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2" r:id="rId4"/>
    <p:sldId id="263" r:id="rId5"/>
    <p:sldId id="260" r:id="rId6"/>
    <p:sldId id="261" r:id="rId7"/>
    <p:sldId id="264" r:id="rId8"/>
    <p:sldId id="265" r:id="rId9"/>
    <p:sldId id="281" r:id="rId10"/>
    <p:sldId id="277" r:id="rId11"/>
    <p:sldId id="267" r:id="rId12"/>
    <p:sldId id="268" r:id="rId13"/>
    <p:sldId id="270" r:id="rId14"/>
    <p:sldId id="271" r:id="rId15"/>
    <p:sldId id="273" r:id="rId16"/>
    <p:sldId id="274" r:id="rId17"/>
    <p:sldId id="294" r:id="rId18"/>
    <p:sldId id="291" r:id="rId19"/>
    <p:sldId id="289" r:id="rId20"/>
    <p:sldId id="297" r:id="rId21"/>
    <p:sldId id="280" r:id="rId22"/>
  </p:sldIdLst>
  <p:sldSz cx="9144000" cy="6858000" type="screen4x3"/>
  <p:notesSz cx="6854825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00"/>
    <a:srgbClr val="FF0000"/>
    <a:srgbClr val="FF99FF"/>
    <a:srgbClr val="FF6699"/>
    <a:srgbClr val="000099"/>
    <a:srgbClr val="FF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91" d="100"/>
          <a:sy n="91" d="100"/>
        </p:scale>
        <p:origin x="-12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207D75-D534-4FCD-9AF7-5A9D43ACAA6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3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23486A0-C457-46D3-8F66-4C814C9BE39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1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C100A-AE63-48BD-8FFE-4581BD0F075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26E9-CB06-42E7-B7CA-9A0492152A8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345E5-9D00-47AE-86C9-D53EFD8CCFB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7376-AAE0-4CAB-8F20-709AC272E45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5E41A-9AF7-43F0-A6FD-9A73EDC200A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0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B7704-F5FF-4CB5-8F26-7B9BA4046D4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0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72080-C562-4956-9921-9F46860B39C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4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5BD5F-7004-4521-9D25-BC2CB0CC449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5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5BAB-984E-4B3C-8D53-C75FE6DF222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1D4B-B4E3-4758-BA9C-0F2DD24B4BB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9BDD1-2A6E-4716-88E2-F2EABABBF31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2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CEG-SAM, St.Petersburg, September 11-13, 2007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794FDE-3954-4A72-B1CC-3419203739C9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CE44-5D99-4A0B-A6B4-DC72AA29EDCE}" type="slidenum">
              <a:rPr lang="ru-RU"/>
              <a:pPr/>
              <a:t>1</a:t>
            </a:fld>
            <a:endParaRPr lang="ru-RU"/>
          </a:p>
        </p:txBody>
      </p:sp>
      <p:pic>
        <p:nvPicPr>
          <p:cNvPr id="2052" name="Picture 4" descr="Раст-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49275"/>
            <a:ext cx="511175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24863" cy="1439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Development of the Model for Nuclear Fuel Behavior during Active Phase of the Chernobyl Accident </a:t>
            </a:r>
          </a:p>
          <a:p>
            <a:pPr algn="ctr">
              <a:buFontTx/>
              <a:buNone/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№2916, </a:t>
            </a: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CHESS-1)</a:t>
            </a:r>
            <a:endParaRPr lang="en-GB" sz="36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368425" cy="1728788"/>
            <a:chOff x="0" y="0"/>
            <a:chExt cx="818" cy="96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lum bright="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0" y="0"/>
              <a:ext cx="818" cy="960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96" y="192"/>
              <a:ext cx="623" cy="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  <a:latin typeface="Times New Roman" pitchFamily="18" charset="0"/>
                </a:rPr>
                <a:t>RRC “KI”</a:t>
              </a:r>
              <a:endParaRPr lang="ru-RU" sz="16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6" name="Picture 8" descr="IBR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1728788" cy="147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843213" y="3573463"/>
            <a:ext cx="345757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Final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8FE8-F285-4EDF-AF99-CE5C4DD494F4}" type="slidenum">
              <a:rPr lang="ru-RU"/>
              <a:pPr/>
              <a:t>10</a:t>
            </a:fld>
            <a:endParaRPr lang="ru-RU"/>
          </a:p>
        </p:txBody>
      </p:sp>
      <p:pic>
        <p:nvPicPr>
          <p:cNvPr id="34829" name="Picture 1037" descr="Вклады ист тепла (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19813" cy="515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611188" y="0"/>
            <a:ext cx="82089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179388" y="47625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HEAT SOURCES </a:t>
            </a:r>
            <a:endParaRPr 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4827" name="Rectangle 1035"/>
          <p:cNvSpPr>
            <a:spLocks noChangeArrowheads="1"/>
          </p:cNvSpPr>
          <p:nvPr/>
        </p:nvSpPr>
        <p:spPr bwMode="auto">
          <a:xfrm>
            <a:off x="0" y="21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F061-801E-4638-8C62-FB5BE86D8905}" type="slidenum">
              <a:rPr lang="ru-RU"/>
              <a:pPr/>
              <a:t>11</a:t>
            </a:fld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5616575" cy="4419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4868863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 fragment of Unit 4. Section through row ‘K’</a:t>
            </a:r>
          </a:p>
        </p:txBody>
      </p:sp>
      <p:pic>
        <p:nvPicPr>
          <p:cNvPr id="24582" name="Picture 6" descr="305_all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759450" cy="2792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67400" y="115888"/>
            <a:ext cx="3170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The model has allowed to define the layout of lava location in under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-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reactor rooms.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7950" y="3284538"/>
            <a:ext cx="2951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Several Unit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4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’s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sections were used to demonstrate  the layout of lava within under-reactor rooms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908175" y="2997200"/>
            <a:ext cx="0" cy="3603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627313" y="5300663"/>
            <a:ext cx="360362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</a:rPr>
              <a:t>LAVA GENERATION MODEL (RESULTS)</a:t>
            </a:r>
            <a:endParaRPr lang="ru-RU" sz="20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70E4-487C-4505-8293-913D213D11BE}" type="slidenum">
              <a:rPr lang="ru-RU"/>
              <a:pPr/>
              <a:t>12</a:t>
            </a:fld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3850" y="0"/>
            <a:ext cx="84978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 (RESULTS)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</a:rPr>
              <a:t>The information collected and analyzed during implementation of the Project indicates presence in the under-reactor room of accumulations, which uranium content exceeds by far that of “standard” lava. </a:t>
            </a:r>
            <a:endParaRPr lang="ru-RU" sz="20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535488" cy="452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image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816350" cy="27130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092950" y="3644900"/>
            <a:ext cx="503238" cy="504825"/>
          </a:xfrm>
          <a:prstGeom prst="irregularSeal1">
            <a:avLst/>
          </a:prstGeom>
          <a:solidFill>
            <a:srgbClr val="FE341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812088" y="4221163"/>
            <a:ext cx="430212" cy="504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932363" y="2205038"/>
            <a:ext cx="3887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Temperature field in reactor plate according to the results of investigations (1988‑1989)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804025" y="3141663"/>
            <a:ext cx="0" cy="3587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ED8-3328-433F-A09E-8AC141515EB3}" type="slidenum">
              <a:rPr lang="ru-RU"/>
              <a:pPr/>
              <a:t>13</a:t>
            </a:fld>
            <a:endParaRPr lang="ru-RU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105400" cy="5184775"/>
          </a:xfrm>
          <a:prstGeom prst="rect">
            <a:avLst/>
          </a:prstGeom>
          <a:solidFill>
            <a:srgbClr val="FF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84213" y="115888"/>
            <a:ext cx="7704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Layout of Neutron Channels of “Finish” System, </a:t>
            </a: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Summer 1990</a:t>
            </a:r>
            <a:r>
              <a:rPr lang="en-US" sz="2400" b="1" i="1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2627313" y="5300663"/>
            <a:ext cx="2735262" cy="72072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33845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very first hypothesis of such accumulations was formulated while making an attempt of explaining the so-called “anomalous neutron event” in 1990.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event consisted in a rather short-run (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1.5 days) but a considerable 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60 times) increase in the counting rate of neutron sensor of “Finish” system installed in Room #304/3 close to the breach in wall of Room #305/2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(Channel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50 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Hole 3.10.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Г)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2916238" y="4941888"/>
            <a:ext cx="215900" cy="2159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2AD1-4F66-49FB-ACFD-2E3CEBE29A58}" type="slidenum">
              <a:rPr lang="ru-RU"/>
              <a:pPr/>
              <a:t>14</a:t>
            </a:fld>
            <a:endParaRPr lang="ru-RU"/>
          </a:p>
        </p:txBody>
      </p:sp>
      <p:pic>
        <p:nvPicPr>
          <p:cNvPr id="28676" name="Picture 4" descr="Нейтроны и вода 30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5400675" cy="4103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24525" y="1557338"/>
            <a:ext cx="33131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Atmospheric precipitations in July 2000 in the Chernobyl NPP area and the dynamics of neutron activity in Room #305/2 near the breach.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water level in FCM accumulation near the breach area varies depending on the inflow/outflow rate that determines oscillations in the neutron flux density.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While applying the conservative approach, such oscillations may be attributed to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К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eff variations.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8928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The results of survey of neutron fluxes during periods of abnormally high atmospheric precipitations are indicative of the “hidden-accumulation” hypothesis.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076825" y="3860800"/>
            <a:ext cx="574675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4E31-64D8-4A24-91E4-B1600FDB3305}" type="slidenum">
              <a:rPr lang="ru-RU"/>
              <a:pPr/>
              <a:t>15</a:t>
            </a:fld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806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   SPREADING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 -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VERTICAL FLOWS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30727" name="Picture 7" descr="Потоки лавы (анг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5256212" cy="3856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Prk-co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168650" cy="2373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012-ку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024187" cy="216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B2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167062" cy="2376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1692275" y="1989138"/>
            <a:ext cx="3527425" cy="6477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268538" y="2924175"/>
            <a:ext cx="2879725" cy="25209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 flipV="1">
            <a:off x="5076825" y="3573463"/>
            <a:ext cx="2447925" cy="719137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AA2-7C97-454F-BC73-106FDC54D076}" type="slidenum">
              <a:rPr lang="ru-RU"/>
              <a:pPr/>
              <a:t>16</a:t>
            </a:fld>
            <a:endParaRPr lang="ru-RU"/>
          </a:p>
        </p:txBody>
      </p:sp>
      <p:pic>
        <p:nvPicPr>
          <p:cNvPr id="31753" name="Picture 9" descr="Лава на отм 9 -6 (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6551613" cy="5014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567738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    LAVA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SPREADING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3333FF"/>
                </a:solidFill>
                <a:latin typeface="Times New Roman" pitchFamily="18" charset="0"/>
              </a:rPr>
              <a:t>MODEL -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HORIZONTAL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LAVA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FLOW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0EBD-4D8E-49ED-B925-42856447ABE4}" type="slidenum">
              <a:rPr lang="ru-RU"/>
              <a:pPr/>
              <a:t>17</a:t>
            </a:fld>
            <a:endParaRPr lang="ru-RU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7950" y="0"/>
            <a:ext cx="9036050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Information on Lava Spreading at +9.000 Level Mark Known from Experimental Investigations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status of LFCM and concrete in Room No 304/3, wherein lava surface was free from concrete, was studied in detail. </a:t>
            </a:r>
          </a:p>
        </p:txBody>
      </p:sp>
      <p:pic>
        <p:nvPicPr>
          <p:cNvPr id="77829" name="Picture 5" descr="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5580062" cy="366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795963" y="1557338"/>
            <a:ext cx="3240087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 – enclosure of electrical cabinets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2 – neutron flux density sensor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3 – a fallen electrical cabinet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4 – cracks in the wall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5 – exposed metal fittings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6 – a rise by the wall separating Rooms #304/3 and #305/2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7 –area with undulating surface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8 – a deep vertical crack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9 – casing of Hole #</a:t>
            </a:r>
            <a:r>
              <a:rPr lang="ru-RU" i="1">
                <a:solidFill>
                  <a:srgbClr val="000099"/>
                </a:solidFill>
                <a:latin typeface="Times New Roman" pitchFamily="18" charset="0"/>
              </a:rPr>
              <a:t>В</a:t>
            </a:r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-12-79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10 – sampling tubes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11 – containers with refuse and FCM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12 – concrete in the door aperture of Room #304/3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13 – lava layer on the room floor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96A-B708-4A8D-9F57-1066358F6AEA}" type="slidenum">
              <a:rPr lang="ru-RU"/>
              <a:pPr/>
              <a:t>18</a:t>
            </a:fld>
            <a:endParaRPr lang="ru-RU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There is virtually no precise information on the lava being under a layer of concrete in Rooms NoNo 301/6, 303/3, 302/3.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1692275" y="1268413"/>
            <a:ext cx="6264275" cy="5011737"/>
            <a:chOff x="1066" y="799"/>
            <a:chExt cx="3946" cy="3157"/>
          </a:xfrm>
        </p:grpSpPr>
        <p:pic>
          <p:nvPicPr>
            <p:cNvPr id="74759" name="Picture 7" descr="301-5-1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799"/>
              <a:ext cx="3946" cy="315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>
              <a:off x="2018" y="2931"/>
              <a:ext cx="0" cy="77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2109" y="3022"/>
              <a:ext cx="45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  <a:endParaRPr lang="ru-RU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EEB9-2D40-445D-80E4-925FDDF9AC19}" type="slidenum">
              <a:rPr lang="ru-RU"/>
              <a:pPr/>
              <a:t>19</a:t>
            </a:fld>
            <a:endParaRPr 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137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FINDINGS OF THE LAVA-SPREADING MODEL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Estimates of the amount of fuel in the large horizontal flow (according to the KI‑IBRAE model and expert evaluations (2001)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2709" name="Picture 5" descr="Табли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/>
          <a:stretch>
            <a:fillRect/>
          </a:stretch>
        </p:blipFill>
        <p:spPr bwMode="auto">
          <a:xfrm>
            <a:off x="1331913" y="1557338"/>
            <a:ext cx="6840537" cy="4716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F301-F2B9-4439-800D-901327A6A831}" type="slidenum">
              <a:rPr lang="ru-RU"/>
              <a:pPr/>
              <a:t>2</a:t>
            </a:fld>
            <a:endParaRPr lang="ru-RU"/>
          </a:p>
        </p:txBody>
      </p:sp>
      <p:pic>
        <p:nvPicPr>
          <p:cNvPr id="5134" name="Picture 14" descr="Мы в зале-август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0645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651500" y="1916113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435600" y="2565400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0825" y="260350"/>
            <a:ext cx="8353425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ctr"/>
            <a:r>
              <a:rPr lang="en-US" sz="2800" b="1" i="1" u="sng">
                <a:solidFill>
                  <a:schemeClr val="bg1"/>
                </a:solidFill>
                <a:latin typeface="Times New Roman" pitchFamily="18" charset="0"/>
              </a:rPr>
              <a:t>The project objectives were:</a:t>
            </a: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lvl="2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- systematization of a huge body of</a:t>
            </a: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data on lava-like fuel-containing materials collected over 20 years of investigations at the “Shelter”;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- creation of a database on their basis, and -development of models of the processes of lava generation and spreading during early post-accident days.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D55-925D-44F5-8306-9E948067489C}" type="slidenum">
              <a:rPr lang="ru-RU"/>
              <a:pPr/>
              <a:t>20</a:t>
            </a:fld>
            <a:endParaRPr lang="ru-RU"/>
          </a:p>
        </p:txBody>
      </p:sp>
      <p:pic>
        <p:nvPicPr>
          <p:cNvPr id="88068" name="Picture 4" descr="Разрез_i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62642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116013" y="26035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Evolution of vision of internal LFCM structure</a:t>
            </a:r>
            <a:endParaRPr lang="ru-RU"/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>
            <a:off x="1187450" y="908050"/>
            <a:ext cx="7127875" cy="5308600"/>
            <a:chOff x="1021" y="976"/>
            <a:chExt cx="4490" cy="3344"/>
          </a:xfrm>
        </p:grpSpPr>
        <p:pic>
          <p:nvPicPr>
            <p:cNvPr id="88071" name="Picture 7" descr="Разрез_f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976"/>
              <a:ext cx="3946" cy="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2" name="AutoShape 8"/>
            <p:cNvSpPr>
              <a:spLocks noChangeArrowheads="1"/>
            </p:cNvSpPr>
            <p:nvPr/>
          </p:nvSpPr>
          <p:spPr bwMode="auto">
            <a:xfrm>
              <a:off x="1021" y="2835"/>
              <a:ext cx="1723" cy="227"/>
            </a:xfrm>
            <a:prstGeom prst="wedgeRectCallout">
              <a:avLst>
                <a:gd name="adj1" fmla="val 58824"/>
                <a:gd name="adj2" fmla="val -1905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1067" y="2835"/>
              <a:ext cx="1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1021" y="2835"/>
              <a:ext cx="1723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LFCM – 4 wt.% of U content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88075" name="AutoShape 11"/>
            <p:cNvSpPr>
              <a:spLocks noChangeArrowheads="1"/>
            </p:cNvSpPr>
            <p:nvPr/>
          </p:nvSpPr>
          <p:spPr bwMode="auto">
            <a:xfrm>
              <a:off x="1021" y="1611"/>
              <a:ext cx="1723" cy="362"/>
            </a:xfrm>
            <a:prstGeom prst="wedgeRectCallout">
              <a:avLst>
                <a:gd name="adj1" fmla="val 97824"/>
                <a:gd name="adj2" fmla="val 187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1067" y="1611"/>
              <a:ext cx="1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1021" y="1611"/>
              <a:ext cx="1723" cy="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Descending sand of lateral shield (concrete structures?) 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88078" name="AutoShape 14"/>
            <p:cNvSpPr>
              <a:spLocks noChangeArrowheads="1"/>
            </p:cNvSpPr>
            <p:nvPr/>
          </p:nvSpPr>
          <p:spPr bwMode="auto">
            <a:xfrm>
              <a:off x="1520" y="3334"/>
              <a:ext cx="1723" cy="227"/>
            </a:xfrm>
            <a:prstGeom prst="wedgeRectCallout">
              <a:avLst>
                <a:gd name="adj1" fmla="val 93065"/>
                <a:gd name="adj2" fmla="val -3781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1566" y="3334"/>
              <a:ext cx="1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1520" y="3334"/>
              <a:ext cx="17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LFCM – 8 wt.% of U content 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auto">
            <a:xfrm>
              <a:off x="4014" y="2931"/>
              <a:ext cx="1497" cy="635"/>
            </a:xfrm>
            <a:prstGeom prst="cloudCallout">
              <a:avLst>
                <a:gd name="adj1" fmla="val -19537"/>
                <a:gd name="adj2" fmla="val -1233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8082" name="Oval 18"/>
            <p:cNvSpPr>
              <a:spLocks noChangeArrowheads="1"/>
            </p:cNvSpPr>
            <p:nvPr/>
          </p:nvSpPr>
          <p:spPr bwMode="auto">
            <a:xfrm>
              <a:off x="4785" y="2614"/>
              <a:ext cx="227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3" name="Oval 19"/>
            <p:cNvSpPr>
              <a:spLocks noChangeArrowheads="1"/>
            </p:cNvSpPr>
            <p:nvPr/>
          </p:nvSpPr>
          <p:spPr bwMode="auto">
            <a:xfrm>
              <a:off x="4876" y="2478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4" name="Oval 20"/>
            <p:cNvSpPr>
              <a:spLocks noChangeArrowheads="1"/>
            </p:cNvSpPr>
            <p:nvPr/>
          </p:nvSpPr>
          <p:spPr bwMode="auto">
            <a:xfrm>
              <a:off x="4921" y="2341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4059" y="3113"/>
              <a:ext cx="14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LFCM – 16…50 wt.% of U content</a:t>
              </a:r>
              <a:endParaRPr lang="ru-RU" sz="16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A546-E7DE-46D8-9C21-A23AE23F33D8}" type="slidenum">
              <a:rPr lang="ru-RU"/>
              <a:pPr/>
              <a:t>21</a:t>
            </a:fld>
            <a:endParaRPr lang="ru-RU"/>
          </a:p>
        </p:txBody>
      </p:sp>
      <p:sp>
        <p:nvSpPr>
          <p:cNvPr id="40059" name="Rectangle 123"/>
          <p:cNvSpPr>
            <a:spLocks noChangeArrowheads="1"/>
          </p:cNvSpPr>
          <p:nvPr/>
        </p:nvSpPr>
        <p:spPr bwMode="auto">
          <a:xfrm>
            <a:off x="2916238" y="7651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CONCLUSION</a:t>
            </a:r>
            <a:endParaRPr lang="ru-RU" sz="3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0289" name="Text Box 353"/>
          <p:cNvSpPr txBox="1">
            <a:spLocks noChangeArrowheads="1"/>
          </p:cNvSpPr>
          <p:nvPr/>
        </p:nvSpPr>
        <p:spPr bwMode="auto">
          <a:xfrm>
            <a:off x="539750" y="1700213"/>
            <a:ext cx="835342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Comprehensive bank of initial data has been created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Self-consistent and not contradictory model of LFCM generation has been developed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Results obtained make it possible to predict LFCM location and structure in places where no direct observation or measurements are still possible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Proposals for future studies – </a:t>
            </a:r>
            <a:r>
              <a:rPr lang="en-US" sz="2400" u="sng">
                <a:latin typeface="Times New Roman" pitchFamily="18" charset="0"/>
              </a:rPr>
              <a:t>long term</a:t>
            </a:r>
            <a:r>
              <a:rPr lang="en-US" sz="2400">
                <a:latin typeface="Times New Roman" pitchFamily="18" charset="0"/>
              </a:rPr>
              <a:t> LFCM behaviour (“CHESS-2”) - would be logical continuation of data acquisition on real reactor accident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139C-250D-4ADF-BC79-99D426513F57}" type="slidenum">
              <a:rPr lang="ru-RU"/>
              <a:pPr/>
              <a:t>3</a:t>
            </a:fld>
            <a:endParaRPr lang="ru-RU"/>
          </a:p>
        </p:txBody>
      </p:sp>
      <p:pic>
        <p:nvPicPr>
          <p:cNvPr id="19462" name="Picture 6" descr="НБК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20896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4724400"/>
            <a:ext cx="8064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The results of the Project may (and should) be used at subsequent phases of the “Shelter"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transformation into an environmentally safe facility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19463" name="Picture 7" descr="После стабилиз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203575" cy="2143125"/>
          </a:xfrm>
          <a:prstGeom prst="rect">
            <a:avLst/>
          </a:prstGeom>
          <a:solidFill>
            <a:schemeClr val="accent1">
              <a:alpha val="3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B76-B960-49F8-B7AF-F1D26E6AF1BE}" type="slidenum">
              <a:rPr lang="ru-RU"/>
              <a:pPr/>
              <a:t>4</a:t>
            </a:fld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27538" y="1773238"/>
            <a:ext cx="439261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The results of the Project may be of interest while predicting the behavior of corium in localization systems (core-catchers) being developed for some reactors</a:t>
            </a:r>
            <a:r>
              <a:rPr lang="en-US" sz="2800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sz="2800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5"/>
          <a:stretch>
            <a:fillRect/>
          </a:stretch>
        </p:blipFill>
        <p:spPr bwMode="auto">
          <a:xfrm>
            <a:off x="123825" y="188913"/>
            <a:ext cx="42894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67D-2889-4C48-A2FD-81A6019B6ADE}" type="slidenum">
              <a:rPr lang="ru-RU"/>
              <a:pPr/>
              <a:t>5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lvl="2">
              <a:buFontTx/>
              <a:buNone/>
            </a:pPr>
            <a:endParaRPr lang="en-US" sz="160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Terms of the Project implementation– </a:t>
            </a:r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01.02.2005 - 01.08.2007</a:t>
            </a:r>
          </a:p>
          <a:p>
            <a:pPr lvl="2" algn="ctr">
              <a:buFontTx/>
              <a:buNone/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Participants of the Project - “Kurchatov Institute” and “Nuclear Safety Institute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of RAS</a:t>
            </a:r>
          </a:p>
          <a:p>
            <a:pPr algn="ctr">
              <a:buFontTx/>
              <a:buNone/>
            </a:pPr>
            <a:endParaRPr lang="ru-RU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47" name="Picture 3" descr="ИБРА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3887787" cy="278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rchat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28082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EA08-896D-4A93-9B8D-691CA5075126}" type="slidenum">
              <a:rPr lang="ru-RU"/>
              <a:pPr/>
              <a:t>6</a:t>
            </a:fld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260350"/>
            <a:ext cx="81375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Sequence of the Project Implementation</a:t>
            </a:r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and Main  Results Achieved</a:t>
            </a:r>
            <a:endParaRPr lang="ru-RU" sz="28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04838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177" name="Picture 9" descr="Главная диаграмма (Е) 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47088" cy="4786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138-074E-4FB9-A7BE-D08B4FBFBEEB}" type="slidenum">
              <a:rPr lang="ru-RU"/>
              <a:pPr/>
              <a:t>7</a:t>
            </a:fld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35342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The database generation required verification, analysis and structuring of a huge body of experimental material obtained during investigations at the “Shelter” in 1986 – 2005.</a:t>
            </a:r>
          </a:p>
          <a:p>
            <a:pPr algn="ctr"/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A team of RRC KI’s specialists performed such a work in </a:t>
            </a:r>
          </a:p>
          <a:p>
            <a:pPr algn="ctr"/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2005 – 2006.</a:t>
            </a:r>
            <a:endParaRPr lang="ru-RU" sz="2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342106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During the database development a variety of data taken from publications, presentation,</a:t>
            </a:r>
            <a:r>
              <a:rPr lang="en-US" b="1" i="1"/>
              <a:t> </a:t>
            </a:r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unpublished reports, construction drawings, etc. were verified and analyzed. </a:t>
            </a:r>
          </a:p>
          <a:p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Photo- and video-materials were studied as well.</a:t>
            </a:r>
          </a:p>
          <a:p>
            <a:r>
              <a:rPr lang="en-US" sz="2200" b="1" i="1">
                <a:solidFill>
                  <a:schemeClr val="accent2"/>
                </a:solidFill>
                <a:latin typeface="Times New Roman" pitchFamily="18" charset="0"/>
              </a:rPr>
              <a:t>The integral amount of information records used in the database exceeds 6000.</a:t>
            </a:r>
            <a:endParaRPr lang="ru-RU" sz="22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305-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321175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059113" y="260350"/>
            <a:ext cx="396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Database Generation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A4F3-0CDB-4C28-A800-9CB614B37668}" type="slidenum">
              <a:rPr lang="ru-RU"/>
              <a:pPr/>
              <a:t>8</a:t>
            </a:fld>
            <a:endParaRPr lang="ru-RU"/>
          </a:p>
        </p:txBody>
      </p:sp>
      <p:pic>
        <p:nvPicPr>
          <p:cNvPr id="22532" name="Picture 4" descr="Unit-4-CS-46_3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"/>
          <a:stretch>
            <a:fillRect/>
          </a:stretch>
        </p:blipFill>
        <p:spPr bwMode="auto">
          <a:xfrm>
            <a:off x="179388" y="1844675"/>
            <a:ext cx="56880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0"/>
            <a:ext cx="5867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LAYOUT OF CONSTRUCTIONS 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Time: 30 minutes after the explosion</a:t>
            </a:r>
            <a:endParaRPr lang="ru-RU" sz="28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867400" y="549275"/>
            <a:ext cx="3276600" cy="566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500" i="1">
                <a:latin typeface="Times New Roman" pitchFamily="18" charset="0"/>
              </a:rPr>
              <a:t>1 - Serpentine of the “</a:t>
            </a:r>
            <a:r>
              <a:rPr lang="ru-RU" sz="1500" i="1">
                <a:latin typeface="Times New Roman" pitchFamily="18" charset="0"/>
              </a:rPr>
              <a:t>О</a:t>
            </a:r>
            <a:r>
              <a:rPr lang="en-US" sz="1500" i="1">
                <a:latin typeface="Times New Roman" pitchFamily="18" charset="0"/>
              </a:rPr>
              <a:t>R” component and the inter-compensatory gap</a:t>
            </a:r>
          </a:p>
          <a:p>
            <a:r>
              <a:rPr lang="en-US" sz="1500" i="1">
                <a:latin typeface="Times New Roman" pitchFamily="18" charset="0"/>
              </a:rPr>
              <a:t>2 - Crushed “</a:t>
            </a:r>
            <a:r>
              <a:rPr lang="ru-RU" sz="1500" i="1">
                <a:latin typeface="Times New Roman" pitchFamily="18" charset="0"/>
              </a:rPr>
              <a:t>С</a:t>
            </a:r>
            <a:r>
              <a:rPr lang="en-US" sz="1500" i="1">
                <a:latin typeface="Times New Roman" pitchFamily="18" charset="0"/>
              </a:rPr>
              <a:t>” component (“Cross”)</a:t>
            </a:r>
          </a:p>
          <a:p>
            <a:r>
              <a:rPr lang="en-US" sz="1500" i="1">
                <a:latin typeface="Times New Roman" pitchFamily="18" charset="0"/>
              </a:rPr>
              <a:t>3 - Fuel, fuel assemblies, fuel elements, process channels, graphite blocks, fragmented concrete</a:t>
            </a:r>
          </a:p>
          <a:p>
            <a:r>
              <a:rPr lang="en-US" sz="1500" i="1">
                <a:latin typeface="Times New Roman" pitchFamily="18" charset="0"/>
              </a:rPr>
              <a:t>4 - ¾ </a:t>
            </a:r>
            <a:r>
              <a:rPr lang="ru-RU" sz="1500" i="1">
                <a:latin typeface="Times New Roman" pitchFamily="18" charset="0"/>
              </a:rPr>
              <a:t>О</a:t>
            </a:r>
            <a:r>
              <a:rPr lang="en-US" sz="1500" i="1">
                <a:latin typeface="Times New Roman" pitchFamily="18" charset="0"/>
              </a:rPr>
              <a:t>R</a:t>
            </a:r>
          </a:p>
          <a:p>
            <a:r>
              <a:rPr lang="en-US" sz="1500" i="1">
                <a:latin typeface="Times New Roman" pitchFamily="18" charset="0"/>
              </a:rPr>
              <a:t>5 - BWC tubes</a:t>
            </a:r>
          </a:p>
          <a:p>
            <a:r>
              <a:rPr lang="en-US" sz="1500" i="1">
                <a:latin typeface="Times New Roman" pitchFamily="18" charset="0"/>
              </a:rPr>
              <a:t>6 - Additional support</a:t>
            </a:r>
          </a:p>
          <a:p>
            <a:r>
              <a:rPr lang="en-US" sz="1500" i="1">
                <a:latin typeface="Times New Roman" pitchFamily="18" charset="0"/>
              </a:rPr>
              <a:t>7 - Reflector (channels and graphite blocks)</a:t>
            </a:r>
          </a:p>
          <a:p>
            <a:r>
              <a:rPr lang="en-US" sz="1500" i="1">
                <a:latin typeface="Times New Roman" pitchFamily="18" charset="0"/>
              </a:rPr>
              <a:t>8 - Reinforced-concrete plate (fragments of wall of separator box)</a:t>
            </a:r>
          </a:p>
          <a:p>
            <a:r>
              <a:rPr lang="en-US" sz="1500" i="1">
                <a:latin typeface="Times New Roman" pitchFamily="18" charset="0"/>
              </a:rPr>
              <a:t>9 - “L” tank</a:t>
            </a:r>
          </a:p>
          <a:p>
            <a:r>
              <a:rPr lang="en-US" sz="1500" i="1">
                <a:latin typeface="Times New Roman" pitchFamily="18" charset="0"/>
              </a:rPr>
              <a:t>10 - Heat shielding lining of separator box’s wall </a:t>
            </a:r>
          </a:p>
          <a:p>
            <a:r>
              <a:rPr lang="en-US" sz="1500" i="1">
                <a:latin typeface="Times New Roman" pitchFamily="18" charset="0"/>
              </a:rPr>
              <a:t>11 - “D” tank</a:t>
            </a:r>
          </a:p>
          <a:p>
            <a:r>
              <a:rPr lang="en-US" sz="1500" i="1">
                <a:latin typeface="Times New Roman" pitchFamily="18" charset="0"/>
              </a:rPr>
              <a:t>12 - ¼ </a:t>
            </a:r>
            <a:r>
              <a:rPr lang="ru-RU" sz="1500" i="1">
                <a:latin typeface="Times New Roman" pitchFamily="18" charset="0"/>
              </a:rPr>
              <a:t>О</a:t>
            </a:r>
            <a:r>
              <a:rPr lang="en-US" sz="1500" i="1">
                <a:latin typeface="Times New Roman" pitchFamily="18" charset="0"/>
              </a:rPr>
              <a:t>R</a:t>
            </a:r>
          </a:p>
          <a:p>
            <a:r>
              <a:rPr lang="en-US" sz="1500" i="1">
                <a:latin typeface="Times New Roman" pitchFamily="18" charset="0"/>
              </a:rPr>
              <a:t>13 - Damaged wall</a:t>
            </a:r>
          </a:p>
          <a:p>
            <a:r>
              <a:rPr lang="en-US" sz="1500" i="1">
                <a:latin typeface="Times New Roman" pitchFamily="18" charset="0"/>
              </a:rPr>
              <a:t>14 - Vault’s filling-up-origin sand</a:t>
            </a:r>
          </a:p>
          <a:p>
            <a:r>
              <a:rPr lang="en-US" sz="1500" i="1">
                <a:latin typeface="Times New Roman" pitchFamily="18" charset="0"/>
              </a:rPr>
              <a:t>15 - Debris of reinforced-concrete constructions </a:t>
            </a:r>
          </a:p>
          <a:p>
            <a:r>
              <a:rPr lang="en-US" sz="1500" i="1">
                <a:latin typeface="Times New Roman" pitchFamily="18" charset="0"/>
              </a:rPr>
              <a:t>16 - Fragment of reinforced-concrete construction</a:t>
            </a:r>
            <a:endParaRPr lang="ru-RU" sz="15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CEG-SAM, St.Petersburg, September 11-13, 2007</a:t>
            </a: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D95-DEC7-46DB-A748-4A68A833133B}" type="slidenum">
              <a:rPr lang="ru-RU"/>
              <a:pPr/>
              <a:t>9</a:t>
            </a:fld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31913" y="182563"/>
            <a:ext cx="6335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Materials incorporated into the lava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44089" name="Group 57"/>
          <p:cNvGraphicFramePr>
            <a:graphicFrameLocks noGrp="1"/>
          </p:cNvGraphicFramePr>
          <p:nvPr/>
        </p:nvGraphicFramePr>
        <p:xfrm>
          <a:off x="971550" y="1052513"/>
          <a:ext cx="6337300" cy="4240212"/>
        </p:xfrm>
        <a:graphic>
          <a:graphicData uri="http://schemas.openxmlformats.org/drawingml/2006/table">
            <a:tbl>
              <a:tblPr/>
              <a:tblGrid>
                <a:gridCol w="3106738"/>
                <a:gridCol w="1735137"/>
                <a:gridCol w="149542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 in rooms #504/2* and #305/2, 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Incorporated into lava, 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Fuel (U)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1300**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20***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Serpentine mixture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Concrete of the under-reactor plate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Concrete of building constructions dropped into the vault from upper level marks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Sand of the vault’s shield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Zirconium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Graphite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?****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250825" y="5589588"/>
            <a:ext cx="86375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2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*   within the reactor space boundaries; ** excepting materials of “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” component and non-melted communications of the reactor bottom; *** 330 t were melt and spread over the under-reactor rooms; **** an insignificant admixture was discovered.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7524750" y="35004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1200 t</a:t>
            </a: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 flipH="1">
            <a:off x="7380288" y="1989138"/>
            <a:ext cx="71437" cy="3168650"/>
          </a:xfrm>
          <a:prstGeom prst="upDownArrow">
            <a:avLst>
              <a:gd name="adj1" fmla="val 50000"/>
              <a:gd name="adj2" fmla="val 887117"/>
            </a:avLst>
          </a:prstGeom>
          <a:solidFill>
            <a:srgbClr val="000099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4087" name="AutoShape 55"/>
          <p:cNvSpPr>
            <a:spLocks noChangeArrowheads="1"/>
          </p:cNvSpPr>
          <p:nvPr/>
        </p:nvSpPr>
        <p:spPr bwMode="auto">
          <a:xfrm>
            <a:off x="6227763" y="3644900"/>
            <a:ext cx="142875" cy="863600"/>
          </a:xfrm>
          <a:prstGeom prst="upDownArrow">
            <a:avLst>
              <a:gd name="adj1" fmla="val 50000"/>
              <a:gd name="adj2" fmla="val 120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5867400" y="38608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2382</TotalTime>
  <Words>1285</Words>
  <Application>Microsoft Office PowerPoint</Application>
  <PresentationFormat>Bildschirmpräsentation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Symbol</vt:lpstr>
      <vt:lpstr>Оформление по умолчанию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Peters, Ursula</cp:lastModifiedBy>
  <cp:revision>163</cp:revision>
  <dcterms:created xsi:type="dcterms:W3CDTF">2007-02-17T17:51:38Z</dcterms:created>
  <dcterms:modified xsi:type="dcterms:W3CDTF">2012-10-10T06:38:37Z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Development of the Model for Nuclear Fuel Behavior during Active Phase of the Chernobyl Accident.</vt:lpwstr>
  </property>
</Properties>
</file>