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</p:sldMasterIdLst>
  <p:notesMasterIdLst>
    <p:notesMasterId r:id="rId28"/>
  </p:notesMasterIdLst>
  <p:handoutMasterIdLst>
    <p:handoutMasterId r:id="rId29"/>
  </p:handout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4" r:id="rId9"/>
    <p:sldId id="265" r:id="rId10"/>
    <p:sldId id="266" r:id="rId11"/>
    <p:sldId id="263" r:id="rId12"/>
    <p:sldId id="267" r:id="rId13"/>
    <p:sldId id="268" r:id="rId14"/>
    <p:sldId id="274" r:id="rId15"/>
    <p:sldId id="273" r:id="rId16"/>
    <p:sldId id="275" r:id="rId17"/>
    <p:sldId id="276" r:id="rId18"/>
    <p:sldId id="277" r:id="rId19"/>
    <p:sldId id="278" r:id="rId20"/>
    <p:sldId id="279" r:id="rId21"/>
    <p:sldId id="281" r:id="rId22"/>
    <p:sldId id="269" r:id="rId23"/>
    <p:sldId id="270" r:id="rId24"/>
    <p:sldId id="271" r:id="rId25"/>
    <p:sldId id="272" r:id="rId26"/>
    <p:sldId id="280" r:id="rId2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2787"/>
    <p:restoredTop sz="90929"/>
  </p:normalViewPr>
  <p:slideViewPr>
    <p:cSldViewPr>
      <p:cViewPr>
        <p:scale>
          <a:sx n="87" d="100"/>
          <a:sy n="87" d="100"/>
        </p:scale>
        <p:origin x="-1186" y="-4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ru-RU"/>
          </a:p>
        </p:txBody>
      </p:sp>
      <p:sp>
        <p:nvSpPr>
          <p:cNvPr id="12800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ru-RU"/>
          </a:p>
        </p:txBody>
      </p:sp>
      <p:sp>
        <p:nvSpPr>
          <p:cNvPr id="12800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ru-RU"/>
          </a:p>
        </p:txBody>
      </p:sp>
      <p:sp>
        <p:nvSpPr>
          <p:cNvPr id="12800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66878842-9C29-4158-9864-58342DF0E14E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3940957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ru-RU"/>
          </a:p>
        </p:txBody>
      </p:sp>
      <p:sp>
        <p:nvSpPr>
          <p:cNvPr id="1003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ru-RU"/>
          </a:p>
        </p:txBody>
      </p:sp>
      <p:sp>
        <p:nvSpPr>
          <p:cNvPr id="100356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003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03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ru-RU"/>
          </a:p>
        </p:txBody>
      </p:sp>
      <p:sp>
        <p:nvSpPr>
          <p:cNvPr id="1003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F7024728-D8FD-4FAD-BE90-15582D3D5345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090255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gi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2"/>
          <p:cNvGrpSpPr>
            <a:grpSpLocks/>
          </p:cNvGrpSpPr>
          <p:nvPr/>
        </p:nvGrpSpPr>
        <p:grpSpPr bwMode="auto">
          <a:xfrm>
            <a:off x="0" y="-14288"/>
            <a:ext cx="9155113" cy="6884988"/>
            <a:chOff x="0" y="-9"/>
            <a:chExt cx="5767" cy="4337"/>
          </a:xfrm>
        </p:grpSpPr>
        <p:sp>
          <p:nvSpPr>
            <p:cNvPr id="99331" name="Freeform 3"/>
            <p:cNvSpPr>
              <a:spLocks/>
            </p:cNvSpPr>
            <p:nvPr/>
          </p:nvSpPr>
          <p:spPr bwMode="hidden">
            <a:xfrm>
              <a:off x="1632" y="-5"/>
              <a:ext cx="1737" cy="4333"/>
            </a:xfrm>
            <a:custGeom>
              <a:avLst/>
              <a:gdLst>
                <a:gd name="T0" fmla="*/ 494 w 1737"/>
                <a:gd name="T1" fmla="*/ 4309 h 4320"/>
                <a:gd name="T2" fmla="*/ 1737 w 1737"/>
                <a:gd name="T3" fmla="*/ 4320 h 4320"/>
                <a:gd name="T4" fmla="*/ 524 w 1737"/>
                <a:gd name="T5" fmla="*/ 0 h 4320"/>
                <a:gd name="T6" fmla="*/ 0 w 1737"/>
                <a:gd name="T7" fmla="*/ 7 h 4320"/>
                <a:gd name="T8" fmla="*/ 494 w 1737"/>
                <a:gd name="T9" fmla="*/ 4309 h 4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4320">
                  <a:moveTo>
                    <a:pt x="494" y="4309"/>
                  </a:moveTo>
                  <a:lnTo>
                    <a:pt x="1737" y="43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30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32" name="Freeform 4"/>
            <p:cNvSpPr>
              <a:spLocks/>
            </p:cNvSpPr>
            <p:nvPr/>
          </p:nvSpPr>
          <p:spPr bwMode="hidden">
            <a:xfrm>
              <a:off x="0" y="-7"/>
              <a:ext cx="1737" cy="4329"/>
            </a:xfrm>
            <a:custGeom>
              <a:avLst/>
              <a:gdLst>
                <a:gd name="T0" fmla="*/ 494 w 1737"/>
                <a:gd name="T1" fmla="*/ 4309 h 4320"/>
                <a:gd name="T2" fmla="*/ 1737 w 1737"/>
                <a:gd name="T3" fmla="*/ 4320 h 4320"/>
                <a:gd name="T4" fmla="*/ 524 w 1737"/>
                <a:gd name="T5" fmla="*/ 0 h 4320"/>
                <a:gd name="T6" fmla="*/ 0 w 1737"/>
                <a:gd name="T7" fmla="*/ 7 h 4320"/>
                <a:gd name="T8" fmla="*/ 494 w 1737"/>
                <a:gd name="T9" fmla="*/ 4309 h 4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4320">
                  <a:moveTo>
                    <a:pt x="494" y="4309"/>
                  </a:moveTo>
                  <a:lnTo>
                    <a:pt x="1737" y="43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30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33" name="Freeform 5"/>
            <p:cNvSpPr>
              <a:spLocks/>
            </p:cNvSpPr>
            <p:nvPr/>
          </p:nvSpPr>
          <p:spPr bwMode="hidden">
            <a:xfrm>
              <a:off x="3744" y="-4"/>
              <a:ext cx="1739" cy="4330"/>
            </a:xfrm>
            <a:custGeom>
              <a:avLst/>
              <a:gdLst>
                <a:gd name="T0" fmla="*/ 494 w 1739"/>
                <a:gd name="T1" fmla="*/ 4415 h 4420"/>
                <a:gd name="T2" fmla="*/ 1739 w 1739"/>
                <a:gd name="T3" fmla="*/ 4420 h 4420"/>
                <a:gd name="T4" fmla="*/ 524 w 1739"/>
                <a:gd name="T5" fmla="*/ 0 h 4420"/>
                <a:gd name="T6" fmla="*/ 0 w 1739"/>
                <a:gd name="T7" fmla="*/ 7 h 4420"/>
                <a:gd name="T8" fmla="*/ 494 w 1739"/>
                <a:gd name="T9" fmla="*/ 4415 h 4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9" h="4420">
                  <a:moveTo>
                    <a:pt x="494" y="4415"/>
                  </a:moveTo>
                  <a:lnTo>
                    <a:pt x="1739" y="44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415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34" name="Freeform 6"/>
            <p:cNvSpPr>
              <a:spLocks/>
            </p:cNvSpPr>
            <p:nvPr/>
          </p:nvSpPr>
          <p:spPr bwMode="hidden">
            <a:xfrm>
              <a:off x="1920" y="-9"/>
              <a:ext cx="2080" cy="4324"/>
            </a:xfrm>
            <a:custGeom>
              <a:avLst/>
              <a:gdLst>
                <a:gd name="T0" fmla="*/ 0 w 2080"/>
                <a:gd name="T1" fmla="*/ 7 h 4338"/>
                <a:gd name="T2" fmla="*/ 1870 w 2080"/>
                <a:gd name="T3" fmla="*/ 4338 h 4338"/>
                <a:gd name="T4" fmla="*/ 2080 w 2080"/>
                <a:gd name="T5" fmla="*/ 4338 h 4338"/>
                <a:gd name="T6" fmla="*/ 1033 w 2080"/>
                <a:gd name="T7" fmla="*/ 0 h 4338"/>
                <a:gd name="T8" fmla="*/ 0 w 2080"/>
                <a:gd name="T9" fmla="*/ 7 h 4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0" h="4338">
                  <a:moveTo>
                    <a:pt x="0" y="7"/>
                  </a:moveTo>
                  <a:lnTo>
                    <a:pt x="1870" y="4338"/>
                  </a:lnTo>
                  <a:lnTo>
                    <a:pt x="2080" y="4338"/>
                  </a:lnTo>
                  <a:lnTo>
                    <a:pt x="1033" y="0"/>
                  </a:lnTo>
                  <a:lnTo>
                    <a:pt x="0" y="7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35" name="Freeform 7"/>
            <p:cNvSpPr>
              <a:spLocks/>
            </p:cNvSpPr>
            <p:nvPr/>
          </p:nvSpPr>
          <p:spPr bwMode="hidden">
            <a:xfrm>
              <a:off x="117" y="97"/>
              <a:ext cx="3504" cy="1536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36" name="Freeform 8"/>
            <p:cNvSpPr>
              <a:spLocks/>
            </p:cNvSpPr>
            <p:nvPr/>
          </p:nvSpPr>
          <p:spPr bwMode="hidden">
            <a:xfrm rot="2702961" flipH="1">
              <a:off x="810" y="766"/>
              <a:ext cx="2544" cy="1008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37" name="Freeform 9"/>
            <p:cNvSpPr>
              <a:spLocks/>
            </p:cNvSpPr>
            <p:nvPr/>
          </p:nvSpPr>
          <p:spPr bwMode="hidden">
            <a:xfrm>
              <a:off x="83" y="49"/>
              <a:ext cx="3504" cy="1536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38" name="Freeform 10"/>
            <p:cNvSpPr>
              <a:spLocks/>
            </p:cNvSpPr>
            <p:nvPr/>
          </p:nvSpPr>
          <p:spPr bwMode="hidden">
            <a:xfrm rot="-2895842">
              <a:off x="-984" y="1041"/>
              <a:ext cx="3504" cy="1536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39" name="Freeform 11"/>
            <p:cNvSpPr>
              <a:spLocks/>
            </p:cNvSpPr>
            <p:nvPr/>
          </p:nvSpPr>
          <p:spPr bwMode="hidden">
            <a:xfrm rot="-2305141">
              <a:off x="1331" y="913"/>
              <a:ext cx="3594" cy="1735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0" name="Freeform 12"/>
            <p:cNvSpPr>
              <a:spLocks/>
            </p:cNvSpPr>
            <p:nvPr/>
          </p:nvSpPr>
          <p:spPr bwMode="hidden">
            <a:xfrm rot="2084418" flipH="1">
              <a:off x="1859" y="865"/>
              <a:ext cx="3504" cy="1536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1" name="Freeform 13"/>
            <p:cNvSpPr>
              <a:spLocks/>
            </p:cNvSpPr>
            <p:nvPr/>
          </p:nvSpPr>
          <p:spPr bwMode="hidden">
            <a:xfrm>
              <a:off x="4250" y="-7"/>
              <a:ext cx="1089" cy="2285"/>
            </a:xfrm>
            <a:custGeom>
              <a:avLst/>
              <a:gdLst>
                <a:gd name="T0" fmla="*/ 0 w 1089"/>
                <a:gd name="T1" fmla="*/ 2265 h 2285"/>
                <a:gd name="T2" fmla="*/ 1030 w 1089"/>
                <a:gd name="T3" fmla="*/ 0 h 2285"/>
                <a:gd name="T4" fmla="*/ 1089 w 1089"/>
                <a:gd name="T5" fmla="*/ 0 h 2285"/>
                <a:gd name="T6" fmla="*/ 37 w 1089"/>
                <a:gd name="T7" fmla="*/ 2285 h 2285"/>
                <a:gd name="T8" fmla="*/ 0 w 1089"/>
                <a:gd name="T9" fmla="*/ 2265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9" h="2285">
                  <a:moveTo>
                    <a:pt x="0" y="2265"/>
                  </a:moveTo>
                  <a:cubicBezTo>
                    <a:pt x="438" y="996"/>
                    <a:pt x="865" y="377"/>
                    <a:pt x="1030" y="0"/>
                  </a:cubicBezTo>
                  <a:cubicBezTo>
                    <a:pt x="1030" y="0"/>
                    <a:pt x="1059" y="0"/>
                    <a:pt x="1089" y="0"/>
                  </a:cubicBezTo>
                  <a:cubicBezTo>
                    <a:pt x="565" y="834"/>
                    <a:pt x="181" y="1853"/>
                    <a:pt x="37" y="2285"/>
                  </a:cubicBezTo>
                  <a:cubicBezTo>
                    <a:pt x="37" y="2285"/>
                    <a:pt x="0" y="2265"/>
                    <a:pt x="0" y="226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2" name="Rectangle 14"/>
            <p:cNvSpPr>
              <a:spLocks noChangeArrowheads="1"/>
            </p:cNvSpPr>
            <p:nvPr/>
          </p:nvSpPr>
          <p:spPr bwMode="invGray">
            <a:xfrm>
              <a:off x="0" y="2441"/>
              <a:ext cx="5760" cy="43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3" name="Freeform 15"/>
            <p:cNvSpPr>
              <a:spLocks/>
            </p:cNvSpPr>
            <p:nvPr/>
          </p:nvSpPr>
          <p:spPr bwMode="invGray">
            <a:xfrm>
              <a:off x="1632" y="2487"/>
              <a:ext cx="1737" cy="382"/>
            </a:xfrm>
            <a:custGeom>
              <a:avLst/>
              <a:gdLst>
                <a:gd name="T0" fmla="*/ 494 w 1737"/>
                <a:gd name="T1" fmla="*/ 4309 h 4320"/>
                <a:gd name="T2" fmla="*/ 1737 w 1737"/>
                <a:gd name="T3" fmla="*/ 4320 h 4320"/>
                <a:gd name="T4" fmla="*/ 524 w 1737"/>
                <a:gd name="T5" fmla="*/ 0 h 4320"/>
                <a:gd name="T6" fmla="*/ 0 w 1737"/>
                <a:gd name="T7" fmla="*/ 7 h 4320"/>
                <a:gd name="T8" fmla="*/ 494 w 1737"/>
                <a:gd name="T9" fmla="*/ 4309 h 4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4320">
                  <a:moveTo>
                    <a:pt x="494" y="4309"/>
                  </a:moveTo>
                  <a:lnTo>
                    <a:pt x="1737" y="43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30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4" name="Freeform 16"/>
            <p:cNvSpPr>
              <a:spLocks/>
            </p:cNvSpPr>
            <p:nvPr/>
          </p:nvSpPr>
          <p:spPr bwMode="invGray">
            <a:xfrm>
              <a:off x="0" y="2487"/>
              <a:ext cx="1737" cy="381"/>
            </a:xfrm>
            <a:custGeom>
              <a:avLst/>
              <a:gdLst>
                <a:gd name="T0" fmla="*/ 494 w 1737"/>
                <a:gd name="T1" fmla="*/ 4309 h 4320"/>
                <a:gd name="T2" fmla="*/ 1737 w 1737"/>
                <a:gd name="T3" fmla="*/ 4320 h 4320"/>
                <a:gd name="T4" fmla="*/ 524 w 1737"/>
                <a:gd name="T5" fmla="*/ 0 h 4320"/>
                <a:gd name="T6" fmla="*/ 0 w 1737"/>
                <a:gd name="T7" fmla="*/ 7 h 4320"/>
                <a:gd name="T8" fmla="*/ 494 w 1737"/>
                <a:gd name="T9" fmla="*/ 4309 h 4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4320">
                  <a:moveTo>
                    <a:pt x="494" y="4309"/>
                  </a:moveTo>
                  <a:lnTo>
                    <a:pt x="1737" y="43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30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5" name="Freeform 17"/>
            <p:cNvSpPr>
              <a:spLocks/>
            </p:cNvSpPr>
            <p:nvPr/>
          </p:nvSpPr>
          <p:spPr bwMode="invGray">
            <a:xfrm>
              <a:off x="3744" y="2487"/>
              <a:ext cx="1739" cy="382"/>
            </a:xfrm>
            <a:custGeom>
              <a:avLst/>
              <a:gdLst>
                <a:gd name="T0" fmla="*/ 494 w 1739"/>
                <a:gd name="T1" fmla="*/ 4415 h 4420"/>
                <a:gd name="T2" fmla="*/ 1739 w 1739"/>
                <a:gd name="T3" fmla="*/ 4420 h 4420"/>
                <a:gd name="T4" fmla="*/ 524 w 1739"/>
                <a:gd name="T5" fmla="*/ 0 h 4420"/>
                <a:gd name="T6" fmla="*/ 0 w 1739"/>
                <a:gd name="T7" fmla="*/ 7 h 4420"/>
                <a:gd name="T8" fmla="*/ 494 w 1739"/>
                <a:gd name="T9" fmla="*/ 4415 h 4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9" h="4420">
                  <a:moveTo>
                    <a:pt x="494" y="4415"/>
                  </a:moveTo>
                  <a:lnTo>
                    <a:pt x="1739" y="44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415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6" name="Freeform 18"/>
            <p:cNvSpPr>
              <a:spLocks/>
            </p:cNvSpPr>
            <p:nvPr/>
          </p:nvSpPr>
          <p:spPr bwMode="invGray">
            <a:xfrm>
              <a:off x="1920" y="2487"/>
              <a:ext cx="2080" cy="381"/>
            </a:xfrm>
            <a:custGeom>
              <a:avLst/>
              <a:gdLst>
                <a:gd name="T0" fmla="*/ 0 w 2080"/>
                <a:gd name="T1" fmla="*/ 7 h 4338"/>
                <a:gd name="T2" fmla="*/ 1870 w 2080"/>
                <a:gd name="T3" fmla="*/ 4338 h 4338"/>
                <a:gd name="T4" fmla="*/ 2080 w 2080"/>
                <a:gd name="T5" fmla="*/ 4338 h 4338"/>
                <a:gd name="T6" fmla="*/ 1033 w 2080"/>
                <a:gd name="T7" fmla="*/ 0 h 4338"/>
                <a:gd name="T8" fmla="*/ 0 w 2080"/>
                <a:gd name="T9" fmla="*/ 7 h 4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0" h="4338">
                  <a:moveTo>
                    <a:pt x="0" y="7"/>
                  </a:moveTo>
                  <a:lnTo>
                    <a:pt x="1870" y="4338"/>
                  </a:lnTo>
                  <a:lnTo>
                    <a:pt x="2080" y="4338"/>
                  </a:lnTo>
                  <a:lnTo>
                    <a:pt x="1033" y="0"/>
                  </a:lnTo>
                  <a:lnTo>
                    <a:pt x="0" y="7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7" name="Rectangle 19"/>
            <p:cNvSpPr>
              <a:spLocks noChangeArrowheads="1"/>
            </p:cNvSpPr>
            <p:nvPr/>
          </p:nvSpPr>
          <p:spPr bwMode="invGray">
            <a:xfrm>
              <a:off x="7" y="2456"/>
              <a:ext cx="5760" cy="432"/>
            </a:xfrm>
            <a:prstGeom prst="rect">
              <a:avLst/>
            </a:prstGeom>
            <a:solidFill>
              <a:schemeClr val="bg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8" name="Freeform 20"/>
            <p:cNvSpPr>
              <a:spLocks/>
            </p:cNvSpPr>
            <p:nvPr/>
          </p:nvSpPr>
          <p:spPr bwMode="invGray">
            <a:xfrm>
              <a:off x="2583" y="2449"/>
              <a:ext cx="1036" cy="420"/>
            </a:xfrm>
            <a:custGeom>
              <a:avLst/>
              <a:gdLst>
                <a:gd name="T0" fmla="*/ 1027 w 1036"/>
                <a:gd name="T1" fmla="*/ 0 h 420"/>
                <a:gd name="T2" fmla="*/ 0 w 1036"/>
                <a:gd name="T3" fmla="*/ 417 h 420"/>
                <a:gd name="T4" fmla="*/ 24 w 1036"/>
                <a:gd name="T5" fmla="*/ 420 h 420"/>
                <a:gd name="T6" fmla="*/ 1036 w 1036"/>
                <a:gd name="T7" fmla="*/ 16 h 420"/>
                <a:gd name="T8" fmla="*/ 1027 w 1036"/>
                <a:gd name="T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6" h="420">
                  <a:moveTo>
                    <a:pt x="1027" y="0"/>
                  </a:moveTo>
                  <a:cubicBezTo>
                    <a:pt x="508" y="159"/>
                    <a:pt x="167" y="347"/>
                    <a:pt x="0" y="417"/>
                  </a:cubicBezTo>
                  <a:cubicBezTo>
                    <a:pt x="0" y="417"/>
                    <a:pt x="12" y="418"/>
                    <a:pt x="24" y="420"/>
                  </a:cubicBezTo>
                  <a:cubicBezTo>
                    <a:pt x="237" y="321"/>
                    <a:pt x="708" y="105"/>
                    <a:pt x="1036" y="16"/>
                  </a:cubicBezTo>
                  <a:cubicBezTo>
                    <a:pt x="1036" y="16"/>
                    <a:pt x="1027" y="0"/>
                    <a:pt x="1027" y="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49" name="Freeform 21"/>
            <p:cNvSpPr>
              <a:spLocks/>
            </p:cNvSpPr>
            <p:nvPr/>
          </p:nvSpPr>
          <p:spPr bwMode="invGray">
            <a:xfrm rot="18897039" flipH="1">
              <a:off x="1486" y="2417"/>
              <a:ext cx="1060" cy="480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0" name="Freeform 22"/>
            <p:cNvSpPr>
              <a:spLocks/>
            </p:cNvSpPr>
            <p:nvPr/>
          </p:nvSpPr>
          <p:spPr bwMode="invGray">
            <a:xfrm rot="18897039" flipH="1">
              <a:off x="766" y="2417"/>
              <a:ext cx="1060" cy="480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1" name="Freeform 23"/>
            <p:cNvSpPr>
              <a:spLocks/>
            </p:cNvSpPr>
            <p:nvPr/>
          </p:nvSpPr>
          <p:spPr bwMode="invGray">
            <a:xfrm rot="18897039" flipH="1">
              <a:off x="31" y="2385"/>
              <a:ext cx="1034" cy="487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2" name="Freeform 24"/>
            <p:cNvSpPr>
              <a:spLocks/>
            </p:cNvSpPr>
            <p:nvPr/>
          </p:nvSpPr>
          <p:spPr bwMode="invGray">
            <a:xfrm flipH="1" flipV="1">
              <a:off x="576" y="2441"/>
              <a:ext cx="3552" cy="432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3" name="Freeform 25"/>
            <p:cNvSpPr>
              <a:spLocks/>
            </p:cNvSpPr>
            <p:nvPr/>
          </p:nvSpPr>
          <p:spPr bwMode="invGray">
            <a:xfrm flipH="1" flipV="1">
              <a:off x="240" y="2441"/>
              <a:ext cx="1536" cy="432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4" name="Freeform 26"/>
            <p:cNvSpPr>
              <a:spLocks/>
            </p:cNvSpPr>
            <p:nvPr/>
          </p:nvSpPr>
          <p:spPr bwMode="invGray">
            <a:xfrm flipH="1" flipV="1">
              <a:off x="3036" y="2489"/>
              <a:ext cx="1332" cy="383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5" name="Freeform 27"/>
            <p:cNvSpPr>
              <a:spLocks/>
            </p:cNvSpPr>
            <p:nvPr/>
          </p:nvSpPr>
          <p:spPr bwMode="invGray">
            <a:xfrm flipH="1" flipV="1">
              <a:off x="3984" y="2441"/>
              <a:ext cx="1536" cy="432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6" name="Freeform 28"/>
            <p:cNvSpPr>
              <a:spLocks/>
            </p:cNvSpPr>
            <p:nvPr/>
          </p:nvSpPr>
          <p:spPr bwMode="invGray">
            <a:xfrm flipH="1" flipV="1">
              <a:off x="3456" y="2441"/>
              <a:ext cx="2304" cy="432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7" name="Rectangle 29"/>
            <p:cNvSpPr>
              <a:spLocks noChangeArrowheads="1"/>
            </p:cNvSpPr>
            <p:nvPr/>
          </p:nvSpPr>
          <p:spPr bwMode="invGray">
            <a:xfrm>
              <a:off x="0" y="2462"/>
              <a:ext cx="5760" cy="14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accent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8" name="Rectangle 30"/>
            <p:cNvSpPr>
              <a:spLocks noChangeArrowheads="1"/>
            </p:cNvSpPr>
            <p:nvPr/>
          </p:nvSpPr>
          <p:spPr bwMode="hidden">
            <a:xfrm>
              <a:off x="0" y="2880"/>
              <a:ext cx="5760" cy="576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9359" name="Rectangle 31"/>
            <p:cNvSpPr>
              <a:spLocks noChangeArrowheads="1"/>
            </p:cNvSpPr>
            <p:nvPr/>
          </p:nvSpPr>
          <p:spPr bwMode="hidden">
            <a:xfrm>
              <a:off x="0" y="3408"/>
              <a:ext cx="5760" cy="9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pic>
          <p:nvPicPr>
            <p:cNvPr id="99360" name="Picture 32" descr="D:\FRONTPAGE THEMES\BLITZ\BTZBUL1A.GIF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" y="1650"/>
              <a:ext cx="204" cy="2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9361" name="Rectangle 33"/>
          <p:cNvSpPr>
            <a:spLocks noGrp="1" noChangeArrowheads="1"/>
          </p:cNvSpPr>
          <p:nvPr>
            <p:ph type="ctrTitle"/>
          </p:nvPr>
        </p:nvSpPr>
        <p:spPr>
          <a:xfrm>
            <a:off x="1676400" y="1905000"/>
            <a:ext cx="7239000" cy="1905000"/>
          </a:xfrm>
        </p:spPr>
        <p:txBody>
          <a:bodyPr/>
          <a:lstStyle>
            <a:lvl1pPr algn="l">
              <a:defRPr/>
            </a:lvl1pPr>
          </a:lstStyle>
          <a:p>
            <a:pPr lvl="0"/>
            <a:r>
              <a:rPr lang="ru-RU" noProof="0" smtClean="0"/>
              <a:t>Образец заголовка</a:t>
            </a:r>
          </a:p>
        </p:txBody>
      </p:sp>
      <p:sp>
        <p:nvSpPr>
          <p:cNvPr id="99362" name="Rectangle 34"/>
          <p:cNvSpPr>
            <a:spLocks noGrp="1" noChangeArrowheads="1"/>
          </p:cNvSpPr>
          <p:nvPr>
            <p:ph type="subTitle" idx="1"/>
          </p:nvPr>
        </p:nvSpPr>
        <p:spPr>
          <a:xfrm>
            <a:off x="1676400" y="4572000"/>
            <a:ext cx="6400800" cy="1679575"/>
          </a:xfrm>
        </p:spPr>
        <p:txBody>
          <a:bodyPr anchor="ctr"/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ru-RU" noProof="0" smtClean="0"/>
              <a:t>Образец подзаголовка</a:t>
            </a:r>
          </a:p>
        </p:txBody>
      </p:sp>
      <p:sp>
        <p:nvSpPr>
          <p:cNvPr id="99363" name="Rectangle 35"/>
          <p:cNvSpPr>
            <a:spLocks noGrp="1" noChangeArrowheads="1"/>
          </p:cNvSpPr>
          <p:nvPr>
            <p:ph type="dt" sz="half" idx="2"/>
          </p:nvPr>
        </p:nvSpPr>
        <p:spPr>
          <a:xfrm>
            <a:off x="6858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9364" name="Rectangle 3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3246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99365" name="Rectangle 3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84939D72-9607-4C72-851F-186F476CC706}" type="slidenum">
              <a:rPr lang="ru-RU"/>
              <a:pPr/>
              <a:t>‹Nr.›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BE313A-A090-43BB-8B4F-A14BEF31777A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899183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515100" y="465138"/>
            <a:ext cx="1943100" cy="5630862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685800" y="465138"/>
            <a:ext cx="5676900" cy="5630862"/>
          </a:xfrm>
        </p:spPr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EBA74B-B118-4F60-B180-D418A9BC7B3C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265662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2410E3-DB3D-4A5A-B8AE-086C9367F301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211279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971CEF-AE07-4A1C-9B2E-954C48DF81EE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826297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5E9B74-6A86-4E90-9C56-6A4642437DAC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517709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8BFB99-ADE5-4BAF-986B-75C030CFE2C2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763696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0A7BE8-DAC0-47B6-BBA8-19E16DBE5F96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897677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9539F5-D830-44EF-B676-DD260751F1C4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025573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BF5E3C-40D4-4E6F-8BD7-5EA09B615F60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55118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85632A-EC38-485C-8C16-B0E8435B0229}" type="slidenum">
              <a:rPr lang="ru-RU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362591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6" name="Group 2"/>
          <p:cNvGrpSpPr>
            <a:grpSpLocks/>
          </p:cNvGrpSpPr>
          <p:nvPr/>
        </p:nvGrpSpPr>
        <p:grpSpPr bwMode="auto">
          <a:xfrm>
            <a:off x="0" y="0"/>
            <a:ext cx="9144000" cy="7405688"/>
            <a:chOff x="0" y="-9"/>
            <a:chExt cx="5760" cy="4665"/>
          </a:xfrm>
        </p:grpSpPr>
        <p:sp>
          <p:nvSpPr>
            <p:cNvPr id="98307" name="Freeform 3"/>
            <p:cNvSpPr>
              <a:spLocks/>
            </p:cNvSpPr>
            <p:nvPr/>
          </p:nvSpPr>
          <p:spPr bwMode="hidden">
            <a:xfrm>
              <a:off x="1632" y="-5"/>
              <a:ext cx="1737" cy="4333"/>
            </a:xfrm>
            <a:custGeom>
              <a:avLst/>
              <a:gdLst>
                <a:gd name="T0" fmla="*/ 494 w 1737"/>
                <a:gd name="T1" fmla="*/ 4309 h 4320"/>
                <a:gd name="T2" fmla="*/ 1737 w 1737"/>
                <a:gd name="T3" fmla="*/ 4320 h 4320"/>
                <a:gd name="T4" fmla="*/ 524 w 1737"/>
                <a:gd name="T5" fmla="*/ 0 h 4320"/>
                <a:gd name="T6" fmla="*/ 0 w 1737"/>
                <a:gd name="T7" fmla="*/ 7 h 4320"/>
                <a:gd name="T8" fmla="*/ 494 w 1737"/>
                <a:gd name="T9" fmla="*/ 4309 h 4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4320">
                  <a:moveTo>
                    <a:pt x="494" y="4309"/>
                  </a:moveTo>
                  <a:lnTo>
                    <a:pt x="1737" y="43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30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08" name="Freeform 4"/>
            <p:cNvSpPr>
              <a:spLocks/>
            </p:cNvSpPr>
            <p:nvPr/>
          </p:nvSpPr>
          <p:spPr bwMode="hidden">
            <a:xfrm>
              <a:off x="0" y="-7"/>
              <a:ext cx="1737" cy="4329"/>
            </a:xfrm>
            <a:custGeom>
              <a:avLst/>
              <a:gdLst>
                <a:gd name="T0" fmla="*/ 494 w 1737"/>
                <a:gd name="T1" fmla="*/ 4309 h 4320"/>
                <a:gd name="T2" fmla="*/ 1737 w 1737"/>
                <a:gd name="T3" fmla="*/ 4320 h 4320"/>
                <a:gd name="T4" fmla="*/ 524 w 1737"/>
                <a:gd name="T5" fmla="*/ 0 h 4320"/>
                <a:gd name="T6" fmla="*/ 0 w 1737"/>
                <a:gd name="T7" fmla="*/ 7 h 4320"/>
                <a:gd name="T8" fmla="*/ 494 w 1737"/>
                <a:gd name="T9" fmla="*/ 4309 h 4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4320">
                  <a:moveTo>
                    <a:pt x="494" y="4309"/>
                  </a:moveTo>
                  <a:lnTo>
                    <a:pt x="1737" y="43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30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09" name="Freeform 5"/>
            <p:cNvSpPr>
              <a:spLocks/>
            </p:cNvSpPr>
            <p:nvPr/>
          </p:nvSpPr>
          <p:spPr bwMode="hidden">
            <a:xfrm>
              <a:off x="3744" y="-4"/>
              <a:ext cx="1739" cy="4330"/>
            </a:xfrm>
            <a:custGeom>
              <a:avLst/>
              <a:gdLst>
                <a:gd name="T0" fmla="*/ 494 w 1739"/>
                <a:gd name="T1" fmla="*/ 4415 h 4420"/>
                <a:gd name="T2" fmla="*/ 1739 w 1739"/>
                <a:gd name="T3" fmla="*/ 4420 h 4420"/>
                <a:gd name="T4" fmla="*/ 524 w 1739"/>
                <a:gd name="T5" fmla="*/ 0 h 4420"/>
                <a:gd name="T6" fmla="*/ 0 w 1739"/>
                <a:gd name="T7" fmla="*/ 7 h 4420"/>
                <a:gd name="T8" fmla="*/ 494 w 1739"/>
                <a:gd name="T9" fmla="*/ 4415 h 4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9" h="4420">
                  <a:moveTo>
                    <a:pt x="494" y="4415"/>
                  </a:moveTo>
                  <a:lnTo>
                    <a:pt x="1739" y="44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415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0" name="Freeform 6"/>
            <p:cNvSpPr>
              <a:spLocks/>
            </p:cNvSpPr>
            <p:nvPr/>
          </p:nvSpPr>
          <p:spPr bwMode="hidden">
            <a:xfrm>
              <a:off x="1920" y="-9"/>
              <a:ext cx="2080" cy="4324"/>
            </a:xfrm>
            <a:custGeom>
              <a:avLst/>
              <a:gdLst>
                <a:gd name="T0" fmla="*/ 0 w 2080"/>
                <a:gd name="T1" fmla="*/ 7 h 4338"/>
                <a:gd name="T2" fmla="*/ 1870 w 2080"/>
                <a:gd name="T3" fmla="*/ 4338 h 4338"/>
                <a:gd name="T4" fmla="*/ 2080 w 2080"/>
                <a:gd name="T5" fmla="*/ 4338 h 4338"/>
                <a:gd name="T6" fmla="*/ 1033 w 2080"/>
                <a:gd name="T7" fmla="*/ 0 h 4338"/>
                <a:gd name="T8" fmla="*/ 0 w 2080"/>
                <a:gd name="T9" fmla="*/ 7 h 4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0" h="4338">
                  <a:moveTo>
                    <a:pt x="0" y="7"/>
                  </a:moveTo>
                  <a:lnTo>
                    <a:pt x="1870" y="4338"/>
                  </a:lnTo>
                  <a:lnTo>
                    <a:pt x="2080" y="4338"/>
                  </a:lnTo>
                  <a:lnTo>
                    <a:pt x="1033" y="0"/>
                  </a:lnTo>
                  <a:lnTo>
                    <a:pt x="0" y="7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1" name="Freeform 7"/>
            <p:cNvSpPr>
              <a:spLocks/>
            </p:cNvSpPr>
            <p:nvPr/>
          </p:nvSpPr>
          <p:spPr bwMode="hidden">
            <a:xfrm>
              <a:off x="117" y="97"/>
              <a:ext cx="3504" cy="1536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2" name="Freeform 8"/>
            <p:cNvSpPr>
              <a:spLocks/>
            </p:cNvSpPr>
            <p:nvPr/>
          </p:nvSpPr>
          <p:spPr bwMode="hidden">
            <a:xfrm rot="2702961" flipH="1">
              <a:off x="810" y="766"/>
              <a:ext cx="2544" cy="1008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3" name="Freeform 9"/>
            <p:cNvSpPr>
              <a:spLocks/>
            </p:cNvSpPr>
            <p:nvPr/>
          </p:nvSpPr>
          <p:spPr bwMode="hidden">
            <a:xfrm>
              <a:off x="83" y="49"/>
              <a:ext cx="3504" cy="1536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4" name="Freeform 10"/>
            <p:cNvSpPr>
              <a:spLocks/>
            </p:cNvSpPr>
            <p:nvPr userDrawn="1"/>
          </p:nvSpPr>
          <p:spPr bwMode="hidden">
            <a:xfrm rot="-2895842">
              <a:off x="-984" y="1041"/>
              <a:ext cx="3504" cy="1536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5" name="Freeform 11"/>
            <p:cNvSpPr>
              <a:spLocks/>
            </p:cNvSpPr>
            <p:nvPr/>
          </p:nvSpPr>
          <p:spPr bwMode="hidden">
            <a:xfrm rot="-2305141">
              <a:off x="1331" y="913"/>
              <a:ext cx="3594" cy="1735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6" name="Freeform 12"/>
            <p:cNvSpPr>
              <a:spLocks/>
            </p:cNvSpPr>
            <p:nvPr/>
          </p:nvSpPr>
          <p:spPr bwMode="hidden">
            <a:xfrm rot="2084418" flipH="1">
              <a:off x="1859" y="865"/>
              <a:ext cx="3504" cy="1536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7" name="Freeform 13"/>
            <p:cNvSpPr>
              <a:spLocks/>
            </p:cNvSpPr>
            <p:nvPr/>
          </p:nvSpPr>
          <p:spPr bwMode="hidden">
            <a:xfrm>
              <a:off x="4250" y="-7"/>
              <a:ext cx="1089" cy="2285"/>
            </a:xfrm>
            <a:custGeom>
              <a:avLst/>
              <a:gdLst>
                <a:gd name="T0" fmla="*/ 0 w 1089"/>
                <a:gd name="T1" fmla="*/ 2265 h 2285"/>
                <a:gd name="T2" fmla="*/ 1030 w 1089"/>
                <a:gd name="T3" fmla="*/ 0 h 2285"/>
                <a:gd name="T4" fmla="*/ 1089 w 1089"/>
                <a:gd name="T5" fmla="*/ 0 h 2285"/>
                <a:gd name="T6" fmla="*/ 37 w 1089"/>
                <a:gd name="T7" fmla="*/ 2285 h 2285"/>
                <a:gd name="T8" fmla="*/ 0 w 1089"/>
                <a:gd name="T9" fmla="*/ 2265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9" h="2285">
                  <a:moveTo>
                    <a:pt x="0" y="2265"/>
                  </a:moveTo>
                  <a:cubicBezTo>
                    <a:pt x="438" y="996"/>
                    <a:pt x="865" y="377"/>
                    <a:pt x="1030" y="0"/>
                  </a:cubicBezTo>
                  <a:cubicBezTo>
                    <a:pt x="1030" y="0"/>
                    <a:pt x="1059" y="0"/>
                    <a:pt x="1089" y="0"/>
                  </a:cubicBezTo>
                  <a:cubicBezTo>
                    <a:pt x="565" y="834"/>
                    <a:pt x="181" y="1853"/>
                    <a:pt x="37" y="2285"/>
                  </a:cubicBezTo>
                  <a:cubicBezTo>
                    <a:pt x="37" y="2285"/>
                    <a:pt x="0" y="2265"/>
                    <a:pt x="0" y="226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8" name="Rectangle 14"/>
            <p:cNvSpPr>
              <a:spLocks noChangeArrowheads="1"/>
            </p:cNvSpPr>
            <p:nvPr/>
          </p:nvSpPr>
          <p:spPr bwMode="hidden">
            <a:xfrm>
              <a:off x="0" y="3910"/>
              <a:ext cx="5760" cy="43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19" name="Freeform 15"/>
            <p:cNvSpPr>
              <a:spLocks/>
            </p:cNvSpPr>
            <p:nvPr/>
          </p:nvSpPr>
          <p:spPr bwMode="hidden">
            <a:xfrm>
              <a:off x="1632" y="3956"/>
              <a:ext cx="1737" cy="382"/>
            </a:xfrm>
            <a:custGeom>
              <a:avLst/>
              <a:gdLst>
                <a:gd name="T0" fmla="*/ 494 w 1737"/>
                <a:gd name="T1" fmla="*/ 4309 h 4320"/>
                <a:gd name="T2" fmla="*/ 1737 w 1737"/>
                <a:gd name="T3" fmla="*/ 4320 h 4320"/>
                <a:gd name="T4" fmla="*/ 524 w 1737"/>
                <a:gd name="T5" fmla="*/ 0 h 4320"/>
                <a:gd name="T6" fmla="*/ 0 w 1737"/>
                <a:gd name="T7" fmla="*/ 7 h 4320"/>
                <a:gd name="T8" fmla="*/ 494 w 1737"/>
                <a:gd name="T9" fmla="*/ 4309 h 4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4320">
                  <a:moveTo>
                    <a:pt x="494" y="4309"/>
                  </a:moveTo>
                  <a:lnTo>
                    <a:pt x="1737" y="43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30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0" name="Freeform 16"/>
            <p:cNvSpPr>
              <a:spLocks/>
            </p:cNvSpPr>
            <p:nvPr/>
          </p:nvSpPr>
          <p:spPr bwMode="hidden">
            <a:xfrm>
              <a:off x="0" y="3956"/>
              <a:ext cx="1737" cy="381"/>
            </a:xfrm>
            <a:custGeom>
              <a:avLst/>
              <a:gdLst>
                <a:gd name="T0" fmla="*/ 494 w 1737"/>
                <a:gd name="T1" fmla="*/ 4309 h 4320"/>
                <a:gd name="T2" fmla="*/ 1737 w 1737"/>
                <a:gd name="T3" fmla="*/ 4320 h 4320"/>
                <a:gd name="T4" fmla="*/ 524 w 1737"/>
                <a:gd name="T5" fmla="*/ 0 h 4320"/>
                <a:gd name="T6" fmla="*/ 0 w 1737"/>
                <a:gd name="T7" fmla="*/ 7 h 4320"/>
                <a:gd name="T8" fmla="*/ 494 w 1737"/>
                <a:gd name="T9" fmla="*/ 4309 h 4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4320">
                  <a:moveTo>
                    <a:pt x="494" y="4309"/>
                  </a:moveTo>
                  <a:lnTo>
                    <a:pt x="1737" y="43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30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1" name="Freeform 17"/>
            <p:cNvSpPr>
              <a:spLocks/>
            </p:cNvSpPr>
            <p:nvPr/>
          </p:nvSpPr>
          <p:spPr bwMode="hidden">
            <a:xfrm>
              <a:off x="3744" y="3956"/>
              <a:ext cx="1739" cy="382"/>
            </a:xfrm>
            <a:custGeom>
              <a:avLst/>
              <a:gdLst>
                <a:gd name="T0" fmla="*/ 494 w 1739"/>
                <a:gd name="T1" fmla="*/ 4415 h 4420"/>
                <a:gd name="T2" fmla="*/ 1739 w 1739"/>
                <a:gd name="T3" fmla="*/ 4420 h 4420"/>
                <a:gd name="T4" fmla="*/ 524 w 1739"/>
                <a:gd name="T5" fmla="*/ 0 h 4420"/>
                <a:gd name="T6" fmla="*/ 0 w 1739"/>
                <a:gd name="T7" fmla="*/ 7 h 4420"/>
                <a:gd name="T8" fmla="*/ 494 w 1739"/>
                <a:gd name="T9" fmla="*/ 4415 h 4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9" h="4420">
                  <a:moveTo>
                    <a:pt x="494" y="4415"/>
                  </a:moveTo>
                  <a:lnTo>
                    <a:pt x="1739" y="4420"/>
                  </a:lnTo>
                  <a:lnTo>
                    <a:pt x="524" y="0"/>
                  </a:lnTo>
                  <a:lnTo>
                    <a:pt x="0" y="7"/>
                  </a:lnTo>
                  <a:lnTo>
                    <a:pt x="494" y="4415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2" name="Freeform 18"/>
            <p:cNvSpPr>
              <a:spLocks/>
            </p:cNvSpPr>
            <p:nvPr/>
          </p:nvSpPr>
          <p:spPr bwMode="hidden">
            <a:xfrm>
              <a:off x="1920" y="3956"/>
              <a:ext cx="2080" cy="381"/>
            </a:xfrm>
            <a:custGeom>
              <a:avLst/>
              <a:gdLst>
                <a:gd name="T0" fmla="*/ 0 w 2080"/>
                <a:gd name="T1" fmla="*/ 7 h 4338"/>
                <a:gd name="T2" fmla="*/ 1870 w 2080"/>
                <a:gd name="T3" fmla="*/ 4338 h 4338"/>
                <a:gd name="T4" fmla="*/ 2080 w 2080"/>
                <a:gd name="T5" fmla="*/ 4338 h 4338"/>
                <a:gd name="T6" fmla="*/ 1033 w 2080"/>
                <a:gd name="T7" fmla="*/ 0 h 4338"/>
                <a:gd name="T8" fmla="*/ 0 w 2080"/>
                <a:gd name="T9" fmla="*/ 7 h 4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0" h="4338">
                  <a:moveTo>
                    <a:pt x="0" y="7"/>
                  </a:moveTo>
                  <a:lnTo>
                    <a:pt x="1870" y="4338"/>
                  </a:lnTo>
                  <a:lnTo>
                    <a:pt x="2080" y="4338"/>
                  </a:lnTo>
                  <a:lnTo>
                    <a:pt x="1033" y="0"/>
                  </a:lnTo>
                  <a:lnTo>
                    <a:pt x="0" y="7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3" name="Rectangle 19"/>
            <p:cNvSpPr>
              <a:spLocks noChangeArrowheads="1"/>
            </p:cNvSpPr>
            <p:nvPr/>
          </p:nvSpPr>
          <p:spPr bwMode="hidden">
            <a:xfrm>
              <a:off x="0" y="3905"/>
              <a:ext cx="5760" cy="432"/>
            </a:xfrm>
            <a:prstGeom prst="rect">
              <a:avLst/>
            </a:prstGeom>
            <a:solidFill>
              <a:schemeClr val="bg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4" name="Freeform 20"/>
            <p:cNvSpPr>
              <a:spLocks/>
            </p:cNvSpPr>
            <p:nvPr/>
          </p:nvSpPr>
          <p:spPr bwMode="hidden">
            <a:xfrm>
              <a:off x="2583" y="3918"/>
              <a:ext cx="1036" cy="420"/>
            </a:xfrm>
            <a:custGeom>
              <a:avLst/>
              <a:gdLst>
                <a:gd name="T0" fmla="*/ 1027 w 1036"/>
                <a:gd name="T1" fmla="*/ 0 h 420"/>
                <a:gd name="T2" fmla="*/ 0 w 1036"/>
                <a:gd name="T3" fmla="*/ 417 h 420"/>
                <a:gd name="T4" fmla="*/ 24 w 1036"/>
                <a:gd name="T5" fmla="*/ 420 h 420"/>
                <a:gd name="T6" fmla="*/ 1036 w 1036"/>
                <a:gd name="T7" fmla="*/ 16 h 420"/>
                <a:gd name="T8" fmla="*/ 1027 w 1036"/>
                <a:gd name="T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6" h="420">
                  <a:moveTo>
                    <a:pt x="1027" y="0"/>
                  </a:moveTo>
                  <a:cubicBezTo>
                    <a:pt x="508" y="159"/>
                    <a:pt x="167" y="347"/>
                    <a:pt x="0" y="417"/>
                  </a:cubicBezTo>
                  <a:cubicBezTo>
                    <a:pt x="0" y="417"/>
                    <a:pt x="12" y="418"/>
                    <a:pt x="24" y="420"/>
                  </a:cubicBezTo>
                  <a:cubicBezTo>
                    <a:pt x="237" y="321"/>
                    <a:pt x="708" y="105"/>
                    <a:pt x="1036" y="16"/>
                  </a:cubicBezTo>
                  <a:cubicBezTo>
                    <a:pt x="1036" y="16"/>
                    <a:pt x="1027" y="0"/>
                    <a:pt x="1027" y="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5" name="Freeform 21"/>
            <p:cNvSpPr>
              <a:spLocks/>
            </p:cNvSpPr>
            <p:nvPr/>
          </p:nvSpPr>
          <p:spPr bwMode="hidden">
            <a:xfrm rot="18897039" flipH="1">
              <a:off x="1486" y="3886"/>
              <a:ext cx="1060" cy="480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6" name="Freeform 22"/>
            <p:cNvSpPr>
              <a:spLocks/>
            </p:cNvSpPr>
            <p:nvPr/>
          </p:nvSpPr>
          <p:spPr bwMode="hidden">
            <a:xfrm rot="18897039" flipH="1">
              <a:off x="766" y="3886"/>
              <a:ext cx="1060" cy="480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7" name="Freeform 23"/>
            <p:cNvSpPr>
              <a:spLocks/>
            </p:cNvSpPr>
            <p:nvPr/>
          </p:nvSpPr>
          <p:spPr bwMode="hidden">
            <a:xfrm rot="18897039" flipH="1">
              <a:off x="31" y="3854"/>
              <a:ext cx="1034" cy="487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8" name="Freeform 24"/>
            <p:cNvSpPr>
              <a:spLocks/>
            </p:cNvSpPr>
            <p:nvPr/>
          </p:nvSpPr>
          <p:spPr bwMode="hidden">
            <a:xfrm flipH="1" flipV="1">
              <a:off x="576" y="3910"/>
              <a:ext cx="3552" cy="432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29" name="Freeform 25"/>
            <p:cNvSpPr>
              <a:spLocks/>
            </p:cNvSpPr>
            <p:nvPr/>
          </p:nvSpPr>
          <p:spPr bwMode="hidden">
            <a:xfrm flipH="1" flipV="1">
              <a:off x="240" y="3910"/>
              <a:ext cx="1536" cy="432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30" name="Freeform 26"/>
            <p:cNvSpPr>
              <a:spLocks/>
            </p:cNvSpPr>
            <p:nvPr/>
          </p:nvSpPr>
          <p:spPr bwMode="hidden">
            <a:xfrm flipH="1" flipV="1">
              <a:off x="3036" y="3958"/>
              <a:ext cx="1332" cy="383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31" name="Freeform 27"/>
            <p:cNvSpPr>
              <a:spLocks/>
            </p:cNvSpPr>
            <p:nvPr/>
          </p:nvSpPr>
          <p:spPr bwMode="hidden">
            <a:xfrm flipH="1" flipV="1">
              <a:off x="3984" y="3910"/>
              <a:ext cx="1536" cy="432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32" name="Freeform 28"/>
            <p:cNvSpPr>
              <a:spLocks/>
            </p:cNvSpPr>
            <p:nvPr/>
          </p:nvSpPr>
          <p:spPr bwMode="hidden">
            <a:xfrm flipH="1" flipV="1">
              <a:off x="3456" y="3910"/>
              <a:ext cx="2304" cy="432"/>
            </a:xfrm>
            <a:custGeom>
              <a:avLst/>
              <a:gdLst>
                <a:gd name="T0" fmla="*/ 0 w 4763"/>
                <a:gd name="T1" fmla="*/ 1778 h 1845"/>
                <a:gd name="T2" fmla="*/ 4742 w 4763"/>
                <a:gd name="T3" fmla="*/ 0 h 1845"/>
                <a:gd name="T4" fmla="*/ 4763 w 4763"/>
                <a:gd name="T5" fmla="*/ 42 h 1845"/>
                <a:gd name="T6" fmla="*/ 20 w 4763"/>
                <a:gd name="T7" fmla="*/ 1845 h 1845"/>
                <a:gd name="T8" fmla="*/ 0 w 4763"/>
                <a:gd name="T9" fmla="*/ 1778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3" h="1845">
                  <a:moveTo>
                    <a:pt x="0" y="1778"/>
                  </a:moveTo>
                  <a:cubicBezTo>
                    <a:pt x="2065" y="797"/>
                    <a:pt x="3942" y="281"/>
                    <a:pt x="4742" y="0"/>
                  </a:cubicBezTo>
                  <a:lnTo>
                    <a:pt x="4763" y="42"/>
                  </a:lnTo>
                  <a:cubicBezTo>
                    <a:pt x="3976" y="350"/>
                    <a:pt x="1830" y="918"/>
                    <a:pt x="20" y="1845"/>
                  </a:cubicBezTo>
                  <a:cubicBezTo>
                    <a:pt x="20" y="1845"/>
                    <a:pt x="0" y="1778"/>
                    <a:pt x="0" y="17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accent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8333" name="Rectangle 29"/>
            <p:cNvSpPr>
              <a:spLocks noChangeArrowheads="1"/>
            </p:cNvSpPr>
            <p:nvPr/>
          </p:nvSpPr>
          <p:spPr bwMode="hidden">
            <a:xfrm>
              <a:off x="0" y="3931"/>
              <a:ext cx="5760" cy="14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accent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sp>
        <p:nvSpPr>
          <p:cNvPr id="98334" name="Rectangle 30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5138"/>
            <a:ext cx="77724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98335" name="Rectangle 31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98336" name="Rectangle 3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12788" y="6313488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98337" name="Rectangle 3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51188" y="6313488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r>
              <a:rPr lang="ru-RU"/>
              <a:t>9th CEG-SAM, Paris, March 7-9, 2006</a:t>
            </a:r>
          </a:p>
        </p:txBody>
      </p:sp>
      <p:sp>
        <p:nvSpPr>
          <p:cNvPr id="98338" name="Rectangle 3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80188" y="6313488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fld id="{7F1B7F1B-A1BC-46F7-8EB7-64F0623896F8}" type="slidenum">
              <a:rPr lang="ru-RU"/>
              <a:pPr/>
              <a:t>‹Nr.›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</p:sldLayoutIdLst>
  <p:hf hdr="0" dt="0"/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SzPct val="85000"/>
        <a:buBlip>
          <a:blip r:embed="rId13"/>
        </a:buBlip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l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65000"/>
        <a:buFont typeface="Wingdings" pitchFamily="2" charset="2"/>
        <a:buChar char="l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SzPct val="60000"/>
        <a:buFont typeface="Wingdings" pitchFamily="2" charset="2"/>
        <a:buChar char="l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l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l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l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l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l"/>
        <a:defRPr sz="2000">
          <a:solidFill>
            <a:schemeClr val="tx1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6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2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3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35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4.png"/><Relationship Id="rId5" Type="http://schemas.openxmlformats.org/officeDocument/2006/relationships/image" Target="../media/image4.wmf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3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7" Type="http://schemas.openxmlformats.org/officeDocument/2006/relationships/image" Target="../media/image43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wmf"/><Relationship Id="rId5" Type="http://schemas.openxmlformats.org/officeDocument/2006/relationships/image" Target="../media/image3.png"/><Relationship Id="rId4" Type="http://schemas.openxmlformats.org/officeDocument/2006/relationships/image" Target="../media/image4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4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4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4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image" Target="../media/image9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1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tangle 36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0" name="Rectangle 37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/>
          <a:p>
            <a:fld id="{FD101241-9F8C-4A63-9F2A-6304731CE19E}" type="slidenum">
              <a:rPr lang="ru-RU"/>
              <a:pPr/>
              <a:t>1</a:t>
            </a:fld>
            <a:endParaRPr lang="ru-RU"/>
          </a:p>
        </p:txBody>
      </p:sp>
      <p:sp>
        <p:nvSpPr>
          <p:cNvPr id="9523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447800" y="2438400"/>
            <a:ext cx="6400800" cy="1752600"/>
          </a:xfrm>
        </p:spPr>
        <p:txBody>
          <a:bodyPr/>
          <a:lstStyle/>
          <a:p>
            <a:r>
              <a:rPr lang="en-US" b="1">
                <a:solidFill>
                  <a:srgbClr val="FFFF00"/>
                </a:solidFill>
              </a:rPr>
              <a:t>Current results of the ISTC project #2916 (CHESS)</a:t>
            </a:r>
            <a:endParaRPr lang="ru-RU" b="1">
              <a:solidFill>
                <a:srgbClr val="FFFF00"/>
              </a:solidFill>
            </a:endParaRPr>
          </a:p>
        </p:txBody>
      </p:sp>
      <p:grpSp>
        <p:nvGrpSpPr>
          <p:cNvPr id="95236" name="Group 4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95237" name="Picture 5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95238" name="Text Box 6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95239" name="Picture 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95241" name="Group 9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95242" name="Oval 10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5243" name="Freeform 11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44" name="Freeform 12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45" name="Freeform 13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46" name="Freeform 14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47" name="Freeform 15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48" name="Line 16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49" name="Freeform 17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0" name="Freeform 18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1" name="Freeform 19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2" name="Line 20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3" name="Freeform 21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4" name="Freeform 22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5" name="Freeform 23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6" name="Freeform 24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7" name="Freeform 25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8" name="Freeform 26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9" name="Freeform 27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0" name="Freeform 28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1" name="Freeform 29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2" name="Freeform 30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3" name="Freeform 31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4" name="Freeform 32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5" name="Freeform 33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6" name="Freeform 34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7" name="Freeform 35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8" name="Freeform 36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69" name="Freeform 37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0" name="Freeform 38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1" name="Freeform 39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2" name="Freeform 40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3" name="Freeform 41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4" name="Freeform 42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5" name="Freeform 43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6" name="Freeform 44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7" name="Freeform 45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8" name="Freeform 46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79" name="Freeform 47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0" name="Freeform 48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1" name="Freeform 49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2" name="Freeform 50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3" name="Freeform 51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4" name="Freeform 52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5" name="Freeform 53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6" name="Freeform 54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7" name="Freeform 55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8" name="Freeform 56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89" name="Freeform 57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0" name="Freeform 58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1" name="Freeform 59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2" name="Freeform 60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3" name="Freeform 61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4" name="Freeform 62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5" name="Freeform 63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6" name="Freeform 64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7" name="Freeform 65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8" name="Freeform 66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99" name="Freeform 67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0" name="Freeform 68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1" name="Freeform 69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2" name="Freeform 70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3" name="Freeform 71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4" name="Freeform 72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5" name="Freeform 73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6" name="Freeform 74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7" name="Freeform 75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8" name="Freeform 76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09" name="Freeform 77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0" name="Freeform 78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1" name="Freeform 79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2" name="Freeform 80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3" name="Freeform 81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4" name="Freeform 82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5" name="Freeform 83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6" name="Freeform 84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7" name="Freeform 85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8" name="Freeform 86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19" name="Freeform 87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0" name="Freeform 88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1" name="Freeform 89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2" name="Freeform 90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3" name="Freeform 91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4" name="Freeform 92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5" name="Freeform 93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6" name="Freeform 94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7" name="Freeform 95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8" name="Freeform 96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29" name="Freeform 97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0" name="Freeform 98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1" name="Freeform 99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2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3" name="Freeform 101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4" name="Freeform 102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5" name="Freeform 103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6" name="Freeform 104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7" name="Freeform 105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8" name="Freeform 106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39" name="Freeform 107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0" name="Freeform 108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1" name="Freeform 109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2" name="Freeform 110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3" name="Freeform 111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4" name="Freeform 112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5" name="Freeform 113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6" name="Freeform 114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7" name="Freeform 115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8" name="Freeform 116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49" name="Freeform 117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50" name="Freeform 118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51" name="Freeform 119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352" name="Freeform 120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2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57DB0B-A0FD-4C5D-9662-1C350BABFBA8}" type="slidenum">
              <a:rPr lang="ru-RU"/>
              <a:pPr/>
              <a:t>10</a:t>
            </a:fld>
            <a:endParaRPr lang="ru-RU"/>
          </a:p>
        </p:txBody>
      </p:sp>
      <p:grpSp>
        <p:nvGrpSpPr>
          <p:cNvPr id="111618" name="Group 1026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1619" name="Picture 1027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1620" name="Text Box 1028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1621" name="Picture 10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1622" name="Group 1030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1623" name="Oval 1031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1624" name="Freeform 1032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25" name="Freeform 1033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26" name="Freeform 1034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27" name="Freeform 1035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28" name="Freeform 1036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29" name="Line 1037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0" name="Freeform 1038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1" name="Freeform 1039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2" name="Freeform 1040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3" name="Line 1041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4" name="Freeform 1042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5" name="Freeform 1043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6" name="Freeform 1044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7" name="Freeform 1045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8" name="Freeform 1046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39" name="Freeform 1047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0" name="Freeform 1048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1" name="Freeform 1049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2" name="Freeform 1050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3" name="Freeform 1051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4" name="Freeform 1052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5" name="Freeform 1053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6" name="Freeform 1054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7" name="Freeform 1055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8" name="Freeform 1056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49" name="Freeform 1057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0" name="Freeform 1058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1" name="Freeform 1059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2" name="Freeform 1060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3" name="Freeform 1061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4" name="Freeform 1062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5" name="Freeform 1063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6" name="Freeform 1064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7" name="Freeform 1065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8" name="Freeform 1066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59" name="Freeform 1067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0" name="Freeform 1068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1" name="Freeform 1069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2" name="Freeform 1070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3" name="Freeform 1071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4" name="Freeform 1072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5" name="Freeform 1073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6" name="Freeform 1074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7" name="Freeform 1075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8" name="Freeform 1076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69" name="Freeform 1077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0" name="Freeform 1078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1" name="Freeform 1079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2" name="Freeform 1080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3" name="Freeform 1081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4" name="Freeform 1082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5" name="Freeform 1083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6" name="Freeform 1084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7" name="Freeform 1085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8" name="Freeform 1086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79" name="Freeform 1087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0" name="Freeform 1088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1" name="Freeform 1089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2" name="Freeform 1090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3" name="Freeform 1091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4" name="Freeform 1092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5" name="Freeform 1093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6" name="Freeform 1094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7" name="Freeform 1095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8" name="Freeform 1096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89" name="Freeform 1097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0" name="Freeform 1098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1" name="Freeform 1099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2" name="Freeform 1100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3" name="Freeform 1101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4" name="Freeform 1102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5" name="Freeform 1103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6" name="Freeform 1104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7" name="Freeform 1105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8" name="Freeform 1106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699" name="Freeform 1107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0" name="Freeform 1108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1" name="Freeform 1109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2" name="Freeform 1110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3" name="Freeform 1111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4" name="Freeform 1112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5" name="Freeform 1113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6" name="Freeform 1114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7" name="Freeform 1115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8" name="Freeform 1116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09" name="Freeform 1117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0" name="Freeform 1118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1" name="Freeform 1119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2" name="Freeform 1120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3" name="Freeform 1121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4" name="Freeform 1122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5" name="Freeform 1123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6" name="Freeform 1124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7" name="Freeform 1125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8" name="Freeform 1126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19" name="Freeform 1127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0" name="Freeform 1128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1" name="Freeform 1129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2" name="Freeform 1130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3" name="Freeform 1131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4" name="Freeform 1132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5" name="Freeform 1133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6" name="Freeform 1134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7" name="Freeform 1135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8" name="Freeform 1136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29" name="Freeform 1137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30" name="Freeform 1138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31" name="Freeform 1139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32" name="Freeform 1140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733" name="Freeform 1141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1734" name="Rectangle 1142"/>
          <p:cNvSpPr>
            <a:spLocks noGrp="1" noChangeArrowheads="1"/>
          </p:cNvSpPr>
          <p:nvPr>
            <p:ph type="title"/>
          </p:nvPr>
        </p:nvSpPr>
        <p:spPr>
          <a:xfrm>
            <a:off x="1524000" y="1066800"/>
            <a:ext cx="6400800" cy="688975"/>
          </a:xfrm>
        </p:spPr>
        <p:txBody>
          <a:bodyPr/>
          <a:lstStyle/>
          <a:p>
            <a:pPr>
              <a:lnSpc>
                <a:spcPct val="70000"/>
              </a:lnSpc>
            </a:pPr>
            <a:r>
              <a:rPr lang="en-US" sz="2800" b="1">
                <a:latin typeface="Times New Roman" pitchFamily="18" charset="0"/>
              </a:rPr>
              <a:t>Approaches to assess balance of the materials involved in corium</a:t>
            </a:r>
            <a:endParaRPr lang="ru-RU" sz="2800" b="1">
              <a:latin typeface="Times New Roman" pitchFamily="18" charset="0"/>
            </a:endParaRPr>
          </a:p>
        </p:txBody>
      </p:sp>
      <p:sp>
        <p:nvSpPr>
          <p:cNvPr id="111735" name="Rectangle 1143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11738" name="Picture 1146" descr="C:\Documents and Settings\Bogatov\Рабочий стол\IBRAE\ISTC-int\Paris_06\balance_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752600"/>
            <a:ext cx="8305800" cy="5011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876AF1-BE5B-4197-B09A-9FAEA88D873F}" type="slidenum">
              <a:rPr lang="ru-RU"/>
              <a:pPr/>
              <a:t>11</a:t>
            </a:fld>
            <a:endParaRPr lang="ru-RU"/>
          </a:p>
        </p:txBody>
      </p:sp>
      <p:grpSp>
        <p:nvGrpSpPr>
          <p:cNvPr id="108546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08547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08548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08549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8550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08551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08552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53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54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55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56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57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58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59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0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1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2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3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4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5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6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7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8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69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0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1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2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3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4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5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6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7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8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79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0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1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2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3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4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5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6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7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8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89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0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1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2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3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4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5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6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7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8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599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0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1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2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3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4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5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6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7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8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09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0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1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2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3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4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5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6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7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8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19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0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1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2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3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4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5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6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7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8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29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0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1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2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3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4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5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6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7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8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39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0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1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2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3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4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5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6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7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8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49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0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1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2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3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4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5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6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7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8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59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60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8661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8662" name="Rectangle 118"/>
          <p:cNvSpPr>
            <a:spLocks noGrp="1" noChangeArrowheads="1"/>
          </p:cNvSpPr>
          <p:nvPr>
            <p:ph type="title"/>
          </p:nvPr>
        </p:nvSpPr>
        <p:spPr>
          <a:xfrm>
            <a:off x="1600200" y="990600"/>
            <a:ext cx="6400800" cy="579438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Modeling – first approximation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08663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08665" name="Rectangle 121"/>
          <p:cNvSpPr>
            <a:spLocks noChangeArrowheads="1"/>
          </p:cNvSpPr>
          <p:nvPr/>
        </p:nvSpPr>
        <p:spPr bwMode="auto">
          <a:xfrm>
            <a:off x="1585913" y="5476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08668" name="Picture 124" descr="slice2D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00200"/>
            <a:ext cx="3810000" cy="306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669" name="Picture 125" descr="sketch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1600200"/>
            <a:ext cx="3706813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670" name="Text Box 126"/>
          <p:cNvSpPr txBox="1">
            <a:spLocks noChangeArrowheads="1"/>
          </p:cNvSpPr>
          <p:nvPr/>
        </p:nvSpPr>
        <p:spPr bwMode="auto">
          <a:xfrm>
            <a:off x="1066800" y="4648200"/>
            <a:ext cx="7783513" cy="155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/>
            <a:r>
              <a:rPr lang="en-US" sz="1600"/>
              <a:t>1- Concrete of the under-reactor plate; </a:t>
            </a:r>
            <a:endParaRPr lang="ru-RU" sz="1600"/>
          </a:p>
          <a:p>
            <a:pPr eaLnBrk="0" hangingPunct="0"/>
            <a:r>
              <a:rPr lang="en-US" sz="1600"/>
              <a:t>2- Sand of the vault’s filling material; </a:t>
            </a:r>
          </a:p>
          <a:p>
            <a:pPr eaLnBrk="0" hangingPunct="0"/>
            <a:r>
              <a:rPr lang="en-US" sz="1600"/>
              <a:t>3- Serpentine concrete (Mg</a:t>
            </a:r>
            <a:r>
              <a:rPr lang="en-US" sz="1600" baseline="-25000"/>
              <a:t>6</a:t>
            </a:r>
            <a:r>
              <a:rPr lang="en-US" sz="1600"/>
              <a:t>Si</a:t>
            </a:r>
            <a:r>
              <a:rPr lang="en-US" sz="1600" baseline="-25000"/>
              <a:t>4</a:t>
            </a:r>
            <a:r>
              <a:rPr lang="en-US" sz="1600"/>
              <a:t>O</a:t>
            </a:r>
            <a:r>
              <a:rPr lang="en-US" sz="1600" baseline="-25000"/>
              <a:t>10</a:t>
            </a:r>
            <a:r>
              <a:rPr lang="en-US" sz="1600"/>
              <a:t>)*(OH)</a:t>
            </a:r>
            <a:r>
              <a:rPr lang="ru-RU" sz="1600" baseline="-25000"/>
              <a:t>8</a:t>
            </a:r>
            <a:r>
              <a:rPr lang="en-US" sz="1600"/>
              <a:t>; </a:t>
            </a:r>
            <a:endParaRPr lang="ru-RU" sz="1600"/>
          </a:p>
          <a:p>
            <a:pPr eaLnBrk="0" hangingPunct="0"/>
            <a:r>
              <a:rPr lang="en-US" sz="1600"/>
              <a:t>4- “Lava”; </a:t>
            </a:r>
            <a:endParaRPr lang="ru-RU" sz="1600"/>
          </a:p>
          <a:p>
            <a:pPr eaLnBrk="0" hangingPunct="0"/>
            <a:r>
              <a:rPr lang="en-US" sz="1600"/>
              <a:t>5- Concrete of building constructions dropped into the vault from upper level marks; </a:t>
            </a:r>
            <a:endParaRPr lang="ru-RU" sz="1600"/>
          </a:p>
          <a:p>
            <a:pPr eaLnBrk="0" hangingPunct="0"/>
            <a:r>
              <a:rPr lang="en-US" sz="1600"/>
              <a:t>6- Air. </a:t>
            </a:r>
            <a:endParaRPr lang="ru-RU" sz="160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4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E985F-2345-4F6A-B4E3-090A42FD9C39}" type="slidenum">
              <a:rPr lang="ru-RU"/>
              <a:pPr/>
              <a:t>12</a:t>
            </a:fld>
            <a:endParaRPr lang="ru-RU"/>
          </a:p>
        </p:txBody>
      </p:sp>
      <p:grpSp>
        <p:nvGrpSpPr>
          <p:cNvPr id="112642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2643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2644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2645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2646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2647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2648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49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0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1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2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3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4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5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6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7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8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59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0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1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2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3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4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5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6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7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8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69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0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1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2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3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4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5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6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7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8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79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0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1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2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3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4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5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6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7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8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89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0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1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2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3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4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5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6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7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8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699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0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1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2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3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4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5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6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7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8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09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0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1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2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3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4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5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6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7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8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19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0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1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2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3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4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5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6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7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8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29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0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1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2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3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4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5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6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7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8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39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0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1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2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3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4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5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6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7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8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9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50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51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52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53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54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55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56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57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2758" name="Rectangle 118"/>
          <p:cNvSpPr>
            <a:spLocks noGrp="1" noChangeArrowheads="1"/>
          </p:cNvSpPr>
          <p:nvPr>
            <p:ph type="title"/>
          </p:nvPr>
        </p:nvSpPr>
        <p:spPr>
          <a:xfrm>
            <a:off x="1600200" y="990600"/>
            <a:ext cx="6400800" cy="579438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Materials participated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12759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12760" name="Rectangle 120"/>
          <p:cNvSpPr>
            <a:spLocks noChangeArrowheads="1"/>
          </p:cNvSpPr>
          <p:nvPr/>
        </p:nvSpPr>
        <p:spPr bwMode="auto">
          <a:xfrm>
            <a:off x="1585913" y="5476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12769" name="Picture 129" descr="table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524000"/>
            <a:ext cx="7772400" cy="464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770" name="Text Box 130"/>
          <p:cNvSpPr txBox="1">
            <a:spLocks noChangeArrowheads="1"/>
          </p:cNvSpPr>
          <p:nvPr/>
        </p:nvSpPr>
        <p:spPr bwMode="auto">
          <a:xfrm>
            <a:off x="6019800" y="6324600"/>
            <a:ext cx="28035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/>
            <a:r>
              <a:rPr lang="ru-RU" sz="1000"/>
              <a:t>[1]  </a:t>
            </a:r>
            <a:r>
              <a:rPr lang="en-US" sz="1000"/>
              <a:t>Mass of graphite within RBMK</a:t>
            </a:r>
            <a:r>
              <a:rPr lang="ru-RU" sz="1000"/>
              <a:t>-1000 – 1700 </a:t>
            </a:r>
            <a:r>
              <a:rPr lang="en-US" sz="1000"/>
              <a:t>t</a:t>
            </a:r>
            <a:endParaRPr lang="ru-RU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2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9A6249-207E-4A57-9FE1-962CDD0927A5}" type="slidenum">
              <a:rPr lang="ru-RU"/>
              <a:pPr/>
              <a:t>13</a:t>
            </a:fld>
            <a:endParaRPr lang="ru-RU"/>
          </a:p>
        </p:txBody>
      </p:sp>
      <p:grpSp>
        <p:nvGrpSpPr>
          <p:cNvPr id="113666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3667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3668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3669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3670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3671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3672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73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74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75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76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77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78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79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0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1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2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3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4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5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6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7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8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89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0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1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2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3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4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5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6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7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8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699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0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1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2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3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4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5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6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7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8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09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0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1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2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3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4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5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6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7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8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19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0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1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2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3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4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5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6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7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8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29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0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1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2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3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4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5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6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7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8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39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0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1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2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3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4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5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6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7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8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49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0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1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2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3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4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5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6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7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8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59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0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1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2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3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4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5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6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7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8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69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0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1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2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3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4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5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6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7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8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79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80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781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3782" name="Rectangle 118"/>
          <p:cNvSpPr>
            <a:spLocks noGrp="1" noChangeArrowheads="1"/>
          </p:cNvSpPr>
          <p:nvPr>
            <p:ph type="title"/>
          </p:nvPr>
        </p:nvSpPr>
        <p:spPr>
          <a:xfrm>
            <a:off x="2438400" y="914400"/>
            <a:ext cx="4953000" cy="579438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Scenario suppositions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13783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13787" name="Rectangle 123"/>
          <p:cNvSpPr>
            <a:spLocks noChangeArrowheads="1"/>
          </p:cNvSpPr>
          <p:nvPr/>
        </p:nvSpPr>
        <p:spPr bwMode="auto">
          <a:xfrm>
            <a:off x="1447800" y="1676400"/>
            <a:ext cx="6781800" cy="449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1800" b="1"/>
              <a:t>Initial time of calculation</a:t>
            </a:r>
            <a:r>
              <a:rPr lang="ru-RU" sz="1800" b="1"/>
              <a:t>: </a:t>
            </a:r>
            <a:r>
              <a:rPr lang="en-US" sz="1800" b="1"/>
              <a:t>0.5 h and 1 d</a:t>
            </a:r>
            <a:r>
              <a:rPr lang="ru-RU" sz="1800" b="1"/>
              <a:t> </a:t>
            </a:r>
            <a:r>
              <a:rPr lang="en-US" sz="1800" b="1"/>
              <a:t>after accident</a:t>
            </a:r>
            <a:r>
              <a:rPr lang="ru-RU" sz="1800" b="1"/>
              <a:t>.</a:t>
            </a:r>
          </a:p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1800" b="1"/>
              <a:t>Real curve for decay generation</a:t>
            </a:r>
            <a:r>
              <a:rPr lang="ru-RU" sz="1800" b="1"/>
              <a:t>.</a:t>
            </a:r>
          </a:p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1800" b="1"/>
              <a:t>Burning out of carbon</a:t>
            </a:r>
            <a:r>
              <a:rPr lang="ru-RU" sz="1800" b="1"/>
              <a:t>: </a:t>
            </a:r>
          </a:p>
          <a:p>
            <a:pPr marL="609600" indent="-609600">
              <a:spcBef>
                <a:spcPct val="20000"/>
              </a:spcBef>
              <a:buSzPct val="85000"/>
            </a:pPr>
            <a:r>
              <a:rPr lang="ru-RU" sz="1800" b="1"/>
              <a:t>	С</a:t>
            </a:r>
            <a:r>
              <a:rPr lang="en-US" sz="1800" b="1"/>
              <a:t>+O</a:t>
            </a:r>
            <a:r>
              <a:rPr lang="en-US" sz="1800" b="1" baseline="-25000"/>
              <a:t>2</a:t>
            </a:r>
            <a:r>
              <a:rPr lang="en-US" sz="1800" b="1"/>
              <a:t>=CO</a:t>
            </a:r>
            <a:r>
              <a:rPr lang="en-US" sz="1800" b="1" baseline="-25000"/>
              <a:t>2</a:t>
            </a:r>
            <a:r>
              <a:rPr lang="en-US" sz="1800" b="1"/>
              <a:t>+390 kJ/mol C</a:t>
            </a:r>
          </a:p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1800" b="1"/>
              <a:t>Decomposition of serpentine at </a:t>
            </a:r>
            <a:r>
              <a:rPr lang="ru-RU" sz="1800" b="1"/>
              <a:t>500</a:t>
            </a:r>
            <a:r>
              <a:rPr lang="en-US" sz="1800" b="1"/>
              <a:t> </a:t>
            </a:r>
            <a:r>
              <a:rPr lang="ru-RU" sz="1800" b="1"/>
              <a:t>К: </a:t>
            </a:r>
          </a:p>
          <a:p>
            <a:pPr marL="609600" indent="-609600">
              <a:spcBef>
                <a:spcPct val="20000"/>
              </a:spcBef>
              <a:buSzPct val="85000"/>
            </a:pPr>
            <a:r>
              <a:rPr lang="ru-RU" sz="1800" b="1"/>
              <a:t>	</a:t>
            </a:r>
            <a:r>
              <a:rPr lang="en-US" sz="1800" b="1"/>
              <a:t>(Mg</a:t>
            </a:r>
            <a:r>
              <a:rPr lang="en-US" sz="1800" b="1" baseline="-25000"/>
              <a:t>6</a:t>
            </a:r>
            <a:r>
              <a:rPr lang="en-US" sz="1800" b="1"/>
              <a:t>Si</a:t>
            </a:r>
            <a:r>
              <a:rPr lang="en-US" sz="1800" b="1" baseline="-25000"/>
              <a:t>4</a:t>
            </a:r>
            <a:r>
              <a:rPr lang="en-US" sz="1800" b="1"/>
              <a:t>O</a:t>
            </a:r>
            <a:r>
              <a:rPr lang="en-US" sz="1800" b="1" baseline="-25000"/>
              <a:t>10</a:t>
            </a:r>
            <a:r>
              <a:rPr lang="en-US" sz="1800" b="1"/>
              <a:t>)*(OH)</a:t>
            </a:r>
            <a:r>
              <a:rPr lang="ru-RU" sz="1800" b="1" baseline="-25000"/>
              <a:t>8</a:t>
            </a:r>
            <a:r>
              <a:rPr lang="ru-RU" sz="1800" b="1"/>
              <a:t>=</a:t>
            </a:r>
            <a:r>
              <a:rPr lang="en-US" sz="1800" b="1"/>
              <a:t>3Mg</a:t>
            </a:r>
            <a:r>
              <a:rPr lang="ru-RU" sz="1800" b="1" baseline="-25000"/>
              <a:t>2</a:t>
            </a:r>
            <a:r>
              <a:rPr lang="en-US" sz="1800" b="1"/>
              <a:t>SiO</a:t>
            </a:r>
            <a:r>
              <a:rPr lang="en-US" sz="1800" b="1" baseline="-25000"/>
              <a:t>4</a:t>
            </a:r>
            <a:r>
              <a:rPr lang="en-US" sz="1800" b="1"/>
              <a:t>+SiO</a:t>
            </a:r>
            <a:r>
              <a:rPr lang="en-US" sz="1800" b="1" baseline="-25000"/>
              <a:t>2</a:t>
            </a:r>
            <a:r>
              <a:rPr lang="en-US" sz="1800" b="1"/>
              <a:t>+4H</a:t>
            </a:r>
            <a:r>
              <a:rPr lang="en-US" sz="1800" b="1" baseline="-25000"/>
              <a:t>2</a:t>
            </a:r>
            <a:r>
              <a:rPr lang="en-US" sz="1800" b="1"/>
              <a:t>O</a:t>
            </a:r>
            <a:endParaRPr lang="ru-RU" sz="1800" b="1"/>
          </a:p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1800" b="1"/>
              <a:t>Burning out of zirconium</a:t>
            </a:r>
            <a:r>
              <a:rPr lang="ru-RU" sz="1800" b="1"/>
              <a:t>: </a:t>
            </a:r>
          </a:p>
          <a:p>
            <a:pPr marL="609600" indent="-609600">
              <a:spcBef>
                <a:spcPct val="20000"/>
              </a:spcBef>
              <a:buSzPct val="85000"/>
            </a:pPr>
            <a:r>
              <a:rPr lang="ru-RU" sz="1800" b="1"/>
              <a:t>	</a:t>
            </a:r>
            <a:r>
              <a:rPr lang="en-US" sz="1800" b="1"/>
              <a:t>Zr+H</a:t>
            </a:r>
            <a:r>
              <a:rPr lang="en-US" sz="1800" b="1" baseline="-25000"/>
              <a:t>2</a:t>
            </a:r>
            <a:r>
              <a:rPr lang="en-US" sz="1800" b="1"/>
              <a:t>O=ZrO</a:t>
            </a:r>
            <a:r>
              <a:rPr lang="en-US" sz="1800" b="1" baseline="-25000"/>
              <a:t>2</a:t>
            </a:r>
            <a:r>
              <a:rPr lang="en-US" sz="1800" b="1"/>
              <a:t>+H</a:t>
            </a:r>
            <a:r>
              <a:rPr lang="en-US" sz="1800" b="1" baseline="-25000"/>
              <a:t>2</a:t>
            </a:r>
            <a:r>
              <a:rPr lang="en-US" sz="1800" b="1"/>
              <a:t>+[7760+1,15*(T0-200)]J/g Zr</a:t>
            </a:r>
            <a:endParaRPr lang="ru-RU" sz="1800" b="1"/>
          </a:p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1800" b="1"/>
              <a:t>Effective heat transfer in air and the in melt by simulating convective processes and barbotage.</a:t>
            </a:r>
          </a:p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1800" b="1"/>
              <a:t>The modeling of burning out of carbon was simulated by means of input of oxygen with speed 0.7 and 1.26 m</a:t>
            </a:r>
            <a:r>
              <a:rPr lang="en-US" sz="1800" b="1" baseline="30000"/>
              <a:t>3</a:t>
            </a:r>
            <a:r>
              <a:rPr lang="en-US" sz="1800" b="1"/>
              <a:t>/s in all volume (that corresponds to 4 and 7 days).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36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1EDAD7-5AA7-44CA-A77A-0E49C6DAF437}" type="slidenum">
              <a:rPr lang="ru-RU"/>
              <a:pPr/>
              <a:t>14</a:t>
            </a:fld>
            <a:endParaRPr lang="ru-RU"/>
          </a:p>
        </p:txBody>
      </p:sp>
      <p:grpSp>
        <p:nvGrpSpPr>
          <p:cNvPr id="119810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9811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9812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9813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9814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9815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9816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17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18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19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0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1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2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3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4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5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6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7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8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29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0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1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2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3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4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5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6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7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8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39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0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1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2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3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4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5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6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7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8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49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0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1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2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3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4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5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6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7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8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59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0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1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2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3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4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5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6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7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8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69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0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1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2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3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4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5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6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7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8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79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0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1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2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3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4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5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6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7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8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89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0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1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2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3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4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5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6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7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8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899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0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1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2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3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4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5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6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7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8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09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0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1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2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3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4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5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6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7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8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19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20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21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22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23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24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925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9926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1004888"/>
            <a:ext cx="6705600" cy="579437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Scenario 1 (one radian)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19927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19935" name="Text Box 127"/>
          <p:cNvSpPr txBox="1">
            <a:spLocks noChangeArrowheads="1"/>
          </p:cNvSpPr>
          <p:nvPr/>
        </p:nvSpPr>
        <p:spPr bwMode="auto">
          <a:xfrm>
            <a:off x="3657600" y="33528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9936" name="Text Box 128"/>
          <p:cNvSpPr txBox="1">
            <a:spLocks noChangeArrowheads="1"/>
          </p:cNvSpPr>
          <p:nvPr/>
        </p:nvSpPr>
        <p:spPr bwMode="auto">
          <a:xfrm>
            <a:off x="3657600" y="5486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9937" name="Text Box 129"/>
          <p:cNvSpPr txBox="1">
            <a:spLocks noChangeArrowheads="1"/>
          </p:cNvSpPr>
          <p:nvPr/>
        </p:nvSpPr>
        <p:spPr bwMode="auto">
          <a:xfrm>
            <a:off x="6172200" y="33528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9938" name="Text Box 130"/>
          <p:cNvSpPr txBox="1">
            <a:spLocks noChangeArrowheads="1"/>
          </p:cNvSpPr>
          <p:nvPr/>
        </p:nvSpPr>
        <p:spPr bwMode="auto">
          <a:xfrm>
            <a:off x="6172200" y="54102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9939" name="Text Box 131"/>
          <p:cNvSpPr txBox="1">
            <a:spLocks noChangeArrowheads="1"/>
          </p:cNvSpPr>
          <p:nvPr/>
        </p:nvSpPr>
        <p:spPr bwMode="auto">
          <a:xfrm>
            <a:off x="5867400" y="2057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9940" name="Text Box 132"/>
          <p:cNvSpPr txBox="1">
            <a:spLocks noChangeArrowheads="1"/>
          </p:cNvSpPr>
          <p:nvPr/>
        </p:nvSpPr>
        <p:spPr bwMode="auto">
          <a:xfrm>
            <a:off x="5791200" y="41148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  <p:pic>
        <p:nvPicPr>
          <p:cNvPr id="119942" name="Picture 134" descr="pow_h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905000"/>
            <a:ext cx="2227263" cy="19812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943" name="Picture 135" descr="zr_h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4114800"/>
            <a:ext cx="2227263" cy="19812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944" name="Picture 136" descr="vol_h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1905000"/>
            <a:ext cx="2227263" cy="19812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945" name="Picture 137" descr="c_h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114800"/>
            <a:ext cx="2227263" cy="19812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946" name="Text Box 138"/>
          <p:cNvSpPr txBox="1">
            <a:spLocks noChangeArrowheads="1"/>
          </p:cNvSpPr>
          <p:nvPr/>
        </p:nvSpPr>
        <p:spPr bwMode="auto">
          <a:xfrm>
            <a:off x="5486400" y="2133600"/>
            <a:ext cx="16764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Volume of lava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19947" name="Text Box 139"/>
          <p:cNvSpPr txBox="1">
            <a:spLocks noChangeArrowheads="1"/>
          </p:cNvSpPr>
          <p:nvPr/>
        </p:nvSpPr>
        <p:spPr bwMode="auto">
          <a:xfrm>
            <a:off x="2895600" y="2133600"/>
            <a:ext cx="14478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Heat power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19948" name="Text Box 140"/>
          <p:cNvSpPr txBox="1">
            <a:spLocks noChangeArrowheads="1"/>
          </p:cNvSpPr>
          <p:nvPr/>
        </p:nvSpPr>
        <p:spPr bwMode="auto">
          <a:xfrm>
            <a:off x="2971800" y="4267200"/>
            <a:ext cx="13731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Burning out of zirconium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19949" name="Text Box 141"/>
          <p:cNvSpPr txBox="1">
            <a:spLocks noChangeArrowheads="1"/>
          </p:cNvSpPr>
          <p:nvPr/>
        </p:nvSpPr>
        <p:spPr bwMode="auto">
          <a:xfrm>
            <a:off x="5410200" y="4191000"/>
            <a:ext cx="1905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Burning out of carbon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19950" name="Text Box 142"/>
          <p:cNvSpPr txBox="1">
            <a:spLocks noChangeArrowheads="1"/>
          </p:cNvSpPr>
          <p:nvPr/>
        </p:nvSpPr>
        <p:spPr bwMode="auto">
          <a:xfrm>
            <a:off x="1295400" y="1524000"/>
            <a:ext cx="76835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/>
            <a:r>
              <a:rPr lang="en-US" sz="1600"/>
              <a:t>Scenario 1: Burning out of carbon for 7 days.  Start of calculation –</a:t>
            </a:r>
            <a:r>
              <a:rPr lang="ru-RU" sz="1600"/>
              <a:t> </a:t>
            </a:r>
            <a:r>
              <a:rPr lang="en-US" sz="1600"/>
              <a:t>0.5 h after the accident</a:t>
            </a:r>
            <a:endParaRPr lang="ru-RU" sz="1600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33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59EFC-1C25-4C22-A62D-336AAE2DA598}" type="slidenum">
              <a:rPr lang="ru-RU"/>
              <a:pPr/>
              <a:t>15</a:t>
            </a:fld>
            <a:endParaRPr lang="ru-RU"/>
          </a:p>
        </p:txBody>
      </p:sp>
      <p:grpSp>
        <p:nvGrpSpPr>
          <p:cNvPr id="118786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8787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8788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8789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8790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8791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8792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793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794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795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796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797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798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799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0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1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2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3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4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5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6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7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8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09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0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1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2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3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4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5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6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7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8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19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0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1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2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3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4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5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6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7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8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29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0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1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2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3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4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5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6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7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8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39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0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1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2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3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4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5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6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7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8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49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0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1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2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3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4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5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6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7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8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59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0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1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2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3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4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5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6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7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8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69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0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1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2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3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4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5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6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7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8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79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0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1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2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3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4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5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6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7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8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89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0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1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2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3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4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5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6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7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8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899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900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901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8902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1066800"/>
            <a:ext cx="6705600" cy="457200"/>
          </a:xfrm>
        </p:spPr>
        <p:txBody>
          <a:bodyPr/>
          <a:lstStyle/>
          <a:p>
            <a:r>
              <a:rPr lang="ru-RU" sz="2400" b="1">
                <a:latin typeface="Times New Roman" pitchFamily="18" charset="0"/>
              </a:rPr>
              <a:t>2</a:t>
            </a:r>
            <a:r>
              <a:rPr lang="en-US" sz="2400" b="1">
                <a:latin typeface="Times New Roman" pitchFamily="18" charset="0"/>
              </a:rPr>
              <a:t>D temperature fields and maps of the lava - 1</a:t>
            </a:r>
            <a:endParaRPr lang="ru-RU" sz="2400" b="1">
              <a:latin typeface="Times New Roman" pitchFamily="18" charset="0"/>
            </a:endParaRPr>
          </a:p>
        </p:txBody>
      </p:sp>
      <p:sp>
        <p:nvSpPr>
          <p:cNvPr id="118903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18906" name="Picture 122" descr="map_05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830"/>
          <a:stretch>
            <a:fillRect/>
          </a:stretch>
        </p:blipFill>
        <p:spPr bwMode="auto">
          <a:xfrm>
            <a:off x="1676400" y="1676400"/>
            <a:ext cx="2438400" cy="22399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907" name="Picture 123" descr="te_05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991"/>
          <a:stretch>
            <a:fillRect/>
          </a:stretch>
        </p:blipFill>
        <p:spPr bwMode="auto">
          <a:xfrm>
            <a:off x="4191000" y="1676400"/>
            <a:ext cx="2667000" cy="22272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908" name="Picture 124" descr="map_10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830"/>
          <a:stretch>
            <a:fillRect/>
          </a:stretch>
        </p:blipFill>
        <p:spPr bwMode="auto">
          <a:xfrm>
            <a:off x="1676400" y="3962400"/>
            <a:ext cx="2438400" cy="2209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909" name="Picture 125" descr="te_10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34" r="13333" b="3334"/>
          <a:stretch>
            <a:fillRect/>
          </a:stretch>
        </p:blipFill>
        <p:spPr bwMode="auto">
          <a:xfrm>
            <a:off x="4191000" y="3962400"/>
            <a:ext cx="2667000" cy="2209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910" name="Text Box 126"/>
          <p:cNvSpPr txBox="1">
            <a:spLocks noChangeArrowheads="1"/>
          </p:cNvSpPr>
          <p:nvPr/>
        </p:nvSpPr>
        <p:spPr bwMode="auto">
          <a:xfrm>
            <a:off x="6934200" y="2819400"/>
            <a:ext cx="16906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/>
              <a:t>After 5 days</a:t>
            </a:r>
            <a:endParaRPr lang="ru-RU"/>
          </a:p>
        </p:txBody>
      </p:sp>
      <p:sp>
        <p:nvSpPr>
          <p:cNvPr id="118911" name="Text Box 127"/>
          <p:cNvSpPr txBox="1">
            <a:spLocks noChangeArrowheads="1"/>
          </p:cNvSpPr>
          <p:nvPr/>
        </p:nvSpPr>
        <p:spPr bwMode="auto">
          <a:xfrm>
            <a:off x="6934200" y="4876800"/>
            <a:ext cx="18430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/>
              <a:t>After 10 days</a:t>
            </a:r>
            <a:endParaRPr lang="ru-RU"/>
          </a:p>
        </p:txBody>
      </p:sp>
      <p:sp>
        <p:nvSpPr>
          <p:cNvPr id="118913" name="Text Box 129"/>
          <p:cNvSpPr txBox="1">
            <a:spLocks noChangeArrowheads="1"/>
          </p:cNvSpPr>
          <p:nvPr/>
        </p:nvSpPr>
        <p:spPr bwMode="auto">
          <a:xfrm>
            <a:off x="3581400" y="3200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8914" name="Text Box 130"/>
          <p:cNvSpPr txBox="1">
            <a:spLocks noChangeArrowheads="1"/>
          </p:cNvSpPr>
          <p:nvPr/>
        </p:nvSpPr>
        <p:spPr bwMode="auto">
          <a:xfrm>
            <a:off x="3657600" y="5486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8915" name="Text Box 131"/>
          <p:cNvSpPr txBox="1">
            <a:spLocks noChangeArrowheads="1"/>
          </p:cNvSpPr>
          <p:nvPr/>
        </p:nvSpPr>
        <p:spPr bwMode="auto">
          <a:xfrm>
            <a:off x="6324600" y="3200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8916" name="Text Box 132"/>
          <p:cNvSpPr txBox="1">
            <a:spLocks noChangeArrowheads="1"/>
          </p:cNvSpPr>
          <p:nvPr/>
        </p:nvSpPr>
        <p:spPr bwMode="auto">
          <a:xfrm>
            <a:off x="6400800" y="55626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8917" name="Text Box 133"/>
          <p:cNvSpPr txBox="1">
            <a:spLocks noChangeArrowheads="1"/>
          </p:cNvSpPr>
          <p:nvPr/>
        </p:nvSpPr>
        <p:spPr bwMode="auto">
          <a:xfrm>
            <a:off x="5943600" y="1676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18918" name="Text Box 134"/>
          <p:cNvSpPr txBox="1">
            <a:spLocks noChangeArrowheads="1"/>
          </p:cNvSpPr>
          <p:nvPr/>
        </p:nvSpPr>
        <p:spPr bwMode="auto">
          <a:xfrm>
            <a:off x="5943600" y="3962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40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23BB3F-9CDA-4E7B-8BE1-2794D40E137E}" type="slidenum">
              <a:rPr lang="ru-RU"/>
              <a:pPr/>
              <a:t>16</a:t>
            </a:fld>
            <a:endParaRPr lang="ru-RU"/>
          </a:p>
        </p:txBody>
      </p:sp>
      <p:grpSp>
        <p:nvGrpSpPr>
          <p:cNvPr id="120834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20835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20836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20837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20838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20839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20840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41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42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43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44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45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46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47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48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49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0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1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2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3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4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5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6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7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8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59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0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1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2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3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4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5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6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7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8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69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0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1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2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3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4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5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6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7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8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79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0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1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2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3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4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5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6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7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8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89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0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1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2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3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4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5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6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7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8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899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0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1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2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3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4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5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6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7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8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09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0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1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2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3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4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5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6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7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8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19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0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1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2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3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4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5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6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7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8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29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0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1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2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3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4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5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6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7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8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39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0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1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2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3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4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5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6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7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8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949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0950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1004888"/>
            <a:ext cx="6705600" cy="579437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Scenario 2 (one radian)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20951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20952" name="Text Box 120"/>
          <p:cNvSpPr txBox="1">
            <a:spLocks noChangeArrowheads="1"/>
          </p:cNvSpPr>
          <p:nvPr/>
        </p:nvSpPr>
        <p:spPr bwMode="auto">
          <a:xfrm>
            <a:off x="3657600" y="33528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0953" name="Text Box 121"/>
          <p:cNvSpPr txBox="1">
            <a:spLocks noChangeArrowheads="1"/>
          </p:cNvSpPr>
          <p:nvPr/>
        </p:nvSpPr>
        <p:spPr bwMode="auto">
          <a:xfrm>
            <a:off x="3657600" y="5486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0954" name="Text Box 122"/>
          <p:cNvSpPr txBox="1">
            <a:spLocks noChangeArrowheads="1"/>
          </p:cNvSpPr>
          <p:nvPr/>
        </p:nvSpPr>
        <p:spPr bwMode="auto">
          <a:xfrm>
            <a:off x="6172200" y="33528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0955" name="Text Box 123"/>
          <p:cNvSpPr txBox="1">
            <a:spLocks noChangeArrowheads="1"/>
          </p:cNvSpPr>
          <p:nvPr/>
        </p:nvSpPr>
        <p:spPr bwMode="auto">
          <a:xfrm>
            <a:off x="6172200" y="54102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0956" name="Text Box 124"/>
          <p:cNvSpPr txBox="1">
            <a:spLocks noChangeArrowheads="1"/>
          </p:cNvSpPr>
          <p:nvPr/>
        </p:nvSpPr>
        <p:spPr bwMode="auto">
          <a:xfrm>
            <a:off x="5867400" y="2057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0957" name="Text Box 125"/>
          <p:cNvSpPr txBox="1">
            <a:spLocks noChangeArrowheads="1"/>
          </p:cNvSpPr>
          <p:nvPr/>
        </p:nvSpPr>
        <p:spPr bwMode="auto">
          <a:xfrm>
            <a:off x="5791200" y="41148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0962" name="Text Box 130"/>
          <p:cNvSpPr txBox="1">
            <a:spLocks noChangeArrowheads="1"/>
          </p:cNvSpPr>
          <p:nvPr/>
        </p:nvSpPr>
        <p:spPr bwMode="auto">
          <a:xfrm>
            <a:off x="5486400" y="2133600"/>
            <a:ext cx="16764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Volume of lava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20964" name="Text Box 132"/>
          <p:cNvSpPr txBox="1">
            <a:spLocks noChangeArrowheads="1"/>
          </p:cNvSpPr>
          <p:nvPr/>
        </p:nvSpPr>
        <p:spPr bwMode="auto">
          <a:xfrm>
            <a:off x="2971800" y="4267200"/>
            <a:ext cx="13731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Burning out of zirconium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20965" name="Text Box 133"/>
          <p:cNvSpPr txBox="1">
            <a:spLocks noChangeArrowheads="1"/>
          </p:cNvSpPr>
          <p:nvPr/>
        </p:nvSpPr>
        <p:spPr bwMode="auto">
          <a:xfrm>
            <a:off x="5410200" y="4191000"/>
            <a:ext cx="1905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Burning out of carbon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20967" name="Text Box 135"/>
          <p:cNvSpPr txBox="1">
            <a:spLocks noChangeArrowheads="1"/>
          </p:cNvSpPr>
          <p:nvPr/>
        </p:nvSpPr>
        <p:spPr bwMode="auto">
          <a:xfrm>
            <a:off x="1006475" y="1524000"/>
            <a:ext cx="81375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/>
            <a:r>
              <a:rPr lang="en-US" sz="1600"/>
              <a:t>Scenario 2: Burning out carbon for 4 days. Start of calculation</a:t>
            </a:r>
            <a:r>
              <a:rPr lang="ru-RU" sz="1600"/>
              <a:t>: </a:t>
            </a:r>
            <a:r>
              <a:rPr lang="en-US" sz="1600"/>
              <a:t>0.5 h after accident</a:t>
            </a:r>
            <a:endParaRPr lang="ru-RU" sz="1600"/>
          </a:p>
        </p:txBody>
      </p:sp>
      <p:sp>
        <p:nvSpPr>
          <p:cNvPr id="120970" name="Text Box 138"/>
          <p:cNvSpPr txBox="1">
            <a:spLocks noChangeArrowheads="1"/>
          </p:cNvSpPr>
          <p:nvPr/>
        </p:nvSpPr>
        <p:spPr bwMode="auto">
          <a:xfrm>
            <a:off x="1828800" y="2514600"/>
            <a:ext cx="2514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>
                <a:solidFill>
                  <a:schemeClr val="bg2"/>
                </a:solidFill>
              </a:rPr>
              <a:t>Power</a:t>
            </a:r>
            <a:endParaRPr lang="ru-RU">
              <a:solidFill>
                <a:schemeClr val="bg2"/>
              </a:solidFill>
            </a:endParaRPr>
          </a:p>
        </p:txBody>
      </p:sp>
      <p:pic>
        <p:nvPicPr>
          <p:cNvPr id="120973" name="Picture 141" descr="pow_h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1981200"/>
            <a:ext cx="2227263" cy="19812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974" name="Picture 142" descr="vol_h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1981200"/>
            <a:ext cx="2227263" cy="19812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975" name="Picture 143" descr="zr_h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4114800"/>
            <a:ext cx="2227263" cy="19812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976" name="Picture 144" descr="c_h"/>
          <p:cNvPicPr>
            <a:picLocks noChangeAspect="1" noChangeArrowheads="1"/>
          </p:cNvPicPr>
          <p:nvPr>
            <p:ph sz="quarter" idx="4294967295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4114800"/>
            <a:ext cx="2227263" cy="19812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971" name="Text Box 139"/>
          <p:cNvSpPr txBox="1">
            <a:spLocks noChangeArrowheads="1"/>
          </p:cNvSpPr>
          <p:nvPr/>
        </p:nvSpPr>
        <p:spPr bwMode="auto">
          <a:xfrm>
            <a:off x="2362200" y="4343400"/>
            <a:ext cx="19812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Burning out of zirconium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20963" name="Text Box 131"/>
          <p:cNvSpPr txBox="1">
            <a:spLocks noChangeArrowheads="1"/>
          </p:cNvSpPr>
          <p:nvPr/>
        </p:nvSpPr>
        <p:spPr bwMode="auto">
          <a:xfrm>
            <a:off x="2667000" y="2286000"/>
            <a:ext cx="14478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Heat power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20969" name="Text Box 137"/>
          <p:cNvSpPr txBox="1">
            <a:spLocks noChangeArrowheads="1"/>
          </p:cNvSpPr>
          <p:nvPr/>
        </p:nvSpPr>
        <p:spPr bwMode="auto">
          <a:xfrm>
            <a:off x="4876800" y="2286000"/>
            <a:ext cx="1905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Volume of lava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20972" name="Text Box 140"/>
          <p:cNvSpPr txBox="1">
            <a:spLocks noChangeArrowheads="1"/>
          </p:cNvSpPr>
          <p:nvPr/>
        </p:nvSpPr>
        <p:spPr bwMode="auto">
          <a:xfrm>
            <a:off x="4800600" y="4343400"/>
            <a:ext cx="20574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Burning out of carbon</a:t>
            </a:r>
            <a:endParaRPr lang="ru-RU" sz="1800">
              <a:solidFill>
                <a:schemeClr val="bg2"/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33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3DC292-856B-4F5F-8EF6-FD40CCFFD5C0}" type="slidenum">
              <a:rPr lang="ru-RU"/>
              <a:pPr/>
              <a:t>17</a:t>
            </a:fld>
            <a:endParaRPr lang="ru-RU"/>
          </a:p>
        </p:txBody>
      </p:sp>
      <p:pic>
        <p:nvPicPr>
          <p:cNvPr id="121991" name="Picture 135" descr="te_1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47" r="17245" b="3102"/>
          <a:stretch>
            <a:fillRect/>
          </a:stretch>
        </p:blipFill>
        <p:spPr bwMode="auto">
          <a:xfrm>
            <a:off x="4648200" y="3886200"/>
            <a:ext cx="2286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988" name="Picture 132" descr="map_0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468"/>
          <a:stretch>
            <a:fillRect/>
          </a:stretch>
        </p:blipFill>
        <p:spPr bwMode="auto">
          <a:xfrm>
            <a:off x="2362200" y="1524000"/>
            <a:ext cx="219868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858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21859" name="Picture 3"/>
            <p:cNvPicPr>
              <a:picLocks noChangeAspect="1" noChangeArrowheads="1"/>
            </p:cNvPicPr>
            <p:nvPr/>
          </p:nvPicPr>
          <p:blipFill>
            <a:blip r:embed="rId4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21860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21861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21862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21863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21864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65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66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67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68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69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0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1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2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3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4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5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6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7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8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79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0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1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2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3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4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5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6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7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8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89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0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1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2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3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4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5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6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7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8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899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0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1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2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3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4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5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6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7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8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09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0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1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2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3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4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5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6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7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8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19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0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1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2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3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4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5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6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7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8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29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0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1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2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3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4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5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6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7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8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39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0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1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2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3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4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5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6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7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8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49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0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1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2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3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4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5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6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7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8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59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0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1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2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3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4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5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6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7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8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69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70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71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72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973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1974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1066800"/>
            <a:ext cx="6705600" cy="457200"/>
          </a:xfrm>
        </p:spPr>
        <p:txBody>
          <a:bodyPr/>
          <a:lstStyle/>
          <a:p>
            <a:r>
              <a:rPr lang="ru-RU" sz="2400" b="1">
                <a:latin typeface="Times New Roman" pitchFamily="18" charset="0"/>
              </a:rPr>
              <a:t>2</a:t>
            </a:r>
            <a:r>
              <a:rPr lang="en-US" sz="2400" b="1">
                <a:latin typeface="Times New Roman" pitchFamily="18" charset="0"/>
              </a:rPr>
              <a:t>D temperature fields and maps of the lava - 2</a:t>
            </a:r>
            <a:endParaRPr lang="ru-RU" sz="2400" b="1">
              <a:latin typeface="Times New Roman" pitchFamily="18" charset="0"/>
            </a:endParaRPr>
          </a:p>
        </p:txBody>
      </p:sp>
      <p:sp>
        <p:nvSpPr>
          <p:cNvPr id="121975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21980" name="Text Box 124"/>
          <p:cNvSpPr txBox="1">
            <a:spLocks noChangeArrowheads="1"/>
          </p:cNvSpPr>
          <p:nvPr/>
        </p:nvSpPr>
        <p:spPr bwMode="auto">
          <a:xfrm>
            <a:off x="7086600" y="2590800"/>
            <a:ext cx="16906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/>
              <a:t>After 5 days</a:t>
            </a:r>
            <a:endParaRPr lang="ru-RU"/>
          </a:p>
        </p:txBody>
      </p:sp>
      <p:sp>
        <p:nvSpPr>
          <p:cNvPr id="121981" name="Text Box 125"/>
          <p:cNvSpPr txBox="1">
            <a:spLocks noChangeArrowheads="1"/>
          </p:cNvSpPr>
          <p:nvPr/>
        </p:nvSpPr>
        <p:spPr bwMode="auto">
          <a:xfrm>
            <a:off x="7086600" y="4648200"/>
            <a:ext cx="18430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/>
              <a:t>After 10 days</a:t>
            </a:r>
            <a:endParaRPr lang="ru-RU"/>
          </a:p>
        </p:txBody>
      </p:sp>
      <p:sp>
        <p:nvSpPr>
          <p:cNvPr id="121982" name="Text Box 126"/>
          <p:cNvSpPr txBox="1">
            <a:spLocks noChangeArrowheads="1"/>
          </p:cNvSpPr>
          <p:nvPr/>
        </p:nvSpPr>
        <p:spPr bwMode="auto">
          <a:xfrm>
            <a:off x="4038600" y="31242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pic>
        <p:nvPicPr>
          <p:cNvPr id="121989" name="Picture 133" descr="map_10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468"/>
          <a:stretch>
            <a:fillRect/>
          </a:stretch>
        </p:blipFill>
        <p:spPr bwMode="auto">
          <a:xfrm>
            <a:off x="2362200" y="3886200"/>
            <a:ext cx="219868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983" name="Text Box 127"/>
          <p:cNvSpPr txBox="1">
            <a:spLocks noChangeArrowheads="1"/>
          </p:cNvSpPr>
          <p:nvPr/>
        </p:nvSpPr>
        <p:spPr bwMode="auto">
          <a:xfrm>
            <a:off x="4114800" y="5486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1987" name="Text Box 131"/>
          <p:cNvSpPr txBox="1">
            <a:spLocks noChangeArrowheads="1"/>
          </p:cNvSpPr>
          <p:nvPr/>
        </p:nvSpPr>
        <p:spPr bwMode="auto">
          <a:xfrm>
            <a:off x="6248400" y="38862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1985" name="Text Box 129"/>
          <p:cNvSpPr txBox="1">
            <a:spLocks noChangeArrowheads="1"/>
          </p:cNvSpPr>
          <p:nvPr/>
        </p:nvSpPr>
        <p:spPr bwMode="auto">
          <a:xfrm>
            <a:off x="6477000" y="55626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pic>
        <p:nvPicPr>
          <p:cNvPr id="121990" name="Picture 134" descr="te_0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47" r="14468"/>
          <a:stretch>
            <a:fillRect/>
          </a:stretch>
        </p:blipFill>
        <p:spPr bwMode="auto">
          <a:xfrm>
            <a:off x="4648200" y="1524000"/>
            <a:ext cx="2286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984" name="Text Box 128"/>
          <p:cNvSpPr txBox="1">
            <a:spLocks noChangeArrowheads="1"/>
          </p:cNvSpPr>
          <p:nvPr/>
        </p:nvSpPr>
        <p:spPr bwMode="auto">
          <a:xfrm>
            <a:off x="6477000" y="31242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1986" name="Text Box 130"/>
          <p:cNvSpPr txBox="1">
            <a:spLocks noChangeArrowheads="1"/>
          </p:cNvSpPr>
          <p:nvPr/>
        </p:nvSpPr>
        <p:spPr bwMode="auto">
          <a:xfrm>
            <a:off x="6172200" y="15240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31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68AEC-80B2-421B-9CC0-DFE1CE3D3431}" type="slidenum">
              <a:rPr lang="ru-RU"/>
              <a:pPr/>
              <a:t>18</a:t>
            </a:fld>
            <a:endParaRPr lang="ru-RU"/>
          </a:p>
        </p:txBody>
      </p:sp>
      <p:grpSp>
        <p:nvGrpSpPr>
          <p:cNvPr id="122882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22883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22884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22885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22886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22887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22888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89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0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1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2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3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4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5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6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7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8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899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0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1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2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3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4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5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6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7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8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09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0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1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2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3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4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5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6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7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8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19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0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1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2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3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4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5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6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7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8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29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0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1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2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3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4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5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6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7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8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39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0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1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2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3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4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5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6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7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8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49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0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1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2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3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4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5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6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7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8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59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0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1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2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3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4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5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6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7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8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69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0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1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2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3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4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5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6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7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8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79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0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1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2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3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4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5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6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7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8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89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90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91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92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93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94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95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96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2997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2998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1004888"/>
            <a:ext cx="6705600" cy="579437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Scenario 3 (one radian)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22999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23004" name="Text Box 124"/>
          <p:cNvSpPr txBox="1">
            <a:spLocks noChangeArrowheads="1"/>
          </p:cNvSpPr>
          <p:nvPr/>
        </p:nvSpPr>
        <p:spPr bwMode="auto">
          <a:xfrm>
            <a:off x="5867400" y="2057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3009" name="Text Box 129"/>
          <p:cNvSpPr txBox="1">
            <a:spLocks noChangeArrowheads="1"/>
          </p:cNvSpPr>
          <p:nvPr/>
        </p:nvSpPr>
        <p:spPr bwMode="auto">
          <a:xfrm>
            <a:off x="1006475" y="1524000"/>
            <a:ext cx="81375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/>
            <a:r>
              <a:rPr lang="en-US" sz="1600"/>
              <a:t>Scenario 3: Burning out carbon for 7 days. Start of calculation</a:t>
            </a:r>
            <a:r>
              <a:rPr lang="ru-RU" sz="1600"/>
              <a:t>: </a:t>
            </a:r>
            <a:r>
              <a:rPr lang="en-US" sz="1600"/>
              <a:t>1 d after accident</a:t>
            </a:r>
            <a:endParaRPr lang="ru-RU" sz="1600"/>
          </a:p>
        </p:txBody>
      </p:sp>
      <p:pic>
        <p:nvPicPr>
          <p:cNvPr id="123020" name="Picture 140" descr="pow_h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0"/>
          <a:stretch>
            <a:fillRect/>
          </a:stretch>
        </p:blipFill>
        <p:spPr bwMode="auto">
          <a:xfrm>
            <a:off x="2209800" y="1905000"/>
            <a:ext cx="2362200" cy="214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021" name="Picture 141" descr="zr_h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4114800"/>
            <a:ext cx="2362200" cy="210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022" name="Picture 142" descr="vol_h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226"/>
          <a:stretch>
            <a:fillRect/>
          </a:stretch>
        </p:blipFill>
        <p:spPr bwMode="auto">
          <a:xfrm>
            <a:off x="4648200" y="1905000"/>
            <a:ext cx="236220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023" name="Picture 143" descr="c_h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4114800"/>
            <a:ext cx="2362200" cy="210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006" name="Text Box 126"/>
          <p:cNvSpPr txBox="1">
            <a:spLocks noChangeArrowheads="1"/>
          </p:cNvSpPr>
          <p:nvPr/>
        </p:nvSpPr>
        <p:spPr bwMode="auto">
          <a:xfrm>
            <a:off x="5181600" y="2057400"/>
            <a:ext cx="16764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Volume of lava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23007" name="Text Box 127"/>
          <p:cNvSpPr txBox="1">
            <a:spLocks noChangeArrowheads="1"/>
          </p:cNvSpPr>
          <p:nvPr/>
        </p:nvSpPr>
        <p:spPr bwMode="auto">
          <a:xfrm>
            <a:off x="2971800" y="4267200"/>
            <a:ext cx="13731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Burning out of zirconium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23018" name="Text Box 138"/>
          <p:cNvSpPr txBox="1">
            <a:spLocks noChangeArrowheads="1"/>
          </p:cNvSpPr>
          <p:nvPr/>
        </p:nvSpPr>
        <p:spPr bwMode="auto">
          <a:xfrm>
            <a:off x="5410200" y="4114800"/>
            <a:ext cx="1447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Burning out of carbon</a:t>
            </a:r>
            <a:endParaRPr lang="ru-RU" sz="1800">
              <a:solidFill>
                <a:schemeClr val="bg2"/>
              </a:solidFill>
            </a:endParaRPr>
          </a:p>
        </p:txBody>
      </p:sp>
      <p:sp>
        <p:nvSpPr>
          <p:cNvPr id="123026" name="Text Box 146"/>
          <p:cNvSpPr txBox="1">
            <a:spLocks noChangeArrowheads="1"/>
          </p:cNvSpPr>
          <p:nvPr/>
        </p:nvSpPr>
        <p:spPr bwMode="auto">
          <a:xfrm>
            <a:off x="2971800" y="2057400"/>
            <a:ext cx="14478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sz="1800">
                <a:solidFill>
                  <a:schemeClr val="bg2"/>
                </a:solidFill>
              </a:rPr>
              <a:t>Heat power</a:t>
            </a:r>
            <a:endParaRPr lang="ru-RU" sz="1800">
              <a:solidFill>
                <a:schemeClr val="bg2"/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33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43950D-CBD4-4A69-A3B9-B2705E42BA0B}" type="slidenum">
              <a:rPr lang="ru-RU"/>
              <a:pPr/>
              <a:t>19</a:t>
            </a:fld>
            <a:endParaRPr lang="ru-RU"/>
          </a:p>
        </p:txBody>
      </p:sp>
      <p:pic>
        <p:nvPicPr>
          <p:cNvPr id="124039" name="Picture 135" descr="te_1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47" r="14468"/>
          <a:stretch>
            <a:fillRect/>
          </a:stretch>
        </p:blipFill>
        <p:spPr bwMode="auto">
          <a:xfrm>
            <a:off x="4648200" y="3886200"/>
            <a:ext cx="2286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038" name="Picture 134" descr="te_0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47" r="14468"/>
          <a:stretch>
            <a:fillRect/>
          </a:stretch>
        </p:blipFill>
        <p:spPr bwMode="auto">
          <a:xfrm>
            <a:off x="4648200" y="1524000"/>
            <a:ext cx="2286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036" name="Picture 132" descr="map_0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910"/>
          <a:stretch>
            <a:fillRect/>
          </a:stretch>
        </p:blipFill>
        <p:spPr bwMode="auto">
          <a:xfrm>
            <a:off x="2209800" y="1525588"/>
            <a:ext cx="2362200" cy="230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3908" name="Group 4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23909" name="Picture 5"/>
            <p:cNvPicPr>
              <a:picLocks noChangeAspect="1" noChangeArrowheads="1"/>
            </p:cNvPicPr>
            <p:nvPr/>
          </p:nvPicPr>
          <p:blipFill>
            <a:blip r:embed="rId5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23910" name="Text Box 6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23911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23912" name="Group 8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23913" name="Oval 9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23914" name="Freeform 10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15" name="Freeform 11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16" name="Freeform 12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17" name="Freeform 13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18" name="Freeform 14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19" name="Line 15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0" name="Freeform 16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1" name="Freeform 17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2" name="Freeform 18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3" name="Line 19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4" name="Freeform 20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5" name="Freeform 21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6" name="Freeform 22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7" name="Freeform 23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8" name="Freeform 24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29" name="Freeform 25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0" name="Freeform 26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1" name="Freeform 27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2" name="Freeform 28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3" name="Freeform 29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4" name="Freeform 30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5" name="Freeform 31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6" name="Freeform 32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7" name="Freeform 33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8" name="Freeform 34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39" name="Freeform 35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0" name="Freeform 36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1" name="Freeform 37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2" name="Freeform 38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3" name="Freeform 39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4" name="Freeform 40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5" name="Freeform 41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6" name="Freeform 42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7" name="Freeform 43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8" name="Freeform 44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49" name="Freeform 45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0" name="Freeform 46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1" name="Freeform 47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2" name="Freeform 48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3" name="Freeform 49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4" name="Freeform 50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5" name="Freeform 51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6" name="Freeform 52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7" name="Freeform 53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8" name="Freeform 54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59" name="Freeform 55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0" name="Freeform 56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1" name="Freeform 57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2" name="Freeform 58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3" name="Freeform 59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4" name="Freeform 60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5" name="Freeform 61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6" name="Freeform 62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7" name="Freeform 63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8" name="Freeform 64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69" name="Freeform 65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0" name="Freeform 66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1" name="Freeform 67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2" name="Freeform 68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3" name="Freeform 69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4" name="Freeform 70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5" name="Freeform 71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6" name="Freeform 72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7" name="Freeform 73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8" name="Freeform 74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79" name="Freeform 75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0" name="Freeform 76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1" name="Freeform 77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2" name="Freeform 78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3" name="Freeform 79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4" name="Freeform 80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5" name="Freeform 81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6" name="Freeform 82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7" name="Freeform 83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8" name="Freeform 84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89" name="Freeform 85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0" name="Freeform 86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1" name="Freeform 87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2" name="Freeform 88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3" name="Freeform 89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4" name="Freeform 90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5" name="Freeform 91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6" name="Freeform 92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7" name="Freeform 93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8" name="Freeform 94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999" name="Freeform 95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0" name="Freeform 96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1" name="Freeform 97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2" name="Freeform 98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3" name="Freeform 99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4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5" name="Freeform 101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6" name="Freeform 102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7" name="Freeform 103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8" name="Freeform 104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09" name="Freeform 105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0" name="Freeform 106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1" name="Freeform 107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2" name="Freeform 108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3" name="Freeform 109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4" name="Freeform 110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5" name="Freeform 111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6" name="Freeform 112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7" name="Freeform 113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8" name="Freeform 114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19" name="Freeform 115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20" name="Freeform 116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21" name="Freeform 117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22" name="Freeform 118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023" name="Freeform 119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4024" name="Rectangle 120"/>
          <p:cNvSpPr>
            <a:spLocks noGrp="1" noChangeArrowheads="1"/>
          </p:cNvSpPr>
          <p:nvPr>
            <p:ph type="title"/>
          </p:nvPr>
        </p:nvSpPr>
        <p:spPr>
          <a:xfrm>
            <a:off x="1524000" y="1066800"/>
            <a:ext cx="6705600" cy="457200"/>
          </a:xfrm>
        </p:spPr>
        <p:txBody>
          <a:bodyPr/>
          <a:lstStyle/>
          <a:p>
            <a:r>
              <a:rPr lang="ru-RU" sz="2400" b="1">
                <a:latin typeface="Times New Roman" pitchFamily="18" charset="0"/>
              </a:rPr>
              <a:t>2</a:t>
            </a:r>
            <a:r>
              <a:rPr lang="en-US" sz="2400" b="1">
                <a:latin typeface="Times New Roman" pitchFamily="18" charset="0"/>
              </a:rPr>
              <a:t>D temperature fields and maps of the lava - 3</a:t>
            </a:r>
            <a:endParaRPr lang="ru-RU" sz="2400" b="1">
              <a:latin typeface="Times New Roman" pitchFamily="18" charset="0"/>
            </a:endParaRPr>
          </a:p>
        </p:txBody>
      </p:sp>
      <p:sp>
        <p:nvSpPr>
          <p:cNvPr id="124025" name="Rectangle 121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24026" name="Text Box 122"/>
          <p:cNvSpPr txBox="1">
            <a:spLocks noChangeArrowheads="1"/>
          </p:cNvSpPr>
          <p:nvPr/>
        </p:nvSpPr>
        <p:spPr bwMode="auto">
          <a:xfrm>
            <a:off x="7086600" y="2438400"/>
            <a:ext cx="16906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/>
              <a:t>After 5 days</a:t>
            </a:r>
            <a:endParaRPr lang="ru-RU"/>
          </a:p>
        </p:txBody>
      </p:sp>
      <p:sp>
        <p:nvSpPr>
          <p:cNvPr id="124027" name="Text Box 123"/>
          <p:cNvSpPr txBox="1">
            <a:spLocks noChangeArrowheads="1"/>
          </p:cNvSpPr>
          <p:nvPr/>
        </p:nvSpPr>
        <p:spPr bwMode="auto">
          <a:xfrm>
            <a:off x="7086600" y="4572000"/>
            <a:ext cx="18430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/>
              <a:t>After 10 days</a:t>
            </a:r>
            <a:endParaRPr lang="ru-RU"/>
          </a:p>
        </p:txBody>
      </p:sp>
      <p:sp>
        <p:nvSpPr>
          <p:cNvPr id="124028" name="Text Box 124"/>
          <p:cNvSpPr txBox="1">
            <a:spLocks noChangeArrowheads="1"/>
          </p:cNvSpPr>
          <p:nvPr/>
        </p:nvSpPr>
        <p:spPr bwMode="auto">
          <a:xfrm>
            <a:off x="3962400" y="31242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4031" name="Text Box 127"/>
          <p:cNvSpPr txBox="1">
            <a:spLocks noChangeArrowheads="1"/>
          </p:cNvSpPr>
          <p:nvPr/>
        </p:nvSpPr>
        <p:spPr bwMode="auto">
          <a:xfrm>
            <a:off x="6172200" y="38100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4032" name="Text Box 128"/>
          <p:cNvSpPr txBox="1">
            <a:spLocks noChangeArrowheads="1"/>
          </p:cNvSpPr>
          <p:nvPr/>
        </p:nvSpPr>
        <p:spPr bwMode="auto">
          <a:xfrm>
            <a:off x="6477000" y="5486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4034" name="Text Box 130"/>
          <p:cNvSpPr txBox="1">
            <a:spLocks noChangeArrowheads="1"/>
          </p:cNvSpPr>
          <p:nvPr/>
        </p:nvSpPr>
        <p:spPr bwMode="auto">
          <a:xfrm>
            <a:off x="6477000" y="31242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  <p:sp>
        <p:nvSpPr>
          <p:cNvPr id="124035" name="Text Box 131"/>
          <p:cNvSpPr txBox="1">
            <a:spLocks noChangeArrowheads="1"/>
          </p:cNvSpPr>
          <p:nvPr/>
        </p:nvSpPr>
        <p:spPr bwMode="auto">
          <a:xfrm>
            <a:off x="6172200" y="15240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K</a:t>
            </a:r>
            <a:endParaRPr lang="ru-RU">
              <a:solidFill>
                <a:schemeClr val="bg2"/>
              </a:solidFill>
            </a:endParaRPr>
          </a:p>
        </p:txBody>
      </p:sp>
      <p:pic>
        <p:nvPicPr>
          <p:cNvPr id="124037" name="Picture 133" descr="map_10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331" b="3226"/>
          <a:stretch>
            <a:fillRect/>
          </a:stretch>
        </p:blipFill>
        <p:spPr bwMode="auto">
          <a:xfrm>
            <a:off x="2209800" y="3886200"/>
            <a:ext cx="2360613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030" name="Text Box 126"/>
          <p:cNvSpPr txBox="1">
            <a:spLocks noChangeArrowheads="1"/>
          </p:cNvSpPr>
          <p:nvPr/>
        </p:nvSpPr>
        <p:spPr bwMode="auto">
          <a:xfrm>
            <a:off x="4038600" y="5486400"/>
            <a:ext cx="381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m</a:t>
            </a:r>
            <a:endParaRPr lang="ru-RU">
              <a:solidFill>
                <a:schemeClr val="bg2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2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915B1-F0CA-46C9-8B64-B1CE76270016}" type="slidenum">
              <a:rPr lang="ru-RU"/>
              <a:pPr/>
              <a:t>2</a:t>
            </a:fld>
            <a:endParaRPr lang="ru-RU"/>
          </a:p>
        </p:txBody>
      </p:sp>
      <p:sp>
        <p:nvSpPr>
          <p:cNvPr id="101495" name="Rectangle 119"/>
          <p:cNvSpPr>
            <a:spLocks noGrp="1" noChangeArrowheads="1"/>
          </p:cNvSpPr>
          <p:nvPr>
            <p:ph type="title"/>
          </p:nvPr>
        </p:nvSpPr>
        <p:spPr>
          <a:xfrm>
            <a:off x="838200" y="1463675"/>
            <a:ext cx="7772400" cy="1187450"/>
          </a:xfrm>
        </p:spPr>
        <p:txBody>
          <a:bodyPr/>
          <a:lstStyle/>
          <a:p>
            <a:r>
              <a:rPr lang="en-US" sz="2400" b="1">
                <a:solidFill>
                  <a:srgbClr val="FFFF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DEVELOPMENT OF THE MODELS FOR NUCLEAR FUEL BEHAVIOR DURING ACTIVE PHASE OF CHERNOBYL ACCIDENT</a:t>
            </a:r>
            <a:endParaRPr lang="ru-RU" sz="2400" b="1">
              <a:solidFill>
                <a:srgbClr val="FFFF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101379" name="Group 3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01380" name="Picture 4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01381" name="Text Box 5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01382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1383" name="Group 7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01384" name="Oval 8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01385" name="Freeform 9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86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87" name="Freeform 11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88" name="Freeform 12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89" name="Freeform 13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0" name="Line 14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1" name="Freeform 15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2" name="Freeform 16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3" name="Freeform 17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4" name="Line 18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5" name="Freeform 19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6" name="Freeform 20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7" name="Freeform 21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8" name="Freeform 22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399" name="Freeform 23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0" name="Freeform 24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1" name="Freeform 25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2" name="Freeform 26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3" name="Freeform 27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4" name="Freeform 28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5" name="Freeform 29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6" name="Freeform 30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7" name="Freeform 31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8" name="Freeform 32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09" name="Freeform 33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0" name="Freeform 34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1" name="Freeform 35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2" name="Freeform 36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3" name="Freeform 37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4" name="Freeform 38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5" name="Freeform 39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6" name="Freeform 40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7" name="Freeform 41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8" name="Freeform 42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19" name="Freeform 43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0" name="Freeform 44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1" name="Freeform 45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2" name="Freeform 46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3" name="Freeform 47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4" name="Freeform 48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5" name="Freeform 49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6" name="Freeform 50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7" name="Freeform 51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8" name="Freeform 52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29" name="Freeform 53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0" name="Freeform 54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1" name="Freeform 55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2" name="Freeform 56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3" name="Freeform 57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4" name="Freeform 58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5" name="Freeform 59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6" name="Freeform 60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7" name="Freeform 61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8" name="Freeform 62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39" name="Freeform 63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0" name="Freeform 64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1" name="Freeform 65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2" name="Freeform 66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3" name="Freeform 67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4" name="Freeform 68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5" name="Freeform 69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6" name="Freeform 70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7" name="Freeform 71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8" name="Freeform 72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49" name="Freeform 73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0" name="Freeform 74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1" name="Freeform 75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2" name="Freeform 76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3" name="Freeform 77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4" name="Freeform 78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5" name="Freeform 79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6" name="Freeform 80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7" name="Freeform 81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8" name="Freeform 82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59" name="Freeform 83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0" name="Freeform 84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1" name="Freeform 85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2" name="Freeform 86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3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4" name="Freeform 88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5" name="Freeform 89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6" name="Freeform 90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7" name="Freeform 91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8" name="Freeform 92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69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0" name="Freeform 94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1" name="Freeform 95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2" name="Freeform 96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3" name="Freeform 97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4" name="Freeform 98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5" name="Freeform 99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6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7" name="Freeform 101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8" name="Freeform 102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79" name="Freeform 103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0" name="Freeform 104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1" name="Freeform 105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2" name="Freeform 106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3" name="Freeform 107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4" name="Freeform 108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5" name="Freeform 109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6" name="Freeform 110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7" name="Freeform 111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8" name="Freeform 112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89" name="Freeform 113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90" name="Freeform 114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91" name="Freeform 115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92" name="Freeform 116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93" name="Freeform 117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494" name="Freeform 118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1496" name="Text Box 120"/>
          <p:cNvSpPr txBox="1">
            <a:spLocks noChangeArrowheads="1"/>
          </p:cNvSpPr>
          <p:nvPr/>
        </p:nvSpPr>
        <p:spPr bwMode="auto">
          <a:xfrm>
            <a:off x="990600" y="2743200"/>
            <a:ext cx="3810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290513">
              <a:defRPr sz="2400">
                <a:solidFill>
                  <a:schemeClr val="tx1"/>
                </a:solidFill>
                <a:latin typeface="Arial" charset="0"/>
              </a:defRPr>
            </a:lvl1pPr>
            <a:lvl2pPr marL="481013">
              <a:defRPr sz="24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FFFF00"/>
                </a:solidFill>
                <a:latin typeface="Times New Roman" pitchFamily="18" charset="0"/>
                <a:ea typeface="Arial Unicode MS" pitchFamily="34" charset="-128"/>
                <a:cs typeface="Arial Unicode MS" pitchFamily="34" charset="-128"/>
              </a:rPr>
              <a:t>This model will make it possible to:</a:t>
            </a:r>
            <a:endParaRPr lang="ru-RU" sz="1800">
              <a:solidFill>
                <a:srgbClr val="FFFF00"/>
              </a:solidFill>
              <a:latin typeface="Times New Roman" pitchFamily="18" charset="0"/>
            </a:endParaRPr>
          </a:p>
        </p:txBody>
      </p:sp>
      <p:sp>
        <p:nvSpPr>
          <p:cNvPr id="101497" name="Text Box 121"/>
          <p:cNvSpPr txBox="1">
            <a:spLocks noChangeArrowheads="1"/>
          </p:cNvSpPr>
          <p:nvPr/>
        </p:nvSpPr>
        <p:spPr bwMode="auto">
          <a:xfrm>
            <a:off x="990600" y="3200400"/>
            <a:ext cx="8001000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93663">
              <a:defRPr sz="2400">
                <a:solidFill>
                  <a:schemeClr val="tx1"/>
                </a:solidFill>
                <a:latin typeface="Arial" charset="0"/>
              </a:defRPr>
            </a:lvl1pPr>
            <a:lvl2pPr marL="666750">
              <a:defRPr sz="24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buFont typeface="Wingdings" pitchFamily="2" charset="2"/>
              <a:buChar char="Ø"/>
            </a:pPr>
            <a:r>
              <a:rPr lang="en-US">
                <a:solidFill>
                  <a:srgbClr val="FFFF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explain current physical and chemical state as well as spatial location of fuel containing materials (FCM) and radioactive substances inside the damaged Unit;</a:t>
            </a:r>
            <a:endParaRPr lang="ru-RU">
              <a:solidFill>
                <a:srgbClr val="FFFF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Char char="Ø"/>
            </a:pPr>
            <a:r>
              <a:rPr lang="en-US">
                <a:solidFill>
                  <a:srgbClr val="FFFF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evaluate possibilities of modeling and find out “bottle necks” within the existing computational programs while modeling Chernobyl type accidents;</a:t>
            </a:r>
            <a:endParaRPr lang="ru-RU">
              <a:solidFill>
                <a:srgbClr val="FFFF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Char char="Ø"/>
            </a:pPr>
            <a:r>
              <a:rPr lang="en-US">
                <a:solidFill>
                  <a:srgbClr val="FFFF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determine directions of future research on the problem.</a:t>
            </a:r>
            <a:endParaRPr lang="ru-RU">
              <a:solidFill>
                <a:srgbClr val="FFFF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2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FA7357-3952-460A-8237-A139317725D1}" type="slidenum">
              <a:rPr lang="ru-RU"/>
              <a:pPr/>
              <a:t>20</a:t>
            </a:fld>
            <a:endParaRPr lang="ru-RU"/>
          </a:p>
        </p:txBody>
      </p:sp>
      <p:grpSp>
        <p:nvGrpSpPr>
          <p:cNvPr id="124930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24931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24932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24933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24934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24935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24936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37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38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39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0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1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2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3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4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5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6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7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8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49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0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1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2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3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4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5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6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7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8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59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0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1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2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3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4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5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6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7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8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69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0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1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2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3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4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5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6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7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8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79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0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1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2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3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4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5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6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7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8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89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0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1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2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3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4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5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6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7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8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999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0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1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2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3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4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5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6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7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8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09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0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1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2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3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4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5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6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7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8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19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0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1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2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3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4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5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6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7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8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29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0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1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2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3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4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5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6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7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8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39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40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41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42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43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44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045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5046" name="Rectangle 118"/>
          <p:cNvSpPr>
            <a:spLocks noGrp="1" noChangeArrowheads="1"/>
          </p:cNvSpPr>
          <p:nvPr>
            <p:ph type="title"/>
          </p:nvPr>
        </p:nvSpPr>
        <p:spPr>
          <a:xfrm>
            <a:off x="2286000" y="1447800"/>
            <a:ext cx="4953000" cy="519113"/>
          </a:xfrm>
        </p:spPr>
        <p:txBody>
          <a:bodyPr/>
          <a:lstStyle/>
          <a:p>
            <a:r>
              <a:rPr lang="en-US" sz="2800" b="1">
                <a:latin typeface="Times New Roman" pitchFamily="18" charset="0"/>
              </a:rPr>
              <a:t>Calculation summary</a:t>
            </a:r>
            <a:endParaRPr lang="ru-RU" sz="2800" b="1">
              <a:latin typeface="Times New Roman" pitchFamily="18" charset="0"/>
            </a:endParaRPr>
          </a:p>
        </p:txBody>
      </p:sp>
      <p:sp>
        <p:nvSpPr>
          <p:cNvPr id="125047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25049" name="Rectangle 121"/>
          <p:cNvSpPr>
            <a:spLocks noChangeArrowheads="1"/>
          </p:cNvSpPr>
          <p:nvPr/>
        </p:nvSpPr>
        <p:spPr bwMode="auto">
          <a:xfrm>
            <a:off x="685800" y="2057400"/>
            <a:ext cx="7772400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Modeling has been performed for start of the process of 0.5 h and  1 day after the accident.</a:t>
            </a:r>
          </a:p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Oxygen consumption for carbon burn out was varied.</a:t>
            </a:r>
          </a:p>
          <a:p>
            <a:pPr marL="609600" indent="-6096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Preliminary assessment has demonstrated that existing input data and modeling approaches do not contradict that destruction of serpentine and sand filling was possible for the first ten days.</a:t>
            </a:r>
            <a:endParaRPr lang="ru-RU" sz="280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2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5563CA-A87D-413E-B4C2-FF2045886EA2}" type="slidenum">
              <a:rPr lang="ru-RU"/>
              <a:pPr/>
              <a:t>21</a:t>
            </a:fld>
            <a:endParaRPr lang="ru-RU"/>
          </a:p>
        </p:txBody>
      </p:sp>
      <p:grpSp>
        <p:nvGrpSpPr>
          <p:cNvPr id="129026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29027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29028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29029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29030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29031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29032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33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34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35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36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37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38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39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0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1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2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3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4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5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6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7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8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49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0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1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2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3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4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5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6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7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8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59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0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1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2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3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4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5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6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7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8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69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0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1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2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3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4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5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6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7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8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79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0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1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2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3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4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5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6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7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8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89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0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1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2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3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4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5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6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7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8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099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0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1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2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3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4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5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6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7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8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09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0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1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2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3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4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5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6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7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8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19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0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1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2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3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4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5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6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7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8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29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0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1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2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3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4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5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6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7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8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39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40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141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9142" name="Rectangle 118"/>
          <p:cNvSpPr>
            <a:spLocks noGrp="1" noChangeArrowheads="1"/>
          </p:cNvSpPr>
          <p:nvPr>
            <p:ph type="title"/>
          </p:nvPr>
        </p:nvSpPr>
        <p:spPr>
          <a:xfrm>
            <a:off x="2057400" y="930275"/>
            <a:ext cx="4953000" cy="946150"/>
          </a:xfrm>
        </p:spPr>
        <p:txBody>
          <a:bodyPr/>
          <a:lstStyle/>
          <a:p>
            <a:r>
              <a:rPr lang="en-US" sz="2800" b="1">
                <a:latin typeface="Times New Roman" pitchFamily="18" charset="0"/>
              </a:rPr>
              <a:t>Visible contradictions of “simple” scenario</a:t>
            </a:r>
            <a:endParaRPr lang="ru-RU" sz="2800" b="1">
              <a:latin typeface="Times New Roman" pitchFamily="18" charset="0"/>
            </a:endParaRPr>
          </a:p>
        </p:txBody>
      </p:sp>
      <p:sp>
        <p:nvSpPr>
          <p:cNvPr id="129143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29144" name="Rectangle 120"/>
          <p:cNvSpPr>
            <a:spLocks noChangeArrowheads="1"/>
          </p:cNvSpPr>
          <p:nvPr/>
        </p:nvSpPr>
        <p:spPr bwMode="auto">
          <a:xfrm>
            <a:off x="228600" y="2133600"/>
            <a:ext cx="8534400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990600" lvl="1" indent="-5334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Asymmetrical lava formation and penetration.</a:t>
            </a:r>
          </a:p>
          <a:p>
            <a:pPr marL="990600" lvl="1" indent="-5334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Different participation of “fuel rod”s and “channel” Zr in the melt.</a:t>
            </a:r>
          </a:p>
          <a:p>
            <a:pPr marL="990600" lvl="1" indent="-5334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Half of all fuel in the corium but only quarter of the basement was melted; difficulties to explain all fuel location.</a:t>
            </a:r>
          </a:p>
          <a:p>
            <a:pPr marL="990600" lvl="1" indent="-5334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Probable getting in the corium some materials dropped down after the accident.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4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6FACE4-B409-4104-9DC5-0BB62E9E7FD5}" type="slidenum">
              <a:rPr lang="ru-RU"/>
              <a:pPr/>
              <a:t>22</a:t>
            </a:fld>
            <a:endParaRPr lang="ru-RU"/>
          </a:p>
        </p:txBody>
      </p:sp>
      <p:grpSp>
        <p:nvGrpSpPr>
          <p:cNvPr id="114690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4691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4692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4693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4694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4695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4696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697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698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699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0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1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2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3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4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5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6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7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8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09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0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1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2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3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4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5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6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7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8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19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0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1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2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3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4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5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6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7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8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29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0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1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2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3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4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5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6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7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8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39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0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1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2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3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4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5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6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7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8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49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0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1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2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3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4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5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6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7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8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59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0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1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2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3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4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5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6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7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8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69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0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1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2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3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4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5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6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7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8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79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0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1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2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3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4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5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6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7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8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89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0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1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2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3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4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5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6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7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8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799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800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801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802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803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804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805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4806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914400"/>
            <a:ext cx="6553200" cy="1066800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Development of the more adequate scenarios (example)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14807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14809" name="Picture 121" descr="C:\Documents and Settings\Bogatov\Рабочий стол\IBRAE\ISTC-int\Paris_06\abcd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981200"/>
            <a:ext cx="7848600" cy="2798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810" name="Text Box 122"/>
          <p:cNvSpPr txBox="1">
            <a:spLocks noChangeArrowheads="1"/>
          </p:cNvSpPr>
          <p:nvPr/>
        </p:nvSpPr>
        <p:spPr bwMode="auto">
          <a:xfrm>
            <a:off x="381000" y="4953000"/>
            <a:ext cx="87630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>
                <a:solidFill>
                  <a:srgbClr val="FFFF00"/>
                </a:solidFill>
                <a:cs typeface="Times New Roman" pitchFamily="18" charset="0"/>
              </a:rPr>
              <a:t>a) Upper part of active core was thrown out by explosion. Channel structure was partially conserved. South-Eastern upper part of the reactor basement plate (“OR”) was damaged by explosion, direct contact of fuel debris and serpentine has occurred.</a:t>
            </a:r>
            <a:endParaRPr lang="ru-RU" sz="2000">
              <a:solidFill>
                <a:srgbClr val="FFFF00"/>
              </a:solidFill>
            </a:endParaRPr>
          </a:p>
        </p:txBody>
      </p:sp>
      <p:sp>
        <p:nvSpPr>
          <p:cNvPr id="114811" name="Rectangle 123"/>
          <p:cNvSpPr>
            <a:spLocks noChangeArrowheads="1"/>
          </p:cNvSpPr>
          <p:nvPr/>
        </p:nvSpPr>
        <p:spPr bwMode="auto">
          <a:xfrm>
            <a:off x="609600" y="1905000"/>
            <a:ext cx="1600200" cy="29718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4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81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4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FB0E3-2B47-4AA0-8407-C7BD2075DC09}" type="slidenum">
              <a:rPr lang="ru-RU"/>
              <a:pPr/>
              <a:t>23</a:t>
            </a:fld>
            <a:endParaRPr lang="ru-RU"/>
          </a:p>
        </p:txBody>
      </p:sp>
      <p:grpSp>
        <p:nvGrpSpPr>
          <p:cNvPr id="115714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5715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5716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5717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5718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5719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5720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21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22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23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24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25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26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27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28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29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0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1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2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3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4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5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6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7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8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39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0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1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2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3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4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5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6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7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8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49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0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1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2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3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4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5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6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7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8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59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0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1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2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3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4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5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6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7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8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69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0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1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2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3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4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5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6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7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8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79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0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1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2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3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4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5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6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7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8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89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0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1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2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3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4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5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6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7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8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799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0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1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2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3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4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5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6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7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8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09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0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1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2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3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4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5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6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7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8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19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0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1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2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3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4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5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6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7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8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829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5830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914400"/>
            <a:ext cx="6553200" cy="1066800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Development of the more adequate scenarios (example)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15831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15832" name="Picture 120" descr="C:\Documents and Settings\Bogatov\Рабочий стол\IBRAE\ISTC-int\Paris_06\abcd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981200"/>
            <a:ext cx="7848600" cy="2798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5833" name="Text Box 121"/>
          <p:cNvSpPr txBox="1">
            <a:spLocks noChangeArrowheads="1"/>
          </p:cNvSpPr>
          <p:nvPr/>
        </p:nvSpPr>
        <p:spPr bwMode="auto">
          <a:xfrm>
            <a:off x="381000" y="5029200"/>
            <a:ext cx="8763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>
                <a:solidFill>
                  <a:srgbClr val="FFFF00"/>
                </a:solidFill>
                <a:cs typeface="Times New Roman" pitchFamily="18" charset="0"/>
              </a:rPr>
              <a:t>b) U-Zr-O eutectic in the channels begun to form, it flowed down. Upper part of channels and graphite burnt out, fuel containing mixture has been “denser” from viewpoint of fuel content, S-E quarter of “OR” begun to melt through.</a:t>
            </a:r>
            <a:endParaRPr lang="ru-RU" sz="2000">
              <a:solidFill>
                <a:srgbClr val="FFFF00"/>
              </a:solidFill>
            </a:endParaRPr>
          </a:p>
        </p:txBody>
      </p:sp>
      <p:sp>
        <p:nvSpPr>
          <p:cNvPr id="115834" name="Rectangle 122"/>
          <p:cNvSpPr>
            <a:spLocks noChangeArrowheads="1"/>
          </p:cNvSpPr>
          <p:nvPr/>
        </p:nvSpPr>
        <p:spPr bwMode="auto">
          <a:xfrm>
            <a:off x="2667000" y="1905000"/>
            <a:ext cx="1600200" cy="29718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5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83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4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E31295-FB04-495C-9F55-C0EA6F5ADA7D}" type="slidenum">
              <a:rPr lang="ru-RU"/>
              <a:pPr/>
              <a:t>24</a:t>
            </a:fld>
            <a:endParaRPr lang="ru-RU"/>
          </a:p>
        </p:txBody>
      </p:sp>
      <p:grpSp>
        <p:nvGrpSpPr>
          <p:cNvPr id="116738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6739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6740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6741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6742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6743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6744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45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46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47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48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49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0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1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2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3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4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5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6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7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8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59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0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1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2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3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4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5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6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7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8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69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0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1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2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3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4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5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6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7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8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79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0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1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2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3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4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5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6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7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8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89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0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1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2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3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4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5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6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7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8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799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0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1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2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3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4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5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6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7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8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09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0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1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2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3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4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5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6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7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8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19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0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1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2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3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4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5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6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7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8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29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0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1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2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3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4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5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6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7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8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39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0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1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2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3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4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5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6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7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8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49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50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51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52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853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6854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914400"/>
            <a:ext cx="6553200" cy="1066800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Development of the more adequate scenarios (example)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16855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16856" name="Picture 120" descr="C:\Documents and Settings\Bogatov\Рабочий стол\IBRAE\ISTC-int\Paris_06\abcd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981200"/>
            <a:ext cx="7848600" cy="2798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857" name="Text Box 121"/>
          <p:cNvSpPr txBox="1">
            <a:spLocks noChangeArrowheads="1"/>
          </p:cNvSpPr>
          <p:nvPr/>
        </p:nvSpPr>
        <p:spPr bwMode="auto">
          <a:xfrm>
            <a:off x="381000" y="5181600"/>
            <a:ext cx="8763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>
                <a:solidFill>
                  <a:srgbClr val="FFFF00"/>
                </a:solidFill>
                <a:cs typeface="Times New Roman" pitchFamily="18" charset="0"/>
              </a:rPr>
              <a:t>c) Process b) continued. U-Zr-O eutectic flowed into the funnel at the place of “OR” melting through.</a:t>
            </a:r>
            <a:r>
              <a:rPr lang="ru-RU" sz="20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116858" name="Rectangle 122"/>
          <p:cNvSpPr>
            <a:spLocks noChangeArrowheads="1"/>
          </p:cNvSpPr>
          <p:nvPr/>
        </p:nvSpPr>
        <p:spPr bwMode="auto">
          <a:xfrm>
            <a:off x="4876800" y="1905000"/>
            <a:ext cx="1524000" cy="29718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6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85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4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5E109B-748F-4F8A-A709-B9ADF1C06AF6}" type="slidenum">
              <a:rPr lang="ru-RU"/>
              <a:pPr/>
              <a:t>25</a:t>
            </a:fld>
            <a:endParaRPr lang="ru-RU"/>
          </a:p>
        </p:txBody>
      </p:sp>
      <p:grpSp>
        <p:nvGrpSpPr>
          <p:cNvPr id="117762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7763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7764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7765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7766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7767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7768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69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0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1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2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3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4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5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6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7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8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79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0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1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2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3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4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5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6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7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8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89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0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1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2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3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4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5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6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7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8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799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0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1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2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3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4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5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6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7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8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09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0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1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2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3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4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5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6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7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8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19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0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1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2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3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4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5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6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7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8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29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0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1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2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3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4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5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6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7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8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39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0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1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2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3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4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5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6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7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8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49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0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1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2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3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4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5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6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7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8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59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0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1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2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3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4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5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6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7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8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69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70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71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72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73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74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75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76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877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7878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914400"/>
            <a:ext cx="6553200" cy="1066800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Development of the more adequate scenarios (example)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17879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17880" name="Picture 120" descr="C:\Documents and Settings\Bogatov\Рабочий стол\IBRAE\ISTC-int\Paris_06\abcd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981200"/>
            <a:ext cx="7848600" cy="2798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881" name="Text Box 121"/>
          <p:cNvSpPr txBox="1">
            <a:spLocks noChangeArrowheads="1"/>
          </p:cNvSpPr>
          <p:nvPr/>
        </p:nvSpPr>
        <p:spPr bwMode="auto">
          <a:xfrm>
            <a:off x="381000" y="5257800"/>
            <a:ext cx="8763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2000">
                <a:solidFill>
                  <a:srgbClr val="FFFF00"/>
                </a:solidFill>
                <a:cs typeface="Times New Roman" pitchFamily="18" charset="0"/>
              </a:rPr>
              <a:t>d) View at present – about 50% of fuel and Zr from fuel rods flowed down having formed corium. About 70-80% of graphite and “channel” Zr has burnt off.</a:t>
            </a:r>
            <a:endParaRPr lang="ru-RU" sz="2000">
              <a:solidFill>
                <a:srgbClr val="FFFF00"/>
              </a:solidFill>
            </a:endParaRPr>
          </a:p>
        </p:txBody>
      </p:sp>
      <p:sp>
        <p:nvSpPr>
          <p:cNvPr id="117882" name="Rectangle 122"/>
          <p:cNvSpPr>
            <a:spLocks noChangeArrowheads="1"/>
          </p:cNvSpPr>
          <p:nvPr/>
        </p:nvSpPr>
        <p:spPr bwMode="auto">
          <a:xfrm>
            <a:off x="6934200" y="1905000"/>
            <a:ext cx="1600200" cy="29718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7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88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2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EEDEA8-C1BE-4788-BFAD-212B592E01F3}" type="slidenum">
              <a:rPr lang="ru-RU"/>
              <a:pPr/>
              <a:t>26</a:t>
            </a:fld>
            <a:endParaRPr lang="ru-RU"/>
          </a:p>
        </p:txBody>
      </p:sp>
      <p:grpSp>
        <p:nvGrpSpPr>
          <p:cNvPr id="125954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25955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25956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25957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25958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25959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25960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61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62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63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64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65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66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67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68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69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0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1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2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3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4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5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6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7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8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79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0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1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2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3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4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5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6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7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8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89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0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1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2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3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4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5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6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7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8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999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0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1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2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3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4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5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6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7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8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09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0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1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2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3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4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5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6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7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8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19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0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1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2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3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4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5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6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7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8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29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0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1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2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3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4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5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6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7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8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39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0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1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2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3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4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5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6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7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8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49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0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1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2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3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4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5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6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7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8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59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0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1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2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3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4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5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6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7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8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069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6070" name="Rectangle 118"/>
          <p:cNvSpPr>
            <a:spLocks noGrp="1" noChangeArrowheads="1"/>
          </p:cNvSpPr>
          <p:nvPr>
            <p:ph type="title"/>
          </p:nvPr>
        </p:nvSpPr>
        <p:spPr>
          <a:xfrm>
            <a:off x="1981200" y="990600"/>
            <a:ext cx="4953000" cy="519113"/>
          </a:xfrm>
        </p:spPr>
        <p:txBody>
          <a:bodyPr/>
          <a:lstStyle/>
          <a:p>
            <a:r>
              <a:rPr lang="en-US" sz="2800" b="1">
                <a:latin typeface="Times New Roman" pitchFamily="18" charset="0"/>
              </a:rPr>
              <a:t>Conclusion</a:t>
            </a:r>
            <a:endParaRPr lang="ru-RU" sz="2800" b="1">
              <a:latin typeface="Times New Roman" pitchFamily="18" charset="0"/>
            </a:endParaRPr>
          </a:p>
        </p:txBody>
      </p:sp>
      <p:sp>
        <p:nvSpPr>
          <p:cNvPr id="126071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26072" name="Rectangle 120"/>
          <p:cNvSpPr>
            <a:spLocks noChangeArrowheads="1"/>
          </p:cNvSpPr>
          <p:nvPr/>
        </p:nvSpPr>
        <p:spPr bwMode="auto">
          <a:xfrm>
            <a:off x="381000" y="1676400"/>
            <a:ext cx="85344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990600" lvl="1" indent="-5334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Project #2916 implementation corresponds to schedule.</a:t>
            </a:r>
          </a:p>
          <a:p>
            <a:pPr marL="990600" lvl="1" indent="-5334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A lot of initial information has been accumulated, but its further recognition is required.</a:t>
            </a:r>
          </a:p>
          <a:p>
            <a:pPr marL="990600" lvl="1" indent="-5334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Preliminary assessment has demonstrated that existing input data and modeling approaches do not contradict that destruction of serpentine and sand filling was possible for the first ten days.</a:t>
            </a:r>
          </a:p>
          <a:p>
            <a:pPr marL="990600" lvl="1" indent="-533400">
              <a:spcBef>
                <a:spcPct val="20000"/>
              </a:spcBef>
              <a:buSzPct val="85000"/>
              <a:buFontTx/>
              <a:buBlip>
                <a:blip r:embed="rId4"/>
              </a:buBlip>
            </a:pPr>
            <a:r>
              <a:rPr lang="en-US" sz="2800"/>
              <a:t>Ongoing activities have to develop and quantitatively assess more adequate scenarios.</a:t>
            </a:r>
            <a:endParaRPr lang="ru-RU" sz="28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1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ADEBC0-6966-4E87-B398-3C48288CDF76}" type="slidenum">
              <a:rPr lang="ru-RU"/>
              <a:pPr/>
              <a:t>3</a:t>
            </a:fld>
            <a:endParaRPr lang="ru-RU"/>
          </a:p>
        </p:txBody>
      </p:sp>
      <p:grpSp>
        <p:nvGrpSpPr>
          <p:cNvPr id="103427" name="Group 3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03428" name="Picture 4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03429" name="Text Box 5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03430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3431" name="Group 7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03432" name="Oval 8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03433" name="Freeform 9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34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35" name="Freeform 11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36" name="Freeform 12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37" name="Freeform 13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38" name="Line 14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39" name="Freeform 15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0" name="Freeform 16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1" name="Freeform 17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2" name="Line 18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3" name="Freeform 19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4" name="Freeform 20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5" name="Freeform 21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6" name="Freeform 22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7" name="Freeform 23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8" name="Freeform 24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9" name="Freeform 25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0" name="Freeform 26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1" name="Freeform 27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2" name="Freeform 28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3" name="Freeform 29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4" name="Freeform 30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5" name="Freeform 31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6" name="Freeform 32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7" name="Freeform 33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8" name="Freeform 34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9" name="Freeform 35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0" name="Freeform 36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1" name="Freeform 37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2" name="Freeform 38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3" name="Freeform 39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4" name="Freeform 40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5" name="Freeform 41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6" name="Freeform 42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7" name="Freeform 43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8" name="Freeform 44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9" name="Freeform 45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0" name="Freeform 46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1" name="Freeform 47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2" name="Freeform 48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3" name="Freeform 49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4" name="Freeform 50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5" name="Freeform 51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6" name="Freeform 52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7" name="Freeform 53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8" name="Freeform 54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9" name="Freeform 55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0" name="Freeform 56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1" name="Freeform 57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2" name="Freeform 58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3" name="Freeform 59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4" name="Freeform 60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5" name="Freeform 61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6" name="Freeform 62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7" name="Freeform 63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8" name="Freeform 64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9" name="Freeform 65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0" name="Freeform 66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1" name="Freeform 67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2" name="Freeform 68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3" name="Freeform 69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4" name="Freeform 70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5" name="Freeform 71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6" name="Freeform 72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7" name="Freeform 73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8" name="Freeform 74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9" name="Freeform 75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0" name="Freeform 76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1" name="Freeform 77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2" name="Freeform 78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3" name="Freeform 79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4" name="Freeform 80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5" name="Freeform 81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6" name="Freeform 82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7" name="Freeform 83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8" name="Freeform 84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9" name="Freeform 85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0" name="Freeform 86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1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2" name="Freeform 88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3" name="Freeform 89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4" name="Freeform 90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5" name="Freeform 91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6" name="Freeform 92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7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8" name="Freeform 94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9" name="Freeform 95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0" name="Freeform 96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1" name="Freeform 97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2" name="Freeform 98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3" name="Freeform 99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4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5" name="Freeform 101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6" name="Freeform 102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7" name="Freeform 103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8" name="Freeform 104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9" name="Freeform 105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0" name="Freeform 106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1" name="Freeform 107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2" name="Freeform 108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3" name="Freeform 109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4" name="Freeform 110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5" name="Freeform 111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6" name="Freeform 112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7" name="Freeform 113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8" name="Freeform 114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9" name="Freeform 115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40" name="Freeform 116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41" name="Freeform 117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42" name="Freeform 118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3545" name="Rectangle 121"/>
          <p:cNvSpPr>
            <a:spLocks noGrp="1" noChangeArrowheads="1"/>
          </p:cNvSpPr>
          <p:nvPr>
            <p:ph type="title"/>
          </p:nvPr>
        </p:nvSpPr>
        <p:spPr>
          <a:xfrm>
            <a:off x="838200" y="1143000"/>
            <a:ext cx="7772400" cy="579438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Main Tasks of the project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03546" name="Text Box 122"/>
          <p:cNvSpPr txBox="1">
            <a:spLocks noChangeArrowheads="1"/>
          </p:cNvSpPr>
          <p:nvPr/>
        </p:nvSpPr>
        <p:spPr bwMode="auto">
          <a:xfrm>
            <a:off x="609600" y="1905000"/>
            <a:ext cx="8229600" cy="4291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tx2"/>
                </a:solidFill>
              </a:rPr>
              <a:t>Task 1.</a:t>
            </a:r>
            <a:r>
              <a:rPr lang="en-US"/>
              <a:t> Review of available input information and appropriate abilities of existing models. Assessment of sufficiency and validity of the information.</a:t>
            </a:r>
          </a:p>
          <a:p>
            <a:pPr>
              <a:spcBef>
                <a:spcPct val="50000"/>
              </a:spcBef>
            </a:pPr>
            <a:r>
              <a:rPr lang="en-US">
                <a:solidFill>
                  <a:schemeClr val="tx2"/>
                </a:solidFill>
              </a:rPr>
              <a:t>Task 2.</a:t>
            </a:r>
            <a:r>
              <a:rPr lang="en-US"/>
              <a:t> Identification of accidental processes (relevant to “lava” properties) able to be modeled.</a:t>
            </a:r>
          </a:p>
          <a:p>
            <a:pPr>
              <a:spcBef>
                <a:spcPct val="50000"/>
              </a:spcBef>
            </a:pPr>
            <a:r>
              <a:rPr lang="en-US">
                <a:solidFill>
                  <a:schemeClr val="tx2"/>
                </a:solidFill>
              </a:rPr>
              <a:t>Task 3.</a:t>
            </a:r>
            <a:r>
              <a:rPr lang="en-US"/>
              <a:t> Measurements of uranium and zirconium concentration in metallic melts.</a:t>
            </a:r>
          </a:p>
          <a:p>
            <a:pPr>
              <a:spcBef>
                <a:spcPct val="50000"/>
              </a:spcBef>
            </a:pPr>
            <a:r>
              <a:rPr lang="en-US">
                <a:solidFill>
                  <a:schemeClr val="tx2"/>
                </a:solidFill>
              </a:rPr>
              <a:t>Task 4.</a:t>
            </a:r>
            <a:r>
              <a:rPr lang="en-US"/>
              <a:t>  Development of the model describing transformation of fuel in the core to the LFCM – in consistence with experimental results.</a:t>
            </a:r>
            <a:endParaRPr lang="ru-RU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1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611A5-E108-4649-A0CC-46B0000BF13A}" type="slidenum">
              <a:rPr lang="ru-RU"/>
              <a:pPr/>
              <a:t>4</a:t>
            </a:fld>
            <a:endParaRPr lang="ru-RU"/>
          </a:p>
        </p:txBody>
      </p:sp>
      <p:grpSp>
        <p:nvGrpSpPr>
          <p:cNvPr id="104450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04451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04452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04453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4454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04455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04456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57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58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59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0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1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2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3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4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5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6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7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8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69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0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1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2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3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4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5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6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7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8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79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0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1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2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3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4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5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6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7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8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89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0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1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2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3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4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5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6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7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8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499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0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1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2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3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4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5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6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7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8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09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0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1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2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3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4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5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6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7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8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19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0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1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2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3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4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5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6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7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8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29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0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1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2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3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4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5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6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7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8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39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0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1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2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3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4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5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6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7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8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49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0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1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2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3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4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5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6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7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8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59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60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61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62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63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64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4565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4566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944563"/>
            <a:ext cx="6400800" cy="579437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Main Tasks of the project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04568" name="Text Box 120"/>
          <p:cNvSpPr txBox="1">
            <a:spLocks noChangeArrowheads="1"/>
          </p:cNvSpPr>
          <p:nvPr/>
        </p:nvSpPr>
        <p:spPr bwMode="auto">
          <a:xfrm>
            <a:off x="685800" y="1447800"/>
            <a:ext cx="8229600" cy="4656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tx2"/>
                </a:solidFill>
              </a:rPr>
              <a:t>Task 5.</a:t>
            </a:r>
            <a:r>
              <a:rPr lang="en-US"/>
              <a:t> Development of the forecasts (based on the model) for LFCM properties which can not be defined experimentally (in inaccessible areas).</a:t>
            </a:r>
          </a:p>
          <a:p>
            <a:pPr>
              <a:spcBef>
                <a:spcPct val="50000"/>
              </a:spcBef>
            </a:pPr>
            <a:r>
              <a:rPr lang="en-US">
                <a:solidFill>
                  <a:schemeClr val="tx2"/>
                </a:solidFill>
              </a:rPr>
              <a:t>Task 6.</a:t>
            </a:r>
            <a:r>
              <a:rPr lang="en-US"/>
              <a:t> Assessment of concrete degradation along the way of  “lava” penetration.</a:t>
            </a:r>
          </a:p>
          <a:p>
            <a:pPr>
              <a:spcBef>
                <a:spcPct val="50000"/>
              </a:spcBef>
            </a:pPr>
            <a:r>
              <a:rPr lang="en-US">
                <a:solidFill>
                  <a:schemeClr val="tx2"/>
                </a:solidFill>
              </a:rPr>
              <a:t>Task 7.</a:t>
            </a:r>
            <a:r>
              <a:rPr lang="en-US"/>
              <a:t>  Comparison of of uranium and zirconium content in melted metal predicted by the model and measured experimentally.</a:t>
            </a:r>
          </a:p>
          <a:p>
            <a:pPr>
              <a:spcBef>
                <a:spcPct val="50000"/>
              </a:spcBef>
            </a:pPr>
            <a:r>
              <a:rPr lang="en-US">
                <a:solidFill>
                  <a:schemeClr val="tx2"/>
                </a:solidFill>
              </a:rPr>
              <a:t>Task 8.</a:t>
            </a:r>
            <a:r>
              <a:rPr lang="en-US"/>
              <a:t> Assessment of adequacy of existing and development of models describing corium behavior recommendations that should be accounted for in the future.</a:t>
            </a:r>
            <a:endParaRPr lang="ru-RU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3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6461AA-F789-404D-877A-4D9EEDF074C8}" type="slidenum">
              <a:rPr lang="ru-RU"/>
              <a:pPr/>
              <a:t>5</a:t>
            </a:fld>
            <a:endParaRPr lang="ru-RU"/>
          </a:p>
        </p:txBody>
      </p:sp>
      <p:grpSp>
        <p:nvGrpSpPr>
          <p:cNvPr id="105474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05475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05476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05477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5478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05479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05480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81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82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83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84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85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86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87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88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89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0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1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2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3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4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5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6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7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8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499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0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1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2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3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4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5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6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7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8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09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0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1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2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3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4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5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6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7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8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19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0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1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2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3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4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5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6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7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8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29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0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1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2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3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4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5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6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7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8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39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0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1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2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3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4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5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6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7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8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49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0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1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2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3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4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5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6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7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8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59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0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1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2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3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4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5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6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7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8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69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0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1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2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3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4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5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6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7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8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79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0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1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2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3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4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5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6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7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8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589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5590" name="Rectangle 118"/>
          <p:cNvSpPr>
            <a:spLocks noGrp="1" noChangeArrowheads="1"/>
          </p:cNvSpPr>
          <p:nvPr>
            <p:ph type="title"/>
          </p:nvPr>
        </p:nvSpPr>
        <p:spPr>
          <a:xfrm>
            <a:off x="2057400" y="1066800"/>
            <a:ext cx="5181600" cy="579438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First year results</a:t>
            </a:r>
            <a:endParaRPr lang="ru-RU" sz="3200" b="1">
              <a:latin typeface="Times New Roman" pitchFamily="18" charset="0"/>
            </a:endParaRPr>
          </a:p>
        </p:txBody>
      </p:sp>
      <p:pic>
        <p:nvPicPr>
          <p:cNvPr id="105592" name="Picture 120" descr="C:\Documents and Settings\Bogatov\Рабочий стол\IBRAE\ISTC-int\Paris_06\T1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676400"/>
            <a:ext cx="7262813" cy="241776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593" name="Picture 121" descr="C:\Documents and Settings\Bogatov\Рабочий стол\IBRAE\ISTC-int\Paris_06\T2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438400"/>
            <a:ext cx="7472363" cy="208756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594" name="Picture 122" descr="C:\Documents and Settings\Bogatov\Рабочий стол\IBRAE\ISTC-int\Paris_06\T4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971800"/>
            <a:ext cx="6781800" cy="2505075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3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6EC94F-2ACB-442A-BF82-D3D5686223F4}" type="slidenum">
              <a:rPr lang="ru-RU"/>
              <a:pPr/>
              <a:t>6</a:t>
            </a:fld>
            <a:endParaRPr lang="ru-RU"/>
          </a:p>
        </p:txBody>
      </p:sp>
      <p:grpSp>
        <p:nvGrpSpPr>
          <p:cNvPr id="106498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06499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06500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06501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6502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06503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06504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05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06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07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08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09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0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1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2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3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4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5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6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7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8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19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0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1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2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3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4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5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6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7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8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29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0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1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2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3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4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5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6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7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8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39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0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1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2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3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4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5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6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7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8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49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0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1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2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3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4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5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6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7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8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59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0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1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2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3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4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5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6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7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8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69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0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1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2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3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4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5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6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7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8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79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0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1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2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3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4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5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6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7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8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89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0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1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2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3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4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5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6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7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8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599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0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1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2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3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4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5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6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7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8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09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10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11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12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6613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6614" name="Rectangle 118"/>
          <p:cNvSpPr>
            <a:spLocks noGrp="1" noChangeArrowheads="1"/>
          </p:cNvSpPr>
          <p:nvPr>
            <p:ph type="title"/>
          </p:nvPr>
        </p:nvSpPr>
        <p:spPr>
          <a:xfrm>
            <a:off x="1600200" y="990600"/>
            <a:ext cx="6400800" cy="1066800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Scenarios of reactor destruction and lava generation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06616" name="Text Box 120"/>
          <p:cNvSpPr txBox="1">
            <a:spLocks noChangeArrowheads="1"/>
          </p:cNvSpPr>
          <p:nvPr/>
        </p:nvSpPr>
        <p:spPr bwMode="auto">
          <a:xfrm>
            <a:off x="685800" y="2362200"/>
            <a:ext cx="7924800" cy="3106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Arial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buFontTx/>
              <a:buAutoNum type="arabicPeriod"/>
            </a:pPr>
            <a:r>
              <a:rPr lang="en-US">
                <a:latin typeface="Times New Roman" pitchFamily="18" charset="0"/>
              </a:rPr>
              <a:t>First model presented to IAEA (1986)</a:t>
            </a:r>
          </a:p>
          <a:p>
            <a:pPr>
              <a:spcBef>
                <a:spcPct val="150000"/>
              </a:spcBef>
              <a:buFontTx/>
              <a:buAutoNum type="arabicPeriod"/>
            </a:pPr>
            <a:r>
              <a:rPr lang="en-US">
                <a:latin typeface="Times New Roman" pitchFamily="18" charset="0"/>
              </a:rPr>
              <a:t>“Flying reactor” model (1990)</a:t>
            </a:r>
          </a:p>
          <a:p>
            <a:pPr>
              <a:spcBef>
                <a:spcPct val="150000"/>
              </a:spcBef>
              <a:buFontTx/>
              <a:buAutoNum type="arabicPeriod"/>
            </a:pPr>
            <a:r>
              <a:rPr lang="en-US">
                <a:latin typeface="Times New Roman" pitchFamily="18" charset="0"/>
              </a:rPr>
              <a:t>More realistic models (1994-1996)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>
                <a:latin typeface="Times New Roman" pitchFamily="18" charset="0"/>
              </a:rPr>
              <a:t>Model – 2006 </a:t>
            </a:r>
            <a:r>
              <a:rPr lang="en-US" sz="3600">
                <a:latin typeface="Times New Roman" pitchFamily="18" charset="0"/>
              </a:rPr>
              <a:t>?</a:t>
            </a:r>
            <a:endParaRPr lang="ru-RU" sz="3600">
              <a:latin typeface="Times New Roman" pitchFamily="18" charset="0"/>
            </a:endParaRPr>
          </a:p>
        </p:txBody>
      </p:sp>
      <p:sp>
        <p:nvSpPr>
          <p:cNvPr id="106618" name="AutoShape 122"/>
          <p:cNvSpPr>
            <a:spLocks noChangeArrowheads="1"/>
          </p:cNvSpPr>
          <p:nvPr/>
        </p:nvSpPr>
        <p:spPr bwMode="auto">
          <a:xfrm>
            <a:off x="5943600" y="2590800"/>
            <a:ext cx="3048000" cy="1828800"/>
          </a:xfrm>
          <a:prstGeom prst="wedgeRectCallout">
            <a:avLst>
              <a:gd name="adj1" fmla="val -80051"/>
              <a:gd name="adj2" fmla="val 2431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ru-RU"/>
          </a:p>
        </p:txBody>
      </p:sp>
      <p:pic>
        <p:nvPicPr>
          <p:cNvPr id="106617" name="Picture 121" descr="C:\Documents and Settings\Bogatov\Рабочий стол\IBRAE\ISTC-int\Paris_06\Chech.jpg"/>
          <p:cNvPicPr>
            <a:picLocks noChangeAspect="1" noChangeArrowheads="1"/>
          </p:cNvPicPr>
          <p:nvPr/>
        </p:nvPicPr>
        <p:blipFill>
          <a:blip r:embed="rId4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2667000"/>
            <a:ext cx="2890838" cy="1692275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85999E-ECCA-4E40-A238-00EC60F63010}" type="slidenum">
              <a:rPr lang="ru-RU"/>
              <a:pPr/>
              <a:t>7</a:t>
            </a:fld>
            <a:endParaRPr lang="ru-RU"/>
          </a:p>
        </p:txBody>
      </p:sp>
      <p:grpSp>
        <p:nvGrpSpPr>
          <p:cNvPr id="107522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07523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07524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07525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7526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07527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07528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29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0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1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2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3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4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5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6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7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8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39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0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1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2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3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4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5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6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7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8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49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0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1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2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3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4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5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6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7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8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59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0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1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2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3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4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5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6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7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8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69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0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1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2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3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4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5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6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7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8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79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0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1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2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3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4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5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6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7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8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89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0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1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2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3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4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5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6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7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8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599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0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1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2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3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4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5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6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7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8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09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0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1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2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3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4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5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6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7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8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19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0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1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2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3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4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5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6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7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8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29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30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31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32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33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34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35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36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7637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7638" name="Rectangle 118"/>
          <p:cNvSpPr>
            <a:spLocks noGrp="1" noChangeArrowheads="1"/>
          </p:cNvSpPr>
          <p:nvPr>
            <p:ph type="title"/>
          </p:nvPr>
        </p:nvSpPr>
        <p:spPr>
          <a:xfrm>
            <a:off x="1600200" y="1066800"/>
            <a:ext cx="6400800" cy="579438"/>
          </a:xfrm>
        </p:spPr>
        <p:txBody>
          <a:bodyPr/>
          <a:lstStyle/>
          <a:p>
            <a:r>
              <a:rPr lang="en-US" sz="3200" b="1">
                <a:latin typeface="Times New Roman" pitchFamily="18" charset="0"/>
              </a:rPr>
              <a:t>Reactor structure transformation</a:t>
            </a:r>
            <a:endParaRPr lang="ru-RU" sz="3200" b="1">
              <a:latin typeface="Times New Roman" pitchFamily="18" charset="0"/>
            </a:endParaRPr>
          </a:p>
        </p:txBody>
      </p:sp>
      <p:sp>
        <p:nvSpPr>
          <p:cNvPr id="107643" name="Rectangle 123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07642" name="Picture 122" descr="Reactor-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828800"/>
            <a:ext cx="3232150" cy="4191000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645" name="Rectangle 125"/>
          <p:cNvSpPr>
            <a:spLocks noChangeArrowheads="1"/>
          </p:cNvSpPr>
          <p:nvPr/>
        </p:nvSpPr>
        <p:spPr bwMode="auto">
          <a:xfrm>
            <a:off x="1585913" y="5476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07644" name="Picture 124" descr="fig5_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27" t="5737" r="346" b="12032"/>
          <a:stretch>
            <a:fillRect/>
          </a:stretch>
        </p:blipFill>
        <p:spPr bwMode="auto">
          <a:xfrm>
            <a:off x="4419600" y="1905000"/>
            <a:ext cx="4572000" cy="40116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646" name="AutoShape 126"/>
          <p:cNvSpPr>
            <a:spLocks noChangeArrowheads="1"/>
          </p:cNvSpPr>
          <p:nvPr/>
        </p:nvSpPr>
        <p:spPr bwMode="auto">
          <a:xfrm>
            <a:off x="3429000" y="3810000"/>
            <a:ext cx="1371600" cy="533400"/>
          </a:xfrm>
          <a:prstGeom prst="rightArrow">
            <a:avLst>
              <a:gd name="adj1" fmla="val 50000"/>
              <a:gd name="adj2" fmla="val 64286"/>
            </a:avLst>
          </a:prstGeom>
          <a:solidFill>
            <a:schemeClr val="folHlink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6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CA5-029D-45E3-ACA0-F40D7279B964}" type="slidenum">
              <a:rPr lang="ru-RU"/>
              <a:pPr/>
              <a:t>8</a:t>
            </a:fld>
            <a:endParaRPr lang="ru-RU"/>
          </a:p>
        </p:txBody>
      </p:sp>
      <p:grpSp>
        <p:nvGrpSpPr>
          <p:cNvPr id="109570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09571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09572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09573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9574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09575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09576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77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78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79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1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4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5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7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0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1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2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3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5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6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7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8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599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0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1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2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3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4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5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6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7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8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09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0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1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2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3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4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5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6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7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8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19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0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1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2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3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4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5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6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7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8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29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0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1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2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3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4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5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6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7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8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39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0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1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2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3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4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5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6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7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8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49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0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1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2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3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4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5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6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7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8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59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0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1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2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3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4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5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6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7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8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69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0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1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2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3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4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5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6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7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8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79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80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81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82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83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84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9685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9686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1066800"/>
            <a:ext cx="6400800" cy="688975"/>
          </a:xfrm>
        </p:spPr>
        <p:txBody>
          <a:bodyPr/>
          <a:lstStyle/>
          <a:p>
            <a:pPr>
              <a:lnSpc>
                <a:spcPct val="70000"/>
              </a:lnSpc>
            </a:pPr>
            <a:r>
              <a:rPr lang="en-US" sz="2800" b="1">
                <a:latin typeface="Times New Roman" pitchFamily="18" charset="0"/>
              </a:rPr>
              <a:t>Layout of the under reactor room –</a:t>
            </a:r>
            <a:br>
              <a:rPr lang="en-US" sz="2800" b="1">
                <a:latin typeface="Times New Roman" pitchFamily="18" charset="0"/>
              </a:rPr>
            </a:br>
            <a:r>
              <a:rPr lang="en-US" sz="2800" b="1">
                <a:latin typeface="Times New Roman" pitchFamily="18" charset="0"/>
              </a:rPr>
              <a:t>view from East to West</a:t>
            </a:r>
            <a:endParaRPr lang="ru-RU" sz="2800" b="1">
              <a:latin typeface="Times New Roman" pitchFamily="18" charset="0"/>
            </a:endParaRPr>
          </a:p>
        </p:txBody>
      </p:sp>
      <p:sp>
        <p:nvSpPr>
          <p:cNvPr id="109687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09689" name="Rectangle 121"/>
          <p:cNvSpPr>
            <a:spLocks noChangeArrowheads="1"/>
          </p:cNvSpPr>
          <p:nvPr/>
        </p:nvSpPr>
        <p:spPr bwMode="auto">
          <a:xfrm>
            <a:off x="1585913" y="5476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09692" name="Picture 124" descr="C:\Documents and Settings\Bogatov\Рабочий стол\IBRAE\ISTC-int\Paris_06\Scetch.jpg"/>
          <p:cNvPicPr>
            <a:picLocks noChangeAspect="1" noChangeArrowheads="1"/>
          </p:cNvPicPr>
          <p:nvPr/>
        </p:nvPicPr>
        <p:blipFill>
          <a:blip r:embed="rId4">
            <a:lum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42" b="2397"/>
          <a:stretch>
            <a:fillRect/>
          </a:stretch>
        </p:blipFill>
        <p:spPr bwMode="auto">
          <a:xfrm>
            <a:off x="1295400" y="1752600"/>
            <a:ext cx="6629400" cy="4371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695" name="Picture 127" descr="C:\Documents and Settings\Administrator\Desktop\ISTC-Paris\N-E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2743200"/>
            <a:ext cx="2590800" cy="1762125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696" name="Picture 128" descr="C:\Documents and Settings\Administrator\Desktop\ISTC-Paris\S-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352800"/>
            <a:ext cx="2209800" cy="1811338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697" name="Picture 129" descr="C:\Documents and Settings\Administrator\Desktop\ISTC-Paris\Und_plt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990600"/>
            <a:ext cx="3387725" cy="2711450"/>
          </a:xfrm>
          <a:prstGeom prst="rect">
            <a:avLst/>
          </a:prstGeom>
          <a:noFill/>
          <a:ln w="2857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9th CEG-SAM, Paris, March 7-9, 2006</a:t>
            </a:r>
          </a:p>
        </p:txBody>
      </p:sp>
      <p:sp>
        <p:nvSpPr>
          <p:cNvPr id="123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CEAC50-B1D3-4EA7-8624-E41F14967519}" type="slidenum">
              <a:rPr lang="ru-RU"/>
              <a:pPr/>
              <a:t>9</a:t>
            </a:fld>
            <a:endParaRPr lang="ru-RU"/>
          </a:p>
        </p:txBody>
      </p:sp>
      <p:grpSp>
        <p:nvGrpSpPr>
          <p:cNvPr id="110594" name="Group 2"/>
          <p:cNvGrpSpPr>
            <a:grpSpLocks/>
          </p:cNvGrpSpPr>
          <p:nvPr/>
        </p:nvGrpSpPr>
        <p:grpSpPr bwMode="auto">
          <a:xfrm>
            <a:off x="0" y="0"/>
            <a:ext cx="1219200" cy="1447800"/>
            <a:chOff x="0" y="0"/>
            <a:chExt cx="818" cy="960"/>
          </a:xfrm>
        </p:grpSpPr>
        <p:pic>
          <p:nvPicPr>
            <p:cNvPr id="110595" name="Picture 3"/>
            <p:cNvPicPr>
              <a:picLocks noChangeAspect="1" noChangeArrowheads="1"/>
            </p:cNvPicPr>
            <p:nvPr/>
          </p:nvPicPr>
          <p:blipFill>
            <a:blip r:embed="rId2">
              <a:lum bright="18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556"/>
            <a:stretch>
              <a:fillRect/>
            </a:stretch>
          </p:blipFill>
          <p:spPr bwMode="auto">
            <a:xfrm>
              <a:off x="0" y="0"/>
              <a:ext cx="818" cy="960"/>
            </a:xfrm>
            <a:prstGeom prst="rect">
              <a:avLst/>
            </a:prstGeom>
            <a:solidFill>
              <a:schemeClr val="tx2"/>
            </a:solidFill>
          </p:spPr>
        </p:pic>
        <p:sp>
          <p:nvSpPr>
            <p:cNvPr id="110596" name="Text Box 4"/>
            <p:cNvSpPr txBox="1">
              <a:spLocks noChangeArrowheads="1"/>
            </p:cNvSpPr>
            <p:nvPr/>
          </p:nvSpPr>
          <p:spPr bwMode="auto">
            <a:xfrm>
              <a:off x="96" y="192"/>
              <a:ext cx="623" cy="1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1">
                  <a:solidFill>
                    <a:schemeClr val="bg2"/>
                  </a:solidFill>
                </a:rPr>
                <a:t>RRC “KI”</a:t>
              </a:r>
              <a:endParaRPr lang="ru-RU" sz="1200" b="1">
                <a:solidFill>
                  <a:schemeClr val="bg2"/>
                </a:solidFill>
              </a:endParaRPr>
            </a:p>
          </p:txBody>
        </p:sp>
      </p:grpSp>
      <p:pic>
        <p:nvPicPr>
          <p:cNvPr id="110597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0"/>
            <a:ext cx="1143000" cy="976313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0598" name="Group 6"/>
          <p:cNvGrpSpPr>
            <a:grpSpLocks/>
          </p:cNvGrpSpPr>
          <p:nvPr/>
        </p:nvGrpSpPr>
        <p:grpSpPr bwMode="auto">
          <a:xfrm>
            <a:off x="7924800" y="0"/>
            <a:ext cx="1219200" cy="1143000"/>
            <a:chOff x="69" y="91"/>
            <a:chExt cx="631" cy="631"/>
          </a:xfrm>
        </p:grpSpPr>
        <p:sp>
          <p:nvSpPr>
            <p:cNvPr id="110599" name="Oval 7"/>
            <p:cNvSpPr>
              <a:spLocks noChangeArrowheads="1"/>
            </p:cNvSpPr>
            <p:nvPr/>
          </p:nvSpPr>
          <p:spPr bwMode="auto">
            <a:xfrm>
              <a:off x="69" y="91"/>
              <a:ext cx="631" cy="631"/>
            </a:xfrm>
            <a:prstGeom prst="ellipse">
              <a:avLst/>
            </a:prstGeom>
            <a:solidFill>
              <a:srgbClr val="FFFFDF"/>
            </a:soli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0600" name="Freeform 8"/>
            <p:cNvSpPr>
              <a:spLocks/>
            </p:cNvSpPr>
            <p:nvPr/>
          </p:nvSpPr>
          <p:spPr bwMode="auto">
            <a:xfrm>
              <a:off x="168" y="189"/>
              <a:ext cx="433" cy="301"/>
            </a:xfrm>
            <a:custGeom>
              <a:avLst/>
              <a:gdLst>
                <a:gd name="T0" fmla="*/ 45 w 433"/>
                <a:gd name="T1" fmla="*/ 221 h 301"/>
                <a:gd name="T2" fmla="*/ 13 w 433"/>
                <a:gd name="T3" fmla="*/ 203 h 301"/>
                <a:gd name="T4" fmla="*/ 2 w 433"/>
                <a:gd name="T5" fmla="*/ 180 h 301"/>
                <a:gd name="T6" fmla="*/ 2 w 433"/>
                <a:gd name="T7" fmla="*/ 146 h 301"/>
                <a:gd name="T8" fmla="*/ 16 w 433"/>
                <a:gd name="T9" fmla="*/ 117 h 301"/>
                <a:gd name="T10" fmla="*/ 42 w 433"/>
                <a:gd name="T11" fmla="*/ 95 h 301"/>
                <a:gd name="T12" fmla="*/ 81 w 433"/>
                <a:gd name="T13" fmla="*/ 82 h 301"/>
                <a:gd name="T14" fmla="*/ 155 w 433"/>
                <a:gd name="T15" fmla="*/ 78 h 301"/>
                <a:gd name="T16" fmla="*/ 238 w 433"/>
                <a:gd name="T17" fmla="*/ 99 h 301"/>
                <a:gd name="T18" fmla="*/ 312 w 433"/>
                <a:gd name="T19" fmla="*/ 132 h 301"/>
                <a:gd name="T20" fmla="*/ 372 w 433"/>
                <a:gd name="T21" fmla="*/ 177 h 301"/>
                <a:gd name="T22" fmla="*/ 395 w 433"/>
                <a:gd name="T23" fmla="*/ 211 h 301"/>
                <a:gd name="T24" fmla="*/ 396 w 433"/>
                <a:gd name="T25" fmla="*/ 239 h 301"/>
                <a:gd name="T26" fmla="*/ 383 w 433"/>
                <a:gd name="T27" fmla="*/ 260 h 301"/>
                <a:gd name="T28" fmla="*/ 357 w 433"/>
                <a:gd name="T29" fmla="*/ 267 h 301"/>
                <a:gd name="T30" fmla="*/ 311 w 433"/>
                <a:gd name="T31" fmla="*/ 254 h 301"/>
                <a:gd name="T32" fmla="*/ 265 w 433"/>
                <a:gd name="T33" fmla="*/ 226 h 301"/>
                <a:gd name="T34" fmla="*/ 209 w 433"/>
                <a:gd name="T35" fmla="*/ 182 h 301"/>
                <a:gd name="T36" fmla="*/ 174 w 433"/>
                <a:gd name="T37" fmla="*/ 145 h 301"/>
                <a:gd name="T38" fmla="*/ 148 w 433"/>
                <a:gd name="T39" fmla="*/ 103 h 301"/>
                <a:gd name="T40" fmla="*/ 137 w 433"/>
                <a:gd name="T41" fmla="*/ 74 h 301"/>
                <a:gd name="T42" fmla="*/ 141 w 433"/>
                <a:gd name="T43" fmla="*/ 29 h 301"/>
                <a:gd name="T44" fmla="*/ 155 w 433"/>
                <a:gd name="T45" fmla="*/ 7 h 301"/>
                <a:gd name="T46" fmla="*/ 189 w 433"/>
                <a:gd name="T47" fmla="*/ 0 h 301"/>
                <a:gd name="T48" fmla="*/ 238 w 433"/>
                <a:gd name="T49" fmla="*/ 20 h 301"/>
                <a:gd name="T50" fmla="*/ 268 w 433"/>
                <a:gd name="T51" fmla="*/ 58 h 301"/>
                <a:gd name="T52" fmla="*/ 292 w 433"/>
                <a:gd name="T53" fmla="*/ 129 h 301"/>
                <a:gd name="T54" fmla="*/ 299 w 433"/>
                <a:gd name="T55" fmla="*/ 234 h 301"/>
                <a:gd name="T56" fmla="*/ 291 w 433"/>
                <a:gd name="T57" fmla="*/ 268 h 301"/>
                <a:gd name="T58" fmla="*/ 274 w 433"/>
                <a:gd name="T59" fmla="*/ 287 h 301"/>
                <a:gd name="T60" fmla="*/ 240 w 433"/>
                <a:gd name="T61" fmla="*/ 296 h 301"/>
                <a:gd name="T62" fmla="*/ 209 w 433"/>
                <a:gd name="T63" fmla="*/ 281 h 301"/>
                <a:gd name="T64" fmla="*/ 189 w 433"/>
                <a:gd name="T65" fmla="*/ 244 h 301"/>
                <a:gd name="T66" fmla="*/ 190 w 433"/>
                <a:gd name="T67" fmla="*/ 187 h 301"/>
                <a:gd name="T68" fmla="*/ 209 w 433"/>
                <a:gd name="T69" fmla="*/ 140 h 301"/>
                <a:gd name="T70" fmla="*/ 249 w 433"/>
                <a:gd name="T71" fmla="*/ 95 h 301"/>
                <a:gd name="T72" fmla="*/ 317 w 433"/>
                <a:gd name="T73" fmla="*/ 49 h 301"/>
                <a:gd name="T74" fmla="*/ 373 w 433"/>
                <a:gd name="T75" fmla="*/ 27 h 301"/>
                <a:gd name="T76" fmla="*/ 413 w 433"/>
                <a:gd name="T77" fmla="*/ 31 h 301"/>
                <a:gd name="T78" fmla="*/ 432 w 433"/>
                <a:gd name="T79" fmla="*/ 54 h 301"/>
                <a:gd name="T80" fmla="*/ 427 w 433"/>
                <a:gd name="T81" fmla="*/ 90 h 301"/>
                <a:gd name="T82" fmla="*/ 407 w 433"/>
                <a:gd name="T83" fmla="*/ 124 h 301"/>
                <a:gd name="T84" fmla="*/ 354 w 433"/>
                <a:gd name="T85" fmla="*/ 177 h 301"/>
                <a:gd name="T86" fmla="*/ 263 w 433"/>
                <a:gd name="T87" fmla="*/ 243 h 301"/>
                <a:gd name="T88" fmla="*/ 173 w 433"/>
                <a:gd name="T89" fmla="*/ 288 h 301"/>
                <a:gd name="T90" fmla="*/ 102 w 433"/>
                <a:gd name="T91" fmla="*/ 301 h 301"/>
                <a:gd name="T92" fmla="*/ 63 w 433"/>
                <a:gd name="T93" fmla="*/ 292 h 301"/>
                <a:gd name="T94" fmla="*/ 46 w 433"/>
                <a:gd name="T95" fmla="*/ 271 h 301"/>
                <a:gd name="T96" fmla="*/ 51 w 433"/>
                <a:gd name="T97" fmla="*/ 235 h 301"/>
                <a:gd name="T98" fmla="*/ 85 w 433"/>
                <a:gd name="T99" fmla="*/ 191 h 301"/>
                <a:gd name="T100" fmla="*/ 150 w 433"/>
                <a:gd name="T101" fmla="*/ 1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3" h="301">
                  <a:moveTo>
                    <a:pt x="431" y="225"/>
                  </a:moveTo>
                  <a:lnTo>
                    <a:pt x="68" y="224"/>
                  </a:lnTo>
                  <a:lnTo>
                    <a:pt x="57" y="224"/>
                  </a:lnTo>
                  <a:lnTo>
                    <a:pt x="45" y="221"/>
                  </a:lnTo>
                  <a:lnTo>
                    <a:pt x="33" y="218"/>
                  </a:lnTo>
                  <a:lnTo>
                    <a:pt x="23" y="211"/>
                  </a:lnTo>
                  <a:lnTo>
                    <a:pt x="18" y="208"/>
                  </a:lnTo>
                  <a:lnTo>
                    <a:pt x="13" y="203"/>
                  </a:lnTo>
                  <a:lnTo>
                    <a:pt x="10" y="197"/>
                  </a:lnTo>
                  <a:lnTo>
                    <a:pt x="6" y="192"/>
                  </a:lnTo>
                  <a:lnTo>
                    <a:pt x="3" y="186"/>
                  </a:lnTo>
                  <a:lnTo>
                    <a:pt x="2" y="180"/>
                  </a:lnTo>
                  <a:lnTo>
                    <a:pt x="1" y="171"/>
                  </a:lnTo>
                  <a:lnTo>
                    <a:pt x="0" y="163"/>
                  </a:lnTo>
                  <a:lnTo>
                    <a:pt x="1" y="155"/>
                  </a:lnTo>
                  <a:lnTo>
                    <a:pt x="2" y="146"/>
                  </a:lnTo>
                  <a:lnTo>
                    <a:pt x="3" y="138"/>
                  </a:lnTo>
                  <a:lnTo>
                    <a:pt x="7" y="131"/>
                  </a:lnTo>
                  <a:lnTo>
                    <a:pt x="11" y="124"/>
                  </a:lnTo>
                  <a:lnTo>
                    <a:pt x="16" y="117"/>
                  </a:lnTo>
                  <a:lnTo>
                    <a:pt x="21" y="111"/>
                  </a:lnTo>
                  <a:lnTo>
                    <a:pt x="27" y="106"/>
                  </a:lnTo>
                  <a:lnTo>
                    <a:pt x="35" y="99"/>
                  </a:lnTo>
                  <a:lnTo>
                    <a:pt x="42" y="95"/>
                  </a:lnTo>
                  <a:lnTo>
                    <a:pt x="51" y="90"/>
                  </a:lnTo>
                  <a:lnTo>
                    <a:pt x="60" y="87"/>
                  </a:lnTo>
                  <a:lnTo>
                    <a:pt x="70" y="84"/>
                  </a:lnTo>
                  <a:lnTo>
                    <a:pt x="81" y="82"/>
                  </a:lnTo>
                  <a:lnTo>
                    <a:pt x="94" y="79"/>
                  </a:lnTo>
                  <a:lnTo>
                    <a:pt x="106" y="78"/>
                  </a:lnTo>
                  <a:lnTo>
                    <a:pt x="131" y="77"/>
                  </a:lnTo>
                  <a:lnTo>
                    <a:pt x="155" y="78"/>
                  </a:lnTo>
                  <a:lnTo>
                    <a:pt x="176" y="82"/>
                  </a:lnTo>
                  <a:lnTo>
                    <a:pt x="199" y="87"/>
                  </a:lnTo>
                  <a:lnTo>
                    <a:pt x="219" y="93"/>
                  </a:lnTo>
                  <a:lnTo>
                    <a:pt x="238" y="99"/>
                  </a:lnTo>
                  <a:lnTo>
                    <a:pt x="257" y="107"/>
                  </a:lnTo>
                  <a:lnTo>
                    <a:pt x="275" y="114"/>
                  </a:lnTo>
                  <a:lnTo>
                    <a:pt x="293" y="122"/>
                  </a:lnTo>
                  <a:lnTo>
                    <a:pt x="312" y="132"/>
                  </a:lnTo>
                  <a:lnTo>
                    <a:pt x="329" y="143"/>
                  </a:lnTo>
                  <a:lnTo>
                    <a:pt x="346" y="155"/>
                  </a:lnTo>
                  <a:lnTo>
                    <a:pt x="359" y="166"/>
                  </a:lnTo>
                  <a:lnTo>
                    <a:pt x="372" y="177"/>
                  </a:lnTo>
                  <a:lnTo>
                    <a:pt x="382" y="187"/>
                  </a:lnTo>
                  <a:lnTo>
                    <a:pt x="388" y="196"/>
                  </a:lnTo>
                  <a:lnTo>
                    <a:pt x="392" y="204"/>
                  </a:lnTo>
                  <a:lnTo>
                    <a:pt x="395" y="211"/>
                  </a:lnTo>
                  <a:lnTo>
                    <a:pt x="397" y="219"/>
                  </a:lnTo>
                  <a:lnTo>
                    <a:pt x="397" y="225"/>
                  </a:lnTo>
                  <a:lnTo>
                    <a:pt x="397" y="233"/>
                  </a:lnTo>
                  <a:lnTo>
                    <a:pt x="396" y="239"/>
                  </a:lnTo>
                  <a:lnTo>
                    <a:pt x="393" y="247"/>
                  </a:lnTo>
                  <a:lnTo>
                    <a:pt x="390" y="254"/>
                  </a:lnTo>
                  <a:lnTo>
                    <a:pt x="386" y="257"/>
                  </a:lnTo>
                  <a:lnTo>
                    <a:pt x="383" y="260"/>
                  </a:lnTo>
                  <a:lnTo>
                    <a:pt x="380" y="263"/>
                  </a:lnTo>
                  <a:lnTo>
                    <a:pt x="376" y="264"/>
                  </a:lnTo>
                  <a:lnTo>
                    <a:pt x="367" y="267"/>
                  </a:lnTo>
                  <a:lnTo>
                    <a:pt x="357" y="267"/>
                  </a:lnTo>
                  <a:lnTo>
                    <a:pt x="346" y="265"/>
                  </a:lnTo>
                  <a:lnTo>
                    <a:pt x="334" y="263"/>
                  </a:lnTo>
                  <a:lnTo>
                    <a:pt x="323" y="259"/>
                  </a:lnTo>
                  <a:lnTo>
                    <a:pt x="311" y="254"/>
                  </a:lnTo>
                  <a:lnTo>
                    <a:pt x="303" y="250"/>
                  </a:lnTo>
                  <a:lnTo>
                    <a:pt x="293" y="244"/>
                  </a:lnTo>
                  <a:lnTo>
                    <a:pt x="279" y="235"/>
                  </a:lnTo>
                  <a:lnTo>
                    <a:pt x="265" y="226"/>
                  </a:lnTo>
                  <a:lnTo>
                    <a:pt x="250" y="216"/>
                  </a:lnTo>
                  <a:lnTo>
                    <a:pt x="235" y="205"/>
                  </a:lnTo>
                  <a:lnTo>
                    <a:pt x="222" y="194"/>
                  </a:lnTo>
                  <a:lnTo>
                    <a:pt x="209" y="182"/>
                  </a:lnTo>
                  <a:lnTo>
                    <a:pt x="199" y="172"/>
                  </a:lnTo>
                  <a:lnTo>
                    <a:pt x="189" y="162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66" y="136"/>
                  </a:lnTo>
                  <a:lnTo>
                    <a:pt x="160" y="126"/>
                  </a:lnTo>
                  <a:lnTo>
                    <a:pt x="154" y="116"/>
                  </a:lnTo>
                  <a:lnTo>
                    <a:pt x="148" y="103"/>
                  </a:lnTo>
                  <a:lnTo>
                    <a:pt x="144" y="97"/>
                  </a:lnTo>
                  <a:lnTo>
                    <a:pt x="141" y="89"/>
                  </a:lnTo>
                  <a:lnTo>
                    <a:pt x="139" y="82"/>
                  </a:lnTo>
                  <a:lnTo>
                    <a:pt x="137" y="74"/>
                  </a:lnTo>
                  <a:lnTo>
                    <a:pt x="136" y="59"/>
                  </a:lnTo>
                  <a:lnTo>
                    <a:pt x="137" y="43"/>
                  </a:lnTo>
                  <a:lnTo>
                    <a:pt x="140" y="36"/>
                  </a:lnTo>
                  <a:lnTo>
                    <a:pt x="141" y="29"/>
                  </a:lnTo>
                  <a:lnTo>
                    <a:pt x="144" y="22"/>
                  </a:lnTo>
                  <a:lnTo>
                    <a:pt x="148" y="17"/>
                  </a:lnTo>
                  <a:lnTo>
                    <a:pt x="151" y="12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1" y="1"/>
                  </a:lnTo>
                  <a:lnTo>
                    <a:pt x="214" y="6"/>
                  </a:lnTo>
                  <a:lnTo>
                    <a:pt x="227" y="12"/>
                  </a:lnTo>
                  <a:lnTo>
                    <a:pt x="238" y="20"/>
                  </a:lnTo>
                  <a:lnTo>
                    <a:pt x="249" y="30"/>
                  </a:lnTo>
                  <a:lnTo>
                    <a:pt x="259" y="43"/>
                  </a:lnTo>
                  <a:lnTo>
                    <a:pt x="264" y="49"/>
                  </a:lnTo>
                  <a:lnTo>
                    <a:pt x="268" y="58"/>
                  </a:lnTo>
                  <a:lnTo>
                    <a:pt x="273" y="68"/>
                  </a:lnTo>
                  <a:lnTo>
                    <a:pt x="277" y="78"/>
                  </a:lnTo>
                  <a:lnTo>
                    <a:pt x="284" y="103"/>
                  </a:lnTo>
                  <a:lnTo>
                    <a:pt x="292" y="129"/>
                  </a:lnTo>
                  <a:lnTo>
                    <a:pt x="297" y="157"/>
                  </a:lnTo>
                  <a:lnTo>
                    <a:pt x="299" y="185"/>
                  </a:lnTo>
                  <a:lnTo>
                    <a:pt x="301" y="211"/>
                  </a:lnTo>
                  <a:lnTo>
                    <a:pt x="299" y="234"/>
                  </a:lnTo>
                  <a:lnTo>
                    <a:pt x="298" y="244"/>
                  </a:lnTo>
                  <a:lnTo>
                    <a:pt x="296" y="254"/>
                  </a:lnTo>
                  <a:lnTo>
                    <a:pt x="293" y="262"/>
                  </a:lnTo>
                  <a:lnTo>
                    <a:pt x="291" y="268"/>
                  </a:lnTo>
                  <a:lnTo>
                    <a:pt x="287" y="274"/>
                  </a:lnTo>
                  <a:lnTo>
                    <a:pt x="283" y="279"/>
                  </a:lnTo>
                  <a:lnTo>
                    <a:pt x="279" y="283"/>
                  </a:lnTo>
                  <a:lnTo>
                    <a:pt x="274" y="287"/>
                  </a:lnTo>
                  <a:lnTo>
                    <a:pt x="265" y="292"/>
                  </a:lnTo>
                  <a:lnTo>
                    <a:pt x="257" y="294"/>
                  </a:lnTo>
                  <a:lnTo>
                    <a:pt x="248" y="296"/>
                  </a:lnTo>
                  <a:lnTo>
                    <a:pt x="240" y="296"/>
                  </a:lnTo>
                  <a:lnTo>
                    <a:pt x="233" y="294"/>
                  </a:lnTo>
                  <a:lnTo>
                    <a:pt x="225" y="292"/>
                  </a:lnTo>
                  <a:lnTo>
                    <a:pt x="217" y="287"/>
                  </a:lnTo>
                  <a:lnTo>
                    <a:pt x="209" y="281"/>
                  </a:lnTo>
                  <a:lnTo>
                    <a:pt x="203" y="273"/>
                  </a:lnTo>
                  <a:lnTo>
                    <a:pt x="196" y="264"/>
                  </a:lnTo>
                  <a:lnTo>
                    <a:pt x="191" y="254"/>
                  </a:lnTo>
                  <a:lnTo>
                    <a:pt x="189" y="244"/>
                  </a:lnTo>
                  <a:lnTo>
                    <a:pt x="188" y="231"/>
                  </a:lnTo>
                  <a:lnTo>
                    <a:pt x="188" y="219"/>
                  </a:lnTo>
                  <a:lnTo>
                    <a:pt x="188" y="204"/>
                  </a:lnTo>
                  <a:lnTo>
                    <a:pt x="190" y="187"/>
                  </a:lnTo>
                  <a:lnTo>
                    <a:pt x="194" y="171"/>
                  </a:lnTo>
                  <a:lnTo>
                    <a:pt x="200" y="155"/>
                  </a:lnTo>
                  <a:lnTo>
                    <a:pt x="204" y="147"/>
                  </a:lnTo>
                  <a:lnTo>
                    <a:pt x="209" y="140"/>
                  </a:lnTo>
                  <a:lnTo>
                    <a:pt x="214" y="131"/>
                  </a:lnTo>
                  <a:lnTo>
                    <a:pt x="220" y="124"/>
                  </a:lnTo>
                  <a:lnTo>
                    <a:pt x="234" y="109"/>
                  </a:lnTo>
                  <a:lnTo>
                    <a:pt x="249" y="95"/>
                  </a:lnTo>
                  <a:lnTo>
                    <a:pt x="265" y="82"/>
                  </a:lnTo>
                  <a:lnTo>
                    <a:pt x="283" y="70"/>
                  </a:lnTo>
                  <a:lnTo>
                    <a:pt x="301" y="59"/>
                  </a:lnTo>
                  <a:lnTo>
                    <a:pt x="317" y="49"/>
                  </a:lnTo>
                  <a:lnTo>
                    <a:pt x="333" y="40"/>
                  </a:lnTo>
                  <a:lnTo>
                    <a:pt x="347" y="34"/>
                  </a:lnTo>
                  <a:lnTo>
                    <a:pt x="361" y="30"/>
                  </a:lnTo>
                  <a:lnTo>
                    <a:pt x="373" y="27"/>
                  </a:lnTo>
                  <a:lnTo>
                    <a:pt x="385" y="26"/>
                  </a:lnTo>
                  <a:lnTo>
                    <a:pt x="396" y="26"/>
                  </a:lnTo>
                  <a:lnTo>
                    <a:pt x="406" y="29"/>
                  </a:lnTo>
                  <a:lnTo>
                    <a:pt x="413" y="31"/>
                  </a:lnTo>
                  <a:lnTo>
                    <a:pt x="421" y="35"/>
                  </a:lnTo>
                  <a:lnTo>
                    <a:pt x="426" y="40"/>
                  </a:lnTo>
                  <a:lnTo>
                    <a:pt x="430" y="46"/>
                  </a:lnTo>
                  <a:lnTo>
                    <a:pt x="432" y="54"/>
                  </a:lnTo>
                  <a:lnTo>
                    <a:pt x="433" y="63"/>
                  </a:lnTo>
                  <a:lnTo>
                    <a:pt x="432" y="72"/>
                  </a:lnTo>
                  <a:lnTo>
                    <a:pt x="431" y="80"/>
                  </a:lnTo>
                  <a:lnTo>
                    <a:pt x="427" y="90"/>
                  </a:lnTo>
                  <a:lnTo>
                    <a:pt x="423" y="101"/>
                  </a:lnTo>
                  <a:lnTo>
                    <a:pt x="418" y="111"/>
                  </a:lnTo>
                  <a:lnTo>
                    <a:pt x="413" y="116"/>
                  </a:lnTo>
                  <a:lnTo>
                    <a:pt x="407" y="124"/>
                  </a:lnTo>
                  <a:lnTo>
                    <a:pt x="398" y="135"/>
                  </a:lnTo>
                  <a:lnTo>
                    <a:pt x="387" y="147"/>
                  </a:lnTo>
                  <a:lnTo>
                    <a:pt x="372" y="161"/>
                  </a:lnTo>
                  <a:lnTo>
                    <a:pt x="354" y="177"/>
                  </a:lnTo>
                  <a:lnTo>
                    <a:pt x="333" y="194"/>
                  </a:lnTo>
                  <a:lnTo>
                    <a:pt x="309" y="211"/>
                  </a:lnTo>
                  <a:lnTo>
                    <a:pt x="287" y="228"/>
                  </a:lnTo>
                  <a:lnTo>
                    <a:pt x="263" y="243"/>
                  </a:lnTo>
                  <a:lnTo>
                    <a:pt x="239" y="257"/>
                  </a:lnTo>
                  <a:lnTo>
                    <a:pt x="217" y="269"/>
                  </a:lnTo>
                  <a:lnTo>
                    <a:pt x="194" y="279"/>
                  </a:lnTo>
                  <a:lnTo>
                    <a:pt x="173" y="288"/>
                  </a:lnTo>
                  <a:lnTo>
                    <a:pt x="153" y="294"/>
                  </a:lnTo>
                  <a:lnTo>
                    <a:pt x="135" y="298"/>
                  </a:lnTo>
                  <a:lnTo>
                    <a:pt x="117" y="301"/>
                  </a:lnTo>
                  <a:lnTo>
                    <a:pt x="102" y="301"/>
                  </a:lnTo>
                  <a:lnTo>
                    <a:pt x="90" y="301"/>
                  </a:lnTo>
                  <a:lnTo>
                    <a:pt x="80" y="298"/>
                  </a:lnTo>
                  <a:lnTo>
                    <a:pt x="71" y="296"/>
                  </a:lnTo>
                  <a:lnTo>
                    <a:pt x="63" y="292"/>
                  </a:lnTo>
                  <a:lnTo>
                    <a:pt x="57" y="287"/>
                  </a:lnTo>
                  <a:lnTo>
                    <a:pt x="52" y="282"/>
                  </a:lnTo>
                  <a:lnTo>
                    <a:pt x="48" y="277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46" y="254"/>
                  </a:lnTo>
                  <a:lnTo>
                    <a:pt x="47" y="245"/>
                  </a:lnTo>
                  <a:lnTo>
                    <a:pt x="51" y="235"/>
                  </a:lnTo>
                  <a:lnTo>
                    <a:pt x="56" y="225"/>
                  </a:lnTo>
                  <a:lnTo>
                    <a:pt x="62" y="215"/>
                  </a:lnTo>
                  <a:lnTo>
                    <a:pt x="72" y="204"/>
                  </a:lnTo>
                  <a:lnTo>
                    <a:pt x="85" y="191"/>
                  </a:lnTo>
                  <a:lnTo>
                    <a:pt x="100" y="177"/>
                  </a:lnTo>
                  <a:lnTo>
                    <a:pt x="116" y="165"/>
                  </a:lnTo>
                  <a:lnTo>
                    <a:pt x="132" y="152"/>
                  </a:lnTo>
                  <a:lnTo>
                    <a:pt x="150" y="140"/>
                  </a:lnTo>
                  <a:lnTo>
                    <a:pt x="165" y="129"/>
                  </a:lnTo>
                  <a:lnTo>
                    <a:pt x="176" y="121"/>
                  </a:lnTo>
                </a:path>
              </a:pathLst>
            </a:custGeom>
            <a:noFill/>
            <a:ln w="12700" cmpd="sng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01" name="Freeform 9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02" name="Freeform 10"/>
            <p:cNvSpPr>
              <a:spLocks/>
            </p:cNvSpPr>
            <p:nvPr/>
          </p:nvSpPr>
          <p:spPr bwMode="auto">
            <a:xfrm>
              <a:off x="240" y="308"/>
              <a:ext cx="88" cy="89"/>
            </a:xfrm>
            <a:custGeom>
              <a:avLst/>
              <a:gdLst>
                <a:gd name="T0" fmla="*/ 18 w 88"/>
                <a:gd name="T1" fmla="*/ 9 h 89"/>
                <a:gd name="T2" fmla="*/ 25 w 88"/>
                <a:gd name="T3" fmla="*/ 5 h 89"/>
                <a:gd name="T4" fmla="*/ 33 w 88"/>
                <a:gd name="T5" fmla="*/ 2 h 89"/>
                <a:gd name="T6" fmla="*/ 42 w 88"/>
                <a:gd name="T7" fmla="*/ 0 h 89"/>
                <a:gd name="T8" fmla="*/ 50 w 88"/>
                <a:gd name="T9" fmla="*/ 2 h 89"/>
                <a:gd name="T10" fmla="*/ 58 w 88"/>
                <a:gd name="T11" fmla="*/ 3 h 89"/>
                <a:gd name="T12" fmla="*/ 67 w 88"/>
                <a:gd name="T13" fmla="*/ 7 h 89"/>
                <a:gd name="T14" fmla="*/ 73 w 88"/>
                <a:gd name="T15" fmla="*/ 12 h 89"/>
                <a:gd name="T16" fmla="*/ 79 w 88"/>
                <a:gd name="T17" fmla="*/ 18 h 89"/>
                <a:gd name="T18" fmla="*/ 84 w 88"/>
                <a:gd name="T19" fmla="*/ 26 h 89"/>
                <a:gd name="T20" fmla="*/ 87 w 88"/>
                <a:gd name="T21" fmla="*/ 34 h 89"/>
                <a:gd name="T22" fmla="*/ 88 w 88"/>
                <a:gd name="T23" fmla="*/ 42 h 89"/>
                <a:gd name="T24" fmla="*/ 88 w 88"/>
                <a:gd name="T25" fmla="*/ 51 h 89"/>
                <a:gd name="T26" fmla="*/ 86 w 88"/>
                <a:gd name="T27" fmla="*/ 60 h 89"/>
                <a:gd name="T28" fmla="*/ 82 w 88"/>
                <a:gd name="T29" fmla="*/ 67 h 89"/>
                <a:gd name="T30" fmla="*/ 77 w 88"/>
                <a:gd name="T31" fmla="*/ 73 h 89"/>
                <a:gd name="T32" fmla="*/ 70 w 88"/>
                <a:gd name="T33" fmla="*/ 80 h 89"/>
                <a:gd name="T34" fmla="*/ 63 w 88"/>
                <a:gd name="T35" fmla="*/ 85 h 89"/>
                <a:gd name="T36" fmla="*/ 55 w 88"/>
                <a:gd name="T37" fmla="*/ 87 h 89"/>
                <a:gd name="T38" fmla="*/ 47 w 88"/>
                <a:gd name="T39" fmla="*/ 89 h 89"/>
                <a:gd name="T40" fmla="*/ 38 w 88"/>
                <a:gd name="T41" fmla="*/ 89 h 89"/>
                <a:gd name="T42" fmla="*/ 30 w 88"/>
                <a:gd name="T43" fmla="*/ 86 h 89"/>
                <a:gd name="T44" fmla="*/ 22 w 88"/>
                <a:gd name="T45" fmla="*/ 82 h 89"/>
                <a:gd name="T46" fmla="*/ 15 w 88"/>
                <a:gd name="T47" fmla="*/ 77 h 89"/>
                <a:gd name="T48" fmla="*/ 9 w 88"/>
                <a:gd name="T49" fmla="*/ 71 h 89"/>
                <a:gd name="T50" fmla="*/ 4 w 88"/>
                <a:gd name="T51" fmla="*/ 63 h 89"/>
                <a:gd name="T52" fmla="*/ 2 w 88"/>
                <a:gd name="T53" fmla="*/ 56 h 89"/>
                <a:gd name="T54" fmla="*/ 0 w 88"/>
                <a:gd name="T55" fmla="*/ 47 h 89"/>
                <a:gd name="T56" fmla="*/ 0 w 88"/>
                <a:gd name="T57" fmla="*/ 38 h 89"/>
                <a:gd name="T58" fmla="*/ 3 w 88"/>
                <a:gd name="T59" fmla="*/ 31 h 89"/>
                <a:gd name="T60" fmla="*/ 7 w 88"/>
                <a:gd name="T61" fmla="*/ 23 h 89"/>
                <a:gd name="T62" fmla="*/ 12 w 88"/>
                <a:gd name="T63" fmla="*/ 16 h 89"/>
                <a:gd name="T64" fmla="*/ 18 w 88"/>
                <a:gd name="T65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18" y="9"/>
                  </a:moveTo>
                  <a:lnTo>
                    <a:pt x="25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8" y="3"/>
                  </a:lnTo>
                  <a:lnTo>
                    <a:pt x="67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4" y="26"/>
                  </a:lnTo>
                  <a:lnTo>
                    <a:pt x="87" y="34"/>
                  </a:lnTo>
                  <a:lnTo>
                    <a:pt x="88" y="42"/>
                  </a:lnTo>
                  <a:lnTo>
                    <a:pt x="88" y="51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7" y="73"/>
                  </a:lnTo>
                  <a:lnTo>
                    <a:pt x="70" y="80"/>
                  </a:lnTo>
                  <a:lnTo>
                    <a:pt x="63" y="85"/>
                  </a:lnTo>
                  <a:lnTo>
                    <a:pt x="55" y="87"/>
                  </a:lnTo>
                  <a:lnTo>
                    <a:pt x="47" y="89"/>
                  </a:lnTo>
                  <a:lnTo>
                    <a:pt x="38" y="89"/>
                  </a:lnTo>
                  <a:lnTo>
                    <a:pt x="30" y="86"/>
                  </a:lnTo>
                  <a:lnTo>
                    <a:pt x="22" y="82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4" y="63"/>
                  </a:lnTo>
                  <a:lnTo>
                    <a:pt x="2" y="5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7" y="23"/>
                  </a:lnTo>
                  <a:lnTo>
                    <a:pt x="12" y="16"/>
                  </a:lnTo>
                  <a:lnTo>
                    <a:pt x="18" y="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03" name="Freeform 11"/>
            <p:cNvSpPr>
              <a:spLocks/>
            </p:cNvSpPr>
            <p:nvPr/>
          </p:nvSpPr>
          <p:spPr bwMode="auto">
            <a:xfrm>
              <a:off x="253" y="315"/>
              <a:ext cx="63" cy="75"/>
            </a:xfrm>
            <a:custGeom>
              <a:avLst/>
              <a:gdLst>
                <a:gd name="T0" fmla="*/ 5 w 63"/>
                <a:gd name="T1" fmla="*/ 2 h 75"/>
                <a:gd name="T2" fmla="*/ 9 w 63"/>
                <a:gd name="T3" fmla="*/ 1 h 75"/>
                <a:gd name="T4" fmla="*/ 14 w 63"/>
                <a:gd name="T5" fmla="*/ 0 h 75"/>
                <a:gd name="T6" fmla="*/ 19 w 63"/>
                <a:gd name="T7" fmla="*/ 1 h 75"/>
                <a:gd name="T8" fmla="*/ 25 w 63"/>
                <a:gd name="T9" fmla="*/ 3 h 75"/>
                <a:gd name="T10" fmla="*/ 31 w 63"/>
                <a:gd name="T11" fmla="*/ 7 h 75"/>
                <a:gd name="T12" fmla="*/ 37 w 63"/>
                <a:gd name="T13" fmla="*/ 12 h 75"/>
                <a:gd name="T14" fmla="*/ 42 w 63"/>
                <a:gd name="T15" fmla="*/ 17 h 75"/>
                <a:gd name="T16" fmla="*/ 49 w 63"/>
                <a:gd name="T17" fmla="*/ 25 h 75"/>
                <a:gd name="T18" fmla="*/ 54 w 63"/>
                <a:gd name="T19" fmla="*/ 31 h 75"/>
                <a:gd name="T20" fmla="*/ 57 w 63"/>
                <a:gd name="T21" fmla="*/ 39 h 75"/>
                <a:gd name="T22" fmla="*/ 60 w 63"/>
                <a:gd name="T23" fmla="*/ 46 h 75"/>
                <a:gd name="T24" fmla="*/ 63 w 63"/>
                <a:gd name="T25" fmla="*/ 53 h 75"/>
                <a:gd name="T26" fmla="*/ 63 w 63"/>
                <a:gd name="T27" fmla="*/ 59 h 75"/>
                <a:gd name="T28" fmla="*/ 63 w 63"/>
                <a:gd name="T29" fmla="*/ 65 h 75"/>
                <a:gd name="T30" fmla="*/ 60 w 63"/>
                <a:gd name="T31" fmla="*/ 69 h 75"/>
                <a:gd name="T32" fmla="*/ 57 w 63"/>
                <a:gd name="T33" fmla="*/ 73 h 75"/>
                <a:gd name="T34" fmla="*/ 54 w 63"/>
                <a:gd name="T35" fmla="*/ 75 h 75"/>
                <a:gd name="T36" fmla="*/ 49 w 63"/>
                <a:gd name="T37" fmla="*/ 75 h 75"/>
                <a:gd name="T38" fmla="*/ 42 w 63"/>
                <a:gd name="T39" fmla="*/ 74 h 75"/>
                <a:gd name="T40" fmla="*/ 37 w 63"/>
                <a:gd name="T41" fmla="*/ 71 h 75"/>
                <a:gd name="T42" fmla="*/ 31 w 63"/>
                <a:gd name="T43" fmla="*/ 68 h 75"/>
                <a:gd name="T44" fmla="*/ 25 w 63"/>
                <a:gd name="T45" fmla="*/ 64 h 75"/>
                <a:gd name="T46" fmla="*/ 19 w 63"/>
                <a:gd name="T47" fmla="*/ 58 h 75"/>
                <a:gd name="T48" fmla="*/ 14 w 63"/>
                <a:gd name="T49" fmla="*/ 51 h 75"/>
                <a:gd name="T50" fmla="*/ 9 w 63"/>
                <a:gd name="T51" fmla="*/ 44 h 75"/>
                <a:gd name="T52" fmla="*/ 5 w 63"/>
                <a:gd name="T53" fmla="*/ 36 h 75"/>
                <a:gd name="T54" fmla="*/ 2 w 63"/>
                <a:gd name="T55" fmla="*/ 29 h 75"/>
                <a:gd name="T56" fmla="*/ 0 w 63"/>
                <a:gd name="T57" fmla="*/ 22 h 75"/>
                <a:gd name="T58" fmla="*/ 0 w 63"/>
                <a:gd name="T59" fmla="*/ 16 h 75"/>
                <a:gd name="T60" fmla="*/ 0 w 63"/>
                <a:gd name="T61" fmla="*/ 11 h 75"/>
                <a:gd name="T62" fmla="*/ 1 w 63"/>
                <a:gd name="T63" fmla="*/ 6 h 75"/>
                <a:gd name="T64" fmla="*/ 5 w 63"/>
                <a:gd name="T65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5">
                  <a:moveTo>
                    <a:pt x="5" y="2"/>
                  </a:move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5" y="3"/>
                  </a:lnTo>
                  <a:lnTo>
                    <a:pt x="31" y="7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49" y="25"/>
                  </a:lnTo>
                  <a:lnTo>
                    <a:pt x="54" y="31"/>
                  </a:lnTo>
                  <a:lnTo>
                    <a:pt x="57" y="39"/>
                  </a:lnTo>
                  <a:lnTo>
                    <a:pt x="60" y="46"/>
                  </a:lnTo>
                  <a:lnTo>
                    <a:pt x="63" y="53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0" y="69"/>
                  </a:lnTo>
                  <a:lnTo>
                    <a:pt x="57" y="73"/>
                  </a:lnTo>
                  <a:lnTo>
                    <a:pt x="54" y="75"/>
                  </a:lnTo>
                  <a:lnTo>
                    <a:pt x="49" y="75"/>
                  </a:lnTo>
                  <a:lnTo>
                    <a:pt x="42" y="74"/>
                  </a:lnTo>
                  <a:lnTo>
                    <a:pt x="37" y="71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58"/>
                  </a:lnTo>
                  <a:lnTo>
                    <a:pt x="14" y="51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04" name="Freeform 12"/>
            <p:cNvSpPr>
              <a:spLocks/>
            </p:cNvSpPr>
            <p:nvPr/>
          </p:nvSpPr>
          <p:spPr bwMode="auto">
            <a:xfrm>
              <a:off x="247" y="312"/>
              <a:ext cx="75" cy="81"/>
            </a:xfrm>
            <a:custGeom>
              <a:avLst/>
              <a:gdLst>
                <a:gd name="T0" fmla="*/ 11 w 75"/>
                <a:gd name="T1" fmla="*/ 5 h 81"/>
                <a:gd name="T2" fmla="*/ 17 w 75"/>
                <a:gd name="T3" fmla="*/ 3 h 81"/>
                <a:gd name="T4" fmla="*/ 23 w 75"/>
                <a:gd name="T5" fmla="*/ 0 h 81"/>
                <a:gd name="T6" fmla="*/ 30 w 75"/>
                <a:gd name="T7" fmla="*/ 0 h 81"/>
                <a:gd name="T8" fmla="*/ 37 w 75"/>
                <a:gd name="T9" fmla="*/ 1 h 81"/>
                <a:gd name="T10" fmla="*/ 45 w 75"/>
                <a:gd name="T11" fmla="*/ 4 h 81"/>
                <a:gd name="T12" fmla="*/ 51 w 75"/>
                <a:gd name="T13" fmla="*/ 9 h 81"/>
                <a:gd name="T14" fmla="*/ 57 w 75"/>
                <a:gd name="T15" fmla="*/ 14 h 81"/>
                <a:gd name="T16" fmla="*/ 63 w 75"/>
                <a:gd name="T17" fmla="*/ 20 h 81"/>
                <a:gd name="T18" fmla="*/ 69 w 75"/>
                <a:gd name="T19" fmla="*/ 28 h 81"/>
                <a:gd name="T20" fmla="*/ 72 w 75"/>
                <a:gd name="T21" fmla="*/ 35 h 81"/>
                <a:gd name="T22" fmla="*/ 74 w 75"/>
                <a:gd name="T23" fmla="*/ 44 h 81"/>
                <a:gd name="T24" fmla="*/ 75 w 75"/>
                <a:gd name="T25" fmla="*/ 52 h 81"/>
                <a:gd name="T26" fmla="*/ 74 w 75"/>
                <a:gd name="T27" fmla="*/ 58 h 81"/>
                <a:gd name="T28" fmla="*/ 72 w 75"/>
                <a:gd name="T29" fmla="*/ 66 h 81"/>
                <a:gd name="T30" fmla="*/ 69 w 75"/>
                <a:gd name="T31" fmla="*/ 71 h 81"/>
                <a:gd name="T32" fmla="*/ 63 w 75"/>
                <a:gd name="T33" fmla="*/ 76 h 81"/>
                <a:gd name="T34" fmla="*/ 57 w 75"/>
                <a:gd name="T35" fmla="*/ 80 h 81"/>
                <a:gd name="T36" fmla="*/ 51 w 75"/>
                <a:gd name="T37" fmla="*/ 81 h 81"/>
                <a:gd name="T38" fmla="*/ 45 w 75"/>
                <a:gd name="T39" fmla="*/ 81 h 81"/>
                <a:gd name="T40" fmla="*/ 37 w 75"/>
                <a:gd name="T41" fmla="*/ 80 h 81"/>
                <a:gd name="T42" fmla="*/ 30 w 75"/>
                <a:gd name="T43" fmla="*/ 77 h 81"/>
                <a:gd name="T44" fmla="*/ 23 w 75"/>
                <a:gd name="T45" fmla="*/ 73 h 81"/>
                <a:gd name="T46" fmla="*/ 16 w 75"/>
                <a:gd name="T47" fmla="*/ 67 h 81"/>
                <a:gd name="T48" fmla="*/ 11 w 75"/>
                <a:gd name="T49" fmla="*/ 61 h 81"/>
                <a:gd name="T50" fmla="*/ 6 w 75"/>
                <a:gd name="T51" fmla="*/ 53 h 81"/>
                <a:gd name="T52" fmla="*/ 2 w 75"/>
                <a:gd name="T53" fmla="*/ 46 h 81"/>
                <a:gd name="T54" fmla="*/ 1 w 75"/>
                <a:gd name="T55" fmla="*/ 38 h 81"/>
                <a:gd name="T56" fmla="*/ 0 w 75"/>
                <a:gd name="T57" fmla="*/ 30 h 81"/>
                <a:gd name="T58" fmla="*/ 1 w 75"/>
                <a:gd name="T59" fmla="*/ 23 h 81"/>
                <a:gd name="T60" fmla="*/ 2 w 75"/>
                <a:gd name="T61" fmla="*/ 17 h 81"/>
                <a:gd name="T62" fmla="*/ 6 w 75"/>
                <a:gd name="T63" fmla="*/ 10 h 81"/>
                <a:gd name="T64" fmla="*/ 11 w 75"/>
                <a:gd name="T6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11" y="5"/>
                  </a:moveTo>
                  <a:lnTo>
                    <a:pt x="17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45" y="4"/>
                  </a:lnTo>
                  <a:lnTo>
                    <a:pt x="51" y="9"/>
                  </a:lnTo>
                  <a:lnTo>
                    <a:pt x="57" y="14"/>
                  </a:lnTo>
                  <a:lnTo>
                    <a:pt x="63" y="20"/>
                  </a:lnTo>
                  <a:lnTo>
                    <a:pt x="69" y="28"/>
                  </a:lnTo>
                  <a:lnTo>
                    <a:pt x="72" y="35"/>
                  </a:lnTo>
                  <a:lnTo>
                    <a:pt x="74" y="44"/>
                  </a:lnTo>
                  <a:lnTo>
                    <a:pt x="75" y="52"/>
                  </a:lnTo>
                  <a:lnTo>
                    <a:pt x="74" y="58"/>
                  </a:lnTo>
                  <a:lnTo>
                    <a:pt x="72" y="66"/>
                  </a:lnTo>
                  <a:lnTo>
                    <a:pt x="69" y="71"/>
                  </a:lnTo>
                  <a:lnTo>
                    <a:pt x="63" y="76"/>
                  </a:lnTo>
                  <a:lnTo>
                    <a:pt x="57" y="80"/>
                  </a:lnTo>
                  <a:lnTo>
                    <a:pt x="51" y="81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30" y="77"/>
                  </a:lnTo>
                  <a:lnTo>
                    <a:pt x="23" y="73"/>
                  </a:lnTo>
                  <a:lnTo>
                    <a:pt x="16" y="67"/>
                  </a:lnTo>
                  <a:lnTo>
                    <a:pt x="11" y="61"/>
                  </a:lnTo>
                  <a:lnTo>
                    <a:pt x="6" y="53"/>
                  </a:lnTo>
                  <a:lnTo>
                    <a:pt x="2" y="46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7"/>
                  </a:lnTo>
                  <a:lnTo>
                    <a:pt x="6" y="10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05" name="Line 13"/>
            <p:cNvSpPr>
              <a:spLocks noChangeShapeType="1"/>
            </p:cNvSpPr>
            <p:nvPr/>
          </p:nvSpPr>
          <p:spPr bwMode="auto">
            <a:xfrm>
              <a:off x="258" y="317"/>
              <a:ext cx="52" cy="7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06" name="Freeform 14"/>
            <p:cNvSpPr>
              <a:spLocks/>
            </p:cNvSpPr>
            <p:nvPr/>
          </p:nvSpPr>
          <p:spPr bwMode="auto">
            <a:xfrm>
              <a:off x="240" y="310"/>
              <a:ext cx="50" cy="37"/>
            </a:xfrm>
            <a:custGeom>
              <a:avLst/>
              <a:gdLst>
                <a:gd name="T0" fmla="*/ 50 w 50"/>
                <a:gd name="T1" fmla="*/ 0 h 37"/>
                <a:gd name="T2" fmla="*/ 50 w 50"/>
                <a:gd name="T3" fmla="*/ 2 h 37"/>
                <a:gd name="T4" fmla="*/ 49 w 50"/>
                <a:gd name="T5" fmla="*/ 5 h 37"/>
                <a:gd name="T6" fmla="*/ 48 w 50"/>
                <a:gd name="T7" fmla="*/ 8 h 37"/>
                <a:gd name="T8" fmla="*/ 45 w 50"/>
                <a:gd name="T9" fmla="*/ 11 h 37"/>
                <a:gd name="T10" fmla="*/ 43 w 50"/>
                <a:gd name="T11" fmla="*/ 15 h 37"/>
                <a:gd name="T12" fmla="*/ 39 w 50"/>
                <a:gd name="T13" fmla="*/ 19 h 37"/>
                <a:gd name="T14" fmla="*/ 35 w 50"/>
                <a:gd name="T15" fmla="*/ 22 h 37"/>
                <a:gd name="T16" fmla="*/ 32 w 50"/>
                <a:gd name="T17" fmla="*/ 25 h 37"/>
                <a:gd name="T18" fmla="*/ 27 w 50"/>
                <a:gd name="T19" fmla="*/ 29 h 37"/>
                <a:gd name="T20" fmla="*/ 23 w 50"/>
                <a:gd name="T21" fmla="*/ 31 h 37"/>
                <a:gd name="T22" fmla="*/ 19 w 50"/>
                <a:gd name="T23" fmla="*/ 34 h 37"/>
                <a:gd name="T24" fmla="*/ 14 w 50"/>
                <a:gd name="T25" fmla="*/ 35 h 37"/>
                <a:gd name="T26" fmla="*/ 10 w 50"/>
                <a:gd name="T27" fmla="*/ 36 h 37"/>
                <a:gd name="T28" fmla="*/ 8 w 50"/>
                <a:gd name="T29" fmla="*/ 37 h 37"/>
                <a:gd name="T30" fmla="*/ 4 w 50"/>
                <a:gd name="T31" fmla="*/ 37 h 37"/>
                <a:gd name="T32" fmla="*/ 0 w 5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7">
                  <a:moveTo>
                    <a:pt x="50" y="0"/>
                  </a:moveTo>
                  <a:lnTo>
                    <a:pt x="50" y="2"/>
                  </a:lnTo>
                  <a:lnTo>
                    <a:pt x="49" y="5"/>
                  </a:lnTo>
                  <a:lnTo>
                    <a:pt x="48" y="8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39" y="19"/>
                  </a:lnTo>
                  <a:lnTo>
                    <a:pt x="35" y="22"/>
                  </a:lnTo>
                  <a:lnTo>
                    <a:pt x="32" y="25"/>
                  </a:lnTo>
                  <a:lnTo>
                    <a:pt x="27" y="29"/>
                  </a:lnTo>
                  <a:lnTo>
                    <a:pt x="23" y="31"/>
                  </a:lnTo>
                  <a:lnTo>
                    <a:pt x="19" y="34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07" name="Freeform 15"/>
            <p:cNvSpPr>
              <a:spLocks/>
            </p:cNvSpPr>
            <p:nvPr/>
          </p:nvSpPr>
          <p:spPr bwMode="auto">
            <a:xfrm>
              <a:off x="264" y="345"/>
              <a:ext cx="63" cy="47"/>
            </a:xfrm>
            <a:custGeom>
              <a:avLst/>
              <a:gdLst>
                <a:gd name="T0" fmla="*/ 0 w 63"/>
                <a:gd name="T1" fmla="*/ 47 h 47"/>
                <a:gd name="T2" fmla="*/ 1 w 63"/>
                <a:gd name="T3" fmla="*/ 43 h 47"/>
                <a:gd name="T4" fmla="*/ 4 w 63"/>
                <a:gd name="T5" fmla="*/ 39 h 47"/>
                <a:gd name="T6" fmla="*/ 6 w 63"/>
                <a:gd name="T7" fmla="*/ 34 h 47"/>
                <a:gd name="T8" fmla="*/ 10 w 63"/>
                <a:gd name="T9" fmla="*/ 30 h 47"/>
                <a:gd name="T10" fmla="*/ 14 w 63"/>
                <a:gd name="T11" fmla="*/ 26 h 47"/>
                <a:gd name="T12" fmla="*/ 19 w 63"/>
                <a:gd name="T13" fmla="*/ 23 h 47"/>
                <a:gd name="T14" fmla="*/ 23 w 63"/>
                <a:gd name="T15" fmla="*/ 19 h 47"/>
                <a:gd name="T16" fmla="*/ 26 w 63"/>
                <a:gd name="T17" fmla="*/ 16 h 47"/>
                <a:gd name="T18" fmla="*/ 30 w 63"/>
                <a:gd name="T19" fmla="*/ 13 h 47"/>
                <a:gd name="T20" fmla="*/ 35 w 63"/>
                <a:gd name="T21" fmla="*/ 10 h 47"/>
                <a:gd name="T22" fmla="*/ 40 w 63"/>
                <a:gd name="T23" fmla="*/ 7 h 47"/>
                <a:gd name="T24" fmla="*/ 45 w 63"/>
                <a:gd name="T25" fmla="*/ 5 h 47"/>
                <a:gd name="T26" fmla="*/ 50 w 63"/>
                <a:gd name="T27" fmla="*/ 2 h 47"/>
                <a:gd name="T28" fmla="*/ 55 w 63"/>
                <a:gd name="T29" fmla="*/ 1 h 47"/>
                <a:gd name="T30" fmla="*/ 59 w 63"/>
                <a:gd name="T31" fmla="*/ 0 h 47"/>
                <a:gd name="T32" fmla="*/ 63 w 63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7">
                  <a:moveTo>
                    <a:pt x="0" y="47"/>
                  </a:moveTo>
                  <a:lnTo>
                    <a:pt x="1" y="43"/>
                  </a:lnTo>
                  <a:lnTo>
                    <a:pt x="4" y="39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19" y="23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7"/>
                  </a:lnTo>
                  <a:lnTo>
                    <a:pt x="45" y="5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59" y="0"/>
                  </a:ln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08" name="Freeform 16"/>
            <p:cNvSpPr>
              <a:spLocks/>
            </p:cNvSpPr>
            <p:nvPr/>
          </p:nvSpPr>
          <p:spPr bwMode="auto">
            <a:xfrm>
              <a:off x="244" y="310"/>
              <a:ext cx="34" cy="25"/>
            </a:xfrm>
            <a:custGeom>
              <a:avLst/>
              <a:gdLst>
                <a:gd name="T0" fmla="*/ 34 w 34"/>
                <a:gd name="T1" fmla="*/ 0 h 25"/>
                <a:gd name="T2" fmla="*/ 34 w 34"/>
                <a:gd name="T3" fmla="*/ 1 h 25"/>
                <a:gd name="T4" fmla="*/ 33 w 34"/>
                <a:gd name="T5" fmla="*/ 3 h 25"/>
                <a:gd name="T6" fmla="*/ 31 w 34"/>
                <a:gd name="T7" fmla="*/ 5 h 25"/>
                <a:gd name="T8" fmla="*/ 30 w 34"/>
                <a:gd name="T9" fmla="*/ 7 h 25"/>
                <a:gd name="T10" fmla="*/ 28 w 34"/>
                <a:gd name="T11" fmla="*/ 10 h 25"/>
                <a:gd name="T12" fmla="*/ 26 w 34"/>
                <a:gd name="T13" fmla="*/ 12 h 25"/>
                <a:gd name="T14" fmla="*/ 24 w 34"/>
                <a:gd name="T15" fmla="*/ 15 h 25"/>
                <a:gd name="T16" fmla="*/ 21 w 34"/>
                <a:gd name="T17" fmla="*/ 16 h 25"/>
                <a:gd name="T18" fmla="*/ 18 w 34"/>
                <a:gd name="T19" fmla="*/ 19 h 25"/>
                <a:gd name="T20" fmla="*/ 15 w 34"/>
                <a:gd name="T21" fmla="*/ 20 h 25"/>
                <a:gd name="T22" fmla="*/ 13 w 34"/>
                <a:gd name="T23" fmla="*/ 22 h 25"/>
                <a:gd name="T24" fmla="*/ 9 w 34"/>
                <a:gd name="T25" fmla="*/ 24 h 25"/>
                <a:gd name="T26" fmla="*/ 6 w 34"/>
                <a:gd name="T27" fmla="*/ 24 h 25"/>
                <a:gd name="T28" fmla="*/ 4 w 34"/>
                <a:gd name="T29" fmla="*/ 25 h 25"/>
                <a:gd name="T30" fmla="*/ 3 w 34"/>
                <a:gd name="T31" fmla="*/ 25 h 25"/>
                <a:gd name="T32" fmla="*/ 0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09" name="Line 17"/>
            <p:cNvSpPr>
              <a:spLocks noChangeShapeType="1"/>
            </p:cNvSpPr>
            <p:nvPr/>
          </p:nvSpPr>
          <p:spPr bwMode="auto">
            <a:xfrm flipV="1">
              <a:off x="249" y="327"/>
              <a:ext cx="70" cy="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0" name="Freeform 18"/>
            <p:cNvSpPr>
              <a:spLocks/>
            </p:cNvSpPr>
            <p:nvPr/>
          </p:nvSpPr>
          <p:spPr bwMode="auto">
            <a:xfrm>
              <a:off x="242" y="313"/>
              <a:ext cx="61" cy="47"/>
            </a:xfrm>
            <a:custGeom>
              <a:avLst/>
              <a:gdLst>
                <a:gd name="T0" fmla="*/ 61 w 61"/>
                <a:gd name="T1" fmla="*/ 0 h 47"/>
                <a:gd name="T2" fmla="*/ 60 w 61"/>
                <a:gd name="T3" fmla="*/ 5 h 47"/>
                <a:gd name="T4" fmla="*/ 58 w 61"/>
                <a:gd name="T5" fmla="*/ 9 h 47"/>
                <a:gd name="T6" fmla="*/ 55 w 61"/>
                <a:gd name="T7" fmla="*/ 13 h 47"/>
                <a:gd name="T8" fmla="*/ 52 w 61"/>
                <a:gd name="T9" fmla="*/ 18 h 47"/>
                <a:gd name="T10" fmla="*/ 47 w 61"/>
                <a:gd name="T11" fmla="*/ 22 h 47"/>
                <a:gd name="T12" fmla="*/ 43 w 61"/>
                <a:gd name="T13" fmla="*/ 26 h 47"/>
                <a:gd name="T14" fmla="*/ 40 w 61"/>
                <a:gd name="T15" fmla="*/ 29 h 47"/>
                <a:gd name="T16" fmla="*/ 36 w 61"/>
                <a:gd name="T17" fmla="*/ 32 h 47"/>
                <a:gd name="T18" fmla="*/ 31 w 61"/>
                <a:gd name="T19" fmla="*/ 34 h 47"/>
                <a:gd name="T20" fmla="*/ 27 w 61"/>
                <a:gd name="T21" fmla="*/ 37 h 47"/>
                <a:gd name="T22" fmla="*/ 22 w 61"/>
                <a:gd name="T23" fmla="*/ 41 h 47"/>
                <a:gd name="T24" fmla="*/ 17 w 61"/>
                <a:gd name="T25" fmla="*/ 43 h 47"/>
                <a:gd name="T26" fmla="*/ 12 w 61"/>
                <a:gd name="T27" fmla="*/ 46 h 47"/>
                <a:gd name="T28" fmla="*/ 7 w 61"/>
                <a:gd name="T29" fmla="*/ 47 h 47"/>
                <a:gd name="T30" fmla="*/ 2 w 61"/>
                <a:gd name="T31" fmla="*/ 47 h 47"/>
                <a:gd name="T32" fmla="*/ 0 w 6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47">
                  <a:moveTo>
                    <a:pt x="61" y="0"/>
                  </a:moveTo>
                  <a:lnTo>
                    <a:pt x="60" y="5"/>
                  </a:lnTo>
                  <a:lnTo>
                    <a:pt x="58" y="9"/>
                  </a:lnTo>
                  <a:lnTo>
                    <a:pt x="55" y="13"/>
                  </a:lnTo>
                  <a:lnTo>
                    <a:pt x="52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7" y="37"/>
                  </a:lnTo>
                  <a:lnTo>
                    <a:pt x="22" y="41"/>
                  </a:lnTo>
                  <a:lnTo>
                    <a:pt x="17" y="43"/>
                  </a:lnTo>
                  <a:lnTo>
                    <a:pt x="12" y="46"/>
                  </a:lnTo>
                  <a:lnTo>
                    <a:pt x="7" y="47"/>
                  </a:lnTo>
                  <a:lnTo>
                    <a:pt x="2" y="47"/>
                  </a:lnTo>
                  <a:lnTo>
                    <a:pt x="0" y="4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1" name="Freeform 19"/>
            <p:cNvSpPr>
              <a:spLocks/>
            </p:cNvSpPr>
            <p:nvPr/>
          </p:nvSpPr>
          <p:spPr bwMode="auto">
            <a:xfrm>
              <a:off x="278" y="358"/>
              <a:ext cx="49" cy="37"/>
            </a:xfrm>
            <a:custGeom>
              <a:avLst/>
              <a:gdLst>
                <a:gd name="T0" fmla="*/ 0 w 49"/>
                <a:gd name="T1" fmla="*/ 37 h 37"/>
                <a:gd name="T2" fmla="*/ 0 w 49"/>
                <a:gd name="T3" fmla="*/ 35 h 37"/>
                <a:gd name="T4" fmla="*/ 0 w 49"/>
                <a:gd name="T5" fmla="*/ 32 h 37"/>
                <a:gd name="T6" fmla="*/ 2 w 49"/>
                <a:gd name="T7" fmla="*/ 28 h 37"/>
                <a:gd name="T8" fmla="*/ 4 w 49"/>
                <a:gd name="T9" fmla="*/ 25 h 37"/>
                <a:gd name="T10" fmla="*/ 7 w 49"/>
                <a:gd name="T11" fmla="*/ 22 h 37"/>
                <a:gd name="T12" fmla="*/ 10 w 49"/>
                <a:gd name="T13" fmla="*/ 18 h 37"/>
                <a:gd name="T14" fmla="*/ 14 w 49"/>
                <a:gd name="T15" fmla="*/ 15 h 37"/>
                <a:gd name="T16" fmla="*/ 19 w 49"/>
                <a:gd name="T17" fmla="*/ 12 h 37"/>
                <a:gd name="T18" fmla="*/ 22 w 49"/>
                <a:gd name="T19" fmla="*/ 8 h 37"/>
                <a:gd name="T20" fmla="*/ 27 w 49"/>
                <a:gd name="T21" fmla="*/ 6 h 37"/>
                <a:gd name="T22" fmla="*/ 31 w 49"/>
                <a:gd name="T23" fmla="*/ 3 h 37"/>
                <a:gd name="T24" fmla="*/ 35 w 49"/>
                <a:gd name="T25" fmla="*/ 2 h 37"/>
                <a:gd name="T26" fmla="*/ 39 w 49"/>
                <a:gd name="T27" fmla="*/ 1 h 37"/>
                <a:gd name="T28" fmla="*/ 43 w 49"/>
                <a:gd name="T29" fmla="*/ 0 h 37"/>
                <a:gd name="T30" fmla="*/ 46 w 49"/>
                <a:gd name="T31" fmla="*/ 0 h 37"/>
                <a:gd name="T32" fmla="*/ 49 w 49"/>
                <a:gd name="T3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2" name="Freeform 20"/>
            <p:cNvSpPr>
              <a:spLocks/>
            </p:cNvSpPr>
            <p:nvPr/>
          </p:nvSpPr>
          <p:spPr bwMode="auto">
            <a:xfrm>
              <a:off x="290" y="370"/>
              <a:ext cx="34" cy="25"/>
            </a:xfrm>
            <a:custGeom>
              <a:avLst/>
              <a:gdLst>
                <a:gd name="T0" fmla="*/ 0 w 34"/>
                <a:gd name="T1" fmla="*/ 25 h 25"/>
                <a:gd name="T2" fmla="*/ 0 w 34"/>
                <a:gd name="T3" fmla="*/ 24 h 25"/>
                <a:gd name="T4" fmla="*/ 2 w 34"/>
                <a:gd name="T5" fmla="*/ 22 h 25"/>
                <a:gd name="T6" fmla="*/ 3 w 34"/>
                <a:gd name="T7" fmla="*/ 20 h 25"/>
                <a:gd name="T8" fmla="*/ 4 w 34"/>
                <a:gd name="T9" fmla="*/ 18 h 25"/>
                <a:gd name="T10" fmla="*/ 5 w 34"/>
                <a:gd name="T11" fmla="*/ 15 h 25"/>
                <a:gd name="T12" fmla="*/ 8 w 34"/>
                <a:gd name="T13" fmla="*/ 13 h 25"/>
                <a:gd name="T14" fmla="*/ 10 w 34"/>
                <a:gd name="T15" fmla="*/ 10 h 25"/>
                <a:gd name="T16" fmla="*/ 13 w 34"/>
                <a:gd name="T17" fmla="*/ 9 h 25"/>
                <a:gd name="T18" fmla="*/ 17 w 34"/>
                <a:gd name="T19" fmla="*/ 6 h 25"/>
                <a:gd name="T20" fmla="*/ 19 w 34"/>
                <a:gd name="T21" fmla="*/ 4 h 25"/>
                <a:gd name="T22" fmla="*/ 22 w 34"/>
                <a:gd name="T23" fmla="*/ 3 h 25"/>
                <a:gd name="T24" fmla="*/ 24 w 34"/>
                <a:gd name="T25" fmla="*/ 1 h 25"/>
                <a:gd name="T26" fmla="*/ 28 w 34"/>
                <a:gd name="T27" fmla="*/ 1 h 25"/>
                <a:gd name="T28" fmla="*/ 29 w 34"/>
                <a:gd name="T29" fmla="*/ 0 h 25"/>
                <a:gd name="T30" fmla="*/ 32 w 34"/>
                <a:gd name="T31" fmla="*/ 0 h 25"/>
                <a:gd name="T32" fmla="*/ 34 w 3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3" name="Freeform 21"/>
            <p:cNvSpPr>
              <a:spLocks/>
            </p:cNvSpPr>
            <p:nvPr/>
          </p:nvSpPr>
          <p:spPr bwMode="auto">
            <a:xfrm>
              <a:off x="257" y="317"/>
              <a:ext cx="55" cy="71"/>
            </a:xfrm>
            <a:custGeom>
              <a:avLst/>
              <a:gdLst>
                <a:gd name="T0" fmla="*/ 1 w 55"/>
                <a:gd name="T1" fmla="*/ 0 h 71"/>
                <a:gd name="T2" fmla="*/ 3 w 55"/>
                <a:gd name="T3" fmla="*/ 0 h 71"/>
                <a:gd name="T4" fmla="*/ 6 w 55"/>
                <a:gd name="T5" fmla="*/ 0 h 71"/>
                <a:gd name="T6" fmla="*/ 10 w 55"/>
                <a:gd name="T7" fmla="*/ 3 h 71"/>
                <a:gd name="T8" fmla="*/ 15 w 55"/>
                <a:gd name="T9" fmla="*/ 7 h 71"/>
                <a:gd name="T10" fmla="*/ 20 w 55"/>
                <a:gd name="T11" fmla="*/ 10 h 71"/>
                <a:gd name="T12" fmla="*/ 25 w 55"/>
                <a:gd name="T13" fmla="*/ 15 h 71"/>
                <a:gd name="T14" fmla="*/ 30 w 55"/>
                <a:gd name="T15" fmla="*/ 22 h 71"/>
                <a:gd name="T16" fmla="*/ 36 w 55"/>
                <a:gd name="T17" fmla="*/ 29 h 71"/>
                <a:gd name="T18" fmla="*/ 41 w 55"/>
                <a:gd name="T19" fmla="*/ 37 h 71"/>
                <a:gd name="T20" fmla="*/ 45 w 55"/>
                <a:gd name="T21" fmla="*/ 43 h 71"/>
                <a:gd name="T22" fmla="*/ 48 w 55"/>
                <a:gd name="T23" fmla="*/ 49 h 71"/>
                <a:gd name="T24" fmla="*/ 52 w 55"/>
                <a:gd name="T25" fmla="*/ 56 h 71"/>
                <a:gd name="T26" fmla="*/ 53 w 55"/>
                <a:gd name="T27" fmla="*/ 61 h 71"/>
                <a:gd name="T28" fmla="*/ 55 w 55"/>
                <a:gd name="T29" fmla="*/ 66 h 71"/>
                <a:gd name="T30" fmla="*/ 55 w 55"/>
                <a:gd name="T31" fmla="*/ 68 h 71"/>
                <a:gd name="T32" fmla="*/ 53 w 55"/>
                <a:gd name="T33" fmla="*/ 71 h 71"/>
                <a:gd name="T34" fmla="*/ 51 w 55"/>
                <a:gd name="T35" fmla="*/ 71 h 71"/>
                <a:gd name="T36" fmla="*/ 48 w 55"/>
                <a:gd name="T37" fmla="*/ 71 h 71"/>
                <a:gd name="T38" fmla="*/ 45 w 55"/>
                <a:gd name="T39" fmla="*/ 68 h 71"/>
                <a:gd name="T40" fmla="*/ 40 w 55"/>
                <a:gd name="T41" fmla="*/ 64 h 71"/>
                <a:gd name="T42" fmla="*/ 35 w 55"/>
                <a:gd name="T43" fmla="*/ 61 h 71"/>
                <a:gd name="T44" fmla="*/ 30 w 55"/>
                <a:gd name="T45" fmla="*/ 56 h 71"/>
                <a:gd name="T46" fmla="*/ 23 w 55"/>
                <a:gd name="T47" fmla="*/ 49 h 71"/>
                <a:gd name="T48" fmla="*/ 18 w 55"/>
                <a:gd name="T49" fmla="*/ 42 h 71"/>
                <a:gd name="T50" fmla="*/ 13 w 55"/>
                <a:gd name="T51" fmla="*/ 35 h 71"/>
                <a:gd name="T52" fmla="*/ 8 w 55"/>
                <a:gd name="T53" fmla="*/ 28 h 71"/>
                <a:gd name="T54" fmla="*/ 6 w 55"/>
                <a:gd name="T55" fmla="*/ 22 h 71"/>
                <a:gd name="T56" fmla="*/ 2 w 55"/>
                <a:gd name="T57" fmla="*/ 15 h 71"/>
                <a:gd name="T58" fmla="*/ 1 w 55"/>
                <a:gd name="T59" fmla="*/ 10 h 71"/>
                <a:gd name="T60" fmla="*/ 0 w 55"/>
                <a:gd name="T61" fmla="*/ 5 h 71"/>
                <a:gd name="T62" fmla="*/ 0 w 55"/>
                <a:gd name="T63" fmla="*/ 3 h 71"/>
                <a:gd name="T64" fmla="*/ 1 w 55"/>
                <a:gd name="T6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1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0" y="22"/>
                  </a:lnTo>
                  <a:lnTo>
                    <a:pt x="36" y="29"/>
                  </a:lnTo>
                  <a:lnTo>
                    <a:pt x="41" y="37"/>
                  </a:lnTo>
                  <a:lnTo>
                    <a:pt x="45" y="43"/>
                  </a:lnTo>
                  <a:lnTo>
                    <a:pt x="48" y="49"/>
                  </a:lnTo>
                  <a:lnTo>
                    <a:pt x="52" y="56"/>
                  </a:lnTo>
                  <a:lnTo>
                    <a:pt x="53" y="61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40" y="64"/>
                  </a:lnTo>
                  <a:lnTo>
                    <a:pt x="35" y="61"/>
                  </a:lnTo>
                  <a:lnTo>
                    <a:pt x="30" y="56"/>
                  </a:lnTo>
                  <a:lnTo>
                    <a:pt x="23" y="49"/>
                  </a:lnTo>
                  <a:lnTo>
                    <a:pt x="18" y="42"/>
                  </a:lnTo>
                  <a:lnTo>
                    <a:pt x="13" y="35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2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4" name="Freeform 22"/>
            <p:cNvSpPr>
              <a:spLocks/>
            </p:cNvSpPr>
            <p:nvPr/>
          </p:nvSpPr>
          <p:spPr bwMode="auto">
            <a:xfrm>
              <a:off x="312" y="381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2 h 7"/>
                <a:gd name="T6" fmla="*/ 5 w 6"/>
                <a:gd name="T7" fmla="*/ 2 h 7"/>
                <a:gd name="T8" fmla="*/ 4 w 6"/>
                <a:gd name="T9" fmla="*/ 3 h 7"/>
                <a:gd name="T10" fmla="*/ 2 w 6"/>
                <a:gd name="T11" fmla="*/ 4 h 7"/>
                <a:gd name="T12" fmla="*/ 2 w 6"/>
                <a:gd name="T13" fmla="*/ 4 h 7"/>
                <a:gd name="T14" fmla="*/ 1 w 6"/>
                <a:gd name="T15" fmla="*/ 5 h 7"/>
                <a:gd name="T16" fmla="*/ 0 w 6"/>
                <a:gd name="T17" fmla="*/ 7 h 7"/>
                <a:gd name="T18" fmla="*/ 0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5" name="Freeform 23"/>
            <p:cNvSpPr>
              <a:spLocks/>
            </p:cNvSpPr>
            <p:nvPr/>
          </p:nvSpPr>
          <p:spPr bwMode="auto">
            <a:xfrm>
              <a:off x="307" y="376"/>
              <a:ext cx="14" cy="16"/>
            </a:xfrm>
            <a:custGeom>
              <a:avLst/>
              <a:gdLst>
                <a:gd name="T0" fmla="*/ 11 w 14"/>
                <a:gd name="T1" fmla="*/ 5 h 16"/>
                <a:gd name="T2" fmla="*/ 5 w 14"/>
                <a:gd name="T3" fmla="*/ 12 h 16"/>
                <a:gd name="T4" fmla="*/ 3 w 14"/>
                <a:gd name="T5" fmla="*/ 13 h 16"/>
                <a:gd name="T6" fmla="*/ 3 w 14"/>
                <a:gd name="T7" fmla="*/ 13 h 16"/>
                <a:gd name="T8" fmla="*/ 2 w 14"/>
                <a:gd name="T9" fmla="*/ 13 h 16"/>
                <a:gd name="T10" fmla="*/ 2 w 14"/>
                <a:gd name="T11" fmla="*/ 14 h 16"/>
                <a:gd name="T12" fmla="*/ 1 w 14"/>
                <a:gd name="T13" fmla="*/ 14 h 16"/>
                <a:gd name="T14" fmla="*/ 1 w 14"/>
                <a:gd name="T15" fmla="*/ 14 h 16"/>
                <a:gd name="T16" fmla="*/ 0 w 14"/>
                <a:gd name="T17" fmla="*/ 16 h 16"/>
                <a:gd name="T18" fmla="*/ 0 w 14"/>
                <a:gd name="T19" fmla="*/ 16 h 16"/>
                <a:gd name="T20" fmla="*/ 14 w 14"/>
                <a:gd name="T21" fmla="*/ 0 h 16"/>
                <a:gd name="T22" fmla="*/ 14 w 14"/>
                <a:gd name="T23" fmla="*/ 2 h 16"/>
                <a:gd name="T24" fmla="*/ 14 w 14"/>
                <a:gd name="T25" fmla="*/ 2 h 16"/>
                <a:gd name="T26" fmla="*/ 12 w 14"/>
                <a:gd name="T27" fmla="*/ 3 h 16"/>
                <a:gd name="T28" fmla="*/ 12 w 14"/>
                <a:gd name="T29" fmla="*/ 3 h 16"/>
                <a:gd name="T30" fmla="*/ 12 w 14"/>
                <a:gd name="T31" fmla="*/ 4 h 16"/>
                <a:gd name="T32" fmla="*/ 11 w 14"/>
                <a:gd name="T33" fmla="*/ 4 h 16"/>
                <a:gd name="T34" fmla="*/ 11 w 14"/>
                <a:gd name="T35" fmla="*/ 5 h 16"/>
                <a:gd name="T36" fmla="*/ 11 w 14"/>
                <a:gd name="T3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6">
                  <a:moveTo>
                    <a:pt x="11" y="5"/>
                  </a:move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6" name="Freeform 24"/>
            <p:cNvSpPr>
              <a:spLocks/>
            </p:cNvSpPr>
            <p:nvPr/>
          </p:nvSpPr>
          <p:spPr bwMode="auto">
            <a:xfrm>
              <a:off x="303" y="374"/>
              <a:ext cx="20" cy="19"/>
            </a:xfrm>
            <a:custGeom>
              <a:avLst/>
              <a:gdLst>
                <a:gd name="T0" fmla="*/ 18 w 20"/>
                <a:gd name="T1" fmla="*/ 2 h 19"/>
                <a:gd name="T2" fmla="*/ 4 w 20"/>
                <a:gd name="T3" fmla="*/ 18 h 19"/>
                <a:gd name="T4" fmla="*/ 4 w 20"/>
                <a:gd name="T5" fmla="*/ 18 h 19"/>
                <a:gd name="T6" fmla="*/ 2 w 20"/>
                <a:gd name="T7" fmla="*/ 18 h 19"/>
                <a:gd name="T8" fmla="*/ 2 w 20"/>
                <a:gd name="T9" fmla="*/ 18 h 19"/>
                <a:gd name="T10" fmla="*/ 2 w 20"/>
                <a:gd name="T11" fmla="*/ 19 h 19"/>
                <a:gd name="T12" fmla="*/ 1 w 20"/>
                <a:gd name="T13" fmla="*/ 19 h 19"/>
                <a:gd name="T14" fmla="*/ 1 w 20"/>
                <a:gd name="T15" fmla="*/ 19 h 19"/>
                <a:gd name="T16" fmla="*/ 1 w 20"/>
                <a:gd name="T17" fmla="*/ 19 h 19"/>
                <a:gd name="T18" fmla="*/ 0 w 20"/>
                <a:gd name="T19" fmla="*/ 19 h 19"/>
                <a:gd name="T20" fmla="*/ 20 w 20"/>
                <a:gd name="T21" fmla="*/ 0 h 19"/>
                <a:gd name="T22" fmla="*/ 20 w 20"/>
                <a:gd name="T23" fmla="*/ 0 h 19"/>
                <a:gd name="T24" fmla="*/ 19 w 20"/>
                <a:gd name="T25" fmla="*/ 0 h 19"/>
                <a:gd name="T26" fmla="*/ 19 w 20"/>
                <a:gd name="T27" fmla="*/ 1 h 19"/>
                <a:gd name="T28" fmla="*/ 19 w 20"/>
                <a:gd name="T29" fmla="*/ 1 h 19"/>
                <a:gd name="T30" fmla="*/ 19 w 20"/>
                <a:gd name="T31" fmla="*/ 1 h 19"/>
                <a:gd name="T32" fmla="*/ 19 w 20"/>
                <a:gd name="T33" fmla="*/ 2 h 19"/>
                <a:gd name="T34" fmla="*/ 19 w 20"/>
                <a:gd name="T35" fmla="*/ 2 h 19"/>
                <a:gd name="T36" fmla="*/ 18 w 20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8" y="2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7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7" name="Freeform 25"/>
            <p:cNvSpPr>
              <a:spLocks/>
            </p:cNvSpPr>
            <p:nvPr/>
          </p:nvSpPr>
          <p:spPr bwMode="auto">
            <a:xfrm>
              <a:off x="300" y="371"/>
              <a:ext cx="24" cy="23"/>
            </a:xfrm>
            <a:custGeom>
              <a:avLst/>
              <a:gdLst>
                <a:gd name="T0" fmla="*/ 23 w 24"/>
                <a:gd name="T1" fmla="*/ 3 h 23"/>
                <a:gd name="T2" fmla="*/ 3 w 24"/>
                <a:gd name="T3" fmla="*/ 22 h 23"/>
                <a:gd name="T4" fmla="*/ 3 w 24"/>
                <a:gd name="T5" fmla="*/ 22 h 23"/>
                <a:gd name="T6" fmla="*/ 3 w 24"/>
                <a:gd name="T7" fmla="*/ 23 h 23"/>
                <a:gd name="T8" fmla="*/ 3 w 24"/>
                <a:gd name="T9" fmla="*/ 23 h 23"/>
                <a:gd name="T10" fmla="*/ 2 w 24"/>
                <a:gd name="T11" fmla="*/ 23 h 23"/>
                <a:gd name="T12" fmla="*/ 2 w 24"/>
                <a:gd name="T13" fmla="*/ 23 h 23"/>
                <a:gd name="T14" fmla="*/ 2 w 24"/>
                <a:gd name="T15" fmla="*/ 23 h 23"/>
                <a:gd name="T16" fmla="*/ 2 w 24"/>
                <a:gd name="T17" fmla="*/ 23 h 23"/>
                <a:gd name="T18" fmla="*/ 0 w 24"/>
                <a:gd name="T19" fmla="*/ 23 h 23"/>
                <a:gd name="T20" fmla="*/ 24 w 24"/>
                <a:gd name="T21" fmla="*/ 0 h 23"/>
                <a:gd name="T22" fmla="*/ 24 w 24"/>
                <a:gd name="T23" fmla="*/ 0 h 23"/>
                <a:gd name="T24" fmla="*/ 24 w 24"/>
                <a:gd name="T25" fmla="*/ 0 h 23"/>
                <a:gd name="T26" fmla="*/ 23 w 24"/>
                <a:gd name="T27" fmla="*/ 2 h 23"/>
                <a:gd name="T28" fmla="*/ 23 w 24"/>
                <a:gd name="T29" fmla="*/ 2 h 23"/>
                <a:gd name="T30" fmla="*/ 23 w 24"/>
                <a:gd name="T31" fmla="*/ 2 h 23"/>
                <a:gd name="T32" fmla="*/ 23 w 24"/>
                <a:gd name="T33" fmla="*/ 2 h 23"/>
                <a:gd name="T34" fmla="*/ 23 w 24"/>
                <a:gd name="T35" fmla="*/ 3 h 23"/>
                <a:gd name="T36" fmla="*/ 23 w 24"/>
                <a:gd name="T3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3" y="3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5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8" name="Freeform 26"/>
            <p:cNvSpPr>
              <a:spLocks/>
            </p:cNvSpPr>
            <p:nvPr/>
          </p:nvSpPr>
          <p:spPr bwMode="auto">
            <a:xfrm>
              <a:off x="299" y="369"/>
              <a:ext cx="25" cy="26"/>
            </a:xfrm>
            <a:custGeom>
              <a:avLst/>
              <a:gdLst>
                <a:gd name="T0" fmla="*/ 25 w 25"/>
                <a:gd name="T1" fmla="*/ 2 h 26"/>
                <a:gd name="T2" fmla="*/ 1 w 25"/>
                <a:gd name="T3" fmla="*/ 25 h 26"/>
                <a:gd name="T4" fmla="*/ 1 w 25"/>
                <a:gd name="T5" fmla="*/ 25 h 26"/>
                <a:gd name="T6" fmla="*/ 1 w 25"/>
                <a:gd name="T7" fmla="*/ 25 h 26"/>
                <a:gd name="T8" fmla="*/ 1 w 25"/>
                <a:gd name="T9" fmla="*/ 25 h 26"/>
                <a:gd name="T10" fmla="*/ 0 w 25"/>
                <a:gd name="T11" fmla="*/ 26 h 26"/>
                <a:gd name="T12" fmla="*/ 0 w 25"/>
                <a:gd name="T13" fmla="*/ 26 h 26"/>
                <a:gd name="T14" fmla="*/ 0 w 25"/>
                <a:gd name="T15" fmla="*/ 26 h 26"/>
                <a:gd name="T16" fmla="*/ 0 w 25"/>
                <a:gd name="T17" fmla="*/ 26 h 26"/>
                <a:gd name="T18" fmla="*/ 0 w 25"/>
                <a:gd name="T19" fmla="*/ 26 h 26"/>
                <a:gd name="T20" fmla="*/ 25 w 25"/>
                <a:gd name="T21" fmla="*/ 0 h 26"/>
                <a:gd name="T22" fmla="*/ 25 w 25"/>
                <a:gd name="T23" fmla="*/ 0 h 26"/>
                <a:gd name="T24" fmla="*/ 25 w 25"/>
                <a:gd name="T25" fmla="*/ 0 h 26"/>
                <a:gd name="T26" fmla="*/ 25 w 25"/>
                <a:gd name="T27" fmla="*/ 1 h 26"/>
                <a:gd name="T28" fmla="*/ 25 w 25"/>
                <a:gd name="T29" fmla="*/ 1 h 26"/>
                <a:gd name="T30" fmla="*/ 25 w 25"/>
                <a:gd name="T31" fmla="*/ 1 h 26"/>
                <a:gd name="T32" fmla="*/ 25 w 25"/>
                <a:gd name="T33" fmla="*/ 1 h 26"/>
                <a:gd name="T34" fmla="*/ 25 w 25"/>
                <a:gd name="T35" fmla="*/ 2 h 26"/>
                <a:gd name="T36" fmla="*/ 25 w 25"/>
                <a:gd name="T3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D3D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19" name="Freeform 27"/>
            <p:cNvSpPr>
              <a:spLocks/>
            </p:cNvSpPr>
            <p:nvPr/>
          </p:nvSpPr>
          <p:spPr bwMode="auto">
            <a:xfrm>
              <a:off x="297" y="366"/>
              <a:ext cx="29" cy="29"/>
            </a:xfrm>
            <a:custGeom>
              <a:avLst/>
              <a:gdLst>
                <a:gd name="T0" fmla="*/ 27 w 29"/>
                <a:gd name="T1" fmla="*/ 3 h 29"/>
                <a:gd name="T2" fmla="*/ 2 w 29"/>
                <a:gd name="T3" fmla="*/ 29 h 29"/>
                <a:gd name="T4" fmla="*/ 1 w 29"/>
                <a:gd name="T5" fmla="*/ 29 h 29"/>
                <a:gd name="T6" fmla="*/ 1 w 29"/>
                <a:gd name="T7" fmla="*/ 29 h 29"/>
                <a:gd name="T8" fmla="*/ 1 w 29"/>
                <a:gd name="T9" fmla="*/ 29 h 29"/>
                <a:gd name="T10" fmla="*/ 1 w 29"/>
                <a:gd name="T11" fmla="*/ 29 h 29"/>
                <a:gd name="T12" fmla="*/ 1 w 29"/>
                <a:gd name="T13" fmla="*/ 29 h 29"/>
                <a:gd name="T14" fmla="*/ 0 w 29"/>
                <a:gd name="T15" fmla="*/ 29 h 29"/>
                <a:gd name="T16" fmla="*/ 0 w 29"/>
                <a:gd name="T17" fmla="*/ 29 h 29"/>
                <a:gd name="T18" fmla="*/ 0 w 29"/>
                <a:gd name="T19" fmla="*/ 29 h 29"/>
                <a:gd name="T20" fmla="*/ 12 w 29"/>
                <a:gd name="T21" fmla="*/ 17 h 29"/>
                <a:gd name="T22" fmla="*/ 15 w 29"/>
                <a:gd name="T23" fmla="*/ 15 h 29"/>
                <a:gd name="T24" fmla="*/ 16 w 29"/>
                <a:gd name="T25" fmla="*/ 14 h 29"/>
                <a:gd name="T26" fmla="*/ 17 w 29"/>
                <a:gd name="T27" fmla="*/ 13 h 29"/>
                <a:gd name="T28" fmla="*/ 20 w 29"/>
                <a:gd name="T29" fmla="*/ 12 h 29"/>
                <a:gd name="T30" fmla="*/ 21 w 29"/>
                <a:gd name="T31" fmla="*/ 10 h 29"/>
                <a:gd name="T32" fmla="*/ 22 w 29"/>
                <a:gd name="T33" fmla="*/ 8 h 29"/>
                <a:gd name="T34" fmla="*/ 24 w 29"/>
                <a:gd name="T35" fmla="*/ 7 h 29"/>
                <a:gd name="T36" fmla="*/ 25 w 29"/>
                <a:gd name="T37" fmla="*/ 5 h 29"/>
                <a:gd name="T38" fmla="*/ 29 w 29"/>
                <a:gd name="T39" fmla="*/ 0 h 29"/>
                <a:gd name="T40" fmla="*/ 29 w 29"/>
                <a:gd name="T41" fmla="*/ 2 h 29"/>
                <a:gd name="T42" fmla="*/ 29 w 29"/>
                <a:gd name="T43" fmla="*/ 2 h 29"/>
                <a:gd name="T44" fmla="*/ 29 w 29"/>
                <a:gd name="T45" fmla="*/ 2 h 29"/>
                <a:gd name="T46" fmla="*/ 29 w 29"/>
                <a:gd name="T47" fmla="*/ 2 h 29"/>
                <a:gd name="T48" fmla="*/ 29 w 29"/>
                <a:gd name="T49" fmla="*/ 2 h 29"/>
                <a:gd name="T50" fmla="*/ 29 w 29"/>
                <a:gd name="T51" fmla="*/ 3 h 29"/>
                <a:gd name="T52" fmla="*/ 29 w 29"/>
                <a:gd name="T53" fmla="*/ 3 h 29"/>
                <a:gd name="T54" fmla="*/ 27 w 29"/>
                <a:gd name="T5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9">
                  <a:moveTo>
                    <a:pt x="27" y="3"/>
                  </a:moveTo>
                  <a:lnTo>
                    <a:pt x="2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1D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0" name="Freeform 28"/>
            <p:cNvSpPr>
              <a:spLocks noEditPoints="1"/>
            </p:cNvSpPr>
            <p:nvPr/>
          </p:nvSpPr>
          <p:spPr bwMode="auto">
            <a:xfrm>
              <a:off x="294" y="365"/>
              <a:ext cx="32" cy="32"/>
            </a:xfrm>
            <a:custGeom>
              <a:avLst/>
              <a:gdLst>
                <a:gd name="T0" fmla="*/ 32 w 32"/>
                <a:gd name="T1" fmla="*/ 1 h 32"/>
                <a:gd name="T2" fmla="*/ 28 w 32"/>
                <a:gd name="T3" fmla="*/ 6 h 32"/>
                <a:gd name="T4" fmla="*/ 28 w 32"/>
                <a:gd name="T5" fmla="*/ 5 h 32"/>
                <a:gd name="T6" fmla="*/ 28 w 32"/>
                <a:gd name="T7" fmla="*/ 5 h 32"/>
                <a:gd name="T8" fmla="*/ 28 w 32"/>
                <a:gd name="T9" fmla="*/ 5 h 32"/>
                <a:gd name="T10" fmla="*/ 28 w 32"/>
                <a:gd name="T11" fmla="*/ 4 h 32"/>
                <a:gd name="T12" fmla="*/ 29 w 32"/>
                <a:gd name="T13" fmla="*/ 4 h 32"/>
                <a:gd name="T14" fmla="*/ 29 w 32"/>
                <a:gd name="T15" fmla="*/ 4 h 32"/>
                <a:gd name="T16" fmla="*/ 29 w 32"/>
                <a:gd name="T17" fmla="*/ 4 h 32"/>
                <a:gd name="T18" fmla="*/ 29 w 32"/>
                <a:gd name="T19" fmla="*/ 3 h 32"/>
                <a:gd name="T20" fmla="*/ 32 w 32"/>
                <a:gd name="T21" fmla="*/ 0 h 32"/>
                <a:gd name="T22" fmla="*/ 32 w 32"/>
                <a:gd name="T23" fmla="*/ 0 h 32"/>
                <a:gd name="T24" fmla="*/ 32 w 32"/>
                <a:gd name="T25" fmla="*/ 0 h 32"/>
                <a:gd name="T26" fmla="*/ 32 w 32"/>
                <a:gd name="T27" fmla="*/ 0 h 32"/>
                <a:gd name="T28" fmla="*/ 32 w 32"/>
                <a:gd name="T29" fmla="*/ 1 h 32"/>
                <a:gd name="T30" fmla="*/ 32 w 32"/>
                <a:gd name="T31" fmla="*/ 1 h 32"/>
                <a:gd name="T32" fmla="*/ 32 w 32"/>
                <a:gd name="T33" fmla="*/ 1 h 32"/>
                <a:gd name="T34" fmla="*/ 32 w 32"/>
                <a:gd name="T35" fmla="*/ 1 h 32"/>
                <a:gd name="T36" fmla="*/ 32 w 32"/>
                <a:gd name="T37" fmla="*/ 1 h 32"/>
                <a:gd name="T38" fmla="*/ 15 w 32"/>
                <a:gd name="T39" fmla="*/ 18 h 32"/>
                <a:gd name="T40" fmla="*/ 3 w 32"/>
                <a:gd name="T41" fmla="*/ 30 h 32"/>
                <a:gd name="T42" fmla="*/ 3 w 32"/>
                <a:gd name="T43" fmla="*/ 32 h 32"/>
                <a:gd name="T44" fmla="*/ 3 w 32"/>
                <a:gd name="T45" fmla="*/ 32 h 32"/>
                <a:gd name="T46" fmla="*/ 1 w 32"/>
                <a:gd name="T47" fmla="*/ 32 h 32"/>
                <a:gd name="T48" fmla="*/ 1 w 32"/>
                <a:gd name="T49" fmla="*/ 32 h 32"/>
                <a:gd name="T50" fmla="*/ 1 w 32"/>
                <a:gd name="T51" fmla="*/ 32 h 32"/>
                <a:gd name="T52" fmla="*/ 1 w 32"/>
                <a:gd name="T53" fmla="*/ 32 h 32"/>
                <a:gd name="T54" fmla="*/ 1 w 32"/>
                <a:gd name="T55" fmla="*/ 32 h 32"/>
                <a:gd name="T56" fmla="*/ 0 w 32"/>
                <a:gd name="T57" fmla="*/ 32 h 32"/>
                <a:gd name="T58" fmla="*/ 13 w 32"/>
                <a:gd name="T59" fmla="*/ 19 h 32"/>
                <a:gd name="T60" fmla="*/ 13 w 32"/>
                <a:gd name="T61" fmla="*/ 19 h 32"/>
                <a:gd name="T62" fmla="*/ 14 w 32"/>
                <a:gd name="T63" fmla="*/ 19 h 32"/>
                <a:gd name="T64" fmla="*/ 14 w 32"/>
                <a:gd name="T65" fmla="*/ 19 h 32"/>
                <a:gd name="T66" fmla="*/ 14 w 32"/>
                <a:gd name="T67" fmla="*/ 19 h 32"/>
                <a:gd name="T68" fmla="*/ 15 w 32"/>
                <a:gd name="T69" fmla="*/ 18 h 32"/>
                <a:gd name="T70" fmla="*/ 15 w 32"/>
                <a:gd name="T71" fmla="*/ 18 h 32"/>
                <a:gd name="T72" fmla="*/ 15 w 32"/>
                <a:gd name="T73" fmla="*/ 18 h 32"/>
                <a:gd name="T74" fmla="*/ 15 w 32"/>
                <a:gd name="T7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2">
                  <a:moveTo>
                    <a:pt x="32" y="1"/>
                  </a:moveTo>
                  <a:lnTo>
                    <a:pt x="28" y="6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15" y="18"/>
                  </a:move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CF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1" name="Freeform 29"/>
            <p:cNvSpPr>
              <a:spLocks noEditPoints="1"/>
            </p:cNvSpPr>
            <p:nvPr/>
          </p:nvSpPr>
          <p:spPr bwMode="auto">
            <a:xfrm>
              <a:off x="293" y="363"/>
              <a:ext cx="34" cy="34"/>
            </a:xfrm>
            <a:custGeom>
              <a:avLst/>
              <a:gdLst>
                <a:gd name="T0" fmla="*/ 33 w 34"/>
                <a:gd name="T1" fmla="*/ 2 h 34"/>
                <a:gd name="T2" fmla="*/ 30 w 34"/>
                <a:gd name="T3" fmla="*/ 5 h 34"/>
                <a:gd name="T4" fmla="*/ 30 w 34"/>
                <a:gd name="T5" fmla="*/ 5 h 34"/>
                <a:gd name="T6" fmla="*/ 30 w 34"/>
                <a:gd name="T7" fmla="*/ 5 h 34"/>
                <a:gd name="T8" fmla="*/ 30 w 34"/>
                <a:gd name="T9" fmla="*/ 3 h 34"/>
                <a:gd name="T10" fmla="*/ 31 w 34"/>
                <a:gd name="T11" fmla="*/ 3 h 34"/>
                <a:gd name="T12" fmla="*/ 31 w 34"/>
                <a:gd name="T13" fmla="*/ 3 h 34"/>
                <a:gd name="T14" fmla="*/ 31 w 34"/>
                <a:gd name="T15" fmla="*/ 3 h 34"/>
                <a:gd name="T16" fmla="*/ 31 w 34"/>
                <a:gd name="T17" fmla="*/ 2 h 34"/>
                <a:gd name="T18" fmla="*/ 31 w 34"/>
                <a:gd name="T19" fmla="*/ 2 h 34"/>
                <a:gd name="T20" fmla="*/ 34 w 34"/>
                <a:gd name="T21" fmla="*/ 0 h 34"/>
                <a:gd name="T22" fmla="*/ 34 w 34"/>
                <a:gd name="T23" fmla="*/ 1 h 34"/>
                <a:gd name="T24" fmla="*/ 34 w 34"/>
                <a:gd name="T25" fmla="*/ 1 h 34"/>
                <a:gd name="T26" fmla="*/ 34 w 34"/>
                <a:gd name="T27" fmla="*/ 1 h 34"/>
                <a:gd name="T28" fmla="*/ 34 w 34"/>
                <a:gd name="T29" fmla="*/ 1 h 34"/>
                <a:gd name="T30" fmla="*/ 34 w 34"/>
                <a:gd name="T31" fmla="*/ 1 h 34"/>
                <a:gd name="T32" fmla="*/ 34 w 34"/>
                <a:gd name="T33" fmla="*/ 1 h 34"/>
                <a:gd name="T34" fmla="*/ 34 w 34"/>
                <a:gd name="T35" fmla="*/ 2 h 34"/>
                <a:gd name="T36" fmla="*/ 33 w 34"/>
                <a:gd name="T37" fmla="*/ 2 h 34"/>
                <a:gd name="T38" fmla="*/ 14 w 34"/>
                <a:gd name="T39" fmla="*/ 21 h 34"/>
                <a:gd name="T40" fmla="*/ 1 w 34"/>
                <a:gd name="T41" fmla="*/ 34 h 34"/>
                <a:gd name="T42" fmla="*/ 1 w 34"/>
                <a:gd name="T43" fmla="*/ 34 h 34"/>
                <a:gd name="T44" fmla="*/ 1 w 34"/>
                <a:gd name="T45" fmla="*/ 34 h 34"/>
                <a:gd name="T46" fmla="*/ 1 w 34"/>
                <a:gd name="T47" fmla="*/ 34 h 34"/>
                <a:gd name="T48" fmla="*/ 1 w 34"/>
                <a:gd name="T49" fmla="*/ 34 h 34"/>
                <a:gd name="T50" fmla="*/ 0 w 34"/>
                <a:gd name="T51" fmla="*/ 34 h 34"/>
                <a:gd name="T52" fmla="*/ 0 w 34"/>
                <a:gd name="T53" fmla="*/ 34 h 34"/>
                <a:gd name="T54" fmla="*/ 0 w 34"/>
                <a:gd name="T55" fmla="*/ 34 h 34"/>
                <a:gd name="T56" fmla="*/ 0 w 34"/>
                <a:gd name="T57" fmla="*/ 34 h 34"/>
                <a:gd name="T58" fmla="*/ 11 w 34"/>
                <a:gd name="T59" fmla="*/ 22 h 34"/>
                <a:gd name="T60" fmla="*/ 11 w 34"/>
                <a:gd name="T61" fmla="*/ 22 h 34"/>
                <a:gd name="T62" fmla="*/ 12 w 34"/>
                <a:gd name="T63" fmla="*/ 22 h 34"/>
                <a:gd name="T64" fmla="*/ 12 w 34"/>
                <a:gd name="T65" fmla="*/ 22 h 34"/>
                <a:gd name="T66" fmla="*/ 12 w 34"/>
                <a:gd name="T67" fmla="*/ 22 h 34"/>
                <a:gd name="T68" fmla="*/ 12 w 34"/>
                <a:gd name="T69" fmla="*/ 22 h 34"/>
                <a:gd name="T70" fmla="*/ 14 w 34"/>
                <a:gd name="T71" fmla="*/ 22 h 34"/>
                <a:gd name="T72" fmla="*/ 14 w 34"/>
                <a:gd name="T73" fmla="*/ 21 h 34"/>
                <a:gd name="T74" fmla="*/ 14 w 34"/>
                <a:gd name="T7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2"/>
                  </a:move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3" y="2"/>
                  </a:lnTo>
                  <a:close/>
                  <a:moveTo>
                    <a:pt x="14" y="21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CD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2" name="Freeform 30"/>
            <p:cNvSpPr>
              <a:spLocks noEditPoints="1"/>
            </p:cNvSpPr>
            <p:nvPr/>
          </p:nvSpPr>
          <p:spPr bwMode="auto">
            <a:xfrm>
              <a:off x="292" y="361"/>
              <a:ext cx="35" cy="36"/>
            </a:xfrm>
            <a:custGeom>
              <a:avLst/>
              <a:gdLst>
                <a:gd name="T0" fmla="*/ 35 w 35"/>
                <a:gd name="T1" fmla="*/ 2 h 36"/>
                <a:gd name="T2" fmla="*/ 32 w 35"/>
                <a:gd name="T3" fmla="*/ 4 h 36"/>
                <a:gd name="T4" fmla="*/ 32 w 35"/>
                <a:gd name="T5" fmla="*/ 4 h 36"/>
                <a:gd name="T6" fmla="*/ 32 w 35"/>
                <a:gd name="T7" fmla="*/ 4 h 36"/>
                <a:gd name="T8" fmla="*/ 32 w 35"/>
                <a:gd name="T9" fmla="*/ 4 h 36"/>
                <a:gd name="T10" fmla="*/ 32 w 35"/>
                <a:gd name="T11" fmla="*/ 3 h 36"/>
                <a:gd name="T12" fmla="*/ 32 w 35"/>
                <a:gd name="T13" fmla="*/ 3 h 36"/>
                <a:gd name="T14" fmla="*/ 32 w 35"/>
                <a:gd name="T15" fmla="*/ 3 h 36"/>
                <a:gd name="T16" fmla="*/ 34 w 35"/>
                <a:gd name="T17" fmla="*/ 3 h 36"/>
                <a:gd name="T18" fmla="*/ 34 w 35"/>
                <a:gd name="T19" fmla="*/ 2 h 36"/>
                <a:gd name="T20" fmla="*/ 35 w 35"/>
                <a:gd name="T21" fmla="*/ 0 h 36"/>
                <a:gd name="T22" fmla="*/ 35 w 35"/>
                <a:gd name="T23" fmla="*/ 0 h 36"/>
                <a:gd name="T24" fmla="*/ 35 w 35"/>
                <a:gd name="T25" fmla="*/ 0 h 36"/>
                <a:gd name="T26" fmla="*/ 35 w 35"/>
                <a:gd name="T27" fmla="*/ 2 h 36"/>
                <a:gd name="T28" fmla="*/ 35 w 35"/>
                <a:gd name="T29" fmla="*/ 2 h 36"/>
                <a:gd name="T30" fmla="*/ 35 w 35"/>
                <a:gd name="T31" fmla="*/ 2 h 36"/>
                <a:gd name="T32" fmla="*/ 35 w 35"/>
                <a:gd name="T33" fmla="*/ 2 h 36"/>
                <a:gd name="T34" fmla="*/ 35 w 35"/>
                <a:gd name="T35" fmla="*/ 2 h 36"/>
                <a:gd name="T36" fmla="*/ 35 w 35"/>
                <a:gd name="T37" fmla="*/ 2 h 36"/>
                <a:gd name="T38" fmla="*/ 12 w 35"/>
                <a:gd name="T39" fmla="*/ 24 h 36"/>
                <a:gd name="T40" fmla="*/ 1 w 35"/>
                <a:gd name="T41" fmla="*/ 36 h 36"/>
                <a:gd name="T42" fmla="*/ 1 w 35"/>
                <a:gd name="T43" fmla="*/ 36 h 36"/>
                <a:gd name="T44" fmla="*/ 1 w 35"/>
                <a:gd name="T45" fmla="*/ 36 h 36"/>
                <a:gd name="T46" fmla="*/ 0 w 35"/>
                <a:gd name="T47" fmla="*/ 36 h 36"/>
                <a:gd name="T48" fmla="*/ 0 w 35"/>
                <a:gd name="T49" fmla="*/ 36 h 36"/>
                <a:gd name="T50" fmla="*/ 0 w 35"/>
                <a:gd name="T51" fmla="*/ 36 h 36"/>
                <a:gd name="T52" fmla="*/ 0 w 35"/>
                <a:gd name="T53" fmla="*/ 36 h 36"/>
                <a:gd name="T54" fmla="*/ 0 w 35"/>
                <a:gd name="T55" fmla="*/ 36 h 36"/>
                <a:gd name="T56" fmla="*/ 0 w 35"/>
                <a:gd name="T57" fmla="*/ 36 h 36"/>
                <a:gd name="T58" fmla="*/ 10 w 35"/>
                <a:gd name="T59" fmla="*/ 25 h 36"/>
                <a:gd name="T60" fmla="*/ 10 w 35"/>
                <a:gd name="T61" fmla="*/ 25 h 36"/>
                <a:gd name="T62" fmla="*/ 11 w 35"/>
                <a:gd name="T63" fmla="*/ 25 h 36"/>
                <a:gd name="T64" fmla="*/ 11 w 35"/>
                <a:gd name="T65" fmla="*/ 25 h 36"/>
                <a:gd name="T66" fmla="*/ 11 w 35"/>
                <a:gd name="T67" fmla="*/ 25 h 36"/>
                <a:gd name="T68" fmla="*/ 11 w 35"/>
                <a:gd name="T69" fmla="*/ 24 h 36"/>
                <a:gd name="T70" fmla="*/ 12 w 35"/>
                <a:gd name="T71" fmla="*/ 24 h 36"/>
                <a:gd name="T72" fmla="*/ 12 w 35"/>
                <a:gd name="T73" fmla="*/ 24 h 36"/>
                <a:gd name="T74" fmla="*/ 12 w 35"/>
                <a:gd name="T7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36">
                  <a:moveTo>
                    <a:pt x="35" y="2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close/>
                  <a:moveTo>
                    <a:pt x="12" y="24"/>
                  </a:move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B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3" name="Freeform 31"/>
            <p:cNvSpPr>
              <a:spLocks noEditPoints="1"/>
            </p:cNvSpPr>
            <p:nvPr/>
          </p:nvSpPr>
          <p:spPr bwMode="auto">
            <a:xfrm>
              <a:off x="289" y="360"/>
              <a:ext cx="38" cy="38"/>
            </a:xfrm>
            <a:custGeom>
              <a:avLst/>
              <a:gdLst>
                <a:gd name="T0" fmla="*/ 38 w 38"/>
                <a:gd name="T1" fmla="*/ 1 h 38"/>
                <a:gd name="T2" fmla="*/ 37 w 38"/>
                <a:gd name="T3" fmla="*/ 3 h 38"/>
                <a:gd name="T4" fmla="*/ 37 w 38"/>
                <a:gd name="T5" fmla="*/ 3 h 38"/>
                <a:gd name="T6" fmla="*/ 37 w 38"/>
                <a:gd name="T7" fmla="*/ 3 h 38"/>
                <a:gd name="T8" fmla="*/ 37 w 38"/>
                <a:gd name="T9" fmla="*/ 3 h 38"/>
                <a:gd name="T10" fmla="*/ 37 w 38"/>
                <a:gd name="T11" fmla="*/ 3 h 38"/>
                <a:gd name="T12" fmla="*/ 37 w 38"/>
                <a:gd name="T13" fmla="*/ 3 h 38"/>
                <a:gd name="T14" fmla="*/ 37 w 38"/>
                <a:gd name="T15" fmla="*/ 1 h 38"/>
                <a:gd name="T16" fmla="*/ 37 w 38"/>
                <a:gd name="T17" fmla="*/ 1 h 38"/>
                <a:gd name="T18" fmla="*/ 37 w 38"/>
                <a:gd name="T19" fmla="*/ 1 h 38"/>
                <a:gd name="T20" fmla="*/ 38 w 38"/>
                <a:gd name="T21" fmla="*/ 0 h 38"/>
                <a:gd name="T22" fmla="*/ 38 w 38"/>
                <a:gd name="T23" fmla="*/ 0 h 38"/>
                <a:gd name="T24" fmla="*/ 38 w 38"/>
                <a:gd name="T25" fmla="*/ 0 h 38"/>
                <a:gd name="T26" fmla="*/ 38 w 38"/>
                <a:gd name="T27" fmla="*/ 0 h 38"/>
                <a:gd name="T28" fmla="*/ 38 w 38"/>
                <a:gd name="T29" fmla="*/ 0 h 38"/>
                <a:gd name="T30" fmla="*/ 38 w 38"/>
                <a:gd name="T31" fmla="*/ 1 h 38"/>
                <a:gd name="T32" fmla="*/ 38 w 38"/>
                <a:gd name="T33" fmla="*/ 1 h 38"/>
                <a:gd name="T34" fmla="*/ 38 w 38"/>
                <a:gd name="T35" fmla="*/ 1 h 38"/>
                <a:gd name="T36" fmla="*/ 38 w 38"/>
                <a:gd name="T37" fmla="*/ 1 h 38"/>
                <a:gd name="T38" fmla="*/ 13 w 38"/>
                <a:gd name="T39" fmla="*/ 26 h 38"/>
                <a:gd name="T40" fmla="*/ 3 w 38"/>
                <a:gd name="T41" fmla="*/ 37 h 38"/>
                <a:gd name="T42" fmla="*/ 1 w 38"/>
                <a:gd name="T43" fmla="*/ 38 h 38"/>
                <a:gd name="T44" fmla="*/ 1 w 38"/>
                <a:gd name="T45" fmla="*/ 38 h 38"/>
                <a:gd name="T46" fmla="*/ 1 w 38"/>
                <a:gd name="T47" fmla="*/ 38 h 38"/>
                <a:gd name="T48" fmla="*/ 1 w 38"/>
                <a:gd name="T49" fmla="*/ 38 h 38"/>
                <a:gd name="T50" fmla="*/ 1 w 38"/>
                <a:gd name="T51" fmla="*/ 38 h 38"/>
                <a:gd name="T52" fmla="*/ 1 w 38"/>
                <a:gd name="T53" fmla="*/ 38 h 38"/>
                <a:gd name="T54" fmla="*/ 0 w 38"/>
                <a:gd name="T55" fmla="*/ 38 h 38"/>
                <a:gd name="T56" fmla="*/ 0 w 38"/>
                <a:gd name="T57" fmla="*/ 38 h 38"/>
                <a:gd name="T58" fmla="*/ 11 w 38"/>
                <a:gd name="T59" fmla="*/ 26 h 38"/>
                <a:gd name="T60" fmla="*/ 11 w 38"/>
                <a:gd name="T61" fmla="*/ 26 h 38"/>
                <a:gd name="T62" fmla="*/ 11 w 38"/>
                <a:gd name="T63" fmla="*/ 26 h 38"/>
                <a:gd name="T64" fmla="*/ 11 w 38"/>
                <a:gd name="T65" fmla="*/ 26 h 38"/>
                <a:gd name="T66" fmla="*/ 11 w 38"/>
                <a:gd name="T67" fmla="*/ 26 h 38"/>
                <a:gd name="T68" fmla="*/ 13 w 38"/>
                <a:gd name="T69" fmla="*/ 26 h 38"/>
                <a:gd name="T70" fmla="*/ 13 w 38"/>
                <a:gd name="T71" fmla="*/ 26 h 38"/>
                <a:gd name="T72" fmla="*/ 13 w 38"/>
                <a:gd name="T73" fmla="*/ 26 h 38"/>
                <a:gd name="T74" fmla="*/ 13 w 38"/>
                <a:gd name="T75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8">
                  <a:moveTo>
                    <a:pt x="38" y="1"/>
                  </a:move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13" y="26"/>
                  </a:moveTo>
                  <a:lnTo>
                    <a:pt x="3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C9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4" name="Freeform 32"/>
            <p:cNvSpPr>
              <a:spLocks noEditPoints="1"/>
            </p:cNvSpPr>
            <p:nvPr/>
          </p:nvSpPr>
          <p:spPr bwMode="auto">
            <a:xfrm>
              <a:off x="288" y="359"/>
              <a:ext cx="39" cy="39"/>
            </a:xfrm>
            <a:custGeom>
              <a:avLst/>
              <a:gdLst>
                <a:gd name="T0" fmla="*/ 39 w 39"/>
                <a:gd name="T1" fmla="*/ 1 h 39"/>
                <a:gd name="T2" fmla="*/ 38 w 39"/>
                <a:gd name="T3" fmla="*/ 2 h 39"/>
                <a:gd name="T4" fmla="*/ 38 w 39"/>
                <a:gd name="T5" fmla="*/ 2 h 39"/>
                <a:gd name="T6" fmla="*/ 38 w 39"/>
                <a:gd name="T7" fmla="*/ 2 h 39"/>
                <a:gd name="T8" fmla="*/ 38 w 39"/>
                <a:gd name="T9" fmla="*/ 1 h 39"/>
                <a:gd name="T10" fmla="*/ 38 w 39"/>
                <a:gd name="T11" fmla="*/ 1 h 39"/>
                <a:gd name="T12" fmla="*/ 38 w 39"/>
                <a:gd name="T13" fmla="*/ 1 h 39"/>
                <a:gd name="T14" fmla="*/ 38 w 39"/>
                <a:gd name="T15" fmla="*/ 1 h 39"/>
                <a:gd name="T16" fmla="*/ 38 w 39"/>
                <a:gd name="T17" fmla="*/ 1 h 39"/>
                <a:gd name="T18" fmla="*/ 38 w 39"/>
                <a:gd name="T19" fmla="*/ 0 h 39"/>
                <a:gd name="T20" fmla="*/ 39 w 39"/>
                <a:gd name="T21" fmla="*/ 0 h 39"/>
                <a:gd name="T22" fmla="*/ 39 w 39"/>
                <a:gd name="T23" fmla="*/ 0 h 39"/>
                <a:gd name="T24" fmla="*/ 39 w 39"/>
                <a:gd name="T25" fmla="*/ 0 h 39"/>
                <a:gd name="T26" fmla="*/ 39 w 39"/>
                <a:gd name="T27" fmla="*/ 0 h 39"/>
                <a:gd name="T28" fmla="*/ 39 w 39"/>
                <a:gd name="T29" fmla="*/ 0 h 39"/>
                <a:gd name="T30" fmla="*/ 39 w 39"/>
                <a:gd name="T31" fmla="*/ 0 h 39"/>
                <a:gd name="T32" fmla="*/ 39 w 39"/>
                <a:gd name="T33" fmla="*/ 0 h 39"/>
                <a:gd name="T34" fmla="*/ 39 w 39"/>
                <a:gd name="T35" fmla="*/ 1 h 39"/>
                <a:gd name="T36" fmla="*/ 39 w 39"/>
                <a:gd name="T37" fmla="*/ 1 h 39"/>
                <a:gd name="T38" fmla="*/ 12 w 39"/>
                <a:gd name="T39" fmla="*/ 27 h 39"/>
                <a:gd name="T40" fmla="*/ 1 w 39"/>
                <a:gd name="T41" fmla="*/ 39 h 39"/>
                <a:gd name="T42" fmla="*/ 1 w 39"/>
                <a:gd name="T43" fmla="*/ 39 h 39"/>
                <a:gd name="T44" fmla="*/ 1 w 39"/>
                <a:gd name="T45" fmla="*/ 39 h 39"/>
                <a:gd name="T46" fmla="*/ 1 w 39"/>
                <a:gd name="T47" fmla="*/ 39 h 39"/>
                <a:gd name="T48" fmla="*/ 1 w 39"/>
                <a:gd name="T49" fmla="*/ 39 h 39"/>
                <a:gd name="T50" fmla="*/ 1 w 39"/>
                <a:gd name="T51" fmla="*/ 39 h 39"/>
                <a:gd name="T52" fmla="*/ 0 w 39"/>
                <a:gd name="T53" fmla="*/ 39 h 39"/>
                <a:gd name="T54" fmla="*/ 0 w 39"/>
                <a:gd name="T55" fmla="*/ 39 h 39"/>
                <a:gd name="T56" fmla="*/ 0 w 39"/>
                <a:gd name="T57" fmla="*/ 39 h 39"/>
                <a:gd name="T58" fmla="*/ 10 w 39"/>
                <a:gd name="T59" fmla="*/ 29 h 39"/>
                <a:gd name="T60" fmla="*/ 10 w 39"/>
                <a:gd name="T61" fmla="*/ 29 h 39"/>
                <a:gd name="T62" fmla="*/ 11 w 39"/>
                <a:gd name="T63" fmla="*/ 29 h 39"/>
                <a:gd name="T64" fmla="*/ 11 w 39"/>
                <a:gd name="T65" fmla="*/ 29 h 39"/>
                <a:gd name="T66" fmla="*/ 11 w 39"/>
                <a:gd name="T67" fmla="*/ 27 h 39"/>
                <a:gd name="T68" fmla="*/ 11 w 39"/>
                <a:gd name="T69" fmla="*/ 27 h 39"/>
                <a:gd name="T70" fmla="*/ 11 w 39"/>
                <a:gd name="T71" fmla="*/ 27 h 39"/>
                <a:gd name="T72" fmla="*/ 12 w 39"/>
                <a:gd name="T73" fmla="*/ 27 h 39"/>
                <a:gd name="T74" fmla="*/ 12 w 39"/>
                <a:gd name="T7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9">
                  <a:moveTo>
                    <a:pt x="39" y="1"/>
                  </a:move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close/>
                  <a:moveTo>
                    <a:pt x="12" y="27"/>
                  </a:move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C7C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5" name="Freeform 33"/>
            <p:cNvSpPr>
              <a:spLocks noEditPoints="1"/>
            </p:cNvSpPr>
            <p:nvPr/>
          </p:nvSpPr>
          <p:spPr bwMode="auto">
            <a:xfrm>
              <a:off x="287" y="356"/>
              <a:ext cx="40" cy="42"/>
            </a:xfrm>
            <a:custGeom>
              <a:avLst/>
              <a:gdLst>
                <a:gd name="T0" fmla="*/ 40 w 40"/>
                <a:gd name="T1" fmla="*/ 3 h 42"/>
                <a:gd name="T2" fmla="*/ 39 w 40"/>
                <a:gd name="T3" fmla="*/ 3 h 42"/>
                <a:gd name="T4" fmla="*/ 39 w 40"/>
                <a:gd name="T5" fmla="*/ 3 h 42"/>
                <a:gd name="T6" fmla="*/ 40 w 40"/>
                <a:gd name="T7" fmla="*/ 3 h 42"/>
                <a:gd name="T8" fmla="*/ 40 w 40"/>
                <a:gd name="T9" fmla="*/ 3 h 42"/>
                <a:gd name="T10" fmla="*/ 40 w 40"/>
                <a:gd name="T11" fmla="*/ 3 h 42"/>
                <a:gd name="T12" fmla="*/ 40 w 40"/>
                <a:gd name="T13" fmla="*/ 3 h 42"/>
                <a:gd name="T14" fmla="*/ 40 w 40"/>
                <a:gd name="T15" fmla="*/ 2 h 42"/>
                <a:gd name="T16" fmla="*/ 40 w 40"/>
                <a:gd name="T17" fmla="*/ 2 h 42"/>
                <a:gd name="T18" fmla="*/ 40 w 40"/>
                <a:gd name="T19" fmla="*/ 2 h 42"/>
                <a:gd name="T20" fmla="*/ 40 w 40"/>
                <a:gd name="T21" fmla="*/ 0 h 42"/>
                <a:gd name="T22" fmla="*/ 40 w 40"/>
                <a:gd name="T23" fmla="*/ 2 h 42"/>
                <a:gd name="T24" fmla="*/ 40 w 40"/>
                <a:gd name="T25" fmla="*/ 2 h 42"/>
                <a:gd name="T26" fmla="*/ 40 w 40"/>
                <a:gd name="T27" fmla="*/ 2 h 42"/>
                <a:gd name="T28" fmla="*/ 40 w 40"/>
                <a:gd name="T29" fmla="*/ 2 h 42"/>
                <a:gd name="T30" fmla="*/ 40 w 40"/>
                <a:gd name="T31" fmla="*/ 2 h 42"/>
                <a:gd name="T32" fmla="*/ 40 w 40"/>
                <a:gd name="T33" fmla="*/ 2 h 42"/>
                <a:gd name="T34" fmla="*/ 40 w 40"/>
                <a:gd name="T35" fmla="*/ 2 h 42"/>
                <a:gd name="T36" fmla="*/ 40 w 40"/>
                <a:gd name="T37" fmla="*/ 3 h 42"/>
                <a:gd name="T38" fmla="*/ 11 w 40"/>
                <a:gd name="T39" fmla="*/ 32 h 42"/>
                <a:gd name="T40" fmla="*/ 1 w 40"/>
                <a:gd name="T41" fmla="*/ 42 h 42"/>
                <a:gd name="T42" fmla="*/ 1 w 40"/>
                <a:gd name="T43" fmla="*/ 42 h 42"/>
                <a:gd name="T44" fmla="*/ 1 w 40"/>
                <a:gd name="T45" fmla="*/ 42 h 42"/>
                <a:gd name="T46" fmla="*/ 1 w 40"/>
                <a:gd name="T47" fmla="*/ 42 h 42"/>
                <a:gd name="T48" fmla="*/ 0 w 40"/>
                <a:gd name="T49" fmla="*/ 42 h 42"/>
                <a:gd name="T50" fmla="*/ 0 w 40"/>
                <a:gd name="T51" fmla="*/ 42 h 42"/>
                <a:gd name="T52" fmla="*/ 0 w 40"/>
                <a:gd name="T53" fmla="*/ 42 h 42"/>
                <a:gd name="T54" fmla="*/ 0 w 40"/>
                <a:gd name="T55" fmla="*/ 42 h 42"/>
                <a:gd name="T56" fmla="*/ 0 w 40"/>
                <a:gd name="T57" fmla="*/ 42 h 42"/>
                <a:gd name="T58" fmla="*/ 10 w 40"/>
                <a:gd name="T59" fmla="*/ 32 h 42"/>
                <a:gd name="T60" fmla="*/ 10 w 40"/>
                <a:gd name="T61" fmla="*/ 32 h 42"/>
                <a:gd name="T62" fmla="*/ 10 w 40"/>
                <a:gd name="T63" fmla="*/ 32 h 42"/>
                <a:gd name="T64" fmla="*/ 10 w 40"/>
                <a:gd name="T65" fmla="*/ 32 h 42"/>
                <a:gd name="T66" fmla="*/ 11 w 40"/>
                <a:gd name="T67" fmla="*/ 32 h 42"/>
                <a:gd name="T68" fmla="*/ 11 w 40"/>
                <a:gd name="T69" fmla="*/ 32 h 42"/>
                <a:gd name="T70" fmla="*/ 11 w 40"/>
                <a:gd name="T71" fmla="*/ 32 h 42"/>
                <a:gd name="T72" fmla="*/ 11 w 40"/>
                <a:gd name="T73" fmla="*/ 32 h 42"/>
                <a:gd name="T74" fmla="*/ 11 w 40"/>
                <a:gd name="T7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2">
                  <a:moveTo>
                    <a:pt x="40" y="3"/>
                  </a:move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close/>
                  <a:moveTo>
                    <a:pt x="11" y="32"/>
                  </a:move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C5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6" name="Freeform 34"/>
            <p:cNvSpPr>
              <a:spLocks noEditPoints="1"/>
            </p:cNvSpPr>
            <p:nvPr/>
          </p:nvSpPr>
          <p:spPr bwMode="auto">
            <a:xfrm>
              <a:off x="285" y="355"/>
              <a:ext cx="43" cy="43"/>
            </a:xfrm>
            <a:custGeom>
              <a:avLst/>
              <a:gdLst>
                <a:gd name="T0" fmla="*/ 42 w 43"/>
                <a:gd name="T1" fmla="*/ 1 h 43"/>
                <a:gd name="T2" fmla="*/ 42 w 43"/>
                <a:gd name="T3" fmla="*/ 3 h 43"/>
                <a:gd name="T4" fmla="*/ 42 w 43"/>
                <a:gd name="T5" fmla="*/ 3 h 43"/>
                <a:gd name="T6" fmla="*/ 42 w 43"/>
                <a:gd name="T7" fmla="*/ 3 h 43"/>
                <a:gd name="T8" fmla="*/ 42 w 43"/>
                <a:gd name="T9" fmla="*/ 3 h 43"/>
                <a:gd name="T10" fmla="*/ 42 w 43"/>
                <a:gd name="T11" fmla="*/ 3 h 43"/>
                <a:gd name="T12" fmla="*/ 42 w 43"/>
                <a:gd name="T13" fmla="*/ 1 h 43"/>
                <a:gd name="T14" fmla="*/ 42 w 43"/>
                <a:gd name="T15" fmla="*/ 1 h 43"/>
                <a:gd name="T16" fmla="*/ 42 w 43"/>
                <a:gd name="T17" fmla="*/ 1 h 43"/>
                <a:gd name="T18" fmla="*/ 42 w 43"/>
                <a:gd name="T19" fmla="*/ 1 h 43"/>
                <a:gd name="T20" fmla="*/ 43 w 43"/>
                <a:gd name="T21" fmla="*/ 0 h 43"/>
                <a:gd name="T22" fmla="*/ 43 w 43"/>
                <a:gd name="T23" fmla="*/ 0 h 43"/>
                <a:gd name="T24" fmla="*/ 43 w 43"/>
                <a:gd name="T25" fmla="*/ 1 h 43"/>
                <a:gd name="T26" fmla="*/ 43 w 43"/>
                <a:gd name="T27" fmla="*/ 1 h 43"/>
                <a:gd name="T28" fmla="*/ 43 w 43"/>
                <a:gd name="T29" fmla="*/ 1 h 43"/>
                <a:gd name="T30" fmla="*/ 43 w 43"/>
                <a:gd name="T31" fmla="*/ 1 h 43"/>
                <a:gd name="T32" fmla="*/ 43 w 43"/>
                <a:gd name="T33" fmla="*/ 1 h 43"/>
                <a:gd name="T34" fmla="*/ 42 w 43"/>
                <a:gd name="T35" fmla="*/ 1 h 43"/>
                <a:gd name="T36" fmla="*/ 42 w 43"/>
                <a:gd name="T37" fmla="*/ 1 h 43"/>
                <a:gd name="T38" fmla="*/ 12 w 43"/>
                <a:gd name="T39" fmla="*/ 33 h 43"/>
                <a:gd name="T40" fmla="*/ 2 w 43"/>
                <a:gd name="T41" fmla="*/ 43 h 43"/>
                <a:gd name="T42" fmla="*/ 2 w 43"/>
                <a:gd name="T43" fmla="*/ 43 h 43"/>
                <a:gd name="T44" fmla="*/ 2 w 43"/>
                <a:gd name="T45" fmla="*/ 43 h 43"/>
                <a:gd name="T46" fmla="*/ 0 w 43"/>
                <a:gd name="T47" fmla="*/ 43 h 43"/>
                <a:gd name="T48" fmla="*/ 0 w 43"/>
                <a:gd name="T49" fmla="*/ 43 h 43"/>
                <a:gd name="T50" fmla="*/ 0 w 43"/>
                <a:gd name="T51" fmla="*/ 43 h 43"/>
                <a:gd name="T52" fmla="*/ 0 w 43"/>
                <a:gd name="T53" fmla="*/ 43 h 43"/>
                <a:gd name="T54" fmla="*/ 0 w 43"/>
                <a:gd name="T55" fmla="*/ 43 h 43"/>
                <a:gd name="T56" fmla="*/ 0 w 43"/>
                <a:gd name="T57" fmla="*/ 43 h 43"/>
                <a:gd name="T58" fmla="*/ 10 w 43"/>
                <a:gd name="T59" fmla="*/ 33 h 43"/>
                <a:gd name="T60" fmla="*/ 10 w 43"/>
                <a:gd name="T61" fmla="*/ 33 h 43"/>
                <a:gd name="T62" fmla="*/ 10 w 43"/>
                <a:gd name="T63" fmla="*/ 33 h 43"/>
                <a:gd name="T64" fmla="*/ 10 w 43"/>
                <a:gd name="T65" fmla="*/ 33 h 43"/>
                <a:gd name="T66" fmla="*/ 10 w 43"/>
                <a:gd name="T67" fmla="*/ 33 h 43"/>
                <a:gd name="T68" fmla="*/ 10 w 43"/>
                <a:gd name="T69" fmla="*/ 33 h 43"/>
                <a:gd name="T70" fmla="*/ 12 w 43"/>
                <a:gd name="T71" fmla="*/ 33 h 43"/>
                <a:gd name="T72" fmla="*/ 12 w 43"/>
                <a:gd name="T73" fmla="*/ 33 h 43"/>
                <a:gd name="T74" fmla="*/ 12 w 43"/>
                <a:gd name="T7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3">
                  <a:moveTo>
                    <a:pt x="42" y="1"/>
                  </a:move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2" y="3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C3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7" name="Freeform 35"/>
            <p:cNvSpPr>
              <a:spLocks noEditPoints="1"/>
            </p:cNvSpPr>
            <p:nvPr/>
          </p:nvSpPr>
          <p:spPr bwMode="auto">
            <a:xfrm>
              <a:off x="284" y="354"/>
              <a:ext cx="44" cy="44"/>
            </a:xfrm>
            <a:custGeom>
              <a:avLst/>
              <a:gdLst>
                <a:gd name="T0" fmla="*/ 44 w 44"/>
                <a:gd name="T1" fmla="*/ 1 h 44"/>
                <a:gd name="T2" fmla="*/ 43 w 44"/>
                <a:gd name="T3" fmla="*/ 2 h 44"/>
                <a:gd name="T4" fmla="*/ 43 w 44"/>
                <a:gd name="T5" fmla="*/ 2 h 44"/>
                <a:gd name="T6" fmla="*/ 43 w 44"/>
                <a:gd name="T7" fmla="*/ 2 h 44"/>
                <a:gd name="T8" fmla="*/ 43 w 44"/>
                <a:gd name="T9" fmla="*/ 1 h 44"/>
                <a:gd name="T10" fmla="*/ 43 w 44"/>
                <a:gd name="T11" fmla="*/ 1 h 44"/>
                <a:gd name="T12" fmla="*/ 43 w 44"/>
                <a:gd name="T13" fmla="*/ 1 h 44"/>
                <a:gd name="T14" fmla="*/ 43 w 44"/>
                <a:gd name="T15" fmla="*/ 1 h 44"/>
                <a:gd name="T16" fmla="*/ 43 w 44"/>
                <a:gd name="T17" fmla="*/ 1 h 44"/>
                <a:gd name="T18" fmla="*/ 43 w 44"/>
                <a:gd name="T19" fmla="*/ 1 h 44"/>
                <a:gd name="T20" fmla="*/ 44 w 44"/>
                <a:gd name="T21" fmla="*/ 0 h 44"/>
                <a:gd name="T22" fmla="*/ 44 w 44"/>
                <a:gd name="T23" fmla="*/ 0 h 44"/>
                <a:gd name="T24" fmla="*/ 44 w 44"/>
                <a:gd name="T25" fmla="*/ 0 h 44"/>
                <a:gd name="T26" fmla="*/ 44 w 44"/>
                <a:gd name="T27" fmla="*/ 1 h 44"/>
                <a:gd name="T28" fmla="*/ 44 w 44"/>
                <a:gd name="T29" fmla="*/ 1 h 44"/>
                <a:gd name="T30" fmla="*/ 44 w 44"/>
                <a:gd name="T31" fmla="*/ 1 h 44"/>
                <a:gd name="T32" fmla="*/ 44 w 44"/>
                <a:gd name="T33" fmla="*/ 1 h 44"/>
                <a:gd name="T34" fmla="*/ 44 w 44"/>
                <a:gd name="T35" fmla="*/ 1 h 44"/>
                <a:gd name="T36" fmla="*/ 44 w 44"/>
                <a:gd name="T37" fmla="*/ 1 h 44"/>
                <a:gd name="T38" fmla="*/ 11 w 44"/>
                <a:gd name="T39" fmla="*/ 34 h 44"/>
                <a:gd name="T40" fmla="*/ 1 w 44"/>
                <a:gd name="T41" fmla="*/ 44 h 44"/>
                <a:gd name="T42" fmla="*/ 1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4 h 44"/>
                <a:gd name="T52" fmla="*/ 0 w 44"/>
                <a:gd name="T53" fmla="*/ 44 h 44"/>
                <a:gd name="T54" fmla="*/ 0 w 44"/>
                <a:gd name="T55" fmla="*/ 44 h 44"/>
                <a:gd name="T56" fmla="*/ 0 w 44"/>
                <a:gd name="T57" fmla="*/ 44 h 44"/>
                <a:gd name="T58" fmla="*/ 9 w 44"/>
                <a:gd name="T59" fmla="*/ 34 h 44"/>
                <a:gd name="T60" fmla="*/ 10 w 44"/>
                <a:gd name="T61" fmla="*/ 34 h 44"/>
                <a:gd name="T62" fmla="*/ 10 w 44"/>
                <a:gd name="T63" fmla="*/ 34 h 44"/>
                <a:gd name="T64" fmla="*/ 10 w 44"/>
                <a:gd name="T65" fmla="*/ 34 h 44"/>
                <a:gd name="T66" fmla="*/ 10 w 44"/>
                <a:gd name="T67" fmla="*/ 34 h 44"/>
                <a:gd name="T68" fmla="*/ 10 w 44"/>
                <a:gd name="T69" fmla="*/ 34 h 44"/>
                <a:gd name="T70" fmla="*/ 10 w 44"/>
                <a:gd name="T71" fmla="*/ 34 h 44"/>
                <a:gd name="T72" fmla="*/ 10 w 44"/>
                <a:gd name="T73" fmla="*/ 34 h 44"/>
                <a:gd name="T74" fmla="*/ 11 w 44"/>
                <a:gd name="T7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1"/>
                  </a:move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close/>
                  <a:moveTo>
                    <a:pt x="11" y="34"/>
                  </a:moveTo>
                  <a:lnTo>
                    <a:pt x="1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C1C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8" name="Freeform 36"/>
            <p:cNvSpPr>
              <a:spLocks noEditPoints="1"/>
            </p:cNvSpPr>
            <p:nvPr/>
          </p:nvSpPr>
          <p:spPr bwMode="auto">
            <a:xfrm>
              <a:off x="283" y="352"/>
              <a:ext cx="45" cy="46"/>
            </a:xfrm>
            <a:custGeom>
              <a:avLst/>
              <a:gdLst>
                <a:gd name="T0" fmla="*/ 45 w 45"/>
                <a:gd name="T1" fmla="*/ 2 h 46"/>
                <a:gd name="T2" fmla="*/ 44 w 45"/>
                <a:gd name="T3" fmla="*/ 3 h 46"/>
                <a:gd name="T4" fmla="*/ 44 w 45"/>
                <a:gd name="T5" fmla="*/ 3 h 46"/>
                <a:gd name="T6" fmla="*/ 44 w 45"/>
                <a:gd name="T7" fmla="*/ 2 h 46"/>
                <a:gd name="T8" fmla="*/ 44 w 45"/>
                <a:gd name="T9" fmla="*/ 2 h 46"/>
                <a:gd name="T10" fmla="*/ 44 w 45"/>
                <a:gd name="T11" fmla="*/ 2 h 46"/>
                <a:gd name="T12" fmla="*/ 44 w 45"/>
                <a:gd name="T13" fmla="*/ 2 h 46"/>
                <a:gd name="T14" fmla="*/ 44 w 45"/>
                <a:gd name="T15" fmla="*/ 2 h 46"/>
                <a:gd name="T16" fmla="*/ 44 w 45"/>
                <a:gd name="T17" fmla="*/ 2 h 46"/>
                <a:gd name="T18" fmla="*/ 44 w 45"/>
                <a:gd name="T19" fmla="*/ 2 h 46"/>
                <a:gd name="T20" fmla="*/ 45 w 45"/>
                <a:gd name="T21" fmla="*/ 0 h 46"/>
                <a:gd name="T22" fmla="*/ 45 w 45"/>
                <a:gd name="T23" fmla="*/ 0 h 46"/>
                <a:gd name="T24" fmla="*/ 45 w 45"/>
                <a:gd name="T25" fmla="*/ 0 h 46"/>
                <a:gd name="T26" fmla="*/ 45 w 45"/>
                <a:gd name="T27" fmla="*/ 0 h 46"/>
                <a:gd name="T28" fmla="*/ 45 w 45"/>
                <a:gd name="T29" fmla="*/ 2 h 46"/>
                <a:gd name="T30" fmla="*/ 45 w 45"/>
                <a:gd name="T31" fmla="*/ 2 h 46"/>
                <a:gd name="T32" fmla="*/ 45 w 45"/>
                <a:gd name="T33" fmla="*/ 2 h 46"/>
                <a:gd name="T34" fmla="*/ 45 w 45"/>
                <a:gd name="T35" fmla="*/ 2 h 46"/>
                <a:gd name="T36" fmla="*/ 45 w 45"/>
                <a:gd name="T37" fmla="*/ 2 h 46"/>
                <a:gd name="T38" fmla="*/ 10 w 45"/>
                <a:gd name="T39" fmla="*/ 36 h 46"/>
                <a:gd name="T40" fmla="*/ 1 w 45"/>
                <a:gd name="T41" fmla="*/ 46 h 46"/>
                <a:gd name="T42" fmla="*/ 1 w 45"/>
                <a:gd name="T43" fmla="*/ 46 h 46"/>
                <a:gd name="T44" fmla="*/ 0 w 45"/>
                <a:gd name="T45" fmla="*/ 46 h 46"/>
                <a:gd name="T46" fmla="*/ 0 w 45"/>
                <a:gd name="T47" fmla="*/ 46 h 46"/>
                <a:gd name="T48" fmla="*/ 0 w 45"/>
                <a:gd name="T49" fmla="*/ 46 h 46"/>
                <a:gd name="T50" fmla="*/ 0 w 45"/>
                <a:gd name="T51" fmla="*/ 46 h 46"/>
                <a:gd name="T52" fmla="*/ 0 w 45"/>
                <a:gd name="T53" fmla="*/ 46 h 46"/>
                <a:gd name="T54" fmla="*/ 0 w 45"/>
                <a:gd name="T55" fmla="*/ 46 h 46"/>
                <a:gd name="T56" fmla="*/ 0 w 45"/>
                <a:gd name="T57" fmla="*/ 46 h 46"/>
                <a:gd name="T58" fmla="*/ 0 w 45"/>
                <a:gd name="T59" fmla="*/ 46 h 46"/>
                <a:gd name="T60" fmla="*/ 9 w 45"/>
                <a:gd name="T61" fmla="*/ 36 h 46"/>
                <a:gd name="T62" fmla="*/ 9 w 45"/>
                <a:gd name="T63" fmla="*/ 36 h 46"/>
                <a:gd name="T64" fmla="*/ 10 w 45"/>
                <a:gd name="T65" fmla="*/ 36 h 46"/>
                <a:gd name="T66" fmla="*/ 10 w 45"/>
                <a:gd name="T67" fmla="*/ 36 h 46"/>
                <a:gd name="T68" fmla="*/ 10 w 45"/>
                <a:gd name="T69" fmla="*/ 36 h 46"/>
                <a:gd name="T70" fmla="*/ 10 w 45"/>
                <a:gd name="T71" fmla="*/ 36 h 46"/>
                <a:gd name="T72" fmla="*/ 10 w 45"/>
                <a:gd name="T73" fmla="*/ 36 h 46"/>
                <a:gd name="T74" fmla="*/ 10 w 45"/>
                <a:gd name="T75" fmla="*/ 36 h 46"/>
                <a:gd name="T76" fmla="*/ 10 w 45"/>
                <a:gd name="T7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46">
                  <a:moveTo>
                    <a:pt x="45" y="2"/>
                  </a:move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close/>
                  <a:moveTo>
                    <a:pt x="10" y="36"/>
                  </a:moveTo>
                  <a:lnTo>
                    <a:pt x="1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BF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29" name="Freeform 37"/>
            <p:cNvSpPr>
              <a:spLocks noEditPoints="1"/>
            </p:cNvSpPr>
            <p:nvPr/>
          </p:nvSpPr>
          <p:spPr bwMode="auto">
            <a:xfrm>
              <a:off x="280" y="351"/>
              <a:ext cx="48" cy="47"/>
            </a:xfrm>
            <a:custGeom>
              <a:avLst/>
              <a:gdLst>
                <a:gd name="T0" fmla="*/ 48 w 48"/>
                <a:gd name="T1" fmla="*/ 1 h 47"/>
                <a:gd name="T2" fmla="*/ 47 w 48"/>
                <a:gd name="T3" fmla="*/ 3 h 47"/>
                <a:gd name="T4" fmla="*/ 47 w 48"/>
                <a:gd name="T5" fmla="*/ 1 h 47"/>
                <a:gd name="T6" fmla="*/ 47 w 48"/>
                <a:gd name="T7" fmla="*/ 1 h 47"/>
                <a:gd name="T8" fmla="*/ 47 w 48"/>
                <a:gd name="T9" fmla="*/ 1 h 47"/>
                <a:gd name="T10" fmla="*/ 47 w 48"/>
                <a:gd name="T11" fmla="*/ 1 h 47"/>
                <a:gd name="T12" fmla="*/ 47 w 48"/>
                <a:gd name="T13" fmla="*/ 1 h 47"/>
                <a:gd name="T14" fmla="*/ 47 w 48"/>
                <a:gd name="T15" fmla="*/ 1 h 47"/>
                <a:gd name="T16" fmla="*/ 47 w 48"/>
                <a:gd name="T17" fmla="*/ 1 h 47"/>
                <a:gd name="T18" fmla="*/ 47 w 48"/>
                <a:gd name="T19" fmla="*/ 0 h 47"/>
                <a:gd name="T20" fmla="*/ 47 w 48"/>
                <a:gd name="T21" fmla="*/ 0 h 47"/>
                <a:gd name="T22" fmla="*/ 48 w 48"/>
                <a:gd name="T23" fmla="*/ 0 h 47"/>
                <a:gd name="T24" fmla="*/ 48 w 48"/>
                <a:gd name="T25" fmla="*/ 0 h 47"/>
                <a:gd name="T26" fmla="*/ 48 w 48"/>
                <a:gd name="T27" fmla="*/ 0 h 47"/>
                <a:gd name="T28" fmla="*/ 48 w 48"/>
                <a:gd name="T29" fmla="*/ 1 h 47"/>
                <a:gd name="T30" fmla="*/ 48 w 48"/>
                <a:gd name="T31" fmla="*/ 1 h 47"/>
                <a:gd name="T32" fmla="*/ 48 w 48"/>
                <a:gd name="T33" fmla="*/ 1 h 47"/>
                <a:gd name="T34" fmla="*/ 48 w 48"/>
                <a:gd name="T35" fmla="*/ 1 h 47"/>
                <a:gd name="T36" fmla="*/ 48 w 48"/>
                <a:gd name="T37" fmla="*/ 1 h 47"/>
                <a:gd name="T38" fmla="*/ 12 w 48"/>
                <a:gd name="T39" fmla="*/ 37 h 47"/>
                <a:gd name="T40" fmla="*/ 3 w 48"/>
                <a:gd name="T41" fmla="*/ 47 h 47"/>
                <a:gd name="T42" fmla="*/ 2 w 48"/>
                <a:gd name="T43" fmla="*/ 47 h 47"/>
                <a:gd name="T44" fmla="*/ 2 w 48"/>
                <a:gd name="T45" fmla="*/ 47 h 47"/>
                <a:gd name="T46" fmla="*/ 2 w 48"/>
                <a:gd name="T47" fmla="*/ 47 h 47"/>
                <a:gd name="T48" fmla="*/ 2 w 48"/>
                <a:gd name="T49" fmla="*/ 47 h 47"/>
                <a:gd name="T50" fmla="*/ 2 w 48"/>
                <a:gd name="T51" fmla="*/ 47 h 47"/>
                <a:gd name="T52" fmla="*/ 2 w 48"/>
                <a:gd name="T53" fmla="*/ 47 h 47"/>
                <a:gd name="T54" fmla="*/ 2 w 48"/>
                <a:gd name="T55" fmla="*/ 47 h 47"/>
                <a:gd name="T56" fmla="*/ 0 w 48"/>
                <a:gd name="T57" fmla="*/ 47 h 47"/>
                <a:gd name="T58" fmla="*/ 10 w 48"/>
                <a:gd name="T59" fmla="*/ 37 h 47"/>
                <a:gd name="T60" fmla="*/ 10 w 48"/>
                <a:gd name="T61" fmla="*/ 37 h 47"/>
                <a:gd name="T62" fmla="*/ 10 w 48"/>
                <a:gd name="T63" fmla="*/ 37 h 47"/>
                <a:gd name="T64" fmla="*/ 12 w 48"/>
                <a:gd name="T65" fmla="*/ 37 h 47"/>
                <a:gd name="T66" fmla="*/ 12 w 48"/>
                <a:gd name="T67" fmla="*/ 37 h 47"/>
                <a:gd name="T68" fmla="*/ 12 w 48"/>
                <a:gd name="T69" fmla="*/ 37 h 47"/>
                <a:gd name="T70" fmla="*/ 12 w 48"/>
                <a:gd name="T71" fmla="*/ 37 h 47"/>
                <a:gd name="T72" fmla="*/ 12 w 48"/>
                <a:gd name="T73" fmla="*/ 37 h 47"/>
                <a:gd name="T74" fmla="*/ 12 w 48"/>
                <a:gd name="T7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7">
                  <a:moveTo>
                    <a:pt x="48" y="1"/>
                  </a:move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2" y="37"/>
                  </a:moveTo>
                  <a:lnTo>
                    <a:pt x="3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BD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0" name="Freeform 38"/>
            <p:cNvSpPr>
              <a:spLocks noEditPoints="1"/>
            </p:cNvSpPr>
            <p:nvPr/>
          </p:nvSpPr>
          <p:spPr bwMode="auto">
            <a:xfrm>
              <a:off x="279" y="350"/>
              <a:ext cx="48" cy="48"/>
            </a:xfrm>
            <a:custGeom>
              <a:avLst/>
              <a:gdLst>
                <a:gd name="T0" fmla="*/ 48 w 48"/>
                <a:gd name="T1" fmla="*/ 1 h 48"/>
                <a:gd name="T2" fmla="*/ 48 w 48"/>
                <a:gd name="T3" fmla="*/ 1 h 48"/>
                <a:gd name="T4" fmla="*/ 48 w 48"/>
                <a:gd name="T5" fmla="*/ 1 h 48"/>
                <a:gd name="T6" fmla="*/ 48 w 48"/>
                <a:gd name="T7" fmla="*/ 1 h 48"/>
                <a:gd name="T8" fmla="*/ 48 w 48"/>
                <a:gd name="T9" fmla="*/ 1 h 48"/>
                <a:gd name="T10" fmla="*/ 48 w 48"/>
                <a:gd name="T11" fmla="*/ 1 h 48"/>
                <a:gd name="T12" fmla="*/ 48 w 48"/>
                <a:gd name="T13" fmla="*/ 1 h 48"/>
                <a:gd name="T14" fmla="*/ 48 w 48"/>
                <a:gd name="T15" fmla="*/ 1 h 48"/>
                <a:gd name="T16" fmla="*/ 48 w 48"/>
                <a:gd name="T17" fmla="*/ 1 h 48"/>
                <a:gd name="T18" fmla="*/ 48 w 48"/>
                <a:gd name="T19" fmla="*/ 1 h 48"/>
                <a:gd name="T20" fmla="*/ 48 w 48"/>
                <a:gd name="T21" fmla="*/ 1 h 48"/>
                <a:gd name="T22" fmla="*/ 48 w 48"/>
                <a:gd name="T23" fmla="*/ 1 h 48"/>
                <a:gd name="T24" fmla="*/ 48 w 48"/>
                <a:gd name="T25" fmla="*/ 1 h 48"/>
                <a:gd name="T26" fmla="*/ 48 w 48"/>
                <a:gd name="T27" fmla="*/ 1 h 48"/>
                <a:gd name="T28" fmla="*/ 48 w 48"/>
                <a:gd name="T29" fmla="*/ 0 h 48"/>
                <a:gd name="T30" fmla="*/ 48 w 48"/>
                <a:gd name="T31" fmla="*/ 0 h 48"/>
                <a:gd name="T32" fmla="*/ 48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48 w 48"/>
                <a:gd name="T39" fmla="*/ 0 h 48"/>
                <a:gd name="T40" fmla="*/ 48 w 48"/>
                <a:gd name="T41" fmla="*/ 0 h 48"/>
                <a:gd name="T42" fmla="*/ 48 w 48"/>
                <a:gd name="T43" fmla="*/ 1 h 48"/>
                <a:gd name="T44" fmla="*/ 48 w 48"/>
                <a:gd name="T45" fmla="*/ 1 h 48"/>
                <a:gd name="T46" fmla="*/ 48 w 48"/>
                <a:gd name="T47" fmla="*/ 1 h 48"/>
                <a:gd name="T48" fmla="*/ 48 w 48"/>
                <a:gd name="T49" fmla="*/ 1 h 48"/>
                <a:gd name="T50" fmla="*/ 11 w 48"/>
                <a:gd name="T51" fmla="*/ 38 h 48"/>
                <a:gd name="T52" fmla="*/ 1 w 48"/>
                <a:gd name="T53" fmla="*/ 48 h 48"/>
                <a:gd name="T54" fmla="*/ 1 w 48"/>
                <a:gd name="T55" fmla="*/ 48 h 48"/>
                <a:gd name="T56" fmla="*/ 1 w 48"/>
                <a:gd name="T57" fmla="*/ 48 h 48"/>
                <a:gd name="T58" fmla="*/ 1 w 48"/>
                <a:gd name="T59" fmla="*/ 48 h 48"/>
                <a:gd name="T60" fmla="*/ 1 w 48"/>
                <a:gd name="T61" fmla="*/ 48 h 48"/>
                <a:gd name="T62" fmla="*/ 1 w 48"/>
                <a:gd name="T63" fmla="*/ 48 h 48"/>
                <a:gd name="T64" fmla="*/ 1 w 48"/>
                <a:gd name="T65" fmla="*/ 48 h 48"/>
                <a:gd name="T66" fmla="*/ 1 w 48"/>
                <a:gd name="T67" fmla="*/ 48 h 48"/>
                <a:gd name="T68" fmla="*/ 0 w 48"/>
                <a:gd name="T69" fmla="*/ 48 h 48"/>
                <a:gd name="T70" fmla="*/ 10 w 48"/>
                <a:gd name="T71" fmla="*/ 38 h 48"/>
                <a:gd name="T72" fmla="*/ 10 w 48"/>
                <a:gd name="T73" fmla="*/ 38 h 48"/>
                <a:gd name="T74" fmla="*/ 10 w 48"/>
                <a:gd name="T75" fmla="*/ 38 h 48"/>
                <a:gd name="T76" fmla="*/ 10 w 48"/>
                <a:gd name="T77" fmla="*/ 38 h 48"/>
                <a:gd name="T78" fmla="*/ 11 w 48"/>
                <a:gd name="T79" fmla="*/ 38 h 48"/>
                <a:gd name="T80" fmla="*/ 11 w 48"/>
                <a:gd name="T81" fmla="*/ 38 h 48"/>
                <a:gd name="T82" fmla="*/ 11 w 48"/>
                <a:gd name="T83" fmla="*/ 38 h 48"/>
                <a:gd name="T84" fmla="*/ 11 w 48"/>
                <a:gd name="T85" fmla="*/ 38 h 48"/>
                <a:gd name="T86" fmla="*/ 11 w 48"/>
                <a:gd name="T87" fmla="*/ 38 h 48"/>
                <a:gd name="T88" fmla="*/ 11 w 48"/>
                <a:gd name="T89" fmla="*/ 38 h 48"/>
                <a:gd name="T90" fmla="*/ 11 w 48"/>
                <a:gd name="T91" fmla="*/ 38 h 48"/>
                <a:gd name="T92" fmla="*/ 11 w 48"/>
                <a:gd name="T93" fmla="*/ 38 h 48"/>
                <a:gd name="T94" fmla="*/ 11 w 48"/>
                <a:gd name="T95" fmla="*/ 38 h 48"/>
                <a:gd name="T96" fmla="*/ 11 w 48"/>
                <a:gd name="T97" fmla="*/ 38 h 48"/>
                <a:gd name="T98" fmla="*/ 11 w 48"/>
                <a:gd name="T9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48">
                  <a:moveTo>
                    <a:pt x="48" y="1"/>
                  </a:move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close/>
                  <a:moveTo>
                    <a:pt x="11" y="38"/>
                  </a:move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BB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1" name="Freeform 39"/>
            <p:cNvSpPr>
              <a:spLocks noEditPoints="1"/>
            </p:cNvSpPr>
            <p:nvPr/>
          </p:nvSpPr>
          <p:spPr bwMode="auto">
            <a:xfrm>
              <a:off x="278" y="349"/>
              <a:ext cx="49" cy="49"/>
            </a:xfrm>
            <a:custGeom>
              <a:avLst/>
              <a:gdLst>
                <a:gd name="T0" fmla="*/ 49 w 49"/>
                <a:gd name="T1" fmla="*/ 1 h 49"/>
                <a:gd name="T2" fmla="*/ 49 w 49"/>
                <a:gd name="T3" fmla="*/ 1 h 49"/>
                <a:gd name="T4" fmla="*/ 49 w 49"/>
                <a:gd name="T5" fmla="*/ 1 h 49"/>
                <a:gd name="T6" fmla="*/ 49 w 49"/>
                <a:gd name="T7" fmla="*/ 1 h 49"/>
                <a:gd name="T8" fmla="*/ 49 w 49"/>
                <a:gd name="T9" fmla="*/ 1 h 49"/>
                <a:gd name="T10" fmla="*/ 49 w 49"/>
                <a:gd name="T11" fmla="*/ 1 h 49"/>
                <a:gd name="T12" fmla="*/ 49 w 49"/>
                <a:gd name="T13" fmla="*/ 1 h 49"/>
                <a:gd name="T14" fmla="*/ 49 w 49"/>
                <a:gd name="T15" fmla="*/ 1 h 49"/>
                <a:gd name="T16" fmla="*/ 49 w 49"/>
                <a:gd name="T17" fmla="*/ 0 h 49"/>
                <a:gd name="T18" fmla="*/ 49 w 49"/>
                <a:gd name="T19" fmla="*/ 0 h 49"/>
                <a:gd name="T20" fmla="*/ 49 w 49"/>
                <a:gd name="T21" fmla="*/ 0 h 49"/>
                <a:gd name="T22" fmla="*/ 49 w 49"/>
                <a:gd name="T23" fmla="*/ 0 h 49"/>
                <a:gd name="T24" fmla="*/ 49 w 49"/>
                <a:gd name="T25" fmla="*/ 0 h 49"/>
                <a:gd name="T26" fmla="*/ 49 w 49"/>
                <a:gd name="T27" fmla="*/ 0 h 49"/>
                <a:gd name="T28" fmla="*/ 49 w 49"/>
                <a:gd name="T29" fmla="*/ 0 h 49"/>
                <a:gd name="T30" fmla="*/ 49 w 49"/>
                <a:gd name="T31" fmla="*/ 1 h 49"/>
                <a:gd name="T32" fmla="*/ 49 w 49"/>
                <a:gd name="T33" fmla="*/ 1 h 49"/>
                <a:gd name="T34" fmla="*/ 49 w 49"/>
                <a:gd name="T35" fmla="*/ 1 h 49"/>
                <a:gd name="T36" fmla="*/ 49 w 49"/>
                <a:gd name="T37" fmla="*/ 1 h 49"/>
                <a:gd name="T38" fmla="*/ 11 w 49"/>
                <a:gd name="T39" fmla="*/ 39 h 49"/>
                <a:gd name="T40" fmla="*/ 1 w 49"/>
                <a:gd name="T41" fmla="*/ 49 h 49"/>
                <a:gd name="T42" fmla="*/ 1 w 49"/>
                <a:gd name="T43" fmla="*/ 49 h 49"/>
                <a:gd name="T44" fmla="*/ 1 w 49"/>
                <a:gd name="T45" fmla="*/ 49 h 49"/>
                <a:gd name="T46" fmla="*/ 1 w 49"/>
                <a:gd name="T47" fmla="*/ 49 h 49"/>
                <a:gd name="T48" fmla="*/ 1 w 49"/>
                <a:gd name="T49" fmla="*/ 49 h 49"/>
                <a:gd name="T50" fmla="*/ 1 w 49"/>
                <a:gd name="T51" fmla="*/ 49 h 49"/>
                <a:gd name="T52" fmla="*/ 1 w 49"/>
                <a:gd name="T53" fmla="*/ 49 h 49"/>
                <a:gd name="T54" fmla="*/ 1 w 49"/>
                <a:gd name="T55" fmla="*/ 49 h 49"/>
                <a:gd name="T56" fmla="*/ 0 w 49"/>
                <a:gd name="T57" fmla="*/ 49 h 49"/>
                <a:gd name="T58" fmla="*/ 10 w 49"/>
                <a:gd name="T59" fmla="*/ 39 h 49"/>
                <a:gd name="T60" fmla="*/ 10 w 49"/>
                <a:gd name="T61" fmla="*/ 39 h 49"/>
                <a:gd name="T62" fmla="*/ 10 w 49"/>
                <a:gd name="T63" fmla="*/ 39 h 49"/>
                <a:gd name="T64" fmla="*/ 10 w 49"/>
                <a:gd name="T65" fmla="*/ 39 h 49"/>
                <a:gd name="T66" fmla="*/ 11 w 49"/>
                <a:gd name="T67" fmla="*/ 39 h 49"/>
                <a:gd name="T68" fmla="*/ 11 w 49"/>
                <a:gd name="T69" fmla="*/ 39 h 49"/>
                <a:gd name="T70" fmla="*/ 11 w 49"/>
                <a:gd name="T71" fmla="*/ 39 h 49"/>
                <a:gd name="T72" fmla="*/ 11 w 49"/>
                <a:gd name="T73" fmla="*/ 39 h 49"/>
                <a:gd name="T74" fmla="*/ 11 w 49"/>
                <a:gd name="T75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11" y="39"/>
                  </a:move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B9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2" name="Freeform 40"/>
            <p:cNvSpPr>
              <a:spLocks noEditPoints="1"/>
            </p:cNvSpPr>
            <p:nvPr/>
          </p:nvSpPr>
          <p:spPr bwMode="auto">
            <a:xfrm>
              <a:off x="278" y="347"/>
              <a:ext cx="49" cy="51"/>
            </a:xfrm>
            <a:custGeom>
              <a:avLst/>
              <a:gdLst>
                <a:gd name="T0" fmla="*/ 49 w 49"/>
                <a:gd name="T1" fmla="*/ 2 h 51"/>
                <a:gd name="T2" fmla="*/ 49 w 49"/>
                <a:gd name="T3" fmla="*/ 2 h 51"/>
                <a:gd name="T4" fmla="*/ 49 w 49"/>
                <a:gd name="T5" fmla="*/ 2 h 51"/>
                <a:gd name="T6" fmla="*/ 49 w 49"/>
                <a:gd name="T7" fmla="*/ 2 h 51"/>
                <a:gd name="T8" fmla="*/ 49 w 49"/>
                <a:gd name="T9" fmla="*/ 2 h 51"/>
                <a:gd name="T10" fmla="*/ 49 w 49"/>
                <a:gd name="T11" fmla="*/ 2 h 51"/>
                <a:gd name="T12" fmla="*/ 49 w 49"/>
                <a:gd name="T13" fmla="*/ 2 h 51"/>
                <a:gd name="T14" fmla="*/ 49 w 49"/>
                <a:gd name="T15" fmla="*/ 2 h 51"/>
                <a:gd name="T16" fmla="*/ 49 w 49"/>
                <a:gd name="T17" fmla="*/ 0 h 51"/>
                <a:gd name="T18" fmla="*/ 49 w 49"/>
                <a:gd name="T19" fmla="*/ 0 h 51"/>
                <a:gd name="T20" fmla="*/ 49 w 49"/>
                <a:gd name="T21" fmla="*/ 0 h 51"/>
                <a:gd name="T22" fmla="*/ 49 w 49"/>
                <a:gd name="T23" fmla="*/ 0 h 51"/>
                <a:gd name="T24" fmla="*/ 49 w 49"/>
                <a:gd name="T25" fmla="*/ 0 h 51"/>
                <a:gd name="T26" fmla="*/ 49 w 49"/>
                <a:gd name="T27" fmla="*/ 0 h 51"/>
                <a:gd name="T28" fmla="*/ 49 w 49"/>
                <a:gd name="T29" fmla="*/ 2 h 51"/>
                <a:gd name="T30" fmla="*/ 49 w 49"/>
                <a:gd name="T31" fmla="*/ 2 h 51"/>
                <a:gd name="T32" fmla="*/ 49 w 49"/>
                <a:gd name="T33" fmla="*/ 2 h 51"/>
                <a:gd name="T34" fmla="*/ 49 w 49"/>
                <a:gd name="T35" fmla="*/ 2 h 51"/>
                <a:gd name="T36" fmla="*/ 49 w 49"/>
                <a:gd name="T37" fmla="*/ 2 h 51"/>
                <a:gd name="T38" fmla="*/ 10 w 49"/>
                <a:gd name="T39" fmla="*/ 41 h 51"/>
                <a:gd name="T40" fmla="*/ 0 w 49"/>
                <a:gd name="T41" fmla="*/ 51 h 51"/>
                <a:gd name="T42" fmla="*/ 0 w 49"/>
                <a:gd name="T43" fmla="*/ 51 h 51"/>
                <a:gd name="T44" fmla="*/ 0 w 49"/>
                <a:gd name="T45" fmla="*/ 51 h 51"/>
                <a:gd name="T46" fmla="*/ 0 w 49"/>
                <a:gd name="T47" fmla="*/ 51 h 51"/>
                <a:gd name="T48" fmla="*/ 0 w 49"/>
                <a:gd name="T49" fmla="*/ 51 h 51"/>
                <a:gd name="T50" fmla="*/ 0 w 49"/>
                <a:gd name="T51" fmla="*/ 51 h 51"/>
                <a:gd name="T52" fmla="*/ 0 w 49"/>
                <a:gd name="T53" fmla="*/ 51 h 51"/>
                <a:gd name="T54" fmla="*/ 0 w 49"/>
                <a:gd name="T55" fmla="*/ 51 h 51"/>
                <a:gd name="T56" fmla="*/ 0 w 49"/>
                <a:gd name="T57" fmla="*/ 51 h 51"/>
                <a:gd name="T58" fmla="*/ 9 w 49"/>
                <a:gd name="T59" fmla="*/ 41 h 51"/>
                <a:gd name="T60" fmla="*/ 9 w 49"/>
                <a:gd name="T61" fmla="*/ 41 h 51"/>
                <a:gd name="T62" fmla="*/ 9 w 49"/>
                <a:gd name="T63" fmla="*/ 41 h 51"/>
                <a:gd name="T64" fmla="*/ 9 w 49"/>
                <a:gd name="T65" fmla="*/ 41 h 51"/>
                <a:gd name="T66" fmla="*/ 10 w 49"/>
                <a:gd name="T67" fmla="*/ 41 h 51"/>
                <a:gd name="T68" fmla="*/ 10 w 49"/>
                <a:gd name="T69" fmla="*/ 41 h 51"/>
                <a:gd name="T70" fmla="*/ 10 w 49"/>
                <a:gd name="T71" fmla="*/ 41 h 51"/>
                <a:gd name="T72" fmla="*/ 10 w 49"/>
                <a:gd name="T73" fmla="*/ 41 h 51"/>
                <a:gd name="T74" fmla="*/ 10 w 49"/>
                <a:gd name="T75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51">
                  <a:moveTo>
                    <a:pt x="49" y="2"/>
                  </a:move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close/>
                  <a:moveTo>
                    <a:pt x="10" y="4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7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3" name="Freeform 41"/>
            <p:cNvSpPr>
              <a:spLocks noEditPoints="1"/>
            </p:cNvSpPr>
            <p:nvPr/>
          </p:nvSpPr>
          <p:spPr bwMode="auto">
            <a:xfrm>
              <a:off x="277" y="346"/>
              <a:ext cx="50" cy="52"/>
            </a:xfrm>
            <a:custGeom>
              <a:avLst/>
              <a:gdLst>
                <a:gd name="T0" fmla="*/ 50 w 50"/>
                <a:gd name="T1" fmla="*/ 1 h 52"/>
                <a:gd name="T2" fmla="*/ 50 w 50"/>
                <a:gd name="T3" fmla="*/ 1 h 52"/>
                <a:gd name="T4" fmla="*/ 50 w 50"/>
                <a:gd name="T5" fmla="*/ 1 h 52"/>
                <a:gd name="T6" fmla="*/ 50 w 50"/>
                <a:gd name="T7" fmla="*/ 1 h 52"/>
                <a:gd name="T8" fmla="*/ 50 w 50"/>
                <a:gd name="T9" fmla="*/ 1 h 52"/>
                <a:gd name="T10" fmla="*/ 50 w 50"/>
                <a:gd name="T11" fmla="*/ 1 h 52"/>
                <a:gd name="T12" fmla="*/ 50 w 50"/>
                <a:gd name="T13" fmla="*/ 1 h 52"/>
                <a:gd name="T14" fmla="*/ 50 w 50"/>
                <a:gd name="T15" fmla="*/ 1 h 52"/>
                <a:gd name="T16" fmla="*/ 50 w 50"/>
                <a:gd name="T17" fmla="*/ 0 h 52"/>
                <a:gd name="T18" fmla="*/ 50 w 50"/>
                <a:gd name="T19" fmla="*/ 0 h 52"/>
                <a:gd name="T20" fmla="*/ 50 w 50"/>
                <a:gd name="T21" fmla="*/ 0 h 52"/>
                <a:gd name="T22" fmla="*/ 50 w 50"/>
                <a:gd name="T23" fmla="*/ 0 h 52"/>
                <a:gd name="T24" fmla="*/ 50 w 50"/>
                <a:gd name="T25" fmla="*/ 0 h 52"/>
                <a:gd name="T26" fmla="*/ 50 w 50"/>
                <a:gd name="T27" fmla="*/ 0 h 52"/>
                <a:gd name="T28" fmla="*/ 50 w 50"/>
                <a:gd name="T29" fmla="*/ 1 h 52"/>
                <a:gd name="T30" fmla="*/ 50 w 50"/>
                <a:gd name="T31" fmla="*/ 1 h 52"/>
                <a:gd name="T32" fmla="*/ 50 w 50"/>
                <a:gd name="T33" fmla="*/ 1 h 52"/>
                <a:gd name="T34" fmla="*/ 50 w 50"/>
                <a:gd name="T35" fmla="*/ 1 h 52"/>
                <a:gd name="T36" fmla="*/ 50 w 50"/>
                <a:gd name="T37" fmla="*/ 1 h 52"/>
                <a:gd name="T38" fmla="*/ 10 w 50"/>
                <a:gd name="T39" fmla="*/ 42 h 52"/>
                <a:gd name="T40" fmla="*/ 1 w 50"/>
                <a:gd name="T41" fmla="*/ 52 h 52"/>
                <a:gd name="T42" fmla="*/ 0 w 50"/>
                <a:gd name="T43" fmla="*/ 52 h 52"/>
                <a:gd name="T44" fmla="*/ 0 w 50"/>
                <a:gd name="T45" fmla="*/ 52 h 52"/>
                <a:gd name="T46" fmla="*/ 0 w 50"/>
                <a:gd name="T47" fmla="*/ 52 h 52"/>
                <a:gd name="T48" fmla="*/ 0 w 50"/>
                <a:gd name="T49" fmla="*/ 52 h 52"/>
                <a:gd name="T50" fmla="*/ 0 w 50"/>
                <a:gd name="T51" fmla="*/ 52 h 52"/>
                <a:gd name="T52" fmla="*/ 0 w 50"/>
                <a:gd name="T53" fmla="*/ 52 h 52"/>
                <a:gd name="T54" fmla="*/ 0 w 50"/>
                <a:gd name="T55" fmla="*/ 52 h 52"/>
                <a:gd name="T56" fmla="*/ 0 w 50"/>
                <a:gd name="T57" fmla="*/ 51 h 52"/>
                <a:gd name="T58" fmla="*/ 8 w 50"/>
                <a:gd name="T59" fmla="*/ 42 h 52"/>
                <a:gd name="T60" fmla="*/ 8 w 50"/>
                <a:gd name="T61" fmla="*/ 42 h 52"/>
                <a:gd name="T62" fmla="*/ 8 w 50"/>
                <a:gd name="T63" fmla="*/ 42 h 52"/>
                <a:gd name="T64" fmla="*/ 8 w 50"/>
                <a:gd name="T65" fmla="*/ 42 h 52"/>
                <a:gd name="T66" fmla="*/ 10 w 50"/>
                <a:gd name="T67" fmla="*/ 42 h 52"/>
                <a:gd name="T68" fmla="*/ 10 w 50"/>
                <a:gd name="T69" fmla="*/ 42 h 52"/>
                <a:gd name="T70" fmla="*/ 10 w 50"/>
                <a:gd name="T71" fmla="*/ 42 h 52"/>
                <a:gd name="T72" fmla="*/ 10 w 50"/>
                <a:gd name="T73" fmla="*/ 42 h 52"/>
                <a:gd name="T74" fmla="*/ 10 w 50"/>
                <a:gd name="T75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2">
                  <a:moveTo>
                    <a:pt x="50" y="1"/>
                  </a:move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0" y="42"/>
                  </a:move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B5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4" name="Freeform 42"/>
            <p:cNvSpPr>
              <a:spLocks noEditPoints="1"/>
            </p:cNvSpPr>
            <p:nvPr/>
          </p:nvSpPr>
          <p:spPr bwMode="auto">
            <a:xfrm>
              <a:off x="275" y="345"/>
              <a:ext cx="52" cy="52"/>
            </a:xfrm>
            <a:custGeom>
              <a:avLst/>
              <a:gdLst>
                <a:gd name="T0" fmla="*/ 52 w 52"/>
                <a:gd name="T1" fmla="*/ 1 h 52"/>
                <a:gd name="T2" fmla="*/ 52 w 52"/>
                <a:gd name="T3" fmla="*/ 1 h 52"/>
                <a:gd name="T4" fmla="*/ 52 w 52"/>
                <a:gd name="T5" fmla="*/ 1 h 52"/>
                <a:gd name="T6" fmla="*/ 52 w 52"/>
                <a:gd name="T7" fmla="*/ 1 h 52"/>
                <a:gd name="T8" fmla="*/ 52 w 52"/>
                <a:gd name="T9" fmla="*/ 1 h 52"/>
                <a:gd name="T10" fmla="*/ 52 w 52"/>
                <a:gd name="T11" fmla="*/ 1 h 52"/>
                <a:gd name="T12" fmla="*/ 52 w 52"/>
                <a:gd name="T13" fmla="*/ 1 h 52"/>
                <a:gd name="T14" fmla="*/ 52 w 52"/>
                <a:gd name="T15" fmla="*/ 1 h 52"/>
                <a:gd name="T16" fmla="*/ 52 w 52"/>
                <a:gd name="T17" fmla="*/ 0 h 52"/>
                <a:gd name="T18" fmla="*/ 52 w 52"/>
                <a:gd name="T19" fmla="*/ 0 h 52"/>
                <a:gd name="T20" fmla="*/ 52 w 52"/>
                <a:gd name="T21" fmla="*/ 0 h 52"/>
                <a:gd name="T22" fmla="*/ 52 w 52"/>
                <a:gd name="T23" fmla="*/ 0 h 52"/>
                <a:gd name="T24" fmla="*/ 52 w 52"/>
                <a:gd name="T25" fmla="*/ 0 h 52"/>
                <a:gd name="T26" fmla="*/ 52 w 52"/>
                <a:gd name="T27" fmla="*/ 1 h 52"/>
                <a:gd name="T28" fmla="*/ 52 w 52"/>
                <a:gd name="T29" fmla="*/ 1 h 52"/>
                <a:gd name="T30" fmla="*/ 52 w 52"/>
                <a:gd name="T31" fmla="*/ 1 h 52"/>
                <a:gd name="T32" fmla="*/ 52 w 52"/>
                <a:gd name="T33" fmla="*/ 1 h 52"/>
                <a:gd name="T34" fmla="*/ 52 w 52"/>
                <a:gd name="T35" fmla="*/ 1 h 52"/>
                <a:gd name="T36" fmla="*/ 52 w 52"/>
                <a:gd name="T37" fmla="*/ 1 h 52"/>
                <a:gd name="T38" fmla="*/ 10 w 52"/>
                <a:gd name="T39" fmla="*/ 43 h 52"/>
                <a:gd name="T40" fmla="*/ 2 w 52"/>
                <a:gd name="T41" fmla="*/ 52 h 52"/>
                <a:gd name="T42" fmla="*/ 0 w 52"/>
                <a:gd name="T43" fmla="*/ 52 h 52"/>
                <a:gd name="T44" fmla="*/ 0 w 52"/>
                <a:gd name="T45" fmla="*/ 52 h 52"/>
                <a:gd name="T46" fmla="*/ 0 w 52"/>
                <a:gd name="T47" fmla="*/ 52 h 52"/>
                <a:gd name="T48" fmla="*/ 0 w 52"/>
                <a:gd name="T49" fmla="*/ 52 h 52"/>
                <a:gd name="T50" fmla="*/ 0 w 52"/>
                <a:gd name="T51" fmla="*/ 52 h 52"/>
                <a:gd name="T52" fmla="*/ 0 w 52"/>
                <a:gd name="T53" fmla="*/ 52 h 52"/>
                <a:gd name="T54" fmla="*/ 0 w 52"/>
                <a:gd name="T55" fmla="*/ 52 h 52"/>
                <a:gd name="T56" fmla="*/ 0 w 52"/>
                <a:gd name="T57" fmla="*/ 52 h 52"/>
                <a:gd name="T58" fmla="*/ 9 w 52"/>
                <a:gd name="T59" fmla="*/ 43 h 52"/>
                <a:gd name="T60" fmla="*/ 9 w 52"/>
                <a:gd name="T61" fmla="*/ 43 h 52"/>
                <a:gd name="T62" fmla="*/ 9 w 52"/>
                <a:gd name="T63" fmla="*/ 43 h 52"/>
                <a:gd name="T64" fmla="*/ 9 w 52"/>
                <a:gd name="T65" fmla="*/ 43 h 52"/>
                <a:gd name="T66" fmla="*/ 10 w 52"/>
                <a:gd name="T67" fmla="*/ 43 h 52"/>
                <a:gd name="T68" fmla="*/ 10 w 52"/>
                <a:gd name="T69" fmla="*/ 43 h 52"/>
                <a:gd name="T70" fmla="*/ 10 w 52"/>
                <a:gd name="T71" fmla="*/ 43 h 52"/>
                <a:gd name="T72" fmla="*/ 10 w 52"/>
                <a:gd name="T73" fmla="*/ 43 h 52"/>
                <a:gd name="T74" fmla="*/ 10 w 52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2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lose/>
                  <a:moveTo>
                    <a:pt x="10" y="43"/>
                  </a:move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3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5" name="Freeform 43"/>
            <p:cNvSpPr>
              <a:spLocks noEditPoints="1"/>
            </p:cNvSpPr>
            <p:nvPr/>
          </p:nvSpPr>
          <p:spPr bwMode="auto">
            <a:xfrm>
              <a:off x="274" y="344"/>
              <a:ext cx="53" cy="53"/>
            </a:xfrm>
            <a:custGeom>
              <a:avLst/>
              <a:gdLst>
                <a:gd name="T0" fmla="*/ 53 w 53"/>
                <a:gd name="T1" fmla="*/ 1 h 53"/>
                <a:gd name="T2" fmla="*/ 53 w 53"/>
                <a:gd name="T3" fmla="*/ 1 h 53"/>
                <a:gd name="T4" fmla="*/ 53 w 53"/>
                <a:gd name="T5" fmla="*/ 1 h 53"/>
                <a:gd name="T6" fmla="*/ 53 w 53"/>
                <a:gd name="T7" fmla="*/ 1 h 53"/>
                <a:gd name="T8" fmla="*/ 53 w 53"/>
                <a:gd name="T9" fmla="*/ 1 h 53"/>
                <a:gd name="T10" fmla="*/ 53 w 53"/>
                <a:gd name="T11" fmla="*/ 1 h 53"/>
                <a:gd name="T12" fmla="*/ 53 w 53"/>
                <a:gd name="T13" fmla="*/ 1 h 53"/>
                <a:gd name="T14" fmla="*/ 53 w 53"/>
                <a:gd name="T15" fmla="*/ 1 h 53"/>
                <a:gd name="T16" fmla="*/ 53 w 53"/>
                <a:gd name="T17" fmla="*/ 1 h 53"/>
                <a:gd name="T18" fmla="*/ 52 w 53"/>
                <a:gd name="T19" fmla="*/ 0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1 h 53"/>
                <a:gd name="T28" fmla="*/ 53 w 53"/>
                <a:gd name="T29" fmla="*/ 1 h 53"/>
                <a:gd name="T30" fmla="*/ 53 w 53"/>
                <a:gd name="T31" fmla="*/ 1 h 53"/>
                <a:gd name="T32" fmla="*/ 53 w 53"/>
                <a:gd name="T33" fmla="*/ 1 h 53"/>
                <a:gd name="T34" fmla="*/ 53 w 53"/>
                <a:gd name="T35" fmla="*/ 1 h 53"/>
                <a:gd name="T36" fmla="*/ 53 w 53"/>
                <a:gd name="T37" fmla="*/ 1 h 53"/>
                <a:gd name="T38" fmla="*/ 10 w 53"/>
                <a:gd name="T39" fmla="*/ 44 h 53"/>
                <a:gd name="T40" fmla="*/ 1 w 53"/>
                <a:gd name="T41" fmla="*/ 53 h 53"/>
                <a:gd name="T42" fmla="*/ 1 w 53"/>
                <a:gd name="T43" fmla="*/ 53 h 53"/>
                <a:gd name="T44" fmla="*/ 0 w 53"/>
                <a:gd name="T45" fmla="*/ 53 h 53"/>
                <a:gd name="T46" fmla="*/ 0 w 53"/>
                <a:gd name="T47" fmla="*/ 53 h 53"/>
                <a:gd name="T48" fmla="*/ 0 w 53"/>
                <a:gd name="T49" fmla="*/ 53 h 53"/>
                <a:gd name="T50" fmla="*/ 0 w 53"/>
                <a:gd name="T51" fmla="*/ 53 h 53"/>
                <a:gd name="T52" fmla="*/ 0 w 53"/>
                <a:gd name="T53" fmla="*/ 53 h 53"/>
                <a:gd name="T54" fmla="*/ 0 w 53"/>
                <a:gd name="T55" fmla="*/ 53 h 53"/>
                <a:gd name="T56" fmla="*/ 0 w 53"/>
                <a:gd name="T57" fmla="*/ 53 h 53"/>
                <a:gd name="T58" fmla="*/ 9 w 53"/>
                <a:gd name="T59" fmla="*/ 44 h 53"/>
                <a:gd name="T60" fmla="*/ 9 w 53"/>
                <a:gd name="T61" fmla="*/ 44 h 53"/>
                <a:gd name="T62" fmla="*/ 9 w 53"/>
                <a:gd name="T63" fmla="*/ 44 h 53"/>
                <a:gd name="T64" fmla="*/ 10 w 53"/>
                <a:gd name="T65" fmla="*/ 44 h 53"/>
                <a:gd name="T66" fmla="*/ 10 w 53"/>
                <a:gd name="T67" fmla="*/ 44 h 53"/>
                <a:gd name="T68" fmla="*/ 10 w 53"/>
                <a:gd name="T69" fmla="*/ 44 h 53"/>
                <a:gd name="T70" fmla="*/ 10 w 53"/>
                <a:gd name="T71" fmla="*/ 44 h 53"/>
                <a:gd name="T72" fmla="*/ 10 w 53"/>
                <a:gd name="T73" fmla="*/ 44 h 53"/>
                <a:gd name="T74" fmla="*/ 10 w 53"/>
                <a:gd name="T7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1"/>
                  </a:move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4"/>
                  </a:moveTo>
                  <a:lnTo>
                    <a:pt x="1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B1B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6" name="Freeform 44"/>
            <p:cNvSpPr>
              <a:spLocks noEditPoints="1"/>
            </p:cNvSpPr>
            <p:nvPr/>
          </p:nvSpPr>
          <p:spPr bwMode="auto">
            <a:xfrm>
              <a:off x="273" y="342"/>
              <a:ext cx="54" cy="55"/>
            </a:xfrm>
            <a:custGeom>
              <a:avLst/>
              <a:gdLst>
                <a:gd name="T0" fmla="*/ 54 w 54"/>
                <a:gd name="T1" fmla="*/ 2 h 55"/>
                <a:gd name="T2" fmla="*/ 53 w 54"/>
                <a:gd name="T3" fmla="*/ 2 h 55"/>
                <a:gd name="T4" fmla="*/ 53 w 54"/>
                <a:gd name="T5" fmla="*/ 2 h 55"/>
                <a:gd name="T6" fmla="*/ 53 w 54"/>
                <a:gd name="T7" fmla="*/ 2 h 55"/>
                <a:gd name="T8" fmla="*/ 53 w 54"/>
                <a:gd name="T9" fmla="*/ 2 h 55"/>
                <a:gd name="T10" fmla="*/ 53 w 54"/>
                <a:gd name="T11" fmla="*/ 2 h 55"/>
                <a:gd name="T12" fmla="*/ 53 w 54"/>
                <a:gd name="T13" fmla="*/ 2 h 55"/>
                <a:gd name="T14" fmla="*/ 53 w 54"/>
                <a:gd name="T15" fmla="*/ 2 h 55"/>
                <a:gd name="T16" fmla="*/ 53 w 54"/>
                <a:gd name="T17" fmla="*/ 2 h 55"/>
                <a:gd name="T18" fmla="*/ 53 w 54"/>
                <a:gd name="T19" fmla="*/ 2 h 55"/>
                <a:gd name="T20" fmla="*/ 53 w 54"/>
                <a:gd name="T21" fmla="*/ 0 h 55"/>
                <a:gd name="T22" fmla="*/ 53 w 54"/>
                <a:gd name="T23" fmla="*/ 0 h 55"/>
                <a:gd name="T24" fmla="*/ 54 w 54"/>
                <a:gd name="T25" fmla="*/ 2 h 55"/>
                <a:gd name="T26" fmla="*/ 54 w 54"/>
                <a:gd name="T27" fmla="*/ 2 h 55"/>
                <a:gd name="T28" fmla="*/ 54 w 54"/>
                <a:gd name="T29" fmla="*/ 2 h 55"/>
                <a:gd name="T30" fmla="*/ 54 w 54"/>
                <a:gd name="T31" fmla="*/ 2 h 55"/>
                <a:gd name="T32" fmla="*/ 54 w 54"/>
                <a:gd name="T33" fmla="*/ 2 h 55"/>
                <a:gd name="T34" fmla="*/ 54 w 54"/>
                <a:gd name="T35" fmla="*/ 2 h 55"/>
                <a:gd name="T36" fmla="*/ 54 w 54"/>
                <a:gd name="T37" fmla="*/ 2 h 55"/>
                <a:gd name="T38" fmla="*/ 10 w 54"/>
                <a:gd name="T39" fmla="*/ 46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0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9 w 54"/>
                <a:gd name="T59" fmla="*/ 44 h 55"/>
                <a:gd name="T60" fmla="*/ 9 w 54"/>
                <a:gd name="T61" fmla="*/ 46 h 55"/>
                <a:gd name="T62" fmla="*/ 10 w 54"/>
                <a:gd name="T63" fmla="*/ 46 h 55"/>
                <a:gd name="T64" fmla="*/ 10 w 54"/>
                <a:gd name="T65" fmla="*/ 46 h 55"/>
                <a:gd name="T66" fmla="*/ 10 w 54"/>
                <a:gd name="T67" fmla="*/ 46 h 55"/>
                <a:gd name="T68" fmla="*/ 10 w 54"/>
                <a:gd name="T69" fmla="*/ 46 h 55"/>
                <a:gd name="T70" fmla="*/ 10 w 54"/>
                <a:gd name="T71" fmla="*/ 46 h 55"/>
                <a:gd name="T72" fmla="*/ 10 w 54"/>
                <a:gd name="T73" fmla="*/ 46 h 55"/>
                <a:gd name="T74" fmla="*/ 10 w 54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2"/>
                  </a:move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10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AFA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7" name="Freeform 45"/>
            <p:cNvSpPr>
              <a:spLocks noEditPoints="1"/>
            </p:cNvSpPr>
            <p:nvPr/>
          </p:nvSpPr>
          <p:spPr bwMode="auto">
            <a:xfrm>
              <a:off x="272" y="342"/>
              <a:ext cx="54" cy="55"/>
            </a:xfrm>
            <a:custGeom>
              <a:avLst/>
              <a:gdLst>
                <a:gd name="T0" fmla="*/ 54 w 54"/>
                <a:gd name="T1" fmla="*/ 0 h 55"/>
                <a:gd name="T2" fmla="*/ 54 w 54"/>
                <a:gd name="T3" fmla="*/ 2 h 55"/>
                <a:gd name="T4" fmla="*/ 54 w 54"/>
                <a:gd name="T5" fmla="*/ 0 h 55"/>
                <a:gd name="T6" fmla="*/ 54 w 54"/>
                <a:gd name="T7" fmla="*/ 0 h 55"/>
                <a:gd name="T8" fmla="*/ 54 w 54"/>
                <a:gd name="T9" fmla="*/ 0 h 55"/>
                <a:gd name="T10" fmla="*/ 54 w 54"/>
                <a:gd name="T11" fmla="*/ 0 h 55"/>
                <a:gd name="T12" fmla="*/ 54 w 54"/>
                <a:gd name="T13" fmla="*/ 0 h 55"/>
                <a:gd name="T14" fmla="*/ 54 w 54"/>
                <a:gd name="T15" fmla="*/ 0 h 55"/>
                <a:gd name="T16" fmla="*/ 54 w 54"/>
                <a:gd name="T17" fmla="*/ 0 h 55"/>
                <a:gd name="T18" fmla="*/ 54 w 54"/>
                <a:gd name="T19" fmla="*/ 0 h 55"/>
                <a:gd name="T20" fmla="*/ 54 w 54"/>
                <a:gd name="T21" fmla="*/ 0 h 55"/>
                <a:gd name="T22" fmla="*/ 54 w 54"/>
                <a:gd name="T23" fmla="*/ 0 h 55"/>
                <a:gd name="T24" fmla="*/ 54 w 54"/>
                <a:gd name="T25" fmla="*/ 0 h 55"/>
                <a:gd name="T26" fmla="*/ 54 w 54"/>
                <a:gd name="T27" fmla="*/ 0 h 55"/>
                <a:gd name="T28" fmla="*/ 54 w 54"/>
                <a:gd name="T29" fmla="*/ 0 h 55"/>
                <a:gd name="T30" fmla="*/ 54 w 54"/>
                <a:gd name="T31" fmla="*/ 0 h 55"/>
                <a:gd name="T32" fmla="*/ 54 w 54"/>
                <a:gd name="T33" fmla="*/ 0 h 55"/>
                <a:gd name="T34" fmla="*/ 54 w 54"/>
                <a:gd name="T35" fmla="*/ 0 h 55"/>
                <a:gd name="T36" fmla="*/ 54 w 54"/>
                <a:gd name="T37" fmla="*/ 0 h 55"/>
                <a:gd name="T38" fmla="*/ 10 w 54"/>
                <a:gd name="T39" fmla="*/ 44 h 55"/>
                <a:gd name="T40" fmla="*/ 1 w 54"/>
                <a:gd name="T41" fmla="*/ 55 h 55"/>
                <a:gd name="T42" fmla="*/ 1 w 54"/>
                <a:gd name="T43" fmla="*/ 55 h 55"/>
                <a:gd name="T44" fmla="*/ 1 w 54"/>
                <a:gd name="T45" fmla="*/ 55 h 55"/>
                <a:gd name="T46" fmla="*/ 1 w 54"/>
                <a:gd name="T47" fmla="*/ 55 h 55"/>
                <a:gd name="T48" fmla="*/ 0 w 54"/>
                <a:gd name="T49" fmla="*/ 55 h 55"/>
                <a:gd name="T50" fmla="*/ 0 w 54"/>
                <a:gd name="T51" fmla="*/ 55 h 55"/>
                <a:gd name="T52" fmla="*/ 0 w 54"/>
                <a:gd name="T53" fmla="*/ 55 h 55"/>
                <a:gd name="T54" fmla="*/ 0 w 54"/>
                <a:gd name="T55" fmla="*/ 55 h 55"/>
                <a:gd name="T56" fmla="*/ 0 w 54"/>
                <a:gd name="T57" fmla="*/ 55 h 55"/>
                <a:gd name="T58" fmla="*/ 8 w 54"/>
                <a:gd name="T59" fmla="*/ 44 h 55"/>
                <a:gd name="T60" fmla="*/ 10 w 54"/>
                <a:gd name="T61" fmla="*/ 44 h 55"/>
                <a:gd name="T62" fmla="*/ 10 w 54"/>
                <a:gd name="T63" fmla="*/ 44 h 55"/>
                <a:gd name="T64" fmla="*/ 10 w 54"/>
                <a:gd name="T65" fmla="*/ 44 h 55"/>
                <a:gd name="T66" fmla="*/ 10 w 54"/>
                <a:gd name="T67" fmla="*/ 44 h 55"/>
                <a:gd name="T68" fmla="*/ 10 w 54"/>
                <a:gd name="T69" fmla="*/ 44 h 55"/>
                <a:gd name="T70" fmla="*/ 10 w 54"/>
                <a:gd name="T71" fmla="*/ 44 h 55"/>
                <a:gd name="T72" fmla="*/ 10 w 54"/>
                <a:gd name="T73" fmla="*/ 44 h 55"/>
                <a:gd name="T74" fmla="*/ 10 w 54"/>
                <a:gd name="T75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4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AD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8" name="Freeform 46"/>
            <p:cNvSpPr>
              <a:spLocks noEditPoints="1"/>
            </p:cNvSpPr>
            <p:nvPr/>
          </p:nvSpPr>
          <p:spPr bwMode="auto">
            <a:xfrm>
              <a:off x="270" y="341"/>
              <a:ext cx="56" cy="56"/>
            </a:xfrm>
            <a:custGeom>
              <a:avLst/>
              <a:gdLst>
                <a:gd name="T0" fmla="*/ 56 w 56"/>
                <a:gd name="T1" fmla="*/ 1 h 56"/>
                <a:gd name="T2" fmla="*/ 56 w 56"/>
                <a:gd name="T3" fmla="*/ 1 h 56"/>
                <a:gd name="T4" fmla="*/ 56 w 56"/>
                <a:gd name="T5" fmla="*/ 1 h 56"/>
                <a:gd name="T6" fmla="*/ 56 w 56"/>
                <a:gd name="T7" fmla="*/ 0 h 56"/>
                <a:gd name="T8" fmla="*/ 56 w 56"/>
                <a:gd name="T9" fmla="*/ 0 h 56"/>
                <a:gd name="T10" fmla="*/ 56 w 56"/>
                <a:gd name="T11" fmla="*/ 0 h 56"/>
                <a:gd name="T12" fmla="*/ 56 w 56"/>
                <a:gd name="T13" fmla="*/ 0 h 56"/>
                <a:gd name="T14" fmla="*/ 56 w 56"/>
                <a:gd name="T15" fmla="*/ 0 h 56"/>
                <a:gd name="T16" fmla="*/ 56 w 56"/>
                <a:gd name="T17" fmla="*/ 0 h 56"/>
                <a:gd name="T18" fmla="*/ 56 w 56"/>
                <a:gd name="T19" fmla="*/ 0 h 56"/>
                <a:gd name="T20" fmla="*/ 56 w 56"/>
                <a:gd name="T21" fmla="*/ 0 h 56"/>
                <a:gd name="T22" fmla="*/ 56 w 56"/>
                <a:gd name="T23" fmla="*/ 0 h 56"/>
                <a:gd name="T24" fmla="*/ 56 w 56"/>
                <a:gd name="T25" fmla="*/ 0 h 56"/>
                <a:gd name="T26" fmla="*/ 56 w 56"/>
                <a:gd name="T27" fmla="*/ 0 h 56"/>
                <a:gd name="T28" fmla="*/ 56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1 h 56"/>
                <a:gd name="T38" fmla="*/ 10 w 56"/>
                <a:gd name="T39" fmla="*/ 45 h 56"/>
                <a:gd name="T40" fmla="*/ 2 w 56"/>
                <a:gd name="T41" fmla="*/ 56 h 56"/>
                <a:gd name="T42" fmla="*/ 2 w 56"/>
                <a:gd name="T43" fmla="*/ 56 h 56"/>
                <a:gd name="T44" fmla="*/ 2 w 56"/>
                <a:gd name="T45" fmla="*/ 56 h 56"/>
                <a:gd name="T46" fmla="*/ 2 w 56"/>
                <a:gd name="T47" fmla="*/ 56 h 56"/>
                <a:gd name="T48" fmla="*/ 2 w 56"/>
                <a:gd name="T49" fmla="*/ 56 h 56"/>
                <a:gd name="T50" fmla="*/ 2 w 56"/>
                <a:gd name="T51" fmla="*/ 56 h 56"/>
                <a:gd name="T52" fmla="*/ 0 w 56"/>
                <a:gd name="T53" fmla="*/ 54 h 56"/>
                <a:gd name="T54" fmla="*/ 0 w 56"/>
                <a:gd name="T55" fmla="*/ 54 h 56"/>
                <a:gd name="T56" fmla="*/ 0 w 56"/>
                <a:gd name="T57" fmla="*/ 54 h 56"/>
                <a:gd name="T58" fmla="*/ 10 w 56"/>
                <a:gd name="T59" fmla="*/ 45 h 56"/>
                <a:gd name="T60" fmla="*/ 10 w 56"/>
                <a:gd name="T61" fmla="*/ 45 h 56"/>
                <a:gd name="T62" fmla="*/ 10 w 56"/>
                <a:gd name="T63" fmla="*/ 45 h 56"/>
                <a:gd name="T64" fmla="*/ 10 w 56"/>
                <a:gd name="T65" fmla="*/ 45 h 56"/>
                <a:gd name="T66" fmla="*/ 10 w 56"/>
                <a:gd name="T67" fmla="*/ 45 h 56"/>
                <a:gd name="T68" fmla="*/ 10 w 56"/>
                <a:gd name="T69" fmla="*/ 45 h 56"/>
                <a:gd name="T70" fmla="*/ 10 w 56"/>
                <a:gd name="T71" fmla="*/ 45 h 56"/>
                <a:gd name="T72" fmla="*/ 10 w 56"/>
                <a:gd name="T73" fmla="*/ 45 h 56"/>
                <a:gd name="T74" fmla="*/ 10 w 56"/>
                <a:gd name="T7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close/>
                  <a:moveTo>
                    <a:pt x="10" y="45"/>
                  </a:move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AB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39" name="Freeform 47"/>
            <p:cNvSpPr>
              <a:spLocks noEditPoints="1"/>
            </p:cNvSpPr>
            <p:nvPr/>
          </p:nvSpPr>
          <p:spPr bwMode="auto">
            <a:xfrm>
              <a:off x="269" y="340"/>
              <a:ext cx="57" cy="55"/>
            </a:xfrm>
            <a:custGeom>
              <a:avLst/>
              <a:gdLst>
                <a:gd name="T0" fmla="*/ 57 w 57"/>
                <a:gd name="T1" fmla="*/ 1 h 55"/>
                <a:gd name="T2" fmla="*/ 57 w 57"/>
                <a:gd name="T3" fmla="*/ 1 h 55"/>
                <a:gd name="T4" fmla="*/ 57 w 57"/>
                <a:gd name="T5" fmla="*/ 1 h 55"/>
                <a:gd name="T6" fmla="*/ 57 w 57"/>
                <a:gd name="T7" fmla="*/ 1 h 55"/>
                <a:gd name="T8" fmla="*/ 57 w 57"/>
                <a:gd name="T9" fmla="*/ 1 h 55"/>
                <a:gd name="T10" fmla="*/ 57 w 57"/>
                <a:gd name="T11" fmla="*/ 0 h 55"/>
                <a:gd name="T12" fmla="*/ 57 w 57"/>
                <a:gd name="T13" fmla="*/ 0 h 55"/>
                <a:gd name="T14" fmla="*/ 57 w 57"/>
                <a:gd name="T15" fmla="*/ 0 h 55"/>
                <a:gd name="T16" fmla="*/ 57 w 57"/>
                <a:gd name="T17" fmla="*/ 0 h 55"/>
                <a:gd name="T18" fmla="*/ 57 w 57"/>
                <a:gd name="T19" fmla="*/ 0 h 55"/>
                <a:gd name="T20" fmla="*/ 57 w 57"/>
                <a:gd name="T21" fmla="*/ 0 h 55"/>
                <a:gd name="T22" fmla="*/ 57 w 57"/>
                <a:gd name="T23" fmla="*/ 0 h 55"/>
                <a:gd name="T24" fmla="*/ 57 w 57"/>
                <a:gd name="T25" fmla="*/ 0 h 55"/>
                <a:gd name="T26" fmla="*/ 57 w 57"/>
                <a:gd name="T27" fmla="*/ 0 h 55"/>
                <a:gd name="T28" fmla="*/ 57 w 57"/>
                <a:gd name="T29" fmla="*/ 0 h 55"/>
                <a:gd name="T30" fmla="*/ 57 w 57"/>
                <a:gd name="T31" fmla="*/ 0 h 55"/>
                <a:gd name="T32" fmla="*/ 57 w 57"/>
                <a:gd name="T33" fmla="*/ 0 h 55"/>
                <a:gd name="T34" fmla="*/ 57 w 57"/>
                <a:gd name="T35" fmla="*/ 1 h 55"/>
                <a:gd name="T36" fmla="*/ 57 w 57"/>
                <a:gd name="T37" fmla="*/ 1 h 55"/>
                <a:gd name="T38" fmla="*/ 11 w 57"/>
                <a:gd name="T39" fmla="*/ 46 h 55"/>
                <a:gd name="T40" fmla="*/ 1 w 57"/>
                <a:gd name="T41" fmla="*/ 55 h 55"/>
                <a:gd name="T42" fmla="*/ 1 w 57"/>
                <a:gd name="T43" fmla="*/ 55 h 55"/>
                <a:gd name="T44" fmla="*/ 1 w 57"/>
                <a:gd name="T45" fmla="*/ 55 h 55"/>
                <a:gd name="T46" fmla="*/ 1 w 57"/>
                <a:gd name="T47" fmla="*/ 55 h 55"/>
                <a:gd name="T48" fmla="*/ 1 w 57"/>
                <a:gd name="T49" fmla="*/ 55 h 55"/>
                <a:gd name="T50" fmla="*/ 1 w 57"/>
                <a:gd name="T51" fmla="*/ 55 h 55"/>
                <a:gd name="T52" fmla="*/ 1 w 57"/>
                <a:gd name="T53" fmla="*/ 55 h 55"/>
                <a:gd name="T54" fmla="*/ 0 w 57"/>
                <a:gd name="T55" fmla="*/ 55 h 55"/>
                <a:gd name="T56" fmla="*/ 0 w 57"/>
                <a:gd name="T57" fmla="*/ 55 h 55"/>
                <a:gd name="T58" fmla="*/ 10 w 57"/>
                <a:gd name="T59" fmla="*/ 46 h 55"/>
                <a:gd name="T60" fmla="*/ 10 w 57"/>
                <a:gd name="T61" fmla="*/ 46 h 55"/>
                <a:gd name="T62" fmla="*/ 10 w 57"/>
                <a:gd name="T63" fmla="*/ 46 h 55"/>
                <a:gd name="T64" fmla="*/ 10 w 57"/>
                <a:gd name="T65" fmla="*/ 46 h 55"/>
                <a:gd name="T66" fmla="*/ 10 w 57"/>
                <a:gd name="T67" fmla="*/ 46 h 55"/>
                <a:gd name="T68" fmla="*/ 10 w 57"/>
                <a:gd name="T69" fmla="*/ 46 h 55"/>
                <a:gd name="T70" fmla="*/ 10 w 57"/>
                <a:gd name="T71" fmla="*/ 46 h 55"/>
                <a:gd name="T72" fmla="*/ 10 w 57"/>
                <a:gd name="T73" fmla="*/ 46 h 55"/>
                <a:gd name="T74" fmla="*/ 11 w 57"/>
                <a:gd name="T7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5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1" y="46"/>
                  </a:move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A9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0" name="Freeform 48"/>
            <p:cNvSpPr>
              <a:spLocks noEditPoints="1"/>
            </p:cNvSpPr>
            <p:nvPr/>
          </p:nvSpPr>
          <p:spPr bwMode="auto">
            <a:xfrm>
              <a:off x="269" y="339"/>
              <a:ext cx="57" cy="56"/>
            </a:xfrm>
            <a:custGeom>
              <a:avLst/>
              <a:gdLst>
                <a:gd name="T0" fmla="*/ 57 w 57"/>
                <a:gd name="T1" fmla="*/ 1 h 56"/>
                <a:gd name="T2" fmla="*/ 57 w 57"/>
                <a:gd name="T3" fmla="*/ 1 h 56"/>
                <a:gd name="T4" fmla="*/ 57 w 57"/>
                <a:gd name="T5" fmla="*/ 1 h 56"/>
                <a:gd name="T6" fmla="*/ 55 w 57"/>
                <a:gd name="T7" fmla="*/ 1 h 56"/>
                <a:gd name="T8" fmla="*/ 55 w 57"/>
                <a:gd name="T9" fmla="*/ 1 h 56"/>
                <a:gd name="T10" fmla="*/ 55 w 57"/>
                <a:gd name="T11" fmla="*/ 1 h 56"/>
                <a:gd name="T12" fmla="*/ 55 w 57"/>
                <a:gd name="T13" fmla="*/ 1 h 56"/>
                <a:gd name="T14" fmla="*/ 55 w 57"/>
                <a:gd name="T15" fmla="*/ 0 h 56"/>
                <a:gd name="T16" fmla="*/ 55 w 57"/>
                <a:gd name="T17" fmla="*/ 0 h 56"/>
                <a:gd name="T18" fmla="*/ 55 w 57"/>
                <a:gd name="T19" fmla="*/ 0 h 56"/>
                <a:gd name="T20" fmla="*/ 55 w 57"/>
                <a:gd name="T21" fmla="*/ 0 h 56"/>
                <a:gd name="T22" fmla="*/ 55 w 57"/>
                <a:gd name="T23" fmla="*/ 0 h 56"/>
                <a:gd name="T24" fmla="*/ 55 w 57"/>
                <a:gd name="T25" fmla="*/ 0 h 56"/>
                <a:gd name="T26" fmla="*/ 57 w 57"/>
                <a:gd name="T27" fmla="*/ 0 h 56"/>
                <a:gd name="T28" fmla="*/ 57 w 57"/>
                <a:gd name="T29" fmla="*/ 0 h 56"/>
                <a:gd name="T30" fmla="*/ 57 w 57"/>
                <a:gd name="T31" fmla="*/ 1 h 56"/>
                <a:gd name="T32" fmla="*/ 57 w 57"/>
                <a:gd name="T33" fmla="*/ 1 h 56"/>
                <a:gd name="T34" fmla="*/ 57 w 57"/>
                <a:gd name="T35" fmla="*/ 1 h 56"/>
                <a:gd name="T36" fmla="*/ 57 w 57"/>
                <a:gd name="T37" fmla="*/ 1 h 56"/>
                <a:gd name="T38" fmla="*/ 10 w 57"/>
                <a:gd name="T39" fmla="*/ 47 h 56"/>
                <a:gd name="T40" fmla="*/ 0 w 57"/>
                <a:gd name="T41" fmla="*/ 56 h 56"/>
                <a:gd name="T42" fmla="*/ 0 w 57"/>
                <a:gd name="T43" fmla="*/ 56 h 56"/>
                <a:gd name="T44" fmla="*/ 0 w 57"/>
                <a:gd name="T45" fmla="*/ 56 h 56"/>
                <a:gd name="T46" fmla="*/ 0 w 57"/>
                <a:gd name="T47" fmla="*/ 56 h 56"/>
                <a:gd name="T48" fmla="*/ 0 w 57"/>
                <a:gd name="T49" fmla="*/ 56 h 56"/>
                <a:gd name="T50" fmla="*/ 0 w 57"/>
                <a:gd name="T51" fmla="*/ 56 h 56"/>
                <a:gd name="T52" fmla="*/ 0 w 57"/>
                <a:gd name="T53" fmla="*/ 56 h 56"/>
                <a:gd name="T54" fmla="*/ 0 w 57"/>
                <a:gd name="T55" fmla="*/ 56 h 56"/>
                <a:gd name="T56" fmla="*/ 0 w 57"/>
                <a:gd name="T57" fmla="*/ 56 h 56"/>
                <a:gd name="T58" fmla="*/ 9 w 57"/>
                <a:gd name="T59" fmla="*/ 46 h 56"/>
                <a:gd name="T60" fmla="*/ 9 w 57"/>
                <a:gd name="T61" fmla="*/ 46 h 56"/>
                <a:gd name="T62" fmla="*/ 9 w 57"/>
                <a:gd name="T63" fmla="*/ 47 h 56"/>
                <a:gd name="T64" fmla="*/ 9 w 57"/>
                <a:gd name="T65" fmla="*/ 47 h 56"/>
                <a:gd name="T66" fmla="*/ 9 w 57"/>
                <a:gd name="T67" fmla="*/ 47 h 56"/>
                <a:gd name="T68" fmla="*/ 9 w 57"/>
                <a:gd name="T69" fmla="*/ 47 h 56"/>
                <a:gd name="T70" fmla="*/ 10 w 57"/>
                <a:gd name="T71" fmla="*/ 47 h 56"/>
                <a:gd name="T72" fmla="*/ 10 w 57"/>
                <a:gd name="T73" fmla="*/ 47 h 56"/>
                <a:gd name="T74" fmla="*/ 10 w 57"/>
                <a:gd name="T75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6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  <a:moveTo>
                    <a:pt x="10" y="47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A7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1" name="Freeform 49"/>
            <p:cNvSpPr>
              <a:spLocks noEditPoints="1"/>
            </p:cNvSpPr>
            <p:nvPr/>
          </p:nvSpPr>
          <p:spPr bwMode="auto">
            <a:xfrm>
              <a:off x="268" y="337"/>
              <a:ext cx="56" cy="58"/>
            </a:xfrm>
            <a:custGeom>
              <a:avLst/>
              <a:gdLst>
                <a:gd name="T0" fmla="*/ 56 w 56"/>
                <a:gd name="T1" fmla="*/ 2 h 58"/>
                <a:gd name="T2" fmla="*/ 56 w 56"/>
                <a:gd name="T3" fmla="*/ 2 h 58"/>
                <a:gd name="T4" fmla="*/ 56 w 56"/>
                <a:gd name="T5" fmla="*/ 2 h 58"/>
                <a:gd name="T6" fmla="*/ 56 w 56"/>
                <a:gd name="T7" fmla="*/ 2 h 58"/>
                <a:gd name="T8" fmla="*/ 56 w 56"/>
                <a:gd name="T9" fmla="*/ 2 h 58"/>
                <a:gd name="T10" fmla="*/ 56 w 56"/>
                <a:gd name="T11" fmla="*/ 2 h 58"/>
                <a:gd name="T12" fmla="*/ 56 w 56"/>
                <a:gd name="T13" fmla="*/ 2 h 58"/>
                <a:gd name="T14" fmla="*/ 56 w 56"/>
                <a:gd name="T15" fmla="*/ 2 h 58"/>
                <a:gd name="T16" fmla="*/ 56 w 56"/>
                <a:gd name="T17" fmla="*/ 2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2 h 58"/>
                <a:gd name="T28" fmla="*/ 56 w 56"/>
                <a:gd name="T29" fmla="*/ 2 h 58"/>
                <a:gd name="T30" fmla="*/ 56 w 56"/>
                <a:gd name="T31" fmla="*/ 2 h 58"/>
                <a:gd name="T32" fmla="*/ 56 w 56"/>
                <a:gd name="T33" fmla="*/ 2 h 58"/>
                <a:gd name="T34" fmla="*/ 56 w 56"/>
                <a:gd name="T35" fmla="*/ 2 h 58"/>
                <a:gd name="T36" fmla="*/ 56 w 56"/>
                <a:gd name="T37" fmla="*/ 2 h 58"/>
                <a:gd name="T38" fmla="*/ 10 w 56"/>
                <a:gd name="T39" fmla="*/ 48 h 58"/>
                <a:gd name="T40" fmla="*/ 1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8 h 58"/>
                <a:gd name="T52" fmla="*/ 0 w 56"/>
                <a:gd name="T53" fmla="*/ 58 h 58"/>
                <a:gd name="T54" fmla="*/ 0 w 56"/>
                <a:gd name="T55" fmla="*/ 58 h 58"/>
                <a:gd name="T56" fmla="*/ 0 w 56"/>
                <a:gd name="T57" fmla="*/ 58 h 58"/>
                <a:gd name="T58" fmla="*/ 9 w 56"/>
                <a:gd name="T59" fmla="*/ 48 h 58"/>
                <a:gd name="T60" fmla="*/ 9 w 56"/>
                <a:gd name="T61" fmla="*/ 48 h 58"/>
                <a:gd name="T62" fmla="*/ 9 w 56"/>
                <a:gd name="T63" fmla="*/ 48 h 58"/>
                <a:gd name="T64" fmla="*/ 9 w 56"/>
                <a:gd name="T65" fmla="*/ 48 h 58"/>
                <a:gd name="T66" fmla="*/ 10 w 56"/>
                <a:gd name="T67" fmla="*/ 48 h 58"/>
                <a:gd name="T68" fmla="*/ 10 w 56"/>
                <a:gd name="T69" fmla="*/ 48 h 58"/>
                <a:gd name="T70" fmla="*/ 10 w 56"/>
                <a:gd name="T71" fmla="*/ 48 h 58"/>
                <a:gd name="T72" fmla="*/ 10 w 56"/>
                <a:gd name="T73" fmla="*/ 48 h 58"/>
                <a:gd name="T74" fmla="*/ 10 w 56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2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5A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2" name="Freeform 50"/>
            <p:cNvSpPr>
              <a:spLocks noEditPoints="1"/>
            </p:cNvSpPr>
            <p:nvPr/>
          </p:nvSpPr>
          <p:spPr bwMode="auto">
            <a:xfrm>
              <a:off x="267" y="337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7 w 57"/>
                <a:gd name="T3" fmla="*/ 0 h 58"/>
                <a:gd name="T4" fmla="*/ 57 w 57"/>
                <a:gd name="T5" fmla="*/ 0 h 58"/>
                <a:gd name="T6" fmla="*/ 57 w 57"/>
                <a:gd name="T7" fmla="*/ 0 h 58"/>
                <a:gd name="T8" fmla="*/ 57 w 57"/>
                <a:gd name="T9" fmla="*/ 0 h 58"/>
                <a:gd name="T10" fmla="*/ 57 w 57"/>
                <a:gd name="T11" fmla="*/ 0 h 58"/>
                <a:gd name="T12" fmla="*/ 57 w 57"/>
                <a:gd name="T13" fmla="*/ 0 h 58"/>
                <a:gd name="T14" fmla="*/ 57 w 57"/>
                <a:gd name="T15" fmla="*/ 0 h 58"/>
                <a:gd name="T16" fmla="*/ 57 w 57"/>
                <a:gd name="T17" fmla="*/ 0 h 58"/>
                <a:gd name="T18" fmla="*/ 57 w 57"/>
                <a:gd name="T19" fmla="*/ 0 h 58"/>
                <a:gd name="T20" fmla="*/ 57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0 w 57"/>
                <a:gd name="T39" fmla="*/ 48 h 58"/>
                <a:gd name="T40" fmla="*/ 1 w 57"/>
                <a:gd name="T41" fmla="*/ 58 h 58"/>
                <a:gd name="T42" fmla="*/ 1 w 57"/>
                <a:gd name="T43" fmla="*/ 58 h 58"/>
                <a:gd name="T44" fmla="*/ 1 w 57"/>
                <a:gd name="T45" fmla="*/ 57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8 w 57"/>
                <a:gd name="T59" fmla="*/ 48 h 58"/>
                <a:gd name="T60" fmla="*/ 10 w 57"/>
                <a:gd name="T61" fmla="*/ 48 h 58"/>
                <a:gd name="T62" fmla="*/ 10 w 57"/>
                <a:gd name="T63" fmla="*/ 48 h 58"/>
                <a:gd name="T64" fmla="*/ 10 w 57"/>
                <a:gd name="T65" fmla="*/ 48 h 58"/>
                <a:gd name="T66" fmla="*/ 10 w 57"/>
                <a:gd name="T67" fmla="*/ 48 h 58"/>
                <a:gd name="T68" fmla="*/ 10 w 57"/>
                <a:gd name="T69" fmla="*/ 48 h 58"/>
                <a:gd name="T70" fmla="*/ 10 w 57"/>
                <a:gd name="T71" fmla="*/ 48 h 58"/>
                <a:gd name="T72" fmla="*/ 10 w 57"/>
                <a:gd name="T73" fmla="*/ 48 h 58"/>
                <a:gd name="T74" fmla="*/ 10 w 57"/>
                <a:gd name="T7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0" y="48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A3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3" name="Freeform 51"/>
            <p:cNvSpPr>
              <a:spLocks noEditPoints="1"/>
            </p:cNvSpPr>
            <p:nvPr/>
          </p:nvSpPr>
          <p:spPr bwMode="auto">
            <a:xfrm>
              <a:off x="265" y="336"/>
              <a:ext cx="59" cy="58"/>
            </a:xfrm>
            <a:custGeom>
              <a:avLst/>
              <a:gdLst>
                <a:gd name="T0" fmla="*/ 59 w 59"/>
                <a:gd name="T1" fmla="*/ 1 h 58"/>
                <a:gd name="T2" fmla="*/ 59 w 59"/>
                <a:gd name="T3" fmla="*/ 1 h 58"/>
                <a:gd name="T4" fmla="*/ 59 w 59"/>
                <a:gd name="T5" fmla="*/ 1 h 58"/>
                <a:gd name="T6" fmla="*/ 59 w 59"/>
                <a:gd name="T7" fmla="*/ 1 h 58"/>
                <a:gd name="T8" fmla="*/ 58 w 59"/>
                <a:gd name="T9" fmla="*/ 0 h 58"/>
                <a:gd name="T10" fmla="*/ 58 w 59"/>
                <a:gd name="T11" fmla="*/ 0 h 58"/>
                <a:gd name="T12" fmla="*/ 58 w 59"/>
                <a:gd name="T13" fmla="*/ 0 h 58"/>
                <a:gd name="T14" fmla="*/ 58 w 59"/>
                <a:gd name="T15" fmla="*/ 0 h 58"/>
                <a:gd name="T16" fmla="*/ 58 w 59"/>
                <a:gd name="T17" fmla="*/ 0 h 58"/>
                <a:gd name="T18" fmla="*/ 58 w 59"/>
                <a:gd name="T19" fmla="*/ 0 h 58"/>
                <a:gd name="T20" fmla="*/ 58 w 59"/>
                <a:gd name="T21" fmla="*/ 0 h 58"/>
                <a:gd name="T22" fmla="*/ 59 w 59"/>
                <a:gd name="T23" fmla="*/ 0 h 58"/>
                <a:gd name="T24" fmla="*/ 59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1 h 58"/>
                <a:gd name="T38" fmla="*/ 10 w 59"/>
                <a:gd name="T39" fmla="*/ 49 h 58"/>
                <a:gd name="T40" fmla="*/ 2 w 59"/>
                <a:gd name="T41" fmla="*/ 58 h 58"/>
                <a:gd name="T42" fmla="*/ 2 w 59"/>
                <a:gd name="T43" fmla="*/ 58 h 58"/>
                <a:gd name="T44" fmla="*/ 2 w 59"/>
                <a:gd name="T45" fmla="*/ 58 h 58"/>
                <a:gd name="T46" fmla="*/ 2 w 59"/>
                <a:gd name="T47" fmla="*/ 58 h 58"/>
                <a:gd name="T48" fmla="*/ 2 w 59"/>
                <a:gd name="T49" fmla="*/ 58 h 58"/>
                <a:gd name="T50" fmla="*/ 2 w 59"/>
                <a:gd name="T51" fmla="*/ 58 h 58"/>
                <a:gd name="T52" fmla="*/ 0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0 w 59"/>
                <a:gd name="T59" fmla="*/ 48 h 58"/>
                <a:gd name="T60" fmla="*/ 10 w 59"/>
                <a:gd name="T61" fmla="*/ 49 h 58"/>
                <a:gd name="T62" fmla="*/ 10 w 59"/>
                <a:gd name="T63" fmla="*/ 49 h 58"/>
                <a:gd name="T64" fmla="*/ 10 w 59"/>
                <a:gd name="T65" fmla="*/ 49 h 58"/>
                <a:gd name="T66" fmla="*/ 10 w 59"/>
                <a:gd name="T67" fmla="*/ 49 h 58"/>
                <a:gd name="T68" fmla="*/ 10 w 59"/>
                <a:gd name="T69" fmla="*/ 49 h 58"/>
                <a:gd name="T70" fmla="*/ 10 w 59"/>
                <a:gd name="T71" fmla="*/ 49 h 58"/>
                <a:gd name="T72" fmla="*/ 10 w 59"/>
                <a:gd name="T73" fmla="*/ 49 h 58"/>
                <a:gd name="T74" fmla="*/ 10 w 59"/>
                <a:gd name="T75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close/>
                  <a:moveTo>
                    <a:pt x="10" y="49"/>
                  </a:move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close/>
                </a:path>
              </a:pathLst>
            </a:custGeom>
            <a:solidFill>
              <a:srgbClr val="A1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4" name="Freeform 52"/>
            <p:cNvSpPr>
              <a:spLocks noEditPoints="1"/>
            </p:cNvSpPr>
            <p:nvPr/>
          </p:nvSpPr>
          <p:spPr bwMode="auto">
            <a:xfrm>
              <a:off x="264" y="335"/>
              <a:ext cx="59" cy="59"/>
            </a:xfrm>
            <a:custGeom>
              <a:avLst/>
              <a:gdLst>
                <a:gd name="T0" fmla="*/ 59 w 59"/>
                <a:gd name="T1" fmla="*/ 1 h 59"/>
                <a:gd name="T2" fmla="*/ 59 w 59"/>
                <a:gd name="T3" fmla="*/ 1 h 59"/>
                <a:gd name="T4" fmla="*/ 59 w 59"/>
                <a:gd name="T5" fmla="*/ 1 h 59"/>
                <a:gd name="T6" fmla="*/ 59 w 59"/>
                <a:gd name="T7" fmla="*/ 1 h 59"/>
                <a:gd name="T8" fmla="*/ 59 w 59"/>
                <a:gd name="T9" fmla="*/ 1 h 59"/>
                <a:gd name="T10" fmla="*/ 59 w 59"/>
                <a:gd name="T11" fmla="*/ 1 h 59"/>
                <a:gd name="T12" fmla="*/ 59 w 59"/>
                <a:gd name="T13" fmla="*/ 0 h 59"/>
                <a:gd name="T14" fmla="*/ 59 w 59"/>
                <a:gd name="T15" fmla="*/ 0 h 59"/>
                <a:gd name="T16" fmla="*/ 59 w 59"/>
                <a:gd name="T17" fmla="*/ 0 h 59"/>
                <a:gd name="T18" fmla="*/ 59 w 59"/>
                <a:gd name="T19" fmla="*/ 0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1 h 59"/>
                <a:gd name="T34" fmla="*/ 59 w 59"/>
                <a:gd name="T35" fmla="*/ 1 h 59"/>
                <a:gd name="T36" fmla="*/ 59 w 59"/>
                <a:gd name="T37" fmla="*/ 1 h 59"/>
                <a:gd name="T38" fmla="*/ 11 w 59"/>
                <a:gd name="T39" fmla="*/ 49 h 59"/>
                <a:gd name="T40" fmla="*/ 1 w 59"/>
                <a:gd name="T41" fmla="*/ 59 h 59"/>
                <a:gd name="T42" fmla="*/ 1 w 59"/>
                <a:gd name="T43" fmla="*/ 59 h 59"/>
                <a:gd name="T44" fmla="*/ 1 w 59"/>
                <a:gd name="T45" fmla="*/ 59 h 59"/>
                <a:gd name="T46" fmla="*/ 1 w 59"/>
                <a:gd name="T47" fmla="*/ 59 h 59"/>
                <a:gd name="T48" fmla="*/ 1 w 59"/>
                <a:gd name="T49" fmla="*/ 59 h 59"/>
                <a:gd name="T50" fmla="*/ 1 w 59"/>
                <a:gd name="T51" fmla="*/ 59 h 59"/>
                <a:gd name="T52" fmla="*/ 1 w 59"/>
                <a:gd name="T53" fmla="*/ 59 h 59"/>
                <a:gd name="T54" fmla="*/ 1 w 59"/>
                <a:gd name="T55" fmla="*/ 59 h 59"/>
                <a:gd name="T56" fmla="*/ 0 w 59"/>
                <a:gd name="T57" fmla="*/ 59 h 59"/>
                <a:gd name="T58" fmla="*/ 10 w 59"/>
                <a:gd name="T59" fmla="*/ 49 h 59"/>
                <a:gd name="T60" fmla="*/ 10 w 59"/>
                <a:gd name="T61" fmla="*/ 49 h 59"/>
                <a:gd name="T62" fmla="*/ 10 w 59"/>
                <a:gd name="T63" fmla="*/ 49 h 59"/>
                <a:gd name="T64" fmla="*/ 10 w 59"/>
                <a:gd name="T65" fmla="*/ 49 h 59"/>
                <a:gd name="T66" fmla="*/ 10 w 59"/>
                <a:gd name="T67" fmla="*/ 49 h 59"/>
                <a:gd name="T68" fmla="*/ 10 w 59"/>
                <a:gd name="T69" fmla="*/ 49 h 59"/>
                <a:gd name="T70" fmla="*/ 10 w 59"/>
                <a:gd name="T71" fmla="*/ 49 h 59"/>
                <a:gd name="T72" fmla="*/ 11 w 59"/>
                <a:gd name="T73" fmla="*/ 49 h 59"/>
                <a:gd name="T74" fmla="*/ 11 w 59"/>
                <a:gd name="T7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1" y="49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9F9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5" name="Freeform 53"/>
            <p:cNvSpPr>
              <a:spLocks noEditPoints="1"/>
            </p:cNvSpPr>
            <p:nvPr/>
          </p:nvSpPr>
          <p:spPr bwMode="auto">
            <a:xfrm>
              <a:off x="264" y="334"/>
              <a:ext cx="59" cy="60"/>
            </a:xfrm>
            <a:custGeom>
              <a:avLst/>
              <a:gdLst>
                <a:gd name="T0" fmla="*/ 59 w 59"/>
                <a:gd name="T1" fmla="*/ 1 h 60"/>
                <a:gd name="T2" fmla="*/ 59 w 59"/>
                <a:gd name="T3" fmla="*/ 1 h 60"/>
                <a:gd name="T4" fmla="*/ 59 w 59"/>
                <a:gd name="T5" fmla="*/ 1 h 60"/>
                <a:gd name="T6" fmla="*/ 59 w 59"/>
                <a:gd name="T7" fmla="*/ 1 h 60"/>
                <a:gd name="T8" fmla="*/ 59 w 59"/>
                <a:gd name="T9" fmla="*/ 1 h 60"/>
                <a:gd name="T10" fmla="*/ 59 w 59"/>
                <a:gd name="T11" fmla="*/ 1 h 60"/>
                <a:gd name="T12" fmla="*/ 59 w 59"/>
                <a:gd name="T13" fmla="*/ 1 h 60"/>
                <a:gd name="T14" fmla="*/ 59 w 59"/>
                <a:gd name="T15" fmla="*/ 1 h 60"/>
                <a:gd name="T16" fmla="*/ 59 w 59"/>
                <a:gd name="T17" fmla="*/ 1 h 60"/>
                <a:gd name="T18" fmla="*/ 59 w 59"/>
                <a:gd name="T19" fmla="*/ 1 h 60"/>
                <a:gd name="T20" fmla="*/ 59 w 59"/>
                <a:gd name="T21" fmla="*/ 0 h 60"/>
                <a:gd name="T22" fmla="*/ 59 w 59"/>
                <a:gd name="T23" fmla="*/ 0 h 60"/>
                <a:gd name="T24" fmla="*/ 59 w 59"/>
                <a:gd name="T25" fmla="*/ 0 h 60"/>
                <a:gd name="T26" fmla="*/ 59 w 59"/>
                <a:gd name="T27" fmla="*/ 1 h 60"/>
                <a:gd name="T28" fmla="*/ 59 w 59"/>
                <a:gd name="T29" fmla="*/ 1 h 60"/>
                <a:gd name="T30" fmla="*/ 59 w 59"/>
                <a:gd name="T31" fmla="*/ 1 h 60"/>
                <a:gd name="T32" fmla="*/ 59 w 59"/>
                <a:gd name="T33" fmla="*/ 1 h 60"/>
                <a:gd name="T34" fmla="*/ 59 w 59"/>
                <a:gd name="T35" fmla="*/ 1 h 60"/>
                <a:gd name="T36" fmla="*/ 59 w 59"/>
                <a:gd name="T37" fmla="*/ 1 h 60"/>
                <a:gd name="T38" fmla="*/ 10 w 59"/>
                <a:gd name="T39" fmla="*/ 50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59 h 60"/>
                <a:gd name="T46" fmla="*/ 0 w 59"/>
                <a:gd name="T47" fmla="*/ 59 h 60"/>
                <a:gd name="T48" fmla="*/ 0 w 59"/>
                <a:gd name="T49" fmla="*/ 59 h 60"/>
                <a:gd name="T50" fmla="*/ 0 w 59"/>
                <a:gd name="T51" fmla="*/ 59 h 60"/>
                <a:gd name="T52" fmla="*/ 0 w 59"/>
                <a:gd name="T53" fmla="*/ 59 h 60"/>
                <a:gd name="T54" fmla="*/ 0 w 59"/>
                <a:gd name="T55" fmla="*/ 59 h 60"/>
                <a:gd name="T56" fmla="*/ 0 w 59"/>
                <a:gd name="T57" fmla="*/ 59 h 60"/>
                <a:gd name="T58" fmla="*/ 9 w 59"/>
                <a:gd name="T59" fmla="*/ 50 h 60"/>
                <a:gd name="T60" fmla="*/ 9 w 59"/>
                <a:gd name="T61" fmla="*/ 50 h 60"/>
                <a:gd name="T62" fmla="*/ 9 w 59"/>
                <a:gd name="T63" fmla="*/ 50 h 60"/>
                <a:gd name="T64" fmla="*/ 10 w 59"/>
                <a:gd name="T65" fmla="*/ 50 h 60"/>
                <a:gd name="T66" fmla="*/ 10 w 59"/>
                <a:gd name="T67" fmla="*/ 50 h 60"/>
                <a:gd name="T68" fmla="*/ 10 w 59"/>
                <a:gd name="T69" fmla="*/ 50 h 60"/>
                <a:gd name="T70" fmla="*/ 10 w 59"/>
                <a:gd name="T71" fmla="*/ 50 h 60"/>
                <a:gd name="T72" fmla="*/ 10 w 59"/>
                <a:gd name="T73" fmla="*/ 50 h 60"/>
                <a:gd name="T74" fmla="*/ 10 w 59"/>
                <a:gd name="T75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1"/>
                  </a:move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10" y="5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D9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6" name="Freeform 54"/>
            <p:cNvSpPr>
              <a:spLocks noEditPoints="1"/>
            </p:cNvSpPr>
            <p:nvPr/>
          </p:nvSpPr>
          <p:spPr bwMode="auto">
            <a:xfrm>
              <a:off x="263" y="334"/>
              <a:ext cx="60" cy="59"/>
            </a:xfrm>
            <a:custGeom>
              <a:avLst/>
              <a:gdLst>
                <a:gd name="T0" fmla="*/ 60 w 60"/>
                <a:gd name="T1" fmla="*/ 0 h 59"/>
                <a:gd name="T2" fmla="*/ 60 w 60"/>
                <a:gd name="T3" fmla="*/ 1 h 59"/>
                <a:gd name="T4" fmla="*/ 59 w 60"/>
                <a:gd name="T5" fmla="*/ 0 h 59"/>
                <a:gd name="T6" fmla="*/ 59 w 60"/>
                <a:gd name="T7" fmla="*/ 0 h 59"/>
                <a:gd name="T8" fmla="*/ 59 w 60"/>
                <a:gd name="T9" fmla="*/ 0 h 59"/>
                <a:gd name="T10" fmla="*/ 59 w 60"/>
                <a:gd name="T11" fmla="*/ 0 h 59"/>
                <a:gd name="T12" fmla="*/ 59 w 60"/>
                <a:gd name="T13" fmla="*/ 0 h 59"/>
                <a:gd name="T14" fmla="*/ 59 w 60"/>
                <a:gd name="T15" fmla="*/ 0 h 59"/>
                <a:gd name="T16" fmla="*/ 59 w 60"/>
                <a:gd name="T17" fmla="*/ 0 h 59"/>
                <a:gd name="T18" fmla="*/ 59 w 60"/>
                <a:gd name="T19" fmla="*/ 0 h 59"/>
                <a:gd name="T20" fmla="*/ 59 w 60"/>
                <a:gd name="T21" fmla="*/ 0 h 59"/>
                <a:gd name="T22" fmla="*/ 59 w 60"/>
                <a:gd name="T23" fmla="*/ 0 h 59"/>
                <a:gd name="T24" fmla="*/ 59 w 60"/>
                <a:gd name="T25" fmla="*/ 0 h 59"/>
                <a:gd name="T26" fmla="*/ 60 w 60"/>
                <a:gd name="T27" fmla="*/ 0 h 59"/>
                <a:gd name="T28" fmla="*/ 60 w 60"/>
                <a:gd name="T29" fmla="*/ 0 h 59"/>
                <a:gd name="T30" fmla="*/ 60 w 60"/>
                <a:gd name="T31" fmla="*/ 0 h 59"/>
                <a:gd name="T32" fmla="*/ 60 w 60"/>
                <a:gd name="T33" fmla="*/ 0 h 59"/>
                <a:gd name="T34" fmla="*/ 60 w 60"/>
                <a:gd name="T35" fmla="*/ 0 h 59"/>
                <a:gd name="T36" fmla="*/ 60 w 60"/>
                <a:gd name="T37" fmla="*/ 0 h 59"/>
                <a:gd name="T38" fmla="*/ 10 w 60"/>
                <a:gd name="T39" fmla="*/ 50 h 59"/>
                <a:gd name="T40" fmla="*/ 1 w 60"/>
                <a:gd name="T41" fmla="*/ 59 h 59"/>
                <a:gd name="T42" fmla="*/ 1 w 60"/>
                <a:gd name="T43" fmla="*/ 59 h 59"/>
                <a:gd name="T44" fmla="*/ 1 w 60"/>
                <a:gd name="T45" fmla="*/ 59 h 59"/>
                <a:gd name="T46" fmla="*/ 0 w 60"/>
                <a:gd name="T47" fmla="*/ 59 h 59"/>
                <a:gd name="T48" fmla="*/ 0 w 60"/>
                <a:gd name="T49" fmla="*/ 59 h 59"/>
                <a:gd name="T50" fmla="*/ 0 w 60"/>
                <a:gd name="T51" fmla="*/ 59 h 59"/>
                <a:gd name="T52" fmla="*/ 0 w 60"/>
                <a:gd name="T53" fmla="*/ 59 h 59"/>
                <a:gd name="T54" fmla="*/ 0 w 60"/>
                <a:gd name="T55" fmla="*/ 59 h 59"/>
                <a:gd name="T56" fmla="*/ 0 w 60"/>
                <a:gd name="T57" fmla="*/ 59 h 59"/>
                <a:gd name="T58" fmla="*/ 10 w 60"/>
                <a:gd name="T59" fmla="*/ 49 h 59"/>
                <a:gd name="T60" fmla="*/ 10 w 60"/>
                <a:gd name="T61" fmla="*/ 49 h 59"/>
                <a:gd name="T62" fmla="*/ 10 w 60"/>
                <a:gd name="T63" fmla="*/ 49 h 59"/>
                <a:gd name="T64" fmla="*/ 10 w 60"/>
                <a:gd name="T65" fmla="*/ 49 h 59"/>
                <a:gd name="T66" fmla="*/ 10 w 60"/>
                <a:gd name="T67" fmla="*/ 50 h 59"/>
                <a:gd name="T68" fmla="*/ 10 w 60"/>
                <a:gd name="T69" fmla="*/ 50 h 59"/>
                <a:gd name="T70" fmla="*/ 10 w 60"/>
                <a:gd name="T71" fmla="*/ 50 h 59"/>
                <a:gd name="T72" fmla="*/ 10 w 60"/>
                <a:gd name="T73" fmla="*/ 50 h 59"/>
                <a:gd name="T74" fmla="*/ 10 w 60"/>
                <a:gd name="T75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59">
                  <a:moveTo>
                    <a:pt x="60" y="0"/>
                  </a:moveTo>
                  <a:lnTo>
                    <a:pt x="6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0" y="50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9B9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7" name="Freeform 55"/>
            <p:cNvSpPr>
              <a:spLocks noEditPoints="1"/>
            </p:cNvSpPr>
            <p:nvPr/>
          </p:nvSpPr>
          <p:spPr bwMode="auto">
            <a:xfrm>
              <a:off x="262" y="332"/>
              <a:ext cx="60" cy="61"/>
            </a:xfrm>
            <a:custGeom>
              <a:avLst/>
              <a:gdLst>
                <a:gd name="T0" fmla="*/ 60 w 60"/>
                <a:gd name="T1" fmla="*/ 2 h 61"/>
                <a:gd name="T2" fmla="*/ 60 w 60"/>
                <a:gd name="T3" fmla="*/ 2 h 61"/>
                <a:gd name="T4" fmla="*/ 60 w 60"/>
                <a:gd name="T5" fmla="*/ 2 h 61"/>
                <a:gd name="T6" fmla="*/ 60 w 60"/>
                <a:gd name="T7" fmla="*/ 2 h 61"/>
                <a:gd name="T8" fmla="*/ 60 w 60"/>
                <a:gd name="T9" fmla="*/ 2 h 61"/>
                <a:gd name="T10" fmla="*/ 60 w 60"/>
                <a:gd name="T11" fmla="*/ 0 h 61"/>
                <a:gd name="T12" fmla="*/ 60 w 60"/>
                <a:gd name="T13" fmla="*/ 0 h 61"/>
                <a:gd name="T14" fmla="*/ 60 w 60"/>
                <a:gd name="T15" fmla="*/ 0 h 61"/>
                <a:gd name="T16" fmla="*/ 60 w 60"/>
                <a:gd name="T17" fmla="*/ 0 h 61"/>
                <a:gd name="T18" fmla="*/ 60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0 h 61"/>
                <a:gd name="T30" fmla="*/ 60 w 60"/>
                <a:gd name="T31" fmla="*/ 0 h 61"/>
                <a:gd name="T32" fmla="*/ 60 w 60"/>
                <a:gd name="T33" fmla="*/ 0 h 61"/>
                <a:gd name="T34" fmla="*/ 60 w 60"/>
                <a:gd name="T35" fmla="*/ 0 h 61"/>
                <a:gd name="T36" fmla="*/ 60 w 60"/>
                <a:gd name="T37" fmla="*/ 2 h 61"/>
                <a:gd name="T38" fmla="*/ 11 w 60"/>
                <a:gd name="T39" fmla="*/ 51 h 61"/>
                <a:gd name="T40" fmla="*/ 1 w 60"/>
                <a:gd name="T41" fmla="*/ 61 h 61"/>
                <a:gd name="T42" fmla="*/ 1 w 60"/>
                <a:gd name="T43" fmla="*/ 61 h 61"/>
                <a:gd name="T44" fmla="*/ 1 w 60"/>
                <a:gd name="T45" fmla="*/ 61 h 61"/>
                <a:gd name="T46" fmla="*/ 1 w 60"/>
                <a:gd name="T47" fmla="*/ 61 h 61"/>
                <a:gd name="T48" fmla="*/ 1 w 60"/>
                <a:gd name="T49" fmla="*/ 61 h 61"/>
                <a:gd name="T50" fmla="*/ 1 w 60"/>
                <a:gd name="T51" fmla="*/ 61 h 61"/>
                <a:gd name="T52" fmla="*/ 1 w 60"/>
                <a:gd name="T53" fmla="*/ 61 h 61"/>
                <a:gd name="T54" fmla="*/ 0 w 60"/>
                <a:gd name="T55" fmla="*/ 60 h 61"/>
                <a:gd name="T56" fmla="*/ 0 w 60"/>
                <a:gd name="T57" fmla="*/ 60 h 61"/>
                <a:gd name="T58" fmla="*/ 10 w 60"/>
                <a:gd name="T59" fmla="*/ 51 h 61"/>
                <a:gd name="T60" fmla="*/ 10 w 60"/>
                <a:gd name="T61" fmla="*/ 51 h 61"/>
                <a:gd name="T62" fmla="*/ 10 w 60"/>
                <a:gd name="T63" fmla="*/ 51 h 61"/>
                <a:gd name="T64" fmla="*/ 10 w 60"/>
                <a:gd name="T65" fmla="*/ 51 h 61"/>
                <a:gd name="T66" fmla="*/ 10 w 60"/>
                <a:gd name="T67" fmla="*/ 51 h 61"/>
                <a:gd name="T68" fmla="*/ 10 w 60"/>
                <a:gd name="T69" fmla="*/ 51 h 61"/>
                <a:gd name="T70" fmla="*/ 10 w 60"/>
                <a:gd name="T71" fmla="*/ 51 h 61"/>
                <a:gd name="T72" fmla="*/ 10 w 60"/>
                <a:gd name="T73" fmla="*/ 51 h 61"/>
                <a:gd name="T74" fmla="*/ 11 w 60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2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2"/>
                  </a:lnTo>
                  <a:close/>
                  <a:moveTo>
                    <a:pt x="11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9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8" name="Freeform 56"/>
            <p:cNvSpPr>
              <a:spLocks noEditPoints="1"/>
            </p:cNvSpPr>
            <p:nvPr/>
          </p:nvSpPr>
          <p:spPr bwMode="auto">
            <a:xfrm>
              <a:off x="262" y="331"/>
              <a:ext cx="60" cy="61"/>
            </a:xfrm>
            <a:custGeom>
              <a:avLst/>
              <a:gdLst>
                <a:gd name="T0" fmla="*/ 60 w 60"/>
                <a:gd name="T1" fmla="*/ 1 h 61"/>
                <a:gd name="T2" fmla="*/ 60 w 60"/>
                <a:gd name="T3" fmla="*/ 1 h 61"/>
                <a:gd name="T4" fmla="*/ 60 w 60"/>
                <a:gd name="T5" fmla="*/ 1 h 61"/>
                <a:gd name="T6" fmla="*/ 60 w 60"/>
                <a:gd name="T7" fmla="*/ 1 h 61"/>
                <a:gd name="T8" fmla="*/ 60 w 60"/>
                <a:gd name="T9" fmla="*/ 1 h 61"/>
                <a:gd name="T10" fmla="*/ 60 w 60"/>
                <a:gd name="T11" fmla="*/ 1 h 61"/>
                <a:gd name="T12" fmla="*/ 59 w 60"/>
                <a:gd name="T13" fmla="*/ 1 h 61"/>
                <a:gd name="T14" fmla="*/ 59 w 60"/>
                <a:gd name="T15" fmla="*/ 1 h 61"/>
                <a:gd name="T16" fmla="*/ 59 w 60"/>
                <a:gd name="T17" fmla="*/ 1 h 61"/>
                <a:gd name="T18" fmla="*/ 59 w 60"/>
                <a:gd name="T19" fmla="*/ 0 h 61"/>
                <a:gd name="T20" fmla="*/ 60 w 60"/>
                <a:gd name="T21" fmla="*/ 0 h 61"/>
                <a:gd name="T22" fmla="*/ 60 w 60"/>
                <a:gd name="T23" fmla="*/ 0 h 61"/>
                <a:gd name="T24" fmla="*/ 60 w 60"/>
                <a:gd name="T25" fmla="*/ 0 h 61"/>
                <a:gd name="T26" fmla="*/ 60 w 60"/>
                <a:gd name="T27" fmla="*/ 0 h 61"/>
                <a:gd name="T28" fmla="*/ 60 w 60"/>
                <a:gd name="T29" fmla="*/ 1 h 61"/>
                <a:gd name="T30" fmla="*/ 60 w 60"/>
                <a:gd name="T31" fmla="*/ 1 h 61"/>
                <a:gd name="T32" fmla="*/ 60 w 60"/>
                <a:gd name="T33" fmla="*/ 1 h 61"/>
                <a:gd name="T34" fmla="*/ 60 w 60"/>
                <a:gd name="T35" fmla="*/ 1 h 61"/>
                <a:gd name="T36" fmla="*/ 60 w 60"/>
                <a:gd name="T37" fmla="*/ 1 h 61"/>
                <a:gd name="T38" fmla="*/ 10 w 60"/>
                <a:gd name="T39" fmla="*/ 52 h 61"/>
                <a:gd name="T40" fmla="*/ 0 w 60"/>
                <a:gd name="T41" fmla="*/ 61 h 61"/>
                <a:gd name="T42" fmla="*/ 0 w 60"/>
                <a:gd name="T43" fmla="*/ 61 h 61"/>
                <a:gd name="T44" fmla="*/ 0 w 60"/>
                <a:gd name="T45" fmla="*/ 61 h 61"/>
                <a:gd name="T46" fmla="*/ 0 w 60"/>
                <a:gd name="T47" fmla="*/ 61 h 61"/>
                <a:gd name="T48" fmla="*/ 0 w 60"/>
                <a:gd name="T49" fmla="*/ 61 h 61"/>
                <a:gd name="T50" fmla="*/ 0 w 60"/>
                <a:gd name="T51" fmla="*/ 61 h 61"/>
                <a:gd name="T52" fmla="*/ 0 w 60"/>
                <a:gd name="T53" fmla="*/ 61 h 61"/>
                <a:gd name="T54" fmla="*/ 0 w 60"/>
                <a:gd name="T55" fmla="*/ 61 h 61"/>
                <a:gd name="T56" fmla="*/ 0 w 60"/>
                <a:gd name="T57" fmla="*/ 61 h 61"/>
                <a:gd name="T58" fmla="*/ 8 w 60"/>
                <a:gd name="T59" fmla="*/ 50 h 61"/>
                <a:gd name="T60" fmla="*/ 8 w 60"/>
                <a:gd name="T61" fmla="*/ 52 h 61"/>
                <a:gd name="T62" fmla="*/ 8 w 60"/>
                <a:gd name="T63" fmla="*/ 52 h 61"/>
                <a:gd name="T64" fmla="*/ 8 w 60"/>
                <a:gd name="T65" fmla="*/ 52 h 61"/>
                <a:gd name="T66" fmla="*/ 10 w 60"/>
                <a:gd name="T67" fmla="*/ 52 h 61"/>
                <a:gd name="T68" fmla="*/ 10 w 60"/>
                <a:gd name="T69" fmla="*/ 52 h 61"/>
                <a:gd name="T70" fmla="*/ 10 w 60"/>
                <a:gd name="T71" fmla="*/ 52 h 61"/>
                <a:gd name="T72" fmla="*/ 10 w 60"/>
                <a:gd name="T73" fmla="*/ 52 h 61"/>
                <a:gd name="T74" fmla="*/ 10 w 60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60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79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49" name="Freeform 57"/>
            <p:cNvSpPr>
              <a:spLocks noEditPoints="1"/>
            </p:cNvSpPr>
            <p:nvPr/>
          </p:nvSpPr>
          <p:spPr bwMode="auto">
            <a:xfrm>
              <a:off x="260" y="330"/>
              <a:ext cx="62" cy="62"/>
            </a:xfrm>
            <a:custGeom>
              <a:avLst/>
              <a:gdLst>
                <a:gd name="T0" fmla="*/ 62 w 62"/>
                <a:gd name="T1" fmla="*/ 1 h 62"/>
                <a:gd name="T2" fmla="*/ 61 w 62"/>
                <a:gd name="T3" fmla="*/ 1 h 62"/>
                <a:gd name="T4" fmla="*/ 61 w 62"/>
                <a:gd name="T5" fmla="*/ 1 h 62"/>
                <a:gd name="T6" fmla="*/ 61 w 62"/>
                <a:gd name="T7" fmla="*/ 1 h 62"/>
                <a:gd name="T8" fmla="*/ 61 w 62"/>
                <a:gd name="T9" fmla="*/ 1 h 62"/>
                <a:gd name="T10" fmla="*/ 61 w 62"/>
                <a:gd name="T11" fmla="*/ 1 h 62"/>
                <a:gd name="T12" fmla="*/ 61 w 62"/>
                <a:gd name="T13" fmla="*/ 1 h 62"/>
                <a:gd name="T14" fmla="*/ 61 w 62"/>
                <a:gd name="T15" fmla="*/ 1 h 62"/>
                <a:gd name="T16" fmla="*/ 61 w 62"/>
                <a:gd name="T17" fmla="*/ 1 h 62"/>
                <a:gd name="T18" fmla="*/ 61 w 62"/>
                <a:gd name="T19" fmla="*/ 1 h 62"/>
                <a:gd name="T20" fmla="*/ 61 w 62"/>
                <a:gd name="T21" fmla="*/ 0 h 62"/>
                <a:gd name="T22" fmla="*/ 61 w 62"/>
                <a:gd name="T23" fmla="*/ 1 h 62"/>
                <a:gd name="T24" fmla="*/ 61 w 62"/>
                <a:gd name="T25" fmla="*/ 1 h 62"/>
                <a:gd name="T26" fmla="*/ 61 w 62"/>
                <a:gd name="T27" fmla="*/ 1 h 62"/>
                <a:gd name="T28" fmla="*/ 61 w 62"/>
                <a:gd name="T29" fmla="*/ 1 h 62"/>
                <a:gd name="T30" fmla="*/ 61 w 62"/>
                <a:gd name="T31" fmla="*/ 1 h 62"/>
                <a:gd name="T32" fmla="*/ 61 w 62"/>
                <a:gd name="T33" fmla="*/ 1 h 62"/>
                <a:gd name="T34" fmla="*/ 62 w 62"/>
                <a:gd name="T35" fmla="*/ 1 h 62"/>
                <a:gd name="T36" fmla="*/ 62 w 62"/>
                <a:gd name="T37" fmla="*/ 1 h 62"/>
                <a:gd name="T38" fmla="*/ 10 w 62"/>
                <a:gd name="T39" fmla="*/ 51 h 62"/>
                <a:gd name="T40" fmla="*/ 2 w 62"/>
                <a:gd name="T41" fmla="*/ 62 h 62"/>
                <a:gd name="T42" fmla="*/ 2 w 62"/>
                <a:gd name="T43" fmla="*/ 62 h 62"/>
                <a:gd name="T44" fmla="*/ 0 w 62"/>
                <a:gd name="T45" fmla="*/ 62 h 62"/>
                <a:gd name="T46" fmla="*/ 0 w 62"/>
                <a:gd name="T47" fmla="*/ 62 h 62"/>
                <a:gd name="T48" fmla="*/ 0 w 62"/>
                <a:gd name="T49" fmla="*/ 62 h 62"/>
                <a:gd name="T50" fmla="*/ 0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0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1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95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0" name="Freeform 58"/>
            <p:cNvSpPr>
              <a:spLocks noEditPoints="1"/>
            </p:cNvSpPr>
            <p:nvPr/>
          </p:nvSpPr>
          <p:spPr bwMode="auto">
            <a:xfrm>
              <a:off x="259" y="330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2 w 62"/>
                <a:gd name="T3" fmla="*/ 1 h 62"/>
                <a:gd name="T4" fmla="*/ 62 w 62"/>
                <a:gd name="T5" fmla="*/ 1 h 62"/>
                <a:gd name="T6" fmla="*/ 62 w 62"/>
                <a:gd name="T7" fmla="*/ 1 h 62"/>
                <a:gd name="T8" fmla="*/ 62 w 62"/>
                <a:gd name="T9" fmla="*/ 1 h 62"/>
                <a:gd name="T10" fmla="*/ 62 w 62"/>
                <a:gd name="T11" fmla="*/ 1 h 62"/>
                <a:gd name="T12" fmla="*/ 62 w 62"/>
                <a:gd name="T13" fmla="*/ 0 h 62"/>
                <a:gd name="T14" fmla="*/ 60 w 62"/>
                <a:gd name="T15" fmla="*/ 0 h 62"/>
                <a:gd name="T16" fmla="*/ 60 w 62"/>
                <a:gd name="T17" fmla="*/ 0 h 62"/>
                <a:gd name="T18" fmla="*/ 60 w 62"/>
                <a:gd name="T19" fmla="*/ 0 h 62"/>
                <a:gd name="T20" fmla="*/ 62 w 62"/>
                <a:gd name="T21" fmla="*/ 0 h 62"/>
                <a:gd name="T22" fmla="*/ 62 w 62"/>
                <a:gd name="T23" fmla="*/ 0 h 62"/>
                <a:gd name="T24" fmla="*/ 62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1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0 h 62"/>
                <a:gd name="T48" fmla="*/ 1 w 62"/>
                <a:gd name="T49" fmla="*/ 60 h 62"/>
                <a:gd name="T50" fmla="*/ 1 w 62"/>
                <a:gd name="T51" fmla="*/ 60 h 62"/>
                <a:gd name="T52" fmla="*/ 0 w 62"/>
                <a:gd name="T53" fmla="*/ 60 h 62"/>
                <a:gd name="T54" fmla="*/ 0 w 62"/>
                <a:gd name="T55" fmla="*/ 60 h 62"/>
                <a:gd name="T56" fmla="*/ 0 w 62"/>
                <a:gd name="T57" fmla="*/ 60 h 62"/>
                <a:gd name="T58" fmla="*/ 10 w 62"/>
                <a:gd name="T59" fmla="*/ 51 h 62"/>
                <a:gd name="T60" fmla="*/ 10 w 62"/>
                <a:gd name="T61" fmla="*/ 51 h 62"/>
                <a:gd name="T62" fmla="*/ 10 w 62"/>
                <a:gd name="T63" fmla="*/ 51 h 62"/>
                <a:gd name="T64" fmla="*/ 10 w 62"/>
                <a:gd name="T65" fmla="*/ 51 h 62"/>
                <a:gd name="T66" fmla="*/ 10 w 62"/>
                <a:gd name="T67" fmla="*/ 51 h 62"/>
                <a:gd name="T68" fmla="*/ 10 w 62"/>
                <a:gd name="T69" fmla="*/ 51 h 62"/>
                <a:gd name="T70" fmla="*/ 10 w 62"/>
                <a:gd name="T71" fmla="*/ 51 h 62"/>
                <a:gd name="T72" fmla="*/ 10 w 62"/>
                <a:gd name="T73" fmla="*/ 51 h 62"/>
                <a:gd name="T74" fmla="*/ 11 w 62"/>
                <a:gd name="T75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1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3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1" name="Freeform 59"/>
            <p:cNvSpPr>
              <a:spLocks noEditPoints="1"/>
            </p:cNvSpPr>
            <p:nvPr/>
          </p:nvSpPr>
          <p:spPr bwMode="auto">
            <a:xfrm>
              <a:off x="259" y="329"/>
              <a:ext cx="62" cy="61"/>
            </a:xfrm>
            <a:custGeom>
              <a:avLst/>
              <a:gdLst>
                <a:gd name="T0" fmla="*/ 62 w 62"/>
                <a:gd name="T1" fmla="*/ 1 h 61"/>
                <a:gd name="T2" fmla="*/ 60 w 62"/>
                <a:gd name="T3" fmla="*/ 1 h 61"/>
                <a:gd name="T4" fmla="*/ 60 w 62"/>
                <a:gd name="T5" fmla="*/ 1 h 61"/>
                <a:gd name="T6" fmla="*/ 60 w 62"/>
                <a:gd name="T7" fmla="*/ 1 h 61"/>
                <a:gd name="T8" fmla="*/ 60 w 62"/>
                <a:gd name="T9" fmla="*/ 1 h 61"/>
                <a:gd name="T10" fmla="*/ 60 w 62"/>
                <a:gd name="T11" fmla="*/ 1 h 61"/>
                <a:gd name="T12" fmla="*/ 60 w 62"/>
                <a:gd name="T13" fmla="*/ 1 h 61"/>
                <a:gd name="T14" fmla="*/ 60 w 62"/>
                <a:gd name="T15" fmla="*/ 1 h 61"/>
                <a:gd name="T16" fmla="*/ 60 w 62"/>
                <a:gd name="T17" fmla="*/ 1 h 61"/>
                <a:gd name="T18" fmla="*/ 60 w 62"/>
                <a:gd name="T19" fmla="*/ 1 h 61"/>
                <a:gd name="T20" fmla="*/ 60 w 62"/>
                <a:gd name="T21" fmla="*/ 0 h 61"/>
                <a:gd name="T22" fmla="*/ 60 w 62"/>
                <a:gd name="T23" fmla="*/ 0 h 61"/>
                <a:gd name="T24" fmla="*/ 60 w 62"/>
                <a:gd name="T25" fmla="*/ 0 h 61"/>
                <a:gd name="T26" fmla="*/ 60 w 62"/>
                <a:gd name="T27" fmla="*/ 0 h 61"/>
                <a:gd name="T28" fmla="*/ 62 w 62"/>
                <a:gd name="T29" fmla="*/ 1 h 61"/>
                <a:gd name="T30" fmla="*/ 62 w 62"/>
                <a:gd name="T31" fmla="*/ 1 h 61"/>
                <a:gd name="T32" fmla="*/ 62 w 62"/>
                <a:gd name="T33" fmla="*/ 1 h 61"/>
                <a:gd name="T34" fmla="*/ 62 w 62"/>
                <a:gd name="T35" fmla="*/ 1 h 61"/>
                <a:gd name="T36" fmla="*/ 62 w 62"/>
                <a:gd name="T37" fmla="*/ 1 h 61"/>
                <a:gd name="T38" fmla="*/ 10 w 62"/>
                <a:gd name="T39" fmla="*/ 52 h 61"/>
                <a:gd name="T40" fmla="*/ 0 w 62"/>
                <a:gd name="T41" fmla="*/ 61 h 61"/>
                <a:gd name="T42" fmla="*/ 0 w 62"/>
                <a:gd name="T43" fmla="*/ 61 h 61"/>
                <a:gd name="T44" fmla="*/ 0 w 62"/>
                <a:gd name="T45" fmla="*/ 61 h 61"/>
                <a:gd name="T46" fmla="*/ 0 w 62"/>
                <a:gd name="T47" fmla="*/ 61 h 61"/>
                <a:gd name="T48" fmla="*/ 0 w 62"/>
                <a:gd name="T49" fmla="*/ 61 h 61"/>
                <a:gd name="T50" fmla="*/ 0 w 62"/>
                <a:gd name="T51" fmla="*/ 61 h 61"/>
                <a:gd name="T52" fmla="*/ 0 w 62"/>
                <a:gd name="T53" fmla="*/ 61 h 61"/>
                <a:gd name="T54" fmla="*/ 0 w 62"/>
                <a:gd name="T55" fmla="*/ 61 h 61"/>
                <a:gd name="T56" fmla="*/ 0 w 62"/>
                <a:gd name="T57" fmla="*/ 61 h 61"/>
                <a:gd name="T58" fmla="*/ 9 w 62"/>
                <a:gd name="T59" fmla="*/ 51 h 61"/>
                <a:gd name="T60" fmla="*/ 9 w 62"/>
                <a:gd name="T61" fmla="*/ 51 h 61"/>
                <a:gd name="T62" fmla="*/ 9 w 62"/>
                <a:gd name="T63" fmla="*/ 51 h 61"/>
                <a:gd name="T64" fmla="*/ 10 w 62"/>
                <a:gd name="T65" fmla="*/ 51 h 61"/>
                <a:gd name="T66" fmla="*/ 10 w 62"/>
                <a:gd name="T67" fmla="*/ 51 h 61"/>
                <a:gd name="T68" fmla="*/ 10 w 62"/>
                <a:gd name="T69" fmla="*/ 51 h 61"/>
                <a:gd name="T70" fmla="*/ 10 w 62"/>
                <a:gd name="T71" fmla="*/ 51 h 61"/>
                <a:gd name="T72" fmla="*/ 10 w 62"/>
                <a:gd name="T73" fmla="*/ 52 h 61"/>
                <a:gd name="T74" fmla="*/ 10 w 62"/>
                <a:gd name="T7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1">
                  <a:moveTo>
                    <a:pt x="62" y="1"/>
                  </a:move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2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919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2" name="Freeform 60"/>
            <p:cNvSpPr>
              <a:spLocks noEditPoints="1"/>
            </p:cNvSpPr>
            <p:nvPr/>
          </p:nvSpPr>
          <p:spPr bwMode="auto">
            <a:xfrm>
              <a:off x="258" y="329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1 w 61"/>
                <a:gd name="T3" fmla="*/ 1 h 61"/>
                <a:gd name="T4" fmla="*/ 61 w 61"/>
                <a:gd name="T5" fmla="*/ 1 h 61"/>
                <a:gd name="T6" fmla="*/ 61 w 61"/>
                <a:gd name="T7" fmla="*/ 0 h 61"/>
                <a:gd name="T8" fmla="*/ 61 w 61"/>
                <a:gd name="T9" fmla="*/ 0 h 61"/>
                <a:gd name="T10" fmla="*/ 61 w 61"/>
                <a:gd name="T11" fmla="*/ 0 h 61"/>
                <a:gd name="T12" fmla="*/ 61 w 61"/>
                <a:gd name="T13" fmla="*/ 0 h 61"/>
                <a:gd name="T14" fmla="*/ 61 w 61"/>
                <a:gd name="T15" fmla="*/ 0 h 61"/>
                <a:gd name="T16" fmla="*/ 60 w 61"/>
                <a:gd name="T17" fmla="*/ 0 h 61"/>
                <a:gd name="T18" fmla="*/ 60 w 61"/>
                <a:gd name="T19" fmla="*/ 0 h 61"/>
                <a:gd name="T20" fmla="*/ 61 w 61"/>
                <a:gd name="T21" fmla="*/ 0 h 61"/>
                <a:gd name="T22" fmla="*/ 61 w 61"/>
                <a:gd name="T23" fmla="*/ 0 h 61"/>
                <a:gd name="T24" fmla="*/ 61 w 61"/>
                <a:gd name="T25" fmla="*/ 0 h 61"/>
                <a:gd name="T26" fmla="*/ 61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0 w 61"/>
                <a:gd name="T39" fmla="*/ 51 h 61"/>
                <a:gd name="T40" fmla="*/ 1 w 61"/>
                <a:gd name="T41" fmla="*/ 61 h 61"/>
                <a:gd name="T42" fmla="*/ 1 w 61"/>
                <a:gd name="T43" fmla="*/ 61 h 61"/>
                <a:gd name="T44" fmla="*/ 1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0 h 61"/>
                <a:gd name="T52" fmla="*/ 0 w 61"/>
                <a:gd name="T53" fmla="*/ 60 h 61"/>
                <a:gd name="T54" fmla="*/ 0 w 61"/>
                <a:gd name="T55" fmla="*/ 60 h 61"/>
                <a:gd name="T56" fmla="*/ 0 w 61"/>
                <a:gd name="T57" fmla="*/ 60 h 61"/>
                <a:gd name="T58" fmla="*/ 10 w 61"/>
                <a:gd name="T59" fmla="*/ 51 h 61"/>
                <a:gd name="T60" fmla="*/ 10 w 61"/>
                <a:gd name="T61" fmla="*/ 51 h 61"/>
                <a:gd name="T62" fmla="*/ 10 w 61"/>
                <a:gd name="T63" fmla="*/ 51 h 61"/>
                <a:gd name="T64" fmla="*/ 10 w 61"/>
                <a:gd name="T65" fmla="*/ 51 h 61"/>
                <a:gd name="T66" fmla="*/ 10 w 61"/>
                <a:gd name="T67" fmla="*/ 51 h 61"/>
                <a:gd name="T68" fmla="*/ 10 w 61"/>
                <a:gd name="T69" fmla="*/ 51 h 61"/>
                <a:gd name="T70" fmla="*/ 10 w 61"/>
                <a:gd name="T71" fmla="*/ 51 h 61"/>
                <a:gd name="T72" fmla="*/ 10 w 61"/>
                <a:gd name="T73" fmla="*/ 51 h 61"/>
                <a:gd name="T74" fmla="*/ 10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0" y="51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8F8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3" name="Freeform 61"/>
            <p:cNvSpPr>
              <a:spLocks noEditPoints="1"/>
            </p:cNvSpPr>
            <p:nvPr/>
          </p:nvSpPr>
          <p:spPr bwMode="auto">
            <a:xfrm>
              <a:off x="257" y="327"/>
              <a:ext cx="62" cy="62"/>
            </a:xfrm>
            <a:custGeom>
              <a:avLst/>
              <a:gdLst>
                <a:gd name="T0" fmla="*/ 62 w 62"/>
                <a:gd name="T1" fmla="*/ 2 h 62"/>
                <a:gd name="T2" fmla="*/ 61 w 62"/>
                <a:gd name="T3" fmla="*/ 2 h 62"/>
                <a:gd name="T4" fmla="*/ 61 w 62"/>
                <a:gd name="T5" fmla="*/ 2 h 62"/>
                <a:gd name="T6" fmla="*/ 61 w 62"/>
                <a:gd name="T7" fmla="*/ 2 h 62"/>
                <a:gd name="T8" fmla="*/ 61 w 62"/>
                <a:gd name="T9" fmla="*/ 2 h 62"/>
                <a:gd name="T10" fmla="*/ 61 w 62"/>
                <a:gd name="T11" fmla="*/ 2 h 62"/>
                <a:gd name="T12" fmla="*/ 61 w 62"/>
                <a:gd name="T13" fmla="*/ 2 h 62"/>
                <a:gd name="T14" fmla="*/ 61 w 62"/>
                <a:gd name="T15" fmla="*/ 2 h 62"/>
                <a:gd name="T16" fmla="*/ 61 w 62"/>
                <a:gd name="T17" fmla="*/ 0 h 62"/>
                <a:gd name="T18" fmla="*/ 61 w 62"/>
                <a:gd name="T19" fmla="*/ 0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2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2 h 62"/>
                <a:gd name="T38" fmla="*/ 11 w 62"/>
                <a:gd name="T39" fmla="*/ 53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0 w 62"/>
                <a:gd name="T59" fmla="*/ 52 h 62"/>
                <a:gd name="T60" fmla="*/ 10 w 62"/>
                <a:gd name="T61" fmla="*/ 52 h 62"/>
                <a:gd name="T62" fmla="*/ 10 w 62"/>
                <a:gd name="T63" fmla="*/ 52 h 62"/>
                <a:gd name="T64" fmla="*/ 10 w 62"/>
                <a:gd name="T65" fmla="*/ 52 h 62"/>
                <a:gd name="T66" fmla="*/ 10 w 62"/>
                <a:gd name="T67" fmla="*/ 52 h 62"/>
                <a:gd name="T68" fmla="*/ 10 w 62"/>
                <a:gd name="T69" fmla="*/ 52 h 62"/>
                <a:gd name="T70" fmla="*/ 11 w 62"/>
                <a:gd name="T71" fmla="*/ 53 h 62"/>
                <a:gd name="T72" fmla="*/ 11 w 62"/>
                <a:gd name="T73" fmla="*/ 53 h 62"/>
                <a:gd name="T74" fmla="*/ 11 w 62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2"/>
                  </a:move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close/>
                  <a:moveTo>
                    <a:pt x="11" y="53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8D8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4" name="Freeform 62"/>
            <p:cNvSpPr>
              <a:spLocks noEditPoints="1"/>
            </p:cNvSpPr>
            <p:nvPr/>
          </p:nvSpPr>
          <p:spPr bwMode="auto">
            <a:xfrm>
              <a:off x="257" y="326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1 w 61"/>
                <a:gd name="T3" fmla="*/ 1 h 63"/>
                <a:gd name="T4" fmla="*/ 61 w 61"/>
                <a:gd name="T5" fmla="*/ 1 h 63"/>
                <a:gd name="T6" fmla="*/ 61 w 61"/>
                <a:gd name="T7" fmla="*/ 1 h 63"/>
                <a:gd name="T8" fmla="*/ 61 w 61"/>
                <a:gd name="T9" fmla="*/ 1 h 63"/>
                <a:gd name="T10" fmla="*/ 61 w 61"/>
                <a:gd name="T11" fmla="*/ 1 h 63"/>
                <a:gd name="T12" fmla="*/ 61 w 61"/>
                <a:gd name="T13" fmla="*/ 1 h 63"/>
                <a:gd name="T14" fmla="*/ 61 w 61"/>
                <a:gd name="T15" fmla="*/ 1 h 63"/>
                <a:gd name="T16" fmla="*/ 60 w 61"/>
                <a:gd name="T17" fmla="*/ 1 h 63"/>
                <a:gd name="T18" fmla="*/ 60 w 61"/>
                <a:gd name="T19" fmla="*/ 1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0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0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3 h 63"/>
                <a:gd name="T60" fmla="*/ 10 w 61"/>
                <a:gd name="T61" fmla="*/ 53 h 63"/>
                <a:gd name="T62" fmla="*/ 10 w 61"/>
                <a:gd name="T63" fmla="*/ 53 h 63"/>
                <a:gd name="T64" fmla="*/ 10 w 61"/>
                <a:gd name="T65" fmla="*/ 53 h 63"/>
                <a:gd name="T66" fmla="*/ 10 w 61"/>
                <a:gd name="T67" fmla="*/ 53 h 63"/>
                <a:gd name="T68" fmla="*/ 10 w 61"/>
                <a:gd name="T69" fmla="*/ 53 h 63"/>
                <a:gd name="T70" fmla="*/ 10 w 61"/>
                <a:gd name="T71" fmla="*/ 53 h 63"/>
                <a:gd name="T72" fmla="*/ 10 w 61"/>
                <a:gd name="T73" fmla="*/ 53 h 63"/>
                <a:gd name="T74" fmla="*/ 10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B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5" name="Freeform 63"/>
            <p:cNvSpPr>
              <a:spLocks noEditPoints="1"/>
            </p:cNvSpPr>
            <p:nvPr/>
          </p:nvSpPr>
          <p:spPr bwMode="auto">
            <a:xfrm>
              <a:off x="255" y="326"/>
              <a:ext cx="63" cy="62"/>
            </a:xfrm>
            <a:custGeom>
              <a:avLst/>
              <a:gdLst>
                <a:gd name="T0" fmla="*/ 63 w 63"/>
                <a:gd name="T1" fmla="*/ 0 h 62"/>
                <a:gd name="T2" fmla="*/ 62 w 63"/>
                <a:gd name="T3" fmla="*/ 1 h 62"/>
                <a:gd name="T4" fmla="*/ 62 w 63"/>
                <a:gd name="T5" fmla="*/ 1 h 62"/>
                <a:gd name="T6" fmla="*/ 62 w 63"/>
                <a:gd name="T7" fmla="*/ 1 h 62"/>
                <a:gd name="T8" fmla="*/ 62 w 63"/>
                <a:gd name="T9" fmla="*/ 1 h 62"/>
                <a:gd name="T10" fmla="*/ 62 w 63"/>
                <a:gd name="T11" fmla="*/ 1 h 62"/>
                <a:gd name="T12" fmla="*/ 62 w 63"/>
                <a:gd name="T13" fmla="*/ 0 h 62"/>
                <a:gd name="T14" fmla="*/ 62 w 63"/>
                <a:gd name="T15" fmla="*/ 0 h 62"/>
                <a:gd name="T16" fmla="*/ 62 w 63"/>
                <a:gd name="T17" fmla="*/ 0 h 62"/>
                <a:gd name="T18" fmla="*/ 62 w 63"/>
                <a:gd name="T19" fmla="*/ 0 h 62"/>
                <a:gd name="T20" fmla="*/ 62 w 63"/>
                <a:gd name="T21" fmla="*/ 0 h 62"/>
                <a:gd name="T22" fmla="*/ 62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0 h 62"/>
                <a:gd name="T38" fmla="*/ 12 w 63"/>
                <a:gd name="T39" fmla="*/ 53 h 62"/>
                <a:gd name="T40" fmla="*/ 2 w 63"/>
                <a:gd name="T41" fmla="*/ 62 h 62"/>
                <a:gd name="T42" fmla="*/ 2 w 63"/>
                <a:gd name="T43" fmla="*/ 62 h 62"/>
                <a:gd name="T44" fmla="*/ 2 w 63"/>
                <a:gd name="T45" fmla="*/ 62 h 62"/>
                <a:gd name="T46" fmla="*/ 2 w 63"/>
                <a:gd name="T47" fmla="*/ 62 h 62"/>
                <a:gd name="T48" fmla="*/ 0 w 63"/>
                <a:gd name="T49" fmla="*/ 62 h 62"/>
                <a:gd name="T50" fmla="*/ 0 w 63"/>
                <a:gd name="T51" fmla="*/ 62 h 62"/>
                <a:gd name="T52" fmla="*/ 0 w 63"/>
                <a:gd name="T53" fmla="*/ 62 h 62"/>
                <a:gd name="T54" fmla="*/ 0 w 63"/>
                <a:gd name="T55" fmla="*/ 62 h 62"/>
                <a:gd name="T56" fmla="*/ 0 w 63"/>
                <a:gd name="T57" fmla="*/ 62 h 62"/>
                <a:gd name="T58" fmla="*/ 10 w 63"/>
                <a:gd name="T59" fmla="*/ 52 h 62"/>
                <a:gd name="T60" fmla="*/ 10 w 63"/>
                <a:gd name="T61" fmla="*/ 52 h 62"/>
                <a:gd name="T62" fmla="*/ 10 w 63"/>
                <a:gd name="T63" fmla="*/ 52 h 62"/>
                <a:gd name="T64" fmla="*/ 10 w 63"/>
                <a:gd name="T65" fmla="*/ 52 h 62"/>
                <a:gd name="T66" fmla="*/ 10 w 63"/>
                <a:gd name="T67" fmla="*/ 52 h 62"/>
                <a:gd name="T68" fmla="*/ 10 w 63"/>
                <a:gd name="T69" fmla="*/ 52 h 62"/>
                <a:gd name="T70" fmla="*/ 10 w 63"/>
                <a:gd name="T71" fmla="*/ 52 h 62"/>
                <a:gd name="T72" fmla="*/ 10 w 63"/>
                <a:gd name="T73" fmla="*/ 53 h 62"/>
                <a:gd name="T74" fmla="*/ 12 w 63"/>
                <a:gd name="T7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8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6" name="Freeform 64"/>
            <p:cNvSpPr>
              <a:spLocks noEditPoints="1"/>
            </p:cNvSpPr>
            <p:nvPr/>
          </p:nvSpPr>
          <p:spPr bwMode="auto">
            <a:xfrm>
              <a:off x="255" y="325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2 w 62"/>
                <a:gd name="T3" fmla="*/ 1 h 63"/>
                <a:gd name="T4" fmla="*/ 62 w 62"/>
                <a:gd name="T5" fmla="*/ 1 h 63"/>
                <a:gd name="T6" fmla="*/ 62 w 62"/>
                <a:gd name="T7" fmla="*/ 1 h 63"/>
                <a:gd name="T8" fmla="*/ 62 w 62"/>
                <a:gd name="T9" fmla="*/ 1 h 63"/>
                <a:gd name="T10" fmla="*/ 62 w 62"/>
                <a:gd name="T11" fmla="*/ 1 h 63"/>
                <a:gd name="T12" fmla="*/ 62 w 62"/>
                <a:gd name="T13" fmla="*/ 1 h 63"/>
                <a:gd name="T14" fmla="*/ 61 w 62"/>
                <a:gd name="T15" fmla="*/ 1 h 63"/>
                <a:gd name="T16" fmla="*/ 61 w 62"/>
                <a:gd name="T17" fmla="*/ 1 h 63"/>
                <a:gd name="T18" fmla="*/ 61 w 62"/>
                <a:gd name="T19" fmla="*/ 1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1 h 63"/>
                <a:gd name="T54" fmla="*/ 0 w 62"/>
                <a:gd name="T55" fmla="*/ 61 h 63"/>
                <a:gd name="T56" fmla="*/ 0 w 62"/>
                <a:gd name="T57" fmla="*/ 61 h 63"/>
                <a:gd name="T58" fmla="*/ 9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78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7" name="Freeform 65"/>
            <p:cNvSpPr>
              <a:spLocks noEditPoints="1"/>
            </p:cNvSpPr>
            <p:nvPr/>
          </p:nvSpPr>
          <p:spPr bwMode="auto">
            <a:xfrm>
              <a:off x="254" y="325"/>
              <a:ext cx="63" cy="61"/>
            </a:xfrm>
            <a:custGeom>
              <a:avLst/>
              <a:gdLst>
                <a:gd name="T0" fmla="*/ 63 w 63"/>
                <a:gd name="T1" fmla="*/ 0 h 61"/>
                <a:gd name="T2" fmla="*/ 62 w 63"/>
                <a:gd name="T3" fmla="*/ 1 h 61"/>
                <a:gd name="T4" fmla="*/ 62 w 63"/>
                <a:gd name="T5" fmla="*/ 1 h 61"/>
                <a:gd name="T6" fmla="*/ 62 w 63"/>
                <a:gd name="T7" fmla="*/ 1 h 61"/>
                <a:gd name="T8" fmla="*/ 62 w 63"/>
                <a:gd name="T9" fmla="*/ 1 h 61"/>
                <a:gd name="T10" fmla="*/ 62 w 63"/>
                <a:gd name="T11" fmla="*/ 0 h 61"/>
                <a:gd name="T12" fmla="*/ 62 w 63"/>
                <a:gd name="T13" fmla="*/ 0 h 61"/>
                <a:gd name="T14" fmla="*/ 62 w 63"/>
                <a:gd name="T15" fmla="*/ 0 h 61"/>
                <a:gd name="T16" fmla="*/ 62 w 63"/>
                <a:gd name="T17" fmla="*/ 0 h 61"/>
                <a:gd name="T18" fmla="*/ 62 w 63"/>
                <a:gd name="T19" fmla="*/ 0 h 61"/>
                <a:gd name="T20" fmla="*/ 62 w 63"/>
                <a:gd name="T21" fmla="*/ 0 h 61"/>
                <a:gd name="T22" fmla="*/ 62 w 63"/>
                <a:gd name="T23" fmla="*/ 0 h 61"/>
                <a:gd name="T24" fmla="*/ 63 w 63"/>
                <a:gd name="T25" fmla="*/ 0 h 61"/>
                <a:gd name="T26" fmla="*/ 63 w 63"/>
                <a:gd name="T27" fmla="*/ 0 h 61"/>
                <a:gd name="T28" fmla="*/ 63 w 63"/>
                <a:gd name="T29" fmla="*/ 0 h 61"/>
                <a:gd name="T30" fmla="*/ 63 w 63"/>
                <a:gd name="T31" fmla="*/ 0 h 61"/>
                <a:gd name="T32" fmla="*/ 63 w 63"/>
                <a:gd name="T33" fmla="*/ 0 h 61"/>
                <a:gd name="T34" fmla="*/ 63 w 63"/>
                <a:gd name="T35" fmla="*/ 0 h 61"/>
                <a:gd name="T36" fmla="*/ 63 w 63"/>
                <a:gd name="T37" fmla="*/ 0 h 61"/>
                <a:gd name="T38" fmla="*/ 10 w 63"/>
                <a:gd name="T39" fmla="*/ 53 h 61"/>
                <a:gd name="T40" fmla="*/ 1 w 63"/>
                <a:gd name="T41" fmla="*/ 61 h 61"/>
                <a:gd name="T42" fmla="*/ 1 w 63"/>
                <a:gd name="T43" fmla="*/ 61 h 61"/>
                <a:gd name="T44" fmla="*/ 0 w 63"/>
                <a:gd name="T45" fmla="*/ 61 h 61"/>
                <a:gd name="T46" fmla="*/ 0 w 63"/>
                <a:gd name="T47" fmla="*/ 61 h 61"/>
                <a:gd name="T48" fmla="*/ 0 w 63"/>
                <a:gd name="T49" fmla="*/ 61 h 61"/>
                <a:gd name="T50" fmla="*/ 0 w 63"/>
                <a:gd name="T51" fmla="*/ 61 h 61"/>
                <a:gd name="T52" fmla="*/ 0 w 63"/>
                <a:gd name="T53" fmla="*/ 61 h 61"/>
                <a:gd name="T54" fmla="*/ 0 w 63"/>
                <a:gd name="T55" fmla="*/ 61 h 61"/>
                <a:gd name="T56" fmla="*/ 0 w 63"/>
                <a:gd name="T57" fmla="*/ 61 h 61"/>
                <a:gd name="T58" fmla="*/ 10 w 63"/>
                <a:gd name="T59" fmla="*/ 51 h 61"/>
                <a:gd name="T60" fmla="*/ 10 w 63"/>
                <a:gd name="T61" fmla="*/ 51 h 61"/>
                <a:gd name="T62" fmla="*/ 10 w 63"/>
                <a:gd name="T63" fmla="*/ 51 h 61"/>
                <a:gd name="T64" fmla="*/ 10 w 63"/>
                <a:gd name="T65" fmla="*/ 51 h 61"/>
                <a:gd name="T66" fmla="*/ 10 w 63"/>
                <a:gd name="T67" fmla="*/ 51 h 61"/>
                <a:gd name="T68" fmla="*/ 10 w 63"/>
                <a:gd name="T69" fmla="*/ 51 h 61"/>
                <a:gd name="T70" fmla="*/ 10 w 63"/>
                <a:gd name="T71" fmla="*/ 51 h 61"/>
                <a:gd name="T72" fmla="*/ 10 w 63"/>
                <a:gd name="T73" fmla="*/ 51 h 61"/>
                <a:gd name="T74" fmla="*/ 10 w 63"/>
                <a:gd name="T75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1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0" y="53"/>
                  </a:move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58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8" name="Freeform 66"/>
            <p:cNvSpPr>
              <a:spLocks noEditPoints="1"/>
            </p:cNvSpPr>
            <p:nvPr/>
          </p:nvSpPr>
          <p:spPr bwMode="auto">
            <a:xfrm>
              <a:off x="253" y="324"/>
              <a:ext cx="63" cy="62"/>
            </a:xfrm>
            <a:custGeom>
              <a:avLst/>
              <a:gdLst>
                <a:gd name="T0" fmla="*/ 63 w 63"/>
                <a:gd name="T1" fmla="*/ 1 h 62"/>
                <a:gd name="T2" fmla="*/ 63 w 63"/>
                <a:gd name="T3" fmla="*/ 1 h 62"/>
                <a:gd name="T4" fmla="*/ 63 w 63"/>
                <a:gd name="T5" fmla="*/ 1 h 62"/>
                <a:gd name="T6" fmla="*/ 63 w 63"/>
                <a:gd name="T7" fmla="*/ 1 h 62"/>
                <a:gd name="T8" fmla="*/ 63 w 63"/>
                <a:gd name="T9" fmla="*/ 1 h 62"/>
                <a:gd name="T10" fmla="*/ 61 w 63"/>
                <a:gd name="T11" fmla="*/ 1 h 62"/>
                <a:gd name="T12" fmla="*/ 61 w 63"/>
                <a:gd name="T13" fmla="*/ 1 h 62"/>
                <a:gd name="T14" fmla="*/ 61 w 63"/>
                <a:gd name="T15" fmla="*/ 1 h 62"/>
                <a:gd name="T16" fmla="*/ 61 w 63"/>
                <a:gd name="T17" fmla="*/ 1 h 62"/>
                <a:gd name="T18" fmla="*/ 61 w 63"/>
                <a:gd name="T19" fmla="*/ 1 h 62"/>
                <a:gd name="T20" fmla="*/ 63 w 63"/>
                <a:gd name="T21" fmla="*/ 0 h 62"/>
                <a:gd name="T22" fmla="*/ 63 w 63"/>
                <a:gd name="T23" fmla="*/ 0 h 62"/>
                <a:gd name="T24" fmla="*/ 63 w 63"/>
                <a:gd name="T25" fmla="*/ 0 h 62"/>
                <a:gd name="T26" fmla="*/ 63 w 63"/>
                <a:gd name="T27" fmla="*/ 0 h 62"/>
                <a:gd name="T28" fmla="*/ 63 w 63"/>
                <a:gd name="T29" fmla="*/ 0 h 62"/>
                <a:gd name="T30" fmla="*/ 63 w 63"/>
                <a:gd name="T31" fmla="*/ 0 h 62"/>
                <a:gd name="T32" fmla="*/ 63 w 63"/>
                <a:gd name="T33" fmla="*/ 0 h 62"/>
                <a:gd name="T34" fmla="*/ 63 w 63"/>
                <a:gd name="T35" fmla="*/ 0 h 62"/>
                <a:gd name="T36" fmla="*/ 63 w 63"/>
                <a:gd name="T37" fmla="*/ 1 h 62"/>
                <a:gd name="T38" fmla="*/ 11 w 63"/>
                <a:gd name="T39" fmla="*/ 52 h 62"/>
                <a:gd name="T40" fmla="*/ 1 w 63"/>
                <a:gd name="T41" fmla="*/ 62 h 62"/>
                <a:gd name="T42" fmla="*/ 1 w 63"/>
                <a:gd name="T43" fmla="*/ 62 h 62"/>
                <a:gd name="T44" fmla="*/ 1 w 63"/>
                <a:gd name="T45" fmla="*/ 62 h 62"/>
                <a:gd name="T46" fmla="*/ 1 w 63"/>
                <a:gd name="T47" fmla="*/ 62 h 62"/>
                <a:gd name="T48" fmla="*/ 1 w 63"/>
                <a:gd name="T49" fmla="*/ 62 h 62"/>
                <a:gd name="T50" fmla="*/ 1 w 63"/>
                <a:gd name="T51" fmla="*/ 62 h 62"/>
                <a:gd name="T52" fmla="*/ 1 w 63"/>
                <a:gd name="T53" fmla="*/ 61 h 62"/>
                <a:gd name="T54" fmla="*/ 1 w 63"/>
                <a:gd name="T55" fmla="*/ 61 h 62"/>
                <a:gd name="T56" fmla="*/ 0 w 63"/>
                <a:gd name="T57" fmla="*/ 61 h 62"/>
                <a:gd name="T58" fmla="*/ 10 w 63"/>
                <a:gd name="T59" fmla="*/ 51 h 62"/>
                <a:gd name="T60" fmla="*/ 10 w 63"/>
                <a:gd name="T61" fmla="*/ 51 h 62"/>
                <a:gd name="T62" fmla="*/ 11 w 63"/>
                <a:gd name="T63" fmla="*/ 52 h 62"/>
                <a:gd name="T64" fmla="*/ 11 w 63"/>
                <a:gd name="T65" fmla="*/ 52 h 62"/>
                <a:gd name="T66" fmla="*/ 11 w 63"/>
                <a:gd name="T67" fmla="*/ 52 h 62"/>
                <a:gd name="T68" fmla="*/ 11 w 63"/>
                <a:gd name="T69" fmla="*/ 52 h 62"/>
                <a:gd name="T70" fmla="*/ 11 w 63"/>
                <a:gd name="T71" fmla="*/ 52 h 62"/>
                <a:gd name="T72" fmla="*/ 11 w 63"/>
                <a:gd name="T73" fmla="*/ 52 h 62"/>
                <a:gd name="T74" fmla="*/ 11 w 63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2">
                  <a:moveTo>
                    <a:pt x="63" y="1"/>
                  </a:move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1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838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59" name="Freeform 67"/>
            <p:cNvSpPr>
              <a:spLocks noEditPoints="1"/>
            </p:cNvSpPr>
            <p:nvPr/>
          </p:nvSpPr>
          <p:spPr bwMode="auto">
            <a:xfrm>
              <a:off x="253" y="322"/>
              <a:ext cx="63" cy="63"/>
            </a:xfrm>
            <a:custGeom>
              <a:avLst/>
              <a:gdLst>
                <a:gd name="T0" fmla="*/ 63 w 63"/>
                <a:gd name="T1" fmla="*/ 2 h 63"/>
                <a:gd name="T2" fmla="*/ 61 w 63"/>
                <a:gd name="T3" fmla="*/ 3 h 63"/>
                <a:gd name="T4" fmla="*/ 61 w 63"/>
                <a:gd name="T5" fmla="*/ 3 h 63"/>
                <a:gd name="T6" fmla="*/ 61 w 63"/>
                <a:gd name="T7" fmla="*/ 3 h 63"/>
                <a:gd name="T8" fmla="*/ 61 w 63"/>
                <a:gd name="T9" fmla="*/ 2 h 63"/>
                <a:gd name="T10" fmla="*/ 61 w 63"/>
                <a:gd name="T11" fmla="*/ 2 h 63"/>
                <a:gd name="T12" fmla="*/ 61 w 63"/>
                <a:gd name="T13" fmla="*/ 2 h 63"/>
                <a:gd name="T14" fmla="*/ 61 w 63"/>
                <a:gd name="T15" fmla="*/ 2 h 63"/>
                <a:gd name="T16" fmla="*/ 61 w 63"/>
                <a:gd name="T17" fmla="*/ 2 h 63"/>
                <a:gd name="T18" fmla="*/ 61 w 63"/>
                <a:gd name="T19" fmla="*/ 2 h 63"/>
                <a:gd name="T20" fmla="*/ 61 w 63"/>
                <a:gd name="T21" fmla="*/ 0 h 63"/>
                <a:gd name="T22" fmla="*/ 61 w 63"/>
                <a:gd name="T23" fmla="*/ 2 h 63"/>
                <a:gd name="T24" fmla="*/ 61 w 63"/>
                <a:gd name="T25" fmla="*/ 2 h 63"/>
                <a:gd name="T26" fmla="*/ 63 w 63"/>
                <a:gd name="T27" fmla="*/ 2 h 63"/>
                <a:gd name="T28" fmla="*/ 63 w 63"/>
                <a:gd name="T29" fmla="*/ 2 h 63"/>
                <a:gd name="T30" fmla="*/ 63 w 63"/>
                <a:gd name="T31" fmla="*/ 2 h 63"/>
                <a:gd name="T32" fmla="*/ 63 w 63"/>
                <a:gd name="T33" fmla="*/ 2 h 63"/>
                <a:gd name="T34" fmla="*/ 63 w 63"/>
                <a:gd name="T35" fmla="*/ 2 h 63"/>
                <a:gd name="T36" fmla="*/ 63 w 63"/>
                <a:gd name="T37" fmla="*/ 2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3 h 63"/>
                <a:gd name="T60" fmla="*/ 10 w 63"/>
                <a:gd name="T61" fmla="*/ 53 h 63"/>
                <a:gd name="T62" fmla="*/ 10 w 63"/>
                <a:gd name="T63" fmla="*/ 53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2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818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0" name="Freeform 68"/>
            <p:cNvSpPr>
              <a:spLocks noEditPoints="1"/>
            </p:cNvSpPr>
            <p:nvPr/>
          </p:nvSpPr>
          <p:spPr bwMode="auto">
            <a:xfrm>
              <a:off x="252" y="322"/>
              <a:ext cx="62" cy="63"/>
            </a:xfrm>
            <a:custGeom>
              <a:avLst/>
              <a:gdLst>
                <a:gd name="T0" fmla="*/ 62 w 62"/>
                <a:gd name="T1" fmla="*/ 0 h 63"/>
                <a:gd name="T2" fmla="*/ 62 w 62"/>
                <a:gd name="T3" fmla="*/ 2 h 63"/>
                <a:gd name="T4" fmla="*/ 61 w 62"/>
                <a:gd name="T5" fmla="*/ 2 h 63"/>
                <a:gd name="T6" fmla="*/ 61 w 62"/>
                <a:gd name="T7" fmla="*/ 2 h 63"/>
                <a:gd name="T8" fmla="*/ 61 w 62"/>
                <a:gd name="T9" fmla="*/ 2 h 63"/>
                <a:gd name="T10" fmla="*/ 61 w 62"/>
                <a:gd name="T11" fmla="*/ 2 h 63"/>
                <a:gd name="T12" fmla="*/ 61 w 62"/>
                <a:gd name="T13" fmla="*/ 2 h 63"/>
                <a:gd name="T14" fmla="*/ 61 w 62"/>
                <a:gd name="T15" fmla="*/ 2 h 63"/>
                <a:gd name="T16" fmla="*/ 61 w 62"/>
                <a:gd name="T17" fmla="*/ 2 h 63"/>
                <a:gd name="T18" fmla="*/ 61 w 62"/>
                <a:gd name="T19" fmla="*/ 2 h 63"/>
                <a:gd name="T20" fmla="*/ 62 w 62"/>
                <a:gd name="T21" fmla="*/ 0 h 63"/>
                <a:gd name="T22" fmla="*/ 62 w 62"/>
                <a:gd name="T23" fmla="*/ 0 h 63"/>
                <a:gd name="T24" fmla="*/ 62 w 62"/>
                <a:gd name="T25" fmla="*/ 0 h 63"/>
                <a:gd name="T26" fmla="*/ 62 w 62"/>
                <a:gd name="T27" fmla="*/ 0 h 63"/>
                <a:gd name="T28" fmla="*/ 62 w 62"/>
                <a:gd name="T29" fmla="*/ 0 h 63"/>
                <a:gd name="T30" fmla="*/ 62 w 62"/>
                <a:gd name="T31" fmla="*/ 0 h 63"/>
                <a:gd name="T32" fmla="*/ 62 w 62"/>
                <a:gd name="T33" fmla="*/ 0 h 63"/>
                <a:gd name="T34" fmla="*/ 62 w 62"/>
                <a:gd name="T35" fmla="*/ 0 h 63"/>
                <a:gd name="T36" fmla="*/ 62 w 62"/>
                <a:gd name="T37" fmla="*/ 0 h 63"/>
                <a:gd name="T38" fmla="*/ 11 w 62"/>
                <a:gd name="T39" fmla="*/ 53 h 63"/>
                <a:gd name="T40" fmla="*/ 1 w 62"/>
                <a:gd name="T41" fmla="*/ 63 h 63"/>
                <a:gd name="T42" fmla="*/ 1 w 62"/>
                <a:gd name="T43" fmla="*/ 63 h 63"/>
                <a:gd name="T44" fmla="*/ 1 w 62"/>
                <a:gd name="T45" fmla="*/ 63 h 63"/>
                <a:gd name="T46" fmla="*/ 1 w 62"/>
                <a:gd name="T47" fmla="*/ 63 h 63"/>
                <a:gd name="T48" fmla="*/ 1 w 62"/>
                <a:gd name="T49" fmla="*/ 63 h 63"/>
                <a:gd name="T50" fmla="*/ 1 w 62"/>
                <a:gd name="T51" fmla="*/ 62 h 63"/>
                <a:gd name="T52" fmla="*/ 1 w 62"/>
                <a:gd name="T53" fmla="*/ 62 h 63"/>
                <a:gd name="T54" fmla="*/ 0 w 62"/>
                <a:gd name="T55" fmla="*/ 62 h 63"/>
                <a:gd name="T56" fmla="*/ 0 w 62"/>
                <a:gd name="T57" fmla="*/ 62 h 63"/>
                <a:gd name="T58" fmla="*/ 10 w 62"/>
                <a:gd name="T59" fmla="*/ 52 h 63"/>
                <a:gd name="T60" fmla="*/ 10 w 62"/>
                <a:gd name="T61" fmla="*/ 52 h 63"/>
                <a:gd name="T62" fmla="*/ 11 w 62"/>
                <a:gd name="T63" fmla="*/ 52 h 63"/>
                <a:gd name="T64" fmla="*/ 11 w 62"/>
                <a:gd name="T65" fmla="*/ 52 h 63"/>
                <a:gd name="T66" fmla="*/ 11 w 62"/>
                <a:gd name="T67" fmla="*/ 52 h 63"/>
                <a:gd name="T68" fmla="*/ 11 w 62"/>
                <a:gd name="T69" fmla="*/ 53 h 63"/>
                <a:gd name="T70" fmla="*/ 11 w 62"/>
                <a:gd name="T71" fmla="*/ 53 h 63"/>
                <a:gd name="T72" fmla="*/ 11 w 62"/>
                <a:gd name="T73" fmla="*/ 53 h 63"/>
                <a:gd name="T74" fmla="*/ 11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0"/>
                  </a:move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3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F7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1" name="Freeform 69"/>
            <p:cNvSpPr>
              <a:spLocks noEditPoints="1"/>
            </p:cNvSpPr>
            <p:nvPr/>
          </p:nvSpPr>
          <p:spPr bwMode="auto">
            <a:xfrm>
              <a:off x="252" y="321"/>
              <a:ext cx="62" cy="63"/>
            </a:xfrm>
            <a:custGeom>
              <a:avLst/>
              <a:gdLst>
                <a:gd name="T0" fmla="*/ 62 w 62"/>
                <a:gd name="T1" fmla="*/ 1 h 63"/>
                <a:gd name="T2" fmla="*/ 61 w 62"/>
                <a:gd name="T3" fmla="*/ 3 h 63"/>
                <a:gd name="T4" fmla="*/ 61 w 62"/>
                <a:gd name="T5" fmla="*/ 3 h 63"/>
                <a:gd name="T6" fmla="*/ 61 w 62"/>
                <a:gd name="T7" fmla="*/ 3 h 63"/>
                <a:gd name="T8" fmla="*/ 61 w 62"/>
                <a:gd name="T9" fmla="*/ 3 h 63"/>
                <a:gd name="T10" fmla="*/ 61 w 62"/>
                <a:gd name="T11" fmla="*/ 1 h 63"/>
                <a:gd name="T12" fmla="*/ 61 w 62"/>
                <a:gd name="T13" fmla="*/ 1 h 63"/>
                <a:gd name="T14" fmla="*/ 60 w 62"/>
                <a:gd name="T15" fmla="*/ 1 h 63"/>
                <a:gd name="T16" fmla="*/ 60 w 62"/>
                <a:gd name="T17" fmla="*/ 1 h 63"/>
                <a:gd name="T18" fmla="*/ 60 w 62"/>
                <a:gd name="T19" fmla="*/ 1 h 63"/>
                <a:gd name="T20" fmla="*/ 61 w 62"/>
                <a:gd name="T21" fmla="*/ 0 h 63"/>
                <a:gd name="T22" fmla="*/ 61 w 62"/>
                <a:gd name="T23" fmla="*/ 0 h 63"/>
                <a:gd name="T24" fmla="*/ 61 w 62"/>
                <a:gd name="T25" fmla="*/ 1 h 63"/>
                <a:gd name="T26" fmla="*/ 61 w 62"/>
                <a:gd name="T27" fmla="*/ 1 h 63"/>
                <a:gd name="T28" fmla="*/ 61 w 62"/>
                <a:gd name="T29" fmla="*/ 1 h 63"/>
                <a:gd name="T30" fmla="*/ 62 w 62"/>
                <a:gd name="T31" fmla="*/ 1 h 63"/>
                <a:gd name="T32" fmla="*/ 62 w 62"/>
                <a:gd name="T33" fmla="*/ 1 h 63"/>
                <a:gd name="T34" fmla="*/ 62 w 62"/>
                <a:gd name="T35" fmla="*/ 1 h 63"/>
                <a:gd name="T36" fmla="*/ 62 w 62"/>
                <a:gd name="T37" fmla="*/ 1 h 63"/>
                <a:gd name="T38" fmla="*/ 10 w 62"/>
                <a:gd name="T39" fmla="*/ 53 h 63"/>
                <a:gd name="T40" fmla="*/ 0 w 62"/>
                <a:gd name="T41" fmla="*/ 63 h 63"/>
                <a:gd name="T42" fmla="*/ 0 w 62"/>
                <a:gd name="T43" fmla="*/ 63 h 63"/>
                <a:gd name="T44" fmla="*/ 0 w 62"/>
                <a:gd name="T45" fmla="*/ 63 h 63"/>
                <a:gd name="T46" fmla="*/ 0 w 62"/>
                <a:gd name="T47" fmla="*/ 63 h 63"/>
                <a:gd name="T48" fmla="*/ 0 w 62"/>
                <a:gd name="T49" fmla="*/ 63 h 63"/>
                <a:gd name="T50" fmla="*/ 0 w 62"/>
                <a:gd name="T51" fmla="*/ 63 h 63"/>
                <a:gd name="T52" fmla="*/ 0 w 62"/>
                <a:gd name="T53" fmla="*/ 63 h 63"/>
                <a:gd name="T54" fmla="*/ 0 w 62"/>
                <a:gd name="T55" fmla="*/ 63 h 63"/>
                <a:gd name="T56" fmla="*/ 0 w 62"/>
                <a:gd name="T57" fmla="*/ 63 h 63"/>
                <a:gd name="T58" fmla="*/ 10 w 62"/>
                <a:gd name="T59" fmla="*/ 53 h 63"/>
                <a:gd name="T60" fmla="*/ 10 w 62"/>
                <a:gd name="T61" fmla="*/ 53 h 63"/>
                <a:gd name="T62" fmla="*/ 10 w 62"/>
                <a:gd name="T63" fmla="*/ 53 h 63"/>
                <a:gd name="T64" fmla="*/ 10 w 62"/>
                <a:gd name="T65" fmla="*/ 53 h 63"/>
                <a:gd name="T66" fmla="*/ 10 w 62"/>
                <a:gd name="T67" fmla="*/ 53 h 63"/>
                <a:gd name="T68" fmla="*/ 10 w 62"/>
                <a:gd name="T69" fmla="*/ 53 h 63"/>
                <a:gd name="T70" fmla="*/ 10 w 62"/>
                <a:gd name="T71" fmla="*/ 53 h 63"/>
                <a:gd name="T72" fmla="*/ 10 w 62"/>
                <a:gd name="T73" fmla="*/ 53 h 63"/>
                <a:gd name="T74" fmla="*/ 10 w 62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3">
                  <a:moveTo>
                    <a:pt x="62" y="1"/>
                  </a:move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2" name="Freeform 70"/>
            <p:cNvSpPr>
              <a:spLocks noEditPoints="1"/>
            </p:cNvSpPr>
            <p:nvPr/>
          </p:nvSpPr>
          <p:spPr bwMode="auto">
            <a:xfrm>
              <a:off x="250" y="321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2 w 63"/>
                <a:gd name="T3" fmla="*/ 1 h 63"/>
                <a:gd name="T4" fmla="*/ 62 w 63"/>
                <a:gd name="T5" fmla="*/ 1 h 63"/>
                <a:gd name="T6" fmla="*/ 62 w 63"/>
                <a:gd name="T7" fmla="*/ 1 h 63"/>
                <a:gd name="T8" fmla="*/ 62 w 63"/>
                <a:gd name="T9" fmla="*/ 1 h 63"/>
                <a:gd name="T10" fmla="*/ 62 w 63"/>
                <a:gd name="T11" fmla="*/ 1 h 63"/>
                <a:gd name="T12" fmla="*/ 62 w 63"/>
                <a:gd name="T13" fmla="*/ 1 h 63"/>
                <a:gd name="T14" fmla="*/ 62 w 63"/>
                <a:gd name="T15" fmla="*/ 1 h 63"/>
                <a:gd name="T16" fmla="*/ 62 w 63"/>
                <a:gd name="T17" fmla="*/ 1 h 63"/>
                <a:gd name="T18" fmla="*/ 62 w 63"/>
                <a:gd name="T19" fmla="*/ 1 h 63"/>
                <a:gd name="T20" fmla="*/ 63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2 w 63"/>
                <a:gd name="T39" fmla="*/ 53 h 63"/>
                <a:gd name="T40" fmla="*/ 2 w 63"/>
                <a:gd name="T41" fmla="*/ 63 h 63"/>
                <a:gd name="T42" fmla="*/ 2 w 63"/>
                <a:gd name="T43" fmla="*/ 63 h 63"/>
                <a:gd name="T44" fmla="*/ 2 w 63"/>
                <a:gd name="T45" fmla="*/ 63 h 63"/>
                <a:gd name="T46" fmla="*/ 2 w 63"/>
                <a:gd name="T47" fmla="*/ 62 h 63"/>
                <a:gd name="T48" fmla="*/ 2 w 63"/>
                <a:gd name="T49" fmla="*/ 62 h 63"/>
                <a:gd name="T50" fmla="*/ 2 w 63"/>
                <a:gd name="T51" fmla="*/ 62 h 63"/>
                <a:gd name="T52" fmla="*/ 0 w 63"/>
                <a:gd name="T53" fmla="*/ 62 h 63"/>
                <a:gd name="T54" fmla="*/ 0 w 63"/>
                <a:gd name="T55" fmla="*/ 62 h 63"/>
                <a:gd name="T56" fmla="*/ 0 w 63"/>
                <a:gd name="T57" fmla="*/ 62 h 63"/>
                <a:gd name="T58" fmla="*/ 10 w 63"/>
                <a:gd name="T59" fmla="*/ 52 h 63"/>
                <a:gd name="T60" fmla="*/ 12 w 63"/>
                <a:gd name="T61" fmla="*/ 52 h 63"/>
                <a:gd name="T62" fmla="*/ 12 w 63"/>
                <a:gd name="T63" fmla="*/ 52 h 63"/>
                <a:gd name="T64" fmla="*/ 12 w 63"/>
                <a:gd name="T65" fmla="*/ 52 h 63"/>
                <a:gd name="T66" fmla="*/ 12 w 63"/>
                <a:gd name="T67" fmla="*/ 52 h 63"/>
                <a:gd name="T68" fmla="*/ 12 w 63"/>
                <a:gd name="T69" fmla="*/ 52 h 63"/>
                <a:gd name="T70" fmla="*/ 12 w 63"/>
                <a:gd name="T71" fmla="*/ 52 h 63"/>
                <a:gd name="T72" fmla="*/ 12 w 63"/>
                <a:gd name="T73" fmla="*/ 52 h 63"/>
                <a:gd name="T74" fmla="*/ 12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2" y="53"/>
                  </a:move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7B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3" name="Freeform 71"/>
            <p:cNvSpPr>
              <a:spLocks noEditPoints="1"/>
            </p:cNvSpPr>
            <p:nvPr/>
          </p:nvSpPr>
          <p:spPr bwMode="auto">
            <a:xfrm>
              <a:off x="250" y="320"/>
              <a:ext cx="63" cy="63"/>
            </a:xfrm>
            <a:custGeom>
              <a:avLst/>
              <a:gdLst>
                <a:gd name="T0" fmla="*/ 63 w 63"/>
                <a:gd name="T1" fmla="*/ 1 h 63"/>
                <a:gd name="T2" fmla="*/ 62 w 63"/>
                <a:gd name="T3" fmla="*/ 2 h 63"/>
                <a:gd name="T4" fmla="*/ 62 w 63"/>
                <a:gd name="T5" fmla="*/ 2 h 63"/>
                <a:gd name="T6" fmla="*/ 62 w 63"/>
                <a:gd name="T7" fmla="*/ 2 h 63"/>
                <a:gd name="T8" fmla="*/ 60 w 63"/>
                <a:gd name="T9" fmla="*/ 2 h 63"/>
                <a:gd name="T10" fmla="*/ 60 w 63"/>
                <a:gd name="T11" fmla="*/ 2 h 63"/>
                <a:gd name="T12" fmla="*/ 60 w 63"/>
                <a:gd name="T13" fmla="*/ 2 h 63"/>
                <a:gd name="T14" fmla="*/ 60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2 w 63"/>
                <a:gd name="T21" fmla="*/ 0 h 63"/>
                <a:gd name="T22" fmla="*/ 62 w 63"/>
                <a:gd name="T23" fmla="*/ 0 h 63"/>
                <a:gd name="T24" fmla="*/ 62 w 63"/>
                <a:gd name="T25" fmla="*/ 0 h 63"/>
                <a:gd name="T26" fmla="*/ 62 w 63"/>
                <a:gd name="T27" fmla="*/ 1 h 63"/>
                <a:gd name="T28" fmla="*/ 62 w 63"/>
                <a:gd name="T29" fmla="*/ 1 h 63"/>
                <a:gd name="T30" fmla="*/ 62 w 63"/>
                <a:gd name="T31" fmla="*/ 1 h 63"/>
                <a:gd name="T32" fmla="*/ 62 w 63"/>
                <a:gd name="T33" fmla="*/ 1 h 63"/>
                <a:gd name="T34" fmla="*/ 63 w 63"/>
                <a:gd name="T35" fmla="*/ 1 h 63"/>
                <a:gd name="T36" fmla="*/ 63 w 63"/>
                <a:gd name="T37" fmla="*/ 1 h 63"/>
                <a:gd name="T38" fmla="*/ 10 w 63"/>
                <a:gd name="T39" fmla="*/ 53 h 63"/>
                <a:gd name="T40" fmla="*/ 0 w 63"/>
                <a:gd name="T41" fmla="*/ 63 h 63"/>
                <a:gd name="T42" fmla="*/ 0 w 63"/>
                <a:gd name="T43" fmla="*/ 63 h 63"/>
                <a:gd name="T44" fmla="*/ 0 w 63"/>
                <a:gd name="T45" fmla="*/ 63 h 63"/>
                <a:gd name="T46" fmla="*/ 0 w 63"/>
                <a:gd name="T47" fmla="*/ 63 h 63"/>
                <a:gd name="T48" fmla="*/ 0 w 63"/>
                <a:gd name="T49" fmla="*/ 63 h 63"/>
                <a:gd name="T50" fmla="*/ 0 w 63"/>
                <a:gd name="T51" fmla="*/ 63 h 63"/>
                <a:gd name="T52" fmla="*/ 0 w 63"/>
                <a:gd name="T53" fmla="*/ 63 h 63"/>
                <a:gd name="T54" fmla="*/ 0 w 63"/>
                <a:gd name="T55" fmla="*/ 63 h 63"/>
                <a:gd name="T56" fmla="*/ 0 w 63"/>
                <a:gd name="T57" fmla="*/ 63 h 63"/>
                <a:gd name="T58" fmla="*/ 10 w 63"/>
                <a:gd name="T59" fmla="*/ 51 h 63"/>
                <a:gd name="T60" fmla="*/ 10 w 63"/>
                <a:gd name="T61" fmla="*/ 51 h 63"/>
                <a:gd name="T62" fmla="*/ 10 w 63"/>
                <a:gd name="T63" fmla="*/ 51 h 63"/>
                <a:gd name="T64" fmla="*/ 10 w 63"/>
                <a:gd name="T65" fmla="*/ 53 h 63"/>
                <a:gd name="T66" fmla="*/ 10 w 63"/>
                <a:gd name="T67" fmla="*/ 53 h 63"/>
                <a:gd name="T68" fmla="*/ 10 w 63"/>
                <a:gd name="T69" fmla="*/ 53 h 63"/>
                <a:gd name="T70" fmla="*/ 10 w 63"/>
                <a:gd name="T71" fmla="*/ 53 h 63"/>
                <a:gd name="T72" fmla="*/ 10 w 63"/>
                <a:gd name="T73" fmla="*/ 53 h 63"/>
                <a:gd name="T74" fmla="*/ 10 w 63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1"/>
                  </a:move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close/>
                  <a:moveTo>
                    <a:pt x="10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797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4" name="Freeform 72"/>
            <p:cNvSpPr>
              <a:spLocks noEditPoints="1"/>
            </p:cNvSpPr>
            <p:nvPr/>
          </p:nvSpPr>
          <p:spPr bwMode="auto">
            <a:xfrm>
              <a:off x="249" y="320"/>
              <a:ext cx="63" cy="63"/>
            </a:xfrm>
            <a:custGeom>
              <a:avLst/>
              <a:gdLst>
                <a:gd name="T0" fmla="*/ 63 w 63"/>
                <a:gd name="T1" fmla="*/ 0 h 63"/>
                <a:gd name="T2" fmla="*/ 61 w 63"/>
                <a:gd name="T3" fmla="*/ 1 h 63"/>
                <a:gd name="T4" fmla="*/ 61 w 63"/>
                <a:gd name="T5" fmla="*/ 1 h 63"/>
                <a:gd name="T6" fmla="*/ 61 w 63"/>
                <a:gd name="T7" fmla="*/ 1 h 63"/>
                <a:gd name="T8" fmla="*/ 61 w 63"/>
                <a:gd name="T9" fmla="*/ 1 h 63"/>
                <a:gd name="T10" fmla="*/ 61 w 63"/>
                <a:gd name="T11" fmla="*/ 1 h 63"/>
                <a:gd name="T12" fmla="*/ 61 w 63"/>
                <a:gd name="T13" fmla="*/ 1 h 63"/>
                <a:gd name="T14" fmla="*/ 61 w 63"/>
                <a:gd name="T15" fmla="*/ 1 h 63"/>
                <a:gd name="T16" fmla="*/ 60 w 63"/>
                <a:gd name="T17" fmla="*/ 1 h 63"/>
                <a:gd name="T18" fmla="*/ 60 w 63"/>
                <a:gd name="T19" fmla="*/ 1 h 63"/>
                <a:gd name="T20" fmla="*/ 61 w 63"/>
                <a:gd name="T21" fmla="*/ 0 h 63"/>
                <a:gd name="T22" fmla="*/ 63 w 63"/>
                <a:gd name="T23" fmla="*/ 0 h 63"/>
                <a:gd name="T24" fmla="*/ 63 w 63"/>
                <a:gd name="T25" fmla="*/ 0 h 63"/>
                <a:gd name="T26" fmla="*/ 63 w 63"/>
                <a:gd name="T27" fmla="*/ 0 h 63"/>
                <a:gd name="T28" fmla="*/ 63 w 63"/>
                <a:gd name="T29" fmla="*/ 0 h 63"/>
                <a:gd name="T30" fmla="*/ 63 w 63"/>
                <a:gd name="T31" fmla="*/ 0 h 63"/>
                <a:gd name="T32" fmla="*/ 63 w 63"/>
                <a:gd name="T33" fmla="*/ 0 h 63"/>
                <a:gd name="T34" fmla="*/ 63 w 63"/>
                <a:gd name="T35" fmla="*/ 0 h 63"/>
                <a:gd name="T36" fmla="*/ 63 w 63"/>
                <a:gd name="T37" fmla="*/ 0 h 63"/>
                <a:gd name="T38" fmla="*/ 11 w 63"/>
                <a:gd name="T39" fmla="*/ 51 h 63"/>
                <a:gd name="T40" fmla="*/ 1 w 63"/>
                <a:gd name="T41" fmla="*/ 63 h 63"/>
                <a:gd name="T42" fmla="*/ 1 w 63"/>
                <a:gd name="T43" fmla="*/ 61 h 63"/>
                <a:gd name="T44" fmla="*/ 1 w 63"/>
                <a:gd name="T45" fmla="*/ 61 h 63"/>
                <a:gd name="T46" fmla="*/ 1 w 63"/>
                <a:gd name="T47" fmla="*/ 61 h 63"/>
                <a:gd name="T48" fmla="*/ 1 w 63"/>
                <a:gd name="T49" fmla="*/ 61 h 63"/>
                <a:gd name="T50" fmla="*/ 1 w 63"/>
                <a:gd name="T51" fmla="*/ 61 h 63"/>
                <a:gd name="T52" fmla="*/ 0 w 63"/>
                <a:gd name="T53" fmla="*/ 61 h 63"/>
                <a:gd name="T54" fmla="*/ 0 w 63"/>
                <a:gd name="T55" fmla="*/ 61 h 63"/>
                <a:gd name="T56" fmla="*/ 0 w 63"/>
                <a:gd name="T57" fmla="*/ 61 h 63"/>
                <a:gd name="T58" fmla="*/ 11 w 63"/>
                <a:gd name="T59" fmla="*/ 51 h 63"/>
                <a:gd name="T60" fmla="*/ 11 w 63"/>
                <a:gd name="T61" fmla="*/ 51 h 63"/>
                <a:gd name="T62" fmla="*/ 11 w 63"/>
                <a:gd name="T63" fmla="*/ 51 h 63"/>
                <a:gd name="T64" fmla="*/ 11 w 63"/>
                <a:gd name="T65" fmla="*/ 51 h 63"/>
                <a:gd name="T66" fmla="*/ 11 w 63"/>
                <a:gd name="T67" fmla="*/ 51 h 63"/>
                <a:gd name="T68" fmla="*/ 11 w 63"/>
                <a:gd name="T69" fmla="*/ 51 h 63"/>
                <a:gd name="T70" fmla="*/ 11 w 63"/>
                <a:gd name="T71" fmla="*/ 51 h 63"/>
                <a:gd name="T72" fmla="*/ 11 w 63"/>
                <a:gd name="T73" fmla="*/ 51 h 63"/>
                <a:gd name="T74" fmla="*/ 11 w 63"/>
                <a:gd name="T75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63">
                  <a:moveTo>
                    <a:pt x="63" y="0"/>
                  </a:move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" y="51"/>
                  </a:moveTo>
                  <a:lnTo>
                    <a:pt x="1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77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5" name="Freeform 73"/>
            <p:cNvSpPr>
              <a:spLocks noEditPoints="1"/>
            </p:cNvSpPr>
            <p:nvPr/>
          </p:nvSpPr>
          <p:spPr bwMode="auto">
            <a:xfrm>
              <a:off x="249" y="318"/>
              <a:ext cx="61" cy="63"/>
            </a:xfrm>
            <a:custGeom>
              <a:avLst/>
              <a:gdLst>
                <a:gd name="T0" fmla="*/ 61 w 61"/>
                <a:gd name="T1" fmla="*/ 2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60 w 61"/>
                <a:gd name="T15" fmla="*/ 3 h 63"/>
                <a:gd name="T16" fmla="*/ 60 w 61"/>
                <a:gd name="T17" fmla="*/ 3 h 63"/>
                <a:gd name="T18" fmla="*/ 60 w 61"/>
                <a:gd name="T19" fmla="*/ 3 h 63"/>
                <a:gd name="T20" fmla="*/ 61 w 61"/>
                <a:gd name="T21" fmla="*/ 0 h 63"/>
                <a:gd name="T22" fmla="*/ 61 w 61"/>
                <a:gd name="T23" fmla="*/ 0 h 63"/>
                <a:gd name="T24" fmla="*/ 61 w 61"/>
                <a:gd name="T25" fmla="*/ 2 h 63"/>
                <a:gd name="T26" fmla="*/ 61 w 61"/>
                <a:gd name="T27" fmla="*/ 2 h 63"/>
                <a:gd name="T28" fmla="*/ 61 w 61"/>
                <a:gd name="T29" fmla="*/ 2 h 63"/>
                <a:gd name="T30" fmla="*/ 61 w 61"/>
                <a:gd name="T31" fmla="*/ 2 h 63"/>
                <a:gd name="T32" fmla="*/ 61 w 61"/>
                <a:gd name="T33" fmla="*/ 2 h 63"/>
                <a:gd name="T34" fmla="*/ 61 w 61"/>
                <a:gd name="T35" fmla="*/ 2 h 63"/>
                <a:gd name="T36" fmla="*/ 61 w 61"/>
                <a:gd name="T37" fmla="*/ 2 h 63"/>
                <a:gd name="T38" fmla="*/ 11 w 61"/>
                <a:gd name="T39" fmla="*/ 53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3 h 63"/>
                <a:gd name="T48" fmla="*/ 0 w 61"/>
                <a:gd name="T49" fmla="*/ 63 h 63"/>
                <a:gd name="T50" fmla="*/ 0 w 61"/>
                <a:gd name="T51" fmla="*/ 63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0 w 61"/>
                <a:gd name="T63" fmla="*/ 52 h 63"/>
                <a:gd name="T64" fmla="*/ 10 w 61"/>
                <a:gd name="T65" fmla="*/ 52 h 63"/>
                <a:gd name="T66" fmla="*/ 10 w 61"/>
                <a:gd name="T67" fmla="*/ 52 h 63"/>
                <a:gd name="T68" fmla="*/ 10 w 61"/>
                <a:gd name="T69" fmla="*/ 52 h 63"/>
                <a:gd name="T70" fmla="*/ 11 w 61"/>
                <a:gd name="T71" fmla="*/ 52 h 63"/>
                <a:gd name="T72" fmla="*/ 11 w 61"/>
                <a:gd name="T73" fmla="*/ 53 h 63"/>
                <a:gd name="T74" fmla="*/ 11 w 61"/>
                <a:gd name="T7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2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close/>
                  <a:moveTo>
                    <a:pt x="11" y="5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75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6" name="Freeform 74"/>
            <p:cNvSpPr>
              <a:spLocks noEditPoints="1"/>
            </p:cNvSpPr>
            <p:nvPr/>
          </p:nvSpPr>
          <p:spPr bwMode="auto">
            <a:xfrm>
              <a:off x="248" y="318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1 w 62"/>
                <a:gd name="T3" fmla="*/ 3 h 62"/>
                <a:gd name="T4" fmla="*/ 61 w 62"/>
                <a:gd name="T5" fmla="*/ 2 h 62"/>
                <a:gd name="T6" fmla="*/ 61 w 62"/>
                <a:gd name="T7" fmla="*/ 2 h 62"/>
                <a:gd name="T8" fmla="*/ 60 w 62"/>
                <a:gd name="T9" fmla="*/ 2 h 62"/>
                <a:gd name="T10" fmla="*/ 60 w 62"/>
                <a:gd name="T11" fmla="*/ 2 h 62"/>
                <a:gd name="T12" fmla="*/ 60 w 62"/>
                <a:gd name="T13" fmla="*/ 2 h 62"/>
                <a:gd name="T14" fmla="*/ 60 w 62"/>
                <a:gd name="T15" fmla="*/ 2 h 62"/>
                <a:gd name="T16" fmla="*/ 60 w 62"/>
                <a:gd name="T17" fmla="*/ 2 h 62"/>
                <a:gd name="T18" fmla="*/ 60 w 62"/>
                <a:gd name="T19" fmla="*/ 2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2 w 62"/>
                <a:gd name="T29" fmla="*/ 0 h 62"/>
                <a:gd name="T30" fmla="*/ 62 w 62"/>
                <a:gd name="T31" fmla="*/ 0 h 62"/>
                <a:gd name="T32" fmla="*/ 62 w 62"/>
                <a:gd name="T33" fmla="*/ 0 h 62"/>
                <a:gd name="T34" fmla="*/ 62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0 w 62"/>
                <a:gd name="T53" fmla="*/ 62 h 62"/>
                <a:gd name="T54" fmla="*/ 0 w 62"/>
                <a:gd name="T55" fmla="*/ 62 h 62"/>
                <a:gd name="T56" fmla="*/ 0 w 62"/>
                <a:gd name="T57" fmla="*/ 62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2 h 62"/>
                <a:gd name="T66" fmla="*/ 11 w 62"/>
                <a:gd name="T67" fmla="*/ 52 h 62"/>
                <a:gd name="T68" fmla="*/ 11 w 62"/>
                <a:gd name="T69" fmla="*/ 52 h 62"/>
                <a:gd name="T70" fmla="*/ 11 w 62"/>
                <a:gd name="T71" fmla="*/ 52 h 62"/>
                <a:gd name="T72" fmla="*/ 11 w 62"/>
                <a:gd name="T73" fmla="*/ 52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3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7" name="Freeform 75"/>
            <p:cNvSpPr>
              <a:spLocks noEditPoints="1"/>
            </p:cNvSpPr>
            <p:nvPr/>
          </p:nvSpPr>
          <p:spPr bwMode="auto">
            <a:xfrm>
              <a:off x="248" y="317"/>
              <a:ext cx="61" cy="63"/>
            </a:xfrm>
            <a:custGeom>
              <a:avLst/>
              <a:gdLst>
                <a:gd name="T0" fmla="*/ 61 w 61"/>
                <a:gd name="T1" fmla="*/ 1 h 63"/>
                <a:gd name="T2" fmla="*/ 60 w 61"/>
                <a:gd name="T3" fmla="*/ 3 h 63"/>
                <a:gd name="T4" fmla="*/ 60 w 61"/>
                <a:gd name="T5" fmla="*/ 3 h 63"/>
                <a:gd name="T6" fmla="*/ 60 w 61"/>
                <a:gd name="T7" fmla="*/ 3 h 63"/>
                <a:gd name="T8" fmla="*/ 60 w 61"/>
                <a:gd name="T9" fmla="*/ 3 h 63"/>
                <a:gd name="T10" fmla="*/ 60 w 61"/>
                <a:gd name="T11" fmla="*/ 3 h 63"/>
                <a:gd name="T12" fmla="*/ 60 w 61"/>
                <a:gd name="T13" fmla="*/ 3 h 63"/>
                <a:gd name="T14" fmla="*/ 59 w 61"/>
                <a:gd name="T15" fmla="*/ 3 h 63"/>
                <a:gd name="T16" fmla="*/ 59 w 61"/>
                <a:gd name="T17" fmla="*/ 3 h 63"/>
                <a:gd name="T18" fmla="*/ 59 w 61"/>
                <a:gd name="T19" fmla="*/ 3 h 63"/>
                <a:gd name="T20" fmla="*/ 61 w 61"/>
                <a:gd name="T21" fmla="*/ 0 h 63"/>
                <a:gd name="T22" fmla="*/ 61 w 61"/>
                <a:gd name="T23" fmla="*/ 1 h 63"/>
                <a:gd name="T24" fmla="*/ 61 w 61"/>
                <a:gd name="T25" fmla="*/ 1 h 63"/>
                <a:gd name="T26" fmla="*/ 61 w 61"/>
                <a:gd name="T27" fmla="*/ 1 h 63"/>
                <a:gd name="T28" fmla="*/ 61 w 61"/>
                <a:gd name="T29" fmla="*/ 1 h 63"/>
                <a:gd name="T30" fmla="*/ 61 w 61"/>
                <a:gd name="T31" fmla="*/ 1 h 63"/>
                <a:gd name="T32" fmla="*/ 61 w 61"/>
                <a:gd name="T33" fmla="*/ 1 h 63"/>
                <a:gd name="T34" fmla="*/ 61 w 61"/>
                <a:gd name="T35" fmla="*/ 1 h 63"/>
                <a:gd name="T36" fmla="*/ 61 w 61"/>
                <a:gd name="T37" fmla="*/ 1 h 63"/>
                <a:gd name="T38" fmla="*/ 11 w 61"/>
                <a:gd name="T39" fmla="*/ 52 h 63"/>
                <a:gd name="T40" fmla="*/ 0 w 61"/>
                <a:gd name="T41" fmla="*/ 63 h 63"/>
                <a:gd name="T42" fmla="*/ 0 w 61"/>
                <a:gd name="T43" fmla="*/ 63 h 63"/>
                <a:gd name="T44" fmla="*/ 0 w 61"/>
                <a:gd name="T45" fmla="*/ 63 h 63"/>
                <a:gd name="T46" fmla="*/ 0 w 61"/>
                <a:gd name="T47" fmla="*/ 62 h 63"/>
                <a:gd name="T48" fmla="*/ 0 w 61"/>
                <a:gd name="T49" fmla="*/ 62 h 63"/>
                <a:gd name="T50" fmla="*/ 0 w 61"/>
                <a:gd name="T51" fmla="*/ 62 h 63"/>
                <a:gd name="T52" fmla="*/ 0 w 61"/>
                <a:gd name="T53" fmla="*/ 62 h 63"/>
                <a:gd name="T54" fmla="*/ 0 w 61"/>
                <a:gd name="T55" fmla="*/ 62 h 63"/>
                <a:gd name="T56" fmla="*/ 0 w 61"/>
                <a:gd name="T57" fmla="*/ 62 h 63"/>
                <a:gd name="T58" fmla="*/ 10 w 61"/>
                <a:gd name="T59" fmla="*/ 52 h 63"/>
                <a:gd name="T60" fmla="*/ 10 w 61"/>
                <a:gd name="T61" fmla="*/ 52 h 63"/>
                <a:gd name="T62" fmla="*/ 11 w 61"/>
                <a:gd name="T63" fmla="*/ 52 h 63"/>
                <a:gd name="T64" fmla="*/ 11 w 61"/>
                <a:gd name="T65" fmla="*/ 52 h 63"/>
                <a:gd name="T66" fmla="*/ 11 w 61"/>
                <a:gd name="T67" fmla="*/ 52 h 63"/>
                <a:gd name="T68" fmla="*/ 11 w 61"/>
                <a:gd name="T69" fmla="*/ 52 h 63"/>
                <a:gd name="T70" fmla="*/ 11 w 61"/>
                <a:gd name="T71" fmla="*/ 52 h 63"/>
                <a:gd name="T72" fmla="*/ 11 w 61"/>
                <a:gd name="T73" fmla="*/ 52 h 63"/>
                <a:gd name="T74" fmla="*/ 11 w 61"/>
                <a:gd name="T7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3">
                  <a:moveTo>
                    <a:pt x="61" y="1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close/>
                  <a:moveTo>
                    <a:pt x="11" y="5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71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8" name="Freeform 76"/>
            <p:cNvSpPr>
              <a:spLocks noEditPoints="1"/>
            </p:cNvSpPr>
            <p:nvPr/>
          </p:nvSpPr>
          <p:spPr bwMode="auto">
            <a:xfrm>
              <a:off x="247" y="317"/>
              <a:ext cx="62" cy="62"/>
            </a:xfrm>
            <a:custGeom>
              <a:avLst/>
              <a:gdLst>
                <a:gd name="T0" fmla="*/ 62 w 62"/>
                <a:gd name="T1" fmla="*/ 0 h 62"/>
                <a:gd name="T2" fmla="*/ 60 w 62"/>
                <a:gd name="T3" fmla="*/ 3 h 62"/>
                <a:gd name="T4" fmla="*/ 60 w 62"/>
                <a:gd name="T5" fmla="*/ 3 h 62"/>
                <a:gd name="T6" fmla="*/ 60 w 62"/>
                <a:gd name="T7" fmla="*/ 3 h 62"/>
                <a:gd name="T8" fmla="*/ 60 w 62"/>
                <a:gd name="T9" fmla="*/ 3 h 62"/>
                <a:gd name="T10" fmla="*/ 60 w 62"/>
                <a:gd name="T11" fmla="*/ 3 h 62"/>
                <a:gd name="T12" fmla="*/ 60 w 62"/>
                <a:gd name="T13" fmla="*/ 3 h 62"/>
                <a:gd name="T14" fmla="*/ 60 w 62"/>
                <a:gd name="T15" fmla="*/ 1 h 62"/>
                <a:gd name="T16" fmla="*/ 60 w 62"/>
                <a:gd name="T17" fmla="*/ 1 h 62"/>
                <a:gd name="T18" fmla="*/ 60 w 62"/>
                <a:gd name="T19" fmla="*/ 1 h 62"/>
                <a:gd name="T20" fmla="*/ 61 w 62"/>
                <a:gd name="T21" fmla="*/ 0 h 62"/>
                <a:gd name="T22" fmla="*/ 61 w 62"/>
                <a:gd name="T23" fmla="*/ 0 h 62"/>
                <a:gd name="T24" fmla="*/ 61 w 62"/>
                <a:gd name="T25" fmla="*/ 0 h 62"/>
                <a:gd name="T26" fmla="*/ 61 w 62"/>
                <a:gd name="T27" fmla="*/ 0 h 62"/>
                <a:gd name="T28" fmla="*/ 61 w 62"/>
                <a:gd name="T29" fmla="*/ 0 h 62"/>
                <a:gd name="T30" fmla="*/ 61 w 62"/>
                <a:gd name="T31" fmla="*/ 0 h 62"/>
                <a:gd name="T32" fmla="*/ 61 w 62"/>
                <a:gd name="T33" fmla="*/ 0 h 62"/>
                <a:gd name="T34" fmla="*/ 61 w 62"/>
                <a:gd name="T35" fmla="*/ 0 h 62"/>
                <a:gd name="T36" fmla="*/ 62 w 62"/>
                <a:gd name="T37" fmla="*/ 0 h 62"/>
                <a:gd name="T38" fmla="*/ 11 w 62"/>
                <a:gd name="T39" fmla="*/ 52 h 62"/>
                <a:gd name="T40" fmla="*/ 1 w 62"/>
                <a:gd name="T41" fmla="*/ 62 h 62"/>
                <a:gd name="T42" fmla="*/ 1 w 62"/>
                <a:gd name="T43" fmla="*/ 62 h 62"/>
                <a:gd name="T44" fmla="*/ 1 w 62"/>
                <a:gd name="T45" fmla="*/ 62 h 62"/>
                <a:gd name="T46" fmla="*/ 1 w 62"/>
                <a:gd name="T47" fmla="*/ 62 h 62"/>
                <a:gd name="T48" fmla="*/ 1 w 62"/>
                <a:gd name="T49" fmla="*/ 62 h 62"/>
                <a:gd name="T50" fmla="*/ 1 w 62"/>
                <a:gd name="T51" fmla="*/ 62 h 62"/>
                <a:gd name="T52" fmla="*/ 1 w 62"/>
                <a:gd name="T53" fmla="*/ 62 h 62"/>
                <a:gd name="T54" fmla="*/ 1 w 62"/>
                <a:gd name="T55" fmla="*/ 61 h 62"/>
                <a:gd name="T56" fmla="*/ 0 w 62"/>
                <a:gd name="T57" fmla="*/ 61 h 62"/>
                <a:gd name="T58" fmla="*/ 11 w 62"/>
                <a:gd name="T59" fmla="*/ 51 h 62"/>
                <a:gd name="T60" fmla="*/ 11 w 62"/>
                <a:gd name="T61" fmla="*/ 51 h 62"/>
                <a:gd name="T62" fmla="*/ 11 w 62"/>
                <a:gd name="T63" fmla="*/ 51 h 62"/>
                <a:gd name="T64" fmla="*/ 11 w 62"/>
                <a:gd name="T65" fmla="*/ 51 h 62"/>
                <a:gd name="T66" fmla="*/ 11 w 62"/>
                <a:gd name="T67" fmla="*/ 51 h 62"/>
                <a:gd name="T68" fmla="*/ 11 w 62"/>
                <a:gd name="T69" fmla="*/ 51 h 62"/>
                <a:gd name="T70" fmla="*/ 11 w 62"/>
                <a:gd name="T71" fmla="*/ 51 h 62"/>
                <a:gd name="T72" fmla="*/ 11 w 62"/>
                <a:gd name="T73" fmla="*/ 51 h 62"/>
                <a:gd name="T74" fmla="*/ 11 w 62"/>
                <a:gd name="T7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2">
                  <a:moveTo>
                    <a:pt x="62" y="0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2" y="0"/>
                  </a:lnTo>
                  <a:close/>
                  <a:moveTo>
                    <a:pt x="11" y="52"/>
                  </a:move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6F6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69" name="Freeform 77"/>
            <p:cNvSpPr>
              <a:spLocks noEditPoints="1"/>
            </p:cNvSpPr>
            <p:nvPr/>
          </p:nvSpPr>
          <p:spPr bwMode="auto">
            <a:xfrm>
              <a:off x="247" y="317"/>
              <a:ext cx="61" cy="61"/>
            </a:xfrm>
            <a:custGeom>
              <a:avLst/>
              <a:gdLst>
                <a:gd name="T0" fmla="*/ 61 w 61"/>
                <a:gd name="T1" fmla="*/ 0 h 61"/>
                <a:gd name="T2" fmla="*/ 60 w 61"/>
                <a:gd name="T3" fmla="*/ 1 h 61"/>
                <a:gd name="T4" fmla="*/ 58 w 61"/>
                <a:gd name="T5" fmla="*/ 1 h 61"/>
                <a:gd name="T6" fmla="*/ 58 w 61"/>
                <a:gd name="T7" fmla="*/ 1 h 61"/>
                <a:gd name="T8" fmla="*/ 58 w 61"/>
                <a:gd name="T9" fmla="*/ 1 h 61"/>
                <a:gd name="T10" fmla="*/ 58 w 61"/>
                <a:gd name="T11" fmla="*/ 1 h 61"/>
                <a:gd name="T12" fmla="*/ 58 w 61"/>
                <a:gd name="T13" fmla="*/ 1 h 61"/>
                <a:gd name="T14" fmla="*/ 58 w 61"/>
                <a:gd name="T15" fmla="*/ 1 h 61"/>
                <a:gd name="T16" fmla="*/ 58 w 61"/>
                <a:gd name="T17" fmla="*/ 1 h 61"/>
                <a:gd name="T18" fmla="*/ 58 w 61"/>
                <a:gd name="T19" fmla="*/ 1 h 61"/>
                <a:gd name="T20" fmla="*/ 60 w 61"/>
                <a:gd name="T21" fmla="*/ 0 h 61"/>
                <a:gd name="T22" fmla="*/ 60 w 61"/>
                <a:gd name="T23" fmla="*/ 0 h 61"/>
                <a:gd name="T24" fmla="*/ 60 w 61"/>
                <a:gd name="T25" fmla="*/ 0 h 61"/>
                <a:gd name="T26" fmla="*/ 60 w 61"/>
                <a:gd name="T27" fmla="*/ 0 h 61"/>
                <a:gd name="T28" fmla="*/ 61 w 61"/>
                <a:gd name="T29" fmla="*/ 0 h 61"/>
                <a:gd name="T30" fmla="*/ 61 w 61"/>
                <a:gd name="T31" fmla="*/ 0 h 61"/>
                <a:gd name="T32" fmla="*/ 61 w 61"/>
                <a:gd name="T33" fmla="*/ 0 h 61"/>
                <a:gd name="T34" fmla="*/ 61 w 61"/>
                <a:gd name="T35" fmla="*/ 0 h 61"/>
                <a:gd name="T36" fmla="*/ 61 w 61"/>
                <a:gd name="T37" fmla="*/ 0 h 61"/>
                <a:gd name="T38" fmla="*/ 11 w 61"/>
                <a:gd name="T39" fmla="*/ 51 h 61"/>
                <a:gd name="T40" fmla="*/ 0 w 61"/>
                <a:gd name="T41" fmla="*/ 61 h 61"/>
                <a:gd name="T42" fmla="*/ 0 w 61"/>
                <a:gd name="T43" fmla="*/ 61 h 61"/>
                <a:gd name="T44" fmla="*/ 0 w 61"/>
                <a:gd name="T45" fmla="*/ 61 h 61"/>
                <a:gd name="T46" fmla="*/ 0 w 61"/>
                <a:gd name="T47" fmla="*/ 61 h 61"/>
                <a:gd name="T48" fmla="*/ 0 w 61"/>
                <a:gd name="T49" fmla="*/ 61 h 61"/>
                <a:gd name="T50" fmla="*/ 0 w 61"/>
                <a:gd name="T51" fmla="*/ 61 h 61"/>
                <a:gd name="T52" fmla="*/ 0 w 61"/>
                <a:gd name="T53" fmla="*/ 61 h 61"/>
                <a:gd name="T54" fmla="*/ 0 w 61"/>
                <a:gd name="T55" fmla="*/ 61 h 61"/>
                <a:gd name="T56" fmla="*/ 0 w 61"/>
                <a:gd name="T57" fmla="*/ 61 h 61"/>
                <a:gd name="T58" fmla="*/ 11 w 61"/>
                <a:gd name="T59" fmla="*/ 49 h 61"/>
                <a:gd name="T60" fmla="*/ 11 w 61"/>
                <a:gd name="T61" fmla="*/ 49 h 61"/>
                <a:gd name="T62" fmla="*/ 11 w 61"/>
                <a:gd name="T63" fmla="*/ 49 h 61"/>
                <a:gd name="T64" fmla="*/ 11 w 61"/>
                <a:gd name="T65" fmla="*/ 49 h 61"/>
                <a:gd name="T66" fmla="*/ 11 w 61"/>
                <a:gd name="T67" fmla="*/ 49 h 61"/>
                <a:gd name="T68" fmla="*/ 11 w 61"/>
                <a:gd name="T69" fmla="*/ 51 h 61"/>
                <a:gd name="T70" fmla="*/ 11 w 61"/>
                <a:gd name="T71" fmla="*/ 51 h 61"/>
                <a:gd name="T72" fmla="*/ 11 w 61"/>
                <a:gd name="T73" fmla="*/ 51 h 61"/>
                <a:gd name="T74" fmla="*/ 11 w 61"/>
                <a:gd name="T7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60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11" y="5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6D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0" name="Freeform 78"/>
            <p:cNvSpPr>
              <a:spLocks noEditPoints="1"/>
            </p:cNvSpPr>
            <p:nvPr/>
          </p:nvSpPr>
          <p:spPr bwMode="auto">
            <a:xfrm>
              <a:off x="247" y="316"/>
              <a:ext cx="60" cy="62"/>
            </a:xfrm>
            <a:custGeom>
              <a:avLst/>
              <a:gdLst>
                <a:gd name="T0" fmla="*/ 60 w 60"/>
                <a:gd name="T1" fmla="*/ 1 h 62"/>
                <a:gd name="T2" fmla="*/ 58 w 60"/>
                <a:gd name="T3" fmla="*/ 2 h 62"/>
                <a:gd name="T4" fmla="*/ 58 w 60"/>
                <a:gd name="T5" fmla="*/ 2 h 62"/>
                <a:gd name="T6" fmla="*/ 58 w 60"/>
                <a:gd name="T7" fmla="*/ 2 h 62"/>
                <a:gd name="T8" fmla="*/ 58 w 60"/>
                <a:gd name="T9" fmla="*/ 2 h 62"/>
                <a:gd name="T10" fmla="*/ 57 w 60"/>
                <a:gd name="T11" fmla="*/ 2 h 62"/>
                <a:gd name="T12" fmla="*/ 57 w 60"/>
                <a:gd name="T13" fmla="*/ 2 h 62"/>
                <a:gd name="T14" fmla="*/ 57 w 60"/>
                <a:gd name="T15" fmla="*/ 2 h 62"/>
                <a:gd name="T16" fmla="*/ 57 w 60"/>
                <a:gd name="T17" fmla="*/ 2 h 62"/>
                <a:gd name="T18" fmla="*/ 57 w 60"/>
                <a:gd name="T19" fmla="*/ 2 h 62"/>
                <a:gd name="T20" fmla="*/ 60 w 60"/>
                <a:gd name="T21" fmla="*/ 0 h 62"/>
                <a:gd name="T22" fmla="*/ 60 w 60"/>
                <a:gd name="T23" fmla="*/ 0 h 62"/>
                <a:gd name="T24" fmla="*/ 60 w 60"/>
                <a:gd name="T25" fmla="*/ 0 h 62"/>
                <a:gd name="T26" fmla="*/ 60 w 60"/>
                <a:gd name="T27" fmla="*/ 0 h 62"/>
                <a:gd name="T28" fmla="*/ 60 w 60"/>
                <a:gd name="T29" fmla="*/ 0 h 62"/>
                <a:gd name="T30" fmla="*/ 60 w 60"/>
                <a:gd name="T31" fmla="*/ 0 h 62"/>
                <a:gd name="T32" fmla="*/ 60 w 60"/>
                <a:gd name="T33" fmla="*/ 0 h 62"/>
                <a:gd name="T34" fmla="*/ 60 w 60"/>
                <a:gd name="T35" fmla="*/ 1 h 62"/>
                <a:gd name="T36" fmla="*/ 60 w 60"/>
                <a:gd name="T37" fmla="*/ 1 h 62"/>
                <a:gd name="T38" fmla="*/ 11 w 60"/>
                <a:gd name="T39" fmla="*/ 50 h 62"/>
                <a:gd name="T40" fmla="*/ 0 w 60"/>
                <a:gd name="T41" fmla="*/ 62 h 62"/>
                <a:gd name="T42" fmla="*/ 0 w 60"/>
                <a:gd name="T43" fmla="*/ 62 h 62"/>
                <a:gd name="T44" fmla="*/ 0 w 60"/>
                <a:gd name="T45" fmla="*/ 62 h 62"/>
                <a:gd name="T46" fmla="*/ 0 w 60"/>
                <a:gd name="T47" fmla="*/ 60 h 62"/>
                <a:gd name="T48" fmla="*/ 0 w 60"/>
                <a:gd name="T49" fmla="*/ 60 h 62"/>
                <a:gd name="T50" fmla="*/ 0 w 60"/>
                <a:gd name="T51" fmla="*/ 60 h 62"/>
                <a:gd name="T52" fmla="*/ 0 w 60"/>
                <a:gd name="T53" fmla="*/ 60 h 62"/>
                <a:gd name="T54" fmla="*/ 0 w 60"/>
                <a:gd name="T55" fmla="*/ 60 h 62"/>
                <a:gd name="T56" fmla="*/ 0 w 60"/>
                <a:gd name="T57" fmla="*/ 60 h 62"/>
                <a:gd name="T58" fmla="*/ 10 w 60"/>
                <a:gd name="T59" fmla="*/ 49 h 62"/>
                <a:gd name="T60" fmla="*/ 10 w 60"/>
                <a:gd name="T61" fmla="*/ 49 h 62"/>
                <a:gd name="T62" fmla="*/ 11 w 60"/>
                <a:gd name="T63" fmla="*/ 49 h 62"/>
                <a:gd name="T64" fmla="*/ 11 w 60"/>
                <a:gd name="T65" fmla="*/ 50 h 62"/>
                <a:gd name="T66" fmla="*/ 11 w 60"/>
                <a:gd name="T67" fmla="*/ 50 h 62"/>
                <a:gd name="T68" fmla="*/ 11 w 60"/>
                <a:gd name="T69" fmla="*/ 50 h 62"/>
                <a:gd name="T70" fmla="*/ 11 w 60"/>
                <a:gd name="T71" fmla="*/ 50 h 62"/>
                <a:gd name="T72" fmla="*/ 11 w 60"/>
                <a:gd name="T73" fmla="*/ 50 h 62"/>
                <a:gd name="T74" fmla="*/ 11 w 60"/>
                <a:gd name="T7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2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1" y="50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6B6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1" name="Freeform 79"/>
            <p:cNvSpPr>
              <a:spLocks noEditPoints="1"/>
            </p:cNvSpPr>
            <p:nvPr/>
          </p:nvSpPr>
          <p:spPr bwMode="auto">
            <a:xfrm>
              <a:off x="245" y="316"/>
              <a:ext cx="62" cy="60"/>
            </a:xfrm>
            <a:custGeom>
              <a:avLst/>
              <a:gdLst>
                <a:gd name="T0" fmla="*/ 62 w 62"/>
                <a:gd name="T1" fmla="*/ 0 h 60"/>
                <a:gd name="T2" fmla="*/ 59 w 62"/>
                <a:gd name="T3" fmla="*/ 2 h 60"/>
                <a:gd name="T4" fmla="*/ 59 w 62"/>
                <a:gd name="T5" fmla="*/ 2 h 60"/>
                <a:gd name="T6" fmla="*/ 59 w 62"/>
                <a:gd name="T7" fmla="*/ 2 h 60"/>
                <a:gd name="T8" fmla="*/ 59 w 62"/>
                <a:gd name="T9" fmla="*/ 2 h 60"/>
                <a:gd name="T10" fmla="*/ 59 w 62"/>
                <a:gd name="T11" fmla="*/ 2 h 60"/>
                <a:gd name="T12" fmla="*/ 59 w 62"/>
                <a:gd name="T13" fmla="*/ 2 h 60"/>
                <a:gd name="T14" fmla="*/ 58 w 62"/>
                <a:gd name="T15" fmla="*/ 1 h 60"/>
                <a:gd name="T16" fmla="*/ 58 w 62"/>
                <a:gd name="T17" fmla="*/ 1 h 60"/>
                <a:gd name="T18" fmla="*/ 58 w 62"/>
                <a:gd name="T19" fmla="*/ 1 h 60"/>
                <a:gd name="T20" fmla="*/ 60 w 62"/>
                <a:gd name="T21" fmla="*/ 0 h 60"/>
                <a:gd name="T22" fmla="*/ 60 w 62"/>
                <a:gd name="T23" fmla="*/ 0 h 60"/>
                <a:gd name="T24" fmla="*/ 60 w 62"/>
                <a:gd name="T25" fmla="*/ 0 h 60"/>
                <a:gd name="T26" fmla="*/ 60 w 62"/>
                <a:gd name="T27" fmla="*/ 0 h 60"/>
                <a:gd name="T28" fmla="*/ 60 w 62"/>
                <a:gd name="T29" fmla="*/ 0 h 60"/>
                <a:gd name="T30" fmla="*/ 60 w 62"/>
                <a:gd name="T31" fmla="*/ 0 h 60"/>
                <a:gd name="T32" fmla="*/ 60 w 62"/>
                <a:gd name="T33" fmla="*/ 0 h 60"/>
                <a:gd name="T34" fmla="*/ 60 w 62"/>
                <a:gd name="T35" fmla="*/ 0 h 60"/>
                <a:gd name="T36" fmla="*/ 62 w 62"/>
                <a:gd name="T37" fmla="*/ 0 h 60"/>
                <a:gd name="T38" fmla="*/ 12 w 62"/>
                <a:gd name="T39" fmla="*/ 49 h 60"/>
                <a:gd name="T40" fmla="*/ 2 w 62"/>
                <a:gd name="T41" fmla="*/ 60 h 60"/>
                <a:gd name="T42" fmla="*/ 2 w 62"/>
                <a:gd name="T43" fmla="*/ 60 h 60"/>
                <a:gd name="T44" fmla="*/ 2 w 62"/>
                <a:gd name="T45" fmla="*/ 60 h 60"/>
                <a:gd name="T46" fmla="*/ 0 w 62"/>
                <a:gd name="T47" fmla="*/ 60 h 60"/>
                <a:gd name="T48" fmla="*/ 0 w 62"/>
                <a:gd name="T49" fmla="*/ 60 h 60"/>
                <a:gd name="T50" fmla="*/ 0 w 62"/>
                <a:gd name="T51" fmla="*/ 60 h 60"/>
                <a:gd name="T52" fmla="*/ 0 w 62"/>
                <a:gd name="T53" fmla="*/ 60 h 60"/>
                <a:gd name="T54" fmla="*/ 0 w 62"/>
                <a:gd name="T55" fmla="*/ 59 h 60"/>
                <a:gd name="T56" fmla="*/ 0 w 62"/>
                <a:gd name="T57" fmla="*/ 59 h 60"/>
                <a:gd name="T58" fmla="*/ 12 w 62"/>
                <a:gd name="T59" fmla="*/ 48 h 60"/>
                <a:gd name="T60" fmla="*/ 12 w 62"/>
                <a:gd name="T61" fmla="*/ 49 h 60"/>
                <a:gd name="T62" fmla="*/ 12 w 62"/>
                <a:gd name="T63" fmla="*/ 49 h 60"/>
                <a:gd name="T64" fmla="*/ 12 w 62"/>
                <a:gd name="T65" fmla="*/ 49 h 60"/>
                <a:gd name="T66" fmla="*/ 12 w 62"/>
                <a:gd name="T67" fmla="*/ 49 h 60"/>
                <a:gd name="T68" fmla="*/ 12 w 62"/>
                <a:gd name="T69" fmla="*/ 49 h 60"/>
                <a:gd name="T70" fmla="*/ 12 w 62"/>
                <a:gd name="T71" fmla="*/ 49 h 60"/>
                <a:gd name="T72" fmla="*/ 12 w 62"/>
                <a:gd name="T73" fmla="*/ 49 h 60"/>
                <a:gd name="T74" fmla="*/ 12 w 62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60">
                  <a:moveTo>
                    <a:pt x="62" y="0"/>
                  </a:move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close/>
                  <a:moveTo>
                    <a:pt x="12" y="49"/>
                  </a:move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9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2" name="Freeform 80"/>
            <p:cNvSpPr>
              <a:spLocks noEditPoints="1"/>
            </p:cNvSpPr>
            <p:nvPr/>
          </p:nvSpPr>
          <p:spPr bwMode="auto">
            <a:xfrm>
              <a:off x="245" y="315"/>
              <a:ext cx="60" cy="60"/>
            </a:xfrm>
            <a:custGeom>
              <a:avLst/>
              <a:gdLst>
                <a:gd name="T0" fmla="*/ 60 w 60"/>
                <a:gd name="T1" fmla="*/ 1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7 w 60"/>
                <a:gd name="T19" fmla="*/ 2 h 60"/>
                <a:gd name="T20" fmla="*/ 59 w 60"/>
                <a:gd name="T21" fmla="*/ 0 h 60"/>
                <a:gd name="T22" fmla="*/ 59 w 60"/>
                <a:gd name="T23" fmla="*/ 0 h 60"/>
                <a:gd name="T24" fmla="*/ 59 w 60"/>
                <a:gd name="T25" fmla="*/ 0 h 60"/>
                <a:gd name="T26" fmla="*/ 59 w 60"/>
                <a:gd name="T27" fmla="*/ 1 h 60"/>
                <a:gd name="T28" fmla="*/ 60 w 60"/>
                <a:gd name="T29" fmla="*/ 1 h 60"/>
                <a:gd name="T30" fmla="*/ 60 w 60"/>
                <a:gd name="T31" fmla="*/ 1 h 60"/>
                <a:gd name="T32" fmla="*/ 60 w 60"/>
                <a:gd name="T33" fmla="*/ 1 h 60"/>
                <a:gd name="T34" fmla="*/ 60 w 60"/>
                <a:gd name="T35" fmla="*/ 1 h 60"/>
                <a:gd name="T36" fmla="*/ 60 w 60"/>
                <a:gd name="T37" fmla="*/ 1 h 60"/>
                <a:gd name="T38" fmla="*/ 12 w 60"/>
                <a:gd name="T39" fmla="*/ 49 h 60"/>
                <a:gd name="T40" fmla="*/ 0 w 60"/>
                <a:gd name="T41" fmla="*/ 60 h 60"/>
                <a:gd name="T42" fmla="*/ 0 w 60"/>
                <a:gd name="T43" fmla="*/ 60 h 60"/>
                <a:gd name="T44" fmla="*/ 0 w 60"/>
                <a:gd name="T45" fmla="*/ 60 h 60"/>
                <a:gd name="T46" fmla="*/ 0 w 60"/>
                <a:gd name="T47" fmla="*/ 60 h 60"/>
                <a:gd name="T48" fmla="*/ 0 w 60"/>
                <a:gd name="T49" fmla="*/ 60 h 60"/>
                <a:gd name="T50" fmla="*/ 0 w 60"/>
                <a:gd name="T51" fmla="*/ 60 h 60"/>
                <a:gd name="T52" fmla="*/ 0 w 60"/>
                <a:gd name="T53" fmla="*/ 60 h 60"/>
                <a:gd name="T54" fmla="*/ 0 w 60"/>
                <a:gd name="T55" fmla="*/ 60 h 60"/>
                <a:gd name="T56" fmla="*/ 0 w 60"/>
                <a:gd name="T57" fmla="*/ 60 h 60"/>
                <a:gd name="T58" fmla="*/ 12 w 60"/>
                <a:gd name="T59" fmla="*/ 49 h 60"/>
                <a:gd name="T60" fmla="*/ 12 w 60"/>
                <a:gd name="T61" fmla="*/ 49 h 60"/>
                <a:gd name="T62" fmla="*/ 12 w 60"/>
                <a:gd name="T63" fmla="*/ 49 h 60"/>
                <a:gd name="T64" fmla="*/ 12 w 60"/>
                <a:gd name="T65" fmla="*/ 49 h 60"/>
                <a:gd name="T66" fmla="*/ 12 w 60"/>
                <a:gd name="T67" fmla="*/ 49 h 60"/>
                <a:gd name="T68" fmla="*/ 12 w 60"/>
                <a:gd name="T69" fmla="*/ 49 h 60"/>
                <a:gd name="T70" fmla="*/ 12 w 60"/>
                <a:gd name="T71" fmla="*/ 49 h 60"/>
                <a:gd name="T72" fmla="*/ 12 w 60"/>
                <a:gd name="T73" fmla="*/ 49 h 60"/>
                <a:gd name="T74" fmla="*/ 12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1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"/>
                  </a:lnTo>
                  <a:close/>
                  <a:moveTo>
                    <a:pt x="12" y="49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676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3" name="Freeform 81"/>
            <p:cNvSpPr>
              <a:spLocks noEditPoints="1"/>
            </p:cNvSpPr>
            <p:nvPr/>
          </p:nvSpPr>
          <p:spPr bwMode="auto">
            <a:xfrm>
              <a:off x="244" y="315"/>
              <a:ext cx="60" cy="60"/>
            </a:xfrm>
            <a:custGeom>
              <a:avLst/>
              <a:gdLst>
                <a:gd name="T0" fmla="*/ 60 w 60"/>
                <a:gd name="T1" fmla="*/ 0 h 60"/>
                <a:gd name="T2" fmla="*/ 58 w 60"/>
                <a:gd name="T3" fmla="*/ 2 h 60"/>
                <a:gd name="T4" fmla="*/ 58 w 60"/>
                <a:gd name="T5" fmla="*/ 2 h 60"/>
                <a:gd name="T6" fmla="*/ 58 w 60"/>
                <a:gd name="T7" fmla="*/ 2 h 60"/>
                <a:gd name="T8" fmla="*/ 58 w 60"/>
                <a:gd name="T9" fmla="*/ 2 h 60"/>
                <a:gd name="T10" fmla="*/ 58 w 60"/>
                <a:gd name="T11" fmla="*/ 2 h 60"/>
                <a:gd name="T12" fmla="*/ 58 w 60"/>
                <a:gd name="T13" fmla="*/ 2 h 60"/>
                <a:gd name="T14" fmla="*/ 58 w 60"/>
                <a:gd name="T15" fmla="*/ 2 h 60"/>
                <a:gd name="T16" fmla="*/ 58 w 60"/>
                <a:gd name="T17" fmla="*/ 2 h 60"/>
                <a:gd name="T18" fmla="*/ 58 w 60"/>
                <a:gd name="T19" fmla="*/ 2 h 60"/>
                <a:gd name="T20" fmla="*/ 59 w 60"/>
                <a:gd name="T21" fmla="*/ 0 h 60"/>
                <a:gd name="T22" fmla="*/ 60 w 60"/>
                <a:gd name="T23" fmla="*/ 0 h 60"/>
                <a:gd name="T24" fmla="*/ 60 w 60"/>
                <a:gd name="T25" fmla="*/ 0 h 60"/>
                <a:gd name="T26" fmla="*/ 60 w 60"/>
                <a:gd name="T27" fmla="*/ 0 h 60"/>
                <a:gd name="T28" fmla="*/ 60 w 60"/>
                <a:gd name="T29" fmla="*/ 0 h 60"/>
                <a:gd name="T30" fmla="*/ 60 w 60"/>
                <a:gd name="T31" fmla="*/ 0 h 60"/>
                <a:gd name="T32" fmla="*/ 60 w 60"/>
                <a:gd name="T33" fmla="*/ 0 h 60"/>
                <a:gd name="T34" fmla="*/ 60 w 60"/>
                <a:gd name="T35" fmla="*/ 0 h 60"/>
                <a:gd name="T36" fmla="*/ 60 w 60"/>
                <a:gd name="T37" fmla="*/ 0 h 60"/>
                <a:gd name="T38" fmla="*/ 13 w 60"/>
                <a:gd name="T39" fmla="*/ 49 h 60"/>
                <a:gd name="T40" fmla="*/ 1 w 60"/>
                <a:gd name="T41" fmla="*/ 60 h 60"/>
                <a:gd name="T42" fmla="*/ 1 w 60"/>
                <a:gd name="T43" fmla="*/ 60 h 60"/>
                <a:gd name="T44" fmla="*/ 1 w 60"/>
                <a:gd name="T45" fmla="*/ 59 h 60"/>
                <a:gd name="T46" fmla="*/ 1 w 60"/>
                <a:gd name="T47" fmla="*/ 59 h 60"/>
                <a:gd name="T48" fmla="*/ 1 w 60"/>
                <a:gd name="T49" fmla="*/ 59 h 60"/>
                <a:gd name="T50" fmla="*/ 1 w 60"/>
                <a:gd name="T51" fmla="*/ 59 h 60"/>
                <a:gd name="T52" fmla="*/ 1 w 60"/>
                <a:gd name="T53" fmla="*/ 59 h 60"/>
                <a:gd name="T54" fmla="*/ 1 w 60"/>
                <a:gd name="T55" fmla="*/ 59 h 60"/>
                <a:gd name="T56" fmla="*/ 0 w 60"/>
                <a:gd name="T57" fmla="*/ 59 h 60"/>
                <a:gd name="T58" fmla="*/ 13 w 60"/>
                <a:gd name="T59" fmla="*/ 48 h 60"/>
                <a:gd name="T60" fmla="*/ 13 w 60"/>
                <a:gd name="T61" fmla="*/ 48 h 60"/>
                <a:gd name="T62" fmla="*/ 13 w 60"/>
                <a:gd name="T63" fmla="*/ 48 h 60"/>
                <a:gd name="T64" fmla="*/ 13 w 60"/>
                <a:gd name="T65" fmla="*/ 48 h 60"/>
                <a:gd name="T66" fmla="*/ 13 w 60"/>
                <a:gd name="T67" fmla="*/ 48 h 60"/>
                <a:gd name="T68" fmla="*/ 13 w 60"/>
                <a:gd name="T69" fmla="*/ 48 h 60"/>
                <a:gd name="T70" fmla="*/ 13 w 60"/>
                <a:gd name="T71" fmla="*/ 48 h 60"/>
                <a:gd name="T72" fmla="*/ 13 w 60"/>
                <a:gd name="T73" fmla="*/ 49 h 60"/>
                <a:gd name="T74" fmla="*/ 13 w 60"/>
                <a:gd name="T7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0">
                  <a:moveTo>
                    <a:pt x="60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13" y="49"/>
                  </a:moveTo>
                  <a:lnTo>
                    <a:pt x="1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65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4" name="Freeform 82"/>
            <p:cNvSpPr>
              <a:spLocks noEditPoints="1"/>
            </p:cNvSpPr>
            <p:nvPr/>
          </p:nvSpPr>
          <p:spPr bwMode="auto">
            <a:xfrm>
              <a:off x="244" y="315"/>
              <a:ext cx="59" cy="59"/>
            </a:xfrm>
            <a:custGeom>
              <a:avLst/>
              <a:gdLst>
                <a:gd name="T0" fmla="*/ 59 w 59"/>
                <a:gd name="T1" fmla="*/ 0 h 59"/>
                <a:gd name="T2" fmla="*/ 58 w 59"/>
                <a:gd name="T3" fmla="*/ 2 h 59"/>
                <a:gd name="T4" fmla="*/ 58 w 59"/>
                <a:gd name="T5" fmla="*/ 2 h 59"/>
                <a:gd name="T6" fmla="*/ 56 w 59"/>
                <a:gd name="T7" fmla="*/ 2 h 59"/>
                <a:gd name="T8" fmla="*/ 56 w 59"/>
                <a:gd name="T9" fmla="*/ 2 h 59"/>
                <a:gd name="T10" fmla="*/ 56 w 59"/>
                <a:gd name="T11" fmla="*/ 2 h 59"/>
                <a:gd name="T12" fmla="*/ 56 w 59"/>
                <a:gd name="T13" fmla="*/ 2 h 59"/>
                <a:gd name="T14" fmla="*/ 56 w 59"/>
                <a:gd name="T15" fmla="*/ 2 h 59"/>
                <a:gd name="T16" fmla="*/ 56 w 59"/>
                <a:gd name="T17" fmla="*/ 2 h 59"/>
                <a:gd name="T18" fmla="*/ 56 w 59"/>
                <a:gd name="T19" fmla="*/ 2 h 59"/>
                <a:gd name="T20" fmla="*/ 59 w 59"/>
                <a:gd name="T21" fmla="*/ 0 h 59"/>
                <a:gd name="T22" fmla="*/ 59 w 59"/>
                <a:gd name="T23" fmla="*/ 0 h 59"/>
                <a:gd name="T24" fmla="*/ 59 w 59"/>
                <a:gd name="T25" fmla="*/ 0 h 59"/>
                <a:gd name="T26" fmla="*/ 59 w 59"/>
                <a:gd name="T27" fmla="*/ 0 h 59"/>
                <a:gd name="T28" fmla="*/ 59 w 59"/>
                <a:gd name="T29" fmla="*/ 0 h 59"/>
                <a:gd name="T30" fmla="*/ 59 w 59"/>
                <a:gd name="T31" fmla="*/ 0 h 59"/>
                <a:gd name="T32" fmla="*/ 59 w 59"/>
                <a:gd name="T33" fmla="*/ 0 h 59"/>
                <a:gd name="T34" fmla="*/ 59 w 59"/>
                <a:gd name="T35" fmla="*/ 0 h 59"/>
                <a:gd name="T36" fmla="*/ 59 w 59"/>
                <a:gd name="T37" fmla="*/ 0 h 59"/>
                <a:gd name="T38" fmla="*/ 13 w 59"/>
                <a:gd name="T39" fmla="*/ 48 h 59"/>
                <a:gd name="T40" fmla="*/ 0 w 59"/>
                <a:gd name="T41" fmla="*/ 59 h 59"/>
                <a:gd name="T42" fmla="*/ 0 w 59"/>
                <a:gd name="T43" fmla="*/ 59 h 59"/>
                <a:gd name="T44" fmla="*/ 0 w 59"/>
                <a:gd name="T45" fmla="*/ 59 h 59"/>
                <a:gd name="T46" fmla="*/ 0 w 59"/>
                <a:gd name="T47" fmla="*/ 59 h 59"/>
                <a:gd name="T48" fmla="*/ 0 w 59"/>
                <a:gd name="T49" fmla="*/ 59 h 59"/>
                <a:gd name="T50" fmla="*/ 0 w 59"/>
                <a:gd name="T51" fmla="*/ 58 h 59"/>
                <a:gd name="T52" fmla="*/ 0 w 59"/>
                <a:gd name="T53" fmla="*/ 58 h 59"/>
                <a:gd name="T54" fmla="*/ 0 w 59"/>
                <a:gd name="T55" fmla="*/ 58 h 59"/>
                <a:gd name="T56" fmla="*/ 0 w 59"/>
                <a:gd name="T57" fmla="*/ 58 h 59"/>
                <a:gd name="T58" fmla="*/ 11 w 59"/>
                <a:gd name="T59" fmla="*/ 46 h 59"/>
                <a:gd name="T60" fmla="*/ 11 w 59"/>
                <a:gd name="T61" fmla="*/ 46 h 59"/>
                <a:gd name="T62" fmla="*/ 11 w 59"/>
                <a:gd name="T63" fmla="*/ 46 h 59"/>
                <a:gd name="T64" fmla="*/ 11 w 59"/>
                <a:gd name="T65" fmla="*/ 46 h 59"/>
                <a:gd name="T66" fmla="*/ 11 w 59"/>
                <a:gd name="T67" fmla="*/ 46 h 59"/>
                <a:gd name="T68" fmla="*/ 11 w 59"/>
                <a:gd name="T69" fmla="*/ 48 h 59"/>
                <a:gd name="T70" fmla="*/ 13 w 59"/>
                <a:gd name="T71" fmla="*/ 48 h 59"/>
                <a:gd name="T72" fmla="*/ 13 w 59"/>
                <a:gd name="T73" fmla="*/ 48 h 59"/>
                <a:gd name="T74" fmla="*/ 13 w 59"/>
                <a:gd name="T75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9">
                  <a:moveTo>
                    <a:pt x="59" y="0"/>
                  </a:move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3" y="48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63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5" name="Freeform 83"/>
            <p:cNvSpPr>
              <a:spLocks noEditPoints="1"/>
            </p:cNvSpPr>
            <p:nvPr/>
          </p:nvSpPr>
          <p:spPr bwMode="auto">
            <a:xfrm>
              <a:off x="244" y="313"/>
              <a:ext cx="59" cy="60"/>
            </a:xfrm>
            <a:custGeom>
              <a:avLst/>
              <a:gdLst>
                <a:gd name="T0" fmla="*/ 59 w 59"/>
                <a:gd name="T1" fmla="*/ 2 h 60"/>
                <a:gd name="T2" fmla="*/ 56 w 59"/>
                <a:gd name="T3" fmla="*/ 4 h 60"/>
                <a:gd name="T4" fmla="*/ 56 w 59"/>
                <a:gd name="T5" fmla="*/ 4 h 60"/>
                <a:gd name="T6" fmla="*/ 56 w 59"/>
                <a:gd name="T7" fmla="*/ 4 h 60"/>
                <a:gd name="T8" fmla="*/ 55 w 59"/>
                <a:gd name="T9" fmla="*/ 4 h 60"/>
                <a:gd name="T10" fmla="*/ 55 w 59"/>
                <a:gd name="T11" fmla="*/ 4 h 60"/>
                <a:gd name="T12" fmla="*/ 55 w 59"/>
                <a:gd name="T13" fmla="*/ 3 h 60"/>
                <a:gd name="T14" fmla="*/ 55 w 59"/>
                <a:gd name="T15" fmla="*/ 3 h 60"/>
                <a:gd name="T16" fmla="*/ 55 w 59"/>
                <a:gd name="T17" fmla="*/ 3 h 60"/>
                <a:gd name="T18" fmla="*/ 55 w 59"/>
                <a:gd name="T19" fmla="*/ 3 h 60"/>
                <a:gd name="T20" fmla="*/ 58 w 59"/>
                <a:gd name="T21" fmla="*/ 0 h 60"/>
                <a:gd name="T22" fmla="*/ 58 w 59"/>
                <a:gd name="T23" fmla="*/ 0 h 60"/>
                <a:gd name="T24" fmla="*/ 58 w 59"/>
                <a:gd name="T25" fmla="*/ 0 h 60"/>
                <a:gd name="T26" fmla="*/ 58 w 59"/>
                <a:gd name="T27" fmla="*/ 0 h 60"/>
                <a:gd name="T28" fmla="*/ 58 w 59"/>
                <a:gd name="T29" fmla="*/ 0 h 60"/>
                <a:gd name="T30" fmla="*/ 58 w 59"/>
                <a:gd name="T31" fmla="*/ 2 h 60"/>
                <a:gd name="T32" fmla="*/ 59 w 59"/>
                <a:gd name="T33" fmla="*/ 2 h 60"/>
                <a:gd name="T34" fmla="*/ 59 w 59"/>
                <a:gd name="T35" fmla="*/ 2 h 60"/>
                <a:gd name="T36" fmla="*/ 59 w 59"/>
                <a:gd name="T37" fmla="*/ 2 h 60"/>
                <a:gd name="T38" fmla="*/ 11 w 59"/>
                <a:gd name="T39" fmla="*/ 48 h 60"/>
                <a:gd name="T40" fmla="*/ 0 w 59"/>
                <a:gd name="T41" fmla="*/ 60 h 60"/>
                <a:gd name="T42" fmla="*/ 0 w 59"/>
                <a:gd name="T43" fmla="*/ 60 h 60"/>
                <a:gd name="T44" fmla="*/ 0 w 59"/>
                <a:gd name="T45" fmla="*/ 60 h 60"/>
                <a:gd name="T46" fmla="*/ 0 w 59"/>
                <a:gd name="T47" fmla="*/ 60 h 60"/>
                <a:gd name="T48" fmla="*/ 0 w 59"/>
                <a:gd name="T49" fmla="*/ 60 h 60"/>
                <a:gd name="T50" fmla="*/ 0 w 59"/>
                <a:gd name="T51" fmla="*/ 60 h 60"/>
                <a:gd name="T52" fmla="*/ 0 w 59"/>
                <a:gd name="T53" fmla="*/ 60 h 60"/>
                <a:gd name="T54" fmla="*/ 0 w 59"/>
                <a:gd name="T55" fmla="*/ 60 h 60"/>
                <a:gd name="T56" fmla="*/ 0 w 59"/>
                <a:gd name="T57" fmla="*/ 58 h 60"/>
                <a:gd name="T58" fmla="*/ 11 w 59"/>
                <a:gd name="T59" fmla="*/ 47 h 60"/>
                <a:gd name="T60" fmla="*/ 11 w 59"/>
                <a:gd name="T61" fmla="*/ 47 h 60"/>
                <a:gd name="T62" fmla="*/ 11 w 59"/>
                <a:gd name="T63" fmla="*/ 47 h 60"/>
                <a:gd name="T64" fmla="*/ 11 w 59"/>
                <a:gd name="T65" fmla="*/ 47 h 60"/>
                <a:gd name="T66" fmla="*/ 11 w 59"/>
                <a:gd name="T67" fmla="*/ 48 h 60"/>
                <a:gd name="T68" fmla="*/ 11 w 59"/>
                <a:gd name="T69" fmla="*/ 48 h 60"/>
                <a:gd name="T70" fmla="*/ 11 w 59"/>
                <a:gd name="T71" fmla="*/ 48 h 60"/>
                <a:gd name="T72" fmla="*/ 11 w 59"/>
                <a:gd name="T73" fmla="*/ 48 h 60"/>
                <a:gd name="T74" fmla="*/ 11 w 59"/>
                <a:gd name="T75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60">
                  <a:moveTo>
                    <a:pt x="59" y="2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1" y="48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616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6" name="Freeform 84"/>
            <p:cNvSpPr>
              <a:spLocks noEditPoints="1"/>
            </p:cNvSpPr>
            <p:nvPr/>
          </p:nvSpPr>
          <p:spPr bwMode="auto">
            <a:xfrm>
              <a:off x="243" y="313"/>
              <a:ext cx="59" cy="58"/>
            </a:xfrm>
            <a:custGeom>
              <a:avLst/>
              <a:gdLst>
                <a:gd name="T0" fmla="*/ 59 w 59"/>
                <a:gd name="T1" fmla="*/ 0 h 58"/>
                <a:gd name="T2" fmla="*/ 56 w 59"/>
                <a:gd name="T3" fmla="*/ 3 h 58"/>
                <a:gd name="T4" fmla="*/ 56 w 59"/>
                <a:gd name="T5" fmla="*/ 3 h 58"/>
                <a:gd name="T6" fmla="*/ 56 w 59"/>
                <a:gd name="T7" fmla="*/ 3 h 58"/>
                <a:gd name="T8" fmla="*/ 56 w 59"/>
                <a:gd name="T9" fmla="*/ 3 h 58"/>
                <a:gd name="T10" fmla="*/ 55 w 59"/>
                <a:gd name="T11" fmla="*/ 3 h 58"/>
                <a:gd name="T12" fmla="*/ 55 w 59"/>
                <a:gd name="T13" fmla="*/ 3 h 58"/>
                <a:gd name="T14" fmla="*/ 55 w 59"/>
                <a:gd name="T15" fmla="*/ 3 h 58"/>
                <a:gd name="T16" fmla="*/ 55 w 59"/>
                <a:gd name="T17" fmla="*/ 3 h 58"/>
                <a:gd name="T18" fmla="*/ 55 w 59"/>
                <a:gd name="T19" fmla="*/ 3 h 58"/>
                <a:gd name="T20" fmla="*/ 57 w 59"/>
                <a:gd name="T21" fmla="*/ 0 h 58"/>
                <a:gd name="T22" fmla="*/ 57 w 59"/>
                <a:gd name="T23" fmla="*/ 0 h 58"/>
                <a:gd name="T24" fmla="*/ 57 w 59"/>
                <a:gd name="T25" fmla="*/ 0 h 58"/>
                <a:gd name="T26" fmla="*/ 59 w 59"/>
                <a:gd name="T27" fmla="*/ 0 h 58"/>
                <a:gd name="T28" fmla="*/ 59 w 59"/>
                <a:gd name="T29" fmla="*/ 0 h 58"/>
                <a:gd name="T30" fmla="*/ 59 w 59"/>
                <a:gd name="T31" fmla="*/ 0 h 58"/>
                <a:gd name="T32" fmla="*/ 59 w 59"/>
                <a:gd name="T33" fmla="*/ 0 h 58"/>
                <a:gd name="T34" fmla="*/ 59 w 59"/>
                <a:gd name="T35" fmla="*/ 0 h 58"/>
                <a:gd name="T36" fmla="*/ 59 w 59"/>
                <a:gd name="T37" fmla="*/ 0 h 58"/>
                <a:gd name="T38" fmla="*/ 12 w 59"/>
                <a:gd name="T39" fmla="*/ 47 h 58"/>
                <a:gd name="T40" fmla="*/ 1 w 59"/>
                <a:gd name="T41" fmla="*/ 58 h 58"/>
                <a:gd name="T42" fmla="*/ 1 w 59"/>
                <a:gd name="T43" fmla="*/ 58 h 58"/>
                <a:gd name="T44" fmla="*/ 1 w 59"/>
                <a:gd name="T45" fmla="*/ 58 h 58"/>
                <a:gd name="T46" fmla="*/ 1 w 59"/>
                <a:gd name="T47" fmla="*/ 58 h 58"/>
                <a:gd name="T48" fmla="*/ 1 w 59"/>
                <a:gd name="T49" fmla="*/ 58 h 58"/>
                <a:gd name="T50" fmla="*/ 1 w 59"/>
                <a:gd name="T51" fmla="*/ 58 h 58"/>
                <a:gd name="T52" fmla="*/ 1 w 59"/>
                <a:gd name="T53" fmla="*/ 58 h 58"/>
                <a:gd name="T54" fmla="*/ 0 w 59"/>
                <a:gd name="T55" fmla="*/ 58 h 58"/>
                <a:gd name="T56" fmla="*/ 0 w 59"/>
                <a:gd name="T57" fmla="*/ 58 h 58"/>
                <a:gd name="T58" fmla="*/ 12 w 59"/>
                <a:gd name="T59" fmla="*/ 46 h 58"/>
                <a:gd name="T60" fmla="*/ 12 w 59"/>
                <a:gd name="T61" fmla="*/ 46 h 58"/>
                <a:gd name="T62" fmla="*/ 12 w 59"/>
                <a:gd name="T63" fmla="*/ 46 h 58"/>
                <a:gd name="T64" fmla="*/ 12 w 59"/>
                <a:gd name="T65" fmla="*/ 47 h 58"/>
                <a:gd name="T66" fmla="*/ 12 w 59"/>
                <a:gd name="T67" fmla="*/ 47 h 58"/>
                <a:gd name="T68" fmla="*/ 12 w 59"/>
                <a:gd name="T69" fmla="*/ 47 h 58"/>
                <a:gd name="T70" fmla="*/ 12 w 59"/>
                <a:gd name="T71" fmla="*/ 47 h 58"/>
                <a:gd name="T72" fmla="*/ 12 w 59"/>
                <a:gd name="T73" fmla="*/ 47 h 58"/>
                <a:gd name="T74" fmla="*/ 12 w 59"/>
                <a:gd name="T7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8">
                  <a:moveTo>
                    <a:pt x="59" y="0"/>
                  </a:move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2" y="4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5F5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7" name="Freeform 85"/>
            <p:cNvSpPr>
              <a:spLocks noEditPoints="1"/>
            </p:cNvSpPr>
            <p:nvPr/>
          </p:nvSpPr>
          <p:spPr bwMode="auto">
            <a:xfrm>
              <a:off x="243" y="313"/>
              <a:ext cx="57" cy="58"/>
            </a:xfrm>
            <a:custGeom>
              <a:avLst/>
              <a:gdLst>
                <a:gd name="T0" fmla="*/ 57 w 57"/>
                <a:gd name="T1" fmla="*/ 0 h 58"/>
                <a:gd name="T2" fmla="*/ 55 w 57"/>
                <a:gd name="T3" fmla="*/ 3 h 58"/>
                <a:gd name="T4" fmla="*/ 55 w 57"/>
                <a:gd name="T5" fmla="*/ 3 h 58"/>
                <a:gd name="T6" fmla="*/ 55 w 57"/>
                <a:gd name="T7" fmla="*/ 3 h 58"/>
                <a:gd name="T8" fmla="*/ 55 w 57"/>
                <a:gd name="T9" fmla="*/ 3 h 58"/>
                <a:gd name="T10" fmla="*/ 55 w 57"/>
                <a:gd name="T11" fmla="*/ 3 h 58"/>
                <a:gd name="T12" fmla="*/ 54 w 57"/>
                <a:gd name="T13" fmla="*/ 3 h 58"/>
                <a:gd name="T14" fmla="*/ 54 w 57"/>
                <a:gd name="T15" fmla="*/ 3 h 58"/>
                <a:gd name="T16" fmla="*/ 54 w 57"/>
                <a:gd name="T17" fmla="*/ 3 h 58"/>
                <a:gd name="T18" fmla="*/ 54 w 57"/>
                <a:gd name="T19" fmla="*/ 3 h 58"/>
                <a:gd name="T20" fmla="*/ 56 w 57"/>
                <a:gd name="T21" fmla="*/ 0 h 58"/>
                <a:gd name="T22" fmla="*/ 57 w 57"/>
                <a:gd name="T23" fmla="*/ 0 h 58"/>
                <a:gd name="T24" fmla="*/ 57 w 57"/>
                <a:gd name="T25" fmla="*/ 0 h 58"/>
                <a:gd name="T26" fmla="*/ 57 w 57"/>
                <a:gd name="T27" fmla="*/ 0 h 58"/>
                <a:gd name="T28" fmla="*/ 57 w 57"/>
                <a:gd name="T29" fmla="*/ 0 h 58"/>
                <a:gd name="T30" fmla="*/ 57 w 57"/>
                <a:gd name="T31" fmla="*/ 0 h 58"/>
                <a:gd name="T32" fmla="*/ 57 w 57"/>
                <a:gd name="T33" fmla="*/ 0 h 58"/>
                <a:gd name="T34" fmla="*/ 57 w 57"/>
                <a:gd name="T35" fmla="*/ 0 h 58"/>
                <a:gd name="T36" fmla="*/ 57 w 57"/>
                <a:gd name="T37" fmla="*/ 0 h 58"/>
                <a:gd name="T38" fmla="*/ 12 w 57"/>
                <a:gd name="T39" fmla="*/ 46 h 58"/>
                <a:gd name="T40" fmla="*/ 0 w 57"/>
                <a:gd name="T41" fmla="*/ 58 h 58"/>
                <a:gd name="T42" fmla="*/ 0 w 57"/>
                <a:gd name="T43" fmla="*/ 58 h 58"/>
                <a:gd name="T44" fmla="*/ 0 w 57"/>
                <a:gd name="T45" fmla="*/ 58 h 58"/>
                <a:gd name="T46" fmla="*/ 0 w 57"/>
                <a:gd name="T47" fmla="*/ 57 h 58"/>
                <a:gd name="T48" fmla="*/ 0 w 57"/>
                <a:gd name="T49" fmla="*/ 57 h 58"/>
                <a:gd name="T50" fmla="*/ 0 w 57"/>
                <a:gd name="T51" fmla="*/ 57 h 58"/>
                <a:gd name="T52" fmla="*/ 0 w 57"/>
                <a:gd name="T53" fmla="*/ 57 h 58"/>
                <a:gd name="T54" fmla="*/ 0 w 57"/>
                <a:gd name="T55" fmla="*/ 57 h 58"/>
                <a:gd name="T56" fmla="*/ 0 w 57"/>
                <a:gd name="T57" fmla="*/ 57 h 58"/>
                <a:gd name="T58" fmla="*/ 12 w 57"/>
                <a:gd name="T59" fmla="*/ 45 h 58"/>
                <a:gd name="T60" fmla="*/ 12 w 57"/>
                <a:gd name="T61" fmla="*/ 45 h 58"/>
                <a:gd name="T62" fmla="*/ 12 w 57"/>
                <a:gd name="T63" fmla="*/ 46 h 58"/>
                <a:gd name="T64" fmla="*/ 12 w 57"/>
                <a:gd name="T65" fmla="*/ 46 h 58"/>
                <a:gd name="T66" fmla="*/ 12 w 57"/>
                <a:gd name="T67" fmla="*/ 46 h 58"/>
                <a:gd name="T68" fmla="*/ 12 w 57"/>
                <a:gd name="T69" fmla="*/ 46 h 58"/>
                <a:gd name="T70" fmla="*/ 12 w 57"/>
                <a:gd name="T71" fmla="*/ 46 h 58"/>
                <a:gd name="T72" fmla="*/ 12 w 57"/>
                <a:gd name="T73" fmla="*/ 46 h 58"/>
                <a:gd name="T74" fmla="*/ 12 w 57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57" y="0"/>
                  </a:move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D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8" name="Freeform 86"/>
            <p:cNvSpPr>
              <a:spLocks noEditPoints="1"/>
            </p:cNvSpPr>
            <p:nvPr/>
          </p:nvSpPr>
          <p:spPr bwMode="auto">
            <a:xfrm>
              <a:off x="243" y="312"/>
              <a:ext cx="56" cy="58"/>
            </a:xfrm>
            <a:custGeom>
              <a:avLst/>
              <a:gdLst>
                <a:gd name="T0" fmla="*/ 56 w 56"/>
                <a:gd name="T1" fmla="*/ 1 h 58"/>
                <a:gd name="T2" fmla="*/ 54 w 56"/>
                <a:gd name="T3" fmla="*/ 4 h 58"/>
                <a:gd name="T4" fmla="*/ 54 w 56"/>
                <a:gd name="T5" fmla="*/ 4 h 58"/>
                <a:gd name="T6" fmla="*/ 54 w 56"/>
                <a:gd name="T7" fmla="*/ 4 h 58"/>
                <a:gd name="T8" fmla="*/ 54 w 56"/>
                <a:gd name="T9" fmla="*/ 4 h 58"/>
                <a:gd name="T10" fmla="*/ 54 w 56"/>
                <a:gd name="T11" fmla="*/ 4 h 58"/>
                <a:gd name="T12" fmla="*/ 52 w 56"/>
                <a:gd name="T13" fmla="*/ 4 h 58"/>
                <a:gd name="T14" fmla="*/ 52 w 56"/>
                <a:gd name="T15" fmla="*/ 4 h 58"/>
                <a:gd name="T16" fmla="*/ 52 w 56"/>
                <a:gd name="T17" fmla="*/ 4 h 58"/>
                <a:gd name="T18" fmla="*/ 52 w 56"/>
                <a:gd name="T19" fmla="*/ 4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  <a:gd name="T26" fmla="*/ 56 w 56"/>
                <a:gd name="T27" fmla="*/ 0 h 58"/>
                <a:gd name="T28" fmla="*/ 56 w 56"/>
                <a:gd name="T29" fmla="*/ 0 h 58"/>
                <a:gd name="T30" fmla="*/ 56 w 56"/>
                <a:gd name="T31" fmla="*/ 1 h 58"/>
                <a:gd name="T32" fmla="*/ 56 w 56"/>
                <a:gd name="T33" fmla="*/ 1 h 58"/>
                <a:gd name="T34" fmla="*/ 56 w 56"/>
                <a:gd name="T35" fmla="*/ 1 h 58"/>
                <a:gd name="T36" fmla="*/ 56 w 56"/>
                <a:gd name="T37" fmla="*/ 1 h 58"/>
                <a:gd name="T38" fmla="*/ 12 w 56"/>
                <a:gd name="T39" fmla="*/ 46 h 58"/>
                <a:gd name="T40" fmla="*/ 0 w 56"/>
                <a:gd name="T41" fmla="*/ 58 h 58"/>
                <a:gd name="T42" fmla="*/ 0 w 56"/>
                <a:gd name="T43" fmla="*/ 58 h 58"/>
                <a:gd name="T44" fmla="*/ 0 w 56"/>
                <a:gd name="T45" fmla="*/ 58 h 58"/>
                <a:gd name="T46" fmla="*/ 0 w 56"/>
                <a:gd name="T47" fmla="*/ 58 h 58"/>
                <a:gd name="T48" fmla="*/ 0 w 56"/>
                <a:gd name="T49" fmla="*/ 58 h 58"/>
                <a:gd name="T50" fmla="*/ 0 w 56"/>
                <a:gd name="T51" fmla="*/ 57 h 58"/>
                <a:gd name="T52" fmla="*/ 0 w 56"/>
                <a:gd name="T53" fmla="*/ 57 h 58"/>
                <a:gd name="T54" fmla="*/ 0 w 56"/>
                <a:gd name="T55" fmla="*/ 57 h 58"/>
                <a:gd name="T56" fmla="*/ 0 w 56"/>
                <a:gd name="T57" fmla="*/ 57 h 58"/>
                <a:gd name="T58" fmla="*/ 12 w 56"/>
                <a:gd name="T59" fmla="*/ 44 h 58"/>
                <a:gd name="T60" fmla="*/ 12 w 56"/>
                <a:gd name="T61" fmla="*/ 44 h 58"/>
                <a:gd name="T62" fmla="*/ 12 w 56"/>
                <a:gd name="T63" fmla="*/ 46 h 58"/>
                <a:gd name="T64" fmla="*/ 12 w 56"/>
                <a:gd name="T65" fmla="*/ 46 h 58"/>
                <a:gd name="T66" fmla="*/ 12 w 56"/>
                <a:gd name="T67" fmla="*/ 46 h 58"/>
                <a:gd name="T68" fmla="*/ 12 w 56"/>
                <a:gd name="T69" fmla="*/ 46 h 58"/>
                <a:gd name="T70" fmla="*/ 12 w 56"/>
                <a:gd name="T71" fmla="*/ 46 h 58"/>
                <a:gd name="T72" fmla="*/ 12 w 56"/>
                <a:gd name="T73" fmla="*/ 46 h 58"/>
                <a:gd name="T74" fmla="*/ 12 w 56"/>
                <a:gd name="T7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8">
                  <a:moveTo>
                    <a:pt x="56" y="1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  <a:moveTo>
                    <a:pt x="12" y="46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5B5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79" name="Freeform 87"/>
            <p:cNvSpPr>
              <a:spLocks noEditPoints="1"/>
            </p:cNvSpPr>
            <p:nvPr/>
          </p:nvSpPr>
          <p:spPr bwMode="auto">
            <a:xfrm>
              <a:off x="243" y="312"/>
              <a:ext cx="56" cy="57"/>
            </a:xfrm>
            <a:custGeom>
              <a:avLst/>
              <a:gdLst>
                <a:gd name="T0" fmla="*/ 56 w 56"/>
                <a:gd name="T1" fmla="*/ 0 h 57"/>
                <a:gd name="T2" fmla="*/ 52 w 56"/>
                <a:gd name="T3" fmla="*/ 4 h 57"/>
                <a:gd name="T4" fmla="*/ 52 w 56"/>
                <a:gd name="T5" fmla="*/ 4 h 57"/>
                <a:gd name="T6" fmla="*/ 52 w 56"/>
                <a:gd name="T7" fmla="*/ 4 h 57"/>
                <a:gd name="T8" fmla="*/ 52 w 56"/>
                <a:gd name="T9" fmla="*/ 4 h 57"/>
                <a:gd name="T10" fmla="*/ 52 w 56"/>
                <a:gd name="T11" fmla="*/ 4 h 57"/>
                <a:gd name="T12" fmla="*/ 52 w 56"/>
                <a:gd name="T13" fmla="*/ 4 h 57"/>
                <a:gd name="T14" fmla="*/ 51 w 56"/>
                <a:gd name="T15" fmla="*/ 4 h 57"/>
                <a:gd name="T16" fmla="*/ 51 w 56"/>
                <a:gd name="T17" fmla="*/ 4 h 57"/>
                <a:gd name="T18" fmla="*/ 51 w 56"/>
                <a:gd name="T19" fmla="*/ 4 h 57"/>
                <a:gd name="T20" fmla="*/ 55 w 56"/>
                <a:gd name="T21" fmla="*/ 0 h 57"/>
                <a:gd name="T22" fmla="*/ 55 w 56"/>
                <a:gd name="T23" fmla="*/ 0 h 57"/>
                <a:gd name="T24" fmla="*/ 55 w 56"/>
                <a:gd name="T25" fmla="*/ 0 h 57"/>
                <a:gd name="T26" fmla="*/ 55 w 56"/>
                <a:gd name="T27" fmla="*/ 0 h 57"/>
                <a:gd name="T28" fmla="*/ 55 w 56"/>
                <a:gd name="T29" fmla="*/ 0 h 57"/>
                <a:gd name="T30" fmla="*/ 55 w 56"/>
                <a:gd name="T31" fmla="*/ 0 h 57"/>
                <a:gd name="T32" fmla="*/ 55 w 56"/>
                <a:gd name="T33" fmla="*/ 0 h 57"/>
                <a:gd name="T34" fmla="*/ 56 w 56"/>
                <a:gd name="T35" fmla="*/ 0 h 57"/>
                <a:gd name="T36" fmla="*/ 56 w 56"/>
                <a:gd name="T37" fmla="*/ 0 h 57"/>
                <a:gd name="T38" fmla="*/ 12 w 56"/>
                <a:gd name="T39" fmla="*/ 44 h 57"/>
                <a:gd name="T40" fmla="*/ 0 w 56"/>
                <a:gd name="T41" fmla="*/ 57 h 57"/>
                <a:gd name="T42" fmla="*/ 0 w 56"/>
                <a:gd name="T43" fmla="*/ 57 h 57"/>
                <a:gd name="T44" fmla="*/ 0 w 56"/>
                <a:gd name="T45" fmla="*/ 57 h 57"/>
                <a:gd name="T46" fmla="*/ 0 w 56"/>
                <a:gd name="T47" fmla="*/ 57 h 57"/>
                <a:gd name="T48" fmla="*/ 0 w 56"/>
                <a:gd name="T49" fmla="*/ 57 h 57"/>
                <a:gd name="T50" fmla="*/ 0 w 56"/>
                <a:gd name="T51" fmla="*/ 57 h 57"/>
                <a:gd name="T52" fmla="*/ 0 w 56"/>
                <a:gd name="T53" fmla="*/ 57 h 57"/>
                <a:gd name="T54" fmla="*/ 0 w 56"/>
                <a:gd name="T55" fmla="*/ 56 h 57"/>
                <a:gd name="T56" fmla="*/ 0 w 56"/>
                <a:gd name="T57" fmla="*/ 56 h 57"/>
                <a:gd name="T58" fmla="*/ 11 w 56"/>
                <a:gd name="T59" fmla="*/ 43 h 57"/>
                <a:gd name="T60" fmla="*/ 11 w 56"/>
                <a:gd name="T61" fmla="*/ 44 h 57"/>
                <a:gd name="T62" fmla="*/ 11 w 56"/>
                <a:gd name="T63" fmla="*/ 44 h 57"/>
                <a:gd name="T64" fmla="*/ 12 w 56"/>
                <a:gd name="T65" fmla="*/ 44 h 57"/>
                <a:gd name="T66" fmla="*/ 12 w 56"/>
                <a:gd name="T67" fmla="*/ 44 h 57"/>
                <a:gd name="T68" fmla="*/ 12 w 56"/>
                <a:gd name="T69" fmla="*/ 44 h 57"/>
                <a:gd name="T70" fmla="*/ 12 w 56"/>
                <a:gd name="T71" fmla="*/ 44 h 57"/>
                <a:gd name="T72" fmla="*/ 12 w 56"/>
                <a:gd name="T73" fmla="*/ 44 h 57"/>
                <a:gd name="T74" fmla="*/ 12 w 56"/>
                <a:gd name="T7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4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595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0" name="Freeform 88"/>
            <p:cNvSpPr>
              <a:spLocks noEditPoints="1"/>
            </p:cNvSpPr>
            <p:nvPr/>
          </p:nvSpPr>
          <p:spPr bwMode="auto">
            <a:xfrm>
              <a:off x="242" y="312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52 w 56"/>
                <a:gd name="T3" fmla="*/ 4 h 56"/>
                <a:gd name="T4" fmla="*/ 52 w 56"/>
                <a:gd name="T5" fmla="*/ 4 h 56"/>
                <a:gd name="T6" fmla="*/ 52 w 56"/>
                <a:gd name="T7" fmla="*/ 4 h 56"/>
                <a:gd name="T8" fmla="*/ 52 w 56"/>
                <a:gd name="T9" fmla="*/ 4 h 56"/>
                <a:gd name="T10" fmla="*/ 52 w 56"/>
                <a:gd name="T11" fmla="*/ 4 h 56"/>
                <a:gd name="T12" fmla="*/ 52 w 56"/>
                <a:gd name="T13" fmla="*/ 4 h 56"/>
                <a:gd name="T14" fmla="*/ 51 w 56"/>
                <a:gd name="T15" fmla="*/ 4 h 56"/>
                <a:gd name="T16" fmla="*/ 51 w 56"/>
                <a:gd name="T17" fmla="*/ 4 h 56"/>
                <a:gd name="T18" fmla="*/ 51 w 56"/>
                <a:gd name="T19" fmla="*/ 4 h 56"/>
                <a:gd name="T20" fmla="*/ 55 w 56"/>
                <a:gd name="T21" fmla="*/ 0 h 56"/>
                <a:gd name="T22" fmla="*/ 55 w 56"/>
                <a:gd name="T23" fmla="*/ 0 h 56"/>
                <a:gd name="T24" fmla="*/ 55 w 56"/>
                <a:gd name="T25" fmla="*/ 0 h 56"/>
                <a:gd name="T26" fmla="*/ 55 w 56"/>
                <a:gd name="T27" fmla="*/ 0 h 56"/>
                <a:gd name="T28" fmla="*/ 55 w 56"/>
                <a:gd name="T29" fmla="*/ 0 h 56"/>
                <a:gd name="T30" fmla="*/ 56 w 56"/>
                <a:gd name="T31" fmla="*/ 0 h 56"/>
                <a:gd name="T32" fmla="*/ 56 w 56"/>
                <a:gd name="T33" fmla="*/ 0 h 56"/>
                <a:gd name="T34" fmla="*/ 56 w 56"/>
                <a:gd name="T35" fmla="*/ 0 h 56"/>
                <a:gd name="T36" fmla="*/ 56 w 56"/>
                <a:gd name="T37" fmla="*/ 0 h 56"/>
                <a:gd name="T38" fmla="*/ 12 w 56"/>
                <a:gd name="T39" fmla="*/ 43 h 56"/>
                <a:gd name="T40" fmla="*/ 1 w 56"/>
                <a:gd name="T41" fmla="*/ 56 h 56"/>
                <a:gd name="T42" fmla="*/ 0 w 56"/>
                <a:gd name="T43" fmla="*/ 56 h 56"/>
                <a:gd name="T44" fmla="*/ 0 w 56"/>
                <a:gd name="T45" fmla="*/ 56 h 56"/>
                <a:gd name="T46" fmla="*/ 0 w 56"/>
                <a:gd name="T47" fmla="*/ 56 h 56"/>
                <a:gd name="T48" fmla="*/ 0 w 56"/>
                <a:gd name="T49" fmla="*/ 56 h 56"/>
                <a:gd name="T50" fmla="*/ 0 w 56"/>
                <a:gd name="T51" fmla="*/ 56 h 56"/>
                <a:gd name="T52" fmla="*/ 0 w 56"/>
                <a:gd name="T53" fmla="*/ 56 h 56"/>
                <a:gd name="T54" fmla="*/ 0 w 56"/>
                <a:gd name="T55" fmla="*/ 56 h 56"/>
                <a:gd name="T56" fmla="*/ 0 w 56"/>
                <a:gd name="T57" fmla="*/ 56 h 56"/>
                <a:gd name="T58" fmla="*/ 12 w 56"/>
                <a:gd name="T59" fmla="*/ 42 h 56"/>
                <a:gd name="T60" fmla="*/ 12 w 56"/>
                <a:gd name="T61" fmla="*/ 43 h 56"/>
                <a:gd name="T62" fmla="*/ 12 w 56"/>
                <a:gd name="T63" fmla="*/ 43 h 56"/>
                <a:gd name="T64" fmla="*/ 12 w 56"/>
                <a:gd name="T65" fmla="*/ 43 h 56"/>
                <a:gd name="T66" fmla="*/ 12 w 56"/>
                <a:gd name="T67" fmla="*/ 43 h 56"/>
                <a:gd name="T68" fmla="*/ 12 w 56"/>
                <a:gd name="T69" fmla="*/ 43 h 56"/>
                <a:gd name="T70" fmla="*/ 12 w 56"/>
                <a:gd name="T71" fmla="*/ 43 h 56"/>
                <a:gd name="T72" fmla="*/ 12 w 56"/>
                <a:gd name="T73" fmla="*/ 43 h 56"/>
                <a:gd name="T74" fmla="*/ 12 w 56"/>
                <a:gd name="T7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12" y="43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75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1" name="Freeform 89"/>
            <p:cNvSpPr>
              <a:spLocks noEditPoints="1"/>
            </p:cNvSpPr>
            <p:nvPr/>
          </p:nvSpPr>
          <p:spPr bwMode="auto">
            <a:xfrm>
              <a:off x="242" y="312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51 w 55"/>
                <a:gd name="T3" fmla="*/ 4 h 56"/>
                <a:gd name="T4" fmla="*/ 51 w 55"/>
                <a:gd name="T5" fmla="*/ 4 h 56"/>
                <a:gd name="T6" fmla="*/ 51 w 55"/>
                <a:gd name="T7" fmla="*/ 4 h 56"/>
                <a:gd name="T8" fmla="*/ 51 w 55"/>
                <a:gd name="T9" fmla="*/ 4 h 56"/>
                <a:gd name="T10" fmla="*/ 51 w 55"/>
                <a:gd name="T11" fmla="*/ 4 h 56"/>
                <a:gd name="T12" fmla="*/ 50 w 55"/>
                <a:gd name="T13" fmla="*/ 4 h 56"/>
                <a:gd name="T14" fmla="*/ 50 w 55"/>
                <a:gd name="T15" fmla="*/ 4 h 56"/>
                <a:gd name="T16" fmla="*/ 50 w 55"/>
                <a:gd name="T17" fmla="*/ 4 h 56"/>
                <a:gd name="T18" fmla="*/ 50 w 55"/>
                <a:gd name="T19" fmla="*/ 4 h 56"/>
                <a:gd name="T20" fmla="*/ 53 w 55"/>
                <a:gd name="T21" fmla="*/ 0 h 56"/>
                <a:gd name="T22" fmla="*/ 53 w 55"/>
                <a:gd name="T23" fmla="*/ 0 h 56"/>
                <a:gd name="T24" fmla="*/ 53 w 55"/>
                <a:gd name="T25" fmla="*/ 0 h 56"/>
                <a:gd name="T26" fmla="*/ 55 w 55"/>
                <a:gd name="T27" fmla="*/ 0 h 56"/>
                <a:gd name="T28" fmla="*/ 55 w 55"/>
                <a:gd name="T29" fmla="*/ 0 h 56"/>
                <a:gd name="T30" fmla="*/ 55 w 55"/>
                <a:gd name="T31" fmla="*/ 0 h 56"/>
                <a:gd name="T32" fmla="*/ 55 w 55"/>
                <a:gd name="T33" fmla="*/ 0 h 56"/>
                <a:gd name="T34" fmla="*/ 55 w 55"/>
                <a:gd name="T35" fmla="*/ 0 h 56"/>
                <a:gd name="T36" fmla="*/ 55 w 55"/>
                <a:gd name="T37" fmla="*/ 0 h 56"/>
                <a:gd name="T38" fmla="*/ 12 w 55"/>
                <a:gd name="T39" fmla="*/ 42 h 56"/>
                <a:gd name="T40" fmla="*/ 0 w 55"/>
                <a:gd name="T41" fmla="*/ 56 h 56"/>
                <a:gd name="T42" fmla="*/ 0 w 55"/>
                <a:gd name="T43" fmla="*/ 54 h 56"/>
                <a:gd name="T44" fmla="*/ 0 w 55"/>
                <a:gd name="T45" fmla="*/ 54 h 56"/>
                <a:gd name="T46" fmla="*/ 0 w 55"/>
                <a:gd name="T47" fmla="*/ 54 h 56"/>
                <a:gd name="T48" fmla="*/ 0 w 55"/>
                <a:gd name="T49" fmla="*/ 54 h 56"/>
                <a:gd name="T50" fmla="*/ 0 w 55"/>
                <a:gd name="T51" fmla="*/ 54 h 56"/>
                <a:gd name="T52" fmla="*/ 0 w 55"/>
                <a:gd name="T53" fmla="*/ 54 h 56"/>
                <a:gd name="T54" fmla="*/ 0 w 55"/>
                <a:gd name="T55" fmla="*/ 54 h 56"/>
                <a:gd name="T56" fmla="*/ 0 w 55"/>
                <a:gd name="T57" fmla="*/ 54 h 56"/>
                <a:gd name="T58" fmla="*/ 12 w 55"/>
                <a:gd name="T59" fmla="*/ 40 h 56"/>
                <a:gd name="T60" fmla="*/ 12 w 55"/>
                <a:gd name="T61" fmla="*/ 40 h 56"/>
                <a:gd name="T62" fmla="*/ 12 w 55"/>
                <a:gd name="T63" fmla="*/ 42 h 56"/>
                <a:gd name="T64" fmla="*/ 12 w 55"/>
                <a:gd name="T65" fmla="*/ 42 h 56"/>
                <a:gd name="T66" fmla="*/ 12 w 55"/>
                <a:gd name="T67" fmla="*/ 42 h 56"/>
                <a:gd name="T68" fmla="*/ 12 w 55"/>
                <a:gd name="T69" fmla="*/ 42 h 56"/>
                <a:gd name="T70" fmla="*/ 12 w 55"/>
                <a:gd name="T71" fmla="*/ 42 h 56"/>
                <a:gd name="T72" fmla="*/ 12 w 55"/>
                <a:gd name="T73" fmla="*/ 42 h 56"/>
                <a:gd name="T74" fmla="*/ 12 w 55"/>
                <a:gd name="T7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2" y="42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55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2" name="Freeform 90"/>
            <p:cNvSpPr>
              <a:spLocks noEditPoints="1"/>
            </p:cNvSpPr>
            <p:nvPr/>
          </p:nvSpPr>
          <p:spPr bwMode="auto">
            <a:xfrm>
              <a:off x="242" y="311"/>
              <a:ext cx="53" cy="55"/>
            </a:xfrm>
            <a:custGeom>
              <a:avLst/>
              <a:gdLst>
                <a:gd name="T0" fmla="*/ 53 w 53"/>
                <a:gd name="T1" fmla="*/ 1 h 55"/>
                <a:gd name="T2" fmla="*/ 50 w 53"/>
                <a:gd name="T3" fmla="*/ 5 h 55"/>
                <a:gd name="T4" fmla="*/ 50 w 53"/>
                <a:gd name="T5" fmla="*/ 5 h 55"/>
                <a:gd name="T6" fmla="*/ 50 w 53"/>
                <a:gd name="T7" fmla="*/ 5 h 55"/>
                <a:gd name="T8" fmla="*/ 50 w 53"/>
                <a:gd name="T9" fmla="*/ 5 h 55"/>
                <a:gd name="T10" fmla="*/ 50 w 53"/>
                <a:gd name="T11" fmla="*/ 5 h 55"/>
                <a:gd name="T12" fmla="*/ 48 w 53"/>
                <a:gd name="T13" fmla="*/ 5 h 55"/>
                <a:gd name="T14" fmla="*/ 48 w 53"/>
                <a:gd name="T15" fmla="*/ 5 h 55"/>
                <a:gd name="T16" fmla="*/ 48 w 53"/>
                <a:gd name="T17" fmla="*/ 5 h 55"/>
                <a:gd name="T18" fmla="*/ 48 w 53"/>
                <a:gd name="T19" fmla="*/ 5 h 55"/>
                <a:gd name="T20" fmla="*/ 48 w 53"/>
                <a:gd name="T21" fmla="*/ 5 h 55"/>
                <a:gd name="T22" fmla="*/ 48 w 53"/>
                <a:gd name="T23" fmla="*/ 5 h 55"/>
                <a:gd name="T24" fmla="*/ 48 w 53"/>
                <a:gd name="T25" fmla="*/ 5 h 55"/>
                <a:gd name="T26" fmla="*/ 48 w 53"/>
                <a:gd name="T27" fmla="*/ 5 h 55"/>
                <a:gd name="T28" fmla="*/ 48 w 53"/>
                <a:gd name="T29" fmla="*/ 5 h 55"/>
                <a:gd name="T30" fmla="*/ 48 w 53"/>
                <a:gd name="T31" fmla="*/ 5 h 55"/>
                <a:gd name="T32" fmla="*/ 48 w 53"/>
                <a:gd name="T33" fmla="*/ 5 h 55"/>
                <a:gd name="T34" fmla="*/ 48 w 53"/>
                <a:gd name="T35" fmla="*/ 5 h 55"/>
                <a:gd name="T36" fmla="*/ 52 w 53"/>
                <a:gd name="T37" fmla="*/ 0 h 55"/>
                <a:gd name="T38" fmla="*/ 52 w 53"/>
                <a:gd name="T39" fmla="*/ 0 h 55"/>
                <a:gd name="T40" fmla="*/ 53 w 53"/>
                <a:gd name="T41" fmla="*/ 0 h 55"/>
                <a:gd name="T42" fmla="*/ 53 w 53"/>
                <a:gd name="T43" fmla="*/ 0 h 55"/>
                <a:gd name="T44" fmla="*/ 53 w 53"/>
                <a:gd name="T45" fmla="*/ 0 h 55"/>
                <a:gd name="T46" fmla="*/ 53 w 53"/>
                <a:gd name="T47" fmla="*/ 0 h 55"/>
                <a:gd name="T48" fmla="*/ 53 w 53"/>
                <a:gd name="T49" fmla="*/ 0 h 55"/>
                <a:gd name="T50" fmla="*/ 53 w 53"/>
                <a:gd name="T51" fmla="*/ 1 h 55"/>
                <a:gd name="T52" fmla="*/ 53 w 53"/>
                <a:gd name="T53" fmla="*/ 1 h 55"/>
                <a:gd name="T54" fmla="*/ 12 w 53"/>
                <a:gd name="T55" fmla="*/ 41 h 55"/>
                <a:gd name="T56" fmla="*/ 0 w 53"/>
                <a:gd name="T57" fmla="*/ 55 h 55"/>
                <a:gd name="T58" fmla="*/ 0 w 53"/>
                <a:gd name="T59" fmla="*/ 55 h 55"/>
                <a:gd name="T60" fmla="*/ 0 w 53"/>
                <a:gd name="T61" fmla="*/ 54 h 55"/>
                <a:gd name="T62" fmla="*/ 0 w 53"/>
                <a:gd name="T63" fmla="*/ 54 h 55"/>
                <a:gd name="T64" fmla="*/ 0 w 53"/>
                <a:gd name="T65" fmla="*/ 54 h 55"/>
                <a:gd name="T66" fmla="*/ 0 w 53"/>
                <a:gd name="T67" fmla="*/ 54 h 55"/>
                <a:gd name="T68" fmla="*/ 0 w 53"/>
                <a:gd name="T69" fmla="*/ 54 h 55"/>
                <a:gd name="T70" fmla="*/ 0 w 53"/>
                <a:gd name="T71" fmla="*/ 54 h 55"/>
                <a:gd name="T72" fmla="*/ 0 w 53"/>
                <a:gd name="T73" fmla="*/ 54 h 55"/>
                <a:gd name="T74" fmla="*/ 12 w 53"/>
                <a:gd name="T75" fmla="*/ 40 h 55"/>
                <a:gd name="T76" fmla="*/ 12 w 53"/>
                <a:gd name="T77" fmla="*/ 40 h 55"/>
                <a:gd name="T78" fmla="*/ 12 w 53"/>
                <a:gd name="T79" fmla="*/ 40 h 55"/>
                <a:gd name="T80" fmla="*/ 12 w 53"/>
                <a:gd name="T81" fmla="*/ 40 h 55"/>
                <a:gd name="T82" fmla="*/ 12 w 53"/>
                <a:gd name="T83" fmla="*/ 40 h 55"/>
                <a:gd name="T84" fmla="*/ 12 w 53"/>
                <a:gd name="T85" fmla="*/ 40 h 55"/>
                <a:gd name="T86" fmla="*/ 12 w 53"/>
                <a:gd name="T87" fmla="*/ 40 h 55"/>
                <a:gd name="T88" fmla="*/ 12 w 53"/>
                <a:gd name="T89" fmla="*/ 40 h 55"/>
                <a:gd name="T90" fmla="*/ 12 w 53"/>
                <a:gd name="T91" fmla="*/ 40 h 55"/>
                <a:gd name="T92" fmla="*/ 12 w 53"/>
                <a:gd name="T93" fmla="*/ 41 h 55"/>
                <a:gd name="T94" fmla="*/ 12 w 53"/>
                <a:gd name="T95" fmla="*/ 41 h 55"/>
                <a:gd name="T96" fmla="*/ 12 w 53"/>
                <a:gd name="T97" fmla="*/ 41 h 55"/>
                <a:gd name="T98" fmla="*/ 12 w 53"/>
                <a:gd name="T99" fmla="*/ 41 h 55"/>
                <a:gd name="T100" fmla="*/ 12 w 53"/>
                <a:gd name="T101" fmla="*/ 41 h 55"/>
                <a:gd name="T102" fmla="*/ 12 w 53"/>
                <a:gd name="T103" fmla="*/ 41 h 55"/>
                <a:gd name="T104" fmla="*/ 12 w 53"/>
                <a:gd name="T105" fmla="*/ 41 h 55"/>
                <a:gd name="T106" fmla="*/ 12 w 53"/>
                <a:gd name="T10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55">
                  <a:moveTo>
                    <a:pt x="53" y="1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2" y="41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535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3" name="Freeform 91"/>
            <p:cNvSpPr>
              <a:spLocks noEditPoints="1"/>
            </p:cNvSpPr>
            <p:nvPr/>
          </p:nvSpPr>
          <p:spPr bwMode="auto">
            <a:xfrm>
              <a:off x="242" y="311"/>
              <a:ext cx="52" cy="54"/>
            </a:xfrm>
            <a:custGeom>
              <a:avLst/>
              <a:gdLst>
                <a:gd name="T0" fmla="*/ 52 w 52"/>
                <a:gd name="T1" fmla="*/ 0 h 54"/>
                <a:gd name="T2" fmla="*/ 48 w 52"/>
                <a:gd name="T3" fmla="*/ 5 h 54"/>
                <a:gd name="T4" fmla="*/ 48 w 52"/>
                <a:gd name="T5" fmla="*/ 5 h 54"/>
                <a:gd name="T6" fmla="*/ 48 w 52"/>
                <a:gd name="T7" fmla="*/ 5 h 54"/>
                <a:gd name="T8" fmla="*/ 48 w 52"/>
                <a:gd name="T9" fmla="*/ 5 h 54"/>
                <a:gd name="T10" fmla="*/ 47 w 52"/>
                <a:gd name="T11" fmla="*/ 5 h 54"/>
                <a:gd name="T12" fmla="*/ 47 w 52"/>
                <a:gd name="T13" fmla="*/ 5 h 54"/>
                <a:gd name="T14" fmla="*/ 47 w 52"/>
                <a:gd name="T15" fmla="*/ 5 h 54"/>
                <a:gd name="T16" fmla="*/ 47 w 52"/>
                <a:gd name="T17" fmla="*/ 5 h 54"/>
                <a:gd name="T18" fmla="*/ 47 w 52"/>
                <a:gd name="T19" fmla="*/ 5 h 54"/>
                <a:gd name="T20" fmla="*/ 51 w 52"/>
                <a:gd name="T21" fmla="*/ 0 h 54"/>
                <a:gd name="T22" fmla="*/ 52 w 52"/>
                <a:gd name="T23" fmla="*/ 0 h 54"/>
                <a:gd name="T24" fmla="*/ 52 w 52"/>
                <a:gd name="T25" fmla="*/ 0 h 54"/>
                <a:gd name="T26" fmla="*/ 52 w 52"/>
                <a:gd name="T27" fmla="*/ 0 h 54"/>
                <a:gd name="T28" fmla="*/ 52 w 52"/>
                <a:gd name="T29" fmla="*/ 0 h 54"/>
                <a:gd name="T30" fmla="*/ 52 w 52"/>
                <a:gd name="T31" fmla="*/ 0 h 54"/>
                <a:gd name="T32" fmla="*/ 52 w 52"/>
                <a:gd name="T33" fmla="*/ 0 h 54"/>
                <a:gd name="T34" fmla="*/ 52 w 52"/>
                <a:gd name="T35" fmla="*/ 0 h 54"/>
                <a:gd name="T36" fmla="*/ 52 w 52"/>
                <a:gd name="T37" fmla="*/ 0 h 54"/>
                <a:gd name="T38" fmla="*/ 12 w 52"/>
                <a:gd name="T39" fmla="*/ 40 h 54"/>
                <a:gd name="T40" fmla="*/ 0 w 52"/>
                <a:gd name="T41" fmla="*/ 54 h 54"/>
                <a:gd name="T42" fmla="*/ 0 w 52"/>
                <a:gd name="T43" fmla="*/ 54 h 54"/>
                <a:gd name="T44" fmla="*/ 0 w 52"/>
                <a:gd name="T45" fmla="*/ 54 h 54"/>
                <a:gd name="T46" fmla="*/ 0 w 52"/>
                <a:gd name="T47" fmla="*/ 53 h 54"/>
                <a:gd name="T48" fmla="*/ 0 w 52"/>
                <a:gd name="T49" fmla="*/ 53 h 54"/>
                <a:gd name="T50" fmla="*/ 0 w 52"/>
                <a:gd name="T51" fmla="*/ 53 h 54"/>
                <a:gd name="T52" fmla="*/ 0 w 52"/>
                <a:gd name="T53" fmla="*/ 53 h 54"/>
                <a:gd name="T54" fmla="*/ 0 w 52"/>
                <a:gd name="T55" fmla="*/ 53 h 54"/>
                <a:gd name="T56" fmla="*/ 0 w 52"/>
                <a:gd name="T57" fmla="*/ 53 h 54"/>
                <a:gd name="T58" fmla="*/ 12 w 52"/>
                <a:gd name="T59" fmla="*/ 39 h 54"/>
                <a:gd name="T60" fmla="*/ 12 w 52"/>
                <a:gd name="T61" fmla="*/ 39 h 54"/>
                <a:gd name="T62" fmla="*/ 12 w 52"/>
                <a:gd name="T63" fmla="*/ 39 h 54"/>
                <a:gd name="T64" fmla="*/ 12 w 52"/>
                <a:gd name="T65" fmla="*/ 40 h 54"/>
                <a:gd name="T66" fmla="*/ 12 w 52"/>
                <a:gd name="T67" fmla="*/ 40 h 54"/>
                <a:gd name="T68" fmla="*/ 12 w 52"/>
                <a:gd name="T69" fmla="*/ 40 h 54"/>
                <a:gd name="T70" fmla="*/ 12 w 52"/>
                <a:gd name="T71" fmla="*/ 40 h 54"/>
                <a:gd name="T72" fmla="*/ 12 w 52"/>
                <a:gd name="T73" fmla="*/ 40 h 54"/>
                <a:gd name="T74" fmla="*/ 12 w 52"/>
                <a:gd name="T7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2" y="4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515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4" name="Freeform 92"/>
            <p:cNvSpPr>
              <a:spLocks noEditPoints="1"/>
            </p:cNvSpPr>
            <p:nvPr/>
          </p:nvSpPr>
          <p:spPr bwMode="auto">
            <a:xfrm>
              <a:off x="240" y="311"/>
              <a:ext cx="53" cy="53"/>
            </a:xfrm>
            <a:custGeom>
              <a:avLst/>
              <a:gdLst>
                <a:gd name="T0" fmla="*/ 53 w 53"/>
                <a:gd name="T1" fmla="*/ 0 h 53"/>
                <a:gd name="T2" fmla="*/ 49 w 53"/>
                <a:gd name="T3" fmla="*/ 5 h 53"/>
                <a:gd name="T4" fmla="*/ 49 w 53"/>
                <a:gd name="T5" fmla="*/ 5 h 53"/>
                <a:gd name="T6" fmla="*/ 49 w 53"/>
                <a:gd name="T7" fmla="*/ 5 h 53"/>
                <a:gd name="T8" fmla="*/ 48 w 53"/>
                <a:gd name="T9" fmla="*/ 5 h 53"/>
                <a:gd name="T10" fmla="*/ 48 w 53"/>
                <a:gd name="T11" fmla="*/ 5 h 53"/>
                <a:gd name="T12" fmla="*/ 48 w 53"/>
                <a:gd name="T13" fmla="*/ 5 h 53"/>
                <a:gd name="T14" fmla="*/ 48 w 53"/>
                <a:gd name="T15" fmla="*/ 5 h 53"/>
                <a:gd name="T16" fmla="*/ 48 w 53"/>
                <a:gd name="T17" fmla="*/ 5 h 53"/>
                <a:gd name="T18" fmla="*/ 48 w 53"/>
                <a:gd name="T19" fmla="*/ 5 h 53"/>
                <a:gd name="T20" fmla="*/ 53 w 53"/>
                <a:gd name="T21" fmla="*/ 0 h 53"/>
                <a:gd name="T22" fmla="*/ 53 w 53"/>
                <a:gd name="T23" fmla="*/ 0 h 53"/>
                <a:gd name="T24" fmla="*/ 53 w 53"/>
                <a:gd name="T25" fmla="*/ 0 h 53"/>
                <a:gd name="T26" fmla="*/ 53 w 53"/>
                <a:gd name="T27" fmla="*/ 0 h 53"/>
                <a:gd name="T28" fmla="*/ 53 w 53"/>
                <a:gd name="T29" fmla="*/ 0 h 53"/>
                <a:gd name="T30" fmla="*/ 53 w 53"/>
                <a:gd name="T31" fmla="*/ 0 h 53"/>
                <a:gd name="T32" fmla="*/ 53 w 53"/>
                <a:gd name="T33" fmla="*/ 0 h 53"/>
                <a:gd name="T34" fmla="*/ 53 w 53"/>
                <a:gd name="T35" fmla="*/ 0 h 53"/>
                <a:gd name="T36" fmla="*/ 53 w 53"/>
                <a:gd name="T37" fmla="*/ 0 h 53"/>
                <a:gd name="T38" fmla="*/ 14 w 53"/>
                <a:gd name="T39" fmla="*/ 39 h 53"/>
                <a:gd name="T40" fmla="*/ 2 w 53"/>
                <a:gd name="T41" fmla="*/ 53 h 53"/>
                <a:gd name="T42" fmla="*/ 2 w 53"/>
                <a:gd name="T43" fmla="*/ 53 h 53"/>
                <a:gd name="T44" fmla="*/ 2 w 53"/>
                <a:gd name="T45" fmla="*/ 53 h 53"/>
                <a:gd name="T46" fmla="*/ 0 w 53"/>
                <a:gd name="T47" fmla="*/ 53 h 53"/>
                <a:gd name="T48" fmla="*/ 0 w 53"/>
                <a:gd name="T49" fmla="*/ 52 h 53"/>
                <a:gd name="T50" fmla="*/ 0 w 53"/>
                <a:gd name="T51" fmla="*/ 52 h 53"/>
                <a:gd name="T52" fmla="*/ 0 w 53"/>
                <a:gd name="T53" fmla="*/ 52 h 53"/>
                <a:gd name="T54" fmla="*/ 0 w 53"/>
                <a:gd name="T55" fmla="*/ 52 h 53"/>
                <a:gd name="T56" fmla="*/ 0 w 53"/>
                <a:gd name="T57" fmla="*/ 52 h 53"/>
                <a:gd name="T58" fmla="*/ 14 w 53"/>
                <a:gd name="T59" fmla="*/ 38 h 53"/>
                <a:gd name="T60" fmla="*/ 14 w 53"/>
                <a:gd name="T61" fmla="*/ 38 h 53"/>
                <a:gd name="T62" fmla="*/ 14 w 53"/>
                <a:gd name="T63" fmla="*/ 38 h 53"/>
                <a:gd name="T64" fmla="*/ 14 w 53"/>
                <a:gd name="T65" fmla="*/ 38 h 53"/>
                <a:gd name="T66" fmla="*/ 14 w 53"/>
                <a:gd name="T67" fmla="*/ 39 h 53"/>
                <a:gd name="T68" fmla="*/ 14 w 53"/>
                <a:gd name="T69" fmla="*/ 39 h 53"/>
                <a:gd name="T70" fmla="*/ 14 w 53"/>
                <a:gd name="T71" fmla="*/ 39 h 53"/>
                <a:gd name="T72" fmla="*/ 14 w 53"/>
                <a:gd name="T73" fmla="*/ 39 h 53"/>
                <a:gd name="T74" fmla="*/ 14 w 53"/>
                <a:gd name="T7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4" y="39"/>
                  </a:moveTo>
                  <a:lnTo>
                    <a:pt x="2" y="5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F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5" name="Freeform 93"/>
            <p:cNvSpPr>
              <a:spLocks noEditPoints="1"/>
            </p:cNvSpPr>
            <p:nvPr/>
          </p:nvSpPr>
          <p:spPr bwMode="auto">
            <a:xfrm>
              <a:off x="240" y="311"/>
              <a:ext cx="53" cy="52"/>
            </a:xfrm>
            <a:custGeom>
              <a:avLst/>
              <a:gdLst>
                <a:gd name="T0" fmla="*/ 53 w 53"/>
                <a:gd name="T1" fmla="*/ 0 h 52"/>
                <a:gd name="T2" fmla="*/ 48 w 53"/>
                <a:gd name="T3" fmla="*/ 5 h 52"/>
                <a:gd name="T4" fmla="*/ 48 w 53"/>
                <a:gd name="T5" fmla="*/ 5 h 52"/>
                <a:gd name="T6" fmla="*/ 47 w 53"/>
                <a:gd name="T7" fmla="*/ 5 h 52"/>
                <a:gd name="T8" fmla="*/ 47 w 53"/>
                <a:gd name="T9" fmla="*/ 5 h 52"/>
                <a:gd name="T10" fmla="*/ 47 w 53"/>
                <a:gd name="T11" fmla="*/ 5 h 52"/>
                <a:gd name="T12" fmla="*/ 47 w 53"/>
                <a:gd name="T13" fmla="*/ 5 h 52"/>
                <a:gd name="T14" fmla="*/ 47 w 53"/>
                <a:gd name="T15" fmla="*/ 5 h 52"/>
                <a:gd name="T16" fmla="*/ 47 w 53"/>
                <a:gd name="T17" fmla="*/ 5 h 52"/>
                <a:gd name="T18" fmla="*/ 47 w 53"/>
                <a:gd name="T19" fmla="*/ 5 h 52"/>
                <a:gd name="T20" fmla="*/ 52 w 53"/>
                <a:gd name="T21" fmla="*/ 0 h 52"/>
                <a:gd name="T22" fmla="*/ 52 w 53"/>
                <a:gd name="T23" fmla="*/ 0 h 52"/>
                <a:gd name="T24" fmla="*/ 52 w 53"/>
                <a:gd name="T25" fmla="*/ 0 h 52"/>
                <a:gd name="T26" fmla="*/ 52 w 53"/>
                <a:gd name="T27" fmla="*/ 0 h 52"/>
                <a:gd name="T28" fmla="*/ 52 w 53"/>
                <a:gd name="T29" fmla="*/ 0 h 52"/>
                <a:gd name="T30" fmla="*/ 52 w 53"/>
                <a:gd name="T31" fmla="*/ 0 h 52"/>
                <a:gd name="T32" fmla="*/ 52 w 53"/>
                <a:gd name="T33" fmla="*/ 0 h 52"/>
                <a:gd name="T34" fmla="*/ 52 w 53"/>
                <a:gd name="T35" fmla="*/ 0 h 52"/>
                <a:gd name="T36" fmla="*/ 53 w 53"/>
                <a:gd name="T37" fmla="*/ 0 h 52"/>
                <a:gd name="T38" fmla="*/ 14 w 53"/>
                <a:gd name="T39" fmla="*/ 38 h 52"/>
                <a:gd name="T40" fmla="*/ 0 w 53"/>
                <a:gd name="T41" fmla="*/ 52 h 52"/>
                <a:gd name="T42" fmla="*/ 0 w 53"/>
                <a:gd name="T43" fmla="*/ 52 h 52"/>
                <a:gd name="T44" fmla="*/ 0 w 53"/>
                <a:gd name="T45" fmla="*/ 52 h 52"/>
                <a:gd name="T46" fmla="*/ 0 w 53"/>
                <a:gd name="T47" fmla="*/ 52 h 52"/>
                <a:gd name="T48" fmla="*/ 0 w 53"/>
                <a:gd name="T49" fmla="*/ 52 h 52"/>
                <a:gd name="T50" fmla="*/ 0 w 53"/>
                <a:gd name="T51" fmla="*/ 50 h 52"/>
                <a:gd name="T52" fmla="*/ 0 w 53"/>
                <a:gd name="T53" fmla="*/ 50 h 52"/>
                <a:gd name="T54" fmla="*/ 0 w 53"/>
                <a:gd name="T55" fmla="*/ 50 h 52"/>
                <a:gd name="T56" fmla="*/ 0 w 53"/>
                <a:gd name="T57" fmla="*/ 50 h 52"/>
                <a:gd name="T58" fmla="*/ 15 w 53"/>
                <a:gd name="T59" fmla="*/ 36 h 52"/>
                <a:gd name="T60" fmla="*/ 15 w 53"/>
                <a:gd name="T61" fmla="*/ 36 h 52"/>
                <a:gd name="T62" fmla="*/ 15 w 53"/>
                <a:gd name="T63" fmla="*/ 36 h 52"/>
                <a:gd name="T64" fmla="*/ 14 w 53"/>
                <a:gd name="T65" fmla="*/ 36 h 52"/>
                <a:gd name="T66" fmla="*/ 14 w 53"/>
                <a:gd name="T67" fmla="*/ 36 h 52"/>
                <a:gd name="T68" fmla="*/ 14 w 53"/>
                <a:gd name="T69" fmla="*/ 38 h 52"/>
                <a:gd name="T70" fmla="*/ 14 w 53"/>
                <a:gd name="T71" fmla="*/ 38 h 52"/>
                <a:gd name="T72" fmla="*/ 14 w 53"/>
                <a:gd name="T73" fmla="*/ 38 h 52"/>
                <a:gd name="T74" fmla="*/ 14 w 53"/>
                <a:gd name="T7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close/>
                  <a:moveTo>
                    <a:pt x="14" y="38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4D4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6" name="Freeform 94"/>
            <p:cNvSpPr>
              <a:spLocks noEditPoints="1"/>
            </p:cNvSpPr>
            <p:nvPr/>
          </p:nvSpPr>
          <p:spPr bwMode="auto">
            <a:xfrm>
              <a:off x="240" y="311"/>
              <a:ext cx="52" cy="50"/>
            </a:xfrm>
            <a:custGeom>
              <a:avLst/>
              <a:gdLst>
                <a:gd name="T0" fmla="*/ 52 w 52"/>
                <a:gd name="T1" fmla="*/ 0 h 50"/>
                <a:gd name="T2" fmla="*/ 47 w 52"/>
                <a:gd name="T3" fmla="*/ 5 h 50"/>
                <a:gd name="T4" fmla="*/ 45 w 52"/>
                <a:gd name="T5" fmla="*/ 5 h 50"/>
                <a:gd name="T6" fmla="*/ 45 w 52"/>
                <a:gd name="T7" fmla="*/ 5 h 50"/>
                <a:gd name="T8" fmla="*/ 45 w 52"/>
                <a:gd name="T9" fmla="*/ 5 h 50"/>
                <a:gd name="T10" fmla="*/ 45 w 52"/>
                <a:gd name="T11" fmla="*/ 5 h 50"/>
                <a:gd name="T12" fmla="*/ 45 w 52"/>
                <a:gd name="T13" fmla="*/ 5 h 50"/>
                <a:gd name="T14" fmla="*/ 45 w 52"/>
                <a:gd name="T15" fmla="*/ 5 h 50"/>
                <a:gd name="T16" fmla="*/ 44 w 52"/>
                <a:gd name="T17" fmla="*/ 5 h 50"/>
                <a:gd name="T18" fmla="*/ 44 w 52"/>
                <a:gd name="T19" fmla="*/ 5 h 50"/>
                <a:gd name="T20" fmla="*/ 50 w 52"/>
                <a:gd name="T21" fmla="*/ 0 h 50"/>
                <a:gd name="T22" fmla="*/ 50 w 52"/>
                <a:gd name="T23" fmla="*/ 0 h 50"/>
                <a:gd name="T24" fmla="*/ 50 w 52"/>
                <a:gd name="T25" fmla="*/ 0 h 50"/>
                <a:gd name="T26" fmla="*/ 50 w 52"/>
                <a:gd name="T27" fmla="*/ 0 h 50"/>
                <a:gd name="T28" fmla="*/ 50 w 52"/>
                <a:gd name="T29" fmla="*/ 0 h 50"/>
                <a:gd name="T30" fmla="*/ 50 w 52"/>
                <a:gd name="T31" fmla="*/ 0 h 50"/>
                <a:gd name="T32" fmla="*/ 50 w 52"/>
                <a:gd name="T33" fmla="*/ 0 h 50"/>
                <a:gd name="T34" fmla="*/ 52 w 52"/>
                <a:gd name="T35" fmla="*/ 0 h 50"/>
                <a:gd name="T36" fmla="*/ 52 w 52"/>
                <a:gd name="T37" fmla="*/ 0 h 50"/>
                <a:gd name="T38" fmla="*/ 15 w 52"/>
                <a:gd name="T39" fmla="*/ 36 h 50"/>
                <a:gd name="T40" fmla="*/ 0 w 52"/>
                <a:gd name="T41" fmla="*/ 50 h 50"/>
                <a:gd name="T42" fmla="*/ 0 w 52"/>
                <a:gd name="T43" fmla="*/ 50 h 50"/>
                <a:gd name="T44" fmla="*/ 0 w 52"/>
                <a:gd name="T45" fmla="*/ 50 h 50"/>
                <a:gd name="T46" fmla="*/ 0 w 52"/>
                <a:gd name="T47" fmla="*/ 50 h 50"/>
                <a:gd name="T48" fmla="*/ 0 w 52"/>
                <a:gd name="T49" fmla="*/ 50 h 50"/>
                <a:gd name="T50" fmla="*/ 0 w 52"/>
                <a:gd name="T51" fmla="*/ 50 h 50"/>
                <a:gd name="T52" fmla="*/ 0 w 52"/>
                <a:gd name="T53" fmla="*/ 49 h 50"/>
                <a:gd name="T54" fmla="*/ 0 w 52"/>
                <a:gd name="T55" fmla="*/ 49 h 50"/>
                <a:gd name="T56" fmla="*/ 0 w 52"/>
                <a:gd name="T57" fmla="*/ 49 h 50"/>
                <a:gd name="T58" fmla="*/ 15 w 52"/>
                <a:gd name="T59" fmla="*/ 35 h 50"/>
                <a:gd name="T60" fmla="*/ 15 w 52"/>
                <a:gd name="T61" fmla="*/ 35 h 50"/>
                <a:gd name="T62" fmla="*/ 15 w 52"/>
                <a:gd name="T63" fmla="*/ 35 h 50"/>
                <a:gd name="T64" fmla="*/ 15 w 52"/>
                <a:gd name="T65" fmla="*/ 35 h 50"/>
                <a:gd name="T66" fmla="*/ 15 w 52"/>
                <a:gd name="T67" fmla="*/ 35 h 50"/>
                <a:gd name="T68" fmla="*/ 15 w 52"/>
                <a:gd name="T69" fmla="*/ 35 h 50"/>
                <a:gd name="T70" fmla="*/ 15 w 52"/>
                <a:gd name="T71" fmla="*/ 35 h 50"/>
                <a:gd name="T72" fmla="*/ 15 w 52"/>
                <a:gd name="T73" fmla="*/ 36 h 50"/>
                <a:gd name="T74" fmla="*/ 15 w 52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50">
                  <a:moveTo>
                    <a:pt x="52" y="0"/>
                  </a:move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B4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7" name="Freeform 95"/>
            <p:cNvSpPr>
              <a:spLocks noEditPoints="1"/>
            </p:cNvSpPr>
            <p:nvPr/>
          </p:nvSpPr>
          <p:spPr bwMode="auto">
            <a:xfrm>
              <a:off x="240" y="310"/>
              <a:ext cx="50" cy="50"/>
            </a:xfrm>
            <a:custGeom>
              <a:avLst/>
              <a:gdLst>
                <a:gd name="T0" fmla="*/ 50 w 50"/>
                <a:gd name="T1" fmla="*/ 1 h 50"/>
                <a:gd name="T2" fmla="*/ 44 w 50"/>
                <a:gd name="T3" fmla="*/ 6 h 50"/>
                <a:gd name="T4" fmla="*/ 44 w 50"/>
                <a:gd name="T5" fmla="*/ 6 h 50"/>
                <a:gd name="T6" fmla="*/ 44 w 50"/>
                <a:gd name="T7" fmla="*/ 6 h 50"/>
                <a:gd name="T8" fmla="*/ 44 w 50"/>
                <a:gd name="T9" fmla="*/ 6 h 50"/>
                <a:gd name="T10" fmla="*/ 44 w 50"/>
                <a:gd name="T11" fmla="*/ 6 h 50"/>
                <a:gd name="T12" fmla="*/ 43 w 50"/>
                <a:gd name="T13" fmla="*/ 6 h 50"/>
                <a:gd name="T14" fmla="*/ 43 w 50"/>
                <a:gd name="T15" fmla="*/ 6 h 50"/>
                <a:gd name="T16" fmla="*/ 43 w 50"/>
                <a:gd name="T17" fmla="*/ 6 h 50"/>
                <a:gd name="T18" fmla="*/ 43 w 50"/>
                <a:gd name="T19" fmla="*/ 6 h 50"/>
                <a:gd name="T20" fmla="*/ 49 w 50"/>
                <a:gd name="T21" fmla="*/ 0 h 50"/>
                <a:gd name="T22" fmla="*/ 49 w 50"/>
                <a:gd name="T23" fmla="*/ 0 h 50"/>
                <a:gd name="T24" fmla="*/ 49 w 50"/>
                <a:gd name="T25" fmla="*/ 0 h 50"/>
                <a:gd name="T26" fmla="*/ 49 w 50"/>
                <a:gd name="T27" fmla="*/ 0 h 50"/>
                <a:gd name="T28" fmla="*/ 49 w 50"/>
                <a:gd name="T29" fmla="*/ 1 h 50"/>
                <a:gd name="T30" fmla="*/ 49 w 50"/>
                <a:gd name="T31" fmla="*/ 1 h 50"/>
                <a:gd name="T32" fmla="*/ 49 w 50"/>
                <a:gd name="T33" fmla="*/ 1 h 50"/>
                <a:gd name="T34" fmla="*/ 50 w 50"/>
                <a:gd name="T35" fmla="*/ 1 h 50"/>
                <a:gd name="T36" fmla="*/ 50 w 50"/>
                <a:gd name="T37" fmla="*/ 1 h 50"/>
                <a:gd name="T38" fmla="*/ 15 w 50"/>
                <a:gd name="T39" fmla="*/ 36 h 50"/>
                <a:gd name="T40" fmla="*/ 0 w 50"/>
                <a:gd name="T41" fmla="*/ 50 h 50"/>
                <a:gd name="T42" fmla="*/ 0 w 50"/>
                <a:gd name="T43" fmla="*/ 50 h 50"/>
                <a:gd name="T44" fmla="*/ 0 w 50"/>
                <a:gd name="T45" fmla="*/ 50 h 50"/>
                <a:gd name="T46" fmla="*/ 0 w 50"/>
                <a:gd name="T47" fmla="*/ 50 h 50"/>
                <a:gd name="T48" fmla="*/ 0 w 50"/>
                <a:gd name="T49" fmla="*/ 50 h 50"/>
                <a:gd name="T50" fmla="*/ 0 w 50"/>
                <a:gd name="T51" fmla="*/ 50 h 50"/>
                <a:gd name="T52" fmla="*/ 0 w 50"/>
                <a:gd name="T53" fmla="*/ 49 h 50"/>
                <a:gd name="T54" fmla="*/ 0 w 50"/>
                <a:gd name="T55" fmla="*/ 49 h 50"/>
                <a:gd name="T56" fmla="*/ 0 w 50"/>
                <a:gd name="T57" fmla="*/ 49 h 50"/>
                <a:gd name="T58" fmla="*/ 15 w 50"/>
                <a:gd name="T59" fmla="*/ 34 h 50"/>
                <a:gd name="T60" fmla="*/ 15 w 50"/>
                <a:gd name="T61" fmla="*/ 34 h 50"/>
                <a:gd name="T62" fmla="*/ 15 w 50"/>
                <a:gd name="T63" fmla="*/ 35 h 50"/>
                <a:gd name="T64" fmla="*/ 15 w 50"/>
                <a:gd name="T65" fmla="*/ 35 h 50"/>
                <a:gd name="T66" fmla="*/ 15 w 50"/>
                <a:gd name="T67" fmla="*/ 35 h 50"/>
                <a:gd name="T68" fmla="*/ 15 w 50"/>
                <a:gd name="T69" fmla="*/ 35 h 50"/>
                <a:gd name="T70" fmla="*/ 15 w 50"/>
                <a:gd name="T71" fmla="*/ 35 h 50"/>
                <a:gd name="T72" fmla="*/ 15 w 50"/>
                <a:gd name="T73" fmla="*/ 35 h 50"/>
                <a:gd name="T74" fmla="*/ 15 w 50"/>
                <a:gd name="T7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0">
                  <a:moveTo>
                    <a:pt x="50" y="1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15" y="36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9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8" name="Freeform 96"/>
            <p:cNvSpPr>
              <a:spLocks noEditPoints="1"/>
            </p:cNvSpPr>
            <p:nvPr/>
          </p:nvSpPr>
          <p:spPr bwMode="auto">
            <a:xfrm>
              <a:off x="240" y="310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43 w 49"/>
                <a:gd name="T3" fmla="*/ 6 h 49"/>
                <a:gd name="T4" fmla="*/ 43 w 49"/>
                <a:gd name="T5" fmla="*/ 6 h 49"/>
                <a:gd name="T6" fmla="*/ 43 w 49"/>
                <a:gd name="T7" fmla="*/ 6 h 49"/>
                <a:gd name="T8" fmla="*/ 42 w 49"/>
                <a:gd name="T9" fmla="*/ 6 h 49"/>
                <a:gd name="T10" fmla="*/ 42 w 49"/>
                <a:gd name="T11" fmla="*/ 6 h 49"/>
                <a:gd name="T12" fmla="*/ 42 w 49"/>
                <a:gd name="T13" fmla="*/ 6 h 49"/>
                <a:gd name="T14" fmla="*/ 42 w 49"/>
                <a:gd name="T15" fmla="*/ 7 h 49"/>
                <a:gd name="T16" fmla="*/ 42 w 49"/>
                <a:gd name="T17" fmla="*/ 7 h 49"/>
                <a:gd name="T18" fmla="*/ 40 w 49"/>
                <a:gd name="T19" fmla="*/ 7 h 49"/>
                <a:gd name="T20" fmla="*/ 48 w 49"/>
                <a:gd name="T21" fmla="*/ 0 h 49"/>
                <a:gd name="T22" fmla="*/ 48 w 49"/>
                <a:gd name="T23" fmla="*/ 0 h 49"/>
                <a:gd name="T24" fmla="*/ 48 w 49"/>
                <a:gd name="T25" fmla="*/ 0 h 49"/>
                <a:gd name="T26" fmla="*/ 48 w 49"/>
                <a:gd name="T27" fmla="*/ 0 h 49"/>
                <a:gd name="T28" fmla="*/ 48 w 49"/>
                <a:gd name="T29" fmla="*/ 0 h 49"/>
                <a:gd name="T30" fmla="*/ 48 w 49"/>
                <a:gd name="T31" fmla="*/ 0 h 49"/>
                <a:gd name="T32" fmla="*/ 48 w 49"/>
                <a:gd name="T33" fmla="*/ 0 h 49"/>
                <a:gd name="T34" fmla="*/ 49 w 49"/>
                <a:gd name="T35" fmla="*/ 0 h 49"/>
                <a:gd name="T36" fmla="*/ 49 w 49"/>
                <a:gd name="T37" fmla="*/ 0 h 49"/>
                <a:gd name="T38" fmla="*/ 15 w 49"/>
                <a:gd name="T39" fmla="*/ 34 h 49"/>
                <a:gd name="T40" fmla="*/ 0 w 49"/>
                <a:gd name="T41" fmla="*/ 49 h 49"/>
                <a:gd name="T42" fmla="*/ 0 w 49"/>
                <a:gd name="T43" fmla="*/ 49 h 49"/>
                <a:gd name="T44" fmla="*/ 0 w 49"/>
                <a:gd name="T45" fmla="*/ 49 h 49"/>
                <a:gd name="T46" fmla="*/ 0 w 49"/>
                <a:gd name="T47" fmla="*/ 49 h 49"/>
                <a:gd name="T48" fmla="*/ 0 w 49"/>
                <a:gd name="T49" fmla="*/ 49 h 49"/>
                <a:gd name="T50" fmla="*/ 0 w 49"/>
                <a:gd name="T51" fmla="*/ 49 h 49"/>
                <a:gd name="T52" fmla="*/ 0 w 49"/>
                <a:gd name="T53" fmla="*/ 48 h 49"/>
                <a:gd name="T54" fmla="*/ 0 w 49"/>
                <a:gd name="T55" fmla="*/ 48 h 49"/>
                <a:gd name="T56" fmla="*/ 0 w 49"/>
                <a:gd name="T57" fmla="*/ 48 h 49"/>
                <a:gd name="T58" fmla="*/ 15 w 49"/>
                <a:gd name="T59" fmla="*/ 32 h 49"/>
                <a:gd name="T60" fmla="*/ 15 w 49"/>
                <a:gd name="T61" fmla="*/ 32 h 49"/>
                <a:gd name="T62" fmla="*/ 15 w 49"/>
                <a:gd name="T63" fmla="*/ 32 h 49"/>
                <a:gd name="T64" fmla="*/ 15 w 49"/>
                <a:gd name="T65" fmla="*/ 32 h 49"/>
                <a:gd name="T66" fmla="*/ 15 w 49"/>
                <a:gd name="T67" fmla="*/ 32 h 49"/>
                <a:gd name="T68" fmla="*/ 15 w 49"/>
                <a:gd name="T69" fmla="*/ 34 h 49"/>
                <a:gd name="T70" fmla="*/ 15 w 49"/>
                <a:gd name="T71" fmla="*/ 34 h 49"/>
                <a:gd name="T72" fmla="*/ 15 w 49"/>
                <a:gd name="T73" fmla="*/ 34 h 49"/>
                <a:gd name="T74" fmla="*/ 15 w 49"/>
                <a:gd name="T75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5" y="34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74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89" name="Freeform 97"/>
            <p:cNvSpPr>
              <a:spLocks noEditPoints="1"/>
            </p:cNvSpPr>
            <p:nvPr/>
          </p:nvSpPr>
          <p:spPr bwMode="auto">
            <a:xfrm>
              <a:off x="240" y="310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40 w 48"/>
                <a:gd name="T3" fmla="*/ 7 h 48"/>
                <a:gd name="T4" fmla="*/ 40 w 48"/>
                <a:gd name="T5" fmla="*/ 7 h 48"/>
                <a:gd name="T6" fmla="*/ 40 w 48"/>
                <a:gd name="T7" fmla="*/ 7 h 48"/>
                <a:gd name="T8" fmla="*/ 40 w 48"/>
                <a:gd name="T9" fmla="*/ 7 h 48"/>
                <a:gd name="T10" fmla="*/ 40 w 48"/>
                <a:gd name="T11" fmla="*/ 7 h 48"/>
                <a:gd name="T12" fmla="*/ 39 w 48"/>
                <a:gd name="T13" fmla="*/ 7 h 48"/>
                <a:gd name="T14" fmla="*/ 39 w 48"/>
                <a:gd name="T15" fmla="*/ 7 h 48"/>
                <a:gd name="T16" fmla="*/ 39 w 48"/>
                <a:gd name="T17" fmla="*/ 7 h 48"/>
                <a:gd name="T18" fmla="*/ 39 w 48"/>
                <a:gd name="T19" fmla="*/ 7 h 48"/>
                <a:gd name="T20" fmla="*/ 47 w 48"/>
                <a:gd name="T21" fmla="*/ 0 h 48"/>
                <a:gd name="T22" fmla="*/ 47 w 48"/>
                <a:gd name="T23" fmla="*/ 0 h 48"/>
                <a:gd name="T24" fmla="*/ 47 w 48"/>
                <a:gd name="T25" fmla="*/ 0 h 48"/>
                <a:gd name="T26" fmla="*/ 47 w 48"/>
                <a:gd name="T27" fmla="*/ 0 h 48"/>
                <a:gd name="T28" fmla="*/ 47 w 48"/>
                <a:gd name="T29" fmla="*/ 0 h 48"/>
                <a:gd name="T30" fmla="*/ 47 w 48"/>
                <a:gd name="T31" fmla="*/ 0 h 48"/>
                <a:gd name="T32" fmla="*/ 47 w 48"/>
                <a:gd name="T33" fmla="*/ 0 h 48"/>
                <a:gd name="T34" fmla="*/ 48 w 48"/>
                <a:gd name="T35" fmla="*/ 0 h 48"/>
                <a:gd name="T36" fmla="*/ 48 w 48"/>
                <a:gd name="T37" fmla="*/ 0 h 48"/>
                <a:gd name="T38" fmla="*/ 15 w 48"/>
                <a:gd name="T39" fmla="*/ 32 h 48"/>
                <a:gd name="T40" fmla="*/ 0 w 48"/>
                <a:gd name="T41" fmla="*/ 48 h 48"/>
                <a:gd name="T42" fmla="*/ 0 w 48"/>
                <a:gd name="T43" fmla="*/ 48 h 48"/>
                <a:gd name="T44" fmla="*/ 0 w 48"/>
                <a:gd name="T45" fmla="*/ 48 h 48"/>
                <a:gd name="T46" fmla="*/ 0 w 48"/>
                <a:gd name="T47" fmla="*/ 48 h 48"/>
                <a:gd name="T48" fmla="*/ 0 w 48"/>
                <a:gd name="T49" fmla="*/ 48 h 48"/>
                <a:gd name="T50" fmla="*/ 0 w 48"/>
                <a:gd name="T51" fmla="*/ 48 h 48"/>
                <a:gd name="T52" fmla="*/ 0 w 48"/>
                <a:gd name="T53" fmla="*/ 46 h 48"/>
                <a:gd name="T54" fmla="*/ 0 w 48"/>
                <a:gd name="T55" fmla="*/ 46 h 48"/>
                <a:gd name="T56" fmla="*/ 0 w 48"/>
                <a:gd name="T57" fmla="*/ 46 h 48"/>
                <a:gd name="T58" fmla="*/ 17 w 48"/>
                <a:gd name="T59" fmla="*/ 30 h 48"/>
                <a:gd name="T60" fmla="*/ 17 w 48"/>
                <a:gd name="T61" fmla="*/ 30 h 48"/>
                <a:gd name="T62" fmla="*/ 17 w 48"/>
                <a:gd name="T63" fmla="*/ 31 h 48"/>
                <a:gd name="T64" fmla="*/ 17 w 48"/>
                <a:gd name="T65" fmla="*/ 31 h 48"/>
                <a:gd name="T66" fmla="*/ 17 w 48"/>
                <a:gd name="T67" fmla="*/ 31 h 48"/>
                <a:gd name="T68" fmla="*/ 17 w 48"/>
                <a:gd name="T69" fmla="*/ 31 h 48"/>
                <a:gd name="T70" fmla="*/ 15 w 48"/>
                <a:gd name="T71" fmla="*/ 31 h 48"/>
                <a:gd name="T72" fmla="*/ 15 w 48"/>
                <a:gd name="T73" fmla="*/ 32 h 48"/>
                <a:gd name="T74" fmla="*/ 15 w 48"/>
                <a:gd name="T7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15" y="3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45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0" name="Freeform 98"/>
            <p:cNvSpPr>
              <a:spLocks noEditPoints="1"/>
            </p:cNvSpPr>
            <p:nvPr/>
          </p:nvSpPr>
          <p:spPr bwMode="auto">
            <a:xfrm>
              <a:off x="240" y="310"/>
              <a:ext cx="47" cy="46"/>
            </a:xfrm>
            <a:custGeom>
              <a:avLst/>
              <a:gdLst>
                <a:gd name="T0" fmla="*/ 47 w 47"/>
                <a:gd name="T1" fmla="*/ 0 h 46"/>
                <a:gd name="T2" fmla="*/ 39 w 47"/>
                <a:gd name="T3" fmla="*/ 7 h 46"/>
                <a:gd name="T4" fmla="*/ 39 w 47"/>
                <a:gd name="T5" fmla="*/ 7 h 46"/>
                <a:gd name="T6" fmla="*/ 38 w 47"/>
                <a:gd name="T7" fmla="*/ 7 h 46"/>
                <a:gd name="T8" fmla="*/ 38 w 47"/>
                <a:gd name="T9" fmla="*/ 7 h 46"/>
                <a:gd name="T10" fmla="*/ 38 w 47"/>
                <a:gd name="T11" fmla="*/ 7 h 46"/>
                <a:gd name="T12" fmla="*/ 38 w 47"/>
                <a:gd name="T13" fmla="*/ 8 h 46"/>
                <a:gd name="T14" fmla="*/ 38 w 47"/>
                <a:gd name="T15" fmla="*/ 8 h 46"/>
                <a:gd name="T16" fmla="*/ 37 w 47"/>
                <a:gd name="T17" fmla="*/ 8 h 46"/>
                <a:gd name="T18" fmla="*/ 37 w 47"/>
                <a:gd name="T19" fmla="*/ 8 h 46"/>
                <a:gd name="T20" fmla="*/ 45 w 47"/>
                <a:gd name="T21" fmla="*/ 0 h 46"/>
                <a:gd name="T22" fmla="*/ 45 w 47"/>
                <a:gd name="T23" fmla="*/ 0 h 46"/>
                <a:gd name="T24" fmla="*/ 45 w 47"/>
                <a:gd name="T25" fmla="*/ 0 h 46"/>
                <a:gd name="T26" fmla="*/ 45 w 47"/>
                <a:gd name="T27" fmla="*/ 0 h 46"/>
                <a:gd name="T28" fmla="*/ 45 w 47"/>
                <a:gd name="T29" fmla="*/ 0 h 46"/>
                <a:gd name="T30" fmla="*/ 45 w 47"/>
                <a:gd name="T31" fmla="*/ 0 h 46"/>
                <a:gd name="T32" fmla="*/ 45 w 47"/>
                <a:gd name="T33" fmla="*/ 0 h 46"/>
                <a:gd name="T34" fmla="*/ 47 w 47"/>
                <a:gd name="T35" fmla="*/ 0 h 46"/>
                <a:gd name="T36" fmla="*/ 47 w 47"/>
                <a:gd name="T37" fmla="*/ 0 h 46"/>
                <a:gd name="T38" fmla="*/ 17 w 47"/>
                <a:gd name="T39" fmla="*/ 30 h 46"/>
                <a:gd name="T40" fmla="*/ 0 w 47"/>
                <a:gd name="T41" fmla="*/ 46 h 46"/>
                <a:gd name="T42" fmla="*/ 0 w 47"/>
                <a:gd name="T43" fmla="*/ 46 h 46"/>
                <a:gd name="T44" fmla="*/ 0 w 47"/>
                <a:gd name="T45" fmla="*/ 46 h 46"/>
                <a:gd name="T46" fmla="*/ 0 w 47"/>
                <a:gd name="T47" fmla="*/ 46 h 46"/>
                <a:gd name="T48" fmla="*/ 0 w 47"/>
                <a:gd name="T49" fmla="*/ 46 h 46"/>
                <a:gd name="T50" fmla="*/ 0 w 47"/>
                <a:gd name="T51" fmla="*/ 46 h 46"/>
                <a:gd name="T52" fmla="*/ 0 w 47"/>
                <a:gd name="T53" fmla="*/ 45 h 46"/>
                <a:gd name="T54" fmla="*/ 0 w 47"/>
                <a:gd name="T55" fmla="*/ 45 h 46"/>
                <a:gd name="T56" fmla="*/ 0 w 47"/>
                <a:gd name="T57" fmla="*/ 45 h 46"/>
                <a:gd name="T58" fmla="*/ 17 w 47"/>
                <a:gd name="T59" fmla="*/ 27 h 46"/>
                <a:gd name="T60" fmla="*/ 17 w 47"/>
                <a:gd name="T61" fmla="*/ 29 h 46"/>
                <a:gd name="T62" fmla="*/ 17 w 47"/>
                <a:gd name="T63" fmla="*/ 29 h 46"/>
                <a:gd name="T64" fmla="*/ 17 w 47"/>
                <a:gd name="T65" fmla="*/ 29 h 46"/>
                <a:gd name="T66" fmla="*/ 17 w 47"/>
                <a:gd name="T67" fmla="*/ 29 h 46"/>
                <a:gd name="T68" fmla="*/ 17 w 47"/>
                <a:gd name="T69" fmla="*/ 30 h 46"/>
                <a:gd name="T70" fmla="*/ 17 w 47"/>
                <a:gd name="T71" fmla="*/ 30 h 46"/>
                <a:gd name="T72" fmla="*/ 17 w 47"/>
                <a:gd name="T73" fmla="*/ 30 h 46"/>
                <a:gd name="T74" fmla="*/ 17 w 47"/>
                <a:gd name="T7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lnTo>
                    <a:pt x="39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close/>
                  <a:moveTo>
                    <a:pt x="17" y="30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434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1" name="Freeform 99"/>
            <p:cNvSpPr>
              <a:spLocks noEditPoints="1"/>
            </p:cNvSpPr>
            <p:nvPr/>
          </p:nvSpPr>
          <p:spPr bwMode="auto">
            <a:xfrm>
              <a:off x="240" y="310"/>
              <a:ext cx="45" cy="45"/>
            </a:xfrm>
            <a:custGeom>
              <a:avLst/>
              <a:gdLst>
                <a:gd name="T0" fmla="*/ 45 w 45"/>
                <a:gd name="T1" fmla="*/ 0 h 45"/>
                <a:gd name="T2" fmla="*/ 37 w 45"/>
                <a:gd name="T3" fmla="*/ 8 h 45"/>
                <a:gd name="T4" fmla="*/ 37 w 45"/>
                <a:gd name="T5" fmla="*/ 8 h 45"/>
                <a:gd name="T6" fmla="*/ 37 w 45"/>
                <a:gd name="T7" fmla="*/ 8 h 45"/>
                <a:gd name="T8" fmla="*/ 35 w 45"/>
                <a:gd name="T9" fmla="*/ 8 h 45"/>
                <a:gd name="T10" fmla="*/ 35 w 45"/>
                <a:gd name="T11" fmla="*/ 8 h 45"/>
                <a:gd name="T12" fmla="*/ 35 w 45"/>
                <a:gd name="T13" fmla="*/ 8 h 45"/>
                <a:gd name="T14" fmla="*/ 35 w 45"/>
                <a:gd name="T15" fmla="*/ 8 h 45"/>
                <a:gd name="T16" fmla="*/ 34 w 45"/>
                <a:gd name="T17" fmla="*/ 10 h 45"/>
                <a:gd name="T18" fmla="*/ 34 w 45"/>
                <a:gd name="T19" fmla="*/ 10 h 45"/>
                <a:gd name="T20" fmla="*/ 44 w 45"/>
                <a:gd name="T21" fmla="*/ 0 h 45"/>
                <a:gd name="T22" fmla="*/ 44 w 45"/>
                <a:gd name="T23" fmla="*/ 0 h 45"/>
                <a:gd name="T24" fmla="*/ 44 w 45"/>
                <a:gd name="T25" fmla="*/ 0 h 45"/>
                <a:gd name="T26" fmla="*/ 44 w 45"/>
                <a:gd name="T27" fmla="*/ 0 h 45"/>
                <a:gd name="T28" fmla="*/ 44 w 45"/>
                <a:gd name="T29" fmla="*/ 0 h 45"/>
                <a:gd name="T30" fmla="*/ 44 w 45"/>
                <a:gd name="T31" fmla="*/ 0 h 45"/>
                <a:gd name="T32" fmla="*/ 44 w 45"/>
                <a:gd name="T33" fmla="*/ 0 h 45"/>
                <a:gd name="T34" fmla="*/ 45 w 45"/>
                <a:gd name="T35" fmla="*/ 0 h 45"/>
                <a:gd name="T36" fmla="*/ 45 w 45"/>
                <a:gd name="T37" fmla="*/ 0 h 45"/>
                <a:gd name="T38" fmla="*/ 17 w 45"/>
                <a:gd name="T39" fmla="*/ 27 h 45"/>
                <a:gd name="T40" fmla="*/ 0 w 45"/>
                <a:gd name="T41" fmla="*/ 45 h 45"/>
                <a:gd name="T42" fmla="*/ 0 w 45"/>
                <a:gd name="T43" fmla="*/ 45 h 45"/>
                <a:gd name="T44" fmla="*/ 0 w 45"/>
                <a:gd name="T45" fmla="*/ 45 h 45"/>
                <a:gd name="T46" fmla="*/ 0 w 45"/>
                <a:gd name="T47" fmla="*/ 45 h 45"/>
                <a:gd name="T48" fmla="*/ 0 w 45"/>
                <a:gd name="T49" fmla="*/ 45 h 45"/>
                <a:gd name="T50" fmla="*/ 0 w 45"/>
                <a:gd name="T51" fmla="*/ 45 h 45"/>
                <a:gd name="T52" fmla="*/ 0 w 45"/>
                <a:gd name="T53" fmla="*/ 44 h 45"/>
                <a:gd name="T54" fmla="*/ 0 w 45"/>
                <a:gd name="T55" fmla="*/ 44 h 45"/>
                <a:gd name="T56" fmla="*/ 0 w 45"/>
                <a:gd name="T57" fmla="*/ 44 h 45"/>
                <a:gd name="T58" fmla="*/ 18 w 45"/>
                <a:gd name="T59" fmla="*/ 25 h 45"/>
                <a:gd name="T60" fmla="*/ 18 w 45"/>
                <a:gd name="T61" fmla="*/ 26 h 45"/>
                <a:gd name="T62" fmla="*/ 18 w 45"/>
                <a:gd name="T63" fmla="*/ 26 h 45"/>
                <a:gd name="T64" fmla="*/ 18 w 45"/>
                <a:gd name="T65" fmla="*/ 26 h 45"/>
                <a:gd name="T66" fmla="*/ 18 w 45"/>
                <a:gd name="T67" fmla="*/ 26 h 45"/>
                <a:gd name="T68" fmla="*/ 18 w 45"/>
                <a:gd name="T69" fmla="*/ 27 h 45"/>
                <a:gd name="T70" fmla="*/ 18 w 45"/>
                <a:gd name="T71" fmla="*/ 27 h 45"/>
                <a:gd name="T72" fmla="*/ 18 w 45"/>
                <a:gd name="T73" fmla="*/ 27 h 45"/>
                <a:gd name="T74" fmla="*/ 17 w 45"/>
                <a:gd name="T7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45" y="0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17" y="27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41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2" name="Freeform 100"/>
            <p:cNvSpPr>
              <a:spLocks noEditPoints="1"/>
            </p:cNvSpPr>
            <p:nvPr/>
          </p:nvSpPr>
          <p:spPr bwMode="auto">
            <a:xfrm>
              <a:off x="240" y="310"/>
              <a:ext cx="44" cy="44"/>
            </a:xfrm>
            <a:custGeom>
              <a:avLst/>
              <a:gdLst>
                <a:gd name="T0" fmla="*/ 44 w 44"/>
                <a:gd name="T1" fmla="*/ 0 h 44"/>
                <a:gd name="T2" fmla="*/ 34 w 44"/>
                <a:gd name="T3" fmla="*/ 10 h 44"/>
                <a:gd name="T4" fmla="*/ 34 w 44"/>
                <a:gd name="T5" fmla="*/ 10 h 44"/>
                <a:gd name="T6" fmla="*/ 33 w 44"/>
                <a:gd name="T7" fmla="*/ 10 h 44"/>
                <a:gd name="T8" fmla="*/ 33 w 44"/>
                <a:gd name="T9" fmla="*/ 10 h 44"/>
                <a:gd name="T10" fmla="*/ 33 w 44"/>
                <a:gd name="T11" fmla="*/ 10 h 44"/>
                <a:gd name="T12" fmla="*/ 33 w 44"/>
                <a:gd name="T13" fmla="*/ 11 h 44"/>
                <a:gd name="T14" fmla="*/ 32 w 44"/>
                <a:gd name="T15" fmla="*/ 11 h 44"/>
                <a:gd name="T16" fmla="*/ 32 w 44"/>
                <a:gd name="T17" fmla="*/ 11 h 44"/>
                <a:gd name="T18" fmla="*/ 32 w 44"/>
                <a:gd name="T19" fmla="*/ 11 h 44"/>
                <a:gd name="T20" fmla="*/ 43 w 44"/>
                <a:gd name="T21" fmla="*/ 0 h 44"/>
                <a:gd name="T22" fmla="*/ 43 w 44"/>
                <a:gd name="T23" fmla="*/ 0 h 44"/>
                <a:gd name="T24" fmla="*/ 43 w 44"/>
                <a:gd name="T25" fmla="*/ 0 h 44"/>
                <a:gd name="T26" fmla="*/ 43 w 44"/>
                <a:gd name="T27" fmla="*/ 0 h 44"/>
                <a:gd name="T28" fmla="*/ 43 w 44"/>
                <a:gd name="T29" fmla="*/ 0 h 44"/>
                <a:gd name="T30" fmla="*/ 43 w 44"/>
                <a:gd name="T31" fmla="*/ 0 h 44"/>
                <a:gd name="T32" fmla="*/ 43 w 44"/>
                <a:gd name="T33" fmla="*/ 0 h 44"/>
                <a:gd name="T34" fmla="*/ 43 w 44"/>
                <a:gd name="T35" fmla="*/ 0 h 44"/>
                <a:gd name="T36" fmla="*/ 44 w 44"/>
                <a:gd name="T37" fmla="*/ 0 h 44"/>
                <a:gd name="T38" fmla="*/ 18 w 44"/>
                <a:gd name="T39" fmla="*/ 25 h 44"/>
                <a:gd name="T40" fmla="*/ 0 w 44"/>
                <a:gd name="T41" fmla="*/ 44 h 44"/>
                <a:gd name="T42" fmla="*/ 0 w 44"/>
                <a:gd name="T43" fmla="*/ 44 h 44"/>
                <a:gd name="T44" fmla="*/ 0 w 44"/>
                <a:gd name="T45" fmla="*/ 44 h 44"/>
                <a:gd name="T46" fmla="*/ 0 w 44"/>
                <a:gd name="T47" fmla="*/ 44 h 44"/>
                <a:gd name="T48" fmla="*/ 0 w 44"/>
                <a:gd name="T49" fmla="*/ 44 h 44"/>
                <a:gd name="T50" fmla="*/ 0 w 44"/>
                <a:gd name="T51" fmla="*/ 42 h 44"/>
                <a:gd name="T52" fmla="*/ 0 w 44"/>
                <a:gd name="T53" fmla="*/ 42 h 44"/>
                <a:gd name="T54" fmla="*/ 0 w 44"/>
                <a:gd name="T55" fmla="*/ 42 h 44"/>
                <a:gd name="T56" fmla="*/ 0 w 44"/>
                <a:gd name="T57" fmla="*/ 42 h 44"/>
                <a:gd name="T58" fmla="*/ 20 w 44"/>
                <a:gd name="T59" fmla="*/ 22 h 44"/>
                <a:gd name="T60" fmla="*/ 20 w 44"/>
                <a:gd name="T61" fmla="*/ 22 h 44"/>
                <a:gd name="T62" fmla="*/ 19 w 44"/>
                <a:gd name="T63" fmla="*/ 24 h 44"/>
                <a:gd name="T64" fmla="*/ 19 w 44"/>
                <a:gd name="T65" fmla="*/ 24 h 44"/>
                <a:gd name="T66" fmla="*/ 19 w 44"/>
                <a:gd name="T67" fmla="*/ 24 h 44"/>
                <a:gd name="T68" fmla="*/ 19 w 44"/>
                <a:gd name="T69" fmla="*/ 24 h 44"/>
                <a:gd name="T70" fmla="*/ 19 w 44"/>
                <a:gd name="T71" fmla="*/ 25 h 44"/>
                <a:gd name="T72" fmla="*/ 19 w 44"/>
                <a:gd name="T73" fmla="*/ 25 h 44"/>
                <a:gd name="T74" fmla="*/ 18 w 44"/>
                <a:gd name="T75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34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close/>
                  <a:moveTo>
                    <a:pt x="18" y="25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3F3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3" name="Freeform 101"/>
            <p:cNvSpPr>
              <a:spLocks/>
            </p:cNvSpPr>
            <p:nvPr/>
          </p:nvSpPr>
          <p:spPr bwMode="auto">
            <a:xfrm>
              <a:off x="240" y="310"/>
              <a:ext cx="43" cy="42"/>
            </a:xfrm>
            <a:custGeom>
              <a:avLst/>
              <a:gdLst>
                <a:gd name="T0" fmla="*/ 43 w 43"/>
                <a:gd name="T1" fmla="*/ 0 h 42"/>
                <a:gd name="T2" fmla="*/ 32 w 43"/>
                <a:gd name="T3" fmla="*/ 11 h 42"/>
                <a:gd name="T4" fmla="*/ 29 w 43"/>
                <a:gd name="T5" fmla="*/ 12 h 42"/>
                <a:gd name="T6" fmla="*/ 28 w 43"/>
                <a:gd name="T7" fmla="*/ 14 h 42"/>
                <a:gd name="T8" fmla="*/ 27 w 43"/>
                <a:gd name="T9" fmla="*/ 15 h 42"/>
                <a:gd name="T10" fmla="*/ 25 w 43"/>
                <a:gd name="T11" fmla="*/ 16 h 42"/>
                <a:gd name="T12" fmla="*/ 24 w 43"/>
                <a:gd name="T13" fmla="*/ 17 h 42"/>
                <a:gd name="T14" fmla="*/ 23 w 43"/>
                <a:gd name="T15" fmla="*/ 19 h 42"/>
                <a:gd name="T16" fmla="*/ 22 w 43"/>
                <a:gd name="T17" fmla="*/ 21 h 42"/>
                <a:gd name="T18" fmla="*/ 20 w 43"/>
                <a:gd name="T19" fmla="*/ 22 h 42"/>
                <a:gd name="T20" fmla="*/ 0 w 43"/>
                <a:gd name="T21" fmla="*/ 42 h 42"/>
                <a:gd name="T22" fmla="*/ 0 w 43"/>
                <a:gd name="T23" fmla="*/ 42 h 42"/>
                <a:gd name="T24" fmla="*/ 0 w 43"/>
                <a:gd name="T25" fmla="*/ 42 h 42"/>
                <a:gd name="T26" fmla="*/ 0 w 43"/>
                <a:gd name="T27" fmla="*/ 42 h 42"/>
                <a:gd name="T28" fmla="*/ 0 w 43"/>
                <a:gd name="T29" fmla="*/ 41 h 42"/>
                <a:gd name="T30" fmla="*/ 0 w 43"/>
                <a:gd name="T31" fmla="*/ 41 h 42"/>
                <a:gd name="T32" fmla="*/ 0 w 43"/>
                <a:gd name="T33" fmla="*/ 41 h 42"/>
                <a:gd name="T34" fmla="*/ 0 w 43"/>
                <a:gd name="T35" fmla="*/ 41 h 42"/>
                <a:gd name="T36" fmla="*/ 0 w 43"/>
                <a:gd name="T37" fmla="*/ 41 h 42"/>
                <a:gd name="T38" fmla="*/ 40 w 43"/>
                <a:gd name="T39" fmla="*/ 0 h 42"/>
                <a:gd name="T40" fmla="*/ 40 w 43"/>
                <a:gd name="T41" fmla="*/ 0 h 42"/>
                <a:gd name="T42" fmla="*/ 42 w 43"/>
                <a:gd name="T43" fmla="*/ 0 h 42"/>
                <a:gd name="T44" fmla="*/ 42 w 43"/>
                <a:gd name="T45" fmla="*/ 0 h 42"/>
                <a:gd name="T46" fmla="*/ 42 w 43"/>
                <a:gd name="T47" fmla="*/ 0 h 42"/>
                <a:gd name="T48" fmla="*/ 42 w 43"/>
                <a:gd name="T49" fmla="*/ 0 h 42"/>
                <a:gd name="T50" fmla="*/ 42 w 43"/>
                <a:gd name="T51" fmla="*/ 0 h 42"/>
                <a:gd name="T52" fmla="*/ 42 w 43"/>
                <a:gd name="T53" fmla="*/ 0 h 42"/>
                <a:gd name="T54" fmla="*/ 43 w 4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D3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4" name="Freeform 102"/>
            <p:cNvSpPr>
              <a:spLocks/>
            </p:cNvSpPr>
            <p:nvPr/>
          </p:nvSpPr>
          <p:spPr bwMode="auto">
            <a:xfrm>
              <a:off x="240" y="310"/>
              <a:ext cx="40" cy="41"/>
            </a:xfrm>
            <a:custGeom>
              <a:avLst/>
              <a:gdLst>
                <a:gd name="T0" fmla="*/ 40 w 40"/>
                <a:gd name="T1" fmla="*/ 0 h 41"/>
                <a:gd name="T2" fmla="*/ 0 w 40"/>
                <a:gd name="T3" fmla="*/ 41 h 41"/>
                <a:gd name="T4" fmla="*/ 0 w 40"/>
                <a:gd name="T5" fmla="*/ 41 h 41"/>
                <a:gd name="T6" fmla="*/ 0 w 40"/>
                <a:gd name="T7" fmla="*/ 41 h 41"/>
                <a:gd name="T8" fmla="*/ 0 w 40"/>
                <a:gd name="T9" fmla="*/ 40 h 41"/>
                <a:gd name="T10" fmla="*/ 0 w 40"/>
                <a:gd name="T11" fmla="*/ 40 h 41"/>
                <a:gd name="T12" fmla="*/ 0 w 40"/>
                <a:gd name="T13" fmla="*/ 40 h 41"/>
                <a:gd name="T14" fmla="*/ 0 w 40"/>
                <a:gd name="T15" fmla="*/ 40 h 41"/>
                <a:gd name="T16" fmla="*/ 0 w 40"/>
                <a:gd name="T17" fmla="*/ 40 h 41"/>
                <a:gd name="T18" fmla="*/ 0 w 40"/>
                <a:gd name="T19" fmla="*/ 40 h 41"/>
                <a:gd name="T20" fmla="*/ 39 w 40"/>
                <a:gd name="T21" fmla="*/ 0 h 41"/>
                <a:gd name="T22" fmla="*/ 39 w 40"/>
                <a:gd name="T23" fmla="*/ 0 h 41"/>
                <a:gd name="T24" fmla="*/ 39 w 40"/>
                <a:gd name="T25" fmla="*/ 0 h 41"/>
                <a:gd name="T26" fmla="*/ 40 w 40"/>
                <a:gd name="T27" fmla="*/ 0 h 41"/>
                <a:gd name="T28" fmla="*/ 40 w 40"/>
                <a:gd name="T29" fmla="*/ 0 h 41"/>
                <a:gd name="T30" fmla="*/ 40 w 40"/>
                <a:gd name="T31" fmla="*/ 0 h 41"/>
                <a:gd name="T32" fmla="*/ 40 w 40"/>
                <a:gd name="T33" fmla="*/ 0 h 41"/>
                <a:gd name="T34" fmla="*/ 40 w 40"/>
                <a:gd name="T35" fmla="*/ 0 h 41"/>
                <a:gd name="T36" fmla="*/ 40 w 40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1">
                  <a:moveTo>
                    <a:pt x="40" y="0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B3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5" name="Freeform 103"/>
            <p:cNvSpPr>
              <a:spLocks/>
            </p:cNvSpPr>
            <p:nvPr/>
          </p:nvSpPr>
          <p:spPr bwMode="auto">
            <a:xfrm>
              <a:off x="240" y="310"/>
              <a:ext cx="39" cy="40"/>
            </a:xfrm>
            <a:custGeom>
              <a:avLst/>
              <a:gdLst>
                <a:gd name="T0" fmla="*/ 39 w 39"/>
                <a:gd name="T1" fmla="*/ 0 h 40"/>
                <a:gd name="T2" fmla="*/ 0 w 39"/>
                <a:gd name="T3" fmla="*/ 40 h 40"/>
                <a:gd name="T4" fmla="*/ 0 w 39"/>
                <a:gd name="T5" fmla="*/ 40 h 40"/>
                <a:gd name="T6" fmla="*/ 0 w 39"/>
                <a:gd name="T7" fmla="*/ 39 h 40"/>
                <a:gd name="T8" fmla="*/ 0 w 39"/>
                <a:gd name="T9" fmla="*/ 39 h 40"/>
                <a:gd name="T10" fmla="*/ 0 w 39"/>
                <a:gd name="T11" fmla="*/ 39 h 40"/>
                <a:gd name="T12" fmla="*/ 0 w 39"/>
                <a:gd name="T13" fmla="*/ 39 h 40"/>
                <a:gd name="T14" fmla="*/ 0 w 39"/>
                <a:gd name="T15" fmla="*/ 39 h 40"/>
                <a:gd name="T16" fmla="*/ 0 w 39"/>
                <a:gd name="T17" fmla="*/ 39 h 40"/>
                <a:gd name="T18" fmla="*/ 0 w 39"/>
                <a:gd name="T19" fmla="*/ 37 h 40"/>
                <a:gd name="T20" fmla="*/ 38 w 39"/>
                <a:gd name="T21" fmla="*/ 1 h 40"/>
                <a:gd name="T22" fmla="*/ 38 w 39"/>
                <a:gd name="T23" fmla="*/ 1 h 40"/>
                <a:gd name="T24" fmla="*/ 38 w 39"/>
                <a:gd name="T25" fmla="*/ 0 h 40"/>
                <a:gd name="T26" fmla="*/ 38 w 39"/>
                <a:gd name="T27" fmla="*/ 0 h 40"/>
                <a:gd name="T28" fmla="*/ 39 w 39"/>
                <a:gd name="T29" fmla="*/ 0 h 40"/>
                <a:gd name="T30" fmla="*/ 39 w 39"/>
                <a:gd name="T31" fmla="*/ 0 h 40"/>
                <a:gd name="T32" fmla="*/ 39 w 39"/>
                <a:gd name="T33" fmla="*/ 0 h 40"/>
                <a:gd name="T34" fmla="*/ 39 w 39"/>
                <a:gd name="T35" fmla="*/ 0 h 40"/>
                <a:gd name="T36" fmla="*/ 39 w 39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0">
                  <a:moveTo>
                    <a:pt x="39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93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6" name="Freeform 104"/>
            <p:cNvSpPr>
              <a:spLocks/>
            </p:cNvSpPr>
            <p:nvPr/>
          </p:nvSpPr>
          <p:spPr bwMode="auto">
            <a:xfrm>
              <a:off x="240" y="311"/>
              <a:ext cx="38" cy="36"/>
            </a:xfrm>
            <a:custGeom>
              <a:avLst/>
              <a:gdLst>
                <a:gd name="T0" fmla="*/ 38 w 38"/>
                <a:gd name="T1" fmla="*/ 0 h 36"/>
                <a:gd name="T2" fmla="*/ 0 w 38"/>
                <a:gd name="T3" fmla="*/ 36 h 36"/>
                <a:gd name="T4" fmla="*/ 0 w 38"/>
                <a:gd name="T5" fmla="*/ 36 h 36"/>
                <a:gd name="T6" fmla="*/ 0 w 38"/>
                <a:gd name="T7" fmla="*/ 36 h 36"/>
                <a:gd name="T8" fmla="*/ 0 w 38"/>
                <a:gd name="T9" fmla="*/ 36 h 36"/>
                <a:gd name="T10" fmla="*/ 0 w 38"/>
                <a:gd name="T11" fmla="*/ 36 h 36"/>
                <a:gd name="T12" fmla="*/ 0 w 38"/>
                <a:gd name="T13" fmla="*/ 36 h 36"/>
                <a:gd name="T14" fmla="*/ 0 w 38"/>
                <a:gd name="T15" fmla="*/ 35 h 36"/>
                <a:gd name="T16" fmla="*/ 0 w 38"/>
                <a:gd name="T17" fmla="*/ 35 h 36"/>
                <a:gd name="T18" fmla="*/ 0 w 38"/>
                <a:gd name="T19" fmla="*/ 35 h 36"/>
                <a:gd name="T20" fmla="*/ 37 w 38"/>
                <a:gd name="T21" fmla="*/ 0 h 36"/>
                <a:gd name="T22" fmla="*/ 37 w 38"/>
                <a:gd name="T23" fmla="*/ 0 h 36"/>
                <a:gd name="T24" fmla="*/ 37 w 38"/>
                <a:gd name="T25" fmla="*/ 0 h 36"/>
                <a:gd name="T26" fmla="*/ 37 w 38"/>
                <a:gd name="T27" fmla="*/ 0 h 36"/>
                <a:gd name="T28" fmla="*/ 37 w 38"/>
                <a:gd name="T29" fmla="*/ 0 h 36"/>
                <a:gd name="T30" fmla="*/ 37 w 38"/>
                <a:gd name="T31" fmla="*/ 0 h 36"/>
                <a:gd name="T32" fmla="*/ 38 w 38"/>
                <a:gd name="T33" fmla="*/ 0 h 36"/>
                <a:gd name="T34" fmla="*/ 38 w 38"/>
                <a:gd name="T35" fmla="*/ 0 h 36"/>
                <a:gd name="T36" fmla="*/ 38 w 38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6">
                  <a:moveTo>
                    <a:pt x="38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73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7" name="Freeform 105"/>
            <p:cNvSpPr>
              <a:spLocks/>
            </p:cNvSpPr>
            <p:nvPr/>
          </p:nvSpPr>
          <p:spPr bwMode="auto">
            <a:xfrm>
              <a:off x="240" y="311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0 w 37"/>
                <a:gd name="T3" fmla="*/ 35 h 35"/>
                <a:gd name="T4" fmla="*/ 0 w 37"/>
                <a:gd name="T5" fmla="*/ 35 h 35"/>
                <a:gd name="T6" fmla="*/ 0 w 37"/>
                <a:gd name="T7" fmla="*/ 35 h 35"/>
                <a:gd name="T8" fmla="*/ 0 w 37"/>
                <a:gd name="T9" fmla="*/ 35 h 35"/>
                <a:gd name="T10" fmla="*/ 0 w 37"/>
                <a:gd name="T11" fmla="*/ 34 h 35"/>
                <a:gd name="T12" fmla="*/ 0 w 37"/>
                <a:gd name="T13" fmla="*/ 34 h 35"/>
                <a:gd name="T14" fmla="*/ 0 w 37"/>
                <a:gd name="T15" fmla="*/ 34 h 35"/>
                <a:gd name="T16" fmla="*/ 0 w 37"/>
                <a:gd name="T17" fmla="*/ 34 h 35"/>
                <a:gd name="T18" fmla="*/ 0 w 37"/>
                <a:gd name="T19" fmla="*/ 34 h 35"/>
                <a:gd name="T20" fmla="*/ 34 w 37"/>
                <a:gd name="T21" fmla="*/ 0 h 35"/>
                <a:gd name="T22" fmla="*/ 34 w 37"/>
                <a:gd name="T23" fmla="*/ 0 h 35"/>
                <a:gd name="T24" fmla="*/ 35 w 37"/>
                <a:gd name="T25" fmla="*/ 0 h 35"/>
                <a:gd name="T26" fmla="*/ 35 w 37"/>
                <a:gd name="T27" fmla="*/ 0 h 35"/>
                <a:gd name="T28" fmla="*/ 35 w 37"/>
                <a:gd name="T29" fmla="*/ 0 h 35"/>
                <a:gd name="T30" fmla="*/ 35 w 37"/>
                <a:gd name="T31" fmla="*/ 0 h 35"/>
                <a:gd name="T32" fmla="*/ 35 w 37"/>
                <a:gd name="T33" fmla="*/ 0 h 35"/>
                <a:gd name="T34" fmla="*/ 35 w 37"/>
                <a:gd name="T35" fmla="*/ 0 h 35"/>
                <a:gd name="T36" fmla="*/ 37 w 37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3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8" name="Freeform 106"/>
            <p:cNvSpPr>
              <a:spLocks/>
            </p:cNvSpPr>
            <p:nvPr/>
          </p:nvSpPr>
          <p:spPr bwMode="auto">
            <a:xfrm>
              <a:off x="240" y="311"/>
              <a:ext cx="34" cy="34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34 h 34"/>
                <a:gd name="T4" fmla="*/ 0 w 34"/>
                <a:gd name="T5" fmla="*/ 34 h 34"/>
                <a:gd name="T6" fmla="*/ 2 w 34"/>
                <a:gd name="T7" fmla="*/ 33 h 34"/>
                <a:gd name="T8" fmla="*/ 2 w 34"/>
                <a:gd name="T9" fmla="*/ 33 h 34"/>
                <a:gd name="T10" fmla="*/ 2 w 34"/>
                <a:gd name="T11" fmla="*/ 33 h 34"/>
                <a:gd name="T12" fmla="*/ 2 w 34"/>
                <a:gd name="T13" fmla="*/ 33 h 34"/>
                <a:gd name="T14" fmla="*/ 2 w 34"/>
                <a:gd name="T15" fmla="*/ 33 h 34"/>
                <a:gd name="T16" fmla="*/ 2 w 34"/>
                <a:gd name="T17" fmla="*/ 33 h 34"/>
                <a:gd name="T18" fmla="*/ 2 w 34"/>
                <a:gd name="T19" fmla="*/ 31 h 34"/>
                <a:gd name="T20" fmla="*/ 33 w 34"/>
                <a:gd name="T21" fmla="*/ 0 h 34"/>
                <a:gd name="T22" fmla="*/ 33 w 34"/>
                <a:gd name="T23" fmla="*/ 0 h 34"/>
                <a:gd name="T24" fmla="*/ 33 w 34"/>
                <a:gd name="T25" fmla="*/ 0 h 34"/>
                <a:gd name="T26" fmla="*/ 33 w 34"/>
                <a:gd name="T27" fmla="*/ 0 h 34"/>
                <a:gd name="T28" fmla="*/ 34 w 34"/>
                <a:gd name="T29" fmla="*/ 0 h 34"/>
                <a:gd name="T30" fmla="*/ 34 w 34"/>
                <a:gd name="T31" fmla="*/ 0 h 34"/>
                <a:gd name="T32" fmla="*/ 34 w 34"/>
                <a:gd name="T33" fmla="*/ 0 h 34"/>
                <a:gd name="T34" fmla="*/ 34 w 34"/>
                <a:gd name="T35" fmla="*/ 0 h 34"/>
                <a:gd name="T36" fmla="*/ 34 w 34"/>
                <a:gd name="T3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699" name="Freeform 107"/>
            <p:cNvSpPr>
              <a:spLocks/>
            </p:cNvSpPr>
            <p:nvPr/>
          </p:nvSpPr>
          <p:spPr bwMode="auto">
            <a:xfrm>
              <a:off x="242" y="311"/>
              <a:ext cx="31" cy="31"/>
            </a:xfrm>
            <a:custGeom>
              <a:avLst/>
              <a:gdLst>
                <a:gd name="T0" fmla="*/ 31 w 31"/>
                <a:gd name="T1" fmla="*/ 0 h 31"/>
                <a:gd name="T2" fmla="*/ 0 w 31"/>
                <a:gd name="T3" fmla="*/ 31 h 31"/>
                <a:gd name="T4" fmla="*/ 0 w 31"/>
                <a:gd name="T5" fmla="*/ 31 h 31"/>
                <a:gd name="T6" fmla="*/ 0 w 31"/>
                <a:gd name="T7" fmla="*/ 31 h 31"/>
                <a:gd name="T8" fmla="*/ 0 w 31"/>
                <a:gd name="T9" fmla="*/ 31 h 31"/>
                <a:gd name="T10" fmla="*/ 0 w 31"/>
                <a:gd name="T11" fmla="*/ 31 h 31"/>
                <a:gd name="T12" fmla="*/ 0 w 31"/>
                <a:gd name="T13" fmla="*/ 30 h 31"/>
                <a:gd name="T14" fmla="*/ 0 w 31"/>
                <a:gd name="T15" fmla="*/ 30 h 31"/>
                <a:gd name="T16" fmla="*/ 0 w 31"/>
                <a:gd name="T17" fmla="*/ 30 h 31"/>
                <a:gd name="T18" fmla="*/ 0 w 31"/>
                <a:gd name="T19" fmla="*/ 30 h 31"/>
                <a:gd name="T20" fmla="*/ 28 w 31"/>
                <a:gd name="T21" fmla="*/ 1 h 31"/>
                <a:gd name="T22" fmla="*/ 30 w 31"/>
                <a:gd name="T23" fmla="*/ 1 h 31"/>
                <a:gd name="T24" fmla="*/ 30 w 31"/>
                <a:gd name="T25" fmla="*/ 1 h 31"/>
                <a:gd name="T26" fmla="*/ 30 w 31"/>
                <a:gd name="T27" fmla="*/ 1 h 31"/>
                <a:gd name="T28" fmla="*/ 30 w 31"/>
                <a:gd name="T29" fmla="*/ 1 h 31"/>
                <a:gd name="T30" fmla="*/ 30 w 31"/>
                <a:gd name="T31" fmla="*/ 0 h 31"/>
                <a:gd name="T32" fmla="*/ 30 w 31"/>
                <a:gd name="T33" fmla="*/ 0 h 31"/>
                <a:gd name="T34" fmla="*/ 31 w 31"/>
                <a:gd name="T35" fmla="*/ 0 h 31"/>
                <a:gd name="T36" fmla="*/ 31 w 31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3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0" name="Freeform 108"/>
            <p:cNvSpPr>
              <a:spLocks/>
            </p:cNvSpPr>
            <p:nvPr/>
          </p:nvSpPr>
          <p:spPr bwMode="auto">
            <a:xfrm>
              <a:off x="242" y="312"/>
              <a:ext cx="28" cy="29"/>
            </a:xfrm>
            <a:custGeom>
              <a:avLst/>
              <a:gdLst>
                <a:gd name="T0" fmla="*/ 28 w 28"/>
                <a:gd name="T1" fmla="*/ 0 h 29"/>
                <a:gd name="T2" fmla="*/ 0 w 28"/>
                <a:gd name="T3" fmla="*/ 29 h 29"/>
                <a:gd name="T4" fmla="*/ 0 w 28"/>
                <a:gd name="T5" fmla="*/ 29 h 29"/>
                <a:gd name="T6" fmla="*/ 0 w 28"/>
                <a:gd name="T7" fmla="*/ 28 h 29"/>
                <a:gd name="T8" fmla="*/ 0 w 28"/>
                <a:gd name="T9" fmla="*/ 28 h 29"/>
                <a:gd name="T10" fmla="*/ 0 w 28"/>
                <a:gd name="T11" fmla="*/ 28 h 29"/>
                <a:gd name="T12" fmla="*/ 1 w 28"/>
                <a:gd name="T13" fmla="*/ 28 h 29"/>
                <a:gd name="T14" fmla="*/ 1 w 28"/>
                <a:gd name="T15" fmla="*/ 28 h 29"/>
                <a:gd name="T16" fmla="*/ 1 w 28"/>
                <a:gd name="T17" fmla="*/ 27 h 29"/>
                <a:gd name="T18" fmla="*/ 1 w 28"/>
                <a:gd name="T19" fmla="*/ 27 h 29"/>
                <a:gd name="T20" fmla="*/ 27 w 28"/>
                <a:gd name="T21" fmla="*/ 0 h 29"/>
                <a:gd name="T22" fmla="*/ 27 w 28"/>
                <a:gd name="T23" fmla="*/ 0 h 29"/>
                <a:gd name="T24" fmla="*/ 27 w 28"/>
                <a:gd name="T25" fmla="*/ 0 h 29"/>
                <a:gd name="T26" fmla="*/ 27 w 28"/>
                <a:gd name="T27" fmla="*/ 0 h 29"/>
                <a:gd name="T28" fmla="*/ 28 w 28"/>
                <a:gd name="T29" fmla="*/ 0 h 29"/>
                <a:gd name="T30" fmla="*/ 28 w 28"/>
                <a:gd name="T31" fmla="*/ 0 h 29"/>
                <a:gd name="T32" fmla="*/ 28 w 28"/>
                <a:gd name="T33" fmla="*/ 0 h 29"/>
                <a:gd name="T34" fmla="*/ 28 w 28"/>
                <a:gd name="T35" fmla="*/ 0 h 29"/>
                <a:gd name="T36" fmla="*/ 28 w 28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9">
                  <a:moveTo>
                    <a:pt x="28" y="0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2F2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1" name="Freeform 109"/>
            <p:cNvSpPr>
              <a:spLocks/>
            </p:cNvSpPr>
            <p:nvPr/>
          </p:nvSpPr>
          <p:spPr bwMode="auto">
            <a:xfrm>
              <a:off x="243" y="312"/>
              <a:ext cx="26" cy="27"/>
            </a:xfrm>
            <a:custGeom>
              <a:avLst/>
              <a:gdLst>
                <a:gd name="T0" fmla="*/ 26 w 26"/>
                <a:gd name="T1" fmla="*/ 0 h 27"/>
                <a:gd name="T2" fmla="*/ 0 w 26"/>
                <a:gd name="T3" fmla="*/ 27 h 27"/>
                <a:gd name="T4" fmla="*/ 0 w 26"/>
                <a:gd name="T5" fmla="*/ 27 h 27"/>
                <a:gd name="T6" fmla="*/ 0 w 26"/>
                <a:gd name="T7" fmla="*/ 27 h 27"/>
                <a:gd name="T8" fmla="*/ 0 w 26"/>
                <a:gd name="T9" fmla="*/ 27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0 w 26"/>
                <a:gd name="T19" fmla="*/ 24 h 27"/>
                <a:gd name="T20" fmla="*/ 24 w 26"/>
                <a:gd name="T21" fmla="*/ 1 h 27"/>
                <a:gd name="T22" fmla="*/ 24 w 26"/>
                <a:gd name="T23" fmla="*/ 1 h 27"/>
                <a:gd name="T24" fmla="*/ 24 w 26"/>
                <a:gd name="T25" fmla="*/ 1 h 27"/>
                <a:gd name="T26" fmla="*/ 25 w 26"/>
                <a:gd name="T27" fmla="*/ 1 h 27"/>
                <a:gd name="T28" fmla="*/ 25 w 26"/>
                <a:gd name="T29" fmla="*/ 1 h 27"/>
                <a:gd name="T30" fmla="*/ 25 w 26"/>
                <a:gd name="T31" fmla="*/ 1 h 27"/>
                <a:gd name="T32" fmla="*/ 25 w 26"/>
                <a:gd name="T33" fmla="*/ 0 h 27"/>
                <a:gd name="T34" fmla="*/ 25 w 26"/>
                <a:gd name="T35" fmla="*/ 0 h 27"/>
                <a:gd name="T36" fmla="*/ 26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D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2" name="Freeform 110"/>
            <p:cNvSpPr>
              <a:spLocks/>
            </p:cNvSpPr>
            <p:nvPr/>
          </p:nvSpPr>
          <p:spPr bwMode="auto">
            <a:xfrm>
              <a:off x="243" y="313"/>
              <a:ext cx="24" cy="2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  <a:gd name="T4" fmla="*/ 1 w 24"/>
                <a:gd name="T5" fmla="*/ 23 h 23"/>
                <a:gd name="T6" fmla="*/ 1 w 24"/>
                <a:gd name="T7" fmla="*/ 23 h 23"/>
                <a:gd name="T8" fmla="*/ 1 w 24"/>
                <a:gd name="T9" fmla="*/ 23 h 23"/>
                <a:gd name="T10" fmla="*/ 1 w 24"/>
                <a:gd name="T11" fmla="*/ 22 h 23"/>
                <a:gd name="T12" fmla="*/ 1 w 24"/>
                <a:gd name="T13" fmla="*/ 22 h 23"/>
                <a:gd name="T14" fmla="*/ 1 w 24"/>
                <a:gd name="T15" fmla="*/ 22 h 23"/>
                <a:gd name="T16" fmla="*/ 1 w 24"/>
                <a:gd name="T17" fmla="*/ 22 h 23"/>
                <a:gd name="T18" fmla="*/ 1 w 24"/>
                <a:gd name="T19" fmla="*/ 21 h 23"/>
                <a:gd name="T20" fmla="*/ 21 w 24"/>
                <a:gd name="T21" fmla="*/ 2 h 23"/>
                <a:gd name="T22" fmla="*/ 21 w 24"/>
                <a:gd name="T23" fmla="*/ 2 h 23"/>
                <a:gd name="T24" fmla="*/ 21 w 24"/>
                <a:gd name="T25" fmla="*/ 2 h 23"/>
                <a:gd name="T26" fmla="*/ 22 w 24"/>
                <a:gd name="T27" fmla="*/ 2 h 23"/>
                <a:gd name="T28" fmla="*/ 22 w 24"/>
                <a:gd name="T29" fmla="*/ 0 h 23"/>
                <a:gd name="T30" fmla="*/ 22 w 24"/>
                <a:gd name="T31" fmla="*/ 0 h 23"/>
                <a:gd name="T32" fmla="*/ 22 w 24"/>
                <a:gd name="T33" fmla="*/ 0 h 23"/>
                <a:gd name="T34" fmla="*/ 24 w 24"/>
                <a:gd name="T35" fmla="*/ 0 h 23"/>
                <a:gd name="T36" fmla="*/ 24 w 24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3" name="Freeform 111"/>
            <p:cNvSpPr>
              <a:spLocks/>
            </p:cNvSpPr>
            <p:nvPr/>
          </p:nvSpPr>
          <p:spPr bwMode="auto">
            <a:xfrm>
              <a:off x="244" y="315"/>
              <a:ext cx="20" cy="19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19 h 19"/>
                <a:gd name="T4" fmla="*/ 1 w 20"/>
                <a:gd name="T5" fmla="*/ 19 h 19"/>
                <a:gd name="T6" fmla="*/ 1 w 20"/>
                <a:gd name="T7" fmla="*/ 19 h 19"/>
                <a:gd name="T8" fmla="*/ 1 w 20"/>
                <a:gd name="T9" fmla="*/ 17 h 19"/>
                <a:gd name="T10" fmla="*/ 1 w 20"/>
                <a:gd name="T11" fmla="*/ 17 h 19"/>
                <a:gd name="T12" fmla="*/ 1 w 20"/>
                <a:gd name="T13" fmla="*/ 17 h 19"/>
                <a:gd name="T14" fmla="*/ 1 w 20"/>
                <a:gd name="T15" fmla="*/ 16 h 19"/>
                <a:gd name="T16" fmla="*/ 3 w 20"/>
                <a:gd name="T17" fmla="*/ 16 h 19"/>
                <a:gd name="T18" fmla="*/ 3 w 20"/>
                <a:gd name="T19" fmla="*/ 16 h 19"/>
                <a:gd name="T20" fmla="*/ 16 w 20"/>
                <a:gd name="T21" fmla="*/ 1 h 19"/>
                <a:gd name="T22" fmla="*/ 18 w 20"/>
                <a:gd name="T23" fmla="*/ 1 h 19"/>
                <a:gd name="T24" fmla="*/ 18 w 20"/>
                <a:gd name="T25" fmla="*/ 1 h 19"/>
                <a:gd name="T26" fmla="*/ 18 w 20"/>
                <a:gd name="T27" fmla="*/ 1 h 19"/>
                <a:gd name="T28" fmla="*/ 19 w 20"/>
                <a:gd name="T29" fmla="*/ 1 h 19"/>
                <a:gd name="T30" fmla="*/ 19 w 20"/>
                <a:gd name="T31" fmla="*/ 0 h 19"/>
                <a:gd name="T32" fmla="*/ 19 w 20"/>
                <a:gd name="T33" fmla="*/ 0 h 19"/>
                <a:gd name="T34" fmla="*/ 20 w 20"/>
                <a:gd name="T35" fmla="*/ 0 h 19"/>
                <a:gd name="T36" fmla="*/ 20 w 2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92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4" name="Freeform 112"/>
            <p:cNvSpPr>
              <a:spLocks/>
            </p:cNvSpPr>
            <p:nvPr/>
          </p:nvSpPr>
          <p:spPr bwMode="auto">
            <a:xfrm>
              <a:off x="247" y="316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0 w 13"/>
                <a:gd name="T5" fmla="*/ 14 h 15"/>
                <a:gd name="T6" fmla="*/ 0 w 13"/>
                <a:gd name="T7" fmla="*/ 14 h 15"/>
                <a:gd name="T8" fmla="*/ 1 w 13"/>
                <a:gd name="T9" fmla="*/ 13 h 15"/>
                <a:gd name="T10" fmla="*/ 1 w 13"/>
                <a:gd name="T11" fmla="*/ 13 h 15"/>
                <a:gd name="T12" fmla="*/ 1 w 13"/>
                <a:gd name="T13" fmla="*/ 11 h 15"/>
                <a:gd name="T14" fmla="*/ 2 w 13"/>
                <a:gd name="T15" fmla="*/ 11 h 15"/>
                <a:gd name="T16" fmla="*/ 2 w 13"/>
                <a:gd name="T17" fmla="*/ 11 h 15"/>
                <a:gd name="T18" fmla="*/ 3 w 13"/>
                <a:gd name="T19" fmla="*/ 10 h 15"/>
                <a:gd name="T20" fmla="*/ 10 w 13"/>
                <a:gd name="T21" fmla="*/ 4 h 15"/>
                <a:gd name="T22" fmla="*/ 10 w 13"/>
                <a:gd name="T23" fmla="*/ 4 h 15"/>
                <a:gd name="T24" fmla="*/ 10 w 13"/>
                <a:gd name="T25" fmla="*/ 2 h 15"/>
                <a:gd name="T26" fmla="*/ 11 w 13"/>
                <a:gd name="T27" fmla="*/ 2 h 15"/>
                <a:gd name="T28" fmla="*/ 11 w 13"/>
                <a:gd name="T29" fmla="*/ 2 h 15"/>
                <a:gd name="T30" fmla="*/ 12 w 13"/>
                <a:gd name="T31" fmla="*/ 1 h 15"/>
                <a:gd name="T32" fmla="*/ 12 w 13"/>
                <a:gd name="T33" fmla="*/ 1 h 15"/>
                <a:gd name="T34" fmla="*/ 13 w 13"/>
                <a:gd name="T35" fmla="*/ 1 h 15"/>
                <a:gd name="T36" fmla="*/ 13 w 13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272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5" name="Freeform 113"/>
            <p:cNvSpPr>
              <a:spLocks/>
            </p:cNvSpPr>
            <p:nvPr/>
          </p:nvSpPr>
          <p:spPr bwMode="auto">
            <a:xfrm>
              <a:off x="250" y="320"/>
              <a:ext cx="7" cy="6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5 h 6"/>
                <a:gd name="T6" fmla="*/ 2 w 7"/>
                <a:gd name="T7" fmla="*/ 5 h 6"/>
                <a:gd name="T8" fmla="*/ 2 w 7"/>
                <a:gd name="T9" fmla="*/ 4 h 6"/>
                <a:gd name="T10" fmla="*/ 3 w 7"/>
                <a:gd name="T11" fmla="*/ 2 h 6"/>
                <a:gd name="T12" fmla="*/ 4 w 7"/>
                <a:gd name="T13" fmla="*/ 2 h 6"/>
                <a:gd name="T14" fmla="*/ 4 w 7"/>
                <a:gd name="T15" fmla="*/ 1 h 6"/>
                <a:gd name="T16" fmla="*/ 5 w 7"/>
                <a:gd name="T17" fmla="*/ 1 h 6"/>
                <a:gd name="T18" fmla="*/ 7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52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6" name="Freeform 114"/>
            <p:cNvSpPr>
              <a:spLocks/>
            </p:cNvSpPr>
            <p:nvPr/>
          </p:nvSpPr>
          <p:spPr bwMode="auto">
            <a:xfrm>
              <a:off x="240" y="310"/>
              <a:ext cx="88" cy="88"/>
            </a:xfrm>
            <a:custGeom>
              <a:avLst/>
              <a:gdLst>
                <a:gd name="T0" fmla="*/ 44 w 88"/>
                <a:gd name="T1" fmla="*/ 0 h 88"/>
                <a:gd name="T2" fmla="*/ 53 w 88"/>
                <a:gd name="T3" fmla="*/ 1 h 88"/>
                <a:gd name="T4" fmla="*/ 60 w 88"/>
                <a:gd name="T5" fmla="*/ 3 h 88"/>
                <a:gd name="T6" fmla="*/ 68 w 88"/>
                <a:gd name="T7" fmla="*/ 7 h 88"/>
                <a:gd name="T8" fmla="*/ 74 w 88"/>
                <a:gd name="T9" fmla="*/ 12 h 88"/>
                <a:gd name="T10" fmla="*/ 81 w 88"/>
                <a:gd name="T11" fmla="*/ 20 h 88"/>
                <a:gd name="T12" fmla="*/ 84 w 88"/>
                <a:gd name="T13" fmla="*/ 26 h 88"/>
                <a:gd name="T14" fmla="*/ 87 w 88"/>
                <a:gd name="T15" fmla="*/ 35 h 88"/>
                <a:gd name="T16" fmla="*/ 88 w 88"/>
                <a:gd name="T17" fmla="*/ 44 h 88"/>
                <a:gd name="T18" fmla="*/ 87 w 88"/>
                <a:gd name="T19" fmla="*/ 53 h 88"/>
                <a:gd name="T20" fmla="*/ 84 w 88"/>
                <a:gd name="T21" fmla="*/ 61 h 88"/>
                <a:gd name="T22" fmla="*/ 81 w 88"/>
                <a:gd name="T23" fmla="*/ 69 h 88"/>
                <a:gd name="T24" fmla="*/ 74 w 88"/>
                <a:gd name="T25" fmla="*/ 75 h 88"/>
                <a:gd name="T26" fmla="*/ 68 w 88"/>
                <a:gd name="T27" fmla="*/ 80 h 88"/>
                <a:gd name="T28" fmla="*/ 60 w 88"/>
                <a:gd name="T29" fmla="*/ 84 h 88"/>
                <a:gd name="T30" fmla="*/ 53 w 88"/>
                <a:gd name="T31" fmla="*/ 87 h 88"/>
                <a:gd name="T32" fmla="*/ 44 w 88"/>
                <a:gd name="T33" fmla="*/ 88 h 88"/>
                <a:gd name="T34" fmla="*/ 35 w 88"/>
                <a:gd name="T35" fmla="*/ 87 h 88"/>
                <a:gd name="T36" fmla="*/ 27 w 88"/>
                <a:gd name="T37" fmla="*/ 84 h 88"/>
                <a:gd name="T38" fmla="*/ 19 w 88"/>
                <a:gd name="T39" fmla="*/ 80 h 88"/>
                <a:gd name="T40" fmla="*/ 13 w 88"/>
                <a:gd name="T41" fmla="*/ 75 h 88"/>
                <a:gd name="T42" fmla="*/ 8 w 88"/>
                <a:gd name="T43" fmla="*/ 69 h 88"/>
                <a:gd name="T44" fmla="*/ 3 w 88"/>
                <a:gd name="T45" fmla="*/ 61 h 88"/>
                <a:gd name="T46" fmla="*/ 0 w 88"/>
                <a:gd name="T47" fmla="*/ 53 h 88"/>
                <a:gd name="T48" fmla="*/ 0 w 88"/>
                <a:gd name="T49" fmla="*/ 44 h 88"/>
                <a:gd name="T50" fmla="*/ 0 w 88"/>
                <a:gd name="T51" fmla="*/ 35 h 88"/>
                <a:gd name="T52" fmla="*/ 3 w 88"/>
                <a:gd name="T53" fmla="*/ 26 h 88"/>
                <a:gd name="T54" fmla="*/ 8 w 88"/>
                <a:gd name="T55" fmla="*/ 20 h 88"/>
                <a:gd name="T56" fmla="*/ 13 w 88"/>
                <a:gd name="T57" fmla="*/ 12 h 88"/>
                <a:gd name="T58" fmla="*/ 19 w 88"/>
                <a:gd name="T59" fmla="*/ 7 h 88"/>
                <a:gd name="T60" fmla="*/ 27 w 88"/>
                <a:gd name="T61" fmla="*/ 3 h 88"/>
                <a:gd name="T62" fmla="*/ 35 w 88"/>
                <a:gd name="T63" fmla="*/ 1 h 88"/>
                <a:gd name="T64" fmla="*/ 44 w 88"/>
                <a:gd name="T6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lnTo>
                    <a:pt x="53" y="1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81" y="20"/>
                  </a:lnTo>
                  <a:lnTo>
                    <a:pt x="84" y="26"/>
                  </a:lnTo>
                  <a:lnTo>
                    <a:pt x="87" y="35"/>
                  </a:lnTo>
                  <a:lnTo>
                    <a:pt x="88" y="44"/>
                  </a:lnTo>
                  <a:lnTo>
                    <a:pt x="87" y="53"/>
                  </a:lnTo>
                  <a:lnTo>
                    <a:pt x="84" y="61"/>
                  </a:lnTo>
                  <a:lnTo>
                    <a:pt x="81" y="69"/>
                  </a:lnTo>
                  <a:lnTo>
                    <a:pt x="74" y="75"/>
                  </a:lnTo>
                  <a:lnTo>
                    <a:pt x="68" y="80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4" y="88"/>
                  </a:lnTo>
                  <a:lnTo>
                    <a:pt x="35" y="87"/>
                  </a:lnTo>
                  <a:lnTo>
                    <a:pt x="27" y="84"/>
                  </a:lnTo>
                  <a:lnTo>
                    <a:pt x="19" y="80"/>
                  </a:lnTo>
                  <a:lnTo>
                    <a:pt x="13" y="75"/>
                  </a:lnTo>
                  <a:lnTo>
                    <a:pt x="8" y="69"/>
                  </a:lnTo>
                  <a:lnTo>
                    <a:pt x="3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8" y="20"/>
                  </a:lnTo>
                  <a:lnTo>
                    <a:pt x="13" y="12"/>
                  </a:lnTo>
                  <a:lnTo>
                    <a:pt x="19" y="7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7" name="Freeform 115"/>
            <p:cNvSpPr>
              <a:spLocks/>
            </p:cNvSpPr>
            <p:nvPr/>
          </p:nvSpPr>
          <p:spPr bwMode="auto">
            <a:xfrm>
              <a:off x="254" y="316"/>
              <a:ext cx="73" cy="72"/>
            </a:xfrm>
            <a:custGeom>
              <a:avLst/>
              <a:gdLst>
                <a:gd name="T0" fmla="*/ 36 w 73"/>
                <a:gd name="T1" fmla="*/ 0 h 72"/>
                <a:gd name="T2" fmla="*/ 44 w 73"/>
                <a:gd name="T3" fmla="*/ 0 h 72"/>
                <a:gd name="T4" fmla="*/ 50 w 73"/>
                <a:gd name="T5" fmla="*/ 2 h 72"/>
                <a:gd name="T6" fmla="*/ 56 w 73"/>
                <a:gd name="T7" fmla="*/ 5 h 72"/>
                <a:gd name="T8" fmla="*/ 63 w 73"/>
                <a:gd name="T9" fmla="*/ 10 h 72"/>
                <a:gd name="T10" fmla="*/ 67 w 73"/>
                <a:gd name="T11" fmla="*/ 15 h 72"/>
                <a:gd name="T12" fmla="*/ 70 w 73"/>
                <a:gd name="T13" fmla="*/ 21 h 72"/>
                <a:gd name="T14" fmla="*/ 72 w 73"/>
                <a:gd name="T15" fmla="*/ 29 h 72"/>
                <a:gd name="T16" fmla="*/ 73 w 73"/>
                <a:gd name="T17" fmla="*/ 35 h 72"/>
                <a:gd name="T18" fmla="*/ 72 w 73"/>
                <a:gd name="T19" fmla="*/ 43 h 72"/>
                <a:gd name="T20" fmla="*/ 70 w 73"/>
                <a:gd name="T21" fmla="*/ 50 h 72"/>
                <a:gd name="T22" fmla="*/ 67 w 73"/>
                <a:gd name="T23" fmla="*/ 57 h 72"/>
                <a:gd name="T24" fmla="*/ 63 w 73"/>
                <a:gd name="T25" fmla="*/ 62 h 72"/>
                <a:gd name="T26" fmla="*/ 56 w 73"/>
                <a:gd name="T27" fmla="*/ 65 h 72"/>
                <a:gd name="T28" fmla="*/ 50 w 73"/>
                <a:gd name="T29" fmla="*/ 69 h 72"/>
                <a:gd name="T30" fmla="*/ 44 w 73"/>
                <a:gd name="T31" fmla="*/ 72 h 72"/>
                <a:gd name="T32" fmla="*/ 36 w 73"/>
                <a:gd name="T33" fmla="*/ 72 h 72"/>
                <a:gd name="T34" fmla="*/ 29 w 73"/>
                <a:gd name="T35" fmla="*/ 72 h 72"/>
                <a:gd name="T36" fmla="*/ 23 w 73"/>
                <a:gd name="T37" fmla="*/ 69 h 72"/>
                <a:gd name="T38" fmla="*/ 16 w 73"/>
                <a:gd name="T39" fmla="*/ 65 h 72"/>
                <a:gd name="T40" fmla="*/ 11 w 73"/>
                <a:gd name="T41" fmla="*/ 62 h 72"/>
                <a:gd name="T42" fmla="*/ 6 w 73"/>
                <a:gd name="T43" fmla="*/ 57 h 72"/>
                <a:gd name="T44" fmla="*/ 4 w 73"/>
                <a:gd name="T45" fmla="*/ 50 h 72"/>
                <a:gd name="T46" fmla="*/ 1 w 73"/>
                <a:gd name="T47" fmla="*/ 43 h 72"/>
                <a:gd name="T48" fmla="*/ 0 w 73"/>
                <a:gd name="T49" fmla="*/ 35 h 72"/>
                <a:gd name="T50" fmla="*/ 1 w 73"/>
                <a:gd name="T51" fmla="*/ 29 h 72"/>
                <a:gd name="T52" fmla="*/ 4 w 73"/>
                <a:gd name="T53" fmla="*/ 21 h 72"/>
                <a:gd name="T54" fmla="*/ 6 w 73"/>
                <a:gd name="T55" fmla="*/ 15 h 72"/>
                <a:gd name="T56" fmla="*/ 11 w 73"/>
                <a:gd name="T57" fmla="*/ 10 h 72"/>
                <a:gd name="T58" fmla="*/ 16 w 73"/>
                <a:gd name="T59" fmla="*/ 5 h 72"/>
                <a:gd name="T60" fmla="*/ 23 w 73"/>
                <a:gd name="T61" fmla="*/ 2 h 72"/>
                <a:gd name="T62" fmla="*/ 29 w 73"/>
                <a:gd name="T63" fmla="*/ 0 h 72"/>
                <a:gd name="T64" fmla="*/ 36 w 73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2">
                  <a:moveTo>
                    <a:pt x="36" y="0"/>
                  </a:moveTo>
                  <a:lnTo>
                    <a:pt x="44" y="0"/>
                  </a:lnTo>
                  <a:lnTo>
                    <a:pt x="50" y="2"/>
                  </a:lnTo>
                  <a:lnTo>
                    <a:pt x="56" y="5"/>
                  </a:lnTo>
                  <a:lnTo>
                    <a:pt x="63" y="10"/>
                  </a:lnTo>
                  <a:lnTo>
                    <a:pt x="67" y="15"/>
                  </a:lnTo>
                  <a:lnTo>
                    <a:pt x="70" y="21"/>
                  </a:lnTo>
                  <a:lnTo>
                    <a:pt x="72" y="29"/>
                  </a:lnTo>
                  <a:lnTo>
                    <a:pt x="73" y="35"/>
                  </a:lnTo>
                  <a:lnTo>
                    <a:pt x="72" y="43"/>
                  </a:lnTo>
                  <a:lnTo>
                    <a:pt x="70" y="50"/>
                  </a:lnTo>
                  <a:lnTo>
                    <a:pt x="67" y="57"/>
                  </a:lnTo>
                  <a:lnTo>
                    <a:pt x="63" y="62"/>
                  </a:lnTo>
                  <a:lnTo>
                    <a:pt x="56" y="65"/>
                  </a:lnTo>
                  <a:lnTo>
                    <a:pt x="50" y="69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29" y="72"/>
                  </a:lnTo>
                  <a:lnTo>
                    <a:pt x="23" y="69"/>
                  </a:lnTo>
                  <a:lnTo>
                    <a:pt x="16" y="65"/>
                  </a:lnTo>
                  <a:lnTo>
                    <a:pt x="11" y="62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8" name="Freeform 116"/>
            <p:cNvSpPr>
              <a:spLocks/>
            </p:cNvSpPr>
            <p:nvPr/>
          </p:nvSpPr>
          <p:spPr bwMode="auto">
            <a:xfrm>
              <a:off x="240" y="310"/>
              <a:ext cx="87" cy="88"/>
            </a:xfrm>
            <a:custGeom>
              <a:avLst/>
              <a:gdLst>
                <a:gd name="T0" fmla="*/ 17 w 87"/>
                <a:gd name="T1" fmla="*/ 8 h 88"/>
                <a:gd name="T2" fmla="*/ 24 w 87"/>
                <a:gd name="T3" fmla="*/ 5 h 88"/>
                <a:gd name="T4" fmla="*/ 33 w 87"/>
                <a:gd name="T5" fmla="*/ 1 h 88"/>
                <a:gd name="T6" fmla="*/ 42 w 87"/>
                <a:gd name="T7" fmla="*/ 0 h 88"/>
                <a:gd name="T8" fmla="*/ 49 w 87"/>
                <a:gd name="T9" fmla="*/ 1 h 88"/>
                <a:gd name="T10" fmla="*/ 58 w 87"/>
                <a:gd name="T11" fmla="*/ 2 h 88"/>
                <a:gd name="T12" fmla="*/ 65 w 87"/>
                <a:gd name="T13" fmla="*/ 6 h 88"/>
                <a:gd name="T14" fmla="*/ 72 w 87"/>
                <a:gd name="T15" fmla="*/ 11 h 88"/>
                <a:gd name="T16" fmla="*/ 78 w 87"/>
                <a:gd name="T17" fmla="*/ 17 h 88"/>
                <a:gd name="T18" fmla="*/ 83 w 87"/>
                <a:gd name="T19" fmla="*/ 25 h 88"/>
                <a:gd name="T20" fmla="*/ 86 w 87"/>
                <a:gd name="T21" fmla="*/ 34 h 88"/>
                <a:gd name="T22" fmla="*/ 87 w 87"/>
                <a:gd name="T23" fmla="*/ 41 h 88"/>
                <a:gd name="T24" fmla="*/ 87 w 87"/>
                <a:gd name="T25" fmla="*/ 50 h 88"/>
                <a:gd name="T26" fmla="*/ 84 w 87"/>
                <a:gd name="T27" fmla="*/ 59 h 88"/>
                <a:gd name="T28" fmla="*/ 82 w 87"/>
                <a:gd name="T29" fmla="*/ 66 h 88"/>
                <a:gd name="T30" fmla="*/ 77 w 87"/>
                <a:gd name="T31" fmla="*/ 73 h 88"/>
                <a:gd name="T32" fmla="*/ 69 w 87"/>
                <a:gd name="T33" fmla="*/ 79 h 88"/>
                <a:gd name="T34" fmla="*/ 62 w 87"/>
                <a:gd name="T35" fmla="*/ 84 h 88"/>
                <a:gd name="T36" fmla="*/ 54 w 87"/>
                <a:gd name="T37" fmla="*/ 87 h 88"/>
                <a:gd name="T38" fmla="*/ 45 w 87"/>
                <a:gd name="T39" fmla="*/ 88 h 88"/>
                <a:gd name="T40" fmla="*/ 38 w 87"/>
                <a:gd name="T41" fmla="*/ 88 h 88"/>
                <a:gd name="T42" fmla="*/ 29 w 87"/>
                <a:gd name="T43" fmla="*/ 85 h 88"/>
                <a:gd name="T44" fmla="*/ 22 w 87"/>
                <a:gd name="T45" fmla="*/ 82 h 88"/>
                <a:gd name="T46" fmla="*/ 14 w 87"/>
                <a:gd name="T47" fmla="*/ 76 h 88"/>
                <a:gd name="T48" fmla="*/ 8 w 87"/>
                <a:gd name="T49" fmla="*/ 70 h 88"/>
                <a:gd name="T50" fmla="*/ 4 w 87"/>
                <a:gd name="T51" fmla="*/ 63 h 88"/>
                <a:gd name="T52" fmla="*/ 2 w 87"/>
                <a:gd name="T53" fmla="*/ 55 h 88"/>
                <a:gd name="T54" fmla="*/ 0 w 87"/>
                <a:gd name="T55" fmla="*/ 46 h 88"/>
                <a:gd name="T56" fmla="*/ 0 w 87"/>
                <a:gd name="T57" fmla="*/ 37 h 88"/>
                <a:gd name="T58" fmla="*/ 2 w 87"/>
                <a:gd name="T59" fmla="*/ 30 h 88"/>
                <a:gd name="T60" fmla="*/ 5 w 87"/>
                <a:gd name="T61" fmla="*/ 22 h 88"/>
                <a:gd name="T62" fmla="*/ 10 w 87"/>
                <a:gd name="T63" fmla="*/ 15 h 88"/>
                <a:gd name="T64" fmla="*/ 17 w 87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8">
                  <a:moveTo>
                    <a:pt x="17" y="8"/>
                  </a:moveTo>
                  <a:lnTo>
                    <a:pt x="24" y="5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8" y="2"/>
                  </a:lnTo>
                  <a:lnTo>
                    <a:pt x="65" y="6"/>
                  </a:lnTo>
                  <a:lnTo>
                    <a:pt x="72" y="11"/>
                  </a:lnTo>
                  <a:lnTo>
                    <a:pt x="78" y="17"/>
                  </a:lnTo>
                  <a:lnTo>
                    <a:pt x="83" y="25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50"/>
                  </a:lnTo>
                  <a:lnTo>
                    <a:pt x="84" y="59"/>
                  </a:lnTo>
                  <a:lnTo>
                    <a:pt x="82" y="66"/>
                  </a:lnTo>
                  <a:lnTo>
                    <a:pt x="77" y="73"/>
                  </a:lnTo>
                  <a:lnTo>
                    <a:pt x="69" y="79"/>
                  </a:lnTo>
                  <a:lnTo>
                    <a:pt x="62" y="84"/>
                  </a:lnTo>
                  <a:lnTo>
                    <a:pt x="54" y="87"/>
                  </a:lnTo>
                  <a:lnTo>
                    <a:pt x="45" y="88"/>
                  </a:lnTo>
                  <a:lnTo>
                    <a:pt x="38" y="88"/>
                  </a:lnTo>
                  <a:lnTo>
                    <a:pt x="29" y="85"/>
                  </a:lnTo>
                  <a:lnTo>
                    <a:pt x="22" y="82"/>
                  </a:lnTo>
                  <a:lnTo>
                    <a:pt x="14" y="76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7" y="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709" name="Freeform 117"/>
            <p:cNvSpPr>
              <a:spLocks noEditPoints="1"/>
            </p:cNvSpPr>
            <p:nvPr/>
          </p:nvSpPr>
          <p:spPr bwMode="auto">
            <a:xfrm>
              <a:off x="250" y="536"/>
              <a:ext cx="252" cy="91"/>
            </a:xfrm>
            <a:custGeom>
              <a:avLst/>
              <a:gdLst>
                <a:gd name="T0" fmla="*/ 0 w 252"/>
                <a:gd name="T1" fmla="*/ 88 h 91"/>
                <a:gd name="T2" fmla="*/ 82 w 252"/>
                <a:gd name="T3" fmla="*/ 38 h 91"/>
                <a:gd name="T4" fmla="*/ 86 w 252"/>
                <a:gd name="T5" fmla="*/ 38 h 91"/>
                <a:gd name="T6" fmla="*/ 91 w 252"/>
                <a:gd name="T7" fmla="*/ 41 h 91"/>
                <a:gd name="T8" fmla="*/ 97 w 252"/>
                <a:gd name="T9" fmla="*/ 51 h 91"/>
                <a:gd name="T10" fmla="*/ 99 w 252"/>
                <a:gd name="T11" fmla="*/ 65 h 91"/>
                <a:gd name="T12" fmla="*/ 99 w 252"/>
                <a:gd name="T13" fmla="*/ 68 h 91"/>
                <a:gd name="T14" fmla="*/ 97 w 252"/>
                <a:gd name="T15" fmla="*/ 76 h 91"/>
                <a:gd name="T16" fmla="*/ 91 w 252"/>
                <a:gd name="T17" fmla="*/ 86 h 91"/>
                <a:gd name="T18" fmla="*/ 57 w 252"/>
                <a:gd name="T19" fmla="*/ 3 h 91"/>
                <a:gd name="T20" fmla="*/ 82 w 252"/>
                <a:gd name="T21" fmla="*/ 78 h 91"/>
                <a:gd name="T22" fmla="*/ 89 w 252"/>
                <a:gd name="T23" fmla="*/ 73 h 91"/>
                <a:gd name="T24" fmla="*/ 92 w 252"/>
                <a:gd name="T25" fmla="*/ 61 h 91"/>
                <a:gd name="T26" fmla="*/ 88 w 252"/>
                <a:gd name="T27" fmla="*/ 52 h 91"/>
                <a:gd name="T28" fmla="*/ 84 w 252"/>
                <a:gd name="T29" fmla="*/ 49 h 91"/>
                <a:gd name="T30" fmla="*/ 81 w 252"/>
                <a:gd name="T31" fmla="*/ 48 h 91"/>
                <a:gd name="T32" fmla="*/ 109 w 252"/>
                <a:gd name="T33" fmla="*/ 3 h 91"/>
                <a:gd name="T34" fmla="*/ 142 w 252"/>
                <a:gd name="T35" fmla="*/ 7 h 91"/>
                <a:gd name="T36" fmla="*/ 148 w 252"/>
                <a:gd name="T37" fmla="*/ 24 h 91"/>
                <a:gd name="T38" fmla="*/ 148 w 252"/>
                <a:gd name="T39" fmla="*/ 28 h 91"/>
                <a:gd name="T40" fmla="*/ 148 w 252"/>
                <a:gd name="T41" fmla="*/ 29 h 91"/>
                <a:gd name="T42" fmla="*/ 146 w 252"/>
                <a:gd name="T43" fmla="*/ 43 h 91"/>
                <a:gd name="T44" fmla="*/ 133 w 252"/>
                <a:gd name="T45" fmla="*/ 53 h 91"/>
                <a:gd name="T46" fmla="*/ 129 w 252"/>
                <a:gd name="T47" fmla="*/ 44 h 91"/>
                <a:gd name="T48" fmla="*/ 138 w 252"/>
                <a:gd name="T49" fmla="*/ 41 h 91"/>
                <a:gd name="T50" fmla="*/ 142 w 252"/>
                <a:gd name="T51" fmla="*/ 28 h 91"/>
                <a:gd name="T52" fmla="*/ 138 w 252"/>
                <a:gd name="T53" fmla="*/ 15 h 91"/>
                <a:gd name="T54" fmla="*/ 129 w 252"/>
                <a:gd name="T55" fmla="*/ 12 h 91"/>
                <a:gd name="T56" fmla="*/ 192 w 252"/>
                <a:gd name="T57" fmla="*/ 88 h 91"/>
                <a:gd name="T58" fmla="*/ 166 w 252"/>
                <a:gd name="T59" fmla="*/ 56 h 91"/>
                <a:gd name="T60" fmla="*/ 205 w 252"/>
                <a:gd name="T61" fmla="*/ 26 h 91"/>
                <a:gd name="T62" fmla="*/ 205 w 252"/>
                <a:gd name="T63" fmla="*/ 24 h 91"/>
                <a:gd name="T64" fmla="*/ 209 w 252"/>
                <a:gd name="T65" fmla="*/ 12 h 91"/>
                <a:gd name="T66" fmla="*/ 222 w 252"/>
                <a:gd name="T67" fmla="*/ 0 h 91"/>
                <a:gd name="T68" fmla="*/ 241 w 252"/>
                <a:gd name="T69" fmla="*/ 5 h 91"/>
                <a:gd name="T70" fmla="*/ 250 w 252"/>
                <a:gd name="T71" fmla="*/ 23 h 91"/>
                <a:gd name="T72" fmla="*/ 252 w 252"/>
                <a:gd name="T73" fmla="*/ 36 h 91"/>
                <a:gd name="T74" fmla="*/ 252 w 252"/>
                <a:gd name="T75" fmla="*/ 43 h 91"/>
                <a:gd name="T76" fmla="*/ 252 w 252"/>
                <a:gd name="T77" fmla="*/ 51 h 91"/>
                <a:gd name="T78" fmla="*/ 252 w 252"/>
                <a:gd name="T79" fmla="*/ 61 h 91"/>
                <a:gd name="T80" fmla="*/ 247 w 252"/>
                <a:gd name="T81" fmla="*/ 77 h 91"/>
                <a:gd name="T82" fmla="*/ 232 w 252"/>
                <a:gd name="T83" fmla="*/ 91 h 91"/>
                <a:gd name="T84" fmla="*/ 215 w 252"/>
                <a:gd name="T85" fmla="*/ 87 h 91"/>
                <a:gd name="T86" fmla="*/ 206 w 252"/>
                <a:gd name="T87" fmla="*/ 73 h 91"/>
                <a:gd name="T88" fmla="*/ 205 w 252"/>
                <a:gd name="T89" fmla="*/ 66 h 91"/>
                <a:gd name="T90" fmla="*/ 203 w 252"/>
                <a:gd name="T91" fmla="*/ 61 h 91"/>
                <a:gd name="T92" fmla="*/ 211 w 252"/>
                <a:gd name="T93" fmla="*/ 62 h 91"/>
                <a:gd name="T94" fmla="*/ 212 w 252"/>
                <a:gd name="T95" fmla="*/ 66 h 91"/>
                <a:gd name="T96" fmla="*/ 216 w 252"/>
                <a:gd name="T97" fmla="*/ 73 h 91"/>
                <a:gd name="T98" fmla="*/ 222 w 252"/>
                <a:gd name="T99" fmla="*/ 81 h 91"/>
                <a:gd name="T100" fmla="*/ 236 w 252"/>
                <a:gd name="T101" fmla="*/ 78 h 91"/>
                <a:gd name="T102" fmla="*/ 244 w 252"/>
                <a:gd name="T103" fmla="*/ 62 h 91"/>
                <a:gd name="T104" fmla="*/ 245 w 252"/>
                <a:gd name="T105" fmla="*/ 53 h 91"/>
                <a:gd name="T106" fmla="*/ 245 w 252"/>
                <a:gd name="T107" fmla="*/ 52 h 91"/>
                <a:gd name="T108" fmla="*/ 245 w 252"/>
                <a:gd name="T109" fmla="*/ 51 h 91"/>
                <a:gd name="T110" fmla="*/ 245 w 252"/>
                <a:gd name="T111" fmla="*/ 51 h 91"/>
                <a:gd name="T112" fmla="*/ 245 w 252"/>
                <a:gd name="T113" fmla="*/ 49 h 91"/>
                <a:gd name="T114" fmla="*/ 245 w 252"/>
                <a:gd name="T115" fmla="*/ 33 h 91"/>
                <a:gd name="T116" fmla="*/ 240 w 252"/>
                <a:gd name="T117" fmla="*/ 17 h 91"/>
                <a:gd name="T118" fmla="*/ 234 w 252"/>
                <a:gd name="T119" fmla="*/ 12 h 91"/>
                <a:gd name="T120" fmla="*/ 230 w 252"/>
                <a:gd name="T121" fmla="*/ 10 h 91"/>
                <a:gd name="T122" fmla="*/ 225 w 252"/>
                <a:gd name="T123" fmla="*/ 10 h 91"/>
                <a:gd name="T124" fmla="*/ 215 w 252"/>
                <a:gd name="T12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91">
                  <a:moveTo>
                    <a:pt x="8" y="71"/>
                  </a:moveTo>
                  <a:lnTo>
                    <a:pt x="37" y="3"/>
                  </a:lnTo>
                  <a:lnTo>
                    <a:pt x="43" y="3"/>
                  </a:lnTo>
                  <a:lnTo>
                    <a:pt x="43" y="88"/>
                  </a:lnTo>
                  <a:lnTo>
                    <a:pt x="37" y="88"/>
                  </a:lnTo>
                  <a:lnTo>
                    <a:pt x="37" y="19"/>
                  </a:lnTo>
                  <a:lnTo>
                    <a:pt x="8" y="88"/>
                  </a:lnTo>
                  <a:lnTo>
                    <a:pt x="0" y="88"/>
                  </a:lnTo>
                  <a:lnTo>
                    <a:pt x="0" y="3"/>
                  </a:lnTo>
                  <a:lnTo>
                    <a:pt x="8" y="3"/>
                  </a:lnTo>
                  <a:lnTo>
                    <a:pt x="8" y="71"/>
                  </a:lnTo>
                  <a:close/>
                  <a:moveTo>
                    <a:pt x="64" y="12"/>
                  </a:moveTo>
                  <a:lnTo>
                    <a:pt x="6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7" y="77"/>
                  </a:lnTo>
                  <a:lnTo>
                    <a:pt x="96" y="78"/>
                  </a:lnTo>
                  <a:lnTo>
                    <a:pt x="96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3" y="83"/>
                  </a:lnTo>
                  <a:lnTo>
                    <a:pt x="92" y="85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8" y="87"/>
                  </a:lnTo>
                  <a:lnTo>
                    <a:pt x="86" y="87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57" y="88"/>
                  </a:lnTo>
                  <a:lnTo>
                    <a:pt x="57" y="3"/>
                  </a:lnTo>
                  <a:lnTo>
                    <a:pt x="96" y="3"/>
                  </a:lnTo>
                  <a:lnTo>
                    <a:pt x="96" y="12"/>
                  </a:lnTo>
                  <a:lnTo>
                    <a:pt x="64" y="12"/>
                  </a:lnTo>
                  <a:close/>
                  <a:moveTo>
                    <a:pt x="64" y="48"/>
                  </a:moveTo>
                  <a:lnTo>
                    <a:pt x="64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4" y="78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7" y="76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58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4"/>
                  </a:lnTo>
                  <a:lnTo>
                    <a:pt x="89" y="53"/>
                  </a:lnTo>
                  <a:lnTo>
                    <a:pt x="89" y="53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64" y="48"/>
                  </a:lnTo>
                  <a:close/>
                  <a:moveTo>
                    <a:pt x="109" y="3"/>
                  </a:move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6" y="12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6" y="43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3" y="49"/>
                  </a:lnTo>
                  <a:lnTo>
                    <a:pt x="141" y="51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6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16" y="53"/>
                  </a:lnTo>
                  <a:lnTo>
                    <a:pt x="116" y="88"/>
                  </a:lnTo>
                  <a:lnTo>
                    <a:pt x="109" y="88"/>
                  </a:lnTo>
                  <a:lnTo>
                    <a:pt x="109" y="3"/>
                  </a:lnTo>
                  <a:close/>
                  <a:moveTo>
                    <a:pt x="116" y="12"/>
                  </a:moveTo>
                  <a:lnTo>
                    <a:pt x="116" y="44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28"/>
                  </a:lnTo>
                  <a:lnTo>
                    <a:pt x="142" y="26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3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16" y="12"/>
                  </a:lnTo>
                  <a:close/>
                  <a:moveTo>
                    <a:pt x="165" y="66"/>
                  </a:moveTo>
                  <a:lnTo>
                    <a:pt x="158" y="88"/>
                  </a:lnTo>
                  <a:lnTo>
                    <a:pt x="151" y="88"/>
                  </a:lnTo>
                  <a:lnTo>
                    <a:pt x="172" y="3"/>
                  </a:lnTo>
                  <a:lnTo>
                    <a:pt x="180" y="3"/>
                  </a:lnTo>
                  <a:lnTo>
                    <a:pt x="200" y="88"/>
                  </a:lnTo>
                  <a:lnTo>
                    <a:pt x="192" y="88"/>
                  </a:lnTo>
                  <a:lnTo>
                    <a:pt x="187" y="66"/>
                  </a:lnTo>
                  <a:lnTo>
                    <a:pt x="165" y="66"/>
                  </a:lnTo>
                  <a:lnTo>
                    <a:pt x="165" y="66"/>
                  </a:lnTo>
                  <a:close/>
                  <a:moveTo>
                    <a:pt x="166" y="56"/>
                  </a:moveTo>
                  <a:lnTo>
                    <a:pt x="185" y="57"/>
                  </a:lnTo>
                  <a:lnTo>
                    <a:pt x="176" y="14"/>
                  </a:lnTo>
                  <a:lnTo>
                    <a:pt x="166" y="57"/>
                  </a:lnTo>
                  <a:lnTo>
                    <a:pt x="166" y="56"/>
                  </a:lnTo>
                  <a:close/>
                  <a:moveTo>
                    <a:pt x="212" y="27"/>
                  </a:move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2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7"/>
                  </a:lnTo>
                  <a:lnTo>
                    <a:pt x="214" y="4"/>
                  </a:lnTo>
                  <a:lnTo>
                    <a:pt x="216" y="3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5" y="2"/>
                  </a:lnTo>
                  <a:lnTo>
                    <a:pt x="237" y="2"/>
                  </a:lnTo>
                  <a:lnTo>
                    <a:pt x="239" y="3"/>
                  </a:lnTo>
                  <a:lnTo>
                    <a:pt x="241" y="5"/>
                  </a:lnTo>
                  <a:lnTo>
                    <a:pt x="242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3"/>
                  </a:lnTo>
                  <a:lnTo>
                    <a:pt x="247" y="15"/>
                  </a:lnTo>
                  <a:lnTo>
                    <a:pt x="249" y="18"/>
                  </a:lnTo>
                  <a:lnTo>
                    <a:pt x="250" y="20"/>
                  </a:lnTo>
                  <a:lnTo>
                    <a:pt x="250" y="23"/>
                  </a:lnTo>
                  <a:lnTo>
                    <a:pt x="251" y="27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1" y="31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2" y="54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1" y="62"/>
                  </a:lnTo>
                  <a:lnTo>
                    <a:pt x="251" y="63"/>
                  </a:lnTo>
                  <a:lnTo>
                    <a:pt x="251" y="65"/>
                  </a:lnTo>
                  <a:lnTo>
                    <a:pt x="250" y="67"/>
                  </a:lnTo>
                  <a:lnTo>
                    <a:pt x="250" y="70"/>
                  </a:lnTo>
                  <a:lnTo>
                    <a:pt x="249" y="72"/>
                  </a:lnTo>
                  <a:lnTo>
                    <a:pt x="249" y="75"/>
                  </a:lnTo>
                  <a:lnTo>
                    <a:pt x="247" y="77"/>
                  </a:lnTo>
                  <a:lnTo>
                    <a:pt x="246" y="80"/>
                  </a:lnTo>
                  <a:lnTo>
                    <a:pt x="245" y="82"/>
                  </a:lnTo>
                  <a:lnTo>
                    <a:pt x="244" y="85"/>
                  </a:lnTo>
                  <a:lnTo>
                    <a:pt x="241" y="86"/>
                  </a:lnTo>
                  <a:lnTo>
                    <a:pt x="240" y="87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27" y="91"/>
                  </a:lnTo>
                  <a:lnTo>
                    <a:pt x="225" y="91"/>
                  </a:lnTo>
                  <a:lnTo>
                    <a:pt x="222" y="91"/>
                  </a:lnTo>
                  <a:lnTo>
                    <a:pt x="221" y="90"/>
                  </a:lnTo>
                  <a:lnTo>
                    <a:pt x="219" y="90"/>
                  </a:lnTo>
                  <a:lnTo>
                    <a:pt x="217" y="88"/>
                  </a:lnTo>
                  <a:lnTo>
                    <a:pt x="215" y="87"/>
                  </a:lnTo>
                  <a:lnTo>
                    <a:pt x="214" y="86"/>
                  </a:lnTo>
                  <a:lnTo>
                    <a:pt x="212" y="85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09" y="80"/>
                  </a:lnTo>
                  <a:lnTo>
                    <a:pt x="209" y="77"/>
                  </a:lnTo>
                  <a:lnTo>
                    <a:pt x="207" y="76"/>
                  </a:lnTo>
                  <a:lnTo>
                    <a:pt x="206" y="73"/>
                  </a:lnTo>
                  <a:lnTo>
                    <a:pt x="206" y="72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7"/>
                  </a:lnTo>
                  <a:lnTo>
                    <a:pt x="205" y="67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3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0"/>
                  </a:lnTo>
                  <a:lnTo>
                    <a:pt x="203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1"/>
                  </a:lnTo>
                  <a:lnTo>
                    <a:pt x="215" y="72"/>
                  </a:lnTo>
                  <a:lnTo>
                    <a:pt x="216" y="73"/>
                  </a:lnTo>
                  <a:lnTo>
                    <a:pt x="216" y="75"/>
                  </a:lnTo>
                  <a:lnTo>
                    <a:pt x="217" y="76"/>
                  </a:lnTo>
                  <a:lnTo>
                    <a:pt x="217" y="77"/>
                  </a:lnTo>
                  <a:lnTo>
                    <a:pt x="219" y="78"/>
                  </a:lnTo>
                  <a:lnTo>
                    <a:pt x="220" y="80"/>
                  </a:lnTo>
                  <a:lnTo>
                    <a:pt x="220" y="80"/>
                  </a:lnTo>
                  <a:lnTo>
                    <a:pt x="221" y="81"/>
                  </a:lnTo>
                  <a:lnTo>
                    <a:pt x="222" y="81"/>
                  </a:lnTo>
                  <a:lnTo>
                    <a:pt x="224" y="82"/>
                  </a:lnTo>
                  <a:lnTo>
                    <a:pt x="226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31" y="81"/>
                  </a:lnTo>
                  <a:lnTo>
                    <a:pt x="234" y="81"/>
                  </a:lnTo>
                  <a:lnTo>
                    <a:pt x="235" y="80"/>
                  </a:lnTo>
                  <a:lnTo>
                    <a:pt x="236" y="78"/>
                  </a:lnTo>
                  <a:lnTo>
                    <a:pt x="237" y="77"/>
                  </a:lnTo>
                  <a:lnTo>
                    <a:pt x="239" y="76"/>
                  </a:lnTo>
                  <a:lnTo>
                    <a:pt x="240" y="73"/>
                  </a:lnTo>
                  <a:lnTo>
                    <a:pt x="241" y="71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4" y="65"/>
                  </a:lnTo>
                  <a:lnTo>
                    <a:pt x="244" y="62"/>
                  </a:lnTo>
                  <a:lnTo>
                    <a:pt x="245" y="60"/>
                  </a:lnTo>
                  <a:lnTo>
                    <a:pt x="245" y="57"/>
                  </a:lnTo>
                  <a:lnTo>
                    <a:pt x="245" y="56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20" y="48"/>
                  </a:lnTo>
                  <a:lnTo>
                    <a:pt x="220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0" y="17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6" y="13"/>
                  </a:lnTo>
                  <a:lnTo>
                    <a:pt x="236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9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21" y="10"/>
                  </a:lnTo>
                  <a:lnTo>
                    <a:pt x="220" y="12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7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2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0710" name="Rectangle 118"/>
          <p:cNvSpPr>
            <a:spLocks noGrp="1" noChangeArrowheads="1"/>
          </p:cNvSpPr>
          <p:nvPr>
            <p:ph type="title"/>
          </p:nvPr>
        </p:nvSpPr>
        <p:spPr>
          <a:xfrm>
            <a:off x="1524000" y="1066800"/>
            <a:ext cx="6400800" cy="688975"/>
          </a:xfrm>
        </p:spPr>
        <p:txBody>
          <a:bodyPr/>
          <a:lstStyle/>
          <a:p>
            <a:pPr>
              <a:lnSpc>
                <a:spcPct val="70000"/>
              </a:lnSpc>
            </a:pPr>
            <a:r>
              <a:rPr lang="en-US" sz="2800" b="1">
                <a:latin typeface="Times New Roman" pitchFamily="18" charset="0"/>
              </a:rPr>
              <a:t>Approaches to assess balance of the materials involved in corium</a:t>
            </a:r>
            <a:endParaRPr lang="ru-RU" sz="2800" b="1">
              <a:latin typeface="Times New Roman" pitchFamily="18" charset="0"/>
            </a:endParaRPr>
          </a:p>
        </p:txBody>
      </p:sp>
      <p:sp>
        <p:nvSpPr>
          <p:cNvPr id="110711" name="Rectangle 119"/>
          <p:cNvSpPr>
            <a:spLocks noChangeArrowheads="1"/>
          </p:cNvSpPr>
          <p:nvPr/>
        </p:nvSpPr>
        <p:spPr bwMode="auto">
          <a:xfrm>
            <a:off x="3352800" y="18478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10712" name="Rectangle 120"/>
          <p:cNvSpPr>
            <a:spLocks noChangeArrowheads="1"/>
          </p:cNvSpPr>
          <p:nvPr/>
        </p:nvSpPr>
        <p:spPr bwMode="auto">
          <a:xfrm>
            <a:off x="1585913" y="5476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pic>
        <p:nvPicPr>
          <p:cNvPr id="110714" name="Picture 122" descr="C:\Documents and Settings\Bogatov\Рабочий стол\IBRAE\ISTC-int\Paris_06\balance_1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2600"/>
            <a:ext cx="8658225" cy="440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Электронная паутина">
  <a:themeElements>
    <a:clrScheme name="Электронная паутина 1">
      <a:dk1>
        <a:srgbClr val="000044"/>
      </a:dk1>
      <a:lt1>
        <a:srgbClr val="FFFFFF"/>
      </a:lt1>
      <a:dk2>
        <a:srgbClr val="000066"/>
      </a:dk2>
      <a:lt2>
        <a:srgbClr val="FFCC00"/>
      </a:lt2>
      <a:accent1>
        <a:srgbClr val="9CE157"/>
      </a:accent1>
      <a:accent2>
        <a:srgbClr val="2663A0"/>
      </a:accent2>
      <a:accent3>
        <a:srgbClr val="AAAAB8"/>
      </a:accent3>
      <a:accent4>
        <a:srgbClr val="DADADA"/>
      </a:accent4>
      <a:accent5>
        <a:srgbClr val="CBEEB4"/>
      </a:accent5>
      <a:accent6>
        <a:srgbClr val="215991"/>
      </a:accent6>
      <a:hlink>
        <a:srgbClr val="F98D43"/>
      </a:hlink>
      <a:folHlink>
        <a:srgbClr val="CC3300"/>
      </a:folHlink>
    </a:clrScheme>
    <a:fontScheme name="Электронная паутина">
      <a:majorFont>
        <a:latin typeface="Arial Black"/>
        <a:ea typeface=""/>
        <a:cs typeface=""/>
      </a:majorFont>
      <a:minorFont>
        <a:latin typeface="Arial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miter lim="8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miter lim="8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Электронная паутина 1">
        <a:dk1>
          <a:srgbClr val="000044"/>
        </a:dk1>
        <a:lt1>
          <a:srgbClr val="FFFFFF"/>
        </a:lt1>
        <a:dk2>
          <a:srgbClr val="000066"/>
        </a:dk2>
        <a:lt2>
          <a:srgbClr val="FFCC00"/>
        </a:lt2>
        <a:accent1>
          <a:srgbClr val="9CE157"/>
        </a:accent1>
        <a:accent2>
          <a:srgbClr val="2663A0"/>
        </a:accent2>
        <a:accent3>
          <a:srgbClr val="AAAAB8"/>
        </a:accent3>
        <a:accent4>
          <a:srgbClr val="DADADA"/>
        </a:accent4>
        <a:accent5>
          <a:srgbClr val="CBEEB4"/>
        </a:accent5>
        <a:accent6>
          <a:srgbClr val="215991"/>
        </a:accent6>
        <a:hlink>
          <a:srgbClr val="F98D43"/>
        </a:hlink>
        <a:folHlink>
          <a:srgbClr val="CC33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Электронная паутина 2">
        <a:dk1>
          <a:srgbClr val="000066"/>
        </a:dk1>
        <a:lt1>
          <a:srgbClr val="9CC2E8"/>
        </a:lt1>
        <a:dk2>
          <a:srgbClr val="4D4D4D"/>
        </a:dk2>
        <a:lt2>
          <a:srgbClr val="7DAFE1"/>
        </a:lt2>
        <a:accent1>
          <a:srgbClr val="26D2E4"/>
        </a:accent1>
        <a:accent2>
          <a:srgbClr val="D0E2F4"/>
        </a:accent2>
        <a:accent3>
          <a:srgbClr val="CBDDF2"/>
        </a:accent3>
        <a:accent4>
          <a:srgbClr val="000056"/>
        </a:accent4>
        <a:accent5>
          <a:srgbClr val="ACE5EF"/>
        </a:accent5>
        <a:accent6>
          <a:srgbClr val="BCCDDD"/>
        </a:accent6>
        <a:hlink>
          <a:srgbClr val="003366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Электронная паутина 3">
        <a:dk1>
          <a:srgbClr val="000000"/>
        </a:dk1>
        <a:lt1>
          <a:srgbClr val="EAEAEA"/>
        </a:lt1>
        <a:dk2>
          <a:srgbClr val="333333"/>
        </a:dk2>
        <a:lt2>
          <a:srgbClr val="DDDDDD"/>
        </a:lt2>
        <a:accent1>
          <a:srgbClr val="C0C0C0"/>
        </a:accent1>
        <a:accent2>
          <a:srgbClr val="FFFFFF"/>
        </a:accent2>
        <a:accent3>
          <a:srgbClr val="F3F3F3"/>
        </a:accent3>
        <a:accent4>
          <a:srgbClr val="000000"/>
        </a:accent4>
        <a:accent5>
          <a:srgbClr val="DCDCDC"/>
        </a:accent5>
        <a:accent6>
          <a:srgbClr val="E7E7E7"/>
        </a:accent6>
        <a:hlink>
          <a:srgbClr val="5F5F5F"/>
        </a:hlink>
        <a:folHlink>
          <a:srgbClr val="96969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Электронная паутина 4">
        <a:dk1>
          <a:srgbClr val="002E2D"/>
        </a:dk1>
        <a:lt1>
          <a:srgbClr val="FFFFFF"/>
        </a:lt1>
        <a:dk2>
          <a:srgbClr val="005250"/>
        </a:dk2>
        <a:lt2>
          <a:srgbClr val="FFCC00"/>
        </a:lt2>
        <a:accent1>
          <a:srgbClr val="9CE157"/>
        </a:accent1>
        <a:accent2>
          <a:srgbClr val="00817E"/>
        </a:accent2>
        <a:accent3>
          <a:srgbClr val="AAB3B3"/>
        </a:accent3>
        <a:accent4>
          <a:srgbClr val="DADADA"/>
        </a:accent4>
        <a:accent5>
          <a:srgbClr val="CBEEB4"/>
        </a:accent5>
        <a:accent6>
          <a:srgbClr val="007472"/>
        </a:accent6>
        <a:hlink>
          <a:srgbClr val="FFFF99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Электронная паутина 5">
        <a:dk1>
          <a:srgbClr val="291A4C"/>
        </a:dk1>
        <a:lt1>
          <a:srgbClr val="FFFFFF"/>
        </a:lt1>
        <a:dk2>
          <a:srgbClr val="3B256B"/>
        </a:dk2>
        <a:lt2>
          <a:srgbClr val="FFCC00"/>
        </a:lt2>
        <a:accent1>
          <a:srgbClr val="6EBFCA"/>
        </a:accent1>
        <a:accent2>
          <a:srgbClr val="56369C"/>
        </a:accent2>
        <a:accent3>
          <a:srgbClr val="AFACBA"/>
        </a:accent3>
        <a:accent4>
          <a:srgbClr val="DADADA"/>
        </a:accent4>
        <a:accent5>
          <a:srgbClr val="BADCE1"/>
        </a:accent5>
        <a:accent6>
          <a:srgbClr val="4D308D"/>
        </a:accent6>
        <a:hlink>
          <a:srgbClr val="CCCCFF"/>
        </a:hlink>
        <a:folHlink>
          <a:srgbClr val="66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Электронная паутина 6">
        <a:dk1>
          <a:srgbClr val="511D30"/>
        </a:dk1>
        <a:lt1>
          <a:srgbClr val="FFFFFF"/>
        </a:lt1>
        <a:dk2>
          <a:srgbClr val="6D2740"/>
        </a:dk2>
        <a:lt2>
          <a:srgbClr val="FDD409"/>
        </a:lt2>
        <a:accent1>
          <a:srgbClr val="FDB83B"/>
        </a:accent1>
        <a:accent2>
          <a:srgbClr val="9D395D"/>
        </a:accent2>
        <a:accent3>
          <a:srgbClr val="BAACAF"/>
        </a:accent3>
        <a:accent4>
          <a:srgbClr val="DADADA"/>
        </a:accent4>
        <a:accent5>
          <a:srgbClr val="FED8AF"/>
        </a:accent5>
        <a:accent6>
          <a:srgbClr val="8E3353"/>
        </a:accent6>
        <a:hlink>
          <a:srgbClr val="FF99CC"/>
        </a:hlink>
        <a:folHlink>
          <a:srgbClr val="D60093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Larissa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Office\Templates\Presentation Designs\Электронная паутина.pot</Template>
  <TotalTime>0</TotalTime>
  <Words>1374</Words>
  <Application>Microsoft Office PowerPoint</Application>
  <PresentationFormat>Bildschirmpräsentation (4:3)</PresentationFormat>
  <Paragraphs>208</Paragraphs>
  <Slides>26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5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26</vt:i4>
      </vt:variant>
    </vt:vector>
  </HeadingPairs>
  <TitlesOfParts>
    <vt:vector size="32" baseType="lpstr">
      <vt:lpstr>Arial</vt:lpstr>
      <vt:lpstr>Arial Black</vt:lpstr>
      <vt:lpstr>Wingdings</vt:lpstr>
      <vt:lpstr>Times New Roman</vt:lpstr>
      <vt:lpstr>Arial Unicode MS</vt:lpstr>
      <vt:lpstr>Электронная паутина</vt:lpstr>
      <vt:lpstr>PowerPoint-Präsentation</vt:lpstr>
      <vt:lpstr>DEVELOPMENT OF THE MODELS FOR NUCLEAR FUEL BEHAVIOR DURING ACTIVE PHASE OF CHERNOBYL ACCIDENT</vt:lpstr>
      <vt:lpstr>Main Tasks of the project</vt:lpstr>
      <vt:lpstr>Main Tasks of the project</vt:lpstr>
      <vt:lpstr>First year results</vt:lpstr>
      <vt:lpstr>Scenarios of reactor destruction and lava generation</vt:lpstr>
      <vt:lpstr>Reactor structure transformation</vt:lpstr>
      <vt:lpstr>Layout of the under reactor room – view from East to West</vt:lpstr>
      <vt:lpstr>Approaches to assess balance of the materials involved in corium</vt:lpstr>
      <vt:lpstr>Approaches to assess balance of the materials involved in corium</vt:lpstr>
      <vt:lpstr>Modeling – first approximation</vt:lpstr>
      <vt:lpstr>Materials participated</vt:lpstr>
      <vt:lpstr>Scenario suppositions</vt:lpstr>
      <vt:lpstr>Scenario 1 (one radian)</vt:lpstr>
      <vt:lpstr>2D temperature fields and maps of the lava - 1</vt:lpstr>
      <vt:lpstr>Scenario 2 (one radian)</vt:lpstr>
      <vt:lpstr>2D temperature fields and maps of the lava - 2</vt:lpstr>
      <vt:lpstr>Scenario 3 (one radian)</vt:lpstr>
      <vt:lpstr>2D temperature fields and maps of the lava - 3</vt:lpstr>
      <vt:lpstr>Calculation summary</vt:lpstr>
      <vt:lpstr>Visible contradictions of “simple” scenario</vt:lpstr>
      <vt:lpstr>Development of the more adequate scenarios (example)</vt:lpstr>
      <vt:lpstr>Development of the more adequate scenarios (example)</vt:lpstr>
      <vt:lpstr>Development of the more adequate scenarios (example)</vt:lpstr>
      <vt:lpstr>Development of the more adequate scenarios (example)</vt:lpstr>
      <vt:lpstr>Conclusion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Bogatov</dc:creator>
  <cp:lastModifiedBy>Peters, Ursula</cp:lastModifiedBy>
  <cp:revision>32</cp:revision>
  <cp:lastPrinted>1601-01-01T00:00:00Z</cp:lastPrinted>
  <dcterms:created xsi:type="dcterms:W3CDTF">2006-03-03T05:39:44Z</dcterms:created>
  <dcterms:modified xsi:type="dcterms:W3CDTF">2012-10-09T10:43:35Z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Description0">
    <vt:lpwstr>Status report</vt:lpwstr>
  </property>
</Properties>
</file>