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0" r:id="rId3"/>
    <p:sldId id="257" r:id="rId4"/>
    <p:sldId id="259" r:id="rId5"/>
    <p:sldId id="261" r:id="rId6"/>
    <p:sldId id="264" r:id="rId7"/>
    <p:sldId id="262" r:id="rId8"/>
    <p:sldId id="265" r:id="rId9"/>
    <p:sldId id="267" r:id="rId10"/>
    <p:sldId id="263" r:id="rId11"/>
    <p:sldId id="266" r:id="rId12"/>
    <p:sldId id="279" r:id="rId13"/>
    <p:sldId id="280" r:id="rId14"/>
    <p:sldId id="281" r:id="rId15"/>
    <p:sldId id="269" r:id="rId16"/>
    <p:sldId id="268" r:id="rId17"/>
    <p:sldId id="270" r:id="rId18"/>
    <p:sldId id="276" r:id="rId19"/>
    <p:sldId id="277" r:id="rId20"/>
    <p:sldId id="271" r:id="rId21"/>
    <p:sldId id="274" r:id="rId22"/>
    <p:sldId id="275" r:id="rId23"/>
    <p:sldId id="273" r:id="rId24"/>
    <p:sldId id="282" r:id="rId25"/>
    <p:sldId id="283" r:id="rId26"/>
    <p:sldId id="284" r:id="rId27"/>
    <p:sldId id="27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9F96"/>
    <a:srgbClr val="FE3412"/>
    <a:srgbClr val="65C9D3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92" autoAdjust="0"/>
  </p:normalViewPr>
  <p:slideViewPr>
    <p:cSldViewPr snapToGrid="0">
      <p:cViewPr>
        <p:scale>
          <a:sx n="91" d="100"/>
          <a:sy n="91" d="100"/>
        </p:scale>
        <p:origin x="-1210" y="-29"/>
      </p:cViewPr>
      <p:guideLst>
        <p:guide orient="horz" pos="2568"/>
        <p:guide pos="4915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658148-3D73-4170-8515-5659A93999F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09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03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56A3A9-81D5-4790-9698-9DB9E4FAC5E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45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99331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3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4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5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6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7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8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9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0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1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2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3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4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5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6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7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8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9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0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1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2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3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4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5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6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7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8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9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9360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936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936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9363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9364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99365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BF60615-6E17-47C3-8F3E-39D64554C606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E20C8-417E-4831-A67B-7478A474200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0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765175"/>
            <a:ext cx="1943100" cy="5330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765175"/>
            <a:ext cx="5676900" cy="5330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B968F-5338-4170-A042-C81D121C9AA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1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7C96CD-F3B2-44B4-8D8C-2DD2D78CC1C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95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BE004A-ED3E-4CF6-9E9E-9623584C57E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8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8A63FA-A9A7-4840-9C98-36E97022F7D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49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, zwei Inhalt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628775"/>
            <a:ext cx="3810000" cy="2157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85800" y="3938588"/>
            <a:ext cx="3810000" cy="2157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half" idx="3"/>
          </p:nvPr>
        </p:nvSpPr>
        <p:spPr>
          <a:xfrm>
            <a:off x="46482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CB7033-D266-4813-934D-3F668F67C62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6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628775"/>
            <a:ext cx="3810000" cy="2157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28775"/>
            <a:ext cx="3810000" cy="2157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3938588"/>
            <a:ext cx="3810000" cy="2157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3810000" cy="2157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164566-56D5-4698-AA87-1BF9DC56634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5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24CF1-29FB-42CC-AC18-57092C4E6A2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1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64D05-C70C-4106-B521-5DF45720EFF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1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F5DDD-9749-4EC3-9B7D-CF49388DF40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5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2DAE9-C572-4A1D-95FF-75795399B7E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4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26FD2-6782-4D29-921A-A9CD246D274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0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D5026-ADD8-4F00-B89B-4EB0C74C3CC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3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3CAE4-315A-4F11-921B-643BAA93D75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5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9BDBB-EDE0-40B3-8F8D-20B15591B3E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4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9830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0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0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8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9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0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1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2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3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3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3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3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3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8334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5175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3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3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833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ru-RU"/>
              <a:t>11th CEG-SAM, Dresden, March 7-9, 2007</a:t>
            </a:r>
          </a:p>
        </p:txBody>
      </p:sp>
      <p:sp>
        <p:nvSpPr>
          <p:cNvPr id="9833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08AFF08-7559-42EF-AF68-9BE4249AAC81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3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120" name="Rectangle 3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8BAFE74-0CE0-4D76-AA95-ACDB5CDD9BC1}" type="slidenum">
              <a:rPr lang="ru-RU"/>
              <a:pPr/>
              <a:t>1</a:t>
            </a:fld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997200"/>
            <a:ext cx="6400800" cy="1752600"/>
          </a:xfrm>
        </p:spPr>
        <p:txBody>
          <a:bodyPr/>
          <a:lstStyle/>
          <a:p>
            <a:r>
              <a:rPr lang="en-US" sz="2400" b="1">
                <a:solidFill>
                  <a:srgbClr val="FFFF00"/>
                </a:solidFill>
              </a:rPr>
              <a:t>Current results of the ISTC project #2916 (CHESS)</a:t>
            </a:r>
          </a:p>
          <a:p>
            <a:endParaRPr lang="en-US" sz="2400" b="1">
              <a:solidFill>
                <a:srgbClr val="FFFF00"/>
              </a:solidFill>
            </a:endParaRPr>
          </a:p>
          <a:p>
            <a:r>
              <a:rPr lang="en-US" sz="2400" b="1">
                <a:solidFill>
                  <a:srgbClr val="FFFF00"/>
                </a:solidFill>
              </a:rPr>
              <a:t>(Part 2: Modeling and results)</a:t>
            </a:r>
            <a:endParaRPr lang="ru-RU" sz="2400" b="1">
              <a:solidFill>
                <a:srgbClr val="FFFF00"/>
              </a:solidFill>
            </a:endParaRP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0" y="0"/>
            <a:ext cx="1219200" cy="1447800"/>
            <a:chOff x="0" y="0"/>
            <a:chExt cx="818" cy="960"/>
          </a:xfrm>
        </p:grpSpPr>
        <p:pic>
          <p:nvPicPr>
            <p:cNvPr id="95237" name="Picture 5"/>
            <p:cNvPicPr>
              <a:picLocks noChangeAspect="1" noChangeArrowheads="1"/>
            </p:cNvPicPr>
            <p:nvPr/>
          </p:nvPicPr>
          <p:blipFill>
            <a:blip r:embed="rId2">
              <a:lum bright="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56"/>
            <a:stretch>
              <a:fillRect/>
            </a:stretch>
          </p:blipFill>
          <p:spPr bwMode="auto">
            <a:xfrm>
              <a:off x="0" y="0"/>
              <a:ext cx="818" cy="960"/>
            </a:xfrm>
            <a:prstGeom prst="rect">
              <a:avLst/>
            </a:prstGeom>
            <a:solidFill>
              <a:schemeClr val="tx2"/>
            </a:solidFill>
          </p:spPr>
        </p:pic>
        <p:sp>
          <p:nvSpPr>
            <p:cNvPr id="95238" name="Text Box 6"/>
            <p:cNvSpPr txBox="1">
              <a:spLocks noChangeArrowheads="1"/>
            </p:cNvSpPr>
            <p:nvPr/>
          </p:nvSpPr>
          <p:spPr bwMode="auto">
            <a:xfrm>
              <a:off x="96" y="192"/>
              <a:ext cx="623" cy="1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2"/>
                  </a:solidFill>
                </a:rPr>
                <a:t>RRC “KI”</a:t>
              </a:r>
              <a:endParaRPr lang="ru-RU" sz="1200" b="1">
                <a:solidFill>
                  <a:schemeClr val="bg2"/>
                </a:solidFill>
              </a:endParaRPr>
            </a:p>
          </p:txBody>
        </p:sp>
      </p:grpSp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1143000" cy="976313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95241" name="Group 9"/>
          <p:cNvGrpSpPr>
            <a:grpSpLocks/>
          </p:cNvGrpSpPr>
          <p:nvPr/>
        </p:nvGrpSpPr>
        <p:grpSpPr bwMode="auto">
          <a:xfrm>
            <a:off x="7924800" y="0"/>
            <a:ext cx="1219200" cy="1143000"/>
            <a:chOff x="69" y="91"/>
            <a:chExt cx="631" cy="631"/>
          </a:xfrm>
        </p:grpSpPr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69" y="91"/>
              <a:ext cx="631" cy="631"/>
            </a:xfrm>
            <a:prstGeom prst="ellipse">
              <a:avLst/>
            </a:prstGeom>
            <a:solidFill>
              <a:srgbClr val="FFFFD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auto">
            <a:xfrm>
              <a:off x="168" y="189"/>
              <a:ext cx="433" cy="301"/>
            </a:xfrm>
            <a:custGeom>
              <a:avLst/>
              <a:gdLst>
                <a:gd name="T0" fmla="*/ 45 w 433"/>
                <a:gd name="T1" fmla="*/ 221 h 301"/>
                <a:gd name="T2" fmla="*/ 13 w 433"/>
                <a:gd name="T3" fmla="*/ 203 h 301"/>
                <a:gd name="T4" fmla="*/ 2 w 433"/>
                <a:gd name="T5" fmla="*/ 180 h 301"/>
                <a:gd name="T6" fmla="*/ 2 w 433"/>
                <a:gd name="T7" fmla="*/ 146 h 301"/>
                <a:gd name="T8" fmla="*/ 16 w 433"/>
                <a:gd name="T9" fmla="*/ 117 h 301"/>
                <a:gd name="T10" fmla="*/ 42 w 433"/>
                <a:gd name="T11" fmla="*/ 95 h 301"/>
                <a:gd name="T12" fmla="*/ 81 w 433"/>
                <a:gd name="T13" fmla="*/ 82 h 301"/>
                <a:gd name="T14" fmla="*/ 155 w 433"/>
                <a:gd name="T15" fmla="*/ 78 h 301"/>
                <a:gd name="T16" fmla="*/ 238 w 433"/>
                <a:gd name="T17" fmla="*/ 99 h 301"/>
                <a:gd name="T18" fmla="*/ 312 w 433"/>
                <a:gd name="T19" fmla="*/ 132 h 301"/>
                <a:gd name="T20" fmla="*/ 372 w 433"/>
                <a:gd name="T21" fmla="*/ 177 h 301"/>
                <a:gd name="T22" fmla="*/ 395 w 433"/>
                <a:gd name="T23" fmla="*/ 211 h 301"/>
                <a:gd name="T24" fmla="*/ 396 w 433"/>
                <a:gd name="T25" fmla="*/ 239 h 301"/>
                <a:gd name="T26" fmla="*/ 383 w 433"/>
                <a:gd name="T27" fmla="*/ 260 h 301"/>
                <a:gd name="T28" fmla="*/ 357 w 433"/>
                <a:gd name="T29" fmla="*/ 267 h 301"/>
                <a:gd name="T30" fmla="*/ 311 w 433"/>
                <a:gd name="T31" fmla="*/ 254 h 301"/>
                <a:gd name="T32" fmla="*/ 265 w 433"/>
                <a:gd name="T33" fmla="*/ 226 h 301"/>
                <a:gd name="T34" fmla="*/ 209 w 433"/>
                <a:gd name="T35" fmla="*/ 182 h 301"/>
                <a:gd name="T36" fmla="*/ 174 w 433"/>
                <a:gd name="T37" fmla="*/ 145 h 301"/>
                <a:gd name="T38" fmla="*/ 148 w 433"/>
                <a:gd name="T39" fmla="*/ 103 h 301"/>
                <a:gd name="T40" fmla="*/ 137 w 433"/>
                <a:gd name="T41" fmla="*/ 74 h 301"/>
                <a:gd name="T42" fmla="*/ 141 w 433"/>
                <a:gd name="T43" fmla="*/ 29 h 301"/>
                <a:gd name="T44" fmla="*/ 155 w 433"/>
                <a:gd name="T45" fmla="*/ 7 h 301"/>
                <a:gd name="T46" fmla="*/ 189 w 433"/>
                <a:gd name="T47" fmla="*/ 0 h 301"/>
                <a:gd name="T48" fmla="*/ 238 w 433"/>
                <a:gd name="T49" fmla="*/ 20 h 301"/>
                <a:gd name="T50" fmla="*/ 268 w 433"/>
                <a:gd name="T51" fmla="*/ 58 h 301"/>
                <a:gd name="T52" fmla="*/ 292 w 433"/>
                <a:gd name="T53" fmla="*/ 129 h 301"/>
                <a:gd name="T54" fmla="*/ 299 w 433"/>
                <a:gd name="T55" fmla="*/ 234 h 301"/>
                <a:gd name="T56" fmla="*/ 291 w 433"/>
                <a:gd name="T57" fmla="*/ 268 h 301"/>
                <a:gd name="T58" fmla="*/ 274 w 433"/>
                <a:gd name="T59" fmla="*/ 287 h 301"/>
                <a:gd name="T60" fmla="*/ 240 w 433"/>
                <a:gd name="T61" fmla="*/ 296 h 301"/>
                <a:gd name="T62" fmla="*/ 209 w 433"/>
                <a:gd name="T63" fmla="*/ 281 h 301"/>
                <a:gd name="T64" fmla="*/ 189 w 433"/>
                <a:gd name="T65" fmla="*/ 244 h 301"/>
                <a:gd name="T66" fmla="*/ 190 w 433"/>
                <a:gd name="T67" fmla="*/ 187 h 301"/>
                <a:gd name="T68" fmla="*/ 209 w 433"/>
                <a:gd name="T69" fmla="*/ 140 h 301"/>
                <a:gd name="T70" fmla="*/ 249 w 433"/>
                <a:gd name="T71" fmla="*/ 95 h 301"/>
                <a:gd name="T72" fmla="*/ 317 w 433"/>
                <a:gd name="T73" fmla="*/ 49 h 301"/>
                <a:gd name="T74" fmla="*/ 373 w 433"/>
                <a:gd name="T75" fmla="*/ 27 h 301"/>
                <a:gd name="T76" fmla="*/ 413 w 433"/>
                <a:gd name="T77" fmla="*/ 31 h 301"/>
                <a:gd name="T78" fmla="*/ 432 w 433"/>
                <a:gd name="T79" fmla="*/ 54 h 301"/>
                <a:gd name="T80" fmla="*/ 427 w 433"/>
                <a:gd name="T81" fmla="*/ 90 h 301"/>
                <a:gd name="T82" fmla="*/ 407 w 433"/>
                <a:gd name="T83" fmla="*/ 124 h 301"/>
                <a:gd name="T84" fmla="*/ 354 w 433"/>
                <a:gd name="T85" fmla="*/ 177 h 301"/>
                <a:gd name="T86" fmla="*/ 263 w 433"/>
                <a:gd name="T87" fmla="*/ 243 h 301"/>
                <a:gd name="T88" fmla="*/ 173 w 433"/>
                <a:gd name="T89" fmla="*/ 288 h 301"/>
                <a:gd name="T90" fmla="*/ 102 w 433"/>
                <a:gd name="T91" fmla="*/ 301 h 301"/>
                <a:gd name="T92" fmla="*/ 63 w 433"/>
                <a:gd name="T93" fmla="*/ 292 h 301"/>
                <a:gd name="T94" fmla="*/ 46 w 433"/>
                <a:gd name="T95" fmla="*/ 271 h 301"/>
                <a:gd name="T96" fmla="*/ 51 w 433"/>
                <a:gd name="T97" fmla="*/ 235 h 301"/>
                <a:gd name="T98" fmla="*/ 85 w 433"/>
                <a:gd name="T99" fmla="*/ 191 h 301"/>
                <a:gd name="T100" fmla="*/ 150 w 433"/>
                <a:gd name="T101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301">
                  <a:moveTo>
                    <a:pt x="431" y="225"/>
                  </a:moveTo>
                  <a:lnTo>
                    <a:pt x="68" y="224"/>
                  </a:lnTo>
                  <a:lnTo>
                    <a:pt x="57" y="224"/>
                  </a:lnTo>
                  <a:lnTo>
                    <a:pt x="45" y="221"/>
                  </a:lnTo>
                  <a:lnTo>
                    <a:pt x="33" y="218"/>
                  </a:lnTo>
                  <a:lnTo>
                    <a:pt x="23" y="211"/>
                  </a:lnTo>
                  <a:lnTo>
                    <a:pt x="18" y="208"/>
                  </a:lnTo>
                  <a:lnTo>
                    <a:pt x="13" y="203"/>
                  </a:lnTo>
                  <a:lnTo>
                    <a:pt x="10" y="197"/>
                  </a:lnTo>
                  <a:lnTo>
                    <a:pt x="6" y="192"/>
                  </a:lnTo>
                  <a:lnTo>
                    <a:pt x="3" y="186"/>
                  </a:lnTo>
                  <a:lnTo>
                    <a:pt x="2" y="180"/>
                  </a:lnTo>
                  <a:lnTo>
                    <a:pt x="1" y="171"/>
                  </a:lnTo>
                  <a:lnTo>
                    <a:pt x="0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3" y="138"/>
                  </a:lnTo>
                  <a:lnTo>
                    <a:pt x="7" y="131"/>
                  </a:lnTo>
                  <a:lnTo>
                    <a:pt x="11" y="124"/>
                  </a:lnTo>
                  <a:lnTo>
                    <a:pt x="16" y="117"/>
                  </a:lnTo>
                  <a:lnTo>
                    <a:pt x="21" y="111"/>
                  </a:lnTo>
                  <a:lnTo>
                    <a:pt x="27" y="106"/>
                  </a:lnTo>
                  <a:lnTo>
                    <a:pt x="35" y="99"/>
                  </a:lnTo>
                  <a:lnTo>
                    <a:pt x="42" y="95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4" y="79"/>
                  </a:lnTo>
                  <a:lnTo>
                    <a:pt x="106" y="78"/>
                  </a:lnTo>
                  <a:lnTo>
                    <a:pt x="131" y="77"/>
                  </a:lnTo>
                  <a:lnTo>
                    <a:pt x="155" y="78"/>
                  </a:lnTo>
                  <a:lnTo>
                    <a:pt x="176" y="82"/>
                  </a:lnTo>
                  <a:lnTo>
                    <a:pt x="199" y="87"/>
                  </a:lnTo>
                  <a:lnTo>
                    <a:pt x="219" y="93"/>
                  </a:lnTo>
                  <a:lnTo>
                    <a:pt x="238" y="99"/>
                  </a:lnTo>
                  <a:lnTo>
                    <a:pt x="257" y="107"/>
                  </a:lnTo>
                  <a:lnTo>
                    <a:pt x="275" y="114"/>
                  </a:lnTo>
                  <a:lnTo>
                    <a:pt x="293" y="122"/>
                  </a:lnTo>
                  <a:lnTo>
                    <a:pt x="312" y="132"/>
                  </a:lnTo>
                  <a:lnTo>
                    <a:pt x="329" y="143"/>
                  </a:lnTo>
                  <a:lnTo>
                    <a:pt x="346" y="155"/>
                  </a:lnTo>
                  <a:lnTo>
                    <a:pt x="359" y="166"/>
                  </a:lnTo>
                  <a:lnTo>
                    <a:pt x="372" y="177"/>
                  </a:lnTo>
                  <a:lnTo>
                    <a:pt x="382" y="187"/>
                  </a:lnTo>
                  <a:lnTo>
                    <a:pt x="388" y="196"/>
                  </a:lnTo>
                  <a:lnTo>
                    <a:pt x="392" y="204"/>
                  </a:lnTo>
                  <a:lnTo>
                    <a:pt x="395" y="211"/>
                  </a:lnTo>
                  <a:lnTo>
                    <a:pt x="397" y="219"/>
                  </a:lnTo>
                  <a:lnTo>
                    <a:pt x="397" y="225"/>
                  </a:lnTo>
                  <a:lnTo>
                    <a:pt x="397" y="233"/>
                  </a:lnTo>
                  <a:lnTo>
                    <a:pt x="396" y="239"/>
                  </a:lnTo>
                  <a:lnTo>
                    <a:pt x="393" y="247"/>
                  </a:lnTo>
                  <a:lnTo>
                    <a:pt x="390" y="254"/>
                  </a:lnTo>
                  <a:lnTo>
                    <a:pt x="386" y="257"/>
                  </a:lnTo>
                  <a:lnTo>
                    <a:pt x="383" y="260"/>
                  </a:lnTo>
                  <a:lnTo>
                    <a:pt x="380" y="263"/>
                  </a:lnTo>
                  <a:lnTo>
                    <a:pt x="376" y="264"/>
                  </a:lnTo>
                  <a:lnTo>
                    <a:pt x="367" y="267"/>
                  </a:lnTo>
                  <a:lnTo>
                    <a:pt x="357" y="267"/>
                  </a:lnTo>
                  <a:lnTo>
                    <a:pt x="346" y="265"/>
                  </a:lnTo>
                  <a:lnTo>
                    <a:pt x="334" y="263"/>
                  </a:lnTo>
                  <a:lnTo>
                    <a:pt x="323" y="259"/>
                  </a:lnTo>
                  <a:lnTo>
                    <a:pt x="311" y="254"/>
                  </a:lnTo>
                  <a:lnTo>
                    <a:pt x="303" y="250"/>
                  </a:lnTo>
                  <a:lnTo>
                    <a:pt x="293" y="244"/>
                  </a:lnTo>
                  <a:lnTo>
                    <a:pt x="279" y="235"/>
                  </a:lnTo>
                  <a:lnTo>
                    <a:pt x="265" y="226"/>
                  </a:lnTo>
                  <a:lnTo>
                    <a:pt x="250" y="216"/>
                  </a:lnTo>
                  <a:lnTo>
                    <a:pt x="235" y="205"/>
                  </a:lnTo>
                  <a:lnTo>
                    <a:pt x="222" y="194"/>
                  </a:lnTo>
                  <a:lnTo>
                    <a:pt x="209" y="182"/>
                  </a:lnTo>
                  <a:lnTo>
                    <a:pt x="199" y="172"/>
                  </a:lnTo>
                  <a:lnTo>
                    <a:pt x="189" y="162"/>
                  </a:lnTo>
                  <a:lnTo>
                    <a:pt x="181" y="153"/>
                  </a:lnTo>
                  <a:lnTo>
                    <a:pt x="174" y="145"/>
                  </a:lnTo>
                  <a:lnTo>
                    <a:pt x="166" y="136"/>
                  </a:lnTo>
                  <a:lnTo>
                    <a:pt x="160" y="126"/>
                  </a:lnTo>
                  <a:lnTo>
                    <a:pt x="154" y="116"/>
                  </a:lnTo>
                  <a:lnTo>
                    <a:pt x="148" y="103"/>
                  </a:lnTo>
                  <a:lnTo>
                    <a:pt x="144" y="97"/>
                  </a:lnTo>
                  <a:lnTo>
                    <a:pt x="141" y="89"/>
                  </a:lnTo>
                  <a:lnTo>
                    <a:pt x="139" y="82"/>
                  </a:lnTo>
                  <a:lnTo>
                    <a:pt x="137" y="74"/>
                  </a:lnTo>
                  <a:lnTo>
                    <a:pt x="136" y="59"/>
                  </a:lnTo>
                  <a:lnTo>
                    <a:pt x="137" y="43"/>
                  </a:lnTo>
                  <a:lnTo>
                    <a:pt x="140" y="36"/>
                  </a:lnTo>
                  <a:lnTo>
                    <a:pt x="141" y="29"/>
                  </a:lnTo>
                  <a:lnTo>
                    <a:pt x="144" y="22"/>
                  </a:lnTo>
                  <a:lnTo>
                    <a:pt x="148" y="17"/>
                  </a:lnTo>
                  <a:lnTo>
                    <a:pt x="151" y="12"/>
                  </a:lnTo>
                  <a:lnTo>
                    <a:pt x="155" y="7"/>
                  </a:lnTo>
                  <a:lnTo>
                    <a:pt x="160" y="5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4" y="6"/>
                  </a:lnTo>
                  <a:lnTo>
                    <a:pt x="227" y="12"/>
                  </a:lnTo>
                  <a:lnTo>
                    <a:pt x="238" y="20"/>
                  </a:lnTo>
                  <a:lnTo>
                    <a:pt x="249" y="30"/>
                  </a:lnTo>
                  <a:lnTo>
                    <a:pt x="259" y="43"/>
                  </a:lnTo>
                  <a:lnTo>
                    <a:pt x="264" y="49"/>
                  </a:lnTo>
                  <a:lnTo>
                    <a:pt x="268" y="58"/>
                  </a:lnTo>
                  <a:lnTo>
                    <a:pt x="273" y="68"/>
                  </a:lnTo>
                  <a:lnTo>
                    <a:pt x="277" y="78"/>
                  </a:lnTo>
                  <a:lnTo>
                    <a:pt x="284" y="103"/>
                  </a:lnTo>
                  <a:lnTo>
                    <a:pt x="292" y="129"/>
                  </a:lnTo>
                  <a:lnTo>
                    <a:pt x="297" y="157"/>
                  </a:lnTo>
                  <a:lnTo>
                    <a:pt x="299" y="185"/>
                  </a:lnTo>
                  <a:lnTo>
                    <a:pt x="301" y="211"/>
                  </a:lnTo>
                  <a:lnTo>
                    <a:pt x="299" y="234"/>
                  </a:lnTo>
                  <a:lnTo>
                    <a:pt x="298" y="244"/>
                  </a:lnTo>
                  <a:lnTo>
                    <a:pt x="296" y="254"/>
                  </a:lnTo>
                  <a:lnTo>
                    <a:pt x="293" y="262"/>
                  </a:lnTo>
                  <a:lnTo>
                    <a:pt x="291" y="268"/>
                  </a:lnTo>
                  <a:lnTo>
                    <a:pt x="287" y="274"/>
                  </a:lnTo>
                  <a:lnTo>
                    <a:pt x="283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5" y="292"/>
                  </a:lnTo>
                  <a:lnTo>
                    <a:pt x="257" y="294"/>
                  </a:lnTo>
                  <a:lnTo>
                    <a:pt x="248" y="296"/>
                  </a:lnTo>
                  <a:lnTo>
                    <a:pt x="240" y="296"/>
                  </a:lnTo>
                  <a:lnTo>
                    <a:pt x="233" y="294"/>
                  </a:lnTo>
                  <a:lnTo>
                    <a:pt x="225" y="292"/>
                  </a:lnTo>
                  <a:lnTo>
                    <a:pt x="217" y="287"/>
                  </a:lnTo>
                  <a:lnTo>
                    <a:pt x="209" y="281"/>
                  </a:lnTo>
                  <a:lnTo>
                    <a:pt x="203" y="273"/>
                  </a:lnTo>
                  <a:lnTo>
                    <a:pt x="196" y="264"/>
                  </a:lnTo>
                  <a:lnTo>
                    <a:pt x="191" y="254"/>
                  </a:lnTo>
                  <a:lnTo>
                    <a:pt x="189" y="244"/>
                  </a:lnTo>
                  <a:lnTo>
                    <a:pt x="188" y="231"/>
                  </a:lnTo>
                  <a:lnTo>
                    <a:pt x="188" y="219"/>
                  </a:lnTo>
                  <a:lnTo>
                    <a:pt x="188" y="204"/>
                  </a:lnTo>
                  <a:lnTo>
                    <a:pt x="190" y="187"/>
                  </a:lnTo>
                  <a:lnTo>
                    <a:pt x="194" y="171"/>
                  </a:lnTo>
                  <a:lnTo>
                    <a:pt x="200" y="155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4" y="131"/>
                  </a:lnTo>
                  <a:lnTo>
                    <a:pt x="220" y="124"/>
                  </a:lnTo>
                  <a:lnTo>
                    <a:pt x="234" y="109"/>
                  </a:lnTo>
                  <a:lnTo>
                    <a:pt x="249" y="95"/>
                  </a:lnTo>
                  <a:lnTo>
                    <a:pt x="265" y="82"/>
                  </a:lnTo>
                  <a:lnTo>
                    <a:pt x="283" y="70"/>
                  </a:lnTo>
                  <a:lnTo>
                    <a:pt x="301" y="59"/>
                  </a:lnTo>
                  <a:lnTo>
                    <a:pt x="317" y="49"/>
                  </a:lnTo>
                  <a:lnTo>
                    <a:pt x="333" y="40"/>
                  </a:lnTo>
                  <a:lnTo>
                    <a:pt x="347" y="34"/>
                  </a:lnTo>
                  <a:lnTo>
                    <a:pt x="361" y="30"/>
                  </a:lnTo>
                  <a:lnTo>
                    <a:pt x="373" y="27"/>
                  </a:lnTo>
                  <a:lnTo>
                    <a:pt x="385" y="26"/>
                  </a:lnTo>
                  <a:lnTo>
                    <a:pt x="396" y="26"/>
                  </a:lnTo>
                  <a:lnTo>
                    <a:pt x="406" y="29"/>
                  </a:lnTo>
                  <a:lnTo>
                    <a:pt x="413" y="31"/>
                  </a:lnTo>
                  <a:lnTo>
                    <a:pt x="421" y="35"/>
                  </a:lnTo>
                  <a:lnTo>
                    <a:pt x="426" y="40"/>
                  </a:lnTo>
                  <a:lnTo>
                    <a:pt x="430" y="46"/>
                  </a:lnTo>
                  <a:lnTo>
                    <a:pt x="432" y="54"/>
                  </a:lnTo>
                  <a:lnTo>
                    <a:pt x="433" y="63"/>
                  </a:lnTo>
                  <a:lnTo>
                    <a:pt x="432" y="72"/>
                  </a:lnTo>
                  <a:lnTo>
                    <a:pt x="431" y="80"/>
                  </a:lnTo>
                  <a:lnTo>
                    <a:pt x="427" y="90"/>
                  </a:lnTo>
                  <a:lnTo>
                    <a:pt x="423" y="101"/>
                  </a:lnTo>
                  <a:lnTo>
                    <a:pt x="418" y="111"/>
                  </a:lnTo>
                  <a:lnTo>
                    <a:pt x="413" y="116"/>
                  </a:lnTo>
                  <a:lnTo>
                    <a:pt x="407" y="124"/>
                  </a:lnTo>
                  <a:lnTo>
                    <a:pt x="398" y="135"/>
                  </a:lnTo>
                  <a:lnTo>
                    <a:pt x="387" y="147"/>
                  </a:lnTo>
                  <a:lnTo>
                    <a:pt x="372" y="161"/>
                  </a:lnTo>
                  <a:lnTo>
                    <a:pt x="354" y="177"/>
                  </a:lnTo>
                  <a:lnTo>
                    <a:pt x="333" y="194"/>
                  </a:lnTo>
                  <a:lnTo>
                    <a:pt x="309" y="211"/>
                  </a:lnTo>
                  <a:lnTo>
                    <a:pt x="287" y="228"/>
                  </a:lnTo>
                  <a:lnTo>
                    <a:pt x="263" y="243"/>
                  </a:lnTo>
                  <a:lnTo>
                    <a:pt x="239" y="257"/>
                  </a:lnTo>
                  <a:lnTo>
                    <a:pt x="217" y="269"/>
                  </a:lnTo>
                  <a:lnTo>
                    <a:pt x="194" y="279"/>
                  </a:lnTo>
                  <a:lnTo>
                    <a:pt x="173" y="288"/>
                  </a:lnTo>
                  <a:lnTo>
                    <a:pt x="153" y="294"/>
                  </a:lnTo>
                  <a:lnTo>
                    <a:pt x="135" y="298"/>
                  </a:lnTo>
                  <a:lnTo>
                    <a:pt x="117" y="301"/>
                  </a:lnTo>
                  <a:lnTo>
                    <a:pt x="102" y="301"/>
                  </a:lnTo>
                  <a:lnTo>
                    <a:pt x="90" y="301"/>
                  </a:lnTo>
                  <a:lnTo>
                    <a:pt x="80" y="298"/>
                  </a:lnTo>
                  <a:lnTo>
                    <a:pt x="71" y="296"/>
                  </a:lnTo>
                  <a:lnTo>
                    <a:pt x="63" y="292"/>
                  </a:lnTo>
                  <a:lnTo>
                    <a:pt x="57" y="287"/>
                  </a:lnTo>
                  <a:lnTo>
                    <a:pt x="52" y="282"/>
                  </a:lnTo>
                  <a:lnTo>
                    <a:pt x="48" y="277"/>
                  </a:lnTo>
                  <a:lnTo>
                    <a:pt x="46" y="271"/>
                  </a:lnTo>
                  <a:lnTo>
                    <a:pt x="46" y="263"/>
                  </a:lnTo>
                  <a:lnTo>
                    <a:pt x="46" y="254"/>
                  </a:lnTo>
                  <a:lnTo>
                    <a:pt x="47" y="245"/>
                  </a:lnTo>
                  <a:lnTo>
                    <a:pt x="51" y="235"/>
                  </a:lnTo>
                  <a:lnTo>
                    <a:pt x="56" y="225"/>
                  </a:lnTo>
                  <a:lnTo>
                    <a:pt x="62" y="215"/>
                  </a:lnTo>
                  <a:lnTo>
                    <a:pt x="72" y="204"/>
                  </a:lnTo>
                  <a:lnTo>
                    <a:pt x="85" y="191"/>
                  </a:lnTo>
                  <a:lnTo>
                    <a:pt x="100" y="177"/>
                  </a:lnTo>
                  <a:lnTo>
                    <a:pt x="116" y="165"/>
                  </a:lnTo>
                  <a:lnTo>
                    <a:pt x="132" y="152"/>
                  </a:lnTo>
                  <a:lnTo>
                    <a:pt x="150" y="140"/>
                  </a:lnTo>
                  <a:lnTo>
                    <a:pt x="165" y="129"/>
                  </a:lnTo>
                  <a:lnTo>
                    <a:pt x="176" y="121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auto">
            <a:xfrm>
              <a:off x="253" y="315"/>
              <a:ext cx="63" cy="75"/>
            </a:xfrm>
            <a:custGeom>
              <a:avLst/>
              <a:gdLst>
                <a:gd name="T0" fmla="*/ 5 w 63"/>
                <a:gd name="T1" fmla="*/ 2 h 75"/>
                <a:gd name="T2" fmla="*/ 9 w 63"/>
                <a:gd name="T3" fmla="*/ 1 h 75"/>
                <a:gd name="T4" fmla="*/ 14 w 63"/>
                <a:gd name="T5" fmla="*/ 0 h 75"/>
                <a:gd name="T6" fmla="*/ 19 w 63"/>
                <a:gd name="T7" fmla="*/ 1 h 75"/>
                <a:gd name="T8" fmla="*/ 25 w 63"/>
                <a:gd name="T9" fmla="*/ 3 h 75"/>
                <a:gd name="T10" fmla="*/ 31 w 63"/>
                <a:gd name="T11" fmla="*/ 7 h 75"/>
                <a:gd name="T12" fmla="*/ 37 w 63"/>
                <a:gd name="T13" fmla="*/ 12 h 75"/>
                <a:gd name="T14" fmla="*/ 42 w 63"/>
                <a:gd name="T15" fmla="*/ 17 h 75"/>
                <a:gd name="T16" fmla="*/ 49 w 63"/>
                <a:gd name="T17" fmla="*/ 25 h 75"/>
                <a:gd name="T18" fmla="*/ 54 w 63"/>
                <a:gd name="T19" fmla="*/ 31 h 75"/>
                <a:gd name="T20" fmla="*/ 57 w 63"/>
                <a:gd name="T21" fmla="*/ 39 h 75"/>
                <a:gd name="T22" fmla="*/ 60 w 63"/>
                <a:gd name="T23" fmla="*/ 46 h 75"/>
                <a:gd name="T24" fmla="*/ 63 w 63"/>
                <a:gd name="T25" fmla="*/ 53 h 75"/>
                <a:gd name="T26" fmla="*/ 63 w 63"/>
                <a:gd name="T27" fmla="*/ 59 h 75"/>
                <a:gd name="T28" fmla="*/ 63 w 63"/>
                <a:gd name="T29" fmla="*/ 65 h 75"/>
                <a:gd name="T30" fmla="*/ 60 w 63"/>
                <a:gd name="T31" fmla="*/ 69 h 75"/>
                <a:gd name="T32" fmla="*/ 57 w 63"/>
                <a:gd name="T33" fmla="*/ 73 h 75"/>
                <a:gd name="T34" fmla="*/ 54 w 63"/>
                <a:gd name="T35" fmla="*/ 75 h 75"/>
                <a:gd name="T36" fmla="*/ 49 w 63"/>
                <a:gd name="T37" fmla="*/ 75 h 75"/>
                <a:gd name="T38" fmla="*/ 42 w 63"/>
                <a:gd name="T39" fmla="*/ 74 h 75"/>
                <a:gd name="T40" fmla="*/ 37 w 63"/>
                <a:gd name="T41" fmla="*/ 71 h 75"/>
                <a:gd name="T42" fmla="*/ 31 w 63"/>
                <a:gd name="T43" fmla="*/ 68 h 75"/>
                <a:gd name="T44" fmla="*/ 25 w 63"/>
                <a:gd name="T45" fmla="*/ 64 h 75"/>
                <a:gd name="T46" fmla="*/ 19 w 63"/>
                <a:gd name="T47" fmla="*/ 58 h 75"/>
                <a:gd name="T48" fmla="*/ 14 w 63"/>
                <a:gd name="T49" fmla="*/ 51 h 75"/>
                <a:gd name="T50" fmla="*/ 9 w 63"/>
                <a:gd name="T51" fmla="*/ 44 h 75"/>
                <a:gd name="T52" fmla="*/ 5 w 63"/>
                <a:gd name="T53" fmla="*/ 36 h 75"/>
                <a:gd name="T54" fmla="*/ 2 w 63"/>
                <a:gd name="T55" fmla="*/ 29 h 75"/>
                <a:gd name="T56" fmla="*/ 0 w 63"/>
                <a:gd name="T57" fmla="*/ 22 h 75"/>
                <a:gd name="T58" fmla="*/ 0 w 63"/>
                <a:gd name="T59" fmla="*/ 16 h 75"/>
                <a:gd name="T60" fmla="*/ 0 w 63"/>
                <a:gd name="T61" fmla="*/ 11 h 75"/>
                <a:gd name="T62" fmla="*/ 1 w 63"/>
                <a:gd name="T63" fmla="*/ 6 h 75"/>
                <a:gd name="T64" fmla="*/ 5 w 63"/>
                <a:gd name="T6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5">
                  <a:moveTo>
                    <a:pt x="5" y="2"/>
                  </a:move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9" y="25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0" y="46"/>
                  </a:lnTo>
                  <a:lnTo>
                    <a:pt x="63" y="53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2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58"/>
                  </a:lnTo>
                  <a:lnTo>
                    <a:pt x="14" y="51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auto">
            <a:xfrm>
              <a:off x="247" y="312"/>
              <a:ext cx="75" cy="81"/>
            </a:xfrm>
            <a:custGeom>
              <a:avLst/>
              <a:gdLst>
                <a:gd name="T0" fmla="*/ 11 w 75"/>
                <a:gd name="T1" fmla="*/ 5 h 81"/>
                <a:gd name="T2" fmla="*/ 17 w 75"/>
                <a:gd name="T3" fmla="*/ 3 h 81"/>
                <a:gd name="T4" fmla="*/ 23 w 75"/>
                <a:gd name="T5" fmla="*/ 0 h 81"/>
                <a:gd name="T6" fmla="*/ 30 w 75"/>
                <a:gd name="T7" fmla="*/ 0 h 81"/>
                <a:gd name="T8" fmla="*/ 37 w 75"/>
                <a:gd name="T9" fmla="*/ 1 h 81"/>
                <a:gd name="T10" fmla="*/ 45 w 75"/>
                <a:gd name="T11" fmla="*/ 4 h 81"/>
                <a:gd name="T12" fmla="*/ 51 w 75"/>
                <a:gd name="T13" fmla="*/ 9 h 81"/>
                <a:gd name="T14" fmla="*/ 57 w 75"/>
                <a:gd name="T15" fmla="*/ 14 h 81"/>
                <a:gd name="T16" fmla="*/ 63 w 75"/>
                <a:gd name="T17" fmla="*/ 20 h 81"/>
                <a:gd name="T18" fmla="*/ 69 w 75"/>
                <a:gd name="T19" fmla="*/ 28 h 81"/>
                <a:gd name="T20" fmla="*/ 72 w 75"/>
                <a:gd name="T21" fmla="*/ 35 h 81"/>
                <a:gd name="T22" fmla="*/ 74 w 75"/>
                <a:gd name="T23" fmla="*/ 44 h 81"/>
                <a:gd name="T24" fmla="*/ 75 w 75"/>
                <a:gd name="T25" fmla="*/ 52 h 81"/>
                <a:gd name="T26" fmla="*/ 74 w 75"/>
                <a:gd name="T27" fmla="*/ 58 h 81"/>
                <a:gd name="T28" fmla="*/ 72 w 75"/>
                <a:gd name="T29" fmla="*/ 66 h 81"/>
                <a:gd name="T30" fmla="*/ 69 w 75"/>
                <a:gd name="T31" fmla="*/ 71 h 81"/>
                <a:gd name="T32" fmla="*/ 63 w 75"/>
                <a:gd name="T33" fmla="*/ 76 h 81"/>
                <a:gd name="T34" fmla="*/ 57 w 75"/>
                <a:gd name="T35" fmla="*/ 80 h 81"/>
                <a:gd name="T36" fmla="*/ 51 w 75"/>
                <a:gd name="T37" fmla="*/ 81 h 81"/>
                <a:gd name="T38" fmla="*/ 45 w 75"/>
                <a:gd name="T39" fmla="*/ 81 h 81"/>
                <a:gd name="T40" fmla="*/ 37 w 75"/>
                <a:gd name="T41" fmla="*/ 80 h 81"/>
                <a:gd name="T42" fmla="*/ 30 w 75"/>
                <a:gd name="T43" fmla="*/ 77 h 81"/>
                <a:gd name="T44" fmla="*/ 23 w 75"/>
                <a:gd name="T45" fmla="*/ 73 h 81"/>
                <a:gd name="T46" fmla="*/ 16 w 75"/>
                <a:gd name="T47" fmla="*/ 67 h 81"/>
                <a:gd name="T48" fmla="*/ 11 w 75"/>
                <a:gd name="T49" fmla="*/ 61 h 81"/>
                <a:gd name="T50" fmla="*/ 6 w 75"/>
                <a:gd name="T51" fmla="*/ 53 h 81"/>
                <a:gd name="T52" fmla="*/ 2 w 75"/>
                <a:gd name="T53" fmla="*/ 46 h 81"/>
                <a:gd name="T54" fmla="*/ 1 w 75"/>
                <a:gd name="T55" fmla="*/ 38 h 81"/>
                <a:gd name="T56" fmla="*/ 0 w 75"/>
                <a:gd name="T57" fmla="*/ 30 h 81"/>
                <a:gd name="T58" fmla="*/ 1 w 75"/>
                <a:gd name="T59" fmla="*/ 23 h 81"/>
                <a:gd name="T60" fmla="*/ 2 w 75"/>
                <a:gd name="T61" fmla="*/ 17 h 81"/>
                <a:gd name="T62" fmla="*/ 6 w 75"/>
                <a:gd name="T63" fmla="*/ 10 h 81"/>
                <a:gd name="T64" fmla="*/ 11 w 75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11" y="5"/>
                  </a:moveTo>
                  <a:lnTo>
                    <a:pt x="17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7" y="14"/>
                  </a:lnTo>
                  <a:lnTo>
                    <a:pt x="63" y="20"/>
                  </a:lnTo>
                  <a:lnTo>
                    <a:pt x="69" y="28"/>
                  </a:lnTo>
                  <a:lnTo>
                    <a:pt x="72" y="35"/>
                  </a:lnTo>
                  <a:lnTo>
                    <a:pt x="74" y="44"/>
                  </a:lnTo>
                  <a:lnTo>
                    <a:pt x="75" y="52"/>
                  </a:lnTo>
                  <a:lnTo>
                    <a:pt x="74" y="58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3" y="76"/>
                  </a:lnTo>
                  <a:lnTo>
                    <a:pt x="57" y="80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80"/>
                  </a:lnTo>
                  <a:lnTo>
                    <a:pt x="30" y="77"/>
                  </a:lnTo>
                  <a:lnTo>
                    <a:pt x="23" y="73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8" name="Line 16"/>
            <p:cNvSpPr>
              <a:spLocks noChangeShapeType="1"/>
            </p:cNvSpPr>
            <p:nvPr/>
          </p:nvSpPr>
          <p:spPr bwMode="auto">
            <a:xfrm>
              <a:off x="258" y="317"/>
              <a:ext cx="52" cy="7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auto">
            <a:xfrm>
              <a:off x="240" y="310"/>
              <a:ext cx="50" cy="37"/>
            </a:xfrm>
            <a:custGeom>
              <a:avLst/>
              <a:gdLst>
                <a:gd name="T0" fmla="*/ 50 w 50"/>
                <a:gd name="T1" fmla="*/ 0 h 37"/>
                <a:gd name="T2" fmla="*/ 50 w 50"/>
                <a:gd name="T3" fmla="*/ 2 h 37"/>
                <a:gd name="T4" fmla="*/ 49 w 50"/>
                <a:gd name="T5" fmla="*/ 5 h 37"/>
                <a:gd name="T6" fmla="*/ 48 w 50"/>
                <a:gd name="T7" fmla="*/ 8 h 37"/>
                <a:gd name="T8" fmla="*/ 45 w 50"/>
                <a:gd name="T9" fmla="*/ 11 h 37"/>
                <a:gd name="T10" fmla="*/ 43 w 50"/>
                <a:gd name="T11" fmla="*/ 15 h 37"/>
                <a:gd name="T12" fmla="*/ 39 w 50"/>
                <a:gd name="T13" fmla="*/ 19 h 37"/>
                <a:gd name="T14" fmla="*/ 35 w 50"/>
                <a:gd name="T15" fmla="*/ 22 h 37"/>
                <a:gd name="T16" fmla="*/ 32 w 50"/>
                <a:gd name="T17" fmla="*/ 25 h 37"/>
                <a:gd name="T18" fmla="*/ 27 w 50"/>
                <a:gd name="T19" fmla="*/ 29 h 37"/>
                <a:gd name="T20" fmla="*/ 23 w 50"/>
                <a:gd name="T21" fmla="*/ 31 h 37"/>
                <a:gd name="T22" fmla="*/ 19 w 50"/>
                <a:gd name="T23" fmla="*/ 34 h 37"/>
                <a:gd name="T24" fmla="*/ 14 w 50"/>
                <a:gd name="T25" fmla="*/ 35 h 37"/>
                <a:gd name="T26" fmla="*/ 10 w 50"/>
                <a:gd name="T27" fmla="*/ 36 h 37"/>
                <a:gd name="T28" fmla="*/ 8 w 50"/>
                <a:gd name="T29" fmla="*/ 37 h 37"/>
                <a:gd name="T30" fmla="*/ 4 w 50"/>
                <a:gd name="T31" fmla="*/ 37 h 37"/>
                <a:gd name="T32" fmla="*/ 0 w 50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7">
                  <a:moveTo>
                    <a:pt x="50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0" name="Freeform 18"/>
            <p:cNvSpPr>
              <a:spLocks/>
            </p:cNvSpPr>
            <p:nvPr/>
          </p:nvSpPr>
          <p:spPr bwMode="auto">
            <a:xfrm>
              <a:off x="264" y="345"/>
              <a:ext cx="63" cy="47"/>
            </a:xfrm>
            <a:custGeom>
              <a:avLst/>
              <a:gdLst>
                <a:gd name="T0" fmla="*/ 0 w 63"/>
                <a:gd name="T1" fmla="*/ 47 h 47"/>
                <a:gd name="T2" fmla="*/ 1 w 63"/>
                <a:gd name="T3" fmla="*/ 43 h 47"/>
                <a:gd name="T4" fmla="*/ 4 w 63"/>
                <a:gd name="T5" fmla="*/ 39 h 47"/>
                <a:gd name="T6" fmla="*/ 6 w 63"/>
                <a:gd name="T7" fmla="*/ 34 h 47"/>
                <a:gd name="T8" fmla="*/ 10 w 63"/>
                <a:gd name="T9" fmla="*/ 30 h 47"/>
                <a:gd name="T10" fmla="*/ 14 w 63"/>
                <a:gd name="T11" fmla="*/ 26 h 47"/>
                <a:gd name="T12" fmla="*/ 19 w 63"/>
                <a:gd name="T13" fmla="*/ 23 h 47"/>
                <a:gd name="T14" fmla="*/ 23 w 63"/>
                <a:gd name="T15" fmla="*/ 19 h 47"/>
                <a:gd name="T16" fmla="*/ 26 w 63"/>
                <a:gd name="T17" fmla="*/ 16 h 47"/>
                <a:gd name="T18" fmla="*/ 30 w 63"/>
                <a:gd name="T19" fmla="*/ 13 h 47"/>
                <a:gd name="T20" fmla="*/ 35 w 63"/>
                <a:gd name="T21" fmla="*/ 10 h 47"/>
                <a:gd name="T22" fmla="*/ 40 w 63"/>
                <a:gd name="T23" fmla="*/ 7 h 47"/>
                <a:gd name="T24" fmla="*/ 45 w 63"/>
                <a:gd name="T25" fmla="*/ 5 h 47"/>
                <a:gd name="T26" fmla="*/ 50 w 63"/>
                <a:gd name="T27" fmla="*/ 2 h 47"/>
                <a:gd name="T28" fmla="*/ 55 w 63"/>
                <a:gd name="T29" fmla="*/ 1 h 47"/>
                <a:gd name="T30" fmla="*/ 59 w 63"/>
                <a:gd name="T31" fmla="*/ 0 h 47"/>
                <a:gd name="T32" fmla="*/ 63 w 6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7">
                  <a:moveTo>
                    <a:pt x="0" y="47"/>
                  </a:moveTo>
                  <a:lnTo>
                    <a:pt x="1" y="43"/>
                  </a:lnTo>
                  <a:lnTo>
                    <a:pt x="4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1" name="Freeform 19"/>
            <p:cNvSpPr>
              <a:spLocks/>
            </p:cNvSpPr>
            <p:nvPr/>
          </p:nvSpPr>
          <p:spPr bwMode="auto">
            <a:xfrm>
              <a:off x="244" y="310"/>
              <a:ext cx="34" cy="25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1 h 25"/>
                <a:gd name="T4" fmla="*/ 33 w 34"/>
                <a:gd name="T5" fmla="*/ 3 h 25"/>
                <a:gd name="T6" fmla="*/ 31 w 34"/>
                <a:gd name="T7" fmla="*/ 5 h 25"/>
                <a:gd name="T8" fmla="*/ 30 w 34"/>
                <a:gd name="T9" fmla="*/ 7 h 25"/>
                <a:gd name="T10" fmla="*/ 28 w 34"/>
                <a:gd name="T11" fmla="*/ 10 h 25"/>
                <a:gd name="T12" fmla="*/ 26 w 34"/>
                <a:gd name="T13" fmla="*/ 12 h 25"/>
                <a:gd name="T14" fmla="*/ 24 w 34"/>
                <a:gd name="T15" fmla="*/ 15 h 25"/>
                <a:gd name="T16" fmla="*/ 21 w 34"/>
                <a:gd name="T17" fmla="*/ 16 h 25"/>
                <a:gd name="T18" fmla="*/ 18 w 34"/>
                <a:gd name="T19" fmla="*/ 19 h 25"/>
                <a:gd name="T20" fmla="*/ 15 w 34"/>
                <a:gd name="T21" fmla="*/ 20 h 25"/>
                <a:gd name="T22" fmla="*/ 13 w 34"/>
                <a:gd name="T23" fmla="*/ 22 h 25"/>
                <a:gd name="T24" fmla="*/ 9 w 34"/>
                <a:gd name="T25" fmla="*/ 24 h 25"/>
                <a:gd name="T26" fmla="*/ 6 w 34"/>
                <a:gd name="T27" fmla="*/ 24 h 25"/>
                <a:gd name="T28" fmla="*/ 4 w 34"/>
                <a:gd name="T29" fmla="*/ 25 h 25"/>
                <a:gd name="T30" fmla="*/ 3 w 34"/>
                <a:gd name="T31" fmla="*/ 25 h 25"/>
                <a:gd name="T32" fmla="*/ 0 w 34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1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2" name="Line 20"/>
            <p:cNvSpPr>
              <a:spLocks noChangeShapeType="1"/>
            </p:cNvSpPr>
            <p:nvPr/>
          </p:nvSpPr>
          <p:spPr bwMode="auto">
            <a:xfrm flipV="1">
              <a:off x="249" y="327"/>
              <a:ext cx="70" cy="5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3" name="Freeform 21"/>
            <p:cNvSpPr>
              <a:spLocks/>
            </p:cNvSpPr>
            <p:nvPr/>
          </p:nvSpPr>
          <p:spPr bwMode="auto">
            <a:xfrm>
              <a:off x="242" y="313"/>
              <a:ext cx="61" cy="47"/>
            </a:xfrm>
            <a:custGeom>
              <a:avLst/>
              <a:gdLst>
                <a:gd name="T0" fmla="*/ 61 w 61"/>
                <a:gd name="T1" fmla="*/ 0 h 47"/>
                <a:gd name="T2" fmla="*/ 60 w 61"/>
                <a:gd name="T3" fmla="*/ 5 h 47"/>
                <a:gd name="T4" fmla="*/ 58 w 61"/>
                <a:gd name="T5" fmla="*/ 9 h 47"/>
                <a:gd name="T6" fmla="*/ 55 w 61"/>
                <a:gd name="T7" fmla="*/ 13 h 47"/>
                <a:gd name="T8" fmla="*/ 52 w 61"/>
                <a:gd name="T9" fmla="*/ 18 h 47"/>
                <a:gd name="T10" fmla="*/ 47 w 61"/>
                <a:gd name="T11" fmla="*/ 22 h 47"/>
                <a:gd name="T12" fmla="*/ 43 w 61"/>
                <a:gd name="T13" fmla="*/ 26 h 47"/>
                <a:gd name="T14" fmla="*/ 40 w 61"/>
                <a:gd name="T15" fmla="*/ 29 h 47"/>
                <a:gd name="T16" fmla="*/ 36 w 61"/>
                <a:gd name="T17" fmla="*/ 32 h 47"/>
                <a:gd name="T18" fmla="*/ 31 w 61"/>
                <a:gd name="T19" fmla="*/ 34 h 47"/>
                <a:gd name="T20" fmla="*/ 27 w 61"/>
                <a:gd name="T21" fmla="*/ 37 h 47"/>
                <a:gd name="T22" fmla="*/ 22 w 61"/>
                <a:gd name="T23" fmla="*/ 41 h 47"/>
                <a:gd name="T24" fmla="*/ 17 w 61"/>
                <a:gd name="T25" fmla="*/ 43 h 47"/>
                <a:gd name="T26" fmla="*/ 12 w 61"/>
                <a:gd name="T27" fmla="*/ 46 h 47"/>
                <a:gd name="T28" fmla="*/ 7 w 61"/>
                <a:gd name="T29" fmla="*/ 47 h 47"/>
                <a:gd name="T30" fmla="*/ 2 w 61"/>
                <a:gd name="T31" fmla="*/ 47 h 47"/>
                <a:gd name="T32" fmla="*/ 0 w 61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7">
                  <a:moveTo>
                    <a:pt x="61" y="0"/>
                  </a:moveTo>
                  <a:lnTo>
                    <a:pt x="60" y="5"/>
                  </a:lnTo>
                  <a:lnTo>
                    <a:pt x="58" y="9"/>
                  </a:lnTo>
                  <a:lnTo>
                    <a:pt x="55" y="13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7" y="37"/>
                  </a:lnTo>
                  <a:lnTo>
                    <a:pt x="22" y="41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4" name="Freeform 22"/>
            <p:cNvSpPr>
              <a:spLocks/>
            </p:cNvSpPr>
            <p:nvPr/>
          </p:nvSpPr>
          <p:spPr bwMode="auto">
            <a:xfrm>
              <a:off x="278" y="358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0 w 49"/>
                <a:gd name="T3" fmla="*/ 35 h 37"/>
                <a:gd name="T4" fmla="*/ 0 w 49"/>
                <a:gd name="T5" fmla="*/ 32 h 37"/>
                <a:gd name="T6" fmla="*/ 2 w 49"/>
                <a:gd name="T7" fmla="*/ 28 h 37"/>
                <a:gd name="T8" fmla="*/ 4 w 49"/>
                <a:gd name="T9" fmla="*/ 25 h 37"/>
                <a:gd name="T10" fmla="*/ 7 w 49"/>
                <a:gd name="T11" fmla="*/ 22 h 37"/>
                <a:gd name="T12" fmla="*/ 10 w 49"/>
                <a:gd name="T13" fmla="*/ 18 h 37"/>
                <a:gd name="T14" fmla="*/ 14 w 49"/>
                <a:gd name="T15" fmla="*/ 15 h 37"/>
                <a:gd name="T16" fmla="*/ 19 w 49"/>
                <a:gd name="T17" fmla="*/ 12 h 37"/>
                <a:gd name="T18" fmla="*/ 22 w 49"/>
                <a:gd name="T19" fmla="*/ 8 h 37"/>
                <a:gd name="T20" fmla="*/ 27 w 49"/>
                <a:gd name="T21" fmla="*/ 6 h 37"/>
                <a:gd name="T22" fmla="*/ 31 w 49"/>
                <a:gd name="T23" fmla="*/ 3 h 37"/>
                <a:gd name="T24" fmla="*/ 35 w 49"/>
                <a:gd name="T25" fmla="*/ 2 h 37"/>
                <a:gd name="T26" fmla="*/ 39 w 49"/>
                <a:gd name="T27" fmla="*/ 1 h 37"/>
                <a:gd name="T28" fmla="*/ 43 w 49"/>
                <a:gd name="T29" fmla="*/ 0 h 37"/>
                <a:gd name="T30" fmla="*/ 46 w 49"/>
                <a:gd name="T31" fmla="*/ 0 h 37"/>
                <a:gd name="T32" fmla="*/ 49 w 49"/>
                <a:gd name="T3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0" y="37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5" name="Freeform 23"/>
            <p:cNvSpPr>
              <a:spLocks/>
            </p:cNvSpPr>
            <p:nvPr/>
          </p:nvSpPr>
          <p:spPr bwMode="auto">
            <a:xfrm>
              <a:off x="290" y="370"/>
              <a:ext cx="34" cy="25"/>
            </a:xfrm>
            <a:custGeom>
              <a:avLst/>
              <a:gdLst>
                <a:gd name="T0" fmla="*/ 0 w 34"/>
                <a:gd name="T1" fmla="*/ 25 h 25"/>
                <a:gd name="T2" fmla="*/ 0 w 34"/>
                <a:gd name="T3" fmla="*/ 24 h 25"/>
                <a:gd name="T4" fmla="*/ 2 w 34"/>
                <a:gd name="T5" fmla="*/ 22 h 25"/>
                <a:gd name="T6" fmla="*/ 3 w 34"/>
                <a:gd name="T7" fmla="*/ 20 h 25"/>
                <a:gd name="T8" fmla="*/ 4 w 34"/>
                <a:gd name="T9" fmla="*/ 18 h 25"/>
                <a:gd name="T10" fmla="*/ 5 w 34"/>
                <a:gd name="T11" fmla="*/ 15 h 25"/>
                <a:gd name="T12" fmla="*/ 8 w 34"/>
                <a:gd name="T13" fmla="*/ 13 h 25"/>
                <a:gd name="T14" fmla="*/ 10 w 34"/>
                <a:gd name="T15" fmla="*/ 10 h 25"/>
                <a:gd name="T16" fmla="*/ 13 w 34"/>
                <a:gd name="T17" fmla="*/ 9 h 25"/>
                <a:gd name="T18" fmla="*/ 17 w 34"/>
                <a:gd name="T19" fmla="*/ 6 h 25"/>
                <a:gd name="T20" fmla="*/ 19 w 34"/>
                <a:gd name="T21" fmla="*/ 4 h 25"/>
                <a:gd name="T22" fmla="*/ 22 w 34"/>
                <a:gd name="T23" fmla="*/ 3 h 25"/>
                <a:gd name="T24" fmla="*/ 24 w 34"/>
                <a:gd name="T25" fmla="*/ 1 h 25"/>
                <a:gd name="T26" fmla="*/ 28 w 34"/>
                <a:gd name="T27" fmla="*/ 1 h 25"/>
                <a:gd name="T28" fmla="*/ 29 w 34"/>
                <a:gd name="T29" fmla="*/ 0 h 25"/>
                <a:gd name="T30" fmla="*/ 32 w 34"/>
                <a:gd name="T31" fmla="*/ 0 h 25"/>
                <a:gd name="T32" fmla="*/ 34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6" name="Freeform 24"/>
            <p:cNvSpPr>
              <a:spLocks/>
            </p:cNvSpPr>
            <p:nvPr/>
          </p:nvSpPr>
          <p:spPr bwMode="auto">
            <a:xfrm>
              <a:off x="257" y="317"/>
              <a:ext cx="55" cy="71"/>
            </a:xfrm>
            <a:custGeom>
              <a:avLst/>
              <a:gdLst>
                <a:gd name="T0" fmla="*/ 1 w 55"/>
                <a:gd name="T1" fmla="*/ 0 h 71"/>
                <a:gd name="T2" fmla="*/ 3 w 55"/>
                <a:gd name="T3" fmla="*/ 0 h 71"/>
                <a:gd name="T4" fmla="*/ 6 w 55"/>
                <a:gd name="T5" fmla="*/ 0 h 71"/>
                <a:gd name="T6" fmla="*/ 10 w 55"/>
                <a:gd name="T7" fmla="*/ 3 h 71"/>
                <a:gd name="T8" fmla="*/ 15 w 55"/>
                <a:gd name="T9" fmla="*/ 7 h 71"/>
                <a:gd name="T10" fmla="*/ 20 w 55"/>
                <a:gd name="T11" fmla="*/ 10 h 71"/>
                <a:gd name="T12" fmla="*/ 25 w 55"/>
                <a:gd name="T13" fmla="*/ 15 h 71"/>
                <a:gd name="T14" fmla="*/ 30 w 55"/>
                <a:gd name="T15" fmla="*/ 22 h 71"/>
                <a:gd name="T16" fmla="*/ 36 w 55"/>
                <a:gd name="T17" fmla="*/ 29 h 71"/>
                <a:gd name="T18" fmla="*/ 41 w 55"/>
                <a:gd name="T19" fmla="*/ 37 h 71"/>
                <a:gd name="T20" fmla="*/ 45 w 55"/>
                <a:gd name="T21" fmla="*/ 43 h 71"/>
                <a:gd name="T22" fmla="*/ 48 w 55"/>
                <a:gd name="T23" fmla="*/ 49 h 71"/>
                <a:gd name="T24" fmla="*/ 52 w 55"/>
                <a:gd name="T25" fmla="*/ 56 h 71"/>
                <a:gd name="T26" fmla="*/ 53 w 55"/>
                <a:gd name="T27" fmla="*/ 61 h 71"/>
                <a:gd name="T28" fmla="*/ 55 w 55"/>
                <a:gd name="T29" fmla="*/ 66 h 71"/>
                <a:gd name="T30" fmla="*/ 55 w 55"/>
                <a:gd name="T31" fmla="*/ 68 h 71"/>
                <a:gd name="T32" fmla="*/ 53 w 55"/>
                <a:gd name="T33" fmla="*/ 71 h 71"/>
                <a:gd name="T34" fmla="*/ 51 w 55"/>
                <a:gd name="T35" fmla="*/ 71 h 71"/>
                <a:gd name="T36" fmla="*/ 48 w 55"/>
                <a:gd name="T37" fmla="*/ 71 h 71"/>
                <a:gd name="T38" fmla="*/ 45 w 55"/>
                <a:gd name="T39" fmla="*/ 68 h 71"/>
                <a:gd name="T40" fmla="*/ 40 w 55"/>
                <a:gd name="T41" fmla="*/ 64 h 71"/>
                <a:gd name="T42" fmla="*/ 35 w 55"/>
                <a:gd name="T43" fmla="*/ 61 h 71"/>
                <a:gd name="T44" fmla="*/ 30 w 55"/>
                <a:gd name="T45" fmla="*/ 56 h 71"/>
                <a:gd name="T46" fmla="*/ 23 w 55"/>
                <a:gd name="T47" fmla="*/ 49 h 71"/>
                <a:gd name="T48" fmla="*/ 18 w 55"/>
                <a:gd name="T49" fmla="*/ 42 h 71"/>
                <a:gd name="T50" fmla="*/ 13 w 55"/>
                <a:gd name="T51" fmla="*/ 35 h 71"/>
                <a:gd name="T52" fmla="*/ 8 w 55"/>
                <a:gd name="T53" fmla="*/ 28 h 71"/>
                <a:gd name="T54" fmla="*/ 6 w 55"/>
                <a:gd name="T55" fmla="*/ 22 h 71"/>
                <a:gd name="T56" fmla="*/ 2 w 55"/>
                <a:gd name="T57" fmla="*/ 15 h 71"/>
                <a:gd name="T58" fmla="*/ 1 w 55"/>
                <a:gd name="T59" fmla="*/ 10 h 71"/>
                <a:gd name="T60" fmla="*/ 0 w 55"/>
                <a:gd name="T61" fmla="*/ 5 h 71"/>
                <a:gd name="T62" fmla="*/ 0 w 55"/>
                <a:gd name="T63" fmla="*/ 3 h 71"/>
                <a:gd name="T64" fmla="*/ 1 w 5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1">
                  <a:moveTo>
                    <a:pt x="1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6" y="29"/>
                  </a:lnTo>
                  <a:lnTo>
                    <a:pt x="41" y="37"/>
                  </a:lnTo>
                  <a:lnTo>
                    <a:pt x="45" y="43"/>
                  </a:lnTo>
                  <a:lnTo>
                    <a:pt x="48" y="49"/>
                  </a:lnTo>
                  <a:lnTo>
                    <a:pt x="52" y="56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0" y="64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3" y="35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7" name="Freeform 25"/>
            <p:cNvSpPr>
              <a:spLocks/>
            </p:cNvSpPr>
            <p:nvPr/>
          </p:nvSpPr>
          <p:spPr bwMode="auto">
            <a:xfrm>
              <a:off x="312" y="381"/>
              <a:ext cx="6" cy="7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5 w 6"/>
                <a:gd name="T5" fmla="*/ 2 h 7"/>
                <a:gd name="T6" fmla="*/ 5 w 6"/>
                <a:gd name="T7" fmla="*/ 2 h 7"/>
                <a:gd name="T8" fmla="*/ 4 w 6"/>
                <a:gd name="T9" fmla="*/ 3 h 7"/>
                <a:gd name="T10" fmla="*/ 2 w 6"/>
                <a:gd name="T11" fmla="*/ 4 h 7"/>
                <a:gd name="T12" fmla="*/ 2 w 6"/>
                <a:gd name="T13" fmla="*/ 4 h 7"/>
                <a:gd name="T14" fmla="*/ 1 w 6"/>
                <a:gd name="T15" fmla="*/ 5 h 7"/>
                <a:gd name="T16" fmla="*/ 0 w 6"/>
                <a:gd name="T17" fmla="*/ 7 h 7"/>
                <a:gd name="T18" fmla="*/ 0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8" name="Freeform 26"/>
            <p:cNvSpPr>
              <a:spLocks/>
            </p:cNvSpPr>
            <p:nvPr/>
          </p:nvSpPr>
          <p:spPr bwMode="auto">
            <a:xfrm>
              <a:off x="307" y="376"/>
              <a:ext cx="14" cy="16"/>
            </a:xfrm>
            <a:custGeom>
              <a:avLst/>
              <a:gdLst>
                <a:gd name="T0" fmla="*/ 11 w 14"/>
                <a:gd name="T1" fmla="*/ 5 h 16"/>
                <a:gd name="T2" fmla="*/ 5 w 14"/>
                <a:gd name="T3" fmla="*/ 12 h 16"/>
                <a:gd name="T4" fmla="*/ 3 w 14"/>
                <a:gd name="T5" fmla="*/ 13 h 16"/>
                <a:gd name="T6" fmla="*/ 3 w 14"/>
                <a:gd name="T7" fmla="*/ 13 h 16"/>
                <a:gd name="T8" fmla="*/ 2 w 14"/>
                <a:gd name="T9" fmla="*/ 13 h 16"/>
                <a:gd name="T10" fmla="*/ 2 w 14"/>
                <a:gd name="T11" fmla="*/ 14 h 16"/>
                <a:gd name="T12" fmla="*/ 1 w 14"/>
                <a:gd name="T13" fmla="*/ 14 h 16"/>
                <a:gd name="T14" fmla="*/ 1 w 14"/>
                <a:gd name="T15" fmla="*/ 14 h 16"/>
                <a:gd name="T16" fmla="*/ 0 w 14"/>
                <a:gd name="T17" fmla="*/ 16 h 16"/>
                <a:gd name="T18" fmla="*/ 0 w 14"/>
                <a:gd name="T19" fmla="*/ 16 h 16"/>
                <a:gd name="T20" fmla="*/ 14 w 14"/>
                <a:gd name="T21" fmla="*/ 0 h 16"/>
                <a:gd name="T22" fmla="*/ 14 w 14"/>
                <a:gd name="T23" fmla="*/ 2 h 16"/>
                <a:gd name="T24" fmla="*/ 14 w 14"/>
                <a:gd name="T25" fmla="*/ 2 h 16"/>
                <a:gd name="T26" fmla="*/ 12 w 14"/>
                <a:gd name="T27" fmla="*/ 3 h 16"/>
                <a:gd name="T28" fmla="*/ 12 w 14"/>
                <a:gd name="T29" fmla="*/ 3 h 16"/>
                <a:gd name="T30" fmla="*/ 12 w 14"/>
                <a:gd name="T31" fmla="*/ 4 h 16"/>
                <a:gd name="T32" fmla="*/ 11 w 14"/>
                <a:gd name="T33" fmla="*/ 4 h 16"/>
                <a:gd name="T34" fmla="*/ 11 w 14"/>
                <a:gd name="T35" fmla="*/ 5 h 16"/>
                <a:gd name="T36" fmla="*/ 11 w 14"/>
                <a:gd name="T3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1" y="5"/>
                  </a:moveTo>
                  <a:lnTo>
                    <a:pt x="5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9" name="Freeform 27"/>
            <p:cNvSpPr>
              <a:spLocks/>
            </p:cNvSpPr>
            <p:nvPr/>
          </p:nvSpPr>
          <p:spPr bwMode="auto">
            <a:xfrm>
              <a:off x="303" y="374"/>
              <a:ext cx="20" cy="19"/>
            </a:xfrm>
            <a:custGeom>
              <a:avLst/>
              <a:gdLst>
                <a:gd name="T0" fmla="*/ 18 w 20"/>
                <a:gd name="T1" fmla="*/ 2 h 19"/>
                <a:gd name="T2" fmla="*/ 4 w 20"/>
                <a:gd name="T3" fmla="*/ 18 h 19"/>
                <a:gd name="T4" fmla="*/ 4 w 20"/>
                <a:gd name="T5" fmla="*/ 18 h 19"/>
                <a:gd name="T6" fmla="*/ 2 w 20"/>
                <a:gd name="T7" fmla="*/ 18 h 19"/>
                <a:gd name="T8" fmla="*/ 2 w 20"/>
                <a:gd name="T9" fmla="*/ 18 h 19"/>
                <a:gd name="T10" fmla="*/ 2 w 20"/>
                <a:gd name="T11" fmla="*/ 19 h 19"/>
                <a:gd name="T12" fmla="*/ 1 w 20"/>
                <a:gd name="T13" fmla="*/ 19 h 19"/>
                <a:gd name="T14" fmla="*/ 1 w 20"/>
                <a:gd name="T15" fmla="*/ 19 h 19"/>
                <a:gd name="T16" fmla="*/ 1 w 20"/>
                <a:gd name="T17" fmla="*/ 19 h 19"/>
                <a:gd name="T18" fmla="*/ 0 w 20"/>
                <a:gd name="T19" fmla="*/ 19 h 19"/>
                <a:gd name="T20" fmla="*/ 20 w 20"/>
                <a:gd name="T21" fmla="*/ 0 h 19"/>
                <a:gd name="T22" fmla="*/ 20 w 20"/>
                <a:gd name="T23" fmla="*/ 0 h 19"/>
                <a:gd name="T24" fmla="*/ 19 w 20"/>
                <a:gd name="T25" fmla="*/ 0 h 19"/>
                <a:gd name="T26" fmla="*/ 19 w 20"/>
                <a:gd name="T27" fmla="*/ 1 h 19"/>
                <a:gd name="T28" fmla="*/ 19 w 20"/>
                <a:gd name="T29" fmla="*/ 1 h 19"/>
                <a:gd name="T30" fmla="*/ 19 w 20"/>
                <a:gd name="T31" fmla="*/ 1 h 19"/>
                <a:gd name="T32" fmla="*/ 19 w 20"/>
                <a:gd name="T33" fmla="*/ 2 h 19"/>
                <a:gd name="T34" fmla="*/ 19 w 20"/>
                <a:gd name="T35" fmla="*/ 2 h 19"/>
                <a:gd name="T36" fmla="*/ 18 w 2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0" name="Freeform 28"/>
            <p:cNvSpPr>
              <a:spLocks/>
            </p:cNvSpPr>
            <p:nvPr/>
          </p:nvSpPr>
          <p:spPr bwMode="auto">
            <a:xfrm>
              <a:off x="300" y="371"/>
              <a:ext cx="24" cy="23"/>
            </a:xfrm>
            <a:custGeom>
              <a:avLst/>
              <a:gdLst>
                <a:gd name="T0" fmla="*/ 23 w 24"/>
                <a:gd name="T1" fmla="*/ 3 h 23"/>
                <a:gd name="T2" fmla="*/ 3 w 24"/>
                <a:gd name="T3" fmla="*/ 22 h 23"/>
                <a:gd name="T4" fmla="*/ 3 w 24"/>
                <a:gd name="T5" fmla="*/ 22 h 23"/>
                <a:gd name="T6" fmla="*/ 3 w 24"/>
                <a:gd name="T7" fmla="*/ 23 h 23"/>
                <a:gd name="T8" fmla="*/ 3 w 24"/>
                <a:gd name="T9" fmla="*/ 23 h 23"/>
                <a:gd name="T10" fmla="*/ 2 w 24"/>
                <a:gd name="T11" fmla="*/ 23 h 23"/>
                <a:gd name="T12" fmla="*/ 2 w 24"/>
                <a:gd name="T13" fmla="*/ 23 h 23"/>
                <a:gd name="T14" fmla="*/ 2 w 24"/>
                <a:gd name="T15" fmla="*/ 23 h 23"/>
                <a:gd name="T16" fmla="*/ 2 w 24"/>
                <a:gd name="T17" fmla="*/ 23 h 23"/>
                <a:gd name="T18" fmla="*/ 0 w 24"/>
                <a:gd name="T19" fmla="*/ 23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3 w 24"/>
                <a:gd name="T27" fmla="*/ 2 h 23"/>
                <a:gd name="T28" fmla="*/ 23 w 24"/>
                <a:gd name="T29" fmla="*/ 2 h 23"/>
                <a:gd name="T30" fmla="*/ 23 w 24"/>
                <a:gd name="T31" fmla="*/ 2 h 23"/>
                <a:gd name="T32" fmla="*/ 23 w 24"/>
                <a:gd name="T33" fmla="*/ 2 h 23"/>
                <a:gd name="T34" fmla="*/ 23 w 24"/>
                <a:gd name="T35" fmla="*/ 3 h 23"/>
                <a:gd name="T36" fmla="*/ 23 w 24"/>
                <a:gd name="T3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3" y="3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5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1" name="Freeform 29"/>
            <p:cNvSpPr>
              <a:spLocks/>
            </p:cNvSpPr>
            <p:nvPr/>
          </p:nvSpPr>
          <p:spPr bwMode="auto">
            <a:xfrm>
              <a:off x="299" y="369"/>
              <a:ext cx="25" cy="26"/>
            </a:xfrm>
            <a:custGeom>
              <a:avLst/>
              <a:gdLst>
                <a:gd name="T0" fmla="*/ 25 w 25"/>
                <a:gd name="T1" fmla="*/ 2 h 26"/>
                <a:gd name="T2" fmla="*/ 1 w 25"/>
                <a:gd name="T3" fmla="*/ 25 h 26"/>
                <a:gd name="T4" fmla="*/ 1 w 25"/>
                <a:gd name="T5" fmla="*/ 25 h 26"/>
                <a:gd name="T6" fmla="*/ 1 w 25"/>
                <a:gd name="T7" fmla="*/ 25 h 26"/>
                <a:gd name="T8" fmla="*/ 1 w 25"/>
                <a:gd name="T9" fmla="*/ 25 h 26"/>
                <a:gd name="T10" fmla="*/ 0 w 25"/>
                <a:gd name="T11" fmla="*/ 26 h 26"/>
                <a:gd name="T12" fmla="*/ 0 w 25"/>
                <a:gd name="T13" fmla="*/ 26 h 26"/>
                <a:gd name="T14" fmla="*/ 0 w 25"/>
                <a:gd name="T15" fmla="*/ 26 h 26"/>
                <a:gd name="T16" fmla="*/ 0 w 25"/>
                <a:gd name="T17" fmla="*/ 26 h 26"/>
                <a:gd name="T18" fmla="*/ 0 w 25"/>
                <a:gd name="T19" fmla="*/ 26 h 26"/>
                <a:gd name="T20" fmla="*/ 25 w 25"/>
                <a:gd name="T21" fmla="*/ 0 h 26"/>
                <a:gd name="T22" fmla="*/ 25 w 25"/>
                <a:gd name="T23" fmla="*/ 0 h 26"/>
                <a:gd name="T24" fmla="*/ 25 w 25"/>
                <a:gd name="T25" fmla="*/ 0 h 26"/>
                <a:gd name="T26" fmla="*/ 25 w 25"/>
                <a:gd name="T27" fmla="*/ 1 h 26"/>
                <a:gd name="T28" fmla="*/ 25 w 25"/>
                <a:gd name="T29" fmla="*/ 1 h 26"/>
                <a:gd name="T30" fmla="*/ 25 w 25"/>
                <a:gd name="T31" fmla="*/ 1 h 26"/>
                <a:gd name="T32" fmla="*/ 25 w 25"/>
                <a:gd name="T33" fmla="*/ 1 h 26"/>
                <a:gd name="T34" fmla="*/ 25 w 25"/>
                <a:gd name="T35" fmla="*/ 2 h 26"/>
                <a:gd name="T36" fmla="*/ 25 w 25"/>
                <a:gd name="T3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2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2" name="Freeform 30"/>
            <p:cNvSpPr>
              <a:spLocks/>
            </p:cNvSpPr>
            <p:nvPr/>
          </p:nvSpPr>
          <p:spPr bwMode="auto">
            <a:xfrm>
              <a:off x="297" y="366"/>
              <a:ext cx="29" cy="29"/>
            </a:xfrm>
            <a:custGeom>
              <a:avLst/>
              <a:gdLst>
                <a:gd name="T0" fmla="*/ 27 w 29"/>
                <a:gd name="T1" fmla="*/ 3 h 29"/>
                <a:gd name="T2" fmla="*/ 2 w 29"/>
                <a:gd name="T3" fmla="*/ 29 h 29"/>
                <a:gd name="T4" fmla="*/ 1 w 29"/>
                <a:gd name="T5" fmla="*/ 29 h 29"/>
                <a:gd name="T6" fmla="*/ 1 w 29"/>
                <a:gd name="T7" fmla="*/ 29 h 29"/>
                <a:gd name="T8" fmla="*/ 1 w 29"/>
                <a:gd name="T9" fmla="*/ 29 h 29"/>
                <a:gd name="T10" fmla="*/ 1 w 29"/>
                <a:gd name="T11" fmla="*/ 29 h 29"/>
                <a:gd name="T12" fmla="*/ 1 w 29"/>
                <a:gd name="T13" fmla="*/ 29 h 29"/>
                <a:gd name="T14" fmla="*/ 0 w 29"/>
                <a:gd name="T15" fmla="*/ 29 h 29"/>
                <a:gd name="T16" fmla="*/ 0 w 29"/>
                <a:gd name="T17" fmla="*/ 29 h 29"/>
                <a:gd name="T18" fmla="*/ 0 w 29"/>
                <a:gd name="T19" fmla="*/ 29 h 29"/>
                <a:gd name="T20" fmla="*/ 12 w 29"/>
                <a:gd name="T21" fmla="*/ 17 h 29"/>
                <a:gd name="T22" fmla="*/ 15 w 29"/>
                <a:gd name="T23" fmla="*/ 15 h 29"/>
                <a:gd name="T24" fmla="*/ 16 w 29"/>
                <a:gd name="T25" fmla="*/ 14 h 29"/>
                <a:gd name="T26" fmla="*/ 17 w 29"/>
                <a:gd name="T27" fmla="*/ 13 h 29"/>
                <a:gd name="T28" fmla="*/ 20 w 29"/>
                <a:gd name="T29" fmla="*/ 12 h 29"/>
                <a:gd name="T30" fmla="*/ 21 w 29"/>
                <a:gd name="T31" fmla="*/ 10 h 29"/>
                <a:gd name="T32" fmla="*/ 22 w 29"/>
                <a:gd name="T33" fmla="*/ 8 h 29"/>
                <a:gd name="T34" fmla="*/ 24 w 29"/>
                <a:gd name="T35" fmla="*/ 7 h 29"/>
                <a:gd name="T36" fmla="*/ 25 w 29"/>
                <a:gd name="T37" fmla="*/ 5 h 29"/>
                <a:gd name="T38" fmla="*/ 29 w 29"/>
                <a:gd name="T39" fmla="*/ 0 h 29"/>
                <a:gd name="T40" fmla="*/ 29 w 29"/>
                <a:gd name="T41" fmla="*/ 2 h 29"/>
                <a:gd name="T42" fmla="*/ 29 w 29"/>
                <a:gd name="T43" fmla="*/ 2 h 29"/>
                <a:gd name="T44" fmla="*/ 29 w 29"/>
                <a:gd name="T45" fmla="*/ 2 h 29"/>
                <a:gd name="T46" fmla="*/ 29 w 29"/>
                <a:gd name="T47" fmla="*/ 2 h 29"/>
                <a:gd name="T48" fmla="*/ 29 w 29"/>
                <a:gd name="T49" fmla="*/ 2 h 29"/>
                <a:gd name="T50" fmla="*/ 29 w 29"/>
                <a:gd name="T51" fmla="*/ 3 h 29"/>
                <a:gd name="T52" fmla="*/ 29 w 29"/>
                <a:gd name="T53" fmla="*/ 3 h 29"/>
                <a:gd name="T54" fmla="*/ 27 w 29"/>
                <a:gd name="T5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9">
                  <a:moveTo>
                    <a:pt x="27" y="3"/>
                  </a:moveTo>
                  <a:lnTo>
                    <a:pt x="2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1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3" name="Freeform 31"/>
            <p:cNvSpPr>
              <a:spLocks noEditPoints="1"/>
            </p:cNvSpPr>
            <p:nvPr/>
          </p:nvSpPr>
          <p:spPr bwMode="auto">
            <a:xfrm>
              <a:off x="294" y="365"/>
              <a:ext cx="32" cy="32"/>
            </a:xfrm>
            <a:custGeom>
              <a:avLst/>
              <a:gdLst>
                <a:gd name="T0" fmla="*/ 32 w 32"/>
                <a:gd name="T1" fmla="*/ 1 h 32"/>
                <a:gd name="T2" fmla="*/ 28 w 32"/>
                <a:gd name="T3" fmla="*/ 6 h 32"/>
                <a:gd name="T4" fmla="*/ 28 w 32"/>
                <a:gd name="T5" fmla="*/ 5 h 32"/>
                <a:gd name="T6" fmla="*/ 28 w 32"/>
                <a:gd name="T7" fmla="*/ 5 h 32"/>
                <a:gd name="T8" fmla="*/ 28 w 32"/>
                <a:gd name="T9" fmla="*/ 5 h 32"/>
                <a:gd name="T10" fmla="*/ 28 w 32"/>
                <a:gd name="T11" fmla="*/ 4 h 32"/>
                <a:gd name="T12" fmla="*/ 29 w 32"/>
                <a:gd name="T13" fmla="*/ 4 h 32"/>
                <a:gd name="T14" fmla="*/ 29 w 32"/>
                <a:gd name="T15" fmla="*/ 4 h 32"/>
                <a:gd name="T16" fmla="*/ 29 w 32"/>
                <a:gd name="T17" fmla="*/ 4 h 32"/>
                <a:gd name="T18" fmla="*/ 29 w 32"/>
                <a:gd name="T19" fmla="*/ 3 h 32"/>
                <a:gd name="T20" fmla="*/ 32 w 32"/>
                <a:gd name="T21" fmla="*/ 0 h 32"/>
                <a:gd name="T22" fmla="*/ 32 w 32"/>
                <a:gd name="T23" fmla="*/ 0 h 32"/>
                <a:gd name="T24" fmla="*/ 32 w 32"/>
                <a:gd name="T25" fmla="*/ 0 h 32"/>
                <a:gd name="T26" fmla="*/ 32 w 32"/>
                <a:gd name="T27" fmla="*/ 0 h 32"/>
                <a:gd name="T28" fmla="*/ 32 w 32"/>
                <a:gd name="T29" fmla="*/ 1 h 32"/>
                <a:gd name="T30" fmla="*/ 32 w 32"/>
                <a:gd name="T31" fmla="*/ 1 h 32"/>
                <a:gd name="T32" fmla="*/ 32 w 32"/>
                <a:gd name="T33" fmla="*/ 1 h 32"/>
                <a:gd name="T34" fmla="*/ 32 w 32"/>
                <a:gd name="T35" fmla="*/ 1 h 32"/>
                <a:gd name="T36" fmla="*/ 32 w 32"/>
                <a:gd name="T37" fmla="*/ 1 h 32"/>
                <a:gd name="T38" fmla="*/ 15 w 32"/>
                <a:gd name="T39" fmla="*/ 18 h 32"/>
                <a:gd name="T40" fmla="*/ 3 w 32"/>
                <a:gd name="T41" fmla="*/ 30 h 32"/>
                <a:gd name="T42" fmla="*/ 3 w 32"/>
                <a:gd name="T43" fmla="*/ 32 h 32"/>
                <a:gd name="T44" fmla="*/ 3 w 32"/>
                <a:gd name="T45" fmla="*/ 32 h 32"/>
                <a:gd name="T46" fmla="*/ 1 w 32"/>
                <a:gd name="T47" fmla="*/ 32 h 32"/>
                <a:gd name="T48" fmla="*/ 1 w 32"/>
                <a:gd name="T49" fmla="*/ 32 h 32"/>
                <a:gd name="T50" fmla="*/ 1 w 32"/>
                <a:gd name="T51" fmla="*/ 32 h 32"/>
                <a:gd name="T52" fmla="*/ 1 w 32"/>
                <a:gd name="T53" fmla="*/ 32 h 32"/>
                <a:gd name="T54" fmla="*/ 1 w 32"/>
                <a:gd name="T55" fmla="*/ 32 h 32"/>
                <a:gd name="T56" fmla="*/ 0 w 32"/>
                <a:gd name="T57" fmla="*/ 32 h 32"/>
                <a:gd name="T58" fmla="*/ 13 w 32"/>
                <a:gd name="T59" fmla="*/ 19 h 32"/>
                <a:gd name="T60" fmla="*/ 13 w 32"/>
                <a:gd name="T61" fmla="*/ 19 h 32"/>
                <a:gd name="T62" fmla="*/ 14 w 32"/>
                <a:gd name="T63" fmla="*/ 19 h 32"/>
                <a:gd name="T64" fmla="*/ 14 w 32"/>
                <a:gd name="T65" fmla="*/ 19 h 32"/>
                <a:gd name="T66" fmla="*/ 14 w 32"/>
                <a:gd name="T67" fmla="*/ 19 h 32"/>
                <a:gd name="T68" fmla="*/ 15 w 32"/>
                <a:gd name="T69" fmla="*/ 18 h 32"/>
                <a:gd name="T70" fmla="*/ 15 w 32"/>
                <a:gd name="T71" fmla="*/ 18 h 32"/>
                <a:gd name="T72" fmla="*/ 15 w 32"/>
                <a:gd name="T73" fmla="*/ 18 h 32"/>
                <a:gd name="T74" fmla="*/ 15 w 32"/>
                <a:gd name="T7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15" y="18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4" name="Freeform 32"/>
            <p:cNvSpPr>
              <a:spLocks noEditPoints="1"/>
            </p:cNvSpPr>
            <p:nvPr/>
          </p:nvSpPr>
          <p:spPr bwMode="auto">
            <a:xfrm>
              <a:off x="293" y="363"/>
              <a:ext cx="34" cy="34"/>
            </a:xfrm>
            <a:custGeom>
              <a:avLst/>
              <a:gdLst>
                <a:gd name="T0" fmla="*/ 33 w 34"/>
                <a:gd name="T1" fmla="*/ 2 h 34"/>
                <a:gd name="T2" fmla="*/ 30 w 34"/>
                <a:gd name="T3" fmla="*/ 5 h 34"/>
                <a:gd name="T4" fmla="*/ 30 w 34"/>
                <a:gd name="T5" fmla="*/ 5 h 34"/>
                <a:gd name="T6" fmla="*/ 30 w 34"/>
                <a:gd name="T7" fmla="*/ 5 h 34"/>
                <a:gd name="T8" fmla="*/ 30 w 34"/>
                <a:gd name="T9" fmla="*/ 3 h 34"/>
                <a:gd name="T10" fmla="*/ 31 w 34"/>
                <a:gd name="T11" fmla="*/ 3 h 34"/>
                <a:gd name="T12" fmla="*/ 31 w 34"/>
                <a:gd name="T13" fmla="*/ 3 h 34"/>
                <a:gd name="T14" fmla="*/ 31 w 34"/>
                <a:gd name="T15" fmla="*/ 3 h 34"/>
                <a:gd name="T16" fmla="*/ 31 w 34"/>
                <a:gd name="T17" fmla="*/ 2 h 34"/>
                <a:gd name="T18" fmla="*/ 31 w 34"/>
                <a:gd name="T19" fmla="*/ 2 h 34"/>
                <a:gd name="T20" fmla="*/ 34 w 34"/>
                <a:gd name="T21" fmla="*/ 0 h 34"/>
                <a:gd name="T22" fmla="*/ 34 w 34"/>
                <a:gd name="T23" fmla="*/ 1 h 34"/>
                <a:gd name="T24" fmla="*/ 34 w 34"/>
                <a:gd name="T25" fmla="*/ 1 h 34"/>
                <a:gd name="T26" fmla="*/ 34 w 34"/>
                <a:gd name="T27" fmla="*/ 1 h 34"/>
                <a:gd name="T28" fmla="*/ 34 w 34"/>
                <a:gd name="T29" fmla="*/ 1 h 34"/>
                <a:gd name="T30" fmla="*/ 34 w 34"/>
                <a:gd name="T31" fmla="*/ 1 h 34"/>
                <a:gd name="T32" fmla="*/ 34 w 34"/>
                <a:gd name="T33" fmla="*/ 1 h 34"/>
                <a:gd name="T34" fmla="*/ 34 w 34"/>
                <a:gd name="T35" fmla="*/ 2 h 34"/>
                <a:gd name="T36" fmla="*/ 33 w 34"/>
                <a:gd name="T37" fmla="*/ 2 h 34"/>
                <a:gd name="T38" fmla="*/ 14 w 34"/>
                <a:gd name="T39" fmla="*/ 21 h 34"/>
                <a:gd name="T40" fmla="*/ 1 w 34"/>
                <a:gd name="T41" fmla="*/ 34 h 34"/>
                <a:gd name="T42" fmla="*/ 1 w 34"/>
                <a:gd name="T43" fmla="*/ 34 h 34"/>
                <a:gd name="T44" fmla="*/ 1 w 34"/>
                <a:gd name="T45" fmla="*/ 34 h 34"/>
                <a:gd name="T46" fmla="*/ 1 w 34"/>
                <a:gd name="T47" fmla="*/ 34 h 34"/>
                <a:gd name="T48" fmla="*/ 1 w 34"/>
                <a:gd name="T49" fmla="*/ 34 h 34"/>
                <a:gd name="T50" fmla="*/ 0 w 34"/>
                <a:gd name="T51" fmla="*/ 34 h 34"/>
                <a:gd name="T52" fmla="*/ 0 w 34"/>
                <a:gd name="T53" fmla="*/ 34 h 34"/>
                <a:gd name="T54" fmla="*/ 0 w 34"/>
                <a:gd name="T55" fmla="*/ 34 h 34"/>
                <a:gd name="T56" fmla="*/ 0 w 34"/>
                <a:gd name="T57" fmla="*/ 34 h 34"/>
                <a:gd name="T58" fmla="*/ 11 w 34"/>
                <a:gd name="T59" fmla="*/ 22 h 34"/>
                <a:gd name="T60" fmla="*/ 11 w 34"/>
                <a:gd name="T61" fmla="*/ 22 h 34"/>
                <a:gd name="T62" fmla="*/ 12 w 34"/>
                <a:gd name="T63" fmla="*/ 22 h 34"/>
                <a:gd name="T64" fmla="*/ 12 w 34"/>
                <a:gd name="T65" fmla="*/ 22 h 34"/>
                <a:gd name="T66" fmla="*/ 12 w 34"/>
                <a:gd name="T67" fmla="*/ 22 h 34"/>
                <a:gd name="T68" fmla="*/ 12 w 34"/>
                <a:gd name="T69" fmla="*/ 22 h 34"/>
                <a:gd name="T70" fmla="*/ 14 w 34"/>
                <a:gd name="T71" fmla="*/ 22 h 34"/>
                <a:gd name="T72" fmla="*/ 14 w 34"/>
                <a:gd name="T73" fmla="*/ 21 h 34"/>
                <a:gd name="T74" fmla="*/ 14 w 34"/>
                <a:gd name="T7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4">
                  <a:moveTo>
                    <a:pt x="33" y="2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close/>
                  <a:moveTo>
                    <a:pt x="14" y="2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CD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5" name="Freeform 33"/>
            <p:cNvSpPr>
              <a:spLocks noEditPoints="1"/>
            </p:cNvSpPr>
            <p:nvPr/>
          </p:nvSpPr>
          <p:spPr bwMode="auto">
            <a:xfrm>
              <a:off x="292" y="361"/>
              <a:ext cx="35" cy="36"/>
            </a:xfrm>
            <a:custGeom>
              <a:avLst/>
              <a:gdLst>
                <a:gd name="T0" fmla="*/ 35 w 35"/>
                <a:gd name="T1" fmla="*/ 2 h 36"/>
                <a:gd name="T2" fmla="*/ 32 w 35"/>
                <a:gd name="T3" fmla="*/ 4 h 36"/>
                <a:gd name="T4" fmla="*/ 32 w 35"/>
                <a:gd name="T5" fmla="*/ 4 h 36"/>
                <a:gd name="T6" fmla="*/ 32 w 35"/>
                <a:gd name="T7" fmla="*/ 4 h 36"/>
                <a:gd name="T8" fmla="*/ 32 w 35"/>
                <a:gd name="T9" fmla="*/ 4 h 36"/>
                <a:gd name="T10" fmla="*/ 32 w 35"/>
                <a:gd name="T11" fmla="*/ 3 h 36"/>
                <a:gd name="T12" fmla="*/ 32 w 35"/>
                <a:gd name="T13" fmla="*/ 3 h 36"/>
                <a:gd name="T14" fmla="*/ 32 w 35"/>
                <a:gd name="T15" fmla="*/ 3 h 36"/>
                <a:gd name="T16" fmla="*/ 34 w 35"/>
                <a:gd name="T17" fmla="*/ 3 h 36"/>
                <a:gd name="T18" fmla="*/ 34 w 35"/>
                <a:gd name="T19" fmla="*/ 2 h 36"/>
                <a:gd name="T20" fmla="*/ 35 w 35"/>
                <a:gd name="T21" fmla="*/ 0 h 36"/>
                <a:gd name="T22" fmla="*/ 35 w 35"/>
                <a:gd name="T23" fmla="*/ 0 h 36"/>
                <a:gd name="T24" fmla="*/ 35 w 35"/>
                <a:gd name="T25" fmla="*/ 0 h 36"/>
                <a:gd name="T26" fmla="*/ 35 w 35"/>
                <a:gd name="T27" fmla="*/ 2 h 36"/>
                <a:gd name="T28" fmla="*/ 35 w 35"/>
                <a:gd name="T29" fmla="*/ 2 h 36"/>
                <a:gd name="T30" fmla="*/ 35 w 35"/>
                <a:gd name="T31" fmla="*/ 2 h 36"/>
                <a:gd name="T32" fmla="*/ 35 w 35"/>
                <a:gd name="T33" fmla="*/ 2 h 36"/>
                <a:gd name="T34" fmla="*/ 35 w 35"/>
                <a:gd name="T35" fmla="*/ 2 h 36"/>
                <a:gd name="T36" fmla="*/ 35 w 35"/>
                <a:gd name="T37" fmla="*/ 2 h 36"/>
                <a:gd name="T38" fmla="*/ 12 w 35"/>
                <a:gd name="T39" fmla="*/ 24 h 36"/>
                <a:gd name="T40" fmla="*/ 1 w 35"/>
                <a:gd name="T41" fmla="*/ 36 h 36"/>
                <a:gd name="T42" fmla="*/ 1 w 35"/>
                <a:gd name="T43" fmla="*/ 36 h 36"/>
                <a:gd name="T44" fmla="*/ 1 w 35"/>
                <a:gd name="T45" fmla="*/ 36 h 36"/>
                <a:gd name="T46" fmla="*/ 0 w 35"/>
                <a:gd name="T47" fmla="*/ 36 h 36"/>
                <a:gd name="T48" fmla="*/ 0 w 35"/>
                <a:gd name="T49" fmla="*/ 36 h 36"/>
                <a:gd name="T50" fmla="*/ 0 w 35"/>
                <a:gd name="T51" fmla="*/ 36 h 36"/>
                <a:gd name="T52" fmla="*/ 0 w 35"/>
                <a:gd name="T53" fmla="*/ 36 h 36"/>
                <a:gd name="T54" fmla="*/ 0 w 35"/>
                <a:gd name="T55" fmla="*/ 36 h 36"/>
                <a:gd name="T56" fmla="*/ 0 w 35"/>
                <a:gd name="T57" fmla="*/ 36 h 36"/>
                <a:gd name="T58" fmla="*/ 10 w 35"/>
                <a:gd name="T59" fmla="*/ 25 h 36"/>
                <a:gd name="T60" fmla="*/ 10 w 35"/>
                <a:gd name="T61" fmla="*/ 25 h 36"/>
                <a:gd name="T62" fmla="*/ 11 w 35"/>
                <a:gd name="T63" fmla="*/ 25 h 36"/>
                <a:gd name="T64" fmla="*/ 11 w 35"/>
                <a:gd name="T65" fmla="*/ 25 h 36"/>
                <a:gd name="T66" fmla="*/ 11 w 35"/>
                <a:gd name="T67" fmla="*/ 25 h 36"/>
                <a:gd name="T68" fmla="*/ 11 w 35"/>
                <a:gd name="T69" fmla="*/ 24 h 36"/>
                <a:gd name="T70" fmla="*/ 12 w 35"/>
                <a:gd name="T71" fmla="*/ 24 h 36"/>
                <a:gd name="T72" fmla="*/ 12 w 35"/>
                <a:gd name="T73" fmla="*/ 24 h 36"/>
                <a:gd name="T74" fmla="*/ 12 w 35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6">
                  <a:moveTo>
                    <a:pt x="35" y="2"/>
                  </a:move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close/>
                  <a:moveTo>
                    <a:pt x="12" y="24"/>
                  </a:move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B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6" name="Freeform 34"/>
            <p:cNvSpPr>
              <a:spLocks noEditPoints="1"/>
            </p:cNvSpPr>
            <p:nvPr/>
          </p:nvSpPr>
          <p:spPr bwMode="auto">
            <a:xfrm>
              <a:off x="289" y="360"/>
              <a:ext cx="38" cy="38"/>
            </a:xfrm>
            <a:custGeom>
              <a:avLst/>
              <a:gdLst>
                <a:gd name="T0" fmla="*/ 38 w 38"/>
                <a:gd name="T1" fmla="*/ 1 h 38"/>
                <a:gd name="T2" fmla="*/ 37 w 38"/>
                <a:gd name="T3" fmla="*/ 3 h 38"/>
                <a:gd name="T4" fmla="*/ 37 w 38"/>
                <a:gd name="T5" fmla="*/ 3 h 38"/>
                <a:gd name="T6" fmla="*/ 37 w 38"/>
                <a:gd name="T7" fmla="*/ 3 h 38"/>
                <a:gd name="T8" fmla="*/ 37 w 38"/>
                <a:gd name="T9" fmla="*/ 3 h 38"/>
                <a:gd name="T10" fmla="*/ 37 w 38"/>
                <a:gd name="T11" fmla="*/ 3 h 38"/>
                <a:gd name="T12" fmla="*/ 37 w 38"/>
                <a:gd name="T13" fmla="*/ 3 h 38"/>
                <a:gd name="T14" fmla="*/ 37 w 38"/>
                <a:gd name="T15" fmla="*/ 1 h 38"/>
                <a:gd name="T16" fmla="*/ 37 w 38"/>
                <a:gd name="T17" fmla="*/ 1 h 38"/>
                <a:gd name="T18" fmla="*/ 37 w 38"/>
                <a:gd name="T19" fmla="*/ 1 h 38"/>
                <a:gd name="T20" fmla="*/ 38 w 38"/>
                <a:gd name="T21" fmla="*/ 0 h 38"/>
                <a:gd name="T22" fmla="*/ 38 w 38"/>
                <a:gd name="T23" fmla="*/ 0 h 38"/>
                <a:gd name="T24" fmla="*/ 38 w 38"/>
                <a:gd name="T25" fmla="*/ 0 h 38"/>
                <a:gd name="T26" fmla="*/ 38 w 38"/>
                <a:gd name="T27" fmla="*/ 0 h 38"/>
                <a:gd name="T28" fmla="*/ 38 w 38"/>
                <a:gd name="T29" fmla="*/ 0 h 38"/>
                <a:gd name="T30" fmla="*/ 38 w 38"/>
                <a:gd name="T31" fmla="*/ 1 h 38"/>
                <a:gd name="T32" fmla="*/ 38 w 38"/>
                <a:gd name="T33" fmla="*/ 1 h 38"/>
                <a:gd name="T34" fmla="*/ 38 w 38"/>
                <a:gd name="T35" fmla="*/ 1 h 38"/>
                <a:gd name="T36" fmla="*/ 38 w 38"/>
                <a:gd name="T37" fmla="*/ 1 h 38"/>
                <a:gd name="T38" fmla="*/ 13 w 38"/>
                <a:gd name="T39" fmla="*/ 26 h 38"/>
                <a:gd name="T40" fmla="*/ 3 w 38"/>
                <a:gd name="T41" fmla="*/ 37 h 38"/>
                <a:gd name="T42" fmla="*/ 1 w 38"/>
                <a:gd name="T43" fmla="*/ 38 h 38"/>
                <a:gd name="T44" fmla="*/ 1 w 38"/>
                <a:gd name="T45" fmla="*/ 38 h 38"/>
                <a:gd name="T46" fmla="*/ 1 w 38"/>
                <a:gd name="T47" fmla="*/ 38 h 38"/>
                <a:gd name="T48" fmla="*/ 1 w 38"/>
                <a:gd name="T49" fmla="*/ 38 h 38"/>
                <a:gd name="T50" fmla="*/ 1 w 38"/>
                <a:gd name="T51" fmla="*/ 38 h 38"/>
                <a:gd name="T52" fmla="*/ 1 w 38"/>
                <a:gd name="T53" fmla="*/ 38 h 38"/>
                <a:gd name="T54" fmla="*/ 0 w 38"/>
                <a:gd name="T55" fmla="*/ 38 h 38"/>
                <a:gd name="T56" fmla="*/ 0 w 38"/>
                <a:gd name="T57" fmla="*/ 38 h 38"/>
                <a:gd name="T58" fmla="*/ 11 w 38"/>
                <a:gd name="T59" fmla="*/ 26 h 38"/>
                <a:gd name="T60" fmla="*/ 11 w 38"/>
                <a:gd name="T61" fmla="*/ 26 h 38"/>
                <a:gd name="T62" fmla="*/ 11 w 38"/>
                <a:gd name="T63" fmla="*/ 26 h 38"/>
                <a:gd name="T64" fmla="*/ 11 w 38"/>
                <a:gd name="T65" fmla="*/ 26 h 38"/>
                <a:gd name="T66" fmla="*/ 11 w 38"/>
                <a:gd name="T67" fmla="*/ 26 h 38"/>
                <a:gd name="T68" fmla="*/ 13 w 38"/>
                <a:gd name="T69" fmla="*/ 26 h 38"/>
                <a:gd name="T70" fmla="*/ 13 w 38"/>
                <a:gd name="T71" fmla="*/ 26 h 38"/>
                <a:gd name="T72" fmla="*/ 13 w 38"/>
                <a:gd name="T73" fmla="*/ 26 h 38"/>
                <a:gd name="T74" fmla="*/ 13 w 38"/>
                <a:gd name="T7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8" y="1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13" y="26"/>
                  </a:move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9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7" name="Freeform 35"/>
            <p:cNvSpPr>
              <a:spLocks noEditPoints="1"/>
            </p:cNvSpPr>
            <p:nvPr/>
          </p:nvSpPr>
          <p:spPr bwMode="auto">
            <a:xfrm>
              <a:off x="288" y="359"/>
              <a:ext cx="39" cy="39"/>
            </a:xfrm>
            <a:custGeom>
              <a:avLst/>
              <a:gdLst>
                <a:gd name="T0" fmla="*/ 39 w 39"/>
                <a:gd name="T1" fmla="*/ 1 h 39"/>
                <a:gd name="T2" fmla="*/ 38 w 39"/>
                <a:gd name="T3" fmla="*/ 2 h 39"/>
                <a:gd name="T4" fmla="*/ 38 w 39"/>
                <a:gd name="T5" fmla="*/ 2 h 39"/>
                <a:gd name="T6" fmla="*/ 38 w 39"/>
                <a:gd name="T7" fmla="*/ 2 h 39"/>
                <a:gd name="T8" fmla="*/ 38 w 39"/>
                <a:gd name="T9" fmla="*/ 1 h 39"/>
                <a:gd name="T10" fmla="*/ 38 w 39"/>
                <a:gd name="T11" fmla="*/ 1 h 39"/>
                <a:gd name="T12" fmla="*/ 38 w 39"/>
                <a:gd name="T13" fmla="*/ 1 h 39"/>
                <a:gd name="T14" fmla="*/ 38 w 39"/>
                <a:gd name="T15" fmla="*/ 1 h 39"/>
                <a:gd name="T16" fmla="*/ 38 w 39"/>
                <a:gd name="T17" fmla="*/ 1 h 39"/>
                <a:gd name="T18" fmla="*/ 38 w 39"/>
                <a:gd name="T19" fmla="*/ 0 h 39"/>
                <a:gd name="T20" fmla="*/ 39 w 39"/>
                <a:gd name="T21" fmla="*/ 0 h 39"/>
                <a:gd name="T22" fmla="*/ 39 w 39"/>
                <a:gd name="T23" fmla="*/ 0 h 39"/>
                <a:gd name="T24" fmla="*/ 39 w 39"/>
                <a:gd name="T25" fmla="*/ 0 h 39"/>
                <a:gd name="T26" fmla="*/ 39 w 39"/>
                <a:gd name="T27" fmla="*/ 0 h 39"/>
                <a:gd name="T28" fmla="*/ 39 w 39"/>
                <a:gd name="T29" fmla="*/ 0 h 39"/>
                <a:gd name="T30" fmla="*/ 39 w 39"/>
                <a:gd name="T31" fmla="*/ 0 h 39"/>
                <a:gd name="T32" fmla="*/ 39 w 39"/>
                <a:gd name="T33" fmla="*/ 0 h 39"/>
                <a:gd name="T34" fmla="*/ 39 w 39"/>
                <a:gd name="T35" fmla="*/ 1 h 39"/>
                <a:gd name="T36" fmla="*/ 39 w 39"/>
                <a:gd name="T37" fmla="*/ 1 h 39"/>
                <a:gd name="T38" fmla="*/ 12 w 39"/>
                <a:gd name="T39" fmla="*/ 27 h 39"/>
                <a:gd name="T40" fmla="*/ 1 w 39"/>
                <a:gd name="T41" fmla="*/ 39 h 39"/>
                <a:gd name="T42" fmla="*/ 1 w 39"/>
                <a:gd name="T43" fmla="*/ 39 h 39"/>
                <a:gd name="T44" fmla="*/ 1 w 39"/>
                <a:gd name="T45" fmla="*/ 39 h 39"/>
                <a:gd name="T46" fmla="*/ 1 w 39"/>
                <a:gd name="T47" fmla="*/ 39 h 39"/>
                <a:gd name="T48" fmla="*/ 1 w 39"/>
                <a:gd name="T49" fmla="*/ 39 h 39"/>
                <a:gd name="T50" fmla="*/ 1 w 39"/>
                <a:gd name="T51" fmla="*/ 39 h 39"/>
                <a:gd name="T52" fmla="*/ 0 w 39"/>
                <a:gd name="T53" fmla="*/ 39 h 39"/>
                <a:gd name="T54" fmla="*/ 0 w 39"/>
                <a:gd name="T55" fmla="*/ 39 h 39"/>
                <a:gd name="T56" fmla="*/ 0 w 39"/>
                <a:gd name="T57" fmla="*/ 39 h 39"/>
                <a:gd name="T58" fmla="*/ 10 w 39"/>
                <a:gd name="T59" fmla="*/ 29 h 39"/>
                <a:gd name="T60" fmla="*/ 10 w 39"/>
                <a:gd name="T61" fmla="*/ 29 h 39"/>
                <a:gd name="T62" fmla="*/ 11 w 39"/>
                <a:gd name="T63" fmla="*/ 29 h 39"/>
                <a:gd name="T64" fmla="*/ 11 w 39"/>
                <a:gd name="T65" fmla="*/ 29 h 39"/>
                <a:gd name="T66" fmla="*/ 11 w 39"/>
                <a:gd name="T67" fmla="*/ 27 h 39"/>
                <a:gd name="T68" fmla="*/ 11 w 39"/>
                <a:gd name="T69" fmla="*/ 27 h 39"/>
                <a:gd name="T70" fmla="*/ 11 w 39"/>
                <a:gd name="T71" fmla="*/ 27 h 39"/>
                <a:gd name="T72" fmla="*/ 12 w 39"/>
                <a:gd name="T73" fmla="*/ 27 h 39"/>
                <a:gd name="T74" fmla="*/ 12 w 39"/>
                <a:gd name="T7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9" y="1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close/>
                  <a:moveTo>
                    <a:pt x="12" y="27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7C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8" name="Freeform 36"/>
            <p:cNvSpPr>
              <a:spLocks noEditPoints="1"/>
            </p:cNvSpPr>
            <p:nvPr/>
          </p:nvSpPr>
          <p:spPr bwMode="auto">
            <a:xfrm>
              <a:off x="287" y="356"/>
              <a:ext cx="40" cy="42"/>
            </a:xfrm>
            <a:custGeom>
              <a:avLst/>
              <a:gdLst>
                <a:gd name="T0" fmla="*/ 40 w 40"/>
                <a:gd name="T1" fmla="*/ 3 h 42"/>
                <a:gd name="T2" fmla="*/ 39 w 40"/>
                <a:gd name="T3" fmla="*/ 3 h 42"/>
                <a:gd name="T4" fmla="*/ 39 w 40"/>
                <a:gd name="T5" fmla="*/ 3 h 42"/>
                <a:gd name="T6" fmla="*/ 40 w 40"/>
                <a:gd name="T7" fmla="*/ 3 h 42"/>
                <a:gd name="T8" fmla="*/ 40 w 40"/>
                <a:gd name="T9" fmla="*/ 3 h 42"/>
                <a:gd name="T10" fmla="*/ 40 w 40"/>
                <a:gd name="T11" fmla="*/ 3 h 42"/>
                <a:gd name="T12" fmla="*/ 40 w 40"/>
                <a:gd name="T13" fmla="*/ 3 h 42"/>
                <a:gd name="T14" fmla="*/ 40 w 40"/>
                <a:gd name="T15" fmla="*/ 2 h 42"/>
                <a:gd name="T16" fmla="*/ 40 w 40"/>
                <a:gd name="T17" fmla="*/ 2 h 42"/>
                <a:gd name="T18" fmla="*/ 40 w 40"/>
                <a:gd name="T19" fmla="*/ 2 h 42"/>
                <a:gd name="T20" fmla="*/ 40 w 40"/>
                <a:gd name="T21" fmla="*/ 0 h 42"/>
                <a:gd name="T22" fmla="*/ 40 w 40"/>
                <a:gd name="T23" fmla="*/ 2 h 42"/>
                <a:gd name="T24" fmla="*/ 40 w 40"/>
                <a:gd name="T25" fmla="*/ 2 h 42"/>
                <a:gd name="T26" fmla="*/ 40 w 40"/>
                <a:gd name="T27" fmla="*/ 2 h 42"/>
                <a:gd name="T28" fmla="*/ 40 w 40"/>
                <a:gd name="T29" fmla="*/ 2 h 42"/>
                <a:gd name="T30" fmla="*/ 40 w 40"/>
                <a:gd name="T31" fmla="*/ 2 h 42"/>
                <a:gd name="T32" fmla="*/ 40 w 40"/>
                <a:gd name="T33" fmla="*/ 2 h 42"/>
                <a:gd name="T34" fmla="*/ 40 w 40"/>
                <a:gd name="T35" fmla="*/ 2 h 42"/>
                <a:gd name="T36" fmla="*/ 40 w 40"/>
                <a:gd name="T37" fmla="*/ 3 h 42"/>
                <a:gd name="T38" fmla="*/ 11 w 40"/>
                <a:gd name="T39" fmla="*/ 32 h 42"/>
                <a:gd name="T40" fmla="*/ 1 w 40"/>
                <a:gd name="T41" fmla="*/ 42 h 42"/>
                <a:gd name="T42" fmla="*/ 1 w 40"/>
                <a:gd name="T43" fmla="*/ 42 h 42"/>
                <a:gd name="T44" fmla="*/ 1 w 40"/>
                <a:gd name="T45" fmla="*/ 42 h 42"/>
                <a:gd name="T46" fmla="*/ 1 w 40"/>
                <a:gd name="T47" fmla="*/ 42 h 42"/>
                <a:gd name="T48" fmla="*/ 0 w 40"/>
                <a:gd name="T49" fmla="*/ 42 h 42"/>
                <a:gd name="T50" fmla="*/ 0 w 40"/>
                <a:gd name="T51" fmla="*/ 42 h 42"/>
                <a:gd name="T52" fmla="*/ 0 w 40"/>
                <a:gd name="T53" fmla="*/ 42 h 42"/>
                <a:gd name="T54" fmla="*/ 0 w 40"/>
                <a:gd name="T55" fmla="*/ 42 h 42"/>
                <a:gd name="T56" fmla="*/ 0 w 40"/>
                <a:gd name="T57" fmla="*/ 42 h 42"/>
                <a:gd name="T58" fmla="*/ 10 w 40"/>
                <a:gd name="T59" fmla="*/ 32 h 42"/>
                <a:gd name="T60" fmla="*/ 10 w 40"/>
                <a:gd name="T61" fmla="*/ 32 h 42"/>
                <a:gd name="T62" fmla="*/ 10 w 40"/>
                <a:gd name="T63" fmla="*/ 32 h 42"/>
                <a:gd name="T64" fmla="*/ 10 w 40"/>
                <a:gd name="T65" fmla="*/ 32 h 42"/>
                <a:gd name="T66" fmla="*/ 11 w 40"/>
                <a:gd name="T67" fmla="*/ 32 h 42"/>
                <a:gd name="T68" fmla="*/ 11 w 40"/>
                <a:gd name="T69" fmla="*/ 32 h 42"/>
                <a:gd name="T70" fmla="*/ 11 w 40"/>
                <a:gd name="T71" fmla="*/ 32 h 42"/>
                <a:gd name="T72" fmla="*/ 11 w 40"/>
                <a:gd name="T73" fmla="*/ 32 h 42"/>
                <a:gd name="T74" fmla="*/ 11 w 40"/>
                <a:gd name="T7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2">
                  <a:moveTo>
                    <a:pt x="40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close/>
                  <a:moveTo>
                    <a:pt x="11" y="32"/>
                  </a:move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5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9" name="Freeform 37"/>
            <p:cNvSpPr>
              <a:spLocks noEditPoints="1"/>
            </p:cNvSpPr>
            <p:nvPr/>
          </p:nvSpPr>
          <p:spPr bwMode="auto">
            <a:xfrm>
              <a:off x="285" y="355"/>
              <a:ext cx="43" cy="43"/>
            </a:xfrm>
            <a:custGeom>
              <a:avLst/>
              <a:gdLst>
                <a:gd name="T0" fmla="*/ 42 w 43"/>
                <a:gd name="T1" fmla="*/ 1 h 43"/>
                <a:gd name="T2" fmla="*/ 42 w 43"/>
                <a:gd name="T3" fmla="*/ 3 h 43"/>
                <a:gd name="T4" fmla="*/ 42 w 43"/>
                <a:gd name="T5" fmla="*/ 3 h 43"/>
                <a:gd name="T6" fmla="*/ 42 w 43"/>
                <a:gd name="T7" fmla="*/ 3 h 43"/>
                <a:gd name="T8" fmla="*/ 42 w 43"/>
                <a:gd name="T9" fmla="*/ 3 h 43"/>
                <a:gd name="T10" fmla="*/ 42 w 43"/>
                <a:gd name="T11" fmla="*/ 3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43 w 43"/>
                <a:gd name="T21" fmla="*/ 0 h 43"/>
                <a:gd name="T22" fmla="*/ 43 w 43"/>
                <a:gd name="T23" fmla="*/ 0 h 43"/>
                <a:gd name="T24" fmla="*/ 43 w 43"/>
                <a:gd name="T25" fmla="*/ 1 h 43"/>
                <a:gd name="T26" fmla="*/ 43 w 43"/>
                <a:gd name="T27" fmla="*/ 1 h 43"/>
                <a:gd name="T28" fmla="*/ 43 w 43"/>
                <a:gd name="T29" fmla="*/ 1 h 43"/>
                <a:gd name="T30" fmla="*/ 43 w 43"/>
                <a:gd name="T31" fmla="*/ 1 h 43"/>
                <a:gd name="T32" fmla="*/ 43 w 43"/>
                <a:gd name="T33" fmla="*/ 1 h 43"/>
                <a:gd name="T34" fmla="*/ 42 w 43"/>
                <a:gd name="T35" fmla="*/ 1 h 43"/>
                <a:gd name="T36" fmla="*/ 42 w 43"/>
                <a:gd name="T37" fmla="*/ 1 h 43"/>
                <a:gd name="T38" fmla="*/ 12 w 43"/>
                <a:gd name="T39" fmla="*/ 33 h 43"/>
                <a:gd name="T40" fmla="*/ 2 w 43"/>
                <a:gd name="T41" fmla="*/ 43 h 43"/>
                <a:gd name="T42" fmla="*/ 2 w 43"/>
                <a:gd name="T43" fmla="*/ 43 h 43"/>
                <a:gd name="T44" fmla="*/ 2 w 43"/>
                <a:gd name="T45" fmla="*/ 43 h 43"/>
                <a:gd name="T46" fmla="*/ 0 w 43"/>
                <a:gd name="T47" fmla="*/ 43 h 43"/>
                <a:gd name="T48" fmla="*/ 0 w 43"/>
                <a:gd name="T49" fmla="*/ 43 h 43"/>
                <a:gd name="T50" fmla="*/ 0 w 43"/>
                <a:gd name="T51" fmla="*/ 43 h 43"/>
                <a:gd name="T52" fmla="*/ 0 w 43"/>
                <a:gd name="T53" fmla="*/ 43 h 43"/>
                <a:gd name="T54" fmla="*/ 0 w 43"/>
                <a:gd name="T55" fmla="*/ 43 h 43"/>
                <a:gd name="T56" fmla="*/ 0 w 43"/>
                <a:gd name="T57" fmla="*/ 43 h 43"/>
                <a:gd name="T58" fmla="*/ 10 w 43"/>
                <a:gd name="T59" fmla="*/ 33 h 43"/>
                <a:gd name="T60" fmla="*/ 10 w 43"/>
                <a:gd name="T61" fmla="*/ 33 h 43"/>
                <a:gd name="T62" fmla="*/ 10 w 43"/>
                <a:gd name="T63" fmla="*/ 33 h 43"/>
                <a:gd name="T64" fmla="*/ 10 w 43"/>
                <a:gd name="T65" fmla="*/ 33 h 43"/>
                <a:gd name="T66" fmla="*/ 10 w 43"/>
                <a:gd name="T67" fmla="*/ 33 h 43"/>
                <a:gd name="T68" fmla="*/ 10 w 43"/>
                <a:gd name="T69" fmla="*/ 33 h 43"/>
                <a:gd name="T70" fmla="*/ 12 w 43"/>
                <a:gd name="T71" fmla="*/ 33 h 43"/>
                <a:gd name="T72" fmla="*/ 12 w 43"/>
                <a:gd name="T73" fmla="*/ 33 h 43"/>
                <a:gd name="T74" fmla="*/ 12 w 43"/>
                <a:gd name="T7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42" y="1"/>
                  </a:move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2" y="33"/>
                  </a:move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3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0" name="Freeform 38"/>
            <p:cNvSpPr>
              <a:spLocks noEditPoints="1"/>
            </p:cNvSpPr>
            <p:nvPr/>
          </p:nvSpPr>
          <p:spPr bwMode="auto">
            <a:xfrm>
              <a:off x="284" y="354"/>
              <a:ext cx="44" cy="44"/>
            </a:xfrm>
            <a:custGeom>
              <a:avLst/>
              <a:gdLst>
                <a:gd name="T0" fmla="*/ 44 w 44"/>
                <a:gd name="T1" fmla="*/ 1 h 44"/>
                <a:gd name="T2" fmla="*/ 43 w 44"/>
                <a:gd name="T3" fmla="*/ 2 h 44"/>
                <a:gd name="T4" fmla="*/ 43 w 44"/>
                <a:gd name="T5" fmla="*/ 2 h 44"/>
                <a:gd name="T6" fmla="*/ 43 w 44"/>
                <a:gd name="T7" fmla="*/ 2 h 44"/>
                <a:gd name="T8" fmla="*/ 43 w 44"/>
                <a:gd name="T9" fmla="*/ 1 h 44"/>
                <a:gd name="T10" fmla="*/ 43 w 44"/>
                <a:gd name="T11" fmla="*/ 1 h 44"/>
                <a:gd name="T12" fmla="*/ 43 w 44"/>
                <a:gd name="T13" fmla="*/ 1 h 44"/>
                <a:gd name="T14" fmla="*/ 43 w 44"/>
                <a:gd name="T15" fmla="*/ 1 h 44"/>
                <a:gd name="T16" fmla="*/ 43 w 44"/>
                <a:gd name="T17" fmla="*/ 1 h 44"/>
                <a:gd name="T18" fmla="*/ 43 w 44"/>
                <a:gd name="T19" fmla="*/ 1 h 44"/>
                <a:gd name="T20" fmla="*/ 44 w 44"/>
                <a:gd name="T21" fmla="*/ 0 h 44"/>
                <a:gd name="T22" fmla="*/ 44 w 44"/>
                <a:gd name="T23" fmla="*/ 0 h 44"/>
                <a:gd name="T24" fmla="*/ 44 w 44"/>
                <a:gd name="T25" fmla="*/ 0 h 44"/>
                <a:gd name="T26" fmla="*/ 44 w 44"/>
                <a:gd name="T27" fmla="*/ 1 h 44"/>
                <a:gd name="T28" fmla="*/ 44 w 44"/>
                <a:gd name="T29" fmla="*/ 1 h 44"/>
                <a:gd name="T30" fmla="*/ 44 w 44"/>
                <a:gd name="T31" fmla="*/ 1 h 44"/>
                <a:gd name="T32" fmla="*/ 44 w 44"/>
                <a:gd name="T33" fmla="*/ 1 h 44"/>
                <a:gd name="T34" fmla="*/ 44 w 44"/>
                <a:gd name="T35" fmla="*/ 1 h 44"/>
                <a:gd name="T36" fmla="*/ 44 w 44"/>
                <a:gd name="T37" fmla="*/ 1 h 44"/>
                <a:gd name="T38" fmla="*/ 11 w 44"/>
                <a:gd name="T39" fmla="*/ 34 h 44"/>
                <a:gd name="T40" fmla="*/ 1 w 44"/>
                <a:gd name="T41" fmla="*/ 44 h 44"/>
                <a:gd name="T42" fmla="*/ 1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4 h 44"/>
                <a:gd name="T52" fmla="*/ 0 w 44"/>
                <a:gd name="T53" fmla="*/ 44 h 44"/>
                <a:gd name="T54" fmla="*/ 0 w 44"/>
                <a:gd name="T55" fmla="*/ 44 h 44"/>
                <a:gd name="T56" fmla="*/ 0 w 44"/>
                <a:gd name="T57" fmla="*/ 44 h 44"/>
                <a:gd name="T58" fmla="*/ 9 w 44"/>
                <a:gd name="T59" fmla="*/ 34 h 44"/>
                <a:gd name="T60" fmla="*/ 10 w 44"/>
                <a:gd name="T61" fmla="*/ 34 h 44"/>
                <a:gd name="T62" fmla="*/ 10 w 44"/>
                <a:gd name="T63" fmla="*/ 34 h 44"/>
                <a:gd name="T64" fmla="*/ 10 w 44"/>
                <a:gd name="T65" fmla="*/ 34 h 44"/>
                <a:gd name="T66" fmla="*/ 10 w 44"/>
                <a:gd name="T67" fmla="*/ 34 h 44"/>
                <a:gd name="T68" fmla="*/ 10 w 44"/>
                <a:gd name="T69" fmla="*/ 34 h 44"/>
                <a:gd name="T70" fmla="*/ 10 w 44"/>
                <a:gd name="T71" fmla="*/ 34 h 44"/>
                <a:gd name="T72" fmla="*/ 10 w 44"/>
                <a:gd name="T73" fmla="*/ 34 h 44"/>
                <a:gd name="T74" fmla="*/ 11 w 44"/>
                <a:gd name="T7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close/>
                  <a:moveTo>
                    <a:pt x="11" y="34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C1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1" name="Freeform 39"/>
            <p:cNvSpPr>
              <a:spLocks noEditPoints="1"/>
            </p:cNvSpPr>
            <p:nvPr/>
          </p:nvSpPr>
          <p:spPr bwMode="auto">
            <a:xfrm>
              <a:off x="283" y="352"/>
              <a:ext cx="45" cy="46"/>
            </a:xfrm>
            <a:custGeom>
              <a:avLst/>
              <a:gdLst>
                <a:gd name="T0" fmla="*/ 45 w 45"/>
                <a:gd name="T1" fmla="*/ 2 h 46"/>
                <a:gd name="T2" fmla="*/ 44 w 45"/>
                <a:gd name="T3" fmla="*/ 3 h 46"/>
                <a:gd name="T4" fmla="*/ 44 w 45"/>
                <a:gd name="T5" fmla="*/ 3 h 46"/>
                <a:gd name="T6" fmla="*/ 44 w 45"/>
                <a:gd name="T7" fmla="*/ 2 h 46"/>
                <a:gd name="T8" fmla="*/ 44 w 45"/>
                <a:gd name="T9" fmla="*/ 2 h 46"/>
                <a:gd name="T10" fmla="*/ 44 w 45"/>
                <a:gd name="T11" fmla="*/ 2 h 46"/>
                <a:gd name="T12" fmla="*/ 44 w 45"/>
                <a:gd name="T13" fmla="*/ 2 h 46"/>
                <a:gd name="T14" fmla="*/ 44 w 45"/>
                <a:gd name="T15" fmla="*/ 2 h 46"/>
                <a:gd name="T16" fmla="*/ 44 w 45"/>
                <a:gd name="T17" fmla="*/ 2 h 46"/>
                <a:gd name="T18" fmla="*/ 44 w 45"/>
                <a:gd name="T19" fmla="*/ 2 h 46"/>
                <a:gd name="T20" fmla="*/ 45 w 45"/>
                <a:gd name="T21" fmla="*/ 0 h 46"/>
                <a:gd name="T22" fmla="*/ 45 w 45"/>
                <a:gd name="T23" fmla="*/ 0 h 46"/>
                <a:gd name="T24" fmla="*/ 45 w 45"/>
                <a:gd name="T25" fmla="*/ 0 h 46"/>
                <a:gd name="T26" fmla="*/ 45 w 45"/>
                <a:gd name="T27" fmla="*/ 0 h 46"/>
                <a:gd name="T28" fmla="*/ 45 w 45"/>
                <a:gd name="T29" fmla="*/ 2 h 46"/>
                <a:gd name="T30" fmla="*/ 45 w 45"/>
                <a:gd name="T31" fmla="*/ 2 h 46"/>
                <a:gd name="T32" fmla="*/ 45 w 45"/>
                <a:gd name="T33" fmla="*/ 2 h 46"/>
                <a:gd name="T34" fmla="*/ 45 w 45"/>
                <a:gd name="T35" fmla="*/ 2 h 46"/>
                <a:gd name="T36" fmla="*/ 45 w 45"/>
                <a:gd name="T37" fmla="*/ 2 h 46"/>
                <a:gd name="T38" fmla="*/ 10 w 45"/>
                <a:gd name="T39" fmla="*/ 36 h 46"/>
                <a:gd name="T40" fmla="*/ 1 w 45"/>
                <a:gd name="T41" fmla="*/ 46 h 46"/>
                <a:gd name="T42" fmla="*/ 1 w 45"/>
                <a:gd name="T43" fmla="*/ 46 h 46"/>
                <a:gd name="T44" fmla="*/ 0 w 45"/>
                <a:gd name="T45" fmla="*/ 46 h 46"/>
                <a:gd name="T46" fmla="*/ 0 w 45"/>
                <a:gd name="T47" fmla="*/ 46 h 46"/>
                <a:gd name="T48" fmla="*/ 0 w 45"/>
                <a:gd name="T49" fmla="*/ 46 h 46"/>
                <a:gd name="T50" fmla="*/ 0 w 45"/>
                <a:gd name="T51" fmla="*/ 46 h 46"/>
                <a:gd name="T52" fmla="*/ 0 w 45"/>
                <a:gd name="T53" fmla="*/ 46 h 46"/>
                <a:gd name="T54" fmla="*/ 0 w 45"/>
                <a:gd name="T55" fmla="*/ 46 h 46"/>
                <a:gd name="T56" fmla="*/ 0 w 45"/>
                <a:gd name="T57" fmla="*/ 46 h 46"/>
                <a:gd name="T58" fmla="*/ 0 w 45"/>
                <a:gd name="T59" fmla="*/ 46 h 46"/>
                <a:gd name="T60" fmla="*/ 9 w 45"/>
                <a:gd name="T61" fmla="*/ 36 h 46"/>
                <a:gd name="T62" fmla="*/ 9 w 45"/>
                <a:gd name="T63" fmla="*/ 36 h 46"/>
                <a:gd name="T64" fmla="*/ 10 w 45"/>
                <a:gd name="T65" fmla="*/ 36 h 46"/>
                <a:gd name="T66" fmla="*/ 10 w 45"/>
                <a:gd name="T67" fmla="*/ 36 h 46"/>
                <a:gd name="T68" fmla="*/ 10 w 45"/>
                <a:gd name="T69" fmla="*/ 36 h 46"/>
                <a:gd name="T70" fmla="*/ 10 w 45"/>
                <a:gd name="T71" fmla="*/ 36 h 46"/>
                <a:gd name="T72" fmla="*/ 10 w 45"/>
                <a:gd name="T73" fmla="*/ 36 h 46"/>
                <a:gd name="T74" fmla="*/ 10 w 45"/>
                <a:gd name="T75" fmla="*/ 36 h 46"/>
                <a:gd name="T76" fmla="*/ 10 w 45"/>
                <a:gd name="T7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46">
                  <a:moveTo>
                    <a:pt x="45" y="2"/>
                  </a:moveTo>
                  <a:lnTo>
                    <a:pt x="44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10" y="36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B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2" name="Freeform 40"/>
            <p:cNvSpPr>
              <a:spLocks noEditPoints="1"/>
            </p:cNvSpPr>
            <p:nvPr/>
          </p:nvSpPr>
          <p:spPr bwMode="auto">
            <a:xfrm>
              <a:off x="280" y="351"/>
              <a:ext cx="48" cy="47"/>
            </a:xfrm>
            <a:custGeom>
              <a:avLst/>
              <a:gdLst>
                <a:gd name="T0" fmla="*/ 48 w 48"/>
                <a:gd name="T1" fmla="*/ 1 h 47"/>
                <a:gd name="T2" fmla="*/ 47 w 48"/>
                <a:gd name="T3" fmla="*/ 3 h 47"/>
                <a:gd name="T4" fmla="*/ 47 w 48"/>
                <a:gd name="T5" fmla="*/ 1 h 47"/>
                <a:gd name="T6" fmla="*/ 47 w 48"/>
                <a:gd name="T7" fmla="*/ 1 h 47"/>
                <a:gd name="T8" fmla="*/ 47 w 48"/>
                <a:gd name="T9" fmla="*/ 1 h 47"/>
                <a:gd name="T10" fmla="*/ 47 w 48"/>
                <a:gd name="T11" fmla="*/ 1 h 47"/>
                <a:gd name="T12" fmla="*/ 47 w 48"/>
                <a:gd name="T13" fmla="*/ 1 h 47"/>
                <a:gd name="T14" fmla="*/ 47 w 48"/>
                <a:gd name="T15" fmla="*/ 1 h 47"/>
                <a:gd name="T16" fmla="*/ 47 w 48"/>
                <a:gd name="T17" fmla="*/ 1 h 47"/>
                <a:gd name="T18" fmla="*/ 47 w 48"/>
                <a:gd name="T19" fmla="*/ 0 h 47"/>
                <a:gd name="T20" fmla="*/ 47 w 48"/>
                <a:gd name="T21" fmla="*/ 0 h 47"/>
                <a:gd name="T22" fmla="*/ 48 w 48"/>
                <a:gd name="T23" fmla="*/ 0 h 47"/>
                <a:gd name="T24" fmla="*/ 48 w 48"/>
                <a:gd name="T25" fmla="*/ 0 h 47"/>
                <a:gd name="T26" fmla="*/ 48 w 48"/>
                <a:gd name="T27" fmla="*/ 0 h 47"/>
                <a:gd name="T28" fmla="*/ 48 w 48"/>
                <a:gd name="T29" fmla="*/ 1 h 47"/>
                <a:gd name="T30" fmla="*/ 48 w 48"/>
                <a:gd name="T31" fmla="*/ 1 h 47"/>
                <a:gd name="T32" fmla="*/ 48 w 48"/>
                <a:gd name="T33" fmla="*/ 1 h 47"/>
                <a:gd name="T34" fmla="*/ 48 w 48"/>
                <a:gd name="T35" fmla="*/ 1 h 47"/>
                <a:gd name="T36" fmla="*/ 48 w 48"/>
                <a:gd name="T37" fmla="*/ 1 h 47"/>
                <a:gd name="T38" fmla="*/ 12 w 48"/>
                <a:gd name="T39" fmla="*/ 37 h 47"/>
                <a:gd name="T40" fmla="*/ 3 w 48"/>
                <a:gd name="T41" fmla="*/ 47 h 47"/>
                <a:gd name="T42" fmla="*/ 2 w 48"/>
                <a:gd name="T43" fmla="*/ 47 h 47"/>
                <a:gd name="T44" fmla="*/ 2 w 48"/>
                <a:gd name="T45" fmla="*/ 47 h 47"/>
                <a:gd name="T46" fmla="*/ 2 w 48"/>
                <a:gd name="T47" fmla="*/ 47 h 47"/>
                <a:gd name="T48" fmla="*/ 2 w 48"/>
                <a:gd name="T49" fmla="*/ 47 h 47"/>
                <a:gd name="T50" fmla="*/ 2 w 48"/>
                <a:gd name="T51" fmla="*/ 47 h 47"/>
                <a:gd name="T52" fmla="*/ 2 w 48"/>
                <a:gd name="T53" fmla="*/ 47 h 47"/>
                <a:gd name="T54" fmla="*/ 2 w 48"/>
                <a:gd name="T55" fmla="*/ 47 h 47"/>
                <a:gd name="T56" fmla="*/ 0 w 48"/>
                <a:gd name="T57" fmla="*/ 47 h 47"/>
                <a:gd name="T58" fmla="*/ 10 w 48"/>
                <a:gd name="T59" fmla="*/ 37 h 47"/>
                <a:gd name="T60" fmla="*/ 10 w 48"/>
                <a:gd name="T61" fmla="*/ 37 h 47"/>
                <a:gd name="T62" fmla="*/ 10 w 48"/>
                <a:gd name="T63" fmla="*/ 37 h 47"/>
                <a:gd name="T64" fmla="*/ 12 w 48"/>
                <a:gd name="T65" fmla="*/ 37 h 47"/>
                <a:gd name="T66" fmla="*/ 12 w 48"/>
                <a:gd name="T67" fmla="*/ 37 h 47"/>
                <a:gd name="T68" fmla="*/ 12 w 48"/>
                <a:gd name="T69" fmla="*/ 37 h 47"/>
                <a:gd name="T70" fmla="*/ 12 w 48"/>
                <a:gd name="T71" fmla="*/ 37 h 47"/>
                <a:gd name="T72" fmla="*/ 12 w 48"/>
                <a:gd name="T73" fmla="*/ 37 h 47"/>
                <a:gd name="T74" fmla="*/ 12 w 48"/>
                <a:gd name="T7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7">
                  <a:moveTo>
                    <a:pt x="48" y="1"/>
                  </a:move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2" y="37"/>
                  </a:moveTo>
                  <a:lnTo>
                    <a:pt x="3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BD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3" name="Freeform 41"/>
            <p:cNvSpPr>
              <a:spLocks noEditPoints="1"/>
            </p:cNvSpPr>
            <p:nvPr/>
          </p:nvSpPr>
          <p:spPr bwMode="auto">
            <a:xfrm>
              <a:off x="279" y="350"/>
              <a:ext cx="48" cy="48"/>
            </a:xfrm>
            <a:custGeom>
              <a:avLst/>
              <a:gdLst>
                <a:gd name="T0" fmla="*/ 48 w 48"/>
                <a:gd name="T1" fmla="*/ 1 h 48"/>
                <a:gd name="T2" fmla="*/ 48 w 48"/>
                <a:gd name="T3" fmla="*/ 1 h 48"/>
                <a:gd name="T4" fmla="*/ 48 w 48"/>
                <a:gd name="T5" fmla="*/ 1 h 48"/>
                <a:gd name="T6" fmla="*/ 48 w 48"/>
                <a:gd name="T7" fmla="*/ 1 h 48"/>
                <a:gd name="T8" fmla="*/ 48 w 48"/>
                <a:gd name="T9" fmla="*/ 1 h 48"/>
                <a:gd name="T10" fmla="*/ 48 w 48"/>
                <a:gd name="T11" fmla="*/ 1 h 48"/>
                <a:gd name="T12" fmla="*/ 48 w 48"/>
                <a:gd name="T13" fmla="*/ 1 h 48"/>
                <a:gd name="T14" fmla="*/ 48 w 48"/>
                <a:gd name="T15" fmla="*/ 1 h 48"/>
                <a:gd name="T16" fmla="*/ 48 w 48"/>
                <a:gd name="T17" fmla="*/ 1 h 48"/>
                <a:gd name="T18" fmla="*/ 48 w 48"/>
                <a:gd name="T19" fmla="*/ 1 h 48"/>
                <a:gd name="T20" fmla="*/ 48 w 48"/>
                <a:gd name="T21" fmla="*/ 1 h 48"/>
                <a:gd name="T22" fmla="*/ 48 w 48"/>
                <a:gd name="T23" fmla="*/ 1 h 48"/>
                <a:gd name="T24" fmla="*/ 48 w 48"/>
                <a:gd name="T25" fmla="*/ 1 h 48"/>
                <a:gd name="T26" fmla="*/ 48 w 48"/>
                <a:gd name="T27" fmla="*/ 1 h 48"/>
                <a:gd name="T28" fmla="*/ 48 w 48"/>
                <a:gd name="T29" fmla="*/ 0 h 48"/>
                <a:gd name="T30" fmla="*/ 48 w 48"/>
                <a:gd name="T31" fmla="*/ 0 h 48"/>
                <a:gd name="T32" fmla="*/ 48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48 w 48"/>
                <a:gd name="T39" fmla="*/ 0 h 48"/>
                <a:gd name="T40" fmla="*/ 48 w 48"/>
                <a:gd name="T41" fmla="*/ 0 h 48"/>
                <a:gd name="T42" fmla="*/ 48 w 48"/>
                <a:gd name="T43" fmla="*/ 1 h 48"/>
                <a:gd name="T44" fmla="*/ 48 w 48"/>
                <a:gd name="T45" fmla="*/ 1 h 48"/>
                <a:gd name="T46" fmla="*/ 48 w 48"/>
                <a:gd name="T47" fmla="*/ 1 h 48"/>
                <a:gd name="T48" fmla="*/ 48 w 48"/>
                <a:gd name="T49" fmla="*/ 1 h 48"/>
                <a:gd name="T50" fmla="*/ 11 w 48"/>
                <a:gd name="T51" fmla="*/ 38 h 48"/>
                <a:gd name="T52" fmla="*/ 1 w 48"/>
                <a:gd name="T53" fmla="*/ 48 h 48"/>
                <a:gd name="T54" fmla="*/ 1 w 48"/>
                <a:gd name="T55" fmla="*/ 48 h 48"/>
                <a:gd name="T56" fmla="*/ 1 w 48"/>
                <a:gd name="T57" fmla="*/ 48 h 48"/>
                <a:gd name="T58" fmla="*/ 1 w 48"/>
                <a:gd name="T59" fmla="*/ 48 h 48"/>
                <a:gd name="T60" fmla="*/ 1 w 48"/>
                <a:gd name="T61" fmla="*/ 48 h 48"/>
                <a:gd name="T62" fmla="*/ 1 w 48"/>
                <a:gd name="T63" fmla="*/ 48 h 48"/>
                <a:gd name="T64" fmla="*/ 1 w 48"/>
                <a:gd name="T65" fmla="*/ 48 h 48"/>
                <a:gd name="T66" fmla="*/ 1 w 48"/>
                <a:gd name="T67" fmla="*/ 48 h 48"/>
                <a:gd name="T68" fmla="*/ 0 w 48"/>
                <a:gd name="T69" fmla="*/ 48 h 48"/>
                <a:gd name="T70" fmla="*/ 10 w 48"/>
                <a:gd name="T71" fmla="*/ 38 h 48"/>
                <a:gd name="T72" fmla="*/ 10 w 48"/>
                <a:gd name="T73" fmla="*/ 38 h 48"/>
                <a:gd name="T74" fmla="*/ 10 w 48"/>
                <a:gd name="T75" fmla="*/ 38 h 48"/>
                <a:gd name="T76" fmla="*/ 10 w 48"/>
                <a:gd name="T77" fmla="*/ 38 h 48"/>
                <a:gd name="T78" fmla="*/ 11 w 48"/>
                <a:gd name="T79" fmla="*/ 38 h 48"/>
                <a:gd name="T80" fmla="*/ 11 w 48"/>
                <a:gd name="T81" fmla="*/ 38 h 48"/>
                <a:gd name="T82" fmla="*/ 11 w 48"/>
                <a:gd name="T83" fmla="*/ 38 h 48"/>
                <a:gd name="T84" fmla="*/ 11 w 48"/>
                <a:gd name="T85" fmla="*/ 38 h 48"/>
                <a:gd name="T86" fmla="*/ 11 w 48"/>
                <a:gd name="T87" fmla="*/ 38 h 48"/>
                <a:gd name="T88" fmla="*/ 11 w 48"/>
                <a:gd name="T89" fmla="*/ 38 h 48"/>
                <a:gd name="T90" fmla="*/ 11 w 48"/>
                <a:gd name="T91" fmla="*/ 38 h 48"/>
                <a:gd name="T92" fmla="*/ 11 w 48"/>
                <a:gd name="T93" fmla="*/ 38 h 48"/>
                <a:gd name="T94" fmla="*/ 11 w 48"/>
                <a:gd name="T95" fmla="*/ 38 h 48"/>
                <a:gd name="T96" fmla="*/ 11 w 48"/>
                <a:gd name="T97" fmla="*/ 38 h 48"/>
                <a:gd name="T98" fmla="*/ 11 w 48"/>
                <a:gd name="T9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1" y="3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BBB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4" name="Freeform 42"/>
            <p:cNvSpPr>
              <a:spLocks noEditPoints="1"/>
            </p:cNvSpPr>
            <p:nvPr/>
          </p:nvSpPr>
          <p:spPr bwMode="auto">
            <a:xfrm>
              <a:off x="278" y="349"/>
              <a:ext cx="49" cy="49"/>
            </a:xfrm>
            <a:custGeom>
              <a:avLst/>
              <a:gdLst>
                <a:gd name="T0" fmla="*/ 49 w 49"/>
                <a:gd name="T1" fmla="*/ 1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1 h 49"/>
                <a:gd name="T8" fmla="*/ 49 w 49"/>
                <a:gd name="T9" fmla="*/ 1 h 49"/>
                <a:gd name="T10" fmla="*/ 49 w 49"/>
                <a:gd name="T11" fmla="*/ 1 h 49"/>
                <a:gd name="T12" fmla="*/ 49 w 49"/>
                <a:gd name="T13" fmla="*/ 1 h 49"/>
                <a:gd name="T14" fmla="*/ 49 w 49"/>
                <a:gd name="T15" fmla="*/ 1 h 49"/>
                <a:gd name="T16" fmla="*/ 49 w 49"/>
                <a:gd name="T17" fmla="*/ 0 h 49"/>
                <a:gd name="T18" fmla="*/ 49 w 49"/>
                <a:gd name="T19" fmla="*/ 0 h 49"/>
                <a:gd name="T20" fmla="*/ 49 w 49"/>
                <a:gd name="T21" fmla="*/ 0 h 49"/>
                <a:gd name="T22" fmla="*/ 49 w 49"/>
                <a:gd name="T23" fmla="*/ 0 h 49"/>
                <a:gd name="T24" fmla="*/ 49 w 49"/>
                <a:gd name="T25" fmla="*/ 0 h 49"/>
                <a:gd name="T26" fmla="*/ 49 w 49"/>
                <a:gd name="T27" fmla="*/ 0 h 49"/>
                <a:gd name="T28" fmla="*/ 49 w 49"/>
                <a:gd name="T29" fmla="*/ 0 h 49"/>
                <a:gd name="T30" fmla="*/ 49 w 49"/>
                <a:gd name="T31" fmla="*/ 1 h 49"/>
                <a:gd name="T32" fmla="*/ 49 w 49"/>
                <a:gd name="T33" fmla="*/ 1 h 49"/>
                <a:gd name="T34" fmla="*/ 49 w 49"/>
                <a:gd name="T35" fmla="*/ 1 h 49"/>
                <a:gd name="T36" fmla="*/ 49 w 49"/>
                <a:gd name="T37" fmla="*/ 1 h 49"/>
                <a:gd name="T38" fmla="*/ 11 w 49"/>
                <a:gd name="T39" fmla="*/ 39 h 49"/>
                <a:gd name="T40" fmla="*/ 1 w 49"/>
                <a:gd name="T41" fmla="*/ 49 h 49"/>
                <a:gd name="T42" fmla="*/ 1 w 49"/>
                <a:gd name="T43" fmla="*/ 49 h 49"/>
                <a:gd name="T44" fmla="*/ 1 w 49"/>
                <a:gd name="T45" fmla="*/ 49 h 49"/>
                <a:gd name="T46" fmla="*/ 1 w 49"/>
                <a:gd name="T47" fmla="*/ 49 h 49"/>
                <a:gd name="T48" fmla="*/ 1 w 49"/>
                <a:gd name="T49" fmla="*/ 49 h 49"/>
                <a:gd name="T50" fmla="*/ 1 w 49"/>
                <a:gd name="T51" fmla="*/ 49 h 49"/>
                <a:gd name="T52" fmla="*/ 1 w 49"/>
                <a:gd name="T53" fmla="*/ 49 h 49"/>
                <a:gd name="T54" fmla="*/ 1 w 49"/>
                <a:gd name="T55" fmla="*/ 49 h 49"/>
                <a:gd name="T56" fmla="*/ 0 w 49"/>
                <a:gd name="T57" fmla="*/ 49 h 49"/>
                <a:gd name="T58" fmla="*/ 10 w 49"/>
                <a:gd name="T59" fmla="*/ 39 h 49"/>
                <a:gd name="T60" fmla="*/ 10 w 49"/>
                <a:gd name="T61" fmla="*/ 39 h 49"/>
                <a:gd name="T62" fmla="*/ 10 w 49"/>
                <a:gd name="T63" fmla="*/ 39 h 49"/>
                <a:gd name="T64" fmla="*/ 10 w 49"/>
                <a:gd name="T65" fmla="*/ 39 h 49"/>
                <a:gd name="T66" fmla="*/ 11 w 49"/>
                <a:gd name="T67" fmla="*/ 39 h 49"/>
                <a:gd name="T68" fmla="*/ 11 w 49"/>
                <a:gd name="T69" fmla="*/ 39 h 49"/>
                <a:gd name="T70" fmla="*/ 11 w 49"/>
                <a:gd name="T71" fmla="*/ 39 h 49"/>
                <a:gd name="T72" fmla="*/ 11 w 49"/>
                <a:gd name="T73" fmla="*/ 39 h 49"/>
                <a:gd name="T74" fmla="*/ 11 w 49"/>
                <a:gd name="T7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1"/>
                  </a:move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close/>
                  <a:moveTo>
                    <a:pt x="11" y="39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B9B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5" name="Freeform 43"/>
            <p:cNvSpPr>
              <a:spLocks noEditPoints="1"/>
            </p:cNvSpPr>
            <p:nvPr/>
          </p:nvSpPr>
          <p:spPr bwMode="auto">
            <a:xfrm>
              <a:off x="278" y="347"/>
              <a:ext cx="49" cy="51"/>
            </a:xfrm>
            <a:custGeom>
              <a:avLst/>
              <a:gdLst>
                <a:gd name="T0" fmla="*/ 49 w 49"/>
                <a:gd name="T1" fmla="*/ 2 h 51"/>
                <a:gd name="T2" fmla="*/ 49 w 49"/>
                <a:gd name="T3" fmla="*/ 2 h 51"/>
                <a:gd name="T4" fmla="*/ 49 w 49"/>
                <a:gd name="T5" fmla="*/ 2 h 51"/>
                <a:gd name="T6" fmla="*/ 49 w 49"/>
                <a:gd name="T7" fmla="*/ 2 h 51"/>
                <a:gd name="T8" fmla="*/ 49 w 49"/>
                <a:gd name="T9" fmla="*/ 2 h 51"/>
                <a:gd name="T10" fmla="*/ 49 w 49"/>
                <a:gd name="T11" fmla="*/ 2 h 51"/>
                <a:gd name="T12" fmla="*/ 49 w 49"/>
                <a:gd name="T13" fmla="*/ 2 h 51"/>
                <a:gd name="T14" fmla="*/ 49 w 49"/>
                <a:gd name="T15" fmla="*/ 2 h 51"/>
                <a:gd name="T16" fmla="*/ 49 w 49"/>
                <a:gd name="T17" fmla="*/ 0 h 51"/>
                <a:gd name="T18" fmla="*/ 49 w 49"/>
                <a:gd name="T19" fmla="*/ 0 h 51"/>
                <a:gd name="T20" fmla="*/ 49 w 49"/>
                <a:gd name="T21" fmla="*/ 0 h 51"/>
                <a:gd name="T22" fmla="*/ 49 w 49"/>
                <a:gd name="T23" fmla="*/ 0 h 51"/>
                <a:gd name="T24" fmla="*/ 49 w 49"/>
                <a:gd name="T25" fmla="*/ 0 h 51"/>
                <a:gd name="T26" fmla="*/ 49 w 49"/>
                <a:gd name="T27" fmla="*/ 0 h 51"/>
                <a:gd name="T28" fmla="*/ 49 w 49"/>
                <a:gd name="T29" fmla="*/ 2 h 51"/>
                <a:gd name="T30" fmla="*/ 49 w 49"/>
                <a:gd name="T31" fmla="*/ 2 h 51"/>
                <a:gd name="T32" fmla="*/ 49 w 49"/>
                <a:gd name="T33" fmla="*/ 2 h 51"/>
                <a:gd name="T34" fmla="*/ 49 w 49"/>
                <a:gd name="T35" fmla="*/ 2 h 51"/>
                <a:gd name="T36" fmla="*/ 49 w 49"/>
                <a:gd name="T37" fmla="*/ 2 h 51"/>
                <a:gd name="T38" fmla="*/ 10 w 49"/>
                <a:gd name="T39" fmla="*/ 41 h 51"/>
                <a:gd name="T40" fmla="*/ 0 w 49"/>
                <a:gd name="T41" fmla="*/ 51 h 51"/>
                <a:gd name="T42" fmla="*/ 0 w 49"/>
                <a:gd name="T43" fmla="*/ 51 h 51"/>
                <a:gd name="T44" fmla="*/ 0 w 49"/>
                <a:gd name="T45" fmla="*/ 51 h 51"/>
                <a:gd name="T46" fmla="*/ 0 w 49"/>
                <a:gd name="T47" fmla="*/ 51 h 51"/>
                <a:gd name="T48" fmla="*/ 0 w 49"/>
                <a:gd name="T49" fmla="*/ 51 h 51"/>
                <a:gd name="T50" fmla="*/ 0 w 49"/>
                <a:gd name="T51" fmla="*/ 51 h 51"/>
                <a:gd name="T52" fmla="*/ 0 w 49"/>
                <a:gd name="T53" fmla="*/ 51 h 51"/>
                <a:gd name="T54" fmla="*/ 0 w 49"/>
                <a:gd name="T55" fmla="*/ 51 h 51"/>
                <a:gd name="T56" fmla="*/ 0 w 49"/>
                <a:gd name="T57" fmla="*/ 51 h 51"/>
                <a:gd name="T58" fmla="*/ 9 w 49"/>
                <a:gd name="T59" fmla="*/ 41 h 51"/>
                <a:gd name="T60" fmla="*/ 9 w 49"/>
                <a:gd name="T61" fmla="*/ 41 h 51"/>
                <a:gd name="T62" fmla="*/ 9 w 49"/>
                <a:gd name="T63" fmla="*/ 41 h 51"/>
                <a:gd name="T64" fmla="*/ 9 w 49"/>
                <a:gd name="T65" fmla="*/ 41 h 51"/>
                <a:gd name="T66" fmla="*/ 10 w 49"/>
                <a:gd name="T67" fmla="*/ 41 h 51"/>
                <a:gd name="T68" fmla="*/ 10 w 49"/>
                <a:gd name="T69" fmla="*/ 41 h 51"/>
                <a:gd name="T70" fmla="*/ 10 w 49"/>
                <a:gd name="T71" fmla="*/ 41 h 51"/>
                <a:gd name="T72" fmla="*/ 10 w 49"/>
                <a:gd name="T73" fmla="*/ 41 h 51"/>
                <a:gd name="T74" fmla="*/ 10 w 49"/>
                <a:gd name="T75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1">
                  <a:moveTo>
                    <a:pt x="49" y="2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  <a:moveTo>
                    <a:pt x="10" y="4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B7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6" name="Freeform 44"/>
            <p:cNvSpPr>
              <a:spLocks noEditPoints="1"/>
            </p:cNvSpPr>
            <p:nvPr/>
          </p:nvSpPr>
          <p:spPr bwMode="auto">
            <a:xfrm>
              <a:off x="277" y="346"/>
              <a:ext cx="50" cy="52"/>
            </a:xfrm>
            <a:custGeom>
              <a:avLst/>
              <a:gdLst>
                <a:gd name="T0" fmla="*/ 50 w 50"/>
                <a:gd name="T1" fmla="*/ 1 h 52"/>
                <a:gd name="T2" fmla="*/ 50 w 50"/>
                <a:gd name="T3" fmla="*/ 1 h 52"/>
                <a:gd name="T4" fmla="*/ 50 w 50"/>
                <a:gd name="T5" fmla="*/ 1 h 52"/>
                <a:gd name="T6" fmla="*/ 50 w 50"/>
                <a:gd name="T7" fmla="*/ 1 h 52"/>
                <a:gd name="T8" fmla="*/ 50 w 50"/>
                <a:gd name="T9" fmla="*/ 1 h 52"/>
                <a:gd name="T10" fmla="*/ 50 w 50"/>
                <a:gd name="T11" fmla="*/ 1 h 52"/>
                <a:gd name="T12" fmla="*/ 50 w 50"/>
                <a:gd name="T13" fmla="*/ 1 h 52"/>
                <a:gd name="T14" fmla="*/ 50 w 50"/>
                <a:gd name="T15" fmla="*/ 1 h 52"/>
                <a:gd name="T16" fmla="*/ 50 w 50"/>
                <a:gd name="T17" fmla="*/ 0 h 52"/>
                <a:gd name="T18" fmla="*/ 50 w 50"/>
                <a:gd name="T19" fmla="*/ 0 h 52"/>
                <a:gd name="T20" fmla="*/ 50 w 50"/>
                <a:gd name="T21" fmla="*/ 0 h 52"/>
                <a:gd name="T22" fmla="*/ 50 w 50"/>
                <a:gd name="T23" fmla="*/ 0 h 52"/>
                <a:gd name="T24" fmla="*/ 50 w 50"/>
                <a:gd name="T25" fmla="*/ 0 h 52"/>
                <a:gd name="T26" fmla="*/ 50 w 50"/>
                <a:gd name="T27" fmla="*/ 0 h 52"/>
                <a:gd name="T28" fmla="*/ 50 w 50"/>
                <a:gd name="T29" fmla="*/ 1 h 52"/>
                <a:gd name="T30" fmla="*/ 50 w 50"/>
                <a:gd name="T31" fmla="*/ 1 h 52"/>
                <a:gd name="T32" fmla="*/ 50 w 50"/>
                <a:gd name="T33" fmla="*/ 1 h 52"/>
                <a:gd name="T34" fmla="*/ 50 w 50"/>
                <a:gd name="T35" fmla="*/ 1 h 52"/>
                <a:gd name="T36" fmla="*/ 50 w 50"/>
                <a:gd name="T37" fmla="*/ 1 h 52"/>
                <a:gd name="T38" fmla="*/ 10 w 50"/>
                <a:gd name="T39" fmla="*/ 42 h 52"/>
                <a:gd name="T40" fmla="*/ 1 w 50"/>
                <a:gd name="T41" fmla="*/ 52 h 52"/>
                <a:gd name="T42" fmla="*/ 0 w 50"/>
                <a:gd name="T43" fmla="*/ 52 h 52"/>
                <a:gd name="T44" fmla="*/ 0 w 50"/>
                <a:gd name="T45" fmla="*/ 52 h 52"/>
                <a:gd name="T46" fmla="*/ 0 w 50"/>
                <a:gd name="T47" fmla="*/ 52 h 52"/>
                <a:gd name="T48" fmla="*/ 0 w 50"/>
                <a:gd name="T49" fmla="*/ 52 h 52"/>
                <a:gd name="T50" fmla="*/ 0 w 50"/>
                <a:gd name="T51" fmla="*/ 52 h 52"/>
                <a:gd name="T52" fmla="*/ 0 w 50"/>
                <a:gd name="T53" fmla="*/ 52 h 52"/>
                <a:gd name="T54" fmla="*/ 0 w 50"/>
                <a:gd name="T55" fmla="*/ 52 h 52"/>
                <a:gd name="T56" fmla="*/ 0 w 50"/>
                <a:gd name="T57" fmla="*/ 51 h 52"/>
                <a:gd name="T58" fmla="*/ 8 w 50"/>
                <a:gd name="T59" fmla="*/ 42 h 52"/>
                <a:gd name="T60" fmla="*/ 8 w 50"/>
                <a:gd name="T61" fmla="*/ 42 h 52"/>
                <a:gd name="T62" fmla="*/ 8 w 50"/>
                <a:gd name="T63" fmla="*/ 42 h 52"/>
                <a:gd name="T64" fmla="*/ 8 w 50"/>
                <a:gd name="T65" fmla="*/ 42 h 52"/>
                <a:gd name="T66" fmla="*/ 10 w 50"/>
                <a:gd name="T67" fmla="*/ 42 h 52"/>
                <a:gd name="T68" fmla="*/ 10 w 50"/>
                <a:gd name="T69" fmla="*/ 42 h 52"/>
                <a:gd name="T70" fmla="*/ 10 w 50"/>
                <a:gd name="T71" fmla="*/ 42 h 52"/>
                <a:gd name="T72" fmla="*/ 10 w 50"/>
                <a:gd name="T73" fmla="*/ 42 h 52"/>
                <a:gd name="T74" fmla="*/ 10 w 50"/>
                <a:gd name="T7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2"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0" y="42"/>
                  </a:move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B5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7" name="Freeform 45"/>
            <p:cNvSpPr>
              <a:spLocks noEditPoints="1"/>
            </p:cNvSpPr>
            <p:nvPr/>
          </p:nvSpPr>
          <p:spPr bwMode="auto">
            <a:xfrm>
              <a:off x="275" y="345"/>
              <a:ext cx="52" cy="52"/>
            </a:xfrm>
            <a:custGeom>
              <a:avLst/>
              <a:gdLst>
                <a:gd name="T0" fmla="*/ 52 w 52"/>
                <a:gd name="T1" fmla="*/ 1 h 52"/>
                <a:gd name="T2" fmla="*/ 52 w 52"/>
                <a:gd name="T3" fmla="*/ 1 h 52"/>
                <a:gd name="T4" fmla="*/ 52 w 52"/>
                <a:gd name="T5" fmla="*/ 1 h 52"/>
                <a:gd name="T6" fmla="*/ 52 w 52"/>
                <a:gd name="T7" fmla="*/ 1 h 52"/>
                <a:gd name="T8" fmla="*/ 52 w 52"/>
                <a:gd name="T9" fmla="*/ 1 h 52"/>
                <a:gd name="T10" fmla="*/ 52 w 52"/>
                <a:gd name="T11" fmla="*/ 1 h 52"/>
                <a:gd name="T12" fmla="*/ 52 w 52"/>
                <a:gd name="T13" fmla="*/ 1 h 52"/>
                <a:gd name="T14" fmla="*/ 52 w 52"/>
                <a:gd name="T15" fmla="*/ 1 h 52"/>
                <a:gd name="T16" fmla="*/ 52 w 52"/>
                <a:gd name="T17" fmla="*/ 0 h 52"/>
                <a:gd name="T18" fmla="*/ 52 w 52"/>
                <a:gd name="T19" fmla="*/ 0 h 52"/>
                <a:gd name="T20" fmla="*/ 52 w 52"/>
                <a:gd name="T21" fmla="*/ 0 h 52"/>
                <a:gd name="T22" fmla="*/ 52 w 52"/>
                <a:gd name="T23" fmla="*/ 0 h 52"/>
                <a:gd name="T24" fmla="*/ 52 w 52"/>
                <a:gd name="T25" fmla="*/ 0 h 52"/>
                <a:gd name="T26" fmla="*/ 52 w 52"/>
                <a:gd name="T27" fmla="*/ 1 h 52"/>
                <a:gd name="T28" fmla="*/ 52 w 52"/>
                <a:gd name="T29" fmla="*/ 1 h 52"/>
                <a:gd name="T30" fmla="*/ 52 w 52"/>
                <a:gd name="T31" fmla="*/ 1 h 52"/>
                <a:gd name="T32" fmla="*/ 52 w 52"/>
                <a:gd name="T33" fmla="*/ 1 h 52"/>
                <a:gd name="T34" fmla="*/ 52 w 52"/>
                <a:gd name="T35" fmla="*/ 1 h 52"/>
                <a:gd name="T36" fmla="*/ 52 w 52"/>
                <a:gd name="T37" fmla="*/ 1 h 52"/>
                <a:gd name="T38" fmla="*/ 10 w 52"/>
                <a:gd name="T39" fmla="*/ 43 h 52"/>
                <a:gd name="T40" fmla="*/ 2 w 52"/>
                <a:gd name="T41" fmla="*/ 52 h 52"/>
                <a:gd name="T42" fmla="*/ 0 w 52"/>
                <a:gd name="T43" fmla="*/ 52 h 52"/>
                <a:gd name="T44" fmla="*/ 0 w 52"/>
                <a:gd name="T45" fmla="*/ 52 h 52"/>
                <a:gd name="T46" fmla="*/ 0 w 52"/>
                <a:gd name="T47" fmla="*/ 52 h 52"/>
                <a:gd name="T48" fmla="*/ 0 w 52"/>
                <a:gd name="T49" fmla="*/ 52 h 52"/>
                <a:gd name="T50" fmla="*/ 0 w 52"/>
                <a:gd name="T51" fmla="*/ 52 h 52"/>
                <a:gd name="T52" fmla="*/ 0 w 52"/>
                <a:gd name="T53" fmla="*/ 52 h 52"/>
                <a:gd name="T54" fmla="*/ 0 w 52"/>
                <a:gd name="T55" fmla="*/ 52 h 52"/>
                <a:gd name="T56" fmla="*/ 0 w 52"/>
                <a:gd name="T57" fmla="*/ 52 h 52"/>
                <a:gd name="T58" fmla="*/ 9 w 52"/>
                <a:gd name="T59" fmla="*/ 43 h 52"/>
                <a:gd name="T60" fmla="*/ 9 w 52"/>
                <a:gd name="T61" fmla="*/ 43 h 52"/>
                <a:gd name="T62" fmla="*/ 9 w 52"/>
                <a:gd name="T63" fmla="*/ 43 h 52"/>
                <a:gd name="T64" fmla="*/ 9 w 52"/>
                <a:gd name="T65" fmla="*/ 43 h 52"/>
                <a:gd name="T66" fmla="*/ 10 w 52"/>
                <a:gd name="T67" fmla="*/ 43 h 52"/>
                <a:gd name="T68" fmla="*/ 10 w 52"/>
                <a:gd name="T69" fmla="*/ 43 h 52"/>
                <a:gd name="T70" fmla="*/ 10 w 52"/>
                <a:gd name="T71" fmla="*/ 43 h 52"/>
                <a:gd name="T72" fmla="*/ 10 w 52"/>
                <a:gd name="T73" fmla="*/ 43 h 52"/>
                <a:gd name="T74" fmla="*/ 10 w 52"/>
                <a:gd name="T7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1"/>
                  </a:move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close/>
                  <a:moveTo>
                    <a:pt x="10" y="43"/>
                  </a:move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B3B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8" name="Freeform 46"/>
            <p:cNvSpPr>
              <a:spLocks noEditPoints="1"/>
            </p:cNvSpPr>
            <p:nvPr/>
          </p:nvSpPr>
          <p:spPr bwMode="auto">
            <a:xfrm>
              <a:off x="274" y="344"/>
              <a:ext cx="53" cy="53"/>
            </a:xfrm>
            <a:custGeom>
              <a:avLst/>
              <a:gdLst>
                <a:gd name="T0" fmla="*/ 53 w 53"/>
                <a:gd name="T1" fmla="*/ 1 h 53"/>
                <a:gd name="T2" fmla="*/ 53 w 53"/>
                <a:gd name="T3" fmla="*/ 1 h 53"/>
                <a:gd name="T4" fmla="*/ 53 w 53"/>
                <a:gd name="T5" fmla="*/ 1 h 53"/>
                <a:gd name="T6" fmla="*/ 53 w 53"/>
                <a:gd name="T7" fmla="*/ 1 h 53"/>
                <a:gd name="T8" fmla="*/ 53 w 53"/>
                <a:gd name="T9" fmla="*/ 1 h 53"/>
                <a:gd name="T10" fmla="*/ 53 w 53"/>
                <a:gd name="T11" fmla="*/ 1 h 53"/>
                <a:gd name="T12" fmla="*/ 53 w 53"/>
                <a:gd name="T13" fmla="*/ 1 h 53"/>
                <a:gd name="T14" fmla="*/ 53 w 53"/>
                <a:gd name="T15" fmla="*/ 1 h 53"/>
                <a:gd name="T16" fmla="*/ 53 w 53"/>
                <a:gd name="T17" fmla="*/ 1 h 53"/>
                <a:gd name="T18" fmla="*/ 52 w 53"/>
                <a:gd name="T19" fmla="*/ 0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1 h 53"/>
                <a:gd name="T28" fmla="*/ 53 w 53"/>
                <a:gd name="T29" fmla="*/ 1 h 53"/>
                <a:gd name="T30" fmla="*/ 53 w 53"/>
                <a:gd name="T31" fmla="*/ 1 h 53"/>
                <a:gd name="T32" fmla="*/ 53 w 53"/>
                <a:gd name="T33" fmla="*/ 1 h 53"/>
                <a:gd name="T34" fmla="*/ 53 w 53"/>
                <a:gd name="T35" fmla="*/ 1 h 53"/>
                <a:gd name="T36" fmla="*/ 53 w 53"/>
                <a:gd name="T37" fmla="*/ 1 h 53"/>
                <a:gd name="T38" fmla="*/ 10 w 53"/>
                <a:gd name="T39" fmla="*/ 44 h 53"/>
                <a:gd name="T40" fmla="*/ 1 w 53"/>
                <a:gd name="T41" fmla="*/ 53 h 53"/>
                <a:gd name="T42" fmla="*/ 1 w 53"/>
                <a:gd name="T43" fmla="*/ 53 h 53"/>
                <a:gd name="T44" fmla="*/ 0 w 53"/>
                <a:gd name="T45" fmla="*/ 53 h 53"/>
                <a:gd name="T46" fmla="*/ 0 w 53"/>
                <a:gd name="T47" fmla="*/ 53 h 53"/>
                <a:gd name="T48" fmla="*/ 0 w 53"/>
                <a:gd name="T49" fmla="*/ 53 h 53"/>
                <a:gd name="T50" fmla="*/ 0 w 53"/>
                <a:gd name="T51" fmla="*/ 53 h 53"/>
                <a:gd name="T52" fmla="*/ 0 w 53"/>
                <a:gd name="T53" fmla="*/ 53 h 53"/>
                <a:gd name="T54" fmla="*/ 0 w 53"/>
                <a:gd name="T55" fmla="*/ 53 h 53"/>
                <a:gd name="T56" fmla="*/ 0 w 53"/>
                <a:gd name="T57" fmla="*/ 53 h 53"/>
                <a:gd name="T58" fmla="*/ 9 w 53"/>
                <a:gd name="T59" fmla="*/ 44 h 53"/>
                <a:gd name="T60" fmla="*/ 9 w 53"/>
                <a:gd name="T61" fmla="*/ 44 h 53"/>
                <a:gd name="T62" fmla="*/ 9 w 53"/>
                <a:gd name="T63" fmla="*/ 44 h 53"/>
                <a:gd name="T64" fmla="*/ 10 w 53"/>
                <a:gd name="T65" fmla="*/ 44 h 53"/>
                <a:gd name="T66" fmla="*/ 10 w 53"/>
                <a:gd name="T67" fmla="*/ 44 h 53"/>
                <a:gd name="T68" fmla="*/ 10 w 53"/>
                <a:gd name="T69" fmla="*/ 44 h 53"/>
                <a:gd name="T70" fmla="*/ 10 w 53"/>
                <a:gd name="T71" fmla="*/ 44 h 53"/>
                <a:gd name="T72" fmla="*/ 10 w 53"/>
                <a:gd name="T73" fmla="*/ 44 h 53"/>
                <a:gd name="T74" fmla="*/ 10 w 53"/>
                <a:gd name="T7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0" y="44"/>
                  </a:move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1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9" name="Freeform 47"/>
            <p:cNvSpPr>
              <a:spLocks noEditPoints="1"/>
            </p:cNvSpPr>
            <p:nvPr/>
          </p:nvSpPr>
          <p:spPr bwMode="auto">
            <a:xfrm>
              <a:off x="273" y="342"/>
              <a:ext cx="54" cy="55"/>
            </a:xfrm>
            <a:custGeom>
              <a:avLst/>
              <a:gdLst>
                <a:gd name="T0" fmla="*/ 54 w 54"/>
                <a:gd name="T1" fmla="*/ 2 h 55"/>
                <a:gd name="T2" fmla="*/ 53 w 54"/>
                <a:gd name="T3" fmla="*/ 2 h 55"/>
                <a:gd name="T4" fmla="*/ 53 w 54"/>
                <a:gd name="T5" fmla="*/ 2 h 55"/>
                <a:gd name="T6" fmla="*/ 53 w 54"/>
                <a:gd name="T7" fmla="*/ 2 h 55"/>
                <a:gd name="T8" fmla="*/ 53 w 54"/>
                <a:gd name="T9" fmla="*/ 2 h 55"/>
                <a:gd name="T10" fmla="*/ 53 w 54"/>
                <a:gd name="T11" fmla="*/ 2 h 55"/>
                <a:gd name="T12" fmla="*/ 53 w 54"/>
                <a:gd name="T13" fmla="*/ 2 h 55"/>
                <a:gd name="T14" fmla="*/ 53 w 54"/>
                <a:gd name="T15" fmla="*/ 2 h 55"/>
                <a:gd name="T16" fmla="*/ 53 w 54"/>
                <a:gd name="T17" fmla="*/ 2 h 55"/>
                <a:gd name="T18" fmla="*/ 53 w 54"/>
                <a:gd name="T19" fmla="*/ 2 h 55"/>
                <a:gd name="T20" fmla="*/ 53 w 54"/>
                <a:gd name="T21" fmla="*/ 0 h 55"/>
                <a:gd name="T22" fmla="*/ 53 w 54"/>
                <a:gd name="T23" fmla="*/ 0 h 55"/>
                <a:gd name="T24" fmla="*/ 54 w 54"/>
                <a:gd name="T25" fmla="*/ 2 h 55"/>
                <a:gd name="T26" fmla="*/ 54 w 54"/>
                <a:gd name="T27" fmla="*/ 2 h 55"/>
                <a:gd name="T28" fmla="*/ 54 w 54"/>
                <a:gd name="T29" fmla="*/ 2 h 55"/>
                <a:gd name="T30" fmla="*/ 54 w 54"/>
                <a:gd name="T31" fmla="*/ 2 h 55"/>
                <a:gd name="T32" fmla="*/ 54 w 54"/>
                <a:gd name="T33" fmla="*/ 2 h 55"/>
                <a:gd name="T34" fmla="*/ 54 w 54"/>
                <a:gd name="T35" fmla="*/ 2 h 55"/>
                <a:gd name="T36" fmla="*/ 54 w 54"/>
                <a:gd name="T37" fmla="*/ 2 h 55"/>
                <a:gd name="T38" fmla="*/ 10 w 54"/>
                <a:gd name="T39" fmla="*/ 46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0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9 w 54"/>
                <a:gd name="T59" fmla="*/ 44 h 55"/>
                <a:gd name="T60" fmla="*/ 9 w 54"/>
                <a:gd name="T61" fmla="*/ 46 h 55"/>
                <a:gd name="T62" fmla="*/ 10 w 54"/>
                <a:gd name="T63" fmla="*/ 46 h 55"/>
                <a:gd name="T64" fmla="*/ 10 w 54"/>
                <a:gd name="T65" fmla="*/ 46 h 55"/>
                <a:gd name="T66" fmla="*/ 10 w 54"/>
                <a:gd name="T67" fmla="*/ 46 h 55"/>
                <a:gd name="T68" fmla="*/ 10 w 54"/>
                <a:gd name="T69" fmla="*/ 46 h 55"/>
                <a:gd name="T70" fmla="*/ 10 w 54"/>
                <a:gd name="T71" fmla="*/ 46 h 55"/>
                <a:gd name="T72" fmla="*/ 10 w 54"/>
                <a:gd name="T73" fmla="*/ 46 h 55"/>
                <a:gd name="T74" fmla="*/ 10 w 54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"/>
                  </a:move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close/>
                  <a:moveTo>
                    <a:pt x="10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AFA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0" name="Freeform 48"/>
            <p:cNvSpPr>
              <a:spLocks noEditPoints="1"/>
            </p:cNvSpPr>
            <p:nvPr/>
          </p:nvSpPr>
          <p:spPr bwMode="auto">
            <a:xfrm>
              <a:off x="272" y="342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54 w 54"/>
                <a:gd name="T3" fmla="*/ 2 h 55"/>
                <a:gd name="T4" fmla="*/ 54 w 54"/>
                <a:gd name="T5" fmla="*/ 0 h 55"/>
                <a:gd name="T6" fmla="*/ 54 w 54"/>
                <a:gd name="T7" fmla="*/ 0 h 55"/>
                <a:gd name="T8" fmla="*/ 54 w 54"/>
                <a:gd name="T9" fmla="*/ 0 h 55"/>
                <a:gd name="T10" fmla="*/ 54 w 54"/>
                <a:gd name="T11" fmla="*/ 0 h 55"/>
                <a:gd name="T12" fmla="*/ 54 w 54"/>
                <a:gd name="T13" fmla="*/ 0 h 55"/>
                <a:gd name="T14" fmla="*/ 54 w 54"/>
                <a:gd name="T15" fmla="*/ 0 h 55"/>
                <a:gd name="T16" fmla="*/ 54 w 54"/>
                <a:gd name="T17" fmla="*/ 0 h 55"/>
                <a:gd name="T18" fmla="*/ 54 w 54"/>
                <a:gd name="T19" fmla="*/ 0 h 55"/>
                <a:gd name="T20" fmla="*/ 54 w 54"/>
                <a:gd name="T21" fmla="*/ 0 h 55"/>
                <a:gd name="T22" fmla="*/ 54 w 54"/>
                <a:gd name="T23" fmla="*/ 0 h 55"/>
                <a:gd name="T24" fmla="*/ 54 w 54"/>
                <a:gd name="T25" fmla="*/ 0 h 55"/>
                <a:gd name="T26" fmla="*/ 54 w 54"/>
                <a:gd name="T27" fmla="*/ 0 h 55"/>
                <a:gd name="T28" fmla="*/ 54 w 54"/>
                <a:gd name="T29" fmla="*/ 0 h 55"/>
                <a:gd name="T30" fmla="*/ 54 w 54"/>
                <a:gd name="T31" fmla="*/ 0 h 55"/>
                <a:gd name="T32" fmla="*/ 54 w 54"/>
                <a:gd name="T33" fmla="*/ 0 h 55"/>
                <a:gd name="T34" fmla="*/ 54 w 54"/>
                <a:gd name="T35" fmla="*/ 0 h 55"/>
                <a:gd name="T36" fmla="*/ 54 w 54"/>
                <a:gd name="T37" fmla="*/ 0 h 55"/>
                <a:gd name="T38" fmla="*/ 10 w 54"/>
                <a:gd name="T39" fmla="*/ 44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1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8 w 54"/>
                <a:gd name="T59" fmla="*/ 44 h 55"/>
                <a:gd name="T60" fmla="*/ 10 w 54"/>
                <a:gd name="T61" fmla="*/ 44 h 55"/>
                <a:gd name="T62" fmla="*/ 10 w 54"/>
                <a:gd name="T63" fmla="*/ 44 h 55"/>
                <a:gd name="T64" fmla="*/ 10 w 54"/>
                <a:gd name="T65" fmla="*/ 44 h 55"/>
                <a:gd name="T66" fmla="*/ 10 w 54"/>
                <a:gd name="T67" fmla="*/ 44 h 55"/>
                <a:gd name="T68" fmla="*/ 10 w 54"/>
                <a:gd name="T69" fmla="*/ 44 h 55"/>
                <a:gd name="T70" fmla="*/ 10 w 54"/>
                <a:gd name="T71" fmla="*/ 44 h 55"/>
                <a:gd name="T72" fmla="*/ 10 w 54"/>
                <a:gd name="T73" fmla="*/ 44 h 55"/>
                <a:gd name="T74" fmla="*/ 10 w 54"/>
                <a:gd name="T7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10" y="44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ADA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1" name="Freeform 49"/>
            <p:cNvSpPr>
              <a:spLocks noEditPoints="1"/>
            </p:cNvSpPr>
            <p:nvPr/>
          </p:nvSpPr>
          <p:spPr bwMode="auto">
            <a:xfrm>
              <a:off x="270" y="341"/>
              <a:ext cx="56" cy="56"/>
            </a:xfrm>
            <a:custGeom>
              <a:avLst/>
              <a:gdLst>
                <a:gd name="T0" fmla="*/ 56 w 56"/>
                <a:gd name="T1" fmla="*/ 1 h 56"/>
                <a:gd name="T2" fmla="*/ 56 w 56"/>
                <a:gd name="T3" fmla="*/ 1 h 56"/>
                <a:gd name="T4" fmla="*/ 56 w 56"/>
                <a:gd name="T5" fmla="*/ 1 h 56"/>
                <a:gd name="T6" fmla="*/ 56 w 56"/>
                <a:gd name="T7" fmla="*/ 0 h 56"/>
                <a:gd name="T8" fmla="*/ 56 w 56"/>
                <a:gd name="T9" fmla="*/ 0 h 56"/>
                <a:gd name="T10" fmla="*/ 56 w 56"/>
                <a:gd name="T11" fmla="*/ 0 h 56"/>
                <a:gd name="T12" fmla="*/ 56 w 56"/>
                <a:gd name="T13" fmla="*/ 0 h 56"/>
                <a:gd name="T14" fmla="*/ 56 w 56"/>
                <a:gd name="T15" fmla="*/ 0 h 56"/>
                <a:gd name="T16" fmla="*/ 56 w 56"/>
                <a:gd name="T17" fmla="*/ 0 h 56"/>
                <a:gd name="T18" fmla="*/ 56 w 56"/>
                <a:gd name="T19" fmla="*/ 0 h 56"/>
                <a:gd name="T20" fmla="*/ 56 w 56"/>
                <a:gd name="T21" fmla="*/ 0 h 56"/>
                <a:gd name="T22" fmla="*/ 56 w 56"/>
                <a:gd name="T23" fmla="*/ 0 h 56"/>
                <a:gd name="T24" fmla="*/ 56 w 56"/>
                <a:gd name="T25" fmla="*/ 0 h 56"/>
                <a:gd name="T26" fmla="*/ 56 w 56"/>
                <a:gd name="T27" fmla="*/ 0 h 56"/>
                <a:gd name="T28" fmla="*/ 56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1 h 56"/>
                <a:gd name="T38" fmla="*/ 10 w 56"/>
                <a:gd name="T39" fmla="*/ 45 h 56"/>
                <a:gd name="T40" fmla="*/ 2 w 56"/>
                <a:gd name="T41" fmla="*/ 56 h 56"/>
                <a:gd name="T42" fmla="*/ 2 w 56"/>
                <a:gd name="T43" fmla="*/ 56 h 56"/>
                <a:gd name="T44" fmla="*/ 2 w 56"/>
                <a:gd name="T45" fmla="*/ 56 h 56"/>
                <a:gd name="T46" fmla="*/ 2 w 56"/>
                <a:gd name="T47" fmla="*/ 56 h 56"/>
                <a:gd name="T48" fmla="*/ 2 w 56"/>
                <a:gd name="T49" fmla="*/ 56 h 56"/>
                <a:gd name="T50" fmla="*/ 2 w 56"/>
                <a:gd name="T51" fmla="*/ 56 h 56"/>
                <a:gd name="T52" fmla="*/ 0 w 56"/>
                <a:gd name="T53" fmla="*/ 54 h 56"/>
                <a:gd name="T54" fmla="*/ 0 w 56"/>
                <a:gd name="T55" fmla="*/ 54 h 56"/>
                <a:gd name="T56" fmla="*/ 0 w 56"/>
                <a:gd name="T57" fmla="*/ 54 h 56"/>
                <a:gd name="T58" fmla="*/ 10 w 56"/>
                <a:gd name="T59" fmla="*/ 45 h 56"/>
                <a:gd name="T60" fmla="*/ 10 w 56"/>
                <a:gd name="T61" fmla="*/ 45 h 56"/>
                <a:gd name="T62" fmla="*/ 10 w 56"/>
                <a:gd name="T63" fmla="*/ 45 h 56"/>
                <a:gd name="T64" fmla="*/ 10 w 56"/>
                <a:gd name="T65" fmla="*/ 45 h 56"/>
                <a:gd name="T66" fmla="*/ 10 w 56"/>
                <a:gd name="T67" fmla="*/ 45 h 56"/>
                <a:gd name="T68" fmla="*/ 10 w 56"/>
                <a:gd name="T69" fmla="*/ 45 h 56"/>
                <a:gd name="T70" fmla="*/ 10 w 56"/>
                <a:gd name="T71" fmla="*/ 45 h 56"/>
                <a:gd name="T72" fmla="*/ 10 w 56"/>
                <a:gd name="T73" fmla="*/ 45 h 56"/>
                <a:gd name="T74" fmla="*/ 10 w 56"/>
                <a:gd name="T7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close/>
                  <a:moveTo>
                    <a:pt x="10" y="45"/>
                  </a:move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AB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2" name="Freeform 50"/>
            <p:cNvSpPr>
              <a:spLocks noEditPoints="1"/>
            </p:cNvSpPr>
            <p:nvPr/>
          </p:nvSpPr>
          <p:spPr bwMode="auto">
            <a:xfrm>
              <a:off x="269" y="340"/>
              <a:ext cx="57" cy="55"/>
            </a:xfrm>
            <a:custGeom>
              <a:avLst/>
              <a:gdLst>
                <a:gd name="T0" fmla="*/ 57 w 57"/>
                <a:gd name="T1" fmla="*/ 1 h 55"/>
                <a:gd name="T2" fmla="*/ 57 w 57"/>
                <a:gd name="T3" fmla="*/ 1 h 55"/>
                <a:gd name="T4" fmla="*/ 57 w 57"/>
                <a:gd name="T5" fmla="*/ 1 h 55"/>
                <a:gd name="T6" fmla="*/ 57 w 57"/>
                <a:gd name="T7" fmla="*/ 1 h 55"/>
                <a:gd name="T8" fmla="*/ 57 w 57"/>
                <a:gd name="T9" fmla="*/ 1 h 55"/>
                <a:gd name="T10" fmla="*/ 57 w 57"/>
                <a:gd name="T11" fmla="*/ 0 h 55"/>
                <a:gd name="T12" fmla="*/ 57 w 57"/>
                <a:gd name="T13" fmla="*/ 0 h 55"/>
                <a:gd name="T14" fmla="*/ 57 w 57"/>
                <a:gd name="T15" fmla="*/ 0 h 55"/>
                <a:gd name="T16" fmla="*/ 57 w 57"/>
                <a:gd name="T17" fmla="*/ 0 h 55"/>
                <a:gd name="T18" fmla="*/ 57 w 57"/>
                <a:gd name="T19" fmla="*/ 0 h 55"/>
                <a:gd name="T20" fmla="*/ 57 w 57"/>
                <a:gd name="T21" fmla="*/ 0 h 55"/>
                <a:gd name="T22" fmla="*/ 57 w 57"/>
                <a:gd name="T23" fmla="*/ 0 h 55"/>
                <a:gd name="T24" fmla="*/ 57 w 57"/>
                <a:gd name="T25" fmla="*/ 0 h 55"/>
                <a:gd name="T26" fmla="*/ 57 w 57"/>
                <a:gd name="T27" fmla="*/ 0 h 55"/>
                <a:gd name="T28" fmla="*/ 57 w 57"/>
                <a:gd name="T29" fmla="*/ 0 h 55"/>
                <a:gd name="T30" fmla="*/ 57 w 57"/>
                <a:gd name="T31" fmla="*/ 0 h 55"/>
                <a:gd name="T32" fmla="*/ 57 w 57"/>
                <a:gd name="T33" fmla="*/ 0 h 55"/>
                <a:gd name="T34" fmla="*/ 57 w 57"/>
                <a:gd name="T35" fmla="*/ 1 h 55"/>
                <a:gd name="T36" fmla="*/ 57 w 57"/>
                <a:gd name="T37" fmla="*/ 1 h 55"/>
                <a:gd name="T38" fmla="*/ 11 w 57"/>
                <a:gd name="T39" fmla="*/ 46 h 55"/>
                <a:gd name="T40" fmla="*/ 1 w 57"/>
                <a:gd name="T41" fmla="*/ 55 h 55"/>
                <a:gd name="T42" fmla="*/ 1 w 57"/>
                <a:gd name="T43" fmla="*/ 55 h 55"/>
                <a:gd name="T44" fmla="*/ 1 w 57"/>
                <a:gd name="T45" fmla="*/ 55 h 55"/>
                <a:gd name="T46" fmla="*/ 1 w 57"/>
                <a:gd name="T47" fmla="*/ 55 h 55"/>
                <a:gd name="T48" fmla="*/ 1 w 57"/>
                <a:gd name="T49" fmla="*/ 55 h 55"/>
                <a:gd name="T50" fmla="*/ 1 w 57"/>
                <a:gd name="T51" fmla="*/ 55 h 55"/>
                <a:gd name="T52" fmla="*/ 1 w 57"/>
                <a:gd name="T53" fmla="*/ 55 h 55"/>
                <a:gd name="T54" fmla="*/ 0 w 57"/>
                <a:gd name="T55" fmla="*/ 55 h 55"/>
                <a:gd name="T56" fmla="*/ 0 w 57"/>
                <a:gd name="T57" fmla="*/ 55 h 55"/>
                <a:gd name="T58" fmla="*/ 10 w 57"/>
                <a:gd name="T59" fmla="*/ 46 h 55"/>
                <a:gd name="T60" fmla="*/ 10 w 57"/>
                <a:gd name="T61" fmla="*/ 46 h 55"/>
                <a:gd name="T62" fmla="*/ 10 w 57"/>
                <a:gd name="T63" fmla="*/ 46 h 55"/>
                <a:gd name="T64" fmla="*/ 10 w 57"/>
                <a:gd name="T65" fmla="*/ 46 h 55"/>
                <a:gd name="T66" fmla="*/ 10 w 57"/>
                <a:gd name="T67" fmla="*/ 46 h 55"/>
                <a:gd name="T68" fmla="*/ 10 w 57"/>
                <a:gd name="T69" fmla="*/ 46 h 55"/>
                <a:gd name="T70" fmla="*/ 10 w 57"/>
                <a:gd name="T71" fmla="*/ 46 h 55"/>
                <a:gd name="T72" fmla="*/ 10 w 57"/>
                <a:gd name="T73" fmla="*/ 46 h 55"/>
                <a:gd name="T74" fmla="*/ 11 w 57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5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1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A9A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3" name="Freeform 51"/>
            <p:cNvSpPr>
              <a:spLocks noEditPoints="1"/>
            </p:cNvSpPr>
            <p:nvPr/>
          </p:nvSpPr>
          <p:spPr bwMode="auto">
            <a:xfrm>
              <a:off x="269" y="339"/>
              <a:ext cx="57" cy="56"/>
            </a:xfrm>
            <a:custGeom>
              <a:avLst/>
              <a:gdLst>
                <a:gd name="T0" fmla="*/ 57 w 57"/>
                <a:gd name="T1" fmla="*/ 1 h 56"/>
                <a:gd name="T2" fmla="*/ 57 w 57"/>
                <a:gd name="T3" fmla="*/ 1 h 56"/>
                <a:gd name="T4" fmla="*/ 57 w 57"/>
                <a:gd name="T5" fmla="*/ 1 h 56"/>
                <a:gd name="T6" fmla="*/ 55 w 57"/>
                <a:gd name="T7" fmla="*/ 1 h 56"/>
                <a:gd name="T8" fmla="*/ 55 w 57"/>
                <a:gd name="T9" fmla="*/ 1 h 56"/>
                <a:gd name="T10" fmla="*/ 55 w 57"/>
                <a:gd name="T11" fmla="*/ 1 h 56"/>
                <a:gd name="T12" fmla="*/ 55 w 57"/>
                <a:gd name="T13" fmla="*/ 1 h 56"/>
                <a:gd name="T14" fmla="*/ 55 w 57"/>
                <a:gd name="T15" fmla="*/ 0 h 56"/>
                <a:gd name="T16" fmla="*/ 55 w 57"/>
                <a:gd name="T17" fmla="*/ 0 h 56"/>
                <a:gd name="T18" fmla="*/ 55 w 57"/>
                <a:gd name="T19" fmla="*/ 0 h 56"/>
                <a:gd name="T20" fmla="*/ 55 w 57"/>
                <a:gd name="T21" fmla="*/ 0 h 56"/>
                <a:gd name="T22" fmla="*/ 55 w 57"/>
                <a:gd name="T23" fmla="*/ 0 h 56"/>
                <a:gd name="T24" fmla="*/ 55 w 57"/>
                <a:gd name="T25" fmla="*/ 0 h 56"/>
                <a:gd name="T26" fmla="*/ 57 w 57"/>
                <a:gd name="T27" fmla="*/ 0 h 56"/>
                <a:gd name="T28" fmla="*/ 57 w 57"/>
                <a:gd name="T29" fmla="*/ 0 h 56"/>
                <a:gd name="T30" fmla="*/ 57 w 57"/>
                <a:gd name="T31" fmla="*/ 1 h 56"/>
                <a:gd name="T32" fmla="*/ 57 w 57"/>
                <a:gd name="T33" fmla="*/ 1 h 56"/>
                <a:gd name="T34" fmla="*/ 57 w 57"/>
                <a:gd name="T35" fmla="*/ 1 h 56"/>
                <a:gd name="T36" fmla="*/ 57 w 57"/>
                <a:gd name="T37" fmla="*/ 1 h 56"/>
                <a:gd name="T38" fmla="*/ 10 w 57"/>
                <a:gd name="T39" fmla="*/ 47 h 56"/>
                <a:gd name="T40" fmla="*/ 0 w 57"/>
                <a:gd name="T41" fmla="*/ 56 h 56"/>
                <a:gd name="T42" fmla="*/ 0 w 57"/>
                <a:gd name="T43" fmla="*/ 56 h 56"/>
                <a:gd name="T44" fmla="*/ 0 w 57"/>
                <a:gd name="T45" fmla="*/ 56 h 56"/>
                <a:gd name="T46" fmla="*/ 0 w 57"/>
                <a:gd name="T47" fmla="*/ 56 h 56"/>
                <a:gd name="T48" fmla="*/ 0 w 57"/>
                <a:gd name="T49" fmla="*/ 56 h 56"/>
                <a:gd name="T50" fmla="*/ 0 w 57"/>
                <a:gd name="T51" fmla="*/ 56 h 56"/>
                <a:gd name="T52" fmla="*/ 0 w 57"/>
                <a:gd name="T53" fmla="*/ 56 h 56"/>
                <a:gd name="T54" fmla="*/ 0 w 57"/>
                <a:gd name="T55" fmla="*/ 56 h 56"/>
                <a:gd name="T56" fmla="*/ 0 w 57"/>
                <a:gd name="T57" fmla="*/ 56 h 56"/>
                <a:gd name="T58" fmla="*/ 9 w 57"/>
                <a:gd name="T59" fmla="*/ 46 h 56"/>
                <a:gd name="T60" fmla="*/ 9 w 57"/>
                <a:gd name="T61" fmla="*/ 46 h 56"/>
                <a:gd name="T62" fmla="*/ 9 w 57"/>
                <a:gd name="T63" fmla="*/ 47 h 56"/>
                <a:gd name="T64" fmla="*/ 9 w 57"/>
                <a:gd name="T65" fmla="*/ 47 h 56"/>
                <a:gd name="T66" fmla="*/ 9 w 57"/>
                <a:gd name="T67" fmla="*/ 47 h 56"/>
                <a:gd name="T68" fmla="*/ 9 w 57"/>
                <a:gd name="T69" fmla="*/ 47 h 56"/>
                <a:gd name="T70" fmla="*/ 10 w 57"/>
                <a:gd name="T71" fmla="*/ 47 h 56"/>
                <a:gd name="T72" fmla="*/ 10 w 57"/>
                <a:gd name="T73" fmla="*/ 47 h 56"/>
                <a:gd name="T74" fmla="*/ 10 w 57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6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0" y="47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A7A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4" name="Freeform 52"/>
            <p:cNvSpPr>
              <a:spLocks noEditPoints="1"/>
            </p:cNvSpPr>
            <p:nvPr/>
          </p:nvSpPr>
          <p:spPr bwMode="auto">
            <a:xfrm>
              <a:off x="268" y="337"/>
              <a:ext cx="56" cy="58"/>
            </a:xfrm>
            <a:custGeom>
              <a:avLst/>
              <a:gdLst>
                <a:gd name="T0" fmla="*/ 56 w 56"/>
                <a:gd name="T1" fmla="*/ 2 h 58"/>
                <a:gd name="T2" fmla="*/ 56 w 56"/>
                <a:gd name="T3" fmla="*/ 2 h 58"/>
                <a:gd name="T4" fmla="*/ 56 w 56"/>
                <a:gd name="T5" fmla="*/ 2 h 58"/>
                <a:gd name="T6" fmla="*/ 56 w 56"/>
                <a:gd name="T7" fmla="*/ 2 h 58"/>
                <a:gd name="T8" fmla="*/ 56 w 56"/>
                <a:gd name="T9" fmla="*/ 2 h 58"/>
                <a:gd name="T10" fmla="*/ 56 w 56"/>
                <a:gd name="T11" fmla="*/ 2 h 58"/>
                <a:gd name="T12" fmla="*/ 56 w 56"/>
                <a:gd name="T13" fmla="*/ 2 h 58"/>
                <a:gd name="T14" fmla="*/ 56 w 56"/>
                <a:gd name="T15" fmla="*/ 2 h 58"/>
                <a:gd name="T16" fmla="*/ 56 w 56"/>
                <a:gd name="T17" fmla="*/ 2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2 h 58"/>
                <a:gd name="T28" fmla="*/ 56 w 56"/>
                <a:gd name="T29" fmla="*/ 2 h 58"/>
                <a:gd name="T30" fmla="*/ 56 w 56"/>
                <a:gd name="T31" fmla="*/ 2 h 58"/>
                <a:gd name="T32" fmla="*/ 56 w 56"/>
                <a:gd name="T33" fmla="*/ 2 h 58"/>
                <a:gd name="T34" fmla="*/ 56 w 56"/>
                <a:gd name="T35" fmla="*/ 2 h 58"/>
                <a:gd name="T36" fmla="*/ 56 w 56"/>
                <a:gd name="T37" fmla="*/ 2 h 58"/>
                <a:gd name="T38" fmla="*/ 10 w 56"/>
                <a:gd name="T39" fmla="*/ 48 h 58"/>
                <a:gd name="T40" fmla="*/ 1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8 h 58"/>
                <a:gd name="T52" fmla="*/ 0 w 56"/>
                <a:gd name="T53" fmla="*/ 58 h 58"/>
                <a:gd name="T54" fmla="*/ 0 w 56"/>
                <a:gd name="T55" fmla="*/ 58 h 58"/>
                <a:gd name="T56" fmla="*/ 0 w 56"/>
                <a:gd name="T57" fmla="*/ 58 h 58"/>
                <a:gd name="T58" fmla="*/ 9 w 56"/>
                <a:gd name="T59" fmla="*/ 48 h 58"/>
                <a:gd name="T60" fmla="*/ 9 w 56"/>
                <a:gd name="T61" fmla="*/ 48 h 58"/>
                <a:gd name="T62" fmla="*/ 9 w 56"/>
                <a:gd name="T63" fmla="*/ 48 h 58"/>
                <a:gd name="T64" fmla="*/ 9 w 56"/>
                <a:gd name="T65" fmla="*/ 48 h 58"/>
                <a:gd name="T66" fmla="*/ 10 w 56"/>
                <a:gd name="T67" fmla="*/ 48 h 58"/>
                <a:gd name="T68" fmla="*/ 10 w 56"/>
                <a:gd name="T69" fmla="*/ 48 h 58"/>
                <a:gd name="T70" fmla="*/ 10 w 56"/>
                <a:gd name="T71" fmla="*/ 48 h 58"/>
                <a:gd name="T72" fmla="*/ 10 w 56"/>
                <a:gd name="T73" fmla="*/ 48 h 58"/>
                <a:gd name="T74" fmla="*/ 10 w 56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2"/>
                  </a:move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5A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5" name="Freeform 53"/>
            <p:cNvSpPr>
              <a:spLocks noEditPoints="1"/>
            </p:cNvSpPr>
            <p:nvPr/>
          </p:nvSpPr>
          <p:spPr bwMode="auto">
            <a:xfrm>
              <a:off x="267" y="337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7 w 57"/>
                <a:gd name="T3" fmla="*/ 0 h 58"/>
                <a:gd name="T4" fmla="*/ 57 w 57"/>
                <a:gd name="T5" fmla="*/ 0 h 58"/>
                <a:gd name="T6" fmla="*/ 57 w 57"/>
                <a:gd name="T7" fmla="*/ 0 h 58"/>
                <a:gd name="T8" fmla="*/ 57 w 57"/>
                <a:gd name="T9" fmla="*/ 0 h 58"/>
                <a:gd name="T10" fmla="*/ 57 w 57"/>
                <a:gd name="T11" fmla="*/ 0 h 58"/>
                <a:gd name="T12" fmla="*/ 57 w 57"/>
                <a:gd name="T13" fmla="*/ 0 h 58"/>
                <a:gd name="T14" fmla="*/ 57 w 57"/>
                <a:gd name="T15" fmla="*/ 0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0 w 57"/>
                <a:gd name="T39" fmla="*/ 48 h 58"/>
                <a:gd name="T40" fmla="*/ 1 w 57"/>
                <a:gd name="T41" fmla="*/ 58 h 58"/>
                <a:gd name="T42" fmla="*/ 1 w 57"/>
                <a:gd name="T43" fmla="*/ 58 h 58"/>
                <a:gd name="T44" fmla="*/ 1 w 57"/>
                <a:gd name="T45" fmla="*/ 57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8 w 57"/>
                <a:gd name="T59" fmla="*/ 48 h 58"/>
                <a:gd name="T60" fmla="*/ 10 w 57"/>
                <a:gd name="T61" fmla="*/ 48 h 58"/>
                <a:gd name="T62" fmla="*/ 10 w 57"/>
                <a:gd name="T63" fmla="*/ 48 h 58"/>
                <a:gd name="T64" fmla="*/ 10 w 57"/>
                <a:gd name="T65" fmla="*/ 48 h 58"/>
                <a:gd name="T66" fmla="*/ 10 w 57"/>
                <a:gd name="T67" fmla="*/ 48 h 58"/>
                <a:gd name="T68" fmla="*/ 10 w 57"/>
                <a:gd name="T69" fmla="*/ 48 h 58"/>
                <a:gd name="T70" fmla="*/ 10 w 57"/>
                <a:gd name="T71" fmla="*/ 48 h 58"/>
                <a:gd name="T72" fmla="*/ 10 w 57"/>
                <a:gd name="T73" fmla="*/ 48 h 58"/>
                <a:gd name="T74" fmla="*/ 10 w 57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3A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6" name="Freeform 54"/>
            <p:cNvSpPr>
              <a:spLocks noEditPoints="1"/>
            </p:cNvSpPr>
            <p:nvPr/>
          </p:nvSpPr>
          <p:spPr bwMode="auto">
            <a:xfrm>
              <a:off x="265" y="336"/>
              <a:ext cx="59" cy="58"/>
            </a:xfrm>
            <a:custGeom>
              <a:avLst/>
              <a:gdLst>
                <a:gd name="T0" fmla="*/ 59 w 59"/>
                <a:gd name="T1" fmla="*/ 1 h 58"/>
                <a:gd name="T2" fmla="*/ 59 w 59"/>
                <a:gd name="T3" fmla="*/ 1 h 58"/>
                <a:gd name="T4" fmla="*/ 59 w 59"/>
                <a:gd name="T5" fmla="*/ 1 h 58"/>
                <a:gd name="T6" fmla="*/ 59 w 59"/>
                <a:gd name="T7" fmla="*/ 1 h 58"/>
                <a:gd name="T8" fmla="*/ 58 w 59"/>
                <a:gd name="T9" fmla="*/ 0 h 58"/>
                <a:gd name="T10" fmla="*/ 58 w 59"/>
                <a:gd name="T11" fmla="*/ 0 h 58"/>
                <a:gd name="T12" fmla="*/ 58 w 59"/>
                <a:gd name="T13" fmla="*/ 0 h 58"/>
                <a:gd name="T14" fmla="*/ 58 w 59"/>
                <a:gd name="T15" fmla="*/ 0 h 58"/>
                <a:gd name="T16" fmla="*/ 58 w 59"/>
                <a:gd name="T17" fmla="*/ 0 h 58"/>
                <a:gd name="T18" fmla="*/ 58 w 59"/>
                <a:gd name="T19" fmla="*/ 0 h 58"/>
                <a:gd name="T20" fmla="*/ 58 w 59"/>
                <a:gd name="T21" fmla="*/ 0 h 58"/>
                <a:gd name="T22" fmla="*/ 59 w 59"/>
                <a:gd name="T23" fmla="*/ 0 h 58"/>
                <a:gd name="T24" fmla="*/ 59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1 h 58"/>
                <a:gd name="T38" fmla="*/ 10 w 59"/>
                <a:gd name="T39" fmla="*/ 49 h 58"/>
                <a:gd name="T40" fmla="*/ 2 w 59"/>
                <a:gd name="T41" fmla="*/ 58 h 58"/>
                <a:gd name="T42" fmla="*/ 2 w 59"/>
                <a:gd name="T43" fmla="*/ 58 h 58"/>
                <a:gd name="T44" fmla="*/ 2 w 59"/>
                <a:gd name="T45" fmla="*/ 58 h 58"/>
                <a:gd name="T46" fmla="*/ 2 w 59"/>
                <a:gd name="T47" fmla="*/ 58 h 58"/>
                <a:gd name="T48" fmla="*/ 2 w 59"/>
                <a:gd name="T49" fmla="*/ 58 h 58"/>
                <a:gd name="T50" fmla="*/ 2 w 59"/>
                <a:gd name="T51" fmla="*/ 58 h 58"/>
                <a:gd name="T52" fmla="*/ 0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0 w 59"/>
                <a:gd name="T59" fmla="*/ 48 h 58"/>
                <a:gd name="T60" fmla="*/ 10 w 59"/>
                <a:gd name="T61" fmla="*/ 49 h 58"/>
                <a:gd name="T62" fmla="*/ 10 w 59"/>
                <a:gd name="T63" fmla="*/ 49 h 58"/>
                <a:gd name="T64" fmla="*/ 10 w 59"/>
                <a:gd name="T65" fmla="*/ 49 h 58"/>
                <a:gd name="T66" fmla="*/ 10 w 59"/>
                <a:gd name="T67" fmla="*/ 49 h 58"/>
                <a:gd name="T68" fmla="*/ 10 w 59"/>
                <a:gd name="T69" fmla="*/ 49 h 58"/>
                <a:gd name="T70" fmla="*/ 10 w 59"/>
                <a:gd name="T71" fmla="*/ 49 h 58"/>
                <a:gd name="T72" fmla="*/ 10 w 59"/>
                <a:gd name="T73" fmla="*/ 49 h 58"/>
                <a:gd name="T74" fmla="*/ 10 w 59"/>
                <a:gd name="T75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close/>
                  <a:moveTo>
                    <a:pt x="10" y="49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A1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7" name="Freeform 55"/>
            <p:cNvSpPr>
              <a:spLocks noEditPoints="1"/>
            </p:cNvSpPr>
            <p:nvPr/>
          </p:nvSpPr>
          <p:spPr bwMode="auto">
            <a:xfrm>
              <a:off x="264" y="335"/>
              <a:ext cx="59" cy="59"/>
            </a:xfrm>
            <a:custGeom>
              <a:avLst/>
              <a:gdLst>
                <a:gd name="T0" fmla="*/ 59 w 59"/>
                <a:gd name="T1" fmla="*/ 1 h 59"/>
                <a:gd name="T2" fmla="*/ 59 w 59"/>
                <a:gd name="T3" fmla="*/ 1 h 59"/>
                <a:gd name="T4" fmla="*/ 59 w 59"/>
                <a:gd name="T5" fmla="*/ 1 h 59"/>
                <a:gd name="T6" fmla="*/ 59 w 59"/>
                <a:gd name="T7" fmla="*/ 1 h 59"/>
                <a:gd name="T8" fmla="*/ 59 w 59"/>
                <a:gd name="T9" fmla="*/ 1 h 59"/>
                <a:gd name="T10" fmla="*/ 59 w 59"/>
                <a:gd name="T11" fmla="*/ 1 h 59"/>
                <a:gd name="T12" fmla="*/ 59 w 59"/>
                <a:gd name="T13" fmla="*/ 0 h 59"/>
                <a:gd name="T14" fmla="*/ 59 w 59"/>
                <a:gd name="T15" fmla="*/ 0 h 59"/>
                <a:gd name="T16" fmla="*/ 59 w 59"/>
                <a:gd name="T17" fmla="*/ 0 h 59"/>
                <a:gd name="T18" fmla="*/ 59 w 59"/>
                <a:gd name="T19" fmla="*/ 0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1 h 59"/>
                <a:gd name="T34" fmla="*/ 59 w 59"/>
                <a:gd name="T35" fmla="*/ 1 h 59"/>
                <a:gd name="T36" fmla="*/ 59 w 59"/>
                <a:gd name="T37" fmla="*/ 1 h 59"/>
                <a:gd name="T38" fmla="*/ 11 w 59"/>
                <a:gd name="T39" fmla="*/ 49 h 59"/>
                <a:gd name="T40" fmla="*/ 1 w 59"/>
                <a:gd name="T41" fmla="*/ 59 h 59"/>
                <a:gd name="T42" fmla="*/ 1 w 59"/>
                <a:gd name="T43" fmla="*/ 59 h 59"/>
                <a:gd name="T44" fmla="*/ 1 w 59"/>
                <a:gd name="T45" fmla="*/ 59 h 59"/>
                <a:gd name="T46" fmla="*/ 1 w 59"/>
                <a:gd name="T47" fmla="*/ 59 h 59"/>
                <a:gd name="T48" fmla="*/ 1 w 59"/>
                <a:gd name="T49" fmla="*/ 59 h 59"/>
                <a:gd name="T50" fmla="*/ 1 w 59"/>
                <a:gd name="T51" fmla="*/ 59 h 59"/>
                <a:gd name="T52" fmla="*/ 1 w 59"/>
                <a:gd name="T53" fmla="*/ 59 h 59"/>
                <a:gd name="T54" fmla="*/ 1 w 59"/>
                <a:gd name="T55" fmla="*/ 59 h 59"/>
                <a:gd name="T56" fmla="*/ 0 w 59"/>
                <a:gd name="T57" fmla="*/ 59 h 59"/>
                <a:gd name="T58" fmla="*/ 10 w 59"/>
                <a:gd name="T59" fmla="*/ 49 h 59"/>
                <a:gd name="T60" fmla="*/ 10 w 59"/>
                <a:gd name="T61" fmla="*/ 49 h 59"/>
                <a:gd name="T62" fmla="*/ 10 w 59"/>
                <a:gd name="T63" fmla="*/ 49 h 59"/>
                <a:gd name="T64" fmla="*/ 10 w 59"/>
                <a:gd name="T65" fmla="*/ 49 h 59"/>
                <a:gd name="T66" fmla="*/ 10 w 59"/>
                <a:gd name="T67" fmla="*/ 49 h 59"/>
                <a:gd name="T68" fmla="*/ 10 w 59"/>
                <a:gd name="T69" fmla="*/ 49 h 59"/>
                <a:gd name="T70" fmla="*/ 10 w 59"/>
                <a:gd name="T71" fmla="*/ 49 h 59"/>
                <a:gd name="T72" fmla="*/ 11 w 59"/>
                <a:gd name="T73" fmla="*/ 49 h 59"/>
                <a:gd name="T74" fmla="*/ 11 w 59"/>
                <a:gd name="T7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1" y="49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9F9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8" name="Freeform 56"/>
            <p:cNvSpPr>
              <a:spLocks noEditPoints="1"/>
            </p:cNvSpPr>
            <p:nvPr/>
          </p:nvSpPr>
          <p:spPr bwMode="auto">
            <a:xfrm>
              <a:off x="264" y="334"/>
              <a:ext cx="59" cy="60"/>
            </a:xfrm>
            <a:custGeom>
              <a:avLst/>
              <a:gdLst>
                <a:gd name="T0" fmla="*/ 59 w 59"/>
                <a:gd name="T1" fmla="*/ 1 h 60"/>
                <a:gd name="T2" fmla="*/ 59 w 59"/>
                <a:gd name="T3" fmla="*/ 1 h 60"/>
                <a:gd name="T4" fmla="*/ 59 w 59"/>
                <a:gd name="T5" fmla="*/ 1 h 60"/>
                <a:gd name="T6" fmla="*/ 59 w 59"/>
                <a:gd name="T7" fmla="*/ 1 h 60"/>
                <a:gd name="T8" fmla="*/ 59 w 59"/>
                <a:gd name="T9" fmla="*/ 1 h 60"/>
                <a:gd name="T10" fmla="*/ 59 w 59"/>
                <a:gd name="T11" fmla="*/ 1 h 60"/>
                <a:gd name="T12" fmla="*/ 59 w 59"/>
                <a:gd name="T13" fmla="*/ 1 h 60"/>
                <a:gd name="T14" fmla="*/ 59 w 59"/>
                <a:gd name="T15" fmla="*/ 1 h 60"/>
                <a:gd name="T16" fmla="*/ 59 w 59"/>
                <a:gd name="T17" fmla="*/ 1 h 60"/>
                <a:gd name="T18" fmla="*/ 59 w 59"/>
                <a:gd name="T19" fmla="*/ 1 h 60"/>
                <a:gd name="T20" fmla="*/ 59 w 59"/>
                <a:gd name="T21" fmla="*/ 0 h 60"/>
                <a:gd name="T22" fmla="*/ 59 w 59"/>
                <a:gd name="T23" fmla="*/ 0 h 60"/>
                <a:gd name="T24" fmla="*/ 59 w 59"/>
                <a:gd name="T25" fmla="*/ 0 h 60"/>
                <a:gd name="T26" fmla="*/ 59 w 59"/>
                <a:gd name="T27" fmla="*/ 1 h 60"/>
                <a:gd name="T28" fmla="*/ 59 w 59"/>
                <a:gd name="T29" fmla="*/ 1 h 60"/>
                <a:gd name="T30" fmla="*/ 59 w 59"/>
                <a:gd name="T31" fmla="*/ 1 h 60"/>
                <a:gd name="T32" fmla="*/ 59 w 59"/>
                <a:gd name="T33" fmla="*/ 1 h 60"/>
                <a:gd name="T34" fmla="*/ 59 w 59"/>
                <a:gd name="T35" fmla="*/ 1 h 60"/>
                <a:gd name="T36" fmla="*/ 59 w 59"/>
                <a:gd name="T37" fmla="*/ 1 h 60"/>
                <a:gd name="T38" fmla="*/ 10 w 59"/>
                <a:gd name="T39" fmla="*/ 50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59 h 60"/>
                <a:gd name="T46" fmla="*/ 0 w 59"/>
                <a:gd name="T47" fmla="*/ 59 h 60"/>
                <a:gd name="T48" fmla="*/ 0 w 59"/>
                <a:gd name="T49" fmla="*/ 59 h 60"/>
                <a:gd name="T50" fmla="*/ 0 w 59"/>
                <a:gd name="T51" fmla="*/ 59 h 60"/>
                <a:gd name="T52" fmla="*/ 0 w 59"/>
                <a:gd name="T53" fmla="*/ 59 h 60"/>
                <a:gd name="T54" fmla="*/ 0 w 59"/>
                <a:gd name="T55" fmla="*/ 59 h 60"/>
                <a:gd name="T56" fmla="*/ 0 w 59"/>
                <a:gd name="T57" fmla="*/ 59 h 60"/>
                <a:gd name="T58" fmla="*/ 9 w 59"/>
                <a:gd name="T59" fmla="*/ 50 h 60"/>
                <a:gd name="T60" fmla="*/ 9 w 59"/>
                <a:gd name="T61" fmla="*/ 50 h 60"/>
                <a:gd name="T62" fmla="*/ 9 w 59"/>
                <a:gd name="T63" fmla="*/ 50 h 60"/>
                <a:gd name="T64" fmla="*/ 10 w 59"/>
                <a:gd name="T65" fmla="*/ 50 h 60"/>
                <a:gd name="T66" fmla="*/ 10 w 59"/>
                <a:gd name="T67" fmla="*/ 50 h 60"/>
                <a:gd name="T68" fmla="*/ 10 w 59"/>
                <a:gd name="T69" fmla="*/ 50 h 60"/>
                <a:gd name="T70" fmla="*/ 10 w 59"/>
                <a:gd name="T71" fmla="*/ 50 h 60"/>
                <a:gd name="T72" fmla="*/ 10 w 59"/>
                <a:gd name="T73" fmla="*/ 50 h 60"/>
                <a:gd name="T74" fmla="*/ 10 w 59"/>
                <a:gd name="T7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0" y="5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D9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9" name="Freeform 57"/>
            <p:cNvSpPr>
              <a:spLocks noEditPoints="1"/>
            </p:cNvSpPr>
            <p:nvPr/>
          </p:nvSpPr>
          <p:spPr bwMode="auto">
            <a:xfrm>
              <a:off x="263" y="334"/>
              <a:ext cx="60" cy="59"/>
            </a:xfrm>
            <a:custGeom>
              <a:avLst/>
              <a:gdLst>
                <a:gd name="T0" fmla="*/ 60 w 60"/>
                <a:gd name="T1" fmla="*/ 0 h 59"/>
                <a:gd name="T2" fmla="*/ 60 w 60"/>
                <a:gd name="T3" fmla="*/ 1 h 59"/>
                <a:gd name="T4" fmla="*/ 59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0 h 59"/>
                <a:gd name="T14" fmla="*/ 59 w 60"/>
                <a:gd name="T15" fmla="*/ 0 h 59"/>
                <a:gd name="T16" fmla="*/ 59 w 60"/>
                <a:gd name="T17" fmla="*/ 0 h 59"/>
                <a:gd name="T18" fmla="*/ 59 w 60"/>
                <a:gd name="T19" fmla="*/ 0 h 59"/>
                <a:gd name="T20" fmla="*/ 59 w 60"/>
                <a:gd name="T21" fmla="*/ 0 h 59"/>
                <a:gd name="T22" fmla="*/ 59 w 60"/>
                <a:gd name="T23" fmla="*/ 0 h 59"/>
                <a:gd name="T24" fmla="*/ 59 w 60"/>
                <a:gd name="T25" fmla="*/ 0 h 59"/>
                <a:gd name="T26" fmla="*/ 60 w 60"/>
                <a:gd name="T27" fmla="*/ 0 h 59"/>
                <a:gd name="T28" fmla="*/ 60 w 60"/>
                <a:gd name="T29" fmla="*/ 0 h 59"/>
                <a:gd name="T30" fmla="*/ 60 w 60"/>
                <a:gd name="T31" fmla="*/ 0 h 59"/>
                <a:gd name="T32" fmla="*/ 60 w 60"/>
                <a:gd name="T33" fmla="*/ 0 h 59"/>
                <a:gd name="T34" fmla="*/ 60 w 60"/>
                <a:gd name="T35" fmla="*/ 0 h 59"/>
                <a:gd name="T36" fmla="*/ 60 w 60"/>
                <a:gd name="T37" fmla="*/ 0 h 59"/>
                <a:gd name="T38" fmla="*/ 10 w 60"/>
                <a:gd name="T39" fmla="*/ 50 h 59"/>
                <a:gd name="T40" fmla="*/ 1 w 60"/>
                <a:gd name="T41" fmla="*/ 59 h 59"/>
                <a:gd name="T42" fmla="*/ 1 w 60"/>
                <a:gd name="T43" fmla="*/ 59 h 59"/>
                <a:gd name="T44" fmla="*/ 1 w 60"/>
                <a:gd name="T45" fmla="*/ 59 h 59"/>
                <a:gd name="T46" fmla="*/ 0 w 60"/>
                <a:gd name="T47" fmla="*/ 59 h 59"/>
                <a:gd name="T48" fmla="*/ 0 w 60"/>
                <a:gd name="T49" fmla="*/ 59 h 59"/>
                <a:gd name="T50" fmla="*/ 0 w 60"/>
                <a:gd name="T51" fmla="*/ 59 h 59"/>
                <a:gd name="T52" fmla="*/ 0 w 60"/>
                <a:gd name="T53" fmla="*/ 59 h 59"/>
                <a:gd name="T54" fmla="*/ 0 w 60"/>
                <a:gd name="T55" fmla="*/ 59 h 59"/>
                <a:gd name="T56" fmla="*/ 0 w 60"/>
                <a:gd name="T57" fmla="*/ 59 h 59"/>
                <a:gd name="T58" fmla="*/ 10 w 60"/>
                <a:gd name="T59" fmla="*/ 49 h 59"/>
                <a:gd name="T60" fmla="*/ 10 w 60"/>
                <a:gd name="T61" fmla="*/ 49 h 59"/>
                <a:gd name="T62" fmla="*/ 10 w 60"/>
                <a:gd name="T63" fmla="*/ 49 h 59"/>
                <a:gd name="T64" fmla="*/ 10 w 60"/>
                <a:gd name="T65" fmla="*/ 49 h 59"/>
                <a:gd name="T66" fmla="*/ 10 w 60"/>
                <a:gd name="T67" fmla="*/ 50 h 59"/>
                <a:gd name="T68" fmla="*/ 10 w 60"/>
                <a:gd name="T69" fmla="*/ 50 h 59"/>
                <a:gd name="T70" fmla="*/ 10 w 60"/>
                <a:gd name="T71" fmla="*/ 50 h 59"/>
                <a:gd name="T72" fmla="*/ 10 w 60"/>
                <a:gd name="T73" fmla="*/ 50 h 59"/>
                <a:gd name="T74" fmla="*/ 10 w 60"/>
                <a:gd name="T7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59">
                  <a:moveTo>
                    <a:pt x="60" y="0"/>
                  </a:moveTo>
                  <a:lnTo>
                    <a:pt x="6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" y="50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B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0" name="Freeform 58"/>
            <p:cNvSpPr>
              <a:spLocks noEditPoints="1"/>
            </p:cNvSpPr>
            <p:nvPr/>
          </p:nvSpPr>
          <p:spPr bwMode="auto">
            <a:xfrm>
              <a:off x="262" y="332"/>
              <a:ext cx="60" cy="61"/>
            </a:xfrm>
            <a:custGeom>
              <a:avLst/>
              <a:gdLst>
                <a:gd name="T0" fmla="*/ 60 w 60"/>
                <a:gd name="T1" fmla="*/ 2 h 61"/>
                <a:gd name="T2" fmla="*/ 60 w 60"/>
                <a:gd name="T3" fmla="*/ 2 h 61"/>
                <a:gd name="T4" fmla="*/ 60 w 60"/>
                <a:gd name="T5" fmla="*/ 2 h 61"/>
                <a:gd name="T6" fmla="*/ 60 w 60"/>
                <a:gd name="T7" fmla="*/ 2 h 61"/>
                <a:gd name="T8" fmla="*/ 60 w 60"/>
                <a:gd name="T9" fmla="*/ 2 h 61"/>
                <a:gd name="T10" fmla="*/ 60 w 60"/>
                <a:gd name="T11" fmla="*/ 0 h 61"/>
                <a:gd name="T12" fmla="*/ 60 w 60"/>
                <a:gd name="T13" fmla="*/ 0 h 61"/>
                <a:gd name="T14" fmla="*/ 60 w 60"/>
                <a:gd name="T15" fmla="*/ 0 h 61"/>
                <a:gd name="T16" fmla="*/ 60 w 60"/>
                <a:gd name="T17" fmla="*/ 0 h 61"/>
                <a:gd name="T18" fmla="*/ 60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0 h 61"/>
                <a:gd name="T30" fmla="*/ 60 w 60"/>
                <a:gd name="T31" fmla="*/ 0 h 61"/>
                <a:gd name="T32" fmla="*/ 60 w 60"/>
                <a:gd name="T33" fmla="*/ 0 h 61"/>
                <a:gd name="T34" fmla="*/ 60 w 60"/>
                <a:gd name="T35" fmla="*/ 0 h 61"/>
                <a:gd name="T36" fmla="*/ 60 w 60"/>
                <a:gd name="T37" fmla="*/ 2 h 61"/>
                <a:gd name="T38" fmla="*/ 11 w 60"/>
                <a:gd name="T39" fmla="*/ 51 h 61"/>
                <a:gd name="T40" fmla="*/ 1 w 60"/>
                <a:gd name="T41" fmla="*/ 61 h 61"/>
                <a:gd name="T42" fmla="*/ 1 w 60"/>
                <a:gd name="T43" fmla="*/ 61 h 61"/>
                <a:gd name="T44" fmla="*/ 1 w 60"/>
                <a:gd name="T45" fmla="*/ 61 h 61"/>
                <a:gd name="T46" fmla="*/ 1 w 60"/>
                <a:gd name="T47" fmla="*/ 61 h 61"/>
                <a:gd name="T48" fmla="*/ 1 w 60"/>
                <a:gd name="T49" fmla="*/ 61 h 61"/>
                <a:gd name="T50" fmla="*/ 1 w 60"/>
                <a:gd name="T51" fmla="*/ 61 h 61"/>
                <a:gd name="T52" fmla="*/ 1 w 60"/>
                <a:gd name="T53" fmla="*/ 61 h 61"/>
                <a:gd name="T54" fmla="*/ 0 w 60"/>
                <a:gd name="T55" fmla="*/ 60 h 61"/>
                <a:gd name="T56" fmla="*/ 0 w 60"/>
                <a:gd name="T57" fmla="*/ 60 h 61"/>
                <a:gd name="T58" fmla="*/ 10 w 60"/>
                <a:gd name="T59" fmla="*/ 51 h 61"/>
                <a:gd name="T60" fmla="*/ 10 w 60"/>
                <a:gd name="T61" fmla="*/ 51 h 61"/>
                <a:gd name="T62" fmla="*/ 10 w 60"/>
                <a:gd name="T63" fmla="*/ 51 h 61"/>
                <a:gd name="T64" fmla="*/ 10 w 60"/>
                <a:gd name="T65" fmla="*/ 51 h 61"/>
                <a:gd name="T66" fmla="*/ 10 w 60"/>
                <a:gd name="T67" fmla="*/ 51 h 61"/>
                <a:gd name="T68" fmla="*/ 10 w 60"/>
                <a:gd name="T69" fmla="*/ 51 h 61"/>
                <a:gd name="T70" fmla="*/ 10 w 60"/>
                <a:gd name="T71" fmla="*/ 51 h 61"/>
                <a:gd name="T72" fmla="*/ 10 w 60"/>
                <a:gd name="T73" fmla="*/ 51 h 61"/>
                <a:gd name="T74" fmla="*/ 11 w 60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2"/>
                  </a:move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close/>
                  <a:moveTo>
                    <a:pt x="11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99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1" name="Freeform 59"/>
            <p:cNvSpPr>
              <a:spLocks noEditPoints="1"/>
            </p:cNvSpPr>
            <p:nvPr/>
          </p:nvSpPr>
          <p:spPr bwMode="auto">
            <a:xfrm>
              <a:off x="262" y="331"/>
              <a:ext cx="60" cy="61"/>
            </a:xfrm>
            <a:custGeom>
              <a:avLst/>
              <a:gdLst>
                <a:gd name="T0" fmla="*/ 60 w 60"/>
                <a:gd name="T1" fmla="*/ 1 h 61"/>
                <a:gd name="T2" fmla="*/ 60 w 60"/>
                <a:gd name="T3" fmla="*/ 1 h 61"/>
                <a:gd name="T4" fmla="*/ 60 w 60"/>
                <a:gd name="T5" fmla="*/ 1 h 61"/>
                <a:gd name="T6" fmla="*/ 60 w 60"/>
                <a:gd name="T7" fmla="*/ 1 h 61"/>
                <a:gd name="T8" fmla="*/ 60 w 60"/>
                <a:gd name="T9" fmla="*/ 1 h 61"/>
                <a:gd name="T10" fmla="*/ 60 w 60"/>
                <a:gd name="T11" fmla="*/ 1 h 61"/>
                <a:gd name="T12" fmla="*/ 59 w 60"/>
                <a:gd name="T13" fmla="*/ 1 h 61"/>
                <a:gd name="T14" fmla="*/ 59 w 60"/>
                <a:gd name="T15" fmla="*/ 1 h 61"/>
                <a:gd name="T16" fmla="*/ 59 w 60"/>
                <a:gd name="T17" fmla="*/ 1 h 61"/>
                <a:gd name="T18" fmla="*/ 59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1 h 61"/>
                <a:gd name="T30" fmla="*/ 60 w 60"/>
                <a:gd name="T31" fmla="*/ 1 h 61"/>
                <a:gd name="T32" fmla="*/ 60 w 60"/>
                <a:gd name="T33" fmla="*/ 1 h 61"/>
                <a:gd name="T34" fmla="*/ 60 w 60"/>
                <a:gd name="T35" fmla="*/ 1 h 61"/>
                <a:gd name="T36" fmla="*/ 60 w 60"/>
                <a:gd name="T37" fmla="*/ 1 h 61"/>
                <a:gd name="T38" fmla="*/ 10 w 60"/>
                <a:gd name="T39" fmla="*/ 52 h 61"/>
                <a:gd name="T40" fmla="*/ 0 w 60"/>
                <a:gd name="T41" fmla="*/ 61 h 61"/>
                <a:gd name="T42" fmla="*/ 0 w 60"/>
                <a:gd name="T43" fmla="*/ 61 h 61"/>
                <a:gd name="T44" fmla="*/ 0 w 60"/>
                <a:gd name="T45" fmla="*/ 61 h 61"/>
                <a:gd name="T46" fmla="*/ 0 w 60"/>
                <a:gd name="T47" fmla="*/ 61 h 61"/>
                <a:gd name="T48" fmla="*/ 0 w 60"/>
                <a:gd name="T49" fmla="*/ 61 h 61"/>
                <a:gd name="T50" fmla="*/ 0 w 60"/>
                <a:gd name="T51" fmla="*/ 61 h 61"/>
                <a:gd name="T52" fmla="*/ 0 w 60"/>
                <a:gd name="T53" fmla="*/ 61 h 61"/>
                <a:gd name="T54" fmla="*/ 0 w 60"/>
                <a:gd name="T55" fmla="*/ 61 h 61"/>
                <a:gd name="T56" fmla="*/ 0 w 60"/>
                <a:gd name="T57" fmla="*/ 61 h 61"/>
                <a:gd name="T58" fmla="*/ 8 w 60"/>
                <a:gd name="T59" fmla="*/ 50 h 61"/>
                <a:gd name="T60" fmla="*/ 8 w 60"/>
                <a:gd name="T61" fmla="*/ 52 h 61"/>
                <a:gd name="T62" fmla="*/ 8 w 60"/>
                <a:gd name="T63" fmla="*/ 52 h 61"/>
                <a:gd name="T64" fmla="*/ 8 w 60"/>
                <a:gd name="T65" fmla="*/ 52 h 61"/>
                <a:gd name="T66" fmla="*/ 10 w 60"/>
                <a:gd name="T67" fmla="*/ 52 h 61"/>
                <a:gd name="T68" fmla="*/ 10 w 60"/>
                <a:gd name="T69" fmla="*/ 52 h 61"/>
                <a:gd name="T70" fmla="*/ 10 w 60"/>
                <a:gd name="T71" fmla="*/ 52 h 61"/>
                <a:gd name="T72" fmla="*/ 10 w 60"/>
                <a:gd name="T73" fmla="*/ 52 h 61"/>
                <a:gd name="T74" fmla="*/ 10 w 60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79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2" name="Freeform 60"/>
            <p:cNvSpPr>
              <a:spLocks noEditPoints="1"/>
            </p:cNvSpPr>
            <p:nvPr/>
          </p:nvSpPr>
          <p:spPr bwMode="auto">
            <a:xfrm>
              <a:off x="260" y="330"/>
              <a:ext cx="62" cy="62"/>
            </a:xfrm>
            <a:custGeom>
              <a:avLst/>
              <a:gdLst>
                <a:gd name="T0" fmla="*/ 62 w 62"/>
                <a:gd name="T1" fmla="*/ 1 h 62"/>
                <a:gd name="T2" fmla="*/ 61 w 62"/>
                <a:gd name="T3" fmla="*/ 1 h 62"/>
                <a:gd name="T4" fmla="*/ 61 w 62"/>
                <a:gd name="T5" fmla="*/ 1 h 62"/>
                <a:gd name="T6" fmla="*/ 61 w 62"/>
                <a:gd name="T7" fmla="*/ 1 h 62"/>
                <a:gd name="T8" fmla="*/ 61 w 62"/>
                <a:gd name="T9" fmla="*/ 1 h 62"/>
                <a:gd name="T10" fmla="*/ 61 w 62"/>
                <a:gd name="T11" fmla="*/ 1 h 62"/>
                <a:gd name="T12" fmla="*/ 61 w 62"/>
                <a:gd name="T13" fmla="*/ 1 h 62"/>
                <a:gd name="T14" fmla="*/ 61 w 62"/>
                <a:gd name="T15" fmla="*/ 1 h 62"/>
                <a:gd name="T16" fmla="*/ 61 w 62"/>
                <a:gd name="T17" fmla="*/ 1 h 62"/>
                <a:gd name="T18" fmla="*/ 61 w 62"/>
                <a:gd name="T19" fmla="*/ 1 h 62"/>
                <a:gd name="T20" fmla="*/ 61 w 62"/>
                <a:gd name="T21" fmla="*/ 0 h 62"/>
                <a:gd name="T22" fmla="*/ 61 w 62"/>
                <a:gd name="T23" fmla="*/ 1 h 62"/>
                <a:gd name="T24" fmla="*/ 61 w 62"/>
                <a:gd name="T25" fmla="*/ 1 h 62"/>
                <a:gd name="T26" fmla="*/ 61 w 62"/>
                <a:gd name="T27" fmla="*/ 1 h 62"/>
                <a:gd name="T28" fmla="*/ 61 w 62"/>
                <a:gd name="T29" fmla="*/ 1 h 62"/>
                <a:gd name="T30" fmla="*/ 61 w 62"/>
                <a:gd name="T31" fmla="*/ 1 h 62"/>
                <a:gd name="T32" fmla="*/ 61 w 62"/>
                <a:gd name="T33" fmla="*/ 1 h 62"/>
                <a:gd name="T34" fmla="*/ 62 w 62"/>
                <a:gd name="T35" fmla="*/ 1 h 62"/>
                <a:gd name="T36" fmla="*/ 62 w 62"/>
                <a:gd name="T37" fmla="*/ 1 h 62"/>
                <a:gd name="T38" fmla="*/ 10 w 62"/>
                <a:gd name="T39" fmla="*/ 51 h 62"/>
                <a:gd name="T40" fmla="*/ 2 w 62"/>
                <a:gd name="T41" fmla="*/ 62 h 62"/>
                <a:gd name="T42" fmla="*/ 2 w 62"/>
                <a:gd name="T43" fmla="*/ 62 h 62"/>
                <a:gd name="T44" fmla="*/ 0 w 62"/>
                <a:gd name="T45" fmla="*/ 62 h 62"/>
                <a:gd name="T46" fmla="*/ 0 w 62"/>
                <a:gd name="T47" fmla="*/ 62 h 62"/>
                <a:gd name="T48" fmla="*/ 0 w 62"/>
                <a:gd name="T49" fmla="*/ 62 h 62"/>
                <a:gd name="T50" fmla="*/ 0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0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1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95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3" name="Freeform 61"/>
            <p:cNvSpPr>
              <a:spLocks noEditPoints="1"/>
            </p:cNvSpPr>
            <p:nvPr/>
          </p:nvSpPr>
          <p:spPr bwMode="auto">
            <a:xfrm>
              <a:off x="259" y="330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1 h 62"/>
                <a:gd name="T4" fmla="*/ 62 w 62"/>
                <a:gd name="T5" fmla="*/ 1 h 62"/>
                <a:gd name="T6" fmla="*/ 62 w 62"/>
                <a:gd name="T7" fmla="*/ 1 h 62"/>
                <a:gd name="T8" fmla="*/ 62 w 62"/>
                <a:gd name="T9" fmla="*/ 1 h 62"/>
                <a:gd name="T10" fmla="*/ 62 w 62"/>
                <a:gd name="T11" fmla="*/ 1 h 62"/>
                <a:gd name="T12" fmla="*/ 62 w 62"/>
                <a:gd name="T13" fmla="*/ 0 h 62"/>
                <a:gd name="T14" fmla="*/ 60 w 62"/>
                <a:gd name="T15" fmla="*/ 0 h 62"/>
                <a:gd name="T16" fmla="*/ 60 w 62"/>
                <a:gd name="T17" fmla="*/ 0 h 62"/>
                <a:gd name="T18" fmla="*/ 60 w 62"/>
                <a:gd name="T19" fmla="*/ 0 h 62"/>
                <a:gd name="T20" fmla="*/ 62 w 62"/>
                <a:gd name="T21" fmla="*/ 0 h 62"/>
                <a:gd name="T22" fmla="*/ 62 w 62"/>
                <a:gd name="T23" fmla="*/ 0 h 62"/>
                <a:gd name="T24" fmla="*/ 62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1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0 h 62"/>
                <a:gd name="T48" fmla="*/ 1 w 62"/>
                <a:gd name="T49" fmla="*/ 60 h 62"/>
                <a:gd name="T50" fmla="*/ 1 w 62"/>
                <a:gd name="T51" fmla="*/ 60 h 62"/>
                <a:gd name="T52" fmla="*/ 0 w 62"/>
                <a:gd name="T53" fmla="*/ 60 h 62"/>
                <a:gd name="T54" fmla="*/ 0 w 62"/>
                <a:gd name="T55" fmla="*/ 60 h 62"/>
                <a:gd name="T56" fmla="*/ 0 w 62"/>
                <a:gd name="T57" fmla="*/ 60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1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3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4" name="Freeform 62"/>
            <p:cNvSpPr>
              <a:spLocks noEditPoints="1"/>
            </p:cNvSpPr>
            <p:nvPr/>
          </p:nvSpPr>
          <p:spPr bwMode="auto">
            <a:xfrm>
              <a:off x="259" y="329"/>
              <a:ext cx="62" cy="61"/>
            </a:xfrm>
            <a:custGeom>
              <a:avLst/>
              <a:gdLst>
                <a:gd name="T0" fmla="*/ 62 w 62"/>
                <a:gd name="T1" fmla="*/ 1 h 61"/>
                <a:gd name="T2" fmla="*/ 60 w 62"/>
                <a:gd name="T3" fmla="*/ 1 h 61"/>
                <a:gd name="T4" fmla="*/ 60 w 62"/>
                <a:gd name="T5" fmla="*/ 1 h 61"/>
                <a:gd name="T6" fmla="*/ 60 w 62"/>
                <a:gd name="T7" fmla="*/ 1 h 61"/>
                <a:gd name="T8" fmla="*/ 60 w 62"/>
                <a:gd name="T9" fmla="*/ 1 h 61"/>
                <a:gd name="T10" fmla="*/ 60 w 62"/>
                <a:gd name="T11" fmla="*/ 1 h 61"/>
                <a:gd name="T12" fmla="*/ 60 w 62"/>
                <a:gd name="T13" fmla="*/ 1 h 61"/>
                <a:gd name="T14" fmla="*/ 60 w 62"/>
                <a:gd name="T15" fmla="*/ 1 h 61"/>
                <a:gd name="T16" fmla="*/ 60 w 62"/>
                <a:gd name="T17" fmla="*/ 1 h 61"/>
                <a:gd name="T18" fmla="*/ 60 w 62"/>
                <a:gd name="T19" fmla="*/ 1 h 61"/>
                <a:gd name="T20" fmla="*/ 60 w 62"/>
                <a:gd name="T21" fmla="*/ 0 h 61"/>
                <a:gd name="T22" fmla="*/ 60 w 62"/>
                <a:gd name="T23" fmla="*/ 0 h 61"/>
                <a:gd name="T24" fmla="*/ 60 w 62"/>
                <a:gd name="T25" fmla="*/ 0 h 61"/>
                <a:gd name="T26" fmla="*/ 60 w 62"/>
                <a:gd name="T27" fmla="*/ 0 h 61"/>
                <a:gd name="T28" fmla="*/ 62 w 62"/>
                <a:gd name="T29" fmla="*/ 1 h 61"/>
                <a:gd name="T30" fmla="*/ 62 w 62"/>
                <a:gd name="T31" fmla="*/ 1 h 61"/>
                <a:gd name="T32" fmla="*/ 62 w 62"/>
                <a:gd name="T33" fmla="*/ 1 h 61"/>
                <a:gd name="T34" fmla="*/ 62 w 62"/>
                <a:gd name="T35" fmla="*/ 1 h 61"/>
                <a:gd name="T36" fmla="*/ 62 w 62"/>
                <a:gd name="T37" fmla="*/ 1 h 61"/>
                <a:gd name="T38" fmla="*/ 10 w 62"/>
                <a:gd name="T39" fmla="*/ 52 h 61"/>
                <a:gd name="T40" fmla="*/ 0 w 62"/>
                <a:gd name="T41" fmla="*/ 61 h 61"/>
                <a:gd name="T42" fmla="*/ 0 w 62"/>
                <a:gd name="T43" fmla="*/ 61 h 61"/>
                <a:gd name="T44" fmla="*/ 0 w 62"/>
                <a:gd name="T45" fmla="*/ 61 h 61"/>
                <a:gd name="T46" fmla="*/ 0 w 62"/>
                <a:gd name="T47" fmla="*/ 61 h 61"/>
                <a:gd name="T48" fmla="*/ 0 w 62"/>
                <a:gd name="T49" fmla="*/ 61 h 61"/>
                <a:gd name="T50" fmla="*/ 0 w 62"/>
                <a:gd name="T51" fmla="*/ 61 h 61"/>
                <a:gd name="T52" fmla="*/ 0 w 62"/>
                <a:gd name="T53" fmla="*/ 61 h 61"/>
                <a:gd name="T54" fmla="*/ 0 w 62"/>
                <a:gd name="T55" fmla="*/ 61 h 61"/>
                <a:gd name="T56" fmla="*/ 0 w 62"/>
                <a:gd name="T57" fmla="*/ 61 h 61"/>
                <a:gd name="T58" fmla="*/ 9 w 62"/>
                <a:gd name="T59" fmla="*/ 51 h 61"/>
                <a:gd name="T60" fmla="*/ 9 w 62"/>
                <a:gd name="T61" fmla="*/ 51 h 61"/>
                <a:gd name="T62" fmla="*/ 9 w 62"/>
                <a:gd name="T63" fmla="*/ 51 h 61"/>
                <a:gd name="T64" fmla="*/ 10 w 62"/>
                <a:gd name="T65" fmla="*/ 51 h 61"/>
                <a:gd name="T66" fmla="*/ 10 w 62"/>
                <a:gd name="T67" fmla="*/ 51 h 61"/>
                <a:gd name="T68" fmla="*/ 10 w 62"/>
                <a:gd name="T69" fmla="*/ 51 h 61"/>
                <a:gd name="T70" fmla="*/ 10 w 62"/>
                <a:gd name="T71" fmla="*/ 51 h 61"/>
                <a:gd name="T72" fmla="*/ 10 w 62"/>
                <a:gd name="T73" fmla="*/ 52 h 61"/>
                <a:gd name="T74" fmla="*/ 10 w 62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1">
                  <a:moveTo>
                    <a:pt x="62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1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5" name="Freeform 63"/>
            <p:cNvSpPr>
              <a:spLocks noEditPoints="1"/>
            </p:cNvSpPr>
            <p:nvPr/>
          </p:nvSpPr>
          <p:spPr bwMode="auto">
            <a:xfrm>
              <a:off x="258" y="329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1 w 61"/>
                <a:gd name="T3" fmla="*/ 1 h 61"/>
                <a:gd name="T4" fmla="*/ 61 w 61"/>
                <a:gd name="T5" fmla="*/ 1 h 61"/>
                <a:gd name="T6" fmla="*/ 61 w 61"/>
                <a:gd name="T7" fmla="*/ 0 h 61"/>
                <a:gd name="T8" fmla="*/ 61 w 61"/>
                <a:gd name="T9" fmla="*/ 0 h 61"/>
                <a:gd name="T10" fmla="*/ 61 w 61"/>
                <a:gd name="T11" fmla="*/ 0 h 61"/>
                <a:gd name="T12" fmla="*/ 61 w 61"/>
                <a:gd name="T13" fmla="*/ 0 h 61"/>
                <a:gd name="T14" fmla="*/ 61 w 61"/>
                <a:gd name="T15" fmla="*/ 0 h 61"/>
                <a:gd name="T16" fmla="*/ 60 w 61"/>
                <a:gd name="T17" fmla="*/ 0 h 61"/>
                <a:gd name="T18" fmla="*/ 60 w 61"/>
                <a:gd name="T19" fmla="*/ 0 h 61"/>
                <a:gd name="T20" fmla="*/ 61 w 61"/>
                <a:gd name="T21" fmla="*/ 0 h 61"/>
                <a:gd name="T22" fmla="*/ 61 w 61"/>
                <a:gd name="T23" fmla="*/ 0 h 61"/>
                <a:gd name="T24" fmla="*/ 61 w 61"/>
                <a:gd name="T25" fmla="*/ 0 h 61"/>
                <a:gd name="T26" fmla="*/ 61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0 w 61"/>
                <a:gd name="T39" fmla="*/ 51 h 61"/>
                <a:gd name="T40" fmla="*/ 1 w 61"/>
                <a:gd name="T41" fmla="*/ 61 h 61"/>
                <a:gd name="T42" fmla="*/ 1 w 61"/>
                <a:gd name="T43" fmla="*/ 61 h 61"/>
                <a:gd name="T44" fmla="*/ 1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0 h 61"/>
                <a:gd name="T52" fmla="*/ 0 w 61"/>
                <a:gd name="T53" fmla="*/ 60 h 61"/>
                <a:gd name="T54" fmla="*/ 0 w 61"/>
                <a:gd name="T55" fmla="*/ 60 h 61"/>
                <a:gd name="T56" fmla="*/ 0 w 61"/>
                <a:gd name="T57" fmla="*/ 60 h 61"/>
                <a:gd name="T58" fmla="*/ 10 w 61"/>
                <a:gd name="T59" fmla="*/ 51 h 61"/>
                <a:gd name="T60" fmla="*/ 10 w 61"/>
                <a:gd name="T61" fmla="*/ 51 h 61"/>
                <a:gd name="T62" fmla="*/ 10 w 61"/>
                <a:gd name="T63" fmla="*/ 51 h 61"/>
                <a:gd name="T64" fmla="*/ 10 w 61"/>
                <a:gd name="T65" fmla="*/ 51 h 61"/>
                <a:gd name="T66" fmla="*/ 10 w 61"/>
                <a:gd name="T67" fmla="*/ 51 h 61"/>
                <a:gd name="T68" fmla="*/ 10 w 61"/>
                <a:gd name="T69" fmla="*/ 51 h 61"/>
                <a:gd name="T70" fmla="*/ 10 w 61"/>
                <a:gd name="T71" fmla="*/ 51 h 61"/>
                <a:gd name="T72" fmla="*/ 10 w 61"/>
                <a:gd name="T73" fmla="*/ 51 h 61"/>
                <a:gd name="T74" fmla="*/ 10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0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8F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6" name="Freeform 64"/>
            <p:cNvSpPr>
              <a:spLocks noEditPoints="1"/>
            </p:cNvSpPr>
            <p:nvPr/>
          </p:nvSpPr>
          <p:spPr bwMode="auto">
            <a:xfrm>
              <a:off x="257" y="327"/>
              <a:ext cx="62" cy="62"/>
            </a:xfrm>
            <a:custGeom>
              <a:avLst/>
              <a:gdLst>
                <a:gd name="T0" fmla="*/ 62 w 62"/>
                <a:gd name="T1" fmla="*/ 2 h 62"/>
                <a:gd name="T2" fmla="*/ 61 w 62"/>
                <a:gd name="T3" fmla="*/ 2 h 62"/>
                <a:gd name="T4" fmla="*/ 61 w 62"/>
                <a:gd name="T5" fmla="*/ 2 h 62"/>
                <a:gd name="T6" fmla="*/ 61 w 62"/>
                <a:gd name="T7" fmla="*/ 2 h 62"/>
                <a:gd name="T8" fmla="*/ 61 w 62"/>
                <a:gd name="T9" fmla="*/ 2 h 62"/>
                <a:gd name="T10" fmla="*/ 61 w 62"/>
                <a:gd name="T11" fmla="*/ 2 h 62"/>
                <a:gd name="T12" fmla="*/ 61 w 62"/>
                <a:gd name="T13" fmla="*/ 2 h 62"/>
                <a:gd name="T14" fmla="*/ 61 w 62"/>
                <a:gd name="T15" fmla="*/ 2 h 62"/>
                <a:gd name="T16" fmla="*/ 61 w 62"/>
                <a:gd name="T17" fmla="*/ 0 h 62"/>
                <a:gd name="T18" fmla="*/ 61 w 62"/>
                <a:gd name="T19" fmla="*/ 0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2 h 62"/>
                <a:gd name="T38" fmla="*/ 11 w 62"/>
                <a:gd name="T39" fmla="*/ 53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2 h 62"/>
                <a:gd name="T60" fmla="*/ 10 w 62"/>
                <a:gd name="T61" fmla="*/ 52 h 62"/>
                <a:gd name="T62" fmla="*/ 10 w 62"/>
                <a:gd name="T63" fmla="*/ 52 h 62"/>
                <a:gd name="T64" fmla="*/ 10 w 62"/>
                <a:gd name="T65" fmla="*/ 52 h 62"/>
                <a:gd name="T66" fmla="*/ 10 w 62"/>
                <a:gd name="T67" fmla="*/ 52 h 62"/>
                <a:gd name="T68" fmla="*/ 10 w 62"/>
                <a:gd name="T69" fmla="*/ 52 h 62"/>
                <a:gd name="T70" fmla="*/ 11 w 62"/>
                <a:gd name="T71" fmla="*/ 53 h 62"/>
                <a:gd name="T72" fmla="*/ 11 w 62"/>
                <a:gd name="T73" fmla="*/ 53 h 62"/>
                <a:gd name="T74" fmla="*/ 11 w 62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2"/>
                  </a:move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close/>
                  <a:moveTo>
                    <a:pt x="11" y="53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8D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7" name="Freeform 65"/>
            <p:cNvSpPr>
              <a:spLocks noEditPoints="1"/>
            </p:cNvSpPr>
            <p:nvPr/>
          </p:nvSpPr>
          <p:spPr bwMode="auto">
            <a:xfrm>
              <a:off x="257" y="326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1 w 61"/>
                <a:gd name="T3" fmla="*/ 1 h 63"/>
                <a:gd name="T4" fmla="*/ 61 w 61"/>
                <a:gd name="T5" fmla="*/ 1 h 63"/>
                <a:gd name="T6" fmla="*/ 61 w 61"/>
                <a:gd name="T7" fmla="*/ 1 h 63"/>
                <a:gd name="T8" fmla="*/ 61 w 61"/>
                <a:gd name="T9" fmla="*/ 1 h 63"/>
                <a:gd name="T10" fmla="*/ 61 w 61"/>
                <a:gd name="T11" fmla="*/ 1 h 63"/>
                <a:gd name="T12" fmla="*/ 61 w 61"/>
                <a:gd name="T13" fmla="*/ 1 h 63"/>
                <a:gd name="T14" fmla="*/ 61 w 61"/>
                <a:gd name="T15" fmla="*/ 1 h 63"/>
                <a:gd name="T16" fmla="*/ 60 w 61"/>
                <a:gd name="T17" fmla="*/ 1 h 63"/>
                <a:gd name="T18" fmla="*/ 60 w 61"/>
                <a:gd name="T19" fmla="*/ 1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0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0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3 h 63"/>
                <a:gd name="T60" fmla="*/ 10 w 61"/>
                <a:gd name="T61" fmla="*/ 53 h 63"/>
                <a:gd name="T62" fmla="*/ 10 w 61"/>
                <a:gd name="T63" fmla="*/ 53 h 63"/>
                <a:gd name="T64" fmla="*/ 10 w 61"/>
                <a:gd name="T65" fmla="*/ 53 h 63"/>
                <a:gd name="T66" fmla="*/ 10 w 61"/>
                <a:gd name="T67" fmla="*/ 53 h 63"/>
                <a:gd name="T68" fmla="*/ 10 w 61"/>
                <a:gd name="T69" fmla="*/ 53 h 63"/>
                <a:gd name="T70" fmla="*/ 10 w 61"/>
                <a:gd name="T71" fmla="*/ 53 h 63"/>
                <a:gd name="T72" fmla="*/ 10 w 61"/>
                <a:gd name="T73" fmla="*/ 53 h 63"/>
                <a:gd name="T74" fmla="*/ 10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B8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8" name="Freeform 66"/>
            <p:cNvSpPr>
              <a:spLocks noEditPoints="1"/>
            </p:cNvSpPr>
            <p:nvPr/>
          </p:nvSpPr>
          <p:spPr bwMode="auto">
            <a:xfrm>
              <a:off x="255" y="326"/>
              <a:ext cx="63" cy="62"/>
            </a:xfrm>
            <a:custGeom>
              <a:avLst/>
              <a:gdLst>
                <a:gd name="T0" fmla="*/ 63 w 63"/>
                <a:gd name="T1" fmla="*/ 0 h 62"/>
                <a:gd name="T2" fmla="*/ 62 w 63"/>
                <a:gd name="T3" fmla="*/ 1 h 62"/>
                <a:gd name="T4" fmla="*/ 62 w 63"/>
                <a:gd name="T5" fmla="*/ 1 h 62"/>
                <a:gd name="T6" fmla="*/ 62 w 63"/>
                <a:gd name="T7" fmla="*/ 1 h 62"/>
                <a:gd name="T8" fmla="*/ 62 w 63"/>
                <a:gd name="T9" fmla="*/ 1 h 62"/>
                <a:gd name="T10" fmla="*/ 62 w 63"/>
                <a:gd name="T11" fmla="*/ 1 h 62"/>
                <a:gd name="T12" fmla="*/ 62 w 63"/>
                <a:gd name="T13" fmla="*/ 0 h 62"/>
                <a:gd name="T14" fmla="*/ 62 w 63"/>
                <a:gd name="T15" fmla="*/ 0 h 62"/>
                <a:gd name="T16" fmla="*/ 62 w 63"/>
                <a:gd name="T17" fmla="*/ 0 h 62"/>
                <a:gd name="T18" fmla="*/ 62 w 63"/>
                <a:gd name="T19" fmla="*/ 0 h 62"/>
                <a:gd name="T20" fmla="*/ 62 w 63"/>
                <a:gd name="T21" fmla="*/ 0 h 62"/>
                <a:gd name="T22" fmla="*/ 62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0 h 62"/>
                <a:gd name="T38" fmla="*/ 12 w 63"/>
                <a:gd name="T39" fmla="*/ 53 h 62"/>
                <a:gd name="T40" fmla="*/ 2 w 63"/>
                <a:gd name="T41" fmla="*/ 62 h 62"/>
                <a:gd name="T42" fmla="*/ 2 w 63"/>
                <a:gd name="T43" fmla="*/ 62 h 62"/>
                <a:gd name="T44" fmla="*/ 2 w 63"/>
                <a:gd name="T45" fmla="*/ 62 h 62"/>
                <a:gd name="T46" fmla="*/ 2 w 63"/>
                <a:gd name="T47" fmla="*/ 62 h 62"/>
                <a:gd name="T48" fmla="*/ 0 w 63"/>
                <a:gd name="T49" fmla="*/ 62 h 62"/>
                <a:gd name="T50" fmla="*/ 0 w 63"/>
                <a:gd name="T51" fmla="*/ 62 h 62"/>
                <a:gd name="T52" fmla="*/ 0 w 63"/>
                <a:gd name="T53" fmla="*/ 62 h 62"/>
                <a:gd name="T54" fmla="*/ 0 w 63"/>
                <a:gd name="T55" fmla="*/ 62 h 62"/>
                <a:gd name="T56" fmla="*/ 0 w 63"/>
                <a:gd name="T57" fmla="*/ 62 h 62"/>
                <a:gd name="T58" fmla="*/ 10 w 63"/>
                <a:gd name="T59" fmla="*/ 52 h 62"/>
                <a:gd name="T60" fmla="*/ 10 w 63"/>
                <a:gd name="T61" fmla="*/ 52 h 62"/>
                <a:gd name="T62" fmla="*/ 10 w 63"/>
                <a:gd name="T63" fmla="*/ 52 h 62"/>
                <a:gd name="T64" fmla="*/ 10 w 63"/>
                <a:gd name="T65" fmla="*/ 52 h 62"/>
                <a:gd name="T66" fmla="*/ 10 w 63"/>
                <a:gd name="T67" fmla="*/ 52 h 62"/>
                <a:gd name="T68" fmla="*/ 10 w 63"/>
                <a:gd name="T69" fmla="*/ 52 h 62"/>
                <a:gd name="T70" fmla="*/ 10 w 63"/>
                <a:gd name="T71" fmla="*/ 52 h 62"/>
                <a:gd name="T72" fmla="*/ 10 w 63"/>
                <a:gd name="T73" fmla="*/ 53 h 62"/>
                <a:gd name="T74" fmla="*/ 12 w 63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9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9" name="Freeform 67"/>
            <p:cNvSpPr>
              <a:spLocks noEditPoints="1"/>
            </p:cNvSpPr>
            <p:nvPr/>
          </p:nvSpPr>
          <p:spPr bwMode="auto">
            <a:xfrm>
              <a:off x="255" y="325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2 w 62"/>
                <a:gd name="T3" fmla="*/ 1 h 63"/>
                <a:gd name="T4" fmla="*/ 62 w 62"/>
                <a:gd name="T5" fmla="*/ 1 h 63"/>
                <a:gd name="T6" fmla="*/ 62 w 62"/>
                <a:gd name="T7" fmla="*/ 1 h 63"/>
                <a:gd name="T8" fmla="*/ 62 w 62"/>
                <a:gd name="T9" fmla="*/ 1 h 63"/>
                <a:gd name="T10" fmla="*/ 62 w 62"/>
                <a:gd name="T11" fmla="*/ 1 h 63"/>
                <a:gd name="T12" fmla="*/ 62 w 62"/>
                <a:gd name="T13" fmla="*/ 1 h 63"/>
                <a:gd name="T14" fmla="*/ 61 w 62"/>
                <a:gd name="T15" fmla="*/ 1 h 63"/>
                <a:gd name="T16" fmla="*/ 61 w 62"/>
                <a:gd name="T17" fmla="*/ 1 h 63"/>
                <a:gd name="T18" fmla="*/ 61 w 62"/>
                <a:gd name="T19" fmla="*/ 1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1 h 63"/>
                <a:gd name="T54" fmla="*/ 0 w 62"/>
                <a:gd name="T55" fmla="*/ 61 h 63"/>
                <a:gd name="T56" fmla="*/ 0 w 62"/>
                <a:gd name="T57" fmla="*/ 61 h 63"/>
                <a:gd name="T58" fmla="*/ 9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78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0" name="Freeform 68"/>
            <p:cNvSpPr>
              <a:spLocks noEditPoints="1"/>
            </p:cNvSpPr>
            <p:nvPr/>
          </p:nvSpPr>
          <p:spPr bwMode="auto">
            <a:xfrm>
              <a:off x="254" y="325"/>
              <a:ext cx="63" cy="61"/>
            </a:xfrm>
            <a:custGeom>
              <a:avLst/>
              <a:gdLst>
                <a:gd name="T0" fmla="*/ 63 w 63"/>
                <a:gd name="T1" fmla="*/ 0 h 61"/>
                <a:gd name="T2" fmla="*/ 62 w 63"/>
                <a:gd name="T3" fmla="*/ 1 h 61"/>
                <a:gd name="T4" fmla="*/ 62 w 63"/>
                <a:gd name="T5" fmla="*/ 1 h 61"/>
                <a:gd name="T6" fmla="*/ 62 w 63"/>
                <a:gd name="T7" fmla="*/ 1 h 61"/>
                <a:gd name="T8" fmla="*/ 62 w 63"/>
                <a:gd name="T9" fmla="*/ 1 h 61"/>
                <a:gd name="T10" fmla="*/ 62 w 63"/>
                <a:gd name="T11" fmla="*/ 0 h 61"/>
                <a:gd name="T12" fmla="*/ 62 w 63"/>
                <a:gd name="T13" fmla="*/ 0 h 61"/>
                <a:gd name="T14" fmla="*/ 62 w 63"/>
                <a:gd name="T15" fmla="*/ 0 h 61"/>
                <a:gd name="T16" fmla="*/ 62 w 63"/>
                <a:gd name="T17" fmla="*/ 0 h 61"/>
                <a:gd name="T18" fmla="*/ 62 w 63"/>
                <a:gd name="T19" fmla="*/ 0 h 61"/>
                <a:gd name="T20" fmla="*/ 62 w 63"/>
                <a:gd name="T21" fmla="*/ 0 h 61"/>
                <a:gd name="T22" fmla="*/ 62 w 63"/>
                <a:gd name="T23" fmla="*/ 0 h 61"/>
                <a:gd name="T24" fmla="*/ 63 w 63"/>
                <a:gd name="T25" fmla="*/ 0 h 61"/>
                <a:gd name="T26" fmla="*/ 63 w 63"/>
                <a:gd name="T27" fmla="*/ 0 h 61"/>
                <a:gd name="T28" fmla="*/ 63 w 63"/>
                <a:gd name="T29" fmla="*/ 0 h 61"/>
                <a:gd name="T30" fmla="*/ 63 w 63"/>
                <a:gd name="T31" fmla="*/ 0 h 61"/>
                <a:gd name="T32" fmla="*/ 63 w 63"/>
                <a:gd name="T33" fmla="*/ 0 h 61"/>
                <a:gd name="T34" fmla="*/ 63 w 63"/>
                <a:gd name="T35" fmla="*/ 0 h 61"/>
                <a:gd name="T36" fmla="*/ 63 w 63"/>
                <a:gd name="T37" fmla="*/ 0 h 61"/>
                <a:gd name="T38" fmla="*/ 10 w 63"/>
                <a:gd name="T39" fmla="*/ 53 h 61"/>
                <a:gd name="T40" fmla="*/ 1 w 63"/>
                <a:gd name="T41" fmla="*/ 61 h 61"/>
                <a:gd name="T42" fmla="*/ 1 w 63"/>
                <a:gd name="T43" fmla="*/ 61 h 61"/>
                <a:gd name="T44" fmla="*/ 0 w 63"/>
                <a:gd name="T45" fmla="*/ 61 h 61"/>
                <a:gd name="T46" fmla="*/ 0 w 63"/>
                <a:gd name="T47" fmla="*/ 61 h 61"/>
                <a:gd name="T48" fmla="*/ 0 w 63"/>
                <a:gd name="T49" fmla="*/ 61 h 61"/>
                <a:gd name="T50" fmla="*/ 0 w 63"/>
                <a:gd name="T51" fmla="*/ 61 h 61"/>
                <a:gd name="T52" fmla="*/ 0 w 63"/>
                <a:gd name="T53" fmla="*/ 61 h 61"/>
                <a:gd name="T54" fmla="*/ 0 w 63"/>
                <a:gd name="T55" fmla="*/ 61 h 61"/>
                <a:gd name="T56" fmla="*/ 0 w 63"/>
                <a:gd name="T57" fmla="*/ 61 h 61"/>
                <a:gd name="T58" fmla="*/ 10 w 63"/>
                <a:gd name="T59" fmla="*/ 51 h 61"/>
                <a:gd name="T60" fmla="*/ 10 w 63"/>
                <a:gd name="T61" fmla="*/ 51 h 61"/>
                <a:gd name="T62" fmla="*/ 10 w 63"/>
                <a:gd name="T63" fmla="*/ 51 h 61"/>
                <a:gd name="T64" fmla="*/ 10 w 63"/>
                <a:gd name="T65" fmla="*/ 51 h 61"/>
                <a:gd name="T66" fmla="*/ 10 w 63"/>
                <a:gd name="T67" fmla="*/ 51 h 61"/>
                <a:gd name="T68" fmla="*/ 10 w 63"/>
                <a:gd name="T69" fmla="*/ 51 h 61"/>
                <a:gd name="T70" fmla="*/ 10 w 63"/>
                <a:gd name="T71" fmla="*/ 51 h 61"/>
                <a:gd name="T72" fmla="*/ 10 w 63"/>
                <a:gd name="T73" fmla="*/ 51 h 61"/>
                <a:gd name="T74" fmla="*/ 10 w 63"/>
                <a:gd name="T7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1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0" y="53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58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1" name="Freeform 69"/>
            <p:cNvSpPr>
              <a:spLocks noEditPoints="1"/>
            </p:cNvSpPr>
            <p:nvPr/>
          </p:nvSpPr>
          <p:spPr bwMode="auto">
            <a:xfrm>
              <a:off x="253" y="324"/>
              <a:ext cx="63" cy="62"/>
            </a:xfrm>
            <a:custGeom>
              <a:avLst/>
              <a:gdLst>
                <a:gd name="T0" fmla="*/ 63 w 63"/>
                <a:gd name="T1" fmla="*/ 1 h 62"/>
                <a:gd name="T2" fmla="*/ 63 w 63"/>
                <a:gd name="T3" fmla="*/ 1 h 62"/>
                <a:gd name="T4" fmla="*/ 63 w 63"/>
                <a:gd name="T5" fmla="*/ 1 h 62"/>
                <a:gd name="T6" fmla="*/ 63 w 63"/>
                <a:gd name="T7" fmla="*/ 1 h 62"/>
                <a:gd name="T8" fmla="*/ 63 w 63"/>
                <a:gd name="T9" fmla="*/ 1 h 62"/>
                <a:gd name="T10" fmla="*/ 61 w 63"/>
                <a:gd name="T11" fmla="*/ 1 h 62"/>
                <a:gd name="T12" fmla="*/ 61 w 63"/>
                <a:gd name="T13" fmla="*/ 1 h 62"/>
                <a:gd name="T14" fmla="*/ 61 w 63"/>
                <a:gd name="T15" fmla="*/ 1 h 62"/>
                <a:gd name="T16" fmla="*/ 61 w 63"/>
                <a:gd name="T17" fmla="*/ 1 h 62"/>
                <a:gd name="T18" fmla="*/ 61 w 63"/>
                <a:gd name="T19" fmla="*/ 1 h 62"/>
                <a:gd name="T20" fmla="*/ 63 w 63"/>
                <a:gd name="T21" fmla="*/ 0 h 62"/>
                <a:gd name="T22" fmla="*/ 63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1 h 62"/>
                <a:gd name="T38" fmla="*/ 11 w 63"/>
                <a:gd name="T39" fmla="*/ 52 h 62"/>
                <a:gd name="T40" fmla="*/ 1 w 63"/>
                <a:gd name="T41" fmla="*/ 62 h 62"/>
                <a:gd name="T42" fmla="*/ 1 w 63"/>
                <a:gd name="T43" fmla="*/ 62 h 62"/>
                <a:gd name="T44" fmla="*/ 1 w 63"/>
                <a:gd name="T45" fmla="*/ 62 h 62"/>
                <a:gd name="T46" fmla="*/ 1 w 63"/>
                <a:gd name="T47" fmla="*/ 62 h 62"/>
                <a:gd name="T48" fmla="*/ 1 w 63"/>
                <a:gd name="T49" fmla="*/ 62 h 62"/>
                <a:gd name="T50" fmla="*/ 1 w 63"/>
                <a:gd name="T51" fmla="*/ 62 h 62"/>
                <a:gd name="T52" fmla="*/ 1 w 63"/>
                <a:gd name="T53" fmla="*/ 61 h 62"/>
                <a:gd name="T54" fmla="*/ 1 w 63"/>
                <a:gd name="T55" fmla="*/ 61 h 62"/>
                <a:gd name="T56" fmla="*/ 0 w 63"/>
                <a:gd name="T57" fmla="*/ 61 h 62"/>
                <a:gd name="T58" fmla="*/ 10 w 63"/>
                <a:gd name="T59" fmla="*/ 51 h 62"/>
                <a:gd name="T60" fmla="*/ 10 w 63"/>
                <a:gd name="T61" fmla="*/ 51 h 62"/>
                <a:gd name="T62" fmla="*/ 11 w 63"/>
                <a:gd name="T63" fmla="*/ 52 h 62"/>
                <a:gd name="T64" fmla="*/ 11 w 63"/>
                <a:gd name="T65" fmla="*/ 52 h 62"/>
                <a:gd name="T66" fmla="*/ 11 w 63"/>
                <a:gd name="T67" fmla="*/ 52 h 62"/>
                <a:gd name="T68" fmla="*/ 11 w 63"/>
                <a:gd name="T69" fmla="*/ 52 h 62"/>
                <a:gd name="T70" fmla="*/ 11 w 63"/>
                <a:gd name="T71" fmla="*/ 52 h 62"/>
                <a:gd name="T72" fmla="*/ 11 w 63"/>
                <a:gd name="T73" fmla="*/ 52 h 62"/>
                <a:gd name="T74" fmla="*/ 11 w 63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838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2" name="Freeform 70"/>
            <p:cNvSpPr>
              <a:spLocks noEditPoints="1"/>
            </p:cNvSpPr>
            <p:nvPr/>
          </p:nvSpPr>
          <p:spPr bwMode="auto">
            <a:xfrm>
              <a:off x="253" y="322"/>
              <a:ext cx="63" cy="63"/>
            </a:xfrm>
            <a:custGeom>
              <a:avLst/>
              <a:gdLst>
                <a:gd name="T0" fmla="*/ 63 w 63"/>
                <a:gd name="T1" fmla="*/ 2 h 63"/>
                <a:gd name="T2" fmla="*/ 61 w 63"/>
                <a:gd name="T3" fmla="*/ 3 h 63"/>
                <a:gd name="T4" fmla="*/ 61 w 63"/>
                <a:gd name="T5" fmla="*/ 3 h 63"/>
                <a:gd name="T6" fmla="*/ 61 w 63"/>
                <a:gd name="T7" fmla="*/ 3 h 63"/>
                <a:gd name="T8" fmla="*/ 61 w 63"/>
                <a:gd name="T9" fmla="*/ 2 h 63"/>
                <a:gd name="T10" fmla="*/ 61 w 63"/>
                <a:gd name="T11" fmla="*/ 2 h 63"/>
                <a:gd name="T12" fmla="*/ 61 w 63"/>
                <a:gd name="T13" fmla="*/ 2 h 63"/>
                <a:gd name="T14" fmla="*/ 61 w 63"/>
                <a:gd name="T15" fmla="*/ 2 h 63"/>
                <a:gd name="T16" fmla="*/ 61 w 63"/>
                <a:gd name="T17" fmla="*/ 2 h 63"/>
                <a:gd name="T18" fmla="*/ 61 w 63"/>
                <a:gd name="T19" fmla="*/ 2 h 63"/>
                <a:gd name="T20" fmla="*/ 61 w 63"/>
                <a:gd name="T21" fmla="*/ 0 h 63"/>
                <a:gd name="T22" fmla="*/ 61 w 63"/>
                <a:gd name="T23" fmla="*/ 2 h 63"/>
                <a:gd name="T24" fmla="*/ 61 w 63"/>
                <a:gd name="T25" fmla="*/ 2 h 63"/>
                <a:gd name="T26" fmla="*/ 63 w 63"/>
                <a:gd name="T27" fmla="*/ 2 h 63"/>
                <a:gd name="T28" fmla="*/ 63 w 63"/>
                <a:gd name="T29" fmla="*/ 2 h 63"/>
                <a:gd name="T30" fmla="*/ 63 w 63"/>
                <a:gd name="T31" fmla="*/ 2 h 63"/>
                <a:gd name="T32" fmla="*/ 63 w 63"/>
                <a:gd name="T33" fmla="*/ 2 h 63"/>
                <a:gd name="T34" fmla="*/ 63 w 63"/>
                <a:gd name="T35" fmla="*/ 2 h 63"/>
                <a:gd name="T36" fmla="*/ 63 w 63"/>
                <a:gd name="T37" fmla="*/ 2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3 h 63"/>
                <a:gd name="T60" fmla="*/ 10 w 63"/>
                <a:gd name="T61" fmla="*/ 53 h 63"/>
                <a:gd name="T62" fmla="*/ 10 w 63"/>
                <a:gd name="T63" fmla="*/ 53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2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1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3" name="Freeform 71"/>
            <p:cNvSpPr>
              <a:spLocks noEditPoints="1"/>
            </p:cNvSpPr>
            <p:nvPr/>
          </p:nvSpPr>
          <p:spPr bwMode="auto">
            <a:xfrm>
              <a:off x="252" y="322"/>
              <a:ext cx="62" cy="63"/>
            </a:xfrm>
            <a:custGeom>
              <a:avLst/>
              <a:gdLst>
                <a:gd name="T0" fmla="*/ 62 w 62"/>
                <a:gd name="T1" fmla="*/ 0 h 63"/>
                <a:gd name="T2" fmla="*/ 62 w 62"/>
                <a:gd name="T3" fmla="*/ 2 h 63"/>
                <a:gd name="T4" fmla="*/ 61 w 62"/>
                <a:gd name="T5" fmla="*/ 2 h 63"/>
                <a:gd name="T6" fmla="*/ 61 w 62"/>
                <a:gd name="T7" fmla="*/ 2 h 63"/>
                <a:gd name="T8" fmla="*/ 61 w 62"/>
                <a:gd name="T9" fmla="*/ 2 h 63"/>
                <a:gd name="T10" fmla="*/ 61 w 62"/>
                <a:gd name="T11" fmla="*/ 2 h 63"/>
                <a:gd name="T12" fmla="*/ 61 w 62"/>
                <a:gd name="T13" fmla="*/ 2 h 63"/>
                <a:gd name="T14" fmla="*/ 61 w 62"/>
                <a:gd name="T15" fmla="*/ 2 h 63"/>
                <a:gd name="T16" fmla="*/ 61 w 62"/>
                <a:gd name="T17" fmla="*/ 2 h 63"/>
                <a:gd name="T18" fmla="*/ 61 w 62"/>
                <a:gd name="T19" fmla="*/ 2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0 h 63"/>
                <a:gd name="T34" fmla="*/ 62 w 62"/>
                <a:gd name="T35" fmla="*/ 0 h 63"/>
                <a:gd name="T36" fmla="*/ 62 w 62"/>
                <a:gd name="T37" fmla="*/ 0 h 63"/>
                <a:gd name="T38" fmla="*/ 11 w 62"/>
                <a:gd name="T39" fmla="*/ 53 h 63"/>
                <a:gd name="T40" fmla="*/ 1 w 62"/>
                <a:gd name="T41" fmla="*/ 63 h 63"/>
                <a:gd name="T42" fmla="*/ 1 w 62"/>
                <a:gd name="T43" fmla="*/ 63 h 63"/>
                <a:gd name="T44" fmla="*/ 1 w 62"/>
                <a:gd name="T45" fmla="*/ 63 h 63"/>
                <a:gd name="T46" fmla="*/ 1 w 62"/>
                <a:gd name="T47" fmla="*/ 63 h 63"/>
                <a:gd name="T48" fmla="*/ 1 w 62"/>
                <a:gd name="T49" fmla="*/ 63 h 63"/>
                <a:gd name="T50" fmla="*/ 1 w 62"/>
                <a:gd name="T51" fmla="*/ 62 h 63"/>
                <a:gd name="T52" fmla="*/ 1 w 62"/>
                <a:gd name="T53" fmla="*/ 62 h 63"/>
                <a:gd name="T54" fmla="*/ 0 w 62"/>
                <a:gd name="T55" fmla="*/ 62 h 63"/>
                <a:gd name="T56" fmla="*/ 0 w 62"/>
                <a:gd name="T57" fmla="*/ 62 h 63"/>
                <a:gd name="T58" fmla="*/ 10 w 62"/>
                <a:gd name="T59" fmla="*/ 52 h 63"/>
                <a:gd name="T60" fmla="*/ 10 w 62"/>
                <a:gd name="T61" fmla="*/ 52 h 63"/>
                <a:gd name="T62" fmla="*/ 11 w 62"/>
                <a:gd name="T63" fmla="*/ 52 h 63"/>
                <a:gd name="T64" fmla="*/ 11 w 62"/>
                <a:gd name="T65" fmla="*/ 52 h 63"/>
                <a:gd name="T66" fmla="*/ 11 w 62"/>
                <a:gd name="T67" fmla="*/ 52 h 63"/>
                <a:gd name="T68" fmla="*/ 11 w 62"/>
                <a:gd name="T69" fmla="*/ 53 h 63"/>
                <a:gd name="T70" fmla="*/ 11 w 62"/>
                <a:gd name="T71" fmla="*/ 53 h 63"/>
                <a:gd name="T72" fmla="*/ 11 w 62"/>
                <a:gd name="T73" fmla="*/ 53 h 63"/>
                <a:gd name="T74" fmla="*/ 11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3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F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4" name="Freeform 72"/>
            <p:cNvSpPr>
              <a:spLocks noEditPoints="1"/>
            </p:cNvSpPr>
            <p:nvPr/>
          </p:nvSpPr>
          <p:spPr bwMode="auto">
            <a:xfrm>
              <a:off x="252" y="321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1 w 62"/>
                <a:gd name="T3" fmla="*/ 3 h 63"/>
                <a:gd name="T4" fmla="*/ 61 w 62"/>
                <a:gd name="T5" fmla="*/ 3 h 63"/>
                <a:gd name="T6" fmla="*/ 61 w 62"/>
                <a:gd name="T7" fmla="*/ 3 h 63"/>
                <a:gd name="T8" fmla="*/ 61 w 62"/>
                <a:gd name="T9" fmla="*/ 3 h 63"/>
                <a:gd name="T10" fmla="*/ 61 w 62"/>
                <a:gd name="T11" fmla="*/ 1 h 63"/>
                <a:gd name="T12" fmla="*/ 61 w 62"/>
                <a:gd name="T13" fmla="*/ 1 h 63"/>
                <a:gd name="T14" fmla="*/ 60 w 62"/>
                <a:gd name="T15" fmla="*/ 1 h 63"/>
                <a:gd name="T16" fmla="*/ 60 w 62"/>
                <a:gd name="T17" fmla="*/ 1 h 63"/>
                <a:gd name="T18" fmla="*/ 60 w 62"/>
                <a:gd name="T19" fmla="*/ 1 h 63"/>
                <a:gd name="T20" fmla="*/ 61 w 62"/>
                <a:gd name="T21" fmla="*/ 0 h 63"/>
                <a:gd name="T22" fmla="*/ 61 w 62"/>
                <a:gd name="T23" fmla="*/ 0 h 63"/>
                <a:gd name="T24" fmla="*/ 61 w 62"/>
                <a:gd name="T25" fmla="*/ 1 h 63"/>
                <a:gd name="T26" fmla="*/ 61 w 62"/>
                <a:gd name="T27" fmla="*/ 1 h 63"/>
                <a:gd name="T28" fmla="*/ 61 w 62"/>
                <a:gd name="T29" fmla="*/ 1 h 63"/>
                <a:gd name="T30" fmla="*/ 62 w 62"/>
                <a:gd name="T31" fmla="*/ 1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3 h 63"/>
                <a:gd name="T54" fmla="*/ 0 w 62"/>
                <a:gd name="T55" fmla="*/ 63 h 63"/>
                <a:gd name="T56" fmla="*/ 0 w 62"/>
                <a:gd name="T57" fmla="*/ 63 h 63"/>
                <a:gd name="T58" fmla="*/ 10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D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5" name="Freeform 73"/>
            <p:cNvSpPr>
              <a:spLocks noEditPoints="1"/>
            </p:cNvSpPr>
            <p:nvPr/>
          </p:nvSpPr>
          <p:spPr bwMode="auto">
            <a:xfrm>
              <a:off x="250" y="321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1 h 63"/>
                <a:gd name="T4" fmla="*/ 62 w 63"/>
                <a:gd name="T5" fmla="*/ 1 h 63"/>
                <a:gd name="T6" fmla="*/ 62 w 63"/>
                <a:gd name="T7" fmla="*/ 1 h 63"/>
                <a:gd name="T8" fmla="*/ 62 w 63"/>
                <a:gd name="T9" fmla="*/ 1 h 63"/>
                <a:gd name="T10" fmla="*/ 62 w 63"/>
                <a:gd name="T11" fmla="*/ 1 h 63"/>
                <a:gd name="T12" fmla="*/ 62 w 63"/>
                <a:gd name="T13" fmla="*/ 1 h 63"/>
                <a:gd name="T14" fmla="*/ 62 w 63"/>
                <a:gd name="T15" fmla="*/ 1 h 63"/>
                <a:gd name="T16" fmla="*/ 62 w 63"/>
                <a:gd name="T17" fmla="*/ 1 h 63"/>
                <a:gd name="T18" fmla="*/ 62 w 63"/>
                <a:gd name="T19" fmla="*/ 1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2 w 63"/>
                <a:gd name="T39" fmla="*/ 53 h 63"/>
                <a:gd name="T40" fmla="*/ 2 w 63"/>
                <a:gd name="T41" fmla="*/ 63 h 63"/>
                <a:gd name="T42" fmla="*/ 2 w 63"/>
                <a:gd name="T43" fmla="*/ 63 h 63"/>
                <a:gd name="T44" fmla="*/ 2 w 63"/>
                <a:gd name="T45" fmla="*/ 63 h 63"/>
                <a:gd name="T46" fmla="*/ 2 w 63"/>
                <a:gd name="T47" fmla="*/ 62 h 63"/>
                <a:gd name="T48" fmla="*/ 2 w 63"/>
                <a:gd name="T49" fmla="*/ 62 h 63"/>
                <a:gd name="T50" fmla="*/ 2 w 63"/>
                <a:gd name="T51" fmla="*/ 62 h 63"/>
                <a:gd name="T52" fmla="*/ 0 w 63"/>
                <a:gd name="T53" fmla="*/ 62 h 63"/>
                <a:gd name="T54" fmla="*/ 0 w 63"/>
                <a:gd name="T55" fmla="*/ 62 h 63"/>
                <a:gd name="T56" fmla="*/ 0 w 63"/>
                <a:gd name="T57" fmla="*/ 62 h 63"/>
                <a:gd name="T58" fmla="*/ 10 w 63"/>
                <a:gd name="T59" fmla="*/ 52 h 63"/>
                <a:gd name="T60" fmla="*/ 12 w 63"/>
                <a:gd name="T61" fmla="*/ 52 h 63"/>
                <a:gd name="T62" fmla="*/ 12 w 63"/>
                <a:gd name="T63" fmla="*/ 52 h 63"/>
                <a:gd name="T64" fmla="*/ 12 w 63"/>
                <a:gd name="T65" fmla="*/ 52 h 63"/>
                <a:gd name="T66" fmla="*/ 12 w 63"/>
                <a:gd name="T67" fmla="*/ 52 h 63"/>
                <a:gd name="T68" fmla="*/ 12 w 63"/>
                <a:gd name="T69" fmla="*/ 52 h 63"/>
                <a:gd name="T70" fmla="*/ 12 w 63"/>
                <a:gd name="T71" fmla="*/ 52 h 63"/>
                <a:gd name="T72" fmla="*/ 12 w 63"/>
                <a:gd name="T73" fmla="*/ 52 h 63"/>
                <a:gd name="T74" fmla="*/ 12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7B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6" name="Freeform 74"/>
            <p:cNvSpPr>
              <a:spLocks noEditPoints="1"/>
            </p:cNvSpPr>
            <p:nvPr/>
          </p:nvSpPr>
          <p:spPr bwMode="auto">
            <a:xfrm>
              <a:off x="250" y="320"/>
              <a:ext cx="63" cy="63"/>
            </a:xfrm>
            <a:custGeom>
              <a:avLst/>
              <a:gdLst>
                <a:gd name="T0" fmla="*/ 63 w 63"/>
                <a:gd name="T1" fmla="*/ 1 h 63"/>
                <a:gd name="T2" fmla="*/ 62 w 63"/>
                <a:gd name="T3" fmla="*/ 2 h 63"/>
                <a:gd name="T4" fmla="*/ 62 w 63"/>
                <a:gd name="T5" fmla="*/ 2 h 63"/>
                <a:gd name="T6" fmla="*/ 62 w 63"/>
                <a:gd name="T7" fmla="*/ 2 h 63"/>
                <a:gd name="T8" fmla="*/ 60 w 63"/>
                <a:gd name="T9" fmla="*/ 2 h 63"/>
                <a:gd name="T10" fmla="*/ 60 w 63"/>
                <a:gd name="T11" fmla="*/ 2 h 63"/>
                <a:gd name="T12" fmla="*/ 60 w 63"/>
                <a:gd name="T13" fmla="*/ 2 h 63"/>
                <a:gd name="T14" fmla="*/ 60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2 w 63"/>
                <a:gd name="T21" fmla="*/ 0 h 63"/>
                <a:gd name="T22" fmla="*/ 62 w 63"/>
                <a:gd name="T23" fmla="*/ 0 h 63"/>
                <a:gd name="T24" fmla="*/ 62 w 63"/>
                <a:gd name="T25" fmla="*/ 0 h 63"/>
                <a:gd name="T26" fmla="*/ 62 w 63"/>
                <a:gd name="T27" fmla="*/ 1 h 63"/>
                <a:gd name="T28" fmla="*/ 62 w 63"/>
                <a:gd name="T29" fmla="*/ 1 h 63"/>
                <a:gd name="T30" fmla="*/ 62 w 63"/>
                <a:gd name="T31" fmla="*/ 1 h 63"/>
                <a:gd name="T32" fmla="*/ 62 w 63"/>
                <a:gd name="T33" fmla="*/ 1 h 63"/>
                <a:gd name="T34" fmla="*/ 63 w 63"/>
                <a:gd name="T35" fmla="*/ 1 h 63"/>
                <a:gd name="T36" fmla="*/ 63 w 63"/>
                <a:gd name="T37" fmla="*/ 1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1 h 63"/>
                <a:gd name="T60" fmla="*/ 10 w 63"/>
                <a:gd name="T61" fmla="*/ 51 h 63"/>
                <a:gd name="T62" fmla="*/ 10 w 63"/>
                <a:gd name="T63" fmla="*/ 51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1"/>
                  </a:move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97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7" name="Freeform 75"/>
            <p:cNvSpPr>
              <a:spLocks noEditPoints="1"/>
            </p:cNvSpPr>
            <p:nvPr/>
          </p:nvSpPr>
          <p:spPr bwMode="auto">
            <a:xfrm>
              <a:off x="249" y="320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1 w 63"/>
                <a:gd name="T3" fmla="*/ 1 h 63"/>
                <a:gd name="T4" fmla="*/ 61 w 63"/>
                <a:gd name="T5" fmla="*/ 1 h 63"/>
                <a:gd name="T6" fmla="*/ 61 w 63"/>
                <a:gd name="T7" fmla="*/ 1 h 63"/>
                <a:gd name="T8" fmla="*/ 61 w 63"/>
                <a:gd name="T9" fmla="*/ 1 h 63"/>
                <a:gd name="T10" fmla="*/ 61 w 63"/>
                <a:gd name="T11" fmla="*/ 1 h 63"/>
                <a:gd name="T12" fmla="*/ 61 w 63"/>
                <a:gd name="T13" fmla="*/ 1 h 63"/>
                <a:gd name="T14" fmla="*/ 61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1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1 w 63"/>
                <a:gd name="T39" fmla="*/ 51 h 63"/>
                <a:gd name="T40" fmla="*/ 1 w 63"/>
                <a:gd name="T41" fmla="*/ 63 h 63"/>
                <a:gd name="T42" fmla="*/ 1 w 63"/>
                <a:gd name="T43" fmla="*/ 61 h 63"/>
                <a:gd name="T44" fmla="*/ 1 w 63"/>
                <a:gd name="T45" fmla="*/ 61 h 63"/>
                <a:gd name="T46" fmla="*/ 1 w 63"/>
                <a:gd name="T47" fmla="*/ 61 h 63"/>
                <a:gd name="T48" fmla="*/ 1 w 63"/>
                <a:gd name="T49" fmla="*/ 61 h 63"/>
                <a:gd name="T50" fmla="*/ 1 w 63"/>
                <a:gd name="T51" fmla="*/ 61 h 63"/>
                <a:gd name="T52" fmla="*/ 0 w 63"/>
                <a:gd name="T53" fmla="*/ 61 h 63"/>
                <a:gd name="T54" fmla="*/ 0 w 63"/>
                <a:gd name="T55" fmla="*/ 61 h 63"/>
                <a:gd name="T56" fmla="*/ 0 w 63"/>
                <a:gd name="T57" fmla="*/ 61 h 63"/>
                <a:gd name="T58" fmla="*/ 11 w 63"/>
                <a:gd name="T59" fmla="*/ 51 h 63"/>
                <a:gd name="T60" fmla="*/ 11 w 63"/>
                <a:gd name="T61" fmla="*/ 51 h 63"/>
                <a:gd name="T62" fmla="*/ 11 w 63"/>
                <a:gd name="T63" fmla="*/ 51 h 63"/>
                <a:gd name="T64" fmla="*/ 11 w 63"/>
                <a:gd name="T65" fmla="*/ 51 h 63"/>
                <a:gd name="T66" fmla="*/ 11 w 63"/>
                <a:gd name="T67" fmla="*/ 51 h 63"/>
                <a:gd name="T68" fmla="*/ 11 w 63"/>
                <a:gd name="T69" fmla="*/ 51 h 63"/>
                <a:gd name="T70" fmla="*/ 11 w 63"/>
                <a:gd name="T71" fmla="*/ 51 h 63"/>
                <a:gd name="T72" fmla="*/ 11 w 63"/>
                <a:gd name="T73" fmla="*/ 51 h 63"/>
                <a:gd name="T74" fmla="*/ 11 w 63"/>
                <a:gd name="T75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1" y="51"/>
                  </a:moveTo>
                  <a:lnTo>
                    <a:pt x="1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777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8" name="Freeform 76"/>
            <p:cNvSpPr>
              <a:spLocks noEditPoints="1"/>
            </p:cNvSpPr>
            <p:nvPr/>
          </p:nvSpPr>
          <p:spPr bwMode="auto">
            <a:xfrm>
              <a:off x="249" y="318"/>
              <a:ext cx="61" cy="63"/>
            </a:xfrm>
            <a:custGeom>
              <a:avLst/>
              <a:gdLst>
                <a:gd name="T0" fmla="*/ 61 w 61"/>
                <a:gd name="T1" fmla="*/ 2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60 w 61"/>
                <a:gd name="T15" fmla="*/ 3 h 63"/>
                <a:gd name="T16" fmla="*/ 60 w 61"/>
                <a:gd name="T17" fmla="*/ 3 h 63"/>
                <a:gd name="T18" fmla="*/ 60 w 61"/>
                <a:gd name="T19" fmla="*/ 3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2 h 63"/>
                <a:gd name="T26" fmla="*/ 61 w 61"/>
                <a:gd name="T27" fmla="*/ 2 h 63"/>
                <a:gd name="T28" fmla="*/ 61 w 61"/>
                <a:gd name="T29" fmla="*/ 2 h 63"/>
                <a:gd name="T30" fmla="*/ 61 w 61"/>
                <a:gd name="T31" fmla="*/ 2 h 63"/>
                <a:gd name="T32" fmla="*/ 61 w 61"/>
                <a:gd name="T33" fmla="*/ 2 h 63"/>
                <a:gd name="T34" fmla="*/ 61 w 61"/>
                <a:gd name="T35" fmla="*/ 2 h 63"/>
                <a:gd name="T36" fmla="*/ 61 w 61"/>
                <a:gd name="T37" fmla="*/ 2 h 63"/>
                <a:gd name="T38" fmla="*/ 11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0 w 61"/>
                <a:gd name="T63" fmla="*/ 52 h 63"/>
                <a:gd name="T64" fmla="*/ 10 w 61"/>
                <a:gd name="T65" fmla="*/ 52 h 63"/>
                <a:gd name="T66" fmla="*/ 10 w 61"/>
                <a:gd name="T67" fmla="*/ 52 h 63"/>
                <a:gd name="T68" fmla="*/ 10 w 61"/>
                <a:gd name="T69" fmla="*/ 52 h 63"/>
                <a:gd name="T70" fmla="*/ 11 w 61"/>
                <a:gd name="T71" fmla="*/ 52 h 63"/>
                <a:gd name="T72" fmla="*/ 11 w 61"/>
                <a:gd name="T73" fmla="*/ 53 h 63"/>
                <a:gd name="T74" fmla="*/ 11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2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close/>
                  <a:moveTo>
                    <a:pt x="11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57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9" name="Freeform 77"/>
            <p:cNvSpPr>
              <a:spLocks noEditPoints="1"/>
            </p:cNvSpPr>
            <p:nvPr/>
          </p:nvSpPr>
          <p:spPr bwMode="auto">
            <a:xfrm>
              <a:off x="248" y="318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1 w 62"/>
                <a:gd name="T3" fmla="*/ 3 h 62"/>
                <a:gd name="T4" fmla="*/ 61 w 62"/>
                <a:gd name="T5" fmla="*/ 2 h 62"/>
                <a:gd name="T6" fmla="*/ 61 w 62"/>
                <a:gd name="T7" fmla="*/ 2 h 62"/>
                <a:gd name="T8" fmla="*/ 60 w 62"/>
                <a:gd name="T9" fmla="*/ 2 h 62"/>
                <a:gd name="T10" fmla="*/ 60 w 62"/>
                <a:gd name="T11" fmla="*/ 2 h 62"/>
                <a:gd name="T12" fmla="*/ 60 w 62"/>
                <a:gd name="T13" fmla="*/ 2 h 62"/>
                <a:gd name="T14" fmla="*/ 60 w 62"/>
                <a:gd name="T15" fmla="*/ 2 h 62"/>
                <a:gd name="T16" fmla="*/ 60 w 62"/>
                <a:gd name="T17" fmla="*/ 2 h 62"/>
                <a:gd name="T18" fmla="*/ 60 w 62"/>
                <a:gd name="T19" fmla="*/ 2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2 h 62"/>
                <a:gd name="T66" fmla="*/ 11 w 62"/>
                <a:gd name="T67" fmla="*/ 52 h 62"/>
                <a:gd name="T68" fmla="*/ 11 w 62"/>
                <a:gd name="T69" fmla="*/ 52 h 62"/>
                <a:gd name="T70" fmla="*/ 11 w 62"/>
                <a:gd name="T71" fmla="*/ 52 h 62"/>
                <a:gd name="T72" fmla="*/ 11 w 62"/>
                <a:gd name="T73" fmla="*/ 52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3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0" name="Freeform 78"/>
            <p:cNvSpPr>
              <a:spLocks noEditPoints="1"/>
            </p:cNvSpPr>
            <p:nvPr/>
          </p:nvSpPr>
          <p:spPr bwMode="auto">
            <a:xfrm>
              <a:off x="248" y="317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59 w 61"/>
                <a:gd name="T15" fmla="*/ 3 h 63"/>
                <a:gd name="T16" fmla="*/ 59 w 61"/>
                <a:gd name="T17" fmla="*/ 3 h 63"/>
                <a:gd name="T18" fmla="*/ 59 w 61"/>
                <a:gd name="T19" fmla="*/ 3 h 63"/>
                <a:gd name="T20" fmla="*/ 61 w 61"/>
                <a:gd name="T21" fmla="*/ 0 h 63"/>
                <a:gd name="T22" fmla="*/ 61 w 61"/>
                <a:gd name="T23" fmla="*/ 1 h 63"/>
                <a:gd name="T24" fmla="*/ 61 w 61"/>
                <a:gd name="T25" fmla="*/ 1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1 w 61"/>
                <a:gd name="T39" fmla="*/ 52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2 h 63"/>
                <a:gd name="T48" fmla="*/ 0 w 61"/>
                <a:gd name="T49" fmla="*/ 62 h 63"/>
                <a:gd name="T50" fmla="*/ 0 w 61"/>
                <a:gd name="T51" fmla="*/ 62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1 w 61"/>
                <a:gd name="T63" fmla="*/ 52 h 63"/>
                <a:gd name="T64" fmla="*/ 11 w 61"/>
                <a:gd name="T65" fmla="*/ 52 h 63"/>
                <a:gd name="T66" fmla="*/ 11 w 61"/>
                <a:gd name="T67" fmla="*/ 52 h 63"/>
                <a:gd name="T68" fmla="*/ 11 w 61"/>
                <a:gd name="T69" fmla="*/ 52 h 63"/>
                <a:gd name="T70" fmla="*/ 11 w 61"/>
                <a:gd name="T71" fmla="*/ 52 h 63"/>
                <a:gd name="T72" fmla="*/ 11 w 61"/>
                <a:gd name="T73" fmla="*/ 52 h 63"/>
                <a:gd name="T74" fmla="*/ 11 w 61"/>
                <a:gd name="T7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1" y="5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17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1" name="Freeform 79"/>
            <p:cNvSpPr>
              <a:spLocks noEditPoints="1"/>
            </p:cNvSpPr>
            <p:nvPr/>
          </p:nvSpPr>
          <p:spPr bwMode="auto">
            <a:xfrm>
              <a:off x="247" y="317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0 w 62"/>
                <a:gd name="T3" fmla="*/ 3 h 62"/>
                <a:gd name="T4" fmla="*/ 60 w 62"/>
                <a:gd name="T5" fmla="*/ 3 h 62"/>
                <a:gd name="T6" fmla="*/ 60 w 62"/>
                <a:gd name="T7" fmla="*/ 3 h 62"/>
                <a:gd name="T8" fmla="*/ 60 w 62"/>
                <a:gd name="T9" fmla="*/ 3 h 62"/>
                <a:gd name="T10" fmla="*/ 60 w 62"/>
                <a:gd name="T11" fmla="*/ 3 h 62"/>
                <a:gd name="T12" fmla="*/ 60 w 62"/>
                <a:gd name="T13" fmla="*/ 3 h 62"/>
                <a:gd name="T14" fmla="*/ 60 w 62"/>
                <a:gd name="T15" fmla="*/ 1 h 62"/>
                <a:gd name="T16" fmla="*/ 60 w 62"/>
                <a:gd name="T17" fmla="*/ 1 h 62"/>
                <a:gd name="T18" fmla="*/ 60 w 62"/>
                <a:gd name="T19" fmla="*/ 1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1 w 62"/>
                <a:gd name="T29" fmla="*/ 0 h 62"/>
                <a:gd name="T30" fmla="*/ 61 w 62"/>
                <a:gd name="T31" fmla="*/ 0 h 62"/>
                <a:gd name="T32" fmla="*/ 61 w 62"/>
                <a:gd name="T33" fmla="*/ 0 h 62"/>
                <a:gd name="T34" fmla="*/ 61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1 w 62"/>
                <a:gd name="T55" fmla="*/ 61 h 62"/>
                <a:gd name="T56" fmla="*/ 0 w 62"/>
                <a:gd name="T57" fmla="*/ 61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1 h 62"/>
                <a:gd name="T66" fmla="*/ 11 w 62"/>
                <a:gd name="T67" fmla="*/ 51 h 62"/>
                <a:gd name="T68" fmla="*/ 11 w 62"/>
                <a:gd name="T69" fmla="*/ 51 h 62"/>
                <a:gd name="T70" fmla="*/ 11 w 62"/>
                <a:gd name="T71" fmla="*/ 51 h 62"/>
                <a:gd name="T72" fmla="*/ 11 w 62"/>
                <a:gd name="T73" fmla="*/ 51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6F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2" name="Freeform 80"/>
            <p:cNvSpPr>
              <a:spLocks noEditPoints="1"/>
            </p:cNvSpPr>
            <p:nvPr/>
          </p:nvSpPr>
          <p:spPr bwMode="auto">
            <a:xfrm>
              <a:off x="247" y="317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0 w 61"/>
                <a:gd name="T3" fmla="*/ 1 h 61"/>
                <a:gd name="T4" fmla="*/ 58 w 61"/>
                <a:gd name="T5" fmla="*/ 1 h 61"/>
                <a:gd name="T6" fmla="*/ 58 w 61"/>
                <a:gd name="T7" fmla="*/ 1 h 61"/>
                <a:gd name="T8" fmla="*/ 58 w 61"/>
                <a:gd name="T9" fmla="*/ 1 h 61"/>
                <a:gd name="T10" fmla="*/ 58 w 61"/>
                <a:gd name="T11" fmla="*/ 1 h 61"/>
                <a:gd name="T12" fmla="*/ 58 w 61"/>
                <a:gd name="T13" fmla="*/ 1 h 61"/>
                <a:gd name="T14" fmla="*/ 58 w 61"/>
                <a:gd name="T15" fmla="*/ 1 h 61"/>
                <a:gd name="T16" fmla="*/ 58 w 61"/>
                <a:gd name="T17" fmla="*/ 1 h 61"/>
                <a:gd name="T18" fmla="*/ 58 w 61"/>
                <a:gd name="T19" fmla="*/ 1 h 61"/>
                <a:gd name="T20" fmla="*/ 60 w 61"/>
                <a:gd name="T21" fmla="*/ 0 h 61"/>
                <a:gd name="T22" fmla="*/ 60 w 61"/>
                <a:gd name="T23" fmla="*/ 0 h 61"/>
                <a:gd name="T24" fmla="*/ 60 w 61"/>
                <a:gd name="T25" fmla="*/ 0 h 61"/>
                <a:gd name="T26" fmla="*/ 60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1 w 61"/>
                <a:gd name="T39" fmla="*/ 51 h 61"/>
                <a:gd name="T40" fmla="*/ 0 w 61"/>
                <a:gd name="T41" fmla="*/ 61 h 61"/>
                <a:gd name="T42" fmla="*/ 0 w 61"/>
                <a:gd name="T43" fmla="*/ 61 h 61"/>
                <a:gd name="T44" fmla="*/ 0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1 h 61"/>
                <a:gd name="T52" fmla="*/ 0 w 61"/>
                <a:gd name="T53" fmla="*/ 61 h 61"/>
                <a:gd name="T54" fmla="*/ 0 w 61"/>
                <a:gd name="T55" fmla="*/ 61 h 61"/>
                <a:gd name="T56" fmla="*/ 0 w 61"/>
                <a:gd name="T57" fmla="*/ 61 h 61"/>
                <a:gd name="T58" fmla="*/ 11 w 61"/>
                <a:gd name="T59" fmla="*/ 49 h 61"/>
                <a:gd name="T60" fmla="*/ 11 w 61"/>
                <a:gd name="T61" fmla="*/ 49 h 61"/>
                <a:gd name="T62" fmla="*/ 11 w 61"/>
                <a:gd name="T63" fmla="*/ 49 h 61"/>
                <a:gd name="T64" fmla="*/ 11 w 61"/>
                <a:gd name="T65" fmla="*/ 49 h 61"/>
                <a:gd name="T66" fmla="*/ 11 w 61"/>
                <a:gd name="T67" fmla="*/ 49 h 61"/>
                <a:gd name="T68" fmla="*/ 11 w 61"/>
                <a:gd name="T69" fmla="*/ 51 h 61"/>
                <a:gd name="T70" fmla="*/ 11 w 61"/>
                <a:gd name="T71" fmla="*/ 51 h 61"/>
                <a:gd name="T72" fmla="*/ 11 w 61"/>
                <a:gd name="T73" fmla="*/ 51 h 61"/>
                <a:gd name="T74" fmla="*/ 11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0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1" y="5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6D6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3" name="Freeform 81"/>
            <p:cNvSpPr>
              <a:spLocks noEditPoints="1"/>
            </p:cNvSpPr>
            <p:nvPr/>
          </p:nvSpPr>
          <p:spPr bwMode="auto">
            <a:xfrm>
              <a:off x="247" y="316"/>
              <a:ext cx="60" cy="62"/>
            </a:xfrm>
            <a:custGeom>
              <a:avLst/>
              <a:gdLst>
                <a:gd name="T0" fmla="*/ 60 w 60"/>
                <a:gd name="T1" fmla="*/ 1 h 62"/>
                <a:gd name="T2" fmla="*/ 58 w 60"/>
                <a:gd name="T3" fmla="*/ 2 h 62"/>
                <a:gd name="T4" fmla="*/ 58 w 60"/>
                <a:gd name="T5" fmla="*/ 2 h 62"/>
                <a:gd name="T6" fmla="*/ 58 w 60"/>
                <a:gd name="T7" fmla="*/ 2 h 62"/>
                <a:gd name="T8" fmla="*/ 58 w 60"/>
                <a:gd name="T9" fmla="*/ 2 h 62"/>
                <a:gd name="T10" fmla="*/ 57 w 60"/>
                <a:gd name="T11" fmla="*/ 2 h 62"/>
                <a:gd name="T12" fmla="*/ 57 w 60"/>
                <a:gd name="T13" fmla="*/ 2 h 62"/>
                <a:gd name="T14" fmla="*/ 57 w 60"/>
                <a:gd name="T15" fmla="*/ 2 h 62"/>
                <a:gd name="T16" fmla="*/ 57 w 60"/>
                <a:gd name="T17" fmla="*/ 2 h 62"/>
                <a:gd name="T18" fmla="*/ 57 w 60"/>
                <a:gd name="T19" fmla="*/ 2 h 62"/>
                <a:gd name="T20" fmla="*/ 60 w 60"/>
                <a:gd name="T21" fmla="*/ 0 h 62"/>
                <a:gd name="T22" fmla="*/ 60 w 60"/>
                <a:gd name="T23" fmla="*/ 0 h 62"/>
                <a:gd name="T24" fmla="*/ 60 w 60"/>
                <a:gd name="T25" fmla="*/ 0 h 62"/>
                <a:gd name="T26" fmla="*/ 60 w 60"/>
                <a:gd name="T27" fmla="*/ 0 h 62"/>
                <a:gd name="T28" fmla="*/ 60 w 60"/>
                <a:gd name="T29" fmla="*/ 0 h 62"/>
                <a:gd name="T30" fmla="*/ 60 w 60"/>
                <a:gd name="T31" fmla="*/ 0 h 62"/>
                <a:gd name="T32" fmla="*/ 60 w 60"/>
                <a:gd name="T33" fmla="*/ 0 h 62"/>
                <a:gd name="T34" fmla="*/ 60 w 60"/>
                <a:gd name="T35" fmla="*/ 1 h 62"/>
                <a:gd name="T36" fmla="*/ 60 w 60"/>
                <a:gd name="T37" fmla="*/ 1 h 62"/>
                <a:gd name="T38" fmla="*/ 11 w 60"/>
                <a:gd name="T39" fmla="*/ 50 h 62"/>
                <a:gd name="T40" fmla="*/ 0 w 60"/>
                <a:gd name="T41" fmla="*/ 62 h 62"/>
                <a:gd name="T42" fmla="*/ 0 w 60"/>
                <a:gd name="T43" fmla="*/ 62 h 62"/>
                <a:gd name="T44" fmla="*/ 0 w 60"/>
                <a:gd name="T45" fmla="*/ 62 h 62"/>
                <a:gd name="T46" fmla="*/ 0 w 60"/>
                <a:gd name="T47" fmla="*/ 60 h 62"/>
                <a:gd name="T48" fmla="*/ 0 w 60"/>
                <a:gd name="T49" fmla="*/ 60 h 62"/>
                <a:gd name="T50" fmla="*/ 0 w 60"/>
                <a:gd name="T51" fmla="*/ 60 h 62"/>
                <a:gd name="T52" fmla="*/ 0 w 60"/>
                <a:gd name="T53" fmla="*/ 60 h 62"/>
                <a:gd name="T54" fmla="*/ 0 w 60"/>
                <a:gd name="T55" fmla="*/ 60 h 62"/>
                <a:gd name="T56" fmla="*/ 0 w 60"/>
                <a:gd name="T57" fmla="*/ 60 h 62"/>
                <a:gd name="T58" fmla="*/ 10 w 60"/>
                <a:gd name="T59" fmla="*/ 49 h 62"/>
                <a:gd name="T60" fmla="*/ 10 w 60"/>
                <a:gd name="T61" fmla="*/ 49 h 62"/>
                <a:gd name="T62" fmla="*/ 11 w 60"/>
                <a:gd name="T63" fmla="*/ 49 h 62"/>
                <a:gd name="T64" fmla="*/ 11 w 60"/>
                <a:gd name="T65" fmla="*/ 50 h 62"/>
                <a:gd name="T66" fmla="*/ 11 w 60"/>
                <a:gd name="T67" fmla="*/ 50 h 62"/>
                <a:gd name="T68" fmla="*/ 11 w 60"/>
                <a:gd name="T69" fmla="*/ 50 h 62"/>
                <a:gd name="T70" fmla="*/ 11 w 60"/>
                <a:gd name="T71" fmla="*/ 50 h 62"/>
                <a:gd name="T72" fmla="*/ 11 w 60"/>
                <a:gd name="T73" fmla="*/ 50 h 62"/>
                <a:gd name="T74" fmla="*/ 11 w 60"/>
                <a:gd name="T7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2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1" y="50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6B6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4" name="Freeform 82"/>
            <p:cNvSpPr>
              <a:spLocks noEditPoints="1"/>
            </p:cNvSpPr>
            <p:nvPr/>
          </p:nvSpPr>
          <p:spPr bwMode="auto">
            <a:xfrm>
              <a:off x="245" y="316"/>
              <a:ext cx="62" cy="60"/>
            </a:xfrm>
            <a:custGeom>
              <a:avLst/>
              <a:gdLst>
                <a:gd name="T0" fmla="*/ 62 w 62"/>
                <a:gd name="T1" fmla="*/ 0 h 60"/>
                <a:gd name="T2" fmla="*/ 59 w 62"/>
                <a:gd name="T3" fmla="*/ 2 h 60"/>
                <a:gd name="T4" fmla="*/ 59 w 62"/>
                <a:gd name="T5" fmla="*/ 2 h 60"/>
                <a:gd name="T6" fmla="*/ 59 w 62"/>
                <a:gd name="T7" fmla="*/ 2 h 60"/>
                <a:gd name="T8" fmla="*/ 59 w 62"/>
                <a:gd name="T9" fmla="*/ 2 h 60"/>
                <a:gd name="T10" fmla="*/ 59 w 62"/>
                <a:gd name="T11" fmla="*/ 2 h 60"/>
                <a:gd name="T12" fmla="*/ 59 w 62"/>
                <a:gd name="T13" fmla="*/ 2 h 60"/>
                <a:gd name="T14" fmla="*/ 58 w 62"/>
                <a:gd name="T15" fmla="*/ 1 h 60"/>
                <a:gd name="T16" fmla="*/ 58 w 62"/>
                <a:gd name="T17" fmla="*/ 1 h 60"/>
                <a:gd name="T18" fmla="*/ 58 w 62"/>
                <a:gd name="T19" fmla="*/ 1 h 60"/>
                <a:gd name="T20" fmla="*/ 60 w 62"/>
                <a:gd name="T21" fmla="*/ 0 h 60"/>
                <a:gd name="T22" fmla="*/ 60 w 62"/>
                <a:gd name="T23" fmla="*/ 0 h 60"/>
                <a:gd name="T24" fmla="*/ 60 w 62"/>
                <a:gd name="T25" fmla="*/ 0 h 60"/>
                <a:gd name="T26" fmla="*/ 60 w 62"/>
                <a:gd name="T27" fmla="*/ 0 h 60"/>
                <a:gd name="T28" fmla="*/ 60 w 62"/>
                <a:gd name="T29" fmla="*/ 0 h 60"/>
                <a:gd name="T30" fmla="*/ 60 w 62"/>
                <a:gd name="T31" fmla="*/ 0 h 60"/>
                <a:gd name="T32" fmla="*/ 60 w 62"/>
                <a:gd name="T33" fmla="*/ 0 h 60"/>
                <a:gd name="T34" fmla="*/ 60 w 62"/>
                <a:gd name="T35" fmla="*/ 0 h 60"/>
                <a:gd name="T36" fmla="*/ 62 w 62"/>
                <a:gd name="T37" fmla="*/ 0 h 60"/>
                <a:gd name="T38" fmla="*/ 12 w 62"/>
                <a:gd name="T39" fmla="*/ 49 h 60"/>
                <a:gd name="T40" fmla="*/ 2 w 62"/>
                <a:gd name="T41" fmla="*/ 60 h 60"/>
                <a:gd name="T42" fmla="*/ 2 w 62"/>
                <a:gd name="T43" fmla="*/ 60 h 60"/>
                <a:gd name="T44" fmla="*/ 2 w 62"/>
                <a:gd name="T45" fmla="*/ 60 h 60"/>
                <a:gd name="T46" fmla="*/ 0 w 62"/>
                <a:gd name="T47" fmla="*/ 60 h 60"/>
                <a:gd name="T48" fmla="*/ 0 w 62"/>
                <a:gd name="T49" fmla="*/ 60 h 60"/>
                <a:gd name="T50" fmla="*/ 0 w 62"/>
                <a:gd name="T51" fmla="*/ 60 h 60"/>
                <a:gd name="T52" fmla="*/ 0 w 62"/>
                <a:gd name="T53" fmla="*/ 60 h 60"/>
                <a:gd name="T54" fmla="*/ 0 w 62"/>
                <a:gd name="T55" fmla="*/ 59 h 60"/>
                <a:gd name="T56" fmla="*/ 0 w 62"/>
                <a:gd name="T57" fmla="*/ 59 h 60"/>
                <a:gd name="T58" fmla="*/ 12 w 62"/>
                <a:gd name="T59" fmla="*/ 48 h 60"/>
                <a:gd name="T60" fmla="*/ 12 w 62"/>
                <a:gd name="T61" fmla="*/ 49 h 60"/>
                <a:gd name="T62" fmla="*/ 12 w 62"/>
                <a:gd name="T63" fmla="*/ 49 h 60"/>
                <a:gd name="T64" fmla="*/ 12 w 62"/>
                <a:gd name="T65" fmla="*/ 49 h 60"/>
                <a:gd name="T66" fmla="*/ 12 w 62"/>
                <a:gd name="T67" fmla="*/ 49 h 60"/>
                <a:gd name="T68" fmla="*/ 12 w 62"/>
                <a:gd name="T69" fmla="*/ 49 h 60"/>
                <a:gd name="T70" fmla="*/ 12 w 62"/>
                <a:gd name="T71" fmla="*/ 49 h 60"/>
                <a:gd name="T72" fmla="*/ 12 w 62"/>
                <a:gd name="T73" fmla="*/ 49 h 60"/>
                <a:gd name="T74" fmla="*/ 12 w 62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0">
                  <a:moveTo>
                    <a:pt x="62" y="0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12" y="49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9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5" name="Freeform 83"/>
            <p:cNvSpPr>
              <a:spLocks noEditPoints="1"/>
            </p:cNvSpPr>
            <p:nvPr/>
          </p:nvSpPr>
          <p:spPr bwMode="auto">
            <a:xfrm>
              <a:off x="245" y="315"/>
              <a:ext cx="60" cy="60"/>
            </a:xfrm>
            <a:custGeom>
              <a:avLst/>
              <a:gdLst>
                <a:gd name="T0" fmla="*/ 60 w 60"/>
                <a:gd name="T1" fmla="*/ 1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7 w 60"/>
                <a:gd name="T19" fmla="*/ 2 h 60"/>
                <a:gd name="T20" fmla="*/ 59 w 60"/>
                <a:gd name="T21" fmla="*/ 0 h 60"/>
                <a:gd name="T22" fmla="*/ 59 w 60"/>
                <a:gd name="T23" fmla="*/ 0 h 60"/>
                <a:gd name="T24" fmla="*/ 59 w 60"/>
                <a:gd name="T25" fmla="*/ 0 h 60"/>
                <a:gd name="T26" fmla="*/ 59 w 60"/>
                <a:gd name="T27" fmla="*/ 1 h 60"/>
                <a:gd name="T28" fmla="*/ 60 w 60"/>
                <a:gd name="T29" fmla="*/ 1 h 60"/>
                <a:gd name="T30" fmla="*/ 60 w 60"/>
                <a:gd name="T31" fmla="*/ 1 h 60"/>
                <a:gd name="T32" fmla="*/ 60 w 60"/>
                <a:gd name="T33" fmla="*/ 1 h 60"/>
                <a:gd name="T34" fmla="*/ 60 w 60"/>
                <a:gd name="T35" fmla="*/ 1 h 60"/>
                <a:gd name="T36" fmla="*/ 60 w 60"/>
                <a:gd name="T37" fmla="*/ 1 h 60"/>
                <a:gd name="T38" fmla="*/ 12 w 60"/>
                <a:gd name="T39" fmla="*/ 49 h 60"/>
                <a:gd name="T40" fmla="*/ 0 w 60"/>
                <a:gd name="T41" fmla="*/ 60 h 60"/>
                <a:gd name="T42" fmla="*/ 0 w 60"/>
                <a:gd name="T43" fmla="*/ 60 h 60"/>
                <a:gd name="T44" fmla="*/ 0 w 60"/>
                <a:gd name="T45" fmla="*/ 60 h 60"/>
                <a:gd name="T46" fmla="*/ 0 w 60"/>
                <a:gd name="T47" fmla="*/ 60 h 60"/>
                <a:gd name="T48" fmla="*/ 0 w 60"/>
                <a:gd name="T49" fmla="*/ 60 h 60"/>
                <a:gd name="T50" fmla="*/ 0 w 60"/>
                <a:gd name="T51" fmla="*/ 60 h 60"/>
                <a:gd name="T52" fmla="*/ 0 w 60"/>
                <a:gd name="T53" fmla="*/ 60 h 60"/>
                <a:gd name="T54" fmla="*/ 0 w 60"/>
                <a:gd name="T55" fmla="*/ 60 h 60"/>
                <a:gd name="T56" fmla="*/ 0 w 60"/>
                <a:gd name="T57" fmla="*/ 60 h 60"/>
                <a:gd name="T58" fmla="*/ 12 w 60"/>
                <a:gd name="T59" fmla="*/ 49 h 60"/>
                <a:gd name="T60" fmla="*/ 12 w 60"/>
                <a:gd name="T61" fmla="*/ 49 h 60"/>
                <a:gd name="T62" fmla="*/ 12 w 60"/>
                <a:gd name="T63" fmla="*/ 49 h 60"/>
                <a:gd name="T64" fmla="*/ 12 w 60"/>
                <a:gd name="T65" fmla="*/ 49 h 60"/>
                <a:gd name="T66" fmla="*/ 12 w 60"/>
                <a:gd name="T67" fmla="*/ 49 h 60"/>
                <a:gd name="T68" fmla="*/ 12 w 60"/>
                <a:gd name="T69" fmla="*/ 49 h 60"/>
                <a:gd name="T70" fmla="*/ 12 w 60"/>
                <a:gd name="T71" fmla="*/ 49 h 60"/>
                <a:gd name="T72" fmla="*/ 12 w 60"/>
                <a:gd name="T73" fmla="*/ 49 h 60"/>
                <a:gd name="T74" fmla="*/ 12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2" y="49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7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6" name="Freeform 84"/>
            <p:cNvSpPr>
              <a:spLocks noEditPoints="1"/>
            </p:cNvSpPr>
            <p:nvPr/>
          </p:nvSpPr>
          <p:spPr bwMode="auto">
            <a:xfrm>
              <a:off x="244" y="315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8 w 60"/>
                <a:gd name="T19" fmla="*/ 2 h 60"/>
                <a:gd name="T20" fmla="*/ 59 w 60"/>
                <a:gd name="T21" fmla="*/ 0 h 60"/>
                <a:gd name="T22" fmla="*/ 60 w 60"/>
                <a:gd name="T23" fmla="*/ 0 h 60"/>
                <a:gd name="T24" fmla="*/ 60 w 60"/>
                <a:gd name="T25" fmla="*/ 0 h 60"/>
                <a:gd name="T26" fmla="*/ 60 w 60"/>
                <a:gd name="T27" fmla="*/ 0 h 60"/>
                <a:gd name="T28" fmla="*/ 60 w 60"/>
                <a:gd name="T29" fmla="*/ 0 h 60"/>
                <a:gd name="T30" fmla="*/ 60 w 60"/>
                <a:gd name="T31" fmla="*/ 0 h 60"/>
                <a:gd name="T32" fmla="*/ 60 w 60"/>
                <a:gd name="T33" fmla="*/ 0 h 60"/>
                <a:gd name="T34" fmla="*/ 60 w 60"/>
                <a:gd name="T35" fmla="*/ 0 h 60"/>
                <a:gd name="T36" fmla="*/ 60 w 60"/>
                <a:gd name="T37" fmla="*/ 0 h 60"/>
                <a:gd name="T38" fmla="*/ 13 w 60"/>
                <a:gd name="T39" fmla="*/ 49 h 60"/>
                <a:gd name="T40" fmla="*/ 1 w 60"/>
                <a:gd name="T41" fmla="*/ 60 h 60"/>
                <a:gd name="T42" fmla="*/ 1 w 60"/>
                <a:gd name="T43" fmla="*/ 60 h 60"/>
                <a:gd name="T44" fmla="*/ 1 w 60"/>
                <a:gd name="T45" fmla="*/ 59 h 60"/>
                <a:gd name="T46" fmla="*/ 1 w 60"/>
                <a:gd name="T47" fmla="*/ 59 h 60"/>
                <a:gd name="T48" fmla="*/ 1 w 60"/>
                <a:gd name="T49" fmla="*/ 59 h 60"/>
                <a:gd name="T50" fmla="*/ 1 w 60"/>
                <a:gd name="T51" fmla="*/ 59 h 60"/>
                <a:gd name="T52" fmla="*/ 1 w 60"/>
                <a:gd name="T53" fmla="*/ 59 h 60"/>
                <a:gd name="T54" fmla="*/ 1 w 60"/>
                <a:gd name="T55" fmla="*/ 59 h 60"/>
                <a:gd name="T56" fmla="*/ 0 w 60"/>
                <a:gd name="T57" fmla="*/ 59 h 60"/>
                <a:gd name="T58" fmla="*/ 13 w 60"/>
                <a:gd name="T59" fmla="*/ 48 h 60"/>
                <a:gd name="T60" fmla="*/ 13 w 60"/>
                <a:gd name="T61" fmla="*/ 48 h 60"/>
                <a:gd name="T62" fmla="*/ 13 w 60"/>
                <a:gd name="T63" fmla="*/ 48 h 60"/>
                <a:gd name="T64" fmla="*/ 13 w 60"/>
                <a:gd name="T65" fmla="*/ 48 h 60"/>
                <a:gd name="T66" fmla="*/ 13 w 60"/>
                <a:gd name="T67" fmla="*/ 48 h 60"/>
                <a:gd name="T68" fmla="*/ 13 w 60"/>
                <a:gd name="T69" fmla="*/ 48 h 60"/>
                <a:gd name="T70" fmla="*/ 13 w 60"/>
                <a:gd name="T71" fmla="*/ 48 h 60"/>
                <a:gd name="T72" fmla="*/ 13 w 60"/>
                <a:gd name="T73" fmla="*/ 49 h 60"/>
                <a:gd name="T74" fmla="*/ 13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3" y="49"/>
                  </a:moveTo>
                  <a:lnTo>
                    <a:pt x="1" y="60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65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7" name="Freeform 85"/>
            <p:cNvSpPr>
              <a:spLocks noEditPoints="1"/>
            </p:cNvSpPr>
            <p:nvPr/>
          </p:nvSpPr>
          <p:spPr bwMode="auto">
            <a:xfrm>
              <a:off x="244" y="315"/>
              <a:ext cx="59" cy="59"/>
            </a:xfrm>
            <a:custGeom>
              <a:avLst/>
              <a:gdLst>
                <a:gd name="T0" fmla="*/ 59 w 59"/>
                <a:gd name="T1" fmla="*/ 0 h 59"/>
                <a:gd name="T2" fmla="*/ 58 w 59"/>
                <a:gd name="T3" fmla="*/ 2 h 59"/>
                <a:gd name="T4" fmla="*/ 58 w 59"/>
                <a:gd name="T5" fmla="*/ 2 h 59"/>
                <a:gd name="T6" fmla="*/ 56 w 59"/>
                <a:gd name="T7" fmla="*/ 2 h 59"/>
                <a:gd name="T8" fmla="*/ 56 w 59"/>
                <a:gd name="T9" fmla="*/ 2 h 59"/>
                <a:gd name="T10" fmla="*/ 56 w 59"/>
                <a:gd name="T11" fmla="*/ 2 h 59"/>
                <a:gd name="T12" fmla="*/ 56 w 59"/>
                <a:gd name="T13" fmla="*/ 2 h 59"/>
                <a:gd name="T14" fmla="*/ 56 w 59"/>
                <a:gd name="T15" fmla="*/ 2 h 59"/>
                <a:gd name="T16" fmla="*/ 56 w 59"/>
                <a:gd name="T17" fmla="*/ 2 h 59"/>
                <a:gd name="T18" fmla="*/ 56 w 59"/>
                <a:gd name="T19" fmla="*/ 2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0 h 59"/>
                <a:gd name="T34" fmla="*/ 59 w 59"/>
                <a:gd name="T35" fmla="*/ 0 h 59"/>
                <a:gd name="T36" fmla="*/ 59 w 59"/>
                <a:gd name="T37" fmla="*/ 0 h 59"/>
                <a:gd name="T38" fmla="*/ 13 w 59"/>
                <a:gd name="T39" fmla="*/ 48 h 59"/>
                <a:gd name="T40" fmla="*/ 0 w 59"/>
                <a:gd name="T41" fmla="*/ 59 h 59"/>
                <a:gd name="T42" fmla="*/ 0 w 59"/>
                <a:gd name="T43" fmla="*/ 59 h 59"/>
                <a:gd name="T44" fmla="*/ 0 w 59"/>
                <a:gd name="T45" fmla="*/ 59 h 59"/>
                <a:gd name="T46" fmla="*/ 0 w 59"/>
                <a:gd name="T47" fmla="*/ 59 h 59"/>
                <a:gd name="T48" fmla="*/ 0 w 59"/>
                <a:gd name="T49" fmla="*/ 59 h 59"/>
                <a:gd name="T50" fmla="*/ 0 w 59"/>
                <a:gd name="T51" fmla="*/ 58 h 59"/>
                <a:gd name="T52" fmla="*/ 0 w 59"/>
                <a:gd name="T53" fmla="*/ 58 h 59"/>
                <a:gd name="T54" fmla="*/ 0 w 59"/>
                <a:gd name="T55" fmla="*/ 58 h 59"/>
                <a:gd name="T56" fmla="*/ 0 w 59"/>
                <a:gd name="T57" fmla="*/ 58 h 59"/>
                <a:gd name="T58" fmla="*/ 11 w 59"/>
                <a:gd name="T59" fmla="*/ 46 h 59"/>
                <a:gd name="T60" fmla="*/ 11 w 59"/>
                <a:gd name="T61" fmla="*/ 46 h 59"/>
                <a:gd name="T62" fmla="*/ 11 w 59"/>
                <a:gd name="T63" fmla="*/ 46 h 59"/>
                <a:gd name="T64" fmla="*/ 11 w 59"/>
                <a:gd name="T65" fmla="*/ 46 h 59"/>
                <a:gd name="T66" fmla="*/ 11 w 59"/>
                <a:gd name="T67" fmla="*/ 46 h 59"/>
                <a:gd name="T68" fmla="*/ 11 w 59"/>
                <a:gd name="T69" fmla="*/ 48 h 59"/>
                <a:gd name="T70" fmla="*/ 13 w 59"/>
                <a:gd name="T71" fmla="*/ 48 h 59"/>
                <a:gd name="T72" fmla="*/ 13 w 59"/>
                <a:gd name="T73" fmla="*/ 48 h 59"/>
                <a:gd name="T74" fmla="*/ 13 w 59"/>
                <a:gd name="T7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3" y="48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636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8" name="Freeform 86"/>
            <p:cNvSpPr>
              <a:spLocks noEditPoints="1"/>
            </p:cNvSpPr>
            <p:nvPr/>
          </p:nvSpPr>
          <p:spPr bwMode="auto">
            <a:xfrm>
              <a:off x="244" y="313"/>
              <a:ext cx="59" cy="60"/>
            </a:xfrm>
            <a:custGeom>
              <a:avLst/>
              <a:gdLst>
                <a:gd name="T0" fmla="*/ 59 w 59"/>
                <a:gd name="T1" fmla="*/ 2 h 60"/>
                <a:gd name="T2" fmla="*/ 56 w 59"/>
                <a:gd name="T3" fmla="*/ 4 h 60"/>
                <a:gd name="T4" fmla="*/ 56 w 59"/>
                <a:gd name="T5" fmla="*/ 4 h 60"/>
                <a:gd name="T6" fmla="*/ 56 w 59"/>
                <a:gd name="T7" fmla="*/ 4 h 60"/>
                <a:gd name="T8" fmla="*/ 55 w 59"/>
                <a:gd name="T9" fmla="*/ 4 h 60"/>
                <a:gd name="T10" fmla="*/ 55 w 59"/>
                <a:gd name="T11" fmla="*/ 4 h 60"/>
                <a:gd name="T12" fmla="*/ 55 w 59"/>
                <a:gd name="T13" fmla="*/ 3 h 60"/>
                <a:gd name="T14" fmla="*/ 55 w 59"/>
                <a:gd name="T15" fmla="*/ 3 h 60"/>
                <a:gd name="T16" fmla="*/ 55 w 59"/>
                <a:gd name="T17" fmla="*/ 3 h 60"/>
                <a:gd name="T18" fmla="*/ 55 w 59"/>
                <a:gd name="T19" fmla="*/ 3 h 60"/>
                <a:gd name="T20" fmla="*/ 58 w 59"/>
                <a:gd name="T21" fmla="*/ 0 h 60"/>
                <a:gd name="T22" fmla="*/ 58 w 59"/>
                <a:gd name="T23" fmla="*/ 0 h 60"/>
                <a:gd name="T24" fmla="*/ 58 w 59"/>
                <a:gd name="T25" fmla="*/ 0 h 60"/>
                <a:gd name="T26" fmla="*/ 58 w 59"/>
                <a:gd name="T27" fmla="*/ 0 h 60"/>
                <a:gd name="T28" fmla="*/ 58 w 59"/>
                <a:gd name="T29" fmla="*/ 0 h 60"/>
                <a:gd name="T30" fmla="*/ 58 w 59"/>
                <a:gd name="T31" fmla="*/ 2 h 60"/>
                <a:gd name="T32" fmla="*/ 59 w 59"/>
                <a:gd name="T33" fmla="*/ 2 h 60"/>
                <a:gd name="T34" fmla="*/ 59 w 59"/>
                <a:gd name="T35" fmla="*/ 2 h 60"/>
                <a:gd name="T36" fmla="*/ 59 w 59"/>
                <a:gd name="T37" fmla="*/ 2 h 60"/>
                <a:gd name="T38" fmla="*/ 11 w 59"/>
                <a:gd name="T39" fmla="*/ 48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60 h 60"/>
                <a:gd name="T46" fmla="*/ 0 w 59"/>
                <a:gd name="T47" fmla="*/ 60 h 60"/>
                <a:gd name="T48" fmla="*/ 0 w 59"/>
                <a:gd name="T49" fmla="*/ 60 h 60"/>
                <a:gd name="T50" fmla="*/ 0 w 59"/>
                <a:gd name="T51" fmla="*/ 60 h 60"/>
                <a:gd name="T52" fmla="*/ 0 w 59"/>
                <a:gd name="T53" fmla="*/ 60 h 60"/>
                <a:gd name="T54" fmla="*/ 0 w 59"/>
                <a:gd name="T55" fmla="*/ 60 h 60"/>
                <a:gd name="T56" fmla="*/ 0 w 59"/>
                <a:gd name="T57" fmla="*/ 58 h 60"/>
                <a:gd name="T58" fmla="*/ 11 w 59"/>
                <a:gd name="T59" fmla="*/ 47 h 60"/>
                <a:gd name="T60" fmla="*/ 11 w 59"/>
                <a:gd name="T61" fmla="*/ 47 h 60"/>
                <a:gd name="T62" fmla="*/ 11 w 59"/>
                <a:gd name="T63" fmla="*/ 47 h 60"/>
                <a:gd name="T64" fmla="*/ 11 w 59"/>
                <a:gd name="T65" fmla="*/ 47 h 60"/>
                <a:gd name="T66" fmla="*/ 11 w 59"/>
                <a:gd name="T67" fmla="*/ 48 h 60"/>
                <a:gd name="T68" fmla="*/ 11 w 59"/>
                <a:gd name="T69" fmla="*/ 48 h 60"/>
                <a:gd name="T70" fmla="*/ 11 w 59"/>
                <a:gd name="T71" fmla="*/ 48 h 60"/>
                <a:gd name="T72" fmla="*/ 11 w 59"/>
                <a:gd name="T73" fmla="*/ 48 h 60"/>
                <a:gd name="T74" fmla="*/ 11 w 59"/>
                <a:gd name="T75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2"/>
                  </a:move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close/>
                  <a:moveTo>
                    <a:pt x="11" y="48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616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9" name="Freeform 87"/>
            <p:cNvSpPr>
              <a:spLocks noEditPoints="1"/>
            </p:cNvSpPr>
            <p:nvPr/>
          </p:nvSpPr>
          <p:spPr bwMode="auto">
            <a:xfrm>
              <a:off x="243" y="313"/>
              <a:ext cx="59" cy="58"/>
            </a:xfrm>
            <a:custGeom>
              <a:avLst/>
              <a:gdLst>
                <a:gd name="T0" fmla="*/ 59 w 59"/>
                <a:gd name="T1" fmla="*/ 0 h 58"/>
                <a:gd name="T2" fmla="*/ 56 w 59"/>
                <a:gd name="T3" fmla="*/ 3 h 58"/>
                <a:gd name="T4" fmla="*/ 56 w 59"/>
                <a:gd name="T5" fmla="*/ 3 h 58"/>
                <a:gd name="T6" fmla="*/ 56 w 59"/>
                <a:gd name="T7" fmla="*/ 3 h 58"/>
                <a:gd name="T8" fmla="*/ 56 w 59"/>
                <a:gd name="T9" fmla="*/ 3 h 58"/>
                <a:gd name="T10" fmla="*/ 55 w 59"/>
                <a:gd name="T11" fmla="*/ 3 h 58"/>
                <a:gd name="T12" fmla="*/ 55 w 59"/>
                <a:gd name="T13" fmla="*/ 3 h 58"/>
                <a:gd name="T14" fmla="*/ 55 w 59"/>
                <a:gd name="T15" fmla="*/ 3 h 58"/>
                <a:gd name="T16" fmla="*/ 55 w 59"/>
                <a:gd name="T17" fmla="*/ 3 h 58"/>
                <a:gd name="T18" fmla="*/ 55 w 59"/>
                <a:gd name="T19" fmla="*/ 3 h 58"/>
                <a:gd name="T20" fmla="*/ 57 w 59"/>
                <a:gd name="T21" fmla="*/ 0 h 58"/>
                <a:gd name="T22" fmla="*/ 57 w 59"/>
                <a:gd name="T23" fmla="*/ 0 h 58"/>
                <a:gd name="T24" fmla="*/ 57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0 h 58"/>
                <a:gd name="T38" fmla="*/ 12 w 59"/>
                <a:gd name="T39" fmla="*/ 47 h 58"/>
                <a:gd name="T40" fmla="*/ 1 w 59"/>
                <a:gd name="T41" fmla="*/ 58 h 58"/>
                <a:gd name="T42" fmla="*/ 1 w 59"/>
                <a:gd name="T43" fmla="*/ 58 h 58"/>
                <a:gd name="T44" fmla="*/ 1 w 59"/>
                <a:gd name="T45" fmla="*/ 58 h 58"/>
                <a:gd name="T46" fmla="*/ 1 w 59"/>
                <a:gd name="T47" fmla="*/ 58 h 58"/>
                <a:gd name="T48" fmla="*/ 1 w 59"/>
                <a:gd name="T49" fmla="*/ 58 h 58"/>
                <a:gd name="T50" fmla="*/ 1 w 59"/>
                <a:gd name="T51" fmla="*/ 58 h 58"/>
                <a:gd name="T52" fmla="*/ 1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2 w 59"/>
                <a:gd name="T59" fmla="*/ 46 h 58"/>
                <a:gd name="T60" fmla="*/ 12 w 59"/>
                <a:gd name="T61" fmla="*/ 46 h 58"/>
                <a:gd name="T62" fmla="*/ 12 w 59"/>
                <a:gd name="T63" fmla="*/ 46 h 58"/>
                <a:gd name="T64" fmla="*/ 12 w 59"/>
                <a:gd name="T65" fmla="*/ 47 h 58"/>
                <a:gd name="T66" fmla="*/ 12 w 59"/>
                <a:gd name="T67" fmla="*/ 47 h 58"/>
                <a:gd name="T68" fmla="*/ 12 w 59"/>
                <a:gd name="T69" fmla="*/ 47 h 58"/>
                <a:gd name="T70" fmla="*/ 12 w 59"/>
                <a:gd name="T71" fmla="*/ 47 h 58"/>
                <a:gd name="T72" fmla="*/ 12 w 59"/>
                <a:gd name="T73" fmla="*/ 47 h 58"/>
                <a:gd name="T74" fmla="*/ 12 w 59"/>
                <a:gd name="T7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2" y="47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5F5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0" name="Freeform 88"/>
            <p:cNvSpPr>
              <a:spLocks noEditPoints="1"/>
            </p:cNvSpPr>
            <p:nvPr/>
          </p:nvSpPr>
          <p:spPr bwMode="auto">
            <a:xfrm>
              <a:off x="243" y="31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5 w 57"/>
                <a:gd name="T3" fmla="*/ 3 h 58"/>
                <a:gd name="T4" fmla="*/ 55 w 57"/>
                <a:gd name="T5" fmla="*/ 3 h 58"/>
                <a:gd name="T6" fmla="*/ 55 w 57"/>
                <a:gd name="T7" fmla="*/ 3 h 58"/>
                <a:gd name="T8" fmla="*/ 55 w 57"/>
                <a:gd name="T9" fmla="*/ 3 h 58"/>
                <a:gd name="T10" fmla="*/ 55 w 57"/>
                <a:gd name="T11" fmla="*/ 3 h 58"/>
                <a:gd name="T12" fmla="*/ 54 w 57"/>
                <a:gd name="T13" fmla="*/ 3 h 58"/>
                <a:gd name="T14" fmla="*/ 54 w 57"/>
                <a:gd name="T15" fmla="*/ 3 h 58"/>
                <a:gd name="T16" fmla="*/ 54 w 57"/>
                <a:gd name="T17" fmla="*/ 3 h 58"/>
                <a:gd name="T18" fmla="*/ 54 w 57"/>
                <a:gd name="T19" fmla="*/ 3 h 58"/>
                <a:gd name="T20" fmla="*/ 56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2 w 57"/>
                <a:gd name="T39" fmla="*/ 46 h 58"/>
                <a:gd name="T40" fmla="*/ 0 w 57"/>
                <a:gd name="T41" fmla="*/ 58 h 58"/>
                <a:gd name="T42" fmla="*/ 0 w 57"/>
                <a:gd name="T43" fmla="*/ 58 h 58"/>
                <a:gd name="T44" fmla="*/ 0 w 57"/>
                <a:gd name="T45" fmla="*/ 58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12 w 57"/>
                <a:gd name="T59" fmla="*/ 45 h 58"/>
                <a:gd name="T60" fmla="*/ 12 w 57"/>
                <a:gd name="T61" fmla="*/ 45 h 58"/>
                <a:gd name="T62" fmla="*/ 12 w 57"/>
                <a:gd name="T63" fmla="*/ 46 h 58"/>
                <a:gd name="T64" fmla="*/ 12 w 57"/>
                <a:gd name="T65" fmla="*/ 46 h 58"/>
                <a:gd name="T66" fmla="*/ 12 w 57"/>
                <a:gd name="T67" fmla="*/ 46 h 58"/>
                <a:gd name="T68" fmla="*/ 12 w 57"/>
                <a:gd name="T69" fmla="*/ 46 h 58"/>
                <a:gd name="T70" fmla="*/ 12 w 57"/>
                <a:gd name="T71" fmla="*/ 46 h 58"/>
                <a:gd name="T72" fmla="*/ 12 w 57"/>
                <a:gd name="T73" fmla="*/ 46 h 58"/>
                <a:gd name="T74" fmla="*/ 12 w 57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D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1" name="Freeform 89"/>
            <p:cNvSpPr>
              <a:spLocks noEditPoints="1"/>
            </p:cNvSpPr>
            <p:nvPr/>
          </p:nvSpPr>
          <p:spPr bwMode="auto">
            <a:xfrm>
              <a:off x="243" y="312"/>
              <a:ext cx="56" cy="58"/>
            </a:xfrm>
            <a:custGeom>
              <a:avLst/>
              <a:gdLst>
                <a:gd name="T0" fmla="*/ 56 w 56"/>
                <a:gd name="T1" fmla="*/ 1 h 58"/>
                <a:gd name="T2" fmla="*/ 54 w 56"/>
                <a:gd name="T3" fmla="*/ 4 h 58"/>
                <a:gd name="T4" fmla="*/ 54 w 56"/>
                <a:gd name="T5" fmla="*/ 4 h 58"/>
                <a:gd name="T6" fmla="*/ 54 w 56"/>
                <a:gd name="T7" fmla="*/ 4 h 58"/>
                <a:gd name="T8" fmla="*/ 54 w 56"/>
                <a:gd name="T9" fmla="*/ 4 h 58"/>
                <a:gd name="T10" fmla="*/ 54 w 56"/>
                <a:gd name="T11" fmla="*/ 4 h 58"/>
                <a:gd name="T12" fmla="*/ 52 w 56"/>
                <a:gd name="T13" fmla="*/ 4 h 58"/>
                <a:gd name="T14" fmla="*/ 52 w 56"/>
                <a:gd name="T15" fmla="*/ 4 h 58"/>
                <a:gd name="T16" fmla="*/ 52 w 56"/>
                <a:gd name="T17" fmla="*/ 4 h 58"/>
                <a:gd name="T18" fmla="*/ 52 w 56"/>
                <a:gd name="T19" fmla="*/ 4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0 h 58"/>
                <a:gd name="T28" fmla="*/ 56 w 56"/>
                <a:gd name="T29" fmla="*/ 0 h 58"/>
                <a:gd name="T30" fmla="*/ 56 w 56"/>
                <a:gd name="T31" fmla="*/ 1 h 58"/>
                <a:gd name="T32" fmla="*/ 56 w 56"/>
                <a:gd name="T33" fmla="*/ 1 h 58"/>
                <a:gd name="T34" fmla="*/ 56 w 56"/>
                <a:gd name="T35" fmla="*/ 1 h 58"/>
                <a:gd name="T36" fmla="*/ 56 w 56"/>
                <a:gd name="T37" fmla="*/ 1 h 58"/>
                <a:gd name="T38" fmla="*/ 12 w 56"/>
                <a:gd name="T39" fmla="*/ 46 h 58"/>
                <a:gd name="T40" fmla="*/ 0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7 h 58"/>
                <a:gd name="T52" fmla="*/ 0 w 56"/>
                <a:gd name="T53" fmla="*/ 57 h 58"/>
                <a:gd name="T54" fmla="*/ 0 w 56"/>
                <a:gd name="T55" fmla="*/ 57 h 58"/>
                <a:gd name="T56" fmla="*/ 0 w 56"/>
                <a:gd name="T57" fmla="*/ 57 h 58"/>
                <a:gd name="T58" fmla="*/ 12 w 56"/>
                <a:gd name="T59" fmla="*/ 44 h 58"/>
                <a:gd name="T60" fmla="*/ 12 w 56"/>
                <a:gd name="T61" fmla="*/ 44 h 58"/>
                <a:gd name="T62" fmla="*/ 12 w 56"/>
                <a:gd name="T63" fmla="*/ 46 h 58"/>
                <a:gd name="T64" fmla="*/ 12 w 56"/>
                <a:gd name="T65" fmla="*/ 46 h 58"/>
                <a:gd name="T66" fmla="*/ 12 w 56"/>
                <a:gd name="T67" fmla="*/ 46 h 58"/>
                <a:gd name="T68" fmla="*/ 12 w 56"/>
                <a:gd name="T69" fmla="*/ 46 h 58"/>
                <a:gd name="T70" fmla="*/ 12 w 56"/>
                <a:gd name="T71" fmla="*/ 46 h 58"/>
                <a:gd name="T72" fmla="*/ 12 w 56"/>
                <a:gd name="T73" fmla="*/ 46 h 58"/>
                <a:gd name="T74" fmla="*/ 12 w 56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1"/>
                  </a:move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B5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2" name="Freeform 90"/>
            <p:cNvSpPr>
              <a:spLocks noEditPoints="1"/>
            </p:cNvSpPr>
            <p:nvPr/>
          </p:nvSpPr>
          <p:spPr bwMode="auto">
            <a:xfrm>
              <a:off x="243" y="312"/>
              <a:ext cx="56" cy="57"/>
            </a:xfrm>
            <a:custGeom>
              <a:avLst/>
              <a:gdLst>
                <a:gd name="T0" fmla="*/ 56 w 56"/>
                <a:gd name="T1" fmla="*/ 0 h 57"/>
                <a:gd name="T2" fmla="*/ 52 w 56"/>
                <a:gd name="T3" fmla="*/ 4 h 57"/>
                <a:gd name="T4" fmla="*/ 52 w 56"/>
                <a:gd name="T5" fmla="*/ 4 h 57"/>
                <a:gd name="T6" fmla="*/ 52 w 56"/>
                <a:gd name="T7" fmla="*/ 4 h 57"/>
                <a:gd name="T8" fmla="*/ 52 w 56"/>
                <a:gd name="T9" fmla="*/ 4 h 57"/>
                <a:gd name="T10" fmla="*/ 52 w 56"/>
                <a:gd name="T11" fmla="*/ 4 h 57"/>
                <a:gd name="T12" fmla="*/ 52 w 56"/>
                <a:gd name="T13" fmla="*/ 4 h 57"/>
                <a:gd name="T14" fmla="*/ 51 w 56"/>
                <a:gd name="T15" fmla="*/ 4 h 57"/>
                <a:gd name="T16" fmla="*/ 51 w 56"/>
                <a:gd name="T17" fmla="*/ 4 h 57"/>
                <a:gd name="T18" fmla="*/ 51 w 56"/>
                <a:gd name="T19" fmla="*/ 4 h 57"/>
                <a:gd name="T20" fmla="*/ 55 w 56"/>
                <a:gd name="T21" fmla="*/ 0 h 57"/>
                <a:gd name="T22" fmla="*/ 55 w 56"/>
                <a:gd name="T23" fmla="*/ 0 h 57"/>
                <a:gd name="T24" fmla="*/ 55 w 56"/>
                <a:gd name="T25" fmla="*/ 0 h 57"/>
                <a:gd name="T26" fmla="*/ 55 w 56"/>
                <a:gd name="T27" fmla="*/ 0 h 57"/>
                <a:gd name="T28" fmla="*/ 55 w 56"/>
                <a:gd name="T29" fmla="*/ 0 h 57"/>
                <a:gd name="T30" fmla="*/ 55 w 56"/>
                <a:gd name="T31" fmla="*/ 0 h 57"/>
                <a:gd name="T32" fmla="*/ 55 w 56"/>
                <a:gd name="T33" fmla="*/ 0 h 57"/>
                <a:gd name="T34" fmla="*/ 56 w 56"/>
                <a:gd name="T35" fmla="*/ 0 h 57"/>
                <a:gd name="T36" fmla="*/ 56 w 56"/>
                <a:gd name="T37" fmla="*/ 0 h 57"/>
                <a:gd name="T38" fmla="*/ 12 w 56"/>
                <a:gd name="T39" fmla="*/ 44 h 57"/>
                <a:gd name="T40" fmla="*/ 0 w 56"/>
                <a:gd name="T41" fmla="*/ 57 h 57"/>
                <a:gd name="T42" fmla="*/ 0 w 56"/>
                <a:gd name="T43" fmla="*/ 57 h 57"/>
                <a:gd name="T44" fmla="*/ 0 w 56"/>
                <a:gd name="T45" fmla="*/ 57 h 57"/>
                <a:gd name="T46" fmla="*/ 0 w 56"/>
                <a:gd name="T47" fmla="*/ 57 h 57"/>
                <a:gd name="T48" fmla="*/ 0 w 56"/>
                <a:gd name="T49" fmla="*/ 57 h 57"/>
                <a:gd name="T50" fmla="*/ 0 w 56"/>
                <a:gd name="T51" fmla="*/ 57 h 57"/>
                <a:gd name="T52" fmla="*/ 0 w 56"/>
                <a:gd name="T53" fmla="*/ 57 h 57"/>
                <a:gd name="T54" fmla="*/ 0 w 56"/>
                <a:gd name="T55" fmla="*/ 56 h 57"/>
                <a:gd name="T56" fmla="*/ 0 w 56"/>
                <a:gd name="T57" fmla="*/ 56 h 57"/>
                <a:gd name="T58" fmla="*/ 11 w 56"/>
                <a:gd name="T59" fmla="*/ 43 h 57"/>
                <a:gd name="T60" fmla="*/ 11 w 56"/>
                <a:gd name="T61" fmla="*/ 44 h 57"/>
                <a:gd name="T62" fmla="*/ 11 w 56"/>
                <a:gd name="T63" fmla="*/ 44 h 57"/>
                <a:gd name="T64" fmla="*/ 12 w 56"/>
                <a:gd name="T65" fmla="*/ 44 h 57"/>
                <a:gd name="T66" fmla="*/ 12 w 56"/>
                <a:gd name="T67" fmla="*/ 44 h 57"/>
                <a:gd name="T68" fmla="*/ 12 w 56"/>
                <a:gd name="T69" fmla="*/ 44 h 57"/>
                <a:gd name="T70" fmla="*/ 12 w 56"/>
                <a:gd name="T71" fmla="*/ 44 h 57"/>
                <a:gd name="T72" fmla="*/ 12 w 56"/>
                <a:gd name="T73" fmla="*/ 44 h 57"/>
                <a:gd name="T74" fmla="*/ 12 w 56"/>
                <a:gd name="T75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4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59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3" name="Freeform 91"/>
            <p:cNvSpPr>
              <a:spLocks noEditPoints="1"/>
            </p:cNvSpPr>
            <p:nvPr/>
          </p:nvSpPr>
          <p:spPr bwMode="auto">
            <a:xfrm>
              <a:off x="242" y="31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52 w 56"/>
                <a:gd name="T3" fmla="*/ 4 h 56"/>
                <a:gd name="T4" fmla="*/ 52 w 56"/>
                <a:gd name="T5" fmla="*/ 4 h 56"/>
                <a:gd name="T6" fmla="*/ 52 w 56"/>
                <a:gd name="T7" fmla="*/ 4 h 56"/>
                <a:gd name="T8" fmla="*/ 52 w 56"/>
                <a:gd name="T9" fmla="*/ 4 h 56"/>
                <a:gd name="T10" fmla="*/ 52 w 56"/>
                <a:gd name="T11" fmla="*/ 4 h 56"/>
                <a:gd name="T12" fmla="*/ 52 w 56"/>
                <a:gd name="T13" fmla="*/ 4 h 56"/>
                <a:gd name="T14" fmla="*/ 51 w 56"/>
                <a:gd name="T15" fmla="*/ 4 h 56"/>
                <a:gd name="T16" fmla="*/ 51 w 56"/>
                <a:gd name="T17" fmla="*/ 4 h 56"/>
                <a:gd name="T18" fmla="*/ 51 w 56"/>
                <a:gd name="T19" fmla="*/ 4 h 56"/>
                <a:gd name="T20" fmla="*/ 55 w 56"/>
                <a:gd name="T21" fmla="*/ 0 h 56"/>
                <a:gd name="T22" fmla="*/ 55 w 56"/>
                <a:gd name="T23" fmla="*/ 0 h 56"/>
                <a:gd name="T24" fmla="*/ 55 w 56"/>
                <a:gd name="T25" fmla="*/ 0 h 56"/>
                <a:gd name="T26" fmla="*/ 55 w 56"/>
                <a:gd name="T27" fmla="*/ 0 h 56"/>
                <a:gd name="T28" fmla="*/ 55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0 h 56"/>
                <a:gd name="T38" fmla="*/ 12 w 56"/>
                <a:gd name="T39" fmla="*/ 43 h 56"/>
                <a:gd name="T40" fmla="*/ 1 w 56"/>
                <a:gd name="T41" fmla="*/ 56 h 56"/>
                <a:gd name="T42" fmla="*/ 0 w 56"/>
                <a:gd name="T43" fmla="*/ 56 h 56"/>
                <a:gd name="T44" fmla="*/ 0 w 56"/>
                <a:gd name="T45" fmla="*/ 56 h 56"/>
                <a:gd name="T46" fmla="*/ 0 w 56"/>
                <a:gd name="T47" fmla="*/ 56 h 56"/>
                <a:gd name="T48" fmla="*/ 0 w 56"/>
                <a:gd name="T49" fmla="*/ 56 h 56"/>
                <a:gd name="T50" fmla="*/ 0 w 56"/>
                <a:gd name="T51" fmla="*/ 56 h 56"/>
                <a:gd name="T52" fmla="*/ 0 w 56"/>
                <a:gd name="T53" fmla="*/ 56 h 56"/>
                <a:gd name="T54" fmla="*/ 0 w 56"/>
                <a:gd name="T55" fmla="*/ 56 h 56"/>
                <a:gd name="T56" fmla="*/ 0 w 56"/>
                <a:gd name="T57" fmla="*/ 56 h 56"/>
                <a:gd name="T58" fmla="*/ 12 w 56"/>
                <a:gd name="T59" fmla="*/ 42 h 56"/>
                <a:gd name="T60" fmla="*/ 12 w 56"/>
                <a:gd name="T61" fmla="*/ 43 h 56"/>
                <a:gd name="T62" fmla="*/ 12 w 56"/>
                <a:gd name="T63" fmla="*/ 43 h 56"/>
                <a:gd name="T64" fmla="*/ 12 w 56"/>
                <a:gd name="T65" fmla="*/ 43 h 56"/>
                <a:gd name="T66" fmla="*/ 12 w 56"/>
                <a:gd name="T67" fmla="*/ 43 h 56"/>
                <a:gd name="T68" fmla="*/ 12 w 56"/>
                <a:gd name="T69" fmla="*/ 43 h 56"/>
                <a:gd name="T70" fmla="*/ 12 w 56"/>
                <a:gd name="T71" fmla="*/ 43 h 56"/>
                <a:gd name="T72" fmla="*/ 12 w 56"/>
                <a:gd name="T73" fmla="*/ 43 h 56"/>
                <a:gd name="T74" fmla="*/ 12 w 56"/>
                <a:gd name="T7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3"/>
                  </a:moveTo>
                  <a:lnTo>
                    <a:pt x="1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57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4" name="Freeform 92"/>
            <p:cNvSpPr>
              <a:spLocks noEditPoints="1"/>
            </p:cNvSpPr>
            <p:nvPr/>
          </p:nvSpPr>
          <p:spPr bwMode="auto">
            <a:xfrm>
              <a:off x="242" y="312"/>
              <a:ext cx="55" cy="56"/>
            </a:xfrm>
            <a:custGeom>
              <a:avLst/>
              <a:gdLst>
                <a:gd name="T0" fmla="*/ 55 w 55"/>
                <a:gd name="T1" fmla="*/ 0 h 56"/>
                <a:gd name="T2" fmla="*/ 51 w 55"/>
                <a:gd name="T3" fmla="*/ 4 h 56"/>
                <a:gd name="T4" fmla="*/ 51 w 55"/>
                <a:gd name="T5" fmla="*/ 4 h 56"/>
                <a:gd name="T6" fmla="*/ 51 w 55"/>
                <a:gd name="T7" fmla="*/ 4 h 56"/>
                <a:gd name="T8" fmla="*/ 51 w 55"/>
                <a:gd name="T9" fmla="*/ 4 h 56"/>
                <a:gd name="T10" fmla="*/ 51 w 55"/>
                <a:gd name="T11" fmla="*/ 4 h 56"/>
                <a:gd name="T12" fmla="*/ 50 w 55"/>
                <a:gd name="T13" fmla="*/ 4 h 56"/>
                <a:gd name="T14" fmla="*/ 50 w 55"/>
                <a:gd name="T15" fmla="*/ 4 h 56"/>
                <a:gd name="T16" fmla="*/ 50 w 55"/>
                <a:gd name="T17" fmla="*/ 4 h 56"/>
                <a:gd name="T18" fmla="*/ 50 w 55"/>
                <a:gd name="T19" fmla="*/ 4 h 56"/>
                <a:gd name="T20" fmla="*/ 53 w 55"/>
                <a:gd name="T21" fmla="*/ 0 h 56"/>
                <a:gd name="T22" fmla="*/ 53 w 55"/>
                <a:gd name="T23" fmla="*/ 0 h 56"/>
                <a:gd name="T24" fmla="*/ 53 w 55"/>
                <a:gd name="T25" fmla="*/ 0 h 56"/>
                <a:gd name="T26" fmla="*/ 55 w 55"/>
                <a:gd name="T27" fmla="*/ 0 h 56"/>
                <a:gd name="T28" fmla="*/ 55 w 55"/>
                <a:gd name="T29" fmla="*/ 0 h 56"/>
                <a:gd name="T30" fmla="*/ 55 w 55"/>
                <a:gd name="T31" fmla="*/ 0 h 56"/>
                <a:gd name="T32" fmla="*/ 55 w 55"/>
                <a:gd name="T33" fmla="*/ 0 h 56"/>
                <a:gd name="T34" fmla="*/ 55 w 55"/>
                <a:gd name="T35" fmla="*/ 0 h 56"/>
                <a:gd name="T36" fmla="*/ 55 w 55"/>
                <a:gd name="T37" fmla="*/ 0 h 56"/>
                <a:gd name="T38" fmla="*/ 12 w 55"/>
                <a:gd name="T39" fmla="*/ 42 h 56"/>
                <a:gd name="T40" fmla="*/ 0 w 55"/>
                <a:gd name="T41" fmla="*/ 56 h 56"/>
                <a:gd name="T42" fmla="*/ 0 w 55"/>
                <a:gd name="T43" fmla="*/ 54 h 56"/>
                <a:gd name="T44" fmla="*/ 0 w 55"/>
                <a:gd name="T45" fmla="*/ 54 h 56"/>
                <a:gd name="T46" fmla="*/ 0 w 55"/>
                <a:gd name="T47" fmla="*/ 54 h 56"/>
                <a:gd name="T48" fmla="*/ 0 w 55"/>
                <a:gd name="T49" fmla="*/ 54 h 56"/>
                <a:gd name="T50" fmla="*/ 0 w 55"/>
                <a:gd name="T51" fmla="*/ 54 h 56"/>
                <a:gd name="T52" fmla="*/ 0 w 55"/>
                <a:gd name="T53" fmla="*/ 54 h 56"/>
                <a:gd name="T54" fmla="*/ 0 w 55"/>
                <a:gd name="T55" fmla="*/ 54 h 56"/>
                <a:gd name="T56" fmla="*/ 0 w 55"/>
                <a:gd name="T57" fmla="*/ 54 h 56"/>
                <a:gd name="T58" fmla="*/ 12 w 55"/>
                <a:gd name="T59" fmla="*/ 40 h 56"/>
                <a:gd name="T60" fmla="*/ 12 w 55"/>
                <a:gd name="T61" fmla="*/ 40 h 56"/>
                <a:gd name="T62" fmla="*/ 12 w 55"/>
                <a:gd name="T63" fmla="*/ 42 h 56"/>
                <a:gd name="T64" fmla="*/ 12 w 55"/>
                <a:gd name="T65" fmla="*/ 42 h 56"/>
                <a:gd name="T66" fmla="*/ 12 w 55"/>
                <a:gd name="T67" fmla="*/ 42 h 56"/>
                <a:gd name="T68" fmla="*/ 12 w 55"/>
                <a:gd name="T69" fmla="*/ 42 h 56"/>
                <a:gd name="T70" fmla="*/ 12 w 55"/>
                <a:gd name="T71" fmla="*/ 42 h 56"/>
                <a:gd name="T72" fmla="*/ 12 w 55"/>
                <a:gd name="T73" fmla="*/ 42 h 56"/>
                <a:gd name="T74" fmla="*/ 12 w 55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12" y="42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55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5" name="Freeform 93"/>
            <p:cNvSpPr>
              <a:spLocks noEditPoints="1"/>
            </p:cNvSpPr>
            <p:nvPr/>
          </p:nvSpPr>
          <p:spPr bwMode="auto">
            <a:xfrm>
              <a:off x="242" y="311"/>
              <a:ext cx="53" cy="55"/>
            </a:xfrm>
            <a:custGeom>
              <a:avLst/>
              <a:gdLst>
                <a:gd name="T0" fmla="*/ 53 w 53"/>
                <a:gd name="T1" fmla="*/ 1 h 55"/>
                <a:gd name="T2" fmla="*/ 50 w 53"/>
                <a:gd name="T3" fmla="*/ 5 h 55"/>
                <a:gd name="T4" fmla="*/ 50 w 53"/>
                <a:gd name="T5" fmla="*/ 5 h 55"/>
                <a:gd name="T6" fmla="*/ 50 w 53"/>
                <a:gd name="T7" fmla="*/ 5 h 55"/>
                <a:gd name="T8" fmla="*/ 50 w 53"/>
                <a:gd name="T9" fmla="*/ 5 h 55"/>
                <a:gd name="T10" fmla="*/ 50 w 53"/>
                <a:gd name="T11" fmla="*/ 5 h 55"/>
                <a:gd name="T12" fmla="*/ 48 w 53"/>
                <a:gd name="T13" fmla="*/ 5 h 55"/>
                <a:gd name="T14" fmla="*/ 48 w 53"/>
                <a:gd name="T15" fmla="*/ 5 h 55"/>
                <a:gd name="T16" fmla="*/ 48 w 53"/>
                <a:gd name="T17" fmla="*/ 5 h 55"/>
                <a:gd name="T18" fmla="*/ 48 w 53"/>
                <a:gd name="T19" fmla="*/ 5 h 55"/>
                <a:gd name="T20" fmla="*/ 48 w 53"/>
                <a:gd name="T21" fmla="*/ 5 h 55"/>
                <a:gd name="T22" fmla="*/ 48 w 53"/>
                <a:gd name="T23" fmla="*/ 5 h 55"/>
                <a:gd name="T24" fmla="*/ 48 w 53"/>
                <a:gd name="T25" fmla="*/ 5 h 55"/>
                <a:gd name="T26" fmla="*/ 48 w 53"/>
                <a:gd name="T27" fmla="*/ 5 h 55"/>
                <a:gd name="T28" fmla="*/ 48 w 53"/>
                <a:gd name="T29" fmla="*/ 5 h 55"/>
                <a:gd name="T30" fmla="*/ 48 w 53"/>
                <a:gd name="T31" fmla="*/ 5 h 55"/>
                <a:gd name="T32" fmla="*/ 48 w 53"/>
                <a:gd name="T33" fmla="*/ 5 h 55"/>
                <a:gd name="T34" fmla="*/ 48 w 53"/>
                <a:gd name="T35" fmla="*/ 5 h 55"/>
                <a:gd name="T36" fmla="*/ 52 w 53"/>
                <a:gd name="T37" fmla="*/ 0 h 55"/>
                <a:gd name="T38" fmla="*/ 52 w 53"/>
                <a:gd name="T39" fmla="*/ 0 h 55"/>
                <a:gd name="T40" fmla="*/ 53 w 53"/>
                <a:gd name="T41" fmla="*/ 0 h 55"/>
                <a:gd name="T42" fmla="*/ 53 w 53"/>
                <a:gd name="T43" fmla="*/ 0 h 55"/>
                <a:gd name="T44" fmla="*/ 53 w 53"/>
                <a:gd name="T45" fmla="*/ 0 h 55"/>
                <a:gd name="T46" fmla="*/ 53 w 53"/>
                <a:gd name="T47" fmla="*/ 0 h 55"/>
                <a:gd name="T48" fmla="*/ 53 w 53"/>
                <a:gd name="T49" fmla="*/ 0 h 55"/>
                <a:gd name="T50" fmla="*/ 53 w 53"/>
                <a:gd name="T51" fmla="*/ 1 h 55"/>
                <a:gd name="T52" fmla="*/ 53 w 53"/>
                <a:gd name="T53" fmla="*/ 1 h 55"/>
                <a:gd name="T54" fmla="*/ 12 w 53"/>
                <a:gd name="T55" fmla="*/ 41 h 55"/>
                <a:gd name="T56" fmla="*/ 0 w 53"/>
                <a:gd name="T57" fmla="*/ 55 h 55"/>
                <a:gd name="T58" fmla="*/ 0 w 53"/>
                <a:gd name="T59" fmla="*/ 55 h 55"/>
                <a:gd name="T60" fmla="*/ 0 w 53"/>
                <a:gd name="T61" fmla="*/ 54 h 55"/>
                <a:gd name="T62" fmla="*/ 0 w 53"/>
                <a:gd name="T63" fmla="*/ 54 h 55"/>
                <a:gd name="T64" fmla="*/ 0 w 53"/>
                <a:gd name="T65" fmla="*/ 54 h 55"/>
                <a:gd name="T66" fmla="*/ 0 w 53"/>
                <a:gd name="T67" fmla="*/ 54 h 55"/>
                <a:gd name="T68" fmla="*/ 0 w 53"/>
                <a:gd name="T69" fmla="*/ 54 h 55"/>
                <a:gd name="T70" fmla="*/ 0 w 53"/>
                <a:gd name="T71" fmla="*/ 54 h 55"/>
                <a:gd name="T72" fmla="*/ 0 w 53"/>
                <a:gd name="T73" fmla="*/ 54 h 55"/>
                <a:gd name="T74" fmla="*/ 12 w 53"/>
                <a:gd name="T75" fmla="*/ 40 h 55"/>
                <a:gd name="T76" fmla="*/ 12 w 53"/>
                <a:gd name="T77" fmla="*/ 40 h 55"/>
                <a:gd name="T78" fmla="*/ 12 w 53"/>
                <a:gd name="T79" fmla="*/ 40 h 55"/>
                <a:gd name="T80" fmla="*/ 12 w 53"/>
                <a:gd name="T81" fmla="*/ 40 h 55"/>
                <a:gd name="T82" fmla="*/ 12 w 53"/>
                <a:gd name="T83" fmla="*/ 40 h 55"/>
                <a:gd name="T84" fmla="*/ 12 w 53"/>
                <a:gd name="T85" fmla="*/ 40 h 55"/>
                <a:gd name="T86" fmla="*/ 12 w 53"/>
                <a:gd name="T87" fmla="*/ 40 h 55"/>
                <a:gd name="T88" fmla="*/ 12 w 53"/>
                <a:gd name="T89" fmla="*/ 40 h 55"/>
                <a:gd name="T90" fmla="*/ 12 w 53"/>
                <a:gd name="T91" fmla="*/ 40 h 55"/>
                <a:gd name="T92" fmla="*/ 12 w 53"/>
                <a:gd name="T93" fmla="*/ 41 h 55"/>
                <a:gd name="T94" fmla="*/ 12 w 53"/>
                <a:gd name="T95" fmla="*/ 41 h 55"/>
                <a:gd name="T96" fmla="*/ 12 w 53"/>
                <a:gd name="T97" fmla="*/ 41 h 55"/>
                <a:gd name="T98" fmla="*/ 12 w 53"/>
                <a:gd name="T99" fmla="*/ 41 h 55"/>
                <a:gd name="T100" fmla="*/ 12 w 53"/>
                <a:gd name="T101" fmla="*/ 41 h 55"/>
                <a:gd name="T102" fmla="*/ 12 w 53"/>
                <a:gd name="T103" fmla="*/ 41 h 55"/>
                <a:gd name="T104" fmla="*/ 12 w 53"/>
                <a:gd name="T105" fmla="*/ 41 h 55"/>
                <a:gd name="T106" fmla="*/ 12 w 53"/>
                <a:gd name="T10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55">
                  <a:moveTo>
                    <a:pt x="53" y="1"/>
                  </a:move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2" y="41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535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6" name="Freeform 94"/>
            <p:cNvSpPr>
              <a:spLocks noEditPoints="1"/>
            </p:cNvSpPr>
            <p:nvPr/>
          </p:nvSpPr>
          <p:spPr bwMode="auto">
            <a:xfrm>
              <a:off x="242" y="311"/>
              <a:ext cx="52" cy="54"/>
            </a:xfrm>
            <a:custGeom>
              <a:avLst/>
              <a:gdLst>
                <a:gd name="T0" fmla="*/ 52 w 52"/>
                <a:gd name="T1" fmla="*/ 0 h 54"/>
                <a:gd name="T2" fmla="*/ 48 w 52"/>
                <a:gd name="T3" fmla="*/ 5 h 54"/>
                <a:gd name="T4" fmla="*/ 48 w 52"/>
                <a:gd name="T5" fmla="*/ 5 h 54"/>
                <a:gd name="T6" fmla="*/ 48 w 52"/>
                <a:gd name="T7" fmla="*/ 5 h 54"/>
                <a:gd name="T8" fmla="*/ 48 w 52"/>
                <a:gd name="T9" fmla="*/ 5 h 54"/>
                <a:gd name="T10" fmla="*/ 47 w 52"/>
                <a:gd name="T11" fmla="*/ 5 h 54"/>
                <a:gd name="T12" fmla="*/ 47 w 52"/>
                <a:gd name="T13" fmla="*/ 5 h 54"/>
                <a:gd name="T14" fmla="*/ 47 w 52"/>
                <a:gd name="T15" fmla="*/ 5 h 54"/>
                <a:gd name="T16" fmla="*/ 47 w 52"/>
                <a:gd name="T17" fmla="*/ 5 h 54"/>
                <a:gd name="T18" fmla="*/ 47 w 52"/>
                <a:gd name="T19" fmla="*/ 5 h 54"/>
                <a:gd name="T20" fmla="*/ 51 w 52"/>
                <a:gd name="T21" fmla="*/ 0 h 54"/>
                <a:gd name="T22" fmla="*/ 52 w 52"/>
                <a:gd name="T23" fmla="*/ 0 h 54"/>
                <a:gd name="T24" fmla="*/ 52 w 52"/>
                <a:gd name="T25" fmla="*/ 0 h 54"/>
                <a:gd name="T26" fmla="*/ 52 w 52"/>
                <a:gd name="T27" fmla="*/ 0 h 54"/>
                <a:gd name="T28" fmla="*/ 52 w 52"/>
                <a:gd name="T29" fmla="*/ 0 h 54"/>
                <a:gd name="T30" fmla="*/ 52 w 52"/>
                <a:gd name="T31" fmla="*/ 0 h 54"/>
                <a:gd name="T32" fmla="*/ 52 w 52"/>
                <a:gd name="T33" fmla="*/ 0 h 54"/>
                <a:gd name="T34" fmla="*/ 52 w 52"/>
                <a:gd name="T35" fmla="*/ 0 h 54"/>
                <a:gd name="T36" fmla="*/ 52 w 52"/>
                <a:gd name="T37" fmla="*/ 0 h 54"/>
                <a:gd name="T38" fmla="*/ 12 w 52"/>
                <a:gd name="T39" fmla="*/ 40 h 54"/>
                <a:gd name="T40" fmla="*/ 0 w 52"/>
                <a:gd name="T41" fmla="*/ 54 h 54"/>
                <a:gd name="T42" fmla="*/ 0 w 52"/>
                <a:gd name="T43" fmla="*/ 54 h 54"/>
                <a:gd name="T44" fmla="*/ 0 w 52"/>
                <a:gd name="T45" fmla="*/ 54 h 54"/>
                <a:gd name="T46" fmla="*/ 0 w 52"/>
                <a:gd name="T47" fmla="*/ 53 h 54"/>
                <a:gd name="T48" fmla="*/ 0 w 52"/>
                <a:gd name="T49" fmla="*/ 53 h 54"/>
                <a:gd name="T50" fmla="*/ 0 w 52"/>
                <a:gd name="T51" fmla="*/ 53 h 54"/>
                <a:gd name="T52" fmla="*/ 0 w 52"/>
                <a:gd name="T53" fmla="*/ 53 h 54"/>
                <a:gd name="T54" fmla="*/ 0 w 52"/>
                <a:gd name="T55" fmla="*/ 53 h 54"/>
                <a:gd name="T56" fmla="*/ 0 w 52"/>
                <a:gd name="T57" fmla="*/ 53 h 54"/>
                <a:gd name="T58" fmla="*/ 12 w 52"/>
                <a:gd name="T59" fmla="*/ 39 h 54"/>
                <a:gd name="T60" fmla="*/ 12 w 52"/>
                <a:gd name="T61" fmla="*/ 39 h 54"/>
                <a:gd name="T62" fmla="*/ 12 w 52"/>
                <a:gd name="T63" fmla="*/ 39 h 54"/>
                <a:gd name="T64" fmla="*/ 12 w 52"/>
                <a:gd name="T65" fmla="*/ 40 h 54"/>
                <a:gd name="T66" fmla="*/ 12 w 52"/>
                <a:gd name="T67" fmla="*/ 40 h 54"/>
                <a:gd name="T68" fmla="*/ 12 w 52"/>
                <a:gd name="T69" fmla="*/ 40 h 54"/>
                <a:gd name="T70" fmla="*/ 12 w 52"/>
                <a:gd name="T71" fmla="*/ 40 h 54"/>
                <a:gd name="T72" fmla="*/ 12 w 52"/>
                <a:gd name="T73" fmla="*/ 40 h 54"/>
                <a:gd name="T74" fmla="*/ 12 w 52"/>
                <a:gd name="T7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" y="40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51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7" name="Freeform 95"/>
            <p:cNvSpPr>
              <a:spLocks noEditPoints="1"/>
            </p:cNvSpPr>
            <p:nvPr/>
          </p:nvSpPr>
          <p:spPr bwMode="auto">
            <a:xfrm>
              <a:off x="240" y="311"/>
              <a:ext cx="53" cy="53"/>
            </a:xfrm>
            <a:custGeom>
              <a:avLst/>
              <a:gdLst>
                <a:gd name="T0" fmla="*/ 53 w 53"/>
                <a:gd name="T1" fmla="*/ 0 h 53"/>
                <a:gd name="T2" fmla="*/ 49 w 53"/>
                <a:gd name="T3" fmla="*/ 5 h 53"/>
                <a:gd name="T4" fmla="*/ 49 w 53"/>
                <a:gd name="T5" fmla="*/ 5 h 53"/>
                <a:gd name="T6" fmla="*/ 49 w 53"/>
                <a:gd name="T7" fmla="*/ 5 h 53"/>
                <a:gd name="T8" fmla="*/ 48 w 53"/>
                <a:gd name="T9" fmla="*/ 5 h 53"/>
                <a:gd name="T10" fmla="*/ 48 w 53"/>
                <a:gd name="T11" fmla="*/ 5 h 53"/>
                <a:gd name="T12" fmla="*/ 48 w 53"/>
                <a:gd name="T13" fmla="*/ 5 h 53"/>
                <a:gd name="T14" fmla="*/ 48 w 53"/>
                <a:gd name="T15" fmla="*/ 5 h 53"/>
                <a:gd name="T16" fmla="*/ 48 w 53"/>
                <a:gd name="T17" fmla="*/ 5 h 53"/>
                <a:gd name="T18" fmla="*/ 48 w 53"/>
                <a:gd name="T19" fmla="*/ 5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0 h 53"/>
                <a:gd name="T28" fmla="*/ 53 w 53"/>
                <a:gd name="T29" fmla="*/ 0 h 53"/>
                <a:gd name="T30" fmla="*/ 53 w 53"/>
                <a:gd name="T31" fmla="*/ 0 h 53"/>
                <a:gd name="T32" fmla="*/ 53 w 53"/>
                <a:gd name="T33" fmla="*/ 0 h 53"/>
                <a:gd name="T34" fmla="*/ 53 w 53"/>
                <a:gd name="T35" fmla="*/ 0 h 53"/>
                <a:gd name="T36" fmla="*/ 53 w 53"/>
                <a:gd name="T37" fmla="*/ 0 h 53"/>
                <a:gd name="T38" fmla="*/ 14 w 53"/>
                <a:gd name="T39" fmla="*/ 39 h 53"/>
                <a:gd name="T40" fmla="*/ 2 w 53"/>
                <a:gd name="T41" fmla="*/ 53 h 53"/>
                <a:gd name="T42" fmla="*/ 2 w 53"/>
                <a:gd name="T43" fmla="*/ 53 h 53"/>
                <a:gd name="T44" fmla="*/ 2 w 53"/>
                <a:gd name="T45" fmla="*/ 53 h 53"/>
                <a:gd name="T46" fmla="*/ 0 w 53"/>
                <a:gd name="T47" fmla="*/ 53 h 53"/>
                <a:gd name="T48" fmla="*/ 0 w 53"/>
                <a:gd name="T49" fmla="*/ 52 h 53"/>
                <a:gd name="T50" fmla="*/ 0 w 53"/>
                <a:gd name="T51" fmla="*/ 52 h 53"/>
                <a:gd name="T52" fmla="*/ 0 w 53"/>
                <a:gd name="T53" fmla="*/ 52 h 53"/>
                <a:gd name="T54" fmla="*/ 0 w 53"/>
                <a:gd name="T55" fmla="*/ 52 h 53"/>
                <a:gd name="T56" fmla="*/ 0 w 53"/>
                <a:gd name="T57" fmla="*/ 52 h 53"/>
                <a:gd name="T58" fmla="*/ 14 w 53"/>
                <a:gd name="T59" fmla="*/ 38 h 53"/>
                <a:gd name="T60" fmla="*/ 14 w 53"/>
                <a:gd name="T61" fmla="*/ 38 h 53"/>
                <a:gd name="T62" fmla="*/ 14 w 53"/>
                <a:gd name="T63" fmla="*/ 38 h 53"/>
                <a:gd name="T64" fmla="*/ 14 w 53"/>
                <a:gd name="T65" fmla="*/ 38 h 53"/>
                <a:gd name="T66" fmla="*/ 14 w 53"/>
                <a:gd name="T67" fmla="*/ 39 h 53"/>
                <a:gd name="T68" fmla="*/ 14 w 53"/>
                <a:gd name="T69" fmla="*/ 39 h 53"/>
                <a:gd name="T70" fmla="*/ 14 w 53"/>
                <a:gd name="T71" fmla="*/ 39 h 53"/>
                <a:gd name="T72" fmla="*/ 14 w 53"/>
                <a:gd name="T73" fmla="*/ 39 h 53"/>
                <a:gd name="T74" fmla="*/ 14 w 53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0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14" y="39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4F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8" name="Freeform 96"/>
            <p:cNvSpPr>
              <a:spLocks noEditPoints="1"/>
            </p:cNvSpPr>
            <p:nvPr/>
          </p:nvSpPr>
          <p:spPr bwMode="auto">
            <a:xfrm>
              <a:off x="240" y="311"/>
              <a:ext cx="53" cy="52"/>
            </a:xfrm>
            <a:custGeom>
              <a:avLst/>
              <a:gdLst>
                <a:gd name="T0" fmla="*/ 53 w 53"/>
                <a:gd name="T1" fmla="*/ 0 h 52"/>
                <a:gd name="T2" fmla="*/ 48 w 53"/>
                <a:gd name="T3" fmla="*/ 5 h 52"/>
                <a:gd name="T4" fmla="*/ 48 w 53"/>
                <a:gd name="T5" fmla="*/ 5 h 52"/>
                <a:gd name="T6" fmla="*/ 47 w 53"/>
                <a:gd name="T7" fmla="*/ 5 h 52"/>
                <a:gd name="T8" fmla="*/ 47 w 53"/>
                <a:gd name="T9" fmla="*/ 5 h 52"/>
                <a:gd name="T10" fmla="*/ 47 w 53"/>
                <a:gd name="T11" fmla="*/ 5 h 52"/>
                <a:gd name="T12" fmla="*/ 47 w 53"/>
                <a:gd name="T13" fmla="*/ 5 h 52"/>
                <a:gd name="T14" fmla="*/ 47 w 53"/>
                <a:gd name="T15" fmla="*/ 5 h 52"/>
                <a:gd name="T16" fmla="*/ 47 w 53"/>
                <a:gd name="T17" fmla="*/ 5 h 52"/>
                <a:gd name="T18" fmla="*/ 47 w 53"/>
                <a:gd name="T19" fmla="*/ 5 h 52"/>
                <a:gd name="T20" fmla="*/ 52 w 53"/>
                <a:gd name="T21" fmla="*/ 0 h 52"/>
                <a:gd name="T22" fmla="*/ 52 w 53"/>
                <a:gd name="T23" fmla="*/ 0 h 52"/>
                <a:gd name="T24" fmla="*/ 52 w 53"/>
                <a:gd name="T25" fmla="*/ 0 h 52"/>
                <a:gd name="T26" fmla="*/ 52 w 53"/>
                <a:gd name="T27" fmla="*/ 0 h 52"/>
                <a:gd name="T28" fmla="*/ 52 w 53"/>
                <a:gd name="T29" fmla="*/ 0 h 52"/>
                <a:gd name="T30" fmla="*/ 52 w 53"/>
                <a:gd name="T31" fmla="*/ 0 h 52"/>
                <a:gd name="T32" fmla="*/ 52 w 53"/>
                <a:gd name="T33" fmla="*/ 0 h 52"/>
                <a:gd name="T34" fmla="*/ 52 w 53"/>
                <a:gd name="T35" fmla="*/ 0 h 52"/>
                <a:gd name="T36" fmla="*/ 53 w 53"/>
                <a:gd name="T37" fmla="*/ 0 h 52"/>
                <a:gd name="T38" fmla="*/ 14 w 53"/>
                <a:gd name="T39" fmla="*/ 38 h 52"/>
                <a:gd name="T40" fmla="*/ 0 w 53"/>
                <a:gd name="T41" fmla="*/ 52 h 52"/>
                <a:gd name="T42" fmla="*/ 0 w 53"/>
                <a:gd name="T43" fmla="*/ 52 h 52"/>
                <a:gd name="T44" fmla="*/ 0 w 53"/>
                <a:gd name="T45" fmla="*/ 52 h 52"/>
                <a:gd name="T46" fmla="*/ 0 w 53"/>
                <a:gd name="T47" fmla="*/ 52 h 52"/>
                <a:gd name="T48" fmla="*/ 0 w 53"/>
                <a:gd name="T49" fmla="*/ 52 h 52"/>
                <a:gd name="T50" fmla="*/ 0 w 53"/>
                <a:gd name="T51" fmla="*/ 50 h 52"/>
                <a:gd name="T52" fmla="*/ 0 w 53"/>
                <a:gd name="T53" fmla="*/ 50 h 52"/>
                <a:gd name="T54" fmla="*/ 0 w 53"/>
                <a:gd name="T55" fmla="*/ 50 h 52"/>
                <a:gd name="T56" fmla="*/ 0 w 53"/>
                <a:gd name="T57" fmla="*/ 50 h 52"/>
                <a:gd name="T58" fmla="*/ 15 w 53"/>
                <a:gd name="T59" fmla="*/ 36 h 52"/>
                <a:gd name="T60" fmla="*/ 15 w 53"/>
                <a:gd name="T61" fmla="*/ 36 h 52"/>
                <a:gd name="T62" fmla="*/ 15 w 53"/>
                <a:gd name="T63" fmla="*/ 36 h 52"/>
                <a:gd name="T64" fmla="*/ 14 w 53"/>
                <a:gd name="T65" fmla="*/ 36 h 52"/>
                <a:gd name="T66" fmla="*/ 14 w 53"/>
                <a:gd name="T67" fmla="*/ 36 h 52"/>
                <a:gd name="T68" fmla="*/ 14 w 53"/>
                <a:gd name="T69" fmla="*/ 38 h 52"/>
                <a:gd name="T70" fmla="*/ 14 w 53"/>
                <a:gd name="T71" fmla="*/ 38 h 52"/>
                <a:gd name="T72" fmla="*/ 14 w 53"/>
                <a:gd name="T73" fmla="*/ 38 h 52"/>
                <a:gd name="T74" fmla="*/ 14 w 53"/>
                <a:gd name="T7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14" y="38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4D4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9" name="Freeform 97"/>
            <p:cNvSpPr>
              <a:spLocks noEditPoints="1"/>
            </p:cNvSpPr>
            <p:nvPr/>
          </p:nvSpPr>
          <p:spPr bwMode="auto">
            <a:xfrm>
              <a:off x="240" y="311"/>
              <a:ext cx="52" cy="50"/>
            </a:xfrm>
            <a:custGeom>
              <a:avLst/>
              <a:gdLst>
                <a:gd name="T0" fmla="*/ 52 w 52"/>
                <a:gd name="T1" fmla="*/ 0 h 50"/>
                <a:gd name="T2" fmla="*/ 47 w 52"/>
                <a:gd name="T3" fmla="*/ 5 h 50"/>
                <a:gd name="T4" fmla="*/ 45 w 52"/>
                <a:gd name="T5" fmla="*/ 5 h 50"/>
                <a:gd name="T6" fmla="*/ 45 w 52"/>
                <a:gd name="T7" fmla="*/ 5 h 50"/>
                <a:gd name="T8" fmla="*/ 45 w 52"/>
                <a:gd name="T9" fmla="*/ 5 h 50"/>
                <a:gd name="T10" fmla="*/ 45 w 52"/>
                <a:gd name="T11" fmla="*/ 5 h 50"/>
                <a:gd name="T12" fmla="*/ 45 w 52"/>
                <a:gd name="T13" fmla="*/ 5 h 50"/>
                <a:gd name="T14" fmla="*/ 45 w 52"/>
                <a:gd name="T15" fmla="*/ 5 h 50"/>
                <a:gd name="T16" fmla="*/ 44 w 52"/>
                <a:gd name="T17" fmla="*/ 5 h 50"/>
                <a:gd name="T18" fmla="*/ 44 w 52"/>
                <a:gd name="T19" fmla="*/ 5 h 50"/>
                <a:gd name="T20" fmla="*/ 50 w 52"/>
                <a:gd name="T21" fmla="*/ 0 h 50"/>
                <a:gd name="T22" fmla="*/ 50 w 52"/>
                <a:gd name="T23" fmla="*/ 0 h 50"/>
                <a:gd name="T24" fmla="*/ 50 w 52"/>
                <a:gd name="T25" fmla="*/ 0 h 50"/>
                <a:gd name="T26" fmla="*/ 50 w 52"/>
                <a:gd name="T27" fmla="*/ 0 h 50"/>
                <a:gd name="T28" fmla="*/ 50 w 52"/>
                <a:gd name="T29" fmla="*/ 0 h 50"/>
                <a:gd name="T30" fmla="*/ 50 w 52"/>
                <a:gd name="T31" fmla="*/ 0 h 50"/>
                <a:gd name="T32" fmla="*/ 50 w 52"/>
                <a:gd name="T33" fmla="*/ 0 h 50"/>
                <a:gd name="T34" fmla="*/ 52 w 52"/>
                <a:gd name="T35" fmla="*/ 0 h 50"/>
                <a:gd name="T36" fmla="*/ 52 w 52"/>
                <a:gd name="T37" fmla="*/ 0 h 50"/>
                <a:gd name="T38" fmla="*/ 15 w 52"/>
                <a:gd name="T39" fmla="*/ 36 h 50"/>
                <a:gd name="T40" fmla="*/ 0 w 52"/>
                <a:gd name="T41" fmla="*/ 50 h 50"/>
                <a:gd name="T42" fmla="*/ 0 w 52"/>
                <a:gd name="T43" fmla="*/ 50 h 50"/>
                <a:gd name="T44" fmla="*/ 0 w 52"/>
                <a:gd name="T45" fmla="*/ 50 h 50"/>
                <a:gd name="T46" fmla="*/ 0 w 52"/>
                <a:gd name="T47" fmla="*/ 50 h 50"/>
                <a:gd name="T48" fmla="*/ 0 w 52"/>
                <a:gd name="T49" fmla="*/ 50 h 50"/>
                <a:gd name="T50" fmla="*/ 0 w 52"/>
                <a:gd name="T51" fmla="*/ 50 h 50"/>
                <a:gd name="T52" fmla="*/ 0 w 52"/>
                <a:gd name="T53" fmla="*/ 49 h 50"/>
                <a:gd name="T54" fmla="*/ 0 w 52"/>
                <a:gd name="T55" fmla="*/ 49 h 50"/>
                <a:gd name="T56" fmla="*/ 0 w 52"/>
                <a:gd name="T57" fmla="*/ 49 h 50"/>
                <a:gd name="T58" fmla="*/ 15 w 52"/>
                <a:gd name="T59" fmla="*/ 35 h 50"/>
                <a:gd name="T60" fmla="*/ 15 w 52"/>
                <a:gd name="T61" fmla="*/ 35 h 50"/>
                <a:gd name="T62" fmla="*/ 15 w 52"/>
                <a:gd name="T63" fmla="*/ 35 h 50"/>
                <a:gd name="T64" fmla="*/ 15 w 52"/>
                <a:gd name="T65" fmla="*/ 35 h 50"/>
                <a:gd name="T66" fmla="*/ 15 w 52"/>
                <a:gd name="T67" fmla="*/ 35 h 50"/>
                <a:gd name="T68" fmla="*/ 15 w 52"/>
                <a:gd name="T69" fmla="*/ 35 h 50"/>
                <a:gd name="T70" fmla="*/ 15 w 52"/>
                <a:gd name="T71" fmla="*/ 35 h 50"/>
                <a:gd name="T72" fmla="*/ 15 w 52"/>
                <a:gd name="T73" fmla="*/ 36 h 50"/>
                <a:gd name="T74" fmla="*/ 15 w 52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0">
                  <a:moveTo>
                    <a:pt x="52" y="0"/>
                  </a:move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B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0" name="Freeform 98"/>
            <p:cNvSpPr>
              <a:spLocks noEditPoints="1"/>
            </p:cNvSpPr>
            <p:nvPr/>
          </p:nvSpPr>
          <p:spPr bwMode="auto">
            <a:xfrm>
              <a:off x="240" y="310"/>
              <a:ext cx="50" cy="50"/>
            </a:xfrm>
            <a:custGeom>
              <a:avLst/>
              <a:gdLst>
                <a:gd name="T0" fmla="*/ 50 w 50"/>
                <a:gd name="T1" fmla="*/ 1 h 50"/>
                <a:gd name="T2" fmla="*/ 44 w 50"/>
                <a:gd name="T3" fmla="*/ 6 h 50"/>
                <a:gd name="T4" fmla="*/ 44 w 50"/>
                <a:gd name="T5" fmla="*/ 6 h 50"/>
                <a:gd name="T6" fmla="*/ 44 w 50"/>
                <a:gd name="T7" fmla="*/ 6 h 50"/>
                <a:gd name="T8" fmla="*/ 44 w 50"/>
                <a:gd name="T9" fmla="*/ 6 h 50"/>
                <a:gd name="T10" fmla="*/ 44 w 50"/>
                <a:gd name="T11" fmla="*/ 6 h 50"/>
                <a:gd name="T12" fmla="*/ 43 w 50"/>
                <a:gd name="T13" fmla="*/ 6 h 50"/>
                <a:gd name="T14" fmla="*/ 43 w 50"/>
                <a:gd name="T15" fmla="*/ 6 h 50"/>
                <a:gd name="T16" fmla="*/ 43 w 50"/>
                <a:gd name="T17" fmla="*/ 6 h 50"/>
                <a:gd name="T18" fmla="*/ 43 w 50"/>
                <a:gd name="T19" fmla="*/ 6 h 50"/>
                <a:gd name="T20" fmla="*/ 49 w 50"/>
                <a:gd name="T21" fmla="*/ 0 h 50"/>
                <a:gd name="T22" fmla="*/ 49 w 50"/>
                <a:gd name="T23" fmla="*/ 0 h 50"/>
                <a:gd name="T24" fmla="*/ 49 w 50"/>
                <a:gd name="T25" fmla="*/ 0 h 50"/>
                <a:gd name="T26" fmla="*/ 49 w 50"/>
                <a:gd name="T27" fmla="*/ 0 h 50"/>
                <a:gd name="T28" fmla="*/ 49 w 50"/>
                <a:gd name="T29" fmla="*/ 1 h 50"/>
                <a:gd name="T30" fmla="*/ 49 w 50"/>
                <a:gd name="T31" fmla="*/ 1 h 50"/>
                <a:gd name="T32" fmla="*/ 49 w 50"/>
                <a:gd name="T33" fmla="*/ 1 h 50"/>
                <a:gd name="T34" fmla="*/ 50 w 50"/>
                <a:gd name="T35" fmla="*/ 1 h 50"/>
                <a:gd name="T36" fmla="*/ 50 w 50"/>
                <a:gd name="T37" fmla="*/ 1 h 50"/>
                <a:gd name="T38" fmla="*/ 15 w 50"/>
                <a:gd name="T39" fmla="*/ 36 h 50"/>
                <a:gd name="T40" fmla="*/ 0 w 50"/>
                <a:gd name="T41" fmla="*/ 50 h 50"/>
                <a:gd name="T42" fmla="*/ 0 w 50"/>
                <a:gd name="T43" fmla="*/ 50 h 50"/>
                <a:gd name="T44" fmla="*/ 0 w 50"/>
                <a:gd name="T45" fmla="*/ 50 h 50"/>
                <a:gd name="T46" fmla="*/ 0 w 50"/>
                <a:gd name="T47" fmla="*/ 50 h 50"/>
                <a:gd name="T48" fmla="*/ 0 w 50"/>
                <a:gd name="T49" fmla="*/ 50 h 50"/>
                <a:gd name="T50" fmla="*/ 0 w 50"/>
                <a:gd name="T51" fmla="*/ 50 h 50"/>
                <a:gd name="T52" fmla="*/ 0 w 50"/>
                <a:gd name="T53" fmla="*/ 49 h 50"/>
                <a:gd name="T54" fmla="*/ 0 w 50"/>
                <a:gd name="T55" fmla="*/ 49 h 50"/>
                <a:gd name="T56" fmla="*/ 0 w 50"/>
                <a:gd name="T57" fmla="*/ 49 h 50"/>
                <a:gd name="T58" fmla="*/ 15 w 50"/>
                <a:gd name="T59" fmla="*/ 34 h 50"/>
                <a:gd name="T60" fmla="*/ 15 w 50"/>
                <a:gd name="T61" fmla="*/ 34 h 50"/>
                <a:gd name="T62" fmla="*/ 15 w 50"/>
                <a:gd name="T63" fmla="*/ 35 h 50"/>
                <a:gd name="T64" fmla="*/ 15 w 50"/>
                <a:gd name="T65" fmla="*/ 35 h 50"/>
                <a:gd name="T66" fmla="*/ 15 w 50"/>
                <a:gd name="T67" fmla="*/ 35 h 50"/>
                <a:gd name="T68" fmla="*/ 15 w 50"/>
                <a:gd name="T69" fmla="*/ 35 h 50"/>
                <a:gd name="T70" fmla="*/ 15 w 50"/>
                <a:gd name="T71" fmla="*/ 35 h 50"/>
                <a:gd name="T72" fmla="*/ 15 w 50"/>
                <a:gd name="T73" fmla="*/ 35 h 50"/>
                <a:gd name="T74" fmla="*/ 15 w 50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50" y="1"/>
                  </a:move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9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1" name="Freeform 99"/>
            <p:cNvSpPr>
              <a:spLocks noEditPoints="1"/>
            </p:cNvSpPr>
            <p:nvPr/>
          </p:nvSpPr>
          <p:spPr bwMode="auto">
            <a:xfrm>
              <a:off x="240" y="31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3 w 49"/>
                <a:gd name="T3" fmla="*/ 6 h 49"/>
                <a:gd name="T4" fmla="*/ 43 w 49"/>
                <a:gd name="T5" fmla="*/ 6 h 49"/>
                <a:gd name="T6" fmla="*/ 43 w 49"/>
                <a:gd name="T7" fmla="*/ 6 h 49"/>
                <a:gd name="T8" fmla="*/ 42 w 49"/>
                <a:gd name="T9" fmla="*/ 6 h 49"/>
                <a:gd name="T10" fmla="*/ 42 w 49"/>
                <a:gd name="T11" fmla="*/ 6 h 49"/>
                <a:gd name="T12" fmla="*/ 42 w 49"/>
                <a:gd name="T13" fmla="*/ 6 h 49"/>
                <a:gd name="T14" fmla="*/ 42 w 49"/>
                <a:gd name="T15" fmla="*/ 7 h 49"/>
                <a:gd name="T16" fmla="*/ 42 w 49"/>
                <a:gd name="T17" fmla="*/ 7 h 49"/>
                <a:gd name="T18" fmla="*/ 40 w 49"/>
                <a:gd name="T19" fmla="*/ 7 h 49"/>
                <a:gd name="T20" fmla="*/ 48 w 49"/>
                <a:gd name="T21" fmla="*/ 0 h 49"/>
                <a:gd name="T22" fmla="*/ 48 w 49"/>
                <a:gd name="T23" fmla="*/ 0 h 49"/>
                <a:gd name="T24" fmla="*/ 48 w 49"/>
                <a:gd name="T25" fmla="*/ 0 h 49"/>
                <a:gd name="T26" fmla="*/ 48 w 49"/>
                <a:gd name="T27" fmla="*/ 0 h 49"/>
                <a:gd name="T28" fmla="*/ 48 w 49"/>
                <a:gd name="T29" fmla="*/ 0 h 49"/>
                <a:gd name="T30" fmla="*/ 48 w 49"/>
                <a:gd name="T31" fmla="*/ 0 h 49"/>
                <a:gd name="T32" fmla="*/ 48 w 49"/>
                <a:gd name="T33" fmla="*/ 0 h 49"/>
                <a:gd name="T34" fmla="*/ 49 w 49"/>
                <a:gd name="T35" fmla="*/ 0 h 49"/>
                <a:gd name="T36" fmla="*/ 49 w 49"/>
                <a:gd name="T37" fmla="*/ 0 h 49"/>
                <a:gd name="T38" fmla="*/ 15 w 49"/>
                <a:gd name="T39" fmla="*/ 34 h 49"/>
                <a:gd name="T40" fmla="*/ 0 w 49"/>
                <a:gd name="T41" fmla="*/ 49 h 49"/>
                <a:gd name="T42" fmla="*/ 0 w 49"/>
                <a:gd name="T43" fmla="*/ 49 h 49"/>
                <a:gd name="T44" fmla="*/ 0 w 49"/>
                <a:gd name="T45" fmla="*/ 49 h 49"/>
                <a:gd name="T46" fmla="*/ 0 w 49"/>
                <a:gd name="T47" fmla="*/ 49 h 49"/>
                <a:gd name="T48" fmla="*/ 0 w 49"/>
                <a:gd name="T49" fmla="*/ 49 h 49"/>
                <a:gd name="T50" fmla="*/ 0 w 49"/>
                <a:gd name="T51" fmla="*/ 49 h 49"/>
                <a:gd name="T52" fmla="*/ 0 w 49"/>
                <a:gd name="T53" fmla="*/ 48 h 49"/>
                <a:gd name="T54" fmla="*/ 0 w 49"/>
                <a:gd name="T55" fmla="*/ 48 h 49"/>
                <a:gd name="T56" fmla="*/ 0 w 49"/>
                <a:gd name="T57" fmla="*/ 48 h 49"/>
                <a:gd name="T58" fmla="*/ 15 w 49"/>
                <a:gd name="T59" fmla="*/ 32 h 49"/>
                <a:gd name="T60" fmla="*/ 15 w 49"/>
                <a:gd name="T61" fmla="*/ 32 h 49"/>
                <a:gd name="T62" fmla="*/ 15 w 49"/>
                <a:gd name="T63" fmla="*/ 32 h 49"/>
                <a:gd name="T64" fmla="*/ 15 w 49"/>
                <a:gd name="T65" fmla="*/ 32 h 49"/>
                <a:gd name="T66" fmla="*/ 15 w 49"/>
                <a:gd name="T67" fmla="*/ 32 h 49"/>
                <a:gd name="T68" fmla="*/ 15 w 49"/>
                <a:gd name="T69" fmla="*/ 34 h 49"/>
                <a:gd name="T70" fmla="*/ 15 w 49"/>
                <a:gd name="T71" fmla="*/ 34 h 49"/>
                <a:gd name="T72" fmla="*/ 15 w 49"/>
                <a:gd name="T73" fmla="*/ 34 h 49"/>
                <a:gd name="T74" fmla="*/ 15 w 49"/>
                <a:gd name="T7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0"/>
                  </a:move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15" y="34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2" name="Freeform 100"/>
            <p:cNvSpPr>
              <a:spLocks noEditPoints="1"/>
            </p:cNvSpPr>
            <p:nvPr/>
          </p:nvSpPr>
          <p:spPr bwMode="auto">
            <a:xfrm>
              <a:off x="240" y="310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40 w 48"/>
                <a:gd name="T3" fmla="*/ 7 h 48"/>
                <a:gd name="T4" fmla="*/ 40 w 48"/>
                <a:gd name="T5" fmla="*/ 7 h 48"/>
                <a:gd name="T6" fmla="*/ 40 w 48"/>
                <a:gd name="T7" fmla="*/ 7 h 48"/>
                <a:gd name="T8" fmla="*/ 40 w 48"/>
                <a:gd name="T9" fmla="*/ 7 h 48"/>
                <a:gd name="T10" fmla="*/ 40 w 48"/>
                <a:gd name="T11" fmla="*/ 7 h 48"/>
                <a:gd name="T12" fmla="*/ 39 w 48"/>
                <a:gd name="T13" fmla="*/ 7 h 48"/>
                <a:gd name="T14" fmla="*/ 39 w 48"/>
                <a:gd name="T15" fmla="*/ 7 h 48"/>
                <a:gd name="T16" fmla="*/ 39 w 48"/>
                <a:gd name="T17" fmla="*/ 7 h 48"/>
                <a:gd name="T18" fmla="*/ 39 w 48"/>
                <a:gd name="T19" fmla="*/ 7 h 48"/>
                <a:gd name="T20" fmla="*/ 47 w 48"/>
                <a:gd name="T21" fmla="*/ 0 h 48"/>
                <a:gd name="T22" fmla="*/ 47 w 48"/>
                <a:gd name="T23" fmla="*/ 0 h 48"/>
                <a:gd name="T24" fmla="*/ 47 w 48"/>
                <a:gd name="T25" fmla="*/ 0 h 48"/>
                <a:gd name="T26" fmla="*/ 47 w 48"/>
                <a:gd name="T27" fmla="*/ 0 h 48"/>
                <a:gd name="T28" fmla="*/ 47 w 48"/>
                <a:gd name="T29" fmla="*/ 0 h 48"/>
                <a:gd name="T30" fmla="*/ 47 w 48"/>
                <a:gd name="T31" fmla="*/ 0 h 48"/>
                <a:gd name="T32" fmla="*/ 47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15 w 48"/>
                <a:gd name="T39" fmla="*/ 32 h 48"/>
                <a:gd name="T40" fmla="*/ 0 w 48"/>
                <a:gd name="T41" fmla="*/ 48 h 48"/>
                <a:gd name="T42" fmla="*/ 0 w 48"/>
                <a:gd name="T43" fmla="*/ 48 h 48"/>
                <a:gd name="T44" fmla="*/ 0 w 48"/>
                <a:gd name="T45" fmla="*/ 48 h 48"/>
                <a:gd name="T46" fmla="*/ 0 w 48"/>
                <a:gd name="T47" fmla="*/ 48 h 48"/>
                <a:gd name="T48" fmla="*/ 0 w 48"/>
                <a:gd name="T49" fmla="*/ 48 h 48"/>
                <a:gd name="T50" fmla="*/ 0 w 48"/>
                <a:gd name="T51" fmla="*/ 48 h 48"/>
                <a:gd name="T52" fmla="*/ 0 w 48"/>
                <a:gd name="T53" fmla="*/ 46 h 48"/>
                <a:gd name="T54" fmla="*/ 0 w 48"/>
                <a:gd name="T55" fmla="*/ 46 h 48"/>
                <a:gd name="T56" fmla="*/ 0 w 48"/>
                <a:gd name="T57" fmla="*/ 46 h 48"/>
                <a:gd name="T58" fmla="*/ 17 w 48"/>
                <a:gd name="T59" fmla="*/ 30 h 48"/>
                <a:gd name="T60" fmla="*/ 17 w 48"/>
                <a:gd name="T61" fmla="*/ 30 h 48"/>
                <a:gd name="T62" fmla="*/ 17 w 48"/>
                <a:gd name="T63" fmla="*/ 31 h 48"/>
                <a:gd name="T64" fmla="*/ 17 w 48"/>
                <a:gd name="T65" fmla="*/ 31 h 48"/>
                <a:gd name="T66" fmla="*/ 17 w 48"/>
                <a:gd name="T67" fmla="*/ 31 h 48"/>
                <a:gd name="T68" fmla="*/ 17 w 48"/>
                <a:gd name="T69" fmla="*/ 31 h 48"/>
                <a:gd name="T70" fmla="*/ 15 w 48"/>
                <a:gd name="T71" fmla="*/ 31 h 48"/>
                <a:gd name="T72" fmla="*/ 15 w 48"/>
                <a:gd name="T73" fmla="*/ 32 h 48"/>
                <a:gd name="T74" fmla="*/ 15 w 48"/>
                <a:gd name="T7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15" y="32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45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3" name="Freeform 101"/>
            <p:cNvSpPr>
              <a:spLocks noEditPoints="1"/>
            </p:cNvSpPr>
            <p:nvPr/>
          </p:nvSpPr>
          <p:spPr bwMode="auto">
            <a:xfrm>
              <a:off x="240" y="310"/>
              <a:ext cx="47" cy="46"/>
            </a:xfrm>
            <a:custGeom>
              <a:avLst/>
              <a:gdLst>
                <a:gd name="T0" fmla="*/ 47 w 47"/>
                <a:gd name="T1" fmla="*/ 0 h 46"/>
                <a:gd name="T2" fmla="*/ 39 w 47"/>
                <a:gd name="T3" fmla="*/ 7 h 46"/>
                <a:gd name="T4" fmla="*/ 39 w 47"/>
                <a:gd name="T5" fmla="*/ 7 h 46"/>
                <a:gd name="T6" fmla="*/ 38 w 47"/>
                <a:gd name="T7" fmla="*/ 7 h 46"/>
                <a:gd name="T8" fmla="*/ 38 w 47"/>
                <a:gd name="T9" fmla="*/ 7 h 46"/>
                <a:gd name="T10" fmla="*/ 38 w 47"/>
                <a:gd name="T11" fmla="*/ 7 h 46"/>
                <a:gd name="T12" fmla="*/ 38 w 47"/>
                <a:gd name="T13" fmla="*/ 8 h 46"/>
                <a:gd name="T14" fmla="*/ 38 w 47"/>
                <a:gd name="T15" fmla="*/ 8 h 46"/>
                <a:gd name="T16" fmla="*/ 37 w 47"/>
                <a:gd name="T17" fmla="*/ 8 h 46"/>
                <a:gd name="T18" fmla="*/ 37 w 47"/>
                <a:gd name="T19" fmla="*/ 8 h 46"/>
                <a:gd name="T20" fmla="*/ 45 w 47"/>
                <a:gd name="T21" fmla="*/ 0 h 46"/>
                <a:gd name="T22" fmla="*/ 45 w 47"/>
                <a:gd name="T23" fmla="*/ 0 h 46"/>
                <a:gd name="T24" fmla="*/ 45 w 47"/>
                <a:gd name="T25" fmla="*/ 0 h 46"/>
                <a:gd name="T26" fmla="*/ 45 w 47"/>
                <a:gd name="T27" fmla="*/ 0 h 46"/>
                <a:gd name="T28" fmla="*/ 45 w 47"/>
                <a:gd name="T29" fmla="*/ 0 h 46"/>
                <a:gd name="T30" fmla="*/ 45 w 47"/>
                <a:gd name="T31" fmla="*/ 0 h 46"/>
                <a:gd name="T32" fmla="*/ 45 w 47"/>
                <a:gd name="T33" fmla="*/ 0 h 46"/>
                <a:gd name="T34" fmla="*/ 47 w 47"/>
                <a:gd name="T35" fmla="*/ 0 h 46"/>
                <a:gd name="T36" fmla="*/ 47 w 47"/>
                <a:gd name="T37" fmla="*/ 0 h 46"/>
                <a:gd name="T38" fmla="*/ 17 w 47"/>
                <a:gd name="T39" fmla="*/ 30 h 46"/>
                <a:gd name="T40" fmla="*/ 0 w 47"/>
                <a:gd name="T41" fmla="*/ 46 h 46"/>
                <a:gd name="T42" fmla="*/ 0 w 47"/>
                <a:gd name="T43" fmla="*/ 46 h 46"/>
                <a:gd name="T44" fmla="*/ 0 w 47"/>
                <a:gd name="T45" fmla="*/ 46 h 46"/>
                <a:gd name="T46" fmla="*/ 0 w 47"/>
                <a:gd name="T47" fmla="*/ 46 h 46"/>
                <a:gd name="T48" fmla="*/ 0 w 47"/>
                <a:gd name="T49" fmla="*/ 46 h 46"/>
                <a:gd name="T50" fmla="*/ 0 w 47"/>
                <a:gd name="T51" fmla="*/ 46 h 46"/>
                <a:gd name="T52" fmla="*/ 0 w 47"/>
                <a:gd name="T53" fmla="*/ 45 h 46"/>
                <a:gd name="T54" fmla="*/ 0 w 47"/>
                <a:gd name="T55" fmla="*/ 45 h 46"/>
                <a:gd name="T56" fmla="*/ 0 w 47"/>
                <a:gd name="T57" fmla="*/ 45 h 46"/>
                <a:gd name="T58" fmla="*/ 17 w 47"/>
                <a:gd name="T59" fmla="*/ 27 h 46"/>
                <a:gd name="T60" fmla="*/ 17 w 47"/>
                <a:gd name="T61" fmla="*/ 29 h 46"/>
                <a:gd name="T62" fmla="*/ 17 w 47"/>
                <a:gd name="T63" fmla="*/ 29 h 46"/>
                <a:gd name="T64" fmla="*/ 17 w 47"/>
                <a:gd name="T65" fmla="*/ 29 h 46"/>
                <a:gd name="T66" fmla="*/ 17 w 47"/>
                <a:gd name="T67" fmla="*/ 29 h 46"/>
                <a:gd name="T68" fmla="*/ 17 w 47"/>
                <a:gd name="T69" fmla="*/ 30 h 46"/>
                <a:gd name="T70" fmla="*/ 17 w 47"/>
                <a:gd name="T71" fmla="*/ 30 h 46"/>
                <a:gd name="T72" fmla="*/ 17 w 47"/>
                <a:gd name="T73" fmla="*/ 30 h 46"/>
                <a:gd name="T74" fmla="*/ 17 w 47"/>
                <a:gd name="T75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17" y="3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434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4" name="Freeform 102"/>
            <p:cNvSpPr>
              <a:spLocks noEditPoints="1"/>
            </p:cNvSpPr>
            <p:nvPr/>
          </p:nvSpPr>
          <p:spPr bwMode="auto">
            <a:xfrm>
              <a:off x="240" y="310"/>
              <a:ext cx="45" cy="45"/>
            </a:xfrm>
            <a:custGeom>
              <a:avLst/>
              <a:gdLst>
                <a:gd name="T0" fmla="*/ 45 w 45"/>
                <a:gd name="T1" fmla="*/ 0 h 45"/>
                <a:gd name="T2" fmla="*/ 37 w 45"/>
                <a:gd name="T3" fmla="*/ 8 h 45"/>
                <a:gd name="T4" fmla="*/ 37 w 45"/>
                <a:gd name="T5" fmla="*/ 8 h 45"/>
                <a:gd name="T6" fmla="*/ 37 w 45"/>
                <a:gd name="T7" fmla="*/ 8 h 45"/>
                <a:gd name="T8" fmla="*/ 35 w 45"/>
                <a:gd name="T9" fmla="*/ 8 h 45"/>
                <a:gd name="T10" fmla="*/ 35 w 45"/>
                <a:gd name="T11" fmla="*/ 8 h 45"/>
                <a:gd name="T12" fmla="*/ 35 w 45"/>
                <a:gd name="T13" fmla="*/ 8 h 45"/>
                <a:gd name="T14" fmla="*/ 35 w 45"/>
                <a:gd name="T15" fmla="*/ 8 h 45"/>
                <a:gd name="T16" fmla="*/ 34 w 45"/>
                <a:gd name="T17" fmla="*/ 10 h 45"/>
                <a:gd name="T18" fmla="*/ 34 w 45"/>
                <a:gd name="T19" fmla="*/ 10 h 45"/>
                <a:gd name="T20" fmla="*/ 44 w 45"/>
                <a:gd name="T21" fmla="*/ 0 h 45"/>
                <a:gd name="T22" fmla="*/ 44 w 45"/>
                <a:gd name="T23" fmla="*/ 0 h 45"/>
                <a:gd name="T24" fmla="*/ 44 w 45"/>
                <a:gd name="T25" fmla="*/ 0 h 45"/>
                <a:gd name="T26" fmla="*/ 44 w 45"/>
                <a:gd name="T27" fmla="*/ 0 h 45"/>
                <a:gd name="T28" fmla="*/ 44 w 45"/>
                <a:gd name="T29" fmla="*/ 0 h 45"/>
                <a:gd name="T30" fmla="*/ 44 w 45"/>
                <a:gd name="T31" fmla="*/ 0 h 45"/>
                <a:gd name="T32" fmla="*/ 44 w 45"/>
                <a:gd name="T33" fmla="*/ 0 h 45"/>
                <a:gd name="T34" fmla="*/ 45 w 45"/>
                <a:gd name="T35" fmla="*/ 0 h 45"/>
                <a:gd name="T36" fmla="*/ 45 w 45"/>
                <a:gd name="T37" fmla="*/ 0 h 45"/>
                <a:gd name="T38" fmla="*/ 17 w 45"/>
                <a:gd name="T39" fmla="*/ 27 h 45"/>
                <a:gd name="T40" fmla="*/ 0 w 45"/>
                <a:gd name="T41" fmla="*/ 45 h 45"/>
                <a:gd name="T42" fmla="*/ 0 w 45"/>
                <a:gd name="T43" fmla="*/ 45 h 45"/>
                <a:gd name="T44" fmla="*/ 0 w 45"/>
                <a:gd name="T45" fmla="*/ 45 h 45"/>
                <a:gd name="T46" fmla="*/ 0 w 45"/>
                <a:gd name="T47" fmla="*/ 45 h 45"/>
                <a:gd name="T48" fmla="*/ 0 w 45"/>
                <a:gd name="T49" fmla="*/ 45 h 45"/>
                <a:gd name="T50" fmla="*/ 0 w 45"/>
                <a:gd name="T51" fmla="*/ 45 h 45"/>
                <a:gd name="T52" fmla="*/ 0 w 45"/>
                <a:gd name="T53" fmla="*/ 44 h 45"/>
                <a:gd name="T54" fmla="*/ 0 w 45"/>
                <a:gd name="T55" fmla="*/ 44 h 45"/>
                <a:gd name="T56" fmla="*/ 0 w 45"/>
                <a:gd name="T57" fmla="*/ 44 h 45"/>
                <a:gd name="T58" fmla="*/ 18 w 45"/>
                <a:gd name="T59" fmla="*/ 25 h 45"/>
                <a:gd name="T60" fmla="*/ 18 w 45"/>
                <a:gd name="T61" fmla="*/ 26 h 45"/>
                <a:gd name="T62" fmla="*/ 18 w 45"/>
                <a:gd name="T63" fmla="*/ 26 h 45"/>
                <a:gd name="T64" fmla="*/ 18 w 45"/>
                <a:gd name="T65" fmla="*/ 26 h 45"/>
                <a:gd name="T66" fmla="*/ 18 w 45"/>
                <a:gd name="T67" fmla="*/ 26 h 45"/>
                <a:gd name="T68" fmla="*/ 18 w 45"/>
                <a:gd name="T69" fmla="*/ 27 h 45"/>
                <a:gd name="T70" fmla="*/ 18 w 45"/>
                <a:gd name="T71" fmla="*/ 27 h 45"/>
                <a:gd name="T72" fmla="*/ 18 w 45"/>
                <a:gd name="T73" fmla="*/ 27 h 45"/>
                <a:gd name="T74" fmla="*/ 17 w 45"/>
                <a:gd name="T7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  <a:moveTo>
                    <a:pt x="17" y="27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414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5" name="Freeform 103"/>
            <p:cNvSpPr>
              <a:spLocks noEditPoints="1"/>
            </p:cNvSpPr>
            <p:nvPr/>
          </p:nvSpPr>
          <p:spPr bwMode="auto">
            <a:xfrm>
              <a:off x="240" y="310"/>
              <a:ext cx="44" cy="44"/>
            </a:xfrm>
            <a:custGeom>
              <a:avLst/>
              <a:gdLst>
                <a:gd name="T0" fmla="*/ 44 w 44"/>
                <a:gd name="T1" fmla="*/ 0 h 44"/>
                <a:gd name="T2" fmla="*/ 34 w 44"/>
                <a:gd name="T3" fmla="*/ 10 h 44"/>
                <a:gd name="T4" fmla="*/ 34 w 44"/>
                <a:gd name="T5" fmla="*/ 10 h 44"/>
                <a:gd name="T6" fmla="*/ 33 w 44"/>
                <a:gd name="T7" fmla="*/ 10 h 44"/>
                <a:gd name="T8" fmla="*/ 33 w 44"/>
                <a:gd name="T9" fmla="*/ 10 h 44"/>
                <a:gd name="T10" fmla="*/ 33 w 44"/>
                <a:gd name="T11" fmla="*/ 10 h 44"/>
                <a:gd name="T12" fmla="*/ 33 w 44"/>
                <a:gd name="T13" fmla="*/ 11 h 44"/>
                <a:gd name="T14" fmla="*/ 32 w 44"/>
                <a:gd name="T15" fmla="*/ 11 h 44"/>
                <a:gd name="T16" fmla="*/ 32 w 44"/>
                <a:gd name="T17" fmla="*/ 11 h 44"/>
                <a:gd name="T18" fmla="*/ 32 w 44"/>
                <a:gd name="T19" fmla="*/ 11 h 44"/>
                <a:gd name="T20" fmla="*/ 43 w 44"/>
                <a:gd name="T21" fmla="*/ 0 h 44"/>
                <a:gd name="T22" fmla="*/ 43 w 44"/>
                <a:gd name="T23" fmla="*/ 0 h 44"/>
                <a:gd name="T24" fmla="*/ 43 w 44"/>
                <a:gd name="T25" fmla="*/ 0 h 44"/>
                <a:gd name="T26" fmla="*/ 43 w 44"/>
                <a:gd name="T27" fmla="*/ 0 h 44"/>
                <a:gd name="T28" fmla="*/ 43 w 44"/>
                <a:gd name="T29" fmla="*/ 0 h 44"/>
                <a:gd name="T30" fmla="*/ 43 w 44"/>
                <a:gd name="T31" fmla="*/ 0 h 44"/>
                <a:gd name="T32" fmla="*/ 43 w 44"/>
                <a:gd name="T33" fmla="*/ 0 h 44"/>
                <a:gd name="T34" fmla="*/ 43 w 44"/>
                <a:gd name="T35" fmla="*/ 0 h 44"/>
                <a:gd name="T36" fmla="*/ 44 w 44"/>
                <a:gd name="T37" fmla="*/ 0 h 44"/>
                <a:gd name="T38" fmla="*/ 18 w 44"/>
                <a:gd name="T39" fmla="*/ 25 h 44"/>
                <a:gd name="T40" fmla="*/ 0 w 44"/>
                <a:gd name="T41" fmla="*/ 44 h 44"/>
                <a:gd name="T42" fmla="*/ 0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2 h 44"/>
                <a:gd name="T52" fmla="*/ 0 w 44"/>
                <a:gd name="T53" fmla="*/ 42 h 44"/>
                <a:gd name="T54" fmla="*/ 0 w 44"/>
                <a:gd name="T55" fmla="*/ 42 h 44"/>
                <a:gd name="T56" fmla="*/ 0 w 44"/>
                <a:gd name="T57" fmla="*/ 42 h 44"/>
                <a:gd name="T58" fmla="*/ 20 w 44"/>
                <a:gd name="T59" fmla="*/ 22 h 44"/>
                <a:gd name="T60" fmla="*/ 20 w 44"/>
                <a:gd name="T61" fmla="*/ 22 h 44"/>
                <a:gd name="T62" fmla="*/ 19 w 44"/>
                <a:gd name="T63" fmla="*/ 24 h 44"/>
                <a:gd name="T64" fmla="*/ 19 w 44"/>
                <a:gd name="T65" fmla="*/ 24 h 44"/>
                <a:gd name="T66" fmla="*/ 19 w 44"/>
                <a:gd name="T67" fmla="*/ 24 h 44"/>
                <a:gd name="T68" fmla="*/ 19 w 44"/>
                <a:gd name="T69" fmla="*/ 24 h 44"/>
                <a:gd name="T70" fmla="*/ 19 w 44"/>
                <a:gd name="T71" fmla="*/ 25 h 44"/>
                <a:gd name="T72" fmla="*/ 19 w 44"/>
                <a:gd name="T73" fmla="*/ 25 h 44"/>
                <a:gd name="T74" fmla="*/ 18 w 44"/>
                <a:gd name="T75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close/>
                  <a:moveTo>
                    <a:pt x="18" y="25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3F3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6" name="Freeform 104"/>
            <p:cNvSpPr>
              <a:spLocks/>
            </p:cNvSpPr>
            <p:nvPr/>
          </p:nvSpPr>
          <p:spPr bwMode="auto">
            <a:xfrm>
              <a:off x="240" y="310"/>
              <a:ext cx="43" cy="42"/>
            </a:xfrm>
            <a:custGeom>
              <a:avLst/>
              <a:gdLst>
                <a:gd name="T0" fmla="*/ 43 w 43"/>
                <a:gd name="T1" fmla="*/ 0 h 42"/>
                <a:gd name="T2" fmla="*/ 32 w 43"/>
                <a:gd name="T3" fmla="*/ 11 h 42"/>
                <a:gd name="T4" fmla="*/ 29 w 43"/>
                <a:gd name="T5" fmla="*/ 12 h 42"/>
                <a:gd name="T6" fmla="*/ 28 w 43"/>
                <a:gd name="T7" fmla="*/ 14 h 42"/>
                <a:gd name="T8" fmla="*/ 27 w 43"/>
                <a:gd name="T9" fmla="*/ 15 h 42"/>
                <a:gd name="T10" fmla="*/ 25 w 43"/>
                <a:gd name="T11" fmla="*/ 16 h 42"/>
                <a:gd name="T12" fmla="*/ 24 w 43"/>
                <a:gd name="T13" fmla="*/ 17 h 42"/>
                <a:gd name="T14" fmla="*/ 23 w 43"/>
                <a:gd name="T15" fmla="*/ 19 h 42"/>
                <a:gd name="T16" fmla="*/ 22 w 43"/>
                <a:gd name="T17" fmla="*/ 21 h 42"/>
                <a:gd name="T18" fmla="*/ 20 w 43"/>
                <a:gd name="T19" fmla="*/ 22 h 42"/>
                <a:gd name="T20" fmla="*/ 0 w 43"/>
                <a:gd name="T21" fmla="*/ 42 h 42"/>
                <a:gd name="T22" fmla="*/ 0 w 43"/>
                <a:gd name="T23" fmla="*/ 42 h 42"/>
                <a:gd name="T24" fmla="*/ 0 w 43"/>
                <a:gd name="T25" fmla="*/ 42 h 42"/>
                <a:gd name="T26" fmla="*/ 0 w 43"/>
                <a:gd name="T27" fmla="*/ 42 h 42"/>
                <a:gd name="T28" fmla="*/ 0 w 43"/>
                <a:gd name="T29" fmla="*/ 41 h 42"/>
                <a:gd name="T30" fmla="*/ 0 w 43"/>
                <a:gd name="T31" fmla="*/ 41 h 42"/>
                <a:gd name="T32" fmla="*/ 0 w 43"/>
                <a:gd name="T33" fmla="*/ 41 h 42"/>
                <a:gd name="T34" fmla="*/ 0 w 43"/>
                <a:gd name="T35" fmla="*/ 41 h 42"/>
                <a:gd name="T36" fmla="*/ 0 w 43"/>
                <a:gd name="T37" fmla="*/ 41 h 42"/>
                <a:gd name="T38" fmla="*/ 40 w 43"/>
                <a:gd name="T39" fmla="*/ 0 h 42"/>
                <a:gd name="T40" fmla="*/ 40 w 43"/>
                <a:gd name="T41" fmla="*/ 0 h 42"/>
                <a:gd name="T42" fmla="*/ 42 w 43"/>
                <a:gd name="T43" fmla="*/ 0 h 42"/>
                <a:gd name="T44" fmla="*/ 42 w 43"/>
                <a:gd name="T45" fmla="*/ 0 h 42"/>
                <a:gd name="T46" fmla="*/ 42 w 43"/>
                <a:gd name="T47" fmla="*/ 0 h 42"/>
                <a:gd name="T48" fmla="*/ 42 w 43"/>
                <a:gd name="T49" fmla="*/ 0 h 42"/>
                <a:gd name="T50" fmla="*/ 42 w 43"/>
                <a:gd name="T51" fmla="*/ 0 h 42"/>
                <a:gd name="T52" fmla="*/ 42 w 43"/>
                <a:gd name="T53" fmla="*/ 0 h 42"/>
                <a:gd name="T54" fmla="*/ 43 w 43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lnTo>
                    <a:pt x="32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D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7" name="Freeform 105"/>
            <p:cNvSpPr>
              <a:spLocks/>
            </p:cNvSpPr>
            <p:nvPr/>
          </p:nvSpPr>
          <p:spPr bwMode="auto">
            <a:xfrm>
              <a:off x="240" y="310"/>
              <a:ext cx="40" cy="41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41 h 41"/>
                <a:gd name="T4" fmla="*/ 0 w 40"/>
                <a:gd name="T5" fmla="*/ 41 h 41"/>
                <a:gd name="T6" fmla="*/ 0 w 40"/>
                <a:gd name="T7" fmla="*/ 41 h 41"/>
                <a:gd name="T8" fmla="*/ 0 w 40"/>
                <a:gd name="T9" fmla="*/ 40 h 41"/>
                <a:gd name="T10" fmla="*/ 0 w 40"/>
                <a:gd name="T11" fmla="*/ 40 h 41"/>
                <a:gd name="T12" fmla="*/ 0 w 40"/>
                <a:gd name="T13" fmla="*/ 40 h 41"/>
                <a:gd name="T14" fmla="*/ 0 w 40"/>
                <a:gd name="T15" fmla="*/ 40 h 41"/>
                <a:gd name="T16" fmla="*/ 0 w 40"/>
                <a:gd name="T17" fmla="*/ 40 h 41"/>
                <a:gd name="T18" fmla="*/ 0 w 40"/>
                <a:gd name="T19" fmla="*/ 40 h 41"/>
                <a:gd name="T20" fmla="*/ 39 w 40"/>
                <a:gd name="T21" fmla="*/ 0 h 41"/>
                <a:gd name="T22" fmla="*/ 39 w 40"/>
                <a:gd name="T23" fmla="*/ 0 h 41"/>
                <a:gd name="T24" fmla="*/ 39 w 40"/>
                <a:gd name="T25" fmla="*/ 0 h 41"/>
                <a:gd name="T26" fmla="*/ 40 w 40"/>
                <a:gd name="T27" fmla="*/ 0 h 41"/>
                <a:gd name="T28" fmla="*/ 40 w 40"/>
                <a:gd name="T29" fmla="*/ 0 h 41"/>
                <a:gd name="T30" fmla="*/ 40 w 40"/>
                <a:gd name="T31" fmla="*/ 0 h 41"/>
                <a:gd name="T32" fmla="*/ 40 w 40"/>
                <a:gd name="T33" fmla="*/ 0 h 41"/>
                <a:gd name="T34" fmla="*/ 40 w 40"/>
                <a:gd name="T35" fmla="*/ 0 h 41"/>
                <a:gd name="T36" fmla="*/ 40 w 40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1">
                  <a:moveTo>
                    <a:pt x="40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B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8" name="Freeform 106"/>
            <p:cNvSpPr>
              <a:spLocks/>
            </p:cNvSpPr>
            <p:nvPr/>
          </p:nvSpPr>
          <p:spPr bwMode="auto">
            <a:xfrm>
              <a:off x="240" y="310"/>
              <a:ext cx="39" cy="40"/>
            </a:xfrm>
            <a:custGeom>
              <a:avLst/>
              <a:gdLst>
                <a:gd name="T0" fmla="*/ 39 w 39"/>
                <a:gd name="T1" fmla="*/ 0 h 40"/>
                <a:gd name="T2" fmla="*/ 0 w 39"/>
                <a:gd name="T3" fmla="*/ 40 h 40"/>
                <a:gd name="T4" fmla="*/ 0 w 39"/>
                <a:gd name="T5" fmla="*/ 40 h 40"/>
                <a:gd name="T6" fmla="*/ 0 w 39"/>
                <a:gd name="T7" fmla="*/ 39 h 40"/>
                <a:gd name="T8" fmla="*/ 0 w 39"/>
                <a:gd name="T9" fmla="*/ 39 h 40"/>
                <a:gd name="T10" fmla="*/ 0 w 39"/>
                <a:gd name="T11" fmla="*/ 39 h 40"/>
                <a:gd name="T12" fmla="*/ 0 w 39"/>
                <a:gd name="T13" fmla="*/ 39 h 40"/>
                <a:gd name="T14" fmla="*/ 0 w 39"/>
                <a:gd name="T15" fmla="*/ 39 h 40"/>
                <a:gd name="T16" fmla="*/ 0 w 39"/>
                <a:gd name="T17" fmla="*/ 39 h 40"/>
                <a:gd name="T18" fmla="*/ 0 w 39"/>
                <a:gd name="T19" fmla="*/ 37 h 40"/>
                <a:gd name="T20" fmla="*/ 38 w 39"/>
                <a:gd name="T21" fmla="*/ 1 h 40"/>
                <a:gd name="T22" fmla="*/ 38 w 39"/>
                <a:gd name="T23" fmla="*/ 1 h 40"/>
                <a:gd name="T24" fmla="*/ 38 w 39"/>
                <a:gd name="T25" fmla="*/ 0 h 40"/>
                <a:gd name="T26" fmla="*/ 38 w 39"/>
                <a:gd name="T27" fmla="*/ 0 h 40"/>
                <a:gd name="T28" fmla="*/ 39 w 39"/>
                <a:gd name="T29" fmla="*/ 0 h 40"/>
                <a:gd name="T30" fmla="*/ 39 w 39"/>
                <a:gd name="T31" fmla="*/ 0 h 40"/>
                <a:gd name="T32" fmla="*/ 39 w 39"/>
                <a:gd name="T33" fmla="*/ 0 h 40"/>
                <a:gd name="T34" fmla="*/ 39 w 39"/>
                <a:gd name="T35" fmla="*/ 0 h 40"/>
                <a:gd name="T36" fmla="*/ 39 w 3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9" name="Freeform 107"/>
            <p:cNvSpPr>
              <a:spLocks/>
            </p:cNvSpPr>
            <p:nvPr/>
          </p:nvSpPr>
          <p:spPr bwMode="auto">
            <a:xfrm>
              <a:off x="240" y="311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36 h 36"/>
                <a:gd name="T4" fmla="*/ 0 w 38"/>
                <a:gd name="T5" fmla="*/ 36 h 36"/>
                <a:gd name="T6" fmla="*/ 0 w 38"/>
                <a:gd name="T7" fmla="*/ 36 h 36"/>
                <a:gd name="T8" fmla="*/ 0 w 38"/>
                <a:gd name="T9" fmla="*/ 36 h 36"/>
                <a:gd name="T10" fmla="*/ 0 w 38"/>
                <a:gd name="T11" fmla="*/ 36 h 36"/>
                <a:gd name="T12" fmla="*/ 0 w 38"/>
                <a:gd name="T13" fmla="*/ 36 h 36"/>
                <a:gd name="T14" fmla="*/ 0 w 38"/>
                <a:gd name="T15" fmla="*/ 35 h 36"/>
                <a:gd name="T16" fmla="*/ 0 w 38"/>
                <a:gd name="T17" fmla="*/ 35 h 36"/>
                <a:gd name="T18" fmla="*/ 0 w 38"/>
                <a:gd name="T19" fmla="*/ 35 h 36"/>
                <a:gd name="T20" fmla="*/ 37 w 38"/>
                <a:gd name="T21" fmla="*/ 0 h 36"/>
                <a:gd name="T22" fmla="*/ 37 w 38"/>
                <a:gd name="T23" fmla="*/ 0 h 36"/>
                <a:gd name="T24" fmla="*/ 37 w 38"/>
                <a:gd name="T25" fmla="*/ 0 h 36"/>
                <a:gd name="T26" fmla="*/ 37 w 38"/>
                <a:gd name="T27" fmla="*/ 0 h 36"/>
                <a:gd name="T28" fmla="*/ 37 w 38"/>
                <a:gd name="T29" fmla="*/ 0 h 36"/>
                <a:gd name="T30" fmla="*/ 37 w 38"/>
                <a:gd name="T31" fmla="*/ 0 h 36"/>
                <a:gd name="T32" fmla="*/ 38 w 38"/>
                <a:gd name="T33" fmla="*/ 0 h 36"/>
                <a:gd name="T34" fmla="*/ 38 w 38"/>
                <a:gd name="T35" fmla="*/ 0 h 36"/>
                <a:gd name="T36" fmla="*/ 38 w 3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3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0" name="Freeform 108"/>
            <p:cNvSpPr>
              <a:spLocks/>
            </p:cNvSpPr>
            <p:nvPr/>
          </p:nvSpPr>
          <p:spPr bwMode="auto">
            <a:xfrm>
              <a:off x="240" y="311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0 w 37"/>
                <a:gd name="T3" fmla="*/ 35 h 35"/>
                <a:gd name="T4" fmla="*/ 0 w 37"/>
                <a:gd name="T5" fmla="*/ 35 h 35"/>
                <a:gd name="T6" fmla="*/ 0 w 37"/>
                <a:gd name="T7" fmla="*/ 35 h 35"/>
                <a:gd name="T8" fmla="*/ 0 w 37"/>
                <a:gd name="T9" fmla="*/ 35 h 35"/>
                <a:gd name="T10" fmla="*/ 0 w 37"/>
                <a:gd name="T11" fmla="*/ 34 h 35"/>
                <a:gd name="T12" fmla="*/ 0 w 37"/>
                <a:gd name="T13" fmla="*/ 34 h 35"/>
                <a:gd name="T14" fmla="*/ 0 w 37"/>
                <a:gd name="T15" fmla="*/ 34 h 35"/>
                <a:gd name="T16" fmla="*/ 0 w 37"/>
                <a:gd name="T17" fmla="*/ 34 h 35"/>
                <a:gd name="T18" fmla="*/ 0 w 37"/>
                <a:gd name="T19" fmla="*/ 34 h 35"/>
                <a:gd name="T20" fmla="*/ 34 w 37"/>
                <a:gd name="T21" fmla="*/ 0 h 35"/>
                <a:gd name="T22" fmla="*/ 34 w 37"/>
                <a:gd name="T23" fmla="*/ 0 h 35"/>
                <a:gd name="T24" fmla="*/ 35 w 37"/>
                <a:gd name="T25" fmla="*/ 0 h 35"/>
                <a:gd name="T26" fmla="*/ 35 w 37"/>
                <a:gd name="T27" fmla="*/ 0 h 35"/>
                <a:gd name="T28" fmla="*/ 35 w 37"/>
                <a:gd name="T29" fmla="*/ 0 h 35"/>
                <a:gd name="T30" fmla="*/ 35 w 37"/>
                <a:gd name="T31" fmla="*/ 0 h 35"/>
                <a:gd name="T32" fmla="*/ 35 w 37"/>
                <a:gd name="T33" fmla="*/ 0 h 35"/>
                <a:gd name="T34" fmla="*/ 35 w 37"/>
                <a:gd name="T35" fmla="*/ 0 h 35"/>
                <a:gd name="T36" fmla="*/ 3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53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1" name="Freeform 109"/>
            <p:cNvSpPr>
              <a:spLocks/>
            </p:cNvSpPr>
            <p:nvPr/>
          </p:nvSpPr>
          <p:spPr bwMode="auto">
            <a:xfrm>
              <a:off x="240" y="311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34 h 34"/>
                <a:gd name="T4" fmla="*/ 0 w 34"/>
                <a:gd name="T5" fmla="*/ 34 h 34"/>
                <a:gd name="T6" fmla="*/ 2 w 34"/>
                <a:gd name="T7" fmla="*/ 33 h 34"/>
                <a:gd name="T8" fmla="*/ 2 w 34"/>
                <a:gd name="T9" fmla="*/ 33 h 34"/>
                <a:gd name="T10" fmla="*/ 2 w 34"/>
                <a:gd name="T11" fmla="*/ 33 h 34"/>
                <a:gd name="T12" fmla="*/ 2 w 34"/>
                <a:gd name="T13" fmla="*/ 33 h 34"/>
                <a:gd name="T14" fmla="*/ 2 w 34"/>
                <a:gd name="T15" fmla="*/ 33 h 34"/>
                <a:gd name="T16" fmla="*/ 2 w 34"/>
                <a:gd name="T17" fmla="*/ 33 h 34"/>
                <a:gd name="T18" fmla="*/ 2 w 34"/>
                <a:gd name="T19" fmla="*/ 31 h 34"/>
                <a:gd name="T20" fmla="*/ 33 w 34"/>
                <a:gd name="T21" fmla="*/ 0 h 34"/>
                <a:gd name="T22" fmla="*/ 33 w 34"/>
                <a:gd name="T23" fmla="*/ 0 h 34"/>
                <a:gd name="T24" fmla="*/ 33 w 34"/>
                <a:gd name="T25" fmla="*/ 0 h 34"/>
                <a:gd name="T26" fmla="*/ 33 w 34"/>
                <a:gd name="T27" fmla="*/ 0 h 34"/>
                <a:gd name="T28" fmla="*/ 34 w 34"/>
                <a:gd name="T29" fmla="*/ 0 h 34"/>
                <a:gd name="T30" fmla="*/ 34 w 34"/>
                <a:gd name="T31" fmla="*/ 0 h 34"/>
                <a:gd name="T32" fmla="*/ 34 w 34"/>
                <a:gd name="T33" fmla="*/ 0 h 34"/>
                <a:gd name="T34" fmla="*/ 34 w 34"/>
                <a:gd name="T35" fmla="*/ 0 h 34"/>
                <a:gd name="T36" fmla="*/ 34 w 3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2" name="Freeform 110"/>
            <p:cNvSpPr>
              <a:spLocks/>
            </p:cNvSpPr>
            <p:nvPr/>
          </p:nvSpPr>
          <p:spPr bwMode="auto">
            <a:xfrm>
              <a:off x="242" y="311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31 h 31"/>
                <a:gd name="T4" fmla="*/ 0 w 31"/>
                <a:gd name="T5" fmla="*/ 31 h 31"/>
                <a:gd name="T6" fmla="*/ 0 w 31"/>
                <a:gd name="T7" fmla="*/ 31 h 31"/>
                <a:gd name="T8" fmla="*/ 0 w 31"/>
                <a:gd name="T9" fmla="*/ 31 h 31"/>
                <a:gd name="T10" fmla="*/ 0 w 31"/>
                <a:gd name="T11" fmla="*/ 31 h 31"/>
                <a:gd name="T12" fmla="*/ 0 w 31"/>
                <a:gd name="T13" fmla="*/ 30 h 31"/>
                <a:gd name="T14" fmla="*/ 0 w 31"/>
                <a:gd name="T15" fmla="*/ 30 h 31"/>
                <a:gd name="T16" fmla="*/ 0 w 31"/>
                <a:gd name="T17" fmla="*/ 30 h 31"/>
                <a:gd name="T18" fmla="*/ 0 w 31"/>
                <a:gd name="T19" fmla="*/ 30 h 31"/>
                <a:gd name="T20" fmla="*/ 28 w 31"/>
                <a:gd name="T21" fmla="*/ 1 h 31"/>
                <a:gd name="T22" fmla="*/ 30 w 31"/>
                <a:gd name="T23" fmla="*/ 1 h 31"/>
                <a:gd name="T24" fmla="*/ 30 w 31"/>
                <a:gd name="T25" fmla="*/ 1 h 31"/>
                <a:gd name="T26" fmla="*/ 30 w 31"/>
                <a:gd name="T27" fmla="*/ 1 h 31"/>
                <a:gd name="T28" fmla="*/ 30 w 31"/>
                <a:gd name="T29" fmla="*/ 1 h 31"/>
                <a:gd name="T30" fmla="*/ 30 w 31"/>
                <a:gd name="T31" fmla="*/ 0 h 31"/>
                <a:gd name="T32" fmla="*/ 30 w 31"/>
                <a:gd name="T33" fmla="*/ 0 h 31"/>
                <a:gd name="T34" fmla="*/ 31 w 31"/>
                <a:gd name="T35" fmla="*/ 0 h 31"/>
                <a:gd name="T36" fmla="*/ 31 w 31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13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3" name="Freeform 111"/>
            <p:cNvSpPr>
              <a:spLocks/>
            </p:cNvSpPr>
            <p:nvPr/>
          </p:nvSpPr>
          <p:spPr bwMode="auto">
            <a:xfrm>
              <a:off x="242" y="312"/>
              <a:ext cx="28" cy="29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29 h 29"/>
                <a:gd name="T4" fmla="*/ 0 w 28"/>
                <a:gd name="T5" fmla="*/ 29 h 29"/>
                <a:gd name="T6" fmla="*/ 0 w 28"/>
                <a:gd name="T7" fmla="*/ 28 h 29"/>
                <a:gd name="T8" fmla="*/ 0 w 28"/>
                <a:gd name="T9" fmla="*/ 28 h 29"/>
                <a:gd name="T10" fmla="*/ 0 w 28"/>
                <a:gd name="T11" fmla="*/ 28 h 29"/>
                <a:gd name="T12" fmla="*/ 1 w 28"/>
                <a:gd name="T13" fmla="*/ 28 h 29"/>
                <a:gd name="T14" fmla="*/ 1 w 28"/>
                <a:gd name="T15" fmla="*/ 28 h 29"/>
                <a:gd name="T16" fmla="*/ 1 w 28"/>
                <a:gd name="T17" fmla="*/ 27 h 29"/>
                <a:gd name="T18" fmla="*/ 1 w 28"/>
                <a:gd name="T19" fmla="*/ 27 h 29"/>
                <a:gd name="T20" fmla="*/ 27 w 28"/>
                <a:gd name="T21" fmla="*/ 0 h 29"/>
                <a:gd name="T22" fmla="*/ 27 w 28"/>
                <a:gd name="T23" fmla="*/ 0 h 29"/>
                <a:gd name="T24" fmla="*/ 27 w 28"/>
                <a:gd name="T25" fmla="*/ 0 h 29"/>
                <a:gd name="T26" fmla="*/ 27 w 28"/>
                <a:gd name="T27" fmla="*/ 0 h 29"/>
                <a:gd name="T28" fmla="*/ 28 w 28"/>
                <a:gd name="T29" fmla="*/ 0 h 29"/>
                <a:gd name="T30" fmla="*/ 28 w 28"/>
                <a:gd name="T31" fmla="*/ 0 h 29"/>
                <a:gd name="T32" fmla="*/ 28 w 28"/>
                <a:gd name="T33" fmla="*/ 0 h 29"/>
                <a:gd name="T34" fmla="*/ 28 w 28"/>
                <a:gd name="T35" fmla="*/ 0 h 29"/>
                <a:gd name="T36" fmla="*/ 28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F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4" name="Freeform 112"/>
            <p:cNvSpPr>
              <a:spLocks/>
            </p:cNvSpPr>
            <p:nvPr/>
          </p:nvSpPr>
          <p:spPr bwMode="auto">
            <a:xfrm>
              <a:off x="243" y="312"/>
              <a:ext cx="26" cy="27"/>
            </a:xfrm>
            <a:custGeom>
              <a:avLst/>
              <a:gdLst>
                <a:gd name="T0" fmla="*/ 26 w 26"/>
                <a:gd name="T1" fmla="*/ 0 h 27"/>
                <a:gd name="T2" fmla="*/ 0 w 26"/>
                <a:gd name="T3" fmla="*/ 27 h 27"/>
                <a:gd name="T4" fmla="*/ 0 w 26"/>
                <a:gd name="T5" fmla="*/ 27 h 27"/>
                <a:gd name="T6" fmla="*/ 0 w 26"/>
                <a:gd name="T7" fmla="*/ 27 h 27"/>
                <a:gd name="T8" fmla="*/ 0 w 26"/>
                <a:gd name="T9" fmla="*/ 27 h 27"/>
                <a:gd name="T10" fmla="*/ 0 w 26"/>
                <a:gd name="T11" fmla="*/ 25 h 27"/>
                <a:gd name="T12" fmla="*/ 0 w 26"/>
                <a:gd name="T13" fmla="*/ 25 h 27"/>
                <a:gd name="T14" fmla="*/ 0 w 26"/>
                <a:gd name="T15" fmla="*/ 25 h 27"/>
                <a:gd name="T16" fmla="*/ 0 w 26"/>
                <a:gd name="T17" fmla="*/ 25 h 27"/>
                <a:gd name="T18" fmla="*/ 0 w 26"/>
                <a:gd name="T19" fmla="*/ 24 h 27"/>
                <a:gd name="T20" fmla="*/ 24 w 26"/>
                <a:gd name="T21" fmla="*/ 1 h 27"/>
                <a:gd name="T22" fmla="*/ 24 w 26"/>
                <a:gd name="T23" fmla="*/ 1 h 27"/>
                <a:gd name="T24" fmla="*/ 24 w 26"/>
                <a:gd name="T25" fmla="*/ 1 h 27"/>
                <a:gd name="T26" fmla="*/ 25 w 26"/>
                <a:gd name="T27" fmla="*/ 1 h 27"/>
                <a:gd name="T28" fmla="*/ 25 w 26"/>
                <a:gd name="T29" fmla="*/ 1 h 27"/>
                <a:gd name="T30" fmla="*/ 25 w 26"/>
                <a:gd name="T31" fmla="*/ 1 h 27"/>
                <a:gd name="T32" fmla="*/ 25 w 26"/>
                <a:gd name="T33" fmla="*/ 0 h 27"/>
                <a:gd name="T34" fmla="*/ 25 w 26"/>
                <a:gd name="T35" fmla="*/ 0 h 27"/>
                <a:gd name="T36" fmla="*/ 26 w 2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D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5" name="Freeform 113"/>
            <p:cNvSpPr>
              <a:spLocks/>
            </p:cNvSpPr>
            <p:nvPr/>
          </p:nvSpPr>
          <p:spPr bwMode="auto">
            <a:xfrm>
              <a:off x="243" y="313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1 w 24"/>
                <a:gd name="T5" fmla="*/ 23 h 23"/>
                <a:gd name="T6" fmla="*/ 1 w 24"/>
                <a:gd name="T7" fmla="*/ 23 h 23"/>
                <a:gd name="T8" fmla="*/ 1 w 24"/>
                <a:gd name="T9" fmla="*/ 23 h 23"/>
                <a:gd name="T10" fmla="*/ 1 w 24"/>
                <a:gd name="T11" fmla="*/ 22 h 23"/>
                <a:gd name="T12" fmla="*/ 1 w 24"/>
                <a:gd name="T13" fmla="*/ 22 h 23"/>
                <a:gd name="T14" fmla="*/ 1 w 24"/>
                <a:gd name="T15" fmla="*/ 22 h 23"/>
                <a:gd name="T16" fmla="*/ 1 w 24"/>
                <a:gd name="T17" fmla="*/ 22 h 23"/>
                <a:gd name="T18" fmla="*/ 1 w 24"/>
                <a:gd name="T19" fmla="*/ 21 h 23"/>
                <a:gd name="T20" fmla="*/ 21 w 24"/>
                <a:gd name="T21" fmla="*/ 2 h 23"/>
                <a:gd name="T22" fmla="*/ 21 w 24"/>
                <a:gd name="T23" fmla="*/ 2 h 23"/>
                <a:gd name="T24" fmla="*/ 21 w 24"/>
                <a:gd name="T25" fmla="*/ 2 h 23"/>
                <a:gd name="T26" fmla="*/ 22 w 24"/>
                <a:gd name="T27" fmla="*/ 2 h 23"/>
                <a:gd name="T28" fmla="*/ 22 w 24"/>
                <a:gd name="T29" fmla="*/ 0 h 23"/>
                <a:gd name="T30" fmla="*/ 22 w 24"/>
                <a:gd name="T31" fmla="*/ 0 h 23"/>
                <a:gd name="T32" fmla="*/ 22 w 24"/>
                <a:gd name="T33" fmla="*/ 0 h 23"/>
                <a:gd name="T34" fmla="*/ 24 w 24"/>
                <a:gd name="T35" fmla="*/ 0 h 23"/>
                <a:gd name="T36" fmla="*/ 24 w 2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2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6" name="Freeform 114"/>
            <p:cNvSpPr>
              <a:spLocks/>
            </p:cNvSpPr>
            <p:nvPr/>
          </p:nvSpPr>
          <p:spPr bwMode="auto">
            <a:xfrm>
              <a:off x="244" y="315"/>
              <a:ext cx="20" cy="19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1 w 20"/>
                <a:gd name="T5" fmla="*/ 19 h 19"/>
                <a:gd name="T6" fmla="*/ 1 w 20"/>
                <a:gd name="T7" fmla="*/ 19 h 19"/>
                <a:gd name="T8" fmla="*/ 1 w 20"/>
                <a:gd name="T9" fmla="*/ 17 h 19"/>
                <a:gd name="T10" fmla="*/ 1 w 20"/>
                <a:gd name="T11" fmla="*/ 17 h 19"/>
                <a:gd name="T12" fmla="*/ 1 w 20"/>
                <a:gd name="T13" fmla="*/ 17 h 19"/>
                <a:gd name="T14" fmla="*/ 1 w 20"/>
                <a:gd name="T15" fmla="*/ 16 h 19"/>
                <a:gd name="T16" fmla="*/ 3 w 20"/>
                <a:gd name="T17" fmla="*/ 16 h 19"/>
                <a:gd name="T18" fmla="*/ 3 w 20"/>
                <a:gd name="T19" fmla="*/ 16 h 19"/>
                <a:gd name="T20" fmla="*/ 16 w 20"/>
                <a:gd name="T21" fmla="*/ 1 h 19"/>
                <a:gd name="T22" fmla="*/ 18 w 20"/>
                <a:gd name="T23" fmla="*/ 1 h 19"/>
                <a:gd name="T24" fmla="*/ 18 w 20"/>
                <a:gd name="T25" fmla="*/ 1 h 19"/>
                <a:gd name="T26" fmla="*/ 18 w 20"/>
                <a:gd name="T27" fmla="*/ 1 h 19"/>
                <a:gd name="T28" fmla="*/ 19 w 20"/>
                <a:gd name="T29" fmla="*/ 1 h 19"/>
                <a:gd name="T30" fmla="*/ 19 w 20"/>
                <a:gd name="T31" fmla="*/ 0 h 19"/>
                <a:gd name="T32" fmla="*/ 19 w 20"/>
                <a:gd name="T33" fmla="*/ 0 h 19"/>
                <a:gd name="T34" fmla="*/ 20 w 20"/>
                <a:gd name="T35" fmla="*/ 0 h 19"/>
                <a:gd name="T36" fmla="*/ 20 w 2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92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7" name="Freeform 115"/>
            <p:cNvSpPr>
              <a:spLocks/>
            </p:cNvSpPr>
            <p:nvPr/>
          </p:nvSpPr>
          <p:spPr bwMode="auto">
            <a:xfrm>
              <a:off x="247" y="316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  <a:gd name="T4" fmla="*/ 0 w 13"/>
                <a:gd name="T5" fmla="*/ 14 h 15"/>
                <a:gd name="T6" fmla="*/ 0 w 13"/>
                <a:gd name="T7" fmla="*/ 14 h 15"/>
                <a:gd name="T8" fmla="*/ 1 w 13"/>
                <a:gd name="T9" fmla="*/ 13 h 15"/>
                <a:gd name="T10" fmla="*/ 1 w 13"/>
                <a:gd name="T11" fmla="*/ 13 h 15"/>
                <a:gd name="T12" fmla="*/ 1 w 13"/>
                <a:gd name="T13" fmla="*/ 11 h 15"/>
                <a:gd name="T14" fmla="*/ 2 w 13"/>
                <a:gd name="T15" fmla="*/ 11 h 15"/>
                <a:gd name="T16" fmla="*/ 2 w 13"/>
                <a:gd name="T17" fmla="*/ 11 h 15"/>
                <a:gd name="T18" fmla="*/ 3 w 13"/>
                <a:gd name="T19" fmla="*/ 10 h 15"/>
                <a:gd name="T20" fmla="*/ 10 w 13"/>
                <a:gd name="T21" fmla="*/ 4 h 15"/>
                <a:gd name="T22" fmla="*/ 10 w 13"/>
                <a:gd name="T23" fmla="*/ 4 h 15"/>
                <a:gd name="T24" fmla="*/ 10 w 13"/>
                <a:gd name="T25" fmla="*/ 2 h 15"/>
                <a:gd name="T26" fmla="*/ 11 w 13"/>
                <a:gd name="T27" fmla="*/ 2 h 15"/>
                <a:gd name="T28" fmla="*/ 11 w 13"/>
                <a:gd name="T29" fmla="*/ 2 h 15"/>
                <a:gd name="T30" fmla="*/ 12 w 13"/>
                <a:gd name="T31" fmla="*/ 1 h 15"/>
                <a:gd name="T32" fmla="*/ 12 w 13"/>
                <a:gd name="T33" fmla="*/ 1 h 15"/>
                <a:gd name="T34" fmla="*/ 13 w 13"/>
                <a:gd name="T35" fmla="*/ 1 h 15"/>
                <a:gd name="T36" fmla="*/ 13 w 1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7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8" name="Freeform 116"/>
            <p:cNvSpPr>
              <a:spLocks/>
            </p:cNvSpPr>
            <p:nvPr/>
          </p:nvSpPr>
          <p:spPr bwMode="auto">
            <a:xfrm>
              <a:off x="250" y="320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5 h 6"/>
                <a:gd name="T6" fmla="*/ 2 w 7"/>
                <a:gd name="T7" fmla="*/ 5 h 6"/>
                <a:gd name="T8" fmla="*/ 2 w 7"/>
                <a:gd name="T9" fmla="*/ 4 h 6"/>
                <a:gd name="T10" fmla="*/ 3 w 7"/>
                <a:gd name="T11" fmla="*/ 2 h 6"/>
                <a:gd name="T12" fmla="*/ 4 w 7"/>
                <a:gd name="T13" fmla="*/ 2 h 6"/>
                <a:gd name="T14" fmla="*/ 4 w 7"/>
                <a:gd name="T15" fmla="*/ 1 h 6"/>
                <a:gd name="T16" fmla="*/ 5 w 7"/>
                <a:gd name="T17" fmla="*/ 1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2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9" name="Freeform 117"/>
            <p:cNvSpPr>
              <a:spLocks/>
            </p:cNvSpPr>
            <p:nvPr/>
          </p:nvSpPr>
          <p:spPr bwMode="auto">
            <a:xfrm>
              <a:off x="240" y="310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53 w 88"/>
                <a:gd name="T3" fmla="*/ 1 h 88"/>
                <a:gd name="T4" fmla="*/ 60 w 88"/>
                <a:gd name="T5" fmla="*/ 3 h 88"/>
                <a:gd name="T6" fmla="*/ 68 w 88"/>
                <a:gd name="T7" fmla="*/ 7 h 88"/>
                <a:gd name="T8" fmla="*/ 74 w 88"/>
                <a:gd name="T9" fmla="*/ 12 h 88"/>
                <a:gd name="T10" fmla="*/ 81 w 88"/>
                <a:gd name="T11" fmla="*/ 20 h 88"/>
                <a:gd name="T12" fmla="*/ 84 w 88"/>
                <a:gd name="T13" fmla="*/ 26 h 88"/>
                <a:gd name="T14" fmla="*/ 87 w 88"/>
                <a:gd name="T15" fmla="*/ 35 h 88"/>
                <a:gd name="T16" fmla="*/ 88 w 88"/>
                <a:gd name="T17" fmla="*/ 44 h 88"/>
                <a:gd name="T18" fmla="*/ 87 w 88"/>
                <a:gd name="T19" fmla="*/ 53 h 88"/>
                <a:gd name="T20" fmla="*/ 84 w 88"/>
                <a:gd name="T21" fmla="*/ 61 h 88"/>
                <a:gd name="T22" fmla="*/ 81 w 88"/>
                <a:gd name="T23" fmla="*/ 69 h 88"/>
                <a:gd name="T24" fmla="*/ 74 w 88"/>
                <a:gd name="T25" fmla="*/ 75 h 88"/>
                <a:gd name="T26" fmla="*/ 68 w 88"/>
                <a:gd name="T27" fmla="*/ 80 h 88"/>
                <a:gd name="T28" fmla="*/ 60 w 88"/>
                <a:gd name="T29" fmla="*/ 84 h 88"/>
                <a:gd name="T30" fmla="*/ 53 w 88"/>
                <a:gd name="T31" fmla="*/ 87 h 88"/>
                <a:gd name="T32" fmla="*/ 44 w 88"/>
                <a:gd name="T33" fmla="*/ 88 h 88"/>
                <a:gd name="T34" fmla="*/ 35 w 88"/>
                <a:gd name="T35" fmla="*/ 87 h 88"/>
                <a:gd name="T36" fmla="*/ 27 w 88"/>
                <a:gd name="T37" fmla="*/ 84 h 88"/>
                <a:gd name="T38" fmla="*/ 19 w 88"/>
                <a:gd name="T39" fmla="*/ 80 h 88"/>
                <a:gd name="T40" fmla="*/ 13 w 88"/>
                <a:gd name="T41" fmla="*/ 75 h 88"/>
                <a:gd name="T42" fmla="*/ 8 w 88"/>
                <a:gd name="T43" fmla="*/ 69 h 88"/>
                <a:gd name="T44" fmla="*/ 3 w 88"/>
                <a:gd name="T45" fmla="*/ 61 h 88"/>
                <a:gd name="T46" fmla="*/ 0 w 88"/>
                <a:gd name="T47" fmla="*/ 53 h 88"/>
                <a:gd name="T48" fmla="*/ 0 w 88"/>
                <a:gd name="T49" fmla="*/ 44 h 88"/>
                <a:gd name="T50" fmla="*/ 0 w 88"/>
                <a:gd name="T51" fmla="*/ 35 h 88"/>
                <a:gd name="T52" fmla="*/ 3 w 88"/>
                <a:gd name="T53" fmla="*/ 26 h 88"/>
                <a:gd name="T54" fmla="*/ 8 w 88"/>
                <a:gd name="T55" fmla="*/ 20 h 88"/>
                <a:gd name="T56" fmla="*/ 13 w 88"/>
                <a:gd name="T57" fmla="*/ 12 h 88"/>
                <a:gd name="T58" fmla="*/ 19 w 88"/>
                <a:gd name="T59" fmla="*/ 7 h 88"/>
                <a:gd name="T60" fmla="*/ 27 w 88"/>
                <a:gd name="T61" fmla="*/ 3 h 88"/>
                <a:gd name="T62" fmla="*/ 35 w 88"/>
                <a:gd name="T63" fmla="*/ 1 h 88"/>
                <a:gd name="T64" fmla="*/ 44 w 88"/>
                <a:gd name="T6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53" y="1"/>
                  </a:lnTo>
                  <a:lnTo>
                    <a:pt x="60" y="3"/>
                  </a:lnTo>
                  <a:lnTo>
                    <a:pt x="68" y="7"/>
                  </a:lnTo>
                  <a:lnTo>
                    <a:pt x="74" y="12"/>
                  </a:lnTo>
                  <a:lnTo>
                    <a:pt x="81" y="20"/>
                  </a:lnTo>
                  <a:lnTo>
                    <a:pt x="84" y="26"/>
                  </a:lnTo>
                  <a:lnTo>
                    <a:pt x="87" y="35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4" y="61"/>
                  </a:lnTo>
                  <a:lnTo>
                    <a:pt x="81" y="69"/>
                  </a:lnTo>
                  <a:lnTo>
                    <a:pt x="74" y="75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35" y="87"/>
                  </a:lnTo>
                  <a:lnTo>
                    <a:pt x="27" y="84"/>
                  </a:lnTo>
                  <a:lnTo>
                    <a:pt x="19" y="80"/>
                  </a:lnTo>
                  <a:lnTo>
                    <a:pt x="13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50" name="Freeform 118"/>
            <p:cNvSpPr>
              <a:spLocks/>
            </p:cNvSpPr>
            <p:nvPr/>
          </p:nvSpPr>
          <p:spPr bwMode="auto">
            <a:xfrm>
              <a:off x="254" y="31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44 w 73"/>
                <a:gd name="T3" fmla="*/ 0 h 72"/>
                <a:gd name="T4" fmla="*/ 50 w 73"/>
                <a:gd name="T5" fmla="*/ 2 h 72"/>
                <a:gd name="T6" fmla="*/ 56 w 73"/>
                <a:gd name="T7" fmla="*/ 5 h 72"/>
                <a:gd name="T8" fmla="*/ 63 w 73"/>
                <a:gd name="T9" fmla="*/ 10 h 72"/>
                <a:gd name="T10" fmla="*/ 67 w 73"/>
                <a:gd name="T11" fmla="*/ 15 h 72"/>
                <a:gd name="T12" fmla="*/ 70 w 73"/>
                <a:gd name="T13" fmla="*/ 21 h 72"/>
                <a:gd name="T14" fmla="*/ 72 w 73"/>
                <a:gd name="T15" fmla="*/ 29 h 72"/>
                <a:gd name="T16" fmla="*/ 73 w 73"/>
                <a:gd name="T17" fmla="*/ 35 h 72"/>
                <a:gd name="T18" fmla="*/ 72 w 73"/>
                <a:gd name="T19" fmla="*/ 43 h 72"/>
                <a:gd name="T20" fmla="*/ 70 w 73"/>
                <a:gd name="T21" fmla="*/ 50 h 72"/>
                <a:gd name="T22" fmla="*/ 67 w 73"/>
                <a:gd name="T23" fmla="*/ 57 h 72"/>
                <a:gd name="T24" fmla="*/ 63 w 73"/>
                <a:gd name="T25" fmla="*/ 62 h 72"/>
                <a:gd name="T26" fmla="*/ 56 w 73"/>
                <a:gd name="T27" fmla="*/ 65 h 72"/>
                <a:gd name="T28" fmla="*/ 50 w 73"/>
                <a:gd name="T29" fmla="*/ 69 h 72"/>
                <a:gd name="T30" fmla="*/ 44 w 73"/>
                <a:gd name="T31" fmla="*/ 72 h 72"/>
                <a:gd name="T32" fmla="*/ 36 w 73"/>
                <a:gd name="T33" fmla="*/ 72 h 72"/>
                <a:gd name="T34" fmla="*/ 29 w 73"/>
                <a:gd name="T35" fmla="*/ 72 h 72"/>
                <a:gd name="T36" fmla="*/ 23 w 73"/>
                <a:gd name="T37" fmla="*/ 69 h 72"/>
                <a:gd name="T38" fmla="*/ 16 w 73"/>
                <a:gd name="T39" fmla="*/ 65 h 72"/>
                <a:gd name="T40" fmla="*/ 11 w 73"/>
                <a:gd name="T41" fmla="*/ 62 h 72"/>
                <a:gd name="T42" fmla="*/ 6 w 73"/>
                <a:gd name="T43" fmla="*/ 57 h 72"/>
                <a:gd name="T44" fmla="*/ 4 w 73"/>
                <a:gd name="T45" fmla="*/ 50 h 72"/>
                <a:gd name="T46" fmla="*/ 1 w 73"/>
                <a:gd name="T47" fmla="*/ 43 h 72"/>
                <a:gd name="T48" fmla="*/ 0 w 73"/>
                <a:gd name="T49" fmla="*/ 35 h 72"/>
                <a:gd name="T50" fmla="*/ 1 w 73"/>
                <a:gd name="T51" fmla="*/ 29 h 72"/>
                <a:gd name="T52" fmla="*/ 4 w 73"/>
                <a:gd name="T53" fmla="*/ 21 h 72"/>
                <a:gd name="T54" fmla="*/ 6 w 73"/>
                <a:gd name="T55" fmla="*/ 15 h 72"/>
                <a:gd name="T56" fmla="*/ 11 w 73"/>
                <a:gd name="T57" fmla="*/ 10 h 72"/>
                <a:gd name="T58" fmla="*/ 16 w 73"/>
                <a:gd name="T59" fmla="*/ 5 h 72"/>
                <a:gd name="T60" fmla="*/ 23 w 73"/>
                <a:gd name="T61" fmla="*/ 2 h 72"/>
                <a:gd name="T62" fmla="*/ 29 w 73"/>
                <a:gd name="T63" fmla="*/ 0 h 72"/>
                <a:gd name="T64" fmla="*/ 36 w 73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6" y="65"/>
                  </a:lnTo>
                  <a:lnTo>
                    <a:pt x="50" y="69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9" y="72"/>
                  </a:lnTo>
                  <a:lnTo>
                    <a:pt x="23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51" name="Freeform 119"/>
            <p:cNvSpPr>
              <a:spLocks/>
            </p:cNvSpPr>
            <p:nvPr/>
          </p:nvSpPr>
          <p:spPr bwMode="auto">
            <a:xfrm>
              <a:off x="240" y="310"/>
              <a:ext cx="87" cy="88"/>
            </a:xfrm>
            <a:custGeom>
              <a:avLst/>
              <a:gdLst>
                <a:gd name="T0" fmla="*/ 17 w 87"/>
                <a:gd name="T1" fmla="*/ 8 h 88"/>
                <a:gd name="T2" fmla="*/ 24 w 87"/>
                <a:gd name="T3" fmla="*/ 5 h 88"/>
                <a:gd name="T4" fmla="*/ 33 w 87"/>
                <a:gd name="T5" fmla="*/ 1 h 88"/>
                <a:gd name="T6" fmla="*/ 42 w 87"/>
                <a:gd name="T7" fmla="*/ 0 h 88"/>
                <a:gd name="T8" fmla="*/ 49 w 87"/>
                <a:gd name="T9" fmla="*/ 1 h 88"/>
                <a:gd name="T10" fmla="*/ 58 w 87"/>
                <a:gd name="T11" fmla="*/ 2 h 88"/>
                <a:gd name="T12" fmla="*/ 65 w 87"/>
                <a:gd name="T13" fmla="*/ 6 h 88"/>
                <a:gd name="T14" fmla="*/ 72 w 87"/>
                <a:gd name="T15" fmla="*/ 11 h 88"/>
                <a:gd name="T16" fmla="*/ 78 w 87"/>
                <a:gd name="T17" fmla="*/ 17 h 88"/>
                <a:gd name="T18" fmla="*/ 83 w 87"/>
                <a:gd name="T19" fmla="*/ 25 h 88"/>
                <a:gd name="T20" fmla="*/ 86 w 87"/>
                <a:gd name="T21" fmla="*/ 34 h 88"/>
                <a:gd name="T22" fmla="*/ 87 w 87"/>
                <a:gd name="T23" fmla="*/ 41 h 88"/>
                <a:gd name="T24" fmla="*/ 87 w 87"/>
                <a:gd name="T25" fmla="*/ 50 h 88"/>
                <a:gd name="T26" fmla="*/ 84 w 87"/>
                <a:gd name="T27" fmla="*/ 59 h 88"/>
                <a:gd name="T28" fmla="*/ 82 w 87"/>
                <a:gd name="T29" fmla="*/ 66 h 88"/>
                <a:gd name="T30" fmla="*/ 77 w 87"/>
                <a:gd name="T31" fmla="*/ 73 h 88"/>
                <a:gd name="T32" fmla="*/ 69 w 87"/>
                <a:gd name="T33" fmla="*/ 79 h 88"/>
                <a:gd name="T34" fmla="*/ 62 w 87"/>
                <a:gd name="T35" fmla="*/ 84 h 88"/>
                <a:gd name="T36" fmla="*/ 54 w 87"/>
                <a:gd name="T37" fmla="*/ 87 h 88"/>
                <a:gd name="T38" fmla="*/ 45 w 87"/>
                <a:gd name="T39" fmla="*/ 88 h 88"/>
                <a:gd name="T40" fmla="*/ 38 w 87"/>
                <a:gd name="T41" fmla="*/ 88 h 88"/>
                <a:gd name="T42" fmla="*/ 29 w 87"/>
                <a:gd name="T43" fmla="*/ 85 h 88"/>
                <a:gd name="T44" fmla="*/ 22 w 87"/>
                <a:gd name="T45" fmla="*/ 82 h 88"/>
                <a:gd name="T46" fmla="*/ 14 w 87"/>
                <a:gd name="T47" fmla="*/ 76 h 88"/>
                <a:gd name="T48" fmla="*/ 8 w 87"/>
                <a:gd name="T49" fmla="*/ 70 h 88"/>
                <a:gd name="T50" fmla="*/ 4 w 87"/>
                <a:gd name="T51" fmla="*/ 63 h 88"/>
                <a:gd name="T52" fmla="*/ 2 w 87"/>
                <a:gd name="T53" fmla="*/ 55 h 88"/>
                <a:gd name="T54" fmla="*/ 0 w 87"/>
                <a:gd name="T55" fmla="*/ 46 h 88"/>
                <a:gd name="T56" fmla="*/ 0 w 87"/>
                <a:gd name="T57" fmla="*/ 37 h 88"/>
                <a:gd name="T58" fmla="*/ 2 w 87"/>
                <a:gd name="T59" fmla="*/ 30 h 88"/>
                <a:gd name="T60" fmla="*/ 5 w 87"/>
                <a:gd name="T61" fmla="*/ 22 h 88"/>
                <a:gd name="T62" fmla="*/ 10 w 87"/>
                <a:gd name="T63" fmla="*/ 15 h 88"/>
                <a:gd name="T64" fmla="*/ 17 w 87"/>
                <a:gd name="T6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8">
                  <a:moveTo>
                    <a:pt x="17" y="8"/>
                  </a:moveTo>
                  <a:lnTo>
                    <a:pt x="24" y="5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5" y="6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3" y="25"/>
                  </a:lnTo>
                  <a:lnTo>
                    <a:pt x="86" y="34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4" y="59"/>
                  </a:lnTo>
                  <a:lnTo>
                    <a:pt x="82" y="66"/>
                  </a:lnTo>
                  <a:lnTo>
                    <a:pt x="77" y="73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4" y="87"/>
                  </a:lnTo>
                  <a:lnTo>
                    <a:pt x="45" y="88"/>
                  </a:lnTo>
                  <a:lnTo>
                    <a:pt x="38" y="88"/>
                  </a:lnTo>
                  <a:lnTo>
                    <a:pt x="29" y="85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52" name="Freeform 120"/>
            <p:cNvSpPr>
              <a:spLocks noEditPoints="1"/>
            </p:cNvSpPr>
            <p:nvPr/>
          </p:nvSpPr>
          <p:spPr bwMode="auto">
            <a:xfrm>
              <a:off x="250" y="536"/>
              <a:ext cx="252" cy="91"/>
            </a:xfrm>
            <a:custGeom>
              <a:avLst/>
              <a:gdLst>
                <a:gd name="T0" fmla="*/ 0 w 252"/>
                <a:gd name="T1" fmla="*/ 88 h 91"/>
                <a:gd name="T2" fmla="*/ 82 w 252"/>
                <a:gd name="T3" fmla="*/ 38 h 91"/>
                <a:gd name="T4" fmla="*/ 86 w 252"/>
                <a:gd name="T5" fmla="*/ 38 h 91"/>
                <a:gd name="T6" fmla="*/ 91 w 252"/>
                <a:gd name="T7" fmla="*/ 41 h 91"/>
                <a:gd name="T8" fmla="*/ 97 w 252"/>
                <a:gd name="T9" fmla="*/ 51 h 91"/>
                <a:gd name="T10" fmla="*/ 99 w 252"/>
                <a:gd name="T11" fmla="*/ 65 h 91"/>
                <a:gd name="T12" fmla="*/ 99 w 252"/>
                <a:gd name="T13" fmla="*/ 68 h 91"/>
                <a:gd name="T14" fmla="*/ 97 w 252"/>
                <a:gd name="T15" fmla="*/ 76 h 91"/>
                <a:gd name="T16" fmla="*/ 91 w 252"/>
                <a:gd name="T17" fmla="*/ 86 h 91"/>
                <a:gd name="T18" fmla="*/ 57 w 252"/>
                <a:gd name="T19" fmla="*/ 3 h 91"/>
                <a:gd name="T20" fmla="*/ 82 w 252"/>
                <a:gd name="T21" fmla="*/ 78 h 91"/>
                <a:gd name="T22" fmla="*/ 89 w 252"/>
                <a:gd name="T23" fmla="*/ 73 h 91"/>
                <a:gd name="T24" fmla="*/ 92 w 252"/>
                <a:gd name="T25" fmla="*/ 61 h 91"/>
                <a:gd name="T26" fmla="*/ 88 w 252"/>
                <a:gd name="T27" fmla="*/ 52 h 91"/>
                <a:gd name="T28" fmla="*/ 84 w 252"/>
                <a:gd name="T29" fmla="*/ 49 h 91"/>
                <a:gd name="T30" fmla="*/ 81 w 252"/>
                <a:gd name="T31" fmla="*/ 48 h 91"/>
                <a:gd name="T32" fmla="*/ 109 w 252"/>
                <a:gd name="T33" fmla="*/ 3 h 91"/>
                <a:gd name="T34" fmla="*/ 142 w 252"/>
                <a:gd name="T35" fmla="*/ 7 h 91"/>
                <a:gd name="T36" fmla="*/ 148 w 252"/>
                <a:gd name="T37" fmla="*/ 24 h 91"/>
                <a:gd name="T38" fmla="*/ 148 w 252"/>
                <a:gd name="T39" fmla="*/ 28 h 91"/>
                <a:gd name="T40" fmla="*/ 148 w 252"/>
                <a:gd name="T41" fmla="*/ 29 h 91"/>
                <a:gd name="T42" fmla="*/ 146 w 252"/>
                <a:gd name="T43" fmla="*/ 43 h 91"/>
                <a:gd name="T44" fmla="*/ 133 w 252"/>
                <a:gd name="T45" fmla="*/ 53 h 91"/>
                <a:gd name="T46" fmla="*/ 129 w 252"/>
                <a:gd name="T47" fmla="*/ 44 h 91"/>
                <a:gd name="T48" fmla="*/ 138 w 252"/>
                <a:gd name="T49" fmla="*/ 41 h 91"/>
                <a:gd name="T50" fmla="*/ 142 w 252"/>
                <a:gd name="T51" fmla="*/ 28 h 91"/>
                <a:gd name="T52" fmla="*/ 138 w 252"/>
                <a:gd name="T53" fmla="*/ 15 h 91"/>
                <a:gd name="T54" fmla="*/ 129 w 252"/>
                <a:gd name="T55" fmla="*/ 12 h 91"/>
                <a:gd name="T56" fmla="*/ 192 w 252"/>
                <a:gd name="T57" fmla="*/ 88 h 91"/>
                <a:gd name="T58" fmla="*/ 166 w 252"/>
                <a:gd name="T59" fmla="*/ 56 h 91"/>
                <a:gd name="T60" fmla="*/ 205 w 252"/>
                <a:gd name="T61" fmla="*/ 26 h 91"/>
                <a:gd name="T62" fmla="*/ 205 w 252"/>
                <a:gd name="T63" fmla="*/ 24 h 91"/>
                <a:gd name="T64" fmla="*/ 209 w 252"/>
                <a:gd name="T65" fmla="*/ 12 h 91"/>
                <a:gd name="T66" fmla="*/ 222 w 252"/>
                <a:gd name="T67" fmla="*/ 0 h 91"/>
                <a:gd name="T68" fmla="*/ 241 w 252"/>
                <a:gd name="T69" fmla="*/ 5 h 91"/>
                <a:gd name="T70" fmla="*/ 250 w 252"/>
                <a:gd name="T71" fmla="*/ 23 h 91"/>
                <a:gd name="T72" fmla="*/ 252 w 252"/>
                <a:gd name="T73" fmla="*/ 36 h 91"/>
                <a:gd name="T74" fmla="*/ 252 w 252"/>
                <a:gd name="T75" fmla="*/ 43 h 91"/>
                <a:gd name="T76" fmla="*/ 252 w 252"/>
                <a:gd name="T77" fmla="*/ 51 h 91"/>
                <a:gd name="T78" fmla="*/ 252 w 252"/>
                <a:gd name="T79" fmla="*/ 61 h 91"/>
                <a:gd name="T80" fmla="*/ 247 w 252"/>
                <a:gd name="T81" fmla="*/ 77 h 91"/>
                <a:gd name="T82" fmla="*/ 232 w 252"/>
                <a:gd name="T83" fmla="*/ 91 h 91"/>
                <a:gd name="T84" fmla="*/ 215 w 252"/>
                <a:gd name="T85" fmla="*/ 87 h 91"/>
                <a:gd name="T86" fmla="*/ 206 w 252"/>
                <a:gd name="T87" fmla="*/ 73 h 91"/>
                <a:gd name="T88" fmla="*/ 205 w 252"/>
                <a:gd name="T89" fmla="*/ 66 h 91"/>
                <a:gd name="T90" fmla="*/ 203 w 252"/>
                <a:gd name="T91" fmla="*/ 61 h 91"/>
                <a:gd name="T92" fmla="*/ 211 w 252"/>
                <a:gd name="T93" fmla="*/ 62 h 91"/>
                <a:gd name="T94" fmla="*/ 212 w 252"/>
                <a:gd name="T95" fmla="*/ 66 h 91"/>
                <a:gd name="T96" fmla="*/ 216 w 252"/>
                <a:gd name="T97" fmla="*/ 73 h 91"/>
                <a:gd name="T98" fmla="*/ 222 w 252"/>
                <a:gd name="T99" fmla="*/ 81 h 91"/>
                <a:gd name="T100" fmla="*/ 236 w 252"/>
                <a:gd name="T101" fmla="*/ 78 h 91"/>
                <a:gd name="T102" fmla="*/ 244 w 252"/>
                <a:gd name="T103" fmla="*/ 62 h 91"/>
                <a:gd name="T104" fmla="*/ 245 w 252"/>
                <a:gd name="T105" fmla="*/ 53 h 91"/>
                <a:gd name="T106" fmla="*/ 245 w 252"/>
                <a:gd name="T107" fmla="*/ 52 h 91"/>
                <a:gd name="T108" fmla="*/ 245 w 252"/>
                <a:gd name="T109" fmla="*/ 51 h 91"/>
                <a:gd name="T110" fmla="*/ 245 w 252"/>
                <a:gd name="T111" fmla="*/ 51 h 91"/>
                <a:gd name="T112" fmla="*/ 245 w 252"/>
                <a:gd name="T113" fmla="*/ 49 h 91"/>
                <a:gd name="T114" fmla="*/ 245 w 252"/>
                <a:gd name="T115" fmla="*/ 33 h 91"/>
                <a:gd name="T116" fmla="*/ 240 w 252"/>
                <a:gd name="T117" fmla="*/ 17 h 91"/>
                <a:gd name="T118" fmla="*/ 234 w 252"/>
                <a:gd name="T119" fmla="*/ 12 h 91"/>
                <a:gd name="T120" fmla="*/ 230 w 252"/>
                <a:gd name="T121" fmla="*/ 10 h 91"/>
                <a:gd name="T122" fmla="*/ 225 w 252"/>
                <a:gd name="T123" fmla="*/ 10 h 91"/>
                <a:gd name="T124" fmla="*/ 215 w 252"/>
                <a:gd name="T12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91">
                  <a:moveTo>
                    <a:pt x="8" y="71"/>
                  </a:moveTo>
                  <a:lnTo>
                    <a:pt x="37" y="3"/>
                  </a:lnTo>
                  <a:lnTo>
                    <a:pt x="43" y="3"/>
                  </a:lnTo>
                  <a:lnTo>
                    <a:pt x="43" y="88"/>
                  </a:lnTo>
                  <a:lnTo>
                    <a:pt x="37" y="88"/>
                  </a:lnTo>
                  <a:lnTo>
                    <a:pt x="37" y="19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close/>
                  <a:moveTo>
                    <a:pt x="64" y="12"/>
                  </a:moveTo>
                  <a:lnTo>
                    <a:pt x="64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1"/>
                  </a:lnTo>
                  <a:lnTo>
                    <a:pt x="92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4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4" y="81"/>
                  </a:lnTo>
                  <a:lnTo>
                    <a:pt x="94" y="82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57" y="88"/>
                  </a:lnTo>
                  <a:lnTo>
                    <a:pt x="57" y="3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64" y="12"/>
                  </a:lnTo>
                  <a:close/>
                  <a:moveTo>
                    <a:pt x="64" y="48"/>
                  </a:moveTo>
                  <a:lnTo>
                    <a:pt x="64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70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64" y="48"/>
                  </a:lnTo>
                  <a:close/>
                  <a:moveTo>
                    <a:pt x="109" y="3"/>
                  </a:move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5" y="46"/>
                  </a:lnTo>
                  <a:lnTo>
                    <a:pt x="145" y="47"/>
                  </a:lnTo>
                  <a:lnTo>
                    <a:pt x="143" y="49"/>
                  </a:lnTo>
                  <a:lnTo>
                    <a:pt x="141" y="51"/>
                  </a:lnTo>
                  <a:lnTo>
                    <a:pt x="140" y="52"/>
                  </a:lnTo>
                  <a:lnTo>
                    <a:pt x="137" y="52"/>
                  </a:lnTo>
                  <a:lnTo>
                    <a:pt x="136" y="53"/>
                  </a:lnTo>
                  <a:lnTo>
                    <a:pt x="133" y="53"/>
                  </a:lnTo>
                  <a:lnTo>
                    <a:pt x="129" y="53"/>
                  </a:lnTo>
                  <a:lnTo>
                    <a:pt x="116" y="53"/>
                  </a:lnTo>
                  <a:lnTo>
                    <a:pt x="116" y="88"/>
                  </a:lnTo>
                  <a:lnTo>
                    <a:pt x="109" y="88"/>
                  </a:lnTo>
                  <a:lnTo>
                    <a:pt x="109" y="3"/>
                  </a:lnTo>
                  <a:close/>
                  <a:moveTo>
                    <a:pt x="116" y="12"/>
                  </a:moveTo>
                  <a:lnTo>
                    <a:pt x="116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6" y="43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2" y="31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16" y="12"/>
                  </a:lnTo>
                  <a:close/>
                  <a:moveTo>
                    <a:pt x="165" y="66"/>
                  </a:moveTo>
                  <a:lnTo>
                    <a:pt x="158" y="88"/>
                  </a:lnTo>
                  <a:lnTo>
                    <a:pt x="151" y="88"/>
                  </a:lnTo>
                  <a:lnTo>
                    <a:pt x="172" y="3"/>
                  </a:lnTo>
                  <a:lnTo>
                    <a:pt x="180" y="3"/>
                  </a:lnTo>
                  <a:lnTo>
                    <a:pt x="200" y="88"/>
                  </a:lnTo>
                  <a:lnTo>
                    <a:pt x="192" y="88"/>
                  </a:lnTo>
                  <a:lnTo>
                    <a:pt x="187" y="66"/>
                  </a:lnTo>
                  <a:lnTo>
                    <a:pt x="165" y="66"/>
                  </a:lnTo>
                  <a:lnTo>
                    <a:pt x="165" y="66"/>
                  </a:lnTo>
                  <a:close/>
                  <a:moveTo>
                    <a:pt x="166" y="56"/>
                  </a:moveTo>
                  <a:lnTo>
                    <a:pt x="185" y="57"/>
                  </a:lnTo>
                  <a:lnTo>
                    <a:pt x="176" y="14"/>
                  </a:lnTo>
                  <a:lnTo>
                    <a:pt x="166" y="57"/>
                  </a:lnTo>
                  <a:lnTo>
                    <a:pt x="166" y="56"/>
                  </a:lnTo>
                  <a:close/>
                  <a:moveTo>
                    <a:pt x="212" y="27"/>
                  </a:move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2"/>
                  </a:lnTo>
                  <a:lnTo>
                    <a:pt x="206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9" y="13"/>
                  </a:lnTo>
                  <a:lnTo>
                    <a:pt x="209" y="12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4" y="4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1" y="5"/>
                  </a:lnTo>
                  <a:lnTo>
                    <a:pt x="242" y="7"/>
                  </a:lnTo>
                  <a:lnTo>
                    <a:pt x="244" y="9"/>
                  </a:lnTo>
                  <a:lnTo>
                    <a:pt x="245" y="10"/>
                  </a:lnTo>
                  <a:lnTo>
                    <a:pt x="246" y="13"/>
                  </a:lnTo>
                  <a:lnTo>
                    <a:pt x="247" y="15"/>
                  </a:lnTo>
                  <a:lnTo>
                    <a:pt x="249" y="18"/>
                  </a:lnTo>
                  <a:lnTo>
                    <a:pt x="250" y="20"/>
                  </a:lnTo>
                  <a:lnTo>
                    <a:pt x="250" y="23"/>
                  </a:lnTo>
                  <a:lnTo>
                    <a:pt x="251" y="27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31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4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8"/>
                  </a:lnTo>
                  <a:lnTo>
                    <a:pt x="252" y="49"/>
                  </a:lnTo>
                  <a:lnTo>
                    <a:pt x="252" y="51"/>
                  </a:lnTo>
                  <a:lnTo>
                    <a:pt x="252" y="52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2" y="61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1" y="65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72"/>
                  </a:lnTo>
                  <a:lnTo>
                    <a:pt x="249" y="75"/>
                  </a:lnTo>
                  <a:lnTo>
                    <a:pt x="247" y="77"/>
                  </a:lnTo>
                  <a:lnTo>
                    <a:pt x="246" y="80"/>
                  </a:lnTo>
                  <a:lnTo>
                    <a:pt x="245" y="82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2" y="91"/>
                  </a:lnTo>
                  <a:lnTo>
                    <a:pt x="230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2" y="91"/>
                  </a:lnTo>
                  <a:lnTo>
                    <a:pt x="221" y="90"/>
                  </a:lnTo>
                  <a:lnTo>
                    <a:pt x="219" y="90"/>
                  </a:lnTo>
                  <a:lnTo>
                    <a:pt x="217" y="88"/>
                  </a:lnTo>
                  <a:lnTo>
                    <a:pt x="215" y="87"/>
                  </a:lnTo>
                  <a:lnTo>
                    <a:pt x="214" y="86"/>
                  </a:lnTo>
                  <a:lnTo>
                    <a:pt x="212" y="85"/>
                  </a:lnTo>
                  <a:lnTo>
                    <a:pt x="211" y="83"/>
                  </a:lnTo>
                  <a:lnTo>
                    <a:pt x="210" y="81"/>
                  </a:lnTo>
                  <a:lnTo>
                    <a:pt x="209" y="80"/>
                  </a:lnTo>
                  <a:lnTo>
                    <a:pt x="209" y="77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6" y="72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05" y="63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9" y="78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1" y="81"/>
                  </a:lnTo>
                  <a:lnTo>
                    <a:pt x="222" y="81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31" y="81"/>
                  </a:lnTo>
                  <a:lnTo>
                    <a:pt x="234" y="81"/>
                  </a:lnTo>
                  <a:lnTo>
                    <a:pt x="235" y="80"/>
                  </a:lnTo>
                  <a:lnTo>
                    <a:pt x="236" y="78"/>
                  </a:lnTo>
                  <a:lnTo>
                    <a:pt x="237" y="77"/>
                  </a:lnTo>
                  <a:lnTo>
                    <a:pt x="239" y="76"/>
                  </a:lnTo>
                  <a:lnTo>
                    <a:pt x="240" y="73"/>
                  </a:lnTo>
                  <a:lnTo>
                    <a:pt x="241" y="71"/>
                  </a:lnTo>
                  <a:lnTo>
                    <a:pt x="242" y="70"/>
                  </a:lnTo>
                  <a:lnTo>
                    <a:pt x="242" y="67"/>
                  </a:lnTo>
                  <a:lnTo>
                    <a:pt x="244" y="65"/>
                  </a:lnTo>
                  <a:lnTo>
                    <a:pt x="244" y="62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5" y="56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20" y="48"/>
                  </a:lnTo>
                  <a:lnTo>
                    <a:pt x="220" y="39"/>
                  </a:lnTo>
                  <a:lnTo>
                    <a:pt x="245" y="39"/>
                  </a:lnTo>
                  <a:lnTo>
                    <a:pt x="245" y="36"/>
                  </a:lnTo>
                  <a:lnTo>
                    <a:pt x="245" y="33"/>
                  </a:lnTo>
                  <a:lnTo>
                    <a:pt x="245" y="31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2" y="23"/>
                  </a:lnTo>
                  <a:lnTo>
                    <a:pt x="242" y="22"/>
                  </a:lnTo>
                  <a:lnTo>
                    <a:pt x="241" y="19"/>
                  </a:lnTo>
                  <a:lnTo>
                    <a:pt x="241" y="18"/>
                  </a:lnTo>
                  <a:lnTo>
                    <a:pt x="240" y="17"/>
                  </a:lnTo>
                  <a:lnTo>
                    <a:pt x="239" y="15"/>
                  </a:lnTo>
                  <a:lnTo>
                    <a:pt x="239" y="14"/>
                  </a:lnTo>
                  <a:lnTo>
                    <a:pt x="237" y="14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6" y="9"/>
                  </a:lnTo>
                  <a:lnTo>
                    <a:pt x="225" y="10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2"/>
                  </a:lnTo>
                  <a:lnTo>
                    <a:pt x="219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6" y="15"/>
                  </a:lnTo>
                  <a:lnTo>
                    <a:pt x="215" y="17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4998-B7D7-4420-88AD-37875F4D598C}" type="slidenum">
              <a:rPr lang="ru-RU"/>
              <a:pPr/>
              <a:t>10</a:t>
            </a:fld>
            <a:endParaRPr lang="ru-RU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data (Rooms 301/5, 301/6) </a:t>
            </a:r>
            <a:endParaRPr lang="ru-RU"/>
          </a:p>
        </p:txBody>
      </p:sp>
      <p:sp>
        <p:nvSpPr>
          <p:cNvPr id="1597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30225" y="1677988"/>
            <a:ext cx="2698750" cy="3959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Total spreading area: ~110 m</a:t>
            </a:r>
            <a:r>
              <a:rPr lang="en-US" sz="2400" baseline="30000"/>
              <a:t>2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Average LCFM thickness:0.4 m</a:t>
            </a:r>
          </a:p>
          <a:p>
            <a:pPr>
              <a:lnSpc>
                <a:spcPct val="90000"/>
              </a:lnSpc>
            </a:pPr>
            <a:r>
              <a:rPr lang="en-US" sz="2400"/>
              <a:t>Total LCFM mass: ~100</a:t>
            </a:r>
            <a:r>
              <a:rPr lang="en-US" sz="2400">
                <a:sym typeface="Symbol" pitchFamily="18" charset="2"/>
              </a:rPr>
              <a:t> t.</a:t>
            </a:r>
          </a:p>
          <a:p>
            <a:pPr>
              <a:lnSpc>
                <a:spcPct val="90000"/>
              </a:lnSpc>
            </a:pPr>
            <a:r>
              <a:rPr lang="en-US" sz="2400">
                <a:sym typeface="Symbol" pitchFamily="18" charset="2"/>
              </a:rPr>
              <a:t>Average LCFM thickness: 0.4 m</a:t>
            </a:r>
          </a:p>
          <a:p>
            <a:pPr>
              <a:lnSpc>
                <a:spcPct val="90000"/>
              </a:lnSpc>
            </a:pPr>
            <a:r>
              <a:rPr lang="en-US" sz="2400"/>
              <a:t>Black ceramics</a:t>
            </a:r>
            <a:endParaRPr lang="ru-RU" sz="2400"/>
          </a:p>
        </p:txBody>
      </p:sp>
      <p:pic>
        <p:nvPicPr>
          <p:cNvPr id="159752" name="Picture 8" descr="Коридоры 301-5 и 6 (3)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7413" y="1689100"/>
            <a:ext cx="5140325" cy="4037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6946-D3B9-4237-8E1E-F0C982E041FD}" type="slidenum">
              <a:rPr lang="ru-RU"/>
              <a:pPr/>
              <a:t>11</a:t>
            </a:fld>
            <a:endParaRPr lang="ru-RU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data (Room 304/3)</a:t>
            </a:r>
            <a:endParaRPr lang="ru-RU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8775"/>
            <a:ext cx="3162300" cy="4467225"/>
          </a:xfrm>
        </p:spPr>
        <p:txBody>
          <a:bodyPr/>
          <a:lstStyle/>
          <a:p>
            <a:r>
              <a:rPr lang="en-US" sz="2000"/>
              <a:t>Total area: ~70 m</a:t>
            </a:r>
            <a:r>
              <a:rPr lang="en-US" sz="2000" baseline="30000"/>
              <a:t>2</a:t>
            </a:r>
            <a:endParaRPr lang="en-US" sz="2000"/>
          </a:p>
          <a:p>
            <a:r>
              <a:rPr lang="en-US" sz="2000">
                <a:sym typeface="Symbol" pitchFamily="18" charset="2"/>
              </a:rPr>
              <a:t>Average LFCM thickness: 0.8 m (varies between 0.6 and 1 m)</a:t>
            </a:r>
          </a:p>
          <a:p>
            <a:r>
              <a:rPr lang="en-US" sz="2000"/>
              <a:t>Total LCFM mass:</a:t>
            </a:r>
          </a:p>
          <a:p>
            <a:pPr lvl="1"/>
            <a:r>
              <a:rPr lang="en-US" sz="1800"/>
              <a:t>Above level 9.3 m: ~135</a:t>
            </a:r>
            <a:r>
              <a:rPr lang="en-US" sz="1800">
                <a:sym typeface="Symbol" pitchFamily="18" charset="2"/>
              </a:rPr>
              <a:t> t (50 m</a:t>
            </a:r>
            <a:r>
              <a:rPr lang="en-US" sz="1800" baseline="30000">
                <a:sym typeface="Symbol" pitchFamily="18" charset="2"/>
              </a:rPr>
              <a:t>3</a:t>
            </a:r>
            <a:r>
              <a:rPr lang="en-US" sz="1800">
                <a:sym typeface="Symbol" pitchFamily="18" charset="2"/>
              </a:rPr>
              <a:t>)</a:t>
            </a:r>
          </a:p>
          <a:p>
            <a:pPr lvl="1"/>
            <a:r>
              <a:rPr lang="en-US" sz="1800">
                <a:sym typeface="Symbol" pitchFamily="18" charset="2"/>
              </a:rPr>
              <a:t>Below level 9.3 m:~27 t (10 m</a:t>
            </a:r>
            <a:r>
              <a:rPr lang="en-US" sz="1800" baseline="30000">
                <a:sym typeface="Symbol" pitchFamily="18" charset="2"/>
              </a:rPr>
              <a:t>3</a:t>
            </a:r>
            <a:r>
              <a:rPr lang="en-US" sz="1800">
                <a:sym typeface="Symbol" pitchFamily="18" charset="2"/>
              </a:rPr>
              <a:t>) </a:t>
            </a:r>
          </a:p>
          <a:p>
            <a:r>
              <a:rPr lang="en-US" sz="2000">
                <a:sym typeface="Symbol" pitchFamily="18" charset="2"/>
              </a:rPr>
              <a:t>Assumed erosion depth: 0.1 – 0.2 m</a:t>
            </a:r>
          </a:p>
          <a:p>
            <a:r>
              <a:rPr lang="en-US" sz="2000"/>
              <a:t>Black ceramics </a:t>
            </a:r>
            <a:endParaRPr lang="ru-RU" sz="2000"/>
          </a:p>
        </p:txBody>
      </p:sp>
      <p:pic>
        <p:nvPicPr>
          <p:cNvPr id="173062" name="Picture 6" descr="FIG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8263" y="1990725"/>
            <a:ext cx="5057775" cy="3325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5443538" y="1511300"/>
            <a:ext cx="196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General view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FA6C-4F50-43B0-86AB-5B41EB308FAB}" type="slidenum">
              <a:rPr lang="ru-RU"/>
              <a:pPr/>
              <a:t>12</a:t>
            </a:fld>
            <a:endParaRPr lang="ru-RU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K-3000</a:t>
            </a:r>
            <a:endParaRPr lang="ru-RU"/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1804988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03783" name="Picture 7" descr="305_5s"/>
          <p:cNvPicPr>
            <a:picLocks noChangeAspect="1" noChangeArrowheads="1"/>
          </p:cNvPicPr>
          <p:nvPr>
            <p:ph type="chart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7013" y="1628775"/>
            <a:ext cx="61499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A096-0215-4A6F-B6B9-0F2E1379DF96}" type="slidenum">
              <a:rPr lang="ru-RU"/>
              <a:pPr/>
              <a:t>13</a:t>
            </a:fld>
            <a:endParaRPr lang="ru-RU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K</a:t>
            </a:r>
            <a:endParaRPr lang="ru-RU"/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1819275" y="1423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05832" name="Picture 8" descr="305_8s"/>
          <p:cNvPicPr>
            <a:picLocks noChangeAspect="1" noChangeArrowheads="1"/>
          </p:cNvPicPr>
          <p:nvPr>
            <p:ph type="chart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4950" y="1628775"/>
            <a:ext cx="6132513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724F-D16D-49C1-A6AB-C5FE4B80715C}" type="slidenum">
              <a:rPr lang="ru-RU"/>
              <a:pPr/>
              <a:t>14</a:t>
            </a:fld>
            <a:endParaRPr lang="ru-RU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K+2400</a:t>
            </a:r>
            <a:endParaRPr lang="ru-RU"/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1795463" y="140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06854" name="Picture 6" descr="305_10s"/>
          <p:cNvPicPr>
            <a:picLocks noChangeAspect="1" noChangeArrowheads="1"/>
          </p:cNvPicPr>
          <p:nvPr>
            <p:ph type="chart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25" y="1628775"/>
            <a:ext cx="6127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2EC3-C658-4572-8034-84A7829FC006}" type="slidenum">
              <a:rPr lang="ru-RU"/>
              <a:pPr/>
              <a:t>15</a:t>
            </a:fld>
            <a:endParaRPr lang="ru-RU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data (Room 305/2)</a:t>
            </a:r>
            <a:endParaRPr lang="ru-RU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Total area: ~200 m</a:t>
            </a:r>
            <a:r>
              <a:rPr lang="en-US" sz="2400" baseline="30000"/>
              <a:t>2</a:t>
            </a:r>
            <a:endParaRPr lang="en-US" sz="2400"/>
          </a:p>
          <a:p>
            <a:r>
              <a:rPr lang="en-US" sz="2400">
                <a:sym typeface="Symbol" pitchFamily="18" charset="2"/>
              </a:rPr>
              <a:t>Average LCFM thickness: up to 2.5 m</a:t>
            </a:r>
          </a:p>
          <a:p>
            <a:r>
              <a:rPr lang="en-US" sz="2400"/>
              <a:t>Total LCFM mass above level 9.7 m: ~270</a:t>
            </a:r>
            <a:r>
              <a:rPr lang="en-US" sz="2400">
                <a:sym typeface="Symbol" pitchFamily="18" charset="2"/>
              </a:rPr>
              <a:t> t (200 m</a:t>
            </a:r>
            <a:r>
              <a:rPr lang="en-US" sz="2400" baseline="30000">
                <a:sym typeface="Symbol" pitchFamily="18" charset="2"/>
              </a:rPr>
              <a:t>3</a:t>
            </a:r>
            <a:r>
              <a:rPr lang="en-US" sz="2400">
                <a:sym typeface="Symbol" pitchFamily="18" charset="2"/>
              </a:rPr>
              <a:t>)</a:t>
            </a:r>
          </a:p>
          <a:p>
            <a:r>
              <a:rPr lang="en-US" sz="2400">
                <a:sym typeface="Symbol" pitchFamily="18" charset="2"/>
              </a:rPr>
              <a:t>Assumed erosion depth: up to 1.5 m</a:t>
            </a:r>
          </a:p>
          <a:p>
            <a:r>
              <a:rPr lang="en-US" sz="2400"/>
              <a:t>Black/brown ceramics</a:t>
            </a:r>
            <a:endParaRPr lang="ru-RU" sz="2400"/>
          </a:p>
        </p:txBody>
      </p:sp>
      <p:pic>
        <p:nvPicPr>
          <p:cNvPr id="182278" name="Picture 6" descr="Accumulations-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6438" y="1601788"/>
            <a:ext cx="4256087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0385-BAFB-4883-9E0B-074F23F71129}" type="slidenum">
              <a:rPr lang="ru-RU"/>
              <a:pPr/>
              <a:t>16</a:t>
            </a:fld>
            <a:endParaRPr lang="ru-RU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LFCM compositions</a:t>
            </a:r>
            <a:endParaRPr lang="ru-RU"/>
          </a:p>
        </p:txBody>
      </p:sp>
      <p:graphicFrame>
        <p:nvGraphicFramePr>
          <p:cNvPr id="179208" name="Object 8"/>
          <p:cNvGraphicFramePr>
            <a:graphicFrameLocks noChangeAspect="1"/>
          </p:cNvGraphicFramePr>
          <p:nvPr>
            <p:ph idx="1"/>
          </p:nvPr>
        </p:nvGraphicFramePr>
        <p:xfrm>
          <a:off x="600075" y="1789113"/>
          <a:ext cx="8458200" cy="357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9" name="Документ" r:id="rId3" imgW="6068782" imgH="2568400" progId="Word.Document.8">
                  <p:embed/>
                </p:oleObj>
              </mc:Choice>
              <mc:Fallback>
                <p:oleObj name="Документ" r:id="rId3" imgW="6068782" imgH="256840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789113"/>
                        <a:ext cx="8458200" cy="357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8FFE-AD43-4CF4-B03F-C3CBFF099E81}" type="slidenum">
              <a:rPr lang="ru-RU"/>
              <a:pPr/>
              <a:t>17</a:t>
            </a:fld>
            <a:endParaRPr lang="ru-RU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2450"/>
            <a:ext cx="7772400" cy="946150"/>
          </a:xfrm>
        </p:spPr>
        <p:txBody>
          <a:bodyPr/>
          <a:lstStyle/>
          <a:p>
            <a:r>
              <a:rPr lang="en-US"/>
              <a:t>Analysis of LFCM behavior </a:t>
            </a:r>
            <a:br>
              <a:rPr lang="en-US"/>
            </a:br>
            <a:r>
              <a:rPr lang="en-US"/>
              <a:t>Room 301/5</a:t>
            </a:r>
            <a:endParaRPr lang="ru-RU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LFCM thickness 0.5 m</a:t>
            </a:r>
          </a:p>
          <a:p>
            <a:r>
              <a:rPr lang="en-US"/>
              <a:t>Initial U concentration: 4%</a:t>
            </a:r>
          </a:p>
          <a:p>
            <a:r>
              <a:rPr lang="en-US"/>
              <a:t>Heat generation rate: 1 day (89 W/kg U)</a:t>
            </a:r>
          </a:p>
          <a:p>
            <a:r>
              <a:rPr lang="en-US"/>
              <a:t>Volumetric heat generation: 9.6 kW/m</a:t>
            </a:r>
            <a:r>
              <a:rPr lang="en-US" baseline="30000"/>
              <a:t>3</a:t>
            </a:r>
            <a:endParaRPr lang="en-US"/>
          </a:p>
          <a:p>
            <a:r>
              <a:rPr lang="en-US"/>
              <a:t>Initial temperature: 2400 K</a:t>
            </a:r>
          </a:p>
          <a:p>
            <a:r>
              <a:rPr lang="en-US"/>
              <a:t>Concrete thickness: 1.3 m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3A13-7996-4E93-A973-D50699AF112D}" type="slidenum">
              <a:rPr lang="ru-RU"/>
              <a:pPr/>
              <a:t>18</a:t>
            </a:fld>
            <a:endParaRPr lang="ru-RU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of calculations (4%)</a:t>
            </a:r>
          </a:p>
        </p:txBody>
      </p:sp>
      <p:pic>
        <p:nvPicPr>
          <p:cNvPr id="198663" name="Picture 7" descr="Tboun_05m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688" y="1743075"/>
            <a:ext cx="3810000" cy="3203575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664" name="Picture 8" descr="Tmax_05m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2475" y="1747838"/>
            <a:ext cx="3810000" cy="3195637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1112838" y="5148263"/>
            <a:ext cx="2411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No erosion</a:t>
            </a:r>
          </a:p>
          <a:p>
            <a:r>
              <a:rPr lang="en-US" sz="2000">
                <a:latin typeface="Arial" charset="0"/>
              </a:rPr>
              <a:t>Degradation: 0.1 m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0888-0E0D-4210-8E91-D55D3F55C3B1}" type="slidenum">
              <a:rPr lang="ru-RU"/>
              <a:pPr/>
              <a:t>19</a:t>
            </a:fld>
            <a:endParaRPr lang="ru-RU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of calculations (4%)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68563"/>
            <a:ext cx="3810000" cy="2447925"/>
          </a:xfrm>
        </p:spPr>
        <p:txBody>
          <a:bodyPr/>
          <a:lstStyle/>
          <a:p>
            <a:r>
              <a:rPr lang="en-US" sz="2400"/>
              <a:t>Characteristic upper boundary cooling time about 5 hr</a:t>
            </a:r>
          </a:p>
          <a:p>
            <a:r>
              <a:rPr lang="en-US" sz="2400"/>
              <a:t>Characteristic LFCM cooling time about 20 hr</a:t>
            </a:r>
          </a:p>
        </p:txBody>
      </p:sp>
      <p:pic>
        <p:nvPicPr>
          <p:cNvPr id="200711" name="Picture 7" descr="2-2-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425" y="2292350"/>
            <a:ext cx="4216400" cy="3000375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17BB-F5FA-4E44-B701-77A2BE0DB0C6}" type="slidenum">
              <a:rPr lang="ru-RU"/>
              <a:pPr/>
              <a:t>2</a:t>
            </a:fld>
            <a:endParaRPr lang="ru-RU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07988"/>
            <a:ext cx="7772400" cy="946150"/>
          </a:xfrm>
        </p:spPr>
        <p:txBody>
          <a:bodyPr/>
          <a:lstStyle/>
          <a:p>
            <a:r>
              <a:rPr lang="en-US"/>
              <a:t>Under reactors rooms 305/2 </a:t>
            </a:r>
            <a:br>
              <a:rPr lang="en-US"/>
            </a:br>
            <a:r>
              <a:rPr lang="en-US"/>
              <a:t>Level 9.0 – 10.0 m</a:t>
            </a:r>
            <a:endParaRPr lang="ru-RU"/>
          </a:p>
        </p:txBody>
      </p:sp>
      <p:pic>
        <p:nvPicPr>
          <p:cNvPr id="154630" name="Picture 6" descr="305-2 plan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1484313"/>
            <a:ext cx="4135437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63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84313"/>
            <a:ext cx="3956050" cy="4611687"/>
          </a:xfrm>
        </p:spPr>
        <p:txBody>
          <a:bodyPr/>
          <a:lstStyle/>
          <a:p>
            <a:r>
              <a:rPr lang="en-US" sz="2400"/>
              <a:t>Floor level 9.7 m</a:t>
            </a:r>
          </a:p>
          <a:p>
            <a:r>
              <a:rPr lang="en-US" sz="2400"/>
              <a:t>Cross basemate level 11.0 m</a:t>
            </a:r>
          </a:p>
          <a:p>
            <a:r>
              <a:rPr lang="en-US" sz="2400"/>
              <a:t>Steam valves elevation 0.4 m</a:t>
            </a:r>
            <a:endParaRPr lang="ru-RU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1A2C-06AA-41DD-B47A-0C217085BD97}" type="slidenum">
              <a:rPr lang="ru-RU"/>
              <a:pPr/>
              <a:t>20</a:t>
            </a:fld>
            <a:endParaRPr lang="ru-RU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2450"/>
            <a:ext cx="7772400" cy="946150"/>
          </a:xfrm>
        </p:spPr>
        <p:txBody>
          <a:bodyPr/>
          <a:lstStyle/>
          <a:p>
            <a:r>
              <a:rPr lang="en-US"/>
              <a:t>Analysis of LFCM behavior </a:t>
            </a:r>
            <a:br>
              <a:rPr lang="en-US"/>
            </a:br>
            <a:r>
              <a:rPr lang="en-US"/>
              <a:t>Room 304/3</a:t>
            </a:r>
            <a:endParaRPr lang="ru-RU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LFCM thickness 0.8 - 1 m</a:t>
            </a:r>
          </a:p>
          <a:p>
            <a:r>
              <a:rPr lang="en-US"/>
              <a:t>Heat generation rate: 1 day (89 W/kg U)</a:t>
            </a:r>
          </a:p>
          <a:p>
            <a:r>
              <a:rPr lang="en-US"/>
              <a:t>Initial volumetric heat generation: 9.6 kW/m</a:t>
            </a:r>
            <a:r>
              <a:rPr lang="en-US" baseline="30000"/>
              <a:t>3</a:t>
            </a:r>
            <a:endParaRPr lang="en-US"/>
          </a:p>
          <a:p>
            <a:r>
              <a:rPr lang="en-US"/>
              <a:t>Initial temperature: 2400 K</a:t>
            </a:r>
          </a:p>
          <a:p>
            <a:r>
              <a:rPr lang="en-US"/>
              <a:t>Concrete thickness: 1.3 m</a:t>
            </a:r>
          </a:p>
          <a:p>
            <a:r>
              <a:rPr lang="en-US"/>
              <a:t>Two hypotheses were considered:</a:t>
            </a:r>
          </a:p>
          <a:p>
            <a:pPr lvl="1"/>
            <a:r>
              <a:rPr lang="en-US"/>
              <a:t>Initial melt had 4% of U</a:t>
            </a:r>
          </a:p>
          <a:p>
            <a:pPr lvl="1"/>
            <a:r>
              <a:rPr lang="en-US"/>
              <a:t>Initial melt had 8% of U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9418-1039-4775-A754-13C562A80A5D}" type="slidenum">
              <a:rPr lang="ru-RU"/>
              <a:pPr/>
              <a:t>21</a:t>
            </a:fld>
            <a:endParaRPr lang="ru-RU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of calculations (4%)</a:t>
            </a:r>
          </a:p>
        </p:txBody>
      </p:sp>
      <p:pic>
        <p:nvPicPr>
          <p:cNvPr id="194567" name="Picture 7" descr="Tboun_1m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025" y="1492250"/>
            <a:ext cx="3810000" cy="3203575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68" name="Picture 8" descr="Tmax_1m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14475"/>
            <a:ext cx="3810000" cy="3167063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1101725" y="4933950"/>
            <a:ext cx="2411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Erosion: 0.1 m</a:t>
            </a:r>
          </a:p>
          <a:p>
            <a:r>
              <a:rPr lang="en-US" sz="2000">
                <a:latin typeface="Arial" charset="0"/>
              </a:rPr>
              <a:t>Degradation: 0.4 m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25E1-DC53-4F22-AA36-BC02120B2F69}" type="slidenum">
              <a:rPr lang="ru-RU"/>
              <a:pPr/>
              <a:t>22</a:t>
            </a:fld>
            <a:endParaRPr lang="ru-RU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of calculations (8%)</a:t>
            </a:r>
          </a:p>
        </p:txBody>
      </p:sp>
      <p:pic>
        <p:nvPicPr>
          <p:cNvPr id="196614" name="Picture 6" descr="Tboun_1m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025" y="1590675"/>
            <a:ext cx="3810000" cy="3203575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615" name="Picture 7" descr="Tmax_1m8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7563" y="1597025"/>
            <a:ext cx="3810000" cy="3195638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1101725" y="5106988"/>
            <a:ext cx="255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Erosion: 0.33 m</a:t>
            </a:r>
          </a:p>
          <a:p>
            <a:r>
              <a:rPr lang="en-US" sz="2000">
                <a:latin typeface="Arial" charset="0"/>
              </a:rPr>
              <a:t>Degradation: 0.73 m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BB82-BA90-42D2-A7DF-4154586132D4}" type="slidenum">
              <a:rPr lang="ru-RU"/>
              <a:pPr/>
              <a:t>23</a:t>
            </a:fld>
            <a:endParaRPr lang="ru-RU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2450"/>
            <a:ext cx="7772400" cy="946150"/>
          </a:xfrm>
        </p:spPr>
        <p:txBody>
          <a:bodyPr/>
          <a:lstStyle/>
          <a:p>
            <a:r>
              <a:rPr lang="en-US"/>
              <a:t>Analysis of LFCM behavior </a:t>
            </a:r>
            <a:br>
              <a:rPr lang="en-US"/>
            </a:br>
            <a:r>
              <a:rPr lang="en-US"/>
              <a:t>Room 305/2</a:t>
            </a:r>
            <a:endParaRPr lang="ru-RU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Initial LFCM thickness 1.0 m</a:t>
            </a:r>
          </a:p>
          <a:p>
            <a:r>
              <a:rPr lang="en-US"/>
              <a:t>Initial U concentration: 16%</a:t>
            </a:r>
          </a:p>
          <a:p>
            <a:r>
              <a:rPr lang="en-US"/>
              <a:t>Heat generation rate: 1 day (89 W/kg U)</a:t>
            </a:r>
          </a:p>
          <a:p>
            <a:r>
              <a:rPr lang="en-US"/>
              <a:t>Initial volumetric heat generation: 38 kW/m</a:t>
            </a:r>
            <a:r>
              <a:rPr lang="en-US" baseline="30000"/>
              <a:t>3</a:t>
            </a:r>
            <a:endParaRPr lang="en-US"/>
          </a:p>
          <a:p>
            <a:r>
              <a:rPr lang="en-US"/>
              <a:t>Initial temperature: 2400 K</a:t>
            </a:r>
          </a:p>
          <a:p>
            <a:r>
              <a:rPr lang="en-US"/>
              <a:t>Concrete thickness: 1.7 m</a:t>
            </a:r>
            <a:endParaRPr lang="ru-RU"/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DC8-9E88-4645-92BF-925F00B5E974}" type="slidenum">
              <a:rPr lang="ru-RU"/>
              <a:pPr/>
              <a:t>24</a:t>
            </a:fld>
            <a:endParaRPr lang="ru-RU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8" y="450850"/>
            <a:ext cx="5856287" cy="641350"/>
          </a:xfrm>
          <a:noFill/>
          <a:ln/>
        </p:spPr>
        <p:txBody>
          <a:bodyPr/>
          <a:lstStyle/>
          <a:p>
            <a:r>
              <a:rPr lang="en-US" sz="1800" b="1">
                <a:solidFill>
                  <a:schemeClr val="hlink"/>
                </a:solidFill>
                <a:latin typeface="Arial" charset="0"/>
              </a:rPr>
              <a:t>Two-dimensional flows of thin layer for different values of kinematic viscosity</a:t>
            </a:r>
            <a:endParaRPr lang="ru-RU" sz="1800" b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07875" name="Picture 3" descr="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495425"/>
            <a:ext cx="3051175" cy="46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3833813" y="1728788"/>
            <a:ext cx="44688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Kinematic viscosity            </a:t>
            </a:r>
            <a:r>
              <a:rPr lang="ru-RU" sz="1400">
                <a:latin typeface="Arial" charset="0"/>
              </a:rPr>
              <a:t>10</a:t>
            </a:r>
            <a:r>
              <a:rPr lang="ru-RU" sz="1400" baseline="30000">
                <a:latin typeface="Arial" charset="0"/>
              </a:rPr>
              <a:t>-4</a:t>
            </a:r>
            <a:r>
              <a:rPr lang="ru-RU" sz="1400"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m</a:t>
            </a:r>
            <a:r>
              <a:rPr lang="ru-RU" sz="1400" baseline="30000">
                <a:latin typeface="Arial" charset="0"/>
              </a:rPr>
              <a:t>2</a:t>
            </a:r>
            <a:r>
              <a:rPr lang="ru-RU" sz="1400">
                <a:latin typeface="Arial" charset="0"/>
              </a:rPr>
              <a:t>/</a:t>
            </a:r>
            <a:r>
              <a:rPr lang="en-US" sz="1400">
                <a:latin typeface="Arial" charset="0"/>
              </a:rPr>
              <a:t>s</a:t>
            </a:r>
            <a:r>
              <a:rPr lang="ru-RU" sz="1400">
                <a:latin typeface="Arial" charset="0"/>
              </a:rPr>
              <a:t> </a:t>
            </a:r>
            <a:endParaRPr lang="en-US" sz="1400">
              <a:latin typeface="Arial" charset="0"/>
            </a:endParaRPr>
          </a:p>
          <a:p>
            <a:pPr eaLnBrk="0" hangingPunct="0"/>
            <a:r>
              <a:rPr lang="en-US" sz="1400">
                <a:latin typeface="Arial" charset="0"/>
              </a:rPr>
              <a:t>Characteristic time </a:t>
            </a:r>
            <a:r>
              <a:rPr lang="ru-RU" sz="1400"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           </a:t>
            </a:r>
            <a:r>
              <a:rPr lang="ru-RU" sz="1400">
                <a:latin typeface="Arial" charset="0"/>
              </a:rPr>
              <a:t>2</a:t>
            </a:r>
            <a:r>
              <a:rPr lang="en-US" sz="1400">
                <a:latin typeface="Arial" charset="0"/>
              </a:rPr>
              <a:t>s</a:t>
            </a:r>
            <a:r>
              <a:rPr lang="ru-RU" sz="1400">
                <a:latin typeface="Arial" charset="0"/>
              </a:rPr>
              <a:t> </a:t>
            </a:r>
            <a:endParaRPr lang="en-US" sz="1400">
              <a:latin typeface="Arial" charset="0"/>
            </a:endParaRPr>
          </a:p>
          <a:p>
            <a:pPr eaLnBrk="0" hangingPunct="0"/>
            <a:r>
              <a:rPr lang="en-US" sz="1400">
                <a:latin typeface="Arial" charset="0"/>
              </a:rPr>
              <a:t>characteristic temperature </a:t>
            </a:r>
            <a:r>
              <a:rPr lang="ru-RU" sz="1400">
                <a:latin typeface="Arial" charset="0"/>
              </a:rPr>
              <a:t>1700</a:t>
            </a:r>
            <a:r>
              <a:rPr lang="en-US" sz="1400">
                <a:latin typeface="Arial" charset="0"/>
              </a:rPr>
              <a:t>K</a:t>
            </a:r>
            <a:r>
              <a:rPr lang="ru-RU" sz="1400">
                <a:latin typeface="Arial" charset="0"/>
              </a:rPr>
              <a:t> 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3887788" y="2751138"/>
            <a:ext cx="44688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Kinematic viscosity            </a:t>
            </a:r>
            <a:r>
              <a:rPr lang="ru-RU" sz="1400">
                <a:latin typeface="Arial" charset="0"/>
              </a:rPr>
              <a:t>10</a:t>
            </a:r>
            <a:r>
              <a:rPr lang="ru-RU" sz="1400" baseline="30000">
                <a:latin typeface="Arial" charset="0"/>
              </a:rPr>
              <a:t>-</a:t>
            </a:r>
            <a:r>
              <a:rPr lang="en-US" sz="1400" baseline="30000">
                <a:latin typeface="Arial" charset="0"/>
              </a:rPr>
              <a:t>2</a:t>
            </a:r>
            <a:r>
              <a:rPr lang="ru-RU" sz="1400"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m</a:t>
            </a:r>
            <a:r>
              <a:rPr lang="ru-RU" sz="1400" baseline="30000">
                <a:latin typeface="Arial" charset="0"/>
              </a:rPr>
              <a:t>2</a:t>
            </a:r>
            <a:r>
              <a:rPr lang="ru-RU" sz="1400">
                <a:latin typeface="Arial" charset="0"/>
              </a:rPr>
              <a:t>/</a:t>
            </a:r>
            <a:r>
              <a:rPr lang="en-US" sz="1400">
                <a:latin typeface="Arial" charset="0"/>
              </a:rPr>
              <a:t>s</a:t>
            </a:r>
            <a:r>
              <a:rPr lang="ru-RU" sz="1400">
                <a:latin typeface="Arial" charset="0"/>
              </a:rPr>
              <a:t> </a:t>
            </a:r>
            <a:endParaRPr lang="en-US" sz="1400">
              <a:latin typeface="Arial" charset="0"/>
            </a:endParaRPr>
          </a:p>
          <a:p>
            <a:pPr eaLnBrk="0" hangingPunct="0"/>
            <a:r>
              <a:rPr lang="en-US" sz="1400">
                <a:latin typeface="Arial" charset="0"/>
              </a:rPr>
              <a:t>Characteristic time             </a:t>
            </a:r>
            <a:r>
              <a:rPr lang="ru-RU" sz="1400">
                <a:latin typeface="Arial" charset="0"/>
              </a:rPr>
              <a:t>2</a:t>
            </a:r>
            <a:r>
              <a:rPr lang="en-US" sz="1400">
                <a:latin typeface="Arial" charset="0"/>
              </a:rPr>
              <a:t>.7s</a:t>
            </a:r>
            <a:r>
              <a:rPr lang="ru-RU" sz="1400">
                <a:latin typeface="Arial" charset="0"/>
              </a:rPr>
              <a:t> </a:t>
            </a:r>
            <a:endParaRPr lang="en-US" sz="1400">
              <a:latin typeface="Arial" charset="0"/>
            </a:endParaRPr>
          </a:p>
          <a:p>
            <a:pPr eaLnBrk="0" hangingPunct="0"/>
            <a:r>
              <a:rPr lang="en-US" sz="1400">
                <a:latin typeface="Arial" charset="0"/>
              </a:rPr>
              <a:t>characteristic temperature</a:t>
            </a:r>
            <a:r>
              <a:rPr lang="ru-RU" sz="1400">
                <a:latin typeface="Arial" charset="0"/>
              </a:rPr>
              <a:t> 1</a:t>
            </a:r>
            <a:r>
              <a:rPr lang="en-US" sz="1400">
                <a:latin typeface="Arial" charset="0"/>
              </a:rPr>
              <a:t>5</a:t>
            </a:r>
            <a:r>
              <a:rPr lang="ru-RU" sz="1400">
                <a:latin typeface="Arial" charset="0"/>
              </a:rPr>
              <a:t>00</a:t>
            </a:r>
            <a:r>
              <a:rPr lang="en-US" sz="1400">
                <a:latin typeface="Arial" charset="0"/>
              </a:rPr>
              <a:t>K</a:t>
            </a:r>
            <a:r>
              <a:rPr lang="ru-RU" sz="1400">
                <a:latin typeface="Arial" charset="0"/>
              </a:rPr>
              <a:t> 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3840163" y="3706813"/>
            <a:ext cx="44688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Kinematic viscosity            0.1</a:t>
            </a:r>
            <a:r>
              <a:rPr lang="ru-RU" sz="1400"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m</a:t>
            </a:r>
            <a:r>
              <a:rPr lang="ru-RU" sz="1400">
                <a:latin typeface="Arial" charset="0"/>
              </a:rPr>
              <a:t>2/</a:t>
            </a:r>
            <a:r>
              <a:rPr lang="en-US" sz="1400">
                <a:latin typeface="Arial" charset="0"/>
              </a:rPr>
              <a:t>s</a:t>
            </a:r>
            <a:r>
              <a:rPr lang="ru-RU" sz="1400">
                <a:latin typeface="Arial" charset="0"/>
              </a:rPr>
              <a:t> </a:t>
            </a:r>
            <a:endParaRPr lang="en-US" sz="1400">
              <a:latin typeface="Arial" charset="0"/>
            </a:endParaRPr>
          </a:p>
          <a:p>
            <a:pPr eaLnBrk="0" hangingPunct="0"/>
            <a:r>
              <a:rPr lang="en-US" sz="1400">
                <a:latin typeface="Arial" charset="0"/>
              </a:rPr>
              <a:t>Characteristic time             </a:t>
            </a:r>
            <a:r>
              <a:rPr lang="ru-RU" sz="1400">
                <a:latin typeface="Arial" charset="0"/>
              </a:rPr>
              <a:t>2</a:t>
            </a:r>
            <a:r>
              <a:rPr lang="en-US" sz="1400">
                <a:latin typeface="Arial" charset="0"/>
              </a:rPr>
              <a:t>3</a:t>
            </a:r>
            <a:r>
              <a:rPr lang="ru-RU" sz="1400"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s</a:t>
            </a:r>
            <a:r>
              <a:rPr lang="ru-RU" sz="1400">
                <a:latin typeface="Arial" charset="0"/>
              </a:rPr>
              <a:t> </a:t>
            </a:r>
            <a:endParaRPr lang="en-US" sz="1400">
              <a:latin typeface="Arial" charset="0"/>
            </a:endParaRPr>
          </a:p>
          <a:p>
            <a:pPr eaLnBrk="0" hangingPunct="0"/>
            <a:r>
              <a:rPr lang="en-US" sz="1400">
                <a:latin typeface="Arial" charset="0"/>
              </a:rPr>
              <a:t>Characteristic temperature </a:t>
            </a:r>
            <a:r>
              <a:rPr lang="ru-RU" sz="1400">
                <a:latin typeface="Arial" charset="0"/>
              </a:rPr>
              <a:t>1</a:t>
            </a:r>
            <a:r>
              <a:rPr lang="en-US" sz="1400">
                <a:latin typeface="Arial" charset="0"/>
              </a:rPr>
              <a:t>4</a:t>
            </a:r>
            <a:r>
              <a:rPr lang="ru-RU" sz="1400">
                <a:latin typeface="Arial" charset="0"/>
              </a:rPr>
              <a:t>00</a:t>
            </a:r>
            <a:r>
              <a:rPr lang="en-US" sz="1400">
                <a:latin typeface="Arial" charset="0"/>
              </a:rPr>
              <a:t>K</a:t>
            </a:r>
            <a:r>
              <a:rPr lang="ru-RU" sz="1400">
                <a:latin typeface="Arial" charset="0"/>
              </a:rPr>
              <a:t> 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3784600" y="4605338"/>
            <a:ext cx="44688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Kinematic viscosity             10</a:t>
            </a:r>
            <a:r>
              <a:rPr lang="ru-RU" sz="1400"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m</a:t>
            </a:r>
            <a:r>
              <a:rPr lang="ru-RU" sz="1400" baseline="30000">
                <a:latin typeface="Arial" charset="0"/>
              </a:rPr>
              <a:t>2</a:t>
            </a:r>
            <a:r>
              <a:rPr lang="ru-RU" sz="1400">
                <a:latin typeface="Arial" charset="0"/>
              </a:rPr>
              <a:t>/</a:t>
            </a:r>
            <a:r>
              <a:rPr lang="en-US" sz="1400">
                <a:latin typeface="Arial" charset="0"/>
              </a:rPr>
              <a:t>s</a:t>
            </a:r>
          </a:p>
          <a:p>
            <a:pPr eaLnBrk="0" hangingPunct="0"/>
            <a:r>
              <a:rPr lang="en-US" sz="1400">
                <a:latin typeface="Arial" charset="0"/>
              </a:rPr>
              <a:t>Characteristic time             </a:t>
            </a:r>
            <a:r>
              <a:rPr lang="ru-RU" sz="1400">
                <a:latin typeface="Arial" charset="0"/>
              </a:rPr>
              <a:t> 2</a:t>
            </a:r>
            <a:r>
              <a:rPr lang="en-US" sz="1400">
                <a:latin typeface="Arial" charset="0"/>
              </a:rPr>
              <a:t>100</a:t>
            </a:r>
            <a:r>
              <a:rPr lang="ru-RU" sz="1400"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s</a:t>
            </a:r>
          </a:p>
          <a:p>
            <a:pPr eaLnBrk="0" hangingPunct="0"/>
            <a:r>
              <a:rPr lang="en-US" sz="1400">
                <a:latin typeface="Arial" charset="0"/>
              </a:rPr>
              <a:t>Characteristic temperature</a:t>
            </a:r>
            <a:r>
              <a:rPr lang="ru-RU" sz="1400"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135</a:t>
            </a:r>
            <a:r>
              <a:rPr lang="ru-RU" sz="1400">
                <a:latin typeface="Arial" charset="0"/>
              </a:rPr>
              <a:t>0К 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3822700" y="5448300"/>
            <a:ext cx="44688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Kinematic viscosity             100</a:t>
            </a:r>
            <a:r>
              <a:rPr lang="ru-RU" sz="1400"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m</a:t>
            </a:r>
            <a:r>
              <a:rPr lang="ru-RU" sz="1400" baseline="30000">
                <a:latin typeface="Arial" charset="0"/>
              </a:rPr>
              <a:t>2</a:t>
            </a:r>
            <a:r>
              <a:rPr lang="ru-RU" sz="1400">
                <a:latin typeface="Arial" charset="0"/>
              </a:rPr>
              <a:t>/</a:t>
            </a:r>
            <a:r>
              <a:rPr lang="en-US" sz="1400">
                <a:latin typeface="Arial" charset="0"/>
              </a:rPr>
              <a:t>s</a:t>
            </a:r>
            <a:r>
              <a:rPr lang="ru-RU" sz="1400">
                <a:latin typeface="Arial" charset="0"/>
              </a:rPr>
              <a:t> </a:t>
            </a:r>
            <a:endParaRPr lang="en-US" sz="1400">
              <a:latin typeface="Arial" charset="0"/>
            </a:endParaRPr>
          </a:p>
          <a:p>
            <a:pPr eaLnBrk="0" hangingPunct="0"/>
            <a:r>
              <a:rPr lang="en-US" sz="1400">
                <a:latin typeface="Arial" charset="0"/>
              </a:rPr>
              <a:t>Characteristic time              </a:t>
            </a:r>
            <a:r>
              <a:rPr lang="ru-RU" sz="1400">
                <a:latin typeface="Arial" charset="0"/>
              </a:rPr>
              <a:t>2</a:t>
            </a:r>
            <a:r>
              <a:rPr lang="en-US" sz="1400">
                <a:latin typeface="Arial" charset="0"/>
              </a:rPr>
              <a:t>4000</a:t>
            </a:r>
            <a:r>
              <a:rPr lang="ru-RU" sz="1400"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s</a:t>
            </a:r>
          </a:p>
          <a:p>
            <a:pPr eaLnBrk="0" hangingPunct="0"/>
            <a:r>
              <a:rPr lang="en-US" sz="1400">
                <a:latin typeface="Arial" charset="0"/>
              </a:rPr>
              <a:t>Characteristic temperature </a:t>
            </a:r>
            <a:r>
              <a:rPr lang="ru-RU" sz="1400">
                <a:latin typeface="Arial" charset="0"/>
              </a:rPr>
              <a:t>1</a:t>
            </a:r>
            <a:r>
              <a:rPr lang="en-US" sz="1400">
                <a:latin typeface="Arial" charset="0"/>
              </a:rPr>
              <a:t>30</a:t>
            </a:r>
            <a:r>
              <a:rPr lang="ru-RU" sz="1400">
                <a:latin typeface="Arial" charset="0"/>
              </a:rPr>
              <a:t>0К </a:t>
            </a:r>
          </a:p>
        </p:txBody>
      </p:sp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A849-EC13-4567-AF95-E4F35EF946CF}" type="slidenum">
              <a:rPr lang="ru-RU"/>
              <a:pPr/>
              <a:t>25</a:t>
            </a:fld>
            <a:endParaRPr lang="ru-RU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5775" y="473075"/>
            <a:ext cx="5883275" cy="519113"/>
          </a:xfrm>
          <a:noFill/>
          <a:ln/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  <a:latin typeface="Arial" charset="0"/>
              </a:rPr>
              <a:t>T=1250K, q=3x10</a:t>
            </a:r>
            <a:r>
              <a:rPr lang="en-US" b="1" baseline="30000">
                <a:solidFill>
                  <a:schemeClr val="hlink"/>
                </a:solidFill>
                <a:latin typeface="Arial" charset="0"/>
              </a:rPr>
              <a:t>4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 W/m</a:t>
            </a:r>
            <a:r>
              <a:rPr lang="en-US" b="1" baseline="30000">
                <a:solidFill>
                  <a:schemeClr val="hlink"/>
                </a:solidFill>
                <a:latin typeface="Arial" charset="0"/>
              </a:rPr>
              <a:t>3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088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/>
          <a:stretch>
            <a:fillRect/>
          </a:stretch>
        </p:blipFill>
        <p:spPr>
          <a:xfrm>
            <a:off x="1298575" y="1679575"/>
            <a:ext cx="2411413" cy="1949450"/>
          </a:xfrm>
        </p:spPr>
      </p:pic>
      <p:pic>
        <p:nvPicPr>
          <p:cNvPr id="208900" name="Picture 4" descr="map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3363" r="1192" b="1346"/>
          <a:stretch>
            <a:fillRect/>
          </a:stretch>
        </p:blipFill>
        <p:spPr>
          <a:xfrm>
            <a:off x="1271588" y="3833813"/>
            <a:ext cx="2408237" cy="2262187"/>
          </a:xfrm>
          <a:noFill/>
          <a:ln/>
        </p:spPr>
      </p:pic>
      <p:pic>
        <p:nvPicPr>
          <p:cNvPr id="208901" name="Picture 5" descr="hist07q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3363" r="1192" b="1346"/>
          <a:stretch>
            <a:fillRect/>
          </a:stretch>
        </p:blipFill>
        <p:spPr>
          <a:xfrm>
            <a:off x="4257675" y="1871663"/>
            <a:ext cx="3943350" cy="3705225"/>
          </a:xfrm>
          <a:noFill/>
          <a:ln/>
        </p:spPr>
      </p:pic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1751013" y="1717675"/>
            <a:ext cx="157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Temperature field</a:t>
            </a:r>
            <a:endParaRPr lang="ru-RU" sz="1400">
              <a:latin typeface="Arial" charset="0"/>
            </a:endParaRP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1874838" y="4186238"/>
            <a:ext cx="1493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Map of materials</a:t>
            </a:r>
            <a:endParaRPr lang="ru-RU" sz="1400">
              <a:latin typeface="Arial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14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BAED-D438-4FFA-828E-8191EB815BC8}" type="slidenum">
              <a:rPr lang="ru-RU"/>
              <a:pPr/>
              <a:t>26</a:t>
            </a:fld>
            <a:endParaRPr lang="ru-RU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41325"/>
            <a:ext cx="8229600" cy="808038"/>
          </a:xfrm>
          <a:noFill/>
          <a:ln/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  <a:latin typeface="Arial" charset="0"/>
              </a:rPr>
              <a:t>q=3x10</a:t>
            </a:r>
            <a:r>
              <a:rPr lang="en-US" b="1" baseline="30000">
                <a:solidFill>
                  <a:schemeClr val="hlink"/>
                </a:solidFill>
                <a:latin typeface="Arial" charset="0"/>
              </a:rPr>
              <a:t>3</a:t>
            </a:r>
            <a:r>
              <a:rPr lang="en-US" b="1">
                <a:solidFill>
                  <a:schemeClr val="hlink"/>
                </a:solidFill>
                <a:latin typeface="Arial" charset="0"/>
              </a:rPr>
              <a:t> W/m</a:t>
            </a:r>
            <a:r>
              <a:rPr lang="en-US" b="1" baseline="30000">
                <a:solidFill>
                  <a:schemeClr val="hlink"/>
                </a:solidFill>
                <a:latin typeface="Arial" charset="0"/>
              </a:rPr>
              <a:t>3</a:t>
            </a:r>
            <a:br>
              <a:rPr lang="en-US" b="1" baseline="30000">
                <a:solidFill>
                  <a:schemeClr val="hlink"/>
                </a:solidFill>
                <a:latin typeface="Arial" charset="0"/>
              </a:rPr>
            </a:br>
            <a:endParaRPr lang="ru-RU" b="1" baseline="3000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09923" name="Picture 3" descr="m_05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3013" y="1600200"/>
            <a:ext cx="2465387" cy="2185988"/>
          </a:xfrm>
          <a:noFill/>
          <a:ln/>
        </p:spPr>
      </p:pic>
      <p:pic>
        <p:nvPicPr>
          <p:cNvPr id="209924" name="Picture 4" descr="m_06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4013" y="1600200"/>
            <a:ext cx="2465387" cy="2185988"/>
          </a:xfrm>
          <a:noFill/>
          <a:ln/>
        </p:spPr>
      </p:pic>
      <p:pic>
        <p:nvPicPr>
          <p:cNvPr id="209925" name="Picture 5" descr="t_05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779838"/>
            <a:ext cx="2514600" cy="2316162"/>
          </a:xfrm>
          <a:noFill/>
          <a:ln/>
        </p:spPr>
      </p:pic>
      <p:pic>
        <p:nvPicPr>
          <p:cNvPr id="209926" name="Picture 6" descr="t_06-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779838"/>
            <a:ext cx="2514600" cy="2316162"/>
          </a:xfrm>
          <a:noFill/>
          <a:ln/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3779838" y="2530475"/>
            <a:ext cx="158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A50021"/>
                </a:solidFill>
                <a:latin typeface="Arial" charset="0"/>
              </a:rPr>
              <a:t>Map of materials</a:t>
            </a:r>
            <a:endParaRPr lang="ru-RU" sz="14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3743325" y="4779963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A50021"/>
                </a:solidFill>
                <a:latin typeface="Arial" charset="0"/>
              </a:rPr>
              <a:t>Temperature field</a:t>
            </a:r>
            <a:endParaRPr lang="ru-RU" sz="14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2041525" y="3717925"/>
            <a:ext cx="87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/>
              <a:t>T=1350K</a:t>
            </a:r>
            <a:endParaRPr lang="ru-RU" sz="1400"/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6223000" y="3697288"/>
            <a:ext cx="87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/>
              <a:t>T=1300K</a:t>
            </a:r>
            <a:endParaRPr lang="ru-RU" sz="1400"/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2193925" y="3870325"/>
            <a:ext cx="87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T=1350K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6375400" y="3849688"/>
            <a:ext cx="87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T=1300K</a:t>
            </a:r>
            <a:endParaRPr 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4F7A-48F0-45FC-A16C-0F810EFC0EBD}" type="slidenum">
              <a:rPr lang="ru-RU"/>
              <a:pPr/>
              <a:t>27</a:t>
            </a:fld>
            <a:endParaRPr lang="ru-RU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en-US" sz="2400"/>
              <a:t>The computer models for simulation of the LFCM behavior have been developed and validated</a:t>
            </a:r>
          </a:p>
          <a:p>
            <a:pPr marL="533400" indent="-533400">
              <a:lnSpc>
                <a:spcPct val="80000"/>
              </a:lnSpc>
            </a:pPr>
            <a:r>
              <a:rPr lang="en-US" sz="2400"/>
              <a:t>Preliminary results of simulation are as follows: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000"/>
              <a:t>The time of cooling of 0.5 m thick layer of the melt down to 1300K, at which the process of spreading virtually terminates, makes up about 20 hours. Crust of a rather large thick (0.1 m) is generated during 5 to 6 hours. 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000"/>
              <a:t>For 0.5 m-thick layer the depth of concrete de-structuring is 10–15 cm. This is in a good qualitative agreement with the observed values. </a:t>
            </a:r>
            <a:endParaRPr lang="ru-RU" sz="2000"/>
          </a:p>
          <a:p>
            <a:pPr marL="914400" lvl="1" indent="-457200">
              <a:lnSpc>
                <a:spcPct val="80000"/>
              </a:lnSpc>
            </a:pPr>
            <a:r>
              <a:rPr lang="en-US" sz="2000"/>
              <a:t>For 1 m-thick layer and 4% of U the depth of erosion was about 0.1 m concrete de-structuring is 0.3 – 0.4 m which is in a reasonable quantitative agreement.</a:t>
            </a:r>
            <a:r>
              <a:rPr lang="ru-RU" sz="2000"/>
              <a:t> </a:t>
            </a:r>
            <a:endParaRPr 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FA31-08F5-4575-B6DD-6C59144D6D5F}" type="slidenum">
              <a:rPr lang="ru-RU"/>
              <a:pPr/>
              <a:t>3</a:t>
            </a:fld>
            <a:endParaRPr lang="ru-RU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519113"/>
          </a:xfrm>
        </p:spPr>
        <p:txBody>
          <a:bodyPr/>
          <a:lstStyle/>
          <a:p>
            <a:r>
              <a:rPr lang="en-US"/>
              <a:t>Characteristics of horizontal flow </a:t>
            </a:r>
            <a:endParaRPr lang="ru-RU"/>
          </a:p>
        </p:txBody>
      </p:sp>
      <p:pic>
        <p:nvPicPr>
          <p:cNvPr id="145415" name="Picture 7" descr="Коридоры 301-5 и 6 (3)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268413"/>
            <a:ext cx="6265863" cy="4922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9E1E-EDE1-4210-924B-590404BEB43B}" type="slidenum">
              <a:rPr lang="ru-RU"/>
              <a:pPr/>
              <a:t>4</a:t>
            </a:fld>
            <a:endParaRPr lang="ru-RU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20713"/>
            <a:ext cx="7772400" cy="519112"/>
          </a:xfrm>
        </p:spPr>
        <p:txBody>
          <a:bodyPr/>
          <a:lstStyle/>
          <a:p>
            <a:r>
              <a:rPr lang="en-US"/>
              <a:t>Geometry of SDC/PSP-2/PSP-1</a:t>
            </a:r>
            <a:endParaRPr lang="ru-RU"/>
          </a:p>
        </p:txBody>
      </p:sp>
      <p:pic>
        <p:nvPicPr>
          <p:cNvPr id="151558" name="Picture 6" descr="ПСК и ПТ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187" r="11397" b="4663"/>
          <a:stretch>
            <a:fillRect/>
          </a:stretch>
        </p:blipFill>
        <p:spPr>
          <a:xfrm>
            <a:off x="723900" y="1341438"/>
            <a:ext cx="3848100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5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414463"/>
            <a:ext cx="3956050" cy="4751387"/>
          </a:xfrm>
        </p:spPr>
        <p:txBody>
          <a:bodyPr/>
          <a:lstStyle/>
          <a:p>
            <a:r>
              <a:rPr lang="en-US" sz="2400"/>
              <a:t>Elevation of steam reset tubes in the SDC 0.35 m above the floor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8BD1-FA2E-448E-8F39-F35DC53FE88E}" type="slidenum">
              <a:rPr lang="ru-RU"/>
              <a:pPr/>
              <a:t>5</a:t>
            </a:fld>
            <a:endParaRPr lang="ru-RU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of long term behavior of LFCM</a:t>
            </a:r>
            <a:endParaRPr 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objective is to analyze the following processes:</a:t>
            </a:r>
          </a:p>
          <a:p>
            <a:pPr lvl="1"/>
            <a:r>
              <a:rPr lang="en-US"/>
              <a:t>LFCM cooling rates to assess characteristic time </a:t>
            </a:r>
          </a:p>
          <a:p>
            <a:pPr lvl="1"/>
            <a:r>
              <a:rPr lang="en-US"/>
              <a:t>Concrete erosion depth </a:t>
            </a:r>
          </a:p>
          <a:p>
            <a:pPr lvl="1"/>
            <a:r>
              <a:rPr lang="en-US"/>
              <a:t>Concrete decomposition depth</a:t>
            </a:r>
          </a:p>
          <a:p>
            <a:r>
              <a:rPr lang="en-US"/>
              <a:t>Criteria of success</a:t>
            </a:r>
          </a:p>
          <a:p>
            <a:pPr lvl="1"/>
            <a:r>
              <a:rPr lang="en-US"/>
              <a:t>Correspondence to observations</a:t>
            </a:r>
          </a:p>
          <a:p>
            <a:pPr lvl="1"/>
            <a:r>
              <a:rPr lang="en-US"/>
              <a:t>Assessment of spreading 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44CC-C6B2-4527-9A85-CE42A986615C}" type="slidenum">
              <a:rPr lang="ru-RU"/>
              <a:pPr/>
              <a:t>6</a:t>
            </a:fld>
            <a:endParaRPr lang="ru-RU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Solidus/liquidus temperatures</a:t>
            </a:r>
            <a:endParaRPr lang="ru-RU"/>
          </a:p>
        </p:txBody>
      </p:sp>
      <p:pic>
        <p:nvPicPr>
          <p:cNvPr id="163846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1525" y="1700213"/>
            <a:ext cx="5653088" cy="4078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303338" y="5805488"/>
            <a:ext cx="7085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Arial" charset="0"/>
              </a:rPr>
              <a:t>J.K.Fink, </a:t>
            </a:r>
            <a:r>
              <a:rPr lang="ru-RU" sz="1600">
                <a:latin typeface="Arial" charset="0"/>
              </a:rPr>
              <a:t>Solidus/Liquidus of UO -ZrO -Concrete Mixtures</a:t>
            </a:r>
            <a:r>
              <a:rPr lang="en-US" sz="1600">
                <a:latin typeface="Arial" charset="0"/>
              </a:rPr>
              <a:t>, www.insc.anl.gov 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4067175" y="1268413"/>
            <a:ext cx="4248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Mole ratio: UO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/ZrO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=1.6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Weight ratio: 0.77:0.23</a:t>
            </a:r>
            <a:endParaRPr lang="ru-RU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179388" y="1844675"/>
            <a:ext cx="30972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Two characteristic corium compositions (wt.%):</a:t>
            </a:r>
          </a:p>
          <a:p>
            <a:r>
              <a:rPr lang="en-US" sz="2000">
                <a:latin typeface="Arial" charset="0"/>
              </a:rPr>
              <a:t>1) U-8%; Zr-4% (weight ratio UO</a:t>
            </a:r>
            <a:r>
              <a:rPr lang="en-US" sz="2000" baseline="-25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/ZrO</a:t>
            </a:r>
            <a:r>
              <a:rPr lang="en-US" sz="2000" baseline="-25000">
                <a:latin typeface="Arial" charset="0"/>
              </a:rPr>
              <a:t>2 </a:t>
            </a:r>
            <a:r>
              <a:rPr lang="en-US" sz="2000">
                <a:latin typeface="Arial" charset="0"/>
              </a:rPr>
              <a:t>0.65:0.35)</a:t>
            </a:r>
          </a:p>
          <a:p>
            <a:r>
              <a:rPr lang="en-US" sz="2000">
                <a:latin typeface="Arial" charset="0"/>
              </a:rPr>
              <a:t>Solidus/liquidus  temperatures: 1400/2150K</a:t>
            </a:r>
          </a:p>
          <a:p>
            <a:r>
              <a:rPr lang="en-US" sz="2000">
                <a:latin typeface="Arial" charset="0"/>
              </a:rPr>
              <a:t>2) U-4%; Zr-2.5%</a:t>
            </a:r>
            <a:r>
              <a:rPr lang="en-US"/>
              <a:t> </a:t>
            </a:r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(weight ratio UO</a:t>
            </a:r>
            <a:r>
              <a:rPr lang="en-US" sz="2000" baseline="-25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/ZrO</a:t>
            </a:r>
            <a:r>
              <a:rPr lang="en-US" sz="2000" baseline="-25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 0.60:0.40)</a:t>
            </a:r>
          </a:p>
          <a:p>
            <a:r>
              <a:rPr lang="en-US" sz="2000">
                <a:latin typeface="Arial" charset="0"/>
              </a:rPr>
              <a:t>Solidus/liquidus  temperatures: 1400/1900K</a:t>
            </a:r>
            <a:endParaRPr lang="ru-RU" sz="2000">
              <a:latin typeface="Arial" charset="0"/>
            </a:endParaRPr>
          </a:p>
        </p:txBody>
      </p:sp>
      <p:sp>
        <p:nvSpPr>
          <p:cNvPr id="163850" name="Oval 10"/>
          <p:cNvSpPr>
            <a:spLocks noChangeArrowheads="1"/>
          </p:cNvSpPr>
          <p:nvPr/>
        </p:nvSpPr>
        <p:spPr bwMode="auto">
          <a:xfrm>
            <a:off x="7267575" y="3803650"/>
            <a:ext cx="73025" cy="714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51" name="Oval 11"/>
          <p:cNvSpPr>
            <a:spLocks noChangeArrowheads="1"/>
          </p:cNvSpPr>
          <p:nvPr/>
        </p:nvSpPr>
        <p:spPr bwMode="auto">
          <a:xfrm>
            <a:off x="7450138" y="4062413"/>
            <a:ext cx="73025" cy="714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5F00-8398-418C-B41C-8D764DA48F16}" type="slidenum">
              <a:rPr lang="ru-RU"/>
              <a:pPr/>
              <a:t>7</a:t>
            </a:fld>
            <a:endParaRPr lang="ru-RU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Lava/concrete properties</a:t>
            </a:r>
            <a:endParaRPr lang="ru-RU"/>
          </a:p>
        </p:txBody>
      </p:sp>
      <p:graphicFrame>
        <p:nvGraphicFramePr>
          <p:cNvPr id="158736" name="Object 16"/>
          <p:cNvGraphicFramePr>
            <a:graphicFrameLocks noChangeAspect="1"/>
          </p:cNvGraphicFramePr>
          <p:nvPr>
            <p:ph sz="half" idx="1"/>
          </p:nvPr>
        </p:nvGraphicFramePr>
        <p:xfrm>
          <a:off x="525463" y="2197100"/>
          <a:ext cx="3589337" cy="301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5" name="Bitmap Image" r:id="rId3" imgW="4780952" imgH="4019048" progId="Paint.Picture">
                  <p:embed/>
                </p:oleObj>
              </mc:Choice>
              <mc:Fallback>
                <p:oleObj name="Bitmap Image" r:id="rId3" imgW="4780952" imgH="4019048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2197100"/>
                        <a:ext cx="3589337" cy="301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725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4700" y="2246313"/>
            <a:ext cx="4322763" cy="2887662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8737" name="Text Box 17"/>
          <p:cNvSpPr txBox="1">
            <a:spLocks noChangeArrowheads="1"/>
          </p:cNvSpPr>
          <p:nvPr/>
        </p:nvSpPr>
        <p:spPr bwMode="auto">
          <a:xfrm rot="-5400000">
            <a:off x="509588" y="3651250"/>
            <a:ext cx="1147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Arial" charset="0"/>
              </a:rPr>
              <a:t>Viscosity Pa*s</a:t>
            </a:r>
            <a:endParaRPr lang="ru-RU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8738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3810000" cy="4467225"/>
          </a:xfrm>
        </p:spPr>
        <p:txBody>
          <a:bodyPr/>
          <a:lstStyle/>
          <a:p>
            <a:pPr>
              <a:buFontTx/>
              <a:buNone/>
            </a:pPr>
            <a:endParaRPr lang="en-US" sz="2000"/>
          </a:p>
          <a:p>
            <a:endParaRPr lang="ru-RU" sz="2400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4559300" y="5270500"/>
            <a:ext cx="435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Concrete decomposition temperature (Loss of mechanical properties): 1000K</a:t>
            </a:r>
            <a:endParaRPr lang="ru-RU" sz="2000">
              <a:latin typeface="Arial" charset="0"/>
            </a:endParaRPr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225425" y="5330825"/>
            <a:ext cx="4354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Glass transition temperature range according to Fink 1130 – 1250</a:t>
            </a:r>
            <a:r>
              <a:rPr lang="en-US" sz="2000" baseline="30000">
                <a:latin typeface="Arial" charset="0"/>
              </a:rPr>
              <a:t>o</a:t>
            </a:r>
            <a:r>
              <a:rPr lang="en-US" sz="2000">
                <a:latin typeface="Arial" charset="0"/>
              </a:rPr>
              <a:t>C</a:t>
            </a:r>
            <a:endParaRPr lang="ru-RU" sz="2000">
              <a:latin typeface="Arial" charset="0"/>
            </a:endParaRPr>
          </a:p>
        </p:txBody>
      </p:sp>
      <p:sp>
        <p:nvSpPr>
          <p:cNvPr id="158741" name="Line 21"/>
          <p:cNvSpPr>
            <a:spLocks noChangeShapeType="1"/>
          </p:cNvSpPr>
          <p:nvPr/>
        </p:nvSpPr>
        <p:spPr bwMode="auto">
          <a:xfrm>
            <a:off x="2649538" y="2314575"/>
            <a:ext cx="0" cy="253523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8742" name="Line 22"/>
          <p:cNvSpPr>
            <a:spLocks noChangeShapeType="1"/>
          </p:cNvSpPr>
          <p:nvPr/>
        </p:nvSpPr>
        <p:spPr bwMode="auto">
          <a:xfrm>
            <a:off x="3043238" y="2319338"/>
            <a:ext cx="0" cy="253523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8744" name="Rectangle 24"/>
          <p:cNvSpPr>
            <a:spLocks noChangeArrowheads="1"/>
          </p:cNvSpPr>
          <p:nvPr/>
        </p:nvSpPr>
        <p:spPr bwMode="auto">
          <a:xfrm>
            <a:off x="292100" y="1414463"/>
            <a:ext cx="465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Concrete solidus/liquidus temperatures  were assumed to be 1400/1600K</a:t>
            </a:r>
            <a:endParaRPr lang="ru-RU" sz="200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7886-5943-499F-A41A-1D249C524035}" type="slidenum">
              <a:rPr lang="ru-RU"/>
              <a:pPr/>
              <a:t>8</a:t>
            </a:fld>
            <a:endParaRPr lang="ru-RU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generation (W/kg U)</a:t>
            </a:r>
            <a:endParaRPr lang="ru-RU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8775"/>
            <a:ext cx="3335338" cy="446722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24 hours: 89 W/kg 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72 hours: 68</a:t>
            </a:r>
            <a:r>
              <a:rPr lang="ru-RU" sz="2400"/>
              <a:t> </a:t>
            </a:r>
            <a:r>
              <a:rPr lang="en-US" sz="2400"/>
              <a:t>W/kg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120 hours: 59</a:t>
            </a:r>
            <a:r>
              <a:rPr lang="ru-RU" sz="2400"/>
              <a:t> </a:t>
            </a:r>
            <a:r>
              <a:rPr lang="en-US" sz="2400"/>
              <a:t>W/kg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240 hours:46</a:t>
            </a:r>
            <a:r>
              <a:rPr lang="ru-RU" sz="2400"/>
              <a:t> </a:t>
            </a:r>
            <a:r>
              <a:rPr lang="en-US" sz="2400"/>
              <a:t>W/kg</a:t>
            </a:r>
            <a:endParaRPr lang="ru-RU" sz="2400"/>
          </a:p>
        </p:txBody>
      </p:sp>
      <p:pic>
        <p:nvPicPr>
          <p:cNvPr id="169990" name="Picture 6" descr="ISTC_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1488" y="1782763"/>
            <a:ext cx="4611687" cy="4262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11th CEG-SAM, Dresden, March 7-9,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CAE6-B4B4-4B34-AA7A-6AADFEF18301}" type="slidenum">
              <a:rPr lang="ru-RU"/>
              <a:pPr/>
              <a:t>9</a:t>
            </a:fld>
            <a:endParaRPr lang="ru-RU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view of horizontal flow</a:t>
            </a:r>
            <a:endParaRPr lang="ru-RU"/>
          </a:p>
        </p:txBody>
      </p:sp>
      <p:pic>
        <p:nvPicPr>
          <p:cNvPr id="177158" name="Picture 6" descr="Горизонт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50" y="1606550"/>
            <a:ext cx="477520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Электронная паутина">
  <a:themeElements>
    <a:clrScheme name="Электронная паутина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Designs\Электронная паутина.pot</Template>
  <TotalTime>0</TotalTime>
  <Words>985</Words>
  <Application>Microsoft Office PowerPoint</Application>
  <PresentationFormat>Bildschirmpräsentation (4:3)</PresentationFormat>
  <Paragraphs>189</Paragraphs>
  <Slides>27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Wingdings</vt:lpstr>
      <vt:lpstr>Times New Roman</vt:lpstr>
      <vt:lpstr>Symbol</vt:lpstr>
      <vt:lpstr>Электронная паутина</vt:lpstr>
      <vt:lpstr>Bitmap Image</vt:lpstr>
      <vt:lpstr>Документ Microsoft Word</vt:lpstr>
      <vt:lpstr>PowerPoint-Präsentation</vt:lpstr>
      <vt:lpstr>Under reactors rooms 305/2  Level 9.0 – 10.0 m</vt:lpstr>
      <vt:lpstr>Characteristics of horizontal flow </vt:lpstr>
      <vt:lpstr>Geometry of SDC/PSP-2/PSP-1</vt:lpstr>
      <vt:lpstr>Model of long term behavior of LFCM</vt:lpstr>
      <vt:lpstr>Solidus/liquidus temperatures</vt:lpstr>
      <vt:lpstr>Lava/concrete properties</vt:lpstr>
      <vt:lpstr>Heat generation (W/kg U)</vt:lpstr>
      <vt:lpstr>General view of horizontal flow</vt:lpstr>
      <vt:lpstr>Initial data (Rooms 301/5, 301/6) </vt:lpstr>
      <vt:lpstr>Initial data (Room 304/3)</vt:lpstr>
      <vt:lpstr>Section K-3000</vt:lpstr>
      <vt:lpstr>Section K</vt:lpstr>
      <vt:lpstr>Section K+2400</vt:lpstr>
      <vt:lpstr>Initial data (Room 305/2)</vt:lpstr>
      <vt:lpstr>LFCM compositions</vt:lpstr>
      <vt:lpstr>Analysis of LFCM behavior  Room 301/5</vt:lpstr>
      <vt:lpstr>Results of calculations (4%)</vt:lpstr>
      <vt:lpstr>Results of calculations (4%)</vt:lpstr>
      <vt:lpstr>Analysis of LFCM behavior  Room 304/3</vt:lpstr>
      <vt:lpstr>Results of calculations (4%)</vt:lpstr>
      <vt:lpstr>Results of calculations (8%)</vt:lpstr>
      <vt:lpstr>Analysis of LFCM behavior  Room 305/2</vt:lpstr>
      <vt:lpstr>Two-dimensional flows of thin layer for different values of kinematic viscosity</vt:lpstr>
      <vt:lpstr>T=1250K, q=3x104 W/m3</vt:lpstr>
      <vt:lpstr>q=3x103 W/m3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Bogatov</dc:creator>
  <cp:lastModifiedBy>Peters, Ursula</cp:lastModifiedBy>
  <cp:revision>72</cp:revision>
  <cp:lastPrinted>1601-01-01T00:00:00Z</cp:lastPrinted>
  <dcterms:created xsi:type="dcterms:W3CDTF">2006-03-03T05:39:44Z</dcterms:created>
  <dcterms:modified xsi:type="dcterms:W3CDTF">2012-10-09T15:50:45Z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Current results of the ISTC project #2916 (CHESS). Part 2: Modeling and results</vt:lpwstr>
  </property>
</Properties>
</file>