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24"/>
  </p:notesMasterIdLst>
  <p:handoutMasterIdLst>
    <p:handoutMasterId r:id="rId25"/>
  </p:handoutMasterIdLst>
  <p:sldIdLst>
    <p:sldId id="286" r:id="rId2"/>
    <p:sldId id="287" r:id="rId3"/>
    <p:sldId id="288" r:id="rId4"/>
    <p:sldId id="290" r:id="rId5"/>
    <p:sldId id="319" r:id="rId6"/>
    <p:sldId id="347" r:id="rId7"/>
    <p:sldId id="352" r:id="rId8"/>
    <p:sldId id="357" r:id="rId9"/>
    <p:sldId id="358" r:id="rId10"/>
    <p:sldId id="359" r:id="rId11"/>
    <p:sldId id="351" r:id="rId12"/>
    <p:sldId id="360" r:id="rId13"/>
    <p:sldId id="364" r:id="rId14"/>
    <p:sldId id="365" r:id="rId15"/>
    <p:sldId id="366" r:id="rId16"/>
    <p:sldId id="367" r:id="rId17"/>
    <p:sldId id="368" r:id="rId18"/>
    <p:sldId id="361" r:id="rId19"/>
    <p:sldId id="362" r:id="rId20"/>
    <p:sldId id="363" r:id="rId21"/>
    <p:sldId id="369" r:id="rId22"/>
    <p:sldId id="356" r:id="rId23"/>
  </p:sldIdLst>
  <p:sldSz cx="9144000" cy="6858000" type="screen4x3"/>
  <p:notesSz cx="6797675" cy="9872663"/>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8F8F8"/>
    <a:srgbClr val="EAEAEA"/>
    <a:srgbClr val="003399"/>
    <a:srgbClr val="FFFFCC"/>
    <a:srgbClr val="D0F9F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7" autoAdjust="0"/>
    <p:restoredTop sz="94682" autoAdjust="0"/>
  </p:normalViewPr>
  <p:slideViewPr>
    <p:cSldViewPr snapToGrid="0">
      <p:cViewPr>
        <p:scale>
          <a:sx n="75" d="100"/>
          <a:sy n="75" d="100"/>
        </p:scale>
        <p:origin x="-1790" y="-269"/>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33" d="100"/>
          <a:sy n="33" d="100"/>
        </p:scale>
        <p:origin x="-1542" y="-72"/>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algn="l" defTabSz="919163">
              <a:defRPr sz="1200"/>
            </a:lvl1pPr>
          </a:lstStyle>
          <a:p>
            <a:endParaRPr lang="ru-RU"/>
          </a:p>
        </p:txBody>
      </p:sp>
      <p:sp>
        <p:nvSpPr>
          <p:cNvPr id="9219" name="Rectangle 3"/>
          <p:cNvSpPr>
            <a:spLocks noGrp="1" noChangeArrowheads="1"/>
          </p:cNvSpPr>
          <p:nvPr>
            <p:ph type="dt" sz="quarter" idx="1"/>
          </p:nvPr>
        </p:nvSpPr>
        <p:spPr bwMode="auto">
          <a:xfrm>
            <a:off x="3851275"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algn="r" defTabSz="919163">
              <a:defRPr sz="1200"/>
            </a:lvl1pPr>
          </a:lstStyle>
          <a:p>
            <a:endParaRPr lang="ru-RU"/>
          </a:p>
        </p:txBody>
      </p:sp>
      <p:sp>
        <p:nvSpPr>
          <p:cNvPr id="9220" name="Rectangle 4"/>
          <p:cNvSpPr>
            <a:spLocks noGrp="1" noChangeArrowheads="1"/>
          </p:cNvSpPr>
          <p:nvPr>
            <p:ph type="ftr" sz="quarter" idx="2"/>
          </p:nvPr>
        </p:nvSpPr>
        <p:spPr bwMode="auto">
          <a:xfrm>
            <a:off x="0" y="9380538"/>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algn="l" defTabSz="919163">
              <a:defRPr sz="1200"/>
            </a:lvl1pPr>
          </a:lstStyle>
          <a:p>
            <a:r>
              <a:rPr lang="ru-RU"/>
              <a:t>f;jhg;\jd</a:t>
            </a:r>
          </a:p>
        </p:txBody>
      </p:sp>
      <p:sp>
        <p:nvSpPr>
          <p:cNvPr id="9221" name="Rectangle 5"/>
          <p:cNvSpPr>
            <a:spLocks noGrp="1" noChangeArrowheads="1"/>
          </p:cNvSpPr>
          <p:nvPr>
            <p:ph type="sldNum" sz="quarter" idx="3"/>
          </p:nvPr>
        </p:nvSpPr>
        <p:spPr bwMode="auto">
          <a:xfrm>
            <a:off x="3851275" y="9380538"/>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algn="r" defTabSz="919163">
              <a:defRPr sz="1200"/>
            </a:lvl1pPr>
          </a:lstStyle>
          <a:p>
            <a:fld id="{A16C3AFB-271C-47FB-B35E-50501792E87F}" type="slidenum">
              <a:rPr lang="ru-RU"/>
              <a:pPr/>
              <a:t>‹Nr.›</a:t>
            </a:fld>
            <a:endParaRPr lang="ru-RU"/>
          </a:p>
        </p:txBody>
      </p:sp>
    </p:spTree>
    <p:extLst>
      <p:ext uri="{BB962C8B-B14F-4D97-AF65-F5344CB8AC3E}">
        <p14:creationId xmlns:p14="http://schemas.microsoft.com/office/powerpoint/2010/main" val="3319722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algn="l" defTabSz="919163">
              <a:defRPr sz="1200"/>
            </a:lvl1pPr>
          </a:lstStyle>
          <a:p>
            <a:endParaRPr lang="ru-RU"/>
          </a:p>
        </p:txBody>
      </p:sp>
      <p:sp>
        <p:nvSpPr>
          <p:cNvPr id="7171" name="Rectangle 3"/>
          <p:cNvSpPr>
            <a:spLocks noGrp="1" noChangeArrowheads="1"/>
          </p:cNvSpPr>
          <p:nvPr>
            <p:ph type="dt" idx="1"/>
          </p:nvPr>
        </p:nvSpPr>
        <p:spPr bwMode="auto">
          <a:xfrm>
            <a:off x="3851275"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algn="r" defTabSz="919163">
              <a:defRPr sz="1200"/>
            </a:lvl1pPr>
          </a:lstStyle>
          <a:p>
            <a:endParaRPr lang="ru-RU"/>
          </a:p>
        </p:txBody>
      </p:sp>
      <p:sp>
        <p:nvSpPr>
          <p:cNvPr id="7172" name="Rectangle 4"/>
          <p:cNvSpPr>
            <a:spLocks noChangeArrowheads="1" noTextEdit="1"/>
          </p:cNvSpPr>
          <p:nvPr>
            <p:ph type="sldImg" idx="2"/>
          </p:nvPr>
        </p:nvSpPr>
        <p:spPr bwMode="auto">
          <a:xfrm>
            <a:off x="928688" y="738188"/>
            <a:ext cx="4943475" cy="37068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08050" y="4689475"/>
            <a:ext cx="4981575"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174" name="Rectangle 6"/>
          <p:cNvSpPr>
            <a:spLocks noGrp="1" noChangeArrowheads="1"/>
          </p:cNvSpPr>
          <p:nvPr>
            <p:ph type="ftr" sz="quarter" idx="4"/>
          </p:nvPr>
        </p:nvSpPr>
        <p:spPr bwMode="auto">
          <a:xfrm>
            <a:off x="0" y="9380538"/>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algn="l" defTabSz="919163">
              <a:defRPr sz="1200"/>
            </a:lvl1pPr>
          </a:lstStyle>
          <a:p>
            <a:r>
              <a:rPr lang="ru-RU"/>
              <a:t>f;jhg;\jd</a:t>
            </a:r>
          </a:p>
        </p:txBody>
      </p:sp>
      <p:sp>
        <p:nvSpPr>
          <p:cNvPr id="7175" name="Rectangle 7"/>
          <p:cNvSpPr>
            <a:spLocks noGrp="1" noChangeArrowheads="1"/>
          </p:cNvSpPr>
          <p:nvPr>
            <p:ph type="sldNum" sz="quarter" idx="5"/>
          </p:nvPr>
        </p:nvSpPr>
        <p:spPr bwMode="auto">
          <a:xfrm>
            <a:off x="3851275" y="9380538"/>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algn="r" defTabSz="919163">
              <a:defRPr sz="1200"/>
            </a:lvl1pPr>
          </a:lstStyle>
          <a:p>
            <a:fld id="{020163D3-279E-4390-AC8D-5C299CB5E3B5}" type="slidenum">
              <a:rPr lang="ru-RU"/>
              <a:pPr/>
              <a:t>‹Nr.›</a:t>
            </a:fld>
            <a:endParaRPr lang="ru-RU"/>
          </a:p>
        </p:txBody>
      </p:sp>
    </p:spTree>
    <p:extLst>
      <p:ext uri="{BB962C8B-B14F-4D97-AF65-F5344CB8AC3E}">
        <p14:creationId xmlns:p14="http://schemas.microsoft.com/office/powerpoint/2010/main" val="197559847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4F900F60-4A97-4899-B128-186ACCA8C6E2}" type="slidenum">
              <a:rPr lang="ru-RU"/>
              <a:pPr/>
              <a:t>1</a:t>
            </a:fld>
            <a:endParaRPr lang="ru-RU"/>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25891575-23D4-4836-9A5D-B59BB9B0BA0C}" type="slidenum">
              <a:rPr lang="ru-RU"/>
              <a:pPr/>
              <a:t>7</a:t>
            </a:fld>
            <a:endParaRPr lang="ru-RU"/>
          </a:p>
        </p:txBody>
      </p:sp>
      <p:sp>
        <p:nvSpPr>
          <p:cNvPr id="173058" name="Rectangle 2"/>
          <p:cNvSpPr>
            <a:spLocks noChangeArrowheads="1" noTextEdit="1"/>
          </p:cNvSpPr>
          <p:nvPr>
            <p:ph type="sldImg"/>
          </p:nvPr>
        </p:nvSpPr>
        <p:spPr>
          <a:xfrm>
            <a:off x="930275" y="739775"/>
            <a:ext cx="4938713" cy="3703638"/>
          </a:xfrm>
          <a:ln/>
        </p:spPr>
      </p:sp>
      <p:sp>
        <p:nvSpPr>
          <p:cNvPr id="173059" name="Rectangle 3"/>
          <p:cNvSpPr>
            <a:spLocks noGrp="1" noChangeArrowheads="1"/>
          </p:cNvSpPr>
          <p:nvPr>
            <p:ph type="body" idx="1"/>
          </p:nvPr>
        </p:nvSpPr>
        <p:spPr>
          <a:xfrm>
            <a:off x="906463" y="4689475"/>
            <a:ext cx="4984750" cy="4443413"/>
          </a:xfrm>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8934F2B7-9A30-433F-A9F3-8A74F2A11DC5}" type="slidenum">
              <a:rPr lang="ru-RU"/>
              <a:pPr/>
              <a:t>11</a:t>
            </a:fld>
            <a:endParaRPr lang="ru-RU"/>
          </a:p>
        </p:txBody>
      </p:sp>
      <p:sp>
        <p:nvSpPr>
          <p:cNvPr id="171010" name="Rectangle 2"/>
          <p:cNvSpPr>
            <a:spLocks noChangeArrowheads="1" noTextEdit="1"/>
          </p:cNvSpPr>
          <p:nvPr>
            <p:ph type="sldImg"/>
          </p:nvPr>
        </p:nvSpPr>
        <p:spPr>
          <a:xfrm>
            <a:off x="930275" y="739775"/>
            <a:ext cx="4938713" cy="3703638"/>
          </a:xfrm>
          <a:ln/>
        </p:spPr>
      </p:sp>
      <p:sp>
        <p:nvSpPr>
          <p:cNvPr id="171011" name="Rectangle 3"/>
          <p:cNvSpPr>
            <a:spLocks noGrp="1" noChangeArrowheads="1"/>
          </p:cNvSpPr>
          <p:nvPr>
            <p:ph type="body" idx="1"/>
          </p:nvPr>
        </p:nvSpPr>
        <p:spPr>
          <a:xfrm>
            <a:off x="906463" y="4689475"/>
            <a:ext cx="4984750" cy="4443413"/>
          </a:xfrm>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38D34D0C-7E7D-4AFE-80AA-A2BDB4CA5C88}" type="slidenum">
              <a:rPr lang="ru-RU"/>
              <a:pPr/>
              <a:t>12</a:t>
            </a:fld>
            <a:endParaRPr lang="ru-RU"/>
          </a:p>
        </p:txBody>
      </p:sp>
      <p:sp>
        <p:nvSpPr>
          <p:cNvPr id="234498" name="Rectangle 2"/>
          <p:cNvSpPr>
            <a:spLocks noChangeArrowheads="1" noTextEdit="1"/>
          </p:cNvSpPr>
          <p:nvPr>
            <p:ph type="sldImg"/>
          </p:nvPr>
        </p:nvSpPr>
        <p:spPr>
          <a:xfrm>
            <a:off x="930275" y="739775"/>
            <a:ext cx="4938713" cy="3703638"/>
          </a:xfrm>
          <a:ln/>
        </p:spPr>
      </p:sp>
      <p:sp>
        <p:nvSpPr>
          <p:cNvPr id="234499" name="Rectangle 3"/>
          <p:cNvSpPr>
            <a:spLocks noGrp="1" noChangeArrowheads="1"/>
          </p:cNvSpPr>
          <p:nvPr>
            <p:ph type="body" idx="1"/>
          </p:nvPr>
        </p:nvSpPr>
        <p:spPr>
          <a:xfrm>
            <a:off x="906463" y="4689475"/>
            <a:ext cx="4984750" cy="4443413"/>
          </a:xfrm>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09D0E4F9-F1B8-4956-ADF9-378F2D50D1C5}" type="slidenum">
              <a:rPr lang="ru-RU"/>
              <a:pPr/>
              <a:t>18</a:t>
            </a:fld>
            <a:endParaRPr lang="ru-RU"/>
          </a:p>
        </p:txBody>
      </p:sp>
      <p:sp>
        <p:nvSpPr>
          <p:cNvPr id="236546" name="Rectangle 2"/>
          <p:cNvSpPr>
            <a:spLocks noChangeArrowheads="1" noTextEdit="1"/>
          </p:cNvSpPr>
          <p:nvPr>
            <p:ph type="sldImg"/>
          </p:nvPr>
        </p:nvSpPr>
        <p:spPr>
          <a:xfrm>
            <a:off x="930275" y="739775"/>
            <a:ext cx="4938713" cy="3703638"/>
          </a:xfrm>
          <a:ln/>
        </p:spPr>
      </p:sp>
      <p:sp>
        <p:nvSpPr>
          <p:cNvPr id="236547" name="Rectangle 3"/>
          <p:cNvSpPr>
            <a:spLocks noGrp="1" noChangeArrowheads="1"/>
          </p:cNvSpPr>
          <p:nvPr>
            <p:ph type="body" idx="1"/>
          </p:nvPr>
        </p:nvSpPr>
        <p:spPr>
          <a:xfrm>
            <a:off x="906463" y="4689475"/>
            <a:ext cx="4984750" cy="4443413"/>
          </a:xfrm>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05701C1C-D76F-4DB9-9220-2EC9EAD623B2}" type="slidenum">
              <a:rPr lang="ru-RU"/>
              <a:pPr/>
              <a:t>19</a:t>
            </a:fld>
            <a:endParaRPr lang="ru-RU"/>
          </a:p>
        </p:txBody>
      </p:sp>
      <p:sp>
        <p:nvSpPr>
          <p:cNvPr id="240642" name="Rectangle 2"/>
          <p:cNvSpPr>
            <a:spLocks noChangeArrowheads="1" noTextEdit="1"/>
          </p:cNvSpPr>
          <p:nvPr>
            <p:ph type="sldImg"/>
          </p:nvPr>
        </p:nvSpPr>
        <p:spPr>
          <a:xfrm>
            <a:off x="930275" y="739775"/>
            <a:ext cx="4938713" cy="3703638"/>
          </a:xfrm>
          <a:ln/>
        </p:spPr>
      </p:sp>
      <p:sp>
        <p:nvSpPr>
          <p:cNvPr id="240643" name="Rectangle 3"/>
          <p:cNvSpPr>
            <a:spLocks noGrp="1" noChangeArrowheads="1"/>
          </p:cNvSpPr>
          <p:nvPr>
            <p:ph type="body" idx="1"/>
          </p:nvPr>
        </p:nvSpPr>
        <p:spPr>
          <a:xfrm>
            <a:off x="906463" y="4689475"/>
            <a:ext cx="4984750" cy="4443413"/>
          </a:xfrm>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068AC633-2FAB-497D-9DD4-E6A24B945204}" type="slidenum">
              <a:rPr lang="ru-RU"/>
              <a:pPr/>
              <a:t>20</a:t>
            </a:fld>
            <a:endParaRPr lang="ru-RU"/>
          </a:p>
        </p:txBody>
      </p:sp>
      <p:sp>
        <p:nvSpPr>
          <p:cNvPr id="242690" name="Rectangle 2"/>
          <p:cNvSpPr>
            <a:spLocks noChangeArrowheads="1" noTextEdit="1"/>
          </p:cNvSpPr>
          <p:nvPr>
            <p:ph type="sldImg"/>
          </p:nvPr>
        </p:nvSpPr>
        <p:spPr>
          <a:xfrm>
            <a:off x="930275" y="739775"/>
            <a:ext cx="4938713" cy="3703638"/>
          </a:xfrm>
          <a:ln/>
        </p:spPr>
      </p:sp>
      <p:sp>
        <p:nvSpPr>
          <p:cNvPr id="242691" name="Rectangle 3"/>
          <p:cNvSpPr>
            <a:spLocks noGrp="1" noChangeArrowheads="1"/>
          </p:cNvSpPr>
          <p:nvPr>
            <p:ph type="body" idx="1"/>
          </p:nvPr>
        </p:nvSpPr>
        <p:spPr>
          <a:xfrm>
            <a:off x="906463" y="4689475"/>
            <a:ext cx="4984750" cy="4443413"/>
          </a:xfrm>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9458" name="Group 2"/>
          <p:cNvGrpSpPr>
            <a:grpSpLocks/>
          </p:cNvGrpSpPr>
          <p:nvPr/>
        </p:nvGrpSpPr>
        <p:grpSpPr bwMode="auto">
          <a:xfrm>
            <a:off x="379413" y="1676400"/>
            <a:ext cx="8388350" cy="4421188"/>
            <a:chOff x="238" y="1056"/>
            <a:chExt cx="5285" cy="2785"/>
          </a:xfrm>
        </p:grpSpPr>
        <p:grpSp>
          <p:nvGrpSpPr>
            <p:cNvPr id="19459" name="Group 3"/>
            <p:cNvGrpSpPr>
              <a:grpSpLocks/>
            </p:cNvGrpSpPr>
            <p:nvPr/>
          </p:nvGrpSpPr>
          <p:grpSpPr bwMode="auto">
            <a:xfrm>
              <a:off x="238" y="1056"/>
              <a:ext cx="5285" cy="1393"/>
              <a:chOff x="238" y="1056"/>
              <a:chExt cx="5285" cy="1393"/>
            </a:xfrm>
          </p:grpSpPr>
          <p:sp>
            <p:nvSpPr>
              <p:cNvPr id="19460" name="Rectangle 4"/>
              <p:cNvSpPr>
                <a:spLocks noChangeArrowheads="1"/>
              </p:cNvSpPr>
              <p:nvPr/>
            </p:nvSpPr>
            <p:spPr bwMode="auto">
              <a:xfrm>
                <a:off x="243" y="1057"/>
                <a:ext cx="5272" cy="1391"/>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1" name="Freeform 5"/>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Lst>
                <a:ahLst/>
                <a:cxnLst>
                  <a:cxn ang="0">
                    <a:pos x="T0" y="T1"/>
                  </a:cxn>
                  <a:cxn ang="0">
                    <a:pos x="T2" y="T3"/>
                  </a:cxn>
                  <a:cxn ang="0">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2" name="Freeform 6"/>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Lst>
                <a:ahLst/>
                <a:cxnLst>
                  <a:cxn ang="0">
                    <a:pos x="T0" y="T1"/>
                  </a:cxn>
                  <a:cxn ang="0">
                    <a:pos x="T2" y="T3"/>
                  </a:cxn>
                  <a:cxn ang="0">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3" name="Group 7"/>
            <p:cNvGrpSpPr>
              <a:grpSpLocks/>
            </p:cNvGrpSpPr>
            <p:nvPr/>
          </p:nvGrpSpPr>
          <p:grpSpPr bwMode="auto">
            <a:xfrm>
              <a:off x="240" y="3744"/>
              <a:ext cx="5281" cy="97"/>
              <a:chOff x="240" y="3744"/>
              <a:chExt cx="5281" cy="97"/>
            </a:xfrm>
          </p:grpSpPr>
          <p:sp>
            <p:nvSpPr>
              <p:cNvPr id="19464" name="Rectangle 8"/>
              <p:cNvSpPr>
                <a:spLocks noChangeArrowheads="1"/>
              </p:cNvSpPr>
              <p:nvPr/>
            </p:nvSpPr>
            <p:spPr bwMode="auto">
              <a:xfrm>
                <a:off x="240" y="3744"/>
                <a:ext cx="5280" cy="96"/>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5" name="Freeform 9"/>
              <p:cNvSpPr>
                <a:spLocks/>
              </p:cNvSpPr>
              <p:nvPr/>
            </p:nvSpPr>
            <p:spPr bwMode="auto">
              <a:xfrm>
                <a:off x="240" y="3744"/>
                <a:ext cx="5281" cy="97"/>
              </a:xfrm>
              <a:custGeom>
                <a:avLst/>
                <a:gdLst>
                  <a:gd name="T0" fmla="*/ 5280 w 5281"/>
                  <a:gd name="T1" fmla="*/ 0 h 97"/>
                  <a:gd name="T2" fmla="*/ 0 w 5281"/>
                  <a:gd name="T3" fmla="*/ 0 h 97"/>
                  <a:gd name="T4" fmla="*/ 0 w 5281"/>
                  <a:gd name="T5" fmla="*/ 96 h 97"/>
                </a:gdLst>
                <a:ahLst/>
                <a:cxnLst>
                  <a:cxn ang="0">
                    <a:pos x="T0" y="T1"/>
                  </a:cxn>
                  <a:cxn ang="0">
                    <a:pos x="T2" y="T3"/>
                  </a:cxn>
                  <a:cxn ang="0">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6" name="Freeform 10"/>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Lst>
                <a:ahLst/>
                <a:cxnLst>
                  <a:cxn ang="0">
                    <a:pos x="T0" y="T1"/>
                  </a:cxn>
                  <a:cxn ang="0">
                    <a:pos x="T2" y="T3"/>
                  </a:cxn>
                  <a:cxn ang="0">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7" name="Group 11"/>
            <p:cNvGrpSpPr>
              <a:grpSpLocks/>
            </p:cNvGrpSpPr>
            <p:nvPr/>
          </p:nvGrpSpPr>
          <p:grpSpPr bwMode="auto">
            <a:xfrm>
              <a:off x="338" y="1200"/>
              <a:ext cx="97" cy="1104"/>
              <a:chOff x="338" y="1200"/>
              <a:chExt cx="97" cy="1104"/>
            </a:xfrm>
          </p:grpSpPr>
          <p:sp useBgFill="1">
            <p:nvSpPr>
              <p:cNvPr id="19468" name="Rectangle 12"/>
              <p:cNvSpPr>
                <a:spLocks noChangeArrowheads="1"/>
              </p:cNvSpPr>
              <p:nvPr/>
            </p:nvSpPr>
            <p:spPr bwMode="auto">
              <a:xfrm>
                <a:off x="338" y="1201"/>
                <a:ext cx="96" cy="110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9" name="Freeform 13"/>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Lst>
                <a:ahLst/>
                <a:cxnLst>
                  <a:cxn ang="0">
                    <a:pos x="T0" y="T1"/>
                  </a:cxn>
                  <a:cxn ang="0">
                    <a:pos x="T2" y="T3"/>
                  </a:cxn>
                  <a:cxn ang="0">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70" name="Freeform 14"/>
              <p:cNvSpPr>
                <a:spLocks/>
              </p:cNvSpPr>
              <p:nvPr/>
            </p:nvSpPr>
            <p:spPr bwMode="auto">
              <a:xfrm>
                <a:off x="338" y="1200"/>
                <a:ext cx="97" cy="1104"/>
              </a:xfrm>
              <a:custGeom>
                <a:avLst/>
                <a:gdLst>
                  <a:gd name="T0" fmla="*/ 0 w 97"/>
                  <a:gd name="T1" fmla="*/ 1103 h 1104"/>
                  <a:gd name="T2" fmla="*/ 0 w 97"/>
                  <a:gd name="T3" fmla="*/ 0 h 1104"/>
                  <a:gd name="T4" fmla="*/ 96 w 97"/>
                  <a:gd name="T5" fmla="*/ 0 h 1104"/>
                </a:gdLst>
                <a:ahLst/>
                <a:cxnLst>
                  <a:cxn ang="0">
                    <a:pos x="T0" y="T1"/>
                  </a:cxn>
                  <a:cxn ang="0">
                    <a:pos x="T2" y="T3"/>
                  </a:cxn>
                  <a:cxn ang="0">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9471" name="Rectangle 15"/>
          <p:cNvSpPr>
            <a:spLocks noGrp="1" noChangeArrowheads="1"/>
          </p:cNvSpPr>
          <p:nvPr>
            <p:ph type="ctrTitle" sz="quarter"/>
          </p:nvPr>
        </p:nvSpPr>
        <p:spPr bwMode="auto">
          <a:xfrm>
            <a:off x="836613" y="21336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a:lvl1pPr>
          </a:lstStyle>
          <a:p>
            <a:pPr lvl="0"/>
            <a:r>
              <a:rPr lang="ru-RU" noProof="0" smtClean="0"/>
              <a:t>Щелчок правит образец заголовка</a:t>
            </a:r>
          </a:p>
        </p:txBody>
      </p:sp>
      <p:sp>
        <p:nvSpPr>
          <p:cNvPr id="19472" name="Rectangle 16"/>
          <p:cNvSpPr>
            <a:spLocks noGrp="1" noChangeArrowheads="1"/>
          </p:cNvSpPr>
          <p:nvPr>
            <p:ph type="subTitle" sz="quarter" idx="1"/>
          </p:nvPr>
        </p:nvSpPr>
        <p:spPr bwMode="auto">
          <a:xfrm>
            <a:off x="1371600" y="40386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0" indent="0" algn="ctr">
              <a:buFont typeface="Monotype Sorts" pitchFamily="2" charset="2"/>
              <a:buNone/>
              <a:defRPr/>
            </a:lvl1pPr>
          </a:lstStyle>
          <a:p>
            <a:pPr lvl="0"/>
            <a:r>
              <a:rPr lang="ru-RU" noProof="0" smtClean="0"/>
              <a:t>Щелчок правит образец подзаголовка</a:t>
            </a:r>
          </a:p>
        </p:txBody>
      </p:sp>
      <p:sp>
        <p:nvSpPr>
          <p:cNvPr id="19473" name="Rectangle 17"/>
          <p:cNvSpPr>
            <a:spLocks noGrp="1" noChangeArrowheads="1"/>
          </p:cNvSpPr>
          <p:nvPr>
            <p:ph type="dt" sz="quarter" idx="2"/>
          </p:nvPr>
        </p:nvSpPr>
        <p:spPr bwMode="auto">
          <a:xfrm>
            <a:off x="381000" y="63246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400"/>
            </a:lvl1pPr>
          </a:lstStyle>
          <a:p>
            <a:endParaRPr lang="ru-RU"/>
          </a:p>
        </p:txBody>
      </p:sp>
      <p:sp>
        <p:nvSpPr>
          <p:cNvPr id="19474" name="Rectangle 18"/>
          <p:cNvSpPr>
            <a:spLocks noGrp="1" noChangeArrowheads="1"/>
          </p:cNvSpPr>
          <p:nvPr>
            <p:ph type="ftr" sz="quarter" idx="3"/>
          </p:nvPr>
        </p:nvSpPr>
        <p:spPr>
          <a:xfrm>
            <a:off x="3124200" y="6324600"/>
            <a:ext cx="2895600" cy="457200"/>
          </a:xfrm>
        </p:spPr>
        <p:txBody>
          <a:bodyPr/>
          <a:lstStyle>
            <a:lvl1pPr algn="ctr">
              <a:defRPr sz="1400">
                <a:latin typeface="+mn-lt"/>
              </a:defRPr>
            </a:lvl1pPr>
          </a:lstStyle>
          <a:p>
            <a:endParaRPr lang="ru-RU"/>
          </a:p>
        </p:txBody>
      </p:sp>
      <p:sp>
        <p:nvSpPr>
          <p:cNvPr id="19475" name="Rectangle 19"/>
          <p:cNvSpPr>
            <a:spLocks noGrp="1" noChangeArrowheads="1"/>
          </p:cNvSpPr>
          <p:nvPr>
            <p:ph type="sldNum" sz="quarter" idx="4"/>
          </p:nvPr>
        </p:nvSpPr>
        <p:spPr>
          <a:xfrm>
            <a:off x="6858000" y="6324600"/>
            <a:ext cx="1905000" cy="457200"/>
          </a:xfrm>
        </p:spPr>
        <p:txBody>
          <a:bodyPr/>
          <a:lstStyle>
            <a:lvl1pPr>
              <a:defRPr/>
            </a:lvl1pPr>
          </a:lstStyle>
          <a:p>
            <a:fld id="{5C1CC209-85DC-4572-92CB-D69E80D4704A}" type="slidenum">
              <a:rPr lang="ru-RU"/>
              <a:pPr/>
              <a:t>‹Nr.›</a:t>
            </a:fld>
            <a:endParaRPr lang="ru-R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1B578BE9-FEDB-410D-84C8-8BEC94A0B8F0}" type="slidenum">
              <a:rPr lang="ru-RU"/>
              <a:pPr/>
              <a:t>‹Nr.›</a:t>
            </a:fld>
            <a:endParaRPr lang="ru-RU"/>
          </a:p>
        </p:txBody>
      </p:sp>
    </p:spTree>
    <p:extLst>
      <p:ext uri="{BB962C8B-B14F-4D97-AF65-F5344CB8AC3E}">
        <p14:creationId xmlns:p14="http://schemas.microsoft.com/office/powerpoint/2010/main" val="38081600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49DC60E3-6835-4D58-8516-E5DED472137F}" type="slidenum">
              <a:rPr lang="ru-RU"/>
              <a:pPr/>
              <a:t>‹Nr.›</a:t>
            </a:fld>
            <a:endParaRPr lang="ru-RU"/>
          </a:p>
        </p:txBody>
      </p:sp>
    </p:spTree>
    <p:extLst>
      <p:ext uri="{BB962C8B-B14F-4D97-AF65-F5344CB8AC3E}">
        <p14:creationId xmlns:p14="http://schemas.microsoft.com/office/powerpoint/2010/main" val="33923541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a:prstGeom prst="rect">
            <a:avLst/>
          </a:prstGeom>
        </p:spPr>
        <p:txBody>
          <a:bodyPr/>
          <a:lstStyle/>
          <a:p>
            <a:endParaRPr lang="de-DE"/>
          </a:p>
        </p:txBody>
      </p:sp>
      <p:sp>
        <p:nvSpPr>
          <p:cNvPr id="4" name="Fußzeilenplatzhalter 3"/>
          <p:cNvSpPr>
            <a:spLocks noGrp="1"/>
          </p:cNvSpPr>
          <p:nvPr>
            <p:ph type="ftr" sz="quarter" idx="10"/>
          </p:nvPr>
        </p:nvSpPr>
        <p:spPr>
          <a:xfrm>
            <a:off x="684213" y="6448425"/>
            <a:ext cx="6581775" cy="327025"/>
          </a:xfrm>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a:xfrm>
            <a:off x="7239000" y="6561138"/>
            <a:ext cx="1905000" cy="296862"/>
          </a:xfrm>
        </p:spPr>
        <p:txBody>
          <a:bodyPr/>
          <a:lstStyle>
            <a:lvl1pPr>
              <a:defRPr/>
            </a:lvl1pPr>
          </a:lstStyle>
          <a:p>
            <a:fld id="{5FE8C8D5-0CEC-400B-AFFA-AA46AE4E5CE6}" type="slidenum">
              <a:rPr lang="ru-RU"/>
              <a:pPr/>
              <a:t>‹Nr.›</a:t>
            </a:fld>
            <a:endParaRPr lang="ru-RU"/>
          </a:p>
        </p:txBody>
      </p:sp>
    </p:spTree>
    <p:extLst>
      <p:ext uri="{BB962C8B-B14F-4D97-AF65-F5344CB8AC3E}">
        <p14:creationId xmlns:p14="http://schemas.microsoft.com/office/powerpoint/2010/main" val="8896701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Fußzeilenplatzhalter 2"/>
          <p:cNvSpPr>
            <a:spLocks noGrp="1"/>
          </p:cNvSpPr>
          <p:nvPr>
            <p:ph type="ftr" sz="quarter" idx="10"/>
          </p:nvPr>
        </p:nvSpPr>
        <p:spPr>
          <a:xfrm>
            <a:off x="684213" y="6448425"/>
            <a:ext cx="6581775" cy="327025"/>
          </a:xfrm>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4" name="Foliennummernplatzhalter 3"/>
          <p:cNvSpPr>
            <a:spLocks noGrp="1"/>
          </p:cNvSpPr>
          <p:nvPr>
            <p:ph type="sldNum" sz="quarter" idx="11"/>
          </p:nvPr>
        </p:nvSpPr>
        <p:spPr>
          <a:xfrm>
            <a:off x="7239000" y="6561138"/>
            <a:ext cx="1905000" cy="296862"/>
          </a:xfrm>
        </p:spPr>
        <p:txBody>
          <a:bodyPr/>
          <a:lstStyle>
            <a:lvl1pPr>
              <a:defRPr/>
            </a:lvl1pPr>
          </a:lstStyle>
          <a:p>
            <a:fld id="{21877C57-D11E-456C-95F7-8C51803B3FC0}" type="slidenum">
              <a:rPr lang="ru-RU"/>
              <a:pPr/>
              <a:t>‹Nr.›</a:t>
            </a:fld>
            <a:endParaRPr lang="ru-RU"/>
          </a:p>
        </p:txBody>
      </p:sp>
    </p:spTree>
    <p:extLst>
      <p:ext uri="{BB962C8B-B14F-4D97-AF65-F5344CB8AC3E}">
        <p14:creationId xmlns:p14="http://schemas.microsoft.com/office/powerpoint/2010/main" val="9075219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0"/>
          </p:nvPr>
        </p:nvSpPr>
        <p:spPr>
          <a:xfrm>
            <a:off x="684213" y="6448425"/>
            <a:ext cx="6581775" cy="327025"/>
          </a:xfrm>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7" name="Foliennummernplatzhalter 6"/>
          <p:cNvSpPr>
            <a:spLocks noGrp="1"/>
          </p:cNvSpPr>
          <p:nvPr>
            <p:ph type="sldNum" sz="quarter" idx="11"/>
          </p:nvPr>
        </p:nvSpPr>
        <p:spPr>
          <a:xfrm>
            <a:off x="7239000" y="6561138"/>
            <a:ext cx="1905000" cy="296862"/>
          </a:xfrm>
        </p:spPr>
        <p:txBody>
          <a:bodyPr/>
          <a:lstStyle>
            <a:lvl1pPr>
              <a:defRPr/>
            </a:lvl1pPr>
          </a:lstStyle>
          <a:p>
            <a:fld id="{9C43E44B-3131-43E6-9301-540772E46194}" type="slidenum">
              <a:rPr lang="ru-RU"/>
              <a:pPr/>
              <a:t>‹Nr.›</a:t>
            </a:fld>
            <a:endParaRPr lang="ru-RU"/>
          </a:p>
        </p:txBody>
      </p:sp>
    </p:spTree>
    <p:extLst>
      <p:ext uri="{BB962C8B-B14F-4D97-AF65-F5344CB8AC3E}">
        <p14:creationId xmlns:p14="http://schemas.microsoft.com/office/powerpoint/2010/main" val="40171405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A4F0CD49-9CD3-4ED3-AA9E-588C8AFFEA19}" type="slidenum">
              <a:rPr lang="ru-RU"/>
              <a:pPr/>
              <a:t>‹Nr.›</a:t>
            </a:fld>
            <a:endParaRPr lang="ru-RU"/>
          </a:p>
        </p:txBody>
      </p:sp>
    </p:spTree>
    <p:extLst>
      <p:ext uri="{BB962C8B-B14F-4D97-AF65-F5344CB8AC3E}">
        <p14:creationId xmlns:p14="http://schemas.microsoft.com/office/powerpoint/2010/main" val="20410067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51AE49D3-E995-4C99-84E2-7E36593C8B3F}" type="slidenum">
              <a:rPr lang="ru-RU"/>
              <a:pPr/>
              <a:t>‹Nr.›</a:t>
            </a:fld>
            <a:endParaRPr lang="ru-RU"/>
          </a:p>
        </p:txBody>
      </p:sp>
    </p:spTree>
    <p:extLst>
      <p:ext uri="{BB962C8B-B14F-4D97-AF65-F5344CB8AC3E}">
        <p14:creationId xmlns:p14="http://schemas.microsoft.com/office/powerpoint/2010/main" val="23411577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86AD9AD8-68B5-499D-AFA9-00E85142DC2B}" type="slidenum">
              <a:rPr lang="ru-RU"/>
              <a:pPr/>
              <a:t>‹Nr.›</a:t>
            </a:fld>
            <a:endParaRPr lang="ru-RU"/>
          </a:p>
        </p:txBody>
      </p:sp>
    </p:spTree>
    <p:extLst>
      <p:ext uri="{BB962C8B-B14F-4D97-AF65-F5344CB8AC3E}">
        <p14:creationId xmlns:p14="http://schemas.microsoft.com/office/powerpoint/2010/main" val="453362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8" name="Foliennummernplatzhalter 7"/>
          <p:cNvSpPr>
            <a:spLocks noGrp="1"/>
          </p:cNvSpPr>
          <p:nvPr>
            <p:ph type="sldNum" sz="quarter" idx="11"/>
          </p:nvPr>
        </p:nvSpPr>
        <p:spPr/>
        <p:txBody>
          <a:bodyPr/>
          <a:lstStyle>
            <a:lvl1pPr>
              <a:defRPr/>
            </a:lvl1pPr>
          </a:lstStyle>
          <a:p>
            <a:fld id="{E771C28A-EAFD-4289-B7A4-BCE4D5FE8E46}" type="slidenum">
              <a:rPr lang="ru-RU"/>
              <a:pPr/>
              <a:t>‹Nr.›</a:t>
            </a:fld>
            <a:endParaRPr lang="ru-RU"/>
          </a:p>
        </p:txBody>
      </p:sp>
    </p:spTree>
    <p:extLst>
      <p:ext uri="{BB962C8B-B14F-4D97-AF65-F5344CB8AC3E}">
        <p14:creationId xmlns:p14="http://schemas.microsoft.com/office/powerpoint/2010/main" val="24786288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4" name="Foliennummernplatzhalter 3"/>
          <p:cNvSpPr>
            <a:spLocks noGrp="1"/>
          </p:cNvSpPr>
          <p:nvPr>
            <p:ph type="sldNum" sz="quarter" idx="11"/>
          </p:nvPr>
        </p:nvSpPr>
        <p:spPr/>
        <p:txBody>
          <a:bodyPr/>
          <a:lstStyle>
            <a:lvl1pPr>
              <a:defRPr/>
            </a:lvl1pPr>
          </a:lstStyle>
          <a:p>
            <a:fld id="{B53A5CB0-AEDB-4AC5-9E07-1CEE5150475C}" type="slidenum">
              <a:rPr lang="ru-RU"/>
              <a:pPr/>
              <a:t>‹Nr.›</a:t>
            </a:fld>
            <a:endParaRPr lang="ru-RU"/>
          </a:p>
        </p:txBody>
      </p:sp>
    </p:spTree>
    <p:extLst>
      <p:ext uri="{BB962C8B-B14F-4D97-AF65-F5344CB8AC3E}">
        <p14:creationId xmlns:p14="http://schemas.microsoft.com/office/powerpoint/2010/main" val="40538440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3" name="Foliennummernplatzhalter 2"/>
          <p:cNvSpPr>
            <a:spLocks noGrp="1"/>
          </p:cNvSpPr>
          <p:nvPr>
            <p:ph type="sldNum" sz="quarter" idx="11"/>
          </p:nvPr>
        </p:nvSpPr>
        <p:spPr/>
        <p:txBody>
          <a:bodyPr/>
          <a:lstStyle>
            <a:lvl1pPr>
              <a:defRPr/>
            </a:lvl1pPr>
          </a:lstStyle>
          <a:p>
            <a:fld id="{DE3EA299-4F3E-4CB4-A769-B09699AD179C}" type="slidenum">
              <a:rPr lang="ru-RU"/>
              <a:pPr/>
              <a:t>‹Nr.›</a:t>
            </a:fld>
            <a:endParaRPr lang="ru-RU"/>
          </a:p>
        </p:txBody>
      </p:sp>
    </p:spTree>
    <p:extLst>
      <p:ext uri="{BB962C8B-B14F-4D97-AF65-F5344CB8AC3E}">
        <p14:creationId xmlns:p14="http://schemas.microsoft.com/office/powerpoint/2010/main" val="32412783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9DB9B881-39AD-46DA-8AF3-2961AFEFE470}" type="slidenum">
              <a:rPr lang="ru-RU"/>
              <a:pPr/>
              <a:t>‹Nr.›</a:t>
            </a:fld>
            <a:endParaRPr lang="ru-RU"/>
          </a:p>
        </p:txBody>
      </p:sp>
    </p:spTree>
    <p:extLst>
      <p:ext uri="{BB962C8B-B14F-4D97-AF65-F5344CB8AC3E}">
        <p14:creationId xmlns:p14="http://schemas.microsoft.com/office/powerpoint/2010/main" val="23849738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91F0A1F5-5006-4247-AE15-411728B718A3}" type="slidenum">
              <a:rPr lang="ru-RU"/>
              <a:pPr/>
              <a:t>‹Nr.›</a:t>
            </a:fld>
            <a:endParaRPr lang="ru-RU"/>
          </a:p>
        </p:txBody>
      </p:sp>
    </p:spTree>
    <p:extLst>
      <p:ext uri="{BB962C8B-B14F-4D97-AF65-F5344CB8AC3E}">
        <p14:creationId xmlns:p14="http://schemas.microsoft.com/office/powerpoint/2010/main" val="10934942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18450" name="Rectangle 18"/>
          <p:cNvSpPr>
            <a:spLocks noGrp="1" noChangeArrowheads="1"/>
          </p:cNvSpPr>
          <p:nvPr>
            <p:ph type="ftr" sz="quarter" idx="3"/>
          </p:nvPr>
        </p:nvSpPr>
        <p:spPr bwMode="auto">
          <a:xfrm>
            <a:off x="684213" y="6448425"/>
            <a:ext cx="65817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200">
                <a:latin typeface="Arial" charset="0"/>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18451" name="Rectangle 19"/>
          <p:cNvSpPr>
            <a:spLocks noGrp="1" noChangeArrowheads="1"/>
          </p:cNvSpPr>
          <p:nvPr>
            <p:ph type="sldNum" sz="quarter" idx="4"/>
          </p:nvPr>
        </p:nvSpPr>
        <p:spPr bwMode="auto">
          <a:xfrm>
            <a:off x="7239000" y="6561138"/>
            <a:ext cx="190500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3523BD5F-C94D-4A6F-BC9F-AA387656FA3F}" type="slidenum">
              <a:rPr lang="ru-RU"/>
              <a:pPr/>
              <a:t>‹Nr.›</a:t>
            </a:fld>
            <a:endParaRPr lang="ru-RU"/>
          </a:p>
        </p:txBody>
      </p:sp>
      <p:sp>
        <p:nvSpPr>
          <p:cNvPr id="18453" name="Rectangle 21"/>
          <p:cNvSpPr>
            <a:spLocks noChangeArrowheads="1"/>
          </p:cNvSpPr>
          <p:nvPr userDrawn="1"/>
        </p:nvSpPr>
        <p:spPr bwMode="auto">
          <a:xfrm>
            <a:off x="4138613" y="304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8452" name="Picture 20"/>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84213" y="373063"/>
            <a:ext cx="9382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00"/>
                </a:solidFill>
                <a:miter lim="800000"/>
                <a:headEnd/>
                <a:tailEnd/>
              </a14:hiddenLine>
            </a:ext>
          </a:extLst>
        </p:spPr>
      </p:pic>
      <p:graphicFrame>
        <p:nvGraphicFramePr>
          <p:cNvPr id="18457" name="Object 25"/>
          <p:cNvGraphicFramePr>
            <a:graphicFrameLocks noChangeAspect="1"/>
          </p:cNvGraphicFramePr>
          <p:nvPr userDrawn="1"/>
        </p:nvGraphicFramePr>
        <p:xfrm>
          <a:off x="7758113" y="325438"/>
          <a:ext cx="862012" cy="873125"/>
        </p:xfrm>
        <a:graphic>
          <a:graphicData uri="http://schemas.openxmlformats.org/presentationml/2006/ole">
            <mc:AlternateContent xmlns:mc="http://schemas.openxmlformats.org/markup-compatibility/2006">
              <mc:Choice xmlns:v="urn:schemas-microsoft-com:vml" Requires="v">
                <p:oleObj spid="_x0000_s18463" name="Документ" r:id="rId19" imgW="705600" imgH="715680" progId="Word.Document.8">
                  <p:embed/>
                </p:oleObj>
              </mc:Choice>
              <mc:Fallback>
                <p:oleObj name="Документ" r:id="rId19" imgW="705600" imgH="715680" progId="Word.Document.8">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58113" y="325438"/>
                        <a:ext cx="862012" cy="8731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60" name="Rectangle 28"/>
          <p:cNvSpPr>
            <a:spLocks noChangeArrowheads="1"/>
          </p:cNvSpPr>
          <p:nvPr userDrawn="1"/>
        </p:nvSpPr>
        <p:spPr bwMode="auto">
          <a:xfrm>
            <a:off x="666750" y="1447800"/>
            <a:ext cx="7943850" cy="4972050"/>
          </a:xfrm>
          <a:prstGeom prst="rect">
            <a:avLst/>
          </a:prstGeom>
          <a:solidFill>
            <a:srgbClr val="F8F8F8"/>
          </a:solidFill>
          <a:ln w="12700" cap="sq">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462" name="Rectangle 30"/>
          <p:cNvSpPr>
            <a:spLocks noChangeArrowheads="1"/>
          </p:cNvSpPr>
          <p:nvPr userDrawn="1"/>
        </p:nvSpPr>
        <p:spPr bwMode="auto">
          <a:xfrm>
            <a:off x="644525" y="6477000"/>
            <a:ext cx="4760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400">
                <a:latin typeface="Arial" charset="0"/>
              </a:rPr>
              <a:t>9th CEG-SAM meeting    Paris     March 7-9, 2006</a:t>
            </a:r>
            <a:r>
              <a:rPr lang="ru-RU" sz="1600">
                <a:latin typeface="Arial" charset="0"/>
              </a:rPr>
              <a:t> </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8.bin"/><Relationship Id="rId10" Type="http://schemas.openxmlformats.org/officeDocument/2006/relationships/image" Target="../media/image17.png"/><Relationship Id="rId4" Type="http://schemas.openxmlformats.org/officeDocument/2006/relationships/image" Target="../media/image13.wmf"/><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5.wmf"/><Relationship Id="rId3" Type="http://schemas.openxmlformats.org/officeDocument/2006/relationships/oleObject" Target="../embeddings/oleObject10.bin"/><Relationship Id="rId7" Type="http://schemas.openxmlformats.org/officeDocument/2006/relationships/oleObject" Target="../embeddings/oleObject11.bin"/><Relationship Id="rId12" Type="http://schemas.openxmlformats.org/officeDocument/2006/relationships/image" Target="../media/image21.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4.png"/><Relationship Id="rId11" Type="http://schemas.openxmlformats.org/officeDocument/2006/relationships/oleObject" Target="../embeddings/oleObject13.bin"/><Relationship Id="rId5" Type="http://schemas.openxmlformats.org/officeDocument/2006/relationships/image" Target="../media/image23.png"/><Relationship Id="rId15" Type="http://schemas.openxmlformats.org/officeDocument/2006/relationships/image" Target="../media/image22.wmf"/><Relationship Id="rId10" Type="http://schemas.openxmlformats.org/officeDocument/2006/relationships/image" Target="../media/image20.wmf"/><Relationship Id="rId4" Type="http://schemas.openxmlformats.org/officeDocument/2006/relationships/image" Target="../media/image18.wmf"/><Relationship Id="rId9" Type="http://schemas.openxmlformats.org/officeDocument/2006/relationships/oleObject" Target="../embeddings/oleObject12.bin"/><Relationship Id="rId1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7.png"/><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image" Target="../media/image9.emf"/><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FD5C4B02-BEDA-462F-8B4A-5D2FBB10CF07}" type="slidenum">
              <a:rPr lang="ru-RU"/>
              <a:pPr/>
              <a:t>1</a:t>
            </a:fld>
            <a:endParaRPr lang="ru-RU"/>
          </a:p>
        </p:txBody>
      </p:sp>
      <p:sp>
        <p:nvSpPr>
          <p:cNvPr id="74755" name="Rectangle 3"/>
          <p:cNvSpPr>
            <a:spLocks noChangeArrowheads="1"/>
          </p:cNvSpPr>
          <p:nvPr/>
        </p:nvSpPr>
        <p:spPr bwMode="auto">
          <a:xfrm>
            <a:off x="1809750" y="3714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b="1">
                <a:solidFill>
                  <a:srgbClr val="FF3300"/>
                </a:solidFill>
              </a:rPr>
              <a:t>International Science and Technology Center</a:t>
            </a:r>
            <a:endParaRPr lang="ru-RU" b="1">
              <a:solidFill>
                <a:srgbClr val="FF3300"/>
              </a:solidFill>
            </a:endParaRPr>
          </a:p>
        </p:txBody>
      </p:sp>
      <p:sp>
        <p:nvSpPr>
          <p:cNvPr id="74757" name="Text Box 5"/>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74758" name="Text Box 6"/>
          <p:cNvSpPr txBox="1">
            <a:spLocks noChangeArrowheads="1"/>
          </p:cNvSpPr>
          <p:nvPr/>
        </p:nvSpPr>
        <p:spPr bwMode="auto">
          <a:xfrm>
            <a:off x="742950" y="1466850"/>
            <a:ext cx="7848600"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ts val="600"/>
              </a:spcBef>
            </a:pPr>
            <a:r>
              <a:rPr lang="en-GB" b="1">
                <a:solidFill>
                  <a:srgbClr val="A50021"/>
                </a:solidFill>
                <a:latin typeface="Arial" charset="0"/>
              </a:rPr>
              <a:t>Progress Report on the Project # 2936</a:t>
            </a:r>
            <a:endParaRPr lang="en-GB">
              <a:solidFill>
                <a:srgbClr val="A50021"/>
              </a:solidFill>
              <a:latin typeface="Arial" charset="0"/>
            </a:endParaRPr>
          </a:p>
          <a:p>
            <a:pPr>
              <a:lnSpc>
                <a:spcPct val="110000"/>
              </a:lnSpc>
              <a:spcBef>
                <a:spcPts val="600"/>
              </a:spcBef>
            </a:pPr>
            <a:r>
              <a:rPr lang="en-GB" b="1">
                <a:solidFill>
                  <a:srgbClr val="003399"/>
                </a:solidFill>
                <a:latin typeface="Arial" charset="0"/>
                <a:cs typeface="Times New Roman" pitchFamily="18" charset="0"/>
              </a:rPr>
              <a:t>Modelling of Reactor Core Behaviour under Severe Accident Conditions. Melt Formation, Relocation and Evolution of Molten Pool </a:t>
            </a:r>
          </a:p>
          <a:p>
            <a:pPr>
              <a:lnSpc>
                <a:spcPct val="110000"/>
              </a:lnSpc>
              <a:spcBef>
                <a:spcPts val="600"/>
              </a:spcBef>
            </a:pPr>
            <a:r>
              <a:rPr lang="en-GB" b="1">
                <a:solidFill>
                  <a:srgbClr val="003399"/>
                </a:solidFill>
                <a:latin typeface="Arial" charset="0"/>
                <a:cs typeface="Times New Roman" pitchFamily="18" charset="0"/>
              </a:rPr>
              <a:t>(Reactor Core Melting)</a:t>
            </a:r>
            <a:r>
              <a:rPr lang="ru-RU" sz="2600" b="1">
                <a:solidFill>
                  <a:srgbClr val="003399"/>
                </a:solidFill>
                <a:latin typeface="Arial" charset="0"/>
                <a:cs typeface="Times New Roman" pitchFamily="18" charset="0"/>
              </a:rPr>
              <a:t> </a:t>
            </a:r>
            <a:endParaRPr lang="en-GB" sz="2600" b="1">
              <a:solidFill>
                <a:srgbClr val="003399"/>
              </a:solidFill>
              <a:latin typeface="Arial" charset="0"/>
              <a:cs typeface="Times New Roman" pitchFamily="18" charset="0"/>
            </a:endParaRPr>
          </a:p>
          <a:p>
            <a:pPr>
              <a:lnSpc>
                <a:spcPts val="1500"/>
              </a:lnSpc>
              <a:spcBef>
                <a:spcPts val="600"/>
              </a:spcBef>
            </a:pPr>
            <a:endParaRPr lang="en-GB" sz="2600" b="1">
              <a:solidFill>
                <a:srgbClr val="003399"/>
              </a:solidFill>
              <a:latin typeface="Arial" charset="0"/>
              <a:cs typeface="Times New Roman" pitchFamily="18" charset="0"/>
            </a:endParaRPr>
          </a:p>
          <a:p>
            <a:pPr>
              <a:lnSpc>
                <a:spcPts val="1200"/>
              </a:lnSpc>
              <a:spcBef>
                <a:spcPct val="50000"/>
              </a:spcBef>
            </a:pPr>
            <a:r>
              <a:rPr lang="en-GB" sz="2000" i="1">
                <a:solidFill>
                  <a:srgbClr val="A50021"/>
                </a:solidFill>
                <a:latin typeface="Arial" charset="0"/>
                <a:cs typeface="Times New Roman" pitchFamily="18" charset="0"/>
              </a:rPr>
              <a:t>Presented by</a:t>
            </a:r>
            <a:r>
              <a:rPr lang="en-GB" sz="2000">
                <a:solidFill>
                  <a:srgbClr val="A50021"/>
                </a:solidFill>
                <a:latin typeface="Arial" charset="0"/>
                <a:cs typeface="Times New Roman" pitchFamily="18" charset="0"/>
              </a:rPr>
              <a:t> </a:t>
            </a:r>
          </a:p>
          <a:p>
            <a:pPr>
              <a:lnSpc>
                <a:spcPts val="1200"/>
              </a:lnSpc>
              <a:spcBef>
                <a:spcPct val="50000"/>
              </a:spcBef>
            </a:pPr>
            <a:r>
              <a:rPr lang="en-GB" sz="2000">
                <a:solidFill>
                  <a:srgbClr val="A50021"/>
                </a:solidFill>
                <a:latin typeface="Arial" charset="0"/>
                <a:cs typeface="Times New Roman" pitchFamily="18" charset="0"/>
              </a:rPr>
              <a:t>M.S. Veshchunov (IBRAE)</a:t>
            </a:r>
          </a:p>
          <a:p>
            <a:pPr>
              <a:spcBef>
                <a:spcPts val="600"/>
              </a:spcBef>
            </a:pPr>
            <a:r>
              <a:rPr lang="ru-RU" sz="2600">
                <a:solidFill>
                  <a:srgbClr val="A50021"/>
                </a:solidFill>
                <a:latin typeface="Arial" charset="0"/>
              </a:rPr>
              <a:t/>
            </a:r>
            <a:br>
              <a:rPr lang="ru-RU" sz="2600">
                <a:solidFill>
                  <a:srgbClr val="A50021"/>
                </a:solidFill>
                <a:latin typeface="Arial" charset="0"/>
              </a:rPr>
            </a:br>
            <a:r>
              <a:rPr lang="en-US" sz="2000">
                <a:latin typeface="Arial" charset="0"/>
              </a:rPr>
              <a:t>9</a:t>
            </a:r>
            <a:r>
              <a:rPr lang="en-US" sz="2000" baseline="30000">
                <a:latin typeface="Arial" charset="0"/>
              </a:rPr>
              <a:t>th</a:t>
            </a:r>
            <a:r>
              <a:rPr lang="en-US" sz="2000">
                <a:latin typeface="Arial" charset="0"/>
              </a:rPr>
              <a:t> Meeting CEG-CM </a:t>
            </a:r>
          </a:p>
          <a:p>
            <a:r>
              <a:rPr lang="en-GB" sz="2000">
                <a:latin typeface="Arial" charset="0"/>
              </a:rPr>
              <a:t>Paris </a:t>
            </a:r>
          </a:p>
          <a:p>
            <a:r>
              <a:rPr lang="en-GB" sz="2000">
                <a:latin typeface="Arial" charset="0"/>
              </a:rPr>
              <a:t>March 7-9, 2006</a:t>
            </a:r>
            <a:r>
              <a:rPr lang="ru-RU"/>
              <a:t> </a:t>
            </a:r>
            <a:endParaRPr lang="de-DE" sz="2000">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5E63C616-9E7C-4E4F-A0F4-E19F3D1F96C1}" type="slidenum">
              <a:rPr lang="ru-RU"/>
              <a:pPr/>
              <a:t>10</a:t>
            </a:fld>
            <a:endParaRPr lang="ru-RU"/>
          </a:p>
        </p:txBody>
      </p:sp>
      <p:sp>
        <p:nvSpPr>
          <p:cNvPr id="232450" name="Rectangle 2"/>
          <p:cNvSpPr>
            <a:spLocks noChangeArrowheads="1"/>
          </p:cNvSpPr>
          <p:nvPr>
            <p:ph type="body" idx="1"/>
          </p:nvPr>
        </p:nvSpPr>
        <p:spPr bwMode="auto">
          <a:xfrm>
            <a:off x="565150" y="1709738"/>
            <a:ext cx="8013700" cy="4730750"/>
          </a:xfrm>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90000"/>
              </a:lnSpc>
              <a:spcBef>
                <a:spcPts val="800"/>
              </a:spcBef>
              <a:spcAft>
                <a:spcPts val="600"/>
              </a:spcAft>
            </a:pPr>
            <a:r>
              <a:rPr lang="en-GB" sz="2400">
                <a:solidFill>
                  <a:srgbClr val="003399"/>
                </a:solidFill>
                <a:latin typeface="Arial" charset="0"/>
              </a:rPr>
              <a:t>Temperature front with T</a:t>
            </a:r>
            <a:r>
              <a:rPr lang="en-GB" sz="2400">
                <a:solidFill>
                  <a:srgbClr val="003399"/>
                </a:solidFill>
                <a:latin typeface="Arial" charset="0"/>
                <a:sym typeface="Symbol" pitchFamily="18" charset="2"/>
              </a:rPr>
              <a:t>2000</a:t>
            </a:r>
            <a:r>
              <a:rPr lang="en-US" sz="2400">
                <a:solidFill>
                  <a:srgbClr val="003399"/>
                </a:solidFill>
                <a:latin typeface="Arial" charset="0"/>
                <a:cs typeface="Arial" charset="0"/>
                <a:sym typeface="Symbol" pitchFamily="18" charset="2"/>
              </a:rPr>
              <a:t>ºC</a:t>
            </a:r>
            <a:r>
              <a:rPr lang="en-GB" sz="2400">
                <a:solidFill>
                  <a:srgbClr val="003399"/>
                </a:solidFill>
                <a:latin typeface="Arial" charset="0"/>
              </a:rPr>
              <a:t> in CORA tests relocated downward with a characteristic velocity </a:t>
            </a:r>
            <a:r>
              <a:rPr lang="en-GB" sz="2400" i="1">
                <a:solidFill>
                  <a:srgbClr val="003399"/>
                </a:solidFill>
                <a:latin typeface="Arial" charset="0"/>
              </a:rPr>
              <a:t>v</a:t>
            </a:r>
            <a:r>
              <a:rPr lang="en-GB" sz="2400" baseline="-25000">
                <a:solidFill>
                  <a:srgbClr val="003399"/>
                </a:solidFill>
                <a:latin typeface="Arial" charset="0"/>
              </a:rPr>
              <a:t>1</a:t>
            </a:r>
            <a:r>
              <a:rPr lang="en-GB" sz="2400" i="1">
                <a:solidFill>
                  <a:srgbClr val="003399"/>
                </a:solidFill>
                <a:latin typeface="Arial" charset="0"/>
              </a:rPr>
              <a:t> </a:t>
            </a:r>
            <a:r>
              <a:rPr lang="en-GB" sz="2400" i="1">
                <a:solidFill>
                  <a:srgbClr val="003399"/>
                </a:solidFill>
                <a:latin typeface="Arial" charset="0"/>
                <a:sym typeface="Symbol" pitchFamily="18" charset="2"/>
              </a:rPr>
              <a:t></a:t>
            </a:r>
            <a:r>
              <a:rPr lang="en-GB" sz="2400" i="1">
                <a:solidFill>
                  <a:srgbClr val="003399"/>
                </a:solidFill>
                <a:latin typeface="Arial" charset="0"/>
              </a:rPr>
              <a:t> </a:t>
            </a:r>
            <a:r>
              <a:rPr lang="en-GB" sz="2400">
                <a:solidFill>
                  <a:srgbClr val="003399"/>
                </a:solidFill>
                <a:latin typeface="Arial" charset="0"/>
              </a:rPr>
              <a:t>1-2 mm/s, which was extremely small in comparison with the characteristic velocities of metal rivulets and droplets (</a:t>
            </a:r>
            <a:r>
              <a:rPr lang="en-GB" sz="2400" i="1">
                <a:solidFill>
                  <a:srgbClr val="003399"/>
                </a:solidFill>
                <a:latin typeface="Arial" charset="0"/>
              </a:rPr>
              <a:t>v</a:t>
            </a:r>
            <a:r>
              <a:rPr lang="en-GB" sz="2400" baseline="-25000">
                <a:solidFill>
                  <a:srgbClr val="003399"/>
                </a:solidFill>
                <a:latin typeface="Arial" charset="0"/>
              </a:rPr>
              <a:t>2</a:t>
            </a:r>
            <a:r>
              <a:rPr lang="en-GB" sz="2400" i="1">
                <a:solidFill>
                  <a:srgbClr val="003399"/>
                </a:solidFill>
                <a:latin typeface="Arial" charset="0"/>
              </a:rPr>
              <a:t> </a:t>
            </a:r>
            <a:r>
              <a:rPr lang="en-GB" sz="2400" i="1">
                <a:solidFill>
                  <a:srgbClr val="003399"/>
                </a:solidFill>
                <a:latin typeface="Arial" charset="0"/>
                <a:sym typeface="Symbol" pitchFamily="18" charset="2"/>
              </a:rPr>
              <a:t></a:t>
            </a:r>
            <a:r>
              <a:rPr lang="en-GB" sz="2400" i="1">
                <a:solidFill>
                  <a:srgbClr val="003399"/>
                </a:solidFill>
                <a:latin typeface="Arial" charset="0"/>
              </a:rPr>
              <a:t> </a:t>
            </a:r>
            <a:r>
              <a:rPr lang="en-GB" sz="2400">
                <a:solidFill>
                  <a:srgbClr val="003399"/>
                </a:solidFill>
                <a:latin typeface="Arial" charset="0"/>
              </a:rPr>
              <a:t>0.5 m/s) </a:t>
            </a:r>
          </a:p>
          <a:p>
            <a:pPr algn="just">
              <a:lnSpc>
                <a:spcPct val="90000"/>
              </a:lnSpc>
              <a:spcBef>
                <a:spcPts val="800"/>
              </a:spcBef>
              <a:spcAft>
                <a:spcPts val="600"/>
              </a:spcAft>
            </a:pPr>
            <a:r>
              <a:rPr lang="en-GB" sz="2400">
                <a:solidFill>
                  <a:srgbClr val="003399"/>
                </a:solidFill>
                <a:latin typeface="Arial" charset="0"/>
              </a:rPr>
              <a:t>A similar melt progression (</a:t>
            </a:r>
            <a:r>
              <a:rPr lang="en-GB" sz="2400" i="1">
                <a:solidFill>
                  <a:srgbClr val="003399"/>
                </a:solidFill>
                <a:latin typeface="Arial" charset="0"/>
              </a:rPr>
              <a:t>v</a:t>
            </a:r>
            <a:r>
              <a:rPr lang="en-GB" sz="2400" baseline="-25000">
                <a:solidFill>
                  <a:srgbClr val="003399"/>
                </a:solidFill>
                <a:latin typeface="Arial" charset="0"/>
              </a:rPr>
              <a:t>1</a:t>
            </a:r>
            <a:r>
              <a:rPr lang="en-GB" sz="2400" i="1">
                <a:solidFill>
                  <a:srgbClr val="003399"/>
                </a:solidFill>
                <a:latin typeface="Arial" charset="0"/>
                <a:sym typeface="Symbol" pitchFamily="18" charset="2"/>
              </a:rPr>
              <a:t></a:t>
            </a:r>
            <a:r>
              <a:rPr lang="en-GB" sz="2400">
                <a:solidFill>
                  <a:srgbClr val="003399"/>
                </a:solidFill>
                <a:latin typeface="Arial" charset="0"/>
              </a:rPr>
              <a:t>1mm/s) apparently took place in QUENCH-09 test</a:t>
            </a:r>
          </a:p>
          <a:p>
            <a:pPr algn="just">
              <a:lnSpc>
                <a:spcPct val="90000"/>
              </a:lnSpc>
              <a:spcBef>
                <a:spcPts val="800"/>
              </a:spcBef>
              <a:spcAft>
                <a:spcPts val="600"/>
              </a:spcAft>
            </a:pPr>
            <a:r>
              <a:rPr lang="en-GB" sz="2400">
                <a:solidFill>
                  <a:srgbClr val="003399"/>
                </a:solidFill>
                <a:latin typeface="Arial" charset="0"/>
              </a:rPr>
              <a:t>Oxidation front (or “flamefront”) in CORA tests relocated coherently either with a “droplet/rivulets front” or with Zr melting isotherm, i.e. fairly associated with the melt progression front</a:t>
            </a:r>
          </a:p>
        </p:txBody>
      </p:sp>
      <p:sp>
        <p:nvSpPr>
          <p:cNvPr id="232451" name="Text Box 3"/>
          <p:cNvSpPr txBox="1">
            <a:spLocks noChangeArrowheads="1"/>
          </p:cNvSpPr>
          <p:nvPr/>
        </p:nvSpPr>
        <p:spPr bwMode="auto">
          <a:xfrm>
            <a:off x="1825625" y="260350"/>
            <a:ext cx="569912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ts val="1200"/>
              </a:spcBef>
              <a:spcAft>
                <a:spcPts val="600"/>
              </a:spcAft>
            </a:pPr>
            <a:r>
              <a:rPr lang="en-GB" sz="2800" b="1">
                <a:solidFill>
                  <a:srgbClr val="990033"/>
                </a:solidFill>
                <a:latin typeface="Arial" charset="0"/>
              </a:rPr>
              <a:t>Main conclusions from</a:t>
            </a:r>
            <a:r>
              <a:rPr lang="en-US" sz="2800" b="1">
                <a:solidFill>
                  <a:srgbClr val="990033"/>
                </a:solidFill>
                <a:latin typeface="Arial" charset="0"/>
              </a:rPr>
              <a:t> tests observations</a:t>
            </a:r>
            <a:endParaRPr lang="en-GB" sz="2800" b="1">
              <a:solidFill>
                <a:srgbClr val="990033"/>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9E1883FA-B0FE-4EAD-91CC-2FA2384E746A}" type="slidenum">
              <a:rPr lang="ru-RU"/>
              <a:pPr/>
              <a:t>11</a:t>
            </a:fld>
            <a:endParaRPr lang="ru-RU"/>
          </a:p>
        </p:txBody>
      </p:sp>
      <p:sp>
        <p:nvSpPr>
          <p:cNvPr id="169986" name="Rectangle 2"/>
          <p:cNvSpPr>
            <a:spLocks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SVECHA code </a:t>
            </a:r>
            <a:br>
              <a:rPr lang="en-US" sz="2800" b="1">
                <a:solidFill>
                  <a:srgbClr val="A50021"/>
                </a:solidFill>
                <a:latin typeface="Arial" charset="0"/>
              </a:rPr>
            </a:br>
            <a:r>
              <a:rPr lang="en-US" sz="2800" b="1">
                <a:solidFill>
                  <a:srgbClr val="A50021"/>
                </a:solidFill>
                <a:latin typeface="Arial" charset="0"/>
              </a:rPr>
              <a:t>slug relocation model (1)</a:t>
            </a:r>
            <a:endParaRPr lang="ru-RU" sz="2800" b="1">
              <a:solidFill>
                <a:srgbClr val="A50021"/>
              </a:solidFill>
              <a:latin typeface="Arial" charset="0"/>
            </a:endParaRPr>
          </a:p>
        </p:txBody>
      </p:sp>
      <p:sp>
        <p:nvSpPr>
          <p:cNvPr id="169987" name="Text Box 3"/>
          <p:cNvSpPr txBox="1">
            <a:spLocks noChangeArrowheads="1"/>
          </p:cNvSpPr>
          <p:nvPr/>
        </p:nvSpPr>
        <p:spPr bwMode="auto">
          <a:xfrm>
            <a:off x="711200" y="1457325"/>
            <a:ext cx="7785100"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Aft>
                <a:spcPct val="30000"/>
              </a:spcAft>
            </a:pPr>
            <a:r>
              <a:rPr lang="en-US" b="1">
                <a:solidFill>
                  <a:srgbClr val="003399"/>
                </a:solidFill>
                <a:latin typeface="Arial" charset="0"/>
              </a:rPr>
              <a:t>Mass and heat exchange</a:t>
            </a:r>
          </a:p>
          <a:p>
            <a:pPr algn="just">
              <a:buFontTx/>
              <a:buChar char="•"/>
            </a:pPr>
            <a:r>
              <a:rPr lang="en-US" sz="2000">
                <a:solidFill>
                  <a:srgbClr val="003399"/>
                </a:solidFill>
                <a:latin typeface="Arial" charset="0"/>
              </a:rPr>
              <a:t>The slug relocation model describes slow relocation of a massive melt (“slug”) and its chemical interactions with fuel rods and steam. The model is based on the mass and heat balance relations: </a:t>
            </a:r>
          </a:p>
          <a:p>
            <a:pPr lvl="1">
              <a:spcAft>
                <a:spcPct val="10000"/>
              </a:spcAft>
              <a:buFont typeface="Wingdings" pitchFamily="2" charset="2"/>
              <a:buChar char="ü"/>
            </a:pPr>
            <a:r>
              <a:rPr lang="en-US" sz="2000">
                <a:solidFill>
                  <a:srgbClr val="003399"/>
                </a:solidFill>
                <a:latin typeface="Arial" charset="0"/>
              </a:rPr>
              <a:t>  mass exchange due to slug oxidation and chemical    	interaction with the neighbouring rods,</a:t>
            </a:r>
          </a:p>
          <a:p>
            <a:pPr lvl="1">
              <a:spcAft>
                <a:spcPct val="10000"/>
              </a:spcAft>
              <a:buFont typeface="Wingdings" pitchFamily="2" charset="2"/>
              <a:buChar char="ü"/>
            </a:pPr>
            <a:r>
              <a:rPr lang="en-US" sz="2000">
                <a:solidFill>
                  <a:srgbClr val="003399"/>
                </a:solidFill>
                <a:latin typeface="Arial" charset="0"/>
              </a:rPr>
              <a:t>  mass exchange due to drops and rivulets joining  from the 	upper elevations, </a:t>
            </a:r>
          </a:p>
          <a:p>
            <a:pPr lvl="1">
              <a:spcAft>
                <a:spcPct val="10000"/>
              </a:spcAft>
              <a:buFont typeface="Wingdings" pitchFamily="2" charset="2"/>
              <a:buChar char="ü"/>
            </a:pPr>
            <a:r>
              <a:rPr lang="en-US" sz="2000">
                <a:solidFill>
                  <a:srgbClr val="003399"/>
                </a:solidFill>
                <a:latin typeface="Arial" charset="0"/>
              </a:rPr>
              <a:t>  heat exchange of the slug with surrounding media.</a:t>
            </a:r>
          </a:p>
          <a:p>
            <a:endParaRPr lang="en-US" sz="2000">
              <a:solidFill>
                <a:srgbClr val="003399"/>
              </a:solidFill>
              <a:latin typeface="Arial" charset="0"/>
            </a:endParaRPr>
          </a:p>
          <a:p>
            <a:pPr>
              <a:buFontTx/>
              <a:buChar char="•"/>
            </a:pPr>
            <a:r>
              <a:rPr lang="en-US" sz="2000">
                <a:solidFill>
                  <a:srgbClr val="003399"/>
                </a:solidFill>
                <a:latin typeface="Arial" charset="0"/>
              </a:rPr>
              <a:t>The model accounts for the heat effects of oxidation and dissolution. </a:t>
            </a:r>
          </a:p>
          <a:p>
            <a:pPr>
              <a:buFontTx/>
              <a:buChar char="•"/>
            </a:pPr>
            <a:r>
              <a:rPr lang="en-US" sz="2000">
                <a:solidFill>
                  <a:srgbClr val="003399"/>
                </a:solidFill>
                <a:latin typeface="Arial" charset="0"/>
              </a:rPr>
              <a:t>Therefore, the model allows self-consistent calculation of the slug front oxidation and relocation</a:t>
            </a:r>
            <a:r>
              <a:rPr lang="en-US">
                <a:solidFill>
                  <a:srgbClr val="003399"/>
                </a:solidFill>
              </a:rPr>
              <a:t>.</a:t>
            </a:r>
          </a:p>
        </p:txBody>
      </p:sp>
      <p:graphicFrame>
        <p:nvGraphicFramePr>
          <p:cNvPr id="169988" name="Object 4"/>
          <p:cNvGraphicFramePr>
            <a:graphicFrameLocks noGrp="1" noChangeAspect="1"/>
          </p:cNvGraphicFramePr>
          <p:nvPr>
            <p:ph idx="1"/>
          </p:nvPr>
        </p:nvGraphicFramePr>
        <p:xfrm>
          <a:off x="4364038" y="5310188"/>
          <a:ext cx="4060825" cy="1062037"/>
        </p:xfrm>
        <a:graphic>
          <a:graphicData uri="http://schemas.openxmlformats.org/presentationml/2006/ole">
            <mc:AlternateContent xmlns:mc="http://schemas.openxmlformats.org/markup-compatibility/2006">
              <mc:Choice xmlns:v="urn:schemas-microsoft-com:vml" Requires="v">
                <p:oleObj spid="_x0000_s169989" name="Диаграмма" r:id="rId4" imgW="3752901" imgH="980989" progId="MSGraph.Chart.8">
                  <p:embed followColorScheme="full"/>
                </p:oleObj>
              </mc:Choice>
              <mc:Fallback>
                <p:oleObj name="Диаграмма" r:id="rId4" imgW="3752901" imgH="980989" progId="MSGraph.Chart.8">
                  <p:embed followColorScheme="full"/>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5310188"/>
                        <a:ext cx="40608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7970001E-4DF6-4A4C-B46E-2ECD138F65E1}" type="slidenum">
              <a:rPr lang="ru-RU"/>
              <a:pPr/>
              <a:t>12</a:t>
            </a:fld>
            <a:endParaRPr lang="ru-RU"/>
          </a:p>
        </p:txBody>
      </p:sp>
      <p:sp>
        <p:nvSpPr>
          <p:cNvPr id="233474" name="Rectangle 2"/>
          <p:cNvSpPr>
            <a:spLocks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SVECHA code </a:t>
            </a:r>
            <a:br>
              <a:rPr lang="en-US" sz="2800" b="1">
                <a:solidFill>
                  <a:srgbClr val="A50021"/>
                </a:solidFill>
                <a:latin typeface="Arial" charset="0"/>
              </a:rPr>
            </a:br>
            <a:r>
              <a:rPr lang="en-US" sz="2800" b="1">
                <a:solidFill>
                  <a:srgbClr val="A50021"/>
                </a:solidFill>
                <a:latin typeface="Arial" charset="0"/>
              </a:rPr>
              <a:t>slug relocation model (2)</a:t>
            </a:r>
            <a:endParaRPr lang="ru-RU" sz="2800" b="1">
              <a:solidFill>
                <a:srgbClr val="A50021"/>
              </a:solidFill>
              <a:latin typeface="Arial" charset="0"/>
            </a:endParaRPr>
          </a:p>
        </p:txBody>
      </p:sp>
      <p:sp>
        <p:nvSpPr>
          <p:cNvPr id="233475" name="Text Box 3"/>
          <p:cNvSpPr txBox="1">
            <a:spLocks noChangeArrowheads="1"/>
          </p:cNvSpPr>
          <p:nvPr/>
        </p:nvSpPr>
        <p:spPr bwMode="auto">
          <a:xfrm>
            <a:off x="711200" y="1482725"/>
            <a:ext cx="78486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Aft>
                <a:spcPct val="30000"/>
              </a:spcAft>
            </a:pPr>
            <a:r>
              <a:rPr lang="en-GB" b="1">
                <a:solidFill>
                  <a:srgbClr val="003399"/>
                </a:solidFill>
                <a:latin typeface="Arial" charset="0"/>
              </a:rPr>
              <a:t>Numerical module</a:t>
            </a:r>
          </a:p>
          <a:p>
            <a:pPr algn="just">
              <a:spcAft>
                <a:spcPct val="20000"/>
              </a:spcAft>
              <a:buFontTx/>
              <a:buChar char="•"/>
            </a:pPr>
            <a:r>
              <a:rPr lang="en-GB" sz="1600">
                <a:latin typeface="Arial" charset="0"/>
              </a:rPr>
              <a:t> </a:t>
            </a:r>
            <a:r>
              <a:rPr lang="en-GB" sz="1800">
                <a:solidFill>
                  <a:srgbClr val="003399"/>
                </a:solidFill>
                <a:latin typeface="Arial" charset="0"/>
              </a:rPr>
              <a:t>Slug relocation model is realized as the computer module named “QSLG”. </a:t>
            </a:r>
          </a:p>
          <a:p>
            <a:pPr algn="just">
              <a:spcAft>
                <a:spcPct val="20000"/>
              </a:spcAft>
              <a:buFontTx/>
              <a:buChar char="•"/>
            </a:pPr>
            <a:r>
              <a:rPr lang="en-GB" sz="1800">
                <a:solidFill>
                  <a:srgbClr val="003399"/>
                </a:solidFill>
                <a:latin typeface="Arial" charset="0"/>
              </a:rPr>
              <a:t> The QSLG module consisted of 18 program units is under implementation in  the SVECHA code. </a:t>
            </a:r>
          </a:p>
          <a:p>
            <a:pPr algn="just">
              <a:spcAft>
                <a:spcPct val="20000"/>
              </a:spcAft>
              <a:buFontTx/>
              <a:buChar char="•"/>
            </a:pPr>
            <a:r>
              <a:rPr lang="en-GB" sz="1800">
                <a:solidFill>
                  <a:srgbClr val="003399"/>
                </a:solidFill>
                <a:latin typeface="Arial" charset="0"/>
              </a:rPr>
              <a:t> Data on melt oxidation and dissolution are provided by the ‘melt oxidation – fuel dissolution’ module of the SVECHA code coupled with the slug relocation module on a time step. </a:t>
            </a:r>
          </a:p>
          <a:p>
            <a:pPr algn="just">
              <a:spcAft>
                <a:spcPct val="20000"/>
              </a:spcAft>
              <a:buFontTx/>
              <a:buChar char="•"/>
            </a:pPr>
            <a:r>
              <a:rPr lang="en-GB" sz="1800">
                <a:solidFill>
                  <a:srgbClr val="003399"/>
                </a:solidFill>
                <a:latin typeface="Arial" charset="0"/>
              </a:rPr>
              <a:t> Data on the slug heat exchange with surroundings (fuel rods temperatures, shroud and gas mixture temperatures, gas mixture thermal conductivity) are provided by the SVECHA heat exchange and gas dynamics modules coupled with the slug relocation module on a time step.</a:t>
            </a:r>
          </a:p>
          <a:p>
            <a:pPr algn="just">
              <a:spcAft>
                <a:spcPct val="20000"/>
              </a:spcAft>
              <a:buFontTx/>
              <a:buChar char="•"/>
            </a:pPr>
            <a:r>
              <a:rPr lang="en-US" sz="1800">
                <a:solidFill>
                  <a:srgbClr val="003399"/>
                </a:solidFill>
                <a:latin typeface="Arial" charset="0"/>
              </a:rPr>
              <a:t>Properties of the U-Zr-O melt (mole mass, enthalpy, density, specific heat capacity and thermal conductivity) are calculated using MATPRO data base.</a:t>
            </a:r>
            <a:endParaRPr lang="ru-RU" sz="1800">
              <a:solidFill>
                <a:srgbClr val="003399"/>
              </a:solidFill>
              <a:latin typeface="Arial" charset="0"/>
            </a:endParaRPr>
          </a:p>
        </p:txBody>
      </p:sp>
      <p:graphicFrame>
        <p:nvGraphicFramePr>
          <p:cNvPr id="233476" name="Object 4"/>
          <p:cNvGraphicFramePr>
            <a:graphicFrameLocks noGrp="1" noChangeAspect="1"/>
          </p:cNvGraphicFramePr>
          <p:nvPr>
            <p:ph idx="1"/>
          </p:nvPr>
        </p:nvGraphicFramePr>
        <p:xfrm>
          <a:off x="4364038" y="5310188"/>
          <a:ext cx="4060825" cy="1062037"/>
        </p:xfrm>
        <a:graphic>
          <a:graphicData uri="http://schemas.openxmlformats.org/presentationml/2006/ole">
            <mc:AlternateContent xmlns:mc="http://schemas.openxmlformats.org/markup-compatibility/2006">
              <mc:Choice xmlns:v="urn:schemas-microsoft-com:vml" Requires="v">
                <p:oleObj spid="_x0000_s233477" name="Диаграмма" r:id="rId4" imgW="3752901" imgH="980989" progId="MSGraph.Chart.8">
                  <p:embed followColorScheme="full"/>
                </p:oleObj>
              </mc:Choice>
              <mc:Fallback>
                <p:oleObj name="Диаграмма" r:id="rId4" imgW="3752901" imgH="980989" progId="MSGraph.Chart.8">
                  <p:embed followColorScheme="full"/>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5310188"/>
                        <a:ext cx="40608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A2474F21-5872-42EB-8DC8-99816A61511E}" type="slidenum">
              <a:rPr lang="ru-RU"/>
              <a:pPr/>
              <a:t>13</a:t>
            </a:fld>
            <a:endParaRPr lang="ru-RU"/>
          </a:p>
        </p:txBody>
      </p:sp>
      <p:sp>
        <p:nvSpPr>
          <p:cNvPr id="246786" name="Rectangle 2"/>
          <p:cNvSpPr>
            <a:spLocks noChangeArrowheads="1"/>
          </p:cNvSpPr>
          <p:nvPr>
            <p:ph type="title"/>
          </p:nvPr>
        </p:nvSpPr>
        <p:spPr bwMode="auto">
          <a:xfrm>
            <a:off x="1835150" y="260350"/>
            <a:ext cx="5545138"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Task 7: Theoretical analysis and CONV code validation</a:t>
            </a:r>
            <a:endParaRPr lang="ru-RU" sz="2400" b="1">
              <a:solidFill>
                <a:srgbClr val="990033"/>
              </a:solidFill>
              <a:latin typeface="Arial" charset="0"/>
            </a:endParaRPr>
          </a:p>
        </p:txBody>
      </p:sp>
      <p:sp>
        <p:nvSpPr>
          <p:cNvPr id="246787" name="Rectangle 3"/>
          <p:cNvSpPr>
            <a:spLocks noChangeArrowheads="1"/>
          </p:cNvSpPr>
          <p:nvPr>
            <p:ph type="body" idx="1"/>
          </p:nvPr>
        </p:nvSpPr>
        <p:spPr bwMode="auto">
          <a:xfrm>
            <a:off x="685800" y="1684338"/>
            <a:ext cx="7772400" cy="45386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2000">
                <a:solidFill>
                  <a:srgbClr val="003399"/>
                </a:solidFill>
                <a:latin typeface="Arial" charset="0"/>
              </a:rPr>
              <a:t>The numerical simulation of a natural convection and heat flux distribution will be compared with the theoretical analysis of flows in a boundary layer adjacent to cooled boundaries</a:t>
            </a:r>
            <a:r>
              <a:rPr lang="en-US" sz="2800">
                <a:solidFill>
                  <a:srgbClr val="003399"/>
                </a:solidFill>
              </a:rPr>
              <a:t>:</a:t>
            </a:r>
          </a:p>
          <a:p>
            <a:pPr lvl="1"/>
            <a:r>
              <a:rPr lang="en-GB" sz="1800" i="1">
                <a:latin typeface="Arial" charset="0"/>
              </a:rPr>
              <a:t>L.A. Bolshov, P.S. Kondratenko, V.F. Strizhov</a:t>
            </a:r>
            <a:r>
              <a:rPr lang="en-GB" sz="1800">
                <a:latin typeface="Arial" charset="0"/>
              </a:rPr>
              <a:t>, A semi-quantitative theory of convective heat transfer in a heat generating fluid, Int. J. Heat and Mass Transfer, Vol.41 (1997), № 10, pp.1223-1227.</a:t>
            </a:r>
            <a:r>
              <a:rPr lang="ru-RU" sz="1800">
                <a:latin typeface="Arial" charset="0"/>
              </a:rPr>
              <a:t> </a:t>
            </a:r>
            <a:r>
              <a:rPr lang="en-US" sz="1800">
                <a:latin typeface="Arial" charset="0"/>
              </a:rPr>
              <a:t> </a:t>
            </a:r>
          </a:p>
          <a:p>
            <a:pPr lvl="1"/>
            <a:r>
              <a:rPr lang="en-GB" sz="1800" i="1">
                <a:latin typeface="Arial" charset="0"/>
              </a:rPr>
              <a:t>L.A. Bolshov, P.S. Kondratenko,</a:t>
            </a:r>
            <a:r>
              <a:rPr lang="en-GB" sz="1800">
                <a:latin typeface="Arial" charset="0"/>
              </a:rPr>
              <a:t> Limiting angular characteristics of heat transfer and stratification in a heat-generating fluid, International Journal of Heat and Mass Transfer, Vol.43 (2000), № 20, pp.3897-3905</a:t>
            </a:r>
            <a:r>
              <a:rPr lang="ru-RU" sz="1800">
                <a:latin typeface="Arial" charset="0"/>
              </a:rPr>
              <a:t> </a:t>
            </a:r>
            <a:endParaRPr lang="en-US" sz="1800">
              <a:latin typeface="Arial" charset="0"/>
            </a:endParaRPr>
          </a:p>
          <a:p>
            <a:pPr lvl="1"/>
            <a:r>
              <a:rPr lang="en-GB" sz="1800" i="1">
                <a:latin typeface="Arial" charset="0"/>
              </a:rPr>
              <a:t>L.A. Bolshov, P.S. Kondratenko, V.F. Strizhov</a:t>
            </a:r>
            <a:r>
              <a:rPr lang="en-GB" sz="1800">
                <a:latin typeface="Arial" charset="0"/>
              </a:rPr>
              <a:t>. Buoyancy-induced convection of heat generating liquid. Uspehi Fiz. Nauk Vol.171(2001), №10, pp.1051-1070</a:t>
            </a:r>
            <a:r>
              <a:rPr lang="ru-RU" sz="1800">
                <a:latin typeface="Arial" charset="0"/>
              </a:rPr>
              <a:t> </a:t>
            </a:r>
            <a:endParaRPr lang="en-US" sz="180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3"/>
          <p:cNvSpPr>
            <a:spLocks noGrp="1"/>
          </p:cNvSpPr>
          <p:nvPr>
            <p:ph type="sldNum" sz="quarter" idx="11"/>
          </p:nvPr>
        </p:nvSpPr>
        <p:spPr/>
        <p:txBody>
          <a:bodyPr/>
          <a:lstStyle/>
          <a:p>
            <a:fld id="{B8530BBF-9CEC-405A-ACAA-ABFEBD521924}" type="slidenum">
              <a:rPr lang="ru-RU"/>
              <a:pPr/>
              <a:t>14</a:t>
            </a:fld>
            <a:endParaRPr lang="ru-RU"/>
          </a:p>
        </p:txBody>
      </p:sp>
      <p:sp>
        <p:nvSpPr>
          <p:cNvPr id="247810" name="Rectangle 2"/>
          <p:cNvSpPr>
            <a:spLocks noChangeArrowheads="1"/>
          </p:cNvSpPr>
          <p:nvPr>
            <p:ph type="title"/>
          </p:nvPr>
        </p:nvSpPr>
        <p:spPr bwMode="auto">
          <a:xfrm>
            <a:off x="2360613" y="333375"/>
            <a:ext cx="4622800" cy="874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sz="2800" b="1">
                <a:solidFill>
                  <a:srgbClr val="990033"/>
                </a:solidFill>
                <a:latin typeface="Arial" charset="0"/>
              </a:rPr>
              <a:t>Free convection in a heat generating fluid</a:t>
            </a:r>
            <a:r>
              <a:rPr lang="ru-RU" sz="3200"/>
              <a:t> </a:t>
            </a:r>
          </a:p>
        </p:txBody>
      </p:sp>
      <p:sp>
        <p:nvSpPr>
          <p:cNvPr id="247811" name="Rectangle 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47812" name="Object 4"/>
          <p:cNvGraphicFramePr>
            <a:graphicFrameLocks noChangeAspect="1"/>
          </p:cNvGraphicFramePr>
          <p:nvPr/>
        </p:nvGraphicFramePr>
        <p:xfrm>
          <a:off x="7019925" y="3789363"/>
          <a:ext cx="1323975" cy="590550"/>
        </p:xfrm>
        <a:graphic>
          <a:graphicData uri="http://schemas.openxmlformats.org/presentationml/2006/ole">
            <mc:AlternateContent xmlns:mc="http://schemas.openxmlformats.org/markup-compatibility/2006">
              <mc:Choice xmlns:v="urn:schemas-microsoft-com:vml" Requires="v">
                <p:oleObj spid="_x0000_s247818" name="Формула" r:id="rId3" imgW="875920" imgH="393529" progId="Equation.3">
                  <p:embed/>
                </p:oleObj>
              </mc:Choice>
              <mc:Fallback>
                <p:oleObj name="Формула" r:id="rId3" imgW="875920"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3789363"/>
                        <a:ext cx="132397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7813" name="Text Box 5"/>
          <p:cNvSpPr txBox="1">
            <a:spLocks noChangeArrowheads="1"/>
          </p:cNvSpPr>
          <p:nvPr/>
        </p:nvSpPr>
        <p:spPr bwMode="auto">
          <a:xfrm>
            <a:off x="792163" y="4581525"/>
            <a:ext cx="7559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sz="1800">
                <a:solidFill>
                  <a:srgbClr val="003399"/>
                </a:solidFill>
                <a:latin typeface="Arial" charset="0"/>
              </a:rPr>
              <a:t>Solution can be searched in the form of power dependence from polar angle </a:t>
            </a:r>
            <a:r>
              <a:rPr lang="en-US" sz="1800" i="1">
                <a:solidFill>
                  <a:srgbClr val="003399"/>
                </a:solidFill>
                <a:latin typeface="Arial" charset="0"/>
                <a:sym typeface="Symbol" pitchFamily="18" charset="2"/>
              </a:rPr>
              <a:t></a:t>
            </a:r>
            <a:r>
              <a:rPr lang="en-US" sz="1800">
                <a:solidFill>
                  <a:srgbClr val="003399"/>
                </a:solidFill>
                <a:latin typeface="Arial" charset="0"/>
              </a:rPr>
              <a:t>  and height </a:t>
            </a:r>
            <a:r>
              <a:rPr lang="en-US" sz="1800" i="1">
                <a:solidFill>
                  <a:srgbClr val="003399"/>
                </a:solidFill>
                <a:latin typeface="Arial" charset="0"/>
              </a:rPr>
              <a:t>z:</a:t>
            </a:r>
            <a:endParaRPr lang="ru-RU" sz="1800">
              <a:solidFill>
                <a:srgbClr val="003399"/>
              </a:solidFill>
              <a:latin typeface="Arial" charset="0"/>
            </a:endParaRPr>
          </a:p>
        </p:txBody>
      </p:sp>
      <p:sp>
        <p:nvSpPr>
          <p:cNvPr id="247814" name="Rectangle 6"/>
          <p:cNvSpPr>
            <a:spLocks noChangeArrowheads="1"/>
          </p:cNvSpPr>
          <p:nvPr/>
        </p:nvSpPr>
        <p:spPr bwMode="auto">
          <a:xfrm>
            <a:off x="0" y="2728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47815" name="Object 7"/>
          <p:cNvGraphicFramePr>
            <a:graphicFrameLocks noChangeAspect="1"/>
          </p:cNvGraphicFramePr>
          <p:nvPr/>
        </p:nvGraphicFramePr>
        <p:xfrm>
          <a:off x="900113" y="2349500"/>
          <a:ext cx="4567237" cy="2090738"/>
        </p:xfrm>
        <a:graphic>
          <a:graphicData uri="http://schemas.openxmlformats.org/presentationml/2006/ole">
            <mc:AlternateContent xmlns:mc="http://schemas.openxmlformats.org/markup-compatibility/2006">
              <mc:Choice xmlns:v="urn:schemas-microsoft-com:vml" Requires="v">
                <p:oleObj spid="_x0000_s247819" name="Формула" r:id="rId5" imgW="3060700" imgH="1397000" progId="Equation.3">
                  <p:embed/>
                </p:oleObj>
              </mc:Choice>
              <mc:Fallback>
                <p:oleObj name="Формула" r:id="rId5" imgW="3060700" imgH="13970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349500"/>
                        <a:ext cx="4567237" cy="209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7816" name="Text Box 8"/>
          <p:cNvSpPr txBox="1">
            <a:spLocks noChangeArrowheads="1"/>
          </p:cNvSpPr>
          <p:nvPr/>
        </p:nvSpPr>
        <p:spPr bwMode="auto">
          <a:xfrm>
            <a:off x="755650" y="1484313"/>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sz="2000">
                <a:solidFill>
                  <a:srgbClr val="003399"/>
                </a:solidFill>
                <a:latin typeface="Arial" charset="0"/>
              </a:rPr>
              <a:t>Conservation laws for mass, longitudinal component of impulse and fluid energy in laminar boundary layer (BL):</a:t>
            </a:r>
            <a:endParaRPr lang="ru-RU" sz="2000">
              <a:solidFill>
                <a:srgbClr val="003399"/>
              </a:solidFill>
              <a:latin typeface="Arial" charset="0"/>
            </a:endParaRPr>
          </a:p>
        </p:txBody>
      </p:sp>
      <p:graphicFrame>
        <p:nvGraphicFramePr>
          <p:cNvPr id="247817" name="Object 9"/>
          <p:cNvGraphicFramePr>
            <a:graphicFrameLocks noChangeAspect="1"/>
          </p:cNvGraphicFramePr>
          <p:nvPr/>
        </p:nvGraphicFramePr>
        <p:xfrm>
          <a:off x="1985963" y="5311775"/>
          <a:ext cx="3713162" cy="709613"/>
        </p:xfrm>
        <a:graphic>
          <a:graphicData uri="http://schemas.openxmlformats.org/presentationml/2006/ole">
            <mc:AlternateContent xmlns:mc="http://schemas.openxmlformats.org/markup-compatibility/2006">
              <mc:Choice xmlns:v="urn:schemas-microsoft-com:vml" Requires="v">
                <p:oleObj spid="_x0000_s247820" name="Формула" r:id="rId7" imgW="2438280" imgH="469800" progId="Equation.3">
                  <p:embed/>
                </p:oleObj>
              </mc:Choice>
              <mc:Fallback>
                <p:oleObj name="Формула" r:id="rId7" imgW="2438280" imgH="4698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5963" y="5311775"/>
                        <a:ext cx="3713162"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3"/>
          <p:cNvSpPr>
            <a:spLocks noGrp="1"/>
          </p:cNvSpPr>
          <p:nvPr>
            <p:ph type="sldNum" sz="quarter" idx="11"/>
          </p:nvPr>
        </p:nvSpPr>
        <p:spPr/>
        <p:txBody>
          <a:bodyPr/>
          <a:lstStyle/>
          <a:p>
            <a:fld id="{0DFE0BB4-C974-4B5E-8C19-0A9B2333854F}" type="slidenum">
              <a:rPr lang="ru-RU"/>
              <a:pPr/>
              <a:t>15</a:t>
            </a:fld>
            <a:endParaRPr lang="ru-RU"/>
          </a:p>
        </p:txBody>
      </p:sp>
      <p:sp>
        <p:nvSpPr>
          <p:cNvPr id="248834" name="Rectangle 2"/>
          <p:cNvSpPr>
            <a:spLocks noChangeArrowheads="1"/>
          </p:cNvSpPr>
          <p:nvPr>
            <p:ph type="title"/>
          </p:nvPr>
        </p:nvSpPr>
        <p:spPr bwMode="auto">
          <a:xfrm>
            <a:off x="1908175" y="333375"/>
            <a:ext cx="5327650" cy="86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GB" sz="2800" b="1">
                <a:solidFill>
                  <a:srgbClr val="990033"/>
                </a:solidFill>
                <a:latin typeface="Arial" charset="0"/>
              </a:rPr>
              <a:t>Laminar boundary layer in </a:t>
            </a:r>
            <a:r>
              <a:rPr lang="en-US" sz="2800" b="1">
                <a:solidFill>
                  <a:srgbClr val="990033"/>
                </a:solidFill>
                <a:latin typeface="Arial" charset="0"/>
              </a:rPr>
              <a:t>semicircular geometry</a:t>
            </a:r>
            <a:r>
              <a:rPr lang="en-US"/>
              <a:t> </a:t>
            </a:r>
            <a:endParaRPr lang="ru-RU"/>
          </a:p>
        </p:txBody>
      </p:sp>
      <p:sp>
        <p:nvSpPr>
          <p:cNvPr id="248835" name="Text Box 3"/>
          <p:cNvSpPr txBox="1">
            <a:spLocks noChangeArrowheads="1"/>
          </p:cNvSpPr>
          <p:nvPr/>
        </p:nvSpPr>
        <p:spPr bwMode="auto">
          <a:xfrm>
            <a:off x="684213" y="1628775"/>
            <a:ext cx="3887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solidFill>
                  <a:srgbClr val="003399"/>
                </a:solidFill>
                <a:latin typeface="Arial" charset="0"/>
              </a:rPr>
              <a:t>Analytical evaluation:</a:t>
            </a:r>
            <a:endParaRPr lang="ru-RU">
              <a:solidFill>
                <a:srgbClr val="003399"/>
              </a:solidFill>
              <a:latin typeface="Arial" charset="0"/>
            </a:endParaRPr>
          </a:p>
        </p:txBody>
      </p:sp>
      <p:graphicFrame>
        <p:nvGraphicFramePr>
          <p:cNvPr id="248836" name="Object 4"/>
          <p:cNvGraphicFramePr>
            <a:graphicFrameLocks noChangeAspect="1"/>
          </p:cNvGraphicFramePr>
          <p:nvPr/>
        </p:nvGraphicFramePr>
        <p:xfrm>
          <a:off x="827088" y="2276475"/>
          <a:ext cx="2882900" cy="1338263"/>
        </p:xfrm>
        <a:graphic>
          <a:graphicData uri="http://schemas.openxmlformats.org/presentationml/2006/ole">
            <mc:AlternateContent xmlns:mc="http://schemas.openxmlformats.org/markup-compatibility/2006">
              <mc:Choice xmlns:v="urn:schemas-microsoft-com:vml" Requires="v">
                <p:oleObj spid="_x0000_s248846" name="Формула" r:id="rId3" imgW="1904760" imgH="888840" progId="Equation.3">
                  <p:embed/>
                </p:oleObj>
              </mc:Choice>
              <mc:Fallback>
                <p:oleObj name="Формула" r:id="rId3" imgW="1904760" imgH="8888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276475"/>
                        <a:ext cx="2882900" cy="1338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8837" name="Object 5"/>
          <p:cNvGraphicFramePr>
            <a:graphicFrameLocks noChangeAspect="1"/>
          </p:cNvGraphicFramePr>
          <p:nvPr/>
        </p:nvGraphicFramePr>
        <p:xfrm>
          <a:off x="827088" y="3789363"/>
          <a:ext cx="3448050" cy="687387"/>
        </p:xfrm>
        <a:graphic>
          <a:graphicData uri="http://schemas.openxmlformats.org/presentationml/2006/ole">
            <mc:AlternateContent xmlns:mc="http://schemas.openxmlformats.org/markup-compatibility/2006">
              <mc:Choice xmlns:v="urn:schemas-microsoft-com:vml" Requires="v">
                <p:oleObj spid="_x0000_s248847" name="Формула" r:id="rId5" imgW="2286000" imgH="457200" progId="Equation.3">
                  <p:embed/>
                </p:oleObj>
              </mc:Choice>
              <mc:Fallback>
                <p:oleObj name="Формула" r:id="rId5" imgW="2286000" imgH="457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3789363"/>
                        <a:ext cx="3448050"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8838" name="Text Box 6"/>
          <p:cNvSpPr txBox="1">
            <a:spLocks noChangeArrowheads="1"/>
          </p:cNvSpPr>
          <p:nvPr/>
        </p:nvSpPr>
        <p:spPr bwMode="auto">
          <a:xfrm>
            <a:off x="755650" y="4652963"/>
            <a:ext cx="2808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sz="2000">
                <a:solidFill>
                  <a:srgbClr val="003399"/>
                </a:solidFill>
                <a:latin typeface="Arial" charset="0"/>
              </a:rPr>
              <a:t>Solution:</a:t>
            </a:r>
            <a:endParaRPr lang="ru-RU" sz="2000">
              <a:solidFill>
                <a:srgbClr val="003399"/>
              </a:solidFill>
              <a:latin typeface="Arial" charset="0"/>
            </a:endParaRPr>
          </a:p>
        </p:txBody>
      </p:sp>
      <p:graphicFrame>
        <p:nvGraphicFramePr>
          <p:cNvPr id="248839" name="Object 7"/>
          <p:cNvGraphicFramePr>
            <a:graphicFrameLocks noChangeAspect="1"/>
          </p:cNvGraphicFramePr>
          <p:nvPr/>
        </p:nvGraphicFramePr>
        <p:xfrm>
          <a:off x="693738" y="5229225"/>
          <a:ext cx="3049587" cy="590550"/>
        </p:xfrm>
        <a:graphic>
          <a:graphicData uri="http://schemas.openxmlformats.org/presentationml/2006/ole">
            <mc:AlternateContent xmlns:mc="http://schemas.openxmlformats.org/markup-compatibility/2006">
              <mc:Choice xmlns:v="urn:schemas-microsoft-com:vml" Requires="v">
                <p:oleObj spid="_x0000_s248848" name="Формула" r:id="rId7" imgW="2019240" imgH="393480" progId="Equation.3">
                  <p:embed/>
                </p:oleObj>
              </mc:Choice>
              <mc:Fallback>
                <p:oleObj name="Формула" r:id="rId7" imgW="2019240" imgH="3934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738" y="5229225"/>
                        <a:ext cx="3049587"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8840" name="Rectangle 8"/>
          <p:cNvSpPr>
            <a:spLocks noChangeArrowheads="1"/>
          </p:cNvSpPr>
          <p:nvPr/>
        </p:nvSpPr>
        <p:spPr bwMode="auto">
          <a:xfrm>
            <a:off x="4427538" y="1628775"/>
            <a:ext cx="41767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a:solidFill>
                  <a:srgbClr val="003399"/>
                </a:solidFill>
                <a:latin typeface="Arial" charset="0"/>
              </a:rPr>
              <a:t>Direct Numerical Simulation:</a:t>
            </a:r>
            <a:r>
              <a:rPr lang="en-US" sz="1600">
                <a:solidFill>
                  <a:srgbClr val="003399"/>
                </a:solidFill>
              </a:rPr>
              <a:t> </a:t>
            </a:r>
          </a:p>
          <a:p>
            <a:pPr algn="just" eaLnBrk="1" hangingPunct="1"/>
            <a:r>
              <a:rPr lang="en-US" sz="1600">
                <a:solidFill>
                  <a:srgbClr val="003399"/>
                </a:solidFill>
                <a:latin typeface="Arial" charset="0"/>
              </a:rPr>
              <a:t>(adiabatic upper and isothermal lateral boundaries; Ra=10</a:t>
            </a:r>
            <a:r>
              <a:rPr lang="en-US" sz="1600" baseline="30000">
                <a:solidFill>
                  <a:srgbClr val="003399"/>
                </a:solidFill>
                <a:latin typeface="Arial" charset="0"/>
              </a:rPr>
              <a:t>8</a:t>
            </a:r>
            <a:r>
              <a:rPr lang="en-US" sz="1600">
                <a:solidFill>
                  <a:srgbClr val="003399"/>
                </a:solidFill>
                <a:latin typeface="Arial" charset="0"/>
              </a:rPr>
              <a:t>-10</a:t>
            </a:r>
            <a:r>
              <a:rPr lang="en-US" sz="1600" baseline="30000">
                <a:solidFill>
                  <a:srgbClr val="003399"/>
                </a:solidFill>
                <a:latin typeface="Arial" charset="0"/>
              </a:rPr>
              <a:t>12</a:t>
            </a:r>
            <a:r>
              <a:rPr lang="en-US" sz="1600">
                <a:solidFill>
                  <a:srgbClr val="003399"/>
                </a:solidFill>
                <a:latin typeface="Arial" charset="0"/>
              </a:rPr>
              <a:t>;  mesh resolution corresponds to Kolmogorov’s scale)</a:t>
            </a:r>
            <a:r>
              <a:rPr lang="en-US" sz="1600">
                <a:solidFill>
                  <a:srgbClr val="003399"/>
                </a:solidFill>
              </a:rPr>
              <a:t> </a:t>
            </a:r>
          </a:p>
        </p:txBody>
      </p:sp>
      <p:pic>
        <p:nvPicPr>
          <p:cNvPr id="248841" name="Picture 9" descr="circ_10_1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1638" y="2852738"/>
            <a:ext cx="22288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42" name="Text Box 10"/>
          <p:cNvSpPr txBox="1">
            <a:spLocks noChangeArrowheads="1"/>
          </p:cNvSpPr>
          <p:nvPr/>
        </p:nvSpPr>
        <p:spPr bwMode="auto">
          <a:xfrm>
            <a:off x="4427538" y="5013325"/>
            <a:ext cx="4176712"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sz="2000">
                <a:solidFill>
                  <a:srgbClr val="003399"/>
                </a:solidFill>
                <a:latin typeface="Arial" charset="0"/>
              </a:rPr>
              <a:t>Solution:</a:t>
            </a:r>
          </a:p>
          <a:p>
            <a:pPr algn="just" eaLnBrk="1" hangingPunct="1"/>
            <a:r>
              <a:rPr lang="en-US" sz="1600">
                <a:latin typeface="Arial" charset="0"/>
              </a:rPr>
              <a:t>Heat fluxes in BL demonstrate a dependence close to square-law: </a:t>
            </a:r>
            <a:r>
              <a:rPr lang="en-US" sz="1600" i="1"/>
              <a:t>q </a:t>
            </a:r>
            <a:r>
              <a:rPr lang="en-US" sz="1600">
                <a:latin typeface="Arial" charset="0"/>
              </a:rPr>
              <a:t>~ </a:t>
            </a:r>
            <a:r>
              <a:rPr lang="en-US" sz="1600" i="1"/>
              <a:t>a+b</a:t>
            </a:r>
            <a:r>
              <a:rPr lang="en-US" sz="1600" i="1">
                <a:sym typeface="Symbol" pitchFamily="18" charset="2"/>
              </a:rPr>
              <a:t></a:t>
            </a:r>
            <a:r>
              <a:rPr lang="en-US" sz="1600" i="1" baseline="30000">
                <a:sym typeface="Symbol" pitchFamily="18" charset="2"/>
              </a:rPr>
              <a:t>2</a:t>
            </a:r>
            <a:r>
              <a:rPr lang="en-US" sz="1600" i="1">
                <a:sym typeface="Symbol" pitchFamily="18" charset="2"/>
              </a:rPr>
              <a:t>,</a:t>
            </a:r>
            <a:r>
              <a:rPr lang="en-US" sz="1600">
                <a:latin typeface="Arial" charset="0"/>
              </a:rPr>
              <a:t> in correspondence with theoretical analysis (</a:t>
            </a:r>
            <a:r>
              <a:rPr lang="en-US" sz="1800" i="1"/>
              <a:t>a</a:t>
            </a:r>
            <a:r>
              <a:rPr lang="en-US" sz="1600">
                <a:latin typeface="Arial" charset="0"/>
              </a:rPr>
              <a:t> = 2).</a:t>
            </a:r>
            <a:endParaRPr lang="ru-RU" sz="1600">
              <a:latin typeface="Arial" charset="0"/>
            </a:endParaRPr>
          </a:p>
        </p:txBody>
      </p:sp>
      <p:pic>
        <p:nvPicPr>
          <p:cNvPr id="248843" name="Picture 11" descr="mayn2d"/>
          <p:cNvPicPr>
            <a:picLocks noChangeAspect="1" noChangeArrowheads="1"/>
          </p:cNvPicPr>
          <p:nvPr/>
        </p:nvPicPr>
        <p:blipFill>
          <a:blip r:embed="rId10">
            <a:extLst>
              <a:ext uri="{28A0092B-C50C-407E-A947-70E740481C1C}">
                <a14:useLocalDpi xmlns:a14="http://schemas.microsoft.com/office/drawing/2010/main" val="0"/>
              </a:ext>
            </a:extLst>
          </a:blip>
          <a:srcRect r="29309" b="37013"/>
          <a:stretch>
            <a:fillRect/>
          </a:stretch>
        </p:blipFill>
        <p:spPr bwMode="auto">
          <a:xfrm>
            <a:off x="6372225" y="3213100"/>
            <a:ext cx="2127250" cy="1612900"/>
          </a:xfrm>
          <a:prstGeom prst="rect">
            <a:avLst/>
          </a:prstGeom>
          <a:noFill/>
          <a:extLst>
            <a:ext uri="{909E8E84-426E-40DD-AFC4-6F175D3DCCD1}">
              <a14:hiddenFill xmlns:a14="http://schemas.microsoft.com/office/drawing/2010/main">
                <a:solidFill>
                  <a:srgbClr val="FFFFFF"/>
                </a:solidFill>
              </a14:hiddenFill>
            </a:ext>
          </a:extLst>
        </p:spPr>
      </p:pic>
      <p:sp>
        <p:nvSpPr>
          <p:cNvPr id="248844" name="Text Box 12"/>
          <p:cNvSpPr txBox="1">
            <a:spLocks noChangeArrowheads="1"/>
          </p:cNvSpPr>
          <p:nvPr/>
        </p:nvSpPr>
        <p:spPr bwMode="auto">
          <a:xfrm>
            <a:off x="8316913" y="450850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ru-RU" sz="1800" i="1">
                <a:sym typeface="Symbol" pitchFamily="18" charset="2"/>
              </a:rPr>
              <a:t></a:t>
            </a:r>
          </a:p>
        </p:txBody>
      </p:sp>
      <p:sp>
        <p:nvSpPr>
          <p:cNvPr id="248845" name="Text Box 13"/>
          <p:cNvSpPr txBox="1">
            <a:spLocks noChangeArrowheads="1"/>
          </p:cNvSpPr>
          <p:nvPr/>
        </p:nvSpPr>
        <p:spPr bwMode="auto">
          <a:xfrm>
            <a:off x="6372225" y="2997200"/>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i="1">
                <a:sym typeface="Symbol" pitchFamily="18" charset="2"/>
              </a:rPr>
              <a:t>Nu</a:t>
            </a:r>
            <a:endParaRPr lang="ru-RU" sz="1800" i="1">
              <a:sym typeface="Symbol" pitchFamily="18" charset="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liennummernplatzhalter 3"/>
          <p:cNvSpPr>
            <a:spLocks noGrp="1"/>
          </p:cNvSpPr>
          <p:nvPr>
            <p:ph type="sldNum" sz="quarter" idx="11"/>
          </p:nvPr>
        </p:nvSpPr>
        <p:spPr/>
        <p:txBody>
          <a:bodyPr/>
          <a:lstStyle/>
          <a:p>
            <a:fld id="{55EC7F46-07D6-4C8C-B6C2-32AF0BEA107C}" type="slidenum">
              <a:rPr lang="ru-RU"/>
              <a:pPr/>
              <a:t>16</a:t>
            </a:fld>
            <a:endParaRPr lang="ru-RU"/>
          </a:p>
        </p:txBody>
      </p:sp>
      <p:sp>
        <p:nvSpPr>
          <p:cNvPr id="249858" name="Rectangle 2"/>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49859" name="Object 3"/>
          <p:cNvGraphicFramePr>
            <a:graphicFrameLocks noChangeAspect="1"/>
          </p:cNvGraphicFramePr>
          <p:nvPr/>
        </p:nvGraphicFramePr>
        <p:xfrm>
          <a:off x="684213" y="5373688"/>
          <a:ext cx="2854325" cy="647700"/>
        </p:xfrm>
        <a:graphic>
          <a:graphicData uri="http://schemas.openxmlformats.org/presentationml/2006/ole">
            <mc:AlternateContent xmlns:mc="http://schemas.openxmlformats.org/markup-compatibility/2006">
              <mc:Choice xmlns:v="urn:schemas-microsoft-com:vml" Requires="v">
                <p:oleObj spid="_x0000_s249875" name="Формула" r:id="rId3" imgW="1904760" imgH="431640" progId="Equation.3">
                  <p:embed/>
                </p:oleObj>
              </mc:Choice>
              <mc:Fallback>
                <p:oleObj name="Формула" r:id="rId3" imgW="190476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5373688"/>
                        <a:ext cx="28543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9860" name="Picture 4" descr="cyl_10_12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688" y="2205038"/>
            <a:ext cx="208915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1" name="Rectangle 5"/>
          <p:cNvSpPr>
            <a:spLocks noChangeArrowheads="1"/>
          </p:cNvSpPr>
          <p:nvPr/>
        </p:nvSpPr>
        <p:spPr bwMode="auto">
          <a:xfrm>
            <a:off x="5349875" y="2492375"/>
            <a:ext cx="13096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a:t>Isotherms. </a:t>
            </a:r>
          </a:p>
          <a:p>
            <a:pPr eaLnBrk="1" hangingPunct="1"/>
            <a:r>
              <a:rPr lang="en-US" sz="2000"/>
              <a:t>Ra=10</a:t>
            </a:r>
            <a:r>
              <a:rPr lang="en-US" sz="2000" baseline="30000"/>
              <a:t>12</a:t>
            </a:r>
            <a:endParaRPr lang="ru-RU" sz="2000" baseline="30000"/>
          </a:p>
        </p:txBody>
      </p:sp>
      <p:sp>
        <p:nvSpPr>
          <p:cNvPr id="249862" name="Rectangle 6"/>
          <p:cNvSpPr>
            <a:spLocks noGrp="1" noChangeArrowheads="1"/>
          </p:cNvSpPr>
          <p:nvPr>
            <p:ph type="title"/>
          </p:nvPr>
        </p:nvSpPr>
        <p:spPr bwMode="auto">
          <a:xfrm>
            <a:off x="1908175" y="333375"/>
            <a:ext cx="5327650" cy="863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nSpc>
                <a:spcPct val="90000"/>
              </a:lnSpc>
            </a:pPr>
            <a:r>
              <a:rPr lang="en-GB" sz="2800" b="1">
                <a:solidFill>
                  <a:srgbClr val="990033"/>
                </a:solidFill>
                <a:latin typeface="Arial" charset="0"/>
              </a:rPr>
              <a:t>Lateral boundary layer in </a:t>
            </a:r>
            <a:r>
              <a:rPr lang="en-US" sz="2800" b="1">
                <a:solidFill>
                  <a:srgbClr val="990033"/>
                </a:solidFill>
                <a:latin typeface="Arial" charset="0"/>
              </a:rPr>
              <a:t>cylindrical geometry</a:t>
            </a:r>
            <a:r>
              <a:rPr lang="en-US"/>
              <a:t> </a:t>
            </a:r>
            <a:endParaRPr lang="ru-RU"/>
          </a:p>
        </p:txBody>
      </p:sp>
      <p:pic>
        <p:nvPicPr>
          <p:cNvPr id="24986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6813" y="1989138"/>
            <a:ext cx="1657350" cy="22574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9864" name="Text Box 8"/>
          <p:cNvSpPr txBox="1">
            <a:spLocks noChangeArrowheads="1"/>
          </p:cNvSpPr>
          <p:nvPr/>
        </p:nvSpPr>
        <p:spPr bwMode="auto">
          <a:xfrm>
            <a:off x="684213" y="1628775"/>
            <a:ext cx="3887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solidFill>
                  <a:srgbClr val="003399"/>
                </a:solidFill>
                <a:latin typeface="Arial" charset="0"/>
              </a:rPr>
              <a:t>Analytical evaluation:</a:t>
            </a:r>
            <a:endParaRPr lang="ru-RU">
              <a:solidFill>
                <a:srgbClr val="003399"/>
              </a:solidFill>
              <a:latin typeface="Arial" charset="0"/>
            </a:endParaRPr>
          </a:p>
        </p:txBody>
      </p:sp>
      <p:sp>
        <p:nvSpPr>
          <p:cNvPr id="249865" name="Text Box 9"/>
          <p:cNvSpPr txBox="1">
            <a:spLocks noChangeArrowheads="1"/>
          </p:cNvSpPr>
          <p:nvPr/>
        </p:nvSpPr>
        <p:spPr bwMode="auto">
          <a:xfrm>
            <a:off x="684213" y="3860800"/>
            <a:ext cx="280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sz="2000">
                <a:solidFill>
                  <a:srgbClr val="003399"/>
                </a:solidFill>
                <a:latin typeface="Arial" charset="0"/>
              </a:rPr>
              <a:t>Solution:</a:t>
            </a:r>
            <a:endParaRPr lang="ru-RU" sz="2000">
              <a:solidFill>
                <a:srgbClr val="003399"/>
              </a:solidFill>
              <a:latin typeface="Arial" charset="0"/>
            </a:endParaRPr>
          </a:p>
        </p:txBody>
      </p:sp>
      <p:graphicFrame>
        <p:nvGraphicFramePr>
          <p:cNvPr id="249866" name="Object 10"/>
          <p:cNvGraphicFramePr>
            <a:graphicFrameLocks noChangeAspect="1"/>
          </p:cNvGraphicFramePr>
          <p:nvPr/>
        </p:nvGraphicFramePr>
        <p:xfrm>
          <a:off x="684213" y="4221163"/>
          <a:ext cx="3001962" cy="723900"/>
        </p:xfrm>
        <a:graphic>
          <a:graphicData uri="http://schemas.openxmlformats.org/presentationml/2006/ole">
            <mc:AlternateContent xmlns:mc="http://schemas.openxmlformats.org/markup-compatibility/2006">
              <mc:Choice xmlns:v="urn:schemas-microsoft-com:vml" Requires="v">
                <p:oleObj spid="_x0000_s249876" name="Формула" r:id="rId7" imgW="2006280" imgH="482400" progId="Equation.3">
                  <p:embed/>
                </p:oleObj>
              </mc:Choice>
              <mc:Fallback>
                <p:oleObj name="Формула" r:id="rId7" imgW="2006280" imgH="4824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221163"/>
                        <a:ext cx="300196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9867" name="Rectangle 11"/>
          <p:cNvSpPr>
            <a:spLocks noChangeArrowheads="1"/>
          </p:cNvSpPr>
          <p:nvPr/>
        </p:nvSpPr>
        <p:spPr bwMode="auto">
          <a:xfrm>
            <a:off x="0" y="3284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49868" name="Object 12"/>
          <p:cNvGraphicFramePr>
            <a:graphicFrameLocks noChangeAspect="1"/>
          </p:cNvGraphicFramePr>
          <p:nvPr/>
        </p:nvGraphicFramePr>
        <p:xfrm>
          <a:off x="3348038" y="5084763"/>
          <a:ext cx="1033462" cy="298450"/>
        </p:xfrm>
        <a:graphic>
          <a:graphicData uri="http://schemas.openxmlformats.org/presentationml/2006/ole">
            <mc:AlternateContent xmlns:mc="http://schemas.openxmlformats.org/markup-compatibility/2006">
              <mc:Choice xmlns:v="urn:schemas-microsoft-com:vml" Requires="v">
                <p:oleObj spid="_x0000_s249877" name="Формула" r:id="rId9" imgW="787400" imgH="228600" progId="Equation.3">
                  <p:embed/>
                </p:oleObj>
              </mc:Choice>
              <mc:Fallback>
                <p:oleObj name="Формула" r:id="rId9" imgW="787400" imgH="2286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5084763"/>
                        <a:ext cx="1033462"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9869" name="Text Box 13"/>
          <p:cNvSpPr txBox="1">
            <a:spLocks noChangeArrowheads="1"/>
          </p:cNvSpPr>
          <p:nvPr/>
        </p:nvSpPr>
        <p:spPr bwMode="auto">
          <a:xfrm>
            <a:off x="2700338" y="5037138"/>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a:t>for</a:t>
            </a:r>
            <a:endParaRPr lang="ru-RU" sz="1600"/>
          </a:p>
        </p:txBody>
      </p:sp>
      <p:sp>
        <p:nvSpPr>
          <p:cNvPr id="249870" name="Text Box 14"/>
          <p:cNvSpPr txBox="1">
            <a:spLocks noChangeArrowheads="1"/>
          </p:cNvSpPr>
          <p:nvPr/>
        </p:nvSpPr>
        <p:spPr bwMode="auto">
          <a:xfrm>
            <a:off x="2268538" y="6021388"/>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a:t>for</a:t>
            </a:r>
            <a:endParaRPr lang="ru-RU" sz="1600"/>
          </a:p>
        </p:txBody>
      </p:sp>
      <p:graphicFrame>
        <p:nvGraphicFramePr>
          <p:cNvPr id="249871" name="Object 15"/>
          <p:cNvGraphicFramePr>
            <a:graphicFrameLocks noChangeAspect="1"/>
          </p:cNvGraphicFramePr>
          <p:nvPr/>
        </p:nvGraphicFramePr>
        <p:xfrm>
          <a:off x="3121025" y="6021388"/>
          <a:ext cx="1200150" cy="298450"/>
        </p:xfrm>
        <a:graphic>
          <a:graphicData uri="http://schemas.openxmlformats.org/presentationml/2006/ole">
            <mc:AlternateContent xmlns:mc="http://schemas.openxmlformats.org/markup-compatibility/2006">
              <mc:Choice xmlns:v="urn:schemas-microsoft-com:vml" Requires="v">
                <p:oleObj spid="_x0000_s249878" name="Формула" r:id="rId11" imgW="914400" imgH="228600" progId="Equation.3">
                  <p:embed/>
                </p:oleObj>
              </mc:Choice>
              <mc:Fallback>
                <p:oleObj name="Формула" r:id="rId11" imgW="914400" imgH="2286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1025" y="6021388"/>
                        <a:ext cx="1200150"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9872" name="Rectangle 16"/>
          <p:cNvSpPr>
            <a:spLocks noChangeArrowheads="1"/>
          </p:cNvSpPr>
          <p:nvPr/>
        </p:nvSpPr>
        <p:spPr bwMode="auto">
          <a:xfrm>
            <a:off x="4427538" y="1628775"/>
            <a:ext cx="417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a:solidFill>
                  <a:srgbClr val="003399"/>
                </a:solidFill>
                <a:latin typeface="Arial" charset="0"/>
              </a:rPr>
              <a:t>Direct Numerical Simulation:</a:t>
            </a:r>
            <a:r>
              <a:rPr lang="en-US" sz="1600">
                <a:solidFill>
                  <a:srgbClr val="003399"/>
                </a:solidFill>
              </a:rPr>
              <a:t> </a:t>
            </a:r>
          </a:p>
        </p:txBody>
      </p:sp>
      <p:pic>
        <p:nvPicPr>
          <p:cNvPr id="249873" name="Picture 17" descr="CYLIND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87900" y="4005263"/>
            <a:ext cx="36004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9874" name="Object 18"/>
          <p:cNvGraphicFramePr>
            <a:graphicFrameLocks noChangeAspect="1"/>
          </p:cNvGraphicFramePr>
          <p:nvPr/>
        </p:nvGraphicFramePr>
        <p:xfrm>
          <a:off x="827088" y="2205038"/>
          <a:ext cx="2860675" cy="1414462"/>
        </p:xfrm>
        <a:graphic>
          <a:graphicData uri="http://schemas.openxmlformats.org/presentationml/2006/ole">
            <mc:AlternateContent xmlns:mc="http://schemas.openxmlformats.org/markup-compatibility/2006">
              <mc:Choice xmlns:v="urn:schemas-microsoft-com:vml" Requires="v">
                <p:oleObj spid="_x0000_s249879" name="Формула" r:id="rId14" imgW="1892160" imgH="939600" progId="Equation.3">
                  <p:embed/>
                </p:oleObj>
              </mc:Choice>
              <mc:Fallback>
                <p:oleObj name="Формула" r:id="rId14" imgW="1892160" imgH="93960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7088" y="2205038"/>
                        <a:ext cx="2860675" cy="1414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liennummernplatzhalter 2"/>
          <p:cNvSpPr>
            <a:spLocks noGrp="1"/>
          </p:cNvSpPr>
          <p:nvPr>
            <p:ph type="sldNum" sz="quarter" idx="11"/>
          </p:nvPr>
        </p:nvSpPr>
        <p:spPr/>
        <p:txBody>
          <a:bodyPr/>
          <a:lstStyle/>
          <a:p>
            <a:fld id="{9B2BCA08-5BA3-4BC3-8AD5-9E902DD6FE36}" type="slidenum">
              <a:rPr lang="ru-RU"/>
              <a:pPr/>
              <a:t>17</a:t>
            </a:fld>
            <a:endParaRPr lang="ru-RU"/>
          </a:p>
        </p:txBody>
      </p:sp>
      <p:sp>
        <p:nvSpPr>
          <p:cNvPr id="250882" name="Rectangle 2"/>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50883" name="Rectangle 3"/>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50884" name="Object 4"/>
          <p:cNvGraphicFramePr>
            <a:graphicFrameLocks noChangeAspect="1"/>
          </p:cNvGraphicFramePr>
          <p:nvPr/>
        </p:nvGraphicFramePr>
        <p:xfrm>
          <a:off x="1187450" y="3141663"/>
          <a:ext cx="2595563" cy="708025"/>
        </p:xfrm>
        <a:graphic>
          <a:graphicData uri="http://schemas.openxmlformats.org/presentationml/2006/ole">
            <mc:AlternateContent xmlns:mc="http://schemas.openxmlformats.org/markup-compatibility/2006">
              <mc:Choice xmlns:v="urn:schemas-microsoft-com:vml" Requires="v">
                <p:oleObj spid="_x0000_s250920" name="Формула" r:id="rId3" imgW="1447560" imgH="393480" progId="Equation.3">
                  <p:embed/>
                </p:oleObj>
              </mc:Choice>
              <mc:Fallback>
                <p:oleObj name="Формула" r:id="rId3" imgW="144756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141663"/>
                        <a:ext cx="2595563"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0885" name="Picture 5" descr="12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708275"/>
            <a:ext cx="3965575" cy="1204913"/>
          </a:xfrm>
          <a:prstGeom prst="rect">
            <a:avLst/>
          </a:prstGeom>
          <a:noFill/>
          <a:extLst>
            <a:ext uri="{909E8E84-426E-40DD-AFC4-6F175D3DCCD1}">
              <a14:hiddenFill xmlns:a14="http://schemas.microsoft.com/office/drawing/2010/main">
                <a:solidFill>
                  <a:srgbClr val="FFFFFF"/>
                </a:solidFill>
              </a14:hiddenFill>
            </a:ext>
          </a:extLst>
        </p:spPr>
      </p:pic>
      <p:sp>
        <p:nvSpPr>
          <p:cNvPr id="250886" name="Rectangle 6"/>
          <p:cNvSpPr>
            <a:spLocks noChangeArrowheads="1"/>
          </p:cNvSpPr>
          <p:nvPr/>
        </p:nvSpPr>
        <p:spPr bwMode="auto">
          <a:xfrm>
            <a:off x="1908175" y="333375"/>
            <a:ext cx="53276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en-GB" sz="2800" b="1">
                <a:solidFill>
                  <a:srgbClr val="990033"/>
                </a:solidFill>
                <a:latin typeface="Arial" charset="0"/>
              </a:rPr>
              <a:t>Bottom boundary layer in </a:t>
            </a:r>
            <a:r>
              <a:rPr lang="en-US" sz="2800" b="1">
                <a:solidFill>
                  <a:srgbClr val="990033"/>
                </a:solidFill>
                <a:latin typeface="Arial" charset="0"/>
              </a:rPr>
              <a:t>cylindrical geometry</a:t>
            </a:r>
            <a:r>
              <a:rPr lang="en-US" sz="3600">
                <a:solidFill>
                  <a:schemeClr val="tx2"/>
                </a:solidFill>
              </a:rPr>
              <a:t> </a:t>
            </a:r>
            <a:endParaRPr lang="ru-RU" sz="3600">
              <a:solidFill>
                <a:schemeClr val="tx2"/>
              </a:solidFill>
            </a:endParaRPr>
          </a:p>
        </p:txBody>
      </p:sp>
      <p:sp>
        <p:nvSpPr>
          <p:cNvPr id="250887" name="Text Box 7"/>
          <p:cNvSpPr txBox="1">
            <a:spLocks noChangeArrowheads="1"/>
          </p:cNvSpPr>
          <p:nvPr/>
        </p:nvSpPr>
        <p:spPr bwMode="auto">
          <a:xfrm>
            <a:off x="684213" y="1628775"/>
            <a:ext cx="3887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solidFill>
                  <a:srgbClr val="003399"/>
                </a:solidFill>
                <a:latin typeface="Arial" charset="0"/>
              </a:rPr>
              <a:t>Analytical evaluation:</a:t>
            </a:r>
            <a:endParaRPr lang="ru-RU">
              <a:solidFill>
                <a:srgbClr val="003399"/>
              </a:solidFill>
              <a:latin typeface="Arial" charset="0"/>
            </a:endParaRPr>
          </a:p>
        </p:txBody>
      </p:sp>
      <p:sp>
        <p:nvSpPr>
          <p:cNvPr id="250888" name="Rectangle 8"/>
          <p:cNvSpPr>
            <a:spLocks noChangeArrowheads="1"/>
          </p:cNvSpPr>
          <p:nvPr/>
        </p:nvSpPr>
        <p:spPr bwMode="auto">
          <a:xfrm>
            <a:off x="4427538" y="1628775"/>
            <a:ext cx="417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a:solidFill>
                  <a:srgbClr val="003399"/>
                </a:solidFill>
                <a:latin typeface="Arial" charset="0"/>
              </a:rPr>
              <a:t>Direct Numerical Simulation:</a:t>
            </a:r>
            <a:r>
              <a:rPr lang="en-US" sz="1600"/>
              <a:t> </a:t>
            </a:r>
          </a:p>
        </p:txBody>
      </p:sp>
      <p:sp>
        <p:nvSpPr>
          <p:cNvPr id="250889" name="Text Box 9"/>
          <p:cNvSpPr txBox="1">
            <a:spLocks noChangeArrowheads="1"/>
          </p:cNvSpPr>
          <p:nvPr/>
        </p:nvSpPr>
        <p:spPr bwMode="auto">
          <a:xfrm>
            <a:off x="827088" y="2276475"/>
            <a:ext cx="37449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1600">
                <a:latin typeface="Arial" charset="0"/>
              </a:rPr>
              <a:t>ratio of heat fluxes to the lower and lateral boundaries:</a:t>
            </a:r>
            <a:endParaRPr lang="ru-RU" sz="1600">
              <a:latin typeface="Arial" charset="0"/>
            </a:endParaRPr>
          </a:p>
        </p:txBody>
      </p:sp>
      <p:graphicFrame>
        <p:nvGraphicFramePr>
          <p:cNvPr id="250890" name="Group 10"/>
          <p:cNvGraphicFramePr>
            <a:graphicFrameLocks noGrp="1"/>
          </p:cNvGraphicFramePr>
          <p:nvPr/>
        </p:nvGraphicFramePr>
        <p:xfrm>
          <a:off x="1622425" y="4365625"/>
          <a:ext cx="5897563" cy="1100138"/>
        </p:xfrm>
        <a:graphic>
          <a:graphicData uri="http://schemas.openxmlformats.org/drawingml/2006/table">
            <a:tbl>
              <a:tblPr/>
              <a:tblGrid>
                <a:gridCol w="1668463"/>
                <a:gridCol w="844550"/>
                <a:gridCol w="846137"/>
                <a:gridCol w="846138"/>
                <a:gridCol w="846137"/>
                <a:gridCol w="846138"/>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Ra</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GB" sz="1800" b="0" i="0" u="none" strike="noStrike" cap="none" normalizeH="0" baseline="30000" smtClean="0">
                          <a:ln>
                            <a:noFill/>
                          </a:ln>
                          <a:solidFill>
                            <a:schemeClr val="tx1"/>
                          </a:solidFill>
                          <a:effectLst/>
                          <a:latin typeface="Times New Roman" pitchFamily="18" charset="0"/>
                          <a:cs typeface="Times New Roman" pitchFamily="18" charset="0"/>
                        </a:rPr>
                        <a:t>8</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GB" sz="1800" b="0" i="0" u="none" strike="noStrike" cap="none" normalizeH="0" baseline="30000" smtClean="0">
                          <a:ln>
                            <a:noFill/>
                          </a:ln>
                          <a:solidFill>
                            <a:schemeClr val="tx1"/>
                          </a:solidFill>
                          <a:effectLst/>
                          <a:latin typeface="Times New Roman" pitchFamily="18" charset="0"/>
                          <a:cs typeface="Times New Roman" pitchFamily="18" charset="0"/>
                        </a:rPr>
                        <a:t>9</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GB" sz="1800" b="0" i="0" u="none" strike="noStrike" cap="none" normalizeH="0" baseline="30000" smtClean="0">
                          <a:ln>
                            <a:noFill/>
                          </a:ln>
                          <a:solidFill>
                            <a:schemeClr val="tx1"/>
                          </a:solidFill>
                          <a:effectLst/>
                          <a:latin typeface="Times New Roman" pitchFamily="18" charset="0"/>
                          <a:cs typeface="Times New Roman" pitchFamily="18" charset="0"/>
                        </a:rPr>
                        <a:t>10</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GB" sz="1800" b="0" i="0" u="none" strike="noStrike" cap="none" normalizeH="0" baseline="30000" smtClean="0">
                          <a:ln>
                            <a:noFill/>
                          </a:ln>
                          <a:solidFill>
                            <a:schemeClr val="tx1"/>
                          </a:solidFill>
                          <a:effectLst/>
                          <a:latin typeface="Times New Roman" pitchFamily="18" charset="0"/>
                          <a:cs typeface="Times New Roman" pitchFamily="18" charset="0"/>
                        </a:rPr>
                        <a:t>11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GB" sz="1800" b="0" i="0" u="none" strike="noStrike" cap="none" normalizeH="0" baseline="30000" smtClean="0">
                          <a:ln>
                            <a:noFill/>
                          </a:ln>
                          <a:solidFill>
                            <a:schemeClr val="tx1"/>
                          </a:solidFill>
                          <a:effectLst/>
                          <a:latin typeface="Times New Roman" pitchFamily="18" charset="0"/>
                          <a:cs typeface="Times New Roman" pitchFamily="18" charset="0"/>
                        </a:rPr>
                        <a:t>12</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r(Ra):  </a:t>
                      </a: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analytical</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0.129</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0.071</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0.057</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0.044</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r(Ra):  </a:t>
                      </a: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numerical</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0.125</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0.095</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0.076</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0.058</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0.048</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liennummernplatzhalter 4"/>
          <p:cNvSpPr>
            <a:spLocks noGrp="1"/>
          </p:cNvSpPr>
          <p:nvPr>
            <p:ph type="sldNum" sz="quarter" idx="11"/>
          </p:nvPr>
        </p:nvSpPr>
        <p:spPr/>
        <p:txBody>
          <a:bodyPr/>
          <a:lstStyle/>
          <a:p>
            <a:fld id="{65A8E397-65A4-4CE6-B937-2D6E1C0BAB86}" type="slidenum">
              <a:rPr lang="ru-RU"/>
              <a:pPr/>
              <a:t>18</a:t>
            </a:fld>
            <a:endParaRPr lang="ru-RU"/>
          </a:p>
        </p:txBody>
      </p:sp>
      <p:sp>
        <p:nvSpPr>
          <p:cNvPr id="235522" name="Rectangle 2"/>
          <p:cNvSpPr>
            <a:spLocks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sz="2800" b="1">
                <a:solidFill>
                  <a:srgbClr val="A50021"/>
                </a:solidFill>
                <a:latin typeface="Arial" charset="0"/>
              </a:rPr>
              <a:t>Oxidation of confined molten </a:t>
            </a:r>
            <a:r>
              <a:rPr lang="en-US" sz="2800" b="1">
                <a:solidFill>
                  <a:srgbClr val="A50021"/>
                </a:solidFill>
                <a:latin typeface="Arial" charset="0"/>
              </a:rPr>
              <a:t/>
            </a:r>
            <a:br>
              <a:rPr lang="en-US" sz="2800" b="1">
                <a:solidFill>
                  <a:srgbClr val="A50021"/>
                </a:solidFill>
                <a:latin typeface="Arial" charset="0"/>
              </a:rPr>
            </a:br>
            <a:r>
              <a:rPr lang="ru-RU" sz="2800" b="1">
                <a:solidFill>
                  <a:srgbClr val="A50021"/>
                </a:solidFill>
                <a:latin typeface="Arial" charset="0"/>
              </a:rPr>
              <a:t>corium</a:t>
            </a:r>
            <a:r>
              <a:rPr lang="en-US" sz="2800" b="1">
                <a:solidFill>
                  <a:srgbClr val="A50021"/>
                </a:solidFill>
                <a:latin typeface="Arial" charset="0"/>
              </a:rPr>
              <a:t> (1)</a:t>
            </a:r>
            <a:endParaRPr lang="ru-RU" sz="2800" b="1">
              <a:solidFill>
                <a:srgbClr val="A50021"/>
              </a:solidFill>
              <a:latin typeface="Arial" charset="0"/>
            </a:endParaRPr>
          </a:p>
        </p:txBody>
      </p:sp>
      <p:graphicFrame>
        <p:nvGraphicFramePr>
          <p:cNvPr id="235524" name="Object 4"/>
          <p:cNvGraphicFramePr>
            <a:graphicFrameLocks noGrp="1" noChangeAspect="1"/>
          </p:cNvGraphicFramePr>
          <p:nvPr>
            <p:ph idx="1"/>
          </p:nvPr>
        </p:nvGraphicFramePr>
        <p:xfrm>
          <a:off x="4364038" y="5310188"/>
          <a:ext cx="4060825" cy="1062037"/>
        </p:xfrm>
        <a:graphic>
          <a:graphicData uri="http://schemas.openxmlformats.org/presentationml/2006/ole">
            <mc:AlternateContent xmlns:mc="http://schemas.openxmlformats.org/markup-compatibility/2006">
              <mc:Choice xmlns:v="urn:schemas-microsoft-com:vml" Requires="v">
                <p:oleObj spid="_x0000_s235641" name="Диаграмма" r:id="rId4" imgW="3752901" imgH="980989" progId="MSGraph.Chart.8">
                  <p:embed followColorScheme="full"/>
                </p:oleObj>
              </mc:Choice>
              <mc:Fallback>
                <p:oleObj name="Диаграмма" r:id="rId4" imgW="3752901" imgH="980989" progId="MSGraph.Chart.8">
                  <p:embed followColorScheme="full"/>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5310188"/>
                        <a:ext cx="40608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35640" name="Group 120"/>
          <p:cNvGrpSpPr>
            <a:grpSpLocks/>
          </p:cNvGrpSpPr>
          <p:nvPr/>
        </p:nvGrpSpPr>
        <p:grpSpPr bwMode="auto">
          <a:xfrm>
            <a:off x="701675" y="3452813"/>
            <a:ext cx="3908425" cy="1962150"/>
            <a:chOff x="442" y="2175"/>
            <a:chExt cx="2462" cy="1236"/>
          </a:xfrm>
        </p:grpSpPr>
        <p:sp>
          <p:nvSpPr>
            <p:cNvPr id="235597" name="AutoShape 77"/>
            <p:cNvSpPr>
              <a:spLocks noChangeAspect="1" noChangeArrowheads="1" noTextEdit="1"/>
            </p:cNvSpPr>
            <p:nvPr/>
          </p:nvSpPr>
          <p:spPr bwMode="auto">
            <a:xfrm>
              <a:off x="442" y="2175"/>
              <a:ext cx="2462" cy="1236"/>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de-DE"/>
            </a:p>
          </p:txBody>
        </p:sp>
        <p:sp>
          <p:nvSpPr>
            <p:cNvPr id="235596" name="Rectangle 76"/>
            <p:cNvSpPr>
              <a:spLocks noChangeArrowheads="1"/>
            </p:cNvSpPr>
            <p:nvPr/>
          </p:nvSpPr>
          <p:spPr bwMode="auto">
            <a:xfrm>
              <a:off x="927" y="2272"/>
              <a:ext cx="1300" cy="1011"/>
            </a:xfrm>
            <a:prstGeom prst="rect">
              <a:avLst/>
            </a:prstGeom>
            <a:solidFill>
              <a:srgbClr val="FFFFFF"/>
            </a:solidFill>
            <a:ln w="9525">
              <a:solidFill>
                <a:srgbClr val="000000"/>
              </a:solidFill>
              <a:miter lim="800000"/>
              <a:headEnd/>
              <a:tailEnd/>
            </a:ln>
          </p:spPr>
          <p:txBody>
            <a:bodyPr/>
            <a:lstStyle/>
            <a:p>
              <a:endParaRPr lang="de-DE"/>
            </a:p>
          </p:txBody>
        </p:sp>
        <p:sp>
          <p:nvSpPr>
            <p:cNvPr id="235595" name="Rectangle 75"/>
            <p:cNvSpPr>
              <a:spLocks noChangeArrowheads="1"/>
            </p:cNvSpPr>
            <p:nvPr/>
          </p:nvSpPr>
          <p:spPr bwMode="auto">
            <a:xfrm>
              <a:off x="1187" y="2272"/>
              <a:ext cx="785" cy="802"/>
            </a:xfrm>
            <a:prstGeom prst="rect">
              <a:avLst/>
            </a:prstGeom>
            <a:solidFill>
              <a:srgbClr val="FFFFFF"/>
            </a:solidFill>
            <a:ln w="9525">
              <a:solidFill>
                <a:srgbClr val="000000"/>
              </a:solidFill>
              <a:miter lim="800000"/>
              <a:headEnd/>
              <a:tailEnd/>
            </a:ln>
          </p:spPr>
          <p:txBody>
            <a:bodyPr/>
            <a:lstStyle/>
            <a:p>
              <a:endParaRPr lang="de-DE"/>
            </a:p>
          </p:txBody>
        </p:sp>
        <p:sp>
          <p:nvSpPr>
            <p:cNvPr id="235594" name="Rectangle 74" descr="10%"/>
            <p:cNvSpPr>
              <a:spLocks noChangeArrowheads="1"/>
            </p:cNvSpPr>
            <p:nvPr/>
          </p:nvSpPr>
          <p:spPr bwMode="auto">
            <a:xfrm>
              <a:off x="1187" y="2569"/>
              <a:ext cx="785" cy="505"/>
            </a:xfrm>
            <a:prstGeom prst="rect">
              <a:avLst/>
            </a:prstGeom>
            <a:pattFill prst="pct10">
              <a:fgClr>
                <a:srgbClr val="000000"/>
              </a:fgClr>
              <a:bgClr>
                <a:srgbClr val="FFFFFF"/>
              </a:bgClr>
            </a:pattFill>
            <a:ln w="9525">
              <a:solidFill>
                <a:srgbClr val="000000"/>
              </a:solidFill>
              <a:miter lim="800000"/>
              <a:headEnd/>
              <a:tailEnd/>
            </a:ln>
          </p:spPr>
          <p:txBody>
            <a:bodyPr/>
            <a:lstStyle/>
            <a:p>
              <a:endParaRPr lang="de-DE"/>
            </a:p>
          </p:txBody>
        </p:sp>
        <p:sp>
          <p:nvSpPr>
            <p:cNvPr id="235593" name="Rectangle 73"/>
            <p:cNvSpPr>
              <a:spLocks noChangeArrowheads="1"/>
            </p:cNvSpPr>
            <p:nvPr/>
          </p:nvSpPr>
          <p:spPr bwMode="auto">
            <a:xfrm>
              <a:off x="1199" y="2272"/>
              <a:ext cx="763" cy="2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592" name="Text Box 72"/>
            <p:cNvSpPr txBox="1">
              <a:spLocks noChangeArrowheads="1"/>
            </p:cNvSpPr>
            <p:nvPr/>
          </p:nvSpPr>
          <p:spPr bwMode="auto">
            <a:xfrm>
              <a:off x="1311" y="2288"/>
              <a:ext cx="488" cy="2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8522" tIns="29261" rIns="58522" bIns="29261"/>
            <a:lstStyle/>
            <a:p>
              <a:r>
                <a:rPr lang="en-US" sz="1400">
                  <a:latin typeface="Arial" charset="0"/>
                  <a:ea typeface="Times New Roman" pitchFamily="18" charset="0"/>
                  <a:cs typeface="Arial" charset="0"/>
                </a:rPr>
                <a:t>Steam</a:t>
              </a:r>
              <a:endParaRPr lang="en-US" sz="3600">
                <a:ea typeface="Times New Roman" pitchFamily="18" charset="0"/>
                <a:cs typeface="Arial" charset="0"/>
              </a:endParaRPr>
            </a:p>
          </p:txBody>
        </p:sp>
        <p:sp>
          <p:nvSpPr>
            <p:cNvPr id="235591" name="AutoShape 71"/>
            <p:cNvSpPr>
              <a:spLocks noChangeArrowheads="1"/>
            </p:cNvSpPr>
            <p:nvPr/>
          </p:nvSpPr>
          <p:spPr bwMode="auto">
            <a:xfrm>
              <a:off x="2308" y="2659"/>
              <a:ext cx="572" cy="169"/>
            </a:xfrm>
            <a:prstGeom prst="wedgeRectCallout">
              <a:avLst>
                <a:gd name="adj1" fmla="val -70106"/>
                <a:gd name="adj2" fmla="val 157102"/>
              </a:avLst>
            </a:prstGeom>
            <a:solidFill>
              <a:srgbClr val="FFFFFF"/>
            </a:solidFill>
            <a:ln w="9525">
              <a:solidFill>
                <a:srgbClr val="000000"/>
              </a:solidFill>
              <a:miter lim="800000"/>
              <a:headEnd/>
              <a:tailEnd/>
            </a:ln>
          </p:spPr>
          <p:txBody>
            <a:bodyPr lIns="58522" tIns="29261" rIns="58522" bIns="29261"/>
            <a:lstStyle/>
            <a:p>
              <a:r>
                <a:rPr lang="en-US" sz="1200">
                  <a:latin typeface="Arial" charset="0"/>
                  <a:ea typeface="Times New Roman" pitchFamily="18" charset="0"/>
                  <a:cs typeface="Arial" charset="0"/>
                </a:rPr>
                <a:t>ZrO</a:t>
              </a:r>
              <a:r>
                <a:rPr lang="en-US" sz="1200" baseline="-30000">
                  <a:latin typeface="Arial" charset="0"/>
                  <a:ea typeface="Times New Roman" pitchFamily="18" charset="0"/>
                  <a:cs typeface="Arial" charset="0"/>
                </a:rPr>
                <a:t>2</a:t>
              </a:r>
              <a:endParaRPr lang="en-US" sz="3200">
                <a:ea typeface="Times New Roman" pitchFamily="18" charset="0"/>
                <a:cs typeface="Arial" charset="0"/>
              </a:endParaRPr>
            </a:p>
          </p:txBody>
        </p:sp>
        <p:sp>
          <p:nvSpPr>
            <p:cNvPr id="235590" name="Rectangle 70" descr="Штриховой горизонтальный"/>
            <p:cNvSpPr>
              <a:spLocks noChangeArrowheads="1"/>
            </p:cNvSpPr>
            <p:nvPr/>
          </p:nvSpPr>
          <p:spPr bwMode="auto">
            <a:xfrm>
              <a:off x="1311" y="2625"/>
              <a:ext cx="537" cy="336"/>
            </a:xfrm>
            <a:prstGeom prst="rect">
              <a:avLst/>
            </a:prstGeom>
            <a:pattFill prst="dashHorz">
              <a:fgClr>
                <a:srgbClr val="969696"/>
              </a:fgClr>
              <a:bgClr>
                <a:srgbClr val="FFFFFF"/>
              </a:bgClr>
            </a:pattFill>
            <a:ln w="9525">
              <a:solidFill>
                <a:srgbClr val="000000"/>
              </a:solidFill>
              <a:miter lim="800000"/>
              <a:headEnd/>
              <a:tailEnd/>
            </a:ln>
          </p:spPr>
          <p:txBody>
            <a:bodyPr/>
            <a:lstStyle/>
            <a:p>
              <a:endParaRPr lang="de-DE"/>
            </a:p>
          </p:txBody>
        </p:sp>
        <p:sp>
          <p:nvSpPr>
            <p:cNvPr id="235589" name="AutoShape 69"/>
            <p:cNvSpPr>
              <a:spLocks noChangeArrowheads="1"/>
            </p:cNvSpPr>
            <p:nvPr/>
          </p:nvSpPr>
          <p:spPr bwMode="auto">
            <a:xfrm>
              <a:off x="442" y="2512"/>
              <a:ext cx="372" cy="168"/>
            </a:xfrm>
            <a:prstGeom prst="wedgeRectCallout">
              <a:avLst>
                <a:gd name="adj1" fmla="val 230644"/>
                <a:gd name="adj2" fmla="val 136310"/>
              </a:avLst>
            </a:prstGeom>
            <a:solidFill>
              <a:srgbClr val="FFFFFF"/>
            </a:solidFill>
            <a:ln w="9525">
              <a:solidFill>
                <a:srgbClr val="000000"/>
              </a:solidFill>
              <a:miter lim="800000"/>
              <a:headEnd/>
              <a:tailEnd/>
            </a:ln>
          </p:spPr>
          <p:txBody>
            <a:bodyPr lIns="58522" tIns="29261" rIns="58522" bIns="29261"/>
            <a:lstStyle/>
            <a:p>
              <a:r>
                <a:rPr lang="en-US" sz="1400">
                  <a:latin typeface="Arial" charset="0"/>
                  <a:ea typeface="Times New Roman" pitchFamily="18" charset="0"/>
                  <a:cs typeface="Arial" charset="0"/>
                </a:rPr>
                <a:t>Zr-O</a:t>
              </a:r>
              <a:endParaRPr lang="en-US" sz="3600">
                <a:ea typeface="Times New Roman" pitchFamily="18" charset="0"/>
                <a:cs typeface="Arial" charset="0"/>
              </a:endParaRPr>
            </a:p>
          </p:txBody>
        </p:sp>
        <p:sp>
          <p:nvSpPr>
            <p:cNvPr id="235588" name="AutoShape 68"/>
            <p:cNvSpPr>
              <a:spLocks noChangeArrowheads="1"/>
            </p:cNvSpPr>
            <p:nvPr/>
          </p:nvSpPr>
          <p:spPr bwMode="auto">
            <a:xfrm>
              <a:off x="2284" y="2175"/>
              <a:ext cx="620" cy="168"/>
            </a:xfrm>
            <a:prstGeom prst="wedgeRectCallout">
              <a:avLst>
                <a:gd name="adj1" fmla="val -125000"/>
                <a:gd name="adj2" fmla="val 189880"/>
              </a:avLst>
            </a:prstGeom>
            <a:solidFill>
              <a:srgbClr val="FFFFFF"/>
            </a:solidFill>
            <a:ln w="9525">
              <a:solidFill>
                <a:srgbClr val="000000"/>
              </a:solidFill>
              <a:miter lim="800000"/>
              <a:headEnd/>
              <a:tailEnd/>
            </a:ln>
          </p:spPr>
          <p:txBody>
            <a:bodyPr lIns="58522" tIns="29261" rIns="58522" bIns="29261"/>
            <a:lstStyle/>
            <a:p>
              <a:pPr algn="l"/>
              <a:r>
                <a:rPr lang="en-US" sz="1200">
                  <a:latin typeface="Arial" charset="0"/>
                  <a:ea typeface="Times New Roman" pitchFamily="18" charset="0"/>
                  <a:cs typeface="Arial" charset="0"/>
                </a:rPr>
                <a:t>Oxide crust</a:t>
              </a:r>
              <a:endParaRPr lang="en-US" sz="3200">
                <a:ea typeface="Times New Roman" pitchFamily="18" charset="0"/>
                <a:cs typeface="Arial" charset="0"/>
              </a:endParaRPr>
            </a:p>
          </p:txBody>
        </p:sp>
      </p:grpSp>
      <p:sp>
        <p:nvSpPr>
          <p:cNvPr id="235626" name="AutoShape 106"/>
          <p:cNvSpPr>
            <a:spLocks noChangeAspect="1" noChangeArrowheads="1" noTextEdit="1"/>
          </p:cNvSpPr>
          <p:nvPr/>
        </p:nvSpPr>
        <p:spPr bwMode="auto">
          <a:xfrm>
            <a:off x="4733925" y="2976563"/>
            <a:ext cx="3830638" cy="21494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de-DE"/>
          </a:p>
        </p:txBody>
      </p:sp>
      <p:sp>
        <p:nvSpPr>
          <p:cNvPr id="235632" name="Text Box 112"/>
          <p:cNvSpPr txBox="1">
            <a:spLocks noChangeArrowheads="1"/>
          </p:cNvSpPr>
          <p:nvPr/>
        </p:nvSpPr>
        <p:spPr bwMode="auto">
          <a:xfrm>
            <a:off x="647700" y="1562100"/>
            <a:ext cx="7874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buFontTx/>
              <a:buChar char="•"/>
            </a:pPr>
            <a:r>
              <a:rPr lang="en-US" sz="1800">
                <a:solidFill>
                  <a:srgbClr val="003399"/>
                </a:solidFill>
                <a:latin typeface="Arial" charset="0"/>
              </a:rPr>
              <a:t>Melt oxidation model, developed within Task 1 of the Project, was applied to designing possible crucible tests in steam </a:t>
            </a:r>
          </a:p>
          <a:p>
            <a:pPr algn="just">
              <a:spcBef>
                <a:spcPct val="50000"/>
              </a:spcBef>
              <a:buFontTx/>
              <a:buChar char="•"/>
            </a:pPr>
            <a:r>
              <a:rPr lang="en-GB" sz="1800">
                <a:solidFill>
                  <a:srgbClr val="003399"/>
                </a:solidFill>
                <a:latin typeface="Arial" charset="0"/>
              </a:rPr>
              <a:t>Crucible tests with “cold” ceramic walls and “hot” free oxidizing surface with inductive heating of metallic melt should model molten pool (MP) oxidation in the lower head of the (cooled) reactor vessel</a:t>
            </a:r>
            <a:r>
              <a:rPr lang="en-GB" sz="1600">
                <a:solidFill>
                  <a:srgbClr val="003399"/>
                </a:solidFill>
                <a:latin typeface="Arial" charset="0"/>
              </a:rPr>
              <a:t> </a:t>
            </a:r>
            <a:endParaRPr lang="ru-RU" sz="1600">
              <a:solidFill>
                <a:srgbClr val="003399"/>
              </a:solidFill>
              <a:latin typeface="Arial" charset="0"/>
            </a:endParaRPr>
          </a:p>
        </p:txBody>
      </p:sp>
      <p:sp>
        <p:nvSpPr>
          <p:cNvPr id="235633" name="Text Box 113"/>
          <p:cNvSpPr txBox="1">
            <a:spLocks noChangeArrowheads="1"/>
          </p:cNvSpPr>
          <p:nvPr/>
        </p:nvSpPr>
        <p:spPr bwMode="auto">
          <a:xfrm>
            <a:off x="647700" y="5473700"/>
            <a:ext cx="3924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1600">
                <a:latin typeface="Arial" charset="0"/>
              </a:rPr>
              <a:t>Schematic representation of crucible tests with “cold” ceramic walls and “hot” free surface, interacting with steam.</a:t>
            </a:r>
            <a:r>
              <a:rPr lang="ru-RU" sz="1600">
                <a:latin typeface="Arial" charset="0"/>
              </a:rPr>
              <a:t> </a:t>
            </a:r>
          </a:p>
        </p:txBody>
      </p:sp>
      <p:sp>
        <p:nvSpPr>
          <p:cNvPr id="235634" name="Text Box 114"/>
          <p:cNvSpPr txBox="1">
            <a:spLocks noChangeArrowheads="1"/>
          </p:cNvSpPr>
          <p:nvPr/>
        </p:nvSpPr>
        <p:spPr bwMode="auto">
          <a:xfrm>
            <a:off x="4914900" y="5486400"/>
            <a:ext cx="35814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5000"/>
              </a:lnSpc>
              <a:spcBef>
                <a:spcPct val="50000"/>
              </a:spcBef>
            </a:pPr>
            <a:r>
              <a:rPr lang="en-US" sz="1600">
                <a:latin typeface="Arial" charset="0"/>
              </a:rPr>
              <a:t>Schematic representation of molten pool oxidation in lower head of reactor vessel</a:t>
            </a:r>
            <a:r>
              <a:rPr lang="ru-RU"/>
              <a:t> </a:t>
            </a:r>
          </a:p>
        </p:txBody>
      </p:sp>
      <p:grpSp>
        <p:nvGrpSpPr>
          <p:cNvPr id="235637" name="Group 117"/>
          <p:cNvGrpSpPr>
            <a:grpSpLocks/>
          </p:cNvGrpSpPr>
          <p:nvPr/>
        </p:nvGrpSpPr>
        <p:grpSpPr bwMode="auto">
          <a:xfrm>
            <a:off x="4741863" y="2976563"/>
            <a:ext cx="3822700" cy="2149475"/>
            <a:chOff x="2987" y="1875"/>
            <a:chExt cx="2408" cy="1354"/>
          </a:xfrm>
        </p:grpSpPr>
        <p:sp>
          <p:nvSpPr>
            <p:cNvPr id="235625" name="AutoShape 105"/>
            <p:cNvSpPr>
              <a:spLocks noChangeArrowheads="1"/>
            </p:cNvSpPr>
            <p:nvPr/>
          </p:nvSpPr>
          <p:spPr bwMode="auto">
            <a:xfrm rot="10800000">
              <a:off x="3481" y="1875"/>
              <a:ext cx="1316" cy="1354"/>
            </a:xfrm>
            <a:custGeom>
              <a:avLst/>
              <a:gdLst>
                <a:gd name="G0" fmla="+- 8904 0 0"/>
                <a:gd name="G1" fmla="+- -11707496 0 0"/>
                <a:gd name="G2" fmla="+- 0 0 -11707496"/>
                <a:gd name="T0" fmla="*/ 0 256 1"/>
                <a:gd name="T1" fmla="*/ 180 256 1"/>
                <a:gd name="G3" fmla="+- -11707496 T0 T1"/>
                <a:gd name="T2" fmla="*/ 0 256 1"/>
                <a:gd name="T3" fmla="*/ 90 256 1"/>
                <a:gd name="G4" fmla="+- -11707496 T2 T3"/>
                <a:gd name="G5" fmla="*/ G4 2 1"/>
                <a:gd name="T4" fmla="*/ 90 256 1"/>
                <a:gd name="T5" fmla="*/ 0 256 1"/>
                <a:gd name="G6" fmla="+- -11707496 T4 T5"/>
                <a:gd name="G7" fmla="*/ G6 2 1"/>
                <a:gd name="G8" fmla="abs -1170749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904"/>
                <a:gd name="G18" fmla="*/ 8904 1 2"/>
                <a:gd name="G19" fmla="+- G18 5400 0"/>
                <a:gd name="G20" fmla="cos G19 -11707496"/>
                <a:gd name="G21" fmla="sin G19 -11707496"/>
                <a:gd name="G22" fmla="+- G20 10800 0"/>
                <a:gd name="G23" fmla="+- G21 10800 0"/>
                <a:gd name="G24" fmla="+- 10800 0 G20"/>
                <a:gd name="G25" fmla="+- 8904 10800 0"/>
                <a:gd name="G26" fmla="?: G9 G17 G25"/>
                <a:gd name="G27" fmla="?: G9 0 21600"/>
                <a:gd name="G28" fmla="cos 10800 -11707496"/>
                <a:gd name="G29" fmla="sin 10800 -11707496"/>
                <a:gd name="G30" fmla="sin 8904 -11707496"/>
                <a:gd name="G31" fmla="+- G28 10800 0"/>
                <a:gd name="G32" fmla="+- G29 10800 0"/>
                <a:gd name="G33" fmla="+- G30 10800 0"/>
                <a:gd name="G34" fmla="?: G4 0 G31"/>
                <a:gd name="G35" fmla="?: -11707496 G34 0"/>
                <a:gd name="G36" fmla="?: G6 G35 G31"/>
                <a:gd name="G37" fmla="+- 21600 0 G36"/>
                <a:gd name="G38" fmla="?: G4 0 G33"/>
                <a:gd name="G39" fmla="?: -11707496 G38 G32"/>
                <a:gd name="G40" fmla="?: G6 G39 0"/>
                <a:gd name="G41" fmla="?: G4 G32 21600"/>
                <a:gd name="G42" fmla="?: G6 G41 G33"/>
                <a:gd name="T12" fmla="*/ 10800 w 21600"/>
                <a:gd name="T13" fmla="*/ 0 h 21600"/>
                <a:gd name="T14" fmla="*/ 950 w 21600"/>
                <a:gd name="T15" fmla="*/ 10566 h 21600"/>
                <a:gd name="T16" fmla="*/ 10800 w 21600"/>
                <a:gd name="T17" fmla="*/ 1896 h 21600"/>
                <a:gd name="T18" fmla="*/ 20650 w 21600"/>
                <a:gd name="T19" fmla="*/ 105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898" y="10589"/>
                  </a:moveTo>
                  <a:cubicBezTo>
                    <a:pt x="2013" y="5755"/>
                    <a:pt x="5964" y="1895"/>
                    <a:pt x="10800" y="1896"/>
                  </a:cubicBezTo>
                  <a:cubicBezTo>
                    <a:pt x="15635" y="1896"/>
                    <a:pt x="19586" y="5755"/>
                    <a:pt x="19701" y="10589"/>
                  </a:cubicBezTo>
                  <a:lnTo>
                    <a:pt x="21596" y="10544"/>
                  </a:lnTo>
                  <a:cubicBezTo>
                    <a:pt x="21457" y="4680"/>
                    <a:pt x="16664" y="-1"/>
                    <a:pt x="10799" y="0"/>
                  </a:cubicBezTo>
                  <a:cubicBezTo>
                    <a:pt x="4935" y="0"/>
                    <a:pt x="142" y="4680"/>
                    <a:pt x="3" y="10544"/>
                  </a:cubicBezTo>
                  <a:close/>
                </a:path>
              </a:pathLst>
            </a:custGeom>
            <a:solidFill>
              <a:srgbClr val="FFFFFF"/>
            </a:solidFill>
            <a:ln w="9525">
              <a:solidFill>
                <a:srgbClr val="000000"/>
              </a:solidFill>
              <a:miter lim="800000"/>
              <a:headEnd/>
              <a:tailEnd/>
            </a:ln>
          </p:spPr>
          <p:txBody>
            <a:bodyPr/>
            <a:lstStyle/>
            <a:p>
              <a:endParaRPr lang="de-DE"/>
            </a:p>
          </p:txBody>
        </p:sp>
        <p:sp>
          <p:nvSpPr>
            <p:cNvPr id="235624" name="AutoShape 104" descr="Светлый диагональный 2"/>
            <p:cNvSpPr>
              <a:spLocks noChangeArrowheads="1"/>
            </p:cNvSpPr>
            <p:nvPr/>
          </p:nvSpPr>
          <p:spPr bwMode="auto">
            <a:xfrm rot="10800000">
              <a:off x="3601" y="2146"/>
              <a:ext cx="1077" cy="975"/>
            </a:xfrm>
            <a:custGeom>
              <a:avLst/>
              <a:gdLst>
                <a:gd name="G0" fmla="+- 9591 0 0"/>
                <a:gd name="G1" fmla="+- -11676670 0 0"/>
                <a:gd name="G2" fmla="+- 0 0 -11676670"/>
                <a:gd name="T0" fmla="*/ 0 256 1"/>
                <a:gd name="T1" fmla="*/ 180 256 1"/>
                <a:gd name="G3" fmla="+- -11676670 T0 T1"/>
                <a:gd name="T2" fmla="*/ 0 256 1"/>
                <a:gd name="T3" fmla="*/ 90 256 1"/>
                <a:gd name="G4" fmla="+- -11676670 T2 T3"/>
                <a:gd name="G5" fmla="*/ G4 2 1"/>
                <a:gd name="T4" fmla="*/ 90 256 1"/>
                <a:gd name="T5" fmla="*/ 0 256 1"/>
                <a:gd name="G6" fmla="+- -11676670 T4 T5"/>
                <a:gd name="G7" fmla="*/ G6 2 1"/>
                <a:gd name="G8" fmla="abs -1167667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91"/>
                <a:gd name="G18" fmla="*/ 9591 1 2"/>
                <a:gd name="G19" fmla="+- G18 5400 0"/>
                <a:gd name="G20" fmla="cos G19 -11676670"/>
                <a:gd name="G21" fmla="sin G19 -11676670"/>
                <a:gd name="G22" fmla="+- G20 10800 0"/>
                <a:gd name="G23" fmla="+- G21 10800 0"/>
                <a:gd name="G24" fmla="+- 10800 0 G20"/>
                <a:gd name="G25" fmla="+- 9591 10800 0"/>
                <a:gd name="G26" fmla="?: G9 G17 G25"/>
                <a:gd name="G27" fmla="?: G9 0 21600"/>
                <a:gd name="G28" fmla="cos 10800 -11676670"/>
                <a:gd name="G29" fmla="sin 10800 -11676670"/>
                <a:gd name="G30" fmla="sin 9591 -11676670"/>
                <a:gd name="G31" fmla="+- G28 10800 0"/>
                <a:gd name="G32" fmla="+- G29 10800 0"/>
                <a:gd name="G33" fmla="+- G30 10800 0"/>
                <a:gd name="G34" fmla="?: G4 0 G31"/>
                <a:gd name="G35" fmla="?: -11676670 G34 0"/>
                <a:gd name="G36" fmla="?: G6 G35 G31"/>
                <a:gd name="G37" fmla="+- 21600 0 G36"/>
                <a:gd name="G38" fmla="?: G4 0 G33"/>
                <a:gd name="G39" fmla="?: -11676670 G38 G32"/>
                <a:gd name="G40" fmla="?: G6 G39 0"/>
                <a:gd name="G41" fmla="?: G4 G32 21600"/>
                <a:gd name="G42" fmla="?: G6 G41 G33"/>
                <a:gd name="T12" fmla="*/ 10800 w 21600"/>
                <a:gd name="T13" fmla="*/ 0 h 21600"/>
                <a:gd name="T14" fmla="*/ 609 w 21600"/>
                <a:gd name="T15" fmla="*/ 10474 h 21600"/>
                <a:gd name="T16" fmla="*/ 10800 w 21600"/>
                <a:gd name="T17" fmla="*/ 1209 h 21600"/>
                <a:gd name="T18" fmla="*/ 20991 w 21600"/>
                <a:gd name="T19" fmla="*/ 1047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13" y="10494"/>
                  </a:moveTo>
                  <a:cubicBezTo>
                    <a:pt x="1379" y="5318"/>
                    <a:pt x="5622" y="1208"/>
                    <a:pt x="10800" y="1209"/>
                  </a:cubicBezTo>
                  <a:cubicBezTo>
                    <a:pt x="15977" y="1209"/>
                    <a:pt x="20220" y="5318"/>
                    <a:pt x="20386" y="10494"/>
                  </a:cubicBezTo>
                  <a:lnTo>
                    <a:pt x="21594" y="10455"/>
                  </a:lnTo>
                  <a:cubicBezTo>
                    <a:pt x="21408" y="4627"/>
                    <a:pt x="16630" y="-1"/>
                    <a:pt x="10799" y="0"/>
                  </a:cubicBezTo>
                  <a:cubicBezTo>
                    <a:pt x="4969" y="0"/>
                    <a:pt x="191" y="4627"/>
                    <a:pt x="5" y="10455"/>
                  </a:cubicBezTo>
                  <a:close/>
                </a:path>
              </a:pathLst>
            </a:custGeom>
            <a:pattFill prst="ltUpDiag">
              <a:fgClr>
                <a:srgbClr val="000000"/>
              </a:fgClr>
              <a:bgClr>
                <a:srgbClr val="FFFFFF"/>
              </a:bgClr>
            </a:pattFill>
            <a:ln w="9525">
              <a:solidFill>
                <a:srgbClr val="000000"/>
              </a:solidFill>
              <a:miter lim="800000"/>
              <a:headEnd/>
              <a:tailEnd/>
            </a:ln>
          </p:spPr>
          <p:txBody>
            <a:bodyPr/>
            <a:lstStyle/>
            <a:p>
              <a:endParaRPr lang="de-DE"/>
            </a:p>
          </p:txBody>
        </p:sp>
        <p:sp>
          <p:nvSpPr>
            <p:cNvPr id="235623" name="Line 103"/>
            <p:cNvSpPr>
              <a:spLocks noChangeShapeType="1"/>
            </p:cNvSpPr>
            <p:nvPr/>
          </p:nvSpPr>
          <p:spPr bwMode="auto">
            <a:xfrm>
              <a:off x="3659" y="2652"/>
              <a:ext cx="95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35622" name="Line 102"/>
            <p:cNvSpPr>
              <a:spLocks noChangeShapeType="1"/>
            </p:cNvSpPr>
            <p:nvPr/>
          </p:nvSpPr>
          <p:spPr bwMode="auto">
            <a:xfrm>
              <a:off x="3681" y="2687"/>
              <a:ext cx="9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35621" name="Rectangle 101" descr="Светлый диагональный 2"/>
            <p:cNvSpPr>
              <a:spLocks noChangeArrowheads="1"/>
            </p:cNvSpPr>
            <p:nvPr/>
          </p:nvSpPr>
          <p:spPr bwMode="auto">
            <a:xfrm>
              <a:off x="3641" y="2655"/>
              <a:ext cx="997" cy="32"/>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620" name="AutoShape 100" descr="10%"/>
            <p:cNvSpPr>
              <a:spLocks noChangeArrowheads="1"/>
            </p:cNvSpPr>
            <p:nvPr/>
          </p:nvSpPr>
          <p:spPr bwMode="auto">
            <a:xfrm rot="16200000">
              <a:off x="3954" y="2414"/>
              <a:ext cx="380" cy="925"/>
            </a:xfrm>
            <a:prstGeom prst="moon">
              <a:avLst>
                <a:gd name="adj" fmla="val 87500"/>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619" name="Oval 99" descr="10%"/>
            <p:cNvSpPr>
              <a:spLocks noChangeArrowheads="1"/>
            </p:cNvSpPr>
            <p:nvPr/>
          </p:nvSpPr>
          <p:spPr bwMode="auto">
            <a:xfrm>
              <a:off x="3760" y="2687"/>
              <a:ext cx="758" cy="55"/>
            </a:xfrm>
            <a:prstGeom prst="ellipse">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618" name="AutoShape 98"/>
            <p:cNvSpPr>
              <a:spLocks noChangeArrowheads="1"/>
            </p:cNvSpPr>
            <p:nvPr/>
          </p:nvSpPr>
          <p:spPr bwMode="auto">
            <a:xfrm>
              <a:off x="4957" y="2687"/>
              <a:ext cx="438" cy="327"/>
            </a:xfrm>
            <a:prstGeom prst="wedgeRectCallout">
              <a:avLst>
                <a:gd name="adj1" fmla="val -128741"/>
                <a:gd name="adj2" fmla="val 39435"/>
              </a:avLst>
            </a:prstGeom>
            <a:solidFill>
              <a:srgbClr val="FFFFFF"/>
            </a:solidFill>
            <a:ln w="9525">
              <a:solidFill>
                <a:srgbClr val="000000"/>
              </a:solidFill>
              <a:miter lim="800000"/>
              <a:headEnd/>
              <a:tailEnd/>
            </a:ln>
          </p:spPr>
          <p:txBody>
            <a:bodyPr lIns="57110" tIns="28555" rIns="57110" bIns="28555"/>
            <a:lstStyle/>
            <a:p>
              <a:r>
                <a:rPr lang="en-US" sz="1200">
                  <a:latin typeface="Arial" charset="0"/>
                  <a:ea typeface="Times New Roman" pitchFamily="18" charset="0"/>
                  <a:cs typeface="Arial" charset="0"/>
                </a:rPr>
                <a:t>Lower head</a:t>
              </a:r>
              <a:endParaRPr lang="en-US" sz="3200">
                <a:ea typeface="Times New Roman" pitchFamily="18" charset="0"/>
                <a:cs typeface="Arial" charset="0"/>
              </a:endParaRPr>
            </a:p>
          </p:txBody>
        </p:sp>
        <p:sp>
          <p:nvSpPr>
            <p:cNvPr id="235617" name="AutoShape 97"/>
            <p:cNvSpPr>
              <a:spLocks noChangeArrowheads="1"/>
            </p:cNvSpPr>
            <p:nvPr/>
          </p:nvSpPr>
          <p:spPr bwMode="auto">
            <a:xfrm>
              <a:off x="2987" y="2703"/>
              <a:ext cx="439" cy="278"/>
            </a:xfrm>
            <a:prstGeom prst="wedgeRectCallout">
              <a:avLst>
                <a:gd name="adj1" fmla="val 177560"/>
                <a:gd name="adj2" fmla="val 23861"/>
              </a:avLst>
            </a:prstGeom>
            <a:solidFill>
              <a:srgbClr val="FFFFFF"/>
            </a:solidFill>
            <a:ln w="9525">
              <a:solidFill>
                <a:srgbClr val="000000"/>
              </a:solidFill>
              <a:miter lim="800000"/>
              <a:headEnd/>
              <a:tailEnd/>
            </a:ln>
          </p:spPr>
          <p:txBody>
            <a:bodyPr lIns="57110" tIns="28555" rIns="57110" bIns="28555"/>
            <a:lstStyle/>
            <a:p>
              <a:r>
                <a:rPr lang="en-US" sz="1200">
                  <a:latin typeface="Arial" charset="0"/>
                  <a:ea typeface="Times New Roman" pitchFamily="18" charset="0"/>
                  <a:cs typeface="Arial" charset="0"/>
                </a:rPr>
                <a:t>Molten corium</a:t>
              </a:r>
              <a:endParaRPr lang="en-US" sz="3200">
                <a:ea typeface="Times New Roman" pitchFamily="18" charset="0"/>
                <a:cs typeface="Arial" charset="0"/>
              </a:endParaRPr>
            </a:p>
          </p:txBody>
        </p:sp>
        <p:sp>
          <p:nvSpPr>
            <p:cNvPr id="235615" name="Text Box 95"/>
            <p:cNvSpPr txBox="1">
              <a:spLocks noChangeArrowheads="1"/>
            </p:cNvSpPr>
            <p:nvPr/>
          </p:nvSpPr>
          <p:spPr bwMode="auto">
            <a:xfrm>
              <a:off x="3600" y="2160"/>
              <a:ext cx="1062" cy="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7110" tIns="28555" rIns="57110" bIns="28555"/>
            <a:lstStyle/>
            <a:p>
              <a:endParaRPr lang="en-US" sz="1400">
                <a:latin typeface="Arial" charset="0"/>
                <a:ea typeface="Times New Roman" pitchFamily="18" charset="0"/>
                <a:cs typeface="Arial" charset="0"/>
              </a:endParaRPr>
            </a:p>
            <a:p>
              <a:r>
                <a:rPr lang="en-US" sz="1400">
                  <a:latin typeface="Arial" charset="0"/>
                  <a:ea typeface="Times New Roman" pitchFamily="18" charset="0"/>
                  <a:cs typeface="Arial" charset="0"/>
                </a:rPr>
                <a:t>Steam</a:t>
              </a:r>
              <a:endParaRPr lang="en-US" sz="3600">
                <a:ea typeface="Times New Roman" pitchFamily="18" charset="0"/>
                <a:cs typeface="Arial" charset="0"/>
              </a:endParaRPr>
            </a:p>
          </p:txBody>
        </p:sp>
        <p:sp>
          <p:nvSpPr>
            <p:cNvPr id="235636" name="AutoShape 116"/>
            <p:cNvSpPr>
              <a:spLocks noChangeArrowheads="1"/>
            </p:cNvSpPr>
            <p:nvPr/>
          </p:nvSpPr>
          <p:spPr bwMode="auto">
            <a:xfrm>
              <a:off x="4748" y="2362"/>
              <a:ext cx="621" cy="163"/>
            </a:xfrm>
            <a:prstGeom prst="wedgeRectCallout">
              <a:avLst>
                <a:gd name="adj1" fmla="val -106037"/>
                <a:gd name="adj2" fmla="val 131597"/>
              </a:avLst>
            </a:prstGeom>
            <a:solidFill>
              <a:schemeClr val="bg1"/>
            </a:solidFill>
            <a:ln w="9525">
              <a:solidFill>
                <a:srgbClr val="000000"/>
              </a:solidFill>
              <a:miter lim="800000"/>
              <a:headEnd/>
              <a:tailEnd/>
            </a:ln>
          </p:spPr>
          <p:txBody>
            <a:bodyPr lIns="57110" tIns="28555" rIns="57110" bIns="28555"/>
            <a:lstStyle/>
            <a:p>
              <a:pPr algn="l"/>
              <a:r>
                <a:rPr lang="en-US" sz="1200">
                  <a:latin typeface="Arial" charset="0"/>
                  <a:ea typeface="Times New Roman" pitchFamily="18" charset="0"/>
                  <a:cs typeface="Arial" charset="0"/>
                </a:rPr>
                <a:t>Oxide crust</a:t>
              </a:r>
              <a:endParaRPr lang="en-US" sz="3200">
                <a:ea typeface="Times New Roman" pitchFamily="18" charset="0"/>
                <a:cs typeface="Arial" charset="0"/>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4"/>
          <p:cNvSpPr>
            <a:spLocks noGrp="1"/>
          </p:cNvSpPr>
          <p:nvPr>
            <p:ph type="sldNum" sz="quarter" idx="11"/>
          </p:nvPr>
        </p:nvSpPr>
        <p:spPr/>
        <p:txBody>
          <a:bodyPr/>
          <a:lstStyle/>
          <a:p>
            <a:fld id="{089B07A7-8B7A-43C5-BAE6-B0B71DA6BED7}" type="slidenum">
              <a:rPr lang="ru-RU"/>
              <a:pPr/>
              <a:t>19</a:t>
            </a:fld>
            <a:endParaRPr lang="ru-RU"/>
          </a:p>
        </p:txBody>
      </p:sp>
      <p:sp>
        <p:nvSpPr>
          <p:cNvPr id="239618" name="Rectangle 2"/>
          <p:cNvSpPr>
            <a:spLocks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sz="2800" b="1">
                <a:solidFill>
                  <a:srgbClr val="A50021"/>
                </a:solidFill>
                <a:latin typeface="Arial" charset="0"/>
              </a:rPr>
              <a:t>Oxidation of confined molten </a:t>
            </a:r>
            <a:r>
              <a:rPr lang="en-US" sz="2800" b="1">
                <a:solidFill>
                  <a:srgbClr val="A50021"/>
                </a:solidFill>
                <a:latin typeface="Arial" charset="0"/>
              </a:rPr>
              <a:t/>
            </a:r>
            <a:br>
              <a:rPr lang="en-US" sz="2800" b="1">
                <a:solidFill>
                  <a:srgbClr val="A50021"/>
                </a:solidFill>
                <a:latin typeface="Arial" charset="0"/>
              </a:rPr>
            </a:br>
            <a:r>
              <a:rPr lang="ru-RU" sz="2800" b="1">
                <a:solidFill>
                  <a:srgbClr val="A50021"/>
                </a:solidFill>
                <a:latin typeface="Arial" charset="0"/>
              </a:rPr>
              <a:t>corium</a:t>
            </a:r>
            <a:r>
              <a:rPr lang="en-US" sz="2800" b="1">
                <a:solidFill>
                  <a:srgbClr val="A50021"/>
                </a:solidFill>
                <a:latin typeface="Arial" charset="0"/>
              </a:rPr>
              <a:t> (2)</a:t>
            </a:r>
            <a:endParaRPr lang="ru-RU" sz="2800" b="1">
              <a:solidFill>
                <a:srgbClr val="A50021"/>
              </a:solidFill>
              <a:latin typeface="Arial" charset="0"/>
            </a:endParaRPr>
          </a:p>
        </p:txBody>
      </p:sp>
      <p:graphicFrame>
        <p:nvGraphicFramePr>
          <p:cNvPr id="239619" name="Object 3"/>
          <p:cNvGraphicFramePr>
            <a:graphicFrameLocks noGrp="1" noChangeAspect="1"/>
          </p:cNvGraphicFramePr>
          <p:nvPr>
            <p:ph idx="1"/>
          </p:nvPr>
        </p:nvGraphicFramePr>
        <p:xfrm>
          <a:off x="4364038" y="5310188"/>
          <a:ext cx="4060825" cy="1062037"/>
        </p:xfrm>
        <a:graphic>
          <a:graphicData uri="http://schemas.openxmlformats.org/presentationml/2006/ole">
            <mc:AlternateContent xmlns:mc="http://schemas.openxmlformats.org/markup-compatibility/2006">
              <mc:Choice xmlns:v="urn:schemas-microsoft-com:vml" Requires="v">
                <p:oleObj spid="_x0000_s239654"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5310188"/>
                        <a:ext cx="40608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9644" name="Text Box 28"/>
          <p:cNvSpPr txBox="1">
            <a:spLocks noChangeArrowheads="1"/>
          </p:cNvSpPr>
          <p:nvPr/>
        </p:nvSpPr>
        <p:spPr bwMode="auto">
          <a:xfrm>
            <a:off x="647700" y="1562100"/>
            <a:ext cx="787400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lgn="l">
              <a:defRPr sz="2400">
                <a:solidFill>
                  <a:schemeClr val="tx1"/>
                </a:solidFill>
                <a:latin typeface="Times New Roman" pitchFamily="18" charset="0"/>
              </a:defRPr>
            </a:lvl1pPr>
            <a:lvl2pPr marL="622300" indent="-1651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buFontTx/>
              <a:buChar char="•"/>
            </a:pPr>
            <a:r>
              <a:rPr lang="en-US" sz="2000">
                <a:solidFill>
                  <a:srgbClr val="003399"/>
                </a:solidFill>
                <a:latin typeface="Arial" charset="0"/>
              </a:rPr>
              <a:t>Analysis of heat flux matches at the MP surfaces shows that temperature drop across the boundary layer in the melt is:</a:t>
            </a:r>
          </a:p>
          <a:p>
            <a:pPr lvl="1" algn="just">
              <a:spcBef>
                <a:spcPct val="50000"/>
              </a:spcBef>
              <a:buFont typeface="Arial" charset="0"/>
              <a:buChar char="–"/>
            </a:pPr>
            <a:r>
              <a:rPr lang="en-US" sz="1800">
                <a:solidFill>
                  <a:srgbClr val="003399"/>
                </a:solidFill>
                <a:latin typeface="Arial" charset="0"/>
              </a:rPr>
              <a:t>positive on the free upper surface, if heat losses from the surface are less in comparison with oxidation heat generated at this surface </a:t>
            </a:r>
          </a:p>
          <a:p>
            <a:pPr lvl="1" algn="just">
              <a:spcBef>
                <a:spcPct val="50000"/>
              </a:spcBef>
              <a:buFont typeface="Arial" charset="0"/>
              <a:buChar char="–"/>
            </a:pPr>
            <a:r>
              <a:rPr lang="en-US" sz="1800">
                <a:solidFill>
                  <a:srgbClr val="003399"/>
                </a:solidFill>
                <a:latin typeface="Arial" charset="0"/>
              </a:rPr>
              <a:t>negative on crucible/melt interfaces owing to high heat losses in the cooled walls</a:t>
            </a:r>
          </a:p>
          <a:p>
            <a:pPr algn="just">
              <a:spcBef>
                <a:spcPct val="50000"/>
              </a:spcBef>
              <a:buFontTx/>
              <a:buChar char="•"/>
            </a:pPr>
            <a:r>
              <a:rPr lang="en-US" sz="2000">
                <a:solidFill>
                  <a:srgbClr val="003399"/>
                </a:solidFill>
                <a:latin typeface="Arial" charset="0"/>
              </a:rPr>
              <a:t>Calculations were performed with the following UO</a:t>
            </a:r>
            <a:r>
              <a:rPr lang="en-US" sz="2000" baseline="-25000">
                <a:solidFill>
                  <a:srgbClr val="003399"/>
                </a:solidFill>
                <a:latin typeface="Arial" charset="0"/>
              </a:rPr>
              <a:t>2</a:t>
            </a:r>
            <a:r>
              <a:rPr lang="en-US" sz="2000">
                <a:solidFill>
                  <a:srgbClr val="003399"/>
                </a:solidFill>
                <a:latin typeface="Arial" charset="0"/>
              </a:rPr>
              <a:t> (or ZrO</a:t>
            </a:r>
            <a:r>
              <a:rPr lang="en-US" sz="2000" baseline="-25000">
                <a:solidFill>
                  <a:srgbClr val="003399"/>
                </a:solidFill>
                <a:latin typeface="Arial" charset="0"/>
              </a:rPr>
              <a:t>2</a:t>
            </a:r>
            <a:r>
              <a:rPr lang="en-US" sz="2000">
                <a:solidFill>
                  <a:srgbClr val="003399"/>
                </a:solidFill>
                <a:latin typeface="Arial" charset="0"/>
              </a:rPr>
              <a:t>) crucible parameters: </a:t>
            </a:r>
            <a:r>
              <a:rPr lang="en-US" sz="2000" i="1">
                <a:solidFill>
                  <a:srgbClr val="003399"/>
                </a:solidFill>
                <a:latin typeface="Arial" charset="0"/>
              </a:rPr>
              <a:t>R</a:t>
            </a:r>
            <a:r>
              <a:rPr lang="en-US" sz="2000">
                <a:solidFill>
                  <a:srgbClr val="003399"/>
                </a:solidFill>
                <a:latin typeface="Arial" charset="0"/>
              </a:rPr>
              <a:t> = 36.5 mm, </a:t>
            </a:r>
            <a:r>
              <a:rPr lang="en-US" sz="2000" i="1">
                <a:solidFill>
                  <a:srgbClr val="003399"/>
                </a:solidFill>
                <a:latin typeface="Arial" charset="0"/>
              </a:rPr>
              <a:t>h</a:t>
            </a:r>
            <a:r>
              <a:rPr lang="en-US" sz="2000">
                <a:solidFill>
                  <a:srgbClr val="003399"/>
                </a:solidFill>
                <a:latin typeface="Arial" charset="0"/>
              </a:rPr>
              <a:t> = 10 mm, wall thickness 7 mm. The charge is produced from the mixture of metallic Zr and ceramic ZrO</a:t>
            </a:r>
            <a:r>
              <a:rPr lang="en-US" sz="2000" baseline="-25000">
                <a:solidFill>
                  <a:srgbClr val="003399"/>
                </a:solidFill>
                <a:latin typeface="Arial" charset="0"/>
              </a:rPr>
              <a:t>2</a:t>
            </a:r>
            <a:r>
              <a:rPr lang="en-US" sz="2000">
                <a:solidFill>
                  <a:srgbClr val="003399"/>
                </a:solidFill>
                <a:latin typeface="Arial" charset="0"/>
              </a:rPr>
              <a:t> phases with the average atomic composition Zr:O = 2.7:1. </a:t>
            </a:r>
          </a:p>
          <a:p>
            <a:pPr algn="just">
              <a:spcBef>
                <a:spcPct val="50000"/>
              </a:spcBef>
              <a:buFontTx/>
              <a:buChar char="•"/>
            </a:pPr>
            <a:r>
              <a:rPr lang="en-US" sz="2000">
                <a:solidFill>
                  <a:srgbClr val="003399"/>
                </a:solidFill>
                <a:latin typeface="Arial" charset="0"/>
              </a:rPr>
              <a:t>Solution depends on the ratio between positive (over the “hot” surface) and negative (over the “cold” surface) oxygen fluxes</a:t>
            </a:r>
            <a:r>
              <a:rPr lang="ru-RU" sz="2000">
                <a:solidFill>
                  <a:srgbClr val="003399"/>
                </a:solidFill>
                <a:latin typeface="Arial" charset="0"/>
              </a:rPr>
              <a:t> </a:t>
            </a:r>
          </a:p>
        </p:txBody>
      </p:sp>
      <p:sp>
        <p:nvSpPr>
          <p:cNvPr id="239650" name="Rectangle 3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39652" name="Rectangle 36"/>
          <p:cNvSpPr>
            <a:spLocks noChangeArrowheads="1"/>
          </p:cNvSpPr>
          <p:nvPr/>
        </p:nvSpPr>
        <p:spPr bwMode="auto">
          <a:xfrm>
            <a:off x="0" y="317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liennummernplatzhalter 4"/>
          <p:cNvSpPr>
            <a:spLocks noGrp="1"/>
          </p:cNvSpPr>
          <p:nvPr>
            <p:ph type="sldNum" sz="quarter" idx="11"/>
          </p:nvPr>
        </p:nvSpPr>
        <p:spPr/>
        <p:txBody>
          <a:bodyPr/>
          <a:lstStyle/>
          <a:p>
            <a:fld id="{47A849BD-544B-41F5-BA99-2D6DC917CB0A}" type="slidenum">
              <a:rPr lang="ru-RU"/>
              <a:pPr/>
              <a:t>2</a:t>
            </a:fld>
            <a:endParaRPr lang="ru-RU"/>
          </a:p>
        </p:txBody>
      </p:sp>
      <p:sp>
        <p:nvSpPr>
          <p:cNvPr id="75778" name="Rectangle 2"/>
          <p:cNvSpPr>
            <a:spLocks noChangeArrowheads="1"/>
          </p:cNvSpPr>
          <p:nvPr/>
        </p:nvSpPr>
        <p:spPr bwMode="auto">
          <a:xfrm>
            <a:off x="1809750" y="3714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3600" b="1">
                <a:solidFill>
                  <a:srgbClr val="A50021"/>
                </a:solidFill>
              </a:rPr>
              <a:t>General Information</a:t>
            </a:r>
            <a:endParaRPr lang="ru-RU" sz="3600" b="1">
              <a:solidFill>
                <a:srgbClr val="A50021"/>
              </a:solidFill>
            </a:endParaRPr>
          </a:p>
        </p:txBody>
      </p:sp>
      <p:sp>
        <p:nvSpPr>
          <p:cNvPr id="75779"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graphicFrame>
        <p:nvGraphicFramePr>
          <p:cNvPr id="75814" name="Group 38"/>
          <p:cNvGraphicFramePr>
            <a:graphicFrameLocks noGrp="1"/>
          </p:cNvGraphicFramePr>
          <p:nvPr/>
        </p:nvGraphicFramePr>
        <p:xfrm>
          <a:off x="781050" y="1835150"/>
          <a:ext cx="7658100" cy="4298506"/>
        </p:xfrm>
        <a:graphic>
          <a:graphicData uri="http://schemas.openxmlformats.org/drawingml/2006/table">
            <a:tbl>
              <a:tblPr/>
              <a:tblGrid>
                <a:gridCol w="2951163"/>
                <a:gridCol w="4706937"/>
              </a:tblGrid>
              <a:tr h="1354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cs typeface="Times New Roman" pitchFamily="18" charset="0"/>
                        </a:rPr>
                        <a:t>Leading Institution:</a:t>
                      </a:r>
                      <a:endParaRPr kumimoji="0" lang="ru-RU" sz="2800" b="0" i="0" u="none" strike="noStrike" cap="none" normalizeH="0" baseline="0" smtClean="0">
                        <a:ln>
                          <a:noFill/>
                        </a:ln>
                        <a:solidFill>
                          <a:srgbClr val="003399"/>
                        </a:solidFill>
                        <a:effectLst/>
                        <a:latin typeface="Arial" charset="0"/>
                        <a:cs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ts val="600"/>
                        </a:spcAft>
                        <a:buClrTx/>
                        <a:buSzTx/>
                        <a:buFontTx/>
                        <a:buNone/>
                        <a:tabLst/>
                      </a:pPr>
                      <a:r>
                        <a:rPr kumimoji="0" lang="en-GB" sz="2800" b="1" i="0" u="none" strike="noStrike" cap="none" normalizeH="0" baseline="0" smtClean="0">
                          <a:ln>
                            <a:noFill/>
                          </a:ln>
                          <a:solidFill>
                            <a:srgbClr val="FF3300"/>
                          </a:solidFill>
                          <a:effectLst/>
                          <a:latin typeface="Arial" charset="0"/>
                          <a:cs typeface="Times New Roman" pitchFamily="18" charset="0"/>
                        </a:rPr>
                        <a:t>IBRAE,</a:t>
                      </a:r>
                      <a:r>
                        <a:rPr kumimoji="0" lang="ru-RU" sz="2800" b="1" i="0" u="none" strike="noStrike" cap="none" normalizeH="0" baseline="0" smtClean="0">
                          <a:ln>
                            <a:noFill/>
                          </a:ln>
                          <a:solidFill>
                            <a:srgbClr val="FF3300"/>
                          </a:solidFill>
                          <a:effectLst/>
                          <a:latin typeface="Arial" charset="0"/>
                        </a:rPr>
                        <a:t> </a:t>
                      </a:r>
                      <a:r>
                        <a:rPr kumimoji="0" lang="en-US" sz="2800" b="0" i="0" u="none" strike="noStrike" cap="none" normalizeH="0" baseline="0" smtClean="0">
                          <a:ln>
                            <a:noFill/>
                          </a:ln>
                          <a:solidFill>
                            <a:srgbClr val="003399"/>
                          </a:solidFill>
                          <a:effectLst/>
                          <a:latin typeface="Arial" charset="0"/>
                        </a:rPr>
                        <a:t>Moscow</a:t>
                      </a: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sz="2400" b="0" i="0" u="none" strike="noStrike" cap="none" normalizeH="0" baseline="0" smtClean="0">
                          <a:ln>
                            <a:noFill/>
                          </a:ln>
                          <a:solidFill>
                            <a:srgbClr val="003399"/>
                          </a:solidFill>
                          <a:effectLst/>
                          <a:latin typeface="Arial" charset="0"/>
                        </a:rPr>
                        <a:t>(Nuclear Safety Institute of Russian Academy of Sciences)</a:t>
                      </a:r>
                      <a:endParaRPr kumimoji="0" lang="ru-RU" sz="2400" b="1"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557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0" i="0" u="none" strike="noStrike" cap="none" normalizeH="0" baseline="0" smtClean="0">
                        <a:ln>
                          <a:noFill/>
                        </a:ln>
                        <a:solidFill>
                          <a:srgbClr val="003399"/>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rPr>
                        <a:t>Duration:</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smtClean="0">
                          <a:ln>
                            <a:noFill/>
                          </a:ln>
                          <a:solidFill>
                            <a:srgbClr val="003399"/>
                          </a:solidFill>
                          <a:effectLst/>
                          <a:latin typeface="Arial" charset="0"/>
                        </a:rPr>
                        <a:t>Commencement</a:t>
                      </a:r>
                      <a:r>
                        <a:rPr kumimoji="0" lang="en-GB" sz="2800" b="0" i="0" u="none" strike="noStrike" cap="none" normalizeH="0" baseline="0" smtClean="0">
                          <a:ln>
                            <a:noFill/>
                          </a:ln>
                          <a:solidFill>
                            <a:srgbClr val="003399"/>
                          </a:solidFill>
                          <a:effectLst/>
                          <a:latin typeface="Arial" charset="0"/>
                        </a:rPr>
                        <a:t>:</a:t>
                      </a:r>
                      <a:endParaRPr kumimoji="0" lang="ru-RU" sz="2800" b="0" i="0" u="none" strike="noStrike" cap="none" normalizeH="0" baseline="0" smtClean="0">
                        <a:ln>
                          <a:noFill/>
                        </a:ln>
                        <a:solidFill>
                          <a:srgbClr val="003399"/>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1" i="0" u="none" strike="noStrike" cap="none" normalizeH="0" baseline="0" smtClean="0">
                        <a:ln>
                          <a:noFill/>
                        </a:ln>
                        <a:solidFill>
                          <a:srgbClr val="003399"/>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1" i="0" u="none" strike="noStrike" cap="none" normalizeH="0" baseline="0" smtClean="0">
                          <a:ln>
                            <a:noFill/>
                          </a:ln>
                          <a:solidFill>
                            <a:srgbClr val="003399"/>
                          </a:solidFill>
                          <a:effectLst/>
                          <a:latin typeface="Arial" charset="0"/>
                        </a:rPr>
                        <a:t>3 years</a:t>
                      </a: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1" i="0" u="none" strike="noStrike" cap="none" normalizeH="0" baseline="0" smtClean="0">
                          <a:ln>
                            <a:noFill/>
                          </a:ln>
                          <a:solidFill>
                            <a:srgbClr val="003399"/>
                          </a:solidFill>
                          <a:effectLst/>
                          <a:latin typeface="Arial" charset="0"/>
                        </a:rPr>
                        <a:t>August 2004</a:t>
                      </a:r>
                      <a:endParaRPr kumimoji="0" lang="ru-RU" sz="2800" b="1"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54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0" i="0" u="none" strike="noStrike" cap="none" normalizeH="0" baseline="0" smtClean="0">
                        <a:ln>
                          <a:noFill/>
                        </a:ln>
                        <a:solidFill>
                          <a:srgbClr val="003399"/>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rPr>
                        <a:t>Total cost:</a:t>
                      </a:r>
                      <a:endParaRPr kumimoji="0" lang="ru-RU" sz="2800" b="0" i="0" u="none" strike="noStrike" cap="none" normalizeH="0" baseline="0" smtClean="0">
                        <a:ln>
                          <a:noFill/>
                        </a:ln>
                        <a:solidFill>
                          <a:srgbClr val="003399"/>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600"/>
                        </a:spcAft>
                        <a:buClrTx/>
                        <a:buSzTx/>
                        <a:buFontTx/>
                        <a:buNone/>
                        <a:tabLst/>
                      </a:pPr>
                      <a:endParaRPr kumimoji="0" lang="en-US" sz="2800" b="1" i="0" u="none" strike="noStrike" cap="none" normalizeH="0" baseline="0" smtClean="0">
                        <a:ln>
                          <a:noFill/>
                        </a:ln>
                        <a:solidFill>
                          <a:srgbClr val="003399"/>
                        </a:solidFill>
                        <a:effectLst/>
                        <a:latin typeface="Arial" charset="0"/>
                      </a:endParaRPr>
                    </a:p>
                    <a:p>
                      <a:pPr marL="0" marR="0" lvl="0" indent="0" algn="ctr" defTabSz="914400" rtl="0" eaLnBrk="0" fontAlgn="base" latinLnBrk="0" hangingPunct="0">
                        <a:lnSpc>
                          <a:spcPct val="100000"/>
                        </a:lnSpc>
                        <a:spcBef>
                          <a:spcPts val="600"/>
                        </a:spcBef>
                        <a:spcAft>
                          <a:spcPts val="600"/>
                        </a:spcAft>
                        <a:buClrTx/>
                        <a:buSzTx/>
                        <a:buFontTx/>
                        <a:buNone/>
                        <a:tabLst/>
                      </a:pPr>
                      <a:r>
                        <a:rPr kumimoji="0" lang="ru-RU" sz="2800" b="1" i="0" u="none" strike="noStrike" cap="none" normalizeH="0" baseline="0" smtClean="0">
                          <a:ln>
                            <a:noFill/>
                          </a:ln>
                          <a:solidFill>
                            <a:srgbClr val="003399"/>
                          </a:solidFill>
                          <a:effectLst/>
                          <a:latin typeface="Arial" charset="0"/>
                        </a:rPr>
                        <a:t>$</a:t>
                      </a:r>
                      <a:r>
                        <a:rPr kumimoji="0" lang="en-US" sz="2800" b="1" i="0" u="none" strike="noStrike" cap="none" normalizeH="0" baseline="0" smtClean="0">
                          <a:ln>
                            <a:noFill/>
                          </a:ln>
                          <a:solidFill>
                            <a:srgbClr val="003399"/>
                          </a:solidFill>
                          <a:effectLst/>
                          <a:latin typeface="Arial" charset="0"/>
                        </a:rPr>
                        <a:t> 20</a:t>
                      </a:r>
                      <a:r>
                        <a:rPr kumimoji="0" lang="ru-RU" sz="2800" b="1" i="0" u="none" strike="noStrike" cap="none" normalizeH="0" baseline="0" smtClean="0">
                          <a:ln>
                            <a:noFill/>
                          </a:ln>
                          <a:solidFill>
                            <a:srgbClr val="003399"/>
                          </a:solidFill>
                          <a:effectLst/>
                          <a:latin typeface="Arial" charset="0"/>
                        </a:rPr>
                        <a:t>0 000</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4"/>
          <p:cNvSpPr>
            <a:spLocks noGrp="1"/>
          </p:cNvSpPr>
          <p:nvPr>
            <p:ph type="sldNum" sz="quarter" idx="11"/>
          </p:nvPr>
        </p:nvSpPr>
        <p:spPr/>
        <p:txBody>
          <a:bodyPr/>
          <a:lstStyle/>
          <a:p>
            <a:fld id="{95A2C2E0-17FF-41DB-89AF-88BEFD795E0D}" type="slidenum">
              <a:rPr lang="ru-RU"/>
              <a:pPr/>
              <a:t>20</a:t>
            </a:fld>
            <a:endParaRPr lang="ru-RU"/>
          </a:p>
        </p:txBody>
      </p:sp>
      <p:sp>
        <p:nvSpPr>
          <p:cNvPr id="241666" name="Rectangle 2"/>
          <p:cNvSpPr>
            <a:spLocks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sz="2800" b="1">
                <a:solidFill>
                  <a:srgbClr val="A50021"/>
                </a:solidFill>
                <a:latin typeface="Arial" charset="0"/>
              </a:rPr>
              <a:t>Oxidation of confined molten </a:t>
            </a:r>
            <a:r>
              <a:rPr lang="en-US" sz="2800" b="1">
                <a:solidFill>
                  <a:srgbClr val="A50021"/>
                </a:solidFill>
                <a:latin typeface="Arial" charset="0"/>
              </a:rPr>
              <a:t/>
            </a:r>
            <a:br>
              <a:rPr lang="en-US" sz="2800" b="1">
                <a:solidFill>
                  <a:srgbClr val="A50021"/>
                </a:solidFill>
                <a:latin typeface="Arial" charset="0"/>
              </a:rPr>
            </a:br>
            <a:r>
              <a:rPr lang="ru-RU" sz="2800" b="1">
                <a:solidFill>
                  <a:srgbClr val="A50021"/>
                </a:solidFill>
                <a:latin typeface="Arial" charset="0"/>
              </a:rPr>
              <a:t>corium</a:t>
            </a:r>
            <a:r>
              <a:rPr lang="en-US" sz="2800" b="1">
                <a:solidFill>
                  <a:srgbClr val="A50021"/>
                </a:solidFill>
                <a:latin typeface="Arial" charset="0"/>
              </a:rPr>
              <a:t> (3)</a:t>
            </a:r>
            <a:endParaRPr lang="ru-RU" sz="2800" b="1">
              <a:solidFill>
                <a:srgbClr val="A50021"/>
              </a:solidFill>
              <a:latin typeface="Arial" charset="0"/>
            </a:endParaRPr>
          </a:p>
        </p:txBody>
      </p:sp>
      <p:graphicFrame>
        <p:nvGraphicFramePr>
          <p:cNvPr id="241667" name="Object 3"/>
          <p:cNvGraphicFramePr>
            <a:graphicFrameLocks noGrp="1" noChangeAspect="1"/>
          </p:cNvGraphicFramePr>
          <p:nvPr>
            <p:ph idx="1"/>
          </p:nvPr>
        </p:nvGraphicFramePr>
        <p:xfrm>
          <a:off x="4364038" y="5310188"/>
          <a:ext cx="4060825" cy="1062037"/>
        </p:xfrm>
        <a:graphic>
          <a:graphicData uri="http://schemas.openxmlformats.org/presentationml/2006/ole">
            <mc:AlternateContent xmlns:mc="http://schemas.openxmlformats.org/markup-compatibility/2006">
              <mc:Choice xmlns:v="urn:schemas-microsoft-com:vml" Requires="v">
                <p:oleObj spid="_x0000_s241676"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5310188"/>
                        <a:ext cx="40608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1670" name="Text Box 6"/>
          <p:cNvSpPr txBox="1">
            <a:spLocks noChangeArrowheads="1"/>
          </p:cNvSpPr>
          <p:nvPr/>
        </p:nvSpPr>
        <p:spPr bwMode="auto">
          <a:xfrm>
            <a:off x="1104900" y="4889500"/>
            <a:ext cx="300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1600">
                <a:latin typeface="Arial" charset="0"/>
                <a:sym typeface="Symbol" pitchFamily="18" charset="2"/>
              </a:rPr>
              <a:t></a:t>
            </a:r>
            <a:r>
              <a:rPr lang="en-US" sz="1600" i="1">
                <a:latin typeface="Arial" charset="0"/>
              </a:rPr>
              <a:t>T</a:t>
            </a:r>
            <a:r>
              <a:rPr lang="en-US" sz="1600" i="1" baseline="-25000">
                <a:latin typeface="Arial" charset="0"/>
              </a:rPr>
              <a:t>w</a:t>
            </a:r>
            <a:r>
              <a:rPr lang="en-US" sz="1600" i="1">
                <a:latin typeface="Arial" charset="0"/>
              </a:rPr>
              <a:t> </a:t>
            </a:r>
            <a:r>
              <a:rPr lang="en-US" sz="1600">
                <a:latin typeface="Arial" charset="0"/>
              </a:rPr>
              <a:t>= -10K;   </a:t>
            </a:r>
            <a:r>
              <a:rPr lang="ru-RU" sz="1600">
                <a:latin typeface="Arial" charset="0"/>
                <a:sym typeface="Symbol" pitchFamily="18" charset="2"/>
              </a:rPr>
              <a:t></a:t>
            </a:r>
            <a:r>
              <a:rPr lang="en-US" sz="1600" i="1">
                <a:latin typeface="Arial" charset="0"/>
              </a:rPr>
              <a:t>T</a:t>
            </a:r>
            <a:r>
              <a:rPr lang="en-US" sz="1600" i="1" baseline="-25000">
                <a:latin typeface="Arial" charset="0"/>
              </a:rPr>
              <a:t>up</a:t>
            </a:r>
            <a:r>
              <a:rPr lang="en-US" sz="1600" i="1">
                <a:latin typeface="Arial" charset="0"/>
              </a:rPr>
              <a:t> =</a:t>
            </a:r>
            <a:r>
              <a:rPr lang="en-US" sz="1600">
                <a:latin typeface="Arial" charset="0"/>
              </a:rPr>
              <a:t> +30K</a:t>
            </a:r>
            <a:endParaRPr lang="ru-RU" sz="1600">
              <a:latin typeface="Arial" charset="0"/>
            </a:endParaRPr>
          </a:p>
        </p:txBody>
      </p:sp>
      <p:pic>
        <p:nvPicPr>
          <p:cNvPr id="241671" name="Picture 7" descr="Graph-rasplav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100" y="2281238"/>
            <a:ext cx="4200525"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2" name="Picture 8" descr="Graph-rasplav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2273300"/>
            <a:ext cx="4198938"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3" name="Text Box 9"/>
          <p:cNvSpPr txBox="1">
            <a:spLocks noChangeArrowheads="1"/>
          </p:cNvSpPr>
          <p:nvPr/>
        </p:nvSpPr>
        <p:spPr bwMode="auto">
          <a:xfrm>
            <a:off x="927100" y="1549400"/>
            <a:ext cx="7556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003399"/>
                </a:solidFill>
                <a:latin typeface="Arial" charset="0"/>
              </a:rPr>
              <a:t>Predictions for “cold” ceramic walls (</a:t>
            </a:r>
            <a:r>
              <a:rPr lang="en-US" sz="2000">
                <a:solidFill>
                  <a:srgbClr val="003399"/>
                </a:solidFill>
                <a:latin typeface="Arial" charset="0"/>
                <a:sym typeface="Symbol" pitchFamily="18" charset="2"/>
              </a:rPr>
              <a:t></a:t>
            </a:r>
            <a:r>
              <a:rPr lang="en-US" sz="2000" i="1">
                <a:solidFill>
                  <a:srgbClr val="003399"/>
                </a:solidFill>
                <a:latin typeface="Arial" charset="0"/>
                <a:sym typeface="Symbol" pitchFamily="18" charset="2"/>
              </a:rPr>
              <a:t>T</a:t>
            </a:r>
            <a:r>
              <a:rPr lang="en-US" sz="2000" i="1" baseline="-25000">
                <a:solidFill>
                  <a:srgbClr val="003399"/>
                </a:solidFill>
                <a:latin typeface="Arial" charset="0"/>
                <a:sym typeface="Symbol" pitchFamily="18" charset="2"/>
              </a:rPr>
              <a:t>w</a:t>
            </a:r>
            <a:r>
              <a:rPr lang="en-US" sz="2000">
                <a:solidFill>
                  <a:srgbClr val="003399"/>
                </a:solidFill>
                <a:latin typeface="Arial" charset="0"/>
              </a:rPr>
              <a:t> &lt; 0) and “hot” free surface (</a:t>
            </a:r>
            <a:r>
              <a:rPr lang="en-US" sz="2000">
                <a:solidFill>
                  <a:srgbClr val="003399"/>
                </a:solidFill>
                <a:latin typeface="Arial" charset="0"/>
                <a:sym typeface="Symbol" pitchFamily="18" charset="2"/>
              </a:rPr>
              <a:t></a:t>
            </a:r>
            <a:r>
              <a:rPr lang="en-US" sz="2000" i="1">
                <a:solidFill>
                  <a:srgbClr val="003399"/>
                </a:solidFill>
                <a:latin typeface="Arial" charset="0"/>
                <a:sym typeface="Symbol" pitchFamily="18" charset="2"/>
              </a:rPr>
              <a:t>T</a:t>
            </a:r>
            <a:r>
              <a:rPr lang="en-US" sz="2000" i="1" baseline="-25000">
                <a:solidFill>
                  <a:srgbClr val="003399"/>
                </a:solidFill>
                <a:latin typeface="Arial" charset="0"/>
                <a:sym typeface="Symbol" pitchFamily="18" charset="2"/>
              </a:rPr>
              <a:t>up</a:t>
            </a:r>
            <a:r>
              <a:rPr lang="en-US" sz="2000">
                <a:solidFill>
                  <a:srgbClr val="003399"/>
                </a:solidFill>
                <a:latin typeface="Arial" charset="0"/>
              </a:rPr>
              <a:t> &gt; 0) at the MP temperature 2540K</a:t>
            </a:r>
            <a:r>
              <a:rPr lang="ru-RU" sz="2000">
                <a:solidFill>
                  <a:srgbClr val="003399"/>
                </a:solidFill>
                <a:latin typeface="Arial" charset="0"/>
              </a:rPr>
              <a:t> </a:t>
            </a:r>
          </a:p>
        </p:txBody>
      </p:sp>
      <p:sp>
        <p:nvSpPr>
          <p:cNvPr id="241674" name="Text Box 10"/>
          <p:cNvSpPr txBox="1">
            <a:spLocks noChangeArrowheads="1"/>
          </p:cNvSpPr>
          <p:nvPr/>
        </p:nvSpPr>
        <p:spPr bwMode="auto">
          <a:xfrm>
            <a:off x="5118100" y="4889500"/>
            <a:ext cx="300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1600">
                <a:latin typeface="Arial" charset="0"/>
                <a:sym typeface="Symbol" pitchFamily="18" charset="2"/>
              </a:rPr>
              <a:t></a:t>
            </a:r>
            <a:r>
              <a:rPr lang="en-US" sz="1600" i="1">
                <a:latin typeface="Arial" charset="0"/>
              </a:rPr>
              <a:t>T</a:t>
            </a:r>
            <a:r>
              <a:rPr lang="en-US" sz="1600" i="1" baseline="-25000">
                <a:latin typeface="Arial" charset="0"/>
              </a:rPr>
              <a:t>w</a:t>
            </a:r>
            <a:r>
              <a:rPr lang="en-US" sz="1600" i="1">
                <a:latin typeface="Arial" charset="0"/>
              </a:rPr>
              <a:t> </a:t>
            </a:r>
            <a:r>
              <a:rPr lang="en-US" sz="1600">
                <a:latin typeface="Arial" charset="0"/>
              </a:rPr>
              <a:t>= -30K;   </a:t>
            </a:r>
            <a:r>
              <a:rPr lang="ru-RU" sz="1600">
                <a:latin typeface="Arial" charset="0"/>
                <a:sym typeface="Symbol" pitchFamily="18" charset="2"/>
              </a:rPr>
              <a:t></a:t>
            </a:r>
            <a:r>
              <a:rPr lang="en-US" sz="1600" i="1">
                <a:latin typeface="Arial" charset="0"/>
              </a:rPr>
              <a:t>T</a:t>
            </a:r>
            <a:r>
              <a:rPr lang="en-US" sz="1600" i="1" baseline="-25000">
                <a:latin typeface="Arial" charset="0"/>
              </a:rPr>
              <a:t>up</a:t>
            </a:r>
            <a:r>
              <a:rPr lang="en-US" sz="1600" i="1">
                <a:latin typeface="Arial" charset="0"/>
              </a:rPr>
              <a:t> =</a:t>
            </a:r>
            <a:r>
              <a:rPr lang="en-US" sz="1600">
                <a:latin typeface="Arial" charset="0"/>
              </a:rPr>
              <a:t> +30K</a:t>
            </a:r>
            <a:endParaRPr lang="ru-RU" sz="1600">
              <a:latin typeface="Arial" charset="0"/>
            </a:endParaRPr>
          </a:p>
        </p:txBody>
      </p:sp>
      <p:sp>
        <p:nvSpPr>
          <p:cNvPr id="241675" name="Text Box 11"/>
          <p:cNvSpPr txBox="1">
            <a:spLocks noChangeArrowheads="1"/>
          </p:cNvSpPr>
          <p:nvPr/>
        </p:nvSpPr>
        <p:spPr bwMode="auto">
          <a:xfrm>
            <a:off x="768350" y="5384800"/>
            <a:ext cx="7759700" cy="1019175"/>
          </a:xfrm>
          <a:prstGeom prst="rect">
            <a:avLst/>
          </a:prstGeom>
          <a:noFill/>
          <a:ln w="12700" cap="sq">
            <a:solidFill>
              <a:srgbClr val="0033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1800" b="1" u="sng">
                <a:solidFill>
                  <a:srgbClr val="003399"/>
                </a:solidFill>
                <a:latin typeface="Arial" charset="0"/>
              </a:rPr>
              <a:t>Conclusion</a:t>
            </a:r>
            <a:r>
              <a:rPr lang="en-US" sz="1800" u="sng">
                <a:solidFill>
                  <a:srgbClr val="003399"/>
                </a:solidFill>
              </a:rPr>
              <a:t>:</a:t>
            </a:r>
            <a:r>
              <a:rPr lang="en-US" sz="1800">
                <a:solidFill>
                  <a:srgbClr val="003399"/>
                </a:solidFill>
              </a:rPr>
              <a:t>  </a:t>
            </a:r>
            <a:r>
              <a:rPr lang="en-US" sz="1800">
                <a:solidFill>
                  <a:srgbClr val="003399"/>
                </a:solidFill>
                <a:latin typeface="Arial" charset="0"/>
              </a:rPr>
              <a:t>In oxidizing atmosphere cooling of the MP through the walls can be significantly suppressed owing to oxide crust growth on the walls, leading to a hazardous increase of the MP temperature</a:t>
            </a:r>
            <a:r>
              <a:rPr lang="ru-RU">
                <a:latin typeface="Arial" charset="0"/>
              </a:rPr>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liennummernplatzhalter 2"/>
          <p:cNvSpPr>
            <a:spLocks noGrp="1"/>
          </p:cNvSpPr>
          <p:nvPr>
            <p:ph type="sldNum" sz="quarter" idx="11"/>
          </p:nvPr>
        </p:nvSpPr>
        <p:spPr/>
        <p:txBody>
          <a:bodyPr/>
          <a:lstStyle/>
          <a:p>
            <a:fld id="{D5FE5EE9-F01B-4A4F-8460-9EEF2D2359F7}" type="slidenum">
              <a:rPr lang="ru-RU"/>
              <a:pPr/>
              <a:t>21</a:t>
            </a:fld>
            <a:endParaRPr lang="ru-RU"/>
          </a:p>
        </p:txBody>
      </p:sp>
      <p:graphicFrame>
        <p:nvGraphicFramePr>
          <p:cNvPr id="255000" name="Group 24"/>
          <p:cNvGraphicFramePr>
            <a:graphicFrameLocks noGrp="1"/>
          </p:cNvGraphicFramePr>
          <p:nvPr/>
        </p:nvGraphicFramePr>
        <p:xfrm>
          <a:off x="1065213" y="1673225"/>
          <a:ext cx="5672137" cy="4067175"/>
        </p:xfrm>
        <a:graphic>
          <a:graphicData uri="http://schemas.openxmlformats.org/drawingml/2006/table">
            <a:tbl>
              <a:tblPr/>
              <a:tblGrid>
                <a:gridCol w="2833687"/>
                <a:gridCol w="2838450"/>
              </a:tblGrid>
              <a:tr h="638175">
                <a:tc>
                  <a:txBody>
                    <a:bodyPr/>
                    <a:lstStyle/>
                    <a:p>
                      <a:pPr marL="0" marR="0" lvl="0" indent="0" algn="ctr" defTabSz="1214438"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de-DE" sz="1600" b="1" i="0" u="none" strike="noStrike" cap="none" normalizeH="0" baseline="0" smtClean="0">
                          <a:ln>
                            <a:noFill/>
                          </a:ln>
                          <a:solidFill>
                            <a:srgbClr val="000066"/>
                          </a:solidFill>
                          <a:effectLst/>
                          <a:latin typeface="Times New Roman" pitchFamily="18" charset="0"/>
                        </a:rPr>
                        <a:t>FA11: 75</a:t>
                      </a:r>
                      <a:r>
                        <a:rPr kumimoji="0" lang="en-GB" sz="1600" b="1" i="0" u="none" strike="noStrike" cap="none" normalizeH="0" baseline="0" smtClean="0">
                          <a:ln>
                            <a:noFill/>
                          </a:ln>
                          <a:solidFill>
                            <a:srgbClr val="000066"/>
                          </a:solidFill>
                          <a:effectLst/>
                          <a:latin typeface="Times New Roman" pitchFamily="18" charset="0"/>
                        </a:rPr>
                        <a:t> </a:t>
                      </a:r>
                      <a:r>
                        <a:rPr kumimoji="0" lang="de-DE" sz="1600" b="1" i="0" u="none" strike="noStrike" cap="none" normalizeH="0" baseline="0" smtClean="0">
                          <a:ln>
                            <a:noFill/>
                          </a:ln>
                          <a:solidFill>
                            <a:srgbClr val="000066"/>
                          </a:solidFill>
                          <a:effectLst/>
                          <a:latin typeface="Times New Roman" pitchFamily="18" charset="0"/>
                        </a:rPr>
                        <a:t>min. </a:t>
                      </a:r>
                    </a:p>
                    <a:p>
                      <a:pPr marL="0" marR="0" lvl="0" indent="0" algn="ctr" defTabSz="1214438"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600" b="1" i="0" u="none" strike="noStrike" cap="none" normalizeH="0" baseline="0" smtClean="0">
                          <a:ln>
                            <a:noFill/>
                          </a:ln>
                          <a:solidFill>
                            <a:srgbClr val="000066"/>
                          </a:solidFill>
                          <a:effectLst/>
                          <a:latin typeface="Times New Roman" pitchFamily="18" charset="0"/>
                        </a:rPr>
                        <a:t>Corrosion layer </a:t>
                      </a:r>
                      <a:r>
                        <a:rPr kumimoji="0" lang="de-DE" sz="1600" b="1" i="0" u="none" strike="noStrike" cap="none" normalizeH="0" baseline="0" smtClean="0">
                          <a:ln>
                            <a:noFill/>
                          </a:ln>
                          <a:solidFill>
                            <a:srgbClr val="000066"/>
                          </a:solidFill>
                          <a:effectLst/>
                          <a:latin typeface="Times New Roman" pitchFamily="18" charset="0"/>
                        </a:rPr>
                        <a:t>1</a:t>
                      </a:r>
                      <a:r>
                        <a:rPr kumimoji="0" lang="en-GB" sz="1600" b="1" i="0" u="none" strike="noStrike" cap="none" normalizeH="0" baseline="0" smtClean="0">
                          <a:ln>
                            <a:noFill/>
                          </a:ln>
                          <a:solidFill>
                            <a:srgbClr val="000066"/>
                          </a:solidFill>
                          <a:effectLst/>
                          <a:latin typeface="Times New Roman" pitchFamily="18" charset="0"/>
                        </a:rPr>
                        <a:t>.</a:t>
                      </a:r>
                      <a:r>
                        <a:rPr kumimoji="0" lang="de-DE" sz="1600" b="1" i="0" u="none" strike="noStrike" cap="none" normalizeH="0" baseline="0" smtClean="0">
                          <a:ln>
                            <a:noFill/>
                          </a:ln>
                          <a:solidFill>
                            <a:srgbClr val="000066"/>
                          </a:solidFill>
                          <a:effectLst/>
                          <a:latin typeface="Times New Roman" pitchFamily="18" charset="0"/>
                        </a:rPr>
                        <a:t>69</a:t>
                      </a:r>
                      <a:r>
                        <a:rPr kumimoji="0" lang="en-GB" sz="1600" b="1" i="0" u="none" strike="noStrike" cap="none" normalizeH="0" baseline="0" smtClean="0">
                          <a:ln>
                            <a:noFill/>
                          </a:ln>
                          <a:solidFill>
                            <a:srgbClr val="000066"/>
                          </a:solidFill>
                          <a:effectLst/>
                          <a:latin typeface="Times New Roman" pitchFamily="18" charset="0"/>
                        </a:rPr>
                        <a:t> mm</a:t>
                      </a:r>
                    </a:p>
                  </a:txBody>
                  <a:tcPr marL="79326" marR="79326" marT="39665" marB="3966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1214438"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de-DE" sz="1600" b="1" i="0" u="none" strike="noStrike" cap="none" normalizeH="0" baseline="0" smtClean="0">
                          <a:ln>
                            <a:noFill/>
                          </a:ln>
                          <a:solidFill>
                            <a:srgbClr val="000066"/>
                          </a:solidFill>
                          <a:effectLst/>
                          <a:latin typeface="Times New Roman" pitchFamily="18" charset="0"/>
                        </a:rPr>
                        <a:t>FA10:</a:t>
                      </a:r>
                      <a:r>
                        <a:rPr kumimoji="0" lang="en-GB" sz="1600" b="1" i="0" u="none" strike="noStrike" cap="none" normalizeH="0" baseline="0" smtClean="0">
                          <a:ln>
                            <a:noFill/>
                          </a:ln>
                          <a:solidFill>
                            <a:srgbClr val="000066"/>
                          </a:solidFill>
                          <a:effectLst/>
                          <a:latin typeface="Times New Roman" pitchFamily="18" charset="0"/>
                        </a:rPr>
                        <a:t> </a:t>
                      </a:r>
                      <a:r>
                        <a:rPr kumimoji="0" lang="de-DE" sz="1600" b="1" i="0" u="none" strike="noStrike" cap="none" normalizeH="0" baseline="0" smtClean="0">
                          <a:ln>
                            <a:noFill/>
                          </a:ln>
                          <a:solidFill>
                            <a:srgbClr val="000066"/>
                          </a:solidFill>
                          <a:effectLst/>
                          <a:latin typeface="Times New Roman" pitchFamily="18" charset="0"/>
                        </a:rPr>
                        <a:t>290 min. </a:t>
                      </a:r>
                    </a:p>
                    <a:p>
                      <a:pPr marL="0" marR="0" lvl="0" indent="0" algn="ctr" defTabSz="1214438"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600" b="1" i="0" u="none" strike="noStrike" cap="none" normalizeH="0" baseline="0" smtClean="0">
                          <a:ln>
                            <a:noFill/>
                          </a:ln>
                          <a:solidFill>
                            <a:srgbClr val="000066"/>
                          </a:solidFill>
                          <a:effectLst/>
                          <a:latin typeface="Times New Roman" pitchFamily="18" charset="0"/>
                        </a:rPr>
                        <a:t>Corrosion layer </a:t>
                      </a:r>
                      <a:r>
                        <a:rPr kumimoji="0" lang="de-DE" sz="1600" b="1" i="0" u="none" strike="noStrike" cap="none" normalizeH="0" baseline="0" smtClean="0">
                          <a:ln>
                            <a:noFill/>
                          </a:ln>
                          <a:solidFill>
                            <a:srgbClr val="000066"/>
                          </a:solidFill>
                          <a:effectLst/>
                          <a:latin typeface="Times New Roman" pitchFamily="18" charset="0"/>
                        </a:rPr>
                        <a:t>0</a:t>
                      </a:r>
                      <a:r>
                        <a:rPr kumimoji="0" lang="en-GB" sz="1600" b="1" i="0" u="none" strike="noStrike" cap="none" normalizeH="0" baseline="0" smtClean="0">
                          <a:ln>
                            <a:noFill/>
                          </a:ln>
                          <a:solidFill>
                            <a:srgbClr val="000066"/>
                          </a:solidFill>
                          <a:effectLst/>
                          <a:latin typeface="Times New Roman" pitchFamily="18" charset="0"/>
                        </a:rPr>
                        <a:t> mm</a:t>
                      </a:r>
                    </a:p>
                  </a:txBody>
                  <a:tcPr marL="79326" marR="79326" marT="39665" marB="3966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429000">
                <a:tc>
                  <a:txBody>
                    <a:bodyPr/>
                    <a:lstStyle/>
                    <a:p>
                      <a:pPr marL="0" marR="0" lvl="0" indent="0" algn="l" defTabSz="1214438"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L="79326" marR="79326" marT="39665" marB="396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1214438"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L="79326" marR="79326" marT="39665" marB="396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pic>
        <p:nvPicPr>
          <p:cNvPr id="254993" name="Picture 17" descr="FA11_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2509838"/>
            <a:ext cx="2490788" cy="3070225"/>
          </a:xfrm>
          <a:prstGeom prst="rect">
            <a:avLst/>
          </a:prstGeom>
          <a:noFill/>
          <a:extLst>
            <a:ext uri="{909E8E84-426E-40DD-AFC4-6F175D3DCCD1}">
              <a14:hiddenFill xmlns:a14="http://schemas.microsoft.com/office/drawing/2010/main">
                <a:solidFill>
                  <a:srgbClr val="FFFFFF"/>
                </a:solidFill>
              </a14:hiddenFill>
            </a:ext>
          </a:extLst>
        </p:spPr>
      </p:pic>
      <p:pic>
        <p:nvPicPr>
          <p:cNvPr id="254995" name="Picture 19" descr="FA10_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1775" y="2435225"/>
            <a:ext cx="2571750" cy="3206750"/>
          </a:xfrm>
          <a:prstGeom prst="rect">
            <a:avLst/>
          </a:prstGeom>
          <a:noFill/>
          <a:extLst>
            <a:ext uri="{909E8E84-426E-40DD-AFC4-6F175D3DCCD1}">
              <a14:hiddenFill xmlns:a14="http://schemas.microsoft.com/office/drawing/2010/main">
                <a:solidFill>
                  <a:srgbClr val="FFFFFF"/>
                </a:solidFill>
              </a14:hiddenFill>
            </a:ext>
          </a:extLst>
        </p:spPr>
      </p:pic>
      <p:sp>
        <p:nvSpPr>
          <p:cNvPr id="254996" name="Text Box 20"/>
          <p:cNvSpPr txBox="1">
            <a:spLocks noChangeArrowheads="1"/>
          </p:cNvSpPr>
          <p:nvPr/>
        </p:nvSpPr>
        <p:spPr bwMode="auto">
          <a:xfrm>
            <a:off x="1462088" y="5788025"/>
            <a:ext cx="6573837" cy="4572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rIns="162000">
            <a:spAutoFit/>
          </a:bodyPr>
          <a:lstStyle/>
          <a:p>
            <a:pPr>
              <a:buFont typeface="Wingdings" pitchFamily="2" charset="2"/>
              <a:buNone/>
            </a:pPr>
            <a:r>
              <a:rPr lang="en-GB" b="1">
                <a:solidFill>
                  <a:srgbClr val="FF6600"/>
                </a:solidFill>
              </a:rPr>
              <a:t>Tests at 2200 °C</a:t>
            </a:r>
          </a:p>
        </p:txBody>
      </p:sp>
      <p:sp>
        <p:nvSpPr>
          <p:cNvPr id="255001" name="Text Box 25"/>
          <p:cNvSpPr txBox="1">
            <a:spLocks noChangeArrowheads="1"/>
          </p:cNvSpPr>
          <p:nvPr/>
        </p:nvSpPr>
        <p:spPr bwMode="auto">
          <a:xfrm>
            <a:off x="2235200" y="431800"/>
            <a:ext cx="5092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A50021"/>
                </a:solidFill>
                <a:latin typeface="Arial" charset="0"/>
              </a:rPr>
              <a:t>FZK Previous Tests</a:t>
            </a:r>
            <a:endParaRPr lang="ru-RU" sz="2800" b="1">
              <a:solidFill>
                <a:srgbClr val="A50021"/>
              </a:solidFill>
              <a:latin typeface="Arial" charset="0"/>
            </a:endParaRPr>
          </a:p>
        </p:txBody>
      </p:sp>
      <p:sp>
        <p:nvSpPr>
          <p:cNvPr id="255004" name="AutoShape 28"/>
          <p:cNvSpPr>
            <a:spLocks noChangeArrowheads="1"/>
          </p:cNvSpPr>
          <p:nvPr/>
        </p:nvSpPr>
        <p:spPr bwMode="auto">
          <a:xfrm>
            <a:off x="7023100" y="1803400"/>
            <a:ext cx="1511300" cy="685800"/>
          </a:xfrm>
          <a:prstGeom prst="wedgeRectCallout">
            <a:avLst>
              <a:gd name="adj1" fmla="val -126051"/>
              <a:gd name="adj2" fmla="val 56944"/>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t>Inert atmosphere</a:t>
            </a:r>
            <a:endParaRPr lang="ru-RU" sz="2000"/>
          </a:p>
        </p:txBody>
      </p:sp>
      <p:sp>
        <p:nvSpPr>
          <p:cNvPr id="255006" name="AutoShape 30"/>
          <p:cNvSpPr>
            <a:spLocks noChangeArrowheads="1"/>
          </p:cNvSpPr>
          <p:nvPr/>
        </p:nvSpPr>
        <p:spPr bwMode="auto">
          <a:xfrm>
            <a:off x="7035800" y="3035300"/>
            <a:ext cx="1511300" cy="685800"/>
          </a:xfrm>
          <a:prstGeom prst="wedgeRectCallout">
            <a:avLst>
              <a:gd name="adj1" fmla="val -157144"/>
              <a:gd name="adj2" fmla="val -85648"/>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t>“Cold” surface</a:t>
            </a:r>
            <a:endParaRPr lang="ru-RU" sz="2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73BCA095-2782-4CD1-BC72-2701880FD450}" type="slidenum">
              <a:rPr lang="ru-RU"/>
              <a:pPr/>
              <a:t>22</a:t>
            </a:fld>
            <a:endParaRPr lang="ru-RU"/>
          </a:p>
        </p:txBody>
      </p:sp>
      <p:sp>
        <p:nvSpPr>
          <p:cNvPr id="229378"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b="1">
                <a:solidFill>
                  <a:srgbClr val="A50021"/>
                </a:solidFill>
                <a:latin typeface="Arial" charset="0"/>
              </a:rPr>
              <a:t>Conclusions</a:t>
            </a:r>
            <a:endParaRPr lang="ru-RU" b="1">
              <a:solidFill>
                <a:srgbClr val="A50021"/>
              </a:solidFill>
              <a:latin typeface="Arial" charset="0"/>
            </a:endParaRPr>
          </a:p>
        </p:txBody>
      </p:sp>
      <p:sp>
        <p:nvSpPr>
          <p:cNvPr id="229379" name="Rectangle 3"/>
          <p:cNvSpPr>
            <a:spLocks noGrp="1" noChangeArrowheads="1"/>
          </p:cNvSpPr>
          <p:nvPr>
            <p:ph type="body" idx="1"/>
          </p:nvPr>
        </p:nvSpPr>
        <p:spPr bwMode="auto">
          <a:xfrm>
            <a:off x="646113" y="1600200"/>
            <a:ext cx="7935912"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266700" indent="-266700">
              <a:lnSpc>
                <a:spcPct val="80000"/>
              </a:lnSpc>
              <a:spcBef>
                <a:spcPct val="30000"/>
              </a:spcBef>
              <a:spcAft>
                <a:spcPct val="10000"/>
              </a:spcAft>
              <a:buFont typeface="Monotype Sorts" pitchFamily="2" charset="2"/>
              <a:buNone/>
            </a:pPr>
            <a:r>
              <a:rPr lang="en-US" sz="1800">
                <a:solidFill>
                  <a:srgbClr val="003399"/>
                </a:solidFill>
                <a:latin typeface="Arial" charset="0"/>
              </a:rPr>
              <a:t>ISTC Project #2936 is under development in accordance with the Project Technical Schedule:</a:t>
            </a:r>
          </a:p>
          <a:p>
            <a:pPr marL="266700" indent="-266700">
              <a:lnSpc>
                <a:spcPct val="80000"/>
              </a:lnSpc>
              <a:spcBef>
                <a:spcPct val="30000"/>
              </a:spcBef>
              <a:spcAft>
                <a:spcPct val="10000"/>
              </a:spcAft>
              <a:buFont typeface="Monotype Sorts" pitchFamily="2" charset="2"/>
              <a:buNone/>
            </a:pPr>
            <a:endParaRPr lang="en-US" sz="900">
              <a:solidFill>
                <a:srgbClr val="003399"/>
              </a:solidFill>
              <a:latin typeface="Arial" charset="0"/>
            </a:endParaRPr>
          </a:p>
          <a:p>
            <a:pPr marL="266700" indent="-266700" algn="just">
              <a:lnSpc>
                <a:spcPct val="80000"/>
              </a:lnSpc>
              <a:spcBef>
                <a:spcPct val="30000"/>
              </a:spcBef>
              <a:spcAft>
                <a:spcPct val="10000"/>
              </a:spcAft>
            </a:pPr>
            <a:r>
              <a:rPr lang="en-US" sz="1800">
                <a:solidFill>
                  <a:srgbClr val="003399"/>
                </a:solidFill>
                <a:latin typeface="Arial" charset="0"/>
              </a:rPr>
              <a:t>Task 1: The model of corium melt oxidation is further developed and applied to designing possible crucible tests in steam; the model is implemented in the SVECHA code and gives important predictions concerning MP oxidation and cooling</a:t>
            </a:r>
          </a:p>
          <a:p>
            <a:pPr marL="266700" indent="-266700" algn="just">
              <a:lnSpc>
                <a:spcPct val="80000"/>
              </a:lnSpc>
              <a:spcBef>
                <a:spcPct val="30000"/>
              </a:spcBef>
              <a:spcAft>
                <a:spcPct val="10000"/>
              </a:spcAft>
              <a:buFont typeface="Monotype Sorts" pitchFamily="2" charset="2"/>
              <a:buNone/>
            </a:pPr>
            <a:endParaRPr lang="en-US" sz="800">
              <a:solidFill>
                <a:srgbClr val="003399"/>
              </a:solidFill>
              <a:latin typeface="Arial" charset="0"/>
            </a:endParaRPr>
          </a:p>
          <a:p>
            <a:pPr marL="266700" indent="-266700" algn="just">
              <a:lnSpc>
                <a:spcPct val="80000"/>
              </a:lnSpc>
              <a:spcBef>
                <a:spcPct val="30000"/>
              </a:spcBef>
              <a:spcAft>
                <a:spcPct val="10000"/>
              </a:spcAft>
            </a:pPr>
            <a:r>
              <a:rPr lang="en-US" sz="1800">
                <a:solidFill>
                  <a:srgbClr val="003399"/>
                </a:solidFill>
                <a:latin typeface="Arial" charset="0"/>
              </a:rPr>
              <a:t>Task 3: Modelling of the slug relocation at the second stage of core degradation: the numerical module is developed on the base of the new physical model and is under implementation in the SVECHA code </a:t>
            </a:r>
          </a:p>
          <a:p>
            <a:pPr marL="266700" indent="-266700" algn="just">
              <a:lnSpc>
                <a:spcPct val="80000"/>
              </a:lnSpc>
              <a:spcBef>
                <a:spcPct val="30000"/>
              </a:spcBef>
              <a:spcAft>
                <a:spcPct val="10000"/>
              </a:spcAft>
              <a:buFont typeface="Monotype Sorts" pitchFamily="2" charset="2"/>
              <a:buNone/>
            </a:pPr>
            <a:endParaRPr lang="en-US" sz="800">
              <a:solidFill>
                <a:srgbClr val="003399"/>
              </a:solidFill>
              <a:latin typeface="Arial" charset="0"/>
            </a:endParaRPr>
          </a:p>
          <a:p>
            <a:pPr marL="266700" indent="-266700">
              <a:lnSpc>
                <a:spcPct val="80000"/>
              </a:lnSpc>
            </a:pPr>
            <a:r>
              <a:rPr lang="en-US" sz="1800">
                <a:solidFill>
                  <a:srgbClr val="003399"/>
                </a:solidFill>
                <a:latin typeface="Arial" charset="0"/>
              </a:rPr>
              <a:t>Task 7: Theoretical analysis and the CONV code validation: </a:t>
            </a:r>
          </a:p>
          <a:p>
            <a:pPr marL="266700" indent="-266700" algn="just">
              <a:lnSpc>
                <a:spcPct val="80000"/>
              </a:lnSpc>
              <a:buFont typeface="Monotype Sorts" pitchFamily="2" charset="2"/>
              <a:buNone/>
            </a:pPr>
            <a:r>
              <a:rPr lang="en-US" sz="1800"/>
              <a:t>	</a:t>
            </a:r>
            <a:r>
              <a:rPr lang="en-GB" sz="1800">
                <a:solidFill>
                  <a:srgbClr val="003399"/>
                </a:solidFill>
                <a:latin typeface="Arial" charset="0"/>
              </a:rPr>
              <a:t>Results of numerical simulation of a natural convection and heat flux distribution in a heat generating fluid are in good agreement with results of theoretical analysis for distributions of heat fluxes in the boundary layer</a:t>
            </a:r>
            <a:r>
              <a:rPr lang="en-GB" sz="1600">
                <a:solidFill>
                  <a:srgbClr val="003399"/>
                </a:solidFill>
                <a:latin typeface="Arial" charset="0"/>
              </a:rPr>
              <a:t>:</a:t>
            </a:r>
          </a:p>
          <a:p>
            <a:pPr marL="820738" lvl="1">
              <a:lnSpc>
                <a:spcPct val="80000"/>
              </a:lnSpc>
            </a:pPr>
            <a:r>
              <a:rPr lang="en-GB" sz="1600">
                <a:solidFill>
                  <a:srgbClr val="003399"/>
                </a:solidFill>
                <a:latin typeface="Arial" charset="0"/>
              </a:rPr>
              <a:t>on the lateral boundary in semicircular  geometry</a:t>
            </a:r>
          </a:p>
          <a:p>
            <a:pPr marL="820738" lvl="1">
              <a:lnSpc>
                <a:spcPct val="80000"/>
              </a:lnSpc>
            </a:pPr>
            <a:r>
              <a:rPr lang="en-GB" sz="1600">
                <a:solidFill>
                  <a:srgbClr val="003399"/>
                </a:solidFill>
                <a:latin typeface="Arial" charset="0"/>
              </a:rPr>
              <a:t>on the lateral and lower boundaries in cylindrical geometry.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liennummernplatzhalter 3"/>
          <p:cNvSpPr>
            <a:spLocks noGrp="1"/>
          </p:cNvSpPr>
          <p:nvPr>
            <p:ph type="sldNum" sz="quarter" idx="11"/>
          </p:nvPr>
        </p:nvSpPr>
        <p:spPr/>
        <p:txBody>
          <a:bodyPr/>
          <a:lstStyle/>
          <a:p>
            <a:fld id="{77CD2C33-960B-4C9B-8130-7FFFE41CB01C}" type="slidenum">
              <a:rPr lang="ru-RU"/>
              <a:pPr/>
              <a:t>3</a:t>
            </a:fld>
            <a:endParaRPr lang="ru-RU"/>
          </a:p>
        </p:txBody>
      </p:sp>
      <p:sp>
        <p:nvSpPr>
          <p:cNvPr id="76802" name="Rectangle 2"/>
          <p:cNvSpPr>
            <a:spLocks noChangeArrowheads="1"/>
          </p:cNvSpPr>
          <p:nvPr/>
        </p:nvSpPr>
        <p:spPr bwMode="auto">
          <a:xfrm>
            <a:off x="1809750" y="3714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ru-RU" sz="3600" b="1">
                <a:solidFill>
                  <a:srgbClr val="A50021"/>
                </a:solidFill>
              </a:rPr>
              <a:t>Non-CIS Collaborators</a:t>
            </a:r>
          </a:p>
        </p:txBody>
      </p:sp>
      <p:sp>
        <p:nvSpPr>
          <p:cNvPr id="76803"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graphicFrame>
        <p:nvGraphicFramePr>
          <p:cNvPr id="76961" name="Group 161"/>
          <p:cNvGraphicFramePr>
            <a:graphicFrameLocks noGrp="1"/>
          </p:cNvGraphicFramePr>
          <p:nvPr>
            <p:ph/>
          </p:nvPr>
        </p:nvGraphicFramePr>
        <p:xfrm>
          <a:off x="682625" y="1466850"/>
          <a:ext cx="7908925" cy="4962526"/>
        </p:xfrm>
        <a:graphic>
          <a:graphicData uri="http://schemas.openxmlformats.org/drawingml/2006/table">
            <a:tbl>
              <a:tblPr/>
              <a:tblGrid>
                <a:gridCol w="1638300"/>
                <a:gridCol w="4148138"/>
                <a:gridCol w="2122487"/>
              </a:tblGrid>
              <a:tr h="72707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1" i="0" u="none" strike="noStrike" cap="none" normalizeH="0" baseline="0" smtClean="0">
                          <a:ln>
                            <a:noFill/>
                          </a:ln>
                          <a:solidFill>
                            <a:srgbClr val="FF3300"/>
                          </a:solidFill>
                          <a:effectLst/>
                          <a:latin typeface="Arial" charset="0"/>
                        </a:rPr>
                        <a:t>FZK</a:t>
                      </a:r>
                      <a:endParaRPr kumimoji="0" lang="ru-RU" sz="2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Forschungszentrum Karlsruhe GmbH </a:t>
                      </a:r>
                      <a:endParaRPr kumimoji="0" lang="ru-RU" sz="1800" b="1" i="0" u="none" strike="noStrike" cap="none" normalizeH="0" baseline="0" smtClean="0">
                        <a:ln>
                          <a:noFill/>
                        </a:ln>
                        <a:solidFill>
                          <a:srgbClr val="003399"/>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Germany Karlsruhe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906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1" i="0" u="none" strike="noStrike" cap="none" normalizeH="0" baseline="0" smtClean="0">
                          <a:ln>
                            <a:noFill/>
                          </a:ln>
                          <a:solidFill>
                            <a:srgbClr val="FF3300"/>
                          </a:solidFill>
                          <a:effectLst/>
                          <a:latin typeface="Arial" charset="0"/>
                        </a:rPr>
                        <a:t>ITU</a:t>
                      </a:r>
                      <a:endParaRPr kumimoji="0" lang="ru-RU" sz="2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ts val="2000"/>
                        </a:lnSpc>
                        <a:spcBef>
                          <a:spcPts val="200"/>
                        </a:spcBef>
                        <a:spcAft>
                          <a:spcPts val="20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European Commission</a:t>
                      </a:r>
                      <a:endParaRPr kumimoji="0" lang="ru-RU" sz="1800" b="0" i="0" u="none" strike="noStrike" cap="none" normalizeH="0" baseline="0" smtClean="0">
                        <a:ln>
                          <a:noFill/>
                        </a:ln>
                        <a:solidFill>
                          <a:srgbClr val="003399"/>
                        </a:solidFill>
                        <a:effectLst/>
                        <a:latin typeface="Arial" charset="0"/>
                        <a:cs typeface="Times New Roman" pitchFamily="18" charset="0"/>
                      </a:endParaRPr>
                    </a:p>
                    <a:p>
                      <a:pPr marL="0" marR="0" lvl="0" indent="0" algn="l" defTabSz="914400" rtl="0" eaLnBrk="0" fontAlgn="base" latinLnBrk="0" hangingPunct="0">
                        <a:lnSpc>
                          <a:spcPts val="2000"/>
                        </a:lnSpc>
                        <a:spcBef>
                          <a:spcPts val="200"/>
                        </a:spcBef>
                        <a:spcAft>
                          <a:spcPts val="20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Joint Research Centre</a:t>
                      </a:r>
                      <a:endParaRPr kumimoji="0" lang="ru-RU" sz="1800" b="0" i="0" u="none" strike="noStrike" cap="none" normalizeH="0" baseline="0" smtClean="0">
                        <a:ln>
                          <a:noFill/>
                        </a:ln>
                        <a:solidFill>
                          <a:srgbClr val="003399"/>
                        </a:solidFill>
                        <a:effectLst/>
                        <a:latin typeface="Arial" charset="0"/>
                        <a:cs typeface="Times New Roman" pitchFamily="18" charset="0"/>
                      </a:endParaRPr>
                    </a:p>
                    <a:p>
                      <a:pPr marL="0" marR="0" lvl="0" indent="0" algn="l" defTabSz="914400" rtl="0" eaLnBrk="0" fontAlgn="base" latinLnBrk="0" hangingPunct="0">
                        <a:lnSpc>
                          <a:spcPts val="2000"/>
                        </a:lnSpc>
                        <a:spcBef>
                          <a:spcPts val="200"/>
                        </a:spcBef>
                        <a:spcAft>
                          <a:spcPts val="20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Institut für Transurane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Germany Karlsruhe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1278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1" i="0" u="none" strike="noStrike" cap="none" normalizeH="0" baseline="0" smtClean="0">
                          <a:ln>
                            <a:noFill/>
                          </a:ln>
                          <a:solidFill>
                            <a:srgbClr val="FF3300"/>
                          </a:solidFill>
                          <a:effectLst/>
                          <a:latin typeface="Arial" charset="0"/>
                        </a:rPr>
                        <a:t>IRSN</a:t>
                      </a:r>
                      <a:endParaRPr kumimoji="0" lang="ru-RU" sz="2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Institut de Radioprotection et de Sûreté Nucléaire </a:t>
                      </a:r>
                      <a:endParaRPr kumimoji="0" lang="ru-RU" sz="1800" b="0"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France   Cadarache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604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1" i="0" u="none" strike="noStrike" cap="none" normalizeH="0" baseline="0" smtClean="0">
                          <a:ln>
                            <a:noFill/>
                          </a:ln>
                          <a:solidFill>
                            <a:srgbClr val="FF3300"/>
                          </a:solidFill>
                          <a:effectLst/>
                          <a:latin typeface="Arial" charset="0"/>
                        </a:rPr>
                        <a:t>KAERI</a:t>
                      </a:r>
                      <a:r>
                        <a:rPr kumimoji="0" lang="ru-RU" sz="28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Korea Atomic Energy Research Institute</a:t>
                      </a:r>
                      <a:r>
                        <a:rPr kumimoji="0" lang="en-US" sz="1800" b="0" i="0" u="none" strike="noStrike" cap="none" normalizeH="0" baseline="0" smtClean="0">
                          <a:ln>
                            <a:noFill/>
                          </a:ln>
                          <a:solidFill>
                            <a:schemeClr val="tx1"/>
                          </a:solidFill>
                          <a:effectLst/>
                          <a:latin typeface="Times New Roman" pitchFamily="18" charset="0"/>
                        </a:rPr>
                        <a:t> </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Korea</a:t>
                      </a:r>
                      <a:r>
                        <a:rPr kumimoji="0" lang="ru-RU" sz="1800" b="1" i="0" u="none" strike="noStrike" cap="none" normalizeH="0" baseline="0" smtClean="0">
                          <a:ln>
                            <a:noFill/>
                          </a:ln>
                          <a:solidFill>
                            <a:srgbClr val="003399"/>
                          </a:solidFill>
                          <a:effectLst/>
                          <a:latin typeface="Arial" charset="0"/>
                        </a:rPr>
                        <a:t> </a:t>
                      </a:r>
                      <a:r>
                        <a:rPr kumimoji="0" lang="en-US" sz="1800" b="1" i="0" u="none" strike="noStrike" cap="none" normalizeH="0" baseline="0" smtClean="0">
                          <a:ln>
                            <a:noFill/>
                          </a:ln>
                          <a:solidFill>
                            <a:srgbClr val="003399"/>
                          </a:solidFill>
                          <a:effectLst/>
                          <a:latin typeface="Arial" charset="0"/>
                        </a:rPr>
                        <a:t>Taejon</a:t>
                      </a:r>
                      <a:r>
                        <a:rPr kumimoji="0" lang="ru-RU"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73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de-DE" sz="2800" b="1" i="0" u="none" strike="noStrike" cap="none" normalizeH="0" baseline="0" smtClean="0">
                          <a:ln>
                            <a:noFill/>
                          </a:ln>
                          <a:solidFill>
                            <a:srgbClr val="FF3300"/>
                          </a:solidFill>
                          <a:effectLst/>
                          <a:latin typeface="Arial" charset="0"/>
                        </a:rPr>
                        <a:t>FZR</a:t>
                      </a:r>
                      <a:endParaRPr kumimoji="0" lang="ru-RU" sz="2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Forschungszentrum Rossendorf GmbH </a:t>
                      </a:r>
                      <a:endParaRPr kumimoji="0" lang="ru-RU" sz="1800" b="1" i="0" u="none" strike="noStrike" cap="none" normalizeH="0" baseline="0" smtClean="0">
                        <a:ln>
                          <a:noFill/>
                        </a:ln>
                        <a:solidFill>
                          <a:srgbClr val="003399"/>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ru-RU" sz="1800" b="0"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Germany</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Rossendorf</a:t>
                      </a:r>
                      <a:endParaRPr kumimoji="0" lang="ru-RU" sz="1800" b="1" i="0" u="none" strike="noStrike" cap="none" normalizeH="0" baseline="0" smtClean="0">
                        <a:ln>
                          <a:noFill/>
                        </a:ln>
                        <a:solidFill>
                          <a:srgbClr val="003399"/>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985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de-DE" sz="2800" b="1" i="0" u="none" strike="noStrike" cap="none" normalizeH="0" baseline="0" smtClean="0">
                          <a:ln>
                            <a:noFill/>
                          </a:ln>
                          <a:solidFill>
                            <a:srgbClr val="FF3300"/>
                          </a:solidFill>
                          <a:effectLst/>
                          <a:latin typeface="Arial" charset="0"/>
                        </a:rPr>
                        <a:t>CEA</a:t>
                      </a:r>
                      <a:endParaRPr kumimoji="0" lang="ru-RU" sz="2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Commisariat </a:t>
                      </a:r>
                      <a:r>
                        <a:rPr kumimoji="0" lang="en-US" sz="1800" b="1" i="0" u="none" strike="noStrike" cap="none" normalizeH="0" baseline="0" smtClean="0">
                          <a:ln>
                            <a:noFill/>
                          </a:ln>
                          <a:solidFill>
                            <a:srgbClr val="003399"/>
                          </a:solidFill>
                          <a:effectLst/>
                          <a:latin typeface="Arial" charset="0"/>
                          <a:cs typeface="Arial" charset="0"/>
                        </a:rPr>
                        <a:t>à</a:t>
                      </a:r>
                      <a:r>
                        <a:rPr kumimoji="0" lang="en-US" sz="1800" b="1" i="0" u="none" strike="noStrike" cap="none" normalizeH="0" baseline="0" smtClean="0">
                          <a:ln>
                            <a:noFill/>
                          </a:ln>
                          <a:solidFill>
                            <a:srgbClr val="003399"/>
                          </a:solidFill>
                          <a:effectLst/>
                          <a:latin typeface="Arial" charset="0"/>
                        </a:rPr>
                        <a:t> l’Energie Atomique</a:t>
                      </a:r>
                      <a:endParaRPr kumimoji="0" lang="ru-RU" sz="1800" b="1"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France   Cadarache</a:t>
                      </a:r>
                      <a:endParaRPr kumimoji="0" lang="ru-RU" sz="1800" b="1" i="0" u="none" strike="noStrike" cap="none" normalizeH="0" baseline="0" smtClean="0">
                        <a:ln>
                          <a:noFill/>
                        </a:ln>
                        <a:solidFill>
                          <a:srgbClr val="003399"/>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15FAE703-BC21-48B2-B324-35209000C214}" type="slidenum">
              <a:rPr lang="ru-RU"/>
              <a:pPr/>
              <a:t>4</a:t>
            </a:fld>
            <a:endParaRPr lang="ru-RU"/>
          </a:p>
        </p:txBody>
      </p:sp>
      <p:sp>
        <p:nvSpPr>
          <p:cNvPr id="79874" name="Rectangle 2"/>
          <p:cNvSpPr>
            <a:spLocks noChangeArrowheads="1"/>
          </p:cNvSpPr>
          <p:nvPr/>
        </p:nvSpPr>
        <p:spPr bwMode="auto">
          <a:xfrm>
            <a:off x="1809750" y="3714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3600" b="1">
                <a:solidFill>
                  <a:srgbClr val="A50021"/>
                </a:solidFill>
              </a:rPr>
              <a:t>Project Objectives</a:t>
            </a:r>
            <a:endParaRPr lang="ru-RU" sz="3600" b="1">
              <a:solidFill>
                <a:srgbClr val="A50021"/>
              </a:solidFill>
            </a:endParaRPr>
          </a:p>
        </p:txBody>
      </p:sp>
      <p:sp>
        <p:nvSpPr>
          <p:cNvPr id="79875"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79895" name="Text Box 23"/>
          <p:cNvSpPr txBox="1">
            <a:spLocks noChangeArrowheads="1"/>
          </p:cNvSpPr>
          <p:nvPr/>
        </p:nvSpPr>
        <p:spPr bwMode="auto">
          <a:xfrm>
            <a:off x="668338" y="1509713"/>
            <a:ext cx="7874000" cy="496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b="1">
                <a:solidFill>
                  <a:srgbClr val="003399"/>
                </a:solidFill>
                <a:latin typeface="Arial" charset="0"/>
              </a:rPr>
              <a:t>On the base of detailed analysis of available and new experimental data, to update, improve and verify models </a:t>
            </a:r>
            <a:r>
              <a:rPr lang="en-GB" b="1">
                <a:solidFill>
                  <a:srgbClr val="003399"/>
                </a:solidFill>
                <a:latin typeface="Arial" charset="0"/>
                <a:cs typeface="Times New Roman" pitchFamily="18" charset="0"/>
              </a:rPr>
              <a:t>on reactor core molten materials behaviour at consecutive stages of a severe accident:</a:t>
            </a:r>
          </a:p>
          <a:p>
            <a:pPr lvl="1" algn="just">
              <a:spcBef>
                <a:spcPct val="50000"/>
              </a:spcBef>
            </a:pPr>
            <a:r>
              <a:rPr lang="en-GB" sz="2000" b="1">
                <a:solidFill>
                  <a:srgbClr val="003399"/>
                </a:solidFill>
                <a:latin typeface="Arial" charset="0"/>
                <a:cs typeface="Arial" charset="0"/>
              </a:rPr>
              <a:t>• </a:t>
            </a:r>
            <a:r>
              <a:rPr lang="en-GB" sz="2000" b="1">
                <a:solidFill>
                  <a:srgbClr val="003399"/>
                </a:solidFill>
                <a:latin typeface="Arial" charset="0"/>
                <a:cs typeface="Times New Roman" pitchFamily="18" charset="0"/>
              </a:rPr>
              <a:t>from the early stage, when </a:t>
            </a:r>
            <a:r>
              <a:rPr lang="en-GB" sz="2000" b="1">
                <a:solidFill>
                  <a:srgbClr val="003399"/>
                </a:solidFill>
                <a:latin typeface="Arial" charset="0"/>
              </a:rPr>
              <a:t>melt formation and progression during core degradation occur (SVECHA/MELT code)</a:t>
            </a:r>
            <a:r>
              <a:rPr lang="en-GB" sz="2000" b="1">
                <a:solidFill>
                  <a:srgbClr val="003399"/>
                </a:solidFill>
                <a:latin typeface="Arial" charset="0"/>
                <a:cs typeface="Times New Roman" pitchFamily="18" charset="0"/>
              </a:rPr>
              <a:t>, </a:t>
            </a:r>
          </a:p>
          <a:p>
            <a:pPr lvl="1" algn="just">
              <a:spcBef>
                <a:spcPct val="50000"/>
              </a:spcBef>
            </a:pPr>
            <a:r>
              <a:rPr lang="en-GB" sz="2000" b="1">
                <a:solidFill>
                  <a:srgbClr val="003399"/>
                </a:solidFill>
                <a:latin typeface="Arial" charset="0"/>
                <a:cs typeface="Arial" charset="0"/>
              </a:rPr>
              <a:t>•   </a:t>
            </a:r>
            <a:r>
              <a:rPr lang="en-GB" sz="2000" b="1">
                <a:solidFill>
                  <a:srgbClr val="003399"/>
                </a:solidFill>
                <a:latin typeface="Arial" charset="0"/>
                <a:cs typeface="Times New Roman" pitchFamily="18" charset="0"/>
              </a:rPr>
              <a:t>to the late stage, when the core is completely   degraded and a molten pool is formed in lower head of the PRV (CONV code),</a:t>
            </a:r>
            <a:r>
              <a:rPr lang="ru-RU" sz="2000" b="1">
                <a:solidFill>
                  <a:srgbClr val="003399"/>
                </a:solidFill>
                <a:latin typeface="Arial" charset="0"/>
              </a:rPr>
              <a:t> </a:t>
            </a:r>
            <a:endParaRPr lang="en-US" sz="2000" b="1">
              <a:solidFill>
                <a:srgbClr val="003399"/>
              </a:solidFill>
              <a:latin typeface="Arial" charset="0"/>
            </a:endParaRPr>
          </a:p>
          <a:p>
            <a:pPr algn="just">
              <a:spcBef>
                <a:spcPct val="50000"/>
              </a:spcBef>
            </a:pPr>
            <a:r>
              <a:rPr lang="en-US" b="1">
                <a:solidFill>
                  <a:srgbClr val="003399"/>
                </a:solidFill>
                <a:latin typeface="Arial" charset="0"/>
              </a:rPr>
              <a:t>and to prepare them for benchmarking of simplified models and for implementation in the existing SA system codes</a:t>
            </a:r>
            <a:endParaRPr lang="ru-RU" b="1">
              <a:solidFill>
                <a:srgbClr val="003399"/>
              </a:solidFill>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liennummernplatzhalter 4"/>
          <p:cNvSpPr>
            <a:spLocks noGrp="1"/>
          </p:cNvSpPr>
          <p:nvPr>
            <p:ph type="sldNum" sz="quarter" idx="11"/>
          </p:nvPr>
        </p:nvSpPr>
        <p:spPr/>
        <p:txBody>
          <a:bodyPr/>
          <a:lstStyle/>
          <a:p>
            <a:fld id="{2D3FAAEE-2B25-4D27-81CD-DA7BBFDF26C4}" type="slidenum">
              <a:rPr lang="ru-RU"/>
              <a:pPr/>
              <a:t>5</a:t>
            </a:fld>
            <a:endParaRPr lang="ru-RU"/>
          </a:p>
        </p:txBody>
      </p:sp>
      <p:sp>
        <p:nvSpPr>
          <p:cNvPr id="112642"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b="1">
                <a:solidFill>
                  <a:srgbClr val="A50021"/>
                </a:solidFill>
              </a:rPr>
              <a:t>Technical Schedule</a:t>
            </a:r>
            <a:r>
              <a:rPr lang="ru-RU"/>
              <a:t> </a:t>
            </a:r>
          </a:p>
        </p:txBody>
      </p:sp>
      <p:graphicFrame>
        <p:nvGraphicFramePr>
          <p:cNvPr id="112846" name="Group 206"/>
          <p:cNvGraphicFramePr>
            <a:graphicFrameLocks noGrp="1"/>
          </p:cNvGraphicFramePr>
          <p:nvPr/>
        </p:nvGraphicFramePr>
        <p:xfrm>
          <a:off x="839788" y="1522413"/>
          <a:ext cx="7596187" cy="1706880"/>
        </p:xfrm>
        <a:graphic>
          <a:graphicData uri="http://schemas.openxmlformats.org/drawingml/2006/table">
            <a:tbl>
              <a:tblPr/>
              <a:tblGrid>
                <a:gridCol w="1374775"/>
                <a:gridCol w="1243012"/>
                <a:gridCol w="1246188"/>
                <a:gridCol w="1243012"/>
                <a:gridCol w="1246188"/>
                <a:gridCol w="1243012"/>
              </a:tblGrid>
              <a:tr h="73977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3399"/>
                          </a:solidFill>
                          <a:effectLst/>
                          <a:latin typeface="Arial" charset="0"/>
                          <a:ea typeface="Times New Roman" pitchFamily="18" charset="0"/>
                          <a:cs typeface="Arial" charset="0"/>
                        </a:rPr>
                        <a:t>Quarter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4</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7</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8</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10</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12</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38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3399"/>
                          </a:solidFill>
                          <a:effectLst/>
                          <a:latin typeface="Arial" charset="0"/>
                          <a:ea typeface="Times New Roman" pitchFamily="18" charset="0"/>
                          <a:cs typeface="Arial" charset="0"/>
                        </a:rPr>
                        <a:t>Task </a:t>
                      </a:r>
                      <a:r>
                        <a:rPr kumimoji="0" lang="ru-RU" sz="2000" b="0" i="0" u="none" strike="noStrike" cap="none" normalizeH="0" baseline="0" smtClean="0">
                          <a:ln>
                            <a:noFill/>
                          </a:ln>
                          <a:solidFill>
                            <a:srgbClr val="003399"/>
                          </a:solidFill>
                          <a:effectLst/>
                          <a:latin typeface="Arial" charset="0"/>
                          <a:ea typeface="Times New Roman" pitchFamily="18" charset="0"/>
                          <a:cs typeface="Arial" charset="0"/>
                        </a:rPr>
                        <a:t>№№</a:t>
                      </a:r>
                      <a:endParaRPr kumimoji="0" lang="en-GB" sz="2000" b="0"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1, 6</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2</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FFFFCC">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7</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3</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FFFFCC">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3399"/>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3399"/>
                          </a:solidFill>
                          <a:effectLst/>
                          <a:latin typeface="Arial" charset="0"/>
                          <a:ea typeface="Times New Roman" pitchFamily="18" charset="0"/>
                          <a:cs typeface="Arial" charset="0"/>
                        </a:rPr>
                        <a:t>4, 5, 8</a:t>
                      </a:r>
                      <a:endParaRPr kumimoji="0" lang="en-GB" sz="2400" b="1" i="0" u="none" strike="noStrike" cap="none" normalizeH="0" baseline="0" smtClean="0">
                        <a:ln>
                          <a:noFill/>
                        </a:ln>
                        <a:solidFill>
                          <a:srgbClr val="00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112832" name="Text Box 192"/>
          <p:cNvSpPr txBox="1">
            <a:spLocks noChangeArrowheads="1"/>
          </p:cNvSpPr>
          <p:nvPr/>
        </p:nvSpPr>
        <p:spPr bwMode="auto">
          <a:xfrm>
            <a:off x="3162300" y="1093788"/>
            <a:ext cx="2817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3399"/>
                </a:solidFill>
                <a:latin typeface="Arial" charset="0"/>
              </a:rPr>
              <a:t>Task Completion</a:t>
            </a:r>
            <a:endParaRPr lang="ru-RU" b="1">
              <a:solidFill>
                <a:srgbClr val="003399"/>
              </a:solidFill>
              <a:latin typeface="Arial" charset="0"/>
            </a:endParaRPr>
          </a:p>
        </p:txBody>
      </p:sp>
      <p:sp>
        <p:nvSpPr>
          <p:cNvPr id="112843" name="Rectangle 203"/>
          <p:cNvSpPr>
            <a:spLocks noChangeArrowheads="1"/>
          </p:cNvSpPr>
          <p:nvPr/>
        </p:nvSpPr>
        <p:spPr bwMode="auto">
          <a:xfrm>
            <a:off x="714375" y="3352800"/>
            <a:ext cx="771525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30000"/>
              </a:spcBef>
              <a:buClr>
                <a:schemeClr val="bg2"/>
              </a:buClr>
              <a:buSzPct val="75000"/>
              <a:buFont typeface="Monotype Sorts" pitchFamily="2" charset="2"/>
              <a:buChar char="n"/>
            </a:pPr>
            <a:r>
              <a:rPr lang="en-US" sz="2000">
                <a:solidFill>
                  <a:srgbClr val="003399"/>
                </a:solidFill>
                <a:latin typeface="Arial" charset="0"/>
              </a:rPr>
              <a:t>Task 1: Modelling of melt formation and onset of melt relocation – </a:t>
            </a:r>
            <a:r>
              <a:rPr lang="en-US" sz="1800">
                <a:solidFill>
                  <a:srgbClr val="003399"/>
                </a:solidFill>
                <a:latin typeface="Arial" charset="0"/>
              </a:rPr>
              <a:t>completed (reported at the 7-th CEG-SAM Meeting)</a:t>
            </a:r>
          </a:p>
          <a:p>
            <a:pPr algn="just">
              <a:spcBef>
                <a:spcPct val="30000"/>
              </a:spcBef>
              <a:buClr>
                <a:schemeClr val="bg2"/>
              </a:buClr>
              <a:buSzPct val="75000"/>
              <a:buFont typeface="Monotype Sorts" pitchFamily="2" charset="2"/>
              <a:buChar char="n"/>
            </a:pPr>
            <a:r>
              <a:rPr lang="en-US" sz="2000">
                <a:solidFill>
                  <a:srgbClr val="003399"/>
                </a:solidFill>
                <a:latin typeface="Arial" charset="0"/>
              </a:rPr>
              <a:t>Task 2: Modelling of candling process </a:t>
            </a:r>
            <a:r>
              <a:rPr lang="en-US">
                <a:solidFill>
                  <a:srgbClr val="003399"/>
                </a:solidFill>
              </a:rPr>
              <a:t>– </a:t>
            </a:r>
            <a:r>
              <a:rPr lang="en-US" sz="1800">
                <a:solidFill>
                  <a:srgbClr val="003399"/>
                </a:solidFill>
                <a:latin typeface="Arial" charset="0"/>
              </a:rPr>
              <a:t>analytical part completed (reported at the 8-th CEG-SAM Meeting)</a:t>
            </a:r>
          </a:p>
          <a:p>
            <a:pPr algn="just">
              <a:spcBef>
                <a:spcPct val="30000"/>
              </a:spcBef>
              <a:buClr>
                <a:schemeClr val="bg2"/>
              </a:buClr>
              <a:buSzPct val="75000"/>
              <a:buFont typeface="Monotype Sorts" pitchFamily="2" charset="2"/>
              <a:buChar char="n"/>
            </a:pPr>
            <a:r>
              <a:rPr lang="en-US" sz="2000">
                <a:solidFill>
                  <a:srgbClr val="003399"/>
                </a:solidFill>
                <a:latin typeface="Arial" charset="0"/>
              </a:rPr>
              <a:t>Task 3: Modelling of slug relocation</a:t>
            </a:r>
            <a:r>
              <a:rPr lang="ru-RU"/>
              <a:t> </a:t>
            </a:r>
            <a:r>
              <a:rPr lang="en-US">
                <a:solidFill>
                  <a:srgbClr val="003399"/>
                </a:solidFill>
              </a:rPr>
              <a:t>– </a:t>
            </a:r>
            <a:r>
              <a:rPr lang="en-US" sz="1800">
                <a:solidFill>
                  <a:srgbClr val="003399"/>
                </a:solidFill>
                <a:latin typeface="Arial" charset="0"/>
              </a:rPr>
              <a:t>analytical part completed (reported at the 8-th CEG-SAM Meeting)</a:t>
            </a:r>
          </a:p>
          <a:p>
            <a:pPr algn="just">
              <a:spcBef>
                <a:spcPct val="30000"/>
              </a:spcBef>
              <a:buClr>
                <a:schemeClr val="bg2"/>
              </a:buClr>
              <a:buSzPct val="75000"/>
              <a:buFont typeface="Monotype Sorts" pitchFamily="2" charset="2"/>
              <a:buChar char="n"/>
            </a:pPr>
            <a:r>
              <a:rPr lang="en-US" sz="2000">
                <a:solidFill>
                  <a:srgbClr val="003399"/>
                </a:solidFill>
                <a:latin typeface="Arial" charset="0"/>
              </a:rPr>
              <a:t>Task 6: Development of the three-dimensional CFD code and adaptation to the LIVE project - </a:t>
            </a:r>
            <a:r>
              <a:rPr lang="en-US" sz="1800">
                <a:solidFill>
                  <a:srgbClr val="003399"/>
                </a:solidFill>
                <a:latin typeface="Arial" charset="0"/>
              </a:rPr>
              <a:t>completed (reported at the 7-th and 8-th CEG-SAM Meetings)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37ABE1BB-24C3-4DDA-9804-56263EAEE5C3}" type="slidenum">
              <a:rPr lang="ru-RU"/>
              <a:pPr/>
              <a:t>6</a:t>
            </a:fld>
            <a:endParaRPr lang="ru-RU"/>
          </a:p>
        </p:txBody>
      </p:sp>
      <p:sp>
        <p:nvSpPr>
          <p:cNvPr id="157698"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spcBef>
                <a:spcPct val="20000"/>
              </a:spcBef>
            </a:pPr>
            <a:r>
              <a:rPr lang="en-US" sz="3400" b="1">
                <a:solidFill>
                  <a:srgbClr val="A50021"/>
                </a:solidFill>
              </a:rPr>
              <a:t>Scope of Current</a:t>
            </a:r>
            <a:r>
              <a:rPr lang="ru-RU" sz="3400" b="1">
                <a:solidFill>
                  <a:srgbClr val="A50021"/>
                </a:solidFill>
              </a:rPr>
              <a:t> </a:t>
            </a:r>
            <a:r>
              <a:rPr lang="en-US" sz="3400" b="1">
                <a:solidFill>
                  <a:srgbClr val="A50021"/>
                </a:solidFill>
              </a:rPr>
              <a:t>Activities</a:t>
            </a:r>
            <a:endParaRPr lang="ru-RU" sz="3400" b="1">
              <a:solidFill>
                <a:srgbClr val="A50021"/>
              </a:solidFill>
            </a:endParaRPr>
          </a:p>
        </p:txBody>
      </p:sp>
      <p:sp>
        <p:nvSpPr>
          <p:cNvPr id="157699" name="Rectangle 3"/>
          <p:cNvSpPr>
            <a:spLocks noGrp="1" noChangeArrowheads="1"/>
          </p:cNvSpPr>
          <p:nvPr>
            <p:ph type="body" idx="1"/>
          </p:nvPr>
        </p:nvSpPr>
        <p:spPr bwMode="auto">
          <a:xfrm>
            <a:off x="577850" y="1489075"/>
            <a:ext cx="8035925" cy="49323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lnSpc>
                <a:spcPct val="90000"/>
              </a:lnSpc>
            </a:pPr>
            <a:r>
              <a:rPr lang="en-US" sz="2800">
                <a:solidFill>
                  <a:srgbClr val="003399"/>
                </a:solidFill>
                <a:latin typeface="Arial" charset="0"/>
              </a:rPr>
              <a:t>Task 3: Modelling of slug relocation</a:t>
            </a:r>
            <a:r>
              <a:rPr lang="ru-RU" sz="3600"/>
              <a:t> </a:t>
            </a:r>
            <a:endParaRPr lang="en-US" sz="2800">
              <a:solidFill>
                <a:srgbClr val="003399"/>
              </a:solidFill>
            </a:endParaRPr>
          </a:p>
          <a:p>
            <a:pPr lvl="1" algn="just">
              <a:lnSpc>
                <a:spcPct val="90000"/>
              </a:lnSpc>
            </a:pPr>
            <a:r>
              <a:rPr lang="en-US" sz="2400">
                <a:solidFill>
                  <a:srgbClr val="A50021"/>
                </a:solidFill>
                <a:latin typeface="Arial" charset="0"/>
              </a:rPr>
              <a:t>Development</a:t>
            </a:r>
            <a:r>
              <a:rPr lang="en-US" sz="2400">
                <a:solidFill>
                  <a:srgbClr val="003399"/>
                </a:solidFill>
                <a:latin typeface="Arial" charset="0"/>
              </a:rPr>
              <a:t> </a:t>
            </a:r>
            <a:r>
              <a:rPr lang="en-US" sz="2400">
                <a:solidFill>
                  <a:srgbClr val="A50021"/>
                </a:solidFill>
                <a:latin typeface="Arial" charset="0"/>
              </a:rPr>
              <a:t>and implementation in the SVECHA code</a:t>
            </a:r>
            <a:r>
              <a:rPr lang="en-US" sz="2400">
                <a:solidFill>
                  <a:srgbClr val="003399"/>
                </a:solidFill>
                <a:latin typeface="Arial" charset="0"/>
              </a:rPr>
              <a:t> </a:t>
            </a:r>
            <a:r>
              <a:rPr lang="en-US" sz="2400">
                <a:solidFill>
                  <a:srgbClr val="A50021"/>
                </a:solidFill>
                <a:latin typeface="Arial" charset="0"/>
              </a:rPr>
              <a:t>of the numerical model for the slug relocation*</a:t>
            </a:r>
            <a:r>
              <a:rPr lang="en-US" sz="2400">
                <a:solidFill>
                  <a:srgbClr val="003399"/>
                </a:solidFill>
                <a:latin typeface="Arial" charset="0"/>
              </a:rPr>
              <a:t>. Performance of verification calculations.</a:t>
            </a:r>
            <a:r>
              <a:rPr lang="ru-RU" sz="2400">
                <a:solidFill>
                  <a:srgbClr val="003399"/>
                </a:solidFill>
                <a:latin typeface="Arial" charset="0"/>
              </a:rPr>
              <a:t> </a:t>
            </a:r>
            <a:endParaRPr lang="en-US" sz="2400">
              <a:solidFill>
                <a:srgbClr val="003399"/>
              </a:solidFill>
              <a:latin typeface="Arial" charset="0"/>
            </a:endParaRPr>
          </a:p>
          <a:p>
            <a:pPr algn="just">
              <a:lnSpc>
                <a:spcPct val="90000"/>
              </a:lnSpc>
            </a:pPr>
            <a:r>
              <a:rPr lang="en-US" sz="2800">
                <a:solidFill>
                  <a:srgbClr val="003399"/>
                </a:solidFill>
                <a:latin typeface="Arial" charset="0"/>
              </a:rPr>
              <a:t>Task 7: Theoretical analysis and the CONV code validation</a:t>
            </a:r>
            <a:r>
              <a:rPr lang="ru-RU" sz="2800"/>
              <a:t> </a:t>
            </a:r>
            <a:endParaRPr lang="en-US" sz="2800">
              <a:solidFill>
                <a:srgbClr val="003399"/>
              </a:solidFill>
            </a:endParaRPr>
          </a:p>
          <a:p>
            <a:pPr lvl="1" algn="just">
              <a:lnSpc>
                <a:spcPct val="90000"/>
              </a:lnSpc>
            </a:pPr>
            <a:r>
              <a:rPr lang="en-US" sz="2400">
                <a:solidFill>
                  <a:srgbClr val="A50021"/>
                </a:solidFill>
                <a:latin typeface="Arial" charset="0"/>
              </a:rPr>
              <a:t>The numerical-theoretical analysis of the flows in a boundary layer adjacent to cooled boundaries*.</a:t>
            </a:r>
            <a:r>
              <a:rPr lang="en-US" sz="2400">
                <a:solidFill>
                  <a:srgbClr val="003399"/>
                </a:solidFill>
                <a:latin typeface="Arial" charset="0"/>
              </a:rPr>
              <a:t> Validation of the developed flow models using experimental data, including experiments with a heat generating fluid such as LIVE, COPO, SIMECO</a:t>
            </a:r>
            <a:r>
              <a:rPr lang="ru-RU" sz="2400"/>
              <a:t> </a:t>
            </a:r>
            <a:r>
              <a:rPr lang="en-US" sz="2400">
                <a:solidFill>
                  <a:srgbClr val="003399"/>
                </a:solidFill>
                <a:latin typeface="Arial" charset="0"/>
              </a:rPr>
              <a:t>.</a:t>
            </a:r>
          </a:p>
          <a:p>
            <a:pPr lvl="1" algn="just">
              <a:lnSpc>
                <a:spcPct val="90000"/>
              </a:lnSpc>
              <a:buFontTx/>
              <a:buNone/>
            </a:pPr>
            <a:endParaRPr lang="en-US" sz="2400">
              <a:solidFill>
                <a:srgbClr val="003399"/>
              </a:solidFill>
              <a:latin typeface="Arial" charset="0"/>
            </a:endParaRPr>
          </a:p>
          <a:p>
            <a:pPr lvl="1" algn="just">
              <a:lnSpc>
                <a:spcPct val="90000"/>
              </a:lnSpc>
              <a:buFontTx/>
              <a:buNone/>
            </a:pPr>
            <a:r>
              <a:rPr lang="en-US" sz="1800" b="1">
                <a:solidFill>
                  <a:srgbClr val="A50021"/>
                </a:solidFill>
                <a:latin typeface="Arial" charset="0"/>
              </a:rPr>
              <a:t>*</a:t>
            </a:r>
            <a:r>
              <a:rPr lang="en-US" sz="800">
                <a:solidFill>
                  <a:srgbClr val="A50021"/>
                </a:solidFill>
                <a:latin typeface="Arial" charset="0"/>
              </a:rPr>
              <a:t> </a:t>
            </a:r>
            <a:r>
              <a:rPr lang="en-US" sz="1600">
                <a:solidFill>
                  <a:srgbClr val="A50021"/>
                </a:solidFill>
                <a:latin typeface="Arial" charset="0"/>
              </a:rPr>
              <a:t>completed (and presented below)</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4"/>
          <p:cNvSpPr>
            <a:spLocks noGrp="1"/>
          </p:cNvSpPr>
          <p:nvPr>
            <p:ph type="sldNum" sz="quarter" idx="11"/>
          </p:nvPr>
        </p:nvSpPr>
        <p:spPr/>
        <p:txBody>
          <a:bodyPr/>
          <a:lstStyle/>
          <a:p>
            <a:fld id="{8D472105-BCFB-45D7-AEF2-08FF1673AD05}" type="slidenum">
              <a:rPr lang="ru-RU"/>
              <a:pPr/>
              <a:t>7</a:t>
            </a:fld>
            <a:endParaRPr lang="ru-RU"/>
          </a:p>
        </p:txBody>
      </p:sp>
      <p:sp>
        <p:nvSpPr>
          <p:cNvPr id="172034" name="Rectangle 2"/>
          <p:cNvSpPr>
            <a:spLocks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Task 3. Modelling </a:t>
            </a:r>
            <a:br>
              <a:rPr lang="en-US" sz="2800" b="1">
                <a:solidFill>
                  <a:srgbClr val="A50021"/>
                </a:solidFill>
                <a:latin typeface="Arial" charset="0"/>
              </a:rPr>
            </a:br>
            <a:r>
              <a:rPr lang="en-US" sz="2800" b="1">
                <a:solidFill>
                  <a:srgbClr val="A50021"/>
                </a:solidFill>
                <a:latin typeface="Arial" charset="0"/>
              </a:rPr>
              <a:t>of slug relocation</a:t>
            </a:r>
            <a:endParaRPr lang="ru-RU" sz="2800" b="1">
              <a:solidFill>
                <a:srgbClr val="A50021"/>
              </a:solidFill>
              <a:latin typeface="Arial" charset="0"/>
            </a:endParaRPr>
          </a:p>
        </p:txBody>
      </p:sp>
      <p:sp>
        <p:nvSpPr>
          <p:cNvPr id="172035" name="Text Box 3"/>
          <p:cNvSpPr txBox="1">
            <a:spLocks noChangeArrowheads="1"/>
          </p:cNvSpPr>
          <p:nvPr/>
        </p:nvSpPr>
        <p:spPr bwMode="auto">
          <a:xfrm>
            <a:off x="711200" y="1482725"/>
            <a:ext cx="7531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ru-RU" sz="1600">
              <a:solidFill>
                <a:srgbClr val="003399"/>
              </a:solidFill>
              <a:latin typeface="Arial" charset="0"/>
            </a:endParaRPr>
          </a:p>
        </p:txBody>
      </p:sp>
      <p:sp>
        <p:nvSpPr>
          <p:cNvPr id="172039" name="Rectangle 7"/>
          <p:cNvSpPr>
            <a:spLocks noChangeArrowheads="1"/>
          </p:cNvSpPr>
          <p:nvPr/>
        </p:nvSpPr>
        <p:spPr bwMode="auto">
          <a:xfrm>
            <a:off x="0" y="0"/>
            <a:ext cx="2705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pic>
        <p:nvPicPr>
          <p:cNvPr id="172038" name="Picture 6"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850" y="1781175"/>
            <a:ext cx="2562225" cy="331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2041" name="Rectangle 9"/>
          <p:cNvSpPr>
            <a:spLocks noChangeArrowheads="1"/>
          </p:cNvSpPr>
          <p:nvPr/>
        </p:nvSpPr>
        <p:spPr bwMode="auto">
          <a:xfrm>
            <a:off x="0" y="0"/>
            <a:ext cx="2705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pic>
        <p:nvPicPr>
          <p:cNvPr id="172037" name="Picture 5" desc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4850" y="1771650"/>
            <a:ext cx="2514600" cy="331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2055" name="Text Box 23"/>
          <p:cNvSpPr txBox="1">
            <a:spLocks noChangeArrowheads="1"/>
          </p:cNvSpPr>
          <p:nvPr/>
        </p:nvSpPr>
        <p:spPr bwMode="auto">
          <a:xfrm>
            <a:off x="647700" y="5259388"/>
            <a:ext cx="784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Aft>
                <a:spcPct val="20000"/>
              </a:spcAft>
            </a:pPr>
            <a:r>
              <a:rPr lang="en-GB" sz="2000">
                <a:latin typeface="Arial" charset="0"/>
              </a:rPr>
              <a:t>Axial mass distribution after the test and axial temperature distribution during the transient phase in CORA-W1 test</a:t>
            </a:r>
          </a:p>
          <a:p>
            <a:pPr eaLnBrk="1" hangingPunct="1">
              <a:spcAft>
                <a:spcPct val="20000"/>
              </a:spcAft>
            </a:pPr>
            <a:r>
              <a:rPr lang="en-GB" sz="2000"/>
              <a:t>Estimated velocity of relocation front:  </a:t>
            </a:r>
            <a:r>
              <a:rPr lang="en-GB" sz="2000">
                <a:sym typeface="Symbol" pitchFamily="18" charset="2"/>
              </a:rPr>
              <a:t> 1mm/s</a:t>
            </a:r>
            <a:endParaRPr lang="en-US" sz="2000">
              <a:sym typeface="Symbol" pitchFamily="18" charset="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6"/>
          <p:cNvSpPr>
            <a:spLocks noGrp="1"/>
          </p:cNvSpPr>
          <p:nvPr>
            <p:ph type="sldNum" sz="quarter" idx="11"/>
          </p:nvPr>
        </p:nvSpPr>
        <p:spPr/>
        <p:txBody>
          <a:bodyPr/>
          <a:lstStyle/>
          <a:p>
            <a:fld id="{CF855A57-C7C9-4244-B2C0-793092E10B0C}" type="slidenum">
              <a:rPr lang="ru-RU"/>
              <a:pPr/>
              <a:t>8</a:t>
            </a:fld>
            <a:endParaRPr lang="ru-RU"/>
          </a:p>
        </p:txBody>
      </p:sp>
      <p:sp>
        <p:nvSpPr>
          <p:cNvPr id="230402" name="Rectangle 2"/>
          <p:cNvSpPr>
            <a:spLocks noChangeArrowheads="1"/>
          </p:cNvSpPr>
          <p:nvPr>
            <p:ph type="body" sz="half" idx="1"/>
          </p:nvPr>
        </p:nvSpPr>
        <p:spPr bwMode="auto">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90000"/>
              </a:lnSpc>
              <a:spcBef>
                <a:spcPts val="1200"/>
              </a:spcBef>
              <a:spcAft>
                <a:spcPts val="600"/>
              </a:spcAft>
              <a:buFont typeface="Monotype Sorts" pitchFamily="2" charset="2"/>
              <a:buNone/>
            </a:pPr>
            <a:r>
              <a:rPr lang="en-GB" sz="700">
                <a:solidFill>
                  <a:srgbClr val="990033"/>
                </a:solidFill>
                <a:cs typeface="Times New Roman" pitchFamily="18" charset="0"/>
              </a:rPr>
              <a:t>.</a:t>
            </a:r>
          </a:p>
        </p:txBody>
      </p:sp>
      <p:pic>
        <p:nvPicPr>
          <p:cNvPr id="230403" name="Picture 3" descr="b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763" y="1516063"/>
            <a:ext cx="7572375" cy="4833937"/>
          </a:xfrm>
          <a:prstGeom prst="rect">
            <a:avLst/>
          </a:prstGeom>
          <a:noFill/>
          <a:extLst>
            <a:ext uri="{909E8E84-426E-40DD-AFC4-6F175D3DCCD1}">
              <a14:hiddenFill xmlns:a14="http://schemas.microsoft.com/office/drawing/2010/main">
                <a:solidFill>
                  <a:srgbClr val="FFFFFF"/>
                </a:solidFill>
              </a14:hiddenFill>
            </a:ext>
          </a:extLst>
        </p:spPr>
      </p:pic>
      <p:sp>
        <p:nvSpPr>
          <p:cNvPr id="230404" name="Text Box 4"/>
          <p:cNvSpPr txBox="1">
            <a:spLocks noChangeArrowheads="1"/>
          </p:cNvSpPr>
          <p:nvPr/>
        </p:nvSpPr>
        <p:spPr bwMode="auto">
          <a:xfrm>
            <a:off x="2151063" y="355600"/>
            <a:ext cx="516255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ts val="1200"/>
              </a:spcBef>
              <a:spcAft>
                <a:spcPts val="600"/>
              </a:spcAft>
            </a:pPr>
            <a:r>
              <a:rPr lang="en-GB" sz="2800" b="1">
                <a:solidFill>
                  <a:srgbClr val="990033"/>
                </a:solidFill>
                <a:latin typeface="Arial" charset="0"/>
              </a:rPr>
              <a:t>Progression of “flame” and “droplets/rivulets” fronts</a:t>
            </a:r>
            <a:endParaRPr lang="en-GB" b="1">
              <a:solidFill>
                <a:srgbClr val="990033"/>
              </a:solidFill>
              <a:latin typeface="Arial" charset="0"/>
            </a:endParaRPr>
          </a:p>
        </p:txBody>
      </p:sp>
      <p:sp>
        <p:nvSpPr>
          <p:cNvPr id="230405" name="Text Box 5"/>
          <p:cNvSpPr txBox="1">
            <a:spLocks noChangeArrowheads="1"/>
          </p:cNvSpPr>
          <p:nvPr/>
        </p:nvSpPr>
        <p:spPr bwMode="auto">
          <a:xfrm>
            <a:off x="1268413" y="5572125"/>
            <a:ext cx="6251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latin typeface="Arial" charset="0"/>
              </a:rPr>
              <a:t>Analysis of on-line video inspections in CORA-5 test</a:t>
            </a:r>
            <a:r>
              <a:rPr lang="en-US" sz="2000"/>
              <a:t> (W. Hering, FZK, thesis)</a:t>
            </a:r>
            <a:endParaRPr lang="ru-RU"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liennummernplatzhalter 6"/>
          <p:cNvSpPr>
            <a:spLocks noGrp="1"/>
          </p:cNvSpPr>
          <p:nvPr>
            <p:ph type="sldNum" sz="quarter" idx="11"/>
          </p:nvPr>
        </p:nvSpPr>
        <p:spPr/>
        <p:txBody>
          <a:bodyPr/>
          <a:lstStyle/>
          <a:p>
            <a:fld id="{1203227C-3C08-4FA7-87AC-27A51733B75C}" type="slidenum">
              <a:rPr lang="ru-RU"/>
              <a:pPr/>
              <a:t>9</a:t>
            </a:fld>
            <a:endParaRPr lang="ru-RU"/>
          </a:p>
        </p:txBody>
      </p:sp>
      <p:sp>
        <p:nvSpPr>
          <p:cNvPr id="231426" name="Rectangle 2"/>
          <p:cNvSpPr>
            <a:spLocks noChangeArrowheads="1"/>
          </p:cNvSpPr>
          <p:nvPr>
            <p:ph type="body" sz="half" idx="1"/>
          </p:nvPr>
        </p:nvSpPr>
        <p:spPr bwMode="auto">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90000"/>
              </a:lnSpc>
              <a:spcBef>
                <a:spcPts val="1200"/>
              </a:spcBef>
              <a:spcAft>
                <a:spcPts val="600"/>
              </a:spcAft>
              <a:buFont typeface="Monotype Sorts" pitchFamily="2" charset="2"/>
              <a:buNone/>
            </a:pPr>
            <a:r>
              <a:rPr lang="en-GB" sz="700">
                <a:solidFill>
                  <a:srgbClr val="990033"/>
                </a:solidFill>
                <a:cs typeface="Times New Roman" pitchFamily="18" charset="0"/>
              </a:rPr>
              <a:t>.</a:t>
            </a:r>
          </a:p>
        </p:txBody>
      </p:sp>
      <p:sp>
        <p:nvSpPr>
          <p:cNvPr id="231427" name="Text Box 3"/>
          <p:cNvSpPr txBox="1">
            <a:spLocks noChangeArrowheads="1"/>
          </p:cNvSpPr>
          <p:nvPr/>
        </p:nvSpPr>
        <p:spPr bwMode="auto">
          <a:xfrm>
            <a:off x="1576388" y="260350"/>
            <a:ext cx="62357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ts val="1200"/>
              </a:spcBef>
              <a:spcAft>
                <a:spcPts val="600"/>
              </a:spcAft>
            </a:pPr>
            <a:r>
              <a:rPr lang="en-GB" sz="2800" b="1">
                <a:solidFill>
                  <a:srgbClr val="990033"/>
                </a:solidFill>
                <a:latin typeface="Arial" charset="0"/>
              </a:rPr>
              <a:t>Progression of temperature front during melt relocation</a:t>
            </a:r>
            <a:r>
              <a:rPr lang="en-GB" b="1">
                <a:solidFill>
                  <a:srgbClr val="990033"/>
                </a:solidFill>
                <a:latin typeface="Arial" charset="0"/>
              </a:rPr>
              <a:t> </a:t>
            </a:r>
            <a:r>
              <a:rPr lang="en-GB" sz="2800" b="1">
                <a:solidFill>
                  <a:srgbClr val="990033"/>
                </a:solidFill>
                <a:latin typeface="Arial" charset="0"/>
              </a:rPr>
              <a:t>in Q-09 test</a:t>
            </a:r>
            <a:r>
              <a:rPr lang="en-GB" b="1">
                <a:solidFill>
                  <a:srgbClr val="990033"/>
                </a:solidFill>
                <a:latin typeface="Arial" charset="0"/>
              </a:rPr>
              <a:t> </a:t>
            </a:r>
          </a:p>
        </p:txBody>
      </p:sp>
      <p:sp>
        <p:nvSpPr>
          <p:cNvPr id="231428" name="Text Box 4"/>
          <p:cNvSpPr txBox="1">
            <a:spLocks noChangeArrowheads="1"/>
          </p:cNvSpPr>
          <p:nvPr/>
        </p:nvSpPr>
        <p:spPr bwMode="auto">
          <a:xfrm>
            <a:off x="647700" y="5627688"/>
            <a:ext cx="784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Aft>
                <a:spcPct val="20000"/>
              </a:spcAft>
            </a:pPr>
            <a:r>
              <a:rPr lang="en-GB" sz="2000">
                <a:latin typeface="Arial" charset="0"/>
              </a:rPr>
              <a:t>Temperature evolution at various elevations before quenching.</a:t>
            </a:r>
          </a:p>
          <a:p>
            <a:pPr eaLnBrk="1" hangingPunct="1">
              <a:spcAft>
                <a:spcPct val="20000"/>
              </a:spcAft>
            </a:pPr>
            <a:r>
              <a:rPr lang="en-GB" sz="2000"/>
              <a:t>Estimated velocity of relocation front:  </a:t>
            </a:r>
            <a:r>
              <a:rPr lang="en-GB" sz="2000">
                <a:sym typeface="Symbol" pitchFamily="18" charset="2"/>
              </a:rPr>
              <a:t> 1mm/s</a:t>
            </a:r>
          </a:p>
        </p:txBody>
      </p:sp>
      <p:pic>
        <p:nvPicPr>
          <p:cNvPr id="231429" name="Picture 5" descr="Fig 18b-QUE09-Temp-Zeit-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088" y="1638300"/>
            <a:ext cx="6726237" cy="3952875"/>
          </a:xfrm>
          <a:prstGeom prst="rect">
            <a:avLst/>
          </a:prstGeom>
          <a:noFill/>
          <a:extLst>
            <a:ext uri="{909E8E84-426E-40DD-AFC4-6F175D3DCCD1}">
              <a14:hiddenFill xmlns:a14="http://schemas.microsoft.com/office/drawing/2010/main">
                <a:solidFill>
                  <a:srgbClr val="FFFFFF"/>
                </a:solidFill>
              </a14:hiddenFill>
            </a:ext>
          </a:extLst>
        </p:spPr>
      </p:pic>
      <p:sp>
        <p:nvSpPr>
          <p:cNvPr id="231430" name="Text Box 6"/>
          <p:cNvSpPr txBox="1">
            <a:spLocks noChangeArrowheads="1"/>
          </p:cNvSpPr>
          <p:nvPr/>
        </p:nvSpPr>
        <p:spPr bwMode="auto">
          <a:xfrm>
            <a:off x="3635375" y="1941513"/>
            <a:ext cx="936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1050 mm</a:t>
            </a:r>
            <a:endParaRPr lang="ru-RU" sz="1400"/>
          </a:p>
        </p:txBody>
      </p:sp>
      <p:sp>
        <p:nvSpPr>
          <p:cNvPr id="231431" name="Line 7"/>
          <p:cNvSpPr>
            <a:spLocks noChangeShapeType="1"/>
          </p:cNvSpPr>
          <p:nvPr/>
        </p:nvSpPr>
        <p:spPr bwMode="auto">
          <a:xfrm flipH="1">
            <a:off x="3957638" y="2166938"/>
            <a:ext cx="21590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1432" name="Text Box 8"/>
          <p:cNvSpPr txBox="1">
            <a:spLocks noChangeArrowheads="1"/>
          </p:cNvSpPr>
          <p:nvPr/>
        </p:nvSpPr>
        <p:spPr bwMode="auto">
          <a:xfrm>
            <a:off x="4394200" y="1811338"/>
            <a:ext cx="936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850 mm</a:t>
            </a:r>
            <a:endParaRPr lang="ru-RU" sz="1400"/>
          </a:p>
        </p:txBody>
      </p:sp>
      <p:sp>
        <p:nvSpPr>
          <p:cNvPr id="231433" name="Line 9"/>
          <p:cNvSpPr>
            <a:spLocks noChangeShapeType="1"/>
          </p:cNvSpPr>
          <p:nvPr/>
        </p:nvSpPr>
        <p:spPr bwMode="auto">
          <a:xfrm flipH="1">
            <a:off x="4500563" y="2098675"/>
            <a:ext cx="244475" cy="398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1434" name="Text Box 10"/>
          <p:cNvSpPr txBox="1">
            <a:spLocks noChangeArrowheads="1"/>
          </p:cNvSpPr>
          <p:nvPr/>
        </p:nvSpPr>
        <p:spPr bwMode="auto">
          <a:xfrm>
            <a:off x="4822825" y="2001838"/>
            <a:ext cx="936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750 mm</a:t>
            </a:r>
            <a:endParaRPr lang="ru-RU" sz="1400"/>
          </a:p>
        </p:txBody>
      </p:sp>
      <p:sp>
        <p:nvSpPr>
          <p:cNvPr id="231435" name="Line 11"/>
          <p:cNvSpPr>
            <a:spLocks noChangeShapeType="1"/>
          </p:cNvSpPr>
          <p:nvPr/>
        </p:nvSpPr>
        <p:spPr bwMode="auto">
          <a:xfrm flipH="1">
            <a:off x="4846638" y="2276475"/>
            <a:ext cx="334962"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1436" name="Text Box 12"/>
          <p:cNvSpPr txBox="1">
            <a:spLocks noChangeArrowheads="1"/>
          </p:cNvSpPr>
          <p:nvPr/>
        </p:nvSpPr>
        <p:spPr bwMode="auto">
          <a:xfrm>
            <a:off x="5689600" y="2039938"/>
            <a:ext cx="936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650 mm</a:t>
            </a:r>
            <a:endParaRPr lang="ru-RU" sz="1400"/>
          </a:p>
        </p:txBody>
      </p:sp>
      <p:sp>
        <p:nvSpPr>
          <p:cNvPr id="231437" name="Line 13"/>
          <p:cNvSpPr>
            <a:spLocks noChangeShapeType="1"/>
          </p:cNvSpPr>
          <p:nvPr/>
        </p:nvSpPr>
        <p:spPr bwMode="auto">
          <a:xfrm flipH="1">
            <a:off x="5262563" y="2289175"/>
            <a:ext cx="504825" cy="67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1438" name="Text Box 14"/>
          <p:cNvSpPr txBox="1">
            <a:spLocks noChangeArrowheads="1"/>
          </p:cNvSpPr>
          <p:nvPr/>
        </p:nvSpPr>
        <p:spPr bwMode="auto">
          <a:xfrm>
            <a:off x="7253288" y="5322888"/>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rPr>
              <a:t>Time, s</a:t>
            </a:r>
            <a:endParaRPr lang="ru-RU" sz="1600">
              <a:latin typeface="Arial" charset="0"/>
            </a:endParaRPr>
          </a:p>
        </p:txBody>
      </p:sp>
      <p:sp>
        <p:nvSpPr>
          <p:cNvPr id="231439" name="Text Box 15"/>
          <p:cNvSpPr txBox="1">
            <a:spLocks noChangeArrowheads="1"/>
          </p:cNvSpPr>
          <p:nvPr/>
        </p:nvSpPr>
        <p:spPr bwMode="auto">
          <a:xfrm>
            <a:off x="560388" y="1443038"/>
            <a:ext cx="1223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latin typeface="Arial" charset="0"/>
              </a:rPr>
              <a:t>T, K</a:t>
            </a:r>
            <a:endParaRPr lang="ru-RU" sz="1800">
              <a:latin typeface="Arial" charset="0"/>
            </a:endParaRPr>
          </a:p>
        </p:txBody>
      </p:sp>
      <p:pic>
        <p:nvPicPr>
          <p:cNvPr id="231440" name="Picture 16" descr="que-09-4_top590mm_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963" y="2743200"/>
            <a:ext cx="2319337" cy="2290763"/>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441" name="Text Box 17"/>
          <p:cNvSpPr txBox="1">
            <a:spLocks noChangeArrowheads="1"/>
          </p:cNvSpPr>
          <p:nvPr/>
        </p:nvSpPr>
        <p:spPr bwMode="auto">
          <a:xfrm>
            <a:off x="711200" y="5003800"/>
            <a:ext cx="2324100" cy="593725"/>
          </a:xfrm>
          <a:prstGeom prst="rect">
            <a:avLst/>
          </a:prstGeom>
          <a:solidFill>
            <a:schemeClr val="bg1"/>
          </a:solidFill>
          <a:ln w="12700" cap="sq">
            <a:solidFill>
              <a:srgbClr val="0033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rPr>
              <a:t>Final state of slug at elevation 590 mm</a:t>
            </a:r>
            <a:endParaRPr lang="ru-RU" sz="160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рофессиональный">
  <a:themeElements>
    <a:clrScheme name="Профессиональный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Профессиональный">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Профессиональный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Профессиональный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Профессиональный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Профессиональный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Office\Шаблоны\Дизайны презентаций\Профессиональный.pot</Template>
  <TotalTime>0</TotalTime>
  <Words>1517</Words>
  <Application>Microsoft Office PowerPoint</Application>
  <PresentationFormat>Bildschirmpräsentation (4:3)</PresentationFormat>
  <Paragraphs>252</Paragraphs>
  <Slides>22</Slides>
  <Notes>7</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3</vt:i4>
      </vt:variant>
      <vt:variant>
        <vt:lpstr>Folientitel</vt:lpstr>
      </vt:variant>
      <vt:variant>
        <vt:i4>22</vt:i4>
      </vt:variant>
    </vt:vector>
  </HeadingPairs>
  <TitlesOfParts>
    <vt:vector size="31" baseType="lpstr">
      <vt:lpstr>Times New Roman</vt:lpstr>
      <vt:lpstr>Monotype Sorts</vt:lpstr>
      <vt:lpstr>Arial</vt:lpstr>
      <vt:lpstr>Symbol</vt:lpstr>
      <vt:lpstr>Wingdings</vt:lpstr>
      <vt:lpstr>Профессиональный</vt:lpstr>
      <vt:lpstr>Документ Microsoft Word</vt:lpstr>
      <vt:lpstr>Диаграмма Microsoft Graph</vt:lpstr>
      <vt:lpstr>Microsoft Equation 3.0</vt:lpstr>
      <vt:lpstr>PowerPoint-Präsentation</vt:lpstr>
      <vt:lpstr>PowerPoint-Präsentation</vt:lpstr>
      <vt:lpstr>PowerPoint-Präsentation</vt:lpstr>
      <vt:lpstr>PowerPoint-Präsentation</vt:lpstr>
      <vt:lpstr>Technical Schedule </vt:lpstr>
      <vt:lpstr>Scope of Current Activities</vt:lpstr>
      <vt:lpstr>Task 3. Modelling  of slug relocation</vt:lpstr>
      <vt:lpstr>PowerPoint-Präsentation</vt:lpstr>
      <vt:lpstr>PowerPoint-Präsentation</vt:lpstr>
      <vt:lpstr>PowerPoint-Präsentation</vt:lpstr>
      <vt:lpstr>SVECHA code  slug relocation model (1)</vt:lpstr>
      <vt:lpstr>SVECHA code  slug relocation model (2)</vt:lpstr>
      <vt:lpstr>Task 7: Theoretical analysis and CONV code validation</vt:lpstr>
      <vt:lpstr>Free convection in a heat generating fluid </vt:lpstr>
      <vt:lpstr>Laminar boundary layer in semicircular geometry </vt:lpstr>
      <vt:lpstr>Lateral boundary layer in cylindrical geometry </vt:lpstr>
      <vt:lpstr>PowerPoint-Präsentation</vt:lpstr>
      <vt:lpstr>Oxidation of confined molten  corium (1)</vt:lpstr>
      <vt:lpstr>Oxidation of confined molten  corium (2)</vt:lpstr>
      <vt:lpstr>Oxidation of confined molten  corium (3)</vt:lpstr>
      <vt:lpstr>PowerPoint-Präsentation</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ISTC_04</dc:title>
  <dc:creator>Peters, Ursula (IAM)</dc:creator>
  <cp:lastModifiedBy>Peters, Ursula</cp:lastModifiedBy>
  <cp:revision>243</cp:revision>
  <cp:lastPrinted>2002-09-24T05:12:42Z</cp:lastPrinted>
  <dcterms:created xsi:type="dcterms:W3CDTF">2002-05-23T08:20:37Z</dcterms:created>
  <dcterms:modified xsi:type="dcterms:W3CDTF">2012-10-09T10:44:52Z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Progress report</vt:lpwstr>
  </property>
</Properties>
</file>