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32"/>
  </p:notesMasterIdLst>
  <p:handoutMasterIdLst>
    <p:handoutMasterId r:id="rId33"/>
  </p:handoutMasterIdLst>
  <p:sldIdLst>
    <p:sldId id="286" r:id="rId2"/>
    <p:sldId id="287" r:id="rId3"/>
    <p:sldId id="288" r:id="rId4"/>
    <p:sldId id="290" r:id="rId5"/>
    <p:sldId id="361" r:id="rId6"/>
    <p:sldId id="320" r:id="rId7"/>
    <p:sldId id="367" r:id="rId8"/>
    <p:sldId id="368" r:id="rId9"/>
    <p:sldId id="369" r:id="rId10"/>
    <p:sldId id="372" r:id="rId11"/>
    <p:sldId id="363" r:id="rId12"/>
    <p:sldId id="366" r:id="rId13"/>
    <p:sldId id="370" r:id="rId14"/>
    <p:sldId id="371" r:id="rId15"/>
    <p:sldId id="365" r:id="rId16"/>
    <p:sldId id="364" r:id="rId17"/>
    <p:sldId id="373" r:id="rId18"/>
    <p:sldId id="374" r:id="rId19"/>
    <p:sldId id="340" r:id="rId20"/>
    <p:sldId id="375" r:id="rId21"/>
    <p:sldId id="376" r:id="rId22"/>
    <p:sldId id="377" r:id="rId23"/>
    <p:sldId id="352" r:id="rId24"/>
    <p:sldId id="378" r:id="rId25"/>
    <p:sldId id="379" r:id="rId26"/>
    <p:sldId id="380" r:id="rId27"/>
    <p:sldId id="381" r:id="rId28"/>
    <p:sldId id="382" r:id="rId29"/>
    <p:sldId id="383" r:id="rId30"/>
    <p:sldId id="358" r:id="rId31"/>
  </p:sldIdLst>
  <p:sldSz cx="9144000" cy="6858000" type="screen4x3"/>
  <p:notesSz cx="6797675" cy="987266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F8F8F8"/>
    <a:srgbClr val="EAEAEA"/>
    <a:srgbClr val="003399"/>
    <a:srgbClr val="FFFFCC"/>
    <a:srgbClr val="D0F9F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2" autoAdjust="0"/>
    <p:restoredTop sz="94660"/>
  </p:normalViewPr>
  <p:slideViewPr>
    <p:cSldViewPr snapToGrid="0">
      <p:cViewPr>
        <p:scale>
          <a:sx n="85" d="100"/>
          <a:sy n="85" d="100"/>
        </p:scale>
        <p:origin x="-1464" y="-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33" d="100"/>
          <a:sy n="33" d="100"/>
        </p:scale>
        <p:origin x="-1542" y="-72"/>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l" defTabSz="919163">
              <a:defRPr sz="1200"/>
            </a:lvl1pPr>
          </a:lstStyle>
          <a:p>
            <a:endParaRPr lang="ru-RU"/>
          </a:p>
        </p:txBody>
      </p:sp>
      <p:sp>
        <p:nvSpPr>
          <p:cNvPr id="9219" name="Rectangle 3"/>
          <p:cNvSpPr>
            <a:spLocks noGrp="1" noChangeArrowheads="1"/>
          </p:cNvSpPr>
          <p:nvPr>
            <p:ph type="dt" sz="quarter" idx="1"/>
          </p:nvPr>
        </p:nvSpPr>
        <p:spPr bwMode="auto">
          <a:xfrm>
            <a:off x="3851275"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r" defTabSz="919163">
              <a:defRPr sz="1200"/>
            </a:lvl1pPr>
          </a:lstStyle>
          <a:p>
            <a:endParaRPr lang="ru-RU"/>
          </a:p>
        </p:txBody>
      </p:sp>
      <p:sp>
        <p:nvSpPr>
          <p:cNvPr id="9220" name="Rectangle 4"/>
          <p:cNvSpPr>
            <a:spLocks noGrp="1" noChangeArrowheads="1"/>
          </p:cNvSpPr>
          <p:nvPr>
            <p:ph type="ftr" sz="quarter" idx="2"/>
          </p:nvPr>
        </p:nvSpPr>
        <p:spPr bwMode="auto">
          <a:xfrm>
            <a:off x="0"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l" defTabSz="919163">
              <a:defRPr sz="1200"/>
            </a:lvl1pPr>
          </a:lstStyle>
          <a:p>
            <a:endParaRPr lang="ru-RU"/>
          </a:p>
        </p:txBody>
      </p:sp>
      <p:sp>
        <p:nvSpPr>
          <p:cNvPr id="9221" name="Rectangle 5"/>
          <p:cNvSpPr>
            <a:spLocks noGrp="1" noChangeArrowheads="1"/>
          </p:cNvSpPr>
          <p:nvPr>
            <p:ph type="sldNum" sz="quarter" idx="3"/>
          </p:nvPr>
        </p:nvSpPr>
        <p:spPr bwMode="auto">
          <a:xfrm>
            <a:off x="3851275"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r" defTabSz="919163">
              <a:defRPr sz="1200"/>
            </a:lvl1pPr>
          </a:lstStyle>
          <a:p>
            <a:fld id="{3247B635-B938-4499-83D4-656AC7904CE0}" type="slidenum">
              <a:rPr lang="ru-RU"/>
              <a:pPr/>
              <a:t>‹Nr.›</a:t>
            </a:fld>
            <a:endParaRPr lang="ru-RU"/>
          </a:p>
        </p:txBody>
      </p:sp>
    </p:spTree>
    <p:extLst>
      <p:ext uri="{BB962C8B-B14F-4D97-AF65-F5344CB8AC3E}">
        <p14:creationId xmlns:p14="http://schemas.microsoft.com/office/powerpoint/2010/main" val="108613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l" defTabSz="919163">
              <a:defRPr sz="1200"/>
            </a:lvl1pPr>
          </a:lstStyle>
          <a:p>
            <a:endParaRPr lang="ru-RU"/>
          </a:p>
        </p:txBody>
      </p:sp>
      <p:sp>
        <p:nvSpPr>
          <p:cNvPr id="7171" name="Rectangle 3"/>
          <p:cNvSpPr>
            <a:spLocks noGrp="1" noChangeArrowheads="1"/>
          </p:cNvSpPr>
          <p:nvPr>
            <p:ph type="dt" idx="1"/>
          </p:nvPr>
        </p:nvSpPr>
        <p:spPr bwMode="auto">
          <a:xfrm>
            <a:off x="3851275"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r" defTabSz="919163">
              <a:defRPr sz="1200"/>
            </a:lvl1pPr>
          </a:lstStyle>
          <a:p>
            <a:endParaRPr lang="ru-RU"/>
          </a:p>
        </p:txBody>
      </p:sp>
      <p:sp>
        <p:nvSpPr>
          <p:cNvPr id="7172" name="Rectangle 4"/>
          <p:cNvSpPr>
            <a:spLocks noChangeArrowheads="1" noTextEdit="1"/>
          </p:cNvSpPr>
          <p:nvPr>
            <p:ph type="sldImg" idx="2"/>
          </p:nvPr>
        </p:nvSpPr>
        <p:spPr bwMode="auto">
          <a:xfrm>
            <a:off x="928688" y="738188"/>
            <a:ext cx="4943475" cy="37068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8050" y="4689475"/>
            <a:ext cx="498157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4" name="Rectangle 6"/>
          <p:cNvSpPr>
            <a:spLocks noGrp="1" noChangeArrowheads="1"/>
          </p:cNvSpPr>
          <p:nvPr>
            <p:ph type="ftr" sz="quarter" idx="4"/>
          </p:nvPr>
        </p:nvSpPr>
        <p:spPr bwMode="auto">
          <a:xfrm>
            <a:off x="0"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l" defTabSz="919163">
              <a:defRPr sz="1200"/>
            </a:lvl1pPr>
          </a:lstStyle>
          <a:p>
            <a:endParaRPr lang="ru-RU"/>
          </a:p>
        </p:txBody>
      </p:sp>
      <p:sp>
        <p:nvSpPr>
          <p:cNvPr id="7175" name="Rectangle 7"/>
          <p:cNvSpPr>
            <a:spLocks noGrp="1" noChangeArrowheads="1"/>
          </p:cNvSpPr>
          <p:nvPr>
            <p:ph type="sldNum" sz="quarter" idx="5"/>
          </p:nvPr>
        </p:nvSpPr>
        <p:spPr bwMode="auto">
          <a:xfrm>
            <a:off x="3851275" y="9380538"/>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r" defTabSz="919163">
              <a:defRPr sz="1200"/>
            </a:lvl1pPr>
          </a:lstStyle>
          <a:p>
            <a:fld id="{DD58A0A4-7CEA-4E49-82CE-F0A556467E23}" type="slidenum">
              <a:rPr lang="ru-RU"/>
              <a:pPr/>
              <a:t>‹Nr.›</a:t>
            </a:fld>
            <a:endParaRPr lang="ru-RU"/>
          </a:p>
        </p:txBody>
      </p:sp>
    </p:spTree>
    <p:extLst>
      <p:ext uri="{BB962C8B-B14F-4D97-AF65-F5344CB8AC3E}">
        <p14:creationId xmlns:p14="http://schemas.microsoft.com/office/powerpoint/2010/main" val="2484575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BDE43-81AB-4820-BA64-E2021E5222EF}" type="slidenum">
              <a:rPr lang="ru-RU"/>
              <a:pPr/>
              <a:t>1</a:t>
            </a:fld>
            <a:endParaRPr lang="ru-RU"/>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0C456-B58D-4C3B-8517-E0353D5B0094}" type="slidenum">
              <a:rPr lang="ru-RU"/>
              <a:pPr/>
              <a:t>10</a:t>
            </a:fld>
            <a:endParaRPr lang="ru-RU"/>
          </a:p>
        </p:txBody>
      </p:sp>
      <p:sp>
        <p:nvSpPr>
          <p:cNvPr id="249858" name="Rectangle 2"/>
          <p:cNvSpPr>
            <a:spLocks noChangeArrowheads="1" noTextEdit="1"/>
          </p:cNvSpPr>
          <p:nvPr>
            <p:ph type="sldImg"/>
          </p:nvPr>
        </p:nvSpPr>
        <p:spPr>
          <a:xfrm>
            <a:off x="930275" y="739775"/>
            <a:ext cx="4938713" cy="3703638"/>
          </a:xfrm>
          <a:ln/>
        </p:spPr>
      </p:sp>
      <p:sp>
        <p:nvSpPr>
          <p:cNvPr id="249859"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1DAB5-D440-40D2-BF66-062578D24EF7}" type="slidenum">
              <a:rPr lang="ru-RU"/>
              <a:pPr/>
              <a:t>11</a:t>
            </a:fld>
            <a:endParaRPr lang="ru-RU"/>
          </a:p>
        </p:txBody>
      </p:sp>
      <p:sp>
        <p:nvSpPr>
          <p:cNvPr id="227330" name="Rectangle 2"/>
          <p:cNvSpPr>
            <a:spLocks noChangeArrowheads="1" noTextEdit="1"/>
          </p:cNvSpPr>
          <p:nvPr>
            <p:ph type="sldImg"/>
          </p:nvPr>
        </p:nvSpPr>
        <p:spPr>
          <a:xfrm>
            <a:off x="928688" y="738188"/>
            <a:ext cx="4940300" cy="3705225"/>
          </a:xfrm>
          <a:ln/>
        </p:spPr>
      </p:sp>
      <p:sp>
        <p:nvSpPr>
          <p:cNvPr id="227331" name="Rectangle 3"/>
          <p:cNvSpPr>
            <a:spLocks noGrp="1" noChangeArrowheads="1"/>
          </p:cNvSpPr>
          <p:nvPr>
            <p:ph type="body" idx="1"/>
          </p:nvPr>
        </p:nvSpPr>
        <p:spPr>
          <a:xfrm>
            <a:off x="906463" y="4689475"/>
            <a:ext cx="4984750" cy="4445000"/>
          </a:xfrm>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3AE5F-94C0-44F5-9070-2CAB1BF7414A}" type="slidenum">
              <a:rPr lang="ru-RU"/>
              <a:pPr/>
              <a:t>12</a:t>
            </a:fld>
            <a:endParaRPr lang="ru-RU"/>
          </a:p>
        </p:txBody>
      </p:sp>
      <p:sp>
        <p:nvSpPr>
          <p:cNvPr id="233474" name="Rectangle 2"/>
          <p:cNvSpPr>
            <a:spLocks noChangeArrowheads="1" noTextEdit="1"/>
          </p:cNvSpPr>
          <p:nvPr>
            <p:ph type="sldImg"/>
          </p:nvPr>
        </p:nvSpPr>
        <p:spPr>
          <a:xfrm>
            <a:off x="930275" y="738188"/>
            <a:ext cx="4941888" cy="3706812"/>
          </a:xfrm>
          <a:ln/>
        </p:spPr>
      </p:sp>
      <p:sp>
        <p:nvSpPr>
          <p:cNvPr id="2334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9F9C2-C973-42D2-8499-0A44DD541F78}" type="slidenum">
              <a:rPr lang="ru-RU"/>
              <a:pPr/>
              <a:t>13</a:t>
            </a:fld>
            <a:endParaRPr lang="ru-RU"/>
          </a:p>
        </p:txBody>
      </p:sp>
      <p:sp>
        <p:nvSpPr>
          <p:cNvPr id="245762" name="Rectangle 2"/>
          <p:cNvSpPr>
            <a:spLocks noChangeArrowheads="1" noTextEdit="1"/>
          </p:cNvSpPr>
          <p:nvPr>
            <p:ph type="sldImg"/>
          </p:nvPr>
        </p:nvSpPr>
        <p:spPr>
          <a:xfrm>
            <a:off x="928688" y="738188"/>
            <a:ext cx="4940300" cy="3705225"/>
          </a:xfrm>
          <a:ln/>
        </p:spPr>
      </p:sp>
      <p:sp>
        <p:nvSpPr>
          <p:cNvPr id="245763" name="Rectangle 3"/>
          <p:cNvSpPr>
            <a:spLocks noGrp="1" noChangeArrowheads="1"/>
          </p:cNvSpPr>
          <p:nvPr>
            <p:ph type="body" idx="1"/>
          </p:nvPr>
        </p:nvSpPr>
        <p:spPr>
          <a:xfrm>
            <a:off x="906463" y="4689475"/>
            <a:ext cx="4984750" cy="4445000"/>
          </a:xfrm>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66561-9885-4779-BC2D-2F74051E5547}" type="slidenum">
              <a:rPr lang="ru-RU"/>
              <a:pPr/>
              <a:t>14</a:t>
            </a:fld>
            <a:endParaRPr lang="ru-RU"/>
          </a:p>
        </p:txBody>
      </p:sp>
      <p:sp>
        <p:nvSpPr>
          <p:cNvPr id="247810" name="Rectangle 2"/>
          <p:cNvSpPr>
            <a:spLocks noChangeArrowheads="1" noTextEdit="1"/>
          </p:cNvSpPr>
          <p:nvPr>
            <p:ph type="sldImg"/>
          </p:nvPr>
        </p:nvSpPr>
        <p:spPr>
          <a:xfrm>
            <a:off x="930275" y="739775"/>
            <a:ext cx="4938713" cy="3703638"/>
          </a:xfrm>
          <a:ln/>
        </p:spPr>
      </p:sp>
      <p:sp>
        <p:nvSpPr>
          <p:cNvPr id="247811"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D152E-47B1-4356-A045-D1BF22FFAADE}" type="slidenum">
              <a:rPr lang="ru-RU"/>
              <a:pPr/>
              <a:t>15</a:t>
            </a:fld>
            <a:endParaRPr lang="ru-RU"/>
          </a:p>
        </p:txBody>
      </p:sp>
      <p:sp>
        <p:nvSpPr>
          <p:cNvPr id="231426" name="Rectangle 2"/>
          <p:cNvSpPr>
            <a:spLocks noChangeArrowheads="1" noTextEdit="1"/>
          </p:cNvSpPr>
          <p:nvPr>
            <p:ph type="sldImg"/>
          </p:nvPr>
        </p:nvSpPr>
        <p:spPr>
          <a:xfrm>
            <a:off x="930275" y="739775"/>
            <a:ext cx="4938713" cy="3703638"/>
          </a:xfrm>
          <a:ln/>
        </p:spPr>
      </p:sp>
      <p:sp>
        <p:nvSpPr>
          <p:cNvPr id="231427"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086A7-1731-4002-83B7-68BD1B30F5C8}" type="slidenum">
              <a:rPr lang="ru-RU"/>
              <a:pPr/>
              <a:t>16</a:t>
            </a:fld>
            <a:endParaRPr lang="ru-RU"/>
          </a:p>
        </p:txBody>
      </p:sp>
      <p:sp>
        <p:nvSpPr>
          <p:cNvPr id="229378" name="Rectangle 2"/>
          <p:cNvSpPr>
            <a:spLocks noChangeArrowheads="1" noTextEdit="1"/>
          </p:cNvSpPr>
          <p:nvPr>
            <p:ph type="sldImg"/>
          </p:nvPr>
        </p:nvSpPr>
        <p:spPr>
          <a:xfrm>
            <a:off x="930275" y="739775"/>
            <a:ext cx="4938713" cy="3703638"/>
          </a:xfrm>
          <a:ln/>
        </p:spPr>
      </p:sp>
      <p:sp>
        <p:nvSpPr>
          <p:cNvPr id="229379" name="Rectangle 3"/>
          <p:cNvSpPr>
            <a:spLocks noGrp="1" noChangeArrowheads="1"/>
          </p:cNvSpPr>
          <p:nvPr>
            <p:ph type="body" idx="1"/>
          </p:nvPr>
        </p:nvSpPr>
        <p:spPr>
          <a:xfrm>
            <a:off x="906463" y="4689475"/>
            <a:ext cx="4984750" cy="4443413"/>
          </a:xfrm>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64D78-AE4E-40E6-8322-A752105AC302}" type="slidenum">
              <a:rPr lang="ru-RU"/>
              <a:pPr/>
              <a:t>17</a:t>
            </a:fld>
            <a:endParaRPr lang="ru-RU"/>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8A8E1-F359-4734-8EDD-6EDE8E5F95A5}" type="slidenum">
              <a:rPr lang="ru-RU"/>
              <a:pPr/>
              <a:t>18</a:t>
            </a:fld>
            <a:endParaRPr lang="ru-RU"/>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F602B-2298-4DBC-920A-A377C02AB3A0}" type="slidenum">
              <a:rPr lang="ru-RU"/>
              <a:pPr/>
              <a:t>19</a:t>
            </a:fld>
            <a:endParaRPr lang="ru-RU"/>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A15AE-1D55-43B0-8181-85790C1E13CF}" type="slidenum">
              <a:rPr lang="ru-RU"/>
              <a:pPr/>
              <a:t>2</a:t>
            </a:fld>
            <a:endParaRPr lang="ru-RU"/>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C2DDD-D2D4-4C4E-B301-05615E00E227}" type="slidenum">
              <a:rPr lang="ru-RU"/>
              <a:pPr/>
              <a:t>20</a:t>
            </a:fld>
            <a:endParaRPr lang="ru-RU"/>
          </a:p>
        </p:txBody>
      </p:sp>
      <p:sp>
        <p:nvSpPr>
          <p:cNvPr id="256002" name="Rectangle 2"/>
          <p:cNvSpPr>
            <a:spLocks noChangeArrowheads="1" noTextEdit="1"/>
          </p:cNvSpPr>
          <p:nvPr>
            <p:ph type="sldImg"/>
          </p:nvPr>
        </p:nvSpPr>
        <p:spPr>
          <a:xfrm>
            <a:off x="930275" y="739775"/>
            <a:ext cx="4938713" cy="3703638"/>
          </a:xfrm>
          <a:ln/>
        </p:spPr>
      </p:sp>
      <p:sp>
        <p:nvSpPr>
          <p:cNvPr id="256003" name="Rectangle 3"/>
          <p:cNvSpPr>
            <a:spLocks noGrp="1" noChangeArrowheads="1"/>
          </p:cNvSpPr>
          <p:nvPr>
            <p:ph type="body" idx="1"/>
          </p:nvPr>
        </p:nvSpPr>
        <p:spPr>
          <a:xfrm>
            <a:off x="679450" y="4689475"/>
            <a:ext cx="5438775" cy="4443413"/>
          </a:xfrm>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7469C-7AFE-4D3D-B818-4E0AC4D56DAC}" type="slidenum">
              <a:rPr lang="ru-RU"/>
              <a:pPr/>
              <a:t>21</a:t>
            </a:fld>
            <a:endParaRPr lang="ru-RU"/>
          </a:p>
        </p:txBody>
      </p:sp>
      <p:sp>
        <p:nvSpPr>
          <p:cNvPr id="258050" name="Rectangle 2"/>
          <p:cNvSpPr>
            <a:spLocks noChangeArrowheads="1" noTextEdit="1"/>
          </p:cNvSpPr>
          <p:nvPr>
            <p:ph type="sldImg"/>
          </p:nvPr>
        </p:nvSpPr>
        <p:spPr>
          <a:xfrm>
            <a:off x="930275" y="739775"/>
            <a:ext cx="4938713" cy="3703638"/>
          </a:xfrm>
          <a:ln/>
        </p:spPr>
      </p:sp>
      <p:sp>
        <p:nvSpPr>
          <p:cNvPr id="258051" name="Rectangle 3"/>
          <p:cNvSpPr>
            <a:spLocks noGrp="1" noChangeArrowheads="1"/>
          </p:cNvSpPr>
          <p:nvPr>
            <p:ph type="body" idx="1"/>
          </p:nvPr>
        </p:nvSpPr>
        <p:spPr>
          <a:xfrm>
            <a:off x="679450" y="4689475"/>
            <a:ext cx="5438775" cy="4443413"/>
          </a:xfrm>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1A668-7B78-4BEF-9BAD-FF2F4E35572F}" type="slidenum">
              <a:rPr lang="ru-RU"/>
              <a:pPr/>
              <a:t>22</a:t>
            </a:fld>
            <a:endParaRPr lang="ru-RU"/>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52CCC-2A9E-41BF-A3CB-FDD28391D4BD}" type="slidenum">
              <a:rPr lang="ru-RU"/>
              <a:pPr/>
              <a:t>23</a:t>
            </a:fld>
            <a:endParaRPr lang="ru-RU"/>
          </a:p>
        </p:txBody>
      </p:sp>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8D71D-62AB-4B4B-9BCE-416DCD6765B8}" type="slidenum">
              <a:rPr lang="ru-RU"/>
              <a:pPr/>
              <a:t>24</a:t>
            </a:fld>
            <a:endParaRPr lang="ru-RU"/>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73C28-9980-45AD-B817-8DBED68D486F}" type="slidenum">
              <a:rPr lang="ru-RU"/>
              <a:pPr/>
              <a:t>25</a:t>
            </a:fld>
            <a:endParaRPr lang="ru-RU"/>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3B66C-D7E0-4314-ABC5-A2DD004A5EE6}" type="slidenum">
              <a:rPr lang="ru-RU"/>
              <a:pPr/>
              <a:t>26</a:t>
            </a:fld>
            <a:endParaRPr lang="ru-RU"/>
          </a:p>
        </p:txBody>
      </p:sp>
      <p:sp>
        <p:nvSpPr>
          <p:cNvPr id="266242" name="Rectangle 2"/>
          <p:cNvSpPr>
            <a:spLocks noChangeArrowheads="1" noTextEdit="1"/>
          </p:cNvSpPr>
          <p:nvPr>
            <p:ph type="sldImg"/>
          </p:nvPr>
        </p:nvSpPr>
        <p:spPr>
          <a:xfrm>
            <a:off x="930275" y="739775"/>
            <a:ext cx="4938713" cy="3703638"/>
          </a:xfrm>
          <a:ln/>
        </p:spPr>
      </p:sp>
      <p:sp>
        <p:nvSpPr>
          <p:cNvPr id="266243" name="Rectangle 3"/>
          <p:cNvSpPr>
            <a:spLocks noGrp="1" noChangeArrowheads="1"/>
          </p:cNvSpPr>
          <p:nvPr>
            <p:ph type="body" idx="1"/>
          </p:nvPr>
        </p:nvSpPr>
        <p:spPr>
          <a:xfrm>
            <a:off x="679450" y="4689475"/>
            <a:ext cx="5438775" cy="4443413"/>
          </a:xfrm>
        </p:spPr>
        <p:txBody>
          <a:bodyP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D5FC2-DB49-4062-82ED-E6130B4621BE}" type="slidenum">
              <a:rPr lang="ru-RU"/>
              <a:pPr/>
              <a:t>27</a:t>
            </a:fld>
            <a:endParaRPr lang="ru-RU"/>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AC516-1FC4-467E-9B7B-CC47327B5700}" type="slidenum">
              <a:rPr lang="ru-RU"/>
              <a:pPr/>
              <a:t>28</a:t>
            </a:fld>
            <a:endParaRPr lang="ru-RU"/>
          </a:p>
        </p:txBody>
      </p:sp>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CA150-C68E-44AA-A892-0CB4289BD386}" type="slidenum">
              <a:rPr lang="ru-RU"/>
              <a:pPr/>
              <a:t>29</a:t>
            </a:fld>
            <a:endParaRPr lang="ru-RU"/>
          </a:p>
        </p:txBody>
      </p:sp>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91F4A-F21C-4BF1-891F-5D1029E5C0EC}" type="slidenum">
              <a:rPr lang="ru-RU"/>
              <a:pPr/>
              <a:t>3</a:t>
            </a:fld>
            <a:endParaRPr lang="ru-RU"/>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C5819-2FF7-4F84-AF3A-A95ECEF98EC8}" type="slidenum">
              <a:rPr lang="ru-RU"/>
              <a:pPr/>
              <a:t>30</a:t>
            </a:fld>
            <a:endParaRPr lang="ru-RU"/>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B2BC4-9A59-4D1E-A642-566B0DAF1882}" type="slidenum">
              <a:rPr lang="ru-RU"/>
              <a:pPr/>
              <a:t>4</a:t>
            </a:fld>
            <a:endParaRPr lang="ru-RU"/>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586AB-4DBE-46F5-B109-A58DB6F76AD5}" type="slidenum">
              <a:rPr lang="ru-RU"/>
              <a:pPr/>
              <a:t>5</a:t>
            </a:fld>
            <a:endParaRPr lang="ru-RU"/>
          </a:p>
        </p:txBody>
      </p:sp>
      <p:sp>
        <p:nvSpPr>
          <p:cNvPr id="223234" name="Rectangle 2"/>
          <p:cNvSpPr>
            <a:spLocks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078A9-1F5E-49A2-BCAB-56A4FD55DE90}" type="slidenum">
              <a:rPr lang="ru-RU"/>
              <a:pPr/>
              <a:t>6</a:t>
            </a:fld>
            <a:endParaRPr lang="ru-RU"/>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73D87-7587-4099-BAFE-0B8A5EE5CAC5}" type="slidenum">
              <a:rPr lang="ru-RU"/>
              <a:pPr/>
              <a:t>7</a:t>
            </a:fld>
            <a:endParaRPr lang="ru-RU"/>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6DDEE-06E4-4730-AB4F-6E28ACD6085D}" type="slidenum">
              <a:rPr lang="ru-RU"/>
              <a:pPr/>
              <a:t>8</a:t>
            </a:fld>
            <a:endParaRPr lang="ru-RU"/>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6EA3D-C75D-48B0-9E71-DAF196552DF5}" type="slidenum">
              <a:rPr lang="ru-RU"/>
              <a:pPr/>
              <a:t>9</a:t>
            </a:fld>
            <a:endParaRPr lang="ru-RU"/>
          </a:p>
        </p:txBody>
      </p:sp>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458" name="Group 2"/>
          <p:cNvGrpSpPr>
            <a:grpSpLocks/>
          </p:cNvGrpSpPr>
          <p:nvPr/>
        </p:nvGrpSpPr>
        <p:grpSpPr bwMode="auto">
          <a:xfrm>
            <a:off x="379413" y="1676400"/>
            <a:ext cx="8388350" cy="4421188"/>
            <a:chOff x="238" y="1056"/>
            <a:chExt cx="5285" cy="2785"/>
          </a:xfrm>
        </p:grpSpPr>
        <p:grpSp>
          <p:nvGrpSpPr>
            <p:cNvPr id="19459" name="Group 3"/>
            <p:cNvGrpSpPr>
              <a:grpSpLocks/>
            </p:cNvGrpSpPr>
            <p:nvPr/>
          </p:nvGrpSpPr>
          <p:grpSpPr bwMode="auto">
            <a:xfrm>
              <a:off x="238" y="1056"/>
              <a:ext cx="5285" cy="1393"/>
              <a:chOff x="238" y="1056"/>
              <a:chExt cx="5285" cy="1393"/>
            </a:xfrm>
          </p:grpSpPr>
          <p:sp>
            <p:nvSpPr>
              <p:cNvPr id="1946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3" name="Group 7"/>
            <p:cNvGrpSpPr>
              <a:grpSpLocks/>
            </p:cNvGrpSpPr>
            <p:nvPr/>
          </p:nvGrpSpPr>
          <p:grpSpPr bwMode="auto">
            <a:xfrm>
              <a:off x="240" y="3744"/>
              <a:ext cx="5281" cy="97"/>
              <a:chOff x="240" y="3744"/>
              <a:chExt cx="5281" cy="97"/>
            </a:xfrm>
          </p:grpSpPr>
          <p:sp>
            <p:nvSpPr>
              <p:cNvPr id="1946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7" name="Group 11"/>
            <p:cNvGrpSpPr>
              <a:grpSpLocks/>
            </p:cNvGrpSpPr>
            <p:nvPr/>
          </p:nvGrpSpPr>
          <p:grpSpPr bwMode="auto">
            <a:xfrm>
              <a:off x="338" y="1200"/>
              <a:ext cx="97" cy="1104"/>
              <a:chOff x="338" y="1200"/>
              <a:chExt cx="97" cy="1104"/>
            </a:xfrm>
          </p:grpSpPr>
          <p:sp useBgFill="1">
            <p:nvSpPr>
              <p:cNvPr id="1946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7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471" name="Rectangle 15"/>
          <p:cNvSpPr>
            <a:spLocks noGrp="1" noChangeArrowheads="1"/>
          </p:cNvSpPr>
          <p:nvPr>
            <p:ph type="ctrTitle" sz="quarter"/>
          </p:nvPr>
        </p:nvSpPr>
        <p:spPr bwMode="auto">
          <a:xfrm>
            <a:off x="836613" y="2133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vl1pPr>
          </a:lstStyle>
          <a:p>
            <a:pPr lvl="0"/>
            <a:r>
              <a:rPr lang="ru-RU" noProof="0" smtClean="0"/>
              <a:t>Щелчок правит образец заголовка</a:t>
            </a:r>
          </a:p>
        </p:txBody>
      </p:sp>
      <p:sp>
        <p:nvSpPr>
          <p:cNvPr id="19472" name="Rectangle 16"/>
          <p:cNvSpPr>
            <a:spLocks noGrp="1" noChangeArrowheads="1"/>
          </p:cNvSpPr>
          <p:nvPr>
            <p:ph type="subTitle" sz="quarter" idx="1"/>
          </p:nvPr>
        </p:nvSpPr>
        <p:spPr bwMode="auto">
          <a:xfrm>
            <a:off x="1371600" y="4038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a:buFont typeface="Monotype Sorts" pitchFamily="2" charset="2"/>
              <a:buNone/>
              <a:defRPr/>
            </a:lvl1pPr>
          </a:lstStyle>
          <a:p>
            <a:pPr lvl="0"/>
            <a:r>
              <a:rPr lang="ru-RU" noProof="0" smtClean="0"/>
              <a:t>Щелчок правит образец подзаголовка</a:t>
            </a:r>
          </a:p>
        </p:txBody>
      </p:sp>
      <p:sp>
        <p:nvSpPr>
          <p:cNvPr id="19473" name="Rectangle 17"/>
          <p:cNvSpPr>
            <a:spLocks noGrp="1" noChangeArrowheads="1"/>
          </p:cNvSpPr>
          <p:nvPr>
            <p:ph type="dt" sz="quarter" idx="2"/>
          </p:nvPr>
        </p:nvSpPr>
        <p:spPr bwMode="auto">
          <a:xfrm>
            <a:off x="3810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a:lvl1pPr>
          </a:lstStyle>
          <a:p>
            <a:endParaRPr lang="ru-RU"/>
          </a:p>
        </p:txBody>
      </p:sp>
      <p:sp>
        <p:nvSpPr>
          <p:cNvPr id="19474" name="Rectangle 18"/>
          <p:cNvSpPr>
            <a:spLocks noGrp="1" noChangeArrowheads="1"/>
          </p:cNvSpPr>
          <p:nvPr>
            <p:ph type="ftr" sz="quarter" idx="3"/>
          </p:nvPr>
        </p:nvSpPr>
        <p:spPr>
          <a:xfrm>
            <a:off x="3124200" y="6324600"/>
            <a:ext cx="2895600" cy="457200"/>
          </a:xfrm>
        </p:spPr>
        <p:txBody>
          <a:bodyPr/>
          <a:lstStyle>
            <a:lvl1pPr algn="ctr">
              <a:defRPr sz="1400">
                <a:latin typeface="+mn-lt"/>
              </a:defRPr>
            </a:lvl1pPr>
          </a:lstStyle>
          <a:p>
            <a:endParaRPr lang="ru-RU"/>
          </a:p>
        </p:txBody>
      </p:sp>
      <p:sp>
        <p:nvSpPr>
          <p:cNvPr id="19475" name="Rectangle 19"/>
          <p:cNvSpPr>
            <a:spLocks noGrp="1" noChangeArrowheads="1"/>
          </p:cNvSpPr>
          <p:nvPr>
            <p:ph type="sldNum" sz="quarter" idx="4"/>
          </p:nvPr>
        </p:nvSpPr>
        <p:spPr>
          <a:xfrm>
            <a:off x="6858000" y="6324600"/>
            <a:ext cx="1905000" cy="457200"/>
          </a:xfrm>
        </p:spPr>
        <p:txBody>
          <a:bodyPr/>
          <a:lstStyle>
            <a:lvl1pPr>
              <a:defRPr/>
            </a:lvl1pPr>
          </a:lstStyle>
          <a:p>
            <a:fld id="{06C96AD4-5D4E-4E86-90C8-D62664DB7203}" type="slidenum">
              <a:rPr lang="ru-RU"/>
              <a:pPr/>
              <a:t>‹Nr.›</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E3DAFEE2-B7B5-4529-ADEF-97AFA8FA6811}" type="slidenum">
              <a:rPr lang="ru-RU"/>
              <a:pPr/>
              <a:t>‹Nr.›</a:t>
            </a:fld>
            <a:endParaRPr lang="ru-RU"/>
          </a:p>
        </p:txBody>
      </p:sp>
    </p:spTree>
    <p:extLst>
      <p:ext uri="{BB962C8B-B14F-4D97-AF65-F5344CB8AC3E}">
        <p14:creationId xmlns:p14="http://schemas.microsoft.com/office/powerpoint/2010/main" val="19463397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A5D320C7-4804-4BBC-A902-FC2C4FB505A5}" type="slidenum">
              <a:rPr lang="ru-RU"/>
              <a:pPr/>
              <a:t>‹Nr.›</a:t>
            </a:fld>
            <a:endParaRPr lang="ru-RU"/>
          </a:p>
        </p:txBody>
      </p:sp>
    </p:spTree>
    <p:extLst>
      <p:ext uri="{BB962C8B-B14F-4D97-AF65-F5344CB8AC3E}">
        <p14:creationId xmlns:p14="http://schemas.microsoft.com/office/powerpoint/2010/main" val="9320649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endParaRPr lang="de-DE"/>
          </a:p>
        </p:txBody>
      </p:sp>
      <p:sp>
        <p:nvSpPr>
          <p:cNvPr id="4" name="Fußzeilenplatzhalter 3"/>
          <p:cNvSpPr>
            <a:spLocks noGrp="1"/>
          </p:cNvSpPr>
          <p:nvPr>
            <p:ph type="ftr" sz="quarter" idx="10"/>
          </p:nvPr>
        </p:nvSpPr>
        <p:spPr>
          <a:xfrm>
            <a:off x="684213" y="6519863"/>
            <a:ext cx="7302500" cy="327025"/>
          </a:xfrm>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5" name="Foliennummernplatzhalter 4"/>
          <p:cNvSpPr>
            <a:spLocks noGrp="1"/>
          </p:cNvSpPr>
          <p:nvPr>
            <p:ph type="sldNum" sz="quarter" idx="11"/>
          </p:nvPr>
        </p:nvSpPr>
        <p:spPr>
          <a:xfrm>
            <a:off x="7239000" y="6561138"/>
            <a:ext cx="1905000" cy="296862"/>
          </a:xfrm>
        </p:spPr>
        <p:txBody>
          <a:bodyPr/>
          <a:lstStyle>
            <a:lvl1pPr>
              <a:defRPr/>
            </a:lvl1pPr>
          </a:lstStyle>
          <a:p>
            <a:fld id="{F7DDEB6A-06B3-4662-B9A3-D7F764CB4011}" type="slidenum">
              <a:rPr lang="ru-RU"/>
              <a:pPr/>
              <a:t>‹Nr.›</a:t>
            </a:fld>
            <a:endParaRPr lang="ru-RU"/>
          </a:p>
        </p:txBody>
      </p:sp>
    </p:spTree>
    <p:extLst>
      <p:ext uri="{BB962C8B-B14F-4D97-AF65-F5344CB8AC3E}">
        <p14:creationId xmlns:p14="http://schemas.microsoft.com/office/powerpoint/2010/main" val="5984948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684213" y="6519863"/>
            <a:ext cx="7302500" cy="327025"/>
          </a:xfrm>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4" name="Foliennummernplatzhalter 3"/>
          <p:cNvSpPr>
            <a:spLocks noGrp="1"/>
          </p:cNvSpPr>
          <p:nvPr>
            <p:ph type="sldNum" sz="quarter" idx="11"/>
          </p:nvPr>
        </p:nvSpPr>
        <p:spPr>
          <a:xfrm>
            <a:off x="7239000" y="6561138"/>
            <a:ext cx="1905000" cy="296862"/>
          </a:xfrm>
        </p:spPr>
        <p:txBody>
          <a:bodyPr/>
          <a:lstStyle>
            <a:lvl1pPr>
              <a:defRPr/>
            </a:lvl1pPr>
          </a:lstStyle>
          <a:p>
            <a:fld id="{F94C6B29-2317-49A4-9E96-BF72534826D7}" type="slidenum">
              <a:rPr lang="ru-RU"/>
              <a:pPr/>
              <a:t>‹Nr.›</a:t>
            </a:fld>
            <a:endParaRPr lang="ru-RU"/>
          </a:p>
        </p:txBody>
      </p:sp>
    </p:spTree>
    <p:extLst>
      <p:ext uri="{BB962C8B-B14F-4D97-AF65-F5344CB8AC3E}">
        <p14:creationId xmlns:p14="http://schemas.microsoft.com/office/powerpoint/2010/main" val="38163432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684213" y="6519863"/>
            <a:ext cx="7302500" cy="327025"/>
          </a:xfrm>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6" name="Foliennummernplatzhalter 5"/>
          <p:cNvSpPr>
            <a:spLocks noGrp="1"/>
          </p:cNvSpPr>
          <p:nvPr>
            <p:ph type="sldNum" sz="quarter" idx="11"/>
          </p:nvPr>
        </p:nvSpPr>
        <p:spPr>
          <a:xfrm>
            <a:off x="7239000" y="6561138"/>
            <a:ext cx="1905000" cy="296862"/>
          </a:xfrm>
        </p:spPr>
        <p:txBody>
          <a:bodyPr/>
          <a:lstStyle>
            <a:lvl1pPr>
              <a:defRPr/>
            </a:lvl1pPr>
          </a:lstStyle>
          <a:p>
            <a:fld id="{3A76DD2E-2A31-4844-A711-31B8BF743AED}" type="slidenum">
              <a:rPr lang="ru-RU"/>
              <a:pPr/>
              <a:t>‹Nr.›</a:t>
            </a:fld>
            <a:endParaRPr lang="ru-RU"/>
          </a:p>
        </p:txBody>
      </p:sp>
    </p:spTree>
    <p:extLst>
      <p:ext uri="{BB962C8B-B14F-4D97-AF65-F5344CB8AC3E}">
        <p14:creationId xmlns:p14="http://schemas.microsoft.com/office/powerpoint/2010/main" val="39377941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DDB0AEB0-541D-4D91-B286-080F02998CDB}" type="slidenum">
              <a:rPr lang="ru-RU"/>
              <a:pPr/>
              <a:t>‹Nr.›</a:t>
            </a:fld>
            <a:endParaRPr lang="ru-RU"/>
          </a:p>
        </p:txBody>
      </p:sp>
    </p:spTree>
    <p:extLst>
      <p:ext uri="{BB962C8B-B14F-4D97-AF65-F5344CB8AC3E}">
        <p14:creationId xmlns:p14="http://schemas.microsoft.com/office/powerpoint/2010/main" val="41088229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D7C46155-E179-42CB-B544-8DD4FB7E1397}" type="slidenum">
              <a:rPr lang="ru-RU"/>
              <a:pPr/>
              <a:t>‹Nr.›</a:t>
            </a:fld>
            <a:endParaRPr lang="ru-RU"/>
          </a:p>
        </p:txBody>
      </p:sp>
    </p:spTree>
    <p:extLst>
      <p:ext uri="{BB962C8B-B14F-4D97-AF65-F5344CB8AC3E}">
        <p14:creationId xmlns:p14="http://schemas.microsoft.com/office/powerpoint/2010/main" val="27869032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4D494C92-E37E-4320-9D1A-CA0817F39CF5}" type="slidenum">
              <a:rPr lang="ru-RU"/>
              <a:pPr/>
              <a:t>‹Nr.›</a:t>
            </a:fld>
            <a:endParaRPr lang="ru-RU"/>
          </a:p>
        </p:txBody>
      </p:sp>
    </p:spTree>
    <p:extLst>
      <p:ext uri="{BB962C8B-B14F-4D97-AF65-F5344CB8AC3E}">
        <p14:creationId xmlns:p14="http://schemas.microsoft.com/office/powerpoint/2010/main" val="25732656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8" name="Foliennummernplatzhalter 7"/>
          <p:cNvSpPr>
            <a:spLocks noGrp="1"/>
          </p:cNvSpPr>
          <p:nvPr>
            <p:ph type="sldNum" sz="quarter" idx="11"/>
          </p:nvPr>
        </p:nvSpPr>
        <p:spPr/>
        <p:txBody>
          <a:bodyPr/>
          <a:lstStyle>
            <a:lvl1pPr>
              <a:defRPr/>
            </a:lvl1pPr>
          </a:lstStyle>
          <a:p>
            <a:fld id="{DB3B9EAF-0427-4E86-A576-AA601CAA8A35}" type="slidenum">
              <a:rPr lang="ru-RU"/>
              <a:pPr/>
              <a:t>‹Nr.›</a:t>
            </a:fld>
            <a:endParaRPr lang="ru-RU"/>
          </a:p>
        </p:txBody>
      </p:sp>
    </p:spTree>
    <p:extLst>
      <p:ext uri="{BB962C8B-B14F-4D97-AF65-F5344CB8AC3E}">
        <p14:creationId xmlns:p14="http://schemas.microsoft.com/office/powerpoint/2010/main" val="42196675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4" name="Foliennummernplatzhalter 3"/>
          <p:cNvSpPr>
            <a:spLocks noGrp="1"/>
          </p:cNvSpPr>
          <p:nvPr>
            <p:ph type="sldNum" sz="quarter" idx="11"/>
          </p:nvPr>
        </p:nvSpPr>
        <p:spPr/>
        <p:txBody>
          <a:bodyPr/>
          <a:lstStyle>
            <a:lvl1pPr>
              <a:defRPr/>
            </a:lvl1pPr>
          </a:lstStyle>
          <a:p>
            <a:fld id="{788AEA9A-8E41-4864-82B3-077626B7485B}" type="slidenum">
              <a:rPr lang="ru-RU"/>
              <a:pPr/>
              <a:t>‹Nr.›</a:t>
            </a:fld>
            <a:endParaRPr lang="ru-RU"/>
          </a:p>
        </p:txBody>
      </p:sp>
    </p:spTree>
    <p:extLst>
      <p:ext uri="{BB962C8B-B14F-4D97-AF65-F5344CB8AC3E}">
        <p14:creationId xmlns:p14="http://schemas.microsoft.com/office/powerpoint/2010/main" val="9511918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3" name="Foliennummernplatzhalter 2"/>
          <p:cNvSpPr>
            <a:spLocks noGrp="1"/>
          </p:cNvSpPr>
          <p:nvPr>
            <p:ph type="sldNum" sz="quarter" idx="11"/>
          </p:nvPr>
        </p:nvSpPr>
        <p:spPr/>
        <p:txBody>
          <a:bodyPr/>
          <a:lstStyle>
            <a:lvl1pPr>
              <a:defRPr/>
            </a:lvl1pPr>
          </a:lstStyle>
          <a:p>
            <a:fld id="{DFBF7BCE-FA77-4B69-8366-C9BCA9E1CFB3}" type="slidenum">
              <a:rPr lang="ru-RU"/>
              <a:pPr/>
              <a:t>‹Nr.›</a:t>
            </a:fld>
            <a:endParaRPr lang="ru-RU"/>
          </a:p>
        </p:txBody>
      </p:sp>
    </p:spTree>
    <p:extLst>
      <p:ext uri="{BB962C8B-B14F-4D97-AF65-F5344CB8AC3E}">
        <p14:creationId xmlns:p14="http://schemas.microsoft.com/office/powerpoint/2010/main" val="37652323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2A16861C-79D0-47AA-A5FC-D9DA0EDC7EA5}" type="slidenum">
              <a:rPr lang="ru-RU"/>
              <a:pPr/>
              <a:t>‹Nr.›</a:t>
            </a:fld>
            <a:endParaRPr lang="ru-RU"/>
          </a:p>
        </p:txBody>
      </p:sp>
    </p:spTree>
    <p:extLst>
      <p:ext uri="{BB962C8B-B14F-4D97-AF65-F5344CB8AC3E}">
        <p14:creationId xmlns:p14="http://schemas.microsoft.com/office/powerpoint/2010/main" val="7145141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80A24730-4F14-40FD-B997-5DA908986DF7}" type="slidenum">
              <a:rPr lang="ru-RU"/>
              <a:pPr/>
              <a:t>‹Nr.›</a:t>
            </a:fld>
            <a:endParaRPr lang="ru-RU"/>
          </a:p>
        </p:txBody>
      </p:sp>
    </p:spTree>
    <p:extLst>
      <p:ext uri="{BB962C8B-B14F-4D97-AF65-F5344CB8AC3E}">
        <p14:creationId xmlns:p14="http://schemas.microsoft.com/office/powerpoint/2010/main" val="8476343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8450" name="Rectangle 18"/>
          <p:cNvSpPr>
            <a:spLocks noGrp="1" noChangeArrowheads="1"/>
          </p:cNvSpPr>
          <p:nvPr>
            <p:ph type="ftr" sz="quarter" idx="3"/>
          </p:nvPr>
        </p:nvSpPr>
        <p:spPr bwMode="auto">
          <a:xfrm>
            <a:off x="684213" y="6519863"/>
            <a:ext cx="73025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200">
                <a:latin typeface="Arial" charset="0"/>
              </a:defRPr>
            </a:lvl1pPr>
          </a:lstStyle>
          <a:p>
            <a:r>
              <a:rPr lang="en-US"/>
              <a:t>12th Meeting CEG-CM</a:t>
            </a:r>
            <a:r>
              <a:rPr lang="en-US">
                <a:latin typeface="+mn-lt"/>
              </a:rPr>
              <a:t>	                  </a:t>
            </a:r>
            <a:r>
              <a:rPr lang="en-US">
                <a:cs typeface="Arial" charset="0"/>
              </a:rPr>
              <a:t>SPAEP, S.-Petersburg 	                     September 11-13, 2007</a:t>
            </a:r>
            <a:endParaRPr lang="ru-RU">
              <a:cs typeface="Arial" charset="0"/>
            </a:endParaRPr>
          </a:p>
        </p:txBody>
      </p:sp>
      <p:sp>
        <p:nvSpPr>
          <p:cNvPr id="18451" name="Rectangle 19"/>
          <p:cNvSpPr>
            <a:spLocks noGrp="1" noChangeArrowheads="1"/>
          </p:cNvSpPr>
          <p:nvPr>
            <p:ph type="sldNum" sz="quarter" idx="4"/>
          </p:nvPr>
        </p:nvSpPr>
        <p:spPr bwMode="auto">
          <a:xfrm>
            <a:off x="7239000" y="6561138"/>
            <a:ext cx="19050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057FF210-B41B-4990-B085-FCA035C76FCE}" type="slidenum">
              <a:rPr lang="ru-RU"/>
              <a:pPr/>
              <a:t>‹Nr.›</a:t>
            </a:fld>
            <a:endParaRPr lang="ru-RU"/>
          </a:p>
        </p:txBody>
      </p:sp>
      <p:sp>
        <p:nvSpPr>
          <p:cNvPr id="18453" name="Rectangle 21"/>
          <p:cNvSpPr>
            <a:spLocks noChangeArrowheads="1"/>
          </p:cNvSpPr>
          <p:nvPr userDrawn="1"/>
        </p:nvSpPr>
        <p:spPr bwMode="auto">
          <a:xfrm>
            <a:off x="4138613"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8452" name="Picture 20"/>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12738" y="115888"/>
            <a:ext cx="9382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graphicFrame>
        <p:nvGraphicFramePr>
          <p:cNvPr id="18457" name="Object 25"/>
          <p:cNvGraphicFramePr>
            <a:graphicFrameLocks noChangeAspect="1"/>
          </p:cNvGraphicFramePr>
          <p:nvPr userDrawn="1"/>
        </p:nvGraphicFramePr>
        <p:xfrm>
          <a:off x="7980363" y="88900"/>
          <a:ext cx="862012" cy="873125"/>
        </p:xfrm>
        <a:graphic>
          <a:graphicData uri="http://schemas.openxmlformats.org/presentationml/2006/ole">
            <mc:AlternateContent xmlns:mc="http://schemas.openxmlformats.org/markup-compatibility/2006">
              <mc:Choice xmlns:v="urn:schemas-microsoft-com:vml" Requires="v">
                <p:oleObj spid="_x0000_s18462" name="Документ" r:id="rId19" imgW="705600" imgH="715680" progId="Word.Document.8">
                  <p:embed/>
                </p:oleObj>
              </mc:Choice>
              <mc:Fallback>
                <p:oleObj name="Документ" r:id="rId19" imgW="705600" imgH="715680" progId="Word.Document.8">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80363" y="88900"/>
                        <a:ext cx="862012" cy="8731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0" name="Rectangle 28"/>
          <p:cNvSpPr>
            <a:spLocks noChangeArrowheads="1"/>
          </p:cNvSpPr>
          <p:nvPr userDrawn="1"/>
        </p:nvSpPr>
        <p:spPr bwMode="auto">
          <a:xfrm>
            <a:off x="309563" y="990600"/>
            <a:ext cx="8558212" cy="5514975"/>
          </a:xfrm>
          <a:prstGeom prst="rect">
            <a:avLst/>
          </a:prstGeom>
          <a:solidFill>
            <a:schemeClr val="bg1"/>
          </a:solidFill>
          <a:ln w="12700" cap="sq">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0.xml"/><Relationship Id="rId7" Type="http://schemas.openxmlformats.org/officeDocument/2006/relationships/image" Target="../media/image15.jpe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jpeg"/><Relationship Id="rId11" Type="http://schemas.openxmlformats.org/officeDocument/2006/relationships/oleObject" Target="../embeddings/oleObject8.bin"/><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oleObject" Target="../embeddings/oleObject6.bin"/><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image" Target="../media/image20.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9.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26.xml"/><Relationship Id="rId7"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36.png"/><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8.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63418ABB-4192-4CB4-867E-0153C331262C}" type="slidenum">
              <a:rPr lang="ru-RU"/>
              <a:pPr/>
              <a:t>1</a:t>
            </a:fld>
            <a:endParaRPr lang="ru-RU"/>
          </a:p>
        </p:txBody>
      </p:sp>
      <p:sp>
        <p:nvSpPr>
          <p:cNvPr id="74755" name="Rectangle 3"/>
          <p:cNvSpPr>
            <a:spLocks noChangeArrowheads="1"/>
          </p:cNvSpPr>
          <p:nvPr/>
        </p:nvSpPr>
        <p:spPr bwMode="auto">
          <a:xfrm>
            <a:off x="1679575" y="19843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b="1">
                <a:solidFill>
                  <a:srgbClr val="FF3300"/>
                </a:solidFill>
              </a:rPr>
              <a:t>International Science and Technology Center</a:t>
            </a:r>
            <a:endParaRPr lang="ru-RU" b="1">
              <a:solidFill>
                <a:srgbClr val="FF3300"/>
              </a:solidFill>
            </a:endParaRPr>
          </a:p>
        </p:txBody>
      </p:sp>
      <p:sp>
        <p:nvSpPr>
          <p:cNvPr id="74757" name="Text Box 5"/>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4758" name="Text Box 6"/>
          <p:cNvSpPr txBox="1">
            <a:spLocks noChangeArrowheads="1"/>
          </p:cNvSpPr>
          <p:nvPr/>
        </p:nvSpPr>
        <p:spPr bwMode="auto">
          <a:xfrm>
            <a:off x="647700" y="1281113"/>
            <a:ext cx="78486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ts val="600"/>
              </a:spcBef>
            </a:pPr>
            <a:r>
              <a:rPr lang="en-GB" b="1">
                <a:solidFill>
                  <a:srgbClr val="A50021"/>
                </a:solidFill>
                <a:latin typeface="Arial" charset="0"/>
              </a:rPr>
              <a:t>Final Report on the Project # 2936</a:t>
            </a:r>
            <a:endParaRPr lang="en-GB">
              <a:solidFill>
                <a:srgbClr val="A50021"/>
              </a:solidFill>
              <a:latin typeface="Arial" charset="0"/>
            </a:endParaRPr>
          </a:p>
          <a:p>
            <a:pPr>
              <a:lnSpc>
                <a:spcPct val="110000"/>
              </a:lnSpc>
              <a:spcBef>
                <a:spcPts val="600"/>
              </a:spcBef>
            </a:pPr>
            <a:r>
              <a:rPr lang="en-GB" b="1">
                <a:solidFill>
                  <a:srgbClr val="003399"/>
                </a:solidFill>
                <a:latin typeface="Arial" charset="0"/>
                <a:cs typeface="Times New Roman" pitchFamily="18" charset="0"/>
              </a:rPr>
              <a:t>Modelling of Reactor Core Behaviour under Severe Accident Conditions. Melt Formation, Relocation and Evolution of Molten Pool </a:t>
            </a:r>
          </a:p>
          <a:p>
            <a:pPr>
              <a:lnSpc>
                <a:spcPct val="110000"/>
              </a:lnSpc>
              <a:spcBef>
                <a:spcPts val="600"/>
              </a:spcBef>
            </a:pPr>
            <a:r>
              <a:rPr lang="en-GB" b="1">
                <a:solidFill>
                  <a:srgbClr val="003399"/>
                </a:solidFill>
                <a:latin typeface="Arial" charset="0"/>
                <a:cs typeface="Times New Roman" pitchFamily="18" charset="0"/>
              </a:rPr>
              <a:t>(Reactor Core Melting)</a:t>
            </a:r>
            <a:r>
              <a:rPr lang="ru-RU" sz="2600" b="1">
                <a:solidFill>
                  <a:srgbClr val="003399"/>
                </a:solidFill>
                <a:latin typeface="Arial" charset="0"/>
                <a:cs typeface="Times New Roman" pitchFamily="18" charset="0"/>
              </a:rPr>
              <a:t> </a:t>
            </a:r>
            <a:endParaRPr lang="en-GB" sz="2600" b="1">
              <a:solidFill>
                <a:srgbClr val="003399"/>
              </a:solidFill>
              <a:latin typeface="Arial" charset="0"/>
              <a:cs typeface="Times New Roman" pitchFamily="18" charset="0"/>
            </a:endParaRPr>
          </a:p>
          <a:p>
            <a:pPr>
              <a:lnSpc>
                <a:spcPts val="1500"/>
              </a:lnSpc>
              <a:spcBef>
                <a:spcPts val="600"/>
              </a:spcBef>
            </a:pPr>
            <a:endParaRPr lang="en-GB" sz="2600" b="1">
              <a:solidFill>
                <a:srgbClr val="003399"/>
              </a:solidFill>
              <a:latin typeface="Arial" charset="0"/>
              <a:cs typeface="Times New Roman" pitchFamily="18" charset="0"/>
            </a:endParaRPr>
          </a:p>
          <a:p>
            <a:pPr>
              <a:lnSpc>
                <a:spcPts val="1200"/>
              </a:lnSpc>
              <a:spcBef>
                <a:spcPct val="50000"/>
              </a:spcBef>
            </a:pPr>
            <a:r>
              <a:rPr lang="en-GB" sz="2000" i="1">
                <a:solidFill>
                  <a:srgbClr val="A50021"/>
                </a:solidFill>
                <a:latin typeface="Arial" charset="0"/>
                <a:cs typeface="Times New Roman" pitchFamily="18" charset="0"/>
              </a:rPr>
              <a:t>Presented by</a:t>
            </a:r>
            <a:r>
              <a:rPr lang="en-GB" sz="2000">
                <a:solidFill>
                  <a:srgbClr val="A50021"/>
                </a:solidFill>
                <a:latin typeface="Arial" charset="0"/>
                <a:cs typeface="Times New Roman" pitchFamily="18" charset="0"/>
              </a:rPr>
              <a:t> </a:t>
            </a:r>
          </a:p>
          <a:p>
            <a:pPr>
              <a:lnSpc>
                <a:spcPts val="1200"/>
              </a:lnSpc>
              <a:spcBef>
                <a:spcPct val="50000"/>
              </a:spcBef>
            </a:pPr>
            <a:r>
              <a:rPr lang="en-GB">
                <a:solidFill>
                  <a:srgbClr val="A50021"/>
                </a:solidFill>
                <a:latin typeface="Arial" charset="0"/>
                <a:cs typeface="Times New Roman" pitchFamily="18" charset="0"/>
              </a:rPr>
              <a:t>M.S. Veshchunov (IBRAE)</a:t>
            </a:r>
          </a:p>
          <a:p>
            <a:pPr>
              <a:spcBef>
                <a:spcPts val="600"/>
              </a:spcBef>
            </a:pPr>
            <a:r>
              <a:rPr lang="ru-RU" sz="2600">
                <a:solidFill>
                  <a:srgbClr val="A50021"/>
                </a:solidFill>
                <a:latin typeface="Arial" charset="0"/>
              </a:rPr>
              <a:t/>
            </a:r>
            <a:br>
              <a:rPr lang="ru-RU" sz="2600">
                <a:solidFill>
                  <a:srgbClr val="A50021"/>
                </a:solidFill>
                <a:latin typeface="Arial" charset="0"/>
              </a:rPr>
            </a:br>
            <a:r>
              <a:rPr lang="en-US" sz="2000">
                <a:latin typeface="Arial" charset="0"/>
              </a:rPr>
              <a:t>12</a:t>
            </a:r>
            <a:r>
              <a:rPr lang="en-US" sz="2000" baseline="30000">
                <a:latin typeface="Arial" charset="0"/>
              </a:rPr>
              <a:t>th</a:t>
            </a:r>
            <a:r>
              <a:rPr lang="en-US" sz="2000">
                <a:latin typeface="Arial" charset="0"/>
              </a:rPr>
              <a:t> Meeting CEG-CM </a:t>
            </a:r>
          </a:p>
          <a:p>
            <a:r>
              <a:rPr lang="en-US" sz="2000"/>
              <a:t>Saint Petersburg, Russia</a:t>
            </a:r>
          </a:p>
          <a:p>
            <a:r>
              <a:rPr lang="en-US" sz="2000"/>
              <a:t>SPAEP (Atomenergoproekt)</a:t>
            </a:r>
          </a:p>
          <a:p>
            <a:r>
              <a:rPr lang="en-US" sz="2000"/>
              <a:t>September 11-13, 2007</a:t>
            </a:r>
            <a:endParaRPr lang="ru-RU" sz="20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27" name="Foliennummernplatzhalter 4"/>
          <p:cNvSpPr>
            <a:spLocks noGrp="1"/>
          </p:cNvSpPr>
          <p:nvPr>
            <p:ph type="sldNum" sz="quarter" idx="11"/>
          </p:nvPr>
        </p:nvSpPr>
        <p:spPr/>
        <p:txBody>
          <a:bodyPr/>
          <a:lstStyle/>
          <a:p>
            <a:fld id="{4AAF2D5C-5681-4F7F-8187-E5A00017716F}" type="slidenum">
              <a:rPr lang="ru-RU"/>
              <a:pPr/>
              <a:t>10</a:t>
            </a:fld>
            <a:endParaRPr lang="ru-RU"/>
          </a:p>
        </p:txBody>
      </p:sp>
      <p:sp>
        <p:nvSpPr>
          <p:cNvPr id="248834" name="Rectangle 2"/>
          <p:cNvSpPr>
            <a:spLocks noChangeArrowheads="1"/>
          </p:cNvSpPr>
          <p:nvPr>
            <p:ph type="body" idx="1"/>
          </p:nvPr>
        </p:nvSpPr>
        <p:spPr bwMode="auto">
          <a:xfrm>
            <a:off x="228600" y="990600"/>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spcBef>
                <a:spcPts val="600"/>
              </a:spcBef>
              <a:spcAft>
                <a:spcPts val="600"/>
              </a:spcAft>
              <a:buFont typeface="Monotype Sorts" pitchFamily="2" charset="2"/>
              <a:buNone/>
            </a:pPr>
            <a:r>
              <a:rPr lang="en-GB" sz="2000">
                <a:solidFill>
                  <a:srgbClr val="003399"/>
                </a:solidFill>
                <a:latin typeface="Arial" charset="0"/>
              </a:rPr>
              <a:t>Zr melt interactions with ZrO</a:t>
            </a:r>
            <a:r>
              <a:rPr lang="en-GB" sz="2000" baseline="-25000">
                <a:solidFill>
                  <a:srgbClr val="003399"/>
                </a:solidFill>
                <a:latin typeface="Arial" charset="0"/>
              </a:rPr>
              <a:t>2</a:t>
            </a:r>
            <a:r>
              <a:rPr lang="en-GB" sz="2000">
                <a:solidFill>
                  <a:srgbClr val="003399"/>
                </a:solidFill>
                <a:latin typeface="Arial" charset="0"/>
              </a:rPr>
              <a:t> crucible walls </a:t>
            </a:r>
            <a:r>
              <a:rPr lang="en-GB" sz="1800">
                <a:solidFill>
                  <a:srgbClr val="003399"/>
                </a:solidFill>
                <a:latin typeface="Arial" charset="0"/>
              </a:rPr>
              <a:t>(J.Stuckert)</a:t>
            </a:r>
            <a:r>
              <a:rPr lang="en-GB" sz="2000">
                <a:solidFill>
                  <a:srgbClr val="003399"/>
                </a:solidFill>
              </a:rPr>
              <a:t> </a:t>
            </a:r>
          </a:p>
          <a:p>
            <a:pPr algn="ctr">
              <a:lnSpc>
                <a:spcPct val="90000"/>
              </a:lnSpc>
              <a:spcBef>
                <a:spcPts val="600"/>
              </a:spcBef>
              <a:spcAft>
                <a:spcPts val="600"/>
              </a:spcAft>
              <a:buFont typeface="Monotype Sorts" pitchFamily="2" charset="2"/>
              <a:buNone/>
            </a:pPr>
            <a:r>
              <a:rPr lang="en-GB" sz="2400"/>
              <a:t>T=2200</a:t>
            </a:r>
            <a:r>
              <a:rPr lang="en-US" sz="2400">
                <a:cs typeface="Arial" charset="0"/>
              </a:rPr>
              <a:t>ºC</a:t>
            </a:r>
          </a:p>
          <a:p>
            <a:pPr algn="just">
              <a:lnSpc>
                <a:spcPct val="90000"/>
              </a:lnSpc>
              <a:spcBef>
                <a:spcPts val="1200"/>
              </a:spcBef>
              <a:spcAft>
                <a:spcPts val="600"/>
              </a:spcAft>
              <a:buFont typeface="Monotype Sorts" pitchFamily="2" charset="2"/>
              <a:buNone/>
            </a:pPr>
            <a:r>
              <a:rPr lang="en-GB" sz="2400" b="1">
                <a:solidFill>
                  <a:srgbClr val="990033"/>
                </a:solidFill>
              </a:rPr>
              <a:t>       .</a:t>
            </a:r>
          </a:p>
        </p:txBody>
      </p:sp>
      <p:sp>
        <p:nvSpPr>
          <p:cNvPr id="248835" name="Rectangle 3"/>
          <p:cNvSpPr>
            <a:spLocks noChangeArrowheads="1"/>
          </p:cNvSpPr>
          <p:nvPr/>
        </p:nvSpPr>
        <p:spPr bwMode="auto">
          <a:xfrm>
            <a:off x="2590800"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248836" name="Object 4"/>
          <p:cNvGraphicFramePr>
            <a:graphicFrameLocks noChangeAspect="1"/>
          </p:cNvGraphicFramePr>
          <p:nvPr/>
        </p:nvGraphicFramePr>
        <p:xfrm>
          <a:off x="6227763" y="4797425"/>
          <a:ext cx="1279525" cy="1752600"/>
        </p:xfrm>
        <a:graphic>
          <a:graphicData uri="http://schemas.openxmlformats.org/presentationml/2006/ole">
            <mc:AlternateContent xmlns:mc="http://schemas.openxmlformats.org/markup-compatibility/2006">
              <mc:Choice xmlns:v="urn:schemas-microsoft-com:vml" Requires="v">
                <p:oleObj spid="_x0000_s248858" name="Photo Editor Photo" r:id="rId4" imgW="1905266" imgH="2381582" progId="MSPhotoEd.3">
                  <p:embed/>
                </p:oleObj>
              </mc:Choice>
              <mc:Fallback>
                <p:oleObj name="Photo Editor Photo" r:id="rId4" imgW="1905266" imgH="2381582"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797425"/>
                        <a:ext cx="12795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837" name="Text Box 5"/>
          <p:cNvSpPr txBox="1">
            <a:spLocks noChangeArrowheads="1"/>
          </p:cNvSpPr>
          <p:nvPr/>
        </p:nvSpPr>
        <p:spPr bwMode="auto">
          <a:xfrm>
            <a:off x="1547813" y="6092825"/>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42:58</a:t>
            </a:r>
            <a:endParaRPr lang="en-US" sz="1800" b="1">
              <a:latin typeface="Arial" charset="0"/>
            </a:endParaRPr>
          </a:p>
        </p:txBody>
      </p:sp>
      <p:sp>
        <p:nvSpPr>
          <p:cNvPr id="248838" name="Text Box 6"/>
          <p:cNvSpPr txBox="1">
            <a:spLocks noChangeArrowheads="1"/>
          </p:cNvSpPr>
          <p:nvPr/>
        </p:nvSpPr>
        <p:spPr bwMode="auto">
          <a:xfrm>
            <a:off x="4572000" y="6092825"/>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39:61</a:t>
            </a:r>
            <a:endParaRPr lang="en-US" sz="1800" b="1">
              <a:latin typeface="Arial" charset="0"/>
            </a:endParaRPr>
          </a:p>
        </p:txBody>
      </p:sp>
      <p:sp>
        <p:nvSpPr>
          <p:cNvPr id="248839" name="Text Box 7"/>
          <p:cNvSpPr txBox="1">
            <a:spLocks noChangeArrowheads="1"/>
          </p:cNvSpPr>
          <p:nvPr/>
        </p:nvSpPr>
        <p:spPr bwMode="auto">
          <a:xfrm>
            <a:off x="7380288" y="6092825"/>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37:63</a:t>
            </a:r>
            <a:endParaRPr lang="en-US" sz="1800" b="1">
              <a:latin typeface="Arial" charset="0"/>
            </a:endParaRPr>
          </a:p>
        </p:txBody>
      </p:sp>
      <p:sp>
        <p:nvSpPr>
          <p:cNvPr id="248840" name="Text Box 8"/>
          <p:cNvSpPr txBox="1">
            <a:spLocks noChangeArrowheads="1"/>
          </p:cNvSpPr>
          <p:nvPr/>
        </p:nvSpPr>
        <p:spPr bwMode="auto">
          <a:xfrm>
            <a:off x="1692275" y="515778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Arial" charset="0"/>
              </a:rPr>
              <a:t>t </a:t>
            </a:r>
            <a:r>
              <a:rPr lang="en-US" sz="2000">
                <a:latin typeface="Arial" charset="0"/>
              </a:rPr>
              <a:t>=10 min.</a:t>
            </a:r>
            <a:endParaRPr lang="ru-RU" sz="2000">
              <a:latin typeface="Arial" charset="0"/>
            </a:endParaRPr>
          </a:p>
        </p:txBody>
      </p:sp>
      <p:sp>
        <p:nvSpPr>
          <p:cNvPr id="248841" name="Text Box 9"/>
          <p:cNvSpPr txBox="1">
            <a:spLocks noChangeArrowheads="1"/>
          </p:cNvSpPr>
          <p:nvPr/>
        </p:nvSpPr>
        <p:spPr bwMode="auto">
          <a:xfrm>
            <a:off x="4643438" y="515778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Arial" charset="0"/>
              </a:rPr>
              <a:t>t</a:t>
            </a:r>
            <a:r>
              <a:rPr lang="en-US" sz="2000">
                <a:latin typeface="Arial" charset="0"/>
              </a:rPr>
              <a:t> =15 min.</a:t>
            </a:r>
            <a:endParaRPr lang="ru-RU" sz="2000">
              <a:latin typeface="Arial" charset="0"/>
            </a:endParaRPr>
          </a:p>
        </p:txBody>
      </p:sp>
      <p:sp>
        <p:nvSpPr>
          <p:cNvPr id="248842" name="Text Box 10"/>
          <p:cNvSpPr txBox="1">
            <a:spLocks noChangeArrowheads="1"/>
          </p:cNvSpPr>
          <p:nvPr/>
        </p:nvSpPr>
        <p:spPr bwMode="auto">
          <a:xfrm>
            <a:off x="7451725" y="515778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Arial" charset="0"/>
              </a:rPr>
              <a:t>t</a:t>
            </a:r>
            <a:r>
              <a:rPr lang="en-US" sz="2000">
                <a:latin typeface="Arial" charset="0"/>
              </a:rPr>
              <a:t> =25 min.</a:t>
            </a:r>
            <a:endParaRPr lang="ru-RU" sz="2000">
              <a:latin typeface="Arial" charset="0"/>
            </a:endParaRPr>
          </a:p>
        </p:txBody>
      </p:sp>
      <p:pic>
        <p:nvPicPr>
          <p:cNvPr id="248843" name="Picture 11" descr="FA5_2200_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50" y="1844675"/>
            <a:ext cx="2371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44" name="Picture 12" descr="FA9_2200_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1844675"/>
            <a:ext cx="2332037"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45" name="Picture 13" descr="FA4_2100_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3313" y="1844675"/>
            <a:ext cx="23320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8846" name="Object 14"/>
          <p:cNvGraphicFramePr>
            <a:graphicFrameLocks noChangeAspect="1"/>
          </p:cNvGraphicFramePr>
          <p:nvPr/>
        </p:nvGraphicFramePr>
        <p:xfrm>
          <a:off x="3348038" y="4797425"/>
          <a:ext cx="1279525" cy="1752600"/>
        </p:xfrm>
        <a:graphic>
          <a:graphicData uri="http://schemas.openxmlformats.org/presentationml/2006/ole">
            <mc:AlternateContent xmlns:mc="http://schemas.openxmlformats.org/markup-compatibility/2006">
              <mc:Choice xmlns:v="urn:schemas-microsoft-com:vml" Requires="v">
                <p:oleObj spid="_x0000_s248859" name="Photo Editor Photo" r:id="rId9" imgW="1905266" imgH="2381582" progId="MSPhotoEd.3">
                  <p:embed/>
                </p:oleObj>
              </mc:Choice>
              <mc:Fallback>
                <p:oleObj name="Photo Editor Photo" r:id="rId9" imgW="1905266" imgH="2381582" progId="MSPhotoEd.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4797425"/>
                        <a:ext cx="12795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47" name="Object 15"/>
          <p:cNvGraphicFramePr>
            <a:graphicFrameLocks noChangeAspect="1"/>
          </p:cNvGraphicFramePr>
          <p:nvPr/>
        </p:nvGraphicFramePr>
        <p:xfrm>
          <a:off x="323850" y="4797425"/>
          <a:ext cx="1227138" cy="1754188"/>
        </p:xfrm>
        <a:graphic>
          <a:graphicData uri="http://schemas.openxmlformats.org/presentationml/2006/ole">
            <mc:AlternateContent xmlns:mc="http://schemas.openxmlformats.org/markup-compatibility/2006">
              <mc:Choice xmlns:v="urn:schemas-microsoft-com:vml" Requires="v">
                <p:oleObj spid="_x0000_s248860" name="Photo Editor Photo" r:id="rId11" imgW="1905266" imgH="2381582" progId="MSPhotoEd.3">
                  <p:embed/>
                </p:oleObj>
              </mc:Choice>
              <mc:Fallback>
                <p:oleObj name="Photo Editor Photo" r:id="rId11" imgW="1905266" imgH="2381582" progId="MSPhotoEd.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797425"/>
                        <a:ext cx="1227138"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848" name="Rectangle 16"/>
          <p:cNvSpPr>
            <a:spLocks noChangeArrowheads="1"/>
          </p:cNvSpPr>
          <p:nvPr/>
        </p:nvSpPr>
        <p:spPr bwMode="auto">
          <a:xfrm>
            <a:off x="1547813" y="3213100"/>
            <a:ext cx="215900" cy="3603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8849" name="Rectangle 17"/>
          <p:cNvSpPr>
            <a:spLocks noChangeArrowheads="1"/>
          </p:cNvSpPr>
          <p:nvPr/>
        </p:nvSpPr>
        <p:spPr bwMode="auto">
          <a:xfrm>
            <a:off x="7451725" y="3141663"/>
            <a:ext cx="215900" cy="3603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8850" name="Rectangle 18"/>
          <p:cNvSpPr>
            <a:spLocks noChangeArrowheads="1"/>
          </p:cNvSpPr>
          <p:nvPr/>
        </p:nvSpPr>
        <p:spPr bwMode="auto">
          <a:xfrm>
            <a:off x="4500563" y="3141663"/>
            <a:ext cx="215900" cy="3603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8851" name="Line 19"/>
          <p:cNvSpPr>
            <a:spLocks noChangeShapeType="1"/>
          </p:cNvSpPr>
          <p:nvPr/>
        </p:nvSpPr>
        <p:spPr bwMode="auto">
          <a:xfrm flipH="1">
            <a:off x="1547813" y="3573463"/>
            <a:ext cx="215900" cy="12239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8852" name="Line 20"/>
          <p:cNvSpPr>
            <a:spLocks noChangeShapeType="1"/>
          </p:cNvSpPr>
          <p:nvPr/>
        </p:nvSpPr>
        <p:spPr bwMode="auto">
          <a:xfrm flipH="1">
            <a:off x="323850" y="3573463"/>
            <a:ext cx="1223963" cy="1295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8853" name="Line 21"/>
          <p:cNvSpPr>
            <a:spLocks noChangeShapeType="1"/>
          </p:cNvSpPr>
          <p:nvPr/>
        </p:nvSpPr>
        <p:spPr bwMode="auto">
          <a:xfrm flipH="1">
            <a:off x="3348038" y="3500438"/>
            <a:ext cx="1152525"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8854" name="Line 22"/>
          <p:cNvSpPr>
            <a:spLocks noChangeShapeType="1"/>
          </p:cNvSpPr>
          <p:nvPr/>
        </p:nvSpPr>
        <p:spPr bwMode="auto">
          <a:xfrm flipH="1">
            <a:off x="4643438" y="3500438"/>
            <a:ext cx="73025"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8855" name="Line 23"/>
          <p:cNvSpPr>
            <a:spLocks noChangeShapeType="1"/>
          </p:cNvSpPr>
          <p:nvPr/>
        </p:nvSpPr>
        <p:spPr bwMode="auto">
          <a:xfrm flipH="1">
            <a:off x="6227763" y="3500438"/>
            <a:ext cx="1223962"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8856" name="Line 24"/>
          <p:cNvSpPr>
            <a:spLocks noChangeShapeType="1"/>
          </p:cNvSpPr>
          <p:nvPr/>
        </p:nvSpPr>
        <p:spPr bwMode="auto">
          <a:xfrm flipH="1">
            <a:off x="7524750" y="3500438"/>
            <a:ext cx="142875"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8857" name="Text Box 25"/>
          <p:cNvSpPr txBox="1">
            <a:spLocks noChangeArrowheads="1"/>
          </p:cNvSpPr>
          <p:nvPr/>
        </p:nvSpPr>
        <p:spPr bwMode="auto">
          <a:xfrm>
            <a:off x="1116013" y="77788"/>
            <a:ext cx="69088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b="1">
                <a:solidFill>
                  <a:srgbClr val="990033"/>
                </a:solidFill>
                <a:latin typeface="Arial" charset="0"/>
              </a:rPr>
              <a:t>FZK crucible tests </a:t>
            </a:r>
          </a:p>
          <a:p>
            <a:pPr>
              <a:spcBef>
                <a:spcPct val="10000"/>
              </a:spcBef>
            </a:pPr>
            <a:r>
              <a:rPr lang="en-US" b="1">
                <a:solidFill>
                  <a:srgbClr val="990033"/>
                </a:solidFill>
                <a:latin typeface="Arial" charset="0"/>
              </a:rPr>
              <a:t>on corium melt oxidation</a:t>
            </a:r>
            <a:endParaRPr lang="ru-RU" sz="2800">
              <a:solidFill>
                <a:srgbClr val="990033"/>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0" name="Foliennummernplatzhalter 4"/>
          <p:cNvSpPr>
            <a:spLocks noGrp="1"/>
          </p:cNvSpPr>
          <p:nvPr>
            <p:ph type="sldNum" sz="quarter" idx="11"/>
          </p:nvPr>
        </p:nvSpPr>
        <p:spPr/>
        <p:txBody>
          <a:bodyPr/>
          <a:lstStyle/>
          <a:p>
            <a:fld id="{43CFBE13-20D5-4BC1-A807-467ECFDD937C}" type="slidenum">
              <a:rPr lang="ru-RU"/>
              <a:pPr/>
              <a:t>11</a:t>
            </a:fld>
            <a:endParaRPr lang="ru-RU"/>
          </a:p>
        </p:txBody>
      </p:sp>
      <p:sp>
        <p:nvSpPr>
          <p:cNvPr id="226306" name="Text Box 2"/>
          <p:cNvSpPr txBox="1">
            <a:spLocks noChangeArrowheads="1"/>
          </p:cNvSpPr>
          <p:nvPr/>
        </p:nvSpPr>
        <p:spPr bwMode="auto">
          <a:xfrm>
            <a:off x="2517775" y="211613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200 min.</a:t>
            </a:r>
            <a:endParaRPr lang="ru-RU" sz="1800">
              <a:latin typeface="Arial" charset="0"/>
            </a:endParaRPr>
          </a:p>
        </p:txBody>
      </p:sp>
      <p:sp>
        <p:nvSpPr>
          <p:cNvPr id="226307" name="Text Box 3"/>
          <p:cNvSpPr txBox="1">
            <a:spLocks noChangeArrowheads="1"/>
          </p:cNvSpPr>
          <p:nvPr/>
        </p:nvSpPr>
        <p:spPr bwMode="auto">
          <a:xfrm>
            <a:off x="2528888" y="43434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290 min.</a:t>
            </a:r>
            <a:endParaRPr lang="ru-RU" sz="1800">
              <a:latin typeface="Arial" charset="0"/>
            </a:endParaRPr>
          </a:p>
        </p:txBody>
      </p:sp>
      <p:pic>
        <p:nvPicPr>
          <p:cNvPr id="226308" name="Picture 4" descr="cross_12_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0" y="1317625"/>
            <a:ext cx="2032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5" descr="FA10_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013" y="3889375"/>
            <a:ext cx="20828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0" name="Picture 6" descr="GraphFZK-lo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2213" y="1414463"/>
            <a:ext cx="50958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1" name="Text Box 7"/>
          <p:cNvSpPr txBox="1">
            <a:spLocks noChangeArrowheads="1"/>
          </p:cNvSpPr>
          <p:nvPr/>
        </p:nvSpPr>
        <p:spPr bwMode="auto">
          <a:xfrm>
            <a:off x="3132138" y="4997450"/>
            <a:ext cx="54943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u="sng">
                <a:solidFill>
                  <a:srgbClr val="990033"/>
                </a:solidFill>
                <a:latin typeface="Arial" charset="0"/>
              </a:rPr>
              <a:t>Conclusion:</a:t>
            </a:r>
            <a:r>
              <a:rPr lang="en-US" sz="1800">
                <a:latin typeface="Arial" charset="0"/>
              </a:rPr>
              <a:t> Oxide dissolution on “hot” lateral walls was accompanied with oxide growth on “cold” non-oxidized (!) free surface of melt (+ heavy precipita- tion in the melt) </a:t>
            </a:r>
            <a:r>
              <a:rPr lang="en-US" sz="1800" i="1">
                <a:solidFill>
                  <a:srgbClr val="003399"/>
                </a:solidFill>
                <a:latin typeface="Arial" charset="0"/>
              </a:rPr>
              <a:t>( paper submitted to NED)</a:t>
            </a:r>
            <a:endParaRPr lang="ru-RU" sz="1800" i="1">
              <a:solidFill>
                <a:srgbClr val="003399"/>
              </a:solidFill>
              <a:latin typeface="Arial" charset="0"/>
            </a:endParaRPr>
          </a:p>
        </p:txBody>
      </p:sp>
      <p:sp>
        <p:nvSpPr>
          <p:cNvPr id="226312" name="Text Box 8"/>
          <p:cNvSpPr txBox="1">
            <a:spLocks noChangeArrowheads="1"/>
          </p:cNvSpPr>
          <p:nvPr/>
        </p:nvSpPr>
        <p:spPr bwMode="auto">
          <a:xfrm>
            <a:off x="738188" y="182563"/>
            <a:ext cx="7650162"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b="1">
                <a:solidFill>
                  <a:srgbClr val="A50021"/>
                </a:solidFill>
                <a:latin typeface="Arial" charset="0"/>
              </a:rPr>
              <a:t>Validation of 2-d MP oxidation model</a:t>
            </a:r>
            <a:r>
              <a:rPr lang="ru-RU" b="1">
                <a:solidFill>
                  <a:srgbClr val="A50021"/>
                </a:solidFill>
              </a:rPr>
              <a:t> </a:t>
            </a:r>
          </a:p>
          <a:p>
            <a:pPr>
              <a:lnSpc>
                <a:spcPct val="70000"/>
              </a:lnSpc>
              <a:spcBef>
                <a:spcPct val="50000"/>
              </a:spcBef>
            </a:pPr>
            <a:r>
              <a:rPr lang="en-US" b="1">
                <a:solidFill>
                  <a:srgbClr val="A50021"/>
                </a:solidFill>
                <a:latin typeface="Arial" charset="0"/>
              </a:rPr>
              <a:t>against FZK crucible tests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34" name="Foliennummernplatzhalter 4"/>
          <p:cNvSpPr>
            <a:spLocks noGrp="1"/>
          </p:cNvSpPr>
          <p:nvPr>
            <p:ph type="sldNum" sz="quarter" idx="11"/>
          </p:nvPr>
        </p:nvSpPr>
        <p:spPr/>
        <p:txBody>
          <a:bodyPr/>
          <a:lstStyle/>
          <a:p>
            <a:fld id="{F8632B0E-66C2-4931-B96A-8926E14C29FF}" type="slidenum">
              <a:rPr lang="ru-RU"/>
              <a:pPr/>
              <a:t>12</a:t>
            </a:fld>
            <a:endParaRPr lang="ru-RU"/>
          </a:p>
        </p:txBody>
      </p:sp>
      <p:sp>
        <p:nvSpPr>
          <p:cNvPr id="232450" name="Rectangle 2"/>
          <p:cNvSpPr>
            <a:spLocks noChangeArrowheads="1"/>
          </p:cNvSpPr>
          <p:nvPr/>
        </p:nvSpPr>
        <p:spPr bwMode="auto">
          <a:xfrm>
            <a:off x="251460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32451" name="Rectangle 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32452" name="Text Box 4"/>
          <p:cNvSpPr txBox="1">
            <a:spLocks noChangeArrowheads="1"/>
          </p:cNvSpPr>
          <p:nvPr/>
        </p:nvSpPr>
        <p:spPr bwMode="auto">
          <a:xfrm>
            <a:off x="1452563" y="146050"/>
            <a:ext cx="62198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Simulation of molten pool oxidation in new crucible tests</a:t>
            </a:r>
            <a:r>
              <a:rPr lang="ru-RU" b="1">
                <a:solidFill>
                  <a:srgbClr val="A50021"/>
                </a:solidFill>
              </a:rPr>
              <a:t> </a:t>
            </a:r>
            <a:r>
              <a:rPr lang="en-US" sz="2000">
                <a:solidFill>
                  <a:srgbClr val="A50021"/>
                </a:solidFill>
                <a:latin typeface="Arial" charset="0"/>
              </a:rPr>
              <a:t>(1/2)</a:t>
            </a:r>
            <a:endParaRPr lang="ru-RU" sz="2000">
              <a:solidFill>
                <a:srgbClr val="A50021"/>
              </a:solidFill>
              <a:latin typeface="Arial" charset="0"/>
            </a:endParaRPr>
          </a:p>
        </p:txBody>
      </p:sp>
      <p:grpSp>
        <p:nvGrpSpPr>
          <p:cNvPr id="232512" name="Group 64"/>
          <p:cNvGrpSpPr>
            <a:grpSpLocks/>
          </p:cNvGrpSpPr>
          <p:nvPr/>
        </p:nvGrpSpPr>
        <p:grpSpPr bwMode="auto">
          <a:xfrm>
            <a:off x="255588" y="3429000"/>
            <a:ext cx="4260850" cy="2460625"/>
            <a:chOff x="196" y="2160"/>
            <a:chExt cx="2684" cy="1550"/>
          </a:xfrm>
        </p:grpSpPr>
        <p:sp>
          <p:nvSpPr>
            <p:cNvPr id="232513" name="Rectangle 65"/>
            <p:cNvSpPr>
              <a:spLocks noChangeAspect="1" noChangeArrowheads="1"/>
            </p:cNvSpPr>
            <p:nvPr/>
          </p:nvSpPr>
          <p:spPr bwMode="auto">
            <a:xfrm>
              <a:off x="699" y="2295"/>
              <a:ext cx="1728" cy="1415"/>
            </a:xfrm>
            <a:prstGeom prst="rect">
              <a:avLst/>
            </a:prstGeom>
            <a:solidFill>
              <a:srgbClr val="FFFFFF"/>
            </a:solidFill>
            <a:ln w="9525">
              <a:solidFill>
                <a:srgbClr val="000000"/>
              </a:solidFill>
              <a:miter lim="800000"/>
              <a:headEnd/>
              <a:tailEnd/>
            </a:ln>
          </p:spPr>
          <p:txBody>
            <a:bodyPr/>
            <a:lstStyle/>
            <a:p>
              <a:endParaRPr lang="de-DE"/>
            </a:p>
          </p:txBody>
        </p:sp>
        <p:sp>
          <p:nvSpPr>
            <p:cNvPr id="232514" name="Rectangle 66"/>
            <p:cNvSpPr>
              <a:spLocks noChangeAspect="1" noChangeArrowheads="1"/>
            </p:cNvSpPr>
            <p:nvPr/>
          </p:nvSpPr>
          <p:spPr bwMode="auto">
            <a:xfrm>
              <a:off x="1045" y="2295"/>
              <a:ext cx="1043" cy="1123"/>
            </a:xfrm>
            <a:prstGeom prst="rect">
              <a:avLst/>
            </a:prstGeom>
            <a:solidFill>
              <a:srgbClr val="FFFFFF"/>
            </a:solidFill>
            <a:ln w="9525">
              <a:solidFill>
                <a:srgbClr val="000000"/>
              </a:solidFill>
              <a:miter lim="800000"/>
              <a:headEnd/>
              <a:tailEnd/>
            </a:ln>
          </p:spPr>
          <p:txBody>
            <a:bodyPr/>
            <a:lstStyle/>
            <a:p>
              <a:endParaRPr lang="de-DE"/>
            </a:p>
          </p:txBody>
        </p:sp>
        <p:sp>
          <p:nvSpPr>
            <p:cNvPr id="232515" name="Rectangle 67" descr="10%"/>
            <p:cNvSpPr>
              <a:spLocks noChangeAspect="1" noChangeArrowheads="1"/>
            </p:cNvSpPr>
            <p:nvPr/>
          </p:nvSpPr>
          <p:spPr bwMode="auto">
            <a:xfrm>
              <a:off x="1045" y="2711"/>
              <a:ext cx="1043" cy="707"/>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de-DE"/>
            </a:p>
          </p:txBody>
        </p:sp>
        <p:sp>
          <p:nvSpPr>
            <p:cNvPr id="232516" name="Rectangle 68"/>
            <p:cNvSpPr>
              <a:spLocks noChangeAspect="1" noChangeArrowheads="1"/>
            </p:cNvSpPr>
            <p:nvPr/>
          </p:nvSpPr>
          <p:spPr bwMode="auto">
            <a:xfrm>
              <a:off x="1061" y="2295"/>
              <a:ext cx="1014"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2517" name="Text Box 69"/>
            <p:cNvSpPr txBox="1">
              <a:spLocks noChangeAspect="1" noChangeArrowheads="1"/>
            </p:cNvSpPr>
            <p:nvPr/>
          </p:nvSpPr>
          <p:spPr bwMode="auto">
            <a:xfrm>
              <a:off x="1209" y="2318"/>
              <a:ext cx="649"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522" tIns="29261" rIns="58522" bIns="29261"/>
            <a:lstStyle/>
            <a:p>
              <a:r>
                <a:rPr lang="en-US" sz="1400">
                  <a:latin typeface="Arial" charset="0"/>
                  <a:ea typeface="Times New Roman" pitchFamily="18" charset="0"/>
                  <a:cs typeface="Arial" charset="0"/>
                </a:rPr>
                <a:t>Steam</a:t>
              </a:r>
              <a:endParaRPr lang="en-US" sz="3600">
                <a:ea typeface="Times New Roman" pitchFamily="18" charset="0"/>
                <a:cs typeface="Arial" charset="0"/>
              </a:endParaRPr>
            </a:p>
          </p:txBody>
        </p:sp>
        <p:sp>
          <p:nvSpPr>
            <p:cNvPr id="232518" name="AutoShape 70"/>
            <p:cNvSpPr>
              <a:spLocks noChangeAspect="1" noChangeArrowheads="1"/>
            </p:cNvSpPr>
            <p:nvPr/>
          </p:nvSpPr>
          <p:spPr bwMode="auto">
            <a:xfrm>
              <a:off x="2535" y="2837"/>
              <a:ext cx="345" cy="236"/>
            </a:xfrm>
            <a:prstGeom prst="wedgeRectCallout">
              <a:avLst>
                <a:gd name="adj1" fmla="val -94347"/>
                <a:gd name="adj2" fmla="val 157204"/>
              </a:avLst>
            </a:prstGeom>
            <a:solidFill>
              <a:srgbClr val="FFFFFF"/>
            </a:solidFill>
            <a:ln w="9525">
              <a:solidFill>
                <a:srgbClr val="000000"/>
              </a:solidFill>
              <a:miter lim="800000"/>
              <a:headEnd/>
              <a:tailEnd/>
            </a:ln>
          </p:spPr>
          <p:txBody>
            <a:bodyPr lIns="58522" tIns="29261" rIns="58522" bIns="29261"/>
            <a:lstStyle/>
            <a:p>
              <a:r>
                <a:rPr lang="en-US" sz="1400">
                  <a:latin typeface="Arial" charset="0"/>
                  <a:ea typeface="Times New Roman" pitchFamily="18" charset="0"/>
                  <a:cs typeface="Arial" charset="0"/>
                </a:rPr>
                <a:t>ZrO</a:t>
              </a:r>
              <a:r>
                <a:rPr lang="en-US" sz="1400" baseline="-30000">
                  <a:latin typeface="Arial" charset="0"/>
                  <a:ea typeface="Times New Roman" pitchFamily="18" charset="0"/>
                  <a:cs typeface="Arial" charset="0"/>
                </a:rPr>
                <a:t>2</a:t>
              </a:r>
              <a:endParaRPr lang="en-US" sz="3600">
                <a:ea typeface="Times New Roman" pitchFamily="18" charset="0"/>
                <a:cs typeface="Arial" charset="0"/>
              </a:endParaRPr>
            </a:p>
          </p:txBody>
        </p:sp>
        <p:sp>
          <p:nvSpPr>
            <p:cNvPr id="232519" name="Rectangle 71" descr="Штриховой горизонтальный"/>
            <p:cNvSpPr>
              <a:spLocks noChangeAspect="1" noChangeArrowheads="1"/>
            </p:cNvSpPr>
            <p:nvPr/>
          </p:nvSpPr>
          <p:spPr bwMode="auto">
            <a:xfrm>
              <a:off x="1209" y="2790"/>
              <a:ext cx="714" cy="469"/>
            </a:xfrm>
            <a:prstGeom prst="rect">
              <a:avLst/>
            </a:prstGeom>
            <a:pattFill prst="dashHorz">
              <a:fgClr>
                <a:srgbClr val="969696"/>
              </a:fgClr>
              <a:bgClr>
                <a:srgbClr val="FFFFFF"/>
              </a:bgClr>
            </a:pattFill>
            <a:ln w="9525">
              <a:solidFill>
                <a:srgbClr val="000000"/>
              </a:solidFill>
              <a:miter lim="800000"/>
              <a:headEnd/>
              <a:tailEnd/>
            </a:ln>
          </p:spPr>
          <p:txBody>
            <a:bodyPr/>
            <a:lstStyle/>
            <a:p>
              <a:endParaRPr lang="de-DE"/>
            </a:p>
          </p:txBody>
        </p:sp>
        <p:sp>
          <p:nvSpPr>
            <p:cNvPr id="232520" name="AutoShape 72"/>
            <p:cNvSpPr>
              <a:spLocks noChangeAspect="1" noChangeArrowheads="1"/>
            </p:cNvSpPr>
            <p:nvPr/>
          </p:nvSpPr>
          <p:spPr bwMode="auto">
            <a:xfrm>
              <a:off x="196" y="2631"/>
              <a:ext cx="353" cy="235"/>
            </a:xfrm>
            <a:prstGeom prst="wedgeRectCallout">
              <a:avLst>
                <a:gd name="adj1" fmla="val 302833"/>
                <a:gd name="adj2" fmla="val 136231"/>
              </a:avLst>
            </a:prstGeom>
            <a:solidFill>
              <a:srgbClr val="FFFFFF"/>
            </a:solidFill>
            <a:ln w="9525">
              <a:solidFill>
                <a:srgbClr val="000000"/>
              </a:solidFill>
              <a:miter lim="800000"/>
              <a:headEnd/>
              <a:tailEnd/>
            </a:ln>
          </p:spPr>
          <p:txBody>
            <a:bodyPr lIns="58522" tIns="29261" rIns="58522" bIns="29261"/>
            <a:lstStyle/>
            <a:p>
              <a:r>
                <a:rPr lang="en-US" sz="1400">
                  <a:latin typeface="Arial" charset="0"/>
                  <a:ea typeface="Times New Roman" pitchFamily="18" charset="0"/>
                  <a:cs typeface="Arial" charset="0"/>
                </a:rPr>
                <a:t>Zr-O</a:t>
              </a:r>
              <a:endParaRPr lang="en-US" sz="3600">
                <a:ea typeface="Times New Roman" pitchFamily="18" charset="0"/>
                <a:cs typeface="Arial" charset="0"/>
              </a:endParaRPr>
            </a:p>
          </p:txBody>
        </p:sp>
        <p:sp>
          <p:nvSpPr>
            <p:cNvPr id="232521" name="AutoShape 73"/>
            <p:cNvSpPr>
              <a:spLocks noChangeAspect="1" noChangeArrowheads="1"/>
            </p:cNvSpPr>
            <p:nvPr/>
          </p:nvSpPr>
          <p:spPr bwMode="auto">
            <a:xfrm>
              <a:off x="2503" y="2160"/>
              <a:ext cx="377" cy="279"/>
            </a:xfrm>
            <a:prstGeom prst="wedgeRectCallout">
              <a:avLst>
                <a:gd name="adj1" fmla="val -213769"/>
                <a:gd name="adj2" fmla="val 152444"/>
              </a:avLst>
            </a:prstGeom>
            <a:solidFill>
              <a:srgbClr val="FFFFFF"/>
            </a:solidFill>
            <a:ln w="9525">
              <a:solidFill>
                <a:srgbClr val="000000"/>
              </a:solidFill>
              <a:miter lim="800000"/>
              <a:headEnd/>
              <a:tailEnd/>
            </a:ln>
          </p:spPr>
          <p:txBody>
            <a:bodyPr lIns="58522" tIns="29261" rIns="58522" bIns="29261"/>
            <a:lstStyle/>
            <a:p>
              <a:pPr algn="l"/>
              <a:r>
                <a:rPr lang="en-US" sz="1400">
                  <a:latin typeface="Arial" charset="0"/>
                  <a:ea typeface="Times New Roman" pitchFamily="18" charset="0"/>
                  <a:cs typeface="Arial" charset="0"/>
                </a:rPr>
                <a:t>Oxide crust</a:t>
              </a:r>
              <a:endParaRPr lang="en-US" sz="3600">
                <a:ea typeface="Times New Roman" pitchFamily="18" charset="0"/>
                <a:cs typeface="Arial" charset="0"/>
              </a:endParaRPr>
            </a:p>
          </p:txBody>
        </p:sp>
      </p:grpSp>
      <p:grpSp>
        <p:nvGrpSpPr>
          <p:cNvPr id="232522" name="Group 74"/>
          <p:cNvGrpSpPr>
            <a:grpSpLocks/>
          </p:cNvGrpSpPr>
          <p:nvPr/>
        </p:nvGrpSpPr>
        <p:grpSpPr bwMode="auto">
          <a:xfrm>
            <a:off x="4775200" y="2957513"/>
            <a:ext cx="4124325" cy="2659062"/>
            <a:chOff x="198" y="591"/>
            <a:chExt cx="2598" cy="1675"/>
          </a:xfrm>
        </p:grpSpPr>
        <p:sp>
          <p:nvSpPr>
            <p:cNvPr id="232523" name="Text Box 75"/>
            <p:cNvSpPr txBox="1">
              <a:spLocks noChangeArrowheads="1"/>
            </p:cNvSpPr>
            <p:nvPr/>
          </p:nvSpPr>
          <p:spPr bwMode="auto">
            <a:xfrm>
              <a:off x="1021" y="1049"/>
              <a:ext cx="8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10" tIns="28555" rIns="57110" bIns="28555"/>
            <a:lstStyle/>
            <a:p>
              <a:r>
                <a:rPr lang="en-US" sz="1800">
                  <a:latin typeface="Arial" charset="0"/>
                  <a:ea typeface="Times New Roman" pitchFamily="18" charset="0"/>
                  <a:cs typeface="Arial" charset="0"/>
                </a:rPr>
                <a:t>Steam</a:t>
              </a:r>
              <a:endParaRPr lang="en-US" sz="4400">
                <a:ea typeface="Times New Roman" pitchFamily="18" charset="0"/>
                <a:cs typeface="Arial" charset="0"/>
              </a:endParaRPr>
            </a:p>
          </p:txBody>
        </p:sp>
        <p:sp>
          <p:nvSpPr>
            <p:cNvPr id="232524" name="AutoShape 76"/>
            <p:cNvSpPr>
              <a:spLocks noChangeArrowheads="1"/>
            </p:cNvSpPr>
            <p:nvPr/>
          </p:nvSpPr>
          <p:spPr bwMode="auto">
            <a:xfrm rot="10800000">
              <a:off x="731" y="591"/>
              <a:ext cx="1420" cy="1675"/>
            </a:xfrm>
            <a:custGeom>
              <a:avLst/>
              <a:gdLst>
                <a:gd name="G0" fmla="+- 8904 0 0"/>
                <a:gd name="G1" fmla="+- -11707496 0 0"/>
                <a:gd name="G2" fmla="+- 0 0 -11707496"/>
                <a:gd name="T0" fmla="*/ 0 256 1"/>
                <a:gd name="T1" fmla="*/ 180 256 1"/>
                <a:gd name="G3" fmla="+- -11707496 T0 T1"/>
                <a:gd name="T2" fmla="*/ 0 256 1"/>
                <a:gd name="T3" fmla="*/ 90 256 1"/>
                <a:gd name="G4" fmla="+- -11707496 T2 T3"/>
                <a:gd name="G5" fmla="*/ G4 2 1"/>
                <a:gd name="T4" fmla="*/ 90 256 1"/>
                <a:gd name="T5" fmla="*/ 0 256 1"/>
                <a:gd name="G6" fmla="+- -11707496 T4 T5"/>
                <a:gd name="G7" fmla="*/ G6 2 1"/>
                <a:gd name="G8" fmla="abs -1170749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04"/>
                <a:gd name="G18" fmla="*/ 8904 1 2"/>
                <a:gd name="G19" fmla="+- G18 5400 0"/>
                <a:gd name="G20" fmla="cos G19 -11707496"/>
                <a:gd name="G21" fmla="sin G19 -11707496"/>
                <a:gd name="G22" fmla="+- G20 10800 0"/>
                <a:gd name="G23" fmla="+- G21 10800 0"/>
                <a:gd name="G24" fmla="+- 10800 0 G20"/>
                <a:gd name="G25" fmla="+- 8904 10800 0"/>
                <a:gd name="G26" fmla="?: G9 G17 G25"/>
                <a:gd name="G27" fmla="?: G9 0 21600"/>
                <a:gd name="G28" fmla="cos 10800 -11707496"/>
                <a:gd name="G29" fmla="sin 10800 -11707496"/>
                <a:gd name="G30" fmla="sin 8904 -11707496"/>
                <a:gd name="G31" fmla="+- G28 10800 0"/>
                <a:gd name="G32" fmla="+- G29 10800 0"/>
                <a:gd name="G33" fmla="+- G30 10800 0"/>
                <a:gd name="G34" fmla="?: G4 0 G31"/>
                <a:gd name="G35" fmla="?: -11707496 G34 0"/>
                <a:gd name="G36" fmla="?: G6 G35 G31"/>
                <a:gd name="G37" fmla="+- 21600 0 G36"/>
                <a:gd name="G38" fmla="?: G4 0 G33"/>
                <a:gd name="G39" fmla="?: -11707496 G38 G32"/>
                <a:gd name="G40" fmla="?: G6 G39 0"/>
                <a:gd name="G41" fmla="?: G4 G32 21600"/>
                <a:gd name="G42" fmla="?: G6 G41 G33"/>
                <a:gd name="T12" fmla="*/ 10800 w 21600"/>
                <a:gd name="T13" fmla="*/ 0 h 21600"/>
                <a:gd name="T14" fmla="*/ 950 w 21600"/>
                <a:gd name="T15" fmla="*/ 10566 h 21600"/>
                <a:gd name="T16" fmla="*/ 10800 w 21600"/>
                <a:gd name="T17" fmla="*/ 1896 h 21600"/>
                <a:gd name="T18" fmla="*/ 20650 w 21600"/>
                <a:gd name="T19" fmla="*/ 105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98" y="10589"/>
                  </a:moveTo>
                  <a:cubicBezTo>
                    <a:pt x="2013" y="5755"/>
                    <a:pt x="5964" y="1895"/>
                    <a:pt x="10800" y="1896"/>
                  </a:cubicBezTo>
                  <a:cubicBezTo>
                    <a:pt x="15635" y="1896"/>
                    <a:pt x="19586" y="5755"/>
                    <a:pt x="19701" y="10589"/>
                  </a:cubicBezTo>
                  <a:lnTo>
                    <a:pt x="21596" y="10544"/>
                  </a:lnTo>
                  <a:cubicBezTo>
                    <a:pt x="21457" y="4680"/>
                    <a:pt x="16664" y="-1"/>
                    <a:pt x="10799" y="0"/>
                  </a:cubicBezTo>
                  <a:cubicBezTo>
                    <a:pt x="4935" y="0"/>
                    <a:pt x="142" y="4680"/>
                    <a:pt x="3" y="10544"/>
                  </a:cubicBezTo>
                  <a:close/>
                </a:path>
              </a:pathLst>
            </a:custGeom>
            <a:solidFill>
              <a:srgbClr val="FFFFFF"/>
            </a:solidFill>
            <a:ln w="9525">
              <a:solidFill>
                <a:srgbClr val="000000"/>
              </a:solidFill>
              <a:miter lim="800000"/>
              <a:headEnd/>
              <a:tailEnd/>
            </a:ln>
          </p:spPr>
          <p:txBody>
            <a:bodyPr/>
            <a:lstStyle/>
            <a:p>
              <a:endParaRPr lang="de-DE"/>
            </a:p>
          </p:txBody>
        </p:sp>
        <p:sp>
          <p:nvSpPr>
            <p:cNvPr id="232525" name="AutoShape 77" descr="Светлый диагональный 2"/>
            <p:cNvSpPr>
              <a:spLocks noChangeArrowheads="1"/>
            </p:cNvSpPr>
            <p:nvPr/>
          </p:nvSpPr>
          <p:spPr bwMode="auto">
            <a:xfrm rot="10800000">
              <a:off x="860" y="926"/>
              <a:ext cx="1162" cy="1207"/>
            </a:xfrm>
            <a:custGeom>
              <a:avLst/>
              <a:gdLst>
                <a:gd name="G0" fmla="+- 9591 0 0"/>
                <a:gd name="G1" fmla="+- -11676670 0 0"/>
                <a:gd name="G2" fmla="+- 0 0 -11676670"/>
                <a:gd name="T0" fmla="*/ 0 256 1"/>
                <a:gd name="T1" fmla="*/ 180 256 1"/>
                <a:gd name="G3" fmla="+- -11676670 T0 T1"/>
                <a:gd name="T2" fmla="*/ 0 256 1"/>
                <a:gd name="T3" fmla="*/ 90 256 1"/>
                <a:gd name="G4" fmla="+- -11676670 T2 T3"/>
                <a:gd name="G5" fmla="*/ G4 2 1"/>
                <a:gd name="T4" fmla="*/ 90 256 1"/>
                <a:gd name="T5" fmla="*/ 0 256 1"/>
                <a:gd name="G6" fmla="+- -11676670 T4 T5"/>
                <a:gd name="G7" fmla="*/ G6 2 1"/>
                <a:gd name="G8" fmla="abs -116766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91"/>
                <a:gd name="G18" fmla="*/ 9591 1 2"/>
                <a:gd name="G19" fmla="+- G18 5400 0"/>
                <a:gd name="G20" fmla="cos G19 -11676670"/>
                <a:gd name="G21" fmla="sin G19 -11676670"/>
                <a:gd name="G22" fmla="+- G20 10800 0"/>
                <a:gd name="G23" fmla="+- G21 10800 0"/>
                <a:gd name="G24" fmla="+- 10800 0 G20"/>
                <a:gd name="G25" fmla="+- 9591 10800 0"/>
                <a:gd name="G26" fmla="?: G9 G17 G25"/>
                <a:gd name="G27" fmla="?: G9 0 21600"/>
                <a:gd name="G28" fmla="cos 10800 -11676670"/>
                <a:gd name="G29" fmla="sin 10800 -11676670"/>
                <a:gd name="G30" fmla="sin 9591 -11676670"/>
                <a:gd name="G31" fmla="+- G28 10800 0"/>
                <a:gd name="G32" fmla="+- G29 10800 0"/>
                <a:gd name="G33" fmla="+- G30 10800 0"/>
                <a:gd name="G34" fmla="?: G4 0 G31"/>
                <a:gd name="G35" fmla="?: -11676670 G34 0"/>
                <a:gd name="G36" fmla="?: G6 G35 G31"/>
                <a:gd name="G37" fmla="+- 21600 0 G36"/>
                <a:gd name="G38" fmla="?: G4 0 G33"/>
                <a:gd name="G39" fmla="?: -11676670 G38 G32"/>
                <a:gd name="G40" fmla="?: G6 G39 0"/>
                <a:gd name="G41" fmla="?: G4 G32 21600"/>
                <a:gd name="G42" fmla="?: G6 G41 G33"/>
                <a:gd name="T12" fmla="*/ 10800 w 21600"/>
                <a:gd name="T13" fmla="*/ 0 h 21600"/>
                <a:gd name="T14" fmla="*/ 609 w 21600"/>
                <a:gd name="T15" fmla="*/ 10474 h 21600"/>
                <a:gd name="T16" fmla="*/ 10800 w 21600"/>
                <a:gd name="T17" fmla="*/ 1209 h 21600"/>
                <a:gd name="T18" fmla="*/ 20991 w 21600"/>
                <a:gd name="T19" fmla="*/ 1047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13" y="10494"/>
                  </a:moveTo>
                  <a:cubicBezTo>
                    <a:pt x="1379" y="5318"/>
                    <a:pt x="5622" y="1208"/>
                    <a:pt x="10800" y="1209"/>
                  </a:cubicBezTo>
                  <a:cubicBezTo>
                    <a:pt x="15977" y="1209"/>
                    <a:pt x="20220" y="5318"/>
                    <a:pt x="20386" y="10494"/>
                  </a:cubicBezTo>
                  <a:lnTo>
                    <a:pt x="21594" y="10455"/>
                  </a:lnTo>
                  <a:cubicBezTo>
                    <a:pt x="21408" y="4627"/>
                    <a:pt x="16630" y="-1"/>
                    <a:pt x="10799" y="0"/>
                  </a:cubicBezTo>
                  <a:cubicBezTo>
                    <a:pt x="4969" y="0"/>
                    <a:pt x="191" y="4627"/>
                    <a:pt x="5" y="10455"/>
                  </a:cubicBezTo>
                  <a:close/>
                </a:path>
              </a:pathLst>
            </a:custGeom>
            <a:pattFill prst="ltUpDiag">
              <a:fgClr>
                <a:srgbClr val="000000"/>
              </a:fgClr>
              <a:bgClr>
                <a:srgbClr val="FFFFFF"/>
              </a:bgClr>
            </a:pattFill>
            <a:ln w="9525">
              <a:solidFill>
                <a:srgbClr val="000000"/>
              </a:solidFill>
              <a:miter lim="800000"/>
              <a:headEnd/>
              <a:tailEnd/>
            </a:ln>
          </p:spPr>
          <p:txBody>
            <a:bodyPr/>
            <a:lstStyle/>
            <a:p>
              <a:endParaRPr lang="de-DE"/>
            </a:p>
          </p:txBody>
        </p:sp>
        <p:sp>
          <p:nvSpPr>
            <p:cNvPr id="232526" name="Line 78"/>
            <p:cNvSpPr>
              <a:spLocks noChangeShapeType="1"/>
            </p:cNvSpPr>
            <p:nvPr/>
          </p:nvSpPr>
          <p:spPr bwMode="auto">
            <a:xfrm>
              <a:off x="923" y="1553"/>
              <a:ext cx="10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32527" name="Line 79"/>
            <p:cNvSpPr>
              <a:spLocks noChangeShapeType="1"/>
            </p:cNvSpPr>
            <p:nvPr/>
          </p:nvSpPr>
          <p:spPr bwMode="auto">
            <a:xfrm>
              <a:off x="947" y="1595"/>
              <a:ext cx="98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32528" name="Rectangle 80" descr="Светлый диагональный 2"/>
            <p:cNvSpPr>
              <a:spLocks noChangeArrowheads="1"/>
            </p:cNvSpPr>
            <p:nvPr/>
          </p:nvSpPr>
          <p:spPr bwMode="auto">
            <a:xfrm>
              <a:off x="904" y="1556"/>
              <a:ext cx="1075" cy="39"/>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2529" name="AutoShape 81" descr="10%"/>
            <p:cNvSpPr>
              <a:spLocks noChangeArrowheads="1"/>
            </p:cNvSpPr>
            <p:nvPr/>
          </p:nvSpPr>
          <p:spPr bwMode="auto">
            <a:xfrm rot="16200000">
              <a:off x="1210" y="1332"/>
              <a:ext cx="471" cy="998"/>
            </a:xfrm>
            <a:prstGeom prst="moon">
              <a:avLst>
                <a:gd name="adj" fmla="val 87500"/>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2530" name="Oval 82" descr="10%"/>
            <p:cNvSpPr>
              <a:spLocks noChangeArrowheads="1"/>
            </p:cNvSpPr>
            <p:nvPr/>
          </p:nvSpPr>
          <p:spPr bwMode="auto">
            <a:xfrm>
              <a:off x="1032" y="1595"/>
              <a:ext cx="818" cy="68"/>
            </a:xfrm>
            <a:prstGeom prst="ellipse">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2531" name="AutoShape 83"/>
            <p:cNvSpPr>
              <a:spLocks noChangeArrowheads="1"/>
            </p:cNvSpPr>
            <p:nvPr/>
          </p:nvSpPr>
          <p:spPr bwMode="auto">
            <a:xfrm>
              <a:off x="2323" y="1595"/>
              <a:ext cx="473" cy="385"/>
            </a:xfrm>
            <a:prstGeom prst="wedgeRectCallout">
              <a:avLst>
                <a:gd name="adj1" fmla="val -128648"/>
                <a:gd name="adj2" fmla="val 44028"/>
              </a:avLst>
            </a:prstGeom>
            <a:solidFill>
              <a:srgbClr val="FFFFFF"/>
            </a:solidFill>
            <a:ln w="9525">
              <a:solidFill>
                <a:srgbClr val="000000"/>
              </a:solidFill>
              <a:miter lim="800000"/>
              <a:headEnd/>
              <a:tailEnd/>
            </a:ln>
          </p:spPr>
          <p:txBody>
            <a:bodyPr lIns="57110" tIns="28555" rIns="57110" bIns="28555"/>
            <a:lstStyle/>
            <a:p>
              <a:r>
                <a:rPr lang="en-US" sz="1600">
                  <a:latin typeface="Arial" charset="0"/>
                  <a:ea typeface="Times New Roman" pitchFamily="18" charset="0"/>
                  <a:cs typeface="Arial" charset="0"/>
                </a:rPr>
                <a:t>Lower head</a:t>
              </a:r>
              <a:endParaRPr lang="en-US" sz="4000">
                <a:ea typeface="Times New Roman" pitchFamily="18" charset="0"/>
                <a:cs typeface="Arial" charset="0"/>
              </a:endParaRPr>
            </a:p>
          </p:txBody>
        </p:sp>
        <p:sp>
          <p:nvSpPr>
            <p:cNvPr id="232532" name="AutoShape 84"/>
            <p:cNvSpPr>
              <a:spLocks noChangeArrowheads="1"/>
            </p:cNvSpPr>
            <p:nvPr/>
          </p:nvSpPr>
          <p:spPr bwMode="auto">
            <a:xfrm>
              <a:off x="198" y="1615"/>
              <a:ext cx="473" cy="344"/>
            </a:xfrm>
            <a:prstGeom prst="wedgeRectCallout">
              <a:avLst>
                <a:gd name="adj1" fmla="val 177560"/>
                <a:gd name="adj2" fmla="val 23861"/>
              </a:avLst>
            </a:prstGeom>
            <a:solidFill>
              <a:srgbClr val="FFFFFF"/>
            </a:solidFill>
            <a:ln w="9525">
              <a:solidFill>
                <a:srgbClr val="000000"/>
              </a:solidFill>
              <a:miter lim="800000"/>
              <a:headEnd/>
              <a:tailEnd/>
            </a:ln>
          </p:spPr>
          <p:txBody>
            <a:bodyPr lIns="57110" tIns="28555" rIns="57110" bIns="28555"/>
            <a:lstStyle/>
            <a:p>
              <a:r>
                <a:rPr lang="en-US" sz="1600">
                  <a:latin typeface="Arial" charset="0"/>
                  <a:ea typeface="Times New Roman" pitchFamily="18" charset="0"/>
                  <a:cs typeface="Arial" charset="0"/>
                </a:rPr>
                <a:t>Molten corium</a:t>
              </a:r>
              <a:endParaRPr lang="en-US" sz="4000">
                <a:ea typeface="Times New Roman" pitchFamily="18" charset="0"/>
                <a:cs typeface="Arial" charset="0"/>
              </a:endParaRPr>
            </a:p>
          </p:txBody>
        </p:sp>
        <p:sp>
          <p:nvSpPr>
            <p:cNvPr id="232533" name="AutoShape 85"/>
            <p:cNvSpPr>
              <a:spLocks noChangeArrowheads="1"/>
            </p:cNvSpPr>
            <p:nvPr/>
          </p:nvSpPr>
          <p:spPr bwMode="auto">
            <a:xfrm>
              <a:off x="2098" y="1082"/>
              <a:ext cx="473" cy="383"/>
            </a:xfrm>
            <a:prstGeom prst="wedgeRectCallout">
              <a:avLst>
                <a:gd name="adj1" fmla="val -129282"/>
                <a:gd name="adj2" fmla="val 74542"/>
              </a:avLst>
            </a:prstGeom>
            <a:solidFill>
              <a:schemeClr val="bg1"/>
            </a:solidFill>
            <a:ln w="9525">
              <a:solidFill>
                <a:srgbClr val="000000"/>
              </a:solidFill>
              <a:miter lim="800000"/>
              <a:headEnd/>
              <a:tailEnd/>
            </a:ln>
          </p:spPr>
          <p:txBody>
            <a:bodyPr lIns="57110" tIns="28555" rIns="57110" bIns="28555"/>
            <a:lstStyle/>
            <a:p>
              <a:r>
                <a:rPr lang="en-US" sz="1600">
                  <a:latin typeface="Arial" charset="0"/>
                  <a:ea typeface="Times New Roman" pitchFamily="18" charset="0"/>
                  <a:cs typeface="Arial" charset="0"/>
                </a:rPr>
                <a:t>Oxide crust</a:t>
              </a:r>
              <a:endParaRPr lang="en-US" sz="4000">
                <a:ea typeface="Times New Roman" pitchFamily="18" charset="0"/>
                <a:cs typeface="Arial" charset="0"/>
              </a:endParaRPr>
            </a:p>
          </p:txBody>
        </p:sp>
        <p:sp>
          <p:nvSpPr>
            <p:cNvPr id="232534" name="Line 86"/>
            <p:cNvSpPr>
              <a:spLocks noChangeShapeType="1"/>
            </p:cNvSpPr>
            <p:nvPr/>
          </p:nvSpPr>
          <p:spPr bwMode="auto">
            <a:xfrm>
              <a:off x="1296" y="1230"/>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2535" name="Line 87"/>
            <p:cNvSpPr>
              <a:spLocks noChangeShapeType="1"/>
            </p:cNvSpPr>
            <p:nvPr/>
          </p:nvSpPr>
          <p:spPr bwMode="auto">
            <a:xfrm>
              <a:off x="1410" y="1230"/>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2536" name="Line 88"/>
            <p:cNvSpPr>
              <a:spLocks noChangeShapeType="1"/>
            </p:cNvSpPr>
            <p:nvPr/>
          </p:nvSpPr>
          <p:spPr bwMode="auto">
            <a:xfrm>
              <a:off x="1505" y="1236"/>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2537" name="Line 89"/>
            <p:cNvSpPr>
              <a:spLocks noChangeShapeType="1"/>
            </p:cNvSpPr>
            <p:nvPr/>
          </p:nvSpPr>
          <p:spPr bwMode="auto">
            <a:xfrm>
              <a:off x="1599" y="1236"/>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32538" name="AutoShape 90"/>
          <p:cNvSpPr>
            <a:spLocks noChangeArrowheads="1"/>
          </p:cNvSpPr>
          <p:nvPr/>
        </p:nvSpPr>
        <p:spPr bwMode="auto">
          <a:xfrm>
            <a:off x="4305300" y="5310188"/>
            <a:ext cx="533400" cy="304800"/>
          </a:xfrm>
          <a:prstGeom prst="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2539" name="Text Box 91"/>
          <p:cNvSpPr txBox="1">
            <a:spLocks noChangeArrowheads="1"/>
          </p:cNvSpPr>
          <p:nvPr/>
        </p:nvSpPr>
        <p:spPr bwMode="auto">
          <a:xfrm>
            <a:off x="388938" y="1346200"/>
            <a:ext cx="83661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GB" sz="2000">
                <a:solidFill>
                  <a:srgbClr val="990033"/>
                </a:solidFill>
                <a:latin typeface="Arial" charset="0"/>
              </a:rPr>
              <a:t>  </a:t>
            </a:r>
            <a:r>
              <a:rPr lang="en-GB" sz="2000">
                <a:latin typeface="Arial" charset="0"/>
              </a:rPr>
              <a:t>Proposed crucible </a:t>
            </a:r>
            <a:r>
              <a:rPr lang="en-GB" sz="2000" i="1" u="sng">
                <a:latin typeface="Arial" charset="0"/>
              </a:rPr>
              <a:t>isothermal</a:t>
            </a:r>
            <a:r>
              <a:rPr lang="en-GB" sz="2000">
                <a:latin typeface="Arial" charset="0"/>
              </a:rPr>
              <a:t> tests with “cold” ceramic walls and “hot” free oxidizing surface with inductive heating of metallic melt should model molten pool (MP) oxidation in the lower head of the (cooled) reactor vessel</a:t>
            </a:r>
            <a:r>
              <a:rPr lang="en-GB" sz="1600">
                <a:latin typeface="Arial" charset="0"/>
              </a:rPr>
              <a:t> </a:t>
            </a:r>
            <a:endParaRPr lang="ru-RU" sz="160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2" name="Foliennummernplatzhalter 4"/>
          <p:cNvSpPr>
            <a:spLocks noGrp="1"/>
          </p:cNvSpPr>
          <p:nvPr>
            <p:ph type="sldNum" sz="quarter" idx="11"/>
          </p:nvPr>
        </p:nvSpPr>
        <p:spPr/>
        <p:txBody>
          <a:bodyPr/>
          <a:lstStyle/>
          <a:p>
            <a:fld id="{5FED2442-3DF7-4729-8DBE-5C1C75381763}" type="slidenum">
              <a:rPr lang="ru-RU"/>
              <a:pPr/>
              <a:t>13</a:t>
            </a:fld>
            <a:endParaRPr lang="ru-RU"/>
          </a:p>
        </p:txBody>
      </p:sp>
      <p:graphicFrame>
        <p:nvGraphicFramePr>
          <p:cNvPr id="244738" name="Object 2"/>
          <p:cNvGraphicFramePr>
            <a:graphicFrameLocks noGrp="1" noChangeAspect="1"/>
          </p:cNvGraphicFramePr>
          <p:nvPr>
            <p:ph idx="1"/>
          </p:nvPr>
        </p:nvGraphicFramePr>
        <p:xfrm>
          <a:off x="4332288" y="5200650"/>
          <a:ext cx="3951287" cy="901700"/>
        </p:xfrm>
        <a:graphic>
          <a:graphicData uri="http://schemas.openxmlformats.org/presentationml/2006/ole">
            <mc:AlternateContent xmlns:mc="http://schemas.openxmlformats.org/markup-compatibility/2006">
              <mc:Choice xmlns:v="urn:schemas-microsoft-com:vml" Requires="v">
                <p:oleObj spid="_x0000_s244748" name="Диаграмма" r:id="rId4" imgW="3753002" imgH="981151" progId="MSGraph.Chart.8">
                  <p:embed followColorScheme="full"/>
                </p:oleObj>
              </mc:Choice>
              <mc:Fallback>
                <p:oleObj name="Диаграмма" r:id="rId4" imgW="3753002" imgH="981151" progId="MSGraph.Chart.8">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5200650"/>
                        <a:ext cx="39512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4739"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4740" name="Rectangle 4"/>
          <p:cNvSpPr>
            <a:spLocks noChangeArrowheads="1"/>
          </p:cNvSpPr>
          <p:nvPr/>
        </p:nvSpPr>
        <p:spPr bwMode="auto">
          <a:xfrm>
            <a:off x="0" y="317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4741" name="Text Box 5"/>
          <p:cNvSpPr txBox="1">
            <a:spLocks noChangeArrowheads="1"/>
          </p:cNvSpPr>
          <p:nvPr/>
        </p:nvSpPr>
        <p:spPr bwMode="auto">
          <a:xfrm>
            <a:off x="1452563" y="146050"/>
            <a:ext cx="62198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Simulation of molten pool oxidation in new crucible tests</a:t>
            </a:r>
            <a:r>
              <a:rPr lang="ru-RU" b="1">
                <a:solidFill>
                  <a:srgbClr val="A50021"/>
                </a:solidFill>
              </a:rPr>
              <a:t> </a:t>
            </a:r>
            <a:r>
              <a:rPr lang="en-US" sz="2000">
                <a:solidFill>
                  <a:srgbClr val="A50021"/>
                </a:solidFill>
                <a:latin typeface="Arial" charset="0"/>
              </a:rPr>
              <a:t>(2/2)</a:t>
            </a:r>
            <a:endParaRPr lang="ru-RU" sz="2000">
              <a:solidFill>
                <a:srgbClr val="A50021"/>
              </a:solidFill>
              <a:latin typeface="Arial" charset="0"/>
            </a:endParaRPr>
          </a:p>
        </p:txBody>
      </p:sp>
      <p:sp>
        <p:nvSpPr>
          <p:cNvPr id="244743" name="Text Box 7"/>
          <p:cNvSpPr txBox="1">
            <a:spLocks noChangeArrowheads="1"/>
          </p:cNvSpPr>
          <p:nvPr/>
        </p:nvSpPr>
        <p:spPr bwMode="auto">
          <a:xfrm>
            <a:off x="760413" y="1143000"/>
            <a:ext cx="7556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003399"/>
                </a:solidFill>
                <a:latin typeface="Arial" charset="0"/>
              </a:rPr>
              <a:t>2-d model predictions for “cold” ceramic walls (</a:t>
            </a:r>
            <a:r>
              <a:rPr lang="en-US" sz="2000">
                <a:solidFill>
                  <a:srgbClr val="003399"/>
                </a:solidFill>
                <a:latin typeface="Arial" charset="0"/>
                <a:sym typeface="Symbol" pitchFamily="18" charset="2"/>
              </a:rPr>
              <a:t></a:t>
            </a:r>
            <a:r>
              <a:rPr lang="en-US" sz="2000" i="1">
                <a:solidFill>
                  <a:srgbClr val="003399"/>
                </a:solidFill>
                <a:latin typeface="Arial" charset="0"/>
                <a:sym typeface="Symbol" pitchFamily="18" charset="2"/>
              </a:rPr>
              <a:t>T</a:t>
            </a:r>
            <a:r>
              <a:rPr lang="en-US" sz="2000" i="1" baseline="-25000">
                <a:solidFill>
                  <a:srgbClr val="003399"/>
                </a:solidFill>
                <a:latin typeface="Arial" charset="0"/>
                <a:sym typeface="Symbol" pitchFamily="18" charset="2"/>
              </a:rPr>
              <a:t>w</a:t>
            </a:r>
            <a:r>
              <a:rPr lang="en-US" sz="2000">
                <a:solidFill>
                  <a:srgbClr val="003399"/>
                </a:solidFill>
                <a:latin typeface="Arial" charset="0"/>
              </a:rPr>
              <a:t> &lt; 0) and “hot” free surface (</a:t>
            </a:r>
            <a:r>
              <a:rPr lang="en-US" sz="2000">
                <a:solidFill>
                  <a:srgbClr val="003399"/>
                </a:solidFill>
                <a:latin typeface="Arial" charset="0"/>
                <a:sym typeface="Symbol" pitchFamily="18" charset="2"/>
              </a:rPr>
              <a:t></a:t>
            </a:r>
            <a:r>
              <a:rPr lang="en-US" sz="2000" i="1">
                <a:solidFill>
                  <a:srgbClr val="003399"/>
                </a:solidFill>
                <a:latin typeface="Arial" charset="0"/>
                <a:sym typeface="Symbol" pitchFamily="18" charset="2"/>
              </a:rPr>
              <a:t>T</a:t>
            </a:r>
            <a:r>
              <a:rPr lang="en-US" sz="2000" i="1" baseline="-25000">
                <a:solidFill>
                  <a:srgbClr val="003399"/>
                </a:solidFill>
                <a:latin typeface="Arial" charset="0"/>
                <a:sym typeface="Symbol" pitchFamily="18" charset="2"/>
              </a:rPr>
              <a:t>up</a:t>
            </a:r>
            <a:r>
              <a:rPr lang="en-US" sz="2000">
                <a:solidFill>
                  <a:srgbClr val="003399"/>
                </a:solidFill>
                <a:latin typeface="Arial" charset="0"/>
              </a:rPr>
              <a:t> </a:t>
            </a:r>
            <a:r>
              <a:rPr lang="en-US" sz="2000">
                <a:solidFill>
                  <a:srgbClr val="003399"/>
                </a:solidFill>
                <a:latin typeface="Arial" charset="0"/>
                <a:sym typeface="Symbol" pitchFamily="18" charset="2"/>
              </a:rPr>
              <a:t></a:t>
            </a:r>
            <a:r>
              <a:rPr lang="en-US" sz="2000">
                <a:solidFill>
                  <a:srgbClr val="003399"/>
                </a:solidFill>
                <a:latin typeface="Arial" charset="0"/>
              </a:rPr>
              <a:t> 0) at the MP temperature 2540K</a:t>
            </a:r>
            <a:r>
              <a:rPr lang="ru-RU" sz="2000">
                <a:solidFill>
                  <a:srgbClr val="003399"/>
                </a:solidFill>
                <a:latin typeface="Arial" charset="0"/>
              </a:rPr>
              <a:t> </a:t>
            </a:r>
          </a:p>
        </p:txBody>
      </p:sp>
      <p:grpSp>
        <p:nvGrpSpPr>
          <p:cNvPr id="244744" name="Group 8"/>
          <p:cNvGrpSpPr>
            <a:grpSpLocks/>
          </p:cNvGrpSpPr>
          <p:nvPr/>
        </p:nvGrpSpPr>
        <p:grpSpPr bwMode="auto">
          <a:xfrm>
            <a:off x="257175" y="2106613"/>
            <a:ext cx="8851900" cy="3051175"/>
            <a:chOff x="167" y="1203"/>
            <a:chExt cx="5576" cy="1922"/>
          </a:xfrm>
        </p:grpSpPr>
        <p:pic>
          <p:nvPicPr>
            <p:cNvPr id="244745" name="Picture 9" descr="Graph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5" y="1203"/>
              <a:ext cx="2818"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6" name="Picture 10" descr="Graph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 y="1212"/>
              <a:ext cx="2818"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4747" name="Text Box 11"/>
          <p:cNvSpPr txBox="1">
            <a:spLocks noChangeArrowheads="1"/>
          </p:cNvSpPr>
          <p:nvPr/>
        </p:nvSpPr>
        <p:spPr bwMode="auto">
          <a:xfrm>
            <a:off x="323850" y="5297488"/>
            <a:ext cx="8462963"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itchFamily="18" charset="0"/>
              </a:defRPr>
            </a:lvl1pPr>
            <a:lvl2pPr marL="622300" indent="-1651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000">
                <a:solidFill>
                  <a:srgbClr val="990033"/>
                </a:solidFill>
                <a:latin typeface="Arial" charset="0"/>
              </a:rPr>
              <a:t>  </a:t>
            </a:r>
            <a:r>
              <a:rPr lang="en-US" sz="1800" u="sng">
                <a:latin typeface="Arial" charset="0"/>
              </a:rPr>
              <a:t>ZrO</a:t>
            </a:r>
            <a:r>
              <a:rPr lang="en-US" sz="1800" u="sng" baseline="-25000">
                <a:latin typeface="Arial" charset="0"/>
              </a:rPr>
              <a:t>2</a:t>
            </a:r>
            <a:r>
              <a:rPr lang="en-US" sz="1800" u="sng">
                <a:latin typeface="Arial" charset="0"/>
              </a:rPr>
              <a:t> crucible</a:t>
            </a:r>
            <a:r>
              <a:rPr lang="en-US" sz="1800">
                <a:latin typeface="Arial" charset="0"/>
              </a:rPr>
              <a:t> parameters: </a:t>
            </a:r>
            <a:r>
              <a:rPr lang="en-US" sz="1800" i="1">
                <a:latin typeface="Arial" charset="0"/>
              </a:rPr>
              <a:t>R</a:t>
            </a:r>
            <a:r>
              <a:rPr lang="en-US" sz="1800">
                <a:latin typeface="Arial" charset="0"/>
              </a:rPr>
              <a:t> = 36.5 mm, </a:t>
            </a:r>
            <a:r>
              <a:rPr lang="en-US" sz="1800" i="1">
                <a:latin typeface="Arial" charset="0"/>
              </a:rPr>
              <a:t>h</a:t>
            </a:r>
            <a:r>
              <a:rPr lang="en-US" sz="1800">
                <a:latin typeface="Arial" charset="0"/>
              </a:rPr>
              <a:t> = 10 mm, wall thickness 7 mm. </a:t>
            </a:r>
          </a:p>
          <a:p>
            <a:pPr algn="just">
              <a:spcBef>
                <a:spcPct val="50000"/>
              </a:spcBef>
            </a:pPr>
            <a:r>
              <a:rPr lang="en-US" sz="1800">
                <a:latin typeface="Arial" charset="0"/>
              </a:rPr>
              <a:t>  </a:t>
            </a:r>
            <a:r>
              <a:rPr lang="en-US" sz="1800" u="sng">
                <a:latin typeface="Arial" charset="0"/>
              </a:rPr>
              <a:t>Charge</a:t>
            </a:r>
            <a:r>
              <a:rPr lang="en-US" sz="1800">
                <a:latin typeface="Arial" charset="0"/>
              </a:rPr>
              <a:t> is produced from the mixture of metallic Zr and ceramic ZrO</a:t>
            </a:r>
            <a:r>
              <a:rPr lang="en-US" sz="1800" baseline="-25000">
                <a:latin typeface="Arial" charset="0"/>
              </a:rPr>
              <a:t>2</a:t>
            </a:r>
            <a:r>
              <a:rPr lang="en-US" sz="1800">
                <a:latin typeface="Arial" charset="0"/>
              </a:rPr>
              <a:t> phases with the average atomic composition Zr:O = 2.7:1.</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5" name="Foliennummernplatzhalter 4"/>
          <p:cNvSpPr>
            <a:spLocks noGrp="1"/>
          </p:cNvSpPr>
          <p:nvPr>
            <p:ph type="sldNum" sz="quarter" idx="11"/>
          </p:nvPr>
        </p:nvSpPr>
        <p:spPr/>
        <p:txBody>
          <a:bodyPr/>
          <a:lstStyle/>
          <a:p>
            <a:fld id="{FA728077-F0FD-4C11-90F4-BCC040A90B15}" type="slidenum">
              <a:rPr lang="ru-RU"/>
              <a:pPr/>
              <a:t>14</a:t>
            </a:fld>
            <a:endParaRPr lang="ru-RU"/>
          </a:p>
        </p:txBody>
      </p:sp>
      <p:sp>
        <p:nvSpPr>
          <p:cNvPr id="246786" name="Rectangle 2"/>
          <p:cNvSpPr>
            <a:spLocks noChangeArrowheads="1"/>
          </p:cNvSpPr>
          <p:nvPr>
            <p:ph type="body" idx="1"/>
          </p:nvPr>
        </p:nvSpPr>
        <p:spPr bwMode="auto">
          <a:xfrm>
            <a:off x="228600" y="990600"/>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80000"/>
              </a:lnSpc>
              <a:spcBef>
                <a:spcPts val="1200"/>
              </a:spcBef>
              <a:spcAft>
                <a:spcPts val="600"/>
              </a:spcAft>
              <a:buFont typeface="Monotype Sorts" pitchFamily="2" charset="2"/>
              <a:buNone/>
            </a:pPr>
            <a:r>
              <a:rPr lang="en-US" sz="2400">
                <a:solidFill>
                  <a:srgbClr val="003399"/>
                </a:solidFill>
              </a:rPr>
              <a:t>The model correctly describes the main observations of the FZK crucible tests:</a:t>
            </a:r>
          </a:p>
          <a:p>
            <a:pPr>
              <a:lnSpc>
                <a:spcPct val="90000"/>
              </a:lnSpc>
              <a:spcBef>
                <a:spcPct val="30000"/>
              </a:spcBef>
            </a:pPr>
            <a:r>
              <a:rPr lang="en-US" sz="2000"/>
              <a:t>Dissolution of ZrO</a:t>
            </a:r>
            <a:r>
              <a:rPr lang="en-US" sz="2000" baseline="-25000"/>
              <a:t>2</a:t>
            </a:r>
            <a:r>
              <a:rPr lang="en-US" sz="2000"/>
              <a:t> walls in the initial stage of interactions </a:t>
            </a:r>
          </a:p>
          <a:p>
            <a:pPr>
              <a:lnSpc>
                <a:spcPct val="90000"/>
              </a:lnSpc>
              <a:spcBef>
                <a:spcPct val="30000"/>
              </a:spcBef>
            </a:pPr>
            <a:r>
              <a:rPr lang="en-US" sz="2000"/>
              <a:t>Growth of oxide crust at the melt / walls interface</a:t>
            </a:r>
          </a:p>
          <a:p>
            <a:pPr>
              <a:lnSpc>
                <a:spcPct val="90000"/>
              </a:lnSpc>
              <a:spcBef>
                <a:spcPct val="30000"/>
              </a:spcBef>
            </a:pPr>
            <a:r>
              <a:rPr lang="en-US" sz="2000"/>
              <a:t>Secondary dissolution of oxide crust in the late stage </a:t>
            </a:r>
          </a:p>
          <a:p>
            <a:pPr>
              <a:lnSpc>
                <a:spcPct val="90000"/>
              </a:lnSpc>
              <a:spcBef>
                <a:spcPct val="30000"/>
              </a:spcBef>
            </a:pPr>
            <a:r>
              <a:rPr lang="en-US" sz="2000"/>
              <a:t>Growth of oxide layer on the free (non-oxidised) surface of melt</a:t>
            </a:r>
          </a:p>
          <a:p>
            <a:pPr>
              <a:lnSpc>
                <a:spcPct val="90000"/>
              </a:lnSpc>
              <a:spcBef>
                <a:spcPct val="30000"/>
              </a:spcBef>
            </a:pPr>
            <a:r>
              <a:rPr lang="en-US" sz="2000"/>
              <a:t>Heavy precipitation of the ceramic phase in the oxidised melt </a:t>
            </a:r>
          </a:p>
          <a:p>
            <a:pPr>
              <a:lnSpc>
                <a:spcPct val="90000"/>
              </a:lnSpc>
              <a:spcBef>
                <a:spcPct val="30000"/>
              </a:spcBef>
              <a:buFont typeface="Monotype Sorts" pitchFamily="2" charset="2"/>
              <a:buNone/>
            </a:pPr>
            <a:endParaRPr lang="en-US" sz="2400">
              <a:solidFill>
                <a:srgbClr val="A50021"/>
              </a:solidFill>
            </a:endParaRPr>
          </a:p>
          <a:p>
            <a:pPr>
              <a:lnSpc>
                <a:spcPct val="90000"/>
              </a:lnSpc>
              <a:spcBef>
                <a:spcPct val="30000"/>
              </a:spcBef>
              <a:buFont typeface="Monotype Sorts" pitchFamily="2" charset="2"/>
              <a:buNone/>
            </a:pPr>
            <a:r>
              <a:rPr lang="en-US" sz="2400">
                <a:solidFill>
                  <a:srgbClr val="003399"/>
                </a:solidFill>
              </a:rPr>
              <a:t>The model predicts:</a:t>
            </a:r>
          </a:p>
          <a:p>
            <a:pPr algn="just">
              <a:lnSpc>
                <a:spcPct val="90000"/>
              </a:lnSpc>
              <a:spcBef>
                <a:spcPct val="30000"/>
              </a:spcBef>
            </a:pPr>
            <a:r>
              <a:rPr lang="en-US" sz="2000"/>
              <a:t>Growth of oxide crust on “cold” non-oxidized free surface of melt in new crucible tests. </a:t>
            </a:r>
          </a:p>
          <a:p>
            <a:pPr algn="just">
              <a:lnSpc>
                <a:spcPct val="90000"/>
              </a:lnSpc>
              <a:spcBef>
                <a:spcPct val="30000"/>
              </a:spcBef>
            </a:pPr>
            <a:r>
              <a:rPr lang="en-US" sz="2000"/>
              <a:t>The total kinetics of melt oxidation obeys a (close to) linear (rather than parabolic) time law, owing to quick stabilisation of oxide crust thickness at the melt/steam interface. </a:t>
            </a:r>
          </a:p>
          <a:p>
            <a:pPr algn="just">
              <a:lnSpc>
                <a:spcPct val="90000"/>
              </a:lnSpc>
              <a:spcBef>
                <a:spcPct val="30000"/>
              </a:spcBef>
            </a:pPr>
            <a:r>
              <a:rPr lang="en-US" sz="2000"/>
              <a:t>These predictions can be extended to molten pool oxidation in RPV. </a:t>
            </a:r>
            <a:endParaRPr lang="en-GB" sz="2000"/>
          </a:p>
        </p:txBody>
      </p:sp>
      <p:sp>
        <p:nvSpPr>
          <p:cNvPr id="246787" name="Text Box 3"/>
          <p:cNvSpPr txBox="1">
            <a:spLocks noChangeArrowheads="1"/>
          </p:cNvSpPr>
          <p:nvPr/>
        </p:nvSpPr>
        <p:spPr bwMode="auto">
          <a:xfrm>
            <a:off x="1258888" y="85725"/>
            <a:ext cx="66246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b="1">
                <a:solidFill>
                  <a:srgbClr val="990033"/>
                </a:solidFill>
                <a:latin typeface="Arial" charset="0"/>
              </a:rPr>
              <a:t>Main results of the 2-d melt oxidation model</a:t>
            </a:r>
            <a:r>
              <a:rPr lang="en-US" b="1">
                <a:solidFill>
                  <a:srgbClr val="990033"/>
                </a:solidFill>
                <a:latin typeface="Arial" charset="0"/>
              </a:rPr>
              <a:t> validation</a:t>
            </a:r>
            <a:endParaRPr lang="ru-RU" b="1">
              <a:solidFill>
                <a:srgbClr val="990033"/>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7" name="Foliennummernplatzhalter 4"/>
          <p:cNvSpPr>
            <a:spLocks noGrp="1"/>
          </p:cNvSpPr>
          <p:nvPr>
            <p:ph type="sldNum" sz="quarter" idx="11"/>
          </p:nvPr>
        </p:nvSpPr>
        <p:spPr/>
        <p:txBody>
          <a:bodyPr/>
          <a:lstStyle/>
          <a:p>
            <a:fld id="{3A17DE0F-A31D-4D8B-8835-BA16266571B6}" type="slidenum">
              <a:rPr lang="ru-RU"/>
              <a:pPr/>
              <a:t>15</a:t>
            </a:fld>
            <a:endParaRPr lang="ru-RU"/>
          </a:p>
        </p:txBody>
      </p:sp>
      <p:pic>
        <p:nvPicPr>
          <p:cNvPr id="230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41438"/>
            <a:ext cx="3771900" cy="37433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0404" name="Text Box 4"/>
          <p:cNvSpPr txBox="1">
            <a:spLocks noChangeArrowheads="1"/>
          </p:cNvSpPr>
          <p:nvPr/>
        </p:nvSpPr>
        <p:spPr bwMode="auto">
          <a:xfrm>
            <a:off x="304800" y="5300663"/>
            <a:ext cx="411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rgbClr val="003399"/>
                </a:solidFill>
                <a:latin typeface="Arial" charset="0"/>
                <a:cs typeface="Times New Roman" pitchFamily="18" charset="0"/>
              </a:rPr>
              <a:t>Post-test macrograph at the 228 mm level of FPT1 bundle</a:t>
            </a:r>
            <a:r>
              <a:rPr lang="en-GB">
                <a:solidFill>
                  <a:srgbClr val="003399"/>
                </a:solidFill>
                <a:cs typeface="Times New Roman" pitchFamily="18" charset="0"/>
              </a:rPr>
              <a:t> </a:t>
            </a:r>
            <a:endParaRPr lang="en-US">
              <a:solidFill>
                <a:srgbClr val="003399"/>
              </a:solidFill>
              <a:cs typeface="Times New Roman" pitchFamily="18" charset="0"/>
            </a:endParaRPr>
          </a:p>
        </p:txBody>
      </p:sp>
      <p:sp>
        <p:nvSpPr>
          <p:cNvPr id="230405" name="Text Box 5"/>
          <p:cNvSpPr txBox="1">
            <a:spLocks noChangeArrowheads="1"/>
          </p:cNvSpPr>
          <p:nvPr/>
        </p:nvSpPr>
        <p:spPr bwMode="auto">
          <a:xfrm>
            <a:off x="4495800" y="1268413"/>
            <a:ext cx="4419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GB">
                <a:solidFill>
                  <a:srgbClr val="003399"/>
                </a:solidFill>
                <a:latin typeface="Arial" charset="0"/>
                <a:cs typeface="Times New Roman" pitchFamily="18" charset="0"/>
              </a:rPr>
              <a:t>Observations:</a:t>
            </a:r>
          </a:p>
          <a:p>
            <a:pPr algn="just">
              <a:lnSpc>
                <a:spcPct val="90000"/>
              </a:lnSpc>
              <a:spcBef>
                <a:spcPct val="50000"/>
              </a:spcBef>
              <a:buFontTx/>
              <a:buChar char="•"/>
            </a:pPr>
            <a:r>
              <a:rPr lang="en-GB" sz="2000">
                <a:latin typeface="Arial" charset="0"/>
                <a:cs typeface="Times New Roman" pitchFamily="18" charset="0"/>
              </a:rPr>
              <a:t> Atomic composition of corium (at elevations 153/236 mm) was rather homogeneous axially and radially and corresponded to </a:t>
            </a:r>
            <a:r>
              <a:rPr lang="en-GB" sz="2000">
                <a:latin typeface="Arial" charset="0"/>
                <a:cs typeface="Times New Roman" pitchFamily="18" charset="0"/>
                <a:sym typeface="Symbol" pitchFamily="18" charset="2"/>
              </a:rPr>
              <a:t></a:t>
            </a:r>
            <a:r>
              <a:rPr lang="en-GB" sz="2000">
                <a:latin typeface="Arial" charset="0"/>
                <a:cs typeface="Times New Roman" pitchFamily="18" charset="0"/>
              </a:rPr>
              <a:t>(U</a:t>
            </a:r>
            <a:r>
              <a:rPr lang="en-GB" sz="2000" baseline="-30000">
                <a:latin typeface="Arial" charset="0"/>
                <a:cs typeface="Times New Roman" pitchFamily="18" charset="0"/>
              </a:rPr>
              <a:t>0.5.</a:t>
            </a:r>
            <a:r>
              <a:rPr lang="en-GB" sz="2000">
                <a:latin typeface="Arial" charset="0"/>
                <a:cs typeface="Times New Roman" pitchFamily="18" charset="0"/>
              </a:rPr>
              <a:t>Zr</a:t>
            </a:r>
            <a:r>
              <a:rPr lang="en-GB" sz="2000" baseline="-30000">
                <a:latin typeface="Arial" charset="0"/>
                <a:cs typeface="Times New Roman" pitchFamily="18" charset="0"/>
              </a:rPr>
              <a:t>0.5</a:t>
            </a:r>
            <a:r>
              <a:rPr lang="en-GB" sz="2000">
                <a:latin typeface="Arial" charset="0"/>
                <a:cs typeface="Times New Roman" pitchFamily="18" charset="0"/>
              </a:rPr>
              <a:t>)O</a:t>
            </a:r>
            <a:r>
              <a:rPr lang="en-GB" sz="2000" baseline="-30000">
                <a:latin typeface="Arial" charset="0"/>
                <a:cs typeface="Times New Roman" pitchFamily="18" charset="0"/>
              </a:rPr>
              <a:t>2</a:t>
            </a:r>
            <a:r>
              <a:rPr lang="en-GB" sz="2000" baseline="-30000">
                <a:cs typeface="Times New Roman" pitchFamily="18" charset="0"/>
                <a:sym typeface="Symbol" pitchFamily="18" charset="2"/>
              </a:rPr>
              <a:t></a:t>
            </a:r>
            <a:r>
              <a:rPr lang="en-GB" sz="2000" baseline="-30000">
                <a:latin typeface="Arial" charset="0"/>
                <a:cs typeface="Times New Roman" pitchFamily="18" charset="0"/>
              </a:rPr>
              <a:t>x</a:t>
            </a:r>
            <a:r>
              <a:rPr lang="en-GB" sz="2000">
                <a:latin typeface="Arial" charset="0"/>
                <a:cs typeface="Times New Roman" pitchFamily="18" charset="0"/>
              </a:rPr>
              <a:t> </a:t>
            </a:r>
          </a:p>
          <a:p>
            <a:pPr algn="just">
              <a:lnSpc>
                <a:spcPct val="90000"/>
              </a:lnSpc>
              <a:spcBef>
                <a:spcPct val="50000"/>
              </a:spcBef>
              <a:buFontTx/>
              <a:buChar char="•"/>
            </a:pPr>
            <a:r>
              <a:rPr lang="en-GB" sz="2000">
                <a:latin typeface="Arial" charset="0"/>
                <a:cs typeface="Times New Roman" pitchFamily="18" charset="0"/>
              </a:rPr>
              <a:t> At the periphery a crust structure of </a:t>
            </a:r>
            <a:r>
              <a:rPr lang="en-GB" sz="2000">
                <a:cs typeface="Times New Roman" pitchFamily="18" charset="0"/>
                <a:sym typeface="Symbol" pitchFamily="18" charset="2"/>
              </a:rPr>
              <a:t></a:t>
            </a:r>
            <a:r>
              <a:rPr lang="en-GB" sz="2000">
                <a:latin typeface="Arial" charset="0"/>
                <a:cs typeface="Times New Roman" pitchFamily="18" charset="0"/>
              </a:rPr>
              <a:t> 3-4 mm thickness with a similar composition, was formed</a:t>
            </a:r>
            <a:r>
              <a:rPr lang="en-US" sz="2000">
                <a:latin typeface="Arial" charset="0"/>
                <a:cs typeface="Times New Roman" pitchFamily="18" charset="0"/>
              </a:rPr>
              <a:t> </a:t>
            </a:r>
            <a:r>
              <a:rPr lang="en-US" sz="2000">
                <a:latin typeface="Arial" charset="0"/>
              </a:rPr>
              <a:t> </a:t>
            </a:r>
          </a:p>
          <a:p>
            <a:pPr algn="just">
              <a:lnSpc>
                <a:spcPct val="90000"/>
              </a:lnSpc>
              <a:spcBef>
                <a:spcPct val="50000"/>
              </a:spcBef>
              <a:buFontTx/>
              <a:buChar char="•"/>
            </a:pPr>
            <a:r>
              <a:rPr lang="en-GB" sz="2000">
                <a:latin typeface="Arial" charset="0"/>
                <a:cs typeface="Times New Roman" pitchFamily="18" charset="0"/>
              </a:rPr>
              <a:t> Maximum temperature in this bundle zone during heat-up period was below the</a:t>
            </a:r>
            <a:r>
              <a:rPr lang="en-US" sz="2000">
                <a:latin typeface="Arial" charset="0"/>
              </a:rPr>
              <a:t> </a:t>
            </a:r>
            <a:r>
              <a:rPr lang="en-GB" sz="2000">
                <a:latin typeface="Arial" charset="0"/>
                <a:cs typeface="Times New Roman" pitchFamily="18" charset="0"/>
              </a:rPr>
              <a:t>corium melting point of </a:t>
            </a:r>
            <a:r>
              <a:rPr lang="en-GB" sz="2000">
                <a:latin typeface="Arial" charset="0"/>
                <a:cs typeface="Times New Roman" pitchFamily="18" charset="0"/>
                <a:sym typeface="Symbol" pitchFamily="18" charset="2"/>
              </a:rPr>
              <a:t></a:t>
            </a:r>
            <a:r>
              <a:rPr lang="en-GB" sz="2000">
                <a:latin typeface="Arial" charset="0"/>
                <a:cs typeface="Times New Roman" pitchFamily="18" charset="0"/>
              </a:rPr>
              <a:t> 2760 K</a:t>
            </a:r>
          </a:p>
          <a:p>
            <a:pPr algn="just">
              <a:lnSpc>
                <a:spcPct val="90000"/>
              </a:lnSpc>
              <a:spcBef>
                <a:spcPct val="50000"/>
              </a:spcBef>
              <a:buFontTx/>
              <a:buChar char="•"/>
            </a:pPr>
            <a:r>
              <a:rPr lang="en-GB" sz="2000">
                <a:latin typeface="Arial" charset="0"/>
                <a:cs typeface="Times New Roman" pitchFamily="18" charset="0"/>
              </a:rPr>
              <a:t> During this period a peak in hydrogen generation rate was measured with total mass of </a:t>
            </a:r>
            <a:r>
              <a:rPr lang="en-GB" sz="2000">
                <a:cs typeface="Times New Roman" pitchFamily="18" charset="0"/>
                <a:sym typeface="Symbol" pitchFamily="18" charset="2"/>
              </a:rPr>
              <a:t></a:t>
            </a:r>
            <a:r>
              <a:rPr lang="en-GB" sz="2000">
                <a:latin typeface="Arial" charset="0"/>
                <a:cs typeface="Times New Roman" pitchFamily="18" charset="0"/>
              </a:rPr>
              <a:t> 16 g.</a:t>
            </a:r>
            <a:r>
              <a:rPr lang="en-US" sz="2000">
                <a:latin typeface="Arial" charset="0"/>
                <a:cs typeface="Times New Roman" pitchFamily="18" charset="0"/>
              </a:rPr>
              <a:t> </a:t>
            </a:r>
          </a:p>
        </p:txBody>
      </p:sp>
      <p:sp>
        <p:nvSpPr>
          <p:cNvPr id="230406" name="Text Box 6"/>
          <p:cNvSpPr txBox="1">
            <a:spLocks noChangeArrowheads="1"/>
          </p:cNvSpPr>
          <p:nvPr/>
        </p:nvSpPr>
        <p:spPr bwMode="auto">
          <a:xfrm>
            <a:off x="1258888" y="234950"/>
            <a:ext cx="6624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ts val="1200"/>
              </a:spcBef>
              <a:spcAft>
                <a:spcPts val="600"/>
              </a:spcAft>
            </a:pPr>
            <a:r>
              <a:rPr lang="en-GB" b="1">
                <a:solidFill>
                  <a:srgbClr val="990033"/>
                </a:solidFill>
                <a:latin typeface="Arial" charset="0"/>
              </a:rPr>
              <a:t>Molten pool behaviour in Phebus FPT tests</a:t>
            </a:r>
            <a:r>
              <a:rPr lang="en-US" b="1">
                <a:solidFill>
                  <a:srgbClr val="990033"/>
                </a:solidFill>
                <a:latin typeface="Arial" charset="0"/>
              </a:rPr>
              <a:t> </a:t>
            </a:r>
            <a:endParaRPr lang="ru-RU" sz="3200" b="1">
              <a:solidFill>
                <a:srgbClr val="990033"/>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91" name="Foliennummernplatzhalter 4"/>
          <p:cNvSpPr>
            <a:spLocks noGrp="1"/>
          </p:cNvSpPr>
          <p:nvPr>
            <p:ph type="sldNum" sz="quarter" idx="11"/>
          </p:nvPr>
        </p:nvSpPr>
        <p:spPr/>
        <p:txBody>
          <a:bodyPr/>
          <a:lstStyle/>
          <a:p>
            <a:fld id="{DFA10915-C7B2-45D9-A7D5-B57F221BB2C1}" type="slidenum">
              <a:rPr lang="ru-RU"/>
              <a:pPr/>
              <a:t>16</a:t>
            </a:fld>
            <a:endParaRPr lang="ru-RU"/>
          </a:p>
        </p:txBody>
      </p:sp>
      <p:sp>
        <p:nvSpPr>
          <p:cNvPr id="228355" name="Rectangle 3"/>
          <p:cNvSpPr>
            <a:spLocks noChangeArrowheads="1"/>
          </p:cNvSpPr>
          <p:nvPr/>
        </p:nvSpPr>
        <p:spPr bwMode="auto">
          <a:xfrm>
            <a:off x="251460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28356" name="Text Box 4"/>
          <p:cNvSpPr txBox="1">
            <a:spLocks noChangeArrowheads="1"/>
          </p:cNvSpPr>
          <p:nvPr/>
        </p:nvSpPr>
        <p:spPr bwMode="auto">
          <a:xfrm>
            <a:off x="4859338" y="4046538"/>
            <a:ext cx="4032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u="sng">
                <a:solidFill>
                  <a:srgbClr val="003399"/>
                </a:solidFill>
              </a:rPr>
              <a:t>FPT0 test</a:t>
            </a:r>
            <a:r>
              <a:rPr lang="en-GB" sz="2000">
                <a:solidFill>
                  <a:srgbClr val="003399"/>
                </a:solidFill>
              </a:rPr>
              <a:t>: MP with 20 fuel rods and long period of MP oxidation,</a:t>
            </a:r>
            <a:r>
              <a:rPr lang="en-GB" sz="1800">
                <a:solidFill>
                  <a:srgbClr val="003399"/>
                </a:solidFill>
              </a:rPr>
              <a:t> </a:t>
            </a:r>
            <a:endParaRPr lang="ru-RU" sz="2000">
              <a:solidFill>
                <a:srgbClr val="003399"/>
              </a:solidFill>
            </a:endParaRPr>
          </a:p>
        </p:txBody>
      </p:sp>
      <p:pic>
        <p:nvPicPr>
          <p:cNvPr id="228357" name="Picture 5" descr="Grap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1268413"/>
            <a:ext cx="4392613"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Picture 6" descr="Graph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87450"/>
            <a:ext cx="432117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0" name="Text Box 8"/>
          <p:cNvSpPr txBox="1">
            <a:spLocks noChangeArrowheads="1"/>
          </p:cNvSpPr>
          <p:nvPr/>
        </p:nvSpPr>
        <p:spPr bwMode="auto">
          <a:xfrm>
            <a:off x="4572000" y="4818063"/>
            <a:ext cx="4103688" cy="10890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pPr>
            <a:r>
              <a:rPr lang="en-US" sz="1800">
                <a:latin typeface="Arial" charset="0"/>
              </a:rPr>
              <a:t>Competitive processes on cool-down: </a:t>
            </a:r>
          </a:p>
          <a:p>
            <a:pPr>
              <a:lnSpc>
                <a:spcPct val="80000"/>
              </a:lnSpc>
              <a:spcBef>
                <a:spcPct val="20000"/>
              </a:spcBef>
              <a:buFontTx/>
              <a:buChar char="•"/>
            </a:pPr>
            <a:r>
              <a:rPr lang="en-US" sz="1800">
                <a:latin typeface="Arial" charset="0"/>
              </a:rPr>
              <a:t>Growth of ceramic crust on cold surface;</a:t>
            </a:r>
          </a:p>
          <a:p>
            <a:pPr>
              <a:lnSpc>
                <a:spcPct val="80000"/>
              </a:lnSpc>
              <a:spcBef>
                <a:spcPct val="20000"/>
              </a:spcBef>
              <a:buFontTx/>
              <a:buChar char="•"/>
            </a:pPr>
            <a:r>
              <a:rPr lang="en-US" sz="1800">
                <a:latin typeface="Arial" charset="0"/>
              </a:rPr>
              <a:t>Ceramic phase precipitation</a:t>
            </a:r>
            <a:endParaRPr lang="ru-RU" sz="2000">
              <a:latin typeface="Arial" charset="0"/>
            </a:endParaRPr>
          </a:p>
        </p:txBody>
      </p:sp>
      <p:sp>
        <p:nvSpPr>
          <p:cNvPr id="228361" name="Line 9"/>
          <p:cNvSpPr>
            <a:spLocks noChangeShapeType="1"/>
          </p:cNvSpPr>
          <p:nvPr/>
        </p:nvSpPr>
        <p:spPr bwMode="auto">
          <a:xfrm flipH="1" flipV="1">
            <a:off x="3203575" y="4465638"/>
            <a:ext cx="1368425" cy="792162"/>
          </a:xfrm>
          <a:prstGeom prst="line">
            <a:avLst/>
          </a:prstGeom>
          <a:noFill/>
          <a:ln w="952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8362" name="Line 10"/>
          <p:cNvSpPr>
            <a:spLocks noChangeShapeType="1"/>
          </p:cNvSpPr>
          <p:nvPr/>
        </p:nvSpPr>
        <p:spPr bwMode="auto">
          <a:xfrm flipH="1" flipV="1">
            <a:off x="3276600" y="5091113"/>
            <a:ext cx="1295400" cy="647700"/>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8363" name="Rectangle 11"/>
          <p:cNvSpPr>
            <a:spLocks noChangeArrowheads="1"/>
          </p:cNvSpPr>
          <p:nvPr/>
        </p:nvSpPr>
        <p:spPr bwMode="auto">
          <a:xfrm>
            <a:off x="2179638" y="96838"/>
            <a:ext cx="47847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0000"/>
              </a:lnSpc>
            </a:pPr>
            <a:r>
              <a:rPr lang="en-GB" b="1">
                <a:solidFill>
                  <a:srgbClr val="990033"/>
                </a:solidFill>
                <a:latin typeface="Arial" charset="0"/>
              </a:rPr>
              <a:t>Simulation of melt oxidation </a:t>
            </a:r>
          </a:p>
          <a:p>
            <a:pPr>
              <a:lnSpc>
                <a:spcPct val="90000"/>
              </a:lnSpc>
            </a:pPr>
            <a:r>
              <a:rPr lang="en-GB" b="1">
                <a:solidFill>
                  <a:srgbClr val="990033"/>
                </a:solidFill>
                <a:latin typeface="Arial" charset="0"/>
              </a:rPr>
              <a:t>in Phebus FPT0 test</a:t>
            </a:r>
            <a:endParaRPr lang="en-GB" sz="2000" b="1">
              <a:latin typeface="Arial" charset="0"/>
            </a:endParaRPr>
          </a:p>
        </p:txBody>
      </p:sp>
      <p:sp>
        <p:nvSpPr>
          <p:cNvPr id="228365" name="Text Box 13"/>
          <p:cNvSpPr txBox="1">
            <a:spLocks noChangeArrowheads="1"/>
          </p:cNvSpPr>
          <p:nvPr/>
        </p:nvSpPr>
        <p:spPr bwMode="auto">
          <a:xfrm>
            <a:off x="4572000" y="6065838"/>
            <a:ext cx="4059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i="1">
                <a:solidFill>
                  <a:srgbClr val="003399"/>
                </a:solidFill>
              </a:rPr>
              <a:t>( paper submitted to NED)</a:t>
            </a:r>
            <a:endParaRPr lang="ru-RU" sz="2000"/>
          </a:p>
        </p:txBody>
      </p:sp>
      <p:sp>
        <p:nvSpPr>
          <p:cNvPr id="228366" name="AutoShape 14"/>
          <p:cNvSpPr>
            <a:spLocks noChangeAspect="1" noChangeArrowheads="1" noTextEdit="1"/>
          </p:cNvSpPr>
          <p:nvPr/>
        </p:nvSpPr>
        <p:spPr bwMode="auto">
          <a:xfrm>
            <a:off x="211138" y="3903663"/>
            <a:ext cx="43434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228545" name="Group 193"/>
          <p:cNvGrpSpPr>
            <a:grpSpLocks/>
          </p:cNvGrpSpPr>
          <p:nvPr/>
        </p:nvGrpSpPr>
        <p:grpSpPr bwMode="auto">
          <a:xfrm>
            <a:off x="415925" y="4114800"/>
            <a:ext cx="3797300" cy="2538413"/>
            <a:chOff x="262" y="2592"/>
            <a:chExt cx="2392" cy="1599"/>
          </a:xfrm>
        </p:grpSpPr>
        <p:sp>
          <p:nvSpPr>
            <p:cNvPr id="228368" name="Rectangle 16"/>
            <p:cNvSpPr>
              <a:spLocks noChangeArrowheads="1"/>
            </p:cNvSpPr>
            <p:nvPr/>
          </p:nvSpPr>
          <p:spPr bwMode="auto">
            <a:xfrm>
              <a:off x="689" y="3995"/>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500</a:t>
              </a:r>
              <a:endParaRPr lang="ru-RU"/>
            </a:p>
          </p:txBody>
        </p:sp>
        <p:sp>
          <p:nvSpPr>
            <p:cNvPr id="228369" name="Rectangle 17"/>
            <p:cNvSpPr>
              <a:spLocks noChangeArrowheads="1"/>
            </p:cNvSpPr>
            <p:nvPr/>
          </p:nvSpPr>
          <p:spPr bwMode="auto">
            <a:xfrm>
              <a:off x="895" y="399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1000</a:t>
              </a:r>
              <a:endParaRPr lang="ru-RU"/>
            </a:p>
          </p:txBody>
        </p:sp>
        <p:sp>
          <p:nvSpPr>
            <p:cNvPr id="228370" name="Rectangle 18"/>
            <p:cNvSpPr>
              <a:spLocks noChangeArrowheads="1"/>
            </p:cNvSpPr>
            <p:nvPr/>
          </p:nvSpPr>
          <p:spPr bwMode="auto">
            <a:xfrm>
              <a:off x="1114" y="399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1500</a:t>
              </a:r>
              <a:endParaRPr lang="ru-RU"/>
            </a:p>
          </p:txBody>
        </p:sp>
        <p:sp>
          <p:nvSpPr>
            <p:cNvPr id="228371" name="Rectangle 19"/>
            <p:cNvSpPr>
              <a:spLocks noChangeArrowheads="1"/>
            </p:cNvSpPr>
            <p:nvPr/>
          </p:nvSpPr>
          <p:spPr bwMode="auto">
            <a:xfrm>
              <a:off x="1332" y="399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2000</a:t>
              </a:r>
              <a:endParaRPr lang="ru-RU"/>
            </a:p>
          </p:txBody>
        </p:sp>
        <p:sp>
          <p:nvSpPr>
            <p:cNvPr id="228372" name="Rectangle 20"/>
            <p:cNvSpPr>
              <a:spLocks noChangeArrowheads="1"/>
            </p:cNvSpPr>
            <p:nvPr/>
          </p:nvSpPr>
          <p:spPr bwMode="auto">
            <a:xfrm>
              <a:off x="1550" y="399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2500</a:t>
              </a:r>
              <a:endParaRPr lang="ru-RU"/>
            </a:p>
          </p:txBody>
        </p:sp>
        <p:sp>
          <p:nvSpPr>
            <p:cNvPr id="228373" name="Rectangle 21"/>
            <p:cNvSpPr>
              <a:spLocks noChangeArrowheads="1"/>
            </p:cNvSpPr>
            <p:nvPr/>
          </p:nvSpPr>
          <p:spPr bwMode="auto">
            <a:xfrm>
              <a:off x="1768" y="399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3000</a:t>
              </a:r>
              <a:endParaRPr lang="ru-RU"/>
            </a:p>
          </p:txBody>
        </p:sp>
        <p:sp>
          <p:nvSpPr>
            <p:cNvPr id="228374" name="Rectangle 22"/>
            <p:cNvSpPr>
              <a:spLocks noChangeArrowheads="1"/>
            </p:cNvSpPr>
            <p:nvPr/>
          </p:nvSpPr>
          <p:spPr bwMode="auto">
            <a:xfrm>
              <a:off x="1987" y="399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3500</a:t>
              </a:r>
              <a:endParaRPr lang="ru-RU"/>
            </a:p>
          </p:txBody>
        </p:sp>
        <p:sp>
          <p:nvSpPr>
            <p:cNvPr id="228375" name="Rectangle 23"/>
            <p:cNvSpPr>
              <a:spLocks noChangeArrowheads="1"/>
            </p:cNvSpPr>
            <p:nvPr/>
          </p:nvSpPr>
          <p:spPr bwMode="auto">
            <a:xfrm>
              <a:off x="2205" y="3995"/>
              <a:ext cx="12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000000"/>
                  </a:solidFill>
                  <a:latin typeface="Arial" charset="0"/>
                </a:rPr>
                <a:t>4000</a:t>
              </a:r>
              <a:endParaRPr lang="ru-RU"/>
            </a:p>
          </p:txBody>
        </p:sp>
        <p:sp>
          <p:nvSpPr>
            <p:cNvPr id="228376" name="Rectangle 24"/>
            <p:cNvSpPr>
              <a:spLocks noChangeArrowheads="1"/>
            </p:cNvSpPr>
            <p:nvPr/>
          </p:nvSpPr>
          <p:spPr bwMode="auto">
            <a:xfrm>
              <a:off x="403" y="3926"/>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FF0000"/>
                  </a:solidFill>
                  <a:latin typeface="Arial" charset="0"/>
                </a:rPr>
                <a:t>0</a:t>
              </a:r>
              <a:endParaRPr lang="ru-RU"/>
            </a:p>
          </p:txBody>
        </p:sp>
        <p:sp>
          <p:nvSpPr>
            <p:cNvPr id="228377" name="Rectangle 25"/>
            <p:cNvSpPr>
              <a:spLocks noChangeArrowheads="1"/>
            </p:cNvSpPr>
            <p:nvPr/>
          </p:nvSpPr>
          <p:spPr bwMode="auto">
            <a:xfrm>
              <a:off x="403" y="3708"/>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FF0000"/>
                  </a:solidFill>
                  <a:latin typeface="Arial" charset="0"/>
                </a:rPr>
                <a:t>1</a:t>
              </a:r>
              <a:endParaRPr lang="ru-RU"/>
            </a:p>
          </p:txBody>
        </p:sp>
        <p:sp>
          <p:nvSpPr>
            <p:cNvPr id="228378" name="Rectangle 26"/>
            <p:cNvSpPr>
              <a:spLocks noChangeArrowheads="1"/>
            </p:cNvSpPr>
            <p:nvPr/>
          </p:nvSpPr>
          <p:spPr bwMode="auto">
            <a:xfrm>
              <a:off x="403" y="3491"/>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FF0000"/>
                  </a:solidFill>
                  <a:latin typeface="Arial" charset="0"/>
                </a:rPr>
                <a:t>2</a:t>
              </a:r>
              <a:endParaRPr lang="ru-RU"/>
            </a:p>
          </p:txBody>
        </p:sp>
        <p:sp>
          <p:nvSpPr>
            <p:cNvPr id="228379" name="Rectangle 27"/>
            <p:cNvSpPr>
              <a:spLocks noChangeArrowheads="1"/>
            </p:cNvSpPr>
            <p:nvPr/>
          </p:nvSpPr>
          <p:spPr bwMode="auto">
            <a:xfrm>
              <a:off x="403" y="3273"/>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FF0000"/>
                  </a:solidFill>
                  <a:latin typeface="Arial" charset="0"/>
                </a:rPr>
                <a:t>3</a:t>
              </a:r>
              <a:endParaRPr lang="ru-RU"/>
            </a:p>
          </p:txBody>
        </p:sp>
        <p:sp>
          <p:nvSpPr>
            <p:cNvPr id="228380" name="Rectangle 28"/>
            <p:cNvSpPr>
              <a:spLocks noChangeArrowheads="1"/>
            </p:cNvSpPr>
            <p:nvPr/>
          </p:nvSpPr>
          <p:spPr bwMode="auto">
            <a:xfrm>
              <a:off x="403" y="3054"/>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FF0000"/>
                  </a:solidFill>
                  <a:latin typeface="Arial" charset="0"/>
                </a:rPr>
                <a:t>4</a:t>
              </a:r>
              <a:endParaRPr lang="ru-RU"/>
            </a:p>
          </p:txBody>
        </p:sp>
        <p:sp>
          <p:nvSpPr>
            <p:cNvPr id="228381" name="Rectangle 29"/>
            <p:cNvSpPr>
              <a:spLocks noChangeArrowheads="1"/>
            </p:cNvSpPr>
            <p:nvPr/>
          </p:nvSpPr>
          <p:spPr bwMode="auto">
            <a:xfrm>
              <a:off x="403" y="2837"/>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FF0000"/>
                  </a:solidFill>
                  <a:latin typeface="Arial" charset="0"/>
                </a:rPr>
                <a:t>5</a:t>
              </a:r>
              <a:endParaRPr lang="ru-RU"/>
            </a:p>
          </p:txBody>
        </p:sp>
        <p:sp>
          <p:nvSpPr>
            <p:cNvPr id="228382" name="Rectangle 30"/>
            <p:cNvSpPr>
              <a:spLocks noChangeArrowheads="1"/>
            </p:cNvSpPr>
            <p:nvPr/>
          </p:nvSpPr>
          <p:spPr bwMode="auto">
            <a:xfrm>
              <a:off x="403" y="2619"/>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b="1">
                  <a:solidFill>
                    <a:srgbClr val="FF0000"/>
                  </a:solidFill>
                  <a:latin typeface="Arial" charset="0"/>
                </a:rPr>
                <a:t>6</a:t>
              </a:r>
              <a:endParaRPr lang="ru-RU"/>
            </a:p>
          </p:txBody>
        </p:sp>
        <p:sp>
          <p:nvSpPr>
            <p:cNvPr id="228383" name="Line 31"/>
            <p:cNvSpPr>
              <a:spLocks noChangeShapeType="1"/>
            </p:cNvSpPr>
            <p:nvPr/>
          </p:nvSpPr>
          <p:spPr bwMode="auto">
            <a:xfrm flipV="1">
              <a:off x="589"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84" name="Line 32"/>
            <p:cNvSpPr>
              <a:spLocks noChangeShapeType="1"/>
            </p:cNvSpPr>
            <p:nvPr/>
          </p:nvSpPr>
          <p:spPr bwMode="auto">
            <a:xfrm flipV="1">
              <a:off x="698"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85" name="Line 33"/>
            <p:cNvSpPr>
              <a:spLocks noChangeShapeType="1"/>
            </p:cNvSpPr>
            <p:nvPr/>
          </p:nvSpPr>
          <p:spPr bwMode="auto">
            <a:xfrm flipV="1">
              <a:off x="807"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86" name="Line 34"/>
            <p:cNvSpPr>
              <a:spLocks noChangeShapeType="1"/>
            </p:cNvSpPr>
            <p:nvPr/>
          </p:nvSpPr>
          <p:spPr bwMode="auto">
            <a:xfrm flipV="1">
              <a:off x="916"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87" name="Line 35"/>
            <p:cNvSpPr>
              <a:spLocks noChangeShapeType="1"/>
            </p:cNvSpPr>
            <p:nvPr/>
          </p:nvSpPr>
          <p:spPr bwMode="auto">
            <a:xfrm flipV="1">
              <a:off x="1025"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88" name="Line 36"/>
            <p:cNvSpPr>
              <a:spLocks noChangeShapeType="1"/>
            </p:cNvSpPr>
            <p:nvPr/>
          </p:nvSpPr>
          <p:spPr bwMode="auto">
            <a:xfrm flipV="1">
              <a:off x="1134"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89" name="Line 37"/>
            <p:cNvSpPr>
              <a:spLocks noChangeShapeType="1"/>
            </p:cNvSpPr>
            <p:nvPr/>
          </p:nvSpPr>
          <p:spPr bwMode="auto">
            <a:xfrm flipV="1">
              <a:off x="1243"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0" name="Line 38"/>
            <p:cNvSpPr>
              <a:spLocks noChangeShapeType="1"/>
            </p:cNvSpPr>
            <p:nvPr/>
          </p:nvSpPr>
          <p:spPr bwMode="auto">
            <a:xfrm flipV="1">
              <a:off x="1352"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1" name="Line 39"/>
            <p:cNvSpPr>
              <a:spLocks noChangeShapeType="1"/>
            </p:cNvSpPr>
            <p:nvPr/>
          </p:nvSpPr>
          <p:spPr bwMode="auto">
            <a:xfrm flipV="1">
              <a:off x="1461"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2" name="Line 40"/>
            <p:cNvSpPr>
              <a:spLocks noChangeShapeType="1"/>
            </p:cNvSpPr>
            <p:nvPr/>
          </p:nvSpPr>
          <p:spPr bwMode="auto">
            <a:xfrm flipV="1">
              <a:off x="1571"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3" name="Line 41"/>
            <p:cNvSpPr>
              <a:spLocks noChangeShapeType="1"/>
            </p:cNvSpPr>
            <p:nvPr/>
          </p:nvSpPr>
          <p:spPr bwMode="auto">
            <a:xfrm flipV="1">
              <a:off x="1680"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4" name="Line 42"/>
            <p:cNvSpPr>
              <a:spLocks noChangeShapeType="1"/>
            </p:cNvSpPr>
            <p:nvPr/>
          </p:nvSpPr>
          <p:spPr bwMode="auto">
            <a:xfrm flipV="1">
              <a:off x="1789"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5" name="Line 43"/>
            <p:cNvSpPr>
              <a:spLocks noChangeShapeType="1"/>
            </p:cNvSpPr>
            <p:nvPr/>
          </p:nvSpPr>
          <p:spPr bwMode="auto">
            <a:xfrm flipV="1">
              <a:off x="1899"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6" name="Line 44"/>
            <p:cNvSpPr>
              <a:spLocks noChangeShapeType="1"/>
            </p:cNvSpPr>
            <p:nvPr/>
          </p:nvSpPr>
          <p:spPr bwMode="auto">
            <a:xfrm flipV="1">
              <a:off x="2008"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7" name="Line 45"/>
            <p:cNvSpPr>
              <a:spLocks noChangeShapeType="1"/>
            </p:cNvSpPr>
            <p:nvPr/>
          </p:nvSpPr>
          <p:spPr bwMode="auto">
            <a:xfrm flipV="1">
              <a:off x="2117"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8" name="Line 46"/>
            <p:cNvSpPr>
              <a:spLocks noChangeShapeType="1"/>
            </p:cNvSpPr>
            <p:nvPr/>
          </p:nvSpPr>
          <p:spPr bwMode="auto">
            <a:xfrm flipV="1">
              <a:off x="2226" y="3961"/>
              <a:ext cx="1"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399" name="Line 47"/>
            <p:cNvSpPr>
              <a:spLocks noChangeShapeType="1"/>
            </p:cNvSpPr>
            <p:nvPr/>
          </p:nvSpPr>
          <p:spPr bwMode="auto">
            <a:xfrm flipV="1">
              <a:off x="2335" y="3961"/>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0" name="Line 48"/>
            <p:cNvSpPr>
              <a:spLocks noChangeShapeType="1"/>
            </p:cNvSpPr>
            <p:nvPr/>
          </p:nvSpPr>
          <p:spPr bwMode="auto">
            <a:xfrm>
              <a:off x="457" y="3961"/>
              <a:ext cx="198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1" name="Line 49"/>
            <p:cNvSpPr>
              <a:spLocks noChangeShapeType="1"/>
            </p:cNvSpPr>
            <p:nvPr/>
          </p:nvSpPr>
          <p:spPr bwMode="auto">
            <a:xfrm>
              <a:off x="431" y="3961"/>
              <a:ext cx="26"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2" name="Line 50"/>
            <p:cNvSpPr>
              <a:spLocks noChangeShapeType="1"/>
            </p:cNvSpPr>
            <p:nvPr/>
          </p:nvSpPr>
          <p:spPr bwMode="auto">
            <a:xfrm>
              <a:off x="444" y="3852"/>
              <a:ext cx="13"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3" name="Line 51"/>
            <p:cNvSpPr>
              <a:spLocks noChangeShapeType="1"/>
            </p:cNvSpPr>
            <p:nvPr/>
          </p:nvSpPr>
          <p:spPr bwMode="auto">
            <a:xfrm>
              <a:off x="431" y="3743"/>
              <a:ext cx="26"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4" name="Line 52"/>
            <p:cNvSpPr>
              <a:spLocks noChangeShapeType="1"/>
            </p:cNvSpPr>
            <p:nvPr/>
          </p:nvSpPr>
          <p:spPr bwMode="auto">
            <a:xfrm>
              <a:off x="444" y="3634"/>
              <a:ext cx="13"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5" name="Line 53"/>
            <p:cNvSpPr>
              <a:spLocks noChangeShapeType="1"/>
            </p:cNvSpPr>
            <p:nvPr/>
          </p:nvSpPr>
          <p:spPr bwMode="auto">
            <a:xfrm>
              <a:off x="431" y="3525"/>
              <a:ext cx="26"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6" name="Line 54"/>
            <p:cNvSpPr>
              <a:spLocks noChangeShapeType="1"/>
            </p:cNvSpPr>
            <p:nvPr/>
          </p:nvSpPr>
          <p:spPr bwMode="auto">
            <a:xfrm>
              <a:off x="444" y="3416"/>
              <a:ext cx="13"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7" name="Line 55"/>
            <p:cNvSpPr>
              <a:spLocks noChangeShapeType="1"/>
            </p:cNvSpPr>
            <p:nvPr/>
          </p:nvSpPr>
          <p:spPr bwMode="auto">
            <a:xfrm>
              <a:off x="431" y="3308"/>
              <a:ext cx="26"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8" name="Line 56"/>
            <p:cNvSpPr>
              <a:spLocks noChangeShapeType="1"/>
            </p:cNvSpPr>
            <p:nvPr/>
          </p:nvSpPr>
          <p:spPr bwMode="auto">
            <a:xfrm>
              <a:off x="444" y="3198"/>
              <a:ext cx="13"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09" name="Line 57"/>
            <p:cNvSpPr>
              <a:spLocks noChangeShapeType="1"/>
            </p:cNvSpPr>
            <p:nvPr/>
          </p:nvSpPr>
          <p:spPr bwMode="auto">
            <a:xfrm>
              <a:off x="431" y="3089"/>
              <a:ext cx="26"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10" name="Line 58"/>
            <p:cNvSpPr>
              <a:spLocks noChangeShapeType="1"/>
            </p:cNvSpPr>
            <p:nvPr/>
          </p:nvSpPr>
          <p:spPr bwMode="auto">
            <a:xfrm>
              <a:off x="444" y="2981"/>
              <a:ext cx="13"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11" name="Line 59"/>
            <p:cNvSpPr>
              <a:spLocks noChangeShapeType="1"/>
            </p:cNvSpPr>
            <p:nvPr/>
          </p:nvSpPr>
          <p:spPr bwMode="auto">
            <a:xfrm>
              <a:off x="431" y="2871"/>
              <a:ext cx="26"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12" name="Line 60"/>
            <p:cNvSpPr>
              <a:spLocks noChangeShapeType="1"/>
            </p:cNvSpPr>
            <p:nvPr/>
          </p:nvSpPr>
          <p:spPr bwMode="auto">
            <a:xfrm>
              <a:off x="444" y="2763"/>
              <a:ext cx="13"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13" name="Line 61"/>
            <p:cNvSpPr>
              <a:spLocks noChangeShapeType="1"/>
            </p:cNvSpPr>
            <p:nvPr/>
          </p:nvSpPr>
          <p:spPr bwMode="auto">
            <a:xfrm>
              <a:off x="431" y="2654"/>
              <a:ext cx="26"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14" name="Line 62"/>
            <p:cNvSpPr>
              <a:spLocks noChangeShapeType="1"/>
            </p:cNvSpPr>
            <p:nvPr/>
          </p:nvSpPr>
          <p:spPr bwMode="auto">
            <a:xfrm flipV="1">
              <a:off x="457" y="2654"/>
              <a:ext cx="1" cy="130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15" name="Rectangle 63"/>
            <p:cNvSpPr>
              <a:spLocks noChangeArrowheads="1"/>
            </p:cNvSpPr>
            <p:nvPr/>
          </p:nvSpPr>
          <p:spPr bwMode="auto">
            <a:xfrm>
              <a:off x="2381" y="3797"/>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10</a:t>
              </a:r>
              <a:endParaRPr lang="ru-RU"/>
            </a:p>
          </p:txBody>
        </p:sp>
        <p:sp>
          <p:nvSpPr>
            <p:cNvPr id="228416" name="Rectangle 64"/>
            <p:cNvSpPr>
              <a:spLocks noChangeArrowheads="1"/>
            </p:cNvSpPr>
            <p:nvPr/>
          </p:nvSpPr>
          <p:spPr bwMode="auto">
            <a:xfrm>
              <a:off x="2381" y="3666"/>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20</a:t>
              </a:r>
              <a:endParaRPr lang="ru-RU"/>
            </a:p>
          </p:txBody>
        </p:sp>
        <p:sp>
          <p:nvSpPr>
            <p:cNvPr id="228417" name="Rectangle 65"/>
            <p:cNvSpPr>
              <a:spLocks noChangeArrowheads="1"/>
            </p:cNvSpPr>
            <p:nvPr/>
          </p:nvSpPr>
          <p:spPr bwMode="auto">
            <a:xfrm>
              <a:off x="2381" y="3535"/>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30</a:t>
              </a:r>
              <a:endParaRPr lang="ru-RU"/>
            </a:p>
          </p:txBody>
        </p:sp>
        <p:sp>
          <p:nvSpPr>
            <p:cNvPr id="228418" name="Rectangle 66"/>
            <p:cNvSpPr>
              <a:spLocks noChangeArrowheads="1"/>
            </p:cNvSpPr>
            <p:nvPr/>
          </p:nvSpPr>
          <p:spPr bwMode="auto">
            <a:xfrm>
              <a:off x="2381" y="3404"/>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40</a:t>
              </a:r>
              <a:endParaRPr lang="ru-RU"/>
            </a:p>
          </p:txBody>
        </p:sp>
        <p:sp>
          <p:nvSpPr>
            <p:cNvPr id="228419" name="Rectangle 67"/>
            <p:cNvSpPr>
              <a:spLocks noChangeArrowheads="1"/>
            </p:cNvSpPr>
            <p:nvPr/>
          </p:nvSpPr>
          <p:spPr bwMode="auto">
            <a:xfrm>
              <a:off x="2381" y="3274"/>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50</a:t>
              </a:r>
              <a:endParaRPr lang="ru-RU"/>
            </a:p>
          </p:txBody>
        </p:sp>
        <p:sp>
          <p:nvSpPr>
            <p:cNvPr id="228420" name="Rectangle 68"/>
            <p:cNvSpPr>
              <a:spLocks noChangeArrowheads="1"/>
            </p:cNvSpPr>
            <p:nvPr/>
          </p:nvSpPr>
          <p:spPr bwMode="auto">
            <a:xfrm>
              <a:off x="2381" y="3143"/>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60</a:t>
              </a:r>
              <a:endParaRPr lang="ru-RU"/>
            </a:p>
          </p:txBody>
        </p:sp>
        <p:sp>
          <p:nvSpPr>
            <p:cNvPr id="228421" name="Rectangle 69"/>
            <p:cNvSpPr>
              <a:spLocks noChangeArrowheads="1"/>
            </p:cNvSpPr>
            <p:nvPr/>
          </p:nvSpPr>
          <p:spPr bwMode="auto">
            <a:xfrm>
              <a:off x="2381" y="3013"/>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70</a:t>
              </a:r>
              <a:endParaRPr lang="ru-RU"/>
            </a:p>
          </p:txBody>
        </p:sp>
        <p:sp>
          <p:nvSpPr>
            <p:cNvPr id="228422" name="Rectangle 70"/>
            <p:cNvSpPr>
              <a:spLocks noChangeArrowheads="1"/>
            </p:cNvSpPr>
            <p:nvPr/>
          </p:nvSpPr>
          <p:spPr bwMode="auto">
            <a:xfrm>
              <a:off x="2381" y="2882"/>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80</a:t>
              </a:r>
              <a:endParaRPr lang="ru-RU"/>
            </a:p>
          </p:txBody>
        </p:sp>
        <p:sp>
          <p:nvSpPr>
            <p:cNvPr id="228423" name="Rectangle 71"/>
            <p:cNvSpPr>
              <a:spLocks noChangeArrowheads="1"/>
            </p:cNvSpPr>
            <p:nvPr/>
          </p:nvSpPr>
          <p:spPr bwMode="auto">
            <a:xfrm>
              <a:off x="2381" y="2751"/>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90</a:t>
              </a:r>
              <a:endParaRPr lang="ru-RU"/>
            </a:p>
          </p:txBody>
        </p:sp>
        <p:sp>
          <p:nvSpPr>
            <p:cNvPr id="228424" name="Rectangle 72"/>
            <p:cNvSpPr>
              <a:spLocks noChangeArrowheads="1"/>
            </p:cNvSpPr>
            <p:nvPr/>
          </p:nvSpPr>
          <p:spPr bwMode="auto">
            <a:xfrm>
              <a:off x="2383" y="2620"/>
              <a:ext cx="9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solidFill>
                    <a:srgbClr val="000000"/>
                  </a:solidFill>
                  <a:latin typeface="Arial" charset="0"/>
                </a:rPr>
                <a:t>100</a:t>
              </a:r>
              <a:endParaRPr lang="ru-RU"/>
            </a:p>
          </p:txBody>
        </p:sp>
        <p:sp>
          <p:nvSpPr>
            <p:cNvPr id="228425" name="Line 73"/>
            <p:cNvSpPr>
              <a:spLocks noChangeShapeType="1"/>
            </p:cNvSpPr>
            <p:nvPr/>
          </p:nvSpPr>
          <p:spPr bwMode="auto">
            <a:xfrm flipH="1">
              <a:off x="2322" y="3895"/>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26" name="Line 74"/>
            <p:cNvSpPr>
              <a:spLocks noChangeShapeType="1"/>
            </p:cNvSpPr>
            <p:nvPr/>
          </p:nvSpPr>
          <p:spPr bwMode="auto">
            <a:xfrm flipH="1">
              <a:off x="2309" y="3830"/>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27" name="Line 75"/>
            <p:cNvSpPr>
              <a:spLocks noChangeShapeType="1"/>
            </p:cNvSpPr>
            <p:nvPr/>
          </p:nvSpPr>
          <p:spPr bwMode="auto">
            <a:xfrm flipH="1">
              <a:off x="2322" y="3765"/>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28" name="Line 76"/>
            <p:cNvSpPr>
              <a:spLocks noChangeShapeType="1"/>
            </p:cNvSpPr>
            <p:nvPr/>
          </p:nvSpPr>
          <p:spPr bwMode="auto">
            <a:xfrm flipH="1">
              <a:off x="2309" y="3699"/>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29" name="Line 77"/>
            <p:cNvSpPr>
              <a:spLocks noChangeShapeType="1"/>
            </p:cNvSpPr>
            <p:nvPr/>
          </p:nvSpPr>
          <p:spPr bwMode="auto">
            <a:xfrm flipH="1">
              <a:off x="2322" y="3634"/>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0" name="Line 78"/>
            <p:cNvSpPr>
              <a:spLocks noChangeShapeType="1"/>
            </p:cNvSpPr>
            <p:nvPr/>
          </p:nvSpPr>
          <p:spPr bwMode="auto">
            <a:xfrm flipH="1">
              <a:off x="2309" y="3568"/>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1" name="Line 79"/>
            <p:cNvSpPr>
              <a:spLocks noChangeShapeType="1"/>
            </p:cNvSpPr>
            <p:nvPr/>
          </p:nvSpPr>
          <p:spPr bwMode="auto">
            <a:xfrm flipH="1">
              <a:off x="2322" y="3503"/>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2" name="Line 80"/>
            <p:cNvSpPr>
              <a:spLocks noChangeShapeType="1"/>
            </p:cNvSpPr>
            <p:nvPr/>
          </p:nvSpPr>
          <p:spPr bwMode="auto">
            <a:xfrm flipH="1">
              <a:off x="2309" y="3438"/>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3" name="Line 81"/>
            <p:cNvSpPr>
              <a:spLocks noChangeShapeType="1"/>
            </p:cNvSpPr>
            <p:nvPr/>
          </p:nvSpPr>
          <p:spPr bwMode="auto">
            <a:xfrm flipH="1">
              <a:off x="2322" y="3372"/>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4" name="Line 82"/>
            <p:cNvSpPr>
              <a:spLocks noChangeShapeType="1"/>
            </p:cNvSpPr>
            <p:nvPr/>
          </p:nvSpPr>
          <p:spPr bwMode="auto">
            <a:xfrm flipH="1">
              <a:off x="2309" y="3308"/>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5" name="Line 83"/>
            <p:cNvSpPr>
              <a:spLocks noChangeShapeType="1"/>
            </p:cNvSpPr>
            <p:nvPr/>
          </p:nvSpPr>
          <p:spPr bwMode="auto">
            <a:xfrm flipH="1">
              <a:off x="2322" y="3242"/>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6" name="Line 84"/>
            <p:cNvSpPr>
              <a:spLocks noChangeShapeType="1"/>
            </p:cNvSpPr>
            <p:nvPr/>
          </p:nvSpPr>
          <p:spPr bwMode="auto">
            <a:xfrm flipH="1">
              <a:off x="2309" y="3177"/>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7" name="Line 85"/>
            <p:cNvSpPr>
              <a:spLocks noChangeShapeType="1"/>
            </p:cNvSpPr>
            <p:nvPr/>
          </p:nvSpPr>
          <p:spPr bwMode="auto">
            <a:xfrm flipH="1">
              <a:off x="2322" y="3111"/>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8" name="Line 86"/>
            <p:cNvSpPr>
              <a:spLocks noChangeShapeType="1"/>
            </p:cNvSpPr>
            <p:nvPr/>
          </p:nvSpPr>
          <p:spPr bwMode="auto">
            <a:xfrm flipH="1">
              <a:off x="2309" y="3046"/>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39" name="Line 87"/>
            <p:cNvSpPr>
              <a:spLocks noChangeShapeType="1"/>
            </p:cNvSpPr>
            <p:nvPr/>
          </p:nvSpPr>
          <p:spPr bwMode="auto">
            <a:xfrm flipH="1">
              <a:off x="2322" y="2981"/>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40" name="Line 88"/>
            <p:cNvSpPr>
              <a:spLocks noChangeShapeType="1"/>
            </p:cNvSpPr>
            <p:nvPr/>
          </p:nvSpPr>
          <p:spPr bwMode="auto">
            <a:xfrm flipH="1">
              <a:off x="2309" y="2915"/>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41" name="Line 89"/>
            <p:cNvSpPr>
              <a:spLocks noChangeShapeType="1"/>
            </p:cNvSpPr>
            <p:nvPr/>
          </p:nvSpPr>
          <p:spPr bwMode="auto">
            <a:xfrm flipH="1">
              <a:off x="2322" y="2850"/>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42" name="Line 90"/>
            <p:cNvSpPr>
              <a:spLocks noChangeShapeType="1"/>
            </p:cNvSpPr>
            <p:nvPr/>
          </p:nvSpPr>
          <p:spPr bwMode="auto">
            <a:xfrm flipH="1">
              <a:off x="2309" y="2784"/>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43" name="Line 91"/>
            <p:cNvSpPr>
              <a:spLocks noChangeShapeType="1"/>
            </p:cNvSpPr>
            <p:nvPr/>
          </p:nvSpPr>
          <p:spPr bwMode="auto">
            <a:xfrm flipH="1">
              <a:off x="2322" y="2719"/>
              <a:ext cx="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44" name="Line 92"/>
            <p:cNvSpPr>
              <a:spLocks noChangeShapeType="1"/>
            </p:cNvSpPr>
            <p:nvPr/>
          </p:nvSpPr>
          <p:spPr bwMode="auto">
            <a:xfrm flipH="1">
              <a:off x="2309" y="2654"/>
              <a:ext cx="2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45" name="Line 93"/>
            <p:cNvSpPr>
              <a:spLocks noChangeShapeType="1"/>
            </p:cNvSpPr>
            <p:nvPr/>
          </p:nvSpPr>
          <p:spPr bwMode="auto">
            <a:xfrm flipV="1">
              <a:off x="2335" y="2654"/>
              <a:ext cx="1" cy="130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8446" name="Freeform 94"/>
            <p:cNvSpPr>
              <a:spLocks/>
            </p:cNvSpPr>
            <p:nvPr/>
          </p:nvSpPr>
          <p:spPr bwMode="auto">
            <a:xfrm>
              <a:off x="479" y="2651"/>
              <a:ext cx="1752" cy="1288"/>
            </a:xfrm>
            <a:custGeom>
              <a:avLst/>
              <a:gdLst>
                <a:gd name="T0" fmla="*/ 7 w 3504"/>
                <a:gd name="T1" fmla="*/ 2534 h 2577"/>
                <a:gd name="T2" fmla="*/ 14 w 3504"/>
                <a:gd name="T3" fmla="*/ 2507 h 2577"/>
                <a:gd name="T4" fmla="*/ 30 w 3504"/>
                <a:gd name="T5" fmla="*/ 2480 h 2577"/>
                <a:gd name="T6" fmla="*/ 62 w 3504"/>
                <a:gd name="T7" fmla="*/ 2437 h 2577"/>
                <a:gd name="T8" fmla="*/ 114 w 3504"/>
                <a:gd name="T9" fmla="*/ 2350 h 2577"/>
                <a:gd name="T10" fmla="*/ 176 w 3504"/>
                <a:gd name="T11" fmla="*/ 2245 h 2577"/>
                <a:gd name="T12" fmla="*/ 237 w 3504"/>
                <a:gd name="T13" fmla="*/ 2143 h 2577"/>
                <a:gd name="T14" fmla="*/ 299 w 3504"/>
                <a:gd name="T15" fmla="*/ 2057 h 2577"/>
                <a:gd name="T16" fmla="*/ 359 w 3504"/>
                <a:gd name="T17" fmla="*/ 1979 h 2577"/>
                <a:gd name="T18" fmla="*/ 420 w 3504"/>
                <a:gd name="T19" fmla="*/ 1905 h 2577"/>
                <a:gd name="T20" fmla="*/ 481 w 3504"/>
                <a:gd name="T21" fmla="*/ 1831 h 2577"/>
                <a:gd name="T22" fmla="*/ 543 w 3504"/>
                <a:gd name="T23" fmla="*/ 1716 h 2577"/>
                <a:gd name="T24" fmla="*/ 604 w 3504"/>
                <a:gd name="T25" fmla="*/ 1653 h 2577"/>
                <a:gd name="T26" fmla="*/ 664 w 3504"/>
                <a:gd name="T27" fmla="*/ 1643 h 2577"/>
                <a:gd name="T28" fmla="*/ 726 w 3504"/>
                <a:gd name="T29" fmla="*/ 1648 h 2577"/>
                <a:gd name="T30" fmla="*/ 787 w 3504"/>
                <a:gd name="T31" fmla="*/ 1663 h 2577"/>
                <a:gd name="T32" fmla="*/ 849 w 3504"/>
                <a:gd name="T33" fmla="*/ 1688 h 2577"/>
                <a:gd name="T34" fmla="*/ 910 w 3504"/>
                <a:gd name="T35" fmla="*/ 1726 h 2577"/>
                <a:gd name="T36" fmla="*/ 970 w 3504"/>
                <a:gd name="T37" fmla="*/ 1770 h 2577"/>
                <a:gd name="T38" fmla="*/ 1032 w 3504"/>
                <a:gd name="T39" fmla="*/ 1813 h 2577"/>
                <a:gd name="T40" fmla="*/ 1093 w 3504"/>
                <a:gd name="T41" fmla="*/ 1857 h 2577"/>
                <a:gd name="T42" fmla="*/ 1155 w 3504"/>
                <a:gd name="T43" fmla="*/ 1900 h 2577"/>
                <a:gd name="T44" fmla="*/ 1214 w 3504"/>
                <a:gd name="T45" fmla="*/ 1943 h 2577"/>
                <a:gd name="T46" fmla="*/ 1276 w 3504"/>
                <a:gd name="T47" fmla="*/ 1987 h 2577"/>
                <a:gd name="T48" fmla="*/ 1337 w 3504"/>
                <a:gd name="T49" fmla="*/ 2010 h 2577"/>
                <a:gd name="T50" fmla="*/ 1399 w 3504"/>
                <a:gd name="T51" fmla="*/ 2027 h 2577"/>
                <a:gd name="T52" fmla="*/ 1460 w 3504"/>
                <a:gd name="T53" fmla="*/ 2043 h 2577"/>
                <a:gd name="T54" fmla="*/ 1520 w 3504"/>
                <a:gd name="T55" fmla="*/ 2059 h 2577"/>
                <a:gd name="T56" fmla="*/ 1582 w 3504"/>
                <a:gd name="T57" fmla="*/ 2074 h 2577"/>
                <a:gd name="T58" fmla="*/ 1643 w 3504"/>
                <a:gd name="T59" fmla="*/ 2088 h 2577"/>
                <a:gd name="T60" fmla="*/ 1705 w 3504"/>
                <a:gd name="T61" fmla="*/ 2102 h 2577"/>
                <a:gd name="T62" fmla="*/ 1765 w 3504"/>
                <a:gd name="T63" fmla="*/ 2116 h 2577"/>
                <a:gd name="T64" fmla="*/ 1826 w 3504"/>
                <a:gd name="T65" fmla="*/ 2128 h 2577"/>
                <a:gd name="T66" fmla="*/ 1887 w 3504"/>
                <a:gd name="T67" fmla="*/ 2140 h 2577"/>
                <a:gd name="T68" fmla="*/ 1949 w 3504"/>
                <a:gd name="T69" fmla="*/ 2145 h 2577"/>
                <a:gd name="T70" fmla="*/ 2010 w 3504"/>
                <a:gd name="T71" fmla="*/ 2139 h 2577"/>
                <a:gd name="T72" fmla="*/ 2070 w 3504"/>
                <a:gd name="T73" fmla="*/ 2133 h 2577"/>
                <a:gd name="T74" fmla="*/ 2132 w 3504"/>
                <a:gd name="T75" fmla="*/ 2128 h 2577"/>
                <a:gd name="T76" fmla="*/ 2193 w 3504"/>
                <a:gd name="T77" fmla="*/ 2123 h 2577"/>
                <a:gd name="T78" fmla="*/ 2255 w 3504"/>
                <a:gd name="T79" fmla="*/ 2120 h 2577"/>
                <a:gd name="T80" fmla="*/ 2316 w 3504"/>
                <a:gd name="T81" fmla="*/ 2117 h 2577"/>
                <a:gd name="T82" fmla="*/ 2376 w 3504"/>
                <a:gd name="T83" fmla="*/ 2100 h 2577"/>
                <a:gd name="T84" fmla="*/ 2438 w 3504"/>
                <a:gd name="T85" fmla="*/ 2080 h 2577"/>
                <a:gd name="T86" fmla="*/ 2499 w 3504"/>
                <a:gd name="T87" fmla="*/ 2062 h 2577"/>
                <a:gd name="T88" fmla="*/ 2561 w 3504"/>
                <a:gd name="T89" fmla="*/ 2045 h 2577"/>
                <a:gd name="T90" fmla="*/ 2620 w 3504"/>
                <a:gd name="T91" fmla="*/ 2030 h 2577"/>
                <a:gd name="T92" fmla="*/ 2682 w 3504"/>
                <a:gd name="T93" fmla="*/ 2033 h 2577"/>
                <a:gd name="T94" fmla="*/ 2743 w 3504"/>
                <a:gd name="T95" fmla="*/ 2014 h 2577"/>
                <a:gd name="T96" fmla="*/ 2805 w 3504"/>
                <a:gd name="T97" fmla="*/ 2010 h 2577"/>
                <a:gd name="T98" fmla="*/ 2866 w 3504"/>
                <a:gd name="T99" fmla="*/ 1606 h 2577"/>
                <a:gd name="T100" fmla="*/ 2926 w 3504"/>
                <a:gd name="T101" fmla="*/ 1182 h 2577"/>
                <a:gd name="T102" fmla="*/ 2988 w 3504"/>
                <a:gd name="T103" fmla="*/ 822 h 2577"/>
                <a:gd name="T104" fmla="*/ 3049 w 3504"/>
                <a:gd name="T105" fmla="*/ 508 h 2577"/>
                <a:gd name="T106" fmla="*/ 3111 w 3504"/>
                <a:gd name="T107" fmla="*/ 212 h 2577"/>
                <a:gd name="T108" fmla="*/ 3172 w 3504"/>
                <a:gd name="T109" fmla="*/ 3 h 2577"/>
                <a:gd name="T110" fmla="*/ 3232 w 3504"/>
                <a:gd name="T111" fmla="*/ 23 h 2577"/>
                <a:gd name="T112" fmla="*/ 3294 w 3504"/>
                <a:gd name="T113" fmla="*/ 46 h 2577"/>
                <a:gd name="T114" fmla="*/ 3355 w 3504"/>
                <a:gd name="T115" fmla="*/ 79 h 2577"/>
                <a:gd name="T116" fmla="*/ 3416 w 3504"/>
                <a:gd name="T117" fmla="*/ 89 h 2577"/>
                <a:gd name="T118" fmla="*/ 3476 w 3504"/>
                <a:gd name="T119" fmla="*/ 92 h 2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04" h="2577">
                  <a:moveTo>
                    <a:pt x="0" y="2577"/>
                  </a:moveTo>
                  <a:lnTo>
                    <a:pt x="2" y="2565"/>
                  </a:lnTo>
                  <a:lnTo>
                    <a:pt x="4" y="2556"/>
                  </a:lnTo>
                  <a:lnTo>
                    <a:pt x="4" y="2550"/>
                  </a:lnTo>
                  <a:lnTo>
                    <a:pt x="5" y="2544"/>
                  </a:lnTo>
                  <a:lnTo>
                    <a:pt x="5" y="2539"/>
                  </a:lnTo>
                  <a:lnTo>
                    <a:pt x="7" y="2534"/>
                  </a:lnTo>
                  <a:lnTo>
                    <a:pt x="7" y="2530"/>
                  </a:lnTo>
                  <a:lnTo>
                    <a:pt x="8" y="2527"/>
                  </a:lnTo>
                  <a:lnTo>
                    <a:pt x="10" y="2522"/>
                  </a:lnTo>
                  <a:lnTo>
                    <a:pt x="10" y="2519"/>
                  </a:lnTo>
                  <a:lnTo>
                    <a:pt x="11" y="2516"/>
                  </a:lnTo>
                  <a:lnTo>
                    <a:pt x="13" y="2511"/>
                  </a:lnTo>
                  <a:lnTo>
                    <a:pt x="14" y="2507"/>
                  </a:lnTo>
                  <a:lnTo>
                    <a:pt x="16" y="2504"/>
                  </a:lnTo>
                  <a:lnTo>
                    <a:pt x="17" y="2499"/>
                  </a:lnTo>
                  <a:lnTo>
                    <a:pt x="19" y="2496"/>
                  </a:lnTo>
                  <a:lnTo>
                    <a:pt x="22" y="2491"/>
                  </a:lnTo>
                  <a:lnTo>
                    <a:pt x="25" y="2488"/>
                  </a:lnTo>
                  <a:lnTo>
                    <a:pt x="27" y="2485"/>
                  </a:lnTo>
                  <a:lnTo>
                    <a:pt x="30" y="2480"/>
                  </a:lnTo>
                  <a:lnTo>
                    <a:pt x="33" y="2476"/>
                  </a:lnTo>
                  <a:lnTo>
                    <a:pt x="37" y="2473"/>
                  </a:lnTo>
                  <a:lnTo>
                    <a:pt x="42" y="2467"/>
                  </a:lnTo>
                  <a:lnTo>
                    <a:pt x="45" y="2460"/>
                  </a:lnTo>
                  <a:lnTo>
                    <a:pt x="51" y="2453"/>
                  </a:lnTo>
                  <a:lnTo>
                    <a:pt x="56" y="2445"/>
                  </a:lnTo>
                  <a:lnTo>
                    <a:pt x="62" y="2437"/>
                  </a:lnTo>
                  <a:lnTo>
                    <a:pt x="68" y="2428"/>
                  </a:lnTo>
                  <a:lnTo>
                    <a:pt x="76" y="2417"/>
                  </a:lnTo>
                  <a:lnTo>
                    <a:pt x="83" y="2403"/>
                  </a:lnTo>
                  <a:lnTo>
                    <a:pt x="88" y="2396"/>
                  </a:lnTo>
                  <a:lnTo>
                    <a:pt x="97" y="2380"/>
                  </a:lnTo>
                  <a:lnTo>
                    <a:pt x="107" y="2365"/>
                  </a:lnTo>
                  <a:lnTo>
                    <a:pt x="114" y="2350"/>
                  </a:lnTo>
                  <a:lnTo>
                    <a:pt x="123" y="2334"/>
                  </a:lnTo>
                  <a:lnTo>
                    <a:pt x="133" y="2319"/>
                  </a:lnTo>
                  <a:lnTo>
                    <a:pt x="140" y="2303"/>
                  </a:lnTo>
                  <a:lnTo>
                    <a:pt x="150" y="2290"/>
                  </a:lnTo>
                  <a:lnTo>
                    <a:pt x="159" y="2274"/>
                  </a:lnTo>
                  <a:lnTo>
                    <a:pt x="166" y="2259"/>
                  </a:lnTo>
                  <a:lnTo>
                    <a:pt x="176" y="2245"/>
                  </a:lnTo>
                  <a:lnTo>
                    <a:pt x="185" y="2230"/>
                  </a:lnTo>
                  <a:lnTo>
                    <a:pt x="193" y="2216"/>
                  </a:lnTo>
                  <a:lnTo>
                    <a:pt x="202" y="2200"/>
                  </a:lnTo>
                  <a:lnTo>
                    <a:pt x="211" y="2185"/>
                  </a:lnTo>
                  <a:lnTo>
                    <a:pt x="220" y="2171"/>
                  </a:lnTo>
                  <a:lnTo>
                    <a:pt x="228" y="2157"/>
                  </a:lnTo>
                  <a:lnTo>
                    <a:pt x="237" y="2143"/>
                  </a:lnTo>
                  <a:lnTo>
                    <a:pt x="246" y="2130"/>
                  </a:lnTo>
                  <a:lnTo>
                    <a:pt x="254" y="2117"/>
                  </a:lnTo>
                  <a:lnTo>
                    <a:pt x="263" y="2105"/>
                  </a:lnTo>
                  <a:lnTo>
                    <a:pt x="272" y="2093"/>
                  </a:lnTo>
                  <a:lnTo>
                    <a:pt x="280" y="2080"/>
                  </a:lnTo>
                  <a:lnTo>
                    <a:pt x="289" y="2068"/>
                  </a:lnTo>
                  <a:lnTo>
                    <a:pt x="299" y="2057"/>
                  </a:lnTo>
                  <a:lnTo>
                    <a:pt x="306" y="2045"/>
                  </a:lnTo>
                  <a:lnTo>
                    <a:pt x="316" y="2034"/>
                  </a:lnTo>
                  <a:lnTo>
                    <a:pt x="325" y="2023"/>
                  </a:lnTo>
                  <a:lnTo>
                    <a:pt x="332" y="2011"/>
                  </a:lnTo>
                  <a:lnTo>
                    <a:pt x="342" y="2000"/>
                  </a:lnTo>
                  <a:lnTo>
                    <a:pt x="351" y="1990"/>
                  </a:lnTo>
                  <a:lnTo>
                    <a:pt x="359" y="1979"/>
                  </a:lnTo>
                  <a:lnTo>
                    <a:pt x="368" y="1968"/>
                  </a:lnTo>
                  <a:lnTo>
                    <a:pt x="377" y="1957"/>
                  </a:lnTo>
                  <a:lnTo>
                    <a:pt x="385" y="1948"/>
                  </a:lnTo>
                  <a:lnTo>
                    <a:pt x="394" y="1937"/>
                  </a:lnTo>
                  <a:lnTo>
                    <a:pt x="403" y="1927"/>
                  </a:lnTo>
                  <a:lnTo>
                    <a:pt x="412" y="1916"/>
                  </a:lnTo>
                  <a:lnTo>
                    <a:pt x="420" y="1905"/>
                  </a:lnTo>
                  <a:lnTo>
                    <a:pt x="429" y="1894"/>
                  </a:lnTo>
                  <a:lnTo>
                    <a:pt x="438" y="1883"/>
                  </a:lnTo>
                  <a:lnTo>
                    <a:pt x="446" y="1874"/>
                  </a:lnTo>
                  <a:lnTo>
                    <a:pt x="455" y="1863"/>
                  </a:lnTo>
                  <a:lnTo>
                    <a:pt x="465" y="1853"/>
                  </a:lnTo>
                  <a:lnTo>
                    <a:pt x="472" y="1842"/>
                  </a:lnTo>
                  <a:lnTo>
                    <a:pt x="481" y="1831"/>
                  </a:lnTo>
                  <a:lnTo>
                    <a:pt x="491" y="1820"/>
                  </a:lnTo>
                  <a:lnTo>
                    <a:pt x="498" y="1808"/>
                  </a:lnTo>
                  <a:lnTo>
                    <a:pt x="508" y="1796"/>
                  </a:lnTo>
                  <a:lnTo>
                    <a:pt x="517" y="1780"/>
                  </a:lnTo>
                  <a:lnTo>
                    <a:pt x="524" y="1760"/>
                  </a:lnTo>
                  <a:lnTo>
                    <a:pt x="534" y="1739"/>
                  </a:lnTo>
                  <a:lnTo>
                    <a:pt x="543" y="1716"/>
                  </a:lnTo>
                  <a:lnTo>
                    <a:pt x="551" y="1696"/>
                  </a:lnTo>
                  <a:lnTo>
                    <a:pt x="560" y="1682"/>
                  </a:lnTo>
                  <a:lnTo>
                    <a:pt x="569" y="1673"/>
                  </a:lnTo>
                  <a:lnTo>
                    <a:pt x="578" y="1666"/>
                  </a:lnTo>
                  <a:lnTo>
                    <a:pt x="586" y="1660"/>
                  </a:lnTo>
                  <a:lnTo>
                    <a:pt x="595" y="1656"/>
                  </a:lnTo>
                  <a:lnTo>
                    <a:pt x="604" y="1653"/>
                  </a:lnTo>
                  <a:lnTo>
                    <a:pt x="612" y="1650"/>
                  </a:lnTo>
                  <a:lnTo>
                    <a:pt x="621" y="1648"/>
                  </a:lnTo>
                  <a:lnTo>
                    <a:pt x="631" y="1646"/>
                  </a:lnTo>
                  <a:lnTo>
                    <a:pt x="638" y="1645"/>
                  </a:lnTo>
                  <a:lnTo>
                    <a:pt x="647" y="1645"/>
                  </a:lnTo>
                  <a:lnTo>
                    <a:pt x="657" y="1643"/>
                  </a:lnTo>
                  <a:lnTo>
                    <a:pt x="664" y="1643"/>
                  </a:lnTo>
                  <a:lnTo>
                    <a:pt x="674" y="1643"/>
                  </a:lnTo>
                  <a:lnTo>
                    <a:pt x="683" y="1643"/>
                  </a:lnTo>
                  <a:lnTo>
                    <a:pt x="690" y="1645"/>
                  </a:lnTo>
                  <a:lnTo>
                    <a:pt x="700" y="1645"/>
                  </a:lnTo>
                  <a:lnTo>
                    <a:pt x="709" y="1646"/>
                  </a:lnTo>
                  <a:lnTo>
                    <a:pt x="717" y="1646"/>
                  </a:lnTo>
                  <a:lnTo>
                    <a:pt x="726" y="1648"/>
                  </a:lnTo>
                  <a:lnTo>
                    <a:pt x="735" y="1650"/>
                  </a:lnTo>
                  <a:lnTo>
                    <a:pt x="744" y="1653"/>
                  </a:lnTo>
                  <a:lnTo>
                    <a:pt x="752" y="1654"/>
                  </a:lnTo>
                  <a:lnTo>
                    <a:pt x="761" y="1656"/>
                  </a:lnTo>
                  <a:lnTo>
                    <a:pt x="770" y="1659"/>
                  </a:lnTo>
                  <a:lnTo>
                    <a:pt x="778" y="1660"/>
                  </a:lnTo>
                  <a:lnTo>
                    <a:pt x="787" y="1663"/>
                  </a:lnTo>
                  <a:lnTo>
                    <a:pt x="796" y="1666"/>
                  </a:lnTo>
                  <a:lnTo>
                    <a:pt x="804" y="1670"/>
                  </a:lnTo>
                  <a:lnTo>
                    <a:pt x="813" y="1673"/>
                  </a:lnTo>
                  <a:lnTo>
                    <a:pt x="823" y="1676"/>
                  </a:lnTo>
                  <a:lnTo>
                    <a:pt x="830" y="1680"/>
                  </a:lnTo>
                  <a:lnTo>
                    <a:pt x="840" y="1683"/>
                  </a:lnTo>
                  <a:lnTo>
                    <a:pt x="849" y="1688"/>
                  </a:lnTo>
                  <a:lnTo>
                    <a:pt x="856" y="1693"/>
                  </a:lnTo>
                  <a:lnTo>
                    <a:pt x="866" y="1699"/>
                  </a:lnTo>
                  <a:lnTo>
                    <a:pt x="875" y="1703"/>
                  </a:lnTo>
                  <a:lnTo>
                    <a:pt x="883" y="1710"/>
                  </a:lnTo>
                  <a:lnTo>
                    <a:pt x="892" y="1716"/>
                  </a:lnTo>
                  <a:lnTo>
                    <a:pt x="901" y="1720"/>
                  </a:lnTo>
                  <a:lnTo>
                    <a:pt x="910" y="1726"/>
                  </a:lnTo>
                  <a:lnTo>
                    <a:pt x="918" y="1733"/>
                  </a:lnTo>
                  <a:lnTo>
                    <a:pt x="927" y="1739"/>
                  </a:lnTo>
                  <a:lnTo>
                    <a:pt x="936" y="1745"/>
                  </a:lnTo>
                  <a:lnTo>
                    <a:pt x="944" y="1751"/>
                  </a:lnTo>
                  <a:lnTo>
                    <a:pt x="953" y="1757"/>
                  </a:lnTo>
                  <a:lnTo>
                    <a:pt x="962" y="1763"/>
                  </a:lnTo>
                  <a:lnTo>
                    <a:pt x="970" y="1770"/>
                  </a:lnTo>
                  <a:lnTo>
                    <a:pt x="979" y="1776"/>
                  </a:lnTo>
                  <a:lnTo>
                    <a:pt x="989" y="1782"/>
                  </a:lnTo>
                  <a:lnTo>
                    <a:pt x="996" y="1788"/>
                  </a:lnTo>
                  <a:lnTo>
                    <a:pt x="1005" y="1794"/>
                  </a:lnTo>
                  <a:lnTo>
                    <a:pt x="1015" y="1800"/>
                  </a:lnTo>
                  <a:lnTo>
                    <a:pt x="1022" y="1807"/>
                  </a:lnTo>
                  <a:lnTo>
                    <a:pt x="1032" y="1813"/>
                  </a:lnTo>
                  <a:lnTo>
                    <a:pt x="1041" y="1819"/>
                  </a:lnTo>
                  <a:lnTo>
                    <a:pt x="1048" y="1825"/>
                  </a:lnTo>
                  <a:lnTo>
                    <a:pt x="1058" y="1831"/>
                  </a:lnTo>
                  <a:lnTo>
                    <a:pt x="1067" y="1839"/>
                  </a:lnTo>
                  <a:lnTo>
                    <a:pt x="1075" y="1845"/>
                  </a:lnTo>
                  <a:lnTo>
                    <a:pt x="1084" y="1851"/>
                  </a:lnTo>
                  <a:lnTo>
                    <a:pt x="1093" y="1857"/>
                  </a:lnTo>
                  <a:lnTo>
                    <a:pt x="1102" y="1863"/>
                  </a:lnTo>
                  <a:lnTo>
                    <a:pt x="1110" y="1870"/>
                  </a:lnTo>
                  <a:lnTo>
                    <a:pt x="1119" y="1876"/>
                  </a:lnTo>
                  <a:lnTo>
                    <a:pt x="1128" y="1882"/>
                  </a:lnTo>
                  <a:lnTo>
                    <a:pt x="1136" y="1888"/>
                  </a:lnTo>
                  <a:lnTo>
                    <a:pt x="1145" y="1894"/>
                  </a:lnTo>
                  <a:lnTo>
                    <a:pt x="1155" y="1900"/>
                  </a:lnTo>
                  <a:lnTo>
                    <a:pt x="1162" y="1907"/>
                  </a:lnTo>
                  <a:lnTo>
                    <a:pt x="1171" y="1913"/>
                  </a:lnTo>
                  <a:lnTo>
                    <a:pt x="1181" y="1919"/>
                  </a:lnTo>
                  <a:lnTo>
                    <a:pt x="1188" y="1927"/>
                  </a:lnTo>
                  <a:lnTo>
                    <a:pt x="1198" y="1931"/>
                  </a:lnTo>
                  <a:lnTo>
                    <a:pt x="1207" y="1937"/>
                  </a:lnTo>
                  <a:lnTo>
                    <a:pt x="1214" y="1943"/>
                  </a:lnTo>
                  <a:lnTo>
                    <a:pt x="1224" y="1950"/>
                  </a:lnTo>
                  <a:lnTo>
                    <a:pt x="1233" y="1956"/>
                  </a:lnTo>
                  <a:lnTo>
                    <a:pt x="1241" y="1962"/>
                  </a:lnTo>
                  <a:lnTo>
                    <a:pt x="1250" y="1968"/>
                  </a:lnTo>
                  <a:lnTo>
                    <a:pt x="1259" y="1974"/>
                  </a:lnTo>
                  <a:lnTo>
                    <a:pt x="1268" y="1980"/>
                  </a:lnTo>
                  <a:lnTo>
                    <a:pt x="1276" y="1987"/>
                  </a:lnTo>
                  <a:lnTo>
                    <a:pt x="1285" y="1991"/>
                  </a:lnTo>
                  <a:lnTo>
                    <a:pt x="1294" y="1996"/>
                  </a:lnTo>
                  <a:lnTo>
                    <a:pt x="1302" y="1999"/>
                  </a:lnTo>
                  <a:lnTo>
                    <a:pt x="1311" y="2002"/>
                  </a:lnTo>
                  <a:lnTo>
                    <a:pt x="1320" y="2005"/>
                  </a:lnTo>
                  <a:lnTo>
                    <a:pt x="1328" y="2007"/>
                  </a:lnTo>
                  <a:lnTo>
                    <a:pt x="1337" y="2010"/>
                  </a:lnTo>
                  <a:lnTo>
                    <a:pt x="1347" y="2013"/>
                  </a:lnTo>
                  <a:lnTo>
                    <a:pt x="1354" y="2014"/>
                  </a:lnTo>
                  <a:lnTo>
                    <a:pt x="1363" y="2017"/>
                  </a:lnTo>
                  <a:lnTo>
                    <a:pt x="1373" y="2020"/>
                  </a:lnTo>
                  <a:lnTo>
                    <a:pt x="1380" y="2022"/>
                  </a:lnTo>
                  <a:lnTo>
                    <a:pt x="1390" y="2025"/>
                  </a:lnTo>
                  <a:lnTo>
                    <a:pt x="1399" y="2027"/>
                  </a:lnTo>
                  <a:lnTo>
                    <a:pt x="1407" y="2030"/>
                  </a:lnTo>
                  <a:lnTo>
                    <a:pt x="1416" y="2031"/>
                  </a:lnTo>
                  <a:lnTo>
                    <a:pt x="1425" y="2034"/>
                  </a:lnTo>
                  <a:lnTo>
                    <a:pt x="1434" y="2036"/>
                  </a:lnTo>
                  <a:lnTo>
                    <a:pt x="1442" y="2039"/>
                  </a:lnTo>
                  <a:lnTo>
                    <a:pt x="1451" y="2040"/>
                  </a:lnTo>
                  <a:lnTo>
                    <a:pt x="1460" y="2043"/>
                  </a:lnTo>
                  <a:lnTo>
                    <a:pt x="1468" y="2045"/>
                  </a:lnTo>
                  <a:lnTo>
                    <a:pt x="1477" y="2048"/>
                  </a:lnTo>
                  <a:lnTo>
                    <a:pt x="1486" y="2050"/>
                  </a:lnTo>
                  <a:lnTo>
                    <a:pt x="1494" y="2053"/>
                  </a:lnTo>
                  <a:lnTo>
                    <a:pt x="1503" y="2054"/>
                  </a:lnTo>
                  <a:lnTo>
                    <a:pt x="1513" y="2057"/>
                  </a:lnTo>
                  <a:lnTo>
                    <a:pt x="1520" y="2059"/>
                  </a:lnTo>
                  <a:lnTo>
                    <a:pt x="1529" y="2060"/>
                  </a:lnTo>
                  <a:lnTo>
                    <a:pt x="1539" y="2063"/>
                  </a:lnTo>
                  <a:lnTo>
                    <a:pt x="1546" y="2065"/>
                  </a:lnTo>
                  <a:lnTo>
                    <a:pt x="1556" y="2068"/>
                  </a:lnTo>
                  <a:lnTo>
                    <a:pt x="1565" y="2070"/>
                  </a:lnTo>
                  <a:lnTo>
                    <a:pt x="1572" y="2071"/>
                  </a:lnTo>
                  <a:lnTo>
                    <a:pt x="1582" y="2074"/>
                  </a:lnTo>
                  <a:lnTo>
                    <a:pt x="1591" y="2076"/>
                  </a:lnTo>
                  <a:lnTo>
                    <a:pt x="1600" y="2077"/>
                  </a:lnTo>
                  <a:lnTo>
                    <a:pt x="1608" y="2080"/>
                  </a:lnTo>
                  <a:lnTo>
                    <a:pt x="1617" y="2082"/>
                  </a:lnTo>
                  <a:lnTo>
                    <a:pt x="1626" y="2083"/>
                  </a:lnTo>
                  <a:lnTo>
                    <a:pt x="1634" y="2087"/>
                  </a:lnTo>
                  <a:lnTo>
                    <a:pt x="1643" y="2088"/>
                  </a:lnTo>
                  <a:lnTo>
                    <a:pt x="1652" y="2090"/>
                  </a:lnTo>
                  <a:lnTo>
                    <a:pt x="1660" y="2093"/>
                  </a:lnTo>
                  <a:lnTo>
                    <a:pt x="1669" y="2094"/>
                  </a:lnTo>
                  <a:lnTo>
                    <a:pt x="1679" y="2096"/>
                  </a:lnTo>
                  <a:lnTo>
                    <a:pt x="1686" y="2097"/>
                  </a:lnTo>
                  <a:lnTo>
                    <a:pt x="1695" y="2100"/>
                  </a:lnTo>
                  <a:lnTo>
                    <a:pt x="1705" y="2102"/>
                  </a:lnTo>
                  <a:lnTo>
                    <a:pt x="1712" y="2103"/>
                  </a:lnTo>
                  <a:lnTo>
                    <a:pt x="1722" y="2105"/>
                  </a:lnTo>
                  <a:lnTo>
                    <a:pt x="1731" y="2108"/>
                  </a:lnTo>
                  <a:lnTo>
                    <a:pt x="1738" y="2110"/>
                  </a:lnTo>
                  <a:lnTo>
                    <a:pt x="1748" y="2111"/>
                  </a:lnTo>
                  <a:lnTo>
                    <a:pt x="1757" y="2113"/>
                  </a:lnTo>
                  <a:lnTo>
                    <a:pt x="1765" y="2116"/>
                  </a:lnTo>
                  <a:lnTo>
                    <a:pt x="1774" y="2117"/>
                  </a:lnTo>
                  <a:lnTo>
                    <a:pt x="1783" y="2119"/>
                  </a:lnTo>
                  <a:lnTo>
                    <a:pt x="1792" y="2120"/>
                  </a:lnTo>
                  <a:lnTo>
                    <a:pt x="1800" y="2122"/>
                  </a:lnTo>
                  <a:lnTo>
                    <a:pt x="1809" y="2125"/>
                  </a:lnTo>
                  <a:lnTo>
                    <a:pt x="1818" y="2127"/>
                  </a:lnTo>
                  <a:lnTo>
                    <a:pt x="1826" y="2128"/>
                  </a:lnTo>
                  <a:lnTo>
                    <a:pt x="1835" y="2130"/>
                  </a:lnTo>
                  <a:lnTo>
                    <a:pt x="1844" y="2131"/>
                  </a:lnTo>
                  <a:lnTo>
                    <a:pt x="1852" y="2134"/>
                  </a:lnTo>
                  <a:lnTo>
                    <a:pt x="1861" y="2136"/>
                  </a:lnTo>
                  <a:lnTo>
                    <a:pt x="1871" y="2137"/>
                  </a:lnTo>
                  <a:lnTo>
                    <a:pt x="1878" y="2139"/>
                  </a:lnTo>
                  <a:lnTo>
                    <a:pt x="1887" y="2140"/>
                  </a:lnTo>
                  <a:lnTo>
                    <a:pt x="1897" y="2143"/>
                  </a:lnTo>
                  <a:lnTo>
                    <a:pt x="1904" y="2145"/>
                  </a:lnTo>
                  <a:lnTo>
                    <a:pt x="1914" y="2147"/>
                  </a:lnTo>
                  <a:lnTo>
                    <a:pt x="1923" y="2147"/>
                  </a:lnTo>
                  <a:lnTo>
                    <a:pt x="1931" y="2147"/>
                  </a:lnTo>
                  <a:lnTo>
                    <a:pt x="1940" y="2145"/>
                  </a:lnTo>
                  <a:lnTo>
                    <a:pt x="1949" y="2145"/>
                  </a:lnTo>
                  <a:lnTo>
                    <a:pt x="1958" y="2143"/>
                  </a:lnTo>
                  <a:lnTo>
                    <a:pt x="1966" y="2143"/>
                  </a:lnTo>
                  <a:lnTo>
                    <a:pt x="1975" y="2142"/>
                  </a:lnTo>
                  <a:lnTo>
                    <a:pt x="1984" y="2140"/>
                  </a:lnTo>
                  <a:lnTo>
                    <a:pt x="1992" y="2140"/>
                  </a:lnTo>
                  <a:lnTo>
                    <a:pt x="2001" y="2139"/>
                  </a:lnTo>
                  <a:lnTo>
                    <a:pt x="2010" y="2139"/>
                  </a:lnTo>
                  <a:lnTo>
                    <a:pt x="2018" y="2137"/>
                  </a:lnTo>
                  <a:lnTo>
                    <a:pt x="2027" y="2137"/>
                  </a:lnTo>
                  <a:lnTo>
                    <a:pt x="2037" y="2136"/>
                  </a:lnTo>
                  <a:lnTo>
                    <a:pt x="2044" y="2136"/>
                  </a:lnTo>
                  <a:lnTo>
                    <a:pt x="2053" y="2134"/>
                  </a:lnTo>
                  <a:lnTo>
                    <a:pt x="2063" y="2134"/>
                  </a:lnTo>
                  <a:lnTo>
                    <a:pt x="2070" y="2133"/>
                  </a:lnTo>
                  <a:lnTo>
                    <a:pt x="2080" y="2133"/>
                  </a:lnTo>
                  <a:lnTo>
                    <a:pt x="2089" y="2131"/>
                  </a:lnTo>
                  <a:lnTo>
                    <a:pt x="2096" y="2131"/>
                  </a:lnTo>
                  <a:lnTo>
                    <a:pt x="2106" y="2130"/>
                  </a:lnTo>
                  <a:lnTo>
                    <a:pt x="2115" y="2130"/>
                  </a:lnTo>
                  <a:lnTo>
                    <a:pt x="2124" y="2130"/>
                  </a:lnTo>
                  <a:lnTo>
                    <a:pt x="2132" y="2128"/>
                  </a:lnTo>
                  <a:lnTo>
                    <a:pt x="2141" y="2128"/>
                  </a:lnTo>
                  <a:lnTo>
                    <a:pt x="2150" y="2127"/>
                  </a:lnTo>
                  <a:lnTo>
                    <a:pt x="2158" y="2127"/>
                  </a:lnTo>
                  <a:lnTo>
                    <a:pt x="2167" y="2127"/>
                  </a:lnTo>
                  <a:lnTo>
                    <a:pt x="2176" y="2125"/>
                  </a:lnTo>
                  <a:lnTo>
                    <a:pt x="2184" y="2125"/>
                  </a:lnTo>
                  <a:lnTo>
                    <a:pt x="2193" y="2123"/>
                  </a:lnTo>
                  <a:lnTo>
                    <a:pt x="2203" y="2123"/>
                  </a:lnTo>
                  <a:lnTo>
                    <a:pt x="2210" y="2123"/>
                  </a:lnTo>
                  <a:lnTo>
                    <a:pt x="2219" y="2122"/>
                  </a:lnTo>
                  <a:lnTo>
                    <a:pt x="2229" y="2122"/>
                  </a:lnTo>
                  <a:lnTo>
                    <a:pt x="2236" y="2122"/>
                  </a:lnTo>
                  <a:lnTo>
                    <a:pt x="2246" y="2120"/>
                  </a:lnTo>
                  <a:lnTo>
                    <a:pt x="2255" y="2120"/>
                  </a:lnTo>
                  <a:lnTo>
                    <a:pt x="2262" y="2120"/>
                  </a:lnTo>
                  <a:lnTo>
                    <a:pt x="2272" y="2119"/>
                  </a:lnTo>
                  <a:lnTo>
                    <a:pt x="2281" y="2119"/>
                  </a:lnTo>
                  <a:lnTo>
                    <a:pt x="2289" y="2119"/>
                  </a:lnTo>
                  <a:lnTo>
                    <a:pt x="2298" y="2119"/>
                  </a:lnTo>
                  <a:lnTo>
                    <a:pt x="2307" y="2117"/>
                  </a:lnTo>
                  <a:lnTo>
                    <a:pt x="2316" y="2117"/>
                  </a:lnTo>
                  <a:lnTo>
                    <a:pt x="2324" y="2116"/>
                  </a:lnTo>
                  <a:lnTo>
                    <a:pt x="2333" y="2114"/>
                  </a:lnTo>
                  <a:lnTo>
                    <a:pt x="2342" y="2111"/>
                  </a:lnTo>
                  <a:lnTo>
                    <a:pt x="2350" y="2110"/>
                  </a:lnTo>
                  <a:lnTo>
                    <a:pt x="2359" y="2107"/>
                  </a:lnTo>
                  <a:lnTo>
                    <a:pt x="2368" y="2103"/>
                  </a:lnTo>
                  <a:lnTo>
                    <a:pt x="2376" y="2100"/>
                  </a:lnTo>
                  <a:lnTo>
                    <a:pt x="2385" y="2097"/>
                  </a:lnTo>
                  <a:lnTo>
                    <a:pt x="2395" y="2094"/>
                  </a:lnTo>
                  <a:lnTo>
                    <a:pt x="2402" y="2091"/>
                  </a:lnTo>
                  <a:lnTo>
                    <a:pt x="2411" y="2090"/>
                  </a:lnTo>
                  <a:lnTo>
                    <a:pt x="2421" y="2087"/>
                  </a:lnTo>
                  <a:lnTo>
                    <a:pt x="2428" y="2083"/>
                  </a:lnTo>
                  <a:lnTo>
                    <a:pt x="2438" y="2080"/>
                  </a:lnTo>
                  <a:lnTo>
                    <a:pt x="2447" y="2077"/>
                  </a:lnTo>
                  <a:lnTo>
                    <a:pt x="2455" y="2076"/>
                  </a:lnTo>
                  <a:lnTo>
                    <a:pt x="2464" y="2073"/>
                  </a:lnTo>
                  <a:lnTo>
                    <a:pt x="2473" y="2070"/>
                  </a:lnTo>
                  <a:lnTo>
                    <a:pt x="2482" y="2067"/>
                  </a:lnTo>
                  <a:lnTo>
                    <a:pt x="2490" y="2065"/>
                  </a:lnTo>
                  <a:lnTo>
                    <a:pt x="2499" y="2062"/>
                  </a:lnTo>
                  <a:lnTo>
                    <a:pt x="2508" y="2059"/>
                  </a:lnTo>
                  <a:lnTo>
                    <a:pt x="2516" y="2057"/>
                  </a:lnTo>
                  <a:lnTo>
                    <a:pt x="2525" y="2054"/>
                  </a:lnTo>
                  <a:lnTo>
                    <a:pt x="2534" y="2053"/>
                  </a:lnTo>
                  <a:lnTo>
                    <a:pt x="2542" y="2050"/>
                  </a:lnTo>
                  <a:lnTo>
                    <a:pt x="2551" y="2047"/>
                  </a:lnTo>
                  <a:lnTo>
                    <a:pt x="2561" y="2045"/>
                  </a:lnTo>
                  <a:lnTo>
                    <a:pt x="2568" y="2042"/>
                  </a:lnTo>
                  <a:lnTo>
                    <a:pt x="2577" y="2040"/>
                  </a:lnTo>
                  <a:lnTo>
                    <a:pt x="2587" y="2039"/>
                  </a:lnTo>
                  <a:lnTo>
                    <a:pt x="2594" y="2036"/>
                  </a:lnTo>
                  <a:lnTo>
                    <a:pt x="2604" y="2034"/>
                  </a:lnTo>
                  <a:lnTo>
                    <a:pt x="2613" y="2031"/>
                  </a:lnTo>
                  <a:lnTo>
                    <a:pt x="2620" y="2030"/>
                  </a:lnTo>
                  <a:lnTo>
                    <a:pt x="2630" y="2028"/>
                  </a:lnTo>
                  <a:lnTo>
                    <a:pt x="2639" y="2028"/>
                  </a:lnTo>
                  <a:lnTo>
                    <a:pt x="2648" y="2051"/>
                  </a:lnTo>
                  <a:lnTo>
                    <a:pt x="2656" y="2045"/>
                  </a:lnTo>
                  <a:lnTo>
                    <a:pt x="2665" y="2040"/>
                  </a:lnTo>
                  <a:lnTo>
                    <a:pt x="2674" y="2037"/>
                  </a:lnTo>
                  <a:lnTo>
                    <a:pt x="2682" y="2033"/>
                  </a:lnTo>
                  <a:lnTo>
                    <a:pt x="2691" y="2028"/>
                  </a:lnTo>
                  <a:lnTo>
                    <a:pt x="2700" y="2023"/>
                  </a:lnTo>
                  <a:lnTo>
                    <a:pt x="2708" y="2019"/>
                  </a:lnTo>
                  <a:lnTo>
                    <a:pt x="2717" y="2014"/>
                  </a:lnTo>
                  <a:lnTo>
                    <a:pt x="2727" y="2011"/>
                  </a:lnTo>
                  <a:lnTo>
                    <a:pt x="2734" y="2010"/>
                  </a:lnTo>
                  <a:lnTo>
                    <a:pt x="2743" y="2014"/>
                  </a:lnTo>
                  <a:lnTo>
                    <a:pt x="2753" y="2057"/>
                  </a:lnTo>
                  <a:lnTo>
                    <a:pt x="2760" y="2065"/>
                  </a:lnTo>
                  <a:lnTo>
                    <a:pt x="2770" y="2050"/>
                  </a:lnTo>
                  <a:lnTo>
                    <a:pt x="2779" y="2042"/>
                  </a:lnTo>
                  <a:lnTo>
                    <a:pt x="2786" y="2034"/>
                  </a:lnTo>
                  <a:lnTo>
                    <a:pt x="2796" y="2039"/>
                  </a:lnTo>
                  <a:lnTo>
                    <a:pt x="2805" y="2010"/>
                  </a:lnTo>
                  <a:lnTo>
                    <a:pt x="2814" y="1960"/>
                  </a:lnTo>
                  <a:lnTo>
                    <a:pt x="2822" y="1880"/>
                  </a:lnTo>
                  <a:lnTo>
                    <a:pt x="2831" y="1887"/>
                  </a:lnTo>
                  <a:lnTo>
                    <a:pt x="2840" y="1825"/>
                  </a:lnTo>
                  <a:lnTo>
                    <a:pt x="2848" y="1748"/>
                  </a:lnTo>
                  <a:lnTo>
                    <a:pt x="2857" y="1676"/>
                  </a:lnTo>
                  <a:lnTo>
                    <a:pt x="2866" y="1606"/>
                  </a:lnTo>
                  <a:lnTo>
                    <a:pt x="2874" y="1539"/>
                  </a:lnTo>
                  <a:lnTo>
                    <a:pt x="2883" y="1474"/>
                  </a:lnTo>
                  <a:lnTo>
                    <a:pt x="2892" y="1413"/>
                  </a:lnTo>
                  <a:lnTo>
                    <a:pt x="2900" y="1353"/>
                  </a:lnTo>
                  <a:lnTo>
                    <a:pt x="2909" y="1294"/>
                  </a:lnTo>
                  <a:lnTo>
                    <a:pt x="2919" y="1237"/>
                  </a:lnTo>
                  <a:lnTo>
                    <a:pt x="2926" y="1182"/>
                  </a:lnTo>
                  <a:lnTo>
                    <a:pt x="2935" y="1126"/>
                  </a:lnTo>
                  <a:lnTo>
                    <a:pt x="2945" y="1074"/>
                  </a:lnTo>
                  <a:lnTo>
                    <a:pt x="2952" y="1022"/>
                  </a:lnTo>
                  <a:lnTo>
                    <a:pt x="2962" y="969"/>
                  </a:lnTo>
                  <a:lnTo>
                    <a:pt x="2971" y="920"/>
                  </a:lnTo>
                  <a:lnTo>
                    <a:pt x="2979" y="871"/>
                  </a:lnTo>
                  <a:lnTo>
                    <a:pt x="2988" y="822"/>
                  </a:lnTo>
                  <a:lnTo>
                    <a:pt x="2997" y="776"/>
                  </a:lnTo>
                  <a:lnTo>
                    <a:pt x="3006" y="728"/>
                  </a:lnTo>
                  <a:lnTo>
                    <a:pt x="3014" y="683"/>
                  </a:lnTo>
                  <a:lnTo>
                    <a:pt x="3023" y="639"/>
                  </a:lnTo>
                  <a:lnTo>
                    <a:pt x="3032" y="594"/>
                  </a:lnTo>
                  <a:lnTo>
                    <a:pt x="3040" y="551"/>
                  </a:lnTo>
                  <a:lnTo>
                    <a:pt x="3049" y="508"/>
                  </a:lnTo>
                  <a:lnTo>
                    <a:pt x="3058" y="463"/>
                  </a:lnTo>
                  <a:lnTo>
                    <a:pt x="3066" y="419"/>
                  </a:lnTo>
                  <a:lnTo>
                    <a:pt x="3075" y="374"/>
                  </a:lnTo>
                  <a:lnTo>
                    <a:pt x="3085" y="329"/>
                  </a:lnTo>
                  <a:lnTo>
                    <a:pt x="3092" y="289"/>
                  </a:lnTo>
                  <a:lnTo>
                    <a:pt x="3101" y="249"/>
                  </a:lnTo>
                  <a:lnTo>
                    <a:pt x="3111" y="212"/>
                  </a:lnTo>
                  <a:lnTo>
                    <a:pt x="3118" y="177"/>
                  </a:lnTo>
                  <a:lnTo>
                    <a:pt x="3128" y="143"/>
                  </a:lnTo>
                  <a:lnTo>
                    <a:pt x="3137" y="105"/>
                  </a:lnTo>
                  <a:lnTo>
                    <a:pt x="3144" y="65"/>
                  </a:lnTo>
                  <a:lnTo>
                    <a:pt x="3154" y="32"/>
                  </a:lnTo>
                  <a:lnTo>
                    <a:pt x="3163" y="12"/>
                  </a:lnTo>
                  <a:lnTo>
                    <a:pt x="3172" y="3"/>
                  </a:lnTo>
                  <a:lnTo>
                    <a:pt x="3180" y="0"/>
                  </a:lnTo>
                  <a:lnTo>
                    <a:pt x="3189" y="3"/>
                  </a:lnTo>
                  <a:lnTo>
                    <a:pt x="3198" y="6"/>
                  </a:lnTo>
                  <a:lnTo>
                    <a:pt x="3206" y="9"/>
                  </a:lnTo>
                  <a:lnTo>
                    <a:pt x="3215" y="14"/>
                  </a:lnTo>
                  <a:lnTo>
                    <a:pt x="3224" y="19"/>
                  </a:lnTo>
                  <a:lnTo>
                    <a:pt x="3232" y="23"/>
                  </a:lnTo>
                  <a:lnTo>
                    <a:pt x="3241" y="28"/>
                  </a:lnTo>
                  <a:lnTo>
                    <a:pt x="3250" y="31"/>
                  </a:lnTo>
                  <a:lnTo>
                    <a:pt x="3258" y="36"/>
                  </a:lnTo>
                  <a:lnTo>
                    <a:pt x="3267" y="39"/>
                  </a:lnTo>
                  <a:lnTo>
                    <a:pt x="3277" y="42"/>
                  </a:lnTo>
                  <a:lnTo>
                    <a:pt x="3284" y="45"/>
                  </a:lnTo>
                  <a:lnTo>
                    <a:pt x="3294" y="46"/>
                  </a:lnTo>
                  <a:lnTo>
                    <a:pt x="3303" y="52"/>
                  </a:lnTo>
                  <a:lnTo>
                    <a:pt x="3310" y="59"/>
                  </a:lnTo>
                  <a:lnTo>
                    <a:pt x="3320" y="63"/>
                  </a:lnTo>
                  <a:lnTo>
                    <a:pt x="3329" y="68"/>
                  </a:lnTo>
                  <a:lnTo>
                    <a:pt x="3338" y="72"/>
                  </a:lnTo>
                  <a:lnTo>
                    <a:pt x="3346" y="76"/>
                  </a:lnTo>
                  <a:lnTo>
                    <a:pt x="3355" y="79"/>
                  </a:lnTo>
                  <a:lnTo>
                    <a:pt x="3364" y="80"/>
                  </a:lnTo>
                  <a:lnTo>
                    <a:pt x="3372" y="83"/>
                  </a:lnTo>
                  <a:lnTo>
                    <a:pt x="3381" y="85"/>
                  </a:lnTo>
                  <a:lnTo>
                    <a:pt x="3390" y="86"/>
                  </a:lnTo>
                  <a:lnTo>
                    <a:pt x="3398" y="88"/>
                  </a:lnTo>
                  <a:lnTo>
                    <a:pt x="3407" y="88"/>
                  </a:lnTo>
                  <a:lnTo>
                    <a:pt x="3416" y="89"/>
                  </a:lnTo>
                  <a:lnTo>
                    <a:pt x="3424" y="89"/>
                  </a:lnTo>
                  <a:lnTo>
                    <a:pt x="3433" y="91"/>
                  </a:lnTo>
                  <a:lnTo>
                    <a:pt x="3443" y="91"/>
                  </a:lnTo>
                  <a:lnTo>
                    <a:pt x="3450" y="91"/>
                  </a:lnTo>
                  <a:lnTo>
                    <a:pt x="3459" y="92"/>
                  </a:lnTo>
                  <a:lnTo>
                    <a:pt x="3469" y="92"/>
                  </a:lnTo>
                  <a:lnTo>
                    <a:pt x="3476" y="92"/>
                  </a:lnTo>
                  <a:lnTo>
                    <a:pt x="3486" y="94"/>
                  </a:lnTo>
                  <a:lnTo>
                    <a:pt x="3495" y="94"/>
                  </a:lnTo>
                  <a:lnTo>
                    <a:pt x="3504" y="94"/>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47" name="Freeform 95"/>
            <p:cNvSpPr>
              <a:spLocks/>
            </p:cNvSpPr>
            <p:nvPr/>
          </p:nvSpPr>
          <p:spPr bwMode="auto">
            <a:xfrm>
              <a:off x="479" y="3936"/>
              <a:ext cx="12" cy="25"/>
            </a:xfrm>
            <a:custGeom>
              <a:avLst/>
              <a:gdLst>
                <a:gd name="T0" fmla="*/ 0 w 16"/>
                <a:gd name="T1" fmla="*/ 32 h 32"/>
                <a:gd name="T2" fmla="*/ 0 w 16"/>
                <a:gd name="T3" fmla="*/ 31 h 32"/>
                <a:gd name="T4" fmla="*/ 1 w 16"/>
                <a:gd name="T5" fmla="*/ 29 h 32"/>
                <a:gd name="T6" fmla="*/ 2 w 16"/>
                <a:gd name="T7" fmla="*/ 27 h 32"/>
                <a:gd name="T8" fmla="*/ 2 w 16"/>
                <a:gd name="T9" fmla="*/ 26 h 32"/>
                <a:gd name="T10" fmla="*/ 3 w 16"/>
                <a:gd name="T11" fmla="*/ 24 h 32"/>
                <a:gd name="T12" fmla="*/ 3 w 16"/>
                <a:gd name="T13" fmla="*/ 23 h 32"/>
                <a:gd name="T14" fmla="*/ 4 w 16"/>
                <a:gd name="T15" fmla="*/ 21 h 32"/>
                <a:gd name="T16" fmla="*/ 4 w 16"/>
                <a:gd name="T17" fmla="*/ 20 h 32"/>
                <a:gd name="T18" fmla="*/ 5 w 16"/>
                <a:gd name="T19" fmla="*/ 18 h 32"/>
                <a:gd name="T20" fmla="*/ 6 w 16"/>
                <a:gd name="T21" fmla="*/ 17 h 32"/>
                <a:gd name="T22" fmla="*/ 6 w 16"/>
                <a:gd name="T23" fmla="*/ 16 h 32"/>
                <a:gd name="T24" fmla="*/ 7 w 16"/>
                <a:gd name="T25" fmla="*/ 14 h 32"/>
                <a:gd name="T26" fmla="*/ 9 w 16"/>
                <a:gd name="T27" fmla="*/ 11 h 32"/>
                <a:gd name="T28" fmla="*/ 9 w 16"/>
                <a:gd name="T29" fmla="*/ 9 h 32"/>
                <a:gd name="T30" fmla="*/ 10 w 16"/>
                <a:gd name="T31" fmla="*/ 8 h 32"/>
                <a:gd name="T32" fmla="*/ 11 w 16"/>
                <a:gd name="T33" fmla="*/ 6 h 32"/>
                <a:gd name="T34" fmla="*/ 13 w 16"/>
                <a:gd name="T35" fmla="*/ 4 h 32"/>
                <a:gd name="T36" fmla="*/ 15 w 16"/>
                <a:gd name="T37" fmla="*/ 2 h 32"/>
                <a:gd name="T38" fmla="*/ 16 w 16"/>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2">
                  <a:moveTo>
                    <a:pt x="0" y="32"/>
                  </a:moveTo>
                  <a:lnTo>
                    <a:pt x="0" y="31"/>
                  </a:lnTo>
                  <a:lnTo>
                    <a:pt x="1" y="29"/>
                  </a:lnTo>
                  <a:lnTo>
                    <a:pt x="2" y="27"/>
                  </a:lnTo>
                  <a:lnTo>
                    <a:pt x="2" y="26"/>
                  </a:lnTo>
                  <a:lnTo>
                    <a:pt x="3" y="24"/>
                  </a:lnTo>
                  <a:lnTo>
                    <a:pt x="3" y="23"/>
                  </a:lnTo>
                  <a:lnTo>
                    <a:pt x="4" y="21"/>
                  </a:lnTo>
                  <a:lnTo>
                    <a:pt x="4" y="20"/>
                  </a:lnTo>
                  <a:lnTo>
                    <a:pt x="5" y="18"/>
                  </a:lnTo>
                  <a:lnTo>
                    <a:pt x="6" y="17"/>
                  </a:lnTo>
                  <a:lnTo>
                    <a:pt x="6" y="16"/>
                  </a:lnTo>
                  <a:lnTo>
                    <a:pt x="7" y="14"/>
                  </a:lnTo>
                  <a:lnTo>
                    <a:pt x="9" y="11"/>
                  </a:lnTo>
                  <a:lnTo>
                    <a:pt x="9" y="9"/>
                  </a:lnTo>
                  <a:lnTo>
                    <a:pt x="10" y="8"/>
                  </a:lnTo>
                  <a:lnTo>
                    <a:pt x="11" y="6"/>
                  </a:lnTo>
                  <a:lnTo>
                    <a:pt x="13" y="4"/>
                  </a:lnTo>
                  <a:lnTo>
                    <a:pt x="15" y="2"/>
                  </a:lnTo>
                  <a:lnTo>
                    <a:pt x="1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48" name="Freeform 96"/>
            <p:cNvSpPr>
              <a:spLocks/>
            </p:cNvSpPr>
            <p:nvPr/>
          </p:nvSpPr>
          <p:spPr bwMode="auto">
            <a:xfrm>
              <a:off x="526" y="3921"/>
              <a:ext cx="24" cy="5"/>
            </a:xfrm>
            <a:custGeom>
              <a:avLst/>
              <a:gdLst>
                <a:gd name="T0" fmla="*/ 0 w 32"/>
                <a:gd name="T1" fmla="*/ 7 h 7"/>
                <a:gd name="T2" fmla="*/ 1 w 32"/>
                <a:gd name="T3" fmla="*/ 7 h 7"/>
                <a:gd name="T4" fmla="*/ 7 w 32"/>
                <a:gd name="T5" fmla="*/ 5 h 7"/>
                <a:gd name="T6" fmla="*/ 12 w 32"/>
                <a:gd name="T7" fmla="*/ 4 h 7"/>
                <a:gd name="T8" fmla="*/ 18 w 32"/>
                <a:gd name="T9" fmla="*/ 3 h 7"/>
                <a:gd name="T10" fmla="*/ 24 w 32"/>
                <a:gd name="T11" fmla="*/ 2 h 7"/>
                <a:gd name="T12" fmla="*/ 29 w 32"/>
                <a:gd name="T13" fmla="*/ 1 h 7"/>
                <a:gd name="T14" fmla="*/ 32 w 3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7"/>
                  </a:moveTo>
                  <a:lnTo>
                    <a:pt x="1" y="7"/>
                  </a:lnTo>
                  <a:lnTo>
                    <a:pt x="7" y="5"/>
                  </a:lnTo>
                  <a:lnTo>
                    <a:pt x="12" y="4"/>
                  </a:lnTo>
                  <a:lnTo>
                    <a:pt x="18" y="3"/>
                  </a:lnTo>
                  <a:lnTo>
                    <a:pt x="24" y="2"/>
                  </a:lnTo>
                  <a:lnTo>
                    <a:pt x="29" y="1"/>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49" name="Freeform 97"/>
            <p:cNvSpPr>
              <a:spLocks/>
            </p:cNvSpPr>
            <p:nvPr/>
          </p:nvSpPr>
          <p:spPr bwMode="auto">
            <a:xfrm>
              <a:off x="582" y="3870"/>
              <a:ext cx="14" cy="25"/>
            </a:xfrm>
            <a:custGeom>
              <a:avLst/>
              <a:gdLst>
                <a:gd name="T0" fmla="*/ 0 w 18"/>
                <a:gd name="T1" fmla="*/ 32 h 32"/>
                <a:gd name="T2" fmla="*/ 1 w 18"/>
                <a:gd name="T3" fmla="*/ 31 h 32"/>
                <a:gd name="T4" fmla="*/ 7 w 18"/>
                <a:gd name="T5" fmla="*/ 22 h 32"/>
                <a:gd name="T6" fmla="*/ 12 w 18"/>
                <a:gd name="T7" fmla="*/ 12 h 32"/>
                <a:gd name="T8" fmla="*/ 18 w 18"/>
                <a:gd name="T9" fmla="*/ 0 h 32"/>
              </a:gdLst>
              <a:ahLst/>
              <a:cxnLst>
                <a:cxn ang="0">
                  <a:pos x="T0" y="T1"/>
                </a:cxn>
                <a:cxn ang="0">
                  <a:pos x="T2" y="T3"/>
                </a:cxn>
                <a:cxn ang="0">
                  <a:pos x="T4" y="T5"/>
                </a:cxn>
                <a:cxn ang="0">
                  <a:pos x="T6" y="T7"/>
                </a:cxn>
                <a:cxn ang="0">
                  <a:pos x="T8" y="T9"/>
                </a:cxn>
              </a:cxnLst>
              <a:rect l="0" t="0" r="r" b="b"/>
              <a:pathLst>
                <a:path w="18" h="32">
                  <a:moveTo>
                    <a:pt x="0" y="32"/>
                  </a:moveTo>
                  <a:lnTo>
                    <a:pt x="1" y="31"/>
                  </a:lnTo>
                  <a:lnTo>
                    <a:pt x="7" y="22"/>
                  </a:lnTo>
                  <a:lnTo>
                    <a:pt x="12" y="12"/>
                  </a:lnTo>
                  <a:lnTo>
                    <a:pt x="1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0" name="Freeform 98"/>
            <p:cNvSpPr>
              <a:spLocks/>
            </p:cNvSpPr>
            <p:nvPr/>
          </p:nvSpPr>
          <p:spPr bwMode="auto">
            <a:xfrm>
              <a:off x="609" y="3811"/>
              <a:ext cx="8" cy="24"/>
            </a:xfrm>
            <a:custGeom>
              <a:avLst/>
              <a:gdLst>
                <a:gd name="T0" fmla="*/ 0 w 10"/>
                <a:gd name="T1" fmla="*/ 32 h 32"/>
                <a:gd name="T2" fmla="*/ 1 w 10"/>
                <a:gd name="T3" fmla="*/ 31 h 32"/>
                <a:gd name="T4" fmla="*/ 7 w 10"/>
                <a:gd name="T5" fmla="*/ 13 h 32"/>
                <a:gd name="T6" fmla="*/ 10 w 10"/>
                <a:gd name="T7" fmla="*/ 0 h 32"/>
              </a:gdLst>
              <a:ahLst/>
              <a:cxnLst>
                <a:cxn ang="0">
                  <a:pos x="T0" y="T1"/>
                </a:cxn>
                <a:cxn ang="0">
                  <a:pos x="T2" y="T3"/>
                </a:cxn>
                <a:cxn ang="0">
                  <a:pos x="T4" y="T5"/>
                </a:cxn>
                <a:cxn ang="0">
                  <a:pos x="T6" y="T7"/>
                </a:cxn>
              </a:cxnLst>
              <a:rect l="0" t="0" r="r" b="b"/>
              <a:pathLst>
                <a:path w="10" h="32">
                  <a:moveTo>
                    <a:pt x="0" y="32"/>
                  </a:moveTo>
                  <a:lnTo>
                    <a:pt x="1" y="31"/>
                  </a:lnTo>
                  <a:lnTo>
                    <a:pt x="7" y="13"/>
                  </a:lnTo>
                  <a:lnTo>
                    <a:pt x="1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1" name="Freeform 99"/>
            <p:cNvSpPr>
              <a:spLocks/>
            </p:cNvSpPr>
            <p:nvPr/>
          </p:nvSpPr>
          <p:spPr bwMode="auto">
            <a:xfrm>
              <a:off x="627" y="3751"/>
              <a:ext cx="6" cy="25"/>
            </a:xfrm>
            <a:custGeom>
              <a:avLst/>
              <a:gdLst>
                <a:gd name="T0" fmla="*/ 0 w 8"/>
                <a:gd name="T1" fmla="*/ 32 h 32"/>
                <a:gd name="T2" fmla="*/ 1 w 8"/>
                <a:gd name="T3" fmla="*/ 29 h 32"/>
                <a:gd name="T4" fmla="*/ 6 w 8"/>
                <a:gd name="T5" fmla="*/ 7 h 32"/>
                <a:gd name="T6" fmla="*/ 8 w 8"/>
                <a:gd name="T7" fmla="*/ 0 h 32"/>
              </a:gdLst>
              <a:ahLst/>
              <a:cxnLst>
                <a:cxn ang="0">
                  <a:pos x="T0" y="T1"/>
                </a:cxn>
                <a:cxn ang="0">
                  <a:pos x="T2" y="T3"/>
                </a:cxn>
                <a:cxn ang="0">
                  <a:pos x="T4" y="T5"/>
                </a:cxn>
                <a:cxn ang="0">
                  <a:pos x="T6" y="T7"/>
                </a:cxn>
              </a:cxnLst>
              <a:rect l="0" t="0" r="r" b="b"/>
              <a:pathLst>
                <a:path w="8" h="32">
                  <a:moveTo>
                    <a:pt x="0" y="32"/>
                  </a:moveTo>
                  <a:lnTo>
                    <a:pt x="1" y="29"/>
                  </a:lnTo>
                  <a:lnTo>
                    <a:pt x="6" y="7"/>
                  </a:lnTo>
                  <a:lnTo>
                    <a:pt x="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2" name="Freeform 100"/>
            <p:cNvSpPr>
              <a:spLocks/>
            </p:cNvSpPr>
            <p:nvPr/>
          </p:nvSpPr>
          <p:spPr bwMode="auto">
            <a:xfrm>
              <a:off x="642" y="3692"/>
              <a:ext cx="5" cy="25"/>
            </a:xfrm>
            <a:custGeom>
              <a:avLst/>
              <a:gdLst>
                <a:gd name="T0" fmla="*/ 0 w 7"/>
                <a:gd name="T1" fmla="*/ 32 h 32"/>
                <a:gd name="T2" fmla="*/ 4 w 7"/>
                <a:gd name="T3" fmla="*/ 15 h 32"/>
                <a:gd name="T4" fmla="*/ 7 w 7"/>
                <a:gd name="T5" fmla="*/ 0 h 32"/>
              </a:gdLst>
              <a:ahLst/>
              <a:cxnLst>
                <a:cxn ang="0">
                  <a:pos x="T0" y="T1"/>
                </a:cxn>
                <a:cxn ang="0">
                  <a:pos x="T2" y="T3"/>
                </a:cxn>
                <a:cxn ang="0">
                  <a:pos x="T4" y="T5"/>
                </a:cxn>
              </a:cxnLst>
              <a:rect l="0" t="0" r="r" b="b"/>
              <a:pathLst>
                <a:path w="7" h="32">
                  <a:moveTo>
                    <a:pt x="0" y="32"/>
                  </a:moveTo>
                  <a:lnTo>
                    <a:pt x="4" y="15"/>
                  </a:lnTo>
                  <a:lnTo>
                    <a:pt x="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3" name="Freeform 101"/>
            <p:cNvSpPr>
              <a:spLocks/>
            </p:cNvSpPr>
            <p:nvPr/>
          </p:nvSpPr>
          <p:spPr bwMode="auto">
            <a:xfrm>
              <a:off x="655" y="3633"/>
              <a:ext cx="6" cy="25"/>
            </a:xfrm>
            <a:custGeom>
              <a:avLst/>
              <a:gdLst>
                <a:gd name="T0" fmla="*/ 0 w 7"/>
                <a:gd name="T1" fmla="*/ 32 h 32"/>
                <a:gd name="T2" fmla="*/ 3 w 7"/>
                <a:gd name="T3" fmla="*/ 19 h 32"/>
                <a:gd name="T4" fmla="*/ 7 w 7"/>
                <a:gd name="T5" fmla="*/ 0 h 32"/>
              </a:gdLst>
              <a:ahLst/>
              <a:cxnLst>
                <a:cxn ang="0">
                  <a:pos x="T0" y="T1"/>
                </a:cxn>
                <a:cxn ang="0">
                  <a:pos x="T2" y="T3"/>
                </a:cxn>
                <a:cxn ang="0">
                  <a:pos x="T4" y="T5"/>
                </a:cxn>
              </a:cxnLst>
              <a:rect l="0" t="0" r="r" b="b"/>
              <a:pathLst>
                <a:path w="7" h="32">
                  <a:moveTo>
                    <a:pt x="0" y="32"/>
                  </a:moveTo>
                  <a:lnTo>
                    <a:pt x="3" y="19"/>
                  </a:lnTo>
                  <a:lnTo>
                    <a:pt x="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4" name="Freeform 102"/>
            <p:cNvSpPr>
              <a:spLocks/>
            </p:cNvSpPr>
            <p:nvPr/>
          </p:nvSpPr>
          <p:spPr bwMode="auto">
            <a:xfrm>
              <a:off x="669" y="3574"/>
              <a:ext cx="4" cy="24"/>
            </a:xfrm>
            <a:custGeom>
              <a:avLst/>
              <a:gdLst>
                <a:gd name="T0" fmla="*/ 0 w 6"/>
                <a:gd name="T1" fmla="*/ 32 h 32"/>
                <a:gd name="T2" fmla="*/ 3 w 6"/>
                <a:gd name="T3" fmla="*/ 16 h 32"/>
                <a:gd name="T4" fmla="*/ 6 w 6"/>
                <a:gd name="T5" fmla="*/ 0 h 32"/>
              </a:gdLst>
              <a:ahLst/>
              <a:cxnLst>
                <a:cxn ang="0">
                  <a:pos x="T0" y="T1"/>
                </a:cxn>
                <a:cxn ang="0">
                  <a:pos x="T2" y="T3"/>
                </a:cxn>
                <a:cxn ang="0">
                  <a:pos x="T4" y="T5"/>
                </a:cxn>
              </a:cxnLst>
              <a:rect l="0" t="0" r="r" b="b"/>
              <a:pathLst>
                <a:path w="6" h="32">
                  <a:moveTo>
                    <a:pt x="0" y="32"/>
                  </a:moveTo>
                  <a:lnTo>
                    <a:pt x="3" y="16"/>
                  </a:lnTo>
                  <a:lnTo>
                    <a:pt x="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5" name="Freeform 103"/>
            <p:cNvSpPr>
              <a:spLocks/>
            </p:cNvSpPr>
            <p:nvPr/>
          </p:nvSpPr>
          <p:spPr bwMode="auto">
            <a:xfrm>
              <a:off x="680" y="3515"/>
              <a:ext cx="5" cy="24"/>
            </a:xfrm>
            <a:custGeom>
              <a:avLst/>
              <a:gdLst>
                <a:gd name="T0" fmla="*/ 0 w 6"/>
                <a:gd name="T1" fmla="*/ 32 h 32"/>
                <a:gd name="T2" fmla="*/ 6 w 6"/>
                <a:gd name="T3" fmla="*/ 3 h 32"/>
                <a:gd name="T4" fmla="*/ 6 w 6"/>
                <a:gd name="T5" fmla="*/ 0 h 32"/>
              </a:gdLst>
              <a:ahLst/>
              <a:cxnLst>
                <a:cxn ang="0">
                  <a:pos x="T0" y="T1"/>
                </a:cxn>
                <a:cxn ang="0">
                  <a:pos x="T2" y="T3"/>
                </a:cxn>
                <a:cxn ang="0">
                  <a:pos x="T4" y="T5"/>
                </a:cxn>
              </a:cxnLst>
              <a:rect l="0" t="0" r="r" b="b"/>
              <a:pathLst>
                <a:path w="6" h="32">
                  <a:moveTo>
                    <a:pt x="0" y="32"/>
                  </a:moveTo>
                  <a:lnTo>
                    <a:pt x="6" y="3"/>
                  </a:lnTo>
                  <a:lnTo>
                    <a:pt x="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6" name="Freeform 104"/>
            <p:cNvSpPr>
              <a:spLocks/>
            </p:cNvSpPr>
            <p:nvPr/>
          </p:nvSpPr>
          <p:spPr bwMode="auto">
            <a:xfrm>
              <a:off x="691" y="3455"/>
              <a:ext cx="4" cy="25"/>
            </a:xfrm>
            <a:custGeom>
              <a:avLst/>
              <a:gdLst>
                <a:gd name="T0" fmla="*/ 0 w 5"/>
                <a:gd name="T1" fmla="*/ 32 h 32"/>
                <a:gd name="T2" fmla="*/ 3 w 5"/>
                <a:gd name="T3" fmla="*/ 15 h 32"/>
                <a:gd name="T4" fmla="*/ 5 w 5"/>
                <a:gd name="T5" fmla="*/ 0 h 32"/>
              </a:gdLst>
              <a:ahLst/>
              <a:cxnLst>
                <a:cxn ang="0">
                  <a:pos x="T0" y="T1"/>
                </a:cxn>
                <a:cxn ang="0">
                  <a:pos x="T2" y="T3"/>
                </a:cxn>
                <a:cxn ang="0">
                  <a:pos x="T4" y="T5"/>
                </a:cxn>
              </a:cxnLst>
              <a:rect l="0" t="0" r="r" b="b"/>
              <a:pathLst>
                <a:path w="5" h="32">
                  <a:moveTo>
                    <a:pt x="0" y="32"/>
                  </a:moveTo>
                  <a:lnTo>
                    <a:pt x="3" y="15"/>
                  </a:lnTo>
                  <a:lnTo>
                    <a:pt x="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7" name="Freeform 105"/>
            <p:cNvSpPr>
              <a:spLocks/>
            </p:cNvSpPr>
            <p:nvPr/>
          </p:nvSpPr>
          <p:spPr bwMode="auto">
            <a:xfrm>
              <a:off x="701" y="3396"/>
              <a:ext cx="4" cy="25"/>
            </a:xfrm>
            <a:custGeom>
              <a:avLst/>
              <a:gdLst>
                <a:gd name="T0" fmla="*/ 0 w 5"/>
                <a:gd name="T1" fmla="*/ 32 h 32"/>
                <a:gd name="T2" fmla="*/ 1 w 5"/>
                <a:gd name="T3" fmla="*/ 24 h 32"/>
                <a:gd name="T4" fmla="*/ 5 w 5"/>
                <a:gd name="T5" fmla="*/ 0 h 32"/>
              </a:gdLst>
              <a:ahLst/>
              <a:cxnLst>
                <a:cxn ang="0">
                  <a:pos x="T0" y="T1"/>
                </a:cxn>
                <a:cxn ang="0">
                  <a:pos x="T2" y="T3"/>
                </a:cxn>
                <a:cxn ang="0">
                  <a:pos x="T4" y="T5"/>
                </a:cxn>
              </a:cxnLst>
              <a:rect l="0" t="0" r="r" b="b"/>
              <a:pathLst>
                <a:path w="5" h="32">
                  <a:moveTo>
                    <a:pt x="0" y="32"/>
                  </a:moveTo>
                  <a:lnTo>
                    <a:pt x="1" y="24"/>
                  </a:lnTo>
                  <a:lnTo>
                    <a:pt x="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8" name="Freeform 106"/>
            <p:cNvSpPr>
              <a:spLocks/>
            </p:cNvSpPr>
            <p:nvPr/>
          </p:nvSpPr>
          <p:spPr bwMode="auto">
            <a:xfrm>
              <a:off x="711" y="3337"/>
              <a:ext cx="3" cy="24"/>
            </a:xfrm>
            <a:custGeom>
              <a:avLst/>
              <a:gdLst>
                <a:gd name="T0" fmla="*/ 0 w 4"/>
                <a:gd name="T1" fmla="*/ 32 h 32"/>
                <a:gd name="T2" fmla="*/ 0 w 4"/>
                <a:gd name="T3" fmla="*/ 31 h 32"/>
                <a:gd name="T4" fmla="*/ 4 w 4"/>
                <a:gd name="T5" fmla="*/ 0 h 32"/>
              </a:gdLst>
              <a:ahLst/>
              <a:cxnLst>
                <a:cxn ang="0">
                  <a:pos x="T0" y="T1"/>
                </a:cxn>
                <a:cxn ang="0">
                  <a:pos x="T2" y="T3"/>
                </a:cxn>
                <a:cxn ang="0">
                  <a:pos x="T4" y="T5"/>
                </a:cxn>
              </a:cxnLst>
              <a:rect l="0" t="0" r="r" b="b"/>
              <a:pathLst>
                <a:path w="4" h="32">
                  <a:moveTo>
                    <a:pt x="0" y="32"/>
                  </a:moveTo>
                  <a:lnTo>
                    <a:pt x="0" y="31"/>
                  </a:lnTo>
                  <a:lnTo>
                    <a:pt x="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59" name="Freeform 107"/>
            <p:cNvSpPr>
              <a:spLocks/>
            </p:cNvSpPr>
            <p:nvPr/>
          </p:nvSpPr>
          <p:spPr bwMode="auto">
            <a:xfrm>
              <a:off x="720" y="3278"/>
              <a:ext cx="4" cy="24"/>
            </a:xfrm>
            <a:custGeom>
              <a:avLst/>
              <a:gdLst>
                <a:gd name="T0" fmla="*/ 0 w 5"/>
                <a:gd name="T1" fmla="*/ 32 h 32"/>
                <a:gd name="T2" fmla="*/ 5 w 5"/>
                <a:gd name="T3" fmla="*/ 1 h 32"/>
                <a:gd name="T4" fmla="*/ 5 w 5"/>
                <a:gd name="T5" fmla="*/ 0 h 32"/>
              </a:gdLst>
              <a:ahLst/>
              <a:cxnLst>
                <a:cxn ang="0">
                  <a:pos x="T0" y="T1"/>
                </a:cxn>
                <a:cxn ang="0">
                  <a:pos x="T2" y="T3"/>
                </a:cxn>
                <a:cxn ang="0">
                  <a:pos x="T4" y="T5"/>
                </a:cxn>
              </a:cxnLst>
              <a:rect l="0" t="0" r="r" b="b"/>
              <a:pathLst>
                <a:path w="5" h="32">
                  <a:moveTo>
                    <a:pt x="0" y="32"/>
                  </a:moveTo>
                  <a:lnTo>
                    <a:pt x="5" y="1"/>
                  </a:lnTo>
                  <a:lnTo>
                    <a:pt x="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0" name="Freeform 108"/>
            <p:cNvSpPr>
              <a:spLocks/>
            </p:cNvSpPr>
            <p:nvPr/>
          </p:nvSpPr>
          <p:spPr bwMode="auto">
            <a:xfrm>
              <a:off x="729" y="3218"/>
              <a:ext cx="4" cy="25"/>
            </a:xfrm>
            <a:custGeom>
              <a:avLst/>
              <a:gdLst>
                <a:gd name="T0" fmla="*/ 0 w 5"/>
                <a:gd name="T1" fmla="*/ 32 h 32"/>
                <a:gd name="T2" fmla="*/ 4 w 5"/>
                <a:gd name="T3" fmla="*/ 7 h 32"/>
                <a:gd name="T4" fmla="*/ 5 w 5"/>
                <a:gd name="T5" fmla="*/ 0 h 32"/>
              </a:gdLst>
              <a:ahLst/>
              <a:cxnLst>
                <a:cxn ang="0">
                  <a:pos x="T0" y="T1"/>
                </a:cxn>
                <a:cxn ang="0">
                  <a:pos x="T2" y="T3"/>
                </a:cxn>
                <a:cxn ang="0">
                  <a:pos x="T4" y="T5"/>
                </a:cxn>
              </a:cxnLst>
              <a:rect l="0" t="0" r="r" b="b"/>
              <a:pathLst>
                <a:path w="5" h="32">
                  <a:moveTo>
                    <a:pt x="0" y="32"/>
                  </a:moveTo>
                  <a:lnTo>
                    <a:pt x="4" y="7"/>
                  </a:lnTo>
                  <a:lnTo>
                    <a:pt x="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1" name="Freeform 109"/>
            <p:cNvSpPr>
              <a:spLocks/>
            </p:cNvSpPr>
            <p:nvPr/>
          </p:nvSpPr>
          <p:spPr bwMode="auto">
            <a:xfrm>
              <a:off x="740" y="3159"/>
              <a:ext cx="8" cy="25"/>
            </a:xfrm>
            <a:custGeom>
              <a:avLst/>
              <a:gdLst>
                <a:gd name="T0" fmla="*/ 0 w 10"/>
                <a:gd name="T1" fmla="*/ 32 h 32"/>
                <a:gd name="T2" fmla="*/ 1 w 10"/>
                <a:gd name="T3" fmla="*/ 26 h 32"/>
                <a:gd name="T4" fmla="*/ 7 w 10"/>
                <a:gd name="T5" fmla="*/ 7 h 32"/>
                <a:gd name="T6" fmla="*/ 10 w 10"/>
                <a:gd name="T7" fmla="*/ 0 h 32"/>
              </a:gdLst>
              <a:ahLst/>
              <a:cxnLst>
                <a:cxn ang="0">
                  <a:pos x="T0" y="T1"/>
                </a:cxn>
                <a:cxn ang="0">
                  <a:pos x="T2" y="T3"/>
                </a:cxn>
                <a:cxn ang="0">
                  <a:pos x="T4" y="T5"/>
                </a:cxn>
                <a:cxn ang="0">
                  <a:pos x="T6" y="T7"/>
                </a:cxn>
              </a:cxnLst>
              <a:rect l="0" t="0" r="r" b="b"/>
              <a:pathLst>
                <a:path w="10" h="32">
                  <a:moveTo>
                    <a:pt x="0" y="32"/>
                  </a:moveTo>
                  <a:lnTo>
                    <a:pt x="1" y="26"/>
                  </a:lnTo>
                  <a:lnTo>
                    <a:pt x="7" y="7"/>
                  </a:lnTo>
                  <a:lnTo>
                    <a:pt x="1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2" name="Freeform 110"/>
            <p:cNvSpPr>
              <a:spLocks/>
            </p:cNvSpPr>
            <p:nvPr/>
          </p:nvSpPr>
          <p:spPr bwMode="auto">
            <a:xfrm>
              <a:off x="770" y="3100"/>
              <a:ext cx="10" cy="24"/>
            </a:xfrm>
            <a:custGeom>
              <a:avLst/>
              <a:gdLst>
                <a:gd name="T0" fmla="*/ 0 w 13"/>
                <a:gd name="T1" fmla="*/ 32 h 32"/>
                <a:gd name="T2" fmla="*/ 2 w 13"/>
                <a:gd name="T3" fmla="*/ 28 h 32"/>
                <a:gd name="T4" fmla="*/ 8 w 13"/>
                <a:gd name="T5" fmla="*/ 14 h 32"/>
                <a:gd name="T6" fmla="*/ 13 w 13"/>
                <a:gd name="T7" fmla="*/ 0 h 32"/>
              </a:gdLst>
              <a:ahLst/>
              <a:cxnLst>
                <a:cxn ang="0">
                  <a:pos x="T0" y="T1"/>
                </a:cxn>
                <a:cxn ang="0">
                  <a:pos x="T2" y="T3"/>
                </a:cxn>
                <a:cxn ang="0">
                  <a:pos x="T4" y="T5"/>
                </a:cxn>
                <a:cxn ang="0">
                  <a:pos x="T6" y="T7"/>
                </a:cxn>
              </a:cxnLst>
              <a:rect l="0" t="0" r="r" b="b"/>
              <a:pathLst>
                <a:path w="13" h="32">
                  <a:moveTo>
                    <a:pt x="0" y="32"/>
                  </a:moveTo>
                  <a:lnTo>
                    <a:pt x="2" y="28"/>
                  </a:lnTo>
                  <a:lnTo>
                    <a:pt x="8" y="14"/>
                  </a:lnTo>
                  <a:lnTo>
                    <a:pt x="13"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3" name="Freeform 111"/>
            <p:cNvSpPr>
              <a:spLocks/>
            </p:cNvSpPr>
            <p:nvPr/>
          </p:nvSpPr>
          <p:spPr bwMode="auto">
            <a:xfrm>
              <a:off x="791" y="3041"/>
              <a:ext cx="7" cy="24"/>
            </a:xfrm>
            <a:custGeom>
              <a:avLst/>
              <a:gdLst>
                <a:gd name="T0" fmla="*/ 0 w 9"/>
                <a:gd name="T1" fmla="*/ 32 h 32"/>
                <a:gd name="T2" fmla="*/ 4 w 9"/>
                <a:gd name="T3" fmla="*/ 21 h 32"/>
                <a:gd name="T4" fmla="*/ 9 w 9"/>
                <a:gd name="T5" fmla="*/ 1 h 32"/>
                <a:gd name="T6" fmla="*/ 9 w 9"/>
                <a:gd name="T7" fmla="*/ 0 h 32"/>
              </a:gdLst>
              <a:ahLst/>
              <a:cxnLst>
                <a:cxn ang="0">
                  <a:pos x="T0" y="T1"/>
                </a:cxn>
                <a:cxn ang="0">
                  <a:pos x="T2" y="T3"/>
                </a:cxn>
                <a:cxn ang="0">
                  <a:pos x="T4" y="T5"/>
                </a:cxn>
                <a:cxn ang="0">
                  <a:pos x="T6" y="T7"/>
                </a:cxn>
              </a:cxnLst>
              <a:rect l="0" t="0" r="r" b="b"/>
              <a:pathLst>
                <a:path w="9" h="32">
                  <a:moveTo>
                    <a:pt x="0" y="32"/>
                  </a:moveTo>
                  <a:lnTo>
                    <a:pt x="4" y="21"/>
                  </a:lnTo>
                  <a:lnTo>
                    <a:pt x="9" y="1"/>
                  </a:lnTo>
                  <a:lnTo>
                    <a:pt x="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4" name="Freeform 112"/>
            <p:cNvSpPr>
              <a:spLocks/>
            </p:cNvSpPr>
            <p:nvPr/>
          </p:nvSpPr>
          <p:spPr bwMode="auto">
            <a:xfrm>
              <a:off x="808" y="2981"/>
              <a:ext cx="5" cy="25"/>
            </a:xfrm>
            <a:custGeom>
              <a:avLst/>
              <a:gdLst>
                <a:gd name="T0" fmla="*/ 0 w 7"/>
                <a:gd name="T1" fmla="*/ 32 h 32"/>
                <a:gd name="T2" fmla="*/ 4 w 7"/>
                <a:gd name="T3" fmla="*/ 14 h 32"/>
                <a:gd name="T4" fmla="*/ 7 w 7"/>
                <a:gd name="T5" fmla="*/ 0 h 32"/>
              </a:gdLst>
              <a:ahLst/>
              <a:cxnLst>
                <a:cxn ang="0">
                  <a:pos x="T0" y="T1"/>
                </a:cxn>
                <a:cxn ang="0">
                  <a:pos x="T2" y="T3"/>
                </a:cxn>
                <a:cxn ang="0">
                  <a:pos x="T4" y="T5"/>
                </a:cxn>
              </a:cxnLst>
              <a:rect l="0" t="0" r="r" b="b"/>
              <a:pathLst>
                <a:path w="7" h="32">
                  <a:moveTo>
                    <a:pt x="0" y="32"/>
                  </a:moveTo>
                  <a:lnTo>
                    <a:pt x="4" y="14"/>
                  </a:lnTo>
                  <a:lnTo>
                    <a:pt x="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5" name="Freeform 113"/>
            <p:cNvSpPr>
              <a:spLocks/>
            </p:cNvSpPr>
            <p:nvPr/>
          </p:nvSpPr>
          <p:spPr bwMode="auto">
            <a:xfrm>
              <a:off x="821" y="2922"/>
              <a:ext cx="7" cy="25"/>
            </a:xfrm>
            <a:custGeom>
              <a:avLst/>
              <a:gdLst>
                <a:gd name="T0" fmla="*/ 0 w 8"/>
                <a:gd name="T1" fmla="*/ 32 h 32"/>
                <a:gd name="T2" fmla="*/ 3 w 8"/>
                <a:gd name="T3" fmla="*/ 21 h 32"/>
                <a:gd name="T4" fmla="*/ 8 w 8"/>
                <a:gd name="T5" fmla="*/ 0 h 32"/>
              </a:gdLst>
              <a:ahLst/>
              <a:cxnLst>
                <a:cxn ang="0">
                  <a:pos x="T0" y="T1"/>
                </a:cxn>
                <a:cxn ang="0">
                  <a:pos x="T2" y="T3"/>
                </a:cxn>
                <a:cxn ang="0">
                  <a:pos x="T4" y="T5"/>
                </a:cxn>
              </a:cxnLst>
              <a:rect l="0" t="0" r="r" b="b"/>
              <a:pathLst>
                <a:path w="8" h="32">
                  <a:moveTo>
                    <a:pt x="0" y="32"/>
                  </a:moveTo>
                  <a:lnTo>
                    <a:pt x="3" y="21"/>
                  </a:lnTo>
                  <a:lnTo>
                    <a:pt x="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6" name="Freeform 114"/>
            <p:cNvSpPr>
              <a:spLocks/>
            </p:cNvSpPr>
            <p:nvPr/>
          </p:nvSpPr>
          <p:spPr bwMode="auto">
            <a:xfrm>
              <a:off x="835" y="2863"/>
              <a:ext cx="6" cy="25"/>
            </a:xfrm>
            <a:custGeom>
              <a:avLst/>
              <a:gdLst>
                <a:gd name="T0" fmla="*/ 0 w 8"/>
                <a:gd name="T1" fmla="*/ 32 h 32"/>
                <a:gd name="T2" fmla="*/ 2 w 8"/>
                <a:gd name="T3" fmla="*/ 25 h 32"/>
                <a:gd name="T4" fmla="*/ 8 w 8"/>
                <a:gd name="T5" fmla="*/ 0 h 32"/>
              </a:gdLst>
              <a:ahLst/>
              <a:cxnLst>
                <a:cxn ang="0">
                  <a:pos x="T0" y="T1"/>
                </a:cxn>
                <a:cxn ang="0">
                  <a:pos x="T2" y="T3"/>
                </a:cxn>
                <a:cxn ang="0">
                  <a:pos x="T4" y="T5"/>
                </a:cxn>
              </a:cxnLst>
              <a:rect l="0" t="0" r="r" b="b"/>
              <a:pathLst>
                <a:path w="8" h="32">
                  <a:moveTo>
                    <a:pt x="0" y="32"/>
                  </a:moveTo>
                  <a:lnTo>
                    <a:pt x="2" y="25"/>
                  </a:lnTo>
                  <a:lnTo>
                    <a:pt x="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7" name="Freeform 115"/>
            <p:cNvSpPr>
              <a:spLocks/>
            </p:cNvSpPr>
            <p:nvPr/>
          </p:nvSpPr>
          <p:spPr bwMode="auto">
            <a:xfrm>
              <a:off x="850" y="2804"/>
              <a:ext cx="4" cy="24"/>
            </a:xfrm>
            <a:custGeom>
              <a:avLst/>
              <a:gdLst>
                <a:gd name="T0" fmla="*/ 0 w 6"/>
                <a:gd name="T1" fmla="*/ 32 h 32"/>
                <a:gd name="T2" fmla="*/ 1 w 6"/>
                <a:gd name="T3" fmla="*/ 28 h 32"/>
                <a:gd name="T4" fmla="*/ 6 w 6"/>
                <a:gd name="T5" fmla="*/ 3 h 32"/>
                <a:gd name="T6" fmla="*/ 6 w 6"/>
                <a:gd name="T7" fmla="*/ 0 h 32"/>
              </a:gdLst>
              <a:ahLst/>
              <a:cxnLst>
                <a:cxn ang="0">
                  <a:pos x="T0" y="T1"/>
                </a:cxn>
                <a:cxn ang="0">
                  <a:pos x="T2" y="T3"/>
                </a:cxn>
                <a:cxn ang="0">
                  <a:pos x="T4" y="T5"/>
                </a:cxn>
                <a:cxn ang="0">
                  <a:pos x="T6" y="T7"/>
                </a:cxn>
              </a:cxnLst>
              <a:rect l="0" t="0" r="r" b="b"/>
              <a:pathLst>
                <a:path w="6" h="32">
                  <a:moveTo>
                    <a:pt x="0" y="32"/>
                  </a:moveTo>
                  <a:lnTo>
                    <a:pt x="1" y="28"/>
                  </a:lnTo>
                  <a:lnTo>
                    <a:pt x="6" y="3"/>
                  </a:lnTo>
                  <a:lnTo>
                    <a:pt x="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8" name="Freeform 116"/>
            <p:cNvSpPr>
              <a:spLocks/>
            </p:cNvSpPr>
            <p:nvPr/>
          </p:nvSpPr>
          <p:spPr bwMode="auto">
            <a:xfrm>
              <a:off x="864" y="2744"/>
              <a:ext cx="5" cy="25"/>
            </a:xfrm>
            <a:custGeom>
              <a:avLst/>
              <a:gdLst>
                <a:gd name="T0" fmla="*/ 0 w 7"/>
                <a:gd name="T1" fmla="*/ 32 h 32"/>
                <a:gd name="T2" fmla="*/ 0 w 7"/>
                <a:gd name="T3" fmla="*/ 32 h 32"/>
                <a:gd name="T4" fmla="*/ 5 w 7"/>
                <a:gd name="T5" fmla="*/ 9 h 32"/>
                <a:gd name="T6" fmla="*/ 7 w 7"/>
                <a:gd name="T7" fmla="*/ 0 h 32"/>
              </a:gdLst>
              <a:ahLst/>
              <a:cxnLst>
                <a:cxn ang="0">
                  <a:pos x="T0" y="T1"/>
                </a:cxn>
                <a:cxn ang="0">
                  <a:pos x="T2" y="T3"/>
                </a:cxn>
                <a:cxn ang="0">
                  <a:pos x="T4" y="T5"/>
                </a:cxn>
                <a:cxn ang="0">
                  <a:pos x="T6" y="T7"/>
                </a:cxn>
              </a:cxnLst>
              <a:rect l="0" t="0" r="r" b="b"/>
              <a:pathLst>
                <a:path w="7" h="32">
                  <a:moveTo>
                    <a:pt x="0" y="32"/>
                  </a:moveTo>
                  <a:lnTo>
                    <a:pt x="0" y="32"/>
                  </a:lnTo>
                  <a:lnTo>
                    <a:pt x="5" y="9"/>
                  </a:lnTo>
                  <a:lnTo>
                    <a:pt x="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69" name="Freeform 117"/>
            <p:cNvSpPr>
              <a:spLocks/>
            </p:cNvSpPr>
            <p:nvPr/>
          </p:nvSpPr>
          <p:spPr bwMode="auto">
            <a:xfrm>
              <a:off x="878" y="2685"/>
              <a:ext cx="8" cy="25"/>
            </a:xfrm>
            <a:custGeom>
              <a:avLst/>
              <a:gdLst>
                <a:gd name="T0" fmla="*/ 0 w 10"/>
                <a:gd name="T1" fmla="*/ 32 h 32"/>
                <a:gd name="T2" fmla="*/ 3 w 10"/>
                <a:gd name="T3" fmla="*/ 23 h 32"/>
                <a:gd name="T4" fmla="*/ 9 w 10"/>
                <a:gd name="T5" fmla="*/ 5 h 32"/>
                <a:gd name="T6" fmla="*/ 10 w 10"/>
                <a:gd name="T7" fmla="*/ 0 h 32"/>
              </a:gdLst>
              <a:ahLst/>
              <a:cxnLst>
                <a:cxn ang="0">
                  <a:pos x="T0" y="T1"/>
                </a:cxn>
                <a:cxn ang="0">
                  <a:pos x="T2" y="T3"/>
                </a:cxn>
                <a:cxn ang="0">
                  <a:pos x="T4" y="T5"/>
                </a:cxn>
                <a:cxn ang="0">
                  <a:pos x="T6" y="T7"/>
                </a:cxn>
              </a:cxnLst>
              <a:rect l="0" t="0" r="r" b="b"/>
              <a:pathLst>
                <a:path w="10" h="32">
                  <a:moveTo>
                    <a:pt x="0" y="32"/>
                  </a:moveTo>
                  <a:lnTo>
                    <a:pt x="3" y="23"/>
                  </a:lnTo>
                  <a:lnTo>
                    <a:pt x="9" y="5"/>
                  </a:lnTo>
                  <a:lnTo>
                    <a:pt x="1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0" name="Freeform 118"/>
            <p:cNvSpPr>
              <a:spLocks/>
            </p:cNvSpPr>
            <p:nvPr/>
          </p:nvSpPr>
          <p:spPr bwMode="auto">
            <a:xfrm>
              <a:off x="906" y="2654"/>
              <a:ext cx="25" cy="1"/>
            </a:xfrm>
            <a:custGeom>
              <a:avLst/>
              <a:gdLst>
                <a:gd name="T0" fmla="*/ 0 w 32"/>
                <a:gd name="T1" fmla="*/ 0 w 32"/>
                <a:gd name="T2" fmla="*/ 6 w 32"/>
                <a:gd name="T3" fmla="*/ 12 w 32"/>
                <a:gd name="T4" fmla="*/ 17 w 32"/>
                <a:gd name="T5" fmla="*/ 23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0" y="0"/>
                  </a:lnTo>
                  <a:lnTo>
                    <a:pt x="6" y="0"/>
                  </a:lnTo>
                  <a:lnTo>
                    <a:pt x="12" y="0"/>
                  </a:lnTo>
                  <a:lnTo>
                    <a:pt x="17" y="0"/>
                  </a:lnTo>
                  <a:lnTo>
                    <a:pt x="23" y="0"/>
                  </a:lnTo>
                  <a:lnTo>
                    <a:pt x="29"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1" name="Freeform 119"/>
            <p:cNvSpPr>
              <a:spLocks/>
            </p:cNvSpPr>
            <p:nvPr/>
          </p:nvSpPr>
          <p:spPr bwMode="auto">
            <a:xfrm>
              <a:off x="965" y="2654"/>
              <a:ext cx="25" cy="1"/>
            </a:xfrm>
            <a:custGeom>
              <a:avLst/>
              <a:gdLst>
                <a:gd name="T0" fmla="*/ 0 w 32"/>
                <a:gd name="T1" fmla="*/ 3 w 32"/>
                <a:gd name="T2" fmla="*/ 9 w 32"/>
                <a:gd name="T3" fmla="*/ 14 w 32"/>
                <a:gd name="T4" fmla="*/ 20 w 32"/>
                <a:gd name="T5" fmla="*/ 26 w 32"/>
                <a:gd name="T6" fmla="*/ 31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3" y="0"/>
                  </a:lnTo>
                  <a:lnTo>
                    <a:pt x="9" y="0"/>
                  </a:lnTo>
                  <a:lnTo>
                    <a:pt x="14" y="0"/>
                  </a:lnTo>
                  <a:lnTo>
                    <a:pt x="20" y="0"/>
                  </a:lnTo>
                  <a:lnTo>
                    <a:pt x="26" y="0"/>
                  </a:lnTo>
                  <a:lnTo>
                    <a:pt x="31"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2" name="Freeform 120"/>
            <p:cNvSpPr>
              <a:spLocks/>
            </p:cNvSpPr>
            <p:nvPr/>
          </p:nvSpPr>
          <p:spPr bwMode="auto">
            <a:xfrm>
              <a:off x="1024" y="2654"/>
              <a:ext cx="25" cy="1"/>
            </a:xfrm>
            <a:custGeom>
              <a:avLst/>
              <a:gdLst>
                <a:gd name="T0" fmla="*/ 0 w 32"/>
                <a:gd name="T1" fmla="*/ 0 w 32"/>
                <a:gd name="T2" fmla="*/ 6 w 32"/>
                <a:gd name="T3" fmla="*/ 11 w 32"/>
                <a:gd name="T4" fmla="*/ 17 w 32"/>
                <a:gd name="T5" fmla="*/ 23 w 32"/>
                <a:gd name="T6" fmla="*/ 28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0" y="0"/>
                  </a:lnTo>
                  <a:lnTo>
                    <a:pt x="6" y="0"/>
                  </a:lnTo>
                  <a:lnTo>
                    <a:pt x="11" y="0"/>
                  </a:lnTo>
                  <a:lnTo>
                    <a:pt x="17" y="0"/>
                  </a:lnTo>
                  <a:lnTo>
                    <a:pt x="23" y="0"/>
                  </a:lnTo>
                  <a:lnTo>
                    <a:pt x="28"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3" name="Freeform 121"/>
            <p:cNvSpPr>
              <a:spLocks/>
            </p:cNvSpPr>
            <p:nvPr/>
          </p:nvSpPr>
          <p:spPr bwMode="auto">
            <a:xfrm>
              <a:off x="1083" y="2654"/>
              <a:ext cx="25" cy="1"/>
            </a:xfrm>
            <a:custGeom>
              <a:avLst/>
              <a:gdLst>
                <a:gd name="T0" fmla="*/ 0 w 32"/>
                <a:gd name="T1" fmla="*/ 2 w 32"/>
                <a:gd name="T2" fmla="*/ 8 w 32"/>
                <a:gd name="T3" fmla="*/ 14 w 32"/>
                <a:gd name="T4" fmla="*/ 19 w 32"/>
                <a:gd name="T5" fmla="*/ 25 w 32"/>
                <a:gd name="T6" fmla="*/ 31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2" y="0"/>
                  </a:lnTo>
                  <a:lnTo>
                    <a:pt x="8" y="0"/>
                  </a:lnTo>
                  <a:lnTo>
                    <a:pt x="14" y="0"/>
                  </a:lnTo>
                  <a:lnTo>
                    <a:pt x="19" y="0"/>
                  </a:lnTo>
                  <a:lnTo>
                    <a:pt x="25" y="0"/>
                  </a:lnTo>
                  <a:lnTo>
                    <a:pt x="31"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4" name="Freeform 122"/>
            <p:cNvSpPr>
              <a:spLocks/>
            </p:cNvSpPr>
            <p:nvPr/>
          </p:nvSpPr>
          <p:spPr bwMode="auto">
            <a:xfrm>
              <a:off x="1143" y="2654"/>
              <a:ext cx="24" cy="1"/>
            </a:xfrm>
            <a:custGeom>
              <a:avLst/>
              <a:gdLst>
                <a:gd name="T0" fmla="*/ 0 w 32"/>
                <a:gd name="T1" fmla="*/ 5 w 32"/>
                <a:gd name="T2" fmla="*/ 11 w 32"/>
                <a:gd name="T3" fmla="*/ 16 w 32"/>
                <a:gd name="T4" fmla="*/ 22 w 32"/>
                <a:gd name="T5" fmla="*/ 28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5" y="0"/>
                  </a:lnTo>
                  <a:lnTo>
                    <a:pt x="11" y="0"/>
                  </a:lnTo>
                  <a:lnTo>
                    <a:pt x="16" y="0"/>
                  </a:lnTo>
                  <a:lnTo>
                    <a:pt x="22" y="0"/>
                  </a:lnTo>
                  <a:lnTo>
                    <a:pt x="28"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5" name="Freeform 123"/>
            <p:cNvSpPr>
              <a:spLocks/>
            </p:cNvSpPr>
            <p:nvPr/>
          </p:nvSpPr>
          <p:spPr bwMode="auto">
            <a:xfrm>
              <a:off x="1202" y="2654"/>
              <a:ext cx="24" cy="1"/>
            </a:xfrm>
            <a:custGeom>
              <a:avLst/>
              <a:gdLst>
                <a:gd name="T0" fmla="*/ 0 w 32"/>
                <a:gd name="T1" fmla="*/ 2 w 32"/>
                <a:gd name="T2" fmla="*/ 8 w 32"/>
                <a:gd name="T3" fmla="*/ 13 w 32"/>
                <a:gd name="T4" fmla="*/ 19 w 32"/>
                <a:gd name="T5" fmla="*/ 25 w 32"/>
                <a:gd name="T6" fmla="*/ 30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2" y="0"/>
                  </a:lnTo>
                  <a:lnTo>
                    <a:pt x="8" y="0"/>
                  </a:lnTo>
                  <a:lnTo>
                    <a:pt x="13" y="0"/>
                  </a:lnTo>
                  <a:lnTo>
                    <a:pt x="19" y="0"/>
                  </a:lnTo>
                  <a:lnTo>
                    <a:pt x="25" y="0"/>
                  </a:lnTo>
                  <a:lnTo>
                    <a:pt x="30"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6" name="Freeform 124"/>
            <p:cNvSpPr>
              <a:spLocks/>
            </p:cNvSpPr>
            <p:nvPr/>
          </p:nvSpPr>
          <p:spPr bwMode="auto">
            <a:xfrm>
              <a:off x="1261" y="2654"/>
              <a:ext cx="24" cy="1"/>
            </a:xfrm>
            <a:custGeom>
              <a:avLst/>
              <a:gdLst>
                <a:gd name="T0" fmla="*/ 0 w 32"/>
                <a:gd name="T1" fmla="*/ 4 w 32"/>
                <a:gd name="T2" fmla="*/ 10 w 32"/>
                <a:gd name="T3" fmla="*/ 16 w 32"/>
                <a:gd name="T4" fmla="*/ 22 w 32"/>
                <a:gd name="T5" fmla="*/ 27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4" y="0"/>
                  </a:lnTo>
                  <a:lnTo>
                    <a:pt x="10" y="0"/>
                  </a:lnTo>
                  <a:lnTo>
                    <a:pt x="16" y="0"/>
                  </a:lnTo>
                  <a:lnTo>
                    <a:pt x="22" y="0"/>
                  </a:lnTo>
                  <a:lnTo>
                    <a:pt x="27"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7" name="Freeform 125"/>
            <p:cNvSpPr>
              <a:spLocks/>
            </p:cNvSpPr>
            <p:nvPr/>
          </p:nvSpPr>
          <p:spPr bwMode="auto">
            <a:xfrm>
              <a:off x="1320" y="2654"/>
              <a:ext cx="25" cy="1"/>
            </a:xfrm>
            <a:custGeom>
              <a:avLst/>
              <a:gdLst>
                <a:gd name="T0" fmla="*/ 0 w 32"/>
                <a:gd name="T1" fmla="*/ 1 w 32"/>
                <a:gd name="T2" fmla="*/ 7 w 32"/>
                <a:gd name="T3" fmla="*/ 13 w 32"/>
                <a:gd name="T4" fmla="*/ 18 w 32"/>
                <a:gd name="T5" fmla="*/ 24 w 32"/>
                <a:gd name="T6" fmla="*/ 30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7" y="0"/>
                  </a:lnTo>
                  <a:lnTo>
                    <a:pt x="13" y="0"/>
                  </a:lnTo>
                  <a:lnTo>
                    <a:pt x="18" y="0"/>
                  </a:lnTo>
                  <a:lnTo>
                    <a:pt x="24" y="0"/>
                  </a:lnTo>
                  <a:lnTo>
                    <a:pt x="30"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8" name="Freeform 126"/>
            <p:cNvSpPr>
              <a:spLocks/>
            </p:cNvSpPr>
            <p:nvPr/>
          </p:nvSpPr>
          <p:spPr bwMode="auto">
            <a:xfrm>
              <a:off x="1379" y="2654"/>
              <a:ext cx="25" cy="1"/>
            </a:xfrm>
            <a:custGeom>
              <a:avLst/>
              <a:gdLst>
                <a:gd name="T0" fmla="*/ 0 w 32"/>
                <a:gd name="T1" fmla="*/ 4 w 32"/>
                <a:gd name="T2" fmla="*/ 10 w 32"/>
                <a:gd name="T3" fmla="*/ 15 w 32"/>
                <a:gd name="T4" fmla="*/ 21 w 32"/>
                <a:gd name="T5" fmla="*/ 27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4" y="0"/>
                  </a:lnTo>
                  <a:lnTo>
                    <a:pt x="10" y="0"/>
                  </a:lnTo>
                  <a:lnTo>
                    <a:pt x="15" y="0"/>
                  </a:lnTo>
                  <a:lnTo>
                    <a:pt x="21" y="0"/>
                  </a:lnTo>
                  <a:lnTo>
                    <a:pt x="27"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79" name="Freeform 127"/>
            <p:cNvSpPr>
              <a:spLocks/>
            </p:cNvSpPr>
            <p:nvPr/>
          </p:nvSpPr>
          <p:spPr bwMode="auto">
            <a:xfrm>
              <a:off x="1438" y="2654"/>
              <a:ext cx="25" cy="1"/>
            </a:xfrm>
            <a:custGeom>
              <a:avLst/>
              <a:gdLst>
                <a:gd name="T0" fmla="*/ 0 w 32"/>
                <a:gd name="T1" fmla="*/ 1 w 32"/>
                <a:gd name="T2" fmla="*/ 6 w 32"/>
                <a:gd name="T3" fmla="*/ 12 w 32"/>
                <a:gd name="T4" fmla="*/ 18 w 32"/>
                <a:gd name="T5" fmla="*/ 24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6" y="0"/>
                  </a:lnTo>
                  <a:lnTo>
                    <a:pt x="12" y="0"/>
                  </a:lnTo>
                  <a:lnTo>
                    <a:pt x="18" y="0"/>
                  </a:lnTo>
                  <a:lnTo>
                    <a:pt x="24" y="0"/>
                  </a:lnTo>
                  <a:lnTo>
                    <a:pt x="29"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0" name="Freeform 128"/>
            <p:cNvSpPr>
              <a:spLocks/>
            </p:cNvSpPr>
            <p:nvPr/>
          </p:nvSpPr>
          <p:spPr bwMode="auto">
            <a:xfrm>
              <a:off x="1498" y="2654"/>
              <a:ext cx="24" cy="1"/>
            </a:xfrm>
            <a:custGeom>
              <a:avLst/>
              <a:gdLst>
                <a:gd name="T0" fmla="*/ 0 w 32"/>
                <a:gd name="T1" fmla="*/ 3 w 32"/>
                <a:gd name="T2" fmla="*/ 9 w 32"/>
                <a:gd name="T3" fmla="*/ 15 w 32"/>
                <a:gd name="T4" fmla="*/ 20 w 32"/>
                <a:gd name="T5" fmla="*/ 26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3" y="0"/>
                  </a:lnTo>
                  <a:lnTo>
                    <a:pt x="9" y="0"/>
                  </a:lnTo>
                  <a:lnTo>
                    <a:pt x="15" y="0"/>
                  </a:lnTo>
                  <a:lnTo>
                    <a:pt x="20" y="0"/>
                  </a:lnTo>
                  <a:lnTo>
                    <a:pt x="26"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1" name="Freeform 129"/>
            <p:cNvSpPr>
              <a:spLocks/>
            </p:cNvSpPr>
            <p:nvPr/>
          </p:nvSpPr>
          <p:spPr bwMode="auto">
            <a:xfrm>
              <a:off x="1557" y="2654"/>
              <a:ext cx="24" cy="1"/>
            </a:xfrm>
            <a:custGeom>
              <a:avLst/>
              <a:gdLst>
                <a:gd name="T0" fmla="*/ 0 w 32"/>
                <a:gd name="T1" fmla="*/ 0 w 32"/>
                <a:gd name="T2" fmla="*/ 6 w 32"/>
                <a:gd name="T3" fmla="*/ 12 w 32"/>
                <a:gd name="T4" fmla="*/ 17 w 32"/>
                <a:gd name="T5" fmla="*/ 23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0" y="0"/>
                  </a:lnTo>
                  <a:lnTo>
                    <a:pt x="6" y="0"/>
                  </a:lnTo>
                  <a:lnTo>
                    <a:pt x="12" y="0"/>
                  </a:lnTo>
                  <a:lnTo>
                    <a:pt x="17" y="0"/>
                  </a:lnTo>
                  <a:lnTo>
                    <a:pt x="23" y="0"/>
                  </a:lnTo>
                  <a:lnTo>
                    <a:pt x="29"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2" name="Freeform 130"/>
            <p:cNvSpPr>
              <a:spLocks/>
            </p:cNvSpPr>
            <p:nvPr/>
          </p:nvSpPr>
          <p:spPr bwMode="auto">
            <a:xfrm>
              <a:off x="1616" y="2654"/>
              <a:ext cx="24" cy="1"/>
            </a:xfrm>
            <a:custGeom>
              <a:avLst/>
              <a:gdLst>
                <a:gd name="T0" fmla="*/ 0 w 32"/>
                <a:gd name="T1" fmla="*/ 3 w 32"/>
                <a:gd name="T2" fmla="*/ 8 w 32"/>
                <a:gd name="T3" fmla="*/ 14 w 32"/>
                <a:gd name="T4" fmla="*/ 20 w 32"/>
                <a:gd name="T5" fmla="*/ 26 w 32"/>
                <a:gd name="T6" fmla="*/ 31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3" y="0"/>
                  </a:lnTo>
                  <a:lnTo>
                    <a:pt x="8" y="0"/>
                  </a:lnTo>
                  <a:lnTo>
                    <a:pt x="14" y="0"/>
                  </a:lnTo>
                  <a:lnTo>
                    <a:pt x="20" y="0"/>
                  </a:lnTo>
                  <a:lnTo>
                    <a:pt x="26" y="0"/>
                  </a:lnTo>
                  <a:lnTo>
                    <a:pt x="31"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3" name="Freeform 131"/>
            <p:cNvSpPr>
              <a:spLocks/>
            </p:cNvSpPr>
            <p:nvPr/>
          </p:nvSpPr>
          <p:spPr bwMode="auto">
            <a:xfrm>
              <a:off x="1675" y="2654"/>
              <a:ext cx="25" cy="1"/>
            </a:xfrm>
            <a:custGeom>
              <a:avLst/>
              <a:gdLst>
                <a:gd name="T0" fmla="*/ 0 w 32"/>
                <a:gd name="T1" fmla="*/ 0 w 32"/>
                <a:gd name="T2" fmla="*/ 5 w 32"/>
                <a:gd name="T3" fmla="*/ 11 w 32"/>
                <a:gd name="T4" fmla="*/ 17 w 32"/>
                <a:gd name="T5" fmla="*/ 22 w 32"/>
                <a:gd name="T6" fmla="*/ 28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0" y="0"/>
                  </a:lnTo>
                  <a:lnTo>
                    <a:pt x="5" y="0"/>
                  </a:lnTo>
                  <a:lnTo>
                    <a:pt x="11" y="0"/>
                  </a:lnTo>
                  <a:lnTo>
                    <a:pt x="17" y="0"/>
                  </a:lnTo>
                  <a:lnTo>
                    <a:pt x="22" y="0"/>
                  </a:lnTo>
                  <a:lnTo>
                    <a:pt x="28"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4" name="Freeform 132"/>
            <p:cNvSpPr>
              <a:spLocks/>
            </p:cNvSpPr>
            <p:nvPr/>
          </p:nvSpPr>
          <p:spPr bwMode="auto">
            <a:xfrm>
              <a:off x="1734" y="2654"/>
              <a:ext cx="25" cy="1"/>
            </a:xfrm>
            <a:custGeom>
              <a:avLst/>
              <a:gdLst>
                <a:gd name="T0" fmla="*/ 0 w 32"/>
                <a:gd name="T1" fmla="*/ 2 w 32"/>
                <a:gd name="T2" fmla="*/ 8 w 32"/>
                <a:gd name="T3" fmla="*/ 14 w 32"/>
                <a:gd name="T4" fmla="*/ 19 w 32"/>
                <a:gd name="T5" fmla="*/ 25 w 32"/>
                <a:gd name="T6" fmla="*/ 31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2" y="0"/>
                  </a:lnTo>
                  <a:lnTo>
                    <a:pt x="8" y="0"/>
                  </a:lnTo>
                  <a:lnTo>
                    <a:pt x="14" y="0"/>
                  </a:lnTo>
                  <a:lnTo>
                    <a:pt x="19" y="0"/>
                  </a:lnTo>
                  <a:lnTo>
                    <a:pt x="25" y="0"/>
                  </a:lnTo>
                  <a:lnTo>
                    <a:pt x="31"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5" name="Freeform 133"/>
            <p:cNvSpPr>
              <a:spLocks/>
            </p:cNvSpPr>
            <p:nvPr/>
          </p:nvSpPr>
          <p:spPr bwMode="auto">
            <a:xfrm>
              <a:off x="1793" y="2654"/>
              <a:ext cx="25" cy="1"/>
            </a:xfrm>
            <a:custGeom>
              <a:avLst/>
              <a:gdLst>
                <a:gd name="T0" fmla="*/ 0 w 32"/>
                <a:gd name="T1" fmla="*/ 5 w 32"/>
                <a:gd name="T2" fmla="*/ 11 w 32"/>
                <a:gd name="T3" fmla="*/ 16 w 32"/>
                <a:gd name="T4" fmla="*/ 22 w 32"/>
                <a:gd name="T5" fmla="*/ 28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5" y="0"/>
                  </a:lnTo>
                  <a:lnTo>
                    <a:pt x="11" y="0"/>
                  </a:lnTo>
                  <a:lnTo>
                    <a:pt x="16" y="0"/>
                  </a:lnTo>
                  <a:lnTo>
                    <a:pt x="22" y="0"/>
                  </a:lnTo>
                  <a:lnTo>
                    <a:pt x="28"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6" name="Freeform 134"/>
            <p:cNvSpPr>
              <a:spLocks/>
            </p:cNvSpPr>
            <p:nvPr/>
          </p:nvSpPr>
          <p:spPr bwMode="auto">
            <a:xfrm>
              <a:off x="1853" y="2654"/>
              <a:ext cx="24" cy="1"/>
            </a:xfrm>
            <a:custGeom>
              <a:avLst/>
              <a:gdLst>
                <a:gd name="T0" fmla="*/ 0 w 32"/>
                <a:gd name="T1" fmla="*/ 2 w 32"/>
                <a:gd name="T2" fmla="*/ 7 w 32"/>
                <a:gd name="T3" fmla="*/ 13 w 32"/>
                <a:gd name="T4" fmla="*/ 19 w 32"/>
                <a:gd name="T5" fmla="*/ 24 w 32"/>
                <a:gd name="T6" fmla="*/ 30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2" y="0"/>
                  </a:lnTo>
                  <a:lnTo>
                    <a:pt x="7" y="0"/>
                  </a:lnTo>
                  <a:lnTo>
                    <a:pt x="13" y="0"/>
                  </a:lnTo>
                  <a:lnTo>
                    <a:pt x="19" y="0"/>
                  </a:lnTo>
                  <a:lnTo>
                    <a:pt x="24" y="0"/>
                  </a:lnTo>
                  <a:lnTo>
                    <a:pt x="30"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7" name="Freeform 135"/>
            <p:cNvSpPr>
              <a:spLocks/>
            </p:cNvSpPr>
            <p:nvPr/>
          </p:nvSpPr>
          <p:spPr bwMode="auto">
            <a:xfrm>
              <a:off x="1912" y="2654"/>
              <a:ext cx="24" cy="1"/>
            </a:xfrm>
            <a:custGeom>
              <a:avLst/>
              <a:gdLst>
                <a:gd name="T0" fmla="*/ 0 w 32"/>
                <a:gd name="T1" fmla="*/ 4 w 32"/>
                <a:gd name="T2" fmla="*/ 10 w 32"/>
                <a:gd name="T3" fmla="*/ 16 w 32"/>
                <a:gd name="T4" fmla="*/ 21 w 32"/>
                <a:gd name="T5" fmla="*/ 27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4" y="0"/>
                  </a:lnTo>
                  <a:lnTo>
                    <a:pt x="10" y="0"/>
                  </a:lnTo>
                  <a:lnTo>
                    <a:pt x="16" y="0"/>
                  </a:lnTo>
                  <a:lnTo>
                    <a:pt x="21" y="0"/>
                  </a:lnTo>
                  <a:lnTo>
                    <a:pt x="27"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8" name="Freeform 136"/>
            <p:cNvSpPr>
              <a:spLocks/>
            </p:cNvSpPr>
            <p:nvPr/>
          </p:nvSpPr>
          <p:spPr bwMode="auto">
            <a:xfrm>
              <a:off x="1971" y="2654"/>
              <a:ext cx="24" cy="1"/>
            </a:xfrm>
            <a:custGeom>
              <a:avLst/>
              <a:gdLst>
                <a:gd name="T0" fmla="*/ 0 w 32"/>
                <a:gd name="T1" fmla="*/ 1 w 32"/>
                <a:gd name="T2" fmla="*/ 7 w 32"/>
                <a:gd name="T3" fmla="*/ 13 w 32"/>
                <a:gd name="T4" fmla="*/ 18 w 32"/>
                <a:gd name="T5" fmla="*/ 24 w 32"/>
                <a:gd name="T6" fmla="*/ 30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7" y="0"/>
                  </a:lnTo>
                  <a:lnTo>
                    <a:pt x="13" y="0"/>
                  </a:lnTo>
                  <a:lnTo>
                    <a:pt x="18" y="0"/>
                  </a:lnTo>
                  <a:lnTo>
                    <a:pt x="24" y="0"/>
                  </a:lnTo>
                  <a:lnTo>
                    <a:pt x="30"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89" name="Freeform 137"/>
            <p:cNvSpPr>
              <a:spLocks/>
            </p:cNvSpPr>
            <p:nvPr/>
          </p:nvSpPr>
          <p:spPr bwMode="auto">
            <a:xfrm>
              <a:off x="2030" y="2654"/>
              <a:ext cx="25" cy="1"/>
            </a:xfrm>
            <a:custGeom>
              <a:avLst/>
              <a:gdLst>
                <a:gd name="T0" fmla="*/ 0 w 32"/>
                <a:gd name="T1" fmla="*/ 4 w 32"/>
                <a:gd name="T2" fmla="*/ 9 w 32"/>
                <a:gd name="T3" fmla="*/ 15 w 32"/>
                <a:gd name="T4" fmla="*/ 21 w 32"/>
                <a:gd name="T5" fmla="*/ 26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4" y="0"/>
                  </a:lnTo>
                  <a:lnTo>
                    <a:pt x="9" y="0"/>
                  </a:lnTo>
                  <a:lnTo>
                    <a:pt x="15" y="0"/>
                  </a:lnTo>
                  <a:lnTo>
                    <a:pt x="21" y="0"/>
                  </a:lnTo>
                  <a:lnTo>
                    <a:pt x="26"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0" name="Freeform 138"/>
            <p:cNvSpPr>
              <a:spLocks/>
            </p:cNvSpPr>
            <p:nvPr/>
          </p:nvSpPr>
          <p:spPr bwMode="auto">
            <a:xfrm>
              <a:off x="2089" y="2654"/>
              <a:ext cx="25" cy="1"/>
            </a:xfrm>
            <a:custGeom>
              <a:avLst/>
              <a:gdLst>
                <a:gd name="T0" fmla="*/ 0 w 32"/>
                <a:gd name="T1" fmla="*/ 1 w 32"/>
                <a:gd name="T2" fmla="*/ 6 w 32"/>
                <a:gd name="T3" fmla="*/ 12 w 32"/>
                <a:gd name="T4" fmla="*/ 18 w 32"/>
                <a:gd name="T5" fmla="*/ 23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6" y="0"/>
                  </a:lnTo>
                  <a:lnTo>
                    <a:pt x="12" y="0"/>
                  </a:lnTo>
                  <a:lnTo>
                    <a:pt x="18" y="0"/>
                  </a:lnTo>
                  <a:lnTo>
                    <a:pt x="23" y="0"/>
                  </a:lnTo>
                  <a:lnTo>
                    <a:pt x="29"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1" name="Freeform 139"/>
            <p:cNvSpPr>
              <a:spLocks/>
            </p:cNvSpPr>
            <p:nvPr/>
          </p:nvSpPr>
          <p:spPr bwMode="auto">
            <a:xfrm>
              <a:off x="2148" y="2654"/>
              <a:ext cx="25" cy="1"/>
            </a:xfrm>
            <a:custGeom>
              <a:avLst/>
              <a:gdLst>
                <a:gd name="T0" fmla="*/ 0 w 32"/>
                <a:gd name="T1" fmla="*/ 3 w 32"/>
                <a:gd name="T2" fmla="*/ 9 w 32"/>
                <a:gd name="T3" fmla="*/ 15 w 32"/>
                <a:gd name="T4" fmla="*/ 20 w 32"/>
                <a:gd name="T5" fmla="*/ 26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3" y="0"/>
                  </a:lnTo>
                  <a:lnTo>
                    <a:pt x="9" y="0"/>
                  </a:lnTo>
                  <a:lnTo>
                    <a:pt x="15" y="0"/>
                  </a:lnTo>
                  <a:lnTo>
                    <a:pt x="20" y="0"/>
                  </a:lnTo>
                  <a:lnTo>
                    <a:pt x="26" y="0"/>
                  </a:lnTo>
                  <a:lnTo>
                    <a:pt x="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2" name="Freeform 140"/>
            <p:cNvSpPr>
              <a:spLocks/>
            </p:cNvSpPr>
            <p:nvPr/>
          </p:nvSpPr>
          <p:spPr bwMode="auto">
            <a:xfrm>
              <a:off x="2207" y="2654"/>
              <a:ext cx="23" cy="1"/>
            </a:xfrm>
            <a:custGeom>
              <a:avLst/>
              <a:gdLst>
                <a:gd name="T0" fmla="*/ 0 w 29"/>
                <a:gd name="T1" fmla="*/ 0 w 29"/>
                <a:gd name="T2" fmla="*/ 6 w 29"/>
                <a:gd name="T3" fmla="*/ 11 w 29"/>
                <a:gd name="T4" fmla="*/ 17 w 29"/>
                <a:gd name="T5" fmla="*/ 23 w 29"/>
                <a:gd name="T6" fmla="*/ 29 w 29"/>
              </a:gdLst>
              <a:ahLst/>
              <a:cxnLst>
                <a:cxn ang="0">
                  <a:pos x="T0" y="0"/>
                </a:cxn>
                <a:cxn ang="0">
                  <a:pos x="T1" y="0"/>
                </a:cxn>
                <a:cxn ang="0">
                  <a:pos x="T2" y="0"/>
                </a:cxn>
                <a:cxn ang="0">
                  <a:pos x="T3" y="0"/>
                </a:cxn>
                <a:cxn ang="0">
                  <a:pos x="T4" y="0"/>
                </a:cxn>
                <a:cxn ang="0">
                  <a:pos x="T5" y="0"/>
                </a:cxn>
                <a:cxn ang="0">
                  <a:pos x="T6" y="0"/>
                </a:cxn>
              </a:cxnLst>
              <a:rect l="0" t="0" r="r" b="b"/>
              <a:pathLst>
                <a:path w="29">
                  <a:moveTo>
                    <a:pt x="0" y="0"/>
                  </a:moveTo>
                  <a:lnTo>
                    <a:pt x="0" y="0"/>
                  </a:lnTo>
                  <a:lnTo>
                    <a:pt x="6" y="0"/>
                  </a:lnTo>
                  <a:lnTo>
                    <a:pt x="11" y="0"/>
                  </a:lnTo>
                  <a:lnTo>
                    <a:pt x="17" y="0"/>
                  </a:lnTo>
                  <a:lnTo>
                    <a:pt x="23" y="0"/>
                  </a:lnTo>
                  <a:lnTo>
                    <a:pt x="2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3" name="Freeform 141"/>
            <p:cNvSpPr>
              <a:spLocks/>
            </p:cNvSpPr>
            <p:nvPr/>
          </p:nvSpPr>
          <p:spPr bwMode="auto">
            <a:xfrm>
              <a:off x="480" y="3961"/>
              <a:ext cx="24" cy="1"/>
            </a:xfrm>
            <a:custGeom>
              <a:avLst/>
              <a:gdLst>
                <a:gd name="T0" fmla="*/ 0 w 32"/>
                <a:gd name="T1" fmla="*/ 0 w 32"/>
                <a:gd name="T2" fmla="*/ 1 w 32"/>
                <a:gd name="T3" fmla="*/ 2 w 32"/>
                <a:gd name="T4" fmla="*/ 3 w 32"/>
                <a:gd name="T5" fmla="*/ 4 w 32"/>
                <a:gd name="T6" fmla="*/ 5 w 32"/>
                <a:gd name="T7" fmla="*/ 6 w 32"/>
                <a:gd name="T8" fmla="*/ 7 w 32"/>
                <a:gd name="T9" fmla="*/ 8 w 32"/>
                <a:gd name="T10" fmla="*/ 9 w 32"/>
                <a:gd name="T11" fmla="*/ 10 w 32"/>
                <a:gd name="T12" fmla="*/ 12 w 32"/>
                <a:gd name="T13" fmla="*/ 14 w 32"/>
                <a:gd name="T14" fmla="*/ 15 w 32"/>
                <a:gd name="T15" fmla="*/ 17 w 32"/>
                <a:gd name="T16" fmla="*/ 19 w 32"/>
                <a:gd name="T17" fmla="*/ 22 w 32"/>
                <a:gd name="T18" fmla="*/ 25 w 32"/>
                <a:gd name="T19" fmla="*/ 27 w 32"/>
                <a:gd name="T20" fmla="*/ 31 w 32"/>
                <a:gd name="T21" fmla="*/ 32 w 3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Lst>
              <a:rect l="0" t="0" r="r" b="b"/>
              <a:pathLst>
                <a:path w="32">
                  <a:moveTo>
                    <a:pt x="0" y="0"/>
                  </a:moveTo>
                  <a:lnTo>
                    <a:pt x="0" y="0"/>
                  </a:lnTo>
                  <a:lnTo>
                    <a:pt x="1" y="0"/>
                  </a:lnTo>
                  <a:lnTo>
                    <a:pt x="2" y="0"/>
                  </a:lnTo>
                  <a:lnTo>
                    <a:pt x="3" y="0"/>
                  </a:lnTo>
                  <a:lnTo>
                    <a:pt x="4" y="0"/>
                  </a:lnTo>
                  <a:lnTo>
                    <a:pt x="5" y="0"/>
                  </a:lnTo>
                  <a:lnTo>
                    <a:pt x="6" y="0"/>
                  </a:lnTo>
                  <a:lnTo>
                    <a:pt x="7" y="0"/>
                  </a:lnTo>
                  <a:lnTo>
                    <a:pt x="8" y="0"/>
                  </a:lnTo>
                  <a:lnTo>
                    <a:pt x="9" y="0"/>
                  </a:lnTo>
                  <a:lnTo>
                    <a:pt x="10" y="0"/>
                  </a:lnTo>
                  <a:lnTo>
                    <a:pt x="12" y="0"/>
                  </a:lnTo>
                  <a:lnTo>
                    <a:pt x="14" y="0"/>
                  </a:lnTo>
                  <a:lnTo>
                    <a:pt x="15" y="0"/>
                  </a:lnTo>
                  <a:lnTo>
                    <a:pt x="17" y="0"/>
                  </a:lnTo>
                  <a:lnTo>
                    <a:pt x="19" y="0"/>
                  </a:lnTo>
                  <a:lnTo>
                    <a:pt x="22" y="0"/>
                  </a:lnTo>
                  <a:lnTo>
                    <a:pt x="25" y="0"/>
                  </a:lnTo>
                  <a:lnTo>
                    <a:pt x="27" y="0"/>
                  </a:lnTo>
                  <a:lnTo>
                    <a:pt x="31"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4" name="Freeform 142"/>
            <p:cNvSpPr>
              <a:spLocks/>
            </p:cNvSpPr>
            <p:nvPr/>
          </p:nvSpPr>
          <p:spPr bwMode="auto">
            <a:xfrm>
              <a:off x="539" y="3961"/>
              <a:ext cx="24" cy="1"/>
            </a:xfrm>
            <a:custGeom>
              <a:avLst/>
              <a:gdLst>
                <a:gd name="T0" fmla="*/ 0 w 32"/>
                <a:gd name="T1" fmla="*/ 1 w 32"/>
                <a:gd name="T2" fmla="*/ 7 w 32"/>
                <a:gd name="T3" fmla="*/ 12 w 32"/>
                <a:gd name="T4" fmla="*/ 18 w 32"/>
                <a:gd name="T5" fmla="*/ 24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7" y="0"/>
                  </a:lnTo>
                  <a:lnTo>
                    <a:pt x="12" y="0"/>
                  </a:lnTo>
                  <a:lnTo>
                    <a:pt x="18" y="0"/>
                  </a:lnTo>
                  <a:lnTo>
                    <a:pt x="24" y="0"/>
                  </a:lnTo>
                  <a:lnTo>
                    <a:pt x="29"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5" name="Freeform 143"/>
            <p:cNvSpPr>
              <a:spLocks/>
            </p:cNvSpPr>
            <p:nvPr/>
          </p:nvSpPr>
          <p:spPr bwMode="auto">
            <a:xfrm>
              <a:off x="598" y="3925"/>
              <a:ext cx="22" cy="23"/>
            </a:xfrm>
            <a:custGeom>
              <a:avLst/>
              <a:gdLst>
                <a:gd name="T0" fmla="*/ 0 w 29"/>
                <a:gd name="T1" fmla="*/ 31 h 31"/>
                <a:gd name="T2" fmla="*/ 4 w 29"/>
                <a:gd name="T3" fmla="*/ 28 h 31"/>
                <a:gd name="T4" fmla="*/ 9 w 29"/>
                <a:gd name="T5" fmla="*/ 22 h 31"/>
                <a:gd name="T6" fmla="*/ 15 w 29"/>
                <a:gd name="T7" fmla="*/ 16 h 31"/>
                <a:gd name="T8" fmla="*/ 21 w 29"/>
                <a:gd name="T9" fmla="*/ 9 h 31"/>
                <a:gd name="T10" fmla="*/ 26 w 29"/>
                <a:gd name="T11" fmla="*/ 3 h 31"/>
                <a:gd name="T12" fmla="*/ 29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0" y="31"/>
                  </a:moveTo>
                  <a:lnTo>
                    <a:pt x="4" y="28"/>
                  </a:lnTo>
                  <a:lnTo>
                    <a:pt x="9" y="22"/>
                  </a:lnTo>
                  <a:lnTo>
                    <a:pt x="15" y="16"/>
                  </a:lnTo>
                  <a:lnTo>
                    <a:pt x="21" y="9"/>
                  </a:lnTo>
                  <a:lnTo>
                    <a:pt x="26" y="3"/>
                  </a:lnTo>
                  <a:lnTo>
                    <a:pt x="29"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6" name="Freeform 144"/>
            <p:cNvSpPr>
              <a:spLocks/>
            </p:cNvSpPr>
            <p:nvPr/>
          </p:nvSpPr>
          <p:spPr bwMode="auto">
            <a:xfrm>
              <a:off x="652" y="3868"/>
              <a:ext cx="24" cy="23"/>
            </a:xfrm>
            <a:custGeom>
              <a:avLst/>
              <a:gdLst>
                <a:gd name="T0" fmla="*/ 0 w 32"/>
                <a:gd name="T1" fmla="*/ 29 h 29"/>
                <a:gd name="T2" fmla="*/ 2 w 32"/>
                <a:gd name="T3" fmla="*/ 27 h 29"/>
                <a:gd name="T4" fmla="*/ 7 w 32"/>
                <a:gd name="T5" fmla="*/ 22 h 29"/>
                <a:gd name="T6" fmla="*/ 13 w 32"/>
                <a:gd name="T7" fmla="*/ 17 h 29"/>
                <a:gd name="T8" fmla="*/ 19 w 32"/>
                <a:gd name="T9" fmla="*/ 12 h 29"/>
                <a:gd name="T10" fmla="*/ 24 w 32"/>
                <a:gd name="T11" fmla="*/ 7 h 29"/>
                <a:gd name="T12" fmla="*/ 30 w 32"/>
                <a:gd name="T13" fmla="*/ 2 h 29"/>
                <a:gd name="T14" fmla="*/ 32 w 32"/>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9">
                  <a:moveTo>
                    <a:pt x="0" y="29"/>
                  </a:moveTo>
                  <a:lnTo>
                    <a:pt x="2" y="27"/>
                  </a:lnTo>
                  <a:lnTo>
                    <a:pt x="7" y="22"/>
                  </a:lnTo>
                  <a:lnTo>
                    <a:pt x="13" y="17"/>
                  </a:lnTo>
                  <a:lnTo>
                    <a:pt x="19" y="12"/>
                  </a:lnTo>
                  <a:lnTo>
                    <a:pt x="24" y="7"/>
                  </a:lnTo>
                  <a:lnTo>
                    <a:pt x="30" y="2"/>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7" name="Freeform 145"/>
            <p:cNvSpPr>
              <a:spLocks/>
            </p:cNvSpPr>
            <p:nvPr/>
          </p:nvSpPr>
          <p:spPr bwMode="auto">
            <a:xfrm>
              <a:off x="711" y="3827"/>
              <a:ext cx="22" cy="11"/>
            </a:xfrm>
            <a:custGeom>
              <a:avLst/>
              <a:gdLst>
                <a:gd name="T0" fmla="*/ 0 w 29"/>
                <a:gd name="T1" fmla="*/ 14 h 14"/>
                <a:gd name="T2" fmla="*/ 4 w 29"/>
                <a:gd name="T3" fmla="*/ 11 h 14"/>
                <a:gd name="T4" fmla="*/ 10 w 29"/>
                <a:gd name="T5" fmla="*/ 7 h 14"/>
                <a:gd name="T6" fmla="*/ 16 w 29"/>
                <a:gd name="T7" fmla="*/ 4 h 14"/>
                <a:gd name="T8" fmla="*/ 21 w 29"/>
                <a:gd name="T9" fmla="*/ 0 h 14"/>
                <a:gd name="T10" fmla="*/ 27 w 29"/>
                <a:gd name="T11" fmla="*/ 5 h 14"/>
                <a:gd name="T12" fmla="*/ 29 w 29"/>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9" h="14">
                  <a:moveTo>
                    <a:pt x="0" y="14"/>
                  </a:moveTo>
                  <a:lnTo>
                    <a:pt x="4" y="11"/>
                  </a:lnTo>
                  <a:lnTo>
                    <a:pt x="10" y="7"/>
                  </a:lnTo>
                  <a:lnTo>
                    <a:pt x="16" y="4"/>
                  </a:lnTo>
                  <a:lnTo>
                    <a:pt x="21" y="0"/>
                  </a:lnTo>
                  <a:lnTo>
                    <a:pt x="27" y="5"/>
                  </a:lnTo>
                  <a:lnTo>
                    <a:pt x="29" y="9"/>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8" name="Freeform 146"/>
            <p:cNvSpPr>
              <a:spLocks/>
            </p:cNvSpPr>
            <p:nvPr/>
          </p:nvSpPr>
          <p:spPr bwMode="auto">
            <a:xfrm>
              <a:off x="741" y="3868"/>
              <a:ext cx="4" cy="25"/>
            </a:xfrm>
            <a:custGeom>
              <a:avLst/>
              <a:gdLst>
                <a:gd name="T0" fmla="*/ 0 w 5"/>
                <a:gd name="T1" fmla="*/ 0 h 32"/>
                <a:gd name="T2" fmla="*/ 0 w 5"/>
                <a:gd name="T3" fmla="*/ 0 h 32"/>
                <a:gd name="T4" fmla="*/ 5 w 5"/>
                <a:gd name="T5" fmla="*/ 32 h 32"/>
              </a:gdLst>
              <a:ahLst/>
              <a:cxnLst>
                <a:cxn ang="0">
                  <a:pos x="T0" y="T1"/>
                </a:cxn>
                <a:cxn ang="0">
                  <a:pos x="T2" y="T3"/>
                </a:cxn>
                <a:cxn ang="0">
                  <a:pos x="T4" y="T5"/>
                </a:cxn>
              </a:cxnLst>
              <a:rect l="0" t="0" r="r" b="b"/>
              <a:pathLst>
                <a:path w="5" h="32">
                  <a:moveTo>
                    <a:pt x="0" y="0"/>
                  </a:moveTo>
                  <a:lnTo>
                    <a:pt x="0" y="0"/>
                  </a:lnTo>
                  <a:lnTo>
                    <a:pt x="5" y="32"/>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499" name="Freeform 147"/>
            <p:cNvSpPr>
              <a:spLocks/>
            </p:cNvSpPr>
            <p:nvPr/>
          </p:nvSpPr>
          <p:spPr bwMode="auto">
            <a:xfrm>
              <a:off x="748" y="3928"/>
              <a:ext cx="4" cy="24"/>
            </a:xfrm>
            <a:custGeom>
              <a:avLst/>
              <a:gdLst>
                <a:gd name="T0" fmla="*/ 0 w 5"/>
                <a:gd name="T1" fmla="*/ 0 h 32"/>
                <a:gd name="T2" fmla="*/ 2 w 5"/>
                <a:gd name="T3" fmla="*/ 13 h 32"/>
                <a:gd name="T4" fmla="*/ 5 w 5"/>
                <a:gd name="T5" fmla="*/ 32 h 32"/>
              </a:gdLst>
              <a:ahLst/>
              <a:cxnLst>
                <a:cxn ang="0">
                  <a:pos x="T0" y="T1"/>
                </a:cxn>
                <a:cxn ang="0">
                  <a:pos x="T2" y="T3"/>
                </a:cxn>
                <a:cxn ang="0">
                  <a:pos x="T4" y="T5"/>
                </a:cxn>
              </a:cxnLst>
              <a:rect l="0" t="0" r="r" b="b"/>
              <a:pathLst>
                <a:path w="5" h="32">
                  <a:moveTo>
                    <a:pt x="0" y="0"/>
                  </a:moveTo>
                  <a:lnTo>
                    <a:pt x="2" y="13"/>
                  </a:lnTo>
                  <a:lnTo>
                    <a:pt x="5" y="32"/>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0" name="Freeform 148"/>
            <p:cNvSpPr>
              <a:spLocks/>
            </p:cNvSpPr>
            <p:nvPr/>
          </p:nvSpPr>
          <p:spPr bwMode="auto">
            <a:xfrm>
              <a:off x="780" y="3961"/>
              <a:ext cx="25" cy="1"/>
            </a:xfrm>
            <a:custGeom>
              <a:avLst/>
              <a:gdLst>
                <a:gd name="T0" fmla="*/ 0 w 32"/>
                <a:gd name="T1" fmla="*/ 0 w 32"/>
                <a:gd name="T2" fmla="*/ 5 w 32"/>
                <a:gd name="T3" fmla="*/ 11 w 32"/>
                <a:gd name="T4" fmla="*/ 17 w 32"/>
                <a:gd name="T5" fmla="*/ 22 w 32"/>
                <a:gd name="T6" fmla="*/ 28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0" y="0"/>
                  </a:lnTo>
                  <a:lnTo>
                    <a:pt x="5" y="0"/>
                  </a:lnTo>
                  <a:lnTo>
                    <a:pt x="11" y="0"/>
                  </a:lnTo>
                  <a:lnTo>
                    <a:pt x="17" y="0"/>
                  </a:lnTo>
                  <a:lnTo>
                    <a:pt x="22" y="0"/>
                  </a:lnTo>
                  <a:lnTo>
                    <a:pt x="28"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1" name="Freeform 149"/>
            <p:cNvSpPr>
              <a:spLocks/>
            </p:cNvSpPr>
            <p:nvPr/>
          </p:nvSpPr>
          <p:spPr bwMode="auto">
            <a:xfrm>
              <a:off x="839" y="3961"/>
              <a:ext cx="25" cy="1"/>
            </a:xfrm>
            <a:custGeom>
              <a:avLst/>
              <a:gdLst>
                <a:gd name="T0" fmla="*/ 0 w 32"/>
                <a:gd name="T1" fmla="*/ 2 w 32"/>
                <a:gd name="T2" fmla="*/ 8 w 32"/>
                <a:gd name="T3" fmla="*/ 14 w 32"/>
                <a:gd name="T4" fmla="*/ 19 w 32"/>
                <a:gd name="T5" fmla="*/ 25 w 32"/>
                <a:gd name="T6" fmla="*/ 31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2" y="0"/>
                  </a:lnTo>
                  <a:lnTo>
                    <a:pt x="8" y="0"/>
                  </a:lnTo>
                  <a:lnTo>
                    <a:pt x="14" y="0"/>
                  </a:lnTo>
                  <a:lnTo>
                    <a:pt x="19" y="0"/>
                  </a:lnTo>
                  <a:lnTo>
                    <a:pt x="25" y="0"/>
                  </a:lnTo>
                  <a:lnTo>
                    <a:pt x="31"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2" name="Freeform 150"/>
            <p:cNvSpPr>
              <a:spLocks/>
            </p:cNvSpPr>
            <p:nvPr/>
          </p:nvSpPr>
          <p:spPr bwMode="auto">
            <a:xfrm>
              <a:off x="898" y="3961"/>
              <a:ext cx="25" cy="1"/>
            </a:xfrm>
            <a:custGeom>
              <a:avLst/>
              <a:gdLst>
                <a:gd name="T0" fmla="*/ 0 w 32"/>
                <a:gd name="T1" fmla="*/ 5 w 32"/>
                <a:gd name="T2" fmla="*/ 10 w 32"/>
                <a:gd name="T3" fmla="*/ 16 w 32"/>
                <a:gd name="T4" fmla="*/ 22 w 32"/>
                <a:gd name="T5" fmla="*/ 27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5" y="0"/>
                  </a:lnTo>
                  <a:lnTo>
                    <a:pt x="10" y="0"/>
                  </a:lnTo>
                  <a:lnTo>
                    <a:pt x="16" y="0"/>
                  </a:lnTo>
                  <a:lnTo>
                    <a:pt x="22" y="0"/>
                  </a:lnTo>
                  <a:lnTo>
                    <a:pt x="27"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3" name="Freeform 151"/>
            <p:cNvSpPr>
              <a:spLocks/>
            </p:cNvSpPr>
            <p:nvPr/>
          </p:nvSpPr>
          <p:spPr bwMode="auto">
            <a:xfrm>
              <a:off x="957" y="3961"/>
              <a:ext cx="25" cy="1"/>
            </a:xfrm>
            <a:custGeom>
              <a:avLst/>
              <a:gdLst>
                <a:gd name="T0" fmla="*/ 0 w 32"/>
                <a:gd name="T1" fmla="*/ 2 w 32"/>
                <a:gd name="T2" fmla="*/ 7 w 32"/>
                <a:gd name="T3" fmla="*/ 13 w 32"/>
                <a:gd name="T4" fmla="*/ 19 w 32"/>
                <a:gd name="T5" fmla="*/ 24 w 32"/>
                <a:gd name="T6" fmla="*/ 30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2" y="0"/>
                  </a:lnTo>
                  <a:lnTo>
                    <a:pt x="7" y="0"/>
                  </a:lnTo>
                  <a:lnTo>
                    <a:pt x="13" y="0"/>
                  </a:lnTo>
                  <a:lnTo>
                    <a:pt x="19" y="0"/>
                  </a:lnTo>
                  <a:lnTo>
                    <a:pt x="24" y="0"/>
                  </a:lnTo>
                  <a:lnTo>
                    <a:pt x="30"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4" name="Freeform 152"/>
            <p:cNvSpPr>
              <a:spLocks/>
            </p:cNvSpPr>
            <p:nvPr/>
          </p:nvSpPr>
          <p:spPr bwMode="auto">
            <a:xfrm>
              <a:off x="1017" y="3961"/>
              <a:ext cx="24" cy="1"/>
            </a:xfrm>
            <a:custGeom>
              <a:avLst/>
              <a:gdLst>
                <a:gd name="T0" fmla="*/ 0 w 32"/>
                <a:gd name="T1" fmla="*/ 4 w 32"/>
                <a:gd name="T2" fmla="*/ 10 w 32"/>
                <a:gd name="T3" fmla="*/ 16 w 32"/>
                <a:gd name="T4" fmla="*/ 21 w 32"/>
                <a:gd name="T5" fmla="*/ 27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4" y="0"/>
                  </a:lnTo>
                  <a:lnTo>
                    <a:pt x="10" y="0"/>
                  </a:lnTo>
                  <a:lnTo>
                    <a:pt x="16" y="0"/>
                  </a:lnTo>
                  <a:lnTo>
                    <a:pt x="21" y="0"/>
                  </a:lnTo>
                  <a:lnTo>
                    <a:pt x="27"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5" name="Freeform 153"/>
            <p:cNvSpPr>
              <a:spLocks/>
            </p:cNvSpPr>
            <p:nvPr/>
          </p:nvSpPr>
          <p:spPr bwMode="auto">
            <a:xfrm>
              <a:off x="1076" y="3961"/>
              <a:ext cx="24" cy="1"/>
            </a:xfrm>
            <a:custGeom>
              <a:avLst/>
              <a:gdLst>
                <a:gd name="T0" fmla="*/ 0 w 32"/>
                <a:gd name="T1" fmla="*/ 1 w 32"/>
                <a:gd name="T2" fmla="*/ 7 w 32"/>
                <a:gd name="T3" fmla="*/ 12 w 32"/>
                <a:gd name="T4" fmla="*/ 18 w 32"/>
                <a:gd name="T5" fmla="*/ 24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7" y="0"/>
                  </a:lnTo>
                  <a:lnTo>
                    <a:pt x="12" y="0"/>
                  </a:lnTo>
                  <a:lnTo>
                    <a:pt x="18" y="0"/>
                  </a:lnTo>
                  <a:lnTo>
                    <a:pt x="24" y="0"/>
                  </a:lnTo>
                  <a:lnTo>
                    <a:pt x="29"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6" name="Freeform 154"/>
            <p:cNvSpPr>
              <a:spLocks/>
            </p:cNvSpPr>
            <p:nvPr/>
          </p:nvSpPr>
          <p:spPr bwMode="auto">
            <a:xfrm>
              <a:off x="1135" y="3961"/>
              <a:ext cx="24" cy="1"/>
            </a:xfrm>
            <a:custGeom>
              <a:avLst/>
              <a:gdLst>
                <a:gd name="T0" fmla="*/ 0 w 32"/>
                <a:gd name="T1" fmla="*/ 4 w 32"/>
                <a:gd name="T2" fmla="*/ 9 w 32"/>
                <a:gd name="T3" fmla="*/ 15 w 32"/>
                <a:gd name="T4" fmla="*/ 21 w 32"/>
                <a:gd name="T5" fmla="*/ 26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4" y="0"/>
                  </a:lnTo>
                  <a:lnTo>
                    <a:pt x="9" y="0"/>
                  </a:lnTo>
                  <a:lnTo>
                    <a:pt x="15" y="0"/>
                  </a:lnTo>
                  <a:lnTo>
                    <a:pt x="21" y="0"/>
                  </a:lnTo>
                  <a:lnTo>
                    <a:pt x="26"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7" name="Freeform 155"/>
            <p:cNvSpPr>
              <a:spLocks/>
            </p:cNvSpPr>
            <p:nvPr/>
          </p:nvSpPr>
          <p:spPr bwMode="auto">
            <a:xfrm>
              <a:off x="1194" y="3961"/>
              <a:ext cx="25" cy="1"/>
            </a:xfrm>
            <a:custGeom>
              <a:avLst/>
              <a:gdLst>
                <a:gd name="T0" fmla="*/ 0 w 32"/>
                <a:gd name="T1" fmla="*/ 1 w 32"/>
                <a:gd name="T2" fmla="*/ 6 w 32"/>
                <a:gd name="T3" fmla="*/ 12 w 32"/>
                <a:gd name="T4" fmla="*/ 18 w 32"/>
                <a:gd name="T5" fmla="*/ 23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6" y="0"/>
                  </a:lnTo>
                  <a:lnTo>
                    <a:pt x="12" y="0"/>
                  </a:lnTo>
                  <a:lnTo>
                    <a:pt x="18" y="0"/>
                  </a:lnTo>
                  <a:lnTo>
                    <a:pt x="23" y="0"/>
                  </a:lnTo>
                  <a:lnTo>
                    <a:pt x="29"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8" name="Freeform 156"/>
            <p:cNvSpPr>
              <a:spLocks/>
            </p:cNvSpPr>
            <p:nvPr/>
          </p:nvSpPr>
          <p:spPr bwMode="auto">
            <a:xfrm>
              <a:off x="1253" y="3961"/>
              <a:ext cx="25" cy="1"/>
            </a:xfrm>
            <a:custGeom>
              <a:avLst/>
              <a:gdLst>
                <a:gd name="T0" fmla="*/ 0 w 32"/>
                <a:gd name="T1" fmla="*/ 3 w 32"/>
                <a:gd name="T2" fmla="*/ 9 w 32"/>
                <a:gd name="T3" fmla="*/ 14 w 32"/>
                <a:gd name="T4" fmla="*/ 20 w 32"/>
                <a:gd name="T5" fmla="*/ 26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3" y="0"/>
                  </a:lnTo>
                  <a:lnTo>
                    <a:pt x="9" y="0"/>
                  </a:lnTo>
                  <a:lnTo>
                    <a:pt x="14" y="0"/>
                  </a:lnTo>
                  <a:lnTo>
                    <a:pt x="20" y="0"/>
                  </a:lnTo>
                  <a:lnTo>
                    <a:pt x="26"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09" name="Freeform 157"/>
            <p:cNvSpPr>
              <a:spLocks/>
            </p:cNvSpPr>
            <p:nvPr/>
          </p:nvSpPr>
          <p:spPr bwMode="auto">
            <a:xfrm>
              <a:off x="1312" y="3961"/>
              <a:ext cx="25" cy="1"/>
            </a:xfrm>
            <a:custGeom>
              <a:avLst/>
              <a:gdLst>
                <a:gd name="T0" fmla="*/ 0 w 32"/>
                <a:gd name="T1" fmla="*/ 0 w 32"/>
                <a:gd name="T2" fmla="*/ 6 w 32"/>
                <a:gd name="T3" fmla="*/ 11 w 32"/>
                <a:gd name="T4" fmla="*/ 17 w 32"/>
                <a:gd name="T5" fmla="*/ 23 w 32"/>
                <a:gd name="T6" fmla="*/ 28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0" y="0"/>
                  </a:lnTo>
                  <a:lnTo>
                    <a:pt x="6" y="0"/>
                  </a:lnTo>
                  <a:lnTo>
                    <a:pt x="11" y="0"/>
                  </a:lnTo>
                  <a:lnTo>
                    <a:pt x="17" y="0"/>
                  </a:lnTo>
                  <a:lnTo>
                    <a:pt x="23" y="0"/>
                  </a:lnTo>
                  <a:lnTo>
                    <a:pt x="28"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0" name="Freeform 158"/>
            <p:cNvSpPr>
              <a:spLocks/>
            </p:cNvSpPr>
            <p:nvPr/>
          </p:nvSpPr>
          <p:spPr bwMode="auto">
            <a:xfrm>
              <a:off x="1372" y="3961"/>
              <a:ext cx="24" cy="1"/>
            </a:xfrm>
            <a:custGeom>
              <a:avLst/>
              <a:gdLst>
                <a:gd name="T0" fmla="*/ 0 w 32"/>
                <a:gd name="T1" fmla="*/ 3 w 32"/>
                <a:gd name="T2" fmla="*/ 8 w 32"/>
                <a:gd name="T3" fmla="*/ 14 w 32"/>
                <a:gd name="T4" fmla="*/ 20 w 32"/>
                <a:gd name="T5" fmla="*/ 25 w 32"/>
                <a:gd name="T6" fmla="*/ 31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3" y="0"/>
                  </a:lnTo>
                  <a:lnTo>
                    <a:pt x="8" y="0"/>
                  </a:lnTo>
                  <a:lnTo>
                    <a:pt x="14" y="0"/>
                  </a:lnTo>
                  <a:lnTo>
                    <a:pt x="20" y="0"/>
                  </a:lnTo>
                  <a:lnTo>
                    <a:pt x="25" y="0"/>
                  </a:lnTo>
                  <a:lnTo>
                    <a:pt x="31"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1" name="Freeform 159"/>
            <p:cNvSpPr>
              <a:spLocks/>
            </p:cNvSpPr>
            <p:nvPr/>
          </p:nvSpPr>
          <p:spPr bwMode="auto">
            <a:xfrm>
              <a:off x="1431" y="3961"/>
              <a:ext cx="24" cy="1"/>
            </a:xfrm>
            <a:custGeom>
              <a:avLst/>
              <a:gdLst>
                <a:gd name="T0" fmla="*/ 0 w 32"/>
                <a:gd name="T1" fmla="*/ 5 w 32"/>
                <a:gd name="T2" fmla="*/ 11 w 32"/>
                <a:gd name="T3" fmla="*/ 16 w 32"/>
                <a:gd name="T4" fmla="*/ 22 w 32"/>
                <a:gd name="T5" fmla="*/ 28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5" y="0"/>
                  </a:lnTo>
                  <a:lnTo>
                    <a:pt x="11" y="0"/>
                  </a:lnTo>
                  <a:lnTo>
                    <a:pt x="16" y="0"/>
                  </a:lnTo>
                  <a:lnTo>
                    <a:pt x="22" y="0"/>
                  </a:lnTo>
                  <a:lnTo>
                    <a:pt x="28"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2" name="Freeform 160"/>
            <p:cNvSpPr>
              <a:spLocks/>
            </p:cNvSpPr>
            <p:nvPr/>
          </p:nvSpPr>
          <p:spPr bwMode="auto">
            <a:xfrm>
              <a:off x="1490" y="3961"/>
              <a:ext cx="24" cy="1"/>
            </a:xfrm>
            <a:custGeom>
              <a:avLst/>
              <a:gdLst>
                <a:gd name="T0" fmla="*/ 0 w 32"/>
                <a:gd name="T1" fmla="*/ 2 w 32"/>
                <a:gd name="T2" fmla="*/ 8 w 32"/>
                <a:gd name="T3" fmla="*/ 13 w 32"/>
                <a:gd name="T4" fmla="*/ 19 w 32"/>
                <a:gd name="T5" fmla="*/ 25 w 32"/>
                <a:gd name="T6" fmla="*/ 30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2" y="0"/>
                  </a:lnTo>
                  <a:lnTo>
                    <a:pt x="8" y="0"/>
                  </a:lnTo>
                  <a:lnTo>
                    <a:pt x="13" y="0"/>
                  </a:lnTo>
                  <a:lnTo>
                    <a:pt x="19" y="0"/>
                  </a:lnTo>
                  <a:lnTo>
                    <a:pt x="25" y="0"/>
                  </a:lnTo>
                  <a:lnTo>
                    <a:pt x="30"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3" name="Freeform 161"/>
            <p:cNvSpPr>
              <a:spLocks/>
            </p:cNvSpPr>
            <p:nvPr/>
          </p:nvSpPr>
          <p:spPr bwMode="auto">
            <a:xfrm>
              <a:off x="1549" y="3961"/>
              <a:ext cx="25" cy="1"/>
            </a:xfrm>
            <a:custGeom>
              <a:avLst/>
              <a:gdLst>
                <a:gd name="T0" fmla="*/ 0 w 32"/>
                <a:gd name="T1" fmla="*/ 5 w 32"/>
                <a:gd name="T2" fmla="*/ 10 w 32"/>
                <a:gd name="T3" fmla="*/ 16 w 32"/>
                <a:gd name="T4" fmla="*/ 22 w 32"/>
                <a:gd name="T5" fmla="*/ 27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5" y="0"/>
                  </a:lnTo>
                  <a:lnTo>
                    <a:pt x="10" y="0"/>
                  </a:lnTo>
                  <a:lnTo>
                    <a:pt x="16" y="0"/>
                  </a:lnTo>
                  <a:lnTo>
                    <a:pt x="22" y="0"/>
                  </a:lnTo>
                  <a:lnTo>
                    <a:pt x="27"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4" name="Freeform 162"/>
            <p:cNvSpPr>
              <a:spLocks/>
            </p:cNvSpPr>
            <p:nvPr/>
          </p:nvSpPr>
          <p:spPr bwMode="auto">
            <a:xfrm>
              <a:off x="1608" y="3961"/>
              <a:ext cx="25" cy="1"/>
            </a:xfrm>
            <a:custGeom>
              <a:avLst/>
              <a:gdLst>
                <a:gd name="T0" fmla="*/ 0 w 32"/>
                <a:gd name="T1" fmla="*/ 1 w 32"/>
                <a:gd name="T2" fmla="*/ 7 w 32"/>
                <a:gd name="T3" fmla="*/ 13 w 32"/>
                <a:gd name="T4" fmla="*/ 18 w 32"/>
                <a:gd name="T5" fmla="*/ 24 w 32"/>
                <a:gd name="T6" fmla="*/ 30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7" y="0"/>
                  </a:lnTo>
                  <a:lnTo>
                    <a:pt x="13" y="0"/>
                  </a:lnTo>
                  <a:lnTo>
                    <a:pt x="18" y="0"/>
                  </a:lnTo>
                  <a:lnTo>
                    <a:pt x="24" y="0"/>
                  </a:lnTo>
                  <a:lnTo>
                    <a:pt x="30"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5" name="Freeform 163"/>
            <p:cNvSpPr>
              <a:spLocks/>
            </p:cNvSpPr>
            <p:nvPr/>
          </p:nvSpPr>
          <p:spPr bwMode="auto">
            <a:xfrm>
              <a:off x="1667" y="3961"/>
              <a:ext cx="25" cy="1"/>
            </a:xfrm>
            <a:custGeom>
              <a:avLst/>
              <a:gdLst>
                <a:gd name="T0" fmla="*/ 0 w 32"/>
                <a:gd name="T1" fmla="*/ 4 w 32"/>
                <a:gd name="T2" fmla="*/ 10 w 32"/>
                <a:gd name="T3" fmla="*/ 15 w 32"/>
                <a:gd name="T4" fmla="*/ 21 w 32"/>
                <a:gd name="T5" fmla="*/ 27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4" y="0"/>
                  </a:lnTo>
                  <a:lnTo>
                    <a:pt x="10" y="0"/>
                  </a:lnTo>
                  <a:lnTo>
                    <a:pt x="15" y="0"/>
                  </a:lnTo>
                  <a:lnTo>
                    <a:pt x="21" y="0"/>
                  </a:lnTo>
                  <a:lnTo>
                    <a:pt x="27"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6" name="Freeform 164"/>
            <p:cNvSpPr>
              <a:spLocks/>
            </p:cNvSpPr>
            <p:nvPr/>
          </p:nvSpPr>
          <p:spPr bwMode="auto">
            <a:xfrm>
              <a:off x="1727" y="3961"/>
              <a:ext cx="24" cy="1"/>
            </a:xfrm>
            <a:custGeom>
              <a:avLst/>
              <a:gdLst>
                <a:gd name="T0" fmla="*/ 0 w 32"/>
                <a:gd name="T1" fmla="*/ 1 w 32"/>
                <a:gd name="T2" fmla="*/ 7 w 32"/>
                <a:gd name="T3" fmla="*/ 12 w 32"/>
                <a:gd name="T4" fmla="*/ 18 w 32"/>
                <a:gd name="T5" fmla="*/ 24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1" y="0"/>
                  </a:lnTo>
                  <a:lnTo>
                    <a:pt x="7" y="0"/>
                  </a:lnTo>
                  <a:lnTo>
                    <a:pt x="12" y="0"/>
                  </a:lnTo>
                  <a:lnTo>
                    <a:pt x="18" y="0"/>
                  </a:lnTo>
                  <a:lnTo>
                    <a:pt x="24" y="0"/>
                  </a:lnTo>
                  <a:lnTo>
                    <a:pt x="29"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7" name="Freeform 165"/>
            <p:cNvSpPr>
              <a:spLocks/>
            </p:cNvSpPr>
            <p:nvPr/>
          </p:nvSpPr>
          <p:spPr bwMode="auto">
            <a:xfrm>
              <a:off x="1786" y="3961"/>
              <a:ext cx="24" cy="1"/>
            </a:xfrm>
            <a:custGeom>
              <a:avLst/>
              <a:gdLst>
                <a:gd name="T0" fmla="*/ 0 w 32"/>
                <a:gd name="T1" fmla="*/ 3 w 32"/>
                <a:gd name="T2" fmla="*/ 9 w 32"/>
                <a:gd name="T3" fmla="*/ 15 w 32"/>
                <a:gd name="T4" fmla="*/ 21 w 32"/>
                <a:gd name="T5" fmla="*/ 26 w 32"/>
                <a:gd name="T6" fmla="*/ 32 w 32"/>
              </a:gdLst>
              <a:ahLst/>
              <a:cxnLst>
                <a:cxn ang="0">
                  <a:pos x="T0" y="0"/>
                </a:cxn>
                <a:cxn ang="0">
                  <a:pos x="T1" y="0"/>
                </a:cxn>
                <a:cxn ang="0">
                  <a:pos x="T2" y="0"/>
                </a:cxn>
                <a:cxn ang="0">
                  <a:pos x="T3" y="0"/>
                </a:cxn>
                <a:cxn ang="0">
                  <a:pos x="T4" y="0"/>
                </a:cxn>
                <a:cxn ang="0">
                  <a:pos x="T5" y="0"/>
                </a:cxn>
                <a:cxn ang="0">
                  <a:pos x="T6" y="0"/>
                </a:cxn>
              </a:cxnLst>
              <a:rect l="0" t="0" r="r" b="b"/>
              <a:pathLst>
                <a:path w="32">
                  <a:moveTo>
                    <a:pt x="0" y="0"/>
                  </a:moveTo>
                  <a:lnTo>
                    <a:pt x="3" y="0"/>
                  </a:lnTo>
                  <a:lnTo>
                    <a:pt x="9" y="0"/>
                  </a:lnTo>
                  <a:lnTo>
                    <a:pt x="15" y="0"/>
                  </a:lnTo>
                  <a:lnTo>
                    <a:pt x="21" y="0"/>
                  </a:lnTo>
                  <a:lnTo>
                    <a:pt x="26"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8" name="Freeform 166"/>
            <p:cNvSpPr>
              <a:spLocks/>
            </p:cNvSpPr>
            <p:nvPr/>
          </p:nvSpPr>
          <p:spPr bwMode="auto">
            <a:xfrm>
              <a:off x="1845" y="3961"/>
              <a:ext cx="24" cy="1"/>
            </a:xfrm>
            <a:custGeom>
              <a:avLst/>
              <a:gdLst>
                <a:gd name="T0" fmla="*/ 0 w 32"/>
                <a:gd name="T1" fmla="*/ 0 w 32"/>
                <a:gd name="T2" fmla="*/ 6 w 32"/>
                <a:gd name="T3" fmla="*/ 12 w 32"/>
                <a:gd name="T4" fmla="*/ 17 w 32"/>
                <a:gd name="T5" fmla="*/ 23 w 32"/>
                <a:gd name="T6" fmla="*/ 29 w 32"/>
                <a:gd name="T7" fmla="*/ 32 w 3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2">
                  <a:moveTo>
                    <a:pt x="0" y="0"/>
                  </a:moveTo>
                  <a:lnTo>
                    <a:pt x="0" y="0"/>
                  </a:lnTo>
                  <a:lnTo>
                    <a:pt x="6" y="0"/>
                  </a:lnTo>
                  <a:lnTo>
                    <a:pt x="12" y="0"/>
                  </a:lnTo>
                  <a:lnTo>
                    <a:pt x="17" y="0"/>
                  </a:lnTo>
                  <a:lnTo>
                    <a:pt x="23" y="0"/>
                  </a:lnTo>
                  <a:lnTo>
                    <a:pt x="29" y="0"/>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19" name="Freeform 167"/>
            <p:cNvSpPr>
              <a:spLocks/>
            </p:cNvSpPr>
            <p:nvPr/>
          </p:nvSpPr>
          <p:spPr bwMode="auto">
            <a:xfrm>
              <a:off x="1875" y="3904"/>
              <a:ext cx="3" cy="24"/>
            </a:xfrm>
            <a:custGeom>
              <a:avLst/>
              <a:gdLst>
                <a:gd name="T0" fmla="*/ 0 w 4"/>
                <a:gd name="T1" fmla="*/ 32 h 32"/>
                <a:gd name="T2" fmla="*/ 2 w 4"/>
                <a:gd name="T3" fmla="*/ 19 h 32"/>
                <a:gd name="T4" fmla="*/ 4 w 4"/>
                <a:gd name="T5" fmla="*/ 0 h 32"/>
              </a:gdLst>
              <a:ahLst/>
              <a:cxnLst>
                <a:cxn ang="0">
                  <a:pos x="T0" y="T1"/>
                </a:cxn>
                <a:cxn ang="0">
                  <a:pos x="T2" y="T3"/>
                </a:cxn>
                <a:cxn ang="0">
                  <a:pos x="T4" y="T5"/>
                </a:cxn>
              </a:cxnLst>
              <a:rect l="0" t="0" r="r" b="b"/>
              <a:pathLst>
                <a:path w="4" h="32">
                  <a:moveTo>
                    <a:pt x="0" y="32"/>
                  </a:moveTo>
                  <a:lnTo>
                    <a:pt x="2" y="19"/>
                  </a:lnTo>
                  <a:lnTo>
                    <a:pt x="4"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0" name="Freeform 168"/>
            <p:cNvSpPr>
              <a:spLocks/>
            </p:cNvSpPr>
            <p:nvPr/>
          </p:nvSpPr>
          <p:spPr bwMode="auto">
            <a:xfrm>
              <a:off x="1883" y="3862"/>
              <a:ext cx="7" cy="9"/>
            </a:xfrm>
            <a:custGeom>
              <a:avLst/>
              <a:gdLst>
                <a:gd name="T0" fmla="*/ 0 w 9"/>
                <a:gd name="T1" fmla="*/ 9 h 11"/>
                <a:gd name="T2" fmla="*/ 3 w 9"/>
                <a:gd name="T3" fmla="*/ 0 h 11"/>
                <a:gd name="T4" fmla="*/ 8 w 9"/>
                <a:gd name="T5" fmla="*/ 11 h 11"/>
                <a:gd name="T6" fmla="*/ 9 w 9"/>
                <a:gd name="T7" fmla="*/ 3 h 11"/>
              </a:gdLst>
              <a:ahLst/>
              <a:cxnLst>
                <a:cxn ang="0">
                  <a:pos x="T0" y="T1"/>
                </a:cxn>
                <a:cxn ang="0">
                  <a:pos x="T2" y="T3"/>
                </a:cxn>
                <a:cxn ang="0">
                  <a:pos x="T4" y="T5"/>
                </a:cxn>
                <a:cxn ang="0">
                  <a:pos x="T6" y="T7"/>
                </a:cxn>
              </a:cxnLst>
              <a:rect l="0" t="0" r="r" b="b"/>
              <a:pathLst>
                <a:path w="9" h="11">
                  <a:moveTo>
                    <a:pt x="0" y="9"/>
                  </a:moveTo>
                  <a:lnTo>
                    <a:pt x="3" y="0"/>
                  </a:lnTo>
                  <a:lnTo>
                    <a:pt x="8" y="11"/>
                  </a:lnTo>
                  <a:lnTo>
                    <a:pt x="9" y="3"/>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1" name="Freeform 169"/>
            <p:cNvSpPr>
              <a:spLocks/>
            </p:cNvSpPr>
            <p:nvPr/>
          </p:nvSpPr>
          <p:spPr bwMode="auto">
            <a:xfrm>
              <a:off x="1892" y="3805"/>
              <a:ext cx="5" cy="25"/>
            </a:xfrm>
            <a:custGeom>
              <a:avLst/>
              <a:gdLst>
                <a:gd name="T0" fmla="*/ 0 w 6"/>
                <a:gd name="T1" fmla="*/ 32 h 32"/>
                <a:gd name="T2" fmla="*/ 2 w 6"/>
                <a:gd name="T3" fmla="*/ 11 h 32"/>
                <a:gd name="T4" fmla="*/ 6 w 6"/>
                <a:gd name="T5" fmla="*/ 0 h 32"/>
              </a:gdLst>
              <a:ahLst/>
              <a:cxnLst>
                <a:cxn ang="0">
                  <a:pos x="T0" y="T1"/>
                </a:cxn>
                <a:cxn ang="0">
                  <a:pos x="T2" y="T3"/>
                </a:cxn>
                <a:cxn ang="0">
                  <a:pos x="T4" y="T5"/>
                </a:cxn>
              </a:cxnLst>
              <a:rect l="0" t="0" r="r" b="b"/>
              <a:pathLst>
                <a:path w="6" h="32">
                  <a:moveTo>
                    <a:pt x="0" y="32"/>
                  </a:moveTo>
                  <a:lnTo>
                    <a:pt x="2" y="11"/>
                  </a:lnTo>
                  <a:lnTo>
                    <a:pt x="6"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2" name="Freeform 170"/>
            <p:cNvSpPr>
              <a:spLocks/>
            </p:cNvSpPr>
            <p:nvPr/>
          </p:nvSpPr>
          <p:spPr bwMode="auto">
            <a:xfrm>
              <a:off x="1923" y="3765"/>
              <a:ext cx="10" cy="24"/>
            </a:xfrm>
            <a:custGeom>
              <a:avLst/>
              <a:gdLst>
                <a:gd name="T0" fmla="*/ 0 w 13"/>
                <a:gd name="T1" fmla="*/ 32 h 32"/>
                <a:gd name="T2" fmla="*/ 1 w 13"/>
                <a:gd name="T3" fmla="*/ 30 h 32"/>
                <a:gd name="T4" fmla="*/ 7 w 13"/>
                <a:gd name="T5" fmla="*/ 17 h 32"/>
                <a:gd name="T6" fmla="*/ 13 w 13"/>
                <a:gd name="T7" fmla="*/ 1 h 32"/>
                <a:gd name="T8" fmla="*/ 13 w 13"/>
                <a:gd name="T9" fmla="*/ 0 h 32"/>
              </a:gdLst>
              <a:ahLst/>
              <a:cxnLst>
                <a:cxn ang="0">
                  <a:pos x="T0" y="T1"/>
                </a:cxn>
                <a:cxn ang="0">
                  <a:pos x="T2" y="T3"/>
                </a:cxn>
                <a:cxn ang="0">
                  <a:pos x="T4" y="T5"/>
                </a:cxn>
                <a:cxn ang="0">
                  <a:pos x="T6" y="T7"/>
                </a:cxn>
                <a:cxn ang="0">
                  <a:pos x="T8" y="T9"/>
                </a:cxn>
              </a:cxnLst>
              <a:rect l="0" t="0" r="r" b="b"/>
              <a:pathLst>
                <a:path w="13" h="32">
                  <a:moveTo>
                    <a:pt x="0" y="32"/>
                  </a:moveTo>
                  <a:lnTo>
                    <a:pt x="1" y="30"/>
                  </a:lnTo>
                  <a:lnTo>
                    <a:pt x="7" y="17"/>
                  </a:lnTo>
                  <a:lnTo>
                    <a:pt x="13" y="1"/>
                  </a:lnTo>
                  <a:lnTo>
                    <a:pt x="13"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3" name="Freeform 171"/>
            <p:cNvSpPr>
              <a:spLocks/>
            </p:cNvSpPr>
            <p:nvPr/>
          </p:nvSpPr>
          <p:spPr bwMode="auto">
            <a:xfrm>
              <a:off x="1943" y="3705"/>
              <a:ext cx="6" cy="25"/>
            </a:xfrm>
            <a:custGeom>
              <a:avLst/>
              <a:gdLst>
                <a:gd name="T0" fmla="*/ 0 w 8"/>
                <a:gd name="T1" fmla="*/ 32 h 32"/>
                <a:gd name="T2" fmla="*/ 4 w 8"/>
                <a:gd name="T3" fmla="*/ 18 h 32"/>
                <a:gd name="T4" fmla="*/ 8 w 8"/>
                <a:gd name="T5" fmla="*/ 0 h 32"/>
              </a:gdLst>
              <a:ahLst/>
              <a:cxnLst>
                <a:cxn ang="0">
                  <a:pos x="T0" y="T1"/>
                </a:cxn>
                <a:cxn ang="0">
                  <a:pos x="T2" y="T3"/>
                </a:cxn>
                <a:cxn ang="0">
                  <a:pos x="T4" y="T5"/>
                </a:cxn>
              </a:cxnLst>
              <a:rect l="0" t="0" r="r" b="b"/>
              <a:pathLst>
                <a:path w="8" h="32">
                  <a:moveTo>
                    <a:pt x="0" y="32"/>
                  </a:moveTo>
                  <a:lnTo>
                    <a:pt x="4" y="18"/>
                  </a:lnTo>
                  <a:lnTo>
                    <a:pt x="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4" name="Freeform 172"/>
            <p:cNvSpPr>
              <a:spLocks/>
            </p:cNvSpPr>
            <p:nvPr/>
          </p:nvSpPr>
          <p:spPr bwMode="auto">
            <a:xfrm>
              <a:off x="1958" y="3646"/>
              <a:ext cx="5" cy="25"/>
            </a:xfrm>
            <a:custGeom>
              <a:avLst/>
              <a:gdLst>
                <a:gd name="T0" fmla="*/ 0 w 7"/>
                <a:gd name="T1" fmla="*/ 32 h 32"/>
                <a:gd name="T2" fmla="*/ 2 w 7"/>
                <a:gd name="T3" fmla="*/ 24 h 32"/>
                <a:gd name="T4" fmla="*/ 7 w 7"/>
                <a:gd name="T5" fmla="*/ 0 h 32"/>
              </a:gdLst>
              <a:ahLst/>
              <a:cxnLst>
                <a:cxn ang="0">
                  <a:pos x="T0" y="T1"/>
                </a:cxn>
                <a:cxn ang="0">
                  <a:pos x="T2" y="T3"/>
                </a:cxn>
                <a:cxn ang="0">
                  <a:pos x="T4" y="T5"/>
                </a:cxn>
              </a:cxnLst>
              <a:rect l="0" t="0" r="r" b="b"/>
              <a:pathLst>
                <a:path w="7" h="32">
                  <a:moveTo>
                    <a:pt x="0" y="32"/>
                  </a:moveTo>
                  <a:lnTo>
                    <a:pt x="2" y="24"/>
                  </a:lnTo>
                  <a:lnTo>
                    <a:pt x="7"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5" name="Freeform 173"/>
            <p:cNvSpPr>
              <a:spLocks/>
            </p:cNvSpPr>
            <p:nvPr/>
          </p:nvSpPr>
          <p:spPr bwMode="auto">
            <a:xfrm>
              <a:off x="1971" y="3587"/>
              <a:ext cx="5" cy="24"/>
            </a:xfrm>
            <a:custGeom>
              <a:avLst/>
              <a:gdLst>
                <a:gd name="T0" fmla="*/ 0 w 7"/>
                <a:gd name="T1" fmla="*/ 32 h 32"/>
                <a:gd name="T2" fmla="*/ 2 w 7"/>
                <a:gd name="T3" fmla="*/ 23 h 32"/>
                <a:gd name="T4" fmla="*/ 7 w 7"/>
                <a:gd name="T5" fmla="*/ 0 h 32"/>
              </a:gdLst>
              <a:ahLst/>
              <a:cxnLst>
                <a:cxn ang="0">
                  <a:pos x="T0" y="T1"/>
                </a:cxn>
                <a:cxn ang="0">
                  <a:pos x="T2" y="T3"/>
                </a:cxn>
                <a:cxn ang="0">
                  <a:pos x="T4" y="T5"/>
                </a:cxn>
              </a:cxnLst>
              <a:rect l="0" t="0" r="r" b="b"/>
              <a:pathLst>
                <a:path w="7" h="32">
                  <a:moveTo>
                    <a:pt x="0" y="32"/>
                  </a:moveTo>
                  <a:lnTo>
                    <a:pt x="2" y="23"/>
                  </a:lnTo>
                  <a:lnTo>
                    <a:pt x="7"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6" name="Freeform 174"/>
            <p:cNvSpPr>
              <a:spLocks/>
            </p:cNvSpPr>
            <p:nvPr/>
          </p:nvSpPr>
          <p:spPr bwMode="auto">
            <a:xfrm>
              <a:off x="1983" y="3528"/>
              <a:ext cx="6" cy="24"/>
            </a:xfrm>
            <a:custGeom>
              <a:avLst/>
              <a:gdLst>
                <a:gd name="T0" fmla="*/ 0 w 7"/>
                <a:gd name="T1" fmla="*/ 32 h 32"/>
                <a:gd name="T2" fmla="*/ 3 w 7"/>
                <a:gd name="T3" fmla="*/ 18 h 32"/>
                <a:gd name="T4" fmla="*/ 7 w 7"/>
                <a:gd name="T5" fmla="*/ 0 h 32"/>
              </a:gdLst>
              <a:ahLst/>
              <a:cxnLst>
                <a:cxn ang="0">
                  <a:pos x="T0" y="T1"/>
                </a:cxn>
                <a:cxn ang="0">
                  <a:pos x="T2" y="T3"/>
                </a:cxn>
                <a:cxn ang="0">
                  <a:pos x="T4" y="T5"/>
                </a:cxn>
              </a:cxnLst>
              <a:rect l="0" t="0" r="r" b="b"/>
              <a:pathLst>
                <a:path w="7" h="32">
                  <a:moveTo>
                    <a:pt x="0" y="32"/>
                  </a:moveTo>
                  <a:lnTo>
                    <a:pt x="3" y="18"/>
                  </a:lnTo>
                  <a:lnTo>
                    <a:pt x="7"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7" name="Freeform 175"/>
            <p:cNvSpPr>
              <a:spLocks/>
            </p:cNvSpPr>
            <p:nvPr/>
          </p:nvSpPr>
          <p:spPr bwMode="auto">
            <a:xfrm>
              <a:off x="1995" y="3468"/>
              <a:ext cx="5" cy="25"/>
            </a:xfrm>
            <a:custGeom>
              <a:avLst/>
              <a:gdLst>
                <a:gd name="T0" fmla="*/ 0 w 6"/>
                <a:gd name="T1" fmla="*/ 32 h 32"/>
                <a:gd name="T2" fmla="*/ 4 w 6"/>
                <a:gd name="T3" fmla="*/ 12 h 32"/>
                <a:gd name="T4" fmla="*/ 6 w 6"/>
                <a:gd name="T5" fmla="*/ 0 h 32"/>
              </a:gdLst>
              <a:ahLst/>
              <a:cxnLst>
                <a:cxn ang="0">
                  <a:pos x="T0" y="T1"/>
                </a:cxn>
                <a:cxn ang="0">
                  <a:pos x="T2" y="T3"/>
                </a:cxn>
                <a:cxn ang="0">
                  <a:pos x="T4" y="T5"/>
                </a:cxn>
              </a:cxnLst>
              <a:rect l="0" t="0" r="r" b="b"/>
              <a:pathLst>
                <a:path w="6" h="32">
                  <a:moveTo>
                    <a:pt x="0" y="32"/>
                  </a:moveTo>
                  <a:lnTo>
                    <a:pt x="4" y="12"/>
                  </a:lnTo>
                  <a:lnTo>
                    <a:pt x="6"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8" name="Freeform 176"/>
            <p:cNvSpPr>
              <a:spLocks/>
            </p:cNvSpPr>
            <p:nvPr/>
          </p:nvSpPr>
          <p:spPr bwMode="auto">
            <a:xfrm>
              <a:off x="2008" y="3409"/>
              <a:ext cx="6" cy="25"/>
            </a:xfrm>
            <a:custGeom>
              <a:avLst/>
              <a:gdLst>
                <a:gd name="T0" fmla="*/ 0 w 7"/>
                <a:gd name="T1" fmla="*/ 32 h 32"/>
                <a:gd name="T2" fmla="*/ 4 w 7"/>
                <a:gd name="T3" fmla="*/ 13 h 32"/>
                <a:gd name="T4" fmla="*/ 7 w 7"/>
                <a:gd name="T5" fmla="*/ 0 h 32"/>
              </a:gdLst>
              <a:ahLst/>
              <a:cxnLst>
                <a:cxn ang="0">
                  <a:pos x="T0" y="T1"/>
                </a:cxn>
                <a:cxn ang="0">
                  <a:pos x="T2" y="T3"/>
                </a:cxn>
                <a:cxn ang="0">
                  <a:pos x="T4" y="T5"/>
                </a:cxn>
              </a:cxnLst>
              <a:rect l="0" t="0" r="r" b="b"/>
              <a:pathLst>
                <a:path w="7" h="32">
                  <a:moveTo>
                    <a:pt x="0" y="32"/>
                  </a:moveTo>
                  <a:lnTo>
                    <a:pt x="4" y="13"/>
                  </a:lnTo>
                  <a:lnTo>
                    <a:pt x="7"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29" name="Freeform 177"/>
            <p:cNvSpPr>
              <a:spLocks/>
            </p:cNvSpPr>
            <p:nvPr/>
          </p:nvSpPr>
          <p:spPr bwMode="auto">
            <a:xfrm>
              <a:off x="2022" y="3350"/>
              <a:ext cx="4" cy="24"/>
            </a:xfrm>
            <a:custGeom>
              <a:avLst/>
              <a:gdLst>
                <a:gd name="T0" fmla="*/ 0 w 6"/>
                <a:gd name="T1" fmla="*/ 32 h 32"/>
                <a:gd name="T2" fmla="*/ 4 w 6"/>
                <a:gd name="T3" fmla="*/ 9 h 32"/>
                <a:gd name="T4" fmla="*/ 6 w 6"/>
                <a:gd name="T5" fmla="*/ 0 h 32"/>
              </a:gdLst>
              <a:ahLst/>
              <a:cxnLst>
                <a:cxn ang="0">
                  <a:pos x="T0" y="T1"/>
                </a:cxn>
                <a:cxn ang="0">
                  <a:pos x="T2" y="T3"/>
                </a:cxn>
                <a:cxn ang="0">
                  <a:pos x="T4" y="T5"/>
                </a:cxn>
              </a:cxnLst>
              <a:rect l="0" t="0" r="r" b="b"/>
              <a:pathLst>
                <a:path w="6" h="32">
                  <a:moveTo>
                    <a:pt x="0" y="32"/>
                  </a:moveTo>
                  <a:lnTo>
                    <a:pt x="4" y="9"/>
                  </a:lnTo>
                  <a:lnTo>
                    <a:pt x="6"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0" name="Freeform 178"/>
            <p:cNvSpPr>
              <a:spLocks/>
            </p:cNvSpPr>
            <p:nvPr/>
          </p:nvSpPr>
          <p:spPr bwMode="auto">
            <a:xfrm>
              <a:off x="2032" y="3291"/>
              <a:ext cx="5" cy="24"/>
            </a:xfrm>
            <a:custGeom>
              <a:avLst/>
              <a:gdLst>
                <a:gd name="T0" fmla="*/ 0 w 6"/>
                <a:gd name="T1" fmla="*/ 32 h 32"/>
                <a:gd name="T2" fmla="*/ 2 w 6"/>
                <a:gd name="T3" fmla="*/ 24 h 32"/>
                <a:gd name="T4" fmla="*/ 6 w 6"/>
                <a:gd name="T5" fmla="*/ 0 h 32"/>
              </a:gdLst>
              <a:ahLst/>
              <a:cxnLst>
                <a:cxn ang="0">
                  <a:pos x="T0" y="T1"/>
                </a:cxn>
                <a:cxn ang="0">
                  <a:pos x="T2" y="T3"/>
                </a:cxn>
                <a:cxn ang="0">
                  <a:pos x="T4" y="T5"/>
                </a:cxn>
              </a:cxnLst>
              <a:rect l="0" t="0" r="r" b="b"/>
              <a:pathLst>
                <a:path w="6" h="32">
                  <a:moveTo>
                    <a:pt x="0" y="32"/>
                  </a:moveTo>
                  <a:lnTo>
                    <a:pt x="2" y="24"/>
                  </a:lnTo>
                  <a:lnTo>
                    <a:pt x="6"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1" name="Freeform 179"/>
            <p:cNvSpPr>
              <a:spLocks/>
            </p:cNvSpPr>
            <p:nvPr/>
          </p:nvSpPr>
          <p:spPr bwMode="auto">
            <a:xfrm>
              <a:off x="2045" y="3231"/>
              <a:ext cx="9" cy="25"/>
            </a:xfrm>
            <a:custGeom>
              <a:avLst/>
              <a:gdLst>
                <a:gd name="T0" fmla="*/ 0 w 11"/>
                <a:gd name="T1" fmla="*/ 32 h 32"/>
                <a:gd name="T2" fmla="*/ 2 w 11"/>
                <a:gd name="T3" fmla="*/ 28 h 32"/>
                <a:gd name="T4" fmla="*/ 7 w 11"/>
                <a:gd name="T5" fmla="*/ 11 h 32"/>
                <a:gd name="T6" fmla="*/ 11 w 11"/>
                <a:gd name="T7" fmla="*/ 0 h 32"/>
              </a:gdLst>
              <a:ahLst/>
              <a:cxnLst>
                <a:cxn ang="0">
                  <a:pos x="T0" y="T1"/>
                </a:cxn>
                <a:cxn ang="0">
                  <a:pos x="T2" y="T3"/>
                </a:cxn>
                <a:cxn ang="0">
                  <a:pos x="T4" y="T5"/>
                </a:cxn>
                <a:cxn ang="0">
                  <a:pos x="T6" y="T7"/>
                </a:cxn>
              </a:cxnLst>
              <a:rect l="0" t="0" r="r" b="b"/>
              <a:pathLst>
                <a:path w="11" h="32">
                  <a:moveTo>
                    <a:pt x="0" y="32"/>
                  </a:moveTo>
                  <a:lnTo>
                    <a:pt x="2" y="28"/>
                  </a:lnTo>
                  <a:lnTo>
                    <a:pt x="7" y="11"/>
                  </a:lnTo>
                  <a:lnTo>
                    <a:pt x="11"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2" name="Freeform 180"/>
            <p:cNvSpPr>
              <a:spLocks/>
            </p:cNvSpPr>
            <p:nvPr/>
          </p:nvSpPr>
          <p:spPr bwMode="auto">
            <a:xfrm>
              <a:off x="2067" y="3172"/>
              <a:ext cx="9" cy="25"/>
            </a:xfrm>
            <a:custGeom>
              <a:avLst/>
              <a:gdLst>
                <a:gd name="T0" fmla="*/ 0 w 12"/>
                <a:gd name="T1" fmla="*/ 32 h 32"/>
                <a:gd name="T2" fmla="*/ 2 w 12"/>
                <a:gd name="T3" fmla="*/ 27 h 32"/>
                <a:gd name="T4" fmla="*/ 8 w 12"/>
                <a:gd name="T5" fmla="*/ 13 h 32"/>
                <a:gd name="T6" fmla="*/ 12 w 12"/>
                <a:gd name="T7" fmla="*/ 0 h 32"/>
              </a:gdLst>
              <a:ahLst/>
              <a:cxnLst>
                <a:cxn ang="0">
                  <a:pos x="T0" y="T1"/>
                </a:cxn>
                <a:cxn ang="0">
                  <a:pos x="T2" y="T3"/>
                </a:cxn>
                <a:cxn ang="0">
                  <a:pos x="T4" y="T5"/>
                </a:cxn>
                <a:cxn ang="0">
                  <a:pos x="T6" y="T7"/>
                </a:cxn>
              </a:cxnLst>
              <a:rect l="0" t="0" r="r" b="b"/>
              <a:pathLst>
                <a:path w="12" h="32">
                  <a:moveTo>
                    <a:pt x="0" y="32"/>
                  </a:moveTo>
                  <a:lnTo>
                    <a:pt x="2" y="27"/>
                  </a:lnTo>
                  <a:lnTo>
                    <a:pt x="8" y="13"/>
                  </a:lnTo>
                  <a:lnTo>
                    <a:pt x="1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3" name="Freeform 181"/>
            <p:cNvSpPr>
              <a:spLocks/>
            </p:cNvSpPr>
            <p:nvPr/>
          </p:nvSpPr>
          <p:spPr bwMode="auto">
            <a:xfrm>
              <a:off x="2086" y="3113"/>
              <a:ext cx="7" cy="25"/>
            </a:xfrm>
            <a:custGeom>
              <a:avLst/>
              <a:gdLst>
                <a:gd name="T0" fmla="*/ 0 w 9"/>
                <a:gd name="T1" fmla="*/ 32 h 32"/>
                <a:gd name="T2" fmla="*/ 6 w 9"/>
                <a:gd name="T3" fmla="*/ 13 h 32"/>
                <a:gd name="T4" fmla="*/ 9 w 9"/>
                <a:gd name="T5" fmla="*/ 0 h 32"/>
              </a:gdLst>
              <a:ahLst/>
              <a:cxnLst>
                <a:cxn ang="0">
                  <a:pos x="T0" y="T1"/>
                </a:cxn>
                <a:cxn ang="0">
                  <a:pos x="T2" y="T3"/>
                </a:cxn>
                <a:cxn ang="0">
                  <a:pos x="T4" y="T5"/>
                </a:cxn>
              </a:cxnLst>
              <a:rect l="0" t="0" r="r" b="b"/>
              <a:pathLst>
                <a:path w="9" h="32">
                  <a:moveTo>
                    <a:pt x="0" y="32"/>
                  </a:moveTo>
                  <a:lnTo>
                    <a:pt x="6" y="13"/>
                  </a:lnTo>
                  <a:lnTo>
                    <a:pt x="9"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4" name="Freeform 182"/>
            <p:cNvSpPr>
              <a:spLocks/>
            </p:cNvSpPr>
            <p:nvPr/>
          </p:nvSpPr>
          <p:spPr bwMode="auto">
            <a:xfrm>
              <a:off x="2105" y="3054"/>
              <a:ext cx="9" cy="24"/>
            </a:xfrm>
            <a:custGeom>
              <a:avLst/>
              <a:gdLst>
                <a:gd name="T0" fmla="*/ 0 w 12"/>
                <a:gd name="T1" fmla="*/ 32 h 32"/>
                <a:gd name="T2" fmla="*/ 4 w 12"/>
                <a:gd name="T3" fmla="*/ 20 h 32"/>
                <a:gd name="T4" fmla="*/ 10 w 12"/>
                <a:gd name="T5" fmla="*/ 6 h 32"/>
                <a:gd name="T6" fmla="*/ 12 w 12"/>
                <a:gd name="T7" fmla="*/ 0 h 32"/>
              </a:gdLst>
              <a:ahLst/>
              <a:cxnLst>
                <a:cxn ang="0">
                  <a:pos x="T0" y="T1"/>
                </a:cxn>
                <a:cxn ang="0">
                  <a:pos x="T2" y="T3"/>
                </a:cxn>
                <a:cxn ang="0">
                  <a:pos x="T4" y="T5"/>
                </a:cxn>
                <a:cxn ang="0">
                  <a:pos x="T6" y="T7"/>
                </a:cxn>
              </a:cxnLst>
              <a:rect l="0" t="0" r="r" b="b"/>
              <a:pathLst>
                <a:path w="12" h="32">
                  <a:moveTo>
                    <a:pt x="0" y="32"/>
                  </a:moveTo>
                  <a:lnTo>
                    <a:pt x="4" y="20"/>
                  </a:lnTo>
                  <a:lnTo>
                    <a:pt x="10" y="6"/>
                  </a:lnTo>
                  <a:lnTo>
                    <a:pt x="1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5" name="Freeform 183"/>
            <p:cNvSpPr>
              <a:spLocks/>
            </p:cNvSpPr>
            <p:nvPr/>
          </p:nvSpPr>
          <p:spPr bwMode="auto">
            <a:xfrm>
              <a:off x="2128" y="2994"/>
              <a:ext cx="5" cy="25"/>
            </a:xfrm>
            <a:custGeom>
              <a:avLst/>
              <a:gdLst>
                <a:gd name="T0" fmla="*/ 0 w 7"/>
                <a:gd name="T1" fmla="*/ 32 h 32"/>
                <a:gd name="T2" fmla="*/ 3 w 7"/>
                <a:gd name="T3" fmla="*/ 22 h 32"/>
                <a:gd name="T4" fmla="*/ 7 w 7"/>
                <a:gd name="T5" fmla="*/ 0 h 32"/>
              </a:gdLst>
              <a:ahLst/>
              <a:cxnLst>
                <a:cxn ang="0">
                  <a:pos x="T0" y="T1"/>
                </a:cxn>
                <a:cxn ang="0">
                  <a:pos x="T2" y="T3"/>
                </a:cxn>
                <a:cxn ang="0">
                  <a:pos x="T4" y="T5"/>
                </a:cxn>
              </a:cxnLst>
              <a:rect l="0" t="0" r="r" b="b"/>
              <a:pathLst>
                <a:path w="7" h="32">
                  <a:moveTo>
                    <a:pt x="0" y="32"/>
                  </a:moveTo>
                  <a:lnTo>
                    <a:pt x="3" y="22"/>
                  </a:lnTo>
                  <a:lnTo>
                    <a:pt x="7"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6" name="Freeform 184"/>
            <p:cNvSpPr>
              <a:spLocks/>
            </p:cNvSpPr>
            <p:nvPr/>
          </p:nvSpPr>
          <p:spPr bwMode="auto">
            <a:xfrm>
              <a:off x="2143" y="2935"/>
              <a:ext cx="10" cy="25"/>
            </a:xfrm>
            <a:custGeom>
              <a:avLst/>
              <a:gdLst>
                <a:gd name="T0" fmla="*/ 0 w 13"/>
                <a:gd name="T1" fmla="*/ 32 h 32"/>
                <a:gd name="T2" fmla="*/ 6 w 13"/>
                <a:gd name="T3" fmla="*/ 19 h 32"/>
                <a:gd name="T4" fmla="*/ 11 w 13"/>
                <a:gd name="T5" fmla="*/ 5 h 32"/>
                <a:gd name="T6" fmla="*/ 13 w 13"/>
                <a:gd name="T7" fmla="*/ 0 h 32"/>
              </a:gdLst>
              <a:ahLst/>
              <a:cxnLst>
                <a:cxn ang="0">
                  <a:pos x="T0" y="T1"/>
                </a:cxn>
                <a:cxn ang="0">
                  <a:pos x="T2" y="T3"/>
                </a:cxn>
                <a:cxn ang="0">
                  <a:pos x="T4" y="T5"/>
                </a:cxn>
                <a:cxn ang="0">
                  <a:pos x="T6" y="T7"/>
                </a:cxn>
              </a:cxnLst>
              <a:rect l="0" t="0" r="r" b="b"/>
              <a:pathLst>
                <a:path w="13" h="32">
                  <a:moveTo>
                    <a:pt x="0" y="32"/>
                  </a:moveTo>
                  <a:lnTo>
                    <a:pt x="6" y="19"/>
                  </a:lnTo>
                  <a:lnTo>
                    <a:pt x="11" y="5"/>
                  </a:lnTo>
                  <a:lnTo>
                    <a:pt x="13"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7" name="Freeform 185"/>
            <p:cNvSpPr>
              <a:spLocks/>
            </p:cNvSpPr>
            <p:nvPr/>
          </p:nvSpPr>
          <p:spPr bwMode="auto">
            <a:xfrm>
              <a:off x="2176" y="2891"/>
              <a:ext cx="25" cy="10"/>
            </a:xfrm>
            <a:custGeom>
              <a:avLst/>
              <a:gdLst>
                <a:gd name="T0" fmla="*/ 0 w 32"/>
                <a:gd name="T1" fmla="*/ 14 h 14"/>
                <a:gd name="T2" fmla="*/ 1 w 32"/>
                <a:gd name="T3" fmla="*/ 14 h 14"/>
                <a:gd name="T4" fmla="*/ 7 w 32"/>
                <a:gd name="T5" fmla="*/ 11 h 14"/>
                <a:gd name="T6" fmla="*/ 13 w 32"/>
                <a:gd name="T7" fmla="*/ 8 h 14"/>
                <a:gd name="T8" fmla="*/ 18 w 32"/>
                <a:gd name="T9" fmla="*/ 6 h 14"/>
                <a:gd name="T10" fmla="*/ 24 w 32"/>
                <a:gd name="T11" fmla="*/ 3 h 14"/>
                <a:gd name="T12" fmla="*/ 30 w 32"/>
                <a:gd name="T13" fmla="*/ 1 h 14"/>
                <a:gd name="T14" fmla="*/ 32 w 3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0" y="14"/>
                  </a:moveTo>
                  <a:lnTo>
                    <a:pt x="1" y="14"/>
                  </a:lnTo>
                  <a:lnTo>
                    <a:pt x="7" y="11"/>
                  </a:lnTo>
                  <a:lnTo>
                    <a:pt x="13" y="8"/>
                  </a:lnTo>
                  <a:lnTo>
                    <a:pt x="18" y="6"/>
                  </a:lnTo>
                  <a:lnTo>
                    <a:pt x="24" y="3"/>
                  </a:lnTo>
                  <a:lnTo>
                    <a:pt x="30" y="1"/>
                  </a:lnTo>
                  <a:lnTo>
                    <a:pt x="32"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8538" name="Rectangle 186"/>
            <p:cNvSpPr>
              <a:spLocks noChangeArrowheads="1"/>
            </p:cNvSpPr>
            <p:nvPr/>
          </p:nvSpPr>
          <p:spPr bwMode="auto">
            <a:xfrm rot="16200000">
              <a:off x="-63" y="3245"/>
              <a:ext cx="7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a:solidFill>
                    <a:srgbClr val="FF0000"/>
                  </a:solidFill>
                  <a:latin typeface="Arial" charset="0"/>
                </a:rPr>
                <a:t>Crust thickness,  mm</a:t>
              </a:r>
              <a:endParaRPr lang="ru-RU"/>
            </a:p>
          </p:txBody>
        </p:sp>
        <p:sp>
          <p:nvSpPr>
            <p:cNvPr id="228539" name="Rectangle 187"/>
            <p:cNvSpPr>
              <a:spLocks noChangeArrowheads="1"/>
            </p:cNvSpPr>
            <p:nvPr/>
          </p:nvSpPr>
          <p:spPr bwMode="auto">
            <a:xfrm>
              <a:off x="1343" y="4095"/>
              <a:ext cx="28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a:solidFill>
                    <a:srgbClr val="000000"/>
                  </a:solidFill>
                  <a:latin typeface="Arial" charset="0"/>
                </a:rPr>
                <a:t>Time,  s</a:t>
              </a:r>
              <a:endParaRPr lang="ru-RU"/>
            </a:p>
          </p:txBody>
        </p:sp>
        <p:sp>
          <p:nvSpPr>
            <p:cNvPr id="228540" name="Rectangle 188"/>
            <p:cNvSpPr>
              <a:spLocks noChangeArrowheads="1"/>
            </p:cNvSpPr>
            <p:nvPr/>
          </p:nvSpPr>
          <p:spPr bwMode="auto">
            <a:xfrm>
              <a:off x="527" y="2592"/>
              <a:ext cx="360" cy="137"/>
            </a:xfrm>
            <a:prstGeom prst="rect">
              <a:avLst/>
            </a:prstGeom>
            <a:solidFill>
              <a:srgbClr val="FFFFFF"/>
            </a:solidFill>
            <a:ln w="4763">
              <a:solidFill>
                <a:srgbClr val="000000"/>
              </a:solidFill>
              <a:miter lim="800000"/>
              <a:headEnd/>
              <a:tailEnd/>
            </a:ln>
          </p:spPr>
          <p:txBody>
            <a:bodyPr/>
            <a:lstStyle/>
            <a:p>
              <a:endParaRPr lang="de-DE"/>
            </a:p>
          </p:txBody>
        </p:sp>
        <p:sp>
          <p:nvSpPr>
            <p:cNvPr id="228541" name="Rectangle 189"/>
            <p:cNvSpPr>
              <a:spLocks noChangeArrowheads="1"/>
            </p:cNvSpPr>
            <p:nvPr/>
          </p:nvSpPr>
          <p:spPr bwMode="auto">
            <a:xfrm>
              <a:off x="584" y="2616"/>
              <a:ext cx="29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ru-RU" sz="1000">
                  <a:solidFill>
                    <a:srgbClr val="000000"/>
                  </a:solidFill>
                  <a:latin typeface="Arial" charset="0"/>
                </a:rPr>
                <a:t>FPT0</a:t>
              </a:r>
              <a:endParaRPr lang="ru-RU"/>
            </a:p>
          </p:txBody>
        </p:sp>
        <p:sp>
          <p:nvSpPr>
            <p:cNvPr id="228542" name="Rectangle 190"/>
            <p:cNvSpPr>
              <a:spLocks noChangeArrowheads="1"/>
            </p:cNvSpPr>
            <p:nvPr/>
          </p:nvSpPr>
          <p:spPr bwMode="auto">
            <a:xfrm>
              <a:off x="1457" y="4028"/>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900">
                  <a:solidFill>
                    <a:srgbClr val="000000"/>
                  </a:solidFill>
                  <a:latin typeface="Arial" charset="0"/>
                </a:rPr>
                <a:t> </a:t>
              </a:r>
              <a:endParaRPr lang="ru-RU"/>
            </a:p>
          </p:txBody>
        </p:sp>
        <p:sp>
          <p:nvSpPr>
            <p:cNvPr id="228543" name="Rectangle 191"/>
            <p:cNvSpPr>
              <a:spLocks noChangeArrowheads="1"/>
            </p:cNvSpPr>
            <p:nvPr/>
          </p:nvSpPr>
          <p:spPr bwMode="auto">
            <a:xfrm rot="16200000">
              <a:off x="1907" y="3194"/>
              <a:ext cx="12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a:solidFill>
                    <a:srgbClr val="000000"/>
                  </a:solidFill>
                  <a:latin typeface="Arial" charset="0"/>
                </a:rPr>
                <a:t>Fraction of dissolved pellet,  vol.% </a:t>
              </a:r>
              <a:endParaRPr lang="ru-RU"/>
            </a:p>
          </p:txBody>
        </p:sp>
        <p:sp>
          <p:nvSpPr>
            <p:cNvPr id="228544" name="Rectangle 192"/>
            <p:cNvSpPr>
              <a:spLocks noChangeArrowheads="1"/>
            </p:cNvSpPr>
            <p:nvPr/>
          </p:nvSpPr>
          <p:spPr bwMode="auto">
            <a:xfrm rot="16200000">
              <a:off x="2073" y="3203"/>
              <a:ext cx="10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a:solidFill>
                    <a:srgbClr val="0000FF"/>
                  </a:solidFill>
                  <a:latin typeface="Arial" charset="0"/>
                </a:rPr>
                <a:t>Fraction of precipitates,  vol.%</a:t>
              </a:r>
              <a:endParaRPr lang="ru-RU"/>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8" name="Foliennummernplatzhalter 4"/>
          <p:cNvSpPr>
            <a:spLocks noGrp="1"/>
          </p:cNvSpPr>
          <p:nvPr>
            <p:ph type="sldNum" sz="quarter" idx="11"/>
          </p:nvPr>
        </p:nvSpPr>
        <p:spPr/>
        <p:txBody>
          <a:bodyPr/>
          <a:lstStyle/>
          <a:p>
            <a:fld id="{7104EF92-BCE8-4A79-BC6E-175FD19AE0F0}" type="slidenum">
              <a:rPr lang="ru-RU"/>
              <a:pPr/>
              <a:t>17</a:t>
            </a:fld>
            <a:endParaRPr lang="ru-RU"/>
          </a:p>
        </p:txBody>
      </p:sp>
      <p:sp>
        <p:nvSpPr>
          <p:cNvPr id="250882" name="Rectangle 2"/>
          <p:cNvSpPr>
            <a:spLocks noChangeArrowheads="1"/>
          </p:cNvSpPr>
          <p:nvPr/>
        </p:nvSpPr>
        <p:spPr bwMode="auto">
          <a:xfrm>
            <a:off x="1679575" y="10318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rPr>
              <a:t>Task 2: </a:t>
            </a:r>
            <a:r>
              <a:rPr lang="en-GB" sz="2800" b="1" i="1">
                <a:solidFill>
                  <a:srgbClr val="A50021"/>
                </a:solidFill>
              </a:rPr>
              <a:t>Modelling of candling process</a:t>
            </a:r>
            <a:endParaRPr lang="ru-RU" sz="2800" b="1" i="1">
              <a:solidFill>
                <a:srgbClr val="A50021"/>
              </a:solidFill>
            </a:endParaRPr>
          </a:p>
        </p:txBody>
      </p:sp>
      <p:sp>
        <p:nvSpPr>
          <p:cNvPr id="250883"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50884" name="Text Box 4"/>
          <p:cNvSpPr txBox="1">
            <a:spLocks noChangeArrowheads="1"/>
          </p:cNvSpPr>
          <p:nvPr/>
        </p:nvSpPr>
        <p:spPr bwMode="auto">
          <a:xfrm>
            <a:off x="368300" y="1038225"/>
            <a:ext cx="84074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35000"/>
              </a:spcAft>
            </a:pPr>
            <a:r>
              <a:rPr lang="en-GB" sz="2000" b="1">
                <a:latin typeface="Arial" charset="0"/>
              </a:rPr>
              <a:t>Development and implementation in the SVECHA code of the model for the candling process:</a:t>
            </a:r>
          </a:p>
          <a:p>
            <a:pPr algn="just">
              <a:buFontTx/>
              <a:buChar char="•"/>
            </a:pPr>
            <a:r>
              <a:rPr lang="en-GB" sz="2000">
                <a:latin typeface="Arial" charset="0"/>
              </a:rPr>
              <a:t> The physical model and numerical module on melt relocation in the form of drops and rivulets were developed and implemented in the SVECHA code. </a:t>
            </a:r>
            <a:endParaRPr lang="en-US" sz="2000" b="1">
              <a:latin typeface="Arial" charset="0"/>
            </a:endParaRPr>
          </a:p>
          <a:p>
            <a:pPr algn="just">
              <a:buFontTx/>
              <a:buChar char="•"/>
            </a:pPr>
            <a:r>
              <a:rPr lang="en-GB" sz="2000">
                <a:latin typeface="Arial" charset="0"/>
              </a:rPr>
              <a:t>The new numerical module was implemented in the code as a subroutine of the massive blockage (slug) relocation model.</a:t>
            </a:r>
            <a:r>
              <a:rPr lang="en-GB"/>
              <a:t> </a:t>
            </a:r>
            <a:endParaRPr lang="en-US"/>
          </a:p>
        </p:txBody>
      </p:sp>
      <p:pic>
        <p:nvPicPr>
          <p:cNvPr id="250885" name="Picture 5" descr="сканирование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3300" y="3871913"/>
            <a:ext cx="2701925" cy="2220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7" name="Text Box 7"/>
          <p:cNvSpPr txBox="1">
            <a:spLocks noChangeArrowheads="1"/>
          </p:cNvSpPr>
          <p:nvPr/>
        </p:nvSpPr>
        <p:spPr bwMode="auto">
          <a:xfrm>
            <a:off x="409575" y="3717925"/>
            <a:ext cx="5597525"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eaLnBrk="1" hangingPunct="1">
              <a:spcAft>
                <a:spcPct val="20000"/>
              </a:spcAft>
            </a:pPr>
            <a:r>
              <a:rPr lang="en-US" sz="1600" b="1" u="sng">
                <a:solidFill>
                  <a:srgbClr val="003399"/>
                </a:solidFill>
                <a:latin typeface="Arial" charset="0"/>
              </a:rPr>
              <a:t>Physical mechanisms:</a:t>
            </a:r>
          </a:p>
          <a:p>
            <a:pPr algn="just" eaLnBrk="1" hangingPunct="1">
              <a:spcAft>
                <a:spcPct val="20000"/>
              </a:spcAft>
            </a:pPr>
            <a:endParaRPr lang="en-US" sz="800" b="1" u="sng">
              <a:solidFill>
                <a:srgbClr val="003399"/>
              </a:solidFill>
              <a:latin typeface="Arial" charset="0"/>
            </a:endParaRPr>
          </a:p>
          <a:p>
            <a:pPr algn="just">
              <a:buFont typeface="Wingdings" pitchFamily="2" charset="2"/>
              <a:buChar char="ü"/>
            </a:pPr>
            <a:r>
              <a:rPr lang="en-US" sz="1600">
                <a:solidFill>
                  <a:srgbClr val="003399"/>
                </a:solidFill>
                <a:latin typeface="Arial" charset="0"/>
              </a:rPr>
              <a:t>capillary effects (contact angle hysteresis, contact line resistance to displacement, wetting of the fuel rod surface);</a:t>
            </a:r>
          </a:p>
          <a:p>
            <a:pPr algn="just">
              <a:buFont typeface="Wingdings" pitchFamily="2" charset="2"/>
              <a:buChar char="ü"/>
            </a:pPr>
            <a:endParaRPr lang="en-US" sz="800">
              <a:solidFill>
                <a:srgbClr val="003399"/>
              </a:solidFill>
              <a:latin typeface="Arial" charset="0"/>
            </a:endParaRPr>
          </a:p>
          <a:p>
            <a:pPr algn="just">
              <a:buFont typeface="Wingdings" pitchFamily="2" charset="2"/>
              <a:buChar char="ü"/>
            </a:pPr>
            <a:r>
              <a:rPr lang="en-US" sz="1600">
                <a:solidFill>
                  <a:srgbClr val="003399"/>
                </a:solidFill>
                <a:latin typeface="Arial" charset="0"/>
              </a:rPr>
              <a:t>viscous effects (viscous drag force, laminar/turbulent regimes);</a:t>
            </a:r>
          </a:p>
          <a:p>
            <a:pPr algn="just">
              <a:buFont typeface="Wingdings" pitchFamily="2" charset="2"/>
              <a:buChar char="ü"/>
            </a:pPr>
            <a:endParaRPr lang="en-US" sz="800">
              <a:solidFill>
                <a:srgbClr val="003399"/>
              </a:solidFill>
              <a:latin typeface="Arial" charset="0"/>
            </a:endParaRPr>
          </a:p>
          <a:p>
            <a:pPr algn="just">
              <a:buFont typeface="Wingdings" pitchFamily="2" charset="2"/>
              <a:buChar char="ü"/>
            </a:pPr>
            <a:r>
              <a:rPr lang="en-US" sz="1600">
                <a:solidFill>
                  <a:srgbClr val="003399"/>
                </a:solidFill>
                <a:latin typeface="Arial" charset="0"/>
              </a:rPr>
              <a:t>heat exchange influence (melting/solidification process, temperature   dependence of viscosity, surface tension).</a:t>
            </a:r>
          </a:p>
          <a:p>
            <a:pPr algn="just"/>
            <a:endParaRPr lang="en-US" sz="1600">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0" name="Foliennummernplatzhalter 4"/>
          <p:cNvSpPr>
            <a:spLocks noGrp="1"/>
          </p:cNvSpPr>
          <p:nvPr>
            <p:ph type="sldNum" sz="quarter" idx="11"/>
          </p:nvPr>
        </p:nvSpPr>
        <p:spPr/>
        <p:txBody>
          <a:bodyPr/>
          <a:lstStyle/>
          <a:p>
            <a:fld id="{FA3C63D8-34EA-43F0-BF5E-61F37CE318B9}" type="slidenum">
              <a:rPr lang="ru-RU"/>
              <a:pPr/>
              <a:t>18</a:t>
            </a:fld>
            <a:endParaRPr lang="ru-RU"/>
          </a:p>
        </p:txBody>
      </p:sp>
      <p:sp>
        <p:nvSpPr>
          <p:cNvPr id="252930" name="Rectangle 2"/>
          <p:cNvSpPr>
            <a:spLocks noChangeArrowheads="1"/>
          </p:cNvSpPr>
          <p:nvPr/>
        </p:nvSpPr>
        <p:spPr bwMode="auto">
          <a:xfrm>
            <a:off x="1679575" y="80963"/>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rPr>
              <a:t>Task 3: </a:t>
            </a:r>
            <a:r>
              <a:rPr lang="en-GB" sz="2800" b="1" i="1">
                <a:solidFill>
                  <a:srgbClr val="A50021"/>
                </a:solidFill>
              </a:rPr>
              <a:t>Modelling of slug relocation</a:t>
            </a:r>
            <a:r>
              <a:rPr lang="ru-RU"/>
              <a:t> </a:t>
            </a:r>
          </a:p>
        </p:txBody>
      </p:sp>
      <p:sp>
        <p:nvSpPr>
          <p:cNvPr id="252931"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52932" name="Text Box 4"/>
          <p:cNvSpPr txBox="1">
            <a:spLocks noChangeArrowheads="1"/>
          </p:cNvSpPr>
          <p:nvPr/>
        </p:nvSpPr>
        <p:spPr bwMode="auto">
          <a:xfrm>
            <a:off x="368300" y="1038225"/>
            <a:ext cx="8407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35000"/>
              </a:spcAft>
            </a:pPr>
            <a:r>
              <a:rPr lang="en-GB" sz="2000" b="1">
                <a:latin typeface="Arial" charset="0"/>
              </a:rPr>
              <a:t>Development and implementation in the SVECHA code of the model for the slug relocation:</a:t>
            </a:r>
          </a:p>
          <a:p>
            <a:pPr algn="just">
              <a:spcAft>
                <a:spcPct val="35000"/>
              </a:spcAft>
              <a:buFontTx/>
              <a:buChar char="•"/>
            </a:pPr>
            <a:r>
              <a:rPr lang="en-GB" sz="2000">
                <a:latin typeface="Arial" charset="0"/>
              </a:rPr>
              <a:t> The physical model and numerical module on melt relocation in the form of massive blockage (slug) were developed.</a:t>
            </a:r>
          </a:p>
          <a:p>
            <a:pPr algn="just">
              <a:spcAft>
                <a:spcPct val="35000"/>
              </a:spcAft>
              <a:buFontTx/>
              <a:buChar char="•"/>
            </a:pPr>
            <a:r>
              <a:rPr lang="en-GB" sz="2000">
                <a:latin typeface="Arial" charset="0"/>
              </a:rPr>
              <a:t> The new numerical module was implemented in the SVECHA</a:t>
            </a:r>
            <a:r>
              <a:rPr lang="en-GB" sz="2000" b="1">
                <a:latin typeface="Arial" charset="0"/>
              </a:rPr>
              <a:t> </a:t>
            </a:r>
            <a:r>
              <a:rPr lang="en-GB" sz="2000">
                <a:latin typeface="Arial" charset="0"/>
              </a:rPr>
              <a:t>code. Tight coupling of this module with other SVECHA modules describing candling, heat exchange, cladding oxidation, thermo-mechanical deformation was organised.</a:t>
            </a:r>
            <a:r>
              <a:rPr lang="en-GB" sz="2000" b="1">
                <a:latin typeface="Arial" charset="0"/>
              </a:rPr>
              <a:t> </a:t>
            </a:r>
            <a:r>
              <a:rPr lang="en-GB" sz="2000">
                <a:latin typeface="Arial" charset="0"/>
              </a:rPr>
              <a:t>The initial and boundary conditions for the model are self-consistently calculated by the SVECHA code.</a:t>
            </a:r>
            <a:endParaRPr lang="en-US" sz="2000">
              <a:latin typeface="Arial" charset="0"/>
            </a:endParaRPr>
          </a:p>
        </p:txBody>
      </p:sp>
      <p:grpSp>
        <p:nvGrpSpPr>
          <p:cNvPr id="252933" name="Group 5"/>
          <p:cNvGrpSpPr>
            <a:grpSpLocks/>
          </p:cNvGrpSpPr>
          <p:nvPr/>
        </p:nvGrpSpPr>
        <p:grpSpPr bwMode="auto">
          <a:xfrm>
            <a:off x="571500" y="4141788"/>
            <a:ext cx="4481513" cy="2355850"/>
            <a:chOff x="1176" y="924"/>
            <a:chExt cx="3280" cy="2088"/>
          </a:xfrm>
        </p:grpSpPr>
        <p:pic>
          <p:nvPicPr>
            <p:cNvPr id="252934" name="Picture 6"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 y="924"/>
              <a:ext cx="1615" cy="2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2935" name="Picture 7"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 y="924"/>
              <a:ext cx="1584" cy="2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52936" name="Text Box 8"/>
          <p:cNvSpPr txBox="1">
            <a:spLocks noChangeArrowheads="1"/>
          </p:cNvSpPr>
          <p:nvPr/>
        </p:nvSpPr>
        <p:spPr bwMode="auto">
          <a:xfrm>
            <a:off x="5241925" y="4233863"/>
            <a:ext cx="3389313"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spcBef>
                <a:spcPts val="800"/>
              </a:spcBef>
              <a:spcAft>
                <a:spcPts val="600"/>
              </a:spcAft>
              <a:buClr>
                <a:schemeClr val="bg2"/>
              </a:buClr>
              <a:buSzPct val="75000"/>
              <a:buFont typeface="Monotype Sorts" pitchFamily="2" charset="2"/>
              <a:buNone/>
            </a:pPr>
            <a:r>
              <a:rPr lang="en-GB" sz="1800">
                <a:solidFill>
                  <a:srgbClr val="003399"/>
                </a:solidFill>
                <a:latin typeface="Arial" charset="0"/>
              </a:rPr>
              <a:t>Temperature front T</a:t>
            </a:r>
            <a:r>
              <a:rPr lang="en-GB" sz="1800">
                <a:solidFill>
                  <a:srgbClr val="003399"/>
                </a:solidFill>
                <a:latin typeface="Arial" charset="0"/>
                <a:sym typeface="Symbol" pitchFamily="18" charset="2"/>
              </a:rPr>
              <a:t>2000</a:t>
            </a:r>
            <a:r>
              <a:rPr lang="en-US" sz="1800">
                <a:solidFill>
                  <a:srgbClr val="003399"/>
                </a:solidFill>
                <a:latin typeface="Arial" charset="0"/>
                <a:sym typeface="Symbol" pitchFamily="18" charset="2"/>
              </a:rPr>
              <a:t>ºC</a:t>
            </a:r>
            <a:r>
              <a:rPr lang="en-GB" sz="1800">
                <a:solidFill>
                  <a:srgbClr val="003399"/>
                </a:solidFill>
                <a:latin typeface="Arial" charset="0"/>
              </a:rPr>
              <a:t> in CORA tests relocated downward with a characteristic velocity</a:t>
            </a:r>
            <a:r>
              <a:rPr lang="en-GB" i="1">
                <a:solidFill>
                  <a:srgbClr val="003399"/>
                </a:solidFill>
                <a:sym typeface="Symbol" pitchFamily="18" charset="2"/>
              </a:rPr>
              <a:t></a:t>
            </a:r>
            <a:r>
              <a:rPr lang="en-GB" sz="1800">
                <a:solidFill>
                  <a:srgbClr val="003399"/>
                </a:solidFill>
                <a:latin typeface="Arial" charset="0"/>
              </a:rPr>
              <a:t>1-2 mm/s, which was extremely small in comparison with the characteristic velocities of metal rivulets and droplets (</a:t>
            </a:r>
            <a:r>
              <a:rPr lang="en-GB" sz="1800" i="1">
                <a:solidFill>
                  <a:srgbClr val="003399"/>
                </a:solidFill>
                <a:latin typeface="Arial" charset="0"/>
                <a:sym typeface="Symbol" pitchFamily="18" charset="2"/>
              </a:rPr>
              <a:t></a:t>
            </a:r>
            <a:r>
              <a:rPr lang="en-GB" sz="1800" i="1">
                <a:solidFill>
                  <a:srgbClr val="003399"/>
                </a:solidFill>
                <a:latin typeface="Arial" charset="0"/>
              </a:rPr>
              <a:t> </a:t>
            </a:r>
            <a:r>
              <a:rPr lang="en-GB" sz="1800">
                <a:solidFill>
                  <a:srgbClr val="003399"/>
                </a:solidFill>
                <a:latin typeface="Arial" charset="0"/>
              </a:rPr>
              <a:t>0.5 m/s)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ußzeilenplatzhalter 4"/>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30" name="Foliennummernplatzhalter 5"/>
          <p:cNvSpPr>
            <a:spLocks noGrp="1"/>
          </p:cNvSpPr>
          <p:nvPr>
            <p:ph type="sldNum" sz="quarter" idx="11"/>
          </p:nvPr>
        </p:nvSpPr>
        <p:spPr/>
        <p:txBody>
          <a:bodyPr/>
          <a:lstStyle/>
          <a:p>
            <a:fld id="{5B892D61-71EA-4B0D-BB3F-A6172FCE281A}" type="slidenum">
              <a:rPr lang="ru-RU"/>
              <a:pPr/>
              <a:t>19</a:t>
            </a:fld>
            <a:endParaRPr lang="ru-RU"/>
          </a:p>
        </p:txBody>
      </p:sp>
      <p:sp>
        <p:nvSpPr>
          <p:cNvPr id="171010" name="Rectangle 2"/>
          <p:cNvSpPr>
            <a:spLocks noChangeArrowheads="1"/>
          </p:cNvSpPr>
          <p:nvPr>
            <p:ph type="body" sz="half" idx="1"/>
          </p:nvPr>
        </p:nvSpPr>
        <p:spPr bwMode="auto">
          <a:xfrm>
            <a:off x="677863" y="1600200"/>
            <a:ext cx="3176587" cy="478155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800">
                <a:solidFill>
                  <a:srgbClr val="003399"/>
                </a:solidFill>
                <a:latin typeface="Arial" charset="0"/>
              </a:rPr>
              <a:t>Melt blockage (pool) is modeled as a </a:t>
            </a:r>
            <a:r>
              <a:rPr lang="en-US" sz="1800" b="1">
                <a:solidFill>
                  <a:srgbClr val="003399"/>
                </a:solidFill>
                <a:latin typeface="Arial" charset="0"/>
              </a:rPr>
              <a:t>cylindrical pool</a:t>
            </a:r>
            <a:r>
              <a:rPr lang="en-US" sz="1800">
                <a:solidFill>
                  <a:srgbClr val="003399"/>
                </a:solidFill>
                <a:latin typeface="Arial" charset="0"/>
              </a:rPr>
              <a:t> with the vertical length - </a:t>
            </a:r>
            <a:r>
              <a:rPr lang="en-US" sz="1800" b="1" i="1">
                <a:solidFill>
                  <a:srgbClr val="003399"/>
                </a:solidFill>
                <a:latin typeface="Arial" charset="0"/>
              </a:rPr>
              <a:t>L</a:t>
            </a:r>
            <a:r>
              <a:rPr lang="en-US" sz="1800" b="1" i="1" baseline="-25000">
                <a:solidFill>
                  <a:srgbClr val="003399"/>
                </a:solidFill>
                <a:latin typeface="Arial" charset="0"/>
              </a:rPr>
              <a:t>sl</a:t>
            </a:r>
            <a:r>
              <a:rPr lang="en-US" sz="1800" baseline="-25000">
                <a:solidFill>
                  <a:srgbClr val="003399"/>
                </a:solidFill>
                <a:latin typeface="Arial" charset="0"/>
              </a:rPr>
              <a:t>  </a:t>
            </a:r>
            <a:r>
              <a:rPr lang="en-US" sz="1800">
                <a:solidFill>
                  <a:srgbClr val="003399"/>
                </a:solidFill>
                <a:latin typeface="Arial" charset="0"/>
              </a:rPr>
              <a:t>and radius - </a:t>
            </a:r>
            <a:r>
              <a:rPr lang="en-US" sz="1800" b="1" i="1">
                <a:solidFill>
                  <a:srgbClr val="003399"/>
                </a:solidFill>
                <a:latin typeface="Arial" charset="0"/>
              </a:rPr>
              <a:t>R</a:t>
            </a:r>
            <a:r>
              <a:rPr lang="en-US" sz="1800" b="1" i="1" baseline="-25000">
                <a:solidFill>
                  <a:srgbClr val="003399"/>
                </a:solidFill>
                <a:latin typeface="Arial" charset="0"/>
              </a:rPr>
              <a:t>sl</a:t>
            </a:r>
            <a:r>
              <a:rPr lang="en-US" sz="1800">
                <a:solidFill>
                  <a:srgbClr val="003399"/>
                </a:solidFill>
                <a:latin typeface="Arial" charset="0"/>
              </a:rPr>
              <a:t> .</a:t>
            </a:r>
          </a:p>
          <a:p>
            <a:pPr>
              <a:lnSpc>
                <a:spcPct val="70000"/>
              </a:lnSpc>
              <a:buFont typeface="Monotype Sorts" pitchFamily="2" charset="2"/>
              <a:buNone/>
            </a:pPr>
            <a:endParaRPr lang="en-US" sz="1800">
              <a:solidFill>
                <a:srgbClr val="003399"/>
              </a:solidFill>
              <a:latin typeface="Arial" charset="0"/>
            </a:endParaRPr>
          </a:p>
          <a:p>
            <a:r>
              <a:rPr lang="en-US" sz="1800">
                <a:solidFill>
                  <a:srgbClr val="003399"/>
                </a:solidFill>
                <a:latin typeface="Arial" charset="0"/>
              </a:rPr>
              <a:t>Molten pool is in contact with </a:t>
            </a:r>
            <a:r>
              <a:rPr lang="en-US" sz="1800" b="1" i="1">
                <a:solidFill>
                  <a:srgbClr val="003399"/>
                </a:solidFill>
                <a:latin typeface="Arial" charset="0"/>
              </a:rPr>
              <a:t>N</a:t>
            </a:r>
            <a:r>
              <a:rPr lang="en-US" sz="1800">
                <a:solidFill>
                  <a:srgbClr val="003399"/>
                </a:solidFill>
                <a:latin typeface="Arial" charset="0"/>
              </a:rPr>
              <a:t> </a:t>
            </a:r>
            <a:r>
              <a:rPr lang="en-US" sz="1800" b="1">
                <a:solidFill>
                  <a:srgbClr val="003399"/>
                </a:solidFill>
                <a:latin typeface="Arial" charset="0"/>
              </a:rPr>
              <a:t>fuel rods</a:t>
            </a:r>
            <a:r>
              <a:rPr lang="en-US" sz="1800">
                <a:solidFill>
                  <a:srgbClr val="003399"/>
                </a:solidFill>
                <a:latin typeface="Arial" charset="0"/>
              </a:rPr>
              <a:t>.</a:t>
            </a:r>
          </a:p>
          <a:p>
            <a:pPr>
              <a:lnSpc>
                <a:spcPct val="70000"/>
              </a:lnSpc>
              <a:buFont typeface="Monotype Sorts" pitchFamily="2" charset="2"/>
              <a:buNone/>
            </a:pPr>
            <a:endParaRPr lang="en-US" sz="1800">
              <a:solidFill>
                <a:srgbClr val="003399"/>
              </a:solidFill>
              <a:latin typeface="Arial" charset="0"/>
            </a:endParaRPr>
          </a:p>
          <a:p>
            <a:r>
              <a:rPr lang="en-US" sz="1800">
                <a:solidFill>
                  <a:srgbClr val="003399"/>
                </a:solidFill>
                <a:latin typeface="Arial" charset="0"/>
              </a:rPr>
              <a:t>Slug consists of the </a:t>
            </a:r>
            <a:r>
              <a:rPr lang="en-US" sz="1800" b="1">
                <a:solidFill>
                  <a:srgbClr val="003399"/>
                </a:solidFill>
                <a:latin typeface="Arial" charset="0"/>
              </a:rPr>
              <a:t>main (liquid) part</a:t>
            </a:r>
            <a:r>
              <a:rPr lang="en-US" sz="1800">
                <a:solidFill>
                  <a:srgbClr val="003399"/>
                </a:solidFill>
                <a:latin typeface="Arial" charset="0"/>
              </a:rPr>
              <a:t> and a </a:t>
            </a:r>
            <a:r>
              <a:rPr lang="en-US" sz="1800" b="1">
                <a:solidFill>
                  <a:srgbClr val="003399"/>
                </a:solidFill>
                <a:latin typeface="Arial" charset="0"/>
              </a:rPr>
              <a:t>crust</a:t>
            </a:r>
            <a:r>
              <a:rPr lang="en-US" sz="1800">
                <a:solidFill>
                  <a:srgbClr val="003399"/>
                </a:solidFill>
                <a:latin typeface="Arial" charset="0"/>
              </a:rPr>
              <a:t> scale at lower surface</a:t>
            </a:r>
            <a:endParaRPr lang="en-US" sz="2800"/>
          </a:p>
          <a:p>
            <a:endParaRPr lang="ru-RU" sz="2800"/>
          </a:p>
        </p:txBody>
      </p:sp>
      <p:grpSp>
        <p:nvGrpSpPr>
          <p:cNvPr id="171011" name="Group 3"/>
          <p:cNvGrpSpPr>
            <a:grpSpLocks/>
          </p:cNvGrpSpPr>
          <p:nvPr/>
        </p:nvGrpSpPr>
        <p:grpSpPr bwMode="auto">
          <a:xfrm>
            <a:off x="4284663" y="1557338"/>
            <a:ext cx="4032250" cy="4902200"/>
            <a:chOff x="2699" y="981"/>
            <a:chExt cx="2539" cy="3088"/>
          </a:xfrm>
        </p:grpSpPr>
        <p:sp>
          <p:nvSpPr>
            <p:cNvPr id="171012" name="AutoShape 4"/>
            <p:cNvSpPr>
              <a:spLocks noChangeArrowheads="1"/>
            </p:cNvSpPr>
            <p:nvPr/>
          </p:nvSpPr>
          <p:spPr bwMode="auto">
            <a:xfrm>
              <a:off x="3400"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13" name="AutoShape 5"/>
            <p:cNvSpPr>
              <a:spLocks noChangeArrowheads="1"/>
            </p:cNvSpPr>
            <p:nvPr/>
          </p:nvSpPr>
          <p:spPr bwMode="auto">
            <a:xfrm>
              <a:off x="3536"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14" name="AutoShape 6"/>
            <p:cNvSpPr>
              <a:spLocks noChangeArrowheads="1"/>
            </p:cNvSpPr>
            <p:nvPr/>
          </p:nvSpPr>
          <p:spPr bwMode="auto">
            <a:xfrm>
              <a:off x="3672"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15" name="AutoShape 7"/>
            <p:cNvSpPr>
              <a:spLocks noChangeArrowheads="1"/>
            </p:cNvSpPr>
            <p:nvPr/>
          </p:nvSpPr>
          <p:spPr bwMode="auto">
            <a:xfrm>
              <a:off x="3808"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16" name="AutoShape 8"/>
            <p:cNvSpPr>
              <a:spLocks noChangeArrowheads="1"/>
            </p:cNvSpPr>
            <p:nvPr/>
          </p:nvSpPr>
          <p:spPr bwMode="auto">
            <a:xfrm>
              <a:off x="3944" y="1133"/>
              <a:ext cx="68" cy="2494"/>
            </a:xfrm>
            <a:prstGeom prst="can">
              <a:avLst>
                <a:gd name="adj" fmla="val 210211"/>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17" name="Rectangle 9"/>
            <p:cNvSpPr>
              <a:spLocks noChangeArrowheads="1"/>
            </p:cNvSpPr>
            <p:nvPr/>
          </p:nvSpPr>
          <p:spPr bwMode="auto">
            <a:xfrm>
              <a:off x="3173" y="1133"/>
              <a:ext cx="90" cy="2494"/>
            </a:xfrm>
            <a:prstGeom prst="rect">
              <a:avLst/>
            </a:prstGeom>
            <a:pattFill prst="ltUpDiag">
              <a:fgClr>
                <a:schemeClr val="tx1">
                  <a:alpha val="50000"/>
                </a:schemeClr>
              </a:fgClr>
              <a:bgClr>
                <a:schemeClr val="bg1">
                  <a:alpha val="50000"/>
                </a:schemeClr>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18" name="Rectangle 10"/>
            <p:cNvSpPr>
              <a:spLocks noChangeArrowheads="1"/>
            </p:cNvSpPr>
            <p:nvPr/>
          </p:nvSpPr>
          <p:spPr bwMode="auto">
            <a:xfrm>
              <a:off x="4125" y="1133"/>
              <a:ext cx="90" cy="2494"/>
            </a:xfrm>
            <a:prstGeom prst="rect">
              <a:avLst/>
            </a:prstGeom>
            <a:pattFill prst="ltUpDiag">
              <a:fgClr>
                <a:schemeClr val="tx1">
                  <a:alpha val="50000"/>
                </a:schemeClr>
              </a:fgClr>
              <a:bgClr>
                <a:schemeClr val="bg1">
                  <a:alpha val="50000"/>
                </a:schemeClr>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19" name="AutoShape 11"/>
            <p:cNvSpPr>
              <a:spLocks noChangeArrowheads="1"/>
            </p:cNvSpPr>
            <p:nvPr/>
          </p:nvSpPr>
          <p:spPr bwMode="auto">
            <a:xfrm>
              <a:off x="3332" y="2040"/>
              <a:ext cx="725" cy="680"/>
            </a:xfrm>
            <a:prstGeom prst="can">
              <a:avLst>
                <a:gd name="adj" fmla="val 25000"/>
              </a:avLst>
            </a:prstGeom>
            <a:gradFill rotWithShape="1">
              <a:gsLst>
                <a:gs pos="0">
                  <a:srgbClr val="D13754">
                    <a:alpha val="50000"/>
                  </a:srgbClr>
                </a:gs>
                <a:gs pos="100000">
                  <a:srgbClr val="D13754">
                    <a:gamma/>
                    <a:shade val="46275"/>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20" name="AutoShape 12"/>
            <p:cNvSpPr>
              <a:spLocks noChangeArrowheads="1"/>
            </p:cNvSpPr>
            <p:nvPr/>
          </p:nvSpPr>
          <p:spPr bwMode="auto">
            <a:xfrm rot="16200000">
              <a:off x="3559" y="3672"/>
              <a:ext cx="272" cy="20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4B2FA"/>
                </a:gs>
                <a:gs pos="100000">
                  <a:srgbClr val="A4B2FA">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1021" name="Text Box 13"/>
            <p:cNvSpPr txBox="1">
              <a:spLocks noChangeArrowheads="1"/>
            </p:cNvSpPr>
            <p:nvPr/>
          </p:nvSpPr>
          <p:spPr bwMode="auto">
            <a:xfrm>
              <a:off x="3196" y="3853"/>
              <a:ext cx="142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solidFill>
                    <a:srgbClr val="000099"/>
                  </a:solidFill>
                  <a:latin typeface="Arial" charset="0"/>
                  <a:cs typeface="Arial" charset="0"/>
                </a:rPr>
                <a:t>Steam flow</a:t>
              </a:r>
              <a:endParaRPr lang="ru-RU">
                <a:solidFill>
                  <a:srgbClr val="000099"/>
                </a:solidFill>
                <a:latin typeface="Arial" charset="0"/>
                <a:cs typeface="Arial" charset="0"/>
              </a:endParaRPr>
            </a:p>
          </p:txBody>
        </p:sp>
        <p:sp>
          <p:nvSpPr>
            <p:cNvPr id="171022" name="AutoShape 14"/>
            <p:cNvSpPr>
              <a:spLocks noChangeArrowheads="1"/>
            </p:cNvSpPr>
            <p:nvPr/>
          </p:nvSpPr>
          <p:spPr bwMode="auto">
            <a:xfrm>
              <a:off x="4332" y="1480"/>
              <a:ext cx="816" cy="317"/>
            </a:xfrm>
            <a:prstGeom prst="wedgeRectCallout">
              <a:avLst>
                <a:gd name="adj1" fmla="val -69852"/>
                <a:gd name="adj2" fmla="val 881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Shroud</a:t>
              </a:r>
              <a:endParaRPr lang="ru-RU" b="1">
                <a:latin typeface="Arial" charset="0"/>
                <a:cs typeface="Arial" charset="0"/>
              </a:endParaRPr>
            </a:p>
          </p:txBody>
        </p:sp>
        <p:sp>
          <p:nvSpPr>
            <p:cNvPr id="171023" name="AutoShape 15"/>
            <p:cNvSpPr>
              <a:spLocks noChangeArrowheads="1"/>
            </p:cNvSpPr>
            <p:nvPr/>
          </p:nvSpPr>
          <p:spPr bwMode="auto">
            <a:xfrm>
              <a:off x="4286" y="981"/>
              <a:ext cx="952" cy="317"/>
            </a:xfrm>
            <a:prstGeom prst="wedgeRectCallout">
              <a:avLst>
                <a:gd name="adj1" fmla="val -95380"/>
                <a:gd name="adj2" fmla="val 6009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Fuel rod</a:t>
              </a:r>
              <a:endParaRPr lang="ru-RU" b="1">
                <a:latin typeface="Arial" charset="0"/>
                <a:cs typeface="Arial" charset="0"/>
              </a:endParaRPr>
            </a:p>
          </p:txBody>
        </p:sp>
        <p:sp>
          <p:nvSpPr>
            <p:cNvPr id="171024" name="AutoShape 16"/>
            <p:cNvSpPr>
              <a:spLocks noChangeArrowheads="1"/>
            </p:cNvSpPr>
            <p:nvPr/>
          </p:nvSpPr>
          <p:spPr bwMode="auto">
            <a:xfrm>
              <a:off x="4332" y="1979"/>
              <a:ext cx="589" cy="317"/>
            </a:xfrm>
            <a:prstGeom prst="wedgeRectCallout">
              <a:avLst>
                <a:gd name="adj1" fmla="val -117403"/>
                <a:gd name="adj2" fmla="val 8280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Slug</a:t>
              </a:r>
              <a:endParaRPr lang="ru-RU" b="1">
                <a:latin typeface="Arial" charset="0"/>
                <a:cs typeface="Arial" charset="0"/>
              </a:endParaRPr>
            </a:p>
          </p:txBody>
        </p:sp>
        <p:sp>
          <p:nvSpPr>
            <p:cNvPr id="171025" name="Line 17"/>
            <p:cNvSpPr>
              <a:spLocks noChangeShapeType="1"/>
            </p:cNvSpPr>
            <p:nvPr/>
          </p:nvSpPr>
          <p:spPr bwMode="auto">
            <a:xfrm flipH="1">
              <a:off x="2969" y="2130"/>
              <a:ext cx="3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26" name="Line 18"/>
            <p:cNvSpPr>
              <a:spLocks noChangeShapeType="1"/>
            </p:cNvSpPr>
            <p:nvPr/>
          </p:nvSpPr>
          <p:spPr bwMode="auto">
            <a:xfrm flipH="1">
              <a:off x="2969" y="2641"/>
              <a:ext cx="3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27" name="Line 19"/>
            <p:cNvSpPr>
              <a:spLocks noChangeShapeType="1"/>
            </p:cNvSpPr>
            <p:nvPr/>
          </p:nvSpPr>
          <p:spPr bwMode="auto">
            <a:xfrm>
              <a:off x="2969" y="2130"/>
              <a:ext cx="0" cy="521"/>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28" name="Text Box 20"/>
            <p:cNvSpPr txBox="1">
              <a:spLocks noChangeArrowheads="1"/>
            </p:cNvSpPr>
            <p:nvPr/>
          </p:nvSpPr>
          <p:spPr bwMode="auto">
            <a:xfrm rot="16200000">
              <a:off x="2702" y="2246"/>
              <a:ext cx="32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000" b="1" i="1">
                  <a:latin typeface="Arial" charset="0"/>
                  <a:cs typeface="Arial" charset="0"/>
                </a:rPr>
                <a:t>L</a:t>
              </a:r>
              <a:r>
                <a:rPr lang="en-US" sz="2000" b="1" i="1" baseline="-25000">
                  <a:latin typeface="Arial" charset="0"/>
                  <a:cs typeface="Arial" charset="0"/>
                </a:rPr>
                <a:t>sl</a:t>
              </a:r>
              <a:endParaRPr lang="ru-RU" sz="2000" b="1" i="1">
                <a:latin typeface="Arial" charset="0"/>
                <a:cs typeface="Arial" charset="0"/>
              </a:endParaRPr>
            </a:p>
          </p:txBody>
        </p:sp>
        <p:sp>
          <p:nvSpPr>
            <p:cNvPr id="171029" name="Line 21"/>
            <p:cNvSpPr>
              <a:spLocks noChangeShapeType="1"/>
            </p:cNvSpPr>
            <p:nvPr/>
          </p:nvSpPr>
          <p:spPr bwMode="auto">
            <a:xfrm>
              <a:off x="3332" y="2652"/>
              <a:ext cx="0" cy="3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30" name="Line 22"/>
            <p:cNvSpPr>
              <a:spLocks noChangeShapeType="1"/>
            </p:cNvSpPr>
            <p:nvPr/>
          </p:nvSpPr>
          <p:spPr bwMode="auto">
            <a:xfrm>
              <a:off x="4057" y="2652"/>
              <a:ext cx="0" cy="3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31" name="Line 23"/>
            <p:cNvSpPr>
              <a:spLocks noChangeShapeType="1"/>
            </p:cNvSpPr>
            <p:nvPr/>
          </p:nvSpPr>
          <p:spPr bwMode="auto">
            <a:xfrm>
              <a:off x="3332" y="2969"/>
              <a:ext cx="725" cy="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32" name="Line 24"/>
            <p:cNvSpPr>
              <a:spLocks noChangeShapeType="1"/>
            </p:cNvSpPr>
            <p:nvPr/>
          </p:nvSpPr>
          <p:spPr bwMode="auto">
            <a:xfrm>
              <a:off x="4059" y="2969"/>
              <a:ext cx="6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33" name="Text Box 25"/>
            <p:cNvSpPr txBox="1">
              <a:spLocks noChangeArrowheads="1"/>
            </p:cNvSpPr>
            <p:nvPr/>
          </p:nvSpPr>
          <p:spPr bwMode="auto">
            <a:xfrm>
              <a:off x="4286" y="2704"/>
              <a:ext cx="45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000" b="1" i="1">
                  <a:latin typeface="Arial" charset="0"/>
                  <a:cs typeface="Arial" charset="0"/>
                </a:rPr>
                <a:t>2·R</a:t>
              </a:r>
              <a:r>
                <a:rPr lang="en-US" sz="2000" b="1" i="1" baseline="-25000">
                  <a:latin typeface="Arial" charset="0"/>
                  <a:cs typeface="Arial" charset="0"/>
                </a:rPr>
                <a:t>sl</a:t>
              </a:r>
              <a:endParaRPr lang="ru-RU" sz="2000" b="1" i="1">
                <a:latin typeface="Arial" charset="0"/>
                <a:cs typeface="Arial" charset="0"/>
              </a:endParaRPr>
            </a:p>
          </p:txBody>
        </p:sp>
        <p:sp>
          <p:nvSpPr>
            <p:cNvPr id="171034" name="Line 26"/>
            <p:cNvSpPr>
              <a:spLocks noChangeShapeType="1"/>
            </p:cNvSpPr>
            <p:nvPr/>
          </p:nvSpPr>
          <p:spPr bwMode="auto">
            <a:xfrm>
              <a:off x="3241" y="1133"/>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1035" name="Line 27"/>
            <p:cNvSpPr>
              <a:spLocks noChangeShapeType="1"/>
            </p:cNvSpPr>
            <p:nvPr/>
          </p:nvSpPr>
          <p:spPr bwMode="auto">
            <a:xfrm>
              <a:off x="3241" y="3627"/>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1036" name="Rectangle 28"/>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sz="2800" b="1">
                <a:solidFill>
                  <a:srgbClr val="A50021"/>
                </a:solidFill>
                <a:latin typeface="Arial" charset="0"/>
              </a:rPr>
              <a:t>Slug model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9" name="Foliennummernplatzhalter 4"/>
          <p:cNvSpPr>
            <a:spLocks noGrp="1"/>
          </p:cNvSpPr>
          <p:nvPr>
            <p:ph type="sldNum" sz="quarter" idx="11"/>
          </p:nvPr>
        </p:nvSpPr>
        <p:spPr/>
        <p:txBody>
          <a:bodyPr/>
          <a:lstStyle/>
          <a:p>
            <a:fld id="{E93A3128-71FE-409C-9D34-B010941CB519}" type="slidenum">
              <a:rPr lang="ru-RU"/>
              <a:pPr/>
              <a:t>2</a:t>
            </a:fld>
            <a:endParaRPr lang="ru-RU"/>
          </a:p>
        </p:txBody>
      </p:sp>
      <p:sp>
        <p:nvSpPr>
          <p:cNvPr id="75778" name="Rectangle 2"/>
          <p:cNvSpPr>
            <a:spLocks noChangeArrowheads="1"/>
          </p:cNvSpPr>
          <p:nvPr/>
        </p:nvSpPr>
        <p:spPr bwMode="auto">
          <a:xfrm>
            <a:off x="1809750" y="1682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600" b="1">
                <a:solidFill>
                  <a:srgbClr val="A50021"/>
                </a:solidFill>
              </a:rPr>
              <a:t>General Information</a:t>
            </a:r>
            <a:endParaRPr lang="ru-RU" sz="3600" b="1">
              <a:solidFill>
                <a:srgbClr val="A50021"/>
              </a:solidFill>
            </a:endParaRPr>
          </a:p>
        </p:txBody>
      </p:sp>
      <p:sp>
        <p:nvSpPr>
          <p:cNvPr id="75779"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75814" name="Group 38"/>
          <p:cNvGraphicFramePr>
            <a:graphicFrameLocks noGrp="1"/>
          </p:cNvGraphicFramePr>
          <p:nvPr/>
        </p:nvGraphicFramePr>
        <p:xfrm>
          <a:off x="781050" y="1835150"/>
          <a:ext cx="7658100" cy="4298506"/>
        </p:xfrm>
        <a:graphic>
          <a:graphicData uri="http://schemas.openxmlformats.org/drawingml/2006/table">
            <a:tbl>
              <a:tblPr/>
              <a:tblGrid>
                <a:gridCol w="2951163"/>
                <a:gridCol w="4706937"/>
              </a:tblGrid>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cs typeface="Times New Roman" pitchFamily="18" charset="0"/>
                        </a:rPr>
                        <a:t>Leading Institution:</a:t>
                      </a:r>
                      <a:endParaRPr kumimoji="0" lang="ru-RU" sz="2800" b="0" i="0" u="none" strike="noStrike" cap="none" normalizeH="0" baseline="0" smtClean="0">
                        <a:ln>
                          <a:noFill/>
                        </a:ln>
                        <a:solidFill>
                          <a:srgbClr val="003399"/>
                        </a:solidFill>
                        <a:effectLst/>
                        <a:latin typeface="Arial"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GB" sz="2800" b="1" i="0" u="none" strike="noStrike" cap="none" normalizeH="0" baseline="0" smtClean="0">
                          <a:ln>
                            <a:noFill/>
                          </a:ln>
                          <a:solidFill>
                            <a:srgbClr val="FF3300"/>
                          </a:solidFill>
                          <a:effectLst/>
                          <a:latin typeface="Arial" charset="0"/>
                          <a:cs typeface="Times New Roman" pitchFamily="18" charset="0"/>
                        </a:rPr>
                        <a:t>IBRAE,</a:t>
                      </a:r>
                      <a:r>
                        <a:rPr kumimoji="0" lang="ru-RU" sz="2800" b="1" i="0" u="none" strike="noStrike" cap="none" normalizeH="0" baseline="0" smtClean="0">
                          <a:ln>
                            <a:noFill/>
                          </a:ln>
                          <a:solidFill>
                            <a:srgbClr val="FF3300"/>
                          </a:solidFill>
                          <a:effectLst/>
                          <a:latin typeface="Arial" charset="0"/>
                        </a:rPr>
                        <a:t> </a:t>
                      </a:r>
                      <a:r>
                        <a:rPr kumimoji="0" lang="en-US" sz="2800" b="0" i="0" u="none" strike="noStrike" cap="none" normalizeH="0" baseline="0" smtClean="0">
                          <a:ln>
                            <a:noFill/>
                          </a:ln>
                          <a:solidFill>
                            <a:srgbClr val="003399"/>
                          </a:solidFill>
                          <a:effectLst/>
                          <a:latin typeface="Arial" charset="0"/>
                        </a:rPr>
                        <a:t>Moscow</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400" b="0" i="0" u="none" strike="noStrike" cap="none" normalizeH="0" baseline="0" smtClean="0">
                          <a:ln>
                            <a:noFill/>
                          </a:ln>
                          <a:solidFill>
                            <a:srgbClr val="003399"/>
                          </a:solidFill>
                          <a:effectLst/>
                          <a:latin typeface="Arial" charset="0"/>
                        </a:rPr>
                        <a:t>(Nuclear Safety Institute of Russian Academy of Sciences)</a:t>
                      </a:r>
                      <a:endParaRPr kumimoji="0" lang="ru-RU" sz="24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57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Duration:</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smtClean="0">
                          <a:ln>
                            <a:noFill/>
                          </a:ln>
                          <a:solidFill>
                            <a:srgbClr val="003399"/>
                          </a:solidFill>
                          <a:effectLst/>
                          <a:latin typeface="Arial" charset="0"/>
                        </a:rPr>
                        <a:t>Commencement</a:t>
                      </a:r>
                      <a:r>
                        <a:rPr kumimoji="0" lang="en-GB" sz="2800" b="0" i="0" u="none" strike="noStrike" cap="none" normalizeH="0" baseline="0" smtClean="0">
                          <a:ln>
                            <a:noFill/>
                          </a:ln>
                          <a:solidFill>
                            <a:srgbClr val="003399"/>
                          </a:solidFill>
                          <a:effectLst/>
                          <a:latin typeface="Arial" charset="0"/>
                        </a:rPr>
                        <a: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3 years</a:t>
                      </a: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August 2004</a:t>
                      </a:r>
                      <a:endParaRPr kumimoji="0" lang="ru-RU" sz="2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Total cost: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endParaRPr kumimoji="0" lang="en-US"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ru-RU" sz="2800" b="1" i="0" u="none" strike="noStrike" cap="none" normalizeH="0" baseline="0" smtClean="0">
                          <a:ln>
                            <a:noFill/>
                          </a:ln>
                          <a:solidFill>
                            <a:srgbClr val="003399"/>
                          </a:solidFill>
                          <a:effectLst/>
                          <a:latin typeface="Arial" charset="0"/>
                        </a:rPr>
                        <a:t>$</a:t>
                      </a:r>
                      <a:r>
                        <a:rPr kumimoji="0" lang="en-US" sz="2800" b="1" i="0" u="none" strike="noStrike" cap="none" normalizeH="0" baseline="0" smtClean="0">
                          <a:ln>
                            <a:noFill/>
                          </a:ln>
                          <a:solidFill>
                            <a:srgbClr val="003399"/>
                          </a:solidFill>
                          <a:effectLst/>
                          <a:latin typeface="Arial" charset="0"/>
                        </a:rPr>
                        <a:t> 20</a:t>
                      </a:r>
                      <a:r>
                        <a:rPr kumimoji="0" lang="ru-RU" sz="2800" b="1" i="0" u="none" strike="noStrike" cap="none" normalizeH="0" baseline="0" smtClean="0">
                          <a:ln>
                            <a:noFill/>
                          </a:ln>
                          <a:solidFill>
                            <a:srgbClr val="003399"/>
                          </a:solidFill>
                          <a:effectLst/>
                          <a:latin typeface="Arial" charset="0"/>
                        </a:rPr>
                        <a:t>0 000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ußzeilenplatzhalter 4"/>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46" name="Foliennummernplatzhalter 5"/>
          <p:cNvSpPr>
            <a:spLocks noGrp="1"/>
          </p:cNvSpPr>
          <p:nvPr>
            <p:ph type="sldNum" sz="quarter" idx="11"/>
          </p:nvPr>
        </p:nvSpPr>
        <p:spPr/>
        <p:txBody>
          <a:bodyPr/>
          <a:lstStyle/>
          <a:p>
            <a:fld id="{7D364062-AC57-4815-A261-FDDCB17CC664}" type="slidenum">
              <a:rPr lang="ru-RU"/>
              <a:pPr/>
              <a:t>20</a:t>
            </a:fld>
            <a:endParaRPr lang="ru-RU"/>
          </a:p>
        </p:txBody>
      </p:sp>
      <p:sp>
        <p:nvSpPr>
          <p:cNvPr id="254978" name="Rectangle 2"/>
          <p:cNvSpPr>
            <a:spLocks noChangeArrowheads="1"/>
          </p:cNvSpPr>
          <p:nvPr>
            <p:ph type="title"/>
          </p:nvPr>
        </p:nvSpPr>
        <p:spPr bwMode="auto">
          <a:xfrm>
            <a:off x="1381125" y="274638"/>
            <a:ext cx="6381750" cy="5397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Effective fuel rod approach</a:t>
            </a:r>
            <a:endParaRPr lang="ru-RU" sz="2800" b="1">
              <a:solidFill>
                <a:srgbClr val="A50021"/>
              </a:solidFill>
              <a:latin typeface="Arial" charset="0"/>
            </a:endParaRPr>
          </a:p>
        </p:txBody>
      </p:sp>
      <p:sp>
        <p:nvSpPr>
          <p:cNvPr id="254979" name="Text Box 3"/>
          <p:cNvSpPr txBox="1">
            <a:spLocks noChangeArrowheads="1"/>
          </p:cNvSpPr>
          <p:nvPr/>
        </p:nvSpPr>
        <p:spPr bwMode="auto">
          <a:xfrm>
            <a:off x="347663" y="5353050"/>
            <a:ext cx="3648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latin typeface="Arial" charset="0"/>
                <a:cs typeface="Arial" charset="0"/>
              </a:rPr>
              <a:t>Arrangement of CORA-W1 test bundle</a:t>
            </a:r>
            <a:endParaRPr lang="ru-RU" sz="2000">
              <a:latin typeface="Arial" charset="0"/>
              <a:cs typeface="Arial" charset="0"/>
            </a:endParaRPr>
          </a:p>
        </p:txBody>
      </p:sp>
      <p:sp>
        <p:nvSpPr>
          <p:cNvPr id="254980" name="Text Box 4"/>
          <p:cNvSpPr txBox="1">
            <a:spLocks noChangeArrowheads="1"/>
          </p:cNvSpPr>
          <p:nvPr/>
        </p:nvSpPr>
        <p:spPr bwMode="auto">
          <a:xfrm>
            <a:off x="4572000" y="5332413"/>
            <a:ext cx="4210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000">
                <a:latin typeface="Arial" charset="0"/>
                <a:cs typeface="Arial" charset="0"/>
              </a:rPr>
              <a:t>Horizontal cross section of the melt blockage with the effective fuel rod</a:t>
            </a:r>
            <a:endParaRPr lang="ru-RU" sz="2000">
              <a:latin typeface="Arial" charset="0"/>
              <a:cs typeface="Arial" charset="0"/>
            </a:endParaRPr>
          </a:p>
        </p:txBody>
      </p:sp>
      <p:grpSp>
        <p:nvGrpSpPr>
          <p:cNvPr id="254981" name="Group 5"/>
          <p:cNvGrpSpPr>
            <a:grpSpLocks/>
          </p:cNvGrpSpPr>
          <p:nvPr/>
        </p:nvGrpSpPr>
        <p:grpSpPr bwMode="auto">
          <a:xfrm>
            <a:off x="358775" y="1079500"/>
            <a:ext cx="8421688" cy="4032250"/>
            <a:chOff x="226" y="680"/>
            <a:chExt cx="5305" cy="2540"/>
          </a:xfrm>
        </p:grpSpPr>
        <p:sp>
          <p:nvSpPr>
            <p:cNvPr id="254982" name="AutoShape 6"/>
            <p:cNvSpPr>
              <a:spLocks noChangeArrowheads="1"/>
            </p:cNvSpPr>
            <p:nvPr/>
          </p:nvSpPr>
          <p:spPr bwMode="auto">
            <a:xfrm rot="16200000">
              <a:off x="317" y="991"/>
              <a:ext cx="1995" cy="1995"/>
            </a:xfrm>
            <a:prstGeom prst="hexagon">
              <a:avLst>
                <a:gd name="adj" fmla="val 25000"/>
                <a:gd name="vf" fmla="val 11547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3" name="AutoShape 7"/>
            <p:cNvSpPr>
              <a:spLocks noChangeArrowheads="1"/>
            </p:cNvSpPr>
            <p:nvPr/>
          </p:nvSpPr>
          <p:spPr bwMode="auto">
            <a:xfrm rot="16200000">
              <a:off x="294" y="969"/>
              <a:ext cx="2040" cy="2041"/>
            </a:xfrm>
            <a:prstGeom prst="hexagon">
              <a:avLst>
                <a:gd name="adj" fmla="val 25000"/>
                <a:gd name="vf" fmla="val 11547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4" name="Oval 8"/>
            <p:cNvSpPr>
              <a:spLocks noChangeArrowheads="1"/>
            </p:cNvSpPr>
            <p:nvPr/>
          </p:nvSpPr>
          <p:spPr bwMode="auto">
            <a:xfrm>
              <a:off x="521" y="1513"/>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5" name="Line 9"/>
            <p:cNvSpPr>
              <a:spLocks noChangeShapeType="1"/>
            </p:cNvSpPr>
            <p:nvPr/>
          </p:nvSpPr>
          <p:spPr bwMode="auto">
            <a:xfrm>
              <a:off x="1315" y="726"/>
              <a:ext cx="0" cy="2494"/>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4986" name="Oval 10"/>
            <p:cNvSpPr>
              <a:spLocks noChangeArrowheads="1"/>
            </p:cNvSpPr>
            <p:nvPr/>
          </p:nvSpPr>
          <p:spPr bwMode="auto">
            <a:xfrm>
              <a:off x="521" y="1876"/>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7" name="Oval 11"/>
            <p:cNvSpPr>
              <a:spLocks noChangeArrowheads="1"/>
            </p:cNvSpPr>
            <p:nvPr/>
          </p:nvSpPr>
          <p:spPr bwMode="auto">
            <a:xfrm>
              <a:off x="521" y="2238"/>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8" name="Line 12"/>
            <p:cNvSpPr>
              <a:spLocks noChangeShapeType="1"/>
            </p:cNvSpPr>
            <p:nvPr/>
          </p:nvSpPr>
          <p:spPr bwMode="auto">
            <a:xfrm>
              <a:off x="226" y="1989"/>
              <a:ext cx="2223"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4989" name="Oval 13"/>
            <p:cNvSpPr>
              <a:spLocks noChangeArrowheads="1"/>
            </p:cNvSpPr>
            <p:nvPr/>
          </p:nvSpPr>
          <p:spPr bwMode="auto">
            <a:xfrm>
              <a:off x="1201" y="1150"/>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0" name="Oval 14"/>
            <p:cNvSpPr>
              <a:spLocks noChangeArrowheads="1"/>
            </p:cNvSpPr>
            <p:nvPr/>
          </p:nvSpPr>
          <p:spPr bwMode="auto">
            <a:xfrm>
              <a:off x="1201" y="1876"/>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1" name="Oval 15"/>
            <p:cNvSpPr>
              <a:spLocks noChangeArrowheads="1"/>
            </p:cNvSpPr>
            <p:nvPr/>
          </p:nvSpPr>
          <p:spPr bwMode="auto">
            <a:xfrm>
              <a:off x="1201" y="1513"/>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2" name="Oval 16"/>
            <p:cNvSpPr>
              <a:spLocks noChangeArrowheads="1"/>
            </p:cNvSpPr>
            <p:nvPr/>
          </p:nvSpPr>
          <p:spPr bwMode="auto">
            <a:xfrm>
              <a:off x="1201" y="2556"/>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3" name="Oval 17"/>
            <p:cNvSpPr>
              <a:spLocks noChangeArrowheads="1"/>
            </p:cNvSpPr>
            <p:nvPr/>
          </p:nvSpPr>
          <p:spPr bwMode="auto">
            <a:xfrm>
              <a:off x="1201" y="2238"/>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4" name="Oval 18"/>
            <p:cNvSpPr>
              <a:spLocks noChangeArrowheads="1"/>
            </p:cNvSpPr>
            <p:nvPr/>
          </p:nvSpPr>
          <p:spPr bwMode="auto">
            <a:xfrm>
              <a:off x="1881" y="1513"/>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5" name="Oval 19"/>
            <p:cNvSpPr>
              <a:spLocks noChangeArrowheads="1"/>
            </p:cNvSpPr>
            <p:nvPr/>
          </p:nvSpPr>
          <p:spPr bwMode="auto">
            <a:xfrm>
              <a:off x="1881" y="1876"/>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6" name="Oval 20"/>
            <p:cNvSpPr>
              <a:spLocks noChangeArrowheads="1"/>
            </p:cNvSpPr>
            <p:nvPr/>
          </p:nvSpPr>
          <p:spPr bwMode="auto">
            <a:xfrm>
              <a:off x="1881" y="2238"/>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7" name="Oval 21"/>
            <p:cNvSpPr>
              <a:spLocks noChangeArrowheads="1"/>
            </p:cNvSpPr>
            <p:nvPr/>
          </p:nvSpPr>
          <p:spPr bwMode="auto">
            <a:xfrm>
              <a:off x="861" y="1331"/>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8" name="Oval 22"/>
            <p:cNvSpPr>
              <a:spLocks noChangeArrowheads="1"/>
            </p:cNvSpPr>
            <p:nvPr/>
          </p:nvSpPr>
          <p:spPr bwMode="auto">
            <a:xfrm>
              <a:off x="1564" y="1331"/>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99" name="Oval 23"/>
            <p:cNvSpPr>
              <a:spLocks noChangeArrowheads="1"/>
            </p:cNvSpPr>
            <p:nvPr/>
          </p:nvSpPr>
          <p:spPr bwMode="auto">
            <a:xfrm>
              <a:off x="861" y="1671"/>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0" name="Oval 24"/>
            <p:cNvSpPr>
              <a:spLocks noChangeArrowheads="1"/>
            </p:cNvSpPr>
            <p:nvPr/>
          </p:nvSpPr>
          <p:spPr bwMode="auto">
            <a:xfrm>
              <a:off x="1542" y="1671"/>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1" name="Oval 25"/>
            <p:cNvSpPr>
              <a:spLocks noChangeArrowheads="1"/>
            </p:cNvSpPr>
            <p:nvPr/>
          </p:nvSpPr>
          <p:spPr bwMode="auto">
            <a:xfrm>
              <a:off x="861" y="2080"/>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2" name="Oval 26"/>
            <p:cNvSpPr>
              <a:spLocks noChangeArrowheads="1"/>
            </p:cNvSpPr>
            <p:nvPr/>
          </p:nvSpPr>
          <p:spPr bwMode="auto">
            <a:xfrm>
              <a:off x="1542" y="2080"/>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3" name="Oval 27"/>
            <p:cNvSpPr>
              <a:spLocks noChangeArrowheads="1"/>
            </p:cNvSpPr>
            <p:nvPr/>
          </p:nvSpPr>
          <p:spPr bwMode="auto">
            <a:xfrm>
              <a:off x="861" y="2397"/>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4" name="Oval 28"/>
            <p:cNvSpPr>
              <a:spLocks noChangeArrowheads="1"/>
            </p:cNvSpPr>
            <p:nvPr/>
          </p:nvSpPr>
          <p:spPr bwMode="auto">
            <a:xfrm>
              <a:off x="1542" y="2397"/>
              <a:ext cx="227" cy="227"/>
            </a:xfrm>
            <a:prstGeom prst="ellipse">
              <a:avLst/>
            </a:prstGeom>
            <a:solidFill>
              <a:srgbClr val="D13754"/>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5" name="AutoShape 29"/>
            <p:cNvSpPr>
              <a:spLocks noChangeArrowheads="1"/>
            </p:cNvSpPr>
            <p:nvPr/>
          </p:nvSpPr>
          <p:spPr bwMode="auto">
            <a:xfrm>
              <a:off x="2561" y="1762"/>
              <a:ext cx="589" cy="45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6" name="Oval 30"/>
            <p:cNvSpPr>
              <a:spLocks noChangeArrowheads="1"/>
            </p:cNvSpPr>
            <p:nvPr/>
          </p:nvSpPr>
          <p:spPr bwMode="auto">
            <a:xfrm>
              <a:off x="3513" y="1156"/>
              <a:ext cx="1587" cy="1587"/>
            </a:xfrm>
            <a:prstGeom prst="ellipse">
              <a:avLst/>
            </a:prstGeom>
            <a:pattFill prst="lgConfetti">
              <a:fgClr>
                <a:srgbClr val="EA6467"/>
              </a:fgClr>
              <a:bgClr>
                <a:srgbClr val="E3B84D"/>
              </a:bgClr>
            </a:pattFill>
            <a:ln w="101600">
              <a:pattFill prst="smConfetti">
                <a:fgClr>
                  <a:schemeClr val="tx1"/>
                </a:fgClr>
                <a:bgClr>
                  <a:schemeClr val="bg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5007" name="Oval 31"/>
            <p:cNvSpPr>
              <a:spLocks noChangeArrowheads="1"/>
            </p:cNvSpPr>
            <p:nvPr/>
          </p:nvSpPr>
          <p:spPr bwMode="auto">
            <a:xfrm>
              <a:off x="3876" y="1513"/>
              <a:ext cx="861" cy="862"/>
            </a:xfrm>
            <a:prstGeom prst="ellipse">
              <a:avLst/>
            </a:prstGeom>
            <a:solidFill>
              <a:srgbClr val="D13754"/>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255008" name="AutoShape 32"/>
            <p:cNvCxnSpPr>
              <a:cxnSpLocks noChangeShapeType="1"/>
              <a:stCxn id="254989" idx="2"/>
              <a:endCxn id="254989" idx="6"/>
            </p:cNvCxnSpPr>
            <p:nvPr/>
          </p:nvCxnSpPr>
          <p:spPr bwMode="auto">
            <a:xfrm>
              <a:off x="1201" y="1264"/>
              <a:ext cx="227" cy="0"/>
            </a:xfrm>
            <a:prstGeom prst="straightConnector1">
              <a:avLst/>
            </a:prstGeom>
            <a:noFill/>
            <a:ln w="1270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5009" name="AutoShape 33"/>
            <p:cNvSpPr>
              <a:spLocks/>
            </p:cNvSpPr>
            <p:nvPr/>
          </p:nvSpPr>
          <p:spPr bwMode="auto">
            <a:xfrm>
              <a:off x="1858" y="901"/>
              <a:ext cx="680" cy="317"/>
            </a:xfrm>
            <a:prstGeom prst="borderCallout1">
              <a:avLst>
                <a:gd name="adj1" fmla="val 115144"/>
                <a:gd name="adj2" fmla="val 89412"/>
                <a:gd name="adj3" fmla="val 115144"/>
                <a:gd name="adj4" fmla="val -64852"/>
              </a:avLst>
            </a:prstGeom>
            <a:solidFill>
              <a:schemeClr val="bg1"/>
            </a:solidFill>
            <a:ln w="12700">
              <a:solidFill>
                <a:schemeClr val="tx1"/>
              </a:solidFill>
              <a:miter lim="800000"/>
              <a:headEnd type="stealth"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b="1" i="1">
                <a:latin typeface="Arial" charset="0"/>
                <a:cs typeface="Arial" charset="0"/>
              </a:endParaRPr>
            </a:p>
          </p:txBody>
        </p:sp>
        <p:cxnSp>
          <p:nvCxnSpPr>
            <p:cNvPr id="255010" name="AutoShape 34"/>
            <p:cNvCxnSpPr>
              <a:cxnSpLocks noChangeShapeType="1"/>
              <a:stCxn id="255007" idx="3"/>
              <a:endCxn id="255007" idx="7"/>
            </p:cNvCxnSpPr>
            <p:nvPr/>
          </p:nvCxnSpPr>
          <p:spPr bwMode="auto">
            <a:xfrm flipV="1">
              <a:off x="4002" y="1631"/>
              <a:ext cx="609" cy="626"/>
            </a:xfrm>
            <a:prstGeom prst="straightConnector1">
              <a:avLst/>
            </a:prstGeom>
            <a:noFill/>
            <a:ln w="127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5011" name="AutoShape 35"/>
            <p:cNvSpPr>
              <a:spLocks/>
            </p:cNvSpPr>
            <p:nvPr/>
          </p:nvSpPr>
          <p:spPr bwMode="auto">
            <a:xfrm>
              <a:off x="2290" y="2659"/>
              <a:ext cx="1224" cy="385"/>
            </a:xfrm>
            <a:prstGeom prst="borderCallout1">
              <a:avLst>
                <a:gd name="adj1" fmla="val 18699"/>
                <a:gd name="adj2" fmla="val 103921"/>
                <a:gd name="adj3" fmla="val -107792"/>
                <a:gd name="adj4" fmla="val 141421"/>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latin typeface="Arial" charset="0"/>
                <a:cs typeface="Arial" charset="0"/>
              </a:endParaRPr>
            </a:p>
          </p:txBody>
        </p:sp>
        <p:graphicFrame>
          <p:nvGraphicFramePr>
            <p:cNvPr id="255012" name="Object 36"/>
            <p:cNvGraphicFramePr>
              <a:graphicFrameLocks noChangeAspect="1"/>
            </p:cNvGraphicFramePr>
            <p:nvPr/>
          </p:nvGraphicFramePr>
          <p:xfrm>
            <a:off x="2041" y="907"/>
            <a:ext cx="367" cy="287"/>
          </p:xfrm>
          <a:graphic>
            <a:graphicData uri="http://schemas.openxmlformats.org/presentationml/2006/ole">
              <mc:AlternateContent xmlns:mc="http://schemas.openxmlformats.org/markup-compatibility/2006">
                <mc:Choice xmlns:v="urn:schemas-microsoft-com:vml" Requires="v">
                  <p:oleObj spid="_x0000_s255021" name="Формула" r:id="rId4" imgW="291960" imgH="228600" progId="Equation.3">
                    <p:embed/>
                  </p:oleObj>
                </mc:Choice>
                <mc:Fallback>
                  <p:oleObj name="Формула" r:id="rId4" imgW="291960" imgH="228600" progId="Equation.3">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 y="907"/>
                          <a:ext cx="367"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5013" name="Object 37"/>
            <p:cNvGraphicFramePr>
              <a:graphicFrameLocks noChangeAspect="1"/>
            </p:cNvGraphicFramePr>
            <p:nvPr/>
          </p:nvGraphicFramePr>
          <p:xfrm>
            <a:off x="2289" y="2697"/>
            <a:ext cx="1183" cy="336"/>
          </p:xfrm>
          <a:graphic>
            <a:graphicData uri="http://schemas.openxmlformats.org/presentationml/2006/ole">
              <mc:AlternateContent xmlns:mc="http://schemas.openxmlformats.org/markup-compatibility/2006">
                <mc:Choice xmlns:v="urn:schemas-microsoft-com:vml" Requires="v">
                  <p:oleObj spid="_x0000_s255022" name="Формула" r:id="rId6" imgW="939600" imgH="266400" progId="Equation.3">
                    <p:embed/>
                  </p:oleObj>
                </mc:Choice>
                <mc:Fallback>
                  <p:oleObj name="Формула" r:id="rId6" imgW="939600" imgH="266400" progId="Equation.3">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 y="2697"/>
                          <a:ext cx="1183"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5014" name="AutoShape 38"/>
            <p:cNvSpPr>
              <a:spLocks noChangeArrowheads="1"/>
            </p:cNvSpPr>
            <p:nvPr/>
          </p:nvSpPr>
          <p:spPr bwMode="auto">
            <a:xfrm>
              <a:off x="4717" y="726"/>
              <a:ext cx="567" cy="318"/>
            </a:xfrm>
            <a:prstGeom prst="wedgeRectCallout">
              <a:avLst>
                <a:gd name="adj1" fmla="val -81356"/>
                <a:gd name="adj2" fmla="val 169181"/>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latin typeface="Arial" charset="0"/>
                <a:cs typeface="Arial" charset="0"/>
              </a:endParaRPr>
            </a:p>
          </p:txBody>
        </p:sp>
        <p:sp>
          <p:nvSpPr>
            <p:cNvPr id="255015" name="Text Box 39"/>
            <p:cNvSpPr txBox="1">
              <a:spLocks noChangeArrowheads="1"/>
            </p:cNvSpPr>
            <p:nvPr/>
          </p:nvSpPr>
          <p:spPr bwMode="auto">
            <a:xfrm>
              <a:off x="4762" y="726"/>
              <a:ext cx="5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atin typeface="Arial" charset="0"/>
                  <a:cs typeface="Arial" charset="0"/>
                </a:rPr>
                <a:t>Melt</a:t>
              </a:r>
              <a:endParaRPr lang="ru-RU">
                <a:latin typeface="Arial" charset="0"/>
                <a:cs typeface="Arial" charset="0"/>
              </a:endParaRPr>
            </a:p>
          </p:txBody>
        </p:sp>
        <p:sp>
          <p:nvSpPr>
            <p:cNvPr id="255016" name="AutoShape 40"/>
            <p:cNvSpPr>
              <a:spLocks noChangeArrowheads="1"/>
            </p:cNvSpPr>
            <p:nvPr/>
          </p:nvSpPr>
          <p:spPr bwMode="auto">
            <a:xfrm>
              <a:off x="2721" y="680"/>
              <a:ext cx="1270" cy="318"/>
            </a:xfrm>
            <a:prstGeom prst="wedgeRectCallout">
              <a:avLst>
                <a:gd name="adj1" fmla="val 62125"/>
                <a:gd name="adj2" fmla="val 31320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latin typeface="Arial" charset="0"/>
                <a:cs typeface="Arial" charset="0"/>
              </a:endParaRPr>
            </a:p>
          </p:txBody>
        </p:sp>
        <p:sp>
          <p:nvSpPr>
            <p:cNvPr id="255017" name="Text Box 41"/>
            <p:cNvSpPr txBox="1">
              <a:spLocks noChangeArrowheads="1"/>
            </p:cNvSpPr>
            <p:nvPr/>
          </p:nvSpPr>
          <p:spPr bwMode="auto">
            <a:xfrm>
              <a:off x="2948" y="726"/>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ru-RU" sz="1800">
                <a:latin typeface="Arial" charset="0"/>
                <a:cs typeface="Arial" charset="0"/>
              </a:endParaRPr>
            </a:p>
          </p:txBody>
        </p:sp>
        <p:sp>
          <p:nvSpPr>
            <p:cNvPr id="255018" name="Text Box 42"/>
            <p:cNvSpPr txBox="1">
              <a:spLocks noChangeArrowheads="1"/>
            </p:cNvSpPr>
            <p:nvPr/>
          </p:nvSpPr>
          <p:spPr bwMode="auto">
            <a:xfrm>
              <a:off x="2721" y="680"/>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atin typeface="Arial" charset="0"/>
                  <a:cs typeface="Arial" charset="0"/>
                </a:rPr>
                <a:t>Effective Rod</a:t>
              </a:r>
              <a:endParaRPr lang="ru-RU">
                <a:latin typeface="Arial" charset="0"/>
                <a:cs typeface="Arial" charset="0"/>
              </a:endParaRPr>
            </a:p>
          </p:txBody>
        </p:sp>
        <p:sp>
          <p:nvSpPr>
            <p:cNvPr id="255019" name="Line 43"/>
            <p:cNvSpPr>
              <a:spLocks noChangeShapeType="1"/>
            </p:cNvSpPr>
            <p:nvPr/>
          </p:nvSpPr>
          <p:spPr bwMode="auto">
            <a:xfrm>
              <a:off x="952" y="1262"/>
              <a:ext cx="249" cy="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5020" name="AutoShape 44"/>
            <p:cNvSpPr>
              <a:spLocks noChangeArrowheads="1"/>
            </p:cNvSpPr>
            <p:nvPr/>
          </p:nvSpPr>
          <p:spPr bwMode="auto">
            <a:xfrm>
              <a:off x="4738" y="2697"/>
              <a:ext cx="793" cy="453"/>
            </a:xfrm>
            <a:prstGeom prst="wedgeRectCallout">
              <a:avLst>
                <a:gd name="adj1" fmla="val -21528"/>
                <a:gd name="adj2" fmla="val -123699"/>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atin typeface="Arial" charset="0"/>
                  <a:cs typeface="Arial" charset="0"/>
                </a:rPr>
                <a:t>Lateral crust</a:t>
              </a:r>
              <a:endParaRPr lang="ru-RU">
                <a:latin typeface="Arial" charset="0"/>
                <a:cs typeface="Arial"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ußzeilenplatzhalter 4"/>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25" name="Foliennummernplatzhalter 5"/>
          <p:cNvSpPr>
            <a:spLocks noGrp="1"/>
          </p:cNvSpPr>
          <p:nvPr>
            <p:ph type="sldNum" sz="quarter" idx="11"/>
          </p:nvPr>
        </p:nvSpPr>
        <p:spPr/>
        <p:txBody>
          <a:bodyPr/>
          <a:lstStyle/>
          <a:p>
            <a:fld id="{320D6B48-9E8D-4D14-A472-153B91008BC6}" type="slidenum">
              <a:rPr lang="ru-RU"/>
              <a:pPr/>
              <a:t>21</a:t>
            </a:fld>
            <a:endParaRPr lang="ru-RU"/>
          </a:p>
        </p:txBody>
      </p:sp>
      <p:sp>
        <p:nvSpPr>
          <p:cNvPr id="257026" name="Rectangle 2"/>
          <p:cNvSpPr>
            <a:spLocks noChangeArrowheads="1"/>
          </p:cNvSpPr>
          <p:nvPr>
            <p:ph type="title"/>
          </p:nvPr>
        </p:nvSpPr>
        <p:spPr bwMode="auto">
          <a:xfrm>
            <a:off x="1293813" y="107950"/>
            <a:ext cx="6604000" cy="5397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Slug relocation velocity</a:t>
            </a:r>
            <a:endParaRPr lang="ru-RU" sz="2400" b="1">
              <a:solidFill>
                <a:srgbClr val="A50021"/>
              </a:solidFill>
              <a:latin typeface="Arial" charset="0"/>
            </a:endParaRPr>
          </a:p>
        </p:txBody>
      </p:sp>
      <p:sp>
        <p:nvSpPr>
          <p:cNvPr id="257027" name="Rectangle 3"/>
          <p:cNvSpPr>
            <a:spLocks noChangeArrowheads="1"/>
          </p:cNvSpPr>
          <p:nvPr>
            <p:ph type="body" sz="half" idx="1"/>
          </p:nvPr>
        </p:nvSpPr>
        <p:spPr bwMode="auto">
          <a:xfrm>
            <a:off x="425450" y="1620838"/>
            <a:ext cx="3059113" cy="3614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14288" algn="just" fontAlgn="ctr">
              <a:spcAft>
                <a:spcPct val="20000"/>
              </a:spcAft>
              <a:buFont typeface="Monotype Sorts" pitchFamily="2" charset="2"/>
              <a:buNone/>
            </a:pPr>
            <a:r>
              <a:rPr lang="en-GB" altLang="zh-CN" sz="2000" b="1">
                <a:solidFill>
                  <a:srgbClr val="003399"/>
                </a:solidFill>
                <a:latin typeface="Arial" charset="0"/>
                <a:ea typeface="SimSun" pitchFamily="2" charset="-122"/>
              </a:rPr>
              <a:t>Stefan problem:</a:t>
            </a:r>
          </a:p>
          <a:p>
            <a:pPr marL="0" indent="14288" algn="just" fontAlgn="ctr">
              <a:spcAft>
                <a:spcPct val="20000"/>
              </a:spcAft>
              <a:buFont typeface="Monotype Sorts" pitchFamily="2" charset="2"/>
              <a:buNone/>
            </a:pPr>
            <a:r>
              <a:rPr lang="en-GB" altLang="zh-CN" sz="2000">
                <a:solidFill>
                  <a:srgbClr val="003399"/>
                </a:solidFill>
                <a:latin typeface="Arial" charset="0"/>
                <a:ea typeface="SimSun" pitchFamily="2" charset="-122"/>
              </a:rPr>
              <a:t>Axial heat flux from the melt bulk matching with the sum of heat conduction flux along the claddings and heat losses due to claddings fusion at the melt progression front gives the value of relocation velocity (</a:t>
            </a:r>
            <a:r>
              <a:rPr lang="en-GB" altLang="zh-CN" sz="2000" b="1" i="1">
                <a:solidFill>
                  <a:srgbClr val="003399"/>
                </a:solidFill>
                <a:latin typeface="Arial" charset="0"/>
                <a:ea typeface="SimSun" pitchFamily="2" charset="-122"/>
              </a:rPr>
              <a:t>v</a:t>
            </a:r>
            <a:r>
              <a:rPr lang="en-GB" altLang="zh-CN" sz="2000" b="1" i="1" baseline="-25000">
                <a:solidFill>
                  <a:srgbClr val="003399"/>
                </a:solidFill>
                <a:latin typeface="Arial" charset="0"/>
                <a:ea typeface="SimSun" pitchFamily="2" charset="-122"/>
              </a:rPr>
              <a:t>slug</a:t>
            </a:r>
            <a:r>
              <a:rPr lang="en-GB" altLang="zh-CN" sz="2000">
                <a:solidFill>
                  <a:srgbClr val="003399"/>
                </a:solidFill>
                <a:latin typeface="Arial" charset="0"/>
                <a:ea typeface="SimSun" pitchFamily="2" charset="-122"/>
              </a:rPr>
              <a:t>).</a:t>
            </a:r>
            <a:endParaRPr lang="ru-RU" sz="2000">
              <a:solidFill>
                <a:srgbClr val="003399"/>
              </a:solidFill>
              <a:latin typeface="Arial" charset="0"/>
              <a:ea typeface="SimSun" pitchFamily="2" charset="-122"/>
            </a:endParaRPr>
          </a:p>
        </p:txBody>
      </p:sp>
      <p:graphicFrame>
        <p:nvGraphicFramePr>
          <p:cNvPr id="257028" name="Object 4"/>
          <p:cNvGraphicFramePr>
            <a:graphicFrameLocks noChangeAspect="1"/>
          </p:cNvGraphicFramePr>
          <p:nvPr>
            <p:ph sz="half" idx="2"/>
          </p:nvPr>
        </p:nvGraphicFramePr>
        <p:xfrm>
          <a:off x="3589338" y="5405438"/>
          <a:ext cx="5235575" cy="800100"/>
        </p:xfrm>
        <a:graphic>
          <a:graphicData uri="http://schemas.openxmlformats.org/presentationml/2006/ole">
            <mc:AlternateContent xmlns:mc="http://schemas.openxmlformats.org/markup-compatibility/2006">
              <mc:Choice xmlns:v="urn:schemas-microsoft-com:vml" Requires="v">
                <p:oleObj spid="_x0000_s257048" name="Формула" r:id="rId4" imgW="2908080" imgH="444240" progId="Equation.3">
                  <p:embed/>
                </p:oleObj>
              </mc:Choice>
              <mc:Fallback>
                <p:oleObj name="Формула" r:id="rId4" imgW="290808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338" y="5405438"/>
                        <a:ext cx="52355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7029" name="Rectangle 5"/>
          <p:cNvSpPr>
            <a:spLocks noChangeArrowheads="1"/>
          </p:cNvSpPr>
          <p:nvPr/>
        </p:nvSpPr>
        <p:spPr bwMode="auto">
          <a:xfrm>
            <a:off x="3598863" y="5397500"/>
            <a:ext cx="5218112" cy="863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57030" name="Group 6"/>
          <p:cNvGrpSpPr>
            <a:grpSpLocks/>
          </p:cNvGrpSpPr>
          <p:nvPr/>
        </p:nvGrpSpPr>
        <p:grpSpPr bwMode="auto">
          <a:xfrm>
            <a:off x="3489325" y="692150"/>
            <a:ext cx="5148263" cy="4418013"/>
            <a:chOff x="2198" y="436"/>
            <a:chExt cx="3243" cy="2783"/>
          </a:xfrm>
        </p:grpSpPr>
        <p:sp>
          <p:nvSpPr>
            <p:cNvPr id="257031" name="Rectangle 7"/>
            <p:cNvSpPr>
              <a:spLocks noChangeArrowheads="1"/>
            </p:cNvSpPr>
            <p:nvPr/>
          </p:nvSpPr>
          <p:spPr bwMode="auto">
            <a:xfrm>
              <a:off x="2856" y="1518"/>
              <a:ext cx="1406" cy="862"/>
            </a:xfrm>
            <a:prstGeom prst="rect">
              <a:avLst/>
            </a:prstGeom>
            <a:pattFill prst="lgConfetti">
              <a:fgClr>
                <a:srgbClr val="EA6467"/>
              </a:fgClr>
              <a:bgClr>
                <a:srgbClr val="E3B84D"/>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32" name="Rectangle 8"/>
            <p:cNvSpPr>
              <a:spLocks noChangeArrowheads="1"/>
            </p:cNvSpPr>
            <p:nvPr/>
          </p:nvSpPr>
          <p:spPr bwMode="auto">
            <a:xfrm>
              <a:off x="2834" y="1495"/>
              <a:ext cx="1451" cy="907"/>
            </a:xfrm>
            <a:prstGeom prst="rect">
              <a:avLst/>
            </a:prstGeom>
            <a:noFill/>
            <a:ln w="127000">
              <a:pattFill prst="dkDnDiag">
                <a:fgClr>
                  <a:schemeClr val="tx1"/>
                </a:fgClr>
                <a:bgClr>
                  <a:schemeClr val="bg2"/>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33" name="AutoShape 9"/>
            <p:cNvSpPr>
              <a:spLocks noChangeArrowheads="1"/>
            </p:cNvSpPr>
            <p:nvPr/>
          </p:nvSpPr>
          <p:spPr bwMode="auto">
            <a:xfrm>
              <a:off x="3332" y="702"/>
              <a:ext cx="453" cy="2380"/>
            </a:xfrm>
            <a:prstGeom prst="can">
              <a:avLst>
                <a:gd name="adj" fmla="val 28069"/>
              </a:avLst>
            </a:prstGeom>
            <a:gradFill rotWithShape="1">
              <a:gsLst>
                <a:gs pos="0">
                  <a:srgbClr val="EA686B">
                    <a:gamma/>
                    <a:shade val="55686"/>
                    <a:invGamma/>
                  </a:srgbClr>
                </a:gs>
                <a:gs pos="50000">
                  <a:srgbClr val="EA686B"/>
                </a:gs>
                <a:gs pos="100000">
                  <a:srgbClr val="EA686B">
                    <a:gamma/>
                    <a:shade val="55686"/>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34" name="Line 10"/>
            <p:cNvSpPr>
              <a:spLocks noChangeShapeType="1"/>
            </p:cNvSpPr>
            <p:nvPr/>
          </p:nvSpPr>
          <p:spPr bwMode="auto">
            <a:xfrm>
              <a:off x="3559" y="566"/>
              <a:ext cx="0" cy="2652"/>
            </a:xfrm>
            <a:prstGeom prst="line">
              <a:avLst/>
            </a:prstGeom>
            <a:noFill/>
            <a:ln w="12700">
              <a:solidFill>
                <a:schemeClr val="tx1"/>
              </a:solidFill>
              <a:prstDash val="lgDashDot"/>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7035" name="Rectangle 11"/>
            <p:cNvSpPr>
              <a:spLocks noChangeArrowheads="1"/>
            </p:cNvSpPr>
            <p:nvPr/>
          </p:nvSpPr>
          <p:spPr bwMode="auto">
            <a:xfrm>
              <a:off x="3831" y="2357"/>
              <a:ext cx="91" cy="680"/>
            </a:xfrm>
            <a:prstGeom prst="rect">
              <a:avLst/>
            </a:prstGeom>
            <a:pattFill prst="dk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36" name="Rectangle 12"/>
            <p:cNvSpPr>
              <a:spLocks noChangeArrowheads="1"/>
            </p:cNvSpPr>
            <p:nvPr/>
          </p:nvSpPr>
          <p:spPr bwMode="auto">
            <a:xfrm>
              <a:off x="3196" y="2357"/>
              <a:ext cx="91" cy="680"/>
            </a:xfrm>
            <a:prstGeom prst="rect">
              <a:avLst/>
            </a:prstGeom>
            <a:pattFill prst="dk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37" name="AutoShape 13"/>
            <p:cNvSpPr>
              <a:spLocks noChangeArrowheads="1"/>
            </p:cNvSpPr>
            <p:nvPr/>
          </p:nvSpPr>
          <p:spPr bwMode="auto">
            <a:xfrm>
              <a:off x="4260" y="725"/>
              <a:ext cx="1134" cy="453"/>
            </a:xfrm>
            <a:prstGeom prst="wedgeRectCallout">
              <a:avLst>
                <a:gd name="adj1" fmla="val -108199"/>
                <a:gd name="adj2" fmla="val 58389"/>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000" b="1">
                  <a:latin typeface="Arial" charset="0"/>
                  <a:cs typeface="Arial" charset="0"/>
                </a:rPr>
                <a:t>UO</a:t>
              </a:r>
              <a:r>
                <a:rPr lang="en-US" sz="2000" b="1" baseline="-25000">
                  <a:latin typeface="Arial" charset="0"/>
                  <a:cs typeface="Arial" charset="0"/>
                </a:rPr>
                <a:t>2</a:t>
              </a:r>
              <a:r>
                <a:rPr lang="en-US" sz="2000" b="1">
                  <a:latin typeface="Arial" charset="0"/>
                  <a:cs typeface="Arial" charset="0"/>
                </a:rPr>
                <a:t> effective fuel rod</a:t>
              </a:r>
              <a:endParaRPr lang="ru-RU" sz="2000" b="1">
                <a:latin typeface="Arial" charset="0"/>
                <a:cs typeface="Arial" charset="0"/>
              </a:endParaRPr>
            </a:p>
          </p:txBody>
        </p:sp>
        <p:sp>
          <p:nvSpPr>
            <p:cNvPr id="257038" name="AutoShape 14"/>
            <p:cNvSpPr>
              <a:spLocks noChangeArrowheads="1"/>
            </p:cNvSpPr>
            <p:nvPr/>
          </p:nvSpPr>
          <p:spPr bwMode="auto">
            <a:xfrm>
              <a:off x="4194" y="2765"/>
              <a:ext cx="1247" cy="454"/>
            </a:xfrm>
            <a:prstGeom prst="wedgeRectCallout">
              <a:avLst>
                <a:gd name="adj1" fmla="val -75500"/>
                <a:gd name="adj2" fmla="val -6828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000" b="1">
                  <a:latin typeface="Arial" charset="0"/>
                  <a:cs typeface="Arial" charset="0"/>
                </a:rPr>
                <a:t>Zr(O) effective cladding</a:t>
              </a:r>
              <a:endParaRPr lang="ru-RU" sz="2000" b="1">
                <a:latin typeface="Arial" charset="0"/>
                <a:cs typeface="Arial" charset="0"/>
              </a:endParaRPr>
            </a:p>
          </p:txBody>
        </p:sp>
        <p:sp>
          <p:nvSpPr>
            <p:cNvPr id="257039" name="AutoShape 15"/>
            <p:cNvSpPr>
              <a:spLocks noChangeArrowheads="1"/>
            </p:cNvSpPr>
            <p:nvPr/>
          </p:nvSpPr>
          <p:spPr bwMode="auto">
            <a:xfrm>
              <a:off x="4489" y="1360"/>
              <a:ext cx="793" cy="453"/>
            </a:xfrm>
            <a:prstGeom prst="wedgeRectCallout">
              <a:avLst>
                <a:gd name="adj1" fmla="val -110153"/>
                <a:gd name="adj2" fmla="val 7560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50000"/>
                </a:spcBef>
              </a:pPr>
              <a:r>
                <a:rPr lang="en-US" sz="2000" b="1">
                  <a:latin typeface="Arial" charset="0"/>
                  <a:cs typeface="Arial" charset="0"/>
                </a:rPr>
                <a:t>(U-Zr-O) melt</a:t>
              </a:r>
              <a:endParaRPr lang="ru-RU" sz="1800">
                <a:latin typeface="Arial" charset="0"/>
                <a:cs typeface="Arial" charset="0"/>
              </a:endParaRPr>
            </a:p>
          </p:txBody>
        </p:sp>
        <p:sp>
          <p:nvSpPr>
            <p:cNvPr id="257040" name="AutoShape 16"/>
            <p:cNvSpPr>
              <a:spLocks noChangeArrowheads="1"/>
            </p:cNvSpPr>
            <p:nvPr/>
          </p:nvSpPr>
          <p:spPr bwMode="auto">
            <a:xfrm>
              <a:off x="4534" y="2153"/>
              <a:ext cx="793" cy="453"/>
            </a:xfrm>
            <a:prstGeom prst="wedgeRectCallout">
              <a:avLst>
                <a:gd name="adj1" fmla="val -80894"/>
                <a:gd name="adj2" fmla="val -165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50000"/>
                </a:spcBef>
              </a:pPr>
              <a:r>
                <a:rPr lang="en-US" sz="2000" b="1">
                  <a:latin typeface="Arial" charset="0"/>
                  <a:cs typeface="Arial" charset="0"/>
                </a:rPr>
                <a:t>(Zr,U)O</a:t>
              </a:r>
              <a:r>
                <a:rPr lang="en-US" sz="2000" b="1" baseline="-25000">
                  <a:latin typeface="Arial" charset="0"/>
                  <a:cs typeface="Arial" charset="0"/>
                </a:rPr>
                <a:t>2</a:t>
              </a:r>
              <a:r>
                <a:rPr lang="en-US" sz="2000" b="1">
                  <a:latin typeface="Arial" charset="0"/>
                  <a:cs typeface="Arial" charset="0"/>
                </a:rPr>
                <a:t> oxide</a:t>
              </a:r>
              <a:endParaRPr lang="ru-RU" sz="1800">
                <a:latin typeface="Arial" charset="0"/>
                <a:cs typeface="Arial" charset="0"/>
              </a:endParaRPr>
            </a:p>
          </p:txBody>
        </p:sp>
        <p:sp>
          <p:nvSpPr>
            <p:cNvPr id="257041" name="Line 17"/>
            <p:cNvSpPr>
              <a:spLocks noChangeShapeType="1"/>
            </p:cNvSpPr>
            <p:nvPr/>
          </p:nvSpPr>
          <p:spPr bwMode="auto">
            <a:xfrm>
              <a:off x="2743" y="2448"/>
              <a:ext cx="0" cy="453"/>
            </a:xfrm>
            <a:prstGeom prst="line">
              <a:avLst/>
            </a:prstGeom>
            <a:noFill/>
            <a:ln w="635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7042" name="Text Box 18"/>
            <p:cNvSpPr txBox="1">
              <a:spLocks noChangeArrowheads="1"/>
            </p:cNvSpPr>
            <p:nvPr/>
          </p:nvSpPr>
          <p:spPr bwMode="auto">
            <a:xfrm>
              <a:off x="2494" y="2765"/>
              <a:ext cx="6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800" b="1">
                  <a:latin typeface="Arial" charset="0"/>
                  <a:cs typeface="Arial" charset="0"/>
                </a:rPr>
                <a:t>v</a:t>
              </a:r>
              <a:r>
                <a:rPr lang="en-US" sz="2800" b="1" baseline="-25000">
                  <a:latin typeface="Arial" charset="0"/>
                  <a:cs typeface="Arial" charset="0"/>
                </a:rPr>
                <a:t>slug</a:t>
              </a:r>
              <a:endParaRPr lang="ru-RU" sz="2800" b="1">
                <a:latin typeface="Arial" charset="0"/>
                <a:cs typeface="Arial" charset="0"/>
              </a:endParaRPr>
            </a:p>
          </p:txBody>
        </p:sp>
        <p:sp>
          <p:nvSpPr>
            <p:cNvPr id="257043" name="Text Box 19"/>
            <p:cNvSpPr txBox="1">
              <a:spLocks noChangeArrowheads="1"/>
            </p:cNvSpPr>
            <p:nvPr/>
          </p:nvSpPr>
          <p:spPr bwMode="auto">
            <a:xfrm>
              <a:off x="2198" y="2221"/>
              <a:ext cx="72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2000" b="1">
                  <a:latin typeface="Arial" charset="0"/>
                  <a:cs typeface="Arial" charset="0"/>
                </a:rPr>
                <a:t>Fusion front</a:t>
              </a:r>
              <a:endParaRPr lang="ru-RU" sz="2000" b="1">
                <a:latin typeface="Arial" charset="0"/>
                <a:cs typeface="Arial" charset="0"/>
              </a:endParaRPr>
            </a:p>
          </p:txBody>
        </p:sp>
        <p:sp>
          <p:nvSpPr>
            <p:cNvPr id="257044" name="Text Box 20"/>
            <p:cNvSpPr txBox="1">
              <a:spLocks noChangeArrowheads="1"/>
            </p:cNvSpPr>
            <p:nvPr/>
          </p:nvSpPr>
          <p:spPr bwMode="auto">
            <a:xfrm>
              <a:off x="3560" y="436"/>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atin typeface="Arial" charset="0"/>
                  <a:cs typeface="Arial" charset="0"/>
                </a:rPr>
                <a:t>z</a:t>
              </a:r>
              <a:endParaRPr lang="ru-RU">
                <a:latin typeface="Arial" charset="0"/>
                <a:cs typeface="Arial" charset="0"/>
              </a:endParaRPr>
            </a:p>
          </p:txBody>
        </p:sp>
        <p:sp>
          <p:nvSpPr>
            <p:cNvPr id="257045" name="Rectangle 21"/>
            <p:cNvSpPr>
              <a:spLocks noChangeArrowheads="1"/>
            </p:cNvSpPr>
            <p:nvPr/>
          </p:nvSpPr>
          <p:spPr bwMode="auto">
            <a:xfrm>
              <a:off x="3288" y="2425"/>
              <a:ext cx="46" cy="612"/>
            </a:xfrm>
            <a:prstGeom prst="rect">
              <a:avLst/>
            </a:prstGeom>
            <a:gradFill rotWithShape="1">
              <a:gsLst>
                <a:gs pos="0">
                  <a:schemeClr val="accent1"/>
                </a:gs>
                <a:gs pos="100000">
                  <a:schemeClr val="accent1">
                    <a:gamma/>
                    <a:shade val="46275"/>
                    <a:invGamma/>
                  </a:schemeClr>
                </a:gs>
              </a:gsLst>
              <a:lin ang="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46" name="Rectangle 22"/>
            <p:cNvSpPr>
              <a:spLocks noChangeArrowheads="1"/>
            </p:cNvSpPr>
            <p:nvPr/>
          </p:nvSpPr>
          <p:spPr bwMode="auto">
            <a:xfrm>
              <a:off x="3787" y="2425"/>
              <a:ext cx="46" cy="612"/>
            </a:xfrm>
            <a:prstGeom prst="rect">
              <a:avLst/>
            </a:prstGeom>
            <a:gradFill rotWithShape="1">
              <a:gsLst>
                <a:gs pos="0">
                  <a:schemeClr val="accent1">
                    <a:gamma/>
                    <a:shade val="46275"/>
                    <a:invGamma/>
                  </a:schemeClr>
                </a:gs>
                <a:gs pos="100000">
                  <a:schemeClr val="accent1"/>
                </a:gs>
              </a:gsLst>
              <a:lin ang="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47" name="Line 23"/>
            <p:cNvSpPr>
              <a:spLocks noChangeShapeType="1"/>
            </p:cNvSpPr>
            <p:nvPr/>
          </p:nvSpPr>
          <p:spPr bwMode="auto">
            <a:xfrm>
              <a:off x="2267" y="2448"/>
              <a:ext cx="2154" cy="0"/>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6D0F3383-B2DD-43AE-8D7A-2D1B2CFF591A}" type="slidenum">
              <a:rPr lang="ru-RU"/>
              <a:pPr/>
              <a:t>22</a:t>
            </a:fld>
            <a:endParaRPr lang="ru-RU"/>
          </a:p>
        </p:txBody>
      </p:sp>
      <p:sp>
        <p:nvSpPr>
          <p:cNvPr id="259074" name="Rectangle 2"/>
          <p:cNvSpPr>
            <a:spLocks noChangeArrowheads="1"/>
          </p:cNvSpPr>
          <p:nvPr/>
        </p:nvSpPr>
        <p:spPr bwMode="auto">
          <a:xfrm>
            <a:off x="1679575" y="10318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rPr>
              <a:t>Task 4: </a:t>
            </a:r>
            <a:r>
              <a:rPr lang="en-GB" sz="2800" b="1" i="1">
                <a:solidFill>
                  <a:srgbClr val="A50021"/>
                </a:solidFill>
              </a:rPr>
              <a:t>SVECHA/MELT code verification</a:t>
            </a:r>
            <a:r>
              <a:rPr lang="ru-RU" b="1">
                <a:solidFill>
                  <a:srgbClr val="A50021"/>
                </a:solidFill>
              </a:rPr>
              <a:t> </a:t>
            </a:r>
          </a:p>
        </p:txBody>
      </p:sp>
      <p:sp>
        <p:nvSpPr>
          <p:cNvPr id="259075"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59076" name="Text Box 4"/>
          <p:cNvSpPr txBox="1">
            <a:spLocks noChangeArrowheads="1"/>
          </p:cNvSpPr>
          <p:nvPr/>
        </p:nvSpPr>
        <p:spPr bwMode="auto">
          <a:xfrm>
            <a:off x="368300" y="1393825"/>
            <a:ext cx="84074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35000"/>
              </a:spcAft>
            </a:pPr>
            <a:r>
              <a:rPr lang="en-GB" sz="2000" b="1">
                <a:latin typeface="Arial" charset="0"/>
              </a:rPr>
              <a:t>Verification of the newly developed SVECHA/MELT code against available experimental data. Preparation of the newly developed modules for the implementation in the system codes such as ICARE/CATHARE, MELCOR, or ASTEC:</a:t>
            </a:r>
          </a:p>
          <a:p>
            <a:pPr algn="just">
              <a:spcAft>
                <a:spcPct val="35000"/>
              </a:spcAft>
              <a:buFontTx/>
              <a:buChar char="•"/>
            </a:pPr>
            <a:r>
              <a:rPr lang="en-GB" sz="2000">
                <a:latin typeface="Arial" charset="0"/>
              </a:rPr>
              <a:t> </a:t>
            </a:r>
            <a:r>
              <a:rPr lang="en-US" sz="2000">
                <a:latin typeface="Arial" charset="0"/>
              </a:rPr>
              <a:t>The developed SVECHA</a:t>
            </a:r>
            <a:r>
              <a:rPr lang="ru-RU" sz="2000">
                <a:latin typeface="Arial" charset="0"/>
              </a:rPr>
              <a:t>/</a:t>
            </a:r>
            <a:r>
              <a:rPr lang="en-US" sz="2000">
                <a:latin typeface="Arial" charset="0"/>
              </a:rPr>
              <a:t>MELT code includes all the models developed in Tasks 1-3 and describes a complicated process of molten corium relocation under severe accident conditions at NPP. </a:t>
            </a:r>
          </a:p>
          <a:p>
            <a:pPr algn="just">
              <a:spcAft>
                <a:spcPct val="35000"/>
              </a:spcAft>
              <a:buFontTx/>
              <a:buChar char="•"/>
            </a:pPr>
            <a:r>
              <a:rPr lang="en-US" sz="2000">
                <a:latin typeface="Arial" charset="0"/>
              </a:rPr>
              <a:t> The code SVECHA</a:t>
            </a:r>
            <a:r>
              <a:rPr lang="ru-RU" sz="2000">
                <a:latin typeface="Arial" charset="0"/>
              </a:rPr>
              <a:t>/</a:t>
            </a:r>
            <a:r>
              <a:rPr lang="en-US" sz="2000">
                <a:latin typeface="Arial" charset="0"/>
              </a:rPr>
              <a:t>MELT was validated against integral bundle tests CORA</a:t>
            </a:r>
            <a:r>
              <a:rPr lang="ru-RU" sz="2000">
                <a:latin typeface="Arial" charset="0"/>
              </a:rPr>
              <a:t>-</a:t>
            </a:r>
            <a:r>
              <a:rPr lang="en-US" sz="2000">
                <a:latin typeface="Arial" charset="0"/>
              </a:rPr>
              <a:t>WWER performed by collaborators from FZK. </a:t>
            </a:r>
          </a:p>
          <a:p>
            <a:pPr algn="just">
              <a:spcAft>
                <a:spcPct val="35000"/>
              </a:spcAft>
              <a:buFontTx/>
              <a:buChar char="•"/>
            </a:pPr>
            <a:r>
              <a:rPr lang="en-US" sz="2000">
                <a:latin typeface="Arial" charset="0"/>
              </a:rPr>
              <a:t> The new modules for melt relocation and physico-chemical interactions are prepared for implementation </a:t>
            </a:r>
            <a:r>
              <a:rPr lang="en-GB" sz="2000">
                <a:latin typeface="Arial" charset="0"/>
              </a:rPr>
              <a:t>in the system codes such as ICARE/CATHARE, ASTEC or MELCOR.</a:t>
            </a:r>
            <a:endParaRPr lang="ru-RU" sz="2000">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8" name="Foliennummernplatzhalter 5"/>
          <p:cNvSpPr>
            <a:spLocks noGrp="1"/>
          </p:cNvSpPr>
          <p:nvPr>
            <p:ph type="sldNum" sz="quarter" idx="11"/>
          </p:nvPr>
        </p:nvSpPr>
        <p:spPr/>
        <p:txBody>
          <a:bodyPr/>
          <a:lstStyle/>
          <a:p>
            <a:fld id="{6296C55A-083F-44C7-9E99-117808EDA1DC}" type="slidenum">
              <a:rPr lang="ru-RU"/>
              <a:pPr/>
              <a:t>23</a:t>
            </a:fld>
            <a:endParaRPr lang="ru-RU"/>
          </a:p>
        </p:txBody>
      </p:sp>
      <p:sp>
        <p:nvSpPr>
          <p:cNvPr id="185346" name="Rectangle 2"/>
          <p:cNvSpPr>
            <a:spLocks noChangeArrowheads="1"/>
          </p:cNvSpPr>
          <p:nvPr>
            <p:ph type="title"/>
          </p:nvPr>
        </p:nvSpPr>
        <p:spPr bwMode="auto">
          <a:xfrm>
            <a:off x="2036763" y="50800"/>
            <a:ext cx="5070475" cy="904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Validation of the slug model against CORA-W1 test </a:t>
            </a:r>
            <a:r>
              <a:rPr lang="en-US" sz="2000" b="1">
                <a:solidFill>
                  <a:srgbClr val="A50021"/>
                </a:solidFill>
                <a:latin typeface="Arial" charset="0"/>
              </a:rPr>
              <a:t>(1/2)</a:t>
            </a:r>
            <a:endParaRPr lang="ru-RU" sz="2000" b="1">
              <a:solidFill>
                <a:srgbClr val="A50021"/>
              </a:solidFill>
              <a:latin typeface="Arial" charset="0"/>
            </a:endParaRPr>
          </a:p>
        </p:txBody>
      </p:sp>
      <p:pic>
        <p:nvPicPr>
          <p:cNvPr id="18535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992188"/>
            <a:ext cx="4260850" cy="4508500"/>
          </a:xfrm>
          <a:prstGeom prst="rect">
            <a:avLst/>
          </a:prstGeom>
          <a:noFill/>
          <a:extLst>
            <a:ext uri="{909E8E84-426E-40DD-AFC4-6F175D3DCCD1}">
              <a14:hiddenFill xmlns:a14="http://schemas.microsoft.com/office/drawing/2010/main">
                <a:solidFill>
                  <a:srgbClr val="FFFFFF"/>
                </a:solidFill>
              </a14:hiddenFill>
            </a:ext>
          </a:extLst>
        </p:spPr>
      </p:pic>
      <p:pic>
        <p:nvPicPr>
          <p:cNvPr id="185354" name="Picture 10"/>
          <p:cNvPicPr>
            <a:picLocks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676400"/>
            <a:ext cx="4135438" cy="3840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55" name="Text Box 11"/>
          <p:cNvSpPr txBox="1">
            <a:spLocks noChangeArrowheads="1"/>
          </p:cNvSpPr>
          <p:nvPr/>
        </p:nvSpPr>
        <p:spPr bwMode="auto">
          <a:xfrm>
            <a:off x="825500" y="5753100"/>
            <a:ext cx="3746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tx2"/>
                </a:solidFill>
                <a:latin typeface="Arial" charset="0"/>
              </a:rPr>
              <a:t>Slug temperature</a:t>
            </a:r>
            <a:endParaRPr lang="ru-RU" sz="2000">
              <a:solidFill>
                <a:schemeClr val="tx2"/>
              </a:solidFill>
              <a:latin typeface="Arial" charset="0"/>
            </a:endParaRPr>
          </a:p>
        </p:txBody>
      </p:sp>
      <p:sp>
        <p:nvSpPr>
          <p:cNvPr id="185356" name="Text Box 12"/>
          <p:cNvSpPr txBox="1">
            <a:spLocks noChangeArrowheads="1"/>
          </p:cNvSpPr>
          <p:nvPr/>
        </p:nvSpPr>
        <p:spPr bwMode="auto">
          <a:xfrm>
            <a:off x="4873625" y="5753100"/>
            <a:ext cx="3746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tx2"/>
                </a:solidFill>
                <a:latin typeface="Arial" charset="0"/>
              </a:rPr>
              <a:t>Melt composition</a:t>
            </a:r>
            <a:endParaRPr lang="ru-RU" sz="2000">
              <a:solidFill>
                <a:schemeClr val="tx2"/>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8" name="Foliennummernplatzhalter 5"/>
          <p:cNvSpPr>
            <a:spLocks noGrp="1"/>
          </p:cNvSpPr>
          <p:nvPr>
            <p:ph type="sldNum" sz="quarter" idx="11"/>
          </p:nvPr>
        </p:nvSpPr>
        <p:spPr/>
        <p:txBody>
          <a:bodyPr/>
          <a:lstStyle/>
          <a:p>
            <a:fld id="{5E35C1D5-2DF3-45DA-876F-EEAD2DD2855A}" type="slidenum">
              <a:rPr lang="ru-RU"/>
              <a:pPr/>
              <a:t>24</a:t>
            </a:fld>
            <a:endParaRPr lang="ru-RU"/>
          </a:p>
        </p:txBody>
      </p:sp>
      <p:sp>
        <p:nvSpPr>
          <p:cNvPr id="261122" name="Rectangle 2"/>
          <p:cNvSpPr>
            <a:spLocks noChangeArrowheads="1"/>
          </p:cNvSpPr>
          <p:nvPr>
            <p:ph type="title"/>
          </p:nvPr>
        </p:nvSpPr>
        <p:spPr bwMode="auto">
          <a:xfrm>
            <a:off x="2036763" y="50800"/>
            <a:ext cx="5070475" cy="904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Validation of the slug model against CORA-W1 test </a:t>
            </a:r>
            <a:r>
              <a:rPr lang="en-US" sz="2000" b="1">
                <a:solidFill>
                  <a:srgbClr val="A50021"/>
                </a:solidFill>
                <a:latin typeface="Arial" charset="0"/>
              </a:rPr>
              <a:t>(2/2)</a:t>
            </a:r>
            <a:endParaRPr lang="ru-RU" sz="2000" b="1">
              <a:solidFill>
                <a:srgbClr val="A50021"/>
              </a:solidFill>
              <a:latin typeface="Arial" charset="0"/>
            </a:endParaRPr>
          </a:p>
        </p:txBody>
      </p:sp>
      <p:sp>
        <p:nvSpPr>
          <p:cNvPr id="261125" name="Text Box 5"/>
          <p:cNvSpPr txBox="1">
            <a:spLocks noChangeArrowheads="1"/>
          </p:cNvSpPr>
          <p:nvPr/>
        </p:nvSpPr>
        <p:spPr bwMode="auto">
          <a:xfrm>
            <a:off x="4808538" y="5730875"/>
            <a:ext cx="374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tx2"/>
                </a:solidFill>
                <a:latin typeface="Arial" charset="0"/>
              </a:rPr>
              <a:t>Slug velocity and volume</a:t>
            </a:r>
            <a:r>
              <a:rPr lang="en-GB"/>
              <a:t> </a:t>
            </a:r>
            <a:endParaRPr lang="ru-RU"/>
          </a:p>
        </p:txBody>
      </p:sp>
      <p:sp>
        <p:nvSpPr>
          <p:cNvPr id="261126" name="Text Box 6"/>
          <p:cNvSpPr txBox="1">
            <a:spLocks noChangeArrowheads="1"/>
          </p:cNvSpPr>
          <p:nvPr/>
        </p:nvSpPr>
        <p:spPr bwMode="auto">
          <a:xfrm>
            <a:off x="369888" y="5786438"/>
            <a:ext cx="3746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tx2"/>
                </a:solidFill>
                <a:latin typeface="Arial" charset="0"/>
              </a:rPr>
              <a:t>Fuel pellet dissolution profile</a:t>
            </a:r>
            <a:endParaRPr lang="ru-RU" sz="2000">
              <a:solidFill>
                <a:schemeClr val="tx2"/>
              </a:solidFill>
              <a:latin typeface="Arial" charset="0"/>
            </a:endParaRPr>
          </a:p>
        </p:txBody>
      </p:sp>
      <p:pic>
        <p:nvPicPr>
          <p:cNvPr id="261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088" y="1509713"/>
            <a:ext cx="42608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129" name="Picture 9"/>
          <p:cNvPicPr>
            <a:picLocks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27188"/>
            <a:ext cx="4089400" cy="3602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D800B76E-EFC1-40CE-93A5-3FBE79BE8E58}" type="slidenum">
              <a:rPr lang="ru-RU"/>
              <a:pPr/>
              <a:t>25</a:t>
            </a:fld>
            <a:endParaRPr lang="ru-RU"/>
          </a:p>
        </p:txBody>
      </p:sp>
      <p:sp>
        <p:nvSpPr>
          <p:cNvPr id="263170" name="Rectangle 2"/>
          <p:cNvSpPr>
            <a:spLocks noChangeArrowheads="1"/>
          </p:cNvSpPr>
          <p:nvPr/>
        </p:nvSpPr>
        <p:spPr bwMode="auto">
          <a:xfrm>
            <a:off x="1679575" y="10318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rPr>
              <a:t>Task 5: </a:t>
            </a:r>
            <a:r>
              <a:rPr lang="en-GB" sz="2800" b="1" i="1">
                <a:solidFill>
                  <a:srgbClr val="A50021"/>
                </a:solidFill>
              </a:rPr>
              <a:t>Modelling of U-Zr-O mixture behaviour</a:t>
            </a:r>
            <a:r>
              <a:rPr lang="ru-RU"/>
              <a:t> </a:t>
            </a:r>
          </a:p>
        </p:txBody>
      </p:sp>
      <p:sp>
        <p:nvSpPr>
          <p:cNvPr id="263171"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63172" name="Text Box 4"/>
          <p:cNvSpPr txBox="1">
            <a:spLocks noChangeArrowheads="1"/>
          </p:cNvSpPr>
          <p:nvPr/>
        </p:nvSpPr>
        <p:spPr bwMode="auto">
          <a:xfrm>
            <a:off x="368300" y="1038225"/>
            <a:ext cx="8407400"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35000"/>
              </a:spcAft>
            </a:pPr>
            <a:r>
              <a:rPr lang="en-GB" sz="2000" b="1">
                <a:latin typeface="Arial" charset="0"/>
              </a:rPr>
              <a:t>Analytical support for the ITU tests on irradiated and MOX fuel dissolution by molten Zr and U-Zr-O melting points determination:</a:t>
            </a:r>
          </a:p>
          <a:p>
            <a:pPr algn="just">
              <a:spcAft>
                <a:spcPct val="25000"/>
              </a:spcAft>
              <a:buFontTx/>
              <a:buChar char="•"/>
            </a:pPr>
            <a:r>
              <a:rPr lang="en-GB" sz="2000">
                <a:latin typeface="Arial" charset="0"/>
              </a:rPr>
              <a:t> </a:t>
            </a:r>
            <a:r>
              <a:rPr lang="en-US" sz="2000">
                <a:latin typeface="Arial" charset="0"/>
              </a:rPr>
              <a:t>The previously developed models for fuel dissolution by molten Zr were based on the tests with fresh (unirradiated) UO</a:t>
            </a:r>
            <a:r>
              <a:rPr lang="ru-RU" sz="2000" baseline="-25000">
                <a:latin typeface="Arial" charset="0"/>
              </a:rPr>
              <a:t>2</a:t>
            </a:r>
            <a:r>
              <a:rPr lang="en-US" sz="2000">
                <a:latin typeface="Arial" charset="0"/>
              </a:rPr>
              <a:t>. Furthermore, the ternary U</a:t>
            </a:r>
            <a:r>
              <a:rPr lang="ru-RU" sz="2000">
                <a:latin typeface="Arial" charset="0"/>
              </a:rPr>
              <a:t>-</a:t>
            </a:r>
            <a:r>
              <a:rPr lang="en-US" sz="2000">
                <a:latin typeface="Arial" charset="0"/>
              </a:rPr>
              <a:t>Zr</a:t>
            </a:r>
            <a:r>
              <a:rPr lang="ru-RU" sz="2000">
                <a:latin typeface="Arial" charset="0"/>
              </a:rPr>
              <a:t>-</a:t>
            </a:r>
            <a:r>
              <a:rPr lang="en-US" sz="2000">
                <a:latin typeface="Arial" charset="0"/>
              </a:rPr>
              <a:t>O phase diagram is an important issue in modelling dissolution tests.</a:t>
            </a:r>
            <a:endParaRPr lang="en-GB" sz="2000">
              <a:latin typeface="Arial" charset="0"/>
            </a:endParaRPr>
          </a:p>
          <a:p>
            <a:pPr algn="just">
              <a:spcAft>
                <a:spcPct val="25000"/>
              </a:spcAft>
              <a:buFontTx/>
              <a:buChar char="•"/>
            </a:pPr>
            <a:r>
              <a:rPr lang="en-GB" sz="2000">
                <a:latin typeface="Arial" charset="0"/>
              </a:rPr>
              <a:t> Analysis of the new ITU tests on irradiated and MOX fuel dissolution by molten Zr and U-Zr-O melting points determination was carried out.</a:t>
            </a:r>
          </a:p>
          <a:p>
            <a:pPr algn="just">
              <a:spcAft>
                <a:spcPct val="25000"/>
              </a:spcAft>
              <a:buFontTx/>
              <a:buChar char="•"/>
            </a:pPr>
            <a:r>
              <a:rPr lang="en-GB" sz="2000">
                <a:latin typeface="Arial" charset="0"/>
              </a:rPr>
              <a:t> On the base of the tests analysis, correction of the fuel dissolution model for irradiated and MOX fuel was implemented.  </a:t>
            </a:r>
          </a:p>
          <a:p>
            <a:pPr algn="just">
              <a:spcAft>
                <a:spcPct val="25000"/>
              </a:spcAft>
              <a:buFontTx/>
              <a:buChar char="•"/>
            </a:pPr>
            <a:r>
              <a:rPr lang="en-GB" sz="2000">
                <a:latin typeface="Arial" charset="0"/>
              </a:rPr>
              <a:t> </a:t>
            </a:r>
            <a:r>
              <a:rPr lang="en-US" sz="2000">
                <a:latin typeface="Arial" charset="0"/>
              </a:rPr>
              <a:t>The ternary U</a:t>
            </a:r>
            <a:r>
              <a:rPr lang="ru-RU" sz="2000">
                <a:latin typeface="Arial" charset="0"/>
              </a:rPr>
              <a:t>-</a:t>
            </a:r>
            <a:r>
              <a:rPr lang="en-US" sz="2000">
                <a:latin typeface="Arial" charset="0"/>
              </a:rPr>
              <a:t>Zr</a:t>
            </a:r>
            <a:r>
              <a:rPr lang="ru-RU" sz="2000">
                <a:latin typeface="Arial" charset="0"/>
              </a:rPr>
              <a:t>-</a:t>
            </a:r>
            <a:r>
              <a:rPr lang="en-US" sz="2000">
                <a:latin typeface="Arial" charset="0"/>
              </a:rPr>
              <a:t>O phase diagram which is a part of the melt physico-chemical interactions model is improved using the new tests data on </a:t>
            </a:r>
            <a:r>
              <a:rPr lang="en-GB" sz="2000">
                <a:latin typeface="Arial" charset="0"/>
              </a:rPr>
              <a:t>U-Zr-O melting points determination.</a:t>
            </a:r>
            <a:endParaRPr lang="ru-RU" sz="2000">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1" name="Foliennummernplatzhalter 4"/>
          <p:cNvSpPr>
            <a:spLocks noGrp="1"/>
          </p:cNvSpPr>
          <p:nvPr>
            <p:ph type="sldNum" sz="quarter" idx="11"/>
          </p:nvPr>
        </p:nvSpPr>
        <p:spPr/>
        <p:txBody>
          <a:bodyPr/>
          <a:lstStyle/>
          <a:p>
            <a:fld id="{8C89EFD8-C021-47A7-8AF8-DD5B0C4783BB}" type="slidenum">
              <a:rPr lang="ru-RU"/>
              <a:pPr/>
              <a:t>26</a:t>
            </a:fld>
            <a:endParaRPr lang="ru-RU"/>
          </a:p>
        </p:txBody>
      </p:sp>
      <p:graphicFrame>
        <p:nvGraphicFramePr>
          <p:cNvPr id="265219" name="Object 3"/>
          <p:cNvGraphicFramePr>
            <a:graphicFrameLocks noChangeAspect="1"/>
          </p:cNvGraphicFramePr>
          <p:nvPr/>
        </p:nvGraphicFramePr>
        <p:xfrm>
          <a:off x="0" y="2341563"/>
          <a:ext cx="4248150" cy="3654425"/>
        </p:xfrm>
        <a:graphic>
          <a:graphicData uri="http://schemas.openxmlformats.org/presentationml/2006/ole">
            <mc:AlternateContent xmlns:mc="http://schemas.openxmlformats.org/markup-compatibility/2006">
              <mc:Choice xmlns:v="urn:schemas-microsoft-com:vml" Requires="v">
                <p:oleObj spid="_x0000_s265227" name="Image" r:id="rId4" imgW="8000000" imgH="6882540" progId="Photoshop.Image.6">
                  <p:embed/>
                </p:oleObj>
              </mc:Choice>
              <mc:Fallback>
                <p:oleObj name="Image" r:id="rId4" imgW="8000000" imgH="6882540" progId="Photoshop.Image.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41563"/>
                        <a:ext cx="4248150" cy="365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5220" name="Object 4"/>
          <p:cNvGraphicFramePr>
            <a:graphicFrameLocks noChangeAspect="1"/>
          </p:cNvGraphicFramePr>
          <p:nvPr/>
        </p:nvGraphicFramePr>
        <p:xfrm>
          <a:off x="4537075" y="2343150"/>
          <a:ext cx="4246563" cy="3652838"/>
        </p:xfrm>
        <a:graphic>
          <a:graphicData uri="http://schemas.openxmlformats.org/presentationml/2006/ole">
            <mc:AlternateContent xmlns:mc="http://schemas.openxmlformats.org/markup-compatibility/2006">
              <mc:Choice xmlns:v="urn:schemas-microsoft-com:vml" Requires="v">
                <p:oleObj spid="_x0000_s265228" name="Image" r:id="rId6" imgW="8000000" imgH="6882540" progId="Photoshop.Image.6">
                  <p:embed/>
                </p:oleObj>
              </mc:Choice>
              <mc:Fallback>
                <p:oleObj name="Image" r:id="rId6" imgW="8000000" imgH="6882540" progId="Photoshop.Image.6">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075" y="2343150"/>
                        <a:ext cx="4246563" cy="365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5221" name="Text Box 5"/>
          <p:cNvSpPr txBox="1">
            <a:spLocks noChangeArrowheads="1"/>
          </p:cNvSpPr>
          <p:nvPr/>
        </p:nvSpPr>
        <p:spPr bwMode="auto">
          <a:xfrm>
            <a:off x="576263" y="1244600"/>
            <a:ext cx="3744912" cy="1035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80000"/>
              </a:lnSpc>
              <a:spcBef>
                <a:spcPct val="50000"/>
              </a:spcBef>
            </a:pPr>
            <a:r>
              <a:rPr lang="en-GB" sz="1800" u="sng">
                <a:latin typeface="Arial" charset="0"/>
              </a:rPr>
              <a:t>Measured liquidus point</a:t>
            </a:r>
            <a:r>
              <a:rPr lang="en-GB" sz="1800">
                <a:latin typeface="Arial" charset="0"/>
              </a:rPr>
              <a:t>:</a:t>
            </a:r>
          </a:p>
          <a:p>
            <a:pPr algn="l" eaLnBrk="1" hangingPunct="1">
              <a:lnSpc>
                <a:spcPct val="80000"/>
              </a:lnSpc>
              <a:spcBef>
                <a:spcPct val="50000"/>
              </a:spcBef>
            </a:pPr>
            <a:r>
              <a:rPr lang="en-GB" sz="1800">
                <a:latin typeface="Arial" charset="0"/>
              </a:rPr>
              <a:t>40 at% Zr : 60 at% UO</a:t>
            </a:r>
            <a:r>
              <a:rPr lang="en-GB" sz="1800" baseline="-25000">
                <a:latin typeface="Arial" charset="0"/>
              </a:rPr>
              <a:t>2 </a:t>
            </a:r>
          </a:p>
          <a:p>
            <a:pPr algn="l" eaLnBrk="1" hangingPunct="1">
              <a:lnSpc>
                <a:spcPct val="80000"/>
              </a:lnSpc>
              <a:spcBef>
                <a:spcPct val="50000"/>
              </a:spcBef>
            </a:pPr>
            <a:r>
              <a:rPr lang="en-GB" sz="1800">
                <a:latin typeface="Arial" charset="0"/>
              </a:rPr>
              <a:t>T</a:t>
            </a:r>
            <a:r>
              <a:rPr lang="en-GB" sz="1800" baseline="-25000">
                <a:latin typeface="Arial" charset="0"/>
              </a:rPr>
              <a:t>liq </a:t>
            </a:r>
            <a:r>
              <a:rPr lang="en-GB" sz="1800">
                <a:latin typeface="Arial" charset="0"/>
                <a:sym typeface="Symbol" pitchFamily="18" charset="2"/>
              </a:rPr>
              <a:t> 2650 K</a:t>
            </a:r>
            <a:endParaRPr lang="en-GB" sz="1800" baseline="-25000">
              <a:latin typeface="Arial" charset="0"/>
              <a:sym typeface="Symbol" pitchFamily="18" charset="2"/>
            </a:endParaRPr>
          </a:p>
        </p:txBody>
      </p:sp>
      <p:pic>
        <p:nvPicPr>
          <p:cNvPr id="26522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7438" y="625475"/>
            <a:ext cx="2987675"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3" name="Line 7"/>
          <p:cNvSpPr>
            <a:spLocks noChangeShapeType="1"/>
          </p:cNvSpPr>
          <p:nvPr/>
        </p:nvSpPr>
        <p:spPr bwMode="auto">
          <a:xfrm flipV="1">
            <a:off x="4321175" y="1530350"/>
            <a:ext cx="1928813" cy="146050"/>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5224" name="Line 8"/>
          <p:cNvSpPr>
            <a:spLocks noChangeShapeType="1"/>
          </p:cNvSpPr>
          <p:nvPr/>
        </p:nvSpPr>
        <p:spPr bwMode="auto">
          <a:xfrm flipH="1">
            <a:off x="6842125" y="884238"/>
            <a:ext cx="790575" cy="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5225" name="Text Box 9"/>
          <p:cNvSpPr txBox="1">
            <a:spLocks noChangeArrowheads="1"/>
          </p:cNvSpPr>
          <p:nvPr/>
        </p:nvSpPr>
        <p:spPr bwMode="auto">
          <a:xfrm>
            <a:off x="250825" y="6092825"/>
            <a:ext cx="8424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b="1" u="sng">
                <a:solidFill>
                  <a:srgbClr val="990033"/>
                </a:solidFill>
                <a:latin typeface="Arial" charset="0"/>
              </a:rPr>
              <a:t>Conclusion:</a:t>
            </a:r>
            <a:r>
              <a:rPr lang="en-US" sz="1800">
                <a:latin typeface="Arial" charset="0"/>
              </a:rPr>
              <a:t> diagram A very well fits to the measured </a:t>
            </a:r>
            <a:r>
              <a:rPr lang="en-GB" sz="1800">
                <a:latin typeface="Arial" charset="0"/>
              </a:rPr>
              <a:t>liquidus </a:t>
            </a:r>
            <a:r>
              <a:rPr lang="en-US" sz="1800">
                <a:latin typeface="Arial" charset="0"/>
              </a:rPr>
              <a:t>point</a:t>
            </a:r>
            <a:endParaRPr lang="ru-RU" sz="1800">
              <a:latin typeface="Arial" charset="0"/>
            </a:endParaRPr>
          </a:p>
        </p:txBody>
      </p:sp>
      <p:sp>
        <p:nvSpPr>
          <p:cNvPr id="265226" name="Rectangle 10"/>
          <p:cNvSpPr>
            <a:spLocks noChangeArrowheads="1"/>
          </p:cNvSpPr>
          <p:nvPr/>
        </p:nvSpPr>
        <p:spPr bwMode="auto">
          <a:xfrm>
            <a:off x="1695450" y="12223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b="1">
                <a:solidFill>
                  <a:srgbClr val="A50021"/>
                </a:solidFill>
                <a:latin typeface="Arial" charset="0"/>
              </a:rPr>
              <a:t>Analysis of ITU measurements (example)</a:t>
            </a:r>
            <a:endParaRPr lang="ru-RU" b="1">
              <a:solidFill>
                <a:srgbClr val="A50021"/>
              </a:solidFill>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56FDBEFF-351F-47D6-8259-011B4E799BD8}" type="slidenum">
              <a:rPr lang="ru-RU"/>
              <a:pPr/>
              <a:t>27</a:t>
            </a:fld>
            <a:endParaRPr lang="ru-RU"/>
          </a:p>
        </p:txBody>
      </p:sp>
      <p:sp>
        <p:nvSpPr>
          <p:cNvPr id="267266" name="Rectangle 2"/>
          <p:cNvSpPr>
            <a:spLocks noChangeArrowheads="1"/>
          </p:cNvSpPr>
          <p:nvPr/>
        </p:nvSpPr>
        <p:spPr bwMode="auto">
          <a:xfrm>
            <a:off x="1746250" y="103188"/>
            <a:ext cx="56515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nSpc>
                <a:spcPct val="80000"/>
              </a:lnSpc>
            </a:pPr>
            <a:r>
              <a:rPr lang="en-GB" b="1">
                <a:solidFill>
                  <a:srgbClr val="A50021"/>
                </a:solidFill>
              </a:rPr>
              <a:t>Task 6: </a:t>
            </a:r>
            <a:r>
              <a:rPr lang="en-GB" b="1" i="1">
                <a:solidFill>
                  <a:srgbClr val="A50021"/>
                </a:solidFill>
              </a:rPr>
              <a:t>Development of a three-dimensional code and adaptation to the LIVE project</a:t>
            </a:r>
            <a:r>
              <a:rPr lang="en-GB"/>
              <a:t> </a:t>
            </a:r>
            <a:endParaRPr lang="ru-RU"/>
          </a:p>
        </p:txBody>
      </p:sp>
      <p:sp>
        <p:nvSpPr>
          <p:cNvPr id="267267"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67268" name="Text Box 4"/>
          <p:cNvSpPr txBox="1">
            <a:spLocks noChangeArrowheads="1"/>
          </p:cNvSpPr>
          <p:nvPr/>
        </p:nvSpPr>
        <p:spPr bwMode="auto">
          <a:xfrm>
            <a:off x="368300" y="1038225"/>
            <a:ext cx="8407400" cy="52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Aft>
                <a:spcPct val="35000"/>
              </a:spcAft>
            </a:pPr>
            <a:r>
              <a:rPr lang="en-GB" sz="2000" b="1">
                <a:latin typeface="Arial" charset="0"/>
              </a:rPr>
              <a:t>Adaptation of the three-dimensional CONV code (within Boussinesq approximation) for the LIVE project conditions. Development and implementation in the CONV code of the thermal-hydraulic model with a variable density (without Boussinesq approximation):</a:t>
            </a:r>
          </a:p>
          <a:p>
            <a:pPr algn="just">
              <a:lnSpc>
                <a:spcPct val="95000"/>
              </a:lnSpc>
              <a:buFontTx/>
              <a:buChar char="•"/>
            </a:pPr>
            <a:r>
              <a:rPr lang="en-GB" sz="2000">
                <a:latin typeface="Arial" charset="0"/>
              </a:rPr>
              <a:t> </a:t>
            </a:r>
            <a:r>
              <a:rPr lang="en-US" sz="1800">
                <a:latin typeface="Arial" charset="0"/>
              </a:rPr>
              <a:t>The previously developed three-dimensional CONV code was intended for simulation of three-dimensional flows in the Boussinesq approximation on Cartesian grids with a local refinement near domain with singularities of flows.</a:t>
            </a:r>
            <a:endParaRPr lang="en-US" sz="1800" b="1">
              <a:latin typeface="Arial" charset="0"/>
            </a:endParaRPr>
          </a:p>
          <a:p>
            <a:pPr algn="just">
              <a:lnSpc>
                <a:spcPct val="95000"/>
              </a:lnSpc>
              <a:buFontTx/>
              <a:buChar char="•"/>
            </a:pPr>
            <a:r>
              <a:rPr lang="en-US" sz="1800">
                <a:latin typeface="Arial" charset="0"/>
              </a:rPr>
              <a:t> The model for calculation of flows with a variable density without Boussinesq approximation was developed and implemented in CONV code. The necessary modification of numerical algorithm to fast solving of pressure correction equation with usage of algebraic solver on the basis of Fast Fourier Transformation (with variable properties) was carried out. Comparison with Boussinesq model on such parameters as 3d heat flux distribution on cooled boundary and possible crust formation depending on the power density and the external cooling was conducted.</a:t>
            </a:r>
            <a:endParaRPr lang="en-US" sz="1800" b="1">
              <a:latin typeface="Arial" charset="0"/>
            </a:endParaRPr>
          </a:p>
          <a:p>
            <a:pPr algn="just">
              <a:lnSpc>
                <a:spcPct val="95000"/>
              </a:lnSpc>
              <a:buFontTx/>
              <a:buChar char="•"/>
            </a:pPr>
            <a:r>
              <a:rPr lang="en-GB" sz="1800">
                <a:latin typeface="Arial" charset="0"/>
              </a:rPr>
              <a:t> On the base of the </a:t>
            </a:r>
            <a:r>
              <a:rPr lang="en-US" sz="1800">
                <a:latin typeface="Arial" charset="0"/>
              </a:rPr>
              <a:t>carried out numerical investigations and adaptation of previously developed software, more advanced version of the code permitting calculation of three-dimensional flows with variable properties, appropriate to real corium properties or prototypes was obtained.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F235631D-89E6-4A5F-93C7-0629E81A6993}" type="slidenum">
              <a:rPr lang="ru-RU"/>
              <a:pPr/>
              <a:t>28</a:t>
            </a:fld>
            <a:endParaRPr lang="ru-RU"/>
          </a:p>
        </p:txBody>
      </p:sp>
      <p:sp>
        <p:nvSpPr>
          <p:cNvPr id="269314" name="Rectangle 2"/>
          <p:cNvSpPr>
            <a:spLocks noChangeArrowheads="1"/>
          </p:cNvSpPr>
          <p:nvPr/>
        </p:nvSpPr>
        <p:spPr bwMode="auto">
          <a:xfrm>
            <a:off x="1746250" y="103188"/>
            <a:ext cx="56515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nSpc>
                <a:spcPct val="80000"/>
              </a:lnSpc>
            </a:pPr>
            <a:r>
              <a:rPr lang="en-GB" b="1">
                <a:solidFill>
                  <a:srgbClr val="A50021"/>
                </a:solidFill>
              </a:rPr>
              <a:t>Task 7: </a:t>
            </a:r>
            <a:r>
              <a:rPr lang="en-GB" b="1" i="1">
                <a:solidFill>
                  <a:srgbClr val="A50021"/>
                </a:solidFill>
              </a:rPr>
              <a:t>Theoretical analysis and code validation</a:t>
            </a:r>
            <a:r>
              <a:rPr lang="ru-RU"/>
              <a:t> </a:t>
            </a:r>
          </a:p>
        </p:txBody>
      </p:sp>
      <p:sp>
        <p:nvSpPr>
          <p:cNvPr id="269315"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69316" name="Text Box 4"/>
          <p:cNvSpPr txBox="1">
            <a:spLocks noChangeArrowheads="1"/>
          </p:cNvSpPr>
          <p:nvPr/>
        </p:nvSpPr>
        <p:spPr bwMode="auto">
          <a:xfrm>
            <a:off x="368300" y="960438"/>
            <a:ext cx="8407400" cy="562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Aft>
                <a:spcPct val="35000"/>
              </a:spcAft>
            </a:pPr>
            <a:r>
              <a:rPr lang="en-GB" sz="1800" b="1">
                <a:latin typeface="Arial" charset="0"/>
              </a:rPr>
              <a:t>Numerical-theoretical analysis of the flows in a boundary layer adjacent to cooled boundaries. Validation of the developed flow models using experimental data, including experiments with a heat generating fluid such as LIVE, COPO, SIMECO:</a:t>
            </a:r>
          </a:p>
          <a:p>
            <a:pPr algn="just">
              <a:buFontTx/>
              <a:buChar char="•"/>
            </a:pPr>
            <a:r>
              <a:rPr lang="en-US" sz="1800"/>
              <a:t> Numerical simulation of natural convection and heat flux distribution was supplemented by the theoretical analysis of major phenomena such as boundary layers formation, with the analysis of energy balance in heat-generating fluids. Theoretical dependences were compared with the results of calculations, namely for such processes as: free convection in a heat-generating fluid for cylindrical geometry; convective heat exchange for a heat-generating fluid in an upper zone of enclosure. In all cases a good coincidence was obtained between analytical and numerical results.</a:t>
            </a:r>
          </a:p>
          <a:p>
            <a:pPr algn="just">
              <a:buFontTx/>
              <a:buChar char="•"/>
            </a:pPr>
            <a:r>
              <a:rPr lang="en-US" sz="1800"/>
              <a:t> Heat generating fluids exhibit temperature stratification depending upon boundary conditions at the top (isothermal or adiabatic).  Corresponding theoretical assessments for the heat transfer and their dependence upon dimensionless parameters such as Rayleigh number were compared with numerical results and in this case a good coincidence was observed. </a:t>
            </a:r>
          </a:p>
          <a:p>
            <a:pPr algn="just">
              <a:buFontTx/>
              <a:buChar char="•"/>
            </a:pPr>
            <a:r>
              <a:rPr lang="en-GB" sz="1800"/>
              <a:t> Matrix of validation for developed models was elaborated for convection of a heat-generating fluid (BALI, COPO and SIMECO). The preliminary numerical simulation of circular heat used in the experimental facility LIVE was carried out by means of the CONV code which was validated and adapted to conditions of the project.</a:t>
            </a:r>
            <a:r>
              <a:rPr lang="ru-RU" sz="1800"/>
              <a:t> </a:t>
            </a:r>
            <a:endParaRPr lang="en-US" sz="18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1AEA83DA-ADCC-498E-92A7-A9E25567FFFB}" type="slidenum">
              <a:rPr lang="ru-RU"/>
              <a:pPr/>
              <a:t>29</a:t>
            </a:fld>
            <a:endParaRPr lang="ru-RU"/>
          </a:p>
        </p:txBody>
      </p:sp>
      <p:sp>
        <p:nvSpPr>
          <p:cNvPr id="271362" name="Rectangle 2"/>
          <p:cNvSpPr>
            <a:spLocks noChangeArrowheads="1"/>
          </p:cNvSpPr>
          <p:nvPr/>
        </p:nvSpPr>
        <p:spPr bwMode="auto">
          <a:xfrm>
            <a:off x="1746250" y="103188"/>
            <a:ext cx="56515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nSpc>
                <a:spcPct val="80000"/>
              </a:lnSpc>
            </a:pPr>
            <a:r>
              <a:rPr lang="en-GB" b="1">
                <a:solidFill>
                  <a:srgbClr val="A50021"/>
                </a:solidFill>
              </a:rPr>
              <a:t>Task 8: </a:t>
            </a:r>
            <a:r>
              <a:rPr lang="en-GB" b="1" i="1">
                <a:solidFill>
                  <a:srgbClr val="A50021"/>
                </a:solidFill>
              </a:rPr>
              <a:t>Thermal-hydraulic model with accounting for the crust formation</a:t>
            </a:r>
            <a:r>
              <a:rPr lang="en-GB">
                <a:solidFill>
                  <a:srgbClr val="A50021"/>
                </a:solidFill>
              </a:rPr>
              <a:t> </a:t>
            </a:r>
            <a:endParaRPr lang="ru-RU">
              <a:solidFill>
                <a:srgbClr val="A50021"/>
              </a:solidFill>
            </a:endParaRPr>
          </a:p>
        </p:txBody>
      </p:sp>
      <p:sp>
        <p:nvSpPr>
          <p:cNvPr id="271363"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71364" name="Text Box 4"/>
          <p:cNvSpPr txBox="1">
            <a:spLocks noChangeArrowheads="1"/>
          </p:cNvSpPr>
          <p:nvPr/>
        </p:nvSpPr>
        <p:spPr bwMode="auto">
          <a:xfrm>
            <a:off x="368300" y="960438"/>
            <a:ext cx="8407400"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5000"/>
              </a:lnSpc>
              <a:spcAft>
                <a:spcPct val="35000"/>
              </a:spcAft>
            </a:pPr>
            <a:r>
              <a:rPr lang="en-GB" sz="2000" b="1">
                <a:latin typeface="Arial" charset="0"/>
              </a:rPr>
              <a:t>Development of models and code for numerical simulation of flows at high Rayleigh numbers under conditions of crust formation on a cooled surface. Testing of the developed models and modules on experimental data with crust formation using, for example RASPLAV tests</a:t>
            </a:r>
            <a:r>
              <a:rPr lang="en-GB" sz="1800" b="1">
                <a:latin typeface="Arial" charset="0"/>
              </a:rPr>
              <a:t>:</a:t>
            </a:r>
          </a:p>
          <a:p>
            <a:pPr algn="just">
              <a:buFontTx/>
              <a:buChar char="•"/>
            </a:pPr>
            <a:r>
              <a:rPr lang="en-US" sz="1800"/>
              <a:t> </a:t>
            </a:r>
            <a:r>
              <a:rPr lang="en-US" sz="2000"/>
              <a:t>Model for numerical simulation of melt flows simultaneously with heat transfer in the reactor case and crust formation at high Rayleigh numbers was developed and implemented in code. For the modeling of turbulence algebraic turbulent models and direct numerical simulation were used. A computing technique for modeling of turbulence was validated on results of problems with lid-driven flows and flow in tube. In all cases the good coincidence of numerical results to the reference data was attained.  </a:t>
            </a:r>
            <a:endParaRPr lang="en-US" sz="2000" b="1"/>
          </a:p>
          <a:p>
            <a:pPr algn="just">
              <a:buFontTx/>
              <a:buChar char="•"/>
            </a:pPr>
            <a:r>
              <a:rPr lang="en-US" sz="2000"/>
              <a:t> On the basis of the modified CONV version the simulation of molten-salt tests obtained in the RASPLAV facility was carried out. The obtained results demonstrate that the developed approach predicts correctly the absolute values of crust thickness.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ußzeilenplatzhalter 2"/>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35" name="Foliennummernplatzhalter 3"/>
          <p:cNvSpPr>
            <a:spLocks noGrp="1"/>
          </p:cNvSpPr>
          <p:nvPr>
            <p:ph type="sldNum" sz="quarter" idx="11"/>
          </p:nvPr>
        </p:nvSpPr>
        <p:spPr/>
        <p:txBody>
          <a:bodyPr/>
          <a:lstStyle/>
          <a:p>
            <a:fld id="{86222AE8-0AAC-4F2B-8D7B-0311AA396D91}" type="slidenum">
              <a:rPr lang="ru-RU"/>
              <a:pPr/>
              <a:t>3</a:t>
            </a:fld>
            <a:endParaRPr lang="ru-RU"/>
          </a:p>
        </p:txBody>
      </p:sp>
      <p:sp>
        <p:nvSpPr>
          <p:cNvPr id="76802" name="Rectangle 1026"/>
          <p:cNvSpPr>
            <a:spLocks noChangeArrowheads="1"/>
          </p:cNvSpPr>
          <p:nvPr/>
        </p:nvSpPr>
        <p:spPr bwMode="auto">
          <a:xfrm>
            <a:off x="1809750" y="1682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ru-RU" sz="3600" b="1">
                <a:solidFill>
                  <a:srgbClr val="A50021"/>
                </a:solidFill>
              </a:rPr>
              <a:t>Non-CIS Collaborators</a:t>
            </a:r>
          </a:p>
        </p:txBody>
      </p:sp>
      <p:sp>
        <p:nvSpPr>
          <p:cNvPr id="76803" name="Text Box 1027"/>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77017" name="Group 1241"/>
          <p:cNvGraphicFramePr>
            <a:graphicFrameLocks noGrp="1"/>
          </p:cNvGraphicFramePr>
          <p:nvPr>
            <p:ph/>
          </p:nvPr>
        </p:nvGraphicFramePr>
        <p:xfrm>
          <a:off x="682625" y="1503363"/>
          <a:ext cx="7870825" cy="4554539"/>
        </p:xfrm>
        <a:graphic>
          <a:graphicData uri="http://schemas.openxmlformats.org/drawingml/2006/table">
            <a:tbl>
              <a:tblPr/>
              <a:tblGrid>
                <a:gridCol w="1630363"/>
                <a:gridCol w="4127500"/>
                <a:gridCol w="2112962"/>
              </a:tblGrid>
              <a:tr h="7064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1800" b="1" i="0" u="none" strike="noStrike" cap="none" normalizeH="0" baseline="0" smtClean="0">
                          <a:ln>
                            <a:noFill/>
                          </a:ln>
                          <a:solidFill>
                            <a:srgbClr val="FF3300"/>
                          </a:solidFill>
                          <a:effectLst/>
                          <a:latin typeface="Arial" charset="0"/>
                        </a:rPr>
                        <a:t>CEA</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Commisariat </a:t>
                      </a:r>
                      <a:r>
                        <a:rPr kumimoji="0" lang="en-US" sz="1800" b="1" i="0" u="none" strike="noStrike" cap="none" normalizeH="0" baseline="0" smtClean="0">
                          <a:ln>
                            <a:noFill/>
                          </a:ln>
                          <a:solidFill>
                            <a:srgbClr val="003399"/>
                          </a:solidFill>
                          <a:effectLst/>
                          <a:latin typeface="Arial" charset="0"/>
                          <a:cs typeface="Arial" charset="0"/>
                        </a:rPr>
                        <a:t>à</a:t>
                      </a:r>
                      <a:r>
                        <a:rPr kumimoji="0" lang="en-US" sz="1800" b="1" i="0" u="none" strike="noStrike" cap="none" normalizeH="0" baseline="0" smtClean="0">
                          <a:ln>
                            <a:noFill/>
                          </a:ln>
                          <a:solidFill>
                            <a:srgbClr val="003399"/>
                          </a:solidFill>
                          <a:effectLst/>
                          <a:latin typeface="Arial" charset="0"/>
                        </a:rPr>
                        <a:t> l’Energie Atomique</a:t>
                      </a:r>
                      <a:endParaRPr kumimoji="0" lang="ru-RU" sz="1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64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FZK</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Forschungszentrum Karlsruhe GmbH </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64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1800" b="1" i="0" u="none" strike="noStrike" cap="none" normalizeH="0" baseline="0" smtClean="0">
                          <a:ln>
                            <a:noFill/>
                          </a:ln>
                          <a:solidFill>
                            <a:srgbClr val="FF3300"/>
                          </a:solidFill>
                          <a:effectLst/>
                          <a:latin typeface="Arial" charset="0"/>
                        </a:rPr>
                        <a:t>FZR</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Forschungszentrum Rossendorf GmbH </a:t>
                      </a:r>
                      <a:endParaRPr kumimoji="0" lang="ru-RU" sz="18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Rossendorf</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05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IRSN</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de Radioprotection et de Sûreté Nucléaire </a:t>
                      </a:r>
                      <a:endParaRPr kumimoji="0" lang="ru-RU" sz="18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874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ITU</a:t>
                      </a:r>
                      <a:endParaRPr kumimoji="0" lang="ru-RU" sz="18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European Commission</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Joint Research Centre</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für Transurane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72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FF3300"/>
                          </a:solidFill>
                          <a:effectLst/>
                          <a:latin typeface="Arial" charset="0"/>
                        </a:rPr>
                        <a:t>KAERI</a:t>
                      </a:r>
                      <a:r>
                        <a:rPr kumimoji="0" lang="ru-RU"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Korea Atomic Energy Research Institute</a:t>
                      </a:r>
                      <a:r>
                        <a:rPr kumimoji="0" lang="en-US" sz="1800" b="0" i="0" u="none" strike="noStrike" cap="none" normalizeH="0" baseline="0" smtClean="0">
                          <a:ln>
                            <a:noFill/>
                          </a:ln>
                          <a:solidFill>
                            <a:schemeClr val="tx1"/>
                          </a:solidFill>
                          <a:effectLst/>
                          <a:latin typeface="Times New Roman" pitchFamily="18" charset="0"/>
                        </a:rPr>
                        <a:t> </a:t>
                      </a:r>
                      <a:endParaRPr kumimoji="0" lang="ru-R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Korea</a:t>
                      </a:r>
                      <a:r>
                        <a:rPr kumimoji="0" lang="ru-RU" sz="1800" b="1" i="0" u="none" strike="noStrike" cap="none" normalizeH="0" baseline="0" smtClean="0">
                          <a:ln>
                            <a:noFill/>
                          </a:ln>
                          <a:solidFill>
                            <a:srgbClr val="003399"/>
                          </a:solidFill>
                          <a:effectLst/>
                          <a:latin typeface="Arial" charset="0"/>
                        </a:rPr>
                        <a:t> </a:t>
                      </a:r>
                      <a:r>
                        <a:rPr kumimoji="0" lang="en-US" sz="1800" b="1" i="0" u="none" strike="noStrike" cap="none" normalizeH="0" baseline="0" smtClean="0">
                          <a:ln>
                            <a:noFill/>
                          </a:ln>
                          <a:solidFill>
                            <a:srgbClr val="003399"/>
                          </a:solidFill>
                          <a:effectLst/>
                          <a:latin typeface="Arial" charset="0"/>
                        </a:rPr>
                        <a:t>Taejon</a:t>
                      </a:r>
                      <a:r>
                        <a:rPr kumimoji="0" lang="ru-RU" sz="1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5" name="Foliennummernplatzhalter 4"/>
          <p:cNvSpPr>
            <a:spLocks noGrp="1"/>
          </p:cNvSpPr>
          <p:nvPr>
            <p:ph type="sldNum" sz="quarter" idx="11"/>
          </p:nvPr>
        </p:nvSpPr>
        <p:spPr/>
        <p:txBody>
          <a:bodyPr/>
          <a:lstStyle/>
          <a:p>
            <a:fld id="{2F205070-068A-4F86-9172-E12D0EE1C751}" type="slidenum">
              <a:rPr lang="ru-RU"/>
              <a:pPr/>
              <a:t>30</a:t>
            </a:fld>
            <a:endParaRPr lang="ru-RU"/>
          </a:p>
        </p:txBody>
      </p:sp>
      <p:sp>
        <p:nvSpPr>
          <p:cNvPr id="191490" name="Rectangle 2"/>
          <p:cNvSpPr>
            <a:spLocks noChangeArrowheads="1"/>
          </p:cNvSpPr>
          <p:nvPr>
            <p:ph type="title"/>
          </p:nvPr>
        </p:nvSpPr>
        <p:spPr bwMode="auto">
          <a:xfrm>
            <a:off x="1477963" y="274638"/>
            <a:ext cx="6188075" cy="8509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General Conclusions</a:t>
            </a:r>
            <a:r>
              <a:rPr lang="en-US" sz="2400" b="1">
                <a:solidFill>
                  <a:srgbClr val="A50021"/>
                </a:solidFill>
                <a:latin typeface="Arial" charset="0"/>
              </a:rPr>
              <a:t/>
            </a:r>
            <a:br>
              <a:rPr lang="en-US" sz="2400" b="1">
                <a:solidFill>
                  <a:srgbClr val="A50021"/>
                </a:solidFill>
                <a:latin typeface="Arial" charset="0"/>
              </a:rPr>
            </a:br>
            <a:endParaRPr lang="ru-RU" sz="2400" b="1">
              <a:solidFill>
                <a:srgbClr val="A50021"/>
              </a:solidFill>
              <a:latin typeface="Arial" charset="0"/>
            </a:endParaRPr>
          </a:p>
        </p:txBody>
      </p:sp>
      <p:sp>
        <p:nvSpPr>
          <p:cNvPr id="191491" name="Rectangle 3"/>
          <p:cNvSpPr>
            <a:spLocks noChangeArrowheads="1"/>
          </p:cNvSpPr>
          <p:nvPr>
            <p:ph type="body" idx="1"/>
          </p:nvPr>
        </p:nvSpPr>
        <p:spPr bwMode="auto">
          <a:xfrm>
            <a:off x="323850" y="1225550"/>
            <a:ext cx="8521700" cy="51101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Bef>
                <a:spcPct val="30000"/>
              </a:spcBef>
            </a:pPr>
            <a:r>
              <a:rPr lang="en-GB" sz="2000">
                <a:latin typeface="Arial" charset="0"/>
              </a:rPr>
              <a:t>The ISTC Project #2936 was successfully completed in accordance with the time schedule of the Project Working Program</a:t>
            </a:r>
          </a:p>
          <a:p>
            <a:pPr algn="just">
              <a:spcBef>
                <a:spcPct val="30000"/>
              </a:spcBef>
            </a:pPr>
            <a:r>
              <a:rPr lang="en-US" sz="2000">
                <a:latin typeface="Arial" charset="0"/>
              </a:rPr>
              <a:t>The new models developed within the Project allows mechanistic description of the main processes of in-vessel melt behaviour and are thoroughly validated against available experimental data. </a:t>
            </a:r>
          </a:p>
          <a:p>
            <a:pPr algn="just">
              <a:spcBef>
                <a:spcPct val="30000"/>
              </a:spcBef>
            </a:pPr>
            <a:r>
              <a:rPr lang="en-US" sz="2000">
                <a:latin typeface="Arial" charset="0"/>
              </a:rPr>
              <a:t>The new codes SVECHA</a:t>
            </a:r>
            <a:r>
              <a:rPr lang="ru-RU" sz="2000">
                <a:latin typeface="Arial" charset="0"/>
              </a:rPr>
              <a:t>/</a:t>
            </a:r>
            <a:r>
              <a:rPr lang="en-US" sz="2000">
                <a:latin typeface="Arial" charset="0"/>
              </a:rPr>
              <a:t>MELT and CONV developed within the Project will be further developed for analysis of new experiments and modelling of accidents with core degradation at NPP.</a:t>
            </a:r>
          </a:p>
          <a:p>
            <a:pPr algn="just">
              <a:spcBef>
                <a:spcPct val="30000"/>
              </a:spcBef>
            </a:pPr>
            <a:r>
              <a:rPr lang="en-US" sz="2000">
                <a:latin typeface="Arial" charset="0"/>
              </a:rPr>
              <a:t>The developed models will be implemented in the Russian severe accident code SOCRAT and are proposed for implementation </a:t>
            </a:r>
            <a:r>
              <a:rPr lang="en-GB" sz="2000">
                <a:latin typeface="Arial" charset="0"/>
              </a:rPr>
              <a:t>in the European system codes such as ICARE/CATHARE, ASTEC or MELCOR.</a:t>
            </a:r>
            <a:endParaRPr lang="en-US" sz="2000">
              <a:latin typeface="Arial" charset="0"/>
            </a:endParaRPr>
          </a:p>
          <a:p>
            <a:pPr algn="just">
              <a:spcBef>
                <a:spcPct val="30000"/>
              </a:spcBef>
            </a:pPr>
            <a:r>
              <a:rPr lang="en-GB" sz="2000">
                <a:solidFill>
                  <a:srgbClr val="003399"/>
                </a:solidFill>
                <a:latin typeface="Arial" charset="0"/>
              </a:rPr>
              <a:t>The work was carried out in tight connection with the SARNET Project and with substantial support of the European collaborators, which are greatly acknowledged.</a:t>
            </a:r>
          </a:p>
          <a:p>
            <a:pPr>
              <a:lnSpc>
                <a:spcPct val="80000"/>
              </a:lnSpc>
            </a:pPr>
            <a:endParaRPr lang="en-GB" sz="200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FB78F8D4-5D74-4309-BF55-60DAADDD0EA6}" type="slidenum">
              <a:rPr lang="ru-RU"/>
              <a:pPr/>
              <a:t>4</a:t>
            </a:fld>
            <a:endParaRPr lang="ru-RU"/>
          </a:p>
        </p:txBody>
      </p:sp>
      <p:sp>
        <p:nvSpPr>
          <p:cNvPr id="79874" name="Rectangle 1026"/>
          <p:cNvSpPr>
            <a:spLocks noChangeArrowheads="1"/>
          </p:cNvSpPr>
          <p:nvPr/>
        </p:nvSpPr>
        <p:spPr bwMode="auto">
          <a:xfrm>
            <a:off x="1679575" y="14763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600" b="1">
                <a:solidFill>
                  <a:srgbClr val="A50021"/>
                </a:solidFill>
              </a:rPr>
              <a:t>Project Objectives</a:t>
            </a:r>
            <a:endParaRPr lang="ru-RU" sz="3600" b="1">
              <a:solidFill>
                <a:srgbClr val="A50021"/>
              </a:solidFill>
            </a:endParaRPr>
          </a:p>
        </p:txBody>
      </p:sp>
      <p:sp>
        <p:nvSpPr>
          <p:cNvPr id="79875" name="Text Box 1027"/>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9895" name="Text Box 1047"/>
          <p:cNvSpPr txBox="1">
            <a:spLocks noChangeArrowheads="1"/>
          </p:cNvSpPr>
          <p:nvPr/>
        </p:nvSpPr>
        <p:spPr bwMode="auto">
          <a:xfrm>
            <a:off x="479425" y="1350963"/>
            <a:ext cx="8029575" cy="47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solidFill>
                  <a:srgbClr val="003399"/>
                </a:solidFill>
                <a:latin typeface="Arial" charset="0"/>
              </a:rPr>
              <a:t>On the base of detailed analysis of available and new experimental data, to update, improve and verify models </a:t>
            </a:r>
            <a:r>
              <a:rPr lang="en-GB">
                <a:solidFill>
                  <a:srgbClr val="003399"/>
                </a:solidFill>
                <a:latin typeface="Arial" charset="0"/>
                <a:cs typeface="Times New Roman" pitchFamily="18" charset="0"/>
              </a:rPr>
              <a:t>on reactor core molten materials behaviour at consecutive stages of a severe accident:</a:t>
            </a:r>
          </a:p>
          <a:p>
            <a:pPr lvl="1" algn="just">
              <a:spcBef>
                <a:spcPct val="50000"/>
              </a:spcBef>
            </a:pPr>
            <a:r>
              <a:rPr lang="en-GB" sz="2000">
                <a:solidFill>
                  <a:srgbClr val="003399"/>
                </a:solidFill>
                <a:latin typeface="Arial" charset="0"/>
                <a:cs typeface="Arial" charset="0"/>
              </a:rPr>
              <a:t>• </a:t>
            </a:r>
            <a:r>
              <a:rPr lang="en-GB" sz="2000">
                <a:solidFill>
                  <a:srgbClr val="003399"/>
                </a:solidFill>
                <a:latin typeface="Arial" charset="0"/>
                <a:cs typeface="Times New Roman" pitchFamily="18" charset="0"/>
              </a:rPr>
              <a:t>from the early stage, when </a:t>
            </a:r>
            <a:r>
              <a:rPr lang="en-GB" sz="2000">
                <a:solidFill>
                  <a:srgbClr val="003399"/>
                </a:solidFill>
                <a:latin typeface="Arial" charset="0"/>
              </a:rPr>
              <a:t>melt formation and progression during core degradation occur (</a:t>
            </a:r>
            <a:r>
              <a:rPr lang="en-GB" sz="2000" b="1">
                <a:solidFill>
                  <a:srgbClr val="003399"/>
                </a:solidFill>
                <a:latin typeface="Arial" charset="0"/>
              </a:rPr>
              <a:t>SVECHA/MELT</a:t>
            </a:r>
            <a:r>
              <a:rPr lang="en-GB" sz="2000">
                <a:solidFill>
                  <a:srgbClr val="003399"/>
                </a:solidFill>
                <a:latin typeface="Arial" charset="0"/>
              </a:rPr>
              <a:t> code): Tasks 1-5</a:t>
            </a:r>
            <a:r>
              <a:rPr lang="en-GB" sz="2000">
                <a:solidFill>
                  <a:srgbClr val="003399"/>
                </a:solidFill>
                <a:latin typeface="Arial" charset="0"/>
                <a:cs typeface="Times New Roman" pitchFamily="18" charset="0"/>
              </a:rPr>
              <a:t>; </a:t>
            </a:r>
          </a:p>
          <a:p>
            <a:pPr lvl="1" algn="just">
              <a:spcBef>
                <a:spcPct val="50000"/>
              </a:spcBef>
            </a:pPr>
            <a:r>
              <a:rPr lang="en-GB" sz="2000">
                <a:solidFill>
                  <a:srgbClr val="003399"/>
                </a:solidFill>
                <a:latin typeface="Arial" charset="0"/>
                <a:cs typeface="Arial" charset="0"/>
              </a:rPr>
              <a:t>•   </a:t>
            </a:r>
            <a:r>
              <a:rPr lang="en-GB" sz="2000">
                <a:solidFill>
                  <a:srgbClr val="003399"/>
                </a:solidFill>
                <a:latin typeface="Arial" charset="0"/>
                <a:cs typeface="Times New Roman" pitchFamily="18" charset="0"/>
              </a:rPr>
              <a:t>to the late stage, when the core is completely degraded and a molten pool is formed in lower head of the PRV (</a:t>
            </a:r>
            <a:r>
              <a:rPr lang="en-GB" sz="2000" b="1">
                <a:solidFill>
                  <a:srgbClr val="003399"/>
                </a:solidFill>
                <a:latin typeface="Arial" charset="0"/>
                <a:cs typeface="Times New Roman" pitchFamily="18" charset="0"/>
              </a:rPr>
              <a:t>CONV</a:t>
            </a:r>
            <a:r>
              <a:rPr lang="en-GB" sz="2000">
                <a:solidFill>
                  <a:srgbClr val="003399"/>
                </a:solidFill>
                <a:latin typeface="Arial" charset="0"/>
                <a:cs typeface="Times New Roman" pitchFamily="18" charset="0"/>
              </a:rPr>
              <a:t> code): </a:t>
            </a:r>
            <a:r>
              <a:rPr lang="en-GB" sz="2000">
                <a:solidFill>
                  <a:srgbClr val="003399"/>
                </a:solidFill>
                <a:latin typeface="Arial" charset="0"/>
              </a:rPr>
              <a:t>Tasks 6-8</a:t>
            </a:r>
            <a:r>
              <a:rPr lang="en-GB">
                <a:solidFill>
                  <a:srgbClr val="003399"/>
                </a:solidFill>
              </a:rPr>
              <a:t>; </a:t>
            </a:r>
            <a:endParaRPr lang="en-US" sz="2000">
              <a:solidFill>
                <a:srgbClr val="003399"/>
              </a:solidFill>
              <a:latin typeface="Arial" charset="0"/>
            </a:endParaRPr>
          </a:p>
          <a:p>
            <a:pPr algn="just">
              <a:spcBef>
                <a:spcPct val="50000"/>
              </a:spcBef>
            </a:pPr>
            <a:r>
              <a:rPr lang="en-US">
                <a:solidFill>
                  <a:srgbClr val="003399"/>
                </a:solidFill>
                <a:latin typeface="Arial" charset="0"/>
              </a:rPr>
              <a:t>and to prepare them for benchmarking of simplified models and for implementation in the existing SA system codes</a:t>
            </a:r>
            <a:endParaRPr lang="ru-RU">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6" name="Foliennummernplatzhalter 4"/>
          <p:cNvSpPr>
            <a:spLocks noGrp="1"/>
          </p:cNvSpPr>
          <p:nvPr>
            <p:ph type="sldNum" sz="quarter" idx="11"/>
          </p:nvPr>
        </p:nvSpPr>
        <p:spPr/>
        <p:txBody>
          <a:bodyPr/>
          <a:lstStyle/>
          <a:p>
            <a:fld id="{64880B94-F2BF-4A0A-AE11-32EA09E10154}" type="slidenum">
              <a:rPr lang="ru-RU"/>
              <a:pPr/>
              <a:t>5</a:t>
            </a:fld>
            <a:endParaRPr lang="ru-RU"/>
          </a:p>
        </p:txBody>
      </p:sp>
      <p:sp>
        <p:nvSpPr>
          <p:cNvPr id="222210" name="Rectangle 2"/>
          <p:cNvSpPr>
            <a:spLocks noChangeArrowheads="1"/>
          </p:cNvSpPr>
          <p:nvPr/>
        </p:nvSpPr>
        <p:spPr bwMode="auto">
          <a:xfrm>
            <a:off x="1679575" y="10318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rPr>
              <a:t>Task 1: </a:t>
            </a:r>
            <a:r>
              <a:rPr lang="en-GB" sz="2800" b="1" i="1">
                <a:solidFill>
                  <a:srgbClr val="A50021"/>
                </a:solidFill>
              </a:rPr>
              <a:t>Modelling of melt formation and onset of melt relocation</a:t>
            </a:r>
            <a:endParaRPr lang="ru-RU" sz="2800" b="1" i="1">
              <a:solidFill>
                <a:srgbClr val="A50021"/>
              </a:solidFill>
            </a:endParaRPr>
          </a:p>
        </p:txBody>
      </p:sp>
      <p:sp>
        <p:nvSpPr>
          <p:cNvPr id="222211"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22212" name="Text Box 4"/>
          <p:cNvSpPr txBox="1">
            <a:spLocks noChangeArrowheads="1"/>
          </p:cNvSpPr>
          <p:nvPr/>
        </p:nvSpPr>
        <p:spPr bwMode="auto">
          <a:xfrm>
            <a:off x="368300" y="1038225"/>
            <a:ext cx="8407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35000"/>
              </a:spcAft>
            </a:pPr>
            <a:r>
              <a:rPr lang="en-GB" sz="2000" b="1">
                <a:latin typeface="Arial" charset="0"/>
              </a:rPr>
              <a:t>Improvement and implementation in the SVECHA code of the models for dissolution of ZrO</a:t>
            </a:r>
            <a:r>
              <a:rPr lang="en-GB" sz="2000" b="1" baseline="-25000">
                <a:latin typeface="Arial" charset="0"/>
              </a:rPr>
              <a:t>2</a:t>
            </a:r>
            <a:r>
              <a:rPr lang="en-GB" sz="2000" b="1">
                <a:latin typeface="Arial" charset="0"/>
              </a:rPr>
              <a:t> and UO</a:t>
            </a:r>
            <a:r>
              <a:rPr lang="en-GB" sz="2000" b="1" baseline="-25000">
                <a:latin typeface="Arial" charset="0"/>
              </a:rPr>
              <a:t>2</a:t>
            </a:r>
            <a:r>
              <a:rPr lang="en-GB" sz="2000" b="1">
                <a:latin typeface="Arial" charset="0"/>
              </a:rPr>
              <a:t> by molten Zircaloy, U-Zr-O melt oxidation and release from the cladding breach. Performance of verification calculations:</a:t>
            </a:r>
          </a:p>
          <a:p>
            <a:pPr algn="just">
              <a:spcAft>
                <a:spcPct val="35000"/>
              </a:spcAft>
              <a:buFontTx/>
              <a:buChar char="•"/>
            </a:pPr>
            <a:r>
              <a:rPr lang="en-GB" sz="2000">
                <a:latin typeface="Arial" charset="0"/>
              </a:rPr>
              <a:t> The melt dissolution/oxidation model was extended to non-equilibrium conditions of severe accidents, on the base of the new crucible tests data from FZK collaborators. On the base of newly developed models, new numerical modules were developed and implemented in the SVECHA code with tight coupling of these modules with other SVECHA modules describing heat exchange, cladding oxidation and thermo-mechanical deformation.</a:t>
            </a:r>
          </a:p>
          <a:p>
            <a:pPr algn="just">
              <a:spcAft>
                <a:spcPct val="35000"/>
              </a:spcAft>
              <a:buFontTx/>
              <a:buChar char="•"/>
            </a:pPr>
            <a:r>
              <a:rPr lang="en-GB" sz="2000">
                <a:latin typeface="Arial" charset="0"/>
              </a:rPr>
              <a:t>  The model for dissolution of ZrO</a:t>
            </a:r>
            <a:r>
              <a:rPr lang="en-GB" sz="2000" baseline="-25000">
                <a:latin typeface="Arial" charset="0"/>
              </a:rPr>
              <a:t>2</a:t>
            </a:r>
            <a:r>
              <a:rPr lang="en-GB" sz="2000">
                <a:latin typeface="Arial" charset="0"/>
              </a:rPr>
              <a:t> and UO</a:t>
            </a:r>
            <a:r>
              <a:rPr lang="en-GB" sz="2000" baseline="-25000">
                <a:latin typeface="Arial" charset="0"/>
              </a:rPr>
              <a:t>2</a:t>
            </a:r>
            <a:r>
              <a:rPr lang="en-GB" sz="2000">
                <a:latin typeface="Arial" charset="0"/>
              </a:rPr>
              <a:t> by molten Zircaloy and U-Zr-O melt oxidation was extended to non-equilibrium conditions and validated against FZK crucible tests data. The modified SVECHA code was applied to interpretation of corium melt behaviour in the in-pile tests Phebus FP, in cooperation with collaborators from JRC, IRSN and CEA.</a:t>
            </a:r>
            <a:endParaRPr lang="ru-RU" sz="200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39" name="Foliennummernplatzhalter 4"/>
          <p:cNvSpPr>
            <a:spLocks noGrp="1"/>
          </p:cNvSpPr>
          <p:nvPr>
            <p:ph type="sldNum" sz="quarter" idx="11"/>
          </p:nvPr>
        </p:nvSpPr>
        <p:spPr/>
        <p:txBody>
          <a:bodyPr/>
          <a:lstStyle/>
          <a:p>
            <a:fld id="{8B7156D2-DDB3-4FF7-A243-8762E32F72C2}" type="slidenum">
              <a:rPr lang="ru-RU"/>
              <a:pPr/>
              <a:t>6</a:t>
            </a:fld>
            <a:endParaRPr lang="ru-RU"/>
          </a:p>
        </p:txBody>
      </p:sp>
      <p:sp>
        <p:nvSpPr>
          <p:cNvPr id="119810" name="Rectangle 2"/>
          <p:cNvSpPr>
            <a:spLocks noGrp="1" noChangeArrowheads="1"/>
          </p:cNvSpPr>
          <p:nvPr>
            <p:ph type="title"/>
          </p:nvPr>
        </p:nvSpPr>
        <p:spPr bwMode="auto">
          <a:xfrm>
            <a:off x="457200" y="58738"/>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Single Rod Code </a:t>
            </a:r>
            <a:br>
              <a:rPr lang="en-US" sz="2800" b="1">
                <a:solidFill>
                  <a:srgbClr val="A50021"/>
                </a:solidFill>
                <a:latin typeface="Arial" charset="0"/>
              </a:rPr>
            </a:br>
            <a:r>
              <a:rPr lang="en-US" sz="2800" b="1">
                <a:solidFill>
                  <a:srgbClr val="A50021"/>
                </a:solidFill>
                <a:latin typeface="Arial" charset="0"/>
              </a:rPr>
              <a:t>SVECHA/QUENCH</a:t>
            </a:r>
            <a:endParaRPr lang="ru-RU" sz="2800" b="1">
              <a:solidFill>
                <a:srgbClr val="A50021"/>
              </a:solidFill>
              <a:latin typeface="Arial" charset="0"/>
            </a:endParaRPr>
          </a:p>
        </p:txBody>
      </p:sp>
      <p:sp>
        <p:nvSpPr>
          <p:cNvPr id="119812" name="Rectangle 4"/>
          <p:cNvSpPr>
            <a:spLocks noGrp="1" noChangeArrowheads="1"/>
          </p:cNvSpPr>
          <p:nvPr>
            <p:ph type="body" idx="1"/>
          </p:nvPr>
        </p:nvSpPr>
        <p:spPr bwMode="auto">
          <a:xfrm>
            <a:off x="436563" y="1881188"/>
            <a:ext cx="2943225" cy="40592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lnSpc>
                <a:spcPct val="80000"/>
              </a:lnSpc>
            </a:pPr>
            <a:r>
              <a:rPr lang="en-GB" sz="2000" b="1">
                <a:latin typeface="Arial" charset="0"/>
              </a:rPr>
              <a:t>SVECHA/QUENCH</a:t>
            </a:r>
            <a:r>
              <a:rPr lang="en-GB" sz="2000">
                <a:latin typeface="Arial" charset="0"/>
              </a:rPr>
              <a:t> code simulates fuel rod behaviour under severe accident conditions.</a:t>
            </a:r>
          </a:p>
          <a:p>
            <a:pPr algn="just">
              <a:lnSpc>
                <a:spcPct val="80000"/>
              </a:lnSpc>
            </a:pPr>
            <a:r>
              <a:rPr lang="en-GB" sz="2000">
                <a:latin typeface="Arial" charset="0"/>
              </a:rPr>
              <a:t>Fuel rod is divided into a number of meshes along axial and radial directions. </a:t>
            </a:r>
          </a:p>
          <a:p>
            <a:pPr algn="just">
              <a:lnSpc>
                <a:spcPct val="80000"/>
              </a:lnSpc>
            </a:pPr>
            <a:r>
              <a:rPr lang="en-GB" sz="2000">
                <a:latin typeface="Arial" charset="0"/>
              </a:rPr>
              <a:t>Mesh contains </a:t>
            </a:r>
            <a:r>
              <a:rPr lang="en-GB" sz="2000" b="1">
                <a:latin typeface="Arial" charset="0"/>
              </a:rPr>
              <a:t>UO</a:t>
            </a:r>
            <a:r>
              <a:rPr lang="en-GB" sz="2000" b="1" baseline="-25000">
                <a:latin typeface="Arial" charset="0"/>
              </a:rPr>
              <a:t>2</a:t>
            </a:r>
            <a:r>
              <a:rPr lang="en-GB" sz="2000" b="1">
                <a:latin typeface="Arial" charset="0"/>
              </a:rPr>
              <a:t> </a:t>
            </a:r>
            <a:r>
              <a:rPr lang="en-GB" sz="2000">
                <a:latin typeface="Arial" charset="0"/>
              </a:rPr>
              <a:t>fuel pellet and the multilayered oxidized </a:t>
            </a:r>
            <a:r>
              <a:rPr lang="en-GB" sz="2000" b="1">
                <a:latin typeface="Arial" charset="0"/>
              </a:rPr>
              <a:t>Zr</a:t>
            </a:r>
            <a:r>
              <a:rPr lang="en-GB" sz="2000">
                <a:latin typeface="Arial" charset="0"/>
              </a:rPr>
              <a:t> cladding.</a:t>
            </a:r>
            <a:endParaRPr lang="ru-RU" sz="2000">
              <a:latin typeface="Arial" charset="0"/>
            </a:endParaRPr>
          </a:p>
        </p:txBody>
      </p:sp>
      <p:sp>
        <p:nvSpPr>
          <p:cNvPr id="119839" name="Text Box 31"/>
          <p:cNvSpPr txBox="1">
            <a:spLocks noChangeArrowheads="1"/>
          </p:cNvSpPr>
          <p:nvPr/>
        </p:nvSpPr>
        <p:spPr bwMode="auto">
          <a:xfrm>
            <a:off x="2665413" y="5686425"/>
            <a:ext cx="396081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
              </a:spcBef>
            </a:pPr>
            <a:r>
              <a:rPr lang="en-US" b="1" i="1">
                <a:solidFill>
                  <a:schemeClr val="accent2"/>
                </a:solidFill>
                <a:latin typeface="Arial" charset="0"/>
              </a:rPr>
              <a:t>               </a:t>
            </a:r>
            <a:r>
              <a:rPr lang="en-US" sz="2000" b="1" i="1">
                <a:solidFill>
                  <a:schemeClr val="accent2"/>
                </a:solidFill>
                <a:latin typeface="Arial" charset="0"/>
              </a:rPr>
              <a:t>Coolant flow:</a:t>
            </a:r>
          </a:p>
          <a:p>
            <a:pPr eaLnBrk="1" hangingPunct="1">
              <a:spcBef>
                <a:spcPct val="5000"/>
              </a:spcBef>
            </a:pPr>
            <a:r>
              <a:rPr lang="en-US" sz="2000" b="1">
                <a:solidFill>
                  <a:schemeClr val="accent2"/>
                </a:solidFill>
                <a:latin typeface="Arial" charset="0"/>
              </a:rPr>
              <a:t>H</a:t>
            </a:r>
            <a:r>
              <a:rPr lang="en-US" sz="2000" b="1" baseline="-25000">
                <a:solidFill>
                  <a:schemeClr val="accent2"/>
                </a:solidFill>
                <a:latin typeface="Arial" charset="0"/>
              </a:rPr>
              <a:t>2</a:t>
            </a:r>
            <a:r>
              <a:rPr lang="en-US" sz="2000" b="1">
                <a:solidFill>
                  <a:schemeClr val="accent2"/>
                </a:solidFill>
                <a:latin typeface="Arial" charset="0"/>
              </a:rPr>
              <a:t>O(</a:t>
            </a:r>
            <a:r>
              <a:rPr lang="en-US" sz="2000" b="1" i="1">
                <a:solidFill>
                  <a:schemeClr val="accent2"/>
                </a:solidFill>
                <a:latin typeface="Arial" charset="0"/>
              </a:rPr>
              <a:t>l</a:t>
            </a:r>
            <a:r>
              <a:rPr lang="en-US" sz="2000" b="1">
                <a:solidFill>
                  <a:schemeClr val="accent2"/>
                </a:solidFill>
                <a:latin typeface="Arial" charset="0"/>
              </a:rPr>
              <a:t>), H</a:t>
            </a:r>
            <a:r>
              <a:rPr lang="en-US" sz="2000" b="1" baseline="-25000">
                <a:solidFill>
                  <a:schemeClr val="accent2"/>
                </a:solidFill>
                <a:latin typeface="Arial" charset="0"/>
              </a:rPr>
              <a:t>2</a:t>
            </a:r>
            <a:r>
              <a:rPr lang="en-US" sz="2000" b="1">
                <a:solidFill>
                  <a:schemeClr val="accent2"/>
                </a:solidFill>
                <a:latin typeface="Arial" charset="0"/>
              </a:rPr>
              <a:t>O(</a:t>
            </a:r>
            <a:r>
              <a:rPr lang="en-US" sz="2000" b="1" i="1">
                <a:solidFill>
                  <a:schemeClr val="accent2"/>
                </a:solidFill>
                <a:latin typeface="Arial" charset="0"/>
              </a:rPr>
              <a:t>g</a:t>
            </a:r>
            <a:r>
              <a:rPr lang="en-US" sz="2000" b="1">
                <a:solidFill>
                  <a:schemeClr val="accent2"/>
                </a:solidFill>
                <a:latin typeface="Arial" charset="0"/>
              </a:rPr>
              <a:t>), O</a:t>
            </a:r>
            <a:r>
              <a:rPr lang="en-US" sz="2000" b="1" baseline="-25000">
                <a:solidFill>
                  <a:schemeClr val="accent2"/>
                </a:solidFill>
                <a:latin typeface="Arial" charset="0"/>
              </a:rPr>
              <a:t>2</a:t>
            </a:r>
            <a:r>
              <a:rPr lang="en-US" sz="2000" b="1">
                <a:solidFill>
                  <a:schemeClr val="accent2"/>
                </a:solidFill>
                <a:latin typeface="Arial" charset="0"/>
              </a:rPr>
              <a:t>, Ar, H</a:t>
            </a:r>
            <a:r>
              <a:rPr lang="en-US" sz="2000" b="1" baseline="-25000">
                <a:solidFill>
                  <a:schemeClr val="accent2"/>
                </a:solidFill>
                <a:latin typeface="Arial" charset="0"/>
              </a:rPr>
              <a:t>2</a:t>
            </a:r>
            <a:r>
              <a:rPr lang="en-US" sz="2000" b="1">
                <a:solidFill>
                  <a:schemeClr val="accent2"/>
                </a:solidFill>
                <a:latin typeface="Arial" charset="0"/>
              </a:rPr>
              <a:t> </a:t>
            </a:r>
            <a:endParaRPr lang="ru-RU" sz="2000" b="1">
              <a:solidFill>
                <a:schemeClr val="accent2"/>
              </a:solidFill>
              <a:latin typeface="Arial" charset="0"/>
            </a:endParaRPr>
          </a:p>
        </p:txBody>
      </p:sp>
      <p:grpSp>
        <p:nvGrpSpPr>
          <p:cNvPr id="119842" name="Group 34"/>
          <p:cNvGrpSpPr>
            <a:grpSpLocks/>
          </p:cNvGrpSpPr>
          <p:nvPr/>
        </p:nvGrpSpPr>
        <p:grpSpPr bwMode="auto">
          <a:xfrm>
            <a:off x="3806825" y="1035050"/>
            <a:ext cx="4718050" cy="5194300"/>
            <a:chOff x="2606" y="748"/>
            <a:chExt cx="2972" cy="3272"/>
          </a:xfrm>
        </p:grpSpPr>
        <p:sp>
          <p:nvSpPr>
            <p:cNvPr id="119843" name="AutoShape 35"/>
            <p:cNvSpPr>
              <a:spLocks noChangeArrowheads="1"/>
            </p:cNvSpPr>
            <p:nvPr/>
          </p:nvSpPr>
          <p:spPr bwMode="auto">
            <a:xfrm>
              <a:off x="3060" y="906"/>
              <a:ext cx="227" cy="2720"/>
            </a:xfrm>
            <a:prstGeom prst="can">
              <a:avLst>
                <a:gd name="adj" fmla="val 62242"/>
              </a:avLst>
            </a:prstGeom>
            <a:gradFill rotWithShape="1">
              <a:gsLst>
                <a:gs pos="0">
                  <a:srgbClr val="FF3300"/>
                </a:gs>
                <a:gs pos="50000">
                  <a:srgbClr val="FF3300">
                    <a:gamma/>
                    <a:shade val="46275"/>
                    <a:invGamma/>
                  </a:srgbClr>
                </a:gs>
                <a:gs pos="100000">
                  <a:srgbClr val="FF3300"/>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44" name="Rectangle 36" descr="Светлый диагональный 2"/>
            <p:cNvSpPr>
              <a:spLocks noChangeArrowheads="1"/>
            </p:cNvSpPr>
            <p:nvPr/>
          </p:nvSpPr>
          <p:spPr bwMode="auto">
            <a:xfrm>
              <a:off x="2606" y="906"/>
              <a:ext cx="113" cy="2720"/>
            </a:xfrm>
            <a:prstGeom prst="rect">
              <a:avLst/>
            </a:prstGeom>
            <a:pattFill prst="lt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45" name="Rectangle 37" descr="Светлый диагональный 2"/>
            <p:cNvSpPr>
              <a:spLocks noChangeArrowheads="1"/>
            </p:cNvSpPr>
            <p:nvPr/>
          </p:nvSpPr>
          <p:spPr bwMode="auto">
            <a:xfrm>
              <a:off x="3628" y="906"/>
              <a:ext cx="113" cy="2720"/>
            </a:xfrm>
            <a:prstGeom prst="rect">
              <a:avLst/>
            </a:prstGeom>
            <a:pattFill prst="lt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46" name="Line 38"/>
            <p:cNvSpPr>
              <a:spLocks noChangeShapeType="1"/>
            </p:cNvSpPr>
            <p:nvPr/>
          </p:nvSpPr>
          <p:spPr bwMode="auto">
            <a:xfrm>
              <a:off x="2606" y="906"/>
              <a:ext cx="11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47" name="Line 39"/>
            <p:cNvSpPr>
              <a:spLocks noChangeShapeType="1"/>
            </p:cNvSpPr>
            <p:nvPr/>
          </p:nvSpPr>
          <p:spPr bwMode="auto">
            <a:xfrm>
              <a:off x="2606" y="3627"/>
              <a:ext cx="11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48" name="AutoShape 40"/>
            <p:cNvSpPr>
              <a:spLocks noChangeArrowheads="1"/>
            </p:cNvSpPr>
            <p:nvPr/>
          </p:nvSpPr>
          <p:spPr bwMode="auto">
            <a:xfrm>
              <a:off x="2833" y="3241"/>
              <a:ext cx="113" cy="453"/>
            </a:xfrm>
            <a:prstGeom prst="upArrow">
              <a:avLst>
                <a:gd name="adj1" fmla="val 50000"/>
                <a:gd name="adj2" fmla="val 100221"/>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49" name="AutoShape 41"/>
            <p:cNvSpPr>
              <a:spLocks noChangeArrowheads="1"/>
            </p:cNvSpPr>
            <p:nvPr/>
          </p:nvSpPr>
          <p:spPr bwMode="auto">
            <a:xfrm>
              <a:off x="3400" y="3241"/>
              <a:ext cx="113" cy="453"/>
            </a:xfrm>
            <a:prstGeom prst="upArrow">
              <a:avLst>
                <a:gd name="adj1" fmla="val 50000"/>
                <a:gd name="adj2" fmla="val 100221"/>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50" name="Line 42"/>
            <p:cNvSpPr>
              <a:spLocks noChangeShapeType="1"/>
            </p:cNvSpPr>
            <p:nvPr/>
          </p:nvSpPr>
          <p:spPr bwMode="auto">
            <a:xfrm>
              <a:off x="2721" y="1360"/>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51" name="Line 43"/>
            <p:cNvSpPr>
              <a:spLocks noChangeShapeType="1"/>
            </p:cNvSpPr>
            <p:nvPr/>
          </p:nvSpPr>
          <p:spPr bwMode="auto">
            <a:xfrm>
              <a:off x="2721" y="1813"/>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52" name="Line 44"/>
            <p:cNvSpPr>
              <a:spLocks noChangeShapeType="1"/>
            </p:cNvSpPr>
            <p:nvPr/>
          </p:nvSpPr>
          <p:spPr bwMode="auto">
            <a:xfrm>
              <a:off x="2721" y="2267"/>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53" name="Line 45"/>
            <p:cNvSpPr>
              <a:spLocks noChangeShapeType="1"/>
            </p:cNvSpPr>
            <p:nvPr/>
          </p:nvSpPr>
          <p:spPr bwMode="auto">
            <a:xfrm>
              <a:off x="2721" y="2720"/>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54" name="Line 46"/>
            <p:cNvSpPr>
              <a:spLocks noChangeShapeType="1"/>
            </p:cNvSpPr>
            <p:nvPr/>
          </p:nvSpPr>
          <p:spPr bwMode="auto">
            <a:xfrm>
              <a:off x="2721" y="3173"/>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55" name="Oval 47"/>
            <p:cNvSpPr>
              <a:spLocks noChangeArrowheads="1"/>
            </p:cNvSpPr>
            <p:nvPr/>
          </p:nvSpPr>
          <p:spPr bwMode="auto">
            <a:xfrm>
              <a:off x="2946" y="1246"/>
              <a:ext cx="453" cy="68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56" name="AutoShape 48"/>
            <p:cNvSpPr>
              <a:spLocks noChangeArrowheads="1"/>
            </p:cNvSpPr>
            <p:nvPr/>
          </p:nvSpPr>
          <p:spPr bwMode="auto">
            <a:xfrm>
              <a:off x="3966" y="981"/>
              <a:ext cx="1360" cy="317"/>
            </a:xfrm>
            <a:prstGeom prst="wedgeRectCallout">
              <a:avLst>
                <a:gd name="adj1" fmla="val -99241"/>
                <a:gd name="adj2" fmla="val 13454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latin typeface="Arial" charset="0"/>
                <a:cs typeface="Arial" charset="0"/>
              </a:endParaRPr>
            </a:p>
          </p:txBody>
        </p:sp>
        <p:sp>
          <p:nvSpPr>
            <p:cNvPr id="119857" name="Text Box 49"/>
            <p:cNvSpPr txBox="1">
              <a:spLocks noChangeArrowheads="1"/>
            </p:cNvSpPr>
            <p:nvPr/>
          </p:nvSpPr>
          <p:spPr bwMode="auto">
            <a:xfrm>
              <a:off x="3991" y="981"/>
              <a:ext cx="13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b="1">
                  <a:latin typeface="Arial" charset="0"/>
                  <a:cs typeface="Arial" charset="0"/>
                </a:rPr>
                <a:t>Vertical Mesh</a:t>
              </a:r>
              <a:endParaRPr lang="ru-RU" b="1">
                <a:latin typeface="Arial" charset="0"/>
                <a:cs typeface="Arial" charset="0"/>
              </a:endParaRPr>
            </a:p>
          </p:txBody>
        </p:sp>
        <p:sp>
          <p:nvSpPr>
            <p:cNvPr id="119858" name="AutoShape 50"/>
            <p:cNvSpPr>
              <a:spLocks noChangeArrowheads="1"/>
            </p:cNvSpPr>
            <p:nvPr/>
          </p:nvSpPr>
          <p:spPr bwMode="auto">
            <a:xfrm rot="5400000">
              <a:off x="4465" y="1450"/>
              <a:ext cx="385" cy="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59" name="Line 51"/>
            <p:cNvSpPr>
              <a:spLocks noChangeShapeType="1"/>
            </p:cNvSpPr>
            <p:nvPr/>
          </p:nvSpPr>
          <p:spPr bwMode="auto">
            <a:xfrm>
              <a:off x="4079" y="1813"/>
              <a:ext cx="0" cy="13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60" name="Rectangle 52" descr="Крупное конфетти"/>
            <p:cNvSpPr>
              <a:spLocks noChangeArrowheads="1"/>
            </p:cNvSpPr>
            <p:nvPr/>
          </p:nvSpPr>
          <p:spPr bwMode="auto">
            <a:xfrm>
              <a:off x="4192" y="2039"/>
              <a:ext cx="567" cy="907"/>
            </a:xfrm>
            <a:prstGeom prst="rect">
              <a:avLst/>
            </a:prstGeom>
            <a:pattFill prst="lgConfetti">
              <a:fgClr>
                <a:srgbClr val="9933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61" name="Rectangle 53" descr="Светлый диагональный 1"/>
            <p:cNvSpPr>
              <a:spLocks noChangeArrowheads="1"/>
            </p:cNvSpPr>
            <p:nvPr/>
          </p:nvSpPr>
          <p:spPr bwMode="auto">
            <a:xfrm>
              <a:off x="4873" y="2039"/>
              <a:ext cx="113" cy="907"/>
            </a:xfrm>
            <a:prstGeom prst="rect">
              <a:avLst/>
            </a:prstGeom>
            <a:pattFill prst="ltDnDiag">
              <a:fgClr>
                <a:schemeClr val="tx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62" name="Line 54"/>
            <p:cNvSpPr>
              <a:spLocks noChangeShapeType="1"/>
            </p:cNvSpPr>
            <p:nvPr/>
          </p:nvSpPr>
          <p:spPr bwMode="auto">
            <a:xfrm>
              <a:off x="4079" y="2039"/>
              <a:ext cx="9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63" name="Line 55"/>
            <p:cNvSpPr>
              <a:spLocks noChangeShapeType="1"/>
            </p:cNvSpPr>
            <p:nvPr/>
          </p:nvSpPr>
          <p:spPr bwMode="auto">
            <a:xfrm>
              <a:off x="4079" y="2946"/>
              <a:ext cx="9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64" name="Oval 56"/>
            <p:cNvSpPr>
              <a:spLocks noChangeArrowheads="1"/>
            </p:cNvSpPr>
            <p:nvPr/>
          </p:nvSpPr>
          <p:spPr bwMode="auto">
            <a:xfrm>
              <a:off x="3898" y="1752"/>
              <a:ext cx="1544" cy="1497"/>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65" name="AutoShape 57"/>
            <p:cNvSpPr>
              <a:spLocks noChangeArrowheads="1"/>
            </p:cNvSpPr>
            <p:nvPr/>
          </p:nvSpPr>
          <p:spPr bwMode="auto">
            <a:xfrm>
              <a:off x="3785" y="3105"/>
              <a:ext cx="680" cy="272"/>
            </a:xfrm>
            <a:prstGeom prst="wedgeRectCallout">
              <a:avLst>
                <a:gd name="adj1" fmla="val 46764"/>
                <a:gd name="adj2" fmla="val -23897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Pellet</a:t>
              </a:r>
              <a:endParaRPr lang="ru-RU" b="1">
                <a:latin typeface="Arial" charset="0"/>
                <a:cs typeface="Arial" charset="0"/>
              </a:endParaRPr>
            </a:p>
          </p:txBody>
        </p:sp>
        <p:sp>
          <p:nvSpPr>
            <p:cNvPr id="119866" name="AutoShape 58"/>
            <p:cNvSpPr>
              <a:spLocks noChangeArrowheads="1"/>
            </p:cNvSpPr>
            <p:nvPr/>
          </p:nvSpPr>
          <p:spPr bwMode="auto">
            <a:xfrm>
              <a:off x="4147" y="3400"/>
              <a:ext cx="499" cy="302"/>
            </a:xfrm>
            <a:prstGeom prst="wedgeRectCallout">
              <a:avLst>
                <a:gd name="adj1" fmla="val 84069"/>
                <a:gd name="adj2" fmla="val -28609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Gap</a:t>
              </a:r>
              <a:endParaRPr lang="ru-RU" b="1">
                <a:latin typeface="Arial" charset="0"/>
                <a:cs typeface="Arial" charset="0"/>
              </a:endParaRPr>
            </a:p>
          </p:txBody>
        </p:sp>
        <p:sp>
          <p:nvSpPr>
            <p:cNvPr id="119867" name="AutoShape 59"/>
            <p:cNvSpPr>
              <a:spLocks noChangeArrowheads="1"/>
            </p:cNvSpPr>
            <p:nvPr/>
          </p:nvSpPr>
          <p:spPr bwMode="auto">
            <a:xfrm>
              <a:off x="4036" y="3748"/>
              <a:ext cx="1270" cy="272"/>
            </a:xfrm>
            <a:prstGeom prst="wedgeRectCallout">
              <a:avLst>
                <a:gd name="adj1" fmla="val 20394"/>
                <a:gd name="adj2" fmla="val -42647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a:latin typeface="Arial" charset="0"/>
                  <a:cs typeface="Arial" charset="0"/>
                </a:rPr>
                <a:t>Zr Cladding</a:t>
              </a:r>
              <a:endParaRPr lang="ru-RU" b="1">
                <a:latin typeface="Arial" charset="0"/>
                <a:cs typeface="Arial" charset="0"/>
              </a:endParaRPr>
            </a:p>
          </p:txBody>
        </p:sp>
        <p:sp>
          <p:nvSpPr>
            <p:cNvPr id="119868" name="Line 60"/>
            <p:cNvSpPr>
              <a:spLocks noChangeShapeType="1"/>
            </p:cNvSpPr>
            <p:nvPr/>
          </p:nvSpPr>
          <p:spPr bwMode="auto">
            <a:xfrm>
              <a:off x="3174" y="748"/>
              <a:ext cx="0" cy="299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869" name="Rectangle 61"/>
            <p:cNvSpPr>
              <a:spLocks noChangeArrowheads="1"/>
            </p:cNvSpPr>
            <p:nvPr/>
          </p:nvSpPr>
          <p:spPr bwMode="auto">
            <a:xfrm>
              <a:off x="4986" y="2038"/>
              <a:ext cx="136" cy="907"/>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70" name="Rectangle 62"/>
            <p:cNvSpPr>
              <a:spLocks noChangeArrowheads="1"/>
            </p:cNvSpPr>
            <p:nvPr/>
          </p:nvSpPr>
          <p:spPr bwMode="auto">
            <a:xfrm>
              <a:off x="5122" y="2038"/>
              <a:ext cx="68" cy="907"/>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871" name="AutoShape 63"/>
            <p:cNvSpPr>
              <a:spLocks noChangeArrowheads="1"/>
            </p:cNvSpPr>
            <p:nvPr/>
          </p:nvSpPr>
          <p:spPr bwMode="auto">
            <a:xfrm>
              <a:off x="4807" y="1480"/>
              <a:ext cx="771" cy="318"/>
            </a:xfrm>
            <a:prstGeom prst="wedgeRectCallout">
              <a:avLst>
                <a:gd name="adj1" fmla="val -17833"/>
                <a:gd name="adj2" fmla="val 161634"/>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l-GR">
                  <a:latin typeface="Arial" charset="0"/>
                  <a:cs typeface="Arial" charset="0"/>
                </a:rPr>
                <a:t>α</a:t>
              </a:r>
              <a:r>
                <a:rPr lang="en-US">
                  <a:latin typeface="Arial" charset="0"/>
                  <a:cs typeface="Arial" charset="0"/>
                </a:rPr>
                <a:t>-Zr(O)</a:t>
              </a:r>
              <a:endParaRPr lang="ru-RU">
                <a:latin typeface="Arial" charset="0"/>
                <a:cs typeface="Arial" charset="0"/>
              </a:endParaRPr>
            </a:p>
          </p:txBody>
        </p:sp>
        <p:sp>
          <p:nvSpPr>
            <p:cNvPr id="119872" name="Text Box 64"/>
            <p:cNvSpPr txBox="1">
              <a:spLocks noChangeArrowheads="1"/>
            </p:cNvSpPr>
            <p:nvPr/>
          </p:nvSpPr>
          <p:spPr bwMode="auto">
            <a:xfrm>
              <a:off x="4989" y="1525"/>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endParaRPr lang="ru-RU" sz="1800">
                <a:latin typeface="Arial" charset="0"/>
                <a:cs typeface="Arial" charset="0"/>
              </a:endParaRPr>
            </a:p>
          </p:txBody>
        </p:sp>
        <p:sp>
          <p:nvSpPr>
            <p:cNvPr id="119873" name="AutoShape 65"/>
            <p:cNvSpPr>
              <a:spLocks noChangeArrowheads="1"/>
            </p:cNvSpPr>
            <p:nvPr/>
          </p:nvSpPr>
          <p:spPr bwMode="auto">
            <a:xfrm>
              <a:off x="4989" y="3113"/>
              <a:ext cx="589" cy="317"/>
            </a:xfrm>
            <a:prstGeom prst="wedgeRectCallout">
              <a:avLst>
                <a:gd name="adj1" fmla="val -22324"/>
                <a:gd name="adj2" fmla="val -138329"/>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sz="1800">
                <a:latin typeface="Arial" charset="0"/>
                <a:cs typeface="Arial" charset="0"/>
              </a:endParaRPr>
            </a:p>
          </p:txBody>
        </p:sp>
        <p:sp>
          <p:nvSpPr>
            <p:cNvPr id="119874" name="Text Box 66"/>
            <p:cNvSpPr txBox="1">
              <a:spLocks noChangeArrowheads="1"/>
            </p:cNvSpPr>
            <p:nvPr/>
          </p:nvSpPr>
          <p:spPr bwMode="auto">
            <a:xfrm>
              <a:off x="5034" y="3113"/>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atin typeface="Arial" charset="0"/>
                  <a:cs typeface="Arial" charset="0"/>
                </a:rPr>
                <a:t>ZrO</a:t>
              </a:r>
              <a:r>
                <a:rPr lang="en-US" baseline="-25000">
                  <a:latin typeface="Arial" charset="0"/>
                  <a:cs typeface="Arial" charset="0"/>
                </a:rPr>
                <a:t>2</a:t>
              </a:r>
              <a:endParaRPr lang="ru-RU">
                <a:latin typeface="Arial" charset="0"/>
                <a:cs typeface="Arial" charset="0"/>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7" name="Foliennummernplatzhalter 4"/>
          <p:cNvSpPr>
            <a:spLocks noGrp="1"/>
          </p:cNvSpPr>
          <p:nvPr>
            <p:ph type="sldNum" sz="quarter" idx="11"/>
          </p:nvPr>
        </p:nvSpPr>
        <p:spPr/>
        <p:txBody>
          <a:bodyPr/>
          <a:lstStyle/>
          <a:p>
            <a:fld id="{EAE8E5E8-3D33-4B1F-A1FB-E06F659E7695}" type="slidenum">
              <a:rPr lang="ru-RU"/>
              <a:pPr/>
              <a:t>7</a:t>
            </a:fld>
            <a:endParaRPr lang="ru-RU"/>
          </a:p>
        </p:txBody>
      </p:sp>
      <p:graphicFrame>
        <p:nvGraphicFramePr>
          <p:cNvPr id="238594" name="Object 2"/>
          <p:cNvGraphicFramePr>
            <a:graphicFrameLocks noChangeAspect="1"/>
          </p:cNvGraphicFramePr>
          <p:nvPr/>
        </p:nvGraphicFramePr>
        <p:xfrm>
          <a:off x="393700" y="1412875"/>
          <a:ext cx="8305800" cy="4983163"/>
        </p:xfrm>
        <a:graphic>
          <a:graphicData uri="http://schemas.openxmlformats.org/presentationml/2006/ole">
            <mc:AlternateContent xmlns:mc="http://schemas.openxmlformats.org/markup-compatibility/2006">
              <mc:Choice xmlns:v="urn:schemas-microsoft-com:vml" Requires="v">
                <p:oleObj spid="_x0000_s238598" name="Photo Editor Photo" r:id="rId4" imgW="7144747" imgH="4285714" progId="MSPhotoEd.3">
                  <p:embed/>
                </p:oleObj>
              </mc:Choice>
              <mc:Fallback>
                <p:oleObj name="Photo Editor Photo" r:id="rId4" imgW="7144747" imgH="4285714"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1412875"/>
                        <a:ext cx="83058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595" name="Rectangle 3"/>
          <p:cNvSpPr>
            <a:spLocks noGrp="1" noChangeArrowheads="1"/>
          </p:cNvSpPr>
          <p:nvPr>
            <p:ph type="title"/>
          </p:nvPr>
        </p:nvSpPr>
        <p:spPr bwMode="auto">
          <a:xfrm>
            <a:off x="1735138" y="274638"/>
            <a:ext cx="5964237"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2800" b="1">
                <a:solidFill>
                  <a:srgbClr val="A50021"/>
                </a:solidFill>
                <a:latin typeface="Arial" charset="0"/>
                <a:cs typeface="Times New Roman" pitchFamily="18" charset="0"/>
              </a:rPr>
              <a:t>Failure Criteria of SVECHA Code</a:t>
            </a:r>
            <a:r>
              <a:rPr lang="en-US" sz="3200" b="1">
                <a:solidFill>
                  <a:srgbClr val="990033"/>
                </a:solidFill>
                <a:latin typeface="Arial" charset="0"/>
              </a:rPr>
              <a:t> </a:t>
            </a:r>
            <a:endParaRPr lang="ru-RU" sz="3200" b="1">
              <a:solidFill>
                <a:srgbClr val="990033"/>
              </a:solidFill>
              <a:latin typeface="Arial" charset="0"/>
            </a:endParaRPr>
          </a:p>
        </p:txBody>
      </p:sp>
      <p:sp>
        <p:nvSpPr>
          <p:cNvPr id="238596" name="Text Box 4"/>
          <p:cNvSpPr txBox="1">
            <a:spLocks noChangeArrowheads="1"/>
          </p:cNvSpPr>
          <p:nvPr/>
        </p:nvSpPr>
        <p:spPr bwMode="auto">
          <a:xfrm>
            <a:off x="6997700" y="1166813"/>
            <a:ext cx="19224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b="1">
                <a:solidFill>
                  <a:schemeClr val="accent1"/>
                </a:solidFill>
              </a:rPr>
              <a:t>Gap </a:t>
            </a:r>
            <a:r>
              <a:rPr lang="en-GB" sz="1600" b="1">
                <a:solidFill>
                  <a:schemeClr val="accent1"/>
                </a:solidFill>
              </a:rPr>
              <a:t>vanishing owing to volumetric expansion of oxidised cladding</a:t>
            </a:r>
            <a:endParaRPr lang="ru-RU" sz="1600" b="1">
              <a:solidFill>
                <a:schemeClr val="accent1"/>
              </a:solidFill>
            </a:endParaRPr>
          </a:p>
        </p:txBody>
      </p:sp>
      <p:sp>
        <p:nvSpPr>
          <p:cNvPr id="238597" name="Text Box 5"/>
          <p:cNvSpPr txBox="1">
            <a:spLocks noChangeArrowheads="1"/>
          </p:cNvSpPr>
          <p:nvPr/>
        </p:nvSpPr>
        <p:spPr bwMode="auto">
          <a:xfrm>
            <a:off x="6467475" y="5934075"/>
            <a:ext cx="2492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b="1">
                <a:solidFill>
                  <a:schemeClr val="accent1"/>
                </a:solidFill>
              </a:rPr>
              <a:t>Oxide scale dissolution by metallic melt</a:t>
            </a:r>
            <a:endParaRPr lang="ru-RU" sz="1600" b="1">
              <a:solidFill>
                <a:schemeClr val="accent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5" name="Foliennummernplatzhalter 4"/>
          <p:cNvSpPr>
            <a:spLocks noGrp="1"/>
          </p:cNvSpPr>
          <p:nvPr>
            <p:ph type="sldNum" sz="quarter" idx="11"/>
          </p:nvPr>
        </p:nvSpPr>
        <p:spPr/>
        <p:txBody>
          <a:bodyPr/>
          <a:lstStyle/>
          <a:p>
            <a:fld id="{CEB6FFCA-F11B-4B51-9868-0CC526988706}" type="slidenum">
              <a:rPr lang="ru-RU"/>
              <a:pPr/>
              <a:t>8</a:t>
            </a:fld>
            <a:endParaRPr lang="ru-RU"/>
          </a:p>
        </p:txBody>
      </p:sp>
      <p:sp>
        <p:nvSpPr>
          <p:cNvPr id="240642" name="Rectangle 2"/>
          <p:cNvSpPr>
            <a:spLocks noChangeArrowheads="1"/>
          </p:cNvSpPr>
          <p:nvPr/>
        </p:nvSpPr>
        <p:spPr bwMode="auto">
          <a:xfrm>
            <a:off x="272415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0643" name="Rectangle 3"/>
          <p:cNvSpPr>
            <a:spLocks noChangeArrowheads="1"/>
          </p:cNvSpPr>
          <p:nvPr/>
        </p:nvSpPr>
        <p:spPr bwMode="auto">
          <a:xfrm>
            <a:off x="2724150"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0644" name="Rectangle 4"/>
          <p:cNvSpPr>
            <a:spLocks noGrp="1" noChangeArrowheads="1"/>
          </p:cNvSpPr>
          <p:nvPr>
            <p:ph type="title"/>
          </p:nvPr>
        </p:nvSpPr>
        <p:spPr bwMode="auto">
          <a:xfrm>
            <a:off x="1735138" y="31750"/>
            <a:ext cx="5964237"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2800" b="1">
                <a:solidFill>
                  <a:srgbClr val="A50021"/>
                </a:solidFill>
                <a:latin typeface="Arial" charset="0"/>
              </a:rPr>
              <a:t>Application of Cladding Oxide Shell </a:t>
            </a:r>
            <a:r>
              <a:rPr lang="en-GB" sz="2800" b="1">
                <a:solidFill>
                  <a:srgbClr val="A50021"/>
                </a:solidFill>
                <a:latin typeface="Arial" charset="0"/>
                <a:cs typeface="Times New Roman" pitchFamily="18" charset="0"/>
              </a:rPr>
              <a:t>Failure Criteria </a:t>
            </a:r>
            <a:r>
              <a:rPr lang="en-GB" sz="2400" b="1">
                <a:solidFill>
                  <a:srgbClr val="A50021"/>
                </a:solidFill>
                <a:latin typeface="Arial" charset="0"/>
                <a:cs typeface="Times New Roman" pitchFamily="18" charset="0"/>
              </a:rPr>
              <a:t>(1/2)</a:t>
            </a:r>
            <a:endParaRPr lang="ru-RU" sz="2800"/>
          </a:p>
        </p:txBody>
      </p:sp>
      <p:pic>
        <p:nvPicPr>
          <p:cNvPr id="240645" name="Picture 5" descr="Graph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13" y="1331913"/>
            <a:ext cx="33083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6" name="Rectangle 6"/>
          <p:cNvSpPr>
            <a:spLocks noChangeArrowheads="1"/>
          </p:cNvSpPr>
          <p:nvPr/>
        </p:nvSpPr>
        <p:spPr bwMode="auto">
          <a:xfrm>
            <a:off x="0" y="1604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40647" name="Object 7"/>
          <p:cNvGraphicFramePr>
            <a:graphicFrameLocks noChangeAspect="1"/>
          </p:cNvGraphicFramePr>
          <p:nvPr/>
        </p:nvGraphicFramePr>
        <p:xfrm>
          <a:off x="801688" y="3933825"/>
          <a:ext cx="3606800" cy="2552700"/>
        </p:xfrm>
        <a:graphic>
          <a:graphicData uri="http://schemas.openxmlformats.org/presentationml/2006/ole">
            <mc:AlternateContent xmlns:mc="http://schemas.openxmlformats.org/markup-compatibility/2006">
              <mc:Choice xmlns:v="urn:schemas-microsoft-com:vml" Requires="v">
                <p:oleObj spid="_x0000_s240654" r:id="rId5" imgW="5016398" imgH="3504895" progId="Grapher.Document">
                  <p:embed/>
                </p:oleObj>
              </mc:Choice>
              <mc:Fallback>
                <p:oleObj r:id="rId5" imgW="5016398" imgH="3504895" progId="Grapher.Document">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1436" t="-2055" r="-1436" b="-2055"/>
                      <a:stretch>
                        <a:fillRect/>
                      </a:stretch>
                    </p:blipFill>
                    <p:spPr bwMode="auto">
                      <a:xfrm>
                        <a:off x="801688" y="3933825"/>
                        <a:ext cx="36068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8" name="Rectangle 8"/>
          <p:cNvSpPr>
            <a:spLocks noChangeArrowheads="1"/>
          </p:cNvSpPr>
          <p:nvPr/>
        </p:nvSpPr>
        <p:spPr bwMode="auto">
          <a:xfrm>
            <a:off x="0"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40649" name="Object 9"/>
          <p:cNvGraphicFramePr>
            <a:graphicFrameLocks noChangeAspect="1"/>
          </p:cNvGraphicFramePr>
          <p:nvPr/>
        </p:nvGraphicFramePr>
        <p:xfrm>
          <a:off x="4872038" y="1614488"/>
          <a:ext cx="3352800" cy="2312987"/>
        </p:xfrm>
        <a:graphic>
          <a:graphicData uri="http://schemas.openxmlformats.org/presentationml/2006/ole">
            <mc:AlternateContent xmlns:mc="http://schemas.openxmlformats.org/markup-compatibility/2006">
              <mc:Choice xmlns:v="urn:schemas-microsoft-com:vml" Requires="v">
                <p:oleObj spid="_x0000_s240655" r:id="rId7" imgW="4366260" imgH="3033979" progId="Grapher.Document">
                  <p:embed/>
                </p:oleObj>
              </mc:Choice>
              <mc:Fallback>
                <p:oleObj r:id="rId7" imgW="4366260" imgH="3033979" progId="Grapher.Document">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038" y="1614488"/>
                        <a:ext cx="3352800"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50" name="Rectangle 10"/>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40651" name="Object 11"/>
          <p:cNvGraphicFramePr>
            <a:graphicFrameLocks noChangeAspect="1"/>
          </p:cNvGraphicFramePr>
          <p:nvPr/>
        </p:nvGraphicFramePr>
        <p:xfrm>
          <a:off x="4779963" y="4040188"/>
          <a:ext cx="3524250" cy="2454275"/>
        </p:xfrm>
        <a:graphic>
          <a:graphicData uri="http://schemas.openxmlformats.org/presentationml/2006/ole">
            <mc:AlternateContent xmlns:mc="http://schemas.openxmlformats.org/markup-compatibility/2006">
              <mc:Choice xmlns:v="urn:schemas-microsoft-com:vml" Requires="v">
                <p:oleObj spid="_x0000_s240656" r:id="rId9" imgW="4336999" imgH="3033979" progId="Grapher.Document">
                  <p:embed/>
                </p:oleObj>
              </mc:Choice>
              <mc:Fallback>
                <p:oleObj r:id="rId9" imgW="4336999" imgH="3033979" progId="Grapher.Document">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963" y="4040188"/>
                        <a:ext cx="3524250" cy="245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52" name="Text Box 12"/>
          <p:cNvSpPr txBox="1">
            <a:spLocks noChangeArrowheads="1"/>
          </p:cNvSpPr>
          <p:nvPr/>
        </p:nvSpPr>
        <p:spPr bwMode="auto">
          <a:xfrm>
            <a:off x="1293813" y="1146175"/>
            <a:ext cx="274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rPr>
              <a:t>Phebus FPT0 </a:t>
            </a:r>
            <a:endParaRPr lang="ru-RU" b="1">
              <a:solidFill>
                <a:srgbClr val="003399"/>
              </a:solidFill>
            </a:endParaRPr>
          </a:p>
        </p:txBody>
      </p:sp>
      <p:sp>
        <p:nvSpPr>
          <p:cNvPr id="240653" name="Text Box 13"/>
          <p:cNvSpPr txBox="1">
            <a:spLocks noChangeArrowheads="1"/>
          </p:cNvSpPr>
          <p:nvPr/>
        </p:nvSpPr>
        <p:spPr bwMode="auto">
          <a:xfrm>
            <a:off x="5667375" y="1144588"/>
            <a:ext cx="234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rPr>
              <a:t>PBF SFD 1-4 </a:t>
            </a:r>
            <a:endParaRPr lang="ru-RU" b="1">
              <a:solidFill>
                <a:srgbClr val="003399"/>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3"/>
          <p:cNvSpPr>
            <a:spLocks noGrp="1"/>
          </p:cNvSpPr>
          <p:nvPr>
            <p:ph type="ftr" sz="quarter" idx="10"/>
          </p:nvPr>
        </p:nvSpPr>
        <p:spPr/>
        <p:txBody>
          <a:bodyPr/>
          <a:lstStyle/>
          <a:p>
            <a:r>
              <a:rPr lang="en-US"/>
              <a:t>12th Meeting CEG-CM</a:t>
            </a:r>
            <a:r>
              <a:rPr lang="en-US">
                <a:latin typeface="Times New Roman" pitchFamily="18" charset="0"/>
              </a:rPr>
              <a:t>	                  </a:t>
            </a:r>
            <a:r>
              <a:rPr lang="en-US">
                <a:cs typeface="Arial" charset="0"/>
              </a:rPr>
              <a:t>SPAEP, S.-Petersburg 	                     September 11-13, 2007</a:t>
            </a:r>
            <a:endParaRPr lang="ru-RU">
              <a:cs typeface="Arial" charset="0"/>
            </a:endParaRPr>
          </a:p>
        </p:txBody>
      </p:sp>
      <p:sp>
        <p:nvSpPr>
          <p:cNvPr id="17" name="Foliennummernplatzhalter 4"/>
          <p:cNvSpPr>
            <a:spLocks noGrp="1"/>
          </p:cNvSpPr>
          <p:nvPr>
            <p:ph type="sldNum" sz="quarter" idx="11"/>
          </p:nvPr>
        </p:nvSpPr>
        <p:spPr/>
        <p:txBody>
          <a:bodyPr/>
          <a:lstStyle/>
          <a:p>
            <a:fld id="{D6231380-99DA-4A68-80FF-E0EE100FEDAE}" type="slidenum">
              <a:rPr lang="ru-RU"/>
              <a:pPr/>
              <a:t>9</a:t>
            </a:fld>
            <a:endParaRPr lang="ru-RU"/>
          </a:p>
        </p:txBody>
      </p:sp>
      <p:sp>
        <p:nvSpPr>
          <p:cNvPr id="242690" name="Rectangle 2"/>
          <p:cNvSpPr>
            <a:spLocks noChangeArrowheads="1"/>
          </p:cNvSpPr>
          <p:nvPr/>
        </p:nvSpPr>
        <p:spPr bwMode="auto">
          <a:xfrm>
            <a:off x="2724150" y="102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2691" name="Rectangle 3"/>
          <p:cNvSpPr>
            <a:spLocks noChangeArrowheads="1"/>
          </p:cNvSpPr>
          <p:nvPr/>
        </p:nvSpPr>
        <p:spPr bwMode="auto">
          <a:xfrm>
            <a:off x="2724150" y="1038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2692" name="Rectangle 4"/>
          <p:cNvSpPr>
            <a:spLocks noGrp="1" noChangeArrowheads="1"/>
          </p:cNvSpPr>
          <p:nvPr>
            <p:ph type="title"/>
          </p:nvPr>
        </p:nvSpPr>
        <p:spPr bwMode="auto">
          <a:xfrm>
            <a:off x="1735138" y="31750"/>
            <a:ext cx="5964237"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2800" b="1">
                <a:solidFill>
                  <a:srgbClr val="A50021"/>
                </a:solidFill>
                <a:latin typeface="Arial" charset="0"/>
              </a:rPr>
              <a:t>Application of Cladding Oxide Shell </a:t>
            </a:r>
            <a:r>
              <a:rPr lang="en-GB" sz="2800" b="1">
                <a:solidFill>
                  <a:srgbClr val="A50021"/>
                </a:solidFill>
                <a:latin typeface="Arial" charset="0"/>
                <a:cs typeface="Times New Roman" pitchFamily="18" charset="0"/>
              </a:rPr>
              <a:t>Failure criteria </a:t>
            </a:r>
            <a:r>
              <a:rPr lang="en-GB" sz="2400" b="1">
                <a:solidFill>
                  <a:srgbClr val="A50021"/>
                </a:solidFill>
                <a:latin typeface="Arial" charset="0"/>
                <a:cs typeface="Times New Roman" pitchFamily="18" charset="0"/>
              </a:rPr>
              <a:t>(2/2)</a:t>
            </a:r>
            <a:endParaRPr lang="ru-RU" sz="2800"/>
          </a:p>
        </p:txBody>
      </p:sp>
      <p:sp>
        <p:nvSpPr>
          <p:cNvPr id="242693" name="Rectangle 5"/>
          <p:cNvSpPr>
            <a:spLocks noChangeArrowheads="1"/>
          </p:cNvSpPr>
          <p:nvPr/>
        </p:nvSpPr>
        <p:spPr bwMode="auto">
          <a:xfrm>
            <a:off x="0" y="1604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2694" name="Rectangle 6"/>
          <p:cNvSpPr>
            <a:spLocks noChangeArrowheads="1"/>
          </p:cNvSpPr>
          <p:nvPr/>
        </p:nvSpPr>
        <p:spPr bwMode="auto">
          <a:xfrm>
            <a:off x="0"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2695" name="Rectangle 7"/>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2696" name="Text Box 8"/>
          <p:cNvSpPr txBox="1">
            <a:spLocks noChangeArrowheads="1"/>
          </p:cNvSpPr>
          <p:nvPr/>
        </p:nvSpPr>
        <p:spPr bwMode="auto">
          <a:xfrm>
            <a:off x="736600" y="946150"/>
            <a:ext cx="274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rPr>
              <a:t>Phebus FPT0 </a:t>
            </a:r>
            <a:endParaRPr lang="ru-RU" b="1">
              <a:solidFill>
                <a:srgbClr val="003399"/>
              </a:solidFill>
            </a:endParaRPr>
          </a:p>
        </p:txBody>
      </p:sp>
      <p:sp>
        <p:nvSpPr>
          <p:cNvPr id="242697" name="Text Box 9"/>
          <p:cNvSpPr txBox="1">
            <a:spLocks noChangeArrowheads="1"/>
          </p:cNvSpPr>
          <p:nvPr/>
        </p:nvSpPr>
        <p:spPr bwMode="auto">
          <a:xfrm>
            <a:off x="5781675" y="930275"/>
            <a:ext cx="234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3399"/>
                </a:solidFill>
              </a:rPr>
              <a:t>PBF SFD 1-4 </a:t>
            </a:r>
            <a:endParaRPr lang="ru-RU" b="1">
              <a:solidFill>
                <a:srgbClr val="003399"/>
              </a:solidFill>
            </a:endParaRPr>
          </a:p>
        </p:txBody>
      </p:sp>
      <p:pic>
        <p:nvPicPr>
          <p:cNvPr id="242698" name="Picture 10" descr="PB190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675" y="1395413"/>
            <a:ext cx="24717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9" name="Picture 11"/>
          <p:cNvPicPr>
            <a:picLocks noChangeAspect="1" noChangeArrowheads="1"/>
          </p:cNvPicPr>
          <p:nvPr/>
        </p:nvPicPr>
        <p:blipFill>
          <a:blip r:embed="rId4">
            <a:extLst>
              <a:ext uri="{28A0092B-C50C-407E-A947-70E740481C1C}">
                <a14:useLocalDpi xmlns:a14="http://schemas.microsoft.com/office/drawing/2010/main" val="0"/>
              </a:ext>
            </a:extLst>
          </a:blip>
          <a:srcRect t="5013" b="11537"/>
          <a:stretch>
            <a:fillRect/>
          </a:stretch>
        </p:blipFill>
        <p:spPr bwMode="auto">
          <a:xfrm>
            <a:off x="5726113" y="1325563"/>
            <a:ext cx="2276475"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700" name="Text Box 12"/>
          <p:cNvSpPr txBox="1">
            <a:spLocks noChangeArrowheads="1"/>
          </p:cNvSpPr>
          <p:nvPr/>
        </p:nvSpPr>
        <p:spPr bwMode="auto">
          <a:xfrm>
            <a:off x="3527425" y="1638300"/>
            <a:ext cx="2046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003399"/>
                </a:solidFill>
                <a:latin typeface="Arial" charset="0"/>
              </a:rPr>
              <a:t>Upper elevations</a:t>
            </a:r>
            <a:endParaRPr lang="ru-RU" sz="1800">
              <a:solidFill>
                <a:srgbClr val="003399"/>
              </a:solidFill>
              <a:latin typeface="Arial" charset="0"/>
            </a:endParaRPr>
          </a:p>
        </p:txBody>
      </p:sp>
      <p:sp>
        <p:nvSpPr>
          <p:cNvPr id="242701" name="Text Box 13"/>
          <p:cNvSpPr txBox="1">
            <a:spLocks noChangeArrowheads="1"/>
          </p:cNvSpPr>
          <p:nvPr/>
        </p:nvSpPr>
        <p:spPr bwMode="auto">
          <a:xfrm>
            <a:off x="350838" y="5788025"/>
            <a:ext cx="8440737"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sz="2000" b="1">
                <a:solidFill>
                  <a:srgbClr val="003399"/>
                </a:solidFill>
                <a:latin typeface="Arial" charset="0"/>
              </a:rPr>
              <a:t>Conclusion: </a:t>
            </a:r>
            <a:r>
              <a:rPr lang="en-GB" sz="2000">
                <a:solidFill>
                  <a:srgbClr val="003399"/>
                </a:solidFill>
                <a:latin typeface="Arial" charset="0"/>
              </a:rPr>
              <a:t>The core degradation scenario is rather sensitive to the clad failure criteria </a:t>
            </a:r>
            <a:r>
              <a:rPr lang="en-GB" sz="2000">
                <a:latin typeface="Arial" charset="0"/>
              </a:rPr>
              <a:t>(</a:t>
            </a:r>
            <a:r>
              <a:rPr lang="en-GB" sz="2000" i="1">
                <a:latin typeface="Arial" charset="0"/>
              </a:rPr>
              <a:t>paper submitted to NED</a:t>
            </a:r>
            <a:r>
              <a:rPr lang="en-GB" sz="2000">
                <a:latin typeface="Arial" charset="0"/>
              </a:rPr>
              <a:t>)</a:t>
            </a:r>
          </a:p>
          <a:p>
            <a:pPr algn="just">
              <a:buFontTx/>
              <a:buChar char="•"/>
            </a:pPr>
            <a:endParaRPr lang="ru-RU" sz="1800">
              <a:latin typeface="Arial" charset="0"/>
            </a:endParaRPr>
          </a:p>
        </p:txBody>
      </p:sp>
      <p:sp>
        <p:nvSpPr>
          <p:cNvPr id="242702" name="Text Box 14"/>
          <p:cNvSpPr txBox="1">
            <a:spLocks noChangeArrowheads="1"/>
          </p:cNvSpPr>
          <p:nvPr/>
        </p:nvSpPr>
        <p:spPr bwMode="auto">
          <a:xfrm>
            <a:off x="447675" y="3859213"/>
            <a:ext cx="36655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a:latin typeface="Arial" charset="0"/>
              </a:rPr>
              <a:t>Breaching of clad during transient;</a:t>
            </a:r>
          </a:p>
          <a:p>
            <a:pPr algn="l"/>
            <a:r>
              <a:rPr lang="en-US" sz="1800">
                <a:latin typeface="Arial" charset="0"/>
              </a:rPr>
              <a:t>Formation of local molten pool(s); Incomplete melt oxidation; Downward melt relocation</a:t>
            </a:r>
            <a:endParaRPr lang="ru-RU" sz="1800">
              <a:latin typeface="Arial" charset="0"/>
            </a:endParaRPr>
          </a:p>
        </p:txBody>
      </p:sp>
      <p:sp>
        <p:nvSpPr>
          <p:cNvPr id="242703" name="Text Box 15"/>
          <p:cNvSpPr txBox="1">
            <a:spLocks noChangeArrowheads="1"/>
          </p:cNvSpPr>
          <p:nvPr/>
        </p:nvSpPr>
        <p:spPr bwMode="auto">
          <a:xfrm>
            <a:off x="4471988" y="3859213"/>
            <a:ext cx="4572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a:latin typeface="Arial" charset="0"/>
              </a:rPr>
              <a:t>Intact geometry of fuel rods; </a:t>
            </a:r>
          </a:p>
          <a:p>
            <a:pPr algn="l"/>
            <a:r>
              <a:rPr lang="en-US" sz="1800">
                <a:latin typeface="Arial" charset="0"/>
              </a:rPr>
              <a:t>Complete clad oxidation; </a:t>
            </a:r>
          </a:p>
          <a:p>
            <a:pPr algn="l"/>
            <a:r>
              <a:rPr lang="en-GB" sz="1800">
                <a:latin typeface="Arial" charset="0"/>
              </a:rPr>
              <a:t>Rupture and slumping of the rods caused by thermal stresses; </a:t>
            </a:r>
          </a:p>
          <a:p>
            <a:pPr algn="l"/>
            <a:r>
              <a:rPr lang="en-GB" sz="1800">
                <a:latin typeface="Arial" charset="0"/>
              </a:rPr>
              <a:t>Formation of a debris bed in the upper and mid-bundle zone</a:t>
            </a:r>
            <a:endParaRPr lang="ru-RU" sz="1800">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Профессиональный">
  <a:themeElements>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Профессиональный">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Профессиональный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Office\Шаблоны\Дизайны презентаций\Профессиональный.pot</Template>
  <TotalTime>0</TotalTime>
  <Words>2753</Words>
  <Application>Microsoft Office PowerPoint</Application>
  <PresentationFormat>Bildschirmpräsentation (4:3)</PresentationFormat>
  <Paragraphs>348</Paragraphs>
  <Slides>30</Slides>
  <Notes>30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6</vt:i4>
      </vt:variant>
      <vt:variant>
        <vt:lpstr>Folientitel</vt:lpstr>
      </vt:variant>
      <vt:variant>
        <vt:i4>30</vt:i4>
      </vt:variant>
    </vt:vector>
  </HeadingPairs>
  <TitlesOfParts>
    <vt:vector size="43" baseType="lpstr">
      <vt:lpstr>Times New Roman</vt:lpstr>
      <vt:lpstr>Monotype Sorts</vt:lpstr>
      <vt:lpstr>Arial</vt:lpstr>
      <vt:lpstr>Symbol</vt:lpstr>
      <vt:lpstr>Wingdings</vt:lpstr>
      <vt:lpstr>SimSun</vt:lpstr>
      <vt:lpstr>Профессиональный</vt:lpstr>
      <vt:lpstr>Документ Microsoft Word</vt:lpstr>
      <vt:lpstr>Microsoft Photo Editor 3.0 Photo</vt:lpstr>
      <vt:lpstr>Grapher.Document</vt:lpstr>
      <vt:lpstr>Диаграмма Microsoft Graph</vt:lpstr>
      <vt:lpstr>Microsoft Equation 3.0</vt:lpstr>
      <vt:lpstr>Adobe Photoshop Image</vt:lpstr>
      <vt:lpstr>PowerPoint-Präsentation</vt:lpstr>
      <vt:lpstr>PowerPoint-Präsentation</vt:lpstr>
      <vt:lpstr>PowerPoint-Präsentation</vt:lpstr>
      <vt:lpstr>PowerPoint-Präsentation</vt:lpstr>
      <vt:lpstr>PowerPoint-Präsentation</vt:lpstr>
      <vt:lpstr>Single Rod Code  SVECHA/QUENCH</vt:lpstr>
      <vt:lpstr>Failure Criteria of SVECHA Code </vt:lpstr>
      <vt:lpstr>Application of Cladding Oxide Shell Failure Criteria (1/2)</vt:lpstr>
      <vt:lpstr>Application of Cladding Oxide Shell Failure criteria (2/2)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Slug model</vt:lpstr>
      <vt:lpstr>Effective fuel rod approach</vt:lpstr>
      <vt:lpstr>Slug relocation velocity</vt:lpstr>
      <vt:lpstr>PowerPoint-Präsentation</vt:lpstr>
      <vt:lpstr>Validation of the slug model against CORA-W1 test (1/2)</vt:lpstr>
      <vt:lpstr>Validation of the slug model against CORA-W1 test (2/2)</vt:lpstr>
      <vt:lpstr>PowerPoint-Präsentation</vt:lpstr>
      <vt:lpstr>PowerPoint-Präsentation</vt:lpstr>
      <vt:lpstr>PowerPoint-Präsentation</vt:lpstr>
      <vt:lpstr>PowerPoint-Präsentation</vt:lpstr>
      <vt:lpstr>PowerPoint-Präsentation</vt:lpstr>
      <vt:lpstr>General 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ISTC_04</dc:title>
  <dc:creator>Peters, Ursula (IAM)</dc:creator>
  <cp:lastModifiedBy>Peters, Ursula</cp:lastModifiedBy>
  <cp:revision>196</cp:revision>
  <cp:lastPrinted>2002-09-24T05:12:42Z</cp:lastPrinted>
  <dcterms:created xsi:type="dcterms:W3CDTF">2002-05-23T08:20:37Z</dcterms:created>
  <dcterms:modified xsi:type="dcterms:W3CDTF">2012-10-10T06:41:36Z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Melt Formation, Relocation and Evolution of Molten Pool. Final report on the Project # 2936</vt:lpwstr>
  </property>
</Properties>
</file>