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6" r:id="rId2"/>
    <p:sldId id="451" r:id="rId3"/>
    <p:sldId id="383" r:id="rId4"/>
    <p:sldId id="442" r:id="rId5"/>
    <p:sldId id="428" r:id="rId6"/>
    <p:sldId id="444" r:id="rId7"/>
    <p:sldId id="443" r:id="rId8"/>
    <p:sldId id="445" r:id="rId9"/>
    <p:sldId id="441" r:id="rId10"/>
    <p:sldId id="446" r:id="rId11"/>
    <p:sldId id="435" r:id="rId12"/>
    <p:sldId id="448" r:id="rId13"/>
    <p:sldId id="437" r:id="rId14"/>
    <p:sldId id="447" r:id="rId15"/>
    <p:sldId id="449" r:id="rId16"/>
    <p:sldId id="439" r:id="rId17"/>
    <p:sldId id="450" r:id="rId18"/>
    <p:sldId id="371" r:id="rId19"/>
  </p:sldIdLst>
  <p:sldSz cx="9144000" cy="6858000" type="screen4x3"/>
  <p:notesSz cx="6645275" cy="97774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47638"/>
    <a:srgbClr val="83732D"/>
    <a:srgbClr val="993300"/>
    <a:srgbClr val="008000"/>
    <a:srgbClr val="00CC00"/>
    <a:srgbClr val="000099"/>
    <a:srgbClr val="FFFF66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5" autoAdjust="0"/>
    <p:restoredTop sz="94607" autoAdjust="0"/>
  </p:normalViewPr>
  <p:slideViewPr>
    <p:cSldViewPr snapToGrid="0">
      <p:cViewPr>
        <p:scale>
          <a:sx n="91" d="100"/>
          <a:sy n="91" d="100"/>
        </p:scale>
        <p:origin x="-1406" y="-24"/>
      </p:cViewPr>
      <p:guideLst>
        <p:guide orient="horz" pos="4258"/>
        <p:guide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1956" y="-90"/>
      </p:cViewPr>
      <p:guideLst>
        <p:guide orient="horz" pos="3081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8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1" tIns="45242" rIns="90481" bIns="45242" numCol="1" anchor="t" anchorCtr="0" compatLnSpc="1">
            <a:prstTxWarp prst="textNoShape">
              <a:avLst/>
            </a:prstTxWarp>
          </a:bodyPr>
          <a:lstStyle>
            <a:lvl1pPr defTabSz="904875">
              <a:defRPr sz="1200" b="0">
                <a:latin typeface="Times New Roman CYR" charset="-52"/>
              </a:defRPr>
            </a:lvl1pPr>
          </a:lstStyle>
          <a:p>
            <a:endParaRPr lang="ru-RU"/>
          </a:p>
        </p:txBody>
      </p:sp>
      <p:sp>
        <p:nvSpPr>
          <p:cNvPr id="2867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7138" y="0"/>
            <a:ext cx="2878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1" tIns="45242" rIns="90481" bIns="45242" numCol="1" anchor="t" anchorCtr="0" compatLnSpc="1">
            <a:prstTxWarp prst="textNoShape">
              <a:avLst/>
            </a:prstTxWarp>
          </a:bodyPr>
          <a:lstStyle>
            <a:lvl1pPr algn="r" defTabSz="904875">
              <a:defRPr sz="1200" b="0">
                <a:latin typeface="Times New Roman CYR" charset="-52"/>
              </a:defRPr>
            </a:lvl1pPr>
          </a:lstStyle>
          <a:p>
            <a:endParaRPr lang="ru-RU"/>
          </a:p>
        </p:txBody>
      </p:sp>
      <p:sp>
        <p:nvSpPr>
          <p:cNvPr id="2867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1163"/>
            <a:ext cx="2878138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1" tIns="45242" rIns="90481" bIns="45242" numCol="1" anchor="b" anchorCtr="0" compatLnSpc="1">
            <a:prstTxWarp prst="textNoShape">
              <a:avLst/>
            </a:prstTxWarp>
          </a:bodyPr>
          <a:lstStyle>
            <a:lvl1pPr defTabSz="904875">
              <a:defRPr sz="1200" b="0">
                <a:latin typeface="Times New Roman CYR" charset="-52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162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5185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 CYR" charset="-5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Rot="1" noChangeArrowheads="1" noTextEdit="1"/>
          </p:cNvSpPr>
          <p:nvPr>
            <p:ph type="sldImg"/>
          </p:nvPr>
        </p:nvSpPr>
        <p:spPr bwMode="auto">
          <a:xfrm>
            <a:off x="879475" y="735013"/>
            <a:ext cx="4886325" cy="36639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5163" y="4641850"/>
            <a:ext cx="5314950" cy="44005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785" tIns="44892" rIns="89785" bIns="44892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79475" y="733425"/>
            <a:ext cx="4889500" cy="3667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163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885825" y="4643438"/>
            <a:ext cx="4873625" cy="4400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defTabSz="914400"/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79475" y="733425"/>
            <a:ext cx="4889500" cy="3667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475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885825" y="4643438"/>
            <a:ext cx="4873625" cy="44005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85" tIns="44892" rIns="89785" bIns="44892"/>
          <a:lstStyle/>
          <a:p>
            <a:pPr defTabSz="914400"/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84238" y="760413"/>
            <a:ext cx="4883150" cy="36623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4651375"/>
            <a:ext cx="4873625" cy="44180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1" tIns="45242" rIns="90481" bIns="45242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2EA0EC97-71A5-4C3C-8B91-EDAA5795DEBE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91881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A972FC3A-F9AD-40CE-9F8D-9B2CF0360524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649318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91300" y="0"/>
            <a:ext cx="1966913" cy="6096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53100" cy="60960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F6E62726-C863-48E5-B1B5-A049C3982FED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24487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5813" y="0"/>
            <a:ext cx="7772400" cy="6524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7043738" y="62372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39E387BD-AAD1-4634-AB06-21C26978CACB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31294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14BFCCED-E49B-4817-A843-6CBB42C4F643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3023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5C83E6CD-B026-496D-B53A-65D06DC4E5CF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93787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10265E6F-DC79-451B-87A7-6631C2B5EF57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35602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FA9A625C-493B-4AF0-818E-BEDCC2741684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486169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A0A36600-AA50-41EC-9782-45E8521C7839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59211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3C7D19B5-C4C9-4F2C-AF99-6B5D3B455652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655239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360ABC74-D747-487A-9AE5-0CD0B2D7D5E9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82758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69F9CECE-7203-4E66-9793-1FC81CA2AE05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931123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85813" y="0"/>
            <a:ext cx="77724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Щелчок правит образец текста</a:t>
            </a:r>
          </a:p>
          <a:p>
            <a:pPr lvl="1"/>
            <a:r>
              <a:rPr lang="en-GB" smtClean="0"/>
              <a:t>Второй уровень</a:t>
            </a:r>
          </a:p>
          <a:p>
            <a:pPr lvl="2"/>
            <a:r>
              <a:rPr lang="en-GB" smtClean="0"/>
              <a:t>Третий уровень</a:t>
            </a:r>
          </a:p>
          <a:p>
            <a:pPr lvl="3"/>
            <a:r>
              <a:rPr lang="en-GB" smtClean="0"/>
              <a:t>Четвертый уровень</a:t>
            </a:r>
          </a:p>
          <a:p>
            <a:pPr lvl="4"/>
            <a:r>
              <a:rPr lang="en-GB" smtClean="0"/>
              <a:t>Пятый уровень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3738" y="6237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defTabSz="762000">
              <a:defRPr sz="1200">
                <a:solidFill>
                  <a:srgbClr val="A50021"/>
                </a:solidFill>
              </a:defRPr>
            </a:lvl1pPr>
          </a:lstStyle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8D75AE4A-BA2B-439C-BDB3-2149120F36A6}" type="slidenum">
              <a:rPr lang="en-GB" sz="1400" b="0">
                <a:solidFill>
                  <a:srgbClr val="000099"/>
                </a:solidFill>
              </a:rPr>
              <a:pPr/>
              <a:t>‹Nr.›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350838" y="6356350"/>
            <a:ext cx="861695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/>
  <p:timing>
    <p:tnLst>
      <p:par>
        <p:cTn id="1" dur="indefinite" restart="never" nodeType="tmRoot"/>
      </p:par>
    </p:tnLst>
  </p:timing>
  <p:hf hdr="0" ftr="0" dt="0"/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 Unicode MS" pitchFamily="34" charset="-128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wmf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png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175" y="2206625"/>
            <a:ext cx="8562975" cy="1746250"/>
          </a:xfrm>
        </p:spPr>
        <p:txBody>
          <a:bodyPr/>
          <a:lstStyle/>
          <a:p>
            <a:pPr>
              <a:spcBef>
                <a:spcPct val="30000"/>
              </a:spcBef>
            </a:pPr>
            <a:r>
              <a:rPr lang="en-US">
                <a:effectLst/>
              </a:rPr>
              <a:t> </a:t>
            </a:r>
            <a:r>
              <a:rPr lang="en-US" sz="4000">
                <a:effectLst/>
              </a:rPr>
              <a:t>Progress report on the </a:t>
            </a:r>
            <a:br>
              <a:rPr lang="en-US" sz="4000">
                <a:effectLst/>
              </a:rPr>
            </a:br>
            <a:r>
              <a:rPr lang="en-US" sz="4000">
                <a:effectLst/>
              </a:rPr>
              <a:t>UO</a:t>
            </a:r>
            <a:r>
              <a:rPr lang="en-US" sz="4000" baseline="-25000">
                <a:effectLst/>
              </a:rPr>
              <a:t>2</a:t>
            </a:r>
            <a:r>
              <a:rPr lang="en-US" sz="4000">
                <a:effectLst/>
              </a:rPr>
              <a:t> – CaO system</a:t>
            </a:r>
            <a:r>
              <a:rPr lang="en-US" sz="4800">
                <a:effectLst/>
              </a:rPr>
              <a:t/>
            </a:r>
            <a:br>
              <a:rPr lang="en-US" sz="4800">
                <a:effectLst/>
              </a:rPr>
            </a:br>
            <a:endParaRPr lang="en-US" sz="4800">
              <a:effectLst/>
            </a:endParaRPr>
          </a:p>
        </p:txBody>
      </p:sp>
      <p:grpSp>
        <p:nvGrpSpPr>
          <p:cNvPr id="147473" name="Group 17"/>
          <p:cNvGrpSpPr>
            <a:grpSpLocks/>
          </p:cNvGrpSpPr>
          <p:nvPr/>
        </p:nvGrpSpPr>
        <p:grpSpPr bwMode="auto">
          <a:xfrm>
            <a:off x="217488" y="55563"/>
            <a:ext cx="4498975" cy="914400"/>
            <a:chOff x="137" y="0"/>
            <a:chExt cx="2834" cy="576"/>
          </a:xfrm>
        </p:grpSpPr>
        <p:sp>
          <p:nvSpPr>
            <p:cNvPr id="147466" name="Rectangle 10"/>
            <p:cNvSpPr>
              <a:spLocks noChangeArrowheads="1"/>
            </p:cNvSpPr>
            <p:nvPr/>
          </p:nvSpPr>
          <p:spPr bwMode="auto">
            <a:xfrm>
              <a:off x="699" y="104"/>
              <a:ext cx="227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 sz="1800">
                  <a:ea typeface="Arial Unicode MS" pitchFamily="34" charset="-128"/>
                  <a:cs typeface="Arial Unicode MS" pitchFamily="34" charset="-128"/>
                </a:rPr>
                <a:t>A.P. Alexandrov </a:t>
              </a:r>
              <a:r>
                <a:rPr lang="en-GB" sz="1800"/>
                <a:t>Research</a:t>
              </a:r>
              <a:r>
                <a:rPr lang="en-US" sz="1800"/>
                <a:t> </a:t>
              </a:r>
              <a:r>
                <a:rPr lang="en-GB" sz="1800"/>
                <a:t>Institute</a:t>
              </a:r>
              <a:r>
                <a:rPr lang="en-US" sz="1800"/>
                <a:t> of Technology</a:t>
              </a:r>
              <a:endParaRPr lang="en-GB" sz="1800"/>
            </a:p>
          </p:txBody>
        </p:sp>
        <p:graphicFrame>
          <p:nvGraphicFramePr>
            <p:cNvPr id="147469" name="Object 13"/>
            <p:cNvGraphicFramePr>
              <a:graphicFrameLocks noChangeAspect="1"/>
            </p:cNvGraphicFramePr>
            <p:nvPr/>
          </p:nvGraphicFramePr>
          <p:xfrm>
            <a:off x="137" y="0"/>
            <a:ext cx="517" cy="5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6259" name="CorelDRAW" r:id="rId4" imgW="515520" imgH="574200" progId="CorelDraw.Graphic.7">
                    <p:embed/>
                  </p:oleObj>
                </mc:Choice>
                <mc:Fallback>
                  <p:oleObj name="CorelDRAW" r:id="rId4" imgW="515520" imgH="574200" progId="CorelDraw.Graphic.7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" y="0"/>
                          <a:ext cx="517" cy="5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565150" y="4576763"/>
            <a:ext cx="750887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sz="2400"/>
              <a:t>Presented by E. Krushinov</a:t>
            </a:r>
          </a:p>
          <a:p>
            <a:pPr marL="342900" indent="-342900"/>
            <a:r>
              <a:rPr lang="en-US" sz="2400">
                <a:solidFill>
                  <a:srgbClr val="000000"/>
                </a:solidFill>
              </a:rPr>
              <a:t>2</a:t>
            </a:r>
            <a:r>
              <a:rPr lang="en-US" sz="2400" baseline="30000">
                <a:solidFill>
                  <a:srgbClr val="000000"/>
                </a:solidFill>
              </a:rPr>
              <a:t>nd</a:t>
            </a:r>
            <a:r>
              <a:rPr lang="en-US" sz="2400">
                <a:solidFill>
                  <a:srgbClr val="000000"/>
                </a:solidFill>
              </a:rPr>
              <a:t> PRECOS Project Meeting</a:t>
            </a:r>
          </a:p>
          <a:p>
            <a:pPr marL="342900" indent="-342900"/>
            <a:r>
              <a:rPr lang="en-US" sz="2400">
                <a:solidFill>
                  <a:srgbClr val="000000"/>
                </a:solidFill>
              </a:rPr>
              <a:t>May 26,  2009, St. Petersburg</a:t>
            </a:r>
            <a:endParaRPr lang="en-GB" sz="2400" b="0">
              <a:solidFill>
                <a:srgbClr val="000000"/>
              </a:solidFill>
            </a:endParaRPr>
          </a:p>
        </p:txBody>
      </p:sp>
      <p:grpSp>
        <p:nvGrpSpPr>
          <p:cNvPr id="736258" name="Group 1026"/>
          <p:cNvGrpSpPr>
            <a:grpSpLocks/>
          </p:cNvGrpSpPr>
          <p:nvPr/>
        </p:nvGrpSpPr>
        <p:grpSpPr bwMode="auto">
          <a:xfrm>
            <a:off x="4937125" y="55563"/>
            <a:ext cx="3959225" cy="939800"/>
            <a:chOff x="3110" y="35"/>
            <a:chExt cx="2494" cy="592"/>
          </a:xfrm>
        </p:grpSpPr>
        <p:pic>
          <p:nvPicPr>
            <p:cNvPr id="147468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064"/>
            <a:stretch>
              <a:fillRect/>
            </a:stretch>
          </p:blipFill>
          <p:spPr bwMode="auto">
            <a:xfrm>
              <a:off x="4896" y="35"/>
              <a:ext cx="708" cy="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6256" name="Rectangle 1024"/>
            <p:cNvSpPr>
              <a:spLocks noChangeArrowheads="1"/>
            </p:cNvSpPr>
            <p:nvPr/>
          </p:nvSpPr>
          <p:spPr bwMode="auto">
            <a:xfrm>
              <a:off x="3110" y="130"/>
              <a:ext cx="1863" cy="4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15" tIns="46007" rIns="92015" bIns="46007">
              <a:spAutoFit/>
            </a:bodyPr>
            <a:lstStyle/>
            <a:p>
              <a:r>
                <a:rPr lang="en-GB" sz="1800"/>
                <a:t> </a:t>
              </a:r>
              <a:r>
                <a:rPr lang="en-US" sz="1800"/>
                <a:t>International Science and Technology Center</a:t>
              </a:r>
              <a:endParaRPr lang="en-GB" sz="180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36BD0B8E-1CDB-4914-A6E9-3B95404D66B4}" type="slidenum">
              <a:rPr lang="en-GB" sz="1400" b="0">
                <a:solidFill>
                  <a:srgbClr val="000099"/>
                </a:solidFill>
              </a:rPr>
              <a:pPr/>
              <a:t>10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471488" y="34925"/>
            <a:ext cx="80899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system: </a:t>
            </a:r>
            <a:r>
              <a:rPr lang="en-US" sz="3200">
                <a:solidFill>
                  <a:srgbClr val="000099"/>
                </a:solidFill>
              </a:rPr>
              <a:t>PRS </a:t>
            </a:r>
            <a:r>
              <a:rPr lang="ru-RU" sz="3200">
                <a:solidFill>
                  <a:srgbClr val="000099"/>
                </a:solidFill>
              </a:rPr>
              <a:t>5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21923" name="Rectangle 3"/>
          <p:cNvSpPr>
            <a:spLocks noChangeArrowheads="1"/>
          </p:cNvSpPr>
          <p:nvPr/>
        </p:nvSpPr>
        <p:spPr bwMode="auto">
          <a:xfrm>
            <a:off x="1206500" y="830263"/>
            <a:ext cx="4414838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en-GB" sz="2400">
                <a:solidFill>
                  <a:srgbClr val="990033"/>
                </a:solidFill>
                <a:cs typeface="Times New Roman" pitchFamily="18" charset="0"/>
              </a:rPr>
              <a:t>Experimental objectives</a:t>
            </a:r>
            <a:endParaRPr lang="ru-RU" sz="2400">
              <a:solidFill>
                <a:srgbClr val="990033"/>
              </a:solidFill>
            </a:endParaRP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1509713" y="1293813"/>
            <a:ext cx="6931025" cy="55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457200" indent="-457200" defTabSz="762000">
              <a:lnSpc>
                <a:spcPct val="7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Determine liquidus temperature at very high CaO content 								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   		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(indirect determination of CaO melting point)</a:t>
            </a:r>
            <a:endParaRPr lang="ru-RU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defTabSz="762000">
              <a:lnSpc>
                <a:spcPct val="70000"/>
              </a:lnSpc>
              <a:spcBef>
                <a:spcPct val="20000"/>
              </a:spcBef>
              <a:buFont typeface="Wingdings" pitchFamily="2" charset="2"/>
              <a:buNone/>
            </a:pPr>
            <a:endParaRPr lang="ru-RU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defTabSz="762000">
              <a:spcBef>
                <a:spcPct val="20000"/>
              </a:spcBef>
              <a:buFont typeface="Wingdings" pitchFamily="2" charset="2"/>
              <a:buChar char="§"/>
            </a:pP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21925" name="Rectangle 5"/>
          <p:cNvSpPr>
            <a:spLocks noChangeArrowheads="1"/>
          </p:cNvSpPr>
          <p:nvPr/>
        </p:nvSpPr>
        <p:spPr bwMode="auto">
          <a:xfrm>
            <a:off x="1266825" y="2032000"/>
            <a:ext cx="4587875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400">
                <a:solidFill>
                  <a:srgbClr val="990033"/>
                </a:solidFill>
              </a:rPr>
              <a:t>Charge composition</a:t>
            </a:r>
            <a:endParaRPr lang="ru-RU" sz="2400">
              <a:solidFill>
                <a:srgbClr val="990033"/>
              </a:solidFill>
            </a:endParaRPr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1552575" y="2414588"/>
            <a:ext cx="3844925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457200" indent="-457200" defTabSz="7620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Mol%  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UO</a:t>
            </a:r>
            <a:r>
              <a:rPr lang="en-US" sz="1800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 + 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99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CaO </a:t>
            </a:r>
            <a:endParaRPr lang="en-US" sz="1800" baseline="-25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21927" name="Rectangle 7"/>
          <p:cNvSpPr>
            <a:spLocks noChangeArrowheads="1"/>
          </p:cNvSpPr>
          <p:nvPr/>
        </p:nvSpPr>
        <p:spPr bwMode="auto">
          <a:xfrm>
            <a:off x="1284288" y="2941638"/>
            <a:ext cx="3330575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>
                <a:solidFill>
                  <a:srgbClr val="990033"/>
                </a:solidFill>
              </a:rPr>
              <a:t> </a:t>
            </a:r>
            <a:r>
              <a:rPr lang="en-US" sz="2400">
                <a:solidFill>
                  <a:srgbClr val="990033"/>
                </a:solidFill>
              </a:rPr>
              <a:t>Results</a:t>
            </a:r>
            <a:endParaRPr lang="ru-RU" sz="2400">
              <a:solidFill>
                <a:srgbClr val="990033"/>
              </a:solidFill>
            </a:endParaRPr>
          </a:p>
        </p:txBody>
      </p:sp>
      <p:sp>
        <p:nvSpPr>
          <p:cNvPr id="721928" name="Rectangle 8"/>
          <p:cNvSpPr>
            <a:spLocks noChangeArrowheads="1"/>
          </p:cNvSpPr>
          <p:nvPr/>
        </p:nvSpPr>
        <p:spPr bwMode="auto">
          <a:xfrm>
            <a:off x="373063" y="3551238"/>
            <a:ext cx="8558212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buFont typeface="Wingdings" pitchFamily="2" charset="2"/>
              <a:buChar char="ü"/>
            </a:pPr>
            <a:r>
              <a:rPr lang="en-US" sz="2000" b="0"/>
              <a:t>Startup heating was successful</a:t>
            </a:r>
            <a:endParaRPr lang="ru-RU" sz="2000" b="0"/>
          </a:p>
          <a:p>
            <a:pPr>
              <a:spcBef>
                <a:spcPct val="25000"/>
              </a:spcBef>
              <a:buFont typeface="Wingdings" pitchFamily="2" charset="2"/>
              <a:buChar char="ü"/>
            </a:pPr>
            <a:r>
              <a:rPr lang="en-US" sz="2000" b="0"/>
              <a:t>Molten pool was not formed and measurements not taken due to low</a:t>
            </a:r>
            <a:r>
              <a:rPr lang="ru-RU" sz="2000" b="0"/>
              <a:t/>
            </a:r>
            <a:br>
              <a:rPr lang="ru-RU" sz="2000" b="0"/>
            </a:br>
            <a:r>
              <a:rPr lang="ru-RU" sz="2000" b="0"/>
              <a:t>  </a:t>
            </a:r>
            <a:r>
              <a:rPr lang="en-US" sz="2000" b="0"/>
              <a:t>electric conductivity of the melt</a:t>
            </a:r>
            <a:endParaRPr lang="ru-RU" sz="2000" b="0"/>
          </a:p>
          <a:p>
            <a:pPr>
              <a:spcBef>
                <a:spcPct val="25000"/>
              </a:spcBef>
              <a:buFont typeface="Wingdings" pitchFamily="2" charset="2"/>
              <a:buChar char="ü"/>
            </a:pPr>
            <a:r>
              <a:rPr lang="en-US" sz="2000" b="0"/>
              <a:t>RASPLAV</a:t>
            </a:r>
            <a:r>
              <a:rPr lang="ru-RU" sz="2000" b="0"/>
              <a:t>-4</a:t>
            </a:r>
            <a:r>
              <a:rPr lang="en-US" sz="2000" b="0"/>
              <a:t> heating current frequency of</a:t>
            </a:r>
            <a:r>
              <a:rPr lang="ru-RU" sz="2000" b="0"/>
              <a:t> 5.28</a:t>
            </a:r>
            <a:r>
              <a:rPr lang="en-US" sz="2000" b="0"/>
              <a:t>MHz</a:t>
            </a:r>
            <a:r>
              <a:rPr lang="ru-RU" sz="2000" b="0"/>
              <a:t> </a:t>
            </a:r>
            <a:r>
              <a:rPr lang="en-US" sz="2000" b="0"/>
              <a:t>is insufficient to</a:t>
            </a:r>
            <a:r>
              <a:rPr lang="ru-RU" sz="2000" b="0"/>
              <a:t/>
            </a:r>
            <a:br>
              <a:rPr lang="ru-RU" sz="2000" b="0"/>
            </a:br>
            <a:r>
              <a:rPr lang="ru-RU" sz="2000" b="0"/>
              <a:t>  </a:t>
            </a:r>
            <a:r>
              <a:rPr lang="en-US" sz="2000" b="0"/>
              <a:t> maintain the pool of this composition in a molten state</a:t>
            </a:r>
            <a:endParaRPr lang="ru-RU" sz="2000" b="0"/>
          </a:p>
          <a:p>
            <a:pPr>
              <a:spcBef>
                <a:spcPct val="25000"/>
              </a:spcBef>
              <a:buFont typeface="Wingdings" pitchFamily="2" charset="2"/>
              <a:buChar char="ü"/>
            </a:pPr>
            <a:r>
              <a:rPr lang="en-US" sz="2000" b="0"/>
              <a:t>Decision is taken to increase the concentration of uranium oxide in the</a:t>
            </a:r>
            <a:r>
              <a:rPr lang="ru-RU" sz="2000" b="0"/>
              <a:t/>
            </a:r>
            <a:br>
              <a:rPr lang="ru-RU" sz="2000" b="0"/>
            </a:br>
            <a:r>
              <a:rPr lang="ru-RU" sz="2000" b="0"/>
              <a:t>  </a:t>
            </a:r>
            <a:r>
              <a:rPr lang="en-US" sz="2000" b="0"/>
              <a:t> next experiment</a:t>
            </a:r>
            <a:endParaRPr lang="ru-RU" sz="2000" b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F1C4BA13-2281-4691-B251-C0A1E593E6AF}" type="slidenum">
              <a:rPr lang="en-GB" sz="1400" b="0">
                <a:solidFill>
                  <a:srgbClr val="000099"/>
                </a:solidFill>
              </a:rPr>
              <a:pPr/>
              <a:t>11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693250" name="Rectangle 2"/>
          <p:cNvSpPr>
            <a:spLocks noChangeArrowheads="1"/>
          </p:cNvSpPr>
          <p:nvPr/>
        </p:nvSpPr>
        <p:spPr bwMode="auto">
          <a:xfrm>
            <a:off x="306388" y="-28575"/>
            <a:ext cx="8534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system: </a:t>
            </a:r>
            <a:r>
              <a:rPr lang="en-US" sz="3200">
                <a:solidFill>
                  <a:srgbClr val="000099"/>
                </a:solidFill>
              </a:rPr>
              <a:t>PRS 6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3251" name="Rectangle 3"/>
          <p:cNvSpPr>
            <a:spLocks noChangeArrowheads="1"/>
          </p:cNvSpPr>
          <p:nvPr/>
        </p:nvSpPr>
        <p:spPr bwMode="auto">
          <a:xfrm>
            <a:off x="776288" y="488950"/>
            <a:ext cx="4364037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en-GB" sz="2400">
                <a:solidFill>
                  <a:srgbClr val="990033"/>
                </a:solidFill>
                <a:cs typeface="Times New Roman" pitchFamily="18" charset="0"/>
              </a:rPr>
              <a:t>Experimental objectives</a:t>
            </a:r>
            <a:endParaRPr lang="ru-RU" sz="2400">
              <a:solidFill>
                <a:srgbClr val="990033"/>
              </a:solidFill>
            </a:endParaRPr>
          </a:p>
        </p:txBody>
      </p:sp>
      <p:sp>
        <p:nvSpPr>
          <p:cNvPr id="693252" name="Rectangle 4"/>
          <p:cNvSpPr>
            <a:spLocks noChangeArrowheads="1"/>
          </p:cNvSpPr>
          <p:nvPr/>
        </p:nvSpPr>
        <p:spPr bwMode="auto">
          <a:xfrm>
            <a:off x="1104900" y="733425"/>
            <a:ext cx="66516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457200" indent="-457200" defTabSz="7620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Determine liquidus temperature at high CaO content </a:t>
            </a:r>
            <a:endParaRPr lang="ru-RU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defTabSz="762000">
              <a:spcBef>
                <a:spcPct val="20000"/>
              </a:spcBef>
              <a:buFont typeface="Wingdings" pitchFamily="2" charset="2"/>
              <a:buChar char="§"/>
            </a:pP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93313" name="Picture 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4129088"/>
            <a:ext cx="2732088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3315" name="Text Box 67"/>
          <p:cNvSpPr txBox="1">
            <a:spLocks noChangeArrowheads="1"/>
          </p:cNvSpPr>
          <p:nvPr/>
        </p:nvSpPr>
        <p:spPr bwMode="auto">
          <a:xfrm>
            <a:off x="1393825" y="4159250"/>
            <a:ext cx="731838" cy="26352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Samples</a:t>
            </a:r>
            <a:endParaRPr lang="ru-RU" sz="1000">
              <a:latin typeface="Arial" pitchFamily="34" charset="0"/>
            </a:endParaRPr>
          </a:p>
        </p:txBody>
      </p:sp>
      <p:sp>
        <p:nvSpPr>
          <p:cNvPr id="693318" name="Text Box 70"/>
          <p:cNvSpPr txBox="1">
            <a:spLocks noChangeArrowheads="1"/>
          </p:cNvSpPr>
          <p:nvPr/>
        </p:nvSpPr>
        <p:spPr bwMode="auto">
          <a:xfrm>
            <a:off x="2600325" y="4154488"/>
            <a:ext cx="593725" cy="26352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Tliq</a:t>
            </a:r>
            <a:endParaRPr lang="ru-RU" sz="1000">
              <a:latin typeface="Arial" pitchFamily="34" charset="0"/>
            </a:endParaRPr>
          </a:p>
        </p:txBody>
      </p:sp>
      <p:sp>
        <p:nvSpPr>
          <p:cNvPr id="693319" name="Line 71"/>
          <p:cNvSpPr>
            <a:spLocks noChangeShapeType="1"/>
          </p:cNvSpPr>
          <p:nvPr/>
        </p:nvSpPr>
        <p:spPr bwMode="auto">
          <a:xfrm flipH="1">
            <a:off x="1757363" y="4427538"/>
            <a:ext cx="30162" cy="24765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93320" name="Line 72"/>
          <p:cNvSpPr>
            <a:spLocks noChangeShapeType="1"/>
          </p:cNvSpPr>
          <p:nvPr/>
        </p:nvSpPr>
        <p:spPr bwMode="auto">
          <a:xfrm>
            <a:off x="2119313" y="4440238"/>
            <a:ext cx="766762" cy="36830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93321" name="Line 73"/>
          <p:cNvSpPr>
            <a:spLocks noChangeShapeType="1"/>
          </p:cNvSpPr>
          <p:nvPr/>
        </p:nvSpPr>
        <p:spPr bwMode="auto">
          <a:xfrm flipH="1">
            <a:off x="1989138" y="4427538"/>
            <a:ext cx="701675" cy="3159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93322" name="Line 74"/>
          <p:cNvSpPr>
            <a:spLocks noChangeShapeType="1"/>
          </p:cNvSpPr>
          <p:nvPr/>
        </p:nvSpPr>
        <p:spPr bwMode="auto">
          <a:xfrm>
            <a:off x="2870200" y="4440238"/>
            <a:ext cx="327025" cy="215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pic>
        <p:nvPicPr>
          <p:cNvPr id="693314" name="Picture 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4141788"/>
            <a:ext cx="2660650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3316" name="Text Box 68"/>
          <p:cNvSpPr txBox="1">
            <a:spLocks noChangeArrowheads="1"/>
          </p:cNvSpPr>
          <p:nvPr/>
        </p:nvSpPr>
        <p:spPr bwMode="auto">
          <a:xfrm>
            <a:off x="4713288" y="4152900"/>
            <a:ext cx="712787" cy="26352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Sample</a:t>
            </a:r>
            <a:endParaRPr lang="ru-RU" sz="1000">
              <a:latin typeface="Arial" pitchFamily="34" charset="0"/>
            </a:endParaRPr>
          </a:p>
        </p:txBody>
      </p:sp>
      <p:sp>
        <p:nvSpPr>
          <p:cNvPr id="693317" name="Text Box 69"/>
          <p:cNvSpPr txBox="1">
            <a:spLocks noChangeArrowheads="1"/>
          </p:cNvSpPr>
          <p:nvPr/>
        </p:nvSpPr>
        <p:spPr bwMode="auto">
          <a:xfrm>
            <a:off x="6110288" y="4133850"/>
            <a:ext cx="519112" cy="263525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latin typeface="Arial" pitchFamily="34" charset="0"/>
              </a:rPr>
              <a:t>Tliq</a:t>
            </a:r>
            <a:endParaRPr lang="ru-RU" sz="1000">
              <a:latin typeface="Arial" pitchFamily="34" charset="0"/>
            </a:endParaRPr>
          </a:p>
        </p:txBody>
      </p:sp>
      <p:sp>
        <p:nvSpPr>
          <p:cNvPr id="693323" name="Line 75"/>
          <p:cNvSpPr>
            <a:spLocks noChangeShapeType="1"/>
          </p:cNvSpPr>
          <p:nvPr/>
        </p:nvSpPr>
        <p:spPr bwMode="auto">
          <a:xfrm flipH="1">
            <a:off x="5149850" y="4403725"/>
            <a:ext cx="28575" cy="3603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93324" name="Line 76"/>
          <p:cNvSpPr>
            <a:spLocks noChangeShapeType="1"/>
          </p:cNvSpPr>
          <p:nvPr/>
        </p:nvSpPr>
        <p:spPr bwMode="auto">
          <a:xfrm flipH="1">
            <a:off x="5915025" y="4403725"/>
            <a:ext cx="311150" cy="2444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93325" name="Line 77"/>
          <p:cNvSpPr>
            <a:spLocks noChangeShapeType="1"/>
          </p:cNvSpPr>
          <p:nvPr/>
        </p:nvSpPr>
        <p:spPr bwMode="auto">
          <a:xfrm>
            <a:off x="6457950" y="4403725"/>
            <a:ext cx="222250" cy="250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pic>
        <p:nvPicPr>
          <p:cNvPr id="693328" name="Picture 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1655763"/>
            <a:ext cx="4379913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3329" name="Oval 81"/>
          <p:cNvSpPr>
            <a:spLocks noChangeArrowheads="1"/>
          </p:cNvSpPr>
          <p:nvPr/>
        </p:nvSpPr>
        <p:spPr bwMode="auto">
          <a:xfrm>
            <a:off x="3295650" y="1973263"/>
            <a:ext cx="569913" cy="4127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00" tIns="46800" rIns="93600" bIns="46800" anchor="ctr"/>
          <a:lstStyle/>
          <a:p>
            <a:endParaRPr lang="de-DE"/>
          </a:p>
        </p:txBody>
      </p:sp>
      <p:sp>
        <p:nvSpPr>
          <p:cNvPr id="693330" name="Oval 82"/>
          <p:cNvSpPr>
            <a:spLocks noChangeArrowheads="1"/>
          </p:cNvSpPr>
          <p:nvPr/>
        </p:nvSpPr>
        <p:spPr bwMode="auto">
          <a:xfrm>
            <a:off x="5180013" y="1987550"/>
            <a:ext cx="354012" cy="32385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00" tIns="46800" rIns="93600" bIns="46800" anchor="ctr"/>
          <a:lstStyle/>
          <a:p>
            <a:endParaRPr lang="de-DE"/>
          </a:p>
        </p:txBody>
      </p:sp>
      <p:sp>
        <p:nvSpPr>
          <p:cNvPr id="693331" name="Line 83"/>
          <p:cNvSpPr>
            <a:spLocks noChangeShapeType="1"/>
          </p:cNvSpPr>
          <p:nvPr/>
        </p:nvSpPr>
        <p:spPr bwMode="auto">
          <a:xfrm flipH="1">
            <a:off x="2462213" y="2386013"/>
            <a:ext cx="1035050" cy="1828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93332" name="Line 84"/>
          <p:cNvSpPr>
            <a:spLocks noChangeShapeType="1"/>
          </p:cNvSpPr>
          <p:nvPr/>
        </p:nvSpPr>
        <p:spPr bwMode="auto">
          <a:xfrm>
            <a:off x="5405438" y="2319338"/>
            <a:ext cx="384175" cy="20288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93333" name="Rectangle 85"/>
          <p:cNvSpPr>
            <a:spLocks noChangeArrowheads="1"/>
          </p:cNvSpPr>
          <p:nvPr/>
        </p:nvSpPr>
        <p:spPr bwMode="auto">
          <a:xfrm>
            <a:off x="1044575" y="5767388"/>
            <a:ext cx="78422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457200" indent="-457200" defTabSz="7620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Two melt compositions have been realized within one melting cycle</a:t>
            </a:r>
            <a:endParaRPr lang="ru-RU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defTabSz="762000">
              <a:spcBef>
                <a:spcPct val="20000"/>
              </a:spcBef>
              <a:buFont typeface="Wingdings" pitchFamily="2" charset="2"/>
              <a:buChar char="ü"/>
            </a:pP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3 melt samples were taken and T</a:t>
            </a:r>
            <a:r>
              <a:rPr lang="en-US" sz="1400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liq</a:t>
            </a:r>
            <a:r>
              <a:rPr lang="en-US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 was measured 4 times by VPA IMCC</a:t>
            </a:r>
            <a:endParaRPr lang="ru-RU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defTabSz="762000">
              <a:spcBef>
                <a:spcPct val="20000"/>
              </a:spcBef>
              <a:buFont typeface="Wingdings" pitchFamily="2" charset="2"/>
              <a:buChar char="§"/>
            </a:pPr>
            <a:endParaRPr lang="en-US" sz="14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93335" name="Rectangle 87"/>
          <p:cNvSpPr>
            <a:spLocks noChangeArrowheads="1"/>
          </p:cNvSpPr>
          <p:nvPr/>
        </p:nvSpPr>
        <p:spPr bwMode="auto">
          <a:xfrm>
            <a:off x="804863" y="1019175"/>
            <a:ext cx="4041775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400">
                <a:solidFill>
                  <a:srgbClr val="990033"/>
                </a:solidFill>
              </a:rPr>
              <a:t>Charge composition</a:t>
            </a:r>
            <a:endParaRPr lang="ru-RU" sz="2400">
              <a:solidFill>
                <a:srgbClr val="990033"/>
              </a:solidFill>
            </a:endParaRPr>
          </a:p>
        </p:txBody>
      </p:sp>
      <p:sp>
        <p:nvSpPr>
          <p:cNvPr id="693336" name="Rectangle 88"/>
          <p:cNvSpPr>
            <a:spLocks noChangeArrowheads="1"/>
          </p:cNvSpPr>
          <p:nvPr/>
        </p:nvSpPr>
        <p:spPr bwMode="auto">
          <a:xfrm>
            <a:off x="1119188" y="1281113"/>
            <a:ext cx="3844925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457200" indent="-457200" defTabSz="7620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Mol%  17.2UO</a:t>
            </a:r>
            <a:r>
              <a:rPr lang="en-US" sz="1800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 + 82.8CaO</a:t>
            </a:r>
            <a:endParaRPr lang="en-US" sz="1800" baseline="-25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261067B2-1A4D-4AC1-8F5F-61874CD006D7}" type="slidenum">
              <a:rPr lang="en-GB" sz="1400" b="0">
                <a:solidFill>
                  <a:srgbClr val="000099"/>
                </a:solidFill>
              </a:rPr>
              <a:pPr/>
              <a:t>12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726018" name="Rectangle 2"/>
          <p:cNvSpPr>
            <a:spLocks noChangeArrowheads="1"/>
          </p:cNvSpPr>
          <p:nvPr/>
        </p:nvSpPr>
        <p:spPr bwMode="auto">
          <a:xfrm>
            <a:off x="306388" y="-28575"/>
            <a:ext cx="8534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system: </a:t>
            </a:r>
            <a:r>
              <a:rPr lang="en-US" sz="3200">
                <a:solidFill>
                  <a:srgbClr val="000099"/>
                </a:solidFill>
              </a:rPr>
              <a:t>PRS 6-1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26021" name="Rectangle 5"/>
          <p:cNvSpPr>
            <a:spLocks noChangeArrowheads="1"/>
          </p:cNvSpPr>
          <p:nvPr/>
        </p:nvSpPr>
        <p:spPr bwMode="auto">
          <a:xfrm>
            <a:off x="117475" y="646113"/>
            <a:ext cx="8820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>
                <a:solidFill>
                  <a:srgbClr val="990033"/>
                </a:solidFill>
              </a:rPr>
              <a:t> </a:t>
            </a:r>
            <a:r>
              <a:rPr lang="en-US" sz="1800">
                <a:solidFill>
                  <a:srgbClr val="990033"/>
                </a:solidFill>
              </a:rPr>
              <a:t>VPA IMCC</a:t>
            </a:r>
            <a:r>
              <a:rPr lang="en-US" sz="18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GB" sz="18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>
                <a:solidFill>
                  <a:srgbClr val="990033"/>
                </a:solidFill>
              </a:rPr>
              <a:t>Fragment of the experiment thermogram showing melt surface</a:t>
            </a:r>
            <a:r>
              <a:rPr lang="en-GB" sz="20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200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6022" name="Rectangle 6"/>
          <p:cNvSpPr>
            <a:spLocks noChangeArrowheads="1"/>
          </p:cNvSpPr>
          <p:nvPr/>
        </p:nvSpPr>
        <p:spPr bwMode="auto">
          <a:xfrm>
            <a:off x="219075" y="54610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 anchor="ctr">
            <a:spAutoFit/>
          </a:bodyPr>
          <a:lstStyle/>
          <a:p>
            <a:pPr marL="358775" lvl="2" algn="just" defTabSz="762000">
              <a:buFont typeface="Wingdings" pitchFamily="2" charset="2"/>
              <a:buChar char="ü"/>
              <a:tabLst>
                <a:tab pos="96838" algn="l"/>
              </a:tabLst>
            </a:pPr>
            <a:r>
              <a:rPr lang="en-US" sz="1800"/>
              <a:t>T</a:t>
            </a:r>
            <a:r>
              <a:rPr lang="en-US" sz="1800" baseline="-25000"/>
              <a:t>liq</a:t>
            </a:r>
            <a:r>
              <a:rPr lang="en-US" sz="1800"/>
              <a:t>  </a:t>
            </a:r>
            <a:r>
              <a:rPr lang="en-GB" sz="1800"/>
              <a:t>was measured t</a:t>
            </a:r>
            <a:r>
              <a:rPr lang="en-US" sz="1800"/>
              <a:t>wo</a:t>
            </a:r>
            <a:r>
              <a:rPr lang="en-GB" sz="1800"/>
              <a:t> times: 2</a:t>
            </a:r>
            <a:r>
              <a:rPr lang="ru-RU" sz="1800"/>
              <a:t>400</a:t>
            </a:r>
            <a:r>
              <a:rPr lang="en-GB" sz="1800" baseline="30000"/>
              <a:t>o</a:t>
            </a:r>
            <a:r>
              <a:rPr lang="en-US" sz="1800"/>
              <a:t>C</a:t>
            </a:r>
            <a:r>
              <a:rPr lang="en-GB" sz="1800"/>
              <a:t> and 2</a:t>
            </a:r>
            <a:r>
              <a:rPr lang="ru-RU" sz="1800"/>
              <a:t>378</a:t>
            </a:r>
            <a:r>
              <a:rPr lang="en-GB" sz="1800" baseline="30000"/>
              <a:t>o</a:t>
            </a:r>
            <a:r>
              <a:rPr lang="en-US" sz="1800"/>
              <a:t>C</a:t>
            </a:r>
            <a:r>
              <a:rPr lang="en-GB" sz="1800"/>
              <a:t> </a:t>
            </a:r>
            <a:r>
              <a:rPr lang="ru-RU" sz="1800"/>
              <a:t> </a:t>
            </a:r>
            <a:r>
              <a:rPr lang="en-US" sz="1800">
                <a:sym typeface="Wingdings" pitchFamily="2" charset="2"/>
              </a:rPr>
              <a:t></a:t>
            </a:r>
            <a:r>
              <a:rPr lang="en-GB" sz="1800"/>
              <a:t> T</a:t>
            </a:r>
            <a:r>
              <a:rPr lang="en-GB" sz="1800" baseline="-25000"/>
              <a:t>liq</a:t>
            </a:r>
            <a:r>
              <a:rPr lang="en-GB" sz="1800"/>
              <a:t>=2</a:t>
            </a:r>
            <a:r>
              <a:rPr lang="ru-RU" sz="1800"/>
              <a:t>389</a:t>
            </a:r>
            <a:r>
              <a:rPr lang="en-US" sz="1800">
                <a:cs typeface="Arial" pitchFamily="34" charset="0"/>
              </a:rPr>
              <a:t>±40</a:t>
            </a:r>
            <a:r>
              <a:rPr lang="en-GB" sz="1800" baseline="30000"/>
              <a:t>o</a:t>
            </a:r>
            <a:r>
              <a:rPr lang="en-GB" sz="1800"/>
              <a:t>C</a:t>
            </a:r>
            <a:r>
              <a:rPr lang="en-GB" sz="1600"/>
              <a:t> </a:t>
            </a:r>
            <a:endParaRPr lang="ru-RU" sz="1600"/>
          </a:p>
        </p:txBody>
      </p:sp>
      <p:grpSp>
        <p:nvGrpSpPr>
          <p:cNvPr id="726025" name="Group 9"/>
          <p:cNvGrpSpPr>
            <a:grpSpLocks/>
          </p:cNvGrpSpPr>
          <p:nvPr/>
        </p:nvGrpSpPr>
        <p:grpSpPr bwMode="auto">
          <a:xfrm>
            <a:off x="641350" y="1363663"/>
            <a:ext cx="6054725" cy="3767137"/>
            <a:chOff x="448" y="1172"/>
            <a:chExt cx="3814" cy="2373"/>
          </a:xfrm>
        </p:grpSpPr>
        <p:pic>
          <p:nvPicPr>
            <p:cNvPr id="726026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" y="1172"/>
              <a:ext cx="3814" cy="2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6027" name="Line 11"/>
            <p:cNvSpPr>
              <a:spLocks noChangeShapeType="1"/>
            </p:cNvSpPr>
            <p:nvPr/>
          </p:nvSpPr>
          <p:spPr bwMode="auto">
            <a:xfrm flipH="1" flipV="1">
              <a:off x="1124" y="1529"/>
              <a:ext cx="333" cy="72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aphicFrame>
        <p:nvGraphicFramePr>
          <p:cNvPr id="726084" name="Group 68"/>
          <p:cNvGraphicFramePr>
            <a:graphicFrameLocks noGrp="1"/>
          </p:cNvGraphicFramePr>
          <p:nvPr/>
        </p:nvGraphicFramePr>
        <p:xfrm>
          <a:off x="6819900" y="3079750"/>
          <a:ext cx="2079625" cy="984000"/>
        </p:xfrm>
        <a:graphic>
          <a:graphicData uri="http://schemas.openxmlformats.org/drawingml/2006/table">
            <a:tbl>
              <a:tblPr/>
              <a:tblGrid>
                <a:gridCol w="631825"/>
                <a:gridCol w="485775"/>
                <a:gridCol w="485775"/>
                <a:gridCol w="476250"/>
              </a:tblGrid>
              <a:tr h="238125">
                <a:tc rowSpan="2"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sample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Cha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XRF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EDX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8573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UO</a:t>
                      </a:r>
                      <a:r>
                        <a:rPr kumimoji="0" lang="en-US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 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mol.%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№1</a:t>
                      </a: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26.1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26.0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17.2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№2</a:t>
                      </a: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26.0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26.5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18.7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726086" name="Text Box 70"/>
          <p:cNvSpPr txBox="1">
            <a:spLocks noChangeArrowheads="1"/>
          </p:cNvSpPr>
          <p:nvPr/>
        </p:nvSpPr>
        <p:spPr bwMode="auto">
          <a:xfrm>
            <a:off x="6748463" y="2465388"/>
            <a:ext cx="2395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800" rIns="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Melt samples composition</a:t>
            </a:r>
            <a:endParaRPr lang="ru-RU" sz="1400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27E5A6AE-E9B5-40D2-B091-AC28FFF4AB02}" type="slidenum">
              <a:rPr lang="en-GB" sz="1400" b="0">
                <a:solidFill>
                  <a:srgbClr val="000099"/>
                </a:solidFill>
              </a:rPr>
              <a:pPr/>
              <a:t>13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697346" name="Rectangle 2"/>
          <p:cNvSpPr>
            <a:spLocks noChangeArrowheads="1"/>
          </p:cNvSpPr>
          <p:nvPr/>
        </p:nvSpPr>
        <p:spPr bwMode="auto">
          <a:xfrm>
            <a:off x="101600" y="85725"/>
            <a:ext cx="8828088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system: </a:t>
            </a:r>
            <a:r>
              <a:rPr lang="en-US" sz="3200">
                <a:solidFill>
                  <a:srgbClr val="000099"/>
                </a:solidFill>
              </a:rPr>
              <a:t>PRS 6-2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97349" name="Rectangle 5"/>
          <p:cNvSpPr>
            <a:spLocks noChangeArrowheads="1"/>
          </p:cNvSpPr>
          <p:nvPr/>
        </p:nvSpPr>
        <p:spPr bwMode="auto">
          <a:xfrm>
            <a:off x="412750" y="1549400"/>
            <a:ext cx="87312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>
                <a:solidFill>
                  <a:srgbClr val="990033"/>
                </a:solidFill>
              </a:rPr>
              <a:t> </a:t>
            </a:r>
            <a:r>
              <a:rPr lang="en-US" sz="1800">
                <a:solidFill>
                  <a:srgbClr val="990033"/>
                </a:solidFill>
              </a:rPr>
              <a:t>VPA IMCC</a:t>
            </a:r>
            <a:r>
              <a:rPr lang="en-US" sz="18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GB" sz="18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>
                <a:solidFill>
                  <a:srgbClr val="990033"/>
                </a:solidFill>
              </a:rPr>
              <a:t>Fragment of the experiment thermogram showing melt surface</a:t>
            </a:r>
            <a:r>
              <a:rPr lang="en-GB" sz="20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200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7350" name="Rectangle 6"/>
          <p:cNvSpPr>
            <a:spLocks noChangeArrowheads="1"/>
          </p:cNvSpPr>
          <p:nvPr/>
        </p:nvSpPr>
        <p:spPr bwMode="auto">
          <a:xfrm>
            <a:off x="114300" y="588645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 anchor="ctr">
            <a:spAutoFit/>
          </a:bodyPr>
          <a:lstStyle/>
          <a:p>
            <a:pPr marL="358775" lvl="2" algn="just" defTabSz="762000">
              <a:buFont typeface="Wingdings" pitchFamily="2" charset="2"/>
              <a:buChar char="ü"/>
              <a:tabLst>
                <a:tab pos="96838" algn="l"/>
              </a:tabLst>
            </a:pPr>
            <a:r>
              <a:rPr lang="en-US" sz="1800"/>
              <a:t>T</a:t>
            </a:r>
            <a:r>
              <a:rPr lang="en-US" sz="1800" baseline="-25000"/>
              <a:t>liq</a:t>
            </a:r>
            <a:r>
              <a:rPr lang="en-US" sz="1800"/>
              <a:t>  </a:t>
            </a:r>
            <a:r>
              <a:rPr lang="en-GB" sz="1800"/>
              <a:t>was measured t</a:t>
            </a:r>
            <a:r>
              <a:rPr lang="en-US" sz="1800"/>
              <a:t>wo</a:t>
            </a:r>
            <a:r>
              <a:rPr lang="en-GB" sz="1800"/>
              <a:t> times: 2</a:t>
            </a:r>
            <a:r>
              <a:rPr lang="en-US" sz="1800"/>
              <a:t>583</a:t>
            </a:r>
            <a:r>
              <a:rPr lang="en-GB" sz="1800" baseline="30000"/>
              <a:t>o</a:t>
            </a:r>
            <a:r>
              <a:rPr lang="en-US" sz="1800"/>
              <a:t>C</a:t>
            </a:r>
            <a:r>
              <a:rPr lang="en-GB" sz="1800"/>
              <a:t> and 2</a:t>
            </a:r>
            <a:r>
              <a:rPr lang="en-US" sz="1800"/>
              <a:t>537</a:t>
            </a:r>
            <a:r>
              <a:rPr lang="en-GB" sz="1800" baseline="30000"/>
              <a:t>o</a:t>
            </a:r>
            <a:r>
              <a:rPr lang="en-US" sz="1800"/>
              <a:t>C</a:t>
            </a:r>
            <a:r>
              <a:rPr lang="en-GB" sz="1800"/>
              <a:t> </a:t>
            </a:r>
            <a:r>
              <a:rPr lang="ru-RU" sz="1800"/>
              <a:t> </a:t>
            </a:r>
            <a:r>
              <a:rPr lang="en-US" sz="1800">
                <a:sym typeface="Wingdings" pitchFamily="2" charset="2"/>
              </a:rPr>
              <a:t></a:t>
            </a:r>
            <a:r>
              <a:rPr lang="en-GB" sz="1800"/>
              <a:t> T</a:t>
            </a:r>
            <a:r>
              <a:rPr lang="en-GB" sz="1800" baseline="-25000"/>
              <a:t>liq</a:t>
            </a:r>
            <a:r>
              <a:rPr lang="en-GB" sz="1800"/>
              <a:t>=</a:t>
            </a:r>
            <a:r>
              <a:rPr lang="en-US" sz="1800"/>
              <a:t>2560</a:t>
            </a:r>
            <a:r>
              <a:rPr lang="en-US" sz="1800">
                <a:cs typeface="Arial" pitchFamily="34" charset="0"/>
              </a:rPr>
              <a:t>±50</a:t>
            </a:r>
            <a:r>
              <a:rPr lang="en-GB" sz="1800" baseline="30000"/>
              <a:t>o</a:t>
            </a:r>
            <a:r>
              <a:rPr lang="en-GB" sz="1800"/>
              <a:t>C</a:t>
            </a:r>
            <a:r>
              <a:rPr lang="en-GB" sz="1600"/>
              <a:t> </a:t>
            </a:r>
            <a:endParaRPr lang="ru-RU" sz="1600"/>
          </a:p>
        </p:txBody>
      </p:sp>
      <p:sp>
        <p:nvSpPr>
          <p:cNvPr id="697352" name="Rectangle 8"/>
          <p:cNvSpPr>
            <a:spLocks noChangeArrowheads="1"/>
          </p:cNvSpPr>
          <p:nvPr/>
        </p:nvSpPr>
        <p:spPr bwMode="auto">
          <a:xfrm>
            <a:off x="419100" y="735013"/>
            <a:ext cx="8497888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400">
                <a:solidFill>
                  <a:srgbClr val="990033"/>
                </a:solidFill>
              </a:rPr>
              <a:t>Charge composition </a:t>
            </a:r>
            <a:r>
              <a:rPr lang="en-US" sz="2000">
                <a:solidFill>
                  <a:srgbClr val="990033"/>
                </a:solidFill>
              </a:rPr>
              <a:t>(after CaO addition in to the melt)</a:t>
            </a:r>
            <a:endParaRPr lang="ru-RU" sz="2000">
              <a:solidFill>
                <a:srgbClr val="990033"/>
              </a:solidFill>
            </a:endParaRPr>
          </a:p>
        </p:txBody>
      </p:sp>
      <p:sp>
        <p:nvSpPr>
          <p:cNvPr id="697353" name="Rectangle 9"/>
          <p:cNvSpPr>
            <a:spLocks noChangeArrowheads="1"/>
          </p:cNvSpPr>
          <p:nvPr/>
        </p:nvSpPr>
        <p:spPr bwMode="auto">
          <a:xfrm>
            <a:off x="1128713" y="1163638"/>
            <a:ext cx="3844925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457200" indent="-457200" defTabSz="7620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Mol%  10.2UO</a:t>
            </a:r>
            <a:r>
              <a:rPr lang="en-US" sz="1800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 + 89.8CaO</a:t>
            </a:r>
            <a:endParaRPr lang="en-US" sz="1800" baseline="-25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697358" name="Group 14"/>
          <p:cNvGrpSpPr>
            <a:grpSpLocks/>
          </p:cNvGrpSpPr>
          <p:nvPr/>
        </p:nvGrpSpPr>
        <p:grpSpPr bwMode="auto">
          <a:xfrm>
            <a:off x="484188" y="1860550"/>
            <a:ext cx="6634162" cy="4205288"/>
            <a:chOff x="341" y="1132"/>
            <a:chExt cx="4027" cy="2505"/>
          </a:xfrm>
        </p:grpSpPr>
        <p:pic>
          <p:nvPicPr>
            <p:cNvPr id="697357" name="Picture 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" y="1132"/>
              <a:ext cx="4027" cy="25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7356" name="Line 12"/>
            <p:cNvSpPr>
              <a:spLocks noChangeShapeType="1"/>
            </p:cNvSpPr>
            <p:nvPr/>
          </p:nvSpPr>
          <p:spPr bwMode="auto">
            <a:xfrm flipV="1">
              <a:off x="1783" y="1756"/>
              <a:ext cx="200" cy="95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aphicFrame>
        <p:nvGraphicFramePr>
          <p:cNvPr id="697439" name="Group 95"/>
          <p:cNvGraphicFramePr>
            <a:graphicFrameLocks noGrp="1"/>
          </p:cNvGraphicFramePr>
          <p:nvPr/>
        </p:nvGraphicFramePr>
        <p:xfrm>
          <a:off x="6972300" y="3236913"/>
          <a:ext cx="2060575" cy="733425"/>
        </p:xfrm>
        <a:graphic>
          <a:graphicData uri="http://schemas.openxmlformats.org/drawingml/2006/table">
            <a:tbl>
              <a:tblPr/>
              <a:tblGrid>
                <a:gridCol w="657225"/>
                <a:gridCol w="481013"/>
                <a:gridCol w="457200"/>
                <a:gridCol w="465137"/>
              </a:tblGrid>
              <a:tr h="238125">
                <a:tc rowSpan="2"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Sample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Cha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XRF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EDX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8573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UO</a:t>
                      </a:r>
                      <a:r>
                        <a:rPr kumimoji="0" lang="en-US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 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mol.%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№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3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17.7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17.0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12.0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697442" name="Text Box 98"/>
          <p:cNvSpPr txBox="1">
            <a:spLocks noChangeArrowheads="1"/>
          </p:cNvSpPr>
          <p:nvPr/>
        </p:nvSpPr>
        <p:spPr bwMode="auto">
          <a:xfrm>
            <a:off x="6916738" y="2859088"/>
            <a:ext cx="23955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46800" rIns="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Arial" pitchFamily="34" charset="0"/>
              </a:rPr>
              <a:t>Melt samples composition</a:t>
            </a:r>
            <a:endParaRPr lang="ru-RU" sz="1400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45DF6C9B-6C64-490E-B347-9E8261076023}" type="slidenum">
              <a:rPr lang="en-GB" sz="1400" b="0">
                <a:solidFill>
                  <a:srgbClr val="000099"/>
                </a:solidFill>
              </a:rPr>
              <a:pPr/>
              <a:t>14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723970" name="Rectangle 2"/>
          <p:cNvSpPr>
            <a:spLocks noChangeArrowheads="1"/>
          </p:cNvSpPr>
          <p:nvPr/>
        </p:nvSpPr>
        <p:spPr bwMode="auto">
          <a:xfrm>
            <a:off x="306388" y="-28575"/>
            <a:ext cx="8534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system: </a:t>
            </a:r>
            <a:r>
              <a:rPr lang="en-US" sz="3200">
                <a:solidFill>
                  <a:srgbClr val="000099"/>
                </a:solidFill>
              </a:rPr>
              <a:t>PRS 6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24004" name="Rectangle 36"/>
          <p:cNvSpPr>
            <a:spLocks noChangeArrowheads="1"/>
          </p:cNvSpPr>
          <p:nvPr/>
        </p:nvSpPr>
        <p:spPr bwMode="auto">
          <a:xfrm>
            <a:off x="112713" y="400050"/>
            <a:ext cx="2601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2" rIns="91424" bIns="45712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0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SEM/EDX </a:t>
            </a:r>
            <a:r>
              <a:rPr lang="en-US" sz="2000">
                <a:solidFill>
                  <a:srgbClr val="990033"/>
                </a:solidFill>
              </a:rPr>
              <a:t>analysis</a:t>
            </a:r>
            <a:endParaRPr lang="en-GB" sz="2000">
              <a:solidFill>
                <a:srgbClr val="990033"/>
              </a:solidFill>
            </a:endParaRPr>
          </a:p>
        </p:txBody>
      </p:sp>
      <p:sp>
        <p:nvSpPr>
          <p:cNvPr id="724006" name="Text Box 38"/>
          <p:cNvSpPr txBox="1">
            <a:spLocks noChangeArrowheads="1"/>
          </p:cNvSpPr>
          <p:nvPr/>
        </p:nvSpPr>
        <p:spPr bwMode="auto">
          <a:xfrm>
            <a:off x="258763" y="1949450"/>
            <a:ext cx="609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1 cm</a:t>
            </a:r>
            <a:endParaRPr lang="ru-RU" sz="1200">
              <a:latin typeface="Arial" pitchFamily="34" charset="0"/>
            </a:endParaRPr>
          </a:p>
        </p:txBody>
      </p:sp>
      <p:sp useBgFill="1">
        <p:nvSpPr>
          <p:cNvPr id="724007" name="Rectangle 39"/>
          <p:cNvSpPr>
            <a:spLocks noChangeArrowheads="1"/>
          </p:cNvSpPr>
          <p:nvPr/>
        </p:nvSpPr>
        <p:spPr bwMode="auto">
          <a:xfrm>
            <a:off x="1017588" y="1814513"/>
            <a:ext cx="601662" cy="490537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724011" name="Group 43"/>
          <p:cNvGrpSpPr>
            <a:grpSpLocks/>
          </p:cNvGrpSpPr>
          <p:nvPr/>
        </p:nvGrpSpPr>
        <p:grpSpPr bwMode="auto">
          <a:xfrm>
            <a:off x="323850" y="2190750"/>
            <a:ext cx="409575" cy="146050"/>
            <a:chOff x="1764" y="1222"/>
            <a:chExt cx="258" cy="92"/>
          </a:xfrm>
        </p:grpSpPr>
        <p:sp>
          <p:nvSpPr>
            <p:cNvPr id="724008" name="Line 40"/>
            <p:cNvSpPr>
              <a:spLocks noChangeShapeType="1"/>
            </p:cNvSpPr>
            <p:nvPr/>
          </p:nvSpPr>
          <p:spPr bwMode="auto">
            <a:xfrm>
              <a:off x="1764" y="1272"/>
              <a:ext cx="2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4009" name="Line 41"/>
            <p:cNvSpPr>
              <a:spLocks noChangeShapeType="1"/>
            </p:cNvSpPr>
            <p:nvPr/>
          </p:nvSpPr>
          <p:spPr bwMode="auto">
            <a:xfrm>
              <a:off x="1764" y="1224"/>
              <a:ext cx="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4010" name="Line 42"/>
            <p:cNvSpPr>
              <a:spLocks noChangeShapeType="1"/>
            </p:cNvSpPr>
            <p:nvPr/>
          </p:nvSpPr>
          <p:spPr bwMode="auto">
            <a:xfrm>
              <a:off x="2014" y="1222"/>
              <a:ext cx="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24013" name="Rectangle 45"/>
          <p:cNvSpPr>
            <a:spLocks noChangeArrowheads="1"/>
          </p:cNvSpPr>
          <p:nvPr/>
        </p:nvSpPr>
        <p:spPr bwMode="auto">
          <a:xfrm>
            <a:off x="1489075" y="1477963"/>
            <a:ext cx="1233488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1600">
                <a:solidFill>
                  <a:srgbClr val="990033"/>
                </a:solidFill>
                <a:latin typeface="Arial Unicode MS" pitchFamily="34" charset="-128"/>
              </a:rPr>
              <a:t>Quenched </a:t>
            </a:r>
          </a:p>
          <a:p>
            <a:pPr algn="ctr">
              <a:lnSpc>
                <a:spcPct val="60000"/>
              </a:lnSpc>
            </a:pPr>
            <a:r>
              <a:rPr lang="en-US" sz="1600">
                <a:solidFill>
                  <a:srgbClr val="990033"/>
                </a:solidFill>
                <a:latin typeface="Arial Unicode MS" pitchFamily="34" charset="-128"/>
              </a:rPr>
              <a:t>sample</a:t>
            </a:r>
            <a:r>
              <a:rPr lang="en-US" sz="2000">
                <a:solidFill>
                  <a:srgbClr val="990033"/>
                </a:solidFill>
                <a:latin typeface="Arial Unicode MS" pitchFamily="34" charset="-128"/>
              </a:rPr>
              <a:t> </a:t>
            </a:r>
            <a:endParaRPr lang="ru-RU" sz="2000" baseline="-25000">
              <a:solidFill>
                <a:srgbClr val="990033"/>
              </a:solidFill>
              <a:latin typeface="Arial Unicode MS" pitchFamily="34" charset="-128"/>
            </a:endParaRPr>
          </a:p>
        </p:txBody>
      </p:sp>
      <p:sp>
        <p:nvSpPr>
          <p:cNvPr id="724032" name="Rectangle 64"/>
          <p:cNvSpPr>
            <a:spLocks noChangeArrowheads="1"/>
          </p:cNvSpPr>
          <p:nvPr/>
        </p:nvSpPr>
        <p:spPr bwMode="auto">
          <a:xfrm>
            <a:off x="0" y="333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pic>
        <p:nvPicPr>
          <p:cNvPr id="724049" name="Picture 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3908425"/>
            <a:ext cx="2347913" cy="235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24063" name="Group 95"/>
          <p:cNvGrpSpPr>
            <a:grpSpLocks/>
          </p:cNvGrpSpPr>
          <p:nvPr/>
        </p:nvGrpSpPr>
        <p:grpSpPr bwMode="auto">
          <a:xfrm>
            <a:off x="965200" y="706438"/>
            <a:ext cx="7793038" cy="2678112"/>
            <a:chOff x="608" y="465"/>
            <a:chExt cx="4909" cy="1687"/>
          </a:xfrm>
        </p:grpSpPr>
        <p:sp>
          <p:nvSpPr>
            <p:cNvPr id="724012" name="Freeform 44"/>
            <p:cNvSpPr>
              <a:spLocks/>
            </p:cNvSpPr>
            <p:nvPr/>
          </p:nvSpPr>
          <p:spPr bwMode="auto">
            <a:xfrm>
              <a:off x="698" y="488"/>
              <a:ext cx="1099" cy="1664"/>
            </a:xfrm>
            <a:custGeom>
              <a:avLst/>
              <a:gdLst>
                <a:gd name="T0" fmla="*/ 1 w 1081"/>
                <a:gd name="T1" fmla="*/ 307 h 1250"/>
                <a:gd name="T2" fmla="*/ 1081 w 1081"/>
                <a:gd name="T3" fmla="*/ 0 h 1250"/>
                <a:gd name="T4" fmla="*/ 1075 w 1081"/>
                <a:gd name="T5" fmla="*/ 1250 h 1250"/>
                <a:gd name="T6" fmla="*/ 0 w 1081"/>
                <a:gd name="T7" fmla="*/ 474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250">
                  <a:moveTo>
                    <a:pt x="1" y="307"/>
                  </a:moveTo>
                  <a:lnTo>
                    <a:pt x="1081" y="0"/>
                  </a:lnTo>
                  <a:lnTo>
                    <a:pt x="1075" y="1250"/>
                  </a:lnTo>
                  <a:lnTo>
                    <a:pt x="0" y="474"/>
                  </a:lnTo>
                </a:path>
              </a:pathLst>
            </a:custGeom>
            <a:solidFill>
              <a:schemeClr val="bg1">
                <a:alpha val="30000"/>
              </a:schemeClr>
            </a:solidFill>
            <a:ln w="12700" cap="flat" cmpd="sng">
              <a:solidFill>
                <a:srgbClr val="9933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pic>
          <p:nvPicPr>
            <p:cNvPr id="724014" name="Picture 4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21" t="66740" r="25722" b="2321"/>
            <a:stretch>
              <a:fillRect/>
            </a:stretch>
          </p:blipFill>
          <p:spPr bwMode="auto">
            <a:xfrm>
              <a:off x="1783" y="465"/>
              <a:ext cx="1689" cy="1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med" len="sm"/>
                  <a:tailEnd type="none" w="lg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4033" name="Rectangle 65"/>
            <p:cNvSpPr>
              <a:spLocks noChangeArrowheads="1"/>
            </p:cNvSpPr>
            <p:nvPr/>
          </p:nvSpPr>
          <p:spPr bwMode="auto">
            <a:xfrm>
              <a:off x="5066" y="981"/>
              <a:ext cx="451" cy="19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600" tIns="46800" rIns="93600" bIns="46800" anchor="ctr"/>
            <a:lstStyle/>
            <a:p>
              <a:pPr defTabSz="762000">
                <a:lnSpc>
                  <a:spcPct val="80000"/>
                </a:lnSpc>
                <a:buFont typeface="Wingdings" pitchFamily="2" charset="2"/>
                <a:buNone/>
              </a:pPr>
              <a:r>
                <a:rPr lang="ru-RU" sz="2000">
                  <a:solidFill>
                    <a:srgbClr val="000099"/>
                  </a:solidFill>
                </a:rPr>
                <a:t> </a:t>
              </a:r>
              <a:r>
                <a:rPr lang="en-US" sz="1200">
                  <a:solidFill>
                    <a:srgbClr val="000099"/>
                  </a:solidFill>
                </a:rPr>
                <a:t>CaO</a:t>
              </a:r>
              <a:r>
                <a:rPr lang="ru-RU" sz="1200">
                  <a:solidFill>
                    <a:srgbClr val="000099"/>
                  </a:solidFill>
                </a:rPr>
                <a:t> </a:t>
              </a:r>
              <a:br>
                <a:rPr lang="ru-RU" sz="1200">
                  <a:solidFill>
                    <a:srgbClr val="000099"/>
                  </a:solidFill>
                </a:rPr>
              </a:br>
              <a:endParaRPr lang="ru-RU" sz="1200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pic>
          <p:nvPicPr>
            <p:cNvPr id="724037" name="Picture 6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" y="678"/>
              <a:ext cx="1364" cy="1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4038" name="Rectangle 70"/>
            <p:cNvSpPr>
              <a:spLocks noChangeArrowheads="1"/>
            </p:cNvSpPr>
            <p:nvPr/>
          </p:nvSpPr>
          <p:spPr bwMode="auto">
            <a:xfrm>
              <a:off x="2022" y="1063"/>
              <a:ext cx="891" cy="743"/>
            </a:xfrm>
            <a:prstGeom prst="rect">
              <a:avLst/>
            </a:prstGeom>
            <a:noFill/>
            <a:ln w="19050" algn="ctr">
              <a:solidFill>
                <a:srgbClr val="FFFFFF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24041" name="Line 73"/>
            <p:cNvSpPr>
              <a:spLocks noChangeShapeType="1"/>
            </p:cNvSpPr>
            <p:nvPr/>
          </p:nvSpPr>
          <p:spPr bwMode="auto">
            <a:xfrm flipV="1">
              <a:off x="2913" y="687"/>
              <a:ext cx="643" cy="37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4042" name="Line 74"/>
            <p:cNvSpPr>
              <a:spLocks noChangeShapeType="1"/>
            </p:cNvSpPr>
            <p:nvPr/>
          </p:nvSpPr>
          <p:spPr bwMode="auto">
            <a:xfrm>
              <a:off x="2908" y="1800"/>
              <a:ext cx="648" cy="15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24045" name="Line 77"/>
            <p:cNvSpPr>
              <a:spLocks noChangeShapeType="1"/>
            </p:cNvSpPr>
            <p:nvPr/>
          </p:nvSpPr>
          <p:spPr bwMode="auto">
            <a:xfrm flipH="1">
              <a:off x="4038" y="1052"/>
              <a:ext cx="1019" cy="1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724051" name="Group 83"/>
            <p:cNvGrpSpPr>
              <a:grpSpLocks/>
            </p:cNvGrpSpPr>
            <p:nvPr/>
          </p:nvGrpSpPr>
          <p:grpSpPr bwMode="auto">
            <a:xfrm>
              <a:off x="608" y="512"/>
              <a:ext cx="122" cy="748"/>
              <a:chOff x="2528" y="0"/>
              <a:chExt cx="240" cy="1472"/>
            </a:xfrm>
          </p:grpSpPr>
          <p:sp>
            <p:nvSpPr>
              <p:cNvPr id="724052" name="AutoShape 84"/>
              <p:cNvSpPr>
                <a:spLocks noChangeArrowheads="1"/>
              </p:cNvSpPr>
              <p:nvPr/>
            </p:nvSpPr>
            <p:spPr bwMode="auto">
              <a:xfrm>
                <a:off x="2599" y="0"/>
                <a:ext cx="95" cy="1248"/>
              </a:xfrm>
              <a:prstGeom prst="can">
                <a:avLst>
                  <a:gd name="adj" fmla="val 105277"/>
                </a:avLst>
              </a:prstGeom>
              <a:solidFill>
                <a:srgbClr val="9933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24053" name="Freeform 85" descr="s3f1"/>
              <p:cNvSpPr>
                <a:spLocks/>
              </p:cNvSpPr>
              <p:nvPr/>
            </p:nvSpPr>
            <p:spPr bwMode="auto">
              <a:xfrm>
                <a:off x="2528" y="628"/>
                <a:ext cx="240" cy="844"/>
              </a:xfrm>
              <a:custGeom>
                <a:avLst/>
                <a:gdLst>
                  <a:gd name="T0" fmla="*/ 64 w 240"/>
                  <a:gd name="T1" fmla="*/ 152 h 844"/>
                  <a:gd name="T2" fmla="*/ 40 w 240"/>
                  <a:gd name="T3" fmla="*/ 464 h 844"/>
                  <a:gd name="T4" fmla="*/ 52 w 240"/>
                  <a:gd name="T5" fmla="*/ 612 h 844"/>
                  <a:gd name="T6" fmla="*/ 72 w 240"/>
                  <a:gd name="T7" fmla="*/ 616 h 844"/>
                  <a:gd name="T8" fmla="*/ 120 w 240"/>
                  <a:gd name="T9" fmla="*/ 832 h 844"/>
                  <a:gd name="T10" fmla="*/ 108 w 240"/>
                  <a:gd name="T11" fmla="*/ 660 h 844"/>
                  <a:gd name="T12" fmla="*/ 124 w 240"/>
                  <a:gd name="T13" fmla="*/ 624 h 844"/>
                  <a:gd name="T14" fmla="*/ 140 w 240"/>
                  <a:gd name="T15" fmla="*/ 600 h 844"/>
                  <a:gd name="T16" fmla="*/ 160 w 240"/>
                  <a:gd name="T17" fmla="*/ 392 h 844"/>
                  <a:gd name="T18" fmla="*/ 132 w 240"/>
                  <a:gd name="T19" fmla="*/ 308 h 844"/>
                  <a:gd name="T20" fmla="*/ 144 w 240"/>
                  <a:gd name="T21" fmla="*/ 252 h 844"/>
                  <a:gd name="T22" fmla="*/ 132 w 240"/>
                  <a:gd name="T23" fmla="*/ 128 h 844"/>
                  <a:gd name="T24" fmla="*/ 68 w 240"/>
                  <a:gd name="T25" fmla="*/ 28 h 844"/>
                  <a:gd name="T26" fmla="*/ 64 w 240"/>
                  <a:gd name="T27" fmla="*/ 152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0" h="844">
                    <a:moveTo>
                      <a:pt x="64" y="152"/>
                    </a:moveTo>
                    <a:cubicBezTo>
                      <a:pt x="64" y="158"/>
                      <a:pt x="68" y="421"/>
                      <a:pt x="40" y="464"/>
                    </a:cubicBezTo>
                    <a:cubicBezTo>
                      <a:pt x="43" y="498"/>
                      <a:pt x="47" y="593"/>
                      <a:pt x="52" y="612"/>
                    </a:cubicBezTo>
                    <a:cubicBezTo>
                      <a:pt x="54" y="619"/>
                      <a:pt x="65" y="615"/>
                      <a:pt x="72" y="616"/>
                    </a:cubicBezTo>
                    <a:cubicBezTo>
                      <a:pt x="83" y="653"/>
                      <a:pt x="0" y="844"/>
                      <a:pt x="120" y="832"/>
                    </a:cubicBezTo>
                    <a:cubicBezTo>
                      <a:pt x="240" y="820"/>
                      <a:pt x="107" y="695"/>
                      <a:pt x="108" y="660"/>
                    </a:cubicBezTo>
                    <a:cubicBezTo>
                      <a:pt x="116" y="605"/>
                      <a:pt x="103" y="649"/>
                      <a:pt x="124" y="624"/>
                    </a:cubicBezTo>
                    <a:cubicBezTo>
                      <a:pt x="130" y="617"/>
                      <a:pt x="140" y="600"/>
                      <a:pt x="140" y="600"/>
                    </a:cubicBezTo>
                    <a:cubicBezTo>
                      <a:pt x="148" y="395"/>
                      <a:pt x="92" y="437"/>
                      <a:pt x="160" y="392"/>
                    </a:cubicBezTo>
                    <a:cubicBezTo>
                      <a:pt x="156" y="335"/>
                      <a:pt x="168" y="332"/>
                      <a:pt x="132" y="308"/>
                    </a:cubicBezTo>
                    <a:cubicBezTo>
                      <a:pt x="118" y="287"/>
                      <a:pt x="119" y="269"/>
                      <a:pt x="144" y="252"/>
                    </a:cubicBezTo>
                    <a:cubicBezTo>
                      <a:pt x="156" y="217"/>
                      <a:pt x="182" y="145"/>
                      <a:pt x="132" y="128"/>
                    </a:cubicBezTo>
                    <a:cubicBezTo>
                      <a:pt x="110" y="129"/>
                      <a:pt x="77" y="0"/>
                      <a:pt x="68" y="28"/>
                    </a:cubicBezTo>
                    <a:cubicBezTo>
                      <a:pt x="72" y="29"/>
                      <a:pt x="64" y="152"/>
                      <a:pt x="64" y="152"/>
                    </a:cubicBezTo>
                    <a:close/>
                  </a:path>
                </a:pathLst>
              </a:custGeom>
              <a:blipFill dpi="0" rotWithShape="1">
                <a:blip r:embed="rId7"/>
                <a:srcRect/>
                <a:stretch>
                  <a:fillRect r="-199951"/>
                </a:stretch>
              </a:blipFill>
              <a:ln w="158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aphicFrame>
        <p:nvGraphicFramePr>
          <p:cNvPr id="724031" name="Object 63"/>
          <p:cNvGraphicFramePr>
            <a:graphicFrameLocks noChangeAspect="1"/>
          </p:cNvGraphicFramePr>
          <p:nvPr/>
        </p:nvGraphicFramePr>
        <p:xfrm>
          <a:off x="5751513" y="4127500"/>
          <a:ext cx="2098675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68" name="Рисунок" r:id="rId8" imgW="6409944" imgH="6724498" progId="Word.Picture.8">
                  <p:embed/>
                </p:oleObj>
              </mc:Choice>
              <mc:Fallback>
                <p:oleObj name="Рисунок" r:id="rId8" imgW="6409944" imgH="6724498" progId="Word.Picture.8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0780" t="50128" b="3847"/>
                      <a:stretch>
                        <a:fillRect/>
                      </a:stretch>
                    </p:blipFill>
                    <p:spPr bwMode="auto">
                      <a:xfrm>
                        <a:off x="5751513" y="4127500"/>
                        <a:ext cx="2098675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4034" name="Rectangle 66"/>
          <p:cNvSpPr>
            <a:spLocks noChangeArrowheads="1"/>
          </p:cNvSpPr>
          <p:nvPr/>
        </p:nvSpPr>
        <p:spPr bwMode="auto">
          <a:xfrm>
            <a:off x="7937500" y="4521200"/>
            <a:ext cx="646113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en-US" sz="1200">
                <a:solidFill>
                  <a:srgbClr val="000099"/>
                </a:solidFill>
              </a:rPr>
              <a:t>CaO</a:t>
            </a:r>
            <a:r>
              <a:rPr lang="ru-RU" sz="1200">
                <a:solidFill>
                  <a:srgbClr val="000099"/>
                </a:solidFill>
              </a:rPr>
              <a:t/>
            </a:r>
            <a:br>
              <a:rPr lang="ru-RU" sz="1200">
                <a:solidFill>
                  <a:srgbClr val="000099"/>
                </a:solidFill>
              </a:rPr>
            </a:b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24036" name="Line 68"/>
          <p:cNvSpPr>
            <a:spLocks noChangeShapeType="1"/>
          </p:cNvSpPr>
          <p:nvPr/>
        </p:nvSpPr>
        <p:spPr bwMode="auto">
          <a:xfrm flipH="1" flipV="1">
            <a:off x="6505575" y="4589463"/>
            <a:ext cx="1389063" cy="52387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724050" name="Picture 8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097338"/>
            <a:ext cx="2155825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4054" name="Rectangle 86"/>
          <p:cNvSpPr>
            <a:spLocks noChangeArrowheads="1"/>
          </p:cNvSpPr>
          <p:nvPr/>
        </p:nvSpPr>
        <p:spPr bwMode="auto">
          <a:xfrm>
            <a:off x="4462463" y="4902200"/>
            <a:ext cx="228600" cy="203200"/>
          </a:xfrm>
          <a:prstGeom prst="rect">
            <a:avLst/>
          </a:prstGeom>
          <a:noFill/>
          <a:ln w="19050" algn="ctr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24055" name="Rectangle 87"/>
          <p:cNvSpPr>
            <a:spLocks noChangeArrowheads="1"/>
          </p:cNvSpPr>
          <p:nvPr/>
        </p:nvSpPr>
        <p:spPr bwMode="auto">
          <a:xfrm>
            <a:off x="3375025" y="4935538"/>
            <a:ext cx="228600" cy="2032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24056" name="Line 88"/>
          <p:cNvSpPr>
            <a:spLocks noChangeShapeType="1"/>
          </p:cNvSpPr>
          <p:nvPr/>
        </p:nvSpPr>
        <p:spPr bwMode="auto">
          <a:xfrm>
            <a:off x="4700588" y="5113338"/>
            <a:ext cx="1054100" cy="1039812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4057" name="Line 89"/>
          <p:cNvSpPr>
            <a:spLocks noChangeShapeType="1"/>
          </p:cNvSpPr>
          <p:nvPr/>
        </p:nvSpPr>
        <p:spPr bwMode="auto">
          <a:xfrm flipV="1">
            <a:off x="4672013" y="4114800"/>
            <a:ext cx="1081087" cy="7762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24058" name="Line 90"/>
          <p:cNvSpPr>
            <a:spLocks noChangeShapeType="1"/>
          </p:cNvSpPr>
          <p:nvPr/>
        </p:nvSpPr>
        <p:spPr bwMode="auto">
          <a:xfrm flipH="1">
            <a:off x="2551113" y="5127625"/>
            <a:ext cx="822325" cy="1106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724059" name="Line 91"/>
          <p:cNvSpPr>
            <a:spLocks noChangeShapeType="1"/>
          </p:cNvSpPr>
          <p:nvPr/>
        </p:nvSpPr>
        <p:spPr bwMode="auto">
          <a:xfrm flipH="1" flipV="1">
            <a:off x="2551113" y="4083050"/>
            <a:ext cx="814387" cy="850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724060" name="Line 92"/>
          <p:cNvSpPr>
            <a:spLocks noChangeShapeType="1"/>
          </p:cNvSpPr>
          <p:nvPr/>
        </p:nvSpPr>
        <p:spPr bwMode="auto">
          <a:xfrm>
            <a:off x="1587500" y="2743200"/>
            <a:ext cx="1874838" cy="11334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724061" name="Text Box 93"/>
          <p:cNvSpPr txBox="1">
            <a:spLocks noChangeArrowheads="1"/>
          </p:cNvSpPr>
          <p:nvPr/>
        </p:nvSpPr>
        <p:spPr bwMode="auto">
          <a:xfrm>
            <a:off x="5746750" y="465138"/>
            <a:ext cx="30051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>
                <a:latin typeface="Arial" pitchFamily="34" charset="0"/>
              </a:rPr>
              <a:t>Dendritic microstructure </a:t>
            </a:r>
            <a:br>
              <a:rPr lang="en-US" sz="1600">
                <a:latin typeface="Arial" pitchFamily="34" charset="0"/>
              </a:rPr>
            </a:br>
            <a:r>
              <a:rPr lang="en-US" sz="1600">
                <a:latin typeface="Arial" pitchFamily="34" charset="0"/>
              </a:rPr>
              <a:t>   of the melt sample</a:t>
            </a:r>
            <a:endParaRPr lang="ru-RU" sz="1600">
              <a:latin typeface="Arial" pitchFamily="34" charset="0"/>
            </a:endParaRPr>
          </a:p>
        </p:txBody>
      </p:sp>
      <p:sp>
        <p:nvSpPr>
          <p:cNvPr id="724062" name="Text Box 94"/>
          <p:cNvSpPr txBox="1">
            <a:spLocks noChangeArrowheads="1"/>
          </p:cNvSpPr>
          <p:nvPr/>
        </p:nvSpPr>
        <p:spPr bwMode="auto">
          <a:xfrm>
            <a:off x="5878513" y="3687763"/>
            <a:ext cx="2862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>
                <a:latin typeface="Arial" pitchFamily="34" charset="0"/>
              </a:rPr>
              <a:t>Crust on the ingot</a:t>
            </a:r>
            <a:endParaRPr lang="ru-RU" sz="1600">
              <a:latin typeface="Arial" pitchFamily="34" charset="0"/>
            </a:endParaRPr>
          </a:p>
        </p:txBody>
      </p:sp>
      <p:grpSp>
        <p:nvGrpSpPr>
          <p:cNvPr id="724067" name="Group 99"/>
          <p:cNvGrpSpPr>
            <a:grpSpLocks/>
          </p:cNvGrpSpPr>
          <p:nvPr/>
        </p:nvGrpSpPr>
        <p:grpSpPr bwMode="auto">
          <a:xfrm>
            <a:off x="228600" y="2003425"/>
            <a:ext cx="1438275" cy="2166938"/>
            <a:chOff x="144" y="1262"/>
            <a:chExt cx="906" cy="1365"/>
          </a:xfrm>
        </p:grpSpPr>
        <p:pic>
          <p:nvPicPr>
            <p:cNvPr id="724005" name="Picture 3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62"/>
              <a:ext cx="906" cy="1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med" len="sm"/>
                  <a:tailEnd type="none" w="lg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 useBgFill="1">
          <p:nvSpPr>
            <p:cNvPr id="724066" name="Rectangle 98"/>
            <p:cNvSpPr>
              <a:spLocks noChangeArrowheads="1"/>
            </p:cNvSpPr>
            <p:nvPr/>
          </p:nvSpPr>
          <p:spPr bwMode="auto">
            <a:xfrm>
              <a:off x="679" y="1282"/>
              <a:ext cx="234" cy="207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00" tIns="46800" rIns="93600" bIns="46800" anchor="ctr"/>
            <a:lstStyle/>
            <a:p>
              <a:endParaRPr lang="de-DE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ED6684DB-E95D-403C-8605-D3DA17ED40AD}" type="slidenum">
              <a:rPr lang="en-GB" sz="1400" b="0">
                <a:solidFill>
                  <a:srgbClr val="000099"/>
                </a:solidFill>
              </a:rPr>
              <a:pPr/>
              <a:t>15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730114" name="Rectangle 2"/>
          <p:cNvSpPr>
            <a:spLocks noChangeArrowheads="1"/>
          </p:cNvSpPr>
          <p:nvPr/>
        </p:nvSpPr>
        <p:spPr bwMode="auto">
          <a:xfrm>
            <a:off x="573088" y="185738"/>
            <a:ext cx="77724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0117" name="Text Box 5"/>
          <p:cNvSpPr txBox="1">
            <a:spLocks noChangeArrowheads="1"/>
          </p:cNvSpPr>
          <p:nvPr/>
        </p:nvSpPr>
        <p:spPr bwMode="auto">
          <a:xfrm>
            <a:off x="322263" y="1100138"/>
            <a:ext cx="86233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Wingdings" pitchFamily="2" charset="2"/>
              <a:buChar char="Ø"/>
            </a:pPr>
            <a:r>
              <a:rPr lang="en-US">
                <a:solidFill>
                  <a:srgbClr val="990033"/>
                </a:solidFill>
                <a:latin typeface="Arial" pitchFamily="34" charset="0"/>
              </a:rPr>
              <a:t>Possible reasons of discrepancy between the results of Cha,</a:t>
            </a:r>
            <a:r>
              <a:rPr lang="ru-RU">
                <a:solidFill>
                  <a:srgbClr val="990033"/>
                </a:solidFill>
                <a:latin typeface="Arial" pitchFamily="34" charset="0"/>
              </a:rPr>
              <a:t> </a:t>
            </a:r>
            <a:r>
              <a:rPr lang="en-US">
                <a:solidFill>
                  <a:srgbClr val="990033"/>
                </a:solidFill>
                <a:latin typeface="Arial" pitchFamily="34" charset="0"/>
              </a:rPr>
              <a:t>XRF and</a:t>
            </a:r>
            <a:r>
              <a:rPr lang="ru-RU">
                <a:solidFill>
                  <a:srgbClr val="990033"/>
                </a:solidFill>
                <a:latin typeface="Arial" pitchFamily="34" charset="0"/>
              </a:rPr>
              <a:t> </a:t>
            </a:r>
            <a:r>
              <a:rPr lang="en-US">
                <a:solidFill>
                  <a:srgbClr val="990033"/>
                </a:solidFill>
                <a:latin typeface="Arial" pitchFamily="34" charset="0"/>
              </a:rPr>
              <a:t>EDX</a:t>
            </a:r>
            <a:endParaRPr lang="ru-RU">
              <a:solidFill>
                <a:srgbClr val="990033"/>
              </a:solidFill>
              <a:latin typeface="Arial" pitchFamily="34" charset="0"/>
            </a:endParaRPr>
          </a:p>
        </p:txBody>
      </p:sp>
      <p:sp>
        <p:nvSpPr>
          <p:cNvPr id="730118" name="Text Box 6"/>
          <p:cNvSpPr txBox="1">
            <a:spLocks noChangeArrowheads="1"/>
          </p:cNvSpPr>
          <p:nvPr/>
        </p:nvSpPr>
        <p:spPr bwMode="auto">
          <a:xfrm>
            <a:off x="811213" y="2468563"/>
            <a:ext cx="7548562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ru-RU" sz="2000">
                <a:latin typeface="Arial" pitchFamily="34" charset="0"/>
              </a:rPr>
              <a:t> </a:t>
            </a:r>
            <a:r>
              <a:rPr lang="en-US" sz="2000">
                <a:latin typeface="Arial" pitchFamily="34" charset="0"/>
              </a:rPr>
              <a:t>Considerable hygroscopic property of samples</a:t>
            </a:r>
            <a:endParaRPr lang="ru-RU" sz="2000">
              <a:latin typeface="Arial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ru-RU" sz="2000">
                <a:latin typeface="Arial" pitchFamily="34" charset="0"/>
              </a:rPr>
              <a:t> </a:t>
            </a:r>
            <a:r>
              <a:rPr lang="en-US" sz="2000">
                <a:latin typeface="Arial" pitchFamily="34" charset="0"/>
              </a:rPr>
              <a:t>Only dry preparation of polished sections for SEM/EDX</a:t>
            </a:r>
            <a:r>
              <a:rPr lang="ru-RU" sz="2000">
                <a:latin typeface="Arial" pitchFamily="34" charset="0"/>
              </a:rPr>
              <a:t>,</a:t>
            </a:r>
            <a:r>
              <a:rPr lang="en-US" sz="2000">
                <a:latin typeface="Arial" pitchFamily="34" charset="0"/>
              </a:rPr>
              <a:t/>
            </a:r>
            <a:br>
              <a:rPr lang="en-US" sz="2000">
                <a:latin typeface="Arial" pitchFamily="34" charset="0"/>
              </a:rPr>
            </a:br>
            <a:r>
              <a:rPr lang="en-US" sz="2000">
                <a:latin typeface="Arial" pitchFamily="34" charset="0"/>
              </a:rPr>
              <a:t>   possible CaO crumbling and filling of all possible</a:t>
            </a:r>
            <a:br>
              <a:rPr lang="en-US" sz="2000">
                <a:latin typeface="Arial" pitchFamily="34" charset="0"/>
              </a:rPr>
            </a:br>
            <a:r>
              <a:rPr lang="en-US" sz="2000">
                <a:latin typeface="Arial" pitchFamily="34" charset="0"/>
              </a:rPr>
              <a:t>   depressions in the polished section surface</a:t>
            </a:r>
            <a:endParaRPr lang="ru-RU" sz="2000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618B921D-D341-431D-BFBB-B4CC82ABD4F6}" type="slidenum">
              <a:rPr lang="en-GB" sz="1400" b="0">
                <a:solidFill>
                  <a:srgbClr val="000099"/>
                </a:solidFill>
              </a:rPr>
              <a:pPr/>
              <a:t>16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701442" name="Rectangle 2"/>
          <p:cNvSpPr>
            <a:spLocks noChangeArrowheads="1"/>
          </p:cNvSpPr>
          <p:nvPr/>
        </p:nvSpPr>
        <p:spPr bwMode="auto">
          <a:xfrm>
            <a:off x="573088" y="9525"/>
            <a:ext cx="7772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01521" name="Rectangle 81"/>
          <p:cNvSpPr>
            <a:spLocks noChangeArrowheads="1"/>
          </p:cNvSpPr>
          <p:nvPr/>
        </p:nvSpPr>
        <p:spPr bwMode="auto">
          <a:xfrm>
            <a:off x="4400550" y="842963"/>
            <a:ext cx="4743450" cy="32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182563" indent="-182563" defTabSz="7620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000"/>
              <a:t>The eutectics composition and solid solutions were synthesized by</a:t>
            </a:r>
            <a:br>
              <a:rPr lang="en-US" sz="2000"/>
            </a:br>
            <a:r>
              <a:rPr lang="en-US" sz="2000"/>
              <a:t>slow freezing</a:t>
            </a:r>
          </a:p>
          <a:p>
            <a:pPr marL="182563" indent="-182563" defTabSz="7620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000"/>
              <a:t>SEM/EDX in progress, compositions of the eutectics and solid solutions are not given </a:t>
            </a:r>
          </a:p>
          <a:p>
            <a:pPr marL="182563" indent="-182563" defTabSz="76200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000"/>
              <a:t>Yellow dots – temperatures  determined by VPA IMCC, while compositions obtained by chemical analysis and XRF</a:t>
            </a:r>
            <a:r>
              <a:rPr lang="ru-RU" sz="2000"/>
              <a:t> </a:t>
            </a:r>
          </a:p>
        </p:txBody>
      </p:sp>
      <p:sp>
        <p:nvSpPr>
          <p:cNvPr id="701767" name="Text Box 327"/>
          <p:cNvSpPr txBox="1">
            <a:spLocks noChangeArrowheads="1"/>
          </p:cNvSpPr>
          <p:nvPr/>
        </p:nvSpPr>
        <p:spPr bwMode="auto">
          <a:xfrm>
            <a:off x="334963" y="5472113"/>
            <a:ext cx="9874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sz="1600">
                <a:solidFill>
                  <a:srgbClr val="006600"/>
                </a:solidFill>
                <a:latin typeface="Arial" pitchFamily="34" charset="0"/>
              </a:rPr>
              <a:t>Amato I.</a:t>
            </a:r>
          </a:p>
          <a:p>
            <a:pPr algn="ctr"/>
            <a:r>
              <a:rPr lang="en-US" sz="1600">
                <a:solidFill>
                  <a:srgbClr val="006600"/>
                </a:solidFill>
                <a:latin typeface="Arial" pitchFamily="34" charset="0"/>
              </a:rPr>
              <a:t>(1966)</a:t>
            </a:r>
            <a:endParaRPr lang="ru-RU" sz="1600">
              <a:solidFill>
                <a:srgbClr val="006600"/>
              </a:solidFill>
              <a:latin typeface="Arial" pitchFamily="34" charset="0"/>
            </a:endParaRPr>
          </a:p>
        </p:txBody>
      </p:sp>
      <p:sp>
        <p:nvSpPr>
          <p:cNvPr id="701768" name="Text Box 328"/>
          <p:cNvSpPr txBox="1">
            <a:spLocks noChangeArrowheads="1"/>
          </p:cNvSpPr>
          <p:nvPr/>
        </p:nvSpPr>
        <p:spPr bwMode="auto">
          <a:xfrm>
            <a:off x="2921000" y="5076825"/>
            <a:ext cx="15843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sz="1600">
                <a:solidFill>
                  <a:schemeClr val="accent2"/>
                </a:solidFill>
                <a:latin typeface="Arial" pitchFamily="34" charset="0"/>
              </a:rPr>
              <a:t>Alberman K.B.</a:t>
            </a:r>
          </a:p>
          <a:p>
            <a:pPr algn="ctr"/>
            <a:r>
              <a:rPr lang="en-US" sz="1600">
                <a:solidFill>
                  <a:schemeClr val="accent2"/>
                </a:solidFill>
                <a:latin typeface="Arial" pitchFamily="34" charset="0"/>
              </a:rPr>
              <a:t>Blakey R.C.</a:t>
            </a:r>
          </a:p>
          <a:p>
            <a:pPr algn="ctr"/>
            <a:r>
              <a:rPr lang="en-US" sz="1600">
                <a:solidFill>
                  <a:schemeClr val="accent2"/>
                </a:solidFill>
                <a:latin typeface="Arial" pitchFamily="34" charset="0"/>
              </a:rPr>
              <a:t>Anderson J.S.</a:t>
            </a:r>
          </a:p>
          <a:p>
            <a:pPr algn="ctr"/>
            <a:r>
              <a:rPr lang="en-US" sz="1600">
                <a:solidFill>
                  <a:schemeClr val="accent2"/>
                </a:solidFill>
                <a:latin typeface="Arial" pitchFamily="34" charset="0"/>
              </a:rPr>
              <a:t>(1951)</a:t>
            </a:r>
            <a:endParaRPr lang="ru-RU" sz="16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701769" name="Text Box 329"/>
          <p:cNvSpPr txBox="1">
            <a:spLocks noChangeArrowheads="1"/>
          </p:cNvSpPr>
          <p:nvPr/>
        </p:nvSpPr>
        <p:spPr bwMode="auto">
          <a:xfrm>
            <a:off x="1652588" y="5284788"/>
            <a:ext cx="9636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sz="1600">
                <a:solidFill>
                  <a:srgbClr val="FF3300"/>
                </a:solidFill>
                <a:latin typeface="Arial" pitchFamily="34" charset="0"/>
              </a:rPr>
              <a:t>Holc J.</a:t>
            </a:r>
          </a:p>
          <a:p>
            <a:pPr algn="ctr"/>
            <a:r>
              <a:rPr lang="en-US" sz="1600">
                <a:solidFill>
                  <a:srgbClr val="FF3300"/>
                </a:solidFill>
                <a:latin typeface="Arial" pitchFamily="34" charset="0"/>
              </a:rPr>
              <a:t>Kolar D.</a:t>
            </a:r>
          </a:p>
          <a:p>
            <a:pPr algn="ctr"/>
            <a:r>
              <a:rPr lang="en-US" sz="1600">
                <a:solidFill>
                  <a:srgbClr val="FF3300"/>
                </a:solidFill>
                <a:latin typeface="Arial" pitchFamily="34" charset="0"/>
              </a:rPr>
              <a:t>(1986)</a:t>
            </a:r>
            <a:endParaRPr lang="ru-RU" sz="16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701624" name="Text Box 184"/>
          <p:cNvSpPr txBox="1">
            <a:spLocks noChangeArrowheads="1"/>
          </p:cNvSpPr>
          <p:nvPr/>
        </p:nvSpPr>
        <p:spPr bwMode="auto">
          <a:xfrm>
            <a:off x="1995488" y="4945063"/>
            <a:ext cx="7270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1600">
                <a:latin typeface="Arial" pitchFamily="34" charset="0"/>
              </a:rPr>
              <a:t>mol%</a:t>
            </a:r>
            <a:endParaRPr lang="ru-RU" sz="1600">
              <a:latin typeface="Arial" pitchFamily="34" charset="0"/>
            </a:endParaRPr>
          </a:p>
        </p:txBody>
      </p:sp>
      <p:sp>
        <p:nvSpPr>
          <p:cNvPr id="701630" name="Text Box 190"/>
          <p:cNvSpPr txBox="1">
            <a:spLocks noChangeArrowheads="1"/>
          </p:cNvSpPr>
          <p:nvPr/>
        </p:nvSpPr>
        <p:spPr bwMode="auto">
          <a:xfrm>
            <a:off x="4033838" y="4675188"/>
            <a:ext cx="425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sz="1000">
                <a:latin typeface="Arial" pitchFamily="34" charset="0"/>
              </a:rPr>
              <a:t>UO</a:t>
            </a:r>
            <a:r>
              <a:rPr lang="en-US" sz="1000" baseline="-25000">
                <a:latin typeface="Arial" pitchFamily="34" charset="0"/>
              </a:rPr>
              <a:t>2</a:t>
            </a:r>
            <a:endParaRPr lang="ru-RU" sz="1000">
              <a:latin typeface="Arial" pitchFamily="34" charset="0"/>
            </a:endParaRPr>
          </a:p>
        </p:txBody>
      </p:sp>
      <p:grpSp>
        <p:nvGrpSpPr>
          <p:cNvPr id="701812" name="Group 372"/>
          <p:cNvGrpSpPr>
            <a:grpSpLocks/>
          </p:cNvGrpSpPr>
          <p:nvPr/>
        </p:nvGrpSpPr>
        <p:grpSpPr bwMode="auto">
          <a:xfrm>
            <a:off x="265113" y="501650"/>
            <a:ext cx="4040187" cy="4418013"/>
            <a:chOff x="167" y="316"/>
            <a:chExt cx="2545" cy="2783"/>
          </a:xfrm>
        </p:grpSpPr>
        <p:sp>
          <p:nvSpPr>
            <p:cNvPr id="701623" name="Line 183"/>
            <p:cNvSpPr>
              <a:spLocks noChangeShapeType="1"/>
            </p:cNvSpPr>
            <p:nvPr/>
          </p:nvSpPr>
          <p:spPr bwMode="auto">
            <a:xfrm flipV="1">
              <a:off x="2695" y="531"/>
              <a:ext cx="0" cy="2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25" name="Text Box 185"/>
            <p:cNvSpPr txBox="1">
              <a:spLocks noChangeArrowheads="1"/>
            </p:cNvSpPr>
            <p:nvPr/>
          </p:nvSpPr>
          <p:spPr bwMode="auto">
            <a:xfrm>
              <a:off x="267" y="2945"/>
              <a:ext cx="27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/>
              <a:r>
                <a:rPr lang="en-US" sz="1000">
                  <a:latin typeface="Arial" pitchFamily="34" charset="0"/>
                </a:rPr>
                <a:t>CaO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626" name="Text Box 186"/>
            <p:cNvSpPr txBox="1">
              <a:spLocks noChangeArrowheads="1"/>
            </p:cNvSpPr>
            <p:nvPr/>
          </p:nvSpPr>
          <p:spPr bwMode="auto">
            <a:xfrm>
              <a:off x="737" y="2945"/>
              <a:ext cx="20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/>
              <a:r>
                <a:rPr lang="en-US" sz="1000">
                  <a:latin typeface="Arial" pitchFamily="34" charset="0"/>
                </a:rPr>
                <a:t>20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627" name="Text Box 187"/>
            <p:cNvSpPr txBox="1">
              <a:spLocks noChangeArrowheads="1"/>
            </p:cNvSpPr>
            <p:nvPr/>
          </p:nvSpPr>
          <p:spPr bwMode="auto">
            <a:xfrm>
              <a:off x="1209" y="2945"/>
              <a:ext cx="2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/>
              <a:r>
                <a:rPr lang="en-US" sz="1000">
                  <a:latin typeface="Arial" pitchFamily="34" charset="0"/>
                </a:rPr>
                <a:t>40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628" name="Text Box 188"/>
            <p:cNvSpPr txBox="1">
              <a:spLocks noChangeArrowheads="1"/>
            </p:cNvSpPr>
            <p:nvPr/>
          </p:nvSpPr>
          <p:spPr bwMode="auto">
            <a:xfrm>
              <a:off x="1646" y="2945"/>
              <a:ext cx="20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/>
              <a:r>
                <a:rPr lang="en-US" sz="1000">
                  <a:latin typeface="Arial" pitchFamily="34" charset="0"/>
                </a:rPr>
                <a:t>60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629" name="Text Box 189"/>
            <p:cNvSpPr txBox="1">
              <a:spLocks noChangeArrowheads="1"/>
            </p:cNvSpPr>
            <p:nvPr/>
          </p:nvSpPr>
          <p:spPr bwMode="auto">
            <a:xfrm>
              <a:off x="2000" y="2945"/>
              <a:ext cx="40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/>
              <a:r>
                <a:rPr lang="en-US" sz="1000">
                  <a:latin typeface="Arial" pitchFamily="34" charset="0"/>
                </a:rPr>
                <a:t>80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631" name="Line 191"/>
            <p:cNvSpPr>
              <a:spLocks noChangeShapeType="1"/>
            </p:cNvSpPr>
            <p:nvPr/>
          </p:nvSpPr>
          <p:spPr bwMode="auto">
            <a:xfrm>
              <a:off x="415" y="2923"/>
              <a:ext cx="22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32" name="Line 192"/>
            <p:cNvSpPr>
              <a:spLocks noChangeShapeType="1"/>
            </p:cNvSpPr>
            <p:nvPr/>
          </p:nvSpPr>
          <p:spPr bwMode="auto">
            <a:xfrm flipV="1">
              <a:off x="867" y="2838"/>
              <a:ext cx="0" cy="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33" name="Line 193"/>
            <p:cNvSpPr>
              <a:spLocks noChangeShapeType="1"/>
            </p:cNvSpPr>
            <p:nvPr/>
          </p:nvSpPr>
          <p:spPr bwMode="auto">
            <a:xfrm flipV="1">
              <a:off x="1320" y="2838"/>
              <a:ext cx="0" cy="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34" name="Line 194"/>
            <p:cNvSpPr>
              <a:spLocks noChangeShapeType="1"/>
            </p:cNvSpPr>
            <p:nvPr/>
          </p:nvSpPr>
          <p:spPr bwMode="auto">
            <a:xfrm flipV="1">
              <a:off x="1772" y="2838"/>
              <a:ext cx="0" cy="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35" name="Line 195"/>
            <p:cNvSpPr>
              <a:spLocks noChangeShapeType="1"/>
            </p:cNvSpPr>
            <p:nvPr/>
          </p:nvSpPr>
          <p:spPr bwMode="auto">
            <a:xfrm flipV="1">
              <a:off x="2223" y="2838"/>
              <a:ext cx="0" cy="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36" name="Line 196"/>
            <p:cNvSpPr>
              <a:spLocks noChangeShapeType="1"/>
            </p:cNvSpPr>
            <p:nvPr/>
          </p:nvSpPr>
          <p:spPr bwMode="auto">
            <a:xfrm flipV="1">
              <a:off x="415" y="531"/>
              <a:ext cx="0" cy="23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37" name="Text Box 197"/>
            <p:cNvSpPr txBox="1">
              <a:spLocks noChangeArrowheads="1"/>
            </p:cNvSpPr>
            <p:nvPr/>
          </p:nvSpPr>
          <p:spPr bwMode="auto">
            <a:xfrm>
              <a:off x="297" y="316"/>
              <a:ext cx="30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ctr"/>
              <a:r>
                <a:rPr lang="en-US" sz="1000">
                  <a:latin typeface="Arial" pitchFamily="34" charset="0"/>
                </a:rPr>
                <a:t>T, </a:t>
              </a:r>
              <a:r>
                <a:rPr lang="en-US" sz="1000">
                  <a:latin typeface="Arial" pitchFamily="34" charset="0"/>
                  <a:sym typeface="Symbol" pitchFamily="18" charset="2"/>
                </a:rPr>
                <a:t>C</a:t>
              </a:r>
            </a:p>
          </p:txBody>
        </p:sp>
        <p:sp>
          <p:nvSpPr>
            <p:cNvPr id="701639" name="Line 199"/>
            <p:cNvSpPr>
              <a:spLocks noChangeShapeType="1"/>
            </p:cNvSpPr>
            <p:nvPr/>
          </p:nvSpPr>
          <p:spPr bwMode="auto">
            <a:xfrm rot="5400000" flipV="1">
              <a:off x="462" y="2871"/>
              <a:ext cx="0" cy="1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40" name="Text Box 200"/>
            <p:cNvSpPr txBox="1">
              <a:spLocks noChangeArrowheads="1"/>
            </p:cNvSpPr>
            <p:nvPr/>
          </p:nvSpPr>
          <p:spPr bwMode="auto">
            <a:xfrm>
              <a:off x="167" y="2789"/>
              <a:ext cx="2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r"/>
              <a:r>
                <a:rPr lang="en-US" sz="1000">
                  <a:latin typeface="Arial" pitchFamily="34" charset="0"/>
                </a:rPr>
                <a:t>1000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642" name="Line 202"/>
            <p:cNvSpPr>
              <a:spLocks noChangeShapeType="1"/>
            </p:cNvSpPr>
            <p:nvPr/>
          </p:nvSpPr>
          <p:spPr bwMode="auto">
            <a:xfrm rot="5400000" flipV="1">
              <a:off x="462" y="1335"/>
              <a:ext cx="0" cy="1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43" name="Text Box 203"/>
            <p:cNvSpPr txBox="1">
              <a:spLocks noChangeArrowheads="1"/>
            </p:cNvSpPr>
            <p:nvPr/>
          </p:nvSpPr>
          <p:spPr bwMode="auto">
            <a:xfrm>
              <a:off x="167" y="1253"/>
              <a:ext cx="2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r"/>
              <a:r>
                <a:rPr lang="en-US" sz="1000">
                  <a:latin typeface="Arial" pitchFamily="34" charset="0"/>
                </a:rPr>
                <a:t>2200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645" name="Line 205"/>
            <p:cNvSpPr>
              <a:spLocks noChangeShapeType="1"/>
            </p:cNvSpPr>
            <p:nvPr/>
          </p:nvSpPr>
          <p:spPr bwMode="auto">
            <a:xfrm rot="5400000" flipV="1">
              <a:off x="462" y="569"/>
              <a:ext cx="0" cy="1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46" name="Text Box 206"/>
            <p:cNvSpPr txBox="1">
              <a:spLocks noChangeArrowheads="1"/>
            </p:cNvSpPr>
            <p:nvPr/>
          </p:nvSpPr>
          <p:spPr bwMode="auto">
            <a:xfrm>
              <a:off x="167" y="487"/>
              <a:ext cx="2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r"/>
              <a:r>
                <a:rPr lang="en-US" sz="1000">
                  <a:latin typeface="Arial" pitchFamily="34" charset="0"/>
                </a:rPr>
                <a:t>2800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648" name="Line 208"/>
            <p:cNvSpPr>
              <a:spLocks noChangeShapeType="1"/>
            </p:cNvSpPr>
            <p:nvPr/>
          </p:nvSpPr>
          <p:spPr bwMode="auto">
            <a:xfrm rot="5400000" flipV="1">
              <a:off x="462" y="2101"/>
              <a:ext cx="0" cy="1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49" name="Text Box 209"/>
            <p:cNvSpPr txBox="1">
              <a:spLocks noChangeArrowheads="1"/>
            </p:cNvSpPr>
            <p:nvPr/>
          </p:nvSpPr>
          <p:spPr bwMode="auto">
            <a:xfrm>
              <a:off x="167" y="2020"/>
              <a:ext cx="2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r"/>
              <a:r>
                <a:rPr lang="en-US" sz="1000">
                  <a:latin typeface="Arial" pitchFamily="34" charset="0"/>
                </a:rPr>
                <a:t>1600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651" name="Line 211"/>
            <p:cNvSpPr>
              <a:spLocks noChangeShapeType="1"/>
            </p:cNvSpPr>
            <p:nvPr/>
          </p:nvSpPr>
          <p:spPr bwMode="auto">
            <a:xfrm rot="5400000" flipV="1">
              <a:off x="462" y="2486"/>
              <a:ext cx="0" cy="1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52" name="Text Box 212"/>
            <p:cNvSpPr txBox="1">
              <a:spLocks noChangeArrowheads="1"/>
            </p:cNvSpPr>
            <p:nvPr/>
          </p:nvSpPr>
          <p:spPr bwMode="auto">
            <a:xfrm>
              <a:off x="167" y="2405"/>
              <a:ext cx="293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r"/>
              <a:r>
                <a:rPr lang="en-US" sz="1000">
                  <a:latin typeface="Arial" pitchFamily="34" charset="0"/>
                </a:rPr>
                <a:t>1300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654" name="Line 214"/>
            <p:cNvSpPr>
              <a:spLocks noChangeShapeType="1"/>
            </p:cNvSpPr>
            <p:nvPr/>
          </p:nvSpPr>
          <p:spPr bwMode="auto">
            <a:xfrm rot="5400000" flipV="1">
              <a:off x="462" y="1718"/>
              <a:ext cx="0" cy="1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55" name="Text Box 215"/>
            <p:cNvSpPr txBox="1">
              <a:spLocks noChangeArrowheads="1"/>
            </p:cNvSpPr>
            <p:nvPr/>
          </p:nvSpPr>
          <p:spPr bwMode="auto">
            <a:xfrm>
              <a:off x="167" y="1637"/>
              <a:ext cx="293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r"/>
              <a:r>
                <a:rPr lang="en-US" sz="1000">
                  <a:latin typeface="Arial" pitchFamily="34" charset="0"/>
                </a:rPr>
                <a:t>1900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657" name="Line 217"/>
            <p:cNvSpPr>
              <a:spLocks noChangeShapeType="1"/>
            </p:cNvSpPr>
            <p:nvPr/>
          </p:nvSpPr>
          <p:spPr bwMode="auto">
            <a:xfrm rot="5400000" flipV="1">
              <a:off x="462" y="952"/>
              <a:ext cx="0" cy="10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58" name="Text Box 218"/>
            <p:cNvSpPr txBox="1">
              <a:spLocks noChangeArrowheads="1"/>
            </p:cNvSpPr>
            <p:nvPr/>
          </p:nvSpPr>
          <p:spPr bwMode="auto">
            <a:xfrm>
              <a:off x="167" y="870"/>
              <a:ext cx="2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algn="r"/>
              <a:r>
                <a:rPr lang="en-US" sz="1000">
                  <a:latin typeface="Arial" pitchFamily="34" charset="0"/>
                </a:rPr>
                <a:t>2500</a:t>
              </a:r>
              <a:endParaRPr lang="ru-RU" sz="1000">
                <a:latin typeface="Arial" pitchFamily="34" charset="0"/>
              </a:endParaRPr>
            </a:p>
          </p:txBody>
        </p:sp>
        <p:sp>
          <p:nvSpPr>
            <p:cNvPr id="701535" name="Freeform 95"/>
            <p:cNvSpPr>
              <a:spLocks/>
            </p:cNvSpPr>
            <p:nvPr/>
          </p:nvSpPr>
          <p:spPr bwMode="auto">
            <a:xfrm flipH="1">
              <a:off x="1163" y="1961"/>
              <a:ext cx="9" cy="306"/>
            </a:xfrm>
            <a:custGeom>
              <a:avLst/>
              <a:gdLst>
                <a:gd name="T0" fmla="*/ 0 w 13"/>
                <a:gd name="T1" fmla="*/ 961 h 961"/>
                <a:gd name="T2" fmla="*/ 0 w 13"/>
                <a:gd name="T3" fmla="*/ 891 h 961"/>
                <a:gd name="T4" fmla="*/ 0 w 13"/>
                <a:gd name="T5" fmla="*/ 820 h 961"/>
                <a:gd name="T6" fmla="*/ 0 w 13"/>
                <a:gd name="T7" fmla="*/ 750 h 961"/>
                <a:gd name="T8" fmla="*/ 0 w 13"/>
                <a:gd name="T9" fmla="*/ 679 h 961"/>
                <a:gd name="T10" fmla="*/ 0 w 13"/>
                <a:gd name="T11" fmla="*/ 608 h 961"/>
                <a:gd name="T12" fmla="*/ 0 w 13"/>
                <a:gd name="T13" fmla="*/ 538 h 961"/>
                <a:gd name="T14" fmla="*/ 0 w 13"/>
                <a:gd name="T15" fmla="*/ 468 h 961"/>
                <a:gd name="T16" fmla="*/ 0 w 13"/>
                <a:gd name="T17" fmla="*/ 397 h 961"/>
                <a:gd name="T18" fmla="*/ 6 w 13"/>
                <a:gd name="T19" fmla="*/ 392 h 961"/>
                <a:gd name="T20" fmla="*/ 13 w 13"/>
                <a:gd name="T21" fmla="*/ 385 h 961"/>
                <a:gd name="T22" fmla="*/ 13 w 13"/>
                <a:gd name="T23" fmla="*/ 339 h 961"/>
                <a:gd name="T24" fmla="*/ 13 w 13"/>
                <a:gd name="T25" fmla="*/ 292 h 961"/>
                <a:gd name="T26" fmla="*/ 13 w 13"/>
                <a:gd name="T27" fmla="*/ 245 h 961"/>
                <a:gd name="T28" fmla="*/ 13 w 13"/>
                <a:gd name="T29" fmla="*/ 199 h 961"/>
                <a:gd name="T30" fmla="*/ 13 w 13"/>
                <a:gd name="T31" fmla="*/ 152 h 961"/>
                <a:gd name="T32" fmla="*/ 13 w 13"/>
                <a:gd name="T33" fmla="*/ 106 h 961"/>
                <a:gd name="T34" fmla="*/ 13 w 13"/>
                <a:gd name="T35" fmla="*/ 59 h 961"/>
                <a:gd name="T36" fmla="*/ 13 w 13"/>
                <a:gd name="T37" fmla="*/ 13 h 961"/>
                <a:gd name="T38" fmla="*/ 7 w 13"/>
                <a:gd name="T39" fmla="*/ 7 h 961"/>
                <a:gd name="T40" fmla="*/ 0 w 13"/>
                <a:gd name="T41" fmla="*/ 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961">
                  <a:moveTo>
                    <a:pt x="0" y="961"/>
                  </a:moveTo>
                  <a:lnTo>
                    <a:pt x="0" y="891"/>
                  </a:lnTo>
                  <a:lnTo>
                    <a:pt x="0" y="820"/>
                  </a:lnTo>
                  <a:lnTo>
                    <a:pt x="0" y="750"/>
                  </a:lnTo>
                  <a:lnTo>
                    <a:pt x="0" y="679"/>
                  </a:lnTo>
                  <a:lnTo>
                    <a:pt x="0" y="608"/>
                  </a:lnTo>
                  <a:lnTo>
                    <a:pt x="0" y="538"/>
                  </a:lnTo>
                  <a:lnTo>
                    <a:pt x="0" y="468"/>
                  </a:lnTo>
                  <a:lnTo>
                    <a:pt x="0" y="397"/>
                  </a:lnTo>
                  <a:lnTo>
                    <a:pt x="6" y="392"/>
                  </a:lnTo>
                  <a:lnTo>
                    <a:pt x="13" y="385"/>
                  </a:lnTo>
                  <a:lnTo>
                    <a:pt x="13" y="339"/>
                  </a:lnTo>
                  <a:lnTo>
                    <a:pt x="13" y="292"/>
                  </a:lnTo>
                  <a:lnTo>
                    <a:pt x="13" y="245"/>
                  </a:lnTo>
                  <a:lnTo>
                    <a:pt x="13" y="199"/>
                  </a:lnTo>
                  <a:lnTo>
                    <a:pt x="13" y="152"/>
                  </a:lnTo>
                  <a:lnTo>
                    <a:pt x="13" y="106"/>
                  </a:lnTo>
                  <a:lnTo>
                    <a:pt x="13" y="59"/>
                  </a:lnTo>
                  <a:lnTo>
                    <a:pt x="13" y="13"/>
                  </a:lnTo>
                  <a:lnTo>
                    <a:pt x="7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36" name="Freeform 96"/>
            <p:cNvSpPr>
              <a:spLocks/>
            </p:cNvSpPr>
            <p:nvPr/>
          </p:nvSpPr>
          <p:spPr bwMode="auto">
            <a:xfrm flipH="1">
              <a:off x="1548" y="1829"/>
              <a:ext cx="5" cy="433"/>
            </a:xfrm>
            <a:custGeom>
              <a:avLst/>
              <a:gdLst>
                <a:gd name="T0" fmla="*/ 12 w 12"/>
                <a:gd name="T1" fmla="*/ 1356 h 1356"/>
                <a:gd name="T2" fmla="*/ 12 w 12"/>
                <a:gd name="T3" fmla="*/ 1348 h 1356"/>
                <a:gd name="T4" fmla="*/ 12 w 12"/>
                <a:gd name="T5" fmla="*/ 1339 h 1356"/>
                <a:gd name="T6" fmla="*/ 12 w 12"/>
                <a:gd name="T7" fmla="*/ 1330 h 1356"/>
                <a:gd name="T8" fmla="*/ 12 w 12"/>
                <a:gd name="T9" fmla="*/ 1321 h 1356"/>
                <a:gd name="T10" fmla="*/ 7 w 12"/>
                <a:gd name="T11" fmla="*/ 1315 h 1356"/>
                <a:gd name="T12" fmla="*/ 0 w 12"/>
                <a:gd name="T13" fmla="*/ 1309 h 1356"/>
                <a:gd name="T14" fmla="*/ 0 w 12"/>
                <a:gd name="T15" fmla="*/ 1282 h 1356"/>
                <a:gd name="T16" fmla="*/ 0 w 12"/>
                <a:gd name="T17" fmla="*/ 1255 h 1356"/>
                <a:gd name="T18" fmla="*/ 0 w 12"/>
                <a:gd name="T19" fmla="*/ 1228 h 1356"/>
                <a:gd name="T20" fmla="*/ 0 w 12"/>
                <a:gd name="T21" fmla="*/ 1201 h 1356"/>
                <a:gd name="T22" fmla="*/ 0 w 12"/>
                <a:gd name="T23" fmla="*/ 1175 h 1356"/>
                <a:gd name="T24" fmla="*/ 0 w 12"/>
                <a:gd name="T25" fmla="*/ 1148 h 1356"/>
                <a:gd name="T26" fmla="*/ 0 w 12"/>
                <a:gd name="T27" fmla="*/ 1121 h 1356"/>
                <a:gd name="T28" fmla="*/ 0 w 12"/>
                <a:gd name="T29" fmla="*/ 1093 h 1356"/>
                <a:gd name="T30" fmla="*/ 6 w 12"/>
                <a:gd name="T31" fmla="*/ 1087 h 1356"/>
                <a:gd name="T32" fmla="*/ 12 w 12"/>
                <a:gd name="T33" fmla="*/ 1081 h 1356"/>
                <a:gd name="T34" fmla="*/ 12 w 12"/>
                <a:gd name="T35" fmla="*/ 1051 h 1356"/>
                <a:gd name="T36" fmla="*/ 12 w 12"/>
                <a:gd name="T37" fmla="*/ 1021 h 1356"/>
                <a:gd name="T38" fmla="*/ 12 w 12"/>
                <a:gd name="T39" fmla="*/ 991 h 1356"/>
                <a:gd name="T40" fmla="*/ 12 w 12"/>
                <a:gd name="T41" fmla="*/ 961 h 1356"/>
                <a:gd name="T42" fmla="*/ 12 w 12"/>
                <a:gd name="T43" fmla="*/ 931 h 1356"/>
                <a:gd name="T44" fmla="*/ 12 w 12"/>
                <a:gd name="T45" fmla="*/ 900 h 1356"/>
                <a:gd name="T46" fmla="*/ 12 w 12"/>
                <a:gd name="T47" fmla="*/ 871 h 1356"/>
                <a:gd name="T48" fmla="*/ 12 w 12"/>
                <a:gd name="T49" fmla="*/ 841 h 1356"/>
                <a:gd name="T50" fmla="*/ 7 w 12"/>
                <a:gd name="T51" fmla="*/ 835 h 1356"/>
                <a:gd name="T52" fmla="*/ 0 w 12"/>
                <a:gd name="T53" fmla="*/ 829 h 1356"/>
                <a:gd name="T54" fmla="*/ 0 w 12"/>
                <a:gd name="T55" fmla="*/ 798 h 1356"/>
                <a:gd name="T56" fmla="*/ 0 w 12"/>
                <a:gd name="T57" fmla="*/ 769 h 1356"/>
                <a:gd name="T58" fmla="*/ 0 w 12"/>
                <a:gd name="T59" fmla="*/ 739 h 1356"/>
                <a:gd name="T60" fmla="*/ 0 w 12"/>
                <a:gd name="T61" fmla="*/ 708 h 1356"/>
                <a:gd name="T62" fmla="*/ 6 w 12"/>
                <a:gd name="T63" fmla="*/ 703 h 1356"/>
                <a:gd name="T64" fmla="*/ 12 w 12"/>
                <a:gd name="T65" fmla="*/ 698 h 1356"/>
                <a:gd name="T66" fmla="*/ 12 w 12"/>
                <a:gd name="T67" fmla="*/ 685 h 1356"/>
                <a:gd name="T68" fmla="*/ 12 w 12"/>
                <a:gd name="T69" fmla="*/ 673 h 1356"/>
                <a:gd name="T70" fmla="*/ 7 w 12"/>
                <a:gd name="T71" fmla="*/ 667 h 1356"/>
                <a:gd name="T72" fmla="*/ 0 w 12"/>
                <a:gd name="T73" fmla="*/ 661 h 1356"/>
                <a:gd name="T74" fmla="*/ 0 w 12"/>
                <a:gd name="T75" fmla="*/ 631 h 1356"/>
                <a:gd name="T76" fmla="*/ 0 w 12"/>
                <a:gd name="T77" fmla="*/ 601 h 1356"/>
                <a:gd name="T78" fmla="*/ 0 w 12"/>
                <a:gd name="T79" fmla="*/ 571 h 1356"/>
                <a:gd name="T80" fmla="*/ 0 w 12"/>
                <a:gd name="T81" fmla="*/ 541 h 1356"/>
                <a:gd name="T82" fmla="*/ 6 w 12"/>
                <a:gd name="T83" fmla="*/ 535 h 1356"/>
                <a:gd name="T84" fmla="*/ 12 w 12"/>
                <a:gd name="T85" fmla="*/ 529 h 1356"/>
                <a:gd name="T86" fmla="*/ 12 w 12"/>
                <a:gd name="T87" fmla="*/ 523 h 1356"/>
                <a:gd name="T88" fmla="*/ 12 w 12"/>
                <a:gd name="T89" fmla="*/ 516 h 1356"/>
                <a:gd name="T90" fmla="*/ 7 w 12"/>
                <a:gd name="T91" fmla="*/ 510 h 1356"/>
                <a:gd name="T92" fmla="*/ 0 w 12"/>
                <a:gd name="T93" fmla="*/ 504 h 1356"/>
                <a:gd name="T94" fmla="*/ 0 w 12"/>
                <a:gd name="T95" fmla="*/ 441 h 1356"/>
                <a:gd name="T96" fmla="*/ 0 w 12"/>
                <a:gd name="T97" fmla="*/ 379 h 1356"/>
                <a:gd name="T98" fmla="*/ 0 w 12"/>
                <a:gd name="T99" fmla="*/ 316 h 1356"/>
                <a:gd name="T100" fmla="*/ 0 w 12"/>
                <a:gd name="T101" fmla="*/ 252 h 1356"/>
                <a:gd name="T102" fmla="*/ 0 w 12"/>
                <a:gd name="T103" fmla="*/ 190 h 1356"/>
                <a:gd name="T104" fmla="*/ 0 w 12"/>
                <a:gd name="T105" fmla="*/ 127 h 1356"/>
                <a:gd name="T106" fmla="*/ 0 w 12"/>
                <a:gd name="T107" fmla="*/ 64 h 1356"/>
                <a:gd name="T108" fmla="*/ 0 w 12"/>
                <a:gd name="T10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" h="1356">
                  <a:moveTo>
                    <a:pt x="12" y="1356"/>
                  </a:moveTo>
                  <a:lnTo>
                    <a:pt x="12" y="1348"/>
                  </a:lnTo>
                  <a:lnTo>
                    <a:pt x="12" y="1339"/>
                  </a:lnTo>
                  <a:lnTo>
                    <a:pt x="12" y="1330"/>
                  </a:lnTo>
                  <a:lnTo>
                    <a:pt x="12" y="1321"/>
                  </a:lnTo>
                  <a:lnTo>
                    <a:pt x="7" y="1315"/>
                  </a:lnTo>
                  <a:lnTo>
                    <a:pt x="0" y="1309"/>
                  </a:lnTo>
                  <a:lnTo>
                    <a:pt x="0" y="1282"/>
                  </a:lnTo>
                  <a:lnTo>
                    <a:pt x="0" y="1255"/>
                  </a:lnTo>
                  <a:lnTo>
                    <a:pt x="0" y="1228"/>
                  </a:lnTo>
                  <a:lnTo>
                    <a:pt x="0" y="1201"/>
                  </a:lnTo>
                  <a:lnTo>
                    <a:pt x="0" y="1175"/>
                  </a:lnTo>
                  <a:lnTo>
                    <a:pt x="0" y="1148"/>
                  </a:lnTo>
                  <a:lnTo>
                    <a:pt x="0" y="1121"/>
                  </a:lnTo>
                  <a:lnTo>
                    <a:pt x="0" y="1093"/>
                  </a:lnTo>
                  <a:lnTo>
                    <a:pt x="6" y="1087"/>
                  </a:lnTo>
                  <a:lnTo>
                    <a:pt x="12" y="1081"/>
                  </a:lnTo>
                  <a:lnTo>
                    <a:pt x="12" y="1051"/>
                  </a:lnTo>
                  <a:lnTo>
                    <a:pt x="12" y="1021"/>
                  </a:lnTo>
                  <a:lnTo>
                    <a:pt x="12" y="991"/>
                  </a:lnTo>
                  <a:lnTo>
                    <a:pt x="12" y="961"/>
                  </a:lnTo>
                  <a:lnTo>
                    <a:pt x="12" y="931"/>
                  </a:lnTo>
                  <a:lnTo>
                    <a:pt x="12" y="900"/>
                  </a:lnTo>
                  <a:lnTo>
                    <a:pt x="12" y="871"/>
                  </a:lnTo>
                  <a:lnTo>
                    <a:pt x="12" y="841"/>
                  </a:lnTo>
                  <a:lnTo>
                    <a:pt x="7" y="835"/>
                  </a:lnTo>
                  <a:lnTo>
                    <a:pt x="0" y="829"/>
                  </a:lnTo>
                  <a:lnTo>
                    <a:pt x="0" y="798"/>
                  </a:lnTo>
                  <a:lnTo>
                    <a:pt x="0" y="769"/>
                  </a:lnTo>
                  <a:lnTo>
                    <a:pt x="0" y="739"/>
                  </a:lnTo>
                  <a:lnTo>
                    <a:pt x="0" y="708"/>
                  </a:lnTo>
                  <a:lnTo>
                    <a:pt x="6" y="703"/>
                  </a:lnTo>
                  <a:lnTo>
                    <a:pt x="12" y="698"/>
                  </a:lnTo>
                  <a:lnTo>
                    <a:pt x="12" y="685"/>
                  </a:lnTo>
                  <a:lnTo>
                    <a:pt x="12" y="673"/>
                  </a:lnTo>
                  <a:lnTo>
                    <a:pt x="7" y="667"/>
                  </a:lnTo>
                  <a:lnTo>
                    <a:pt x="0" y="661"/>
                  </a:lnTo>
                  <a:lnTo>
                    <a:pt x="0" y="631"/>
                  </a:lnTo>
                  <a:lnTo>
                    <a:pt x="0" y="601"/>
                  </a:lnTo>
                  <a:lnTo>
                    <a:pt x="0" y="571"/>
                  </a:lnTo>
                  <a:lnTo>
                    <a:pt x="0" y="541"/>
                  </a:lnTo>
                  <a:lnTo>
                    <a:pt x="6" y="535"/>
                  </a:lnTo>
                  <a:lnTo>
                    <a:pt x="12" y="529"/>
                  </a:lnTo>
                  <a:lnTo>
                    <a:pt x="12" y="523"/>
                  </a:lnTo>
                  <a:lnTo>
                    <a:pt x="12" y="516"/>
                  </a:lnTo>
                  <a:lnTo>
                    <a:pt x="7" y="510"/>
                  </a:lnTo>
                  <a:lnTo>
                    <a:pt x="0" y="504"/>
                  </a:lnTo>
                  <a:lnTo>
                    <a:pt x="0" y="441"/>
                  </a:lnTo>
                  <a:lnTo>
                    <a:pt x="0" y="379"/>
                  </a:lnTo>
                  <a:lnTo>
                    <a:pt x="0" y="316"/>
                  </a:lnTo>
                  <a:lnTo>
                    <a:pt x="0" y="252"/>
                  </a:lnTo>
                  <a:lnTo>
                    <a:pt x="0" y="190"/>
                  </a:lnTo>
                  <a:lnTo>
                    <a:pt x="0" y="127"/>
                  </a:lnTo>
                  <a:lnTo>
                    <a:pt x="0" y="6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37" name="Freeform 97"/>
            <p:cNvSpPr>
              <a:spLocks/>
            </p:cNvSpPr>
            <p:nvPr/>
          </p:nvSpPr>
          <p:spPr bwMode="auto">
            <a:xfrm flipH="1">
              <a:off x="1755" y="1819"/>
              <a:ext cx="589" cy="310"/>
            </a:xfrm>
            <a:custGeom>
              <a:avLst/>
              <a:gdLst>
                <a:gd name="T0" fmla="*/ 26 w 995"/>
                <a:gd name="T1" fmla="*/ 946 h 973"/>
                <a:gd name="T2" fmla="*/ 81 w 995"/>
                <a:gd name="T3" fmla="*/ 892 h 973"/>
                <a:gd name="T4" fmla="*/ 108 w 995"/>
                <a:gd name="T5" fmla="*/ 859 h 973"/>
                <a:gd name="T6" fmla="*/ 119 w 995"/>
                <a:gd name="T7" fmla="*/ 840 h 973"/>
                <a:gd name="T8" fmla="*/ 143 w 995"/>
                <a:gd name="T9" fmla="*/ 817 h 973"/>
                <a:gd name="T10" fmla="*/ 160 w 995"/>
                <a:gd name="T11" fmla="*/ 805 h 973"/>
                <a:gd name="T12" fmla="*/ 179 w 995"/>
                <a:gd name="T13" fmla="*/ 793 h 973"/>
                <a:gd name="T14" fmla="*/ 197 w 995"/>
                <a:gd name="T15" fmla="*/ 780 h 973"/>
                <a:gd name="T16" fmla="*/ 212 w 995"/>
                <a:gd name="T17" fmla="*/ 771 h 973"/>
                <a:gd name="T18" fmla="*/ 230 w 995"/>
                <a:gd name="T19" fmla="*/ 754 h 973"/>
                <a:gd name="T20" fmla="*/ 239 w 995"/>
                <a:gd name="T21" fmla="*/ 732 h 973"/>
                <a:gd name="T22" fmla="*/ 273 w 995"/>
                <a:gd name="T23" fmla="*/ 687 h 973"/>
                <a:gd name="T24" fmla="*/ 342 w 995"/>
                <a:gd name="T25" fmla="*/ 618 h 973"/>
                <a:gd name="T26" fmla="*/ 411 w 995"/>
                <a:gd name="T27" fmla="*/ 548 h 973"/>
                <a:gd name="T28" fmla="*/ 480 w 995"/>
                <a:gd name="T29" fmla="*/ 479 h 973"/>
                <a:gd name="T30" fmla="*/ 516 w 995"/>
                <a:gd name="T31" fmla="*/ 438 h 973"/>
                <a:gd name="T32" fmla="*/ 521 w 995"/>
                <a:gd name="T33" fmla="*/ 427 h 973"/>
                <a:gd name="T34" fmla="*/ 527 w 995"/>
                <a:gd name="T35" fmla="*/ 409 h 973"/>
                <a:gd name="T36" fmla="*/ 533 w 995"/>
                <a:gd name="T37" fmla="*/ 397 h 973"/>
                <a:gd name="T38" fmla="*/ 552 w 995"/>
                <a:gd name="T39" fmla="*/ 386 h 973"/>
                <a:gd name="T40" fmla="*/ 575 w 995"/>
                <a:gd name="T41" fmla="*/ 361 h 973"/>
                <a:gd name="T42" fmla="*/ 593 w 995"/>
                <a:gd name="T43" fmla="*/ 348 h 973"/>
                <a:gd name="T44" fmla="*/ 620 w 995"/>
                <a:gd name="T45" fmla="*/ 328 h 973"/>
                <a:gd name="T46" fmla="*/ 662 w 995"/>
                <a:gd name="T47" fmla="*/ 286 h 973"/>
                <a:gd name="T48" fmla="*/ 689 w 995"/>
                <a:gd name="T49" fmla="*/ 265 h 973"/>
                <a:gd name="T50" fmla="*/ 722 w 995"/>
                <a:gd name="T51" fmla="*/ 238 h 973"/>
                <a:gd name="T52" fmla="*/ 776 w 995"/>
                <a:gd name="T53" fmla="*/ 184 h 973"/>
                <a:gd name="T54" fmla="*/ 809 w 995"/>
                <a:gd name="T55" fmla="*/ 157 h 973"/>
                <a:gd name="T56" fmla="*/ 833 w 995"/>
                <a:gd name="T57" fmla="*/ 139 h 973"/>
                <a:gd name="T58" fmla="*/ 869 w 995"/>
                <a:gd name="T59" fmla="*/ 103 h 973"/>
                <a:gd name="T60" fmla="*/ 893 w 995"/>
                <a:gd name="T61" fmla="*/ 84 h 973"/>
                <a:gd name="T62" fmla="*/ 917 w 995"/>
                <a:gd name="T63" fmla="*/ 67 h 973"/>
                <a:gd name="T64" fmla="*/ 954 w 995"/>
                <a:gd name="T65" fmla="*/ 30 h 973"/>
                <a:gd name="T66" fmla="*/ 977 w 995"/>
                <a:gd name="T67" fmla="*/ 12 h 973"/>
                <a:gd name="T68" fmla="*/ 989 w 995"/>
                <a:gd name="T69" fmla="*/ 7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95" h="973">
                  <a:moveTo>
                    <a:pt x="0" y="973"/>
                  </a:moveTo>
                  <a:lnTo>
                    <a:pt x="26" y="946"/>
                  </a:lnTo>
                  <a:lnTo>
                    <a:pt x="53" y="919"/>
                  </a:lnTo>
                  <a:lnTo>
                    <a:pt x="81" y="892"/>
                  </a:lnTo>
                  <a:lnTo>
                    <a:pt x="108" y="865"/>
                  </a:lnTo>
                  <a:lnTo>
                    <a:pt x="108" y="859"/>
                  </a:lnTo>
                  <a:lnTo>
                    <a:pt x="108" y="852"/>
                  </a:lnTo>
                  <a:lnTo>
                    <a:pt x="119" y="840"/>
                  </a:lnTo>
                  <a:lnTo>
                    <a:pt x="131" y="829"/>
                  </a:lnTo>
                  <a:lnTo>
                    <a:pt x="143" y="817"/>
                  </a:lnTo>
                  <a:lnTo>
                    <a:pt x="155" y="805"/>
                  </a:lnTo>
                  <a:lnTo>
                    <a:pt x="160" y="805"/>
                  </a:lnTo>
                  <a:lnTo>
                    <a:pt x="168" y="805"/>
                  </a:lnTo>
                  <a:lnTo>
                    <a:pt x="179" y="793"/>
                  </a:lnTo>
                  <a:lnTo>
                    <a:pt x="191" y="780"/>
                  </a:lnTo>
                  <a:lnTo>
                    <a:pt x="197" y="780"/>
                  </a:lnTo>
                  <a:lnTo>
                    <a:pt x="204" y="780"/>
                  </a:lnTo>
                  <a:lnTo>
                    <a:pt x="212" y="771"/>
                  </a:lnTo>
                  <a:lnTo>
                    <a:pt x="221" y="763"/>
                  </a:lnTo>
                  <a:lnTo>
                    <a:pt x="230" y="754"/>
                  </a:lnTo>
                  <a:lnTo>
                    <a:pt x="239" y="744"/>
                  </a:lnTo>
                  <a:lnTo>
                    <a:pt x="239" y="732"/>
                  </a:lnTo>
                  <a:lnTo>
                    <a:pt x="239" y="721"/>
                  </a:lnTo>
                  <a:lnTo>
                    <a:pt x="273" y="687"/>
                  </a:lnTo>
                  <a:lnTo>
                    <a:pt x="308" y="652"/>
                  </a:lnTo>
                  <a:lnTo>
                    <a:pt x="342" y="618"/>
                  </a:lnTo>
                  <a:lnTo>
                    <a:pt x="377" y="582"/>
                  </a:lnTo>
                  <a:lnTo>
                    <a:pt x="411" y="548"/>
                  </a:lnTo>
                  <a:lnTo>
                    <a:pt x="446" y="513"/>
                  </a:lnTo>
                  <a:lnTo>
                    <a:pt x="480" y="479"/>
                  </a:lnTo>
                  <a:lnTo>
                    <a:pt x="516" y="444"/>
                  </a:lnTo>
                  <a:lnTo>
                    <a:pt x="516" y="438"/>
                  </a:lnTo>
                  <a:lnTo>
                    <a:pt x="516" y="432"/>
                  </a:lnTo>
                  <a:lnTo>
                    <a:pt x="521" y="427"/>
                  </a:lnTo>
                  <a:lnTo>
                    <a:pt x="527" y="421"/>
                  </a:lnTo>
                  <a:lnTo>
                    <a:pt x="527" y="409"/>
                  </a:lnTo>
                  <a:lnTo>
                    <a:pt x="527" y="397"/>
                  </a:lnTo>
                  <a:lnTo>
                    <a:pt x="533" y="397"/>
                  </a:lnTo>
                  <a:lnTo>
                    <a:pt x="540" y="397"/>
                  </a:lnTo>
                  <a:lnTo>
                    <a:pt x="552" y="386"/>
                  </a:lnTo>
                  <a:lnTo>
                    <a:pt x="564" y="373"/>
                  </a:lnTo>
                  <a:lnTo>
                    <a:pt x="575" y="361"/>
                  </a:lnTo>
                  <a:lnTo>
                    <a:pt x="587" y="348"/>
                  </a:lnTo>
                  <a:lnTo>
                    <a:pt x="593" y="348"/>
                  </a:lnTo>
                  <a:lnTo>
                    <a:pt x="599" y="348"/>
                  </a:lnTo>
                  <a:lnTo>
                    <a:pt x="620" y="328"/>
                  </a:lnTo>
                  <a:lnTo>
                    <a:pt x="641" y="307"/>
                  </a:lnTo>
                  <a:lnTo>
                    <a:pt x="662" y="286"/>
                  </a:lnTo>
                  <a:lnTo>
                    <a:pt x="683" y="265"/>
                  </a:lnTo>
                  <a:lnTo>
                    <a:pt x="689" y="265"/>
                  </a:lnTo>
                  <a:lnTo>
                    <a:pt x="695" y="265"/>
                  </a:lnTo>
                  <a:lnTo>
                    <a:pt x="722" y="238"/>
                  </a:lnTo>
                  <a:lnTo>
                    <a:pt x="749" y="211"/>
                  </a:lnTo>
                  <a:lnTo>
                    <a:pt x="776" y="184"/>
                  </a:lnTo>
                  <a:lnTo>
                    <a:pt x="804" y="157"/>
                  </a:lnTo>
                  <a:lnTo>
                    <a:pt x="809" y="157"/>
                  </a:lnTo>
                  <a:lnTo>
                    <a:pt x="816" y="157"/>
                  </a:lnTo>
                  <a:lnTo>
                    <a:pt x="833" y="139"/>
                  </a:lnTo>
                  <a:lnTo>
                    <a:pt x="851" y="121"/>
                  </a:lnTo>
                  <a:lnTo>
                    <a:pt x="869" y="103"/>
                  </a:lnTo>
                  <a:lnTo>
                    <a:pt x="887" y="84"/>
                  </a:lnTo>
                  <a:lnTo>
                    <a:pt x="893" y="84"/>
                  </a:lnTo>
                  <a:lnTo>
                    <a:pt x="899" y="84"/>
                  </a:lnTo>
                  <a:lnTo>
                    <a:pt x="917" y="67"/>
                  </a:lnTo>
                  <a:lnTo>
                    <a:pt x="935" y="48"/>
                  </a:lnTo>
                  <a:lnTo>
                    <a:pt x="954" y="30"/>
                  </a:lnTo>
                  <a:lnTo>
                    <a:pt x="971" y="12"/>
                  </a:lnTo>
                  <a:lnTo>
                    <a:pt x="977" y="12"/>
                  </a:lnTo>
                  <a:lnTo>
                    <a:pt x="984" y="12"/>
                  </a:lnTo>
                  <a:lnTo>
                    <a:pt x="989" y="7"/>
                  </a:lnTo>
                  <a:lnTo>
                    <a:pt x="995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38" name="Freeform 98"/>
            <p:cNvSpPr>
              <a:spLocks/>
            </p:cNvSpPr>
            <p:nvPr/>
          </p:nvSpPr>
          <p:spPr bwMode="auto">
            <a:xfrm flipH="1">
              <a:off x="1172" y="1953"/>
              <a:ext cx="12" cy="8"/>
            </a:xfrm>
            <a:custGeom>
              <a:avLst/>
              <a:gdLst>
                <a:gd name="T0" fmla="*/ 23 w 23"/>
                <a:gd name="T1" fmla="*/ 23 h 23"/>
                <a:gd name="T2" fmla="*/ 11 w 23"/>
                <a:gd name="T3" fmla="*/ 23 h 23"/>
                <a:gd name="T4" fmla="*/ 0 w 23"/>
                <a:gd name="T5" fmla="*/ 23 h 23"/>
                <a:gd name="T6" fmla="*/ 0 w 23"/>
                <a:gd name="T7" fmla="*/ 17 h 23"/>
                <a:gd name="T8" fmla="*/ 0 w 23"/>
                <a:gd name="T9" fmla="*/ 11 h 23"/>
                <a:gd name="T10" fmla="*/ 6 w 23"/>
                <a:gd name="T11" fmla="*/ 6 h 23"/>
                <a:gd name="T12" fmla="*/ 11 w 23"/>
                <a:gd name="T13" fmla="*/ 0 h 23"/>
                <a:gd name="T14" fmla="*/ 17 w 23"/>
                <a:gd name="T15" fmla="*/ 0 h 23"/>
                <a:gd name="T16" fmla="*/ 23 w 23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3">
                  <a:moveTo>
                    <a:pt x="23" y="23"/>
                  </a:moveTo>
                  <a:lnTo>
                    <a:pt x="11" y="23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6" y="6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39" name="Freeform 99"/>
            <p:cNvSpPr>
              <a:spLocks/>
            </p:cNvSpPr>
            <p:nvPr/>
          </p:nvSpPr>
          <p:spPr bwMode="auto">
            <a:xfrm flipH="1">
              <a:off x="1170" y="1953"/>
              <a:ext cx="2" cy="8"/>
            </a:xfrm>
            <a:custGeom>
              <a:avLst/>
              <a:gdLst>
                <a:gd name="T0" fmla="*/ 23 h 23"/>
                <a:gd name="T1" fmla="*/ 11 h 23"/>
                <a:gd name="T2" fmla="*/ 0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40" name="Freeform 100"/>
            <p:cNvSpPr>
              <a:spLocks/>
            </p:cNvSpPr>
            <p:nvPr/>
          </p:nvSpPr>
          <p:spPr bwMode="auto">
            <a:xfrm flipH="1">
              <a:off x="1163" y="1961"/>
              <a:ext cx="9" cy="2"/>
            </a:xfrm>
            <a:custGeom>
              <a:avLst/>
              <a:gdLst>
                <a:gd name="T0" fmla="*/ 13 w 13"/>
                <a:gd name="T1" fmla="*/ 7 w 13"/>
                <a:gd name="T2" fmla="*/ 0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41" name="Freeform 101"/>
            <p:cNvSpPr>
              <a:spLocks/>
            </p:cNvSpPr>
            <p:nvPr/>
          </p:nvSpPr>
          <p:spPr bwMode="auto">
            <a:xfrm flipH="1">
              <a:off x="1158" y="1950"/>
              <a:ext cx="5" cy="11"/>
            </a:xfrm>
            <a:custGeom>
              <a:avLst/>
              <a:gdLst>
                <a:gd name="T0" fmla="*/ 0 w 12"/>
                <a:gd name="T1" fmla="*/ 0 h 35"/>
                <a:gd name="T2" fmla="*/ 6 w 12"/>
                <a:gd name="T3" fmla="*/ 5 h 35"/>
                <a:gd name="T4" fmla="*/ 12 w 12"/>
                <a:gd name="T5" fmla="*/ 12 h 35"/>
                <a:gd name="T6" fmla="*/ 12 w 12"/>
                <a:gd name="T7" fmla="*/ 16 h 35"/>
                <a:gd name="T8" fmla="*/ 12 w 12"/>
                <a:gd name="T9" fmla="*/ 23 h 35"/>
                <a:gd name="T10" fmla="*/ 6 w 12"/>
                <a:gd name="T11" fmla="*/ 29 h 35"/>
                <a:gd name="T12" fmla="*/ 0 w 12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5">
                  <a:moveTo>
                    <a:pt x="0" y="0"/>
                  </a:moveTo>
                  <a:lnTo>
                    <a:pt x="6" y="5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23"/>
                  </a:lnTo>
                  <a:lnTo>
                    <a:pt x="6" y="29"/>
                  </a:lnTo>
                  <a:lnTo>
                    <a:pt x="0" y="35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42" name="Freeform 102"/>
            <p:cNvSpPr>
              <a:spLocks/>
            </p:cNvSpPr>
            <p:nvPr/>
          </p:nvSpPr>
          <p:spPr bwMode="auto">
            <a:xfrm flipH="1">
              <a:off x="1163" y="1950"/>
              <a:ext cx="9" cy="3"/>
            </a:xfrm>
            <a:custGeom>
              <a:avLst/>
              <a:gdLst>
                <a:gd name="T0" fmla="*/ 0 w 13"/>
                <a:gd name="T1" fmla="*/ 12 h 12"/>
                <a:gd name="T2" fmla="*/ 6 w 13"/>
                <a:gd name="T3" fmla="*/ 6 h 12"/>
                <a:gd name="T4" fmla="*/ 13 w 13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2">
                  <a:moveTo>
                    <a:pt x="0" y="12"/>
                  </a:moveTo>
                  <a:lnTo>
                    <a:pt x="6" y="6"/>
                  </a:lnTo>
                  <a:lnTo>
                    <a:pt x="13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43" name="Freeform 103"/>
            <p:cNvSpPr>
              <a:spLocks/>
            </p:cNvSpPr>
            <p:nvPr/>
          </p:nvSpPr>
          <p:spPr bwMode="auto">
            <a:xfrm flipH="1">
              <a:off x="1163" y="1950"/>
              <a:ext cx="9" cy="3"/>
            </a:xfrm>
            <a:custGeom>
              <a:avLst/>
              <a:gdLst>
                <a:gd name="T0" fmla="*/ 13 w 13"/>
                <a:gd name="T1" fmla="*/ 0 h 12"/>
                <a:gd name="T2" fmla="*/ 7 w 13"/>
                <a:gd name="T3" fmla="*/ 5 h 12"/>
                <a:gd name="T4" fmla="*/ 0 w 13"/>
                <a:gd name="T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2">
                  <a:moveTo>
                    <a:pt x="13" y="0"/>
                  </a:moveTo>
                  <a:lnTo>
                    <a:pt x="7" y="5"/>
                  </a:lnTo>
                  <a:lnTo>
                    <a:pt x="0" y="1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44" name="Freeform 104"/>
            <p:cNvSpPr>
              <a:spLocks/>
            </p:cNvSpPr>
            <p:nvPr/>
          </p:nvSpPr>
          <p:spPr bwMode="auto">
            <a:xfrm flipH="1">
              <a:off x="1162" y="1945"/>
              <a:ext cx="1" cy="5"/>
            </a:xfrm>
            <a:custGeom>
              <a:avLst/>
              <a:gdLst>
                <a:gd name="T0" fmla="*/ 12 h 12"/>
                <a:gd name="T1" fmla="*/ 6 h 12"/>
                <a:gd name="T2" fmla="*/ 0 h 12"/>
                <a:gd name="T3" fmla="*/ 6 h 12"/>
                <a:gd name="T4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2">
                  <a:moveTo>
                    <a:pt x="0" y="1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1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45" name="Freeform 105"/>
            <p:cNvSpPr>
              <a:spLocks/>
            </p:cNvSpPr>
            <p:nvPr/>
          </p:nvSpPr>
          <p:spPr bwMode="auto">
            <a:xfrm flipH="1">
              <a:off x="1162" y="1895"/>
              <a:ext cx="1" cy="46"/>
            </a:xfrm>
            <a:custGeom>
              <a:avLst/>
              <a:gdLst>
                <a:gd name="T0" fmla="*/ 144 h 144"/>
                <a:gd name="T1" fmla="*/ 109 h 144"/>
                <a:gd name="T2" fmla="*/ 73 h 144"/>
                <a:gd name="T3" fmla="*/ 37 h 144"/>
                <a:gd name="T4" fmla="*/ 0 h 14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44">
                  <a:moveTo>
                    <a:pt x="0" y="144"/>
                  </a:moveTo>
                  <a:lnTo>
                    <a:pt x="0" y="109"/>
                  </a:lnTo>
                  <a:lnTo>
                    <a:pt x="0" y="73"/>
                  </a:lnTo>
                  <a:lnTo>
                    <a:pt x="0" y="3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46" name="Freeform 106"/>
            <p:cNvSpPr>
              <a:spLocks/>
            </p:cNvSpPr>
            <p:nvPr/>
          </p:nvSpPr>
          <p:spPr bwMode="auto">
            <a:xfrm flipH="1">
              <a:off x="605" y="1834"/>
              <a:ext cx="78" cy="2"/>
            </a:xfrm>
            <a:custGeom>
              <a:avLst/>
              <a:gdLst>
                <a:gd name="T0" fmla="*/ 0 w 131"/>
                <a:gd name="T1" fmla="*/ 31 w 131"/>
                <a:gd name="T2" fmla="*/ 64 w 131"/>
                <a:gd name="T3" fmla="*/ 97 w 131"/>
                <a:gd name="T4" fmla="*/ 131 w 13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31">
                  <a:moveTo>
                    <a:pt x="0" y="0"/>
                  </a:moveTo>
                  <a:lnTo>
                    <a:pt x="31" y="0"/>
                  </a:lnTo>
                  <a:lnTo>
                    <a:pt x="64" y="0"/>
                  </a:lnTo>
                  <a:lnTo>
                    <a:pt x="97" y="0"/>
                  </a:lnTo>
                  <a:lnTo>
                    <a:pt x="131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47" name="Freeform 107"/>
            <p:cNvSpPr>
              <a:spLocks/>
            </p:cNvSpPr>
            <p:nvPr/>
          </p:nvSpPr>
          <p:spPr bwMode="auto">
            <a:xfrm flipH="1">
              <a:off x="420" y="1834"/>
              <a:ext cx="115" cy="2"/>
            </a:xfrm>
            <a:custGeom>
              <a:avLst/>
              <a:gdLst>
                <a:gd name="T0" fmla="*/ 0 w 193"/>
                <a:gd name="T1" fmla="*/ 24 w 193"/>
                <a:gd name="T2" fmla="*/ 48 w 193"/>
                <a:gd name="T3" fmla="*/ 72 w 193"/>
                <a:gd name="T4" fmla="*/ 96 w 193"/>
                <a:gd name="T5" fmla="*/ 120 w 193"/>
                <a:gd name="T6" fmla="*/ 144 w 193"/>
                <a:gd name="T7" fmla="*/ 168 w 193"/>
                <a:gd name="T8" fmla="*/ 193 w 19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93">
                  <a:moveTo>
                    <a:pt x="0" y="0"/>
                  </a:moveTo>
                  <a:lnTo>
                    <a:pt x="24" y="0"/>
                  </a:lnTo>
                  <a:lnTo>
                    <a:pt x="48" y="0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44" y="0"/>
                  </a:lnTo>
                  <a:lnTo>
                    <a:pt x="168" y="0"/>
                  </a:lnTo>
                  <a:lnTo>
                    <a:pt x="193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48" name="Freeform 108"/>
            <p:cNvSpPr>
              <a:spLocks/>
            </p:cNvSpPr>
            <p:nvPr/>
          </p:nvSpPr>
          <p:spPr bwMode="auto">
            <a:xfrm flipH="1">
              <a:off x="1553" y="1827"/>
              <a:ext cx="46" cy="2"/>
            </a:xfrm>
            <a:custGeom>
              <a:avLst/>
              <a:gdLst>
                <a:gd name="T0" fmla="*/ 71 w 71"/>
                <a:gd name="T1" fmla="*/ 11 h 11"/>
                <a:gd name="T2" fmla="*/ 65 w 71"/>
                <a:gd name="T3" fmla="*/ 5 h 11"/>
                <a:gd name="T4" fmla="*/ 59 w 71"/>
                <a:gd name="T5" fmla="*/ 0 h 11"/>
                <a:gd name="T6" fmla="*/ 44 w 71"/>
                <a:gd name="T7" fmla="*/ 0 h 11"/>
                <a:gd name="T8" fmla="*/ 29 w 71"/>
                <a:gd name="T9" fmla="*/ 0 h 11"/>
                <a:gd name="T10" fmla="*/ 15 w 71"/>
                <a:gd name="T11" fmla="*/ 0 h 11"/>
                <a:gd name="T12" fmla="*/ 0 w 7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11">
                  <a:moveTo>
                    <a:pt x="71" y="11"/>
                  </a:moveTo>
                  <a:lnTo>
                    <a:pt x="65" y="5"/>
                  </a:lnTo>
                  <a:lnTo>
                    <a:pt x="59" y="0"/>
                  </a:lnTo>
                  <a:lnTo>
                    <a:pt x="44" y="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49" name="Freeform 109"/>
            <p:cNvSpPr>
              <a:spLocks/>
            </p:cNvSpPr>
            <p:nvPr/>
          </p:nvSpPr>
          <p:spPr bwMode="auto">
            <a:xfrm flipH="1">
              <a:off x="1078" y="1827"/>
              <a:ext cx="101" cy="2"/>
            </a:xfrm>
            <a:custGeom>
              <a:avLst/>
              <a:gdLst>
                <a:gd name="T0" fmla="*/ 169 w 169"/>
                <a:gd name="T1" fmla="*/ 11 h 11"/>
                <a:gd name="T2" fmla="*/ 136 w 169"/>
                <a:gd name="T3" fmla="*/ 11 h 11"/>
                <a:gd name="T4" fmla="*/ 102 w 169"/>
                <a:gd name="T5" fmla="*/ 11 h 11"/>
                <a:gd name="T6" fmla="*/ 70 w 169"/>
                <a:gd name="T7" fmla="*/ 11 h 11"/>
                <a:gd name="T8" fmla="*/ 37 w 169"/>
                <a:gd name="T9" fmla="*/ 11 h 11"/>
                <a:gd name="T10" fmla="*/ 31 w 169"/>
                <a:gd name="T11" fmla="*/ 5 h 11"/>
                <a:gd name="T12" fmla="*/ 25 w 169"/>
                <a:gd name="T13" fmla="*/ 0 h 11"/>
                <a:gd name="T14" fmla="*/ 13 w 169"/>
                <a:gd name="T15" fmla="*/ 0 h 11"/>
                <a:gd name="T16" fmla="*/ 0 w 169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11">
                  <a:moveTo>
                    <a:pt x="169" y="11"/>
                  </a:moveTo>
                  <a:lnTo>
                    <a:pt x="136" y="11"/>
                  </a:lnTo>
                  <a:lnTo>
                    <a:pt x="102" y="11"/>
                  </a:lnTo>
                  <a:lnTo>
                    <a:pt x="70" y="11"/>
                  </a:lnTo>
                  <a:lnTo>
                    <a:pt x="37" y="11"/>
                  </a:lnTo>
                  <a:lnTo>
                    <a:pt x="31" y="5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50" name="Freeform 110"/>
            <p:cNvSpPr>
              <a:spLocks/>
            </p:cNvSpPr>
            <p:nvPr/>
          </p:nvSpPr>
          <p:spPr bwMode="auto">
            <a:xfrm flipH="1">
              <a:off x="916" y="1829"/>
              <a:ext cx="86" cy="4"/>
            </a:xfrm>
            <a:custGeom>
              <a:avLst/>
              <a:gdLst>
                <a:gd name="T0" fmla="*/ 0 w 143"/>
                <a:gd name="T1" fmla="*/ 35 w 143"/>
                <a:gd name="T2" fmla="*/ 71 w 143"/>
                <a:gd name="T3" fmla="*/ 106 w 143"/>
                <a:gd name="T4" fmla="*/ 143 w 14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43">
                  <a:moveTo>
                    <a:pt x="0" y="0"/>
                  </a:moveTo>
                  <a:lnTo>
                    <a:pt x="35" y="0"/>
                  </a:lnTo>
                  <a:lnTo>
                    <a:pt x="71" y="0"/>
                  </a:lnTo>
                  <a:lnTo>
                    <a:pt x="106" y="0"/>
                  </a:lnTo>
                  <a:lnTo>
                    <a:pt x="143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51" name="Freeform 111"/>
            <p:cNvSpPr>
              <a:spLocks/>
            </p:cNvSpPr>
            <p:nvPr/>
          </p:nvSpPr>
          <p:spPr bwMode="auto">
            <a:xfrm flipH="1">
              <a:off x="760" y="1829"/>
              <a:ext cx="84" cy="4"/>
            </a:xfrm>
            <a:custGeom>
              <a:avLst/>
              <a:gdLst>
                <a:gd name="T0" fmla="*/ 0 w 144"/>
                <a:gd name="T1" fmla="*/ 35 w 144"/>
                <a:gd name="T2" fmla="*/ 72 w 144"/>
                <a:gd name="T3" fmla="*/ 108 w 144"/>
                <a:gd name="T4" fmla="*/ 144 w 1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44">
                  <a:moveTo>
                    <a:pt x="0" y="0"/>
                  </a:moveTo>
                  <a:lnTo>
                    <a:pt x="35" y="0"/>
                  </a:lnTo>
                  <a:lnTo>
                    <a:pt x="72" y="0"/>
                  </a:lnTo>
                  <a:lnTo>
                    <a:pt x="108" y="0"/>
                  </a:lnTo>
                  <a:lnTo>
                    <a:pt x="144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52" name="Freeform 112"/>
            <p:cNvSpPr>
              <a:spLocks/>
            </p:cNvSpPr>
            <p:nvPr/>
          </p:nvSpPr>
          <p:spPr bwMode="auto">
            <a:xfrm flipH="1">
              <a:off x="1518" y="1827"/>
              <a:ext cx="35" cy="2"/>
            </a:xfrm>
            <a:custGeom>
              <a:avLst/>
              <a:gdLst>
                <a:gd name="T0" fmla="*/ 61 w 61"/>
                <a:gd name="T1" fmla="*/ 0 h 11"/>
                <a:gd name="T2" fmla="*/ 49 w 61"/>
                <a:gd name="T3" fmla="*/ 0 h 11"/>
                <a:gd name="T4" fmla="*/ 36 w 61"/>
                <a:gd name="T5" fmla="*/ 0 h 11"/>
                <a:gd name="T6" fmla="*/ 25 w 61"/>
                <a:gd name="T7" fmla="*/ 0 h 11"/>
                <a:gd name="T8" fmla="*/ 12 w 61"/>
                <a:gd name="T9" fmla="*/ 0 h 11"/>
                <a:gd name="T10" fmla="*/ 7 w 61"/>
                <a:gd name="T11" fmla="*/ 5 h 11"/>
                <a:gd name="T12" fmla="*/ 0 w 61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11">
                  <a:moveTo>
                    <a:pt x="61" y="0"/>
                  </a:moveTo>
                  <a:lnTo>
                    <a:pt x="49" y="0"/>
                  </a:lnTo>
                  <a:lnTo>
                    <a:pt x="36" y="0"/>
                  </a:lnTo>
                  <a:lnTo>
                    <a:pt x="25" y="0"/>
                  </a:lnTo>
                  <a:lnTo>
                    <a:pt x="12" y="0"/>
                  </a:lnTo>
                  <a:lnTo>
                    <a:pt x="7" y="5"/>
                  </a:lnTo>
                  <a:lnTo>
                    <a:pt x="0" y="11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53" name="Freeform 113"/>
            <p:cNvSpPr>
              <a:spLocks/>
            </p:cNvSpPr>
            <p:nvPr/>
          </p:nvSpPr>
          <p:spPr bwMode="auto">
            <a:xfrm flipH="1">
              <a:off x="1362" y="1827"/>
              <a:ext cx="86" cy="1"/>
            </a:xfrm>
            <a:custGeom>
              <a:avLst/>
              <a:gdLst>
                <a:gd name="T0" fmla="*/ 0 w 144"/>
                <a:gd name="T1" fmla="*/ 36 w 144"/>
                <a:gd name="T2" fmla="*/ 71 w 144"/>
                <a:gd name="T3" fmla="*/ 107 w 144"/>
                <a:gd name="T4" fmla="*/ 144 w 1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44">
                  <a:moveTo>
                    <a:pt x="0" y="0"/>
                  </a:moveTo>
                  <a:lnTo>
                    <a:pt x="36" y="0"/>
                  </a:lnTo>
                  <a:lnTo>
                    <a:pt x="71" y="0"/>
                  </a:lnTo>
                  <a:lnTo>
                    <a:pt x="107" y="0"/>
                  </a:lnTo>
                  <a:lnTo>
                    <a:pt x="144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54" name="Freeform 114"/>
            <p:cNvSpPr>
              <a:spLocks/>
            </p:cNvSpPr>
            <p:nvPr/>
          </p:nvSpPr>
          <p:spPr bwMode="auto">
            <a:xfrm flipH="1">
              <a:off x="1228" y="1827"/>
              <a:ext cx="78" cy="1"/>
            </a:xfrm>
            <a:custGeom>
              <a:avLst/>
              <a:gdLst>
                <a:gd name="T0" fmla="*/ 0 w 131"/>
                <a:gd name="T1" fmla="*/ 33 w 131"/>
                <a:gd name="T2" fmla="*/ 65 w 131"/>
                <a:gd name="T3" fmla="*/ 98 w 131"/>
                <a:gd name="T4" fmla="*/ 131 w 13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31">
                  <a:moveTo>
                    <a:pt x="0" y="0"/>
                  </a:moveTo>
                  <a:lnTo>
                    <a:pt x="33" y="0"/>
                  </a:lnTo>
                  <a:lnTo>
                    <a:pt x="65" y="0"/>
                  </a:lnTo>
                  <a:lnTo>
                    <a:pt x="98" y="0"/>
                  </a:lnTo>
                  <a:lnTo>
                    <a:pt x="131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55" name="Freeform 115"/>
            <p:cNvSpPr>
              <a:spLocks/>
            </p:cNvSpPr>
            <p:nvPr/>
          </p:nvSpPr>
          <p:spPr bwMode="auto">
            <a:xfrm flipH="1">
              <a:off x="1674" y="1819"/>
              <a:ext cx="81" cy="4"/>
            </a:xfrm>
            <a:custGeom>
              <a:avLst/>
              <a:gdLst>
                <a:gd name="T0" fmla="*/ 132 w 132"/>
                <a:gd name="T1" fmla="*/ 12 h 12"/>
                <a:gd name="T2" fmla="*/ 103 w 132"/>
                <a:gd name="T3" fmla="*/ 12 h 12"/>
                <a:gd name="T4" fmla="*/ 72 w 132"/>
                <a:gd name="T5" fmla="*/ 12 h 12"/>
                <a:gd name="T6" fmla="*/ 42 w 132"/>
                <a:gd name="T7" fmla="*/ 12 h 12"/>
                <a:gd name="T8" fmla="*/ 13 w 132"/>
                <a:gd name="T9" fmla="*/ 12 h 12"/>
                <a:gd name="T10" fmla="*/ 7 w 132"/>
                <a:gd name="T11" fmla="*/ 7 h 12"/>
                <a:gd name="T12" fmla="*/ 0 w 13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12">
                  <a:moveTo>
                    <a:pt x="132" y="12"/>
                  </a:moveTo>
                  <a:lnTo>
                    <a:pt x="103" y="12"/>
                  </a:lnTo>
                  <a:lnTo>
                    <a:pt x="72" y="12"/>
                  </a:lnTo>
                  <a:lnTo>
                    <a:pt x="42" y="12"/>
                  </a:lnTo>
                  <a:lnTo>
                    <a:pt x="13" y="12"/>
                  </a:lnTo>
                  <a:lnTo>
                    <a:pt x="7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56" name="Freeform 116"/>
            <p:cNvSpPr>
              <a:spLocks/>
            </p:cNvSpPr>
            <p:nvPr/>
          </p:nvSpPr>
          <p:spPr bwMode="auto">
            <a:xfrm flipH="1">
              <a:off x="1625" y="1525"/>
              <a:ext cx="130" cy="294"/>
            </a:xfrm>
            <a:custGeom>
              <a:avLst/>
              <a:gdLst>
                <a:gd name="T0" fmla="*/ 0 w 217"/>
                <a:gd name="T1" fmla="*/ 902 h 923"/>
                <a:gd name="T2" fmla="*/ 0 w 217"/>
                <a:gd name="T3" fmla="*/ 861 h 923"/>
                <a:gd name="T4" fmla="*/ 6 w 217"/>
                <a:gd name="T5" fmla="*/ 834 h 923"/>
                <a:gd name="T6" fmla="*/ 13 w 217"/>
                <a:gd name="T7" fmla="*/ 813 h 923"/>
                <a:gd name="T8" fmla="*/ 13 w 217"/>
                <a:gd name="T9" fmla="*/ 782 h 923"/>
                <a:gd name="T10" fmla="*/ 17 w 217"/>
                <a:gd name="T11" fmla="*/ 761 h 923"/>
                <a:gd name="T12" fmla="*/ 24 w 217"/>
                <a:gd name="T13" fmla="*/ 744 h 923"/>
                <a:gd name="T14" fmla="*/ 24 w 217"/>
                <a:gd name="T15" fmla="*/ 719 h 923"/>
                <a:gd name="T16" fmla="*/ 30 w 217"/>
                <a:gd name="T17" fmla="*/ 702 h 923"/>
                <a:gd name="T18" fmla="*/ 36 w 217"/>
                <a:gd name="T19" fmla="*/ 686 h 923"/>
                <a:gd name="T20" fmla="*/ 36 w 217"/>
                <a:gd name="T21" fmla="*/ 669 h 923"/>
                <a:gd name="T22" fmla="*/ 42 w 217"/>
                <a:gd name="T23" fmla="*/ 653 h 923"/>
                <a:gd name="T24" fmla="*/ 49 w 217"/>
                <a:gd name="T25" fmla="*/ 638 h 923"/>
                <a:gd name="T26" fmla="*/ 49 w 217"/>
                <a:gd name="T27" fmla="*/ 621 h 923"/>
                <a:gd name="T28" fmla="*/ 54 w 217"/>
                <a:gd name="T29" fmla="*/ 605 h 923"/>
                <a:gd name="T30" fmla="*/ 61 w 217"/>
                <a:gd name="T31" fmla="*/ 590 h 923"/>
                <a:gd name="T32" fmla="*/ 61 w 217"/>
                <a:gd name="T33" fmla="*/ 573 h 923"/>
                <a:gd name="T34" fmla="*/ 67 w 217"/>
                <a:gd name="T35" fmla="*/ 557 h 923"/>
                <a:gd name="T36" fmla="*/ 72 w 217"/>
                <a:gd name="T37" fmla="*/ 546 h 923"/>
                <a:gd name="T38" fmla="*/ 78 w 217"/>
                <a:gd name="T39" fmla="*/ 534 h 923"/>
                <a:gd name="T40" fmla="*/ 85 w 217"/>
                <a:gd name="T41" fmla="*/ 515 h 923"/>
                <a:gd name="T42" fmla="*/ 90 w 217"/>
                <a:gd name="T43" fmla="*/ 498 h 923"/>
                <a:gd name="T44" fmla="*/ 97 w 217"/>
                <a:gd name="T45" fmla="*/ 473 h 923"/>
                <a:gd name="T46" fmla="*/ 97 w 217"/>
                <a:gd name="T47" fmla="*/ 438 h 923"/>
                <a:gd name="T48" fmla="*/ 102 w 217"/>
                <a:gd name="T49" fmla="*/ 413 h 923"/>
                <a:gd name="T50" fmla="*/ 108 w 217"/>
                <a:gd name="T51" fmla="*/ 396 h 923"/>
                <a:gd name="T52" fmla="*/ 113 w 217"/>
                <a:gd name="T53" fmla="*/ 377 h 923"/>
                <a:gd name="T54" fmla="*/ 121 w 217"/>
                <a:gd name="T55" fmla="*/ 359 h 923"/>
                <a:gd name="T56" fmla="*/ 126 w 217"/>
                <a:gd name="T57" fmla="*/ 342 h 923"/>
                <a:gd name="T58" fmla="*/ 132 w 217"/>
                <a:gd name="T59" fmla="*/ 327 h 923"/>
                <a:gd name="T60" fmla="*/ 132 w 217"/>
                <a:gd name="T61" fmla="*/ 308 h 923"/>
                <a:gd name="T62" fmla="*/ 138 w 217"/>
                <a:gd name="T63" fmla="*/ 294 h 923"/>
                <a:gd name="T64" fmla="*/ 144 w 217"/>
                <a:gd name="T65" fmla="*/ 281 h 923"/>
                <a:gd name="T66" fmla="*/ 150 w 217"/>
                <a:gd name="T67" fmla="*/ 269 h 923"/>
                <a:gd name="T68" fmla="*/ 157 w 217"/>
                <a:gd name="T69" fmla="*/ 254 h 923"/>
                <a:gd name="T70" fmla="*/ 157 w 217"/>
                <a:gd name="T71" fmla="*/ 236 h 923"/>
                <a:gd name="T72" fmla="*/ 163 w 217"/>
                <a:gd name="T73" fmla="*/ 222 h 923"/>
                <a:gd name="T74" fmla="*/ 169 w 217"/>
                <a:gd name="T75" fmla="*/ 209 h 923"/>
                <a:gd name="T76" fmla="*/ 174 w 217"/>
                <a:gd name="T77" fmla="*/ 198 h 923"/>
                <a:gd name="T78" fmla="*/ 180 w 217"/>
                <a:gd name="T79" fmla="*/ 182 h 923"/>
                <a:gd name="T80" fmla="*/ 180 w 217"/>
                <a:gd name="T81" fmla="*/ 164 h 923"/>
                <a:gd name="T82" fmla="*/ 186 w 217"/>
                <a:gd name="T83" fmla="*/ 150 h 923"/>
                <a:gd name="T84" fmla="*/ 193 w 217"/>
                <a:gd name="T85" fmla="*/ 132 h 923"/>
                <a:gd name="T86" fmla="*/ 199 w 217"/>
                <a:gd name="T87" fmla="*/ 113 h 923"/>
                <a:gd name="T88" fmla="*/ 205 w 217"/>
                <a:gd name="T89" fmla="*/ 96 h 923"/>
                <a:gd name="T90" fmla="*/ 211 w 217"/>
                <a:gd name="T91" fmla="*/ 77 h 923"/>
                <a:gd name="T92" fmla="*/ 217 w 217"/>
                <a:gd name="T93" fmla="*/ 53 h 923"/>
                <a:gd name="T94" fmla="*/ 217 w 217"/>
                <a:gd name="T95" fmla="*/ 17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7" h="923">
                  <a:moveTo>
                    <a:pt x="0" y="923"/>
                  </a:moveTo>
                  <a:lnTo>
                    <a:pt x="0" y="902"/>
                  </a:lnTo>
                  <a:lnTo>
                    <a:pt x="0" y="882"/>
                  </a:lnTo>
                  <a:lnTo>
                    <a:pt x="0" y="861"/>
                  </a:lnTo>
                  <a:lnTo>
                    <a:pt x="0" y="840"/>
                  </a:lnTo>
                  <a:lnTo>
                    <a:pt x="6" y="834"/>
                  </a:lnTo>
                  <a:lnTo>
                    <a:pt x="13" y="827"/>
                  </a:lnTo>
                  <a:lnTo>
                    <a:pt x="13" y="813"/>
                  </a:lnTo>
                  <a:lnTo>
                    <a:pt x="13" y="798"/>
                  </a:lnTo>
                  <a:lnTo>
                    <a:pt x="13" y="782"/>
                  </a:lnTo>
                  <a:lnTo>
                    <a:pt x="13" y="767"/>
                  </a:lnTo>
                  <a:lnTo>
                    <a:pt x="17" y="761"/>
                  </a:lnTo>
                  <a:lnTo>
                    <a:pt x="24" y="755"/>
                  </a:lnTo>
                  <a:lnTo>
                    <a:pt x="24" y="744"/>
                  </a:lnTo>
                  <a:lnTo>
                    <a:pt x="24" y="732"/>
                  </a:lnTo>
                  <a:lnTo>
                    <a:pt x="24" y="719"/>
                  </a:lnTo>
                  <a:lnTo>
                    <a:pt x="24" y="707"/>
                  </a:lnTo>
                  <a:lnTo>
                    <a:pt x="30" y="702"/>
                  </a:lnTo>
                  <a:lnTo>
                    <a:pt x="36" y="694"/>
                  </a:lnTo>
                  <a:lnTo>
                    <a:pt x="36" y="686"/>
                  </a:lnTo>
                  <a:lnTo>
                    <a:pt x="36" y="678"/>
                  </a:lnTo>
                  <a:lnTo>
                    <a:pt x="36" y="669"/>
                  </a:lnTo>
                  <a:lnTo>
                    <a:pt x="36" y="659"/>
                  </a:lnTo>
                  <a:lnTo>
                    <a:pt x="42" y="653"/>
                  </a:lnTo>
                  <a:lnTo>
                    <a:pt x="49" y="648"/>
                  </a:lnTo>
                  <a:lnTo>
                    <a:pt x="49" y="638"/>
                  </a:lnTo>
                  <a:lnTo>
                    <a:pt x="49" y="629"/>
                  </a:lnTo>
                  <a:lnTo>
                    <a:pt x="49" y="621"/>
                  </a:lnTo>
                  <a:lnTo>
                    <a:pt x="49" y="611"/>
                  </a:lnTo>
                  <a:lnTo>
                    <a:pt x="54" y="605"/>
                  </a:lnTo>
                  <a:lnTo>
                    <a:pt x="61" y="600"/>
                  </a:lnTo>
                  <a:lnTo>
                    <a:pt x="61" y="590"/>
                  </a:lnTo>
                  <a:lnTo>
                    <a:pt x="61" y="582"/>
                  </a:lnTo>
                  <a:lnTo>
                    <a:pt x="61" y="573"/>
                  </a:lnTo>
                  <a:lnTo>
                    <a:pt x="61" y="563"/>
                  </a:lnTo>
                  <a:lnTo>
                    <a:pt x="67" y="557"/>
                  </a:lnTo>
                  <a:lnTo>
                    <a:pt x="72" y="552"/>
                  </a:lnTo>
                  <a:lnTo>
                    <a:pt x="72" y="546"/>
                  </a:lnTo>
                  <a:lnTo>
                    <a:pt x="72" y="540"/>
                  </a:lnTo>
                  <a:lnTo>
                    <a:pt x="78" y="534"/>
                  </a:lnTo>
                  <a:lnTo>
                    <a:pt x="85" y="527"/>
                  </a:lnTo>
                  <a:lnTo>
                    <a:pt x="85" y="515"/>
                  </a:lnTo>
                  <a:lnTo>
                    <a:pt x="85" y="503"/>
                  </a:lnTo>
                  <a:lnTo>
                    <a:pt x="90" y="498"/>
                  </a:lnTo>
                  <a:lnTo>
                    <a:pt x="97" y="491"/>
                  </a:lnTo>
                  <a:lnTo>
                    <a:pt x="97" y="473"/>
                  </a:lnTo>
                  <a:lnTo>
                    <a:pt x="97" y="455"/>
                  </a:lnTo>
                  <a:lnTo>
                    <a:pt x="97" y="438"/>
                  </a:lnTo>
                  <a:lnTo>
                    <a:pt x="97" y="419"/>
                  </a:lnTo>
                  <a:lnTo>
                    <a:pt x="102" y="413"/>
                  </a:lnTo>
                  <a:lnTo>
                    <a:pt x="108" y="407"/>
                  </a:lnTo>
                  <a:lnTo>
                    <a:pt x="108" y="396"/>
                  </a:lnTo>
                  <a:lnTo>
                    <a:pt x="108" y="383"/>
                  </a:lnTo>
                  <a:lnTo>
                    <a:pt x="113" y="377"/>
                  </a:lnTo>
                  <a:lnTo>
                    <a:pt x="121" y="371"/>
                  </a:lnTo>
                  <a:lnTo>
                    <a:pt x="121" y="359"/>
                  </a:lnTo>
                  <a:lnTo>
                    <a:pt x="121" y="348"/>
                  </a:lnTo>
                  <a:lnTo>
                    <a:pt x="126" y="342"/>
                  </a:lnTo>
                  <a:lnTo>
                    <a:pt x="132" y="336"/>
                  </a:lnTo>
                  <a:lnTo>
                    <a:pt x="132" y="327"/>
                  </a:lnTo>
                  <a:lnTo>
                    <a:pt x="132" y="317"/>
                  </a:lnTo>
                  <a:lnTo>
                    <a:pt x="132" y="308"/>
                  </a:lnTo>
                  <a:lnTo>
                    <a:pt x="132" y="300"/>
                  </a:lnTo>
                  <a:lnTo>
                    <a:pt x="138" y="294"/>
                  </a:lnTo>
                  <a:lnTo>
                    <a:pt x="144" y="287"/>
                  </a:lnTo>
                  <a:lnTo>
                    <a:pt x="144" y="281"/>
                  </a:lnTo>
                  <a:lnTo>
                    <a:pt x="144" y="275"/>
                  </a:lnTo>
                  <a:lnTo>
                    <a:pt x="150" y="269"/>
                  </a:lnTo>
                  <a:lnTo>
                    <a:pt x="157" y="263"/>
                  </a:lnTo>
                  <a:lnTo>
                    <a:pt x="157" y="254"/>
                  </a:lnTo>
                  <a:lnTo>
                    <a:pt x="157" y="246"/>
                  </a:lnTo>
                  <a:lnTo>
                    <a:pt x="157" y="236"/>
                  </a:lnTo>
                  <a:lnTo>
                    <a:pt x="157" y="227"/>
                  </a:lnTo>
                  <a:lnTo>
                    <a:pt x="163" y="222"/>
                  </a:lnTo>
                  <a:lnTo>
                    <a:pt x="169" y="215"/>
                  </a:lnTo>
                  <a:lnTo>
                    <a:pt x="169" y="209"/>
                  </a:lnTo>
                  <a:lnTo>
                    <a:pt x="169" y="203"/>
                  </a:lnTo>
                  <a:lnTo>
                    <a:pt x="174" y="198"/>
                  </a:lnTo>
                  <a:lnTo>
                    <a:pt x="180" y="191"/>
                  </a:lnTo>
                  <a:lnTo>
                    <a:pt x="180" y="182"/>
                  </a:lnTo>
                  <a:lnTo>
                    <a:pt x="180" y="173"/>
                  </a:lnTo>
                  <a:lnTo>
                    <a:pt x="180" y="164"/>
                  </a:lnTo>
                  <a:lnTo>
                    <a:pt x="180" y="154"/>
                  </a:lnTo>
                  <a:lnTo>
                    <a:pt x="186" y="150"/>
                  </a:lnTo>
                  <a:lnTo>
                    <a:pt x="193" y="144"/>
                  </a:lnTo>
                  <a:lnTo>
                    <a:pt x="193" y="132"/>
                  </a:lnTo>
                  <a:lnTo>
                    <a:pt x="193" y="119"/>
                  </a:lnTo>
                  <a:lnTo>
                    <a:pt x="199" y="113"/>
                  </a:lnTo>
                  <a:lnTo>
                    <a:pt x="205" y="107"/>
                  </a:lnTo>
                  <a:lnTo>
                    <a:pt x="205" y="96"/>
                  </a:lnTo>
                  <a:lnTo>
                    <a:pt x="205" y="83"/>
                  </a:lnTo>
                  <a:lnTo>
                    <a:pt x="211" y="77"/>
                  </a:lnTo>
                  <a:lnTo>
                    <a:pt x="217" y="71"/>
                  </a:lnTo>
                  <a:lnTo>
                    <a:pt x="217" y="53"/>
                  </a:lnTo>
                  <a:lnTo>
                    <a:pt x="217" y="36"/>
                  </a:lnTo>
                  <a:lnTo>
                    <a:pt x="217" y="17"/>
                  </a:lnTo>
                  <a:lnTo>
                    <a:pt x="217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57" name="Freeform 117"/>
            <p:cNvSpPr>
              <a:spLocks/>
            </p:cNvSpPr>
            <p:nvPr/>
          </p:nvSpPr>
          <p:spPr bwMode="auto">
            <a:xfrm flipH="1">
              <a:off x="1293" y="1528"/>
              <a:ext cx="48" cy="11"/>
            </a:xfrm>
            <a:custGeom>
              <a:avLst/>
              <a:gdLst>
                <a:gd name="T0" fmla="*/ 83 w 83"/>
                <a:gd name="T1" fmla="*/ 0 h 35"/>
                <a:gd name="T2" fmla="*/ 83 w 83"/>
                <a:gd name="T3" fmla="*/ 12 h 35"/>
                <a:gd name="T4" fmla="*/ 83 w 83"/>
                <a:gd name="T5" fmla="*/ 25 h 35"/>
                <a:gd name="T6" fmla="*/ 77 w 83"/>
                <a:gd name="T7" fmla="*/ 30 h 35"/>
                <a:gd name="T8" fmla="*/ 72 w 83"/>
                <a:gd name="T9" fmla="*/ 35 h 35"/>
                <a:gd name="T10" fmla="*/ 60 w 83"/>
                <a:gd name="T11" fmla="*/ 35 h 35"/>
                <a:gd name="T12" fmla="*/ 48 w 83"/>
                <a:gd name="T13" fmla="*/ 35 h 35"/>
                <a:gd name="T14" fmla="*/ 36 w 83"/>
                <a:gd name="T15" fmla="*/ 35 h 35"/>
                <a:gd name="T16" fmla="*/ 24 w 83"/>
                <a:gd name="T17" fmla="*/ 35 h 35"/>
                <a:gd name="T18" fmla="*/ 12 w 83"/>
                <a:gd name="T19" fmla="*/ 24 h 35"/>
                <a:gd name="T20" fmla="*/ 0 w 83"/>
                <a:gd name="T21" fmla="*/ 12 h 35"/>
                <a:gd name="T22" fmla="*/ 0 w 83"/>
                <a:gd name="T23" fmla="*/ 6 h 35"/>
                <a:gd name="T24" fmla="*/ 0 w 83"/>
                <a:gd name="T2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35">
                  <a:moveTo>
                    <a:pt x="83" y="0"/>
                  </a:moveTo>
                  <a:lnTo>
                    <a:pt x="83" y="12"/>
                  </a:lnTo>
                  <a:lnTo>
                    <a:pt x="83" y="25"/>
                  </a:lnTo>
                  <a:lnTo>
                    <a:pt x="77" y="30"/>
                  </a:lnTo>
                  <a:lnTo>
                    <a:pt x="72" y="35"/>
                  </a:lnTo>
                  <a:lnTo>
                    <a:pt x="60" y="35"/>
                  </a:lnTo>
                  <a:lnTo>
                    <a:pt x="48" y="35"/>
                  </a:lnTo>
                  <a:lnTo>
                    <a:pt x="36" y="35"/>
                  </a:lnTo>
                  <a:lnTo>
                    <a:pt x="24" y="35"/>
                  </a:lnTo>
                  <a:lnTo>
                    <a:pt x="12" y="24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58" name="Freeform 118"/>
            <p:cNvSpPr>
              <a:spLocks/>
            </p:cNvSpPr>
            <p:nvPr/>
          </p:nvSpPr>
          <p:spPr bwMode="auto">
            <a:xfrm flipH="1">
              <a:off x="652" y="1528"/>
              <a:ext cx="415" cy="4"/>
            </a:xfrm>
            <a:custGeom>
              <a:avLst/>
              <a:gdLst>
                <a:gd name="T0" fmla="*/ 696 w 696"/>
                <a:gd name="T1" fmla="*/ 12 h 12"/>
                <a:gd name="T2" fmla="*/ 648 w 696"/>
                <a:gd name="T3" fmla="*/ 12 h 12"/>
                <a:gd name="T4" fmla="*/ 600 w 696"/>
                <a:gd name="T5" fmla="*/ 12 h 12"/>
                <a:gd name="T6" fmla="*/ 552 w 696"/>
                <a:gd name="T7" fmla="*/ 12 h 12"/>
                <a:gd name="T8" fmla="*/ 504 w 696"/>
                <a:gd name="T9" fmla="*/ 12 h 12"/>
                <a:gd name="T10" fmla="*/ 455 w 696"/>
                <a:gd name="T11" fmla="*/ 12 h 12"/>
                <a:gd name="T12" fmla="*/ 409 w 696"/>
                <a:gd name="T13" fmla="*/ 12 h 12"/>
                <a:gd name="T14" fmla="*/ 361 w 696"/>
                <a:gd name="T15" fmla="*/ 12 h 12"/>
                <a:gd name="T16" fmla="*/ 313 w 696"/>
                <a:gd name="T17" fmla="*/ 12 h 12"/>
                <a:gd name="T18" fmla="*/ 307 w 696"/>
                <a:gd name="T19" fmla="*/ 6 h 12"/>
                <a:gd name="T20" fmla="*/ 300 w 696"/>
                <a:gd name="T21" fmla="*/ 0 h 12"/>
                <a:gd name="T22" fmla="*/ 263 w 696"/>
                <a:gd name="T23" fmla="*/ 0 h 12"/>
                <a:gd name="T24" fmla="*/ 226 w 696"/>
                <a:gd name="T25" fmla="*/ 0 h 12"/>
                <a:gd name="T26" fmla="*/ 188 w 696"/>
                <a:gd name="T27" fmla="*/ 0 h 12"/>
                <a:gd name="T28" fmla="*/ 151 w 696"/>
                <a:gd name="T29" fmla="*/ 0 h 12"/>
                <a:gd name="T30" fmla="*/ 113 w 696"/>
                <a:gd name="T31" fmla="*/ 0 h 12"/>
                <a:gd name="T32" fmla="*/ 76 w 696"/>
                <a:gd name="T33" fmla="*/ 0 h 12"/>
                <a:gd name="T34" fmla="*/ 38 w 696"/>
                <a:gd name="T35" fmla="*/ 0 h 12"/>
                <a:gd name="T36" fmla="*/ 0 w 696"/>
                <a:gd name="T3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6" h="12">
                  <a:moveTo>
                    <a:pt x="696" y="12"/>
                  </a:moveTo>
                  <a:lnTo>
                    <a:pt x="648" y="12"/>
                  </a:lnTo>
                  <a:lnTo>
                    <a:pt x="600" y="12"/>
                  </a:lnTo>
                  <a:lnTo>
                    <a:pt x="552" y="12"/>
                  </a:lnTo>
                  <a:lnTo>
                    <a:pt x="504" y="12"/>
                  </a:lnTo>
                  <a:lnTo>
                    <a:pt x="455" y="12"/>
                  </a:lnTo>
                  <a:lnTo>
                    <a:pt x="409" y="12"/>
                  </a:lnTo>
                  <a:lnTo>
                    <a:pt x="361" y="12"/>
                  </a:lnTo>
                  <a:lnTo>
                    <a:pt x="313" y="12"/>
                  </a:lnTo>
                  <a:lnTo>
                    <a:pt x="307" y="6"/>
                  </a:lnTo>
                  <a:lnTo>
                    <a:pt x="300" y="0"/>
                  </a:lnTo>
                  <a:lnTo>
                    <a:pt x="263" y="0"/>
                  </a:lnTo>
                  <a:lnTo>
                    <a:pt x="226" y="0"/>
                  </a:lnTo>
                  <a:lnTo>
                    <a:pt x="188" y="0"/>
                  </a:lnTo>
                  <a:lnTo>
                    <a:pt x="151" y="0"/>
                  </a:lnTo>
                  <a:lnTo>
                    <a:pt x="113" y="0"/>
                  </a:lnTo>
                  <a:lnTo>
                    <a:pt x="76" y="0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59" name="Freeform 119"/>
            <p:cNvSpPr>
              <a:spLocks/>
            </p:cNvSpPr>
            <p:nvPr/>
          </p:nvSpPr>
          <p:spPr bwMode="auto">
            <a:xfrm flipH="1">
              <a:off x="605" y="1509"/>
              <a:ext cx="47" cy="23"/>
            </a:xfrm>
            <a:custGeom>
              <a:avLst/>
              <a:gdLst>
                <a:gd name="T0" fmla="*/ 0 w 84"/>
                <a:gd name="T1" fmla="*/ 73 h 73"/>
                <a:gd name="T2" fmla="*/ 0 w 84"/>
                <a:gd name="T3" fmla="*/ 67 h 73"/>
                <a:gd name="T4" fmla="*/ 0 w 84"/>
                <a:gd name="T5" fmla="*/ 61 h 73"/>
                <a:gd name="T6" fmla="*/ 6 w 84"/>
                <a:gd name="T7" fmla="*/ 55 h 73"/>
                <a:gd name="T8" fmla="*/ 11 w 84"/>
                <a:gd name="T9" fmla="*/ 50 h 73"/>
                <a:gd name="T10" fmla="*/ 11 w 84"/>
                <a:gd name="T11" fmla="*/ 38 h 73"/>
                <a:gd name="T12" fmla="*/ 11 w 84"/>
                <a:gd name="T13" fmla="*/ 25 h 73"/>
                <a:gd name="T14" fmla="*/ 24 w 84"/>
                <a:gd name="T15" fmla="*/ 13 h 73"/>
                <a:gd name="T16" fmla="*/ 36 w 84"/>
                <a:gd name="T17" fmla="*/ 0 h 73"/>
                <a:gd name="T18" fmla="*/ 42 w 84"/>
                <a:gd name="T19" fmla="*/ 0 h 73"/>
                <a:gd name="T20" fmla="*/ 48 w 84"/>
                <a:gd name="T21" fmla="*/ 0 h 73"/>
                <a:gd name="T22" fmla="*/ 57 w 84"/>
                <a:gd name="T23" fmla="*/ 10 h 73"/>
                <a:gd name="T24" fmla="*/ 65 w 84"/>
                <a:gd name="T25" fmla="*/ 19 h 73"/>
                <a:gd name="T26" fmla="*/ 75 w 84"/>
                <a:gd name="T27" fmla="*/ 28 h 73"/>
                <a:gd name="T28" fmla="*/ 84 w 84"/>
                <a:gd name="T29" fmla="*/ 37 h 73"/>
                <a:gd name="T30" fmla="*/ 84 w 84"/>
                <a:gd name="T31" fmla="*/ 46 h 73"/>
                <a:gd name="T32" fmla="*/ 84 w 84"/>
                <a:gd name="T33" fmla="*/ 55 h 73"/>
                <a:gd name="T34" fmla="*/ 84 w 84"/>
                <a:gd name="T35" fmla="*/ 65 h 73"/>
                <a:gd name="T36" fmla="*/ 84 w 84"/>
                <a:gd name="T3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73">
                  <a:moveTo>
                    <a:pt x="0" y="73"/>
                  </a:moveTo>
                  <a:lnTo>
                    <a:pt x="0" y="67"/>
                  </a:lnTo>
                  <a:lnTo>
                    <a:pt x="0" y="61"/>
                  </a:lnTo>
                  <a:lnTo>
                    <a:pt x="6" y="55"/>
                  </a:lnTo>
                  <a:lnTo>
                    <a:pt x="11" y="50"/>
                  </a:lnTo>
                  <a:lnTo>
                    <a:pt x="11" y="38"/>
                  </a:lnTo>
                  <a:lnTo>
                    <a:pt x="11" y="25"/>
                  </a:lnTo>
                  <a:lnTo>
                    <a:pt x="24" y="13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7" y="10"/>
                  </a:lnTo>
                  <a:lnTo>
                    <a:pt x="65" y="19"/>
                  </a:lnTo>
                  <a:lnTo>
                    <a:pt x="75" y="28"/>
                  </a:lnTo>
                  <a:lnTo>
                    <a:pt x="84" y="37"/>
                  </a:lnTo>
                  <a:lnTo>
                    <a:pt x="84" y="46"/>
                  </a:lnTo>
                  <a:lnTo>
                    <a:pt x="84" y="55"/>
                  </a:lnTo>
                  <a:lnTo>
                    <a:pt x="84" y="65"/>
                  </a:lnTo>
                  <a:lnTo>
                    <a:pt x="84" y="73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60" name="Freeform 120"/>
            <p:cNvSpPr>
              <a:spLocks/>
            </p:cNvSpPr>
            <p:nvPr/>
          </p:nvSpPr>
          <p:spPr bwMode="auto">
            <a:xfrm flipH="1">
              <a:off x="605" y="1532"/>
              <a:ext cx="47" cy="2"/>
            </a:xfrm>
            <a:custGeom>
              <a:avLst/>
              <a:gdLst>
                <a:gd name="T0" fmla="*/ 84 w 84"/>
                <a:gd name="T1" fmla="*/ 63 w 84"/>
                <a:gd name="T2" fmla="*/ 42 w 84"/>
                <a:gd name="T3" fmla="*/ 21 w 84"/>
                <a:gd name="T4" fmla="*/ 0 w 8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84">
                  <a:moveTo>
                    <a:pt x="84" y="0"/>
                  </a:moveTo>
                  <a:lnTo>
                    <a:pt x="63" y="0"/>
                  </a:lnTo>
                  <a:lnTo>
                    <a:pt x="42" y="0"/>
                  </a:lnTo>
                  <a:lnTo>
                    <a:pt x="2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61" name="Freeform 121"/>
            <p:cNvSpPr>
              <a:spLocks/>
            </p:cNvSpPr>
            <p:nvPr/>
          </p:nvSpPr>
          <p:spPr bwMode="auto">
            <a:xfrm flipH="1">
              <a:off x="420" y="1532"/>
              <a:ext cx="185" cy="2"/>
            </a:xfrm>
            <a:custGeom>
              <a:avLst/>
              <a:gdLst>
                <a:gd name="T0" fmla="*/ 0 w 313"/>
                <a:gd name="T1" fmla="*/ 39 w 313"/>
                <a:gd name="T2" fmla="*/ 77 w 313"/>
                <a:gd name="T3" fmla="*/ 117 w 313"/>
                <a:gd name="T4" fmla="*/ 156 w 313"/>
                <a:gd name="T5" fmla="*/ 195 w 313"/>
                <a:gd name="T6" fmla="*/ 234 w 313"/>
                <a:gd name="T7" fmla="*/ 273 w 313"/>
                <a:gd name="T8" fmla="*/ 313 w 3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313">
                  <a:moveTo>
                    <a:pt x="0" y="0"/>
                  </a:moveTo>
                  <a:lnTo>
                    <a:pt x="39" y="0"/>
                  </a:lnTo>
                  <a:lnTo>
                    <a:pt x="77" y="0"/>
                  </a:lnTo>
                  <a:lnTo>
                    <a:pt x="117" y="0"/>
                  </a:lnTo>
                  <a:lnTo>
                    <a:pt x="156" y="0"/>
                  </a:lnTo>
                  <a:lnTo>
                    <a:pt x="195" y="0"/>
                  </a:lnTo>
                  <a:lnTo>
                    <a:pt x="234" y="0"/>
                  </a:lnTo>
                  <a:lnTo>
                    <a:pt x="273" y="0"/>
                  </a:lnTo>
                  <a:lnTo>
                    <a:pt x="313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62" name="Freeform 122"/>
            <p:cNvSpPr>
              <a:spLocks/>
            </p:cNvSpPr>
            <p:nvPr/>
          </p:nvSpPr>
          <p:spPr bwMode="auto">
            <a:xfrm flipH="1">
              <a:off x="1435" y="1525"/>
              <a:ext cx="190" cy="3"/>
            </a:xfrm>
            <a:custGeom>
              <a:avLst/>
              <a:gdLst>
                <a:gd name="T0" fmla="*/ 323 w 323"/>
                <a:gd name="T1" fmla="*/ 0 h 11"/>
                <a:gd name="T2" fmla="*/ 318 w 323"/>
                <a:gd name="T3" fmla="*/ 0 h 11"/>
                <a:gd name="T4" fmla="*/ 312 w 323"/>
                <a:gd name="T5" fmla="*/ 0 h 11"/>
                <a:gd name="T6" fmla="*/ 307 w 323"/>
                <a:gd name="T7" fmla="*/ 5 h 11"/>
                <a:gd name="T8" fmla="*/ 300 w 323"/>
                <a:gd name="T9" fmla="*/ 11 h 11"/>
                <a:gd name="T10" fmla="*/ 267 w 323"/>
                <a:gd name="T11" fmla="*/ 11 h 11"/>
                <a:gd name="T12" fmla="*/ 234 w 323"/>
                <a:gd name="T13" fmla="*/ 11 h 11"/>
                <a:gd name="T14" fmla="*/ 201 w 323"/>
                <a:gd name="T15" fmla="*/ 11 h 11"/>
                <a:gd name="T16" fmla="*/ 167 w 323"/>
                <a:gd name="T17" fmla="*/ 11 h 11"/>
                <a:gd name="T18" fmla="*/ 163 w 323"/>
                <a:gd name="T19" fmla="*/ 5 h 11"/>
                <a:gd name="T20" fmla="*/ 155 w 323"/>
                <a:gd name="T21" fmla="*/ 0 h 11"/>
                <a:gd name="T22" fmla="*/ 117 w 323"/>
                <a:gd name="T23" fmla="*/ 0 h 11"/>
                <a:gd name="T24" fmla="*/ 78 w 323"/>
                <a:gd name="T25" fmla="*/ 0 h 11"/>
                <a:gd name="T26" fmla="*/ 38 w 323"/>
                <a:gd name="T27" fmla="*/ 0 h 11"/>
                <a:gd name="T28" fmla="*/ 0 w 323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3" h="11">
                  <a:moveTo>
                    <a:pt x="323" y="0"/>
                  </a:moveTo>
                  <a:lnTo>
                    <a:pt x="318" y="0"/>
                  </a:lnTo>
                  <a:lnTo>
                    <a:pt x="312" y="0"/>
                  </a:lnTo>
                  <a:lnTo>
                    <a:pt x="307" y="5"/>
                  </a:lnTo>
                  <a:lnTo>
                    <a:pt x="300" y="11"/>
                  </a:lnTo>
                  <a:lnTo>
                    <a:pt x="267" y="11"/>
                  </a:lnTo>
                  <a:lnTo>
                    <a:pt x="234" y="11"/>
                  </a:lnTo>
                  <a:lnTo>
                    <a:pt x="201" y="11"/>
                  </a:lnTo>
                  <a:lnTo>
                    <a:pt x="167" y="11"/>
                  </a:lnTo>
                  <a:lnTo>
                    <a:pt x="163" y="5"/>
                  </a:lnTo>
                  <a:lnTo>
                    <a:pt x="155" y="0"/>
                  </a:lnTo>
                  <a:lnTo>
                    <a:pt x="117" y="0"/>
                  </a:lnTo>
                  <a:lnTo>
                    <a:pt x="78" y="0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63" name="Freeform 123"/>
            <p:cNvSpPr>
              <a:spLocks/>
            </p:cNvSpPr>
            <p:nvPr/>
          </p:nvSpPr>
          <p:spPr bwMode="auto">
            <a:xfrm flipH="1">
              <a:off x="1341" y="1525"/>
              <a:ext cx="80" cy="3"/>
            </a:xfrm>
            <a:custGeom>
              <a:avLst/>
              <a:gdLst>
                <a:gd name="T0" fmla="*/ 132 w 132"/>
                <a:gd name="T1" fmla="*/ 11 h 11"/>
                <a:gd name="T2" fmla="*/ 105 w 132"/>
                <a:gd name="T3" fmla="*/ 11 h 11"/>
                <a:gd name="T4" fmla="*/ 78 w 132"/>
                <a:gd name="T5" fmla="*/ 11 h 11"/>
                <a:gd name="T6" fmla="*/ 51 w 132"/>
                <a:gd name="T7" fmla="*/ 11 h 11"/>
                <a:gd name="T8" fmla="*/ 24 w 132"/>
                <a:gd name="T9" fmla="*/ 11 h 11"/>
                <a:gd name="T10" fmla="*/ 18 w 132"/>
                <a:gd name="T11" fmla="*/ 5 h 11"/>
                <a:gd name="T12" fmla="*/ 11 w 132"/>
                <a:gd name="T13" fmla="*/ 0 h 11"/>
                <a:gd name="T14" fmla="*/ 6 w 132"/>
                <a:gd name="T15" fmla="*/ 0 h 11"/>
                <a:gd name="T16" fmla="*/ 0 w 132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11">
                  <a:moveTo>
                    <a:pt x="132" y="11"/>
                  </a:moveTo>
                  <a:lnTo>
                    <a:pt x="105" y="11"/>
                  </a:lnTo>
                  <a:lnTo>
                    <a:pt x="78" y="11"/>
                  </a:lnTo>
                  <a:lnTo>
                    <a:pt x="51" y="11"/>
                  </a:lnTo>
                  <a:lnTo>
                    <a:pt x="24" y="11"/>
                  </a:lnTo>
                  <a:lnTo>
                    <a:pt x="18" y="5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64" name="Freeform 124"/>
            <p:cNvSpPr>
              <a:spLocks/>
            </p:cNvSpPr>
            <p:nvPr/>
          </p:nvSpPr>
          <p:spPr bwMode="auto">
            <a:xfrm flipH="1">
              <a:off x="1320" y="1514"/>
              <a:ext cx="21" cy="14"/>
            </a:xfrm>
            <a:custGeom>
              <a:avLst/>
              <a:gdLst>
                <a:gd name="T0" fmla="*/ 0 w 36"/>
                <a:gd name="T1" fmla="*/ 48 h 48"/>
                <a:gd name="T2" fmla="*/ 12 w 36"/>
                <a:gd name="T3" fmla="*/ 37 h 48"/>
                <a:gd name="T4" fmla="*/ 24 w 36"/>
                <a:gd name="T5" fmla="*/ 24 h 48"/>
                <a:gd name="T6" fmla="*/ 24 w 36"/>
                <a:gd name="T7" fmla="*/ 18 h 48"/>
                <a:gd name="T8" fmla="*/ 24 w 36"/>
                <a:gd name="T9" fmla="*/ 12 h 48"/>
                <a:gd name="T10" fmla="*/ 29 w 36"/>
                <a:gd name="T11" fmla="*/ 6 h 48"/>
                <a:gd name="T12" fmla="*/ 36 w 36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8">
                  <a:moveTo>
                    <a:pt x="0" y="48"/>
                  </a:moveTo>
                  <a:lnTo>
                    <a:pt x="12" y="37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24" y="12"/>
                  </a:lnTo>
                  <a:lnTo>
                    <a:pt x="29" y="6"/>
                  </a:lnTo>
                  <a:lnTo>
                    <a:pt x="36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65" name="Freeform 125"/>
            <p:cNvSpPr>
              <a:spLocks/>
            </p:cNvSpPr>
            <p:nvPr/>
          </p:nvSpPr>
          <p:spPr bwMode="auto">
            <a:xfrm flipH="1">
              <a:off x="1293" y="1514"/>
              <a:ext cx="7" cy="14"/>
            </a:xfrm>
            <a:custGeom>
              <a:avLst/>
              <a:gdLst>
                <a:gd name="T0" fmla="*/ 11 w 11"/>
                <a:gd name="T1" fmla="*/ 48 h 48"/>
                <a:gd name="T2" fmla="*/ 11 w 11"/>
                <a:gd name="T3" fmla="*/ 42 h 48"/>
                <a:gd name="T4" fmla="*/ 11 w 11"/>
                <a:gd name="T5" fmla="*/ 37 h 48"/>
                <a:gd name="T6" fmla="*/ 5 w 11"/>
                <a:gd name="T7" fmla="*/ 31 h 48"/>
                <a:gd name="T8" fmla="*/ 0 w 11"/>
                <a:gd name="T9" fmla="*/ 24 h 48"/>
                <a:gd name="T10" fmla="*/ 0 w 11"/>
                <a:gd name="T11" fmla="*/ 12 h 48"/>
                <a:gd name="T12" fmla="*/ 0 w 11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8">
                  <a:moveTo>
                    <a:pt x="11" y="48"/>
                  </a:moveTo>
                  <a:lnTo>
                    <a:pt x="11" y="42"/>
                  </a:lnTo>
                  <a:lnTo>
                    <a:pt x="11" y="37"/>
                  </a:lnTo>
                  <a:lnTo>
                    <a:pt x="5" y="31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66" name="Freeform 126"/>
            <p:cNvSpPr>
              <a:spLocks/>
            </p:cNvSpPr>
            <p:nvPr/>
          </p:nvSpPr>
          <p:spPr bwMode="auto">
            <a:xfrm flipH="1">
              <a:off x="1093" y="1528"/>
              <a:ext cx="200" cy="1"/>
            </a:xfrm>
            <a:custGeom>
              <a:avLst/>
              <a:gdLst>
                <a:gd name="T0" fmla="*/ 337 w 337"/>
                <a:gd name="T1" fmla="*/ 294 w 337"/>
                <a:gd name="T2" fmla="*/ 253 w 337"/>
                <a:gd name="T3" fmla="*/ 211 w 337"/>
                <a:gd name="T4" fmla="*/ 169 w 337"/>
                <a:gd name="T5" fmla="*/ 127 w 337"/>
                <a:gd name="T6" fmla="*/ 85 w 337"/>
                <a:gd name="T7" fmla="*/ 42 w 337"/>
                <a:gd name="T8" fmla="*/ 0 w 33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337">
                  <a:moveTo>
                    <a:pt x="337" y="0"/>
                  </a:moveTo>
                  <a:lnTo>
                    <a:pt x="294" y="0"/>
                  </a:lnTo>
                  <a:lnTo>
                    <a:pt x="253" y="0"/>
                  </a:lnTo>
                  <a:lnTo>
                    <a:pt x="211" y="0"/>
                  </a:lnTo>
                  <a:lnTo>
                    <a:pt x="169" y="0"/>
                  </a:lnTo>
                  <a:lnTo>
                    <a:pt x="127" y="0"/>
                  </a:lnTo>
                  <a:lnTo>
                    <a:pt x="85" y="0"/>
                  </a:lnTo>
                  <a:lnTo>
                    <a:pt x="42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67" name="Freeform 127"/>
            <p:cNvSpPr>
              <a:spLocks/>
            </p:cNvSpPr>
            <p:nvPr/>
          </p:nvSpPr>
          <p:spPr bwMode="auto">
            <a:xfrm flipH="1">
              <a:off x="1058" y="1497"/>
              <a:ext cx="44" cy="31"/>
            </a:xfrm>
            <a:custGeom>
              <a:avLst/>
              <a:gdLst>
                <a:gd name="T0" fmla="*/ 12 w 73"/>
                <a:gd name="T1" fmla="*/ 96 h 96"/>
                <a:gd name="T2" fmla="*/ 12 w 73"/>
                <a:gd name="T3" fmla="*/ 85 h 96"/>
                <a:gd name="T4" fmla="*/ 12 w 73"/>
                <a:gd name="T5" fmla="*/ 72 h 96"/>
                <a:gd name="T6" fmla="*/ 6 w 73"/>
                <a:gd name="T7" fmla="*/ 66 h 96"/>
                <a:gd name="T8" fmla="*/ 0 w 73"/>
                <a:gd name="T9" fmla="*/ 60 h 96"/>
                <a:gd name="T10" fmla="*/ 0 w 73"/>
                <a:gd name="T11" fmla="*/ 51 h 96"/>
                <a:gd name="T12" fmla="*/ 0 w 73"/>
                <a:gd name="T13" fmla="*/ 42 h 96"/>
                <a:gd name="T14" fmla="*/ 0 w 73"/>
                <a:gd name="T15" fmla="*/ 33 h 96"/>
                <a:gd name="T16" fmla="*/ 0 w 73"/>
                <a:gd name="T17" fmla="*/ 24 h 96"/>
                <a:gd name="T18" fmla="*/ 6 w 73"/>
                <a:gd name="T19" fmla="*/ 19 h 96"/>
                <a:gd name="T20" fmla="*/ 12 w 73"/>
                <a:gd name="T21" fmla="*/ 12 h 96"/>
                <a:gd name="T22" fmla="*/ 12 w 73"/>
                <a:gd name="T23" fmla="*/ 7 h 96"/>
                <a:gd name="T24" fmla="*/ 12 w 73"/>
                <a:gd name="T25" fmla="*/ 0 h 96"/>
                <a:gd name="T26" fmla="*/ 21 w 73"/>
                <a:gd name="T27" fmla="*/ 0 h 96"/>
                <a:gd name="T28" fmla="*/ 30 w 73"/>
                <a:gd name="T29" fmla="*/ 0 h 96"/>
                <a:gd name="T30" fmla="*/ 39 w 73"/>
                <a:gd name="T31" fmla="*/ 0 h 96"/>
                <a:gd name="T32" fmla="*/ 48 w 73"/>
                <a:gd name="T33" fmla="*/ 0 h 96"/>
                <a:gd name="T34" fmla="*/ 60 w 73"/>
                <a:gd name="T35" fmla="*/ 12 h 96"/>
                <a:gd name="T36" fmla="*/ 73 w 73"/>
                <a:gd name="T37" fmla="*/ 24 h 96"/>
                <a:gd name="T38" fmla="*/ 73 w 73"/>
                <a:gd name="T39" fmla="*/ 35 h 96"/>
                <a:gd name="T40" fmla="*/ 73 w 73"/>
                <a:gd name="T41" fmla="*/ 47 h 96"/>
                <a:gd name="T42" fmla="*/ 73 w 73"/>
                <a:gd name="T43" fmla="*/ 60 h 96"/>
                <a:gd name="T44" fmla="*/ 73 w 73"/>
                <a:gd name="T45" fmla="*/ 72 h 96"/>
                <a:gd name="T46" fmla="*/ 67 w 73"/>
                <a:gd name="T47" fmla="*/ 78 h 96"/>
                <a:gd name="T48" fmla="*/ 60 w 73"/>
                <a:gd name="T49" fmla="*/ 85 h 96"/>
                <a:gd name="T50" fmla="*/ 60 w 73"/>
                <a:gd name="T51" fmla="*/ 90 h 96"/>
                <a:gd name="T52" fmla="*/ 60 w 73"/>
                <a:gd name="T5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" h="96">
                  <a:moveTo>
                    <a:pt x="12" y="96"/>
                  </a:moveTo>
                  <a:lnTo>
                    <a:pt x="12" y="85"/>
                  </a:lnTo>
                  <a:lnTo>
                    <a:pt x="12" y="72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6" y="19"/>
                  </a:lnTo>
                  <a:lnTo>
                    <a:pt x="12" y="12"/>
                  </a:lnTo>
                  <a:lnTo>
                    <a:pt x="12" y="7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0" y="0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60" y="12"/>
                  </a:lnTo>
                  <a:lnTo>
                    <a:pt x="73" y="24"/>
                  </a:lnTo>
                  <a:lnTo>
                    <a:pt x="73" y="35"/>
                  </a:lnTo>
                  <a:lnTo>
                    <a:pt x="73" y="47"/>
                  </a:lnTo>
                  <a:lnTo>
                    <a:pt x="73" y="60"/>
                  </a:lnTo>
                  <a:lnTo>
                    <a:pt x="73" y="72"/>
                  </a:lnTo>
                  <a:lnTo>
                    <a:pt x="67" y="78"/>
                  </a:lnTo>
                  <a:lnTo>
                    <a:pt x="60" y="85"/>
                  </a:lnTo>
                  <a:lnTo>
                    <a:pt x="60" y="90"/>
                  </a:lnTo>
                  <a:lnTo>
                    <a:pt x="60" y="96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68" name="Freeform 128"/>
            <p:cNvSpPr>
              <a:spLocks/>
            </p:cNvSpPr>
            <p:nvPr/>
          </p:nvSpPr>
          <p:spPr bwMode="auto">
            <a:xfrm flipH="1">
              <a:off x="1067" y="1528"/>
              <a:ext cx="26" cy="1"/>
            </a:xfrm>
            <a:custGeom>
              <a:avLst/>
              <a:gdLst>
                <a:gd name="T0" fmla="*/ 48 w 48"/>
                <a:gd name="T1" fmla="*/ 36 w 48"/>
                <a:gd name="T2" fmla="*/ 24 w 48"/>
                <a:gd name="T3" fmla="*/ 12 w 48"/>
                <a:gd name="T4" fmla="*/ 0 w 4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48">
                  <a:moveTo>
                    <a:pt x="48" y="0"/>
                  </a:moveTo>
                  <a:lnTo>
                    <a:pt x="36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69" name="Freeform 129"/>
            <p:cNvSpPr>
              <a:spLocks/>
            </p:cNvSpPr>
            <p:nvPr/>
          </p:nvSpPr>
          <p:spPr bwMode="auto">
            <a:xfrm flipH="1">
              <a:off x="1625" y="1483"/>
              <a:ext cx="14" cy="42"/>
            </a:xfrm>
            <a:custGeom>
              <a:avLst/>
              <a:gdLst>
                <a:gd name="T0" fmla="*/ 24 w 24"/>
                <a:gd name="T1" fmla="*/ 133 h 133"/>
                <a:gd name="T2" fmla="*/ 18 w 24"/>
                <a:gd name="T3" fmla="*/ 127 h 133"/>
                <a:gd name="T4" fmla="*/ 12 w 24"/>
                <a:gd name="T5" fmla="*/ 120 h 133"/>
                <a:gd name="T6" fmla="*/ 12 w 24"/>
                <a:gd name="T7" fmla="*/ 108 h 133"/>
                <a:gd name="T8" fmla="*/ 12 w 24"/>
                <a:gd name="T9" fmla="*/ 96 h 133"/>
                <a:gd name="T10" fmla="*/ 12 w 24"/>
                <a:gd name="T11" fmla="*/ 85 h 133"/>
                <a:gd name="T12" fmla="*/ 12 w 24"/>
                <a:gd name="T13" fmla="*/ 72 h 133"/>
                <a:gd name="T14" fmla="*/ 6 w 24"/>
                <a:gd name="T15" fmla="*/ 67 h 133"/>
                <a:gd name="T16" fmla="*/ 0 w 24"/>
                <a:gd name="T17" fmla="*/ 60 h 133"/>
                <a:gd name="T18" fmla="*/ 0 w 24"/>
                <a:gd name="T19" fmla="*/ 46 h 133"/>
                <a:gd name="T20" fmla="*/ 0 w 24"/>
                <a:gd name="T21" fmla="*/ 31 h 133"/>
                <a:gd name="T22" fmla="*/ 0 w 24"/>
                <a:gd name="T23" fmla="*/ 15 h 133"/>
                <a:gd name="T24" fmla="*/ 0 w 24"/>
                <a:gd name="T2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133">
                  <a:moveTo>
                    <a:pt x="24" y="133"/>
                  </a:moveTo>
                  <a:lnTo>
                    <a:pt x="18" y="127"/>
                  </a:lnTo>
                  <a:lnTo>
                    <a:pt x="12" y="120"/>
                  </a:lnTo>
                  <a:lnTo>
                    <a:pt x="12" y="108"/>
                  </a:lnTo>
                  <a:lnTo>
                    <a:pt x="12" y="96"/>
                  </a:lnTo>
                  <a:lnTo>
                    <a:pt x="12" y="85"/>
                  </a:lnTo>
                  <a:lnTo>
                    <a:pt x="12" y="72"/>
                  </a:lnTo>
                  <a:lnTo>
                    <a:pt x="6" y="67"/>
                  </a:lnTo>
                  <a:lnTo>
                    <a:pt x="0" y="60"/>
                  </a:lnTo>
                  <a:lnTo>
                    <a:pt x="0" y="46"/>
                  </a:lnTo>
                  <a:lnTo>
                    <a:pt x="0" y="31"/>
                  </a:ln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70" name="Freeform 130"/>
            <p:cNvSpPr>
              <a:spLocks/>
            </p:cNvSpPr>
            <p:nvPr/>
          </p:nvSpPr>
          <p:spPr bwMode="auto">
            <a:xfrm flipH="1">
              <a:off x="1397" y="1490"/>
              <a:ext cx="51" cy="35"/>
            </a:xfrm>
            <a:custGeom>
              <a:avLst/>
              <a:gdLst>
                <a:gd name="T0" fmla="*/ 23 w 84"/>
                <a:gd name="T1" fmla="*/ 109 h 109"/>
                <a:gd name="T2" fmla="*/ 23 w 84"/>
                <a:gd name="T3" fmla="*/ 103 h 109"/>
                <a:gd name="T4" fmla="*/ 23 w 84"/>
                <a:gd name="T5" fmla="*/ 96 h 109"/>
                <a:gd name="T6" fmla="*/ 18 w 84"/>
                <a:gd name="T7" fmla="*/ 90 h 109"/>
                <a:gd name="T8" fmla="*/ 12 w 84"/>
                <a:gd name="T9" fmla="*/ 84 h 109"/>
                <a:gd name="T10" fmla="*/ 12 w 84"/>
                <a:gd name="T11" fmla="*/ 75 h 109"/>
                <a:gd name="T12" fmla="*/ 12 w 84"/>
                <a:gd name="T13" fmla="*/ 66 h 109"/>
                <a:gd name="T14" fmla="*/ 12 w 84"/>
                <a:gd name="T15" fmla="*/ 57 h 109"/>
                <a:gd name="T16" fmla="*/ 12 w 84"/>
                <a:gd name="T17" fmla="*/ 48 h 109"/>
                <a:gd name="T18" fmla="*/ 7 w 84"/>
                <a:gd name="T19" fmla="*/ 43 h 109"/>
                <a:gd name="T20" fmla="*/ 0 w 84"/>
                <a:gd name="T21" fmla="*/ 36 h 109"/>
                <a:gd name="T22" fmla="*/ 9 w 84"/>
                <a:gd name="T23" fmla="*/ 28 h 109"/>
                <a:gd name="T24" fmla="*/ 17 w 84"/>
                <a:gd name="T25" fmla="*/ 18 h 109"/>
                <a:gd name="T26" fmla="*/ 27 w 84"/>
                <a:gd name="T27" fmla="*/ 9 h 109"/>
                <a:gd name="T28" fmla="*/ 36 w 84"/>
                <a:gd name="T29" fmla="*/ 0 h 109"/>
                <a:gd name="T30" fmla="*/ 41 w 84"/>
                <a:gd name="T31" fmla="*/ 0 h 109"/>
                <a:gd name="T32" fmla="*/ 48 w 84"/>
                <a:gd name="T33" fmla="*/ 0 h 109"/>
                <a:gd name="T34" fmla="*/ 57 w 84"/>
                <a:gd name="T35" fmla="*/ 9 h 109"/>
                <a:gd name="T36" fmla="*/ 65 w 84"/>
                <a:gd name="T37" fmla="*/ 18 h 109"/>
                <a:gd name="T38" fmla="*/ 75 w 84"/>
                <a:gd name="T39" fmla="*/ 28 h 109"/>
                <a:gd name="T40" fmla="*/ 84 w 84"/>
                <a:gd name="T41" fmla="*/ 36 h 109"/>
                <a:gd name="T42" fmla="*/ 84 w 84"/>
                <a:gd name="T43" fmla="*/ 48 h 109"/>
                <a:gd name="T44" fmla="*/ 84 w 84"/>
                <a:gd name="T45" fmla="*/ 59 h 109"/>
                <a:gd name="T46" fmla="*/ 75 w 84"/>
                <a:gd name="T47" fmla="*/ 69 h 109"/>
                <a:gd name="T48" fmla="*/ 65 w 84"/>
                <a:gd name="T49" fmla="*/ 78 h 109"/>
                <a:gd name="T50" fmla="*/ 57 w 84"/>
                <a:gd name="T51" fmla="*/ 87 h 109"/>
                <a:gd name="T52" fmla="*/ 48 w 84"/>
                <a:gd name="T53" fmla="*/ 96 h 109"/>
                <a:gd name="T54" fmla="*/ 48 w 84"/>
                <a:gd name="T55" fmla="*/ 102 h 109"/>
                <a:gd name="T56" fmla="*/ 48 w 84"/>
                <a:gd name="T57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109">
                  <a:moveTo>
                    <a:pt x="23" y="109"/>
                  </a:moveTo>
                  <a:lnTo>
                    <a:pt x="23" y="103"/>
                  </a:lnTo>
                  <a:lnTo>
                    <a:pt x="23" y="96"/>
                  </a:lnTo>
                  <a:lnTo>
                    <a:pt x="18" y="90"/>
                  </a:lnTo>
                  <a:lnTo>
                    <a:pt x="12" y="84"/>
                  </a:lnTo>
                  <a:lnTo>
                    <a:pt x="12" y="75"/>
                  </a:lnTo>
                  <a:lnTo>
                    <a:pt x="12" y="66"/>
                  </a:lnTo>
                  <a:lnTo>
                    <a:pt x="12" y="57"/>
                  </a:lnTo>
                  <a:lnTo>
                    <a:pt x="12" y="48"/>
                  </a:lnTo>
                  <a:lnTo>
                    <a:pt x="7" y="43"/>
                  </a:lnTo>
                  <a:lnTo>
                    <a:pt x="0" y="36"/>
                  </a:lnTo>
                  <a:lnTo>
                    <a:pt x="9" y="28"/>
                  </a:lnTo>
                  <a:lnTo>
                    <a:pt x="17" y="18"/>
                  </a:lnTo>
                  <a:lnTo>
                    <a:pt x="27" y="9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8" y="0"/>
                  </a:lnTo>
                  <a:lnTo>
                    <a:pt x="57" y="9"/>
                  </a:lnTo>
                  <a:lnTo>
                    <a:pt x="65" y="18"/>
                  </a:lnTo>
                  <a:lnTo>
                    <a:pt x="75" y="28"/>
                  </a:lnTo>
                  <a:lnTo>
                    <a:pt x="84" y="36"/>
                  </a:lnTo>
                  <a:lnTo>
                    <a:pt x="84" y="48"/>
                  </a:lnTo>
                  <a:lnTo>
                    <a:pt x="84" y="59"/>
                  </a:lnTo>
                  <a:lnTo>
                    <a:pt x="75" y="69"/>
                  </a:lnTo>
                  <a:lnTo>
                    <a:pt x="65" y="78"/>
                  </a:lnTo>
                  <a:lnTo>
                    <a:pt x="57" y="87"/>
                  </a:lnTo>
                  <a:lnTo>
                    <a:pt x="48" y="96"/>
                  </a:lnTo>
                  <a:lnTo>
                    <a:pt x="48" y="102"/>
                  </a:lnTo>
                  <a:lnTo>
                    <a:pt x="48" y="109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71" name="Freeform 131"/>
            <p:cNvSpPr>
              <a:spLocks/>
            </p:cNvSpPr>
            <p:nvPr/>
          </p:nvSpPr>
          <p:spPr bwMode="auto">
            <a:xfrm flipH="1">
              <a:off x="1421" y="1525"/>
              <a:ext cx="14" cy="1"/>
            </a:xfrm>
            <a:custGeom>
              <a:avLst/>
              <a:gdLst>
                <a:gd name="T0" fmla="*/ 25 w 25"/>
                <a:gd name="T1" fmla="*/ 13 w 25"/>
                <a:gd name="T2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5">
                  <a:moveTo>
                    <a:pt x="25" y="0"/>
                  </a:move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72" name="Freeform 132"/>
            <p:cNvSpPr>
              <a:spLocks/>
            </p:cNvSpPr>
            <p:nvPr/>
          </p:nvSpPr>
          <p:spPr bwMode="auto">
            <a:xfrm flipH="1">
              <a:off x="1320" y="1483"/>
              <a:ext cx="21" cy="31"/>
            </a:xfrm>
            <a:custGeom>
              <a:avLst/>
              <a:gdLst>
                <a:gd name="T0" fmla="*/ 36 w 36"/>
                <a:gd name="T1" fmla="*/ 96 h 96"/>
                <a:gd name="T2" fmla="*/ 31 w 36"/>
                <a:gd name="T3" fmla="*/ 90 h 96"/>
                <a:gd name="T4" fmla="*/ 24 w 36"/>
                <a:gd name="T5" fmla="*/ 83 h 96"/>
                <a:gd name="T6" fmla="*/ 24 w 36"/>
                <a:gd name="T7" fmla="*/ 72 h 96"/>
                <a:gd name="T8" fmla="*/ 24 w 36"/>
                <a:gd name="T9" fmla="*/ 60 h 96"/>
                <a:gd name="T10" fmla="*/ 18 w 36"/>
                <a:gd name="T11" fmla="*/ 55 h 96"/>
                <a:gd name="T12" fmla="*/ 12 w 36"/>
                <a:gd name="T13" fmla="*/ 48 h 96"/>
                <a:gd name="T14" fmla="*/ 12 w 36"/>
                <a:gd name="T15" fmla="*/ 36 h 96"/>
                <a:gd name="T16" fmla="*/ 12 w 36"/>
                <a:gd name="T17" fmla="*/ 24 h 96"/>
                <a:gd name="T18" fmla="*/ 6 w 36"/>
                <a:gd name="T19" fmla="*/ 19 h 96"/>
                <a:gd name="T20" fmla="*/ 0 w 36"/>
                <a:gd name="T21" fmla="*/ 12 h 96"/>
                <a:gd name="T22" fmla="*/ 0 w 36"/>
                <a:gd name="T23" fmla="*/ 6 h 96"/>
                <a:gd name="T24" fmla="*/ 0 w 36"/>
                <a:gd name="T2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96">
                  <a:moveTo>
                    <a:pt x="36" y="96"/>
                  </a:moveTo>
                  <a:lnTo>
                    <a:pt x="31" y="90"/>
                  </a:lnTo>
                  <a:lnTo>
                    <a:pt x="24" y="83"/>
                  </a:lnTo>
                  <a:lnTo>
                    <a:pt x="24" y="72"/>
                  </a:lnTo>
                  <a:lnTo>
                    <a:pt x="24" y="60"/>
                  </a:lnTo>
                  <a:lnTo>
                    <a:pt x="18" y="55"/>
                  </a:lnTo>
                  <a:lnTo>
                    <a:pt x="12" y="48"/>
                  </a:lnTo>
                  <a:lnTo>
                    <a:pt x="12" y="36"/>
                  </a:lnTo>
                  <a:lnTo>
                    <a:pt x="12" y="24"/>
                  </a:lnTo>
                  <a:lnTo>
                    <a:pt x="6" y="19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73" name="Freeform 133"/>
            <p:cNvSpPr>
              <a:spLocks/>
            </p:cNvSpPr>
            <p:nvPr/>
          </p:nvSpPr>
          <p:spPr bwMode="auto">
            <a:xfrm flipH="1">
              <a:off x="1300" y="1514"/>
              <a:ext cx="20" cy="1"/>
            </a:xfrm>
            <a:custGeom>
              <a:avLst/>
              <a:gdLst>
                <a:gd name="T0" fmla="*/ 36 w 36"/>
                <a:gd name="T1" fmla="*/ 27 w 36"/>
                <a:gd name="T2" fmla="*/ 18 w 36"/>
                <a:gd name="T3" fmla="*/ 9 w 36"/>
                <a:gd name="T4" fmla="*/ 0 w 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6">
                  <a:moveTo>
                    <a:pt x="36" y="0"/>
                  </a:moveTo>
                  <a:lnTo>
                    <a:pt x="27" y="0"/>
                  </a:lnTo>
                  <a:lnTo>
                    <a:pt x="18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74" name="Freeform 134"/>
            <p:cNvSpPr>
              <a:spLocks/>
            </p:cNvSpPr>
            <p:nvPr/>
          </p:nvSpPr>
          <p:spPr bwMode="auto">
            <a:xfrm flipH="1">
              <a:off x="1271" y="1483"/>
              <a:ext cx="29" cy="31"/>
            </a:xfrm>
            <a:custGeom>
              <a:avLst/>
              <a:gdLst>
                <a:gd name="T0" fmla="*/ 0 w 48"/>
                <a:gd name="T1" fmla="*/ 96 h 96"/>
                <a:gd name="T2" fmla="*/ 0 w 48"/>
                <a:gd name="T3" fmla="*/ 90 h 96"/>
                <a:gd name="T4" fmla="*/ 0 w 48"/>
                <a:gd name="T5" fmla="*/ 83 h 96"/>
                <a:gd name="T6" fmla="*/ 5 w 48"/>
                <a:gd name="T7" fmla="*/ 77 h 96"/>
                <a:gd name="T8" fmla="*/ 11 w 48"/>
                <a:gd name="T9" fmla="*/ 72 h 96"/>
                <a:gd name="T10" fmla="*/ 11 w 48"/>
                <a:gd name="T11" fmla="*/ 67 h 96"/>
                <a:gd name="T12" fmla="*/ 11 w 48"/>
                <a:gd name="T13" fmla="*/ 60 h 96"/>
                <a:gd name="T14" fmla="*/ 17 w 48"/>
                <a:gd name="T15" fmla="*/ 55 h 96"/>
                <a:gd name="T16" fmla="*/ 24 w 48"/>
                <a:gd name="T17" fmla="*/ 48 h 96"/>
                <a:gd name="T18" fmla="*/ 24 w 48"/>
                <a:gd name="T19" fmla="*/ 42 h 96"/>
                <a:gd name="T20" fmla="*/ 24 w 48"/>
                <a:gd name="T21" fmla="*/ 36 h 96"/>
                <a:gd name="T22" fmla="*/ 29 w 48"/>
                <a:gd name="T23" fmla="*/ 31 h 96"/>
                <a:gd name="T24" fmla="*/ 36 w 48"/>
                <a:gd name="T25" fmla="*/ 24 h 96"/>
                <a:gd name="T26" fmla="*/ 36 w 48"/>
                <a:gd name="T27" fmla="*/ 19 h 96"/>
                <a:gd name="T28" fmla="*/ 36 w 48"/>
                <a:gd name="T29" fmla="*/ 12 h 96"/>
                <a:gd name="T30" fmla="*/ 42 w 48"/>
                <a:gd name="T31" fmla="*/ 6 h 96"/>
                <a:gd name="T32" fmla="*/ 48 w 48"/>
                <a:gd name="T3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96">
                  <a:moveTo>
                    <a:pt x="0" y="96"/>
                  </a:moveTo>
                  <a:lnTo>
                    <a:pt x="0" y="90"/>
                  </a:lnTo>
                  <a:lnTo>
                    <a:pt x="0" y="83"/>
                  </a:lnTo>
                  <a:lnTo>
                    <a:pt x="5" y="77"/>
                  </a:lnTo>
                  <a:lnTo>
                    <a:pt x="11" y="72"/>
                  </a:lnTo>
                  <a:lnTo>
                    <a:pt x="11" y="67"/>
                  </a:lnTo>
                  <a:lnTo>
                    <a:pt x="11" y="60"/>
                  </a:lnTo>
                  <a:lnTo>
                    <a:pt x="17" y="55"/>
                  </a:lnTo>
                  <a:lnTo>
                    <a:pt x="24" y="48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29" y="31"/>
                  </a:lnTo>
                  <a:lnTo>
                    <a:pt x="36" y="24"/>
                  </a:lnTo>
                  <a:lnTo>
                    <a:pt x="36" y="19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48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75" name="Freeform 135"/>
            <p:cNvSpPr>
              <a:spLocks/>
            </p:cNvSpPr>
            <p:nvPr/>
          </p:nvSpPr>
          <p:spPr bwMode="auto">
            <a:xfrm flipH="1">
              <a:off x="838" y="1490"/>
              <a:ext cx="43" cy="24"/>
            </a:xfrm>
            <a:custGeom>
              <a:avLst/>
              <a:gdLst>
                <a:gd name="T0" fmla="*/ 23 w 71"/>
                <a:gd name="T1" fmla="*/ 72 h 72"/>
                <a:gd name="T2" fmla="*/ 11 w 71"/>
                <a:gd name="T3" fmla="*/ 61 h 72"/>
                <a:gd name="T4" fmla="*/ 0 w 71"/>
                <a:gd name="T5" fmla="*/ 48 h 72"/>
                <a:gd name="T6" fmla="*/ 0 w 71"/>
                <a:gd name="T7" fmla="*/ 43 h 72"/>
                <a:gd name="T8" fmla="*/ 0 w 71"/>
                <a:gd name="T9" fmla="*/ 36 h 72"/>
                <a:gd name="T10" fmla="*/ 5 w 71"/>
                <a:gd name="T11" fmla="*/ 31 h 72"/>
                <a:gd name="T12" fmla="*/ 11 w 71"/>
                <a:gd name="T13" fmla="*/ 24 h 72"/>
                <a:gd name="T14" fmla="*/ 11 w 71"/>
                <a:gd name="T15" fmla="*/ 12 h 72"/>
                <a:gd name="T16" fmla="*/ 11 w 71"/>
                <a:gd name="T17" fmla="*/ 0 h 72"/>
                <a:gd name="T18" fmla="*/ 19 w 71"/>
                <a:gd name="T19" fmla="*/ 0 h 72"/>
                <a:gd name="T20" fmla="*/ 29 w 71"/>
                <a:gd name="T21" fmla="*/ 0 h 72"/>
                <a:gd name="T22" fmla="*/ 38 w 71"/>
                <a:gd name="T23" fmla="*/ 0 h 72"/>
                <a:gd name="T24" fmla="*/ 46 w 71"/>
                <a:gd name="T25" fmla="*/ 0 h 72"/>
                <a:gd name="T26" fmla="*/ 58 w 71"/>
                <a:gd name="T27" fmla="*/ 12 h 72"/>
                <a:gd name="T28" fmla="*/ 71 w 71"/>
                <a:gd name="T29" fmla="*/ 24 h 72"/>
                <a:gd name="T30" fmla="*/ 71 w 71"/>
                <a:gd name="T31" fmla="*/ 32 h 72"/>
                <a:gd name="T32" fmla="*/ 71 w 71"/>
                <a:gd name="T33" fmla="*/ 42 h 72"/>
                <a:gd name="T34" fmla="*/ 71 w 71"/>
                <a:gd name="T35" fmla="*/ 51 h 72"/>
                <a:gd name="T36" fmla="*/ 71 w 71"/>
                <a:gd name="T37" fmla="*/ 59 h 72"/>
                <a:gd name="T38" fmla="*/ 65 w 71"/>
                <a:gd name="T39" fmla="*/ 59 h 72"/>
                <a:gd name="T40" fmla="*/ 59 w 71"/>
                <a:gd name="T41" fmla="*/ 59 h 72"/>
                <a:gd name="T42" fmla="*/ 53 w 71"/>
                <a:gd name="T43" fmla="*/ 65 h 72"/>
                <a:gd name="T44" fmla="*/ 46 w 71"/>
                <a:gd name="T45" fmla="*/ 72 h 72"/>
                <a:gd name="T46" fmla="*/ 35 w 71"/>
                <a:gd name="T47" fmla="*/ 72 h 72"/>
                <a:gd name="T48" fmla="*/ 23 w 71"/>
                <a:gd name="T4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2">
                  <a:moveTo>
                    <a:pt x="23" y="72"/>
                  </a:moveTo>
                  <a:lnTo>
                    <a:pt x="11" y="61"/>
                  </a:lnTo>
                  <a:lnTo>
                    <a:pt x="0" y="48"/>
                  </a:lnTo>
                  <a:lnTo>
                    <a:pt x="0" y="43"/>
                  </a:lnTo>
                  <a:lnTo>
                    <a:pt x="0" y="36"/>
                  </a:lnTo>
                  <a:lnTo>
                    <a:pt x="5" y="31"/>
                  </a:lnTo>
                  <a:lnTo>
                    <a:pt x="11" y="24"/>
                  </a:lnTo>
                  <a:lnTo>
                    <a:pt x="11" y="12"/>
                  </a:lnTo>
                  <a:lnTo>
                    <a:pt x="11" y="0"/>
                  </a:lnTo>
                  <a:lnTo>
                    <a:pt x="19" y="0"/>
                  </a:lnTo>
                  <a:lnTo>
                    <a:pt x="29" y="0"/>
                  </a:lnTo>
                  <a:lnTo>
                    <a:pt x="38" y="0"/>
                  </a:lnTo>
                  <a:lnTo>
                    <a:pt x="46" y="0"/>
                  </a:lnTo>
                  <a:lnTo>
                    <a:pt x="58" y="12"/>
                  </a:lnTo>
                  <a:lnTo>
                    <a:pt x="71" y="24"/>
                  </a:lnTo>
                  <a:lnTo>
                    <a:pt x="71" y="32"/>
                  </a:lnTo>
                  <a:lnTo>
                    <a:pt x="71" y="42"/>
                  </a:lnTo>
                  <a:lnTo>
                    <a:pt x="71" y="51"/>
                  </a:lnTo>
                  <a:lnTo>
                    <a:pt x="71" y="59"/>
                  </a:lnTo>
                  <a:lnTo>
                    <a:pt x="65" y="59"/>
                  </a:lnTo>
                  <a:lnTo>
                    <a:pt x="59" y="59"/>
                  </a:lnTo>
                  <a:lnTo>
                    <a:pt x="53" y="65"/>
                  </a:lnTo>
                  <a:lnTo>
                    <a:pt x="46" y="72"/>
                  </a:lnTo>
                  <a:lnTo>
                    <a:pt x="35" y="72"/>
                  </a:lnTo>
                  <a:lnTo>
                    <a:pt x="23" y="72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76" name="Freeform 136"/>
            <p:cNvSpPr>
              <a:spLocks/>
            </p:cNvSpPr>
            <p:nvPr/>
          </p:nvSpPr>
          <p:spPr bwMode="auto">
            <a:xfrm flipH="1">
              <a:off x="1639" y="1456"/>
              <a:ext cx="21" cy="27"/>
            </a:xfrm>
            <a:custGeom>
              <a:avLst/>
              <a:gdLst>
                <a:gd name="T0" fmla="*/ 36 w 36"/>
                <a:gd name="T1" fmla="*/ 84 h 84"/>
                <a:gd name="T2" fmla="*/ 24 w 36"/>
                <a:gd name="T3" fmla="*/ 84 h 84"/>
                <a:gd name="T4" fmla="*/ 12 w 36"/>
                <a:gd name="T5" fmla="*/ 84 h 84"/>
                <a:gd name="T6" fmla="*/ 6 w 36"/>
                <a:gd name="T7" fmla="*/ 78 h 84"/>
                <a:gd name="T8" fmla="*/ 0 w 36"/>
                <a:gd name="T9" fmla="*/ 72 h 84"/>
                <a:gd name="T10" fmla="*/ 0 w 36"/>
                <a:gd name="T11" fmla="*/ 54 h 84"/>
                <a:gd name="T12" fmla="*/ 0 w 36"/>
                <a:gd name="T13" fmla="*/ 36 h 84"/>
                <a:gd name="T14" fmla="*/ 0 w 36"/>
                <a:gd name="T15" fmla="*/ 19 h 84"/>
                <a:gd name="T16" fmla="*/ 0 w 36"/>
                <a:gd name="T1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84">
                  <a:moveTo>
                    <a:pt x="36" y="84"/>
                  </a:moveTo>
                  <a:lnTo>
                    <a:pt x="24" y="84"/>
                  </a:lnTo>
                  <a:lnTo>
                    <a:pt x="12" y="84"/>
                  </a:lnTo>
                  <a:lnTo>
                    <a:pt x="6" y="78"/>
                  </a:lnTo>
                  <a:lnTo>
                    <a:pt x="0" y="72"/>
                  </a:lnTo>
                  <a:lnTo>
                    <a:pt x="0" y="54"/>
                  </a:lnTo>
                  <a:lnTo>
                    <a:pt x="0" y="36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77" name="Freeform 137"/>
            <p:cNvSpPr>
              <a:spLocks/>
            </p:cNvSpPr>
            <p:nvPr/>
          </p:nvSpPr>
          <p:spPr bwMode="auto">
            <a:xfrm flipH="1">
              <a:off x="1618" y="1456"/>
              <a:ext cx="42" cy="27"/>
            </a:xfrm>
            <a:custGeom>
              <a:avLst/>
              <a:gdLst>
                <a:gd name="T0" fmla="*/ 36 w 71"/>
                <a:gd name="T1" fmla="*/ 84 h 84"/>
                <a:gd name="T2" fmla="*/ 42 w 71"/>
                <a:gd name="T3" fmla="*/ 78 h 84"/>
                <a:gd name="T4" fmla="*/ 48 w 71"/>
                <a:gd name="T5" fmla="*/ 72 h 84"/>
                <a:gd name="T6" fmla="*/ 54 w 71"/>
                <a:gd name="T7" fmla="*/ 72 h 84"/>
                <a:gd name="T8" fmla="*/ 60 w 71"/>
                <a:gd name="T9" fmla="*/ 72 h 84"/>
                <a:gd name="T10" fmla="*/ 65 w 71"/>
                <a:gd name="T11" fmla="*/ 67 h 84"/>
                <a:gd name="T12" fmla="*/ 71 w 71"/>
                <a:gd name="T13" fmla="*/ 60 h 84"/>
                <a:gd name="T14" fmla="*/ 71 w 71"/>
                <a:gd name="T15" fmla="*/ 48 h 84"/>
                <a:gd name="T16" fmla="*/ 71 w 71"/>
                <a:gd name="T17" fmla="*/ 36 h 84"/>
                <a:gd name="T18" fmla="*/ 63 w 71"/>
                <a:gd name="T19" fmla="*/ 28 h 84"/>
                <a:gd name="T20" fmla="*/ 54 w 71"/>
                <a:gd name="T21" fmla="*/ 19 h 84"/>
                <a:gd name="T22" fmla="*/ 44 w 71"/>
                <a:gd name="T23" fmla="*/ 9 h 84"/>
                <a:gd name="T24" fmla="*/ 36 w 71"/>
                <a:gd name="T25" fmla="*/ 0 h 84"/>
                <a:gd name="T26" fmla="*/ 27 w 71"/>
                <a:gd name="T27" fmla="*/ 0 h 84"/>
                <a:gd name="T28" fmla="*/ 17 w 71"/>
                <a:gd name="T29" fmla="*/ 0 h 84"/>
                <a:gd name="T30" fmla="*/ 9 w 71"/>
                <a:gd name="T31" fmla="*/ 0 h 84"/>
                <a:gd name="T32" fmla="*/ 0 w 71"/>
                <a:gd name="T33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1" h="84">
                  <a:moveTo>
                    <a:pt x="36" y="84"/>
                  </a:moveTo>
                  <a:lnTo>
                    <a:pt x="42" y="78"/>
                  </a:lnTo>
                  <a:lnTo>
                    <a:pt x="48" y="72"/>
                  </a:lnTo>
                  <a:lnTo>
                    <a:pt x="54" y="72"/>
                  </a:lnTo>
                  <a:lnTo>
                    <a:pt x="60" y="72"/>
                  </a:lnTo>
                  <a:lnTo>
                    <a:pt x="65" y="67"/>
                  </a:lnTo>
                  <a:lnTo>
                    <a:pt x="71" y="60"/>
                  </a:lnTo>
                  <a:lnTo>
                    <a:pt x="71" y="48"/>
                  </a:lnTo>
                  <a:lnTo>
                    <a:pt x="71" y="36"/>
                  </a:lnTo>
                  <a:lnTo>
                    <a:pt x="63" y="28"/>
                  </a:lnTo>
                  <a:lnTo>
                    <a:pt x="54" y="19"/>
                  </a:lnTo>
                  <a:lnTo>
                    <a:pt x="44" y="9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78" name="Freeform 138"/>
            <p:cNvSpPr>
              <a:spLocks/>
            </p:cNvSpPr>
            <p:nvPr/>
          </p:nvSpPr>
          <p:spPr bwMode="auto">
            <a:xfrm flipH="1">
              <a:off x="1660" y="1331"/>
              <a:ext cx="86" cy="125"/>
            </a:xfrm>
            <a:custGeom>
              <a:avLst/>
              <a:gdLst>
                <a:gd name="T0" fmla="*/ 144 w 144"/>
                <a:gd name="T1" fmla="*/ 395 h 395"/>
                <a:gd name="T2" fmla="*/ 138 w 144"/>
                <a:gd name="T3" fmla="*/ 389 h 395"/>
                <a:gd name="T4" fmla="*/ 131 w 144"/>
                <a:gd name="T5" fmla="*/ 383 h 395"/>
                <a:gd name="T6" fmla="*/ 131 w 144"/>
                <a:gd name="T7" fmla="*/ 377 h 395"/>
                <a:gd name="T8" fmla="*/ 131 w 144"/>
                <a:gd name="T9" fmla="*/ 371 h 395"/>
                <a:gd name="T10" fmla="*/ 126 w 144"/>
                <a:gd name="T11" fmla="*/ 365 h 395"/>
                <a:gd name="T12" fmla="*/ 119 w 144"/>
                <a:gd name="T13" fmla="*/ 358 h 395"/>
                <a:gd name="T14" fmla="*/ 119 w 144"/>
                <a:gd name="T15" fmla="*/ 350 h 395"/>
                <a:gd name="T16" fmla="*/ 119 w 144"/>
                <a:gd name="T17" fmla="*/ 341 h 395"/>
                <a:gd name="T18" fmla="*/ 119 w 144"/>
                <a:gd name="T19" fmla="*/ 333 h 395"/>
                <a:gd name="T20" fmla="*/ 119 w 144"/>
                <a:gd name="T21" fmla="*/ 323 h 395"/>
                <a:gd name="T22" fmla="*/ 113 w 144"/>
                <a:gd name="T23" fmla="*/ 317 h 395"/>
                <a:gd name="T24" fmla="*/ 108 w 144"/>
                <a:gd name="T25" fmla="*/ 312 h 395"/>
                <a:gd name="T26" fmla="*/ 108 w 144"/>
                <a:gd name="T27" fmla="*/ 306 h 395"/>
                <a:gd name="T28" fmla="*/ 108 w 144"/>
                <a:gd name="T29" fmla="*/ 299 h 395"/>
                <a:gd name="T30" fmla="*/ 102 w 144"/>
                <a:gd name="T31" fmla="*/ 294 h 395"/>
                <a:gd name="T32" fmla="*/ 95 w 144"/>
                <a:gd name="T33" fmla="*/ 287 h 395"/>
                <a:gd name="T34" fmla="*/ 95 w 144"/>
                <a:gd name="T35" fmla="*/ 275 h 395"/>
                <a:gd name="T36" fmla="*/ 95 w 144"/>
                <a:gd name="T37" fmla="*/ 262 h 395"/>
                <a:gd name="T38" fmla="*/ 90 w 144"/>
                <a:gd name="T39" fmla="*/ 258 h 395"/>
                <a:gd name="T40" fmla="*/ 84 w 144"/>
                <a:gd name="T41" fmla="*/ 251 h 395"/>
                <a:gd name="T42" fmla="*/ 84 w 144"/>
                <a:gd name="T43" fmla="*/ 239 h 395"/>
                <a:gd name="T44" fmla="*/ 84 w 144"/>
                <a:gd name="T45" fmla="*/ 226 h 395"/>
                <a:gd name="T46" fmla="*/ 78 w 144"/>
                <a:gd name="T47" fmla="*/ 221 h 395"/>
                <a:gd name="T48" fmla="*/ 72 w 144"/>
                <a:gd name="T49" fmla="*/ 215 h 395"/>
                <a:gd name="T50" fmla="*/ 72 w 144"/>
                <a:gd name="T51" fmla="*/ 204 h 395"/>
                <a:gd name="T52" fmla="*/ 72 w 144"/>
                <a:gd name="T53" fmla="*/ 191 h 395"/>
                <a:gd name="T54" fmla="*/ 67 w 144"/>
                <a:gd name="T55" fmla="*/ 185 h 395"/>
                <a:gd name="T56" fmla="*/ 59 w 144"/>
                <a:gd name="T57" fmla="*/ 179 h 395"/>
                <a:gd name="T58" fmla="*/ 59 w 144"/>
                <a:gd name="T59" fmla="*/ 173 h 395"/>
                <a:gd name="T60" fmla="*/ 59 w 144"/>
                <a:gd name="T61" fmla="*/ 167 h 395"/>
                <a:gd name="T62" fmla="*/ 54 w 144"/>
                <a:gd name="T63" fmla="*/ 162 h 395"/>
                <a:gd name="T64" fmla="*/ 48 w 144"/>
                <a:gd name="T65" fmla="*/ 155 h 395"/>
                <a:gd name="T66" fmla="*/ 48 w 144"/>
                <a:gd name="T67" fmla="*/ 146 h 395"/>
                <a:gd name="T68" fmla="*/ 48 w 144"/>
                <a:gd name="T69" fmla="*/ 137 h 395"/>
                <a:gd name="T70" fmla="*/ 48 w 144"/>
                <a:gd name="T71" fmla="*/ 128 h 395"/>
                <a:gd name="T72" fmla="*/ 48 w 144"/>
                <a:gd name="T73" fmla="*/ 118 h 395"/>
                <a:gd name="T74" fmla="*/ 42 w 144"/>
                <a:gd name="T75" fmla="*/ 114 h 395"/>
                <a:gd name="T76" fmla="*/ 36 w 144"/>
                <a:gd name="T77" fmla="*/ 108 h 395"/>
                <a:gd name="T78" fmla="*/ 36 w 144"/>
                <a:gd name="T79" fmla="*/ 102 h 395"/>
                <a:gd name="T80" fmla="*/ 36 w 144"/>
                <a:gd name="T81" fmla="*/ 95 h 395"/>
                <a:gd name="T82" fmla="*/ 30 w 144"/>
                <a:gd name="T83" fmla="*/ 89 h 395"/>
                <a:gd name="T84" fmla="*/ 23 w 144"/>
                <a:gd name="T85" fmla="*/ 83 h 395"/>
                <a:gd name="T86" fmla="*/ 23 w 144"/>
                <a:gd name="T87" fmla="*/ 71 h 395"/>
                <a:gd name="T88" fmla="*/ 23 w 144"/>
                <a:gd name="T89" fmla="*/ 58 h 395"/>
                <a:gd name="T90" fmla="*/ 17 w 144"/>
                <a:gd name="T91" fmla="*/ 54 h 395"/>
                <a:gd name="T92" fmla="*/ 11 w 144"/>
                <a:gd name="T93" fmla="*/ 47 h 395"/>
                <a:gd name="T94" fmla="*/ 11 w 144"/>
                <a:gd name="T95" fmla="*/ 41 h 395"/>
                <a:gd name="T96" fmla="*/ 11 w 144"/>
                <a:gd name="T97" fmla="*/ 35 h 395"/>
                <a:gd name="T98" fmla="*/ 6 w 144"/>
                <a:gd name="T99" fmla="*/ 29 h 395"/>
                <a:gd name="T100" fmla="*/ 0 w 144"/>
                <a:gd name="T101" fmla="*/ 22 h 395"/>
                <a:gd name="T102" fmla="*/ 0 w 144"/>
                <a:gd name="T103" fmla="*/ 10 h 395"/>
                <a:gd name="T104" fmla="*/ 0 w 144"/>
                <a:gd name="T105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4" h="395">
                  <a:moveTo>
                    <a:pt x="144" y="395"/>
                  </a:moveTo>
                  <a:lnTo>
                    <a:pt x="138" y="389"/>
                  </a:lnTo>
                  <a:lnTo>
                    <a:pt x="131" y="383"/>
                  </a:lnTo>
                  <a:lnTo>
                    <a:pt x="131" y="377"/>
                  </a:lnTo>
                  <a:lnTo>
                    <a:pt x="131" y="371"/>
                  </a:lnTo>
                  <a:lnTo>
                    <a:pt x="126" y="365"/>
                  </a:lnTo>
                  <a:lnTo>
                    <a:pt x="119" y="358"/>
                  </a:lnTo>
                  <a:lnTo>
                    <a:pt x="119" y="350"/>
                  </a:lnTo>
                  <a:lnTo>
                    <a:pt x="119" y="341"/>
                  </a:lnTo>
                  <a:lnTo>
                    <a:pt x="119" y="333"/>
                  </a:lnTo>
                  <a:lnTo>
                    <a:pt x="119" y="323"/>
                  </a:lnTo>
                  <a:lnTo>
                    <a:pt x="113" y="317"/>
                  </a:lnTo>
                  <a:lnTo>
                    <a:pt x="108" y="312"/>
                  </a:lnTo>
                  <a:lnTo>
                    <a:pt x="108" y="306"/>
                  </a:lnTo>
                  <a:lnTo>
                    <a:pt x="108" y="299"/>
                  </a:lnTo>
                  <a:lnTo>
                    <a:pt x="102" y="294"/>
                  </a:lnTo>
                  <a:lnTo>
                    <a:pt x="95" y="287"/>
                  </a:lnTo>
                  <a:lnTo>
                    <a:pt x="95" y="275"/>
                  </a:lnTo>
                  <a:lnTo>
                    <a:pt x="95" y="262"/>
                  </a:lnTo>
                  <a:lnTo>
                    <a:pt x="90" y="258"/>
                  </a:lnTo>
                  <a:lnTo>
                    <a:pt x="84" y="251"/>
                  </a:lnTo>
                  <a:lnTo>
                    <a:pt x="84" y="239"/>
                  </a:lnTo>
                  <a:lnTo>
                    <a:pt x="84" y="226"/>
                  </a:lnTo>
                  <a:lnTo>
                    <a:pt x="78" y="221"/>
                  </a:lnTo>
                  <a:lnTo>
                    <a:pt x="72" y="215"/>
                  </a:lnTo>
                  <a:lnTo>
                    <a:pt x="72" y="204"/>
                  </a:lnTo>
                  <a:lnTo>
                    <a:pt x="72" y="191"/>
                  </a:lnTo>
                  <a:lnTo>
                    <a:pt x="67" y="185"/>
                  </a:lnTo>
                  <a:lnTo>
                    <a:pt x="59" y="179"/>
                  </a:lnTo>
                  <a:lnTo>
                    <a:pt x="59" y="173"/>
                  </a:lnTo>
                  <a:lnTo>
                    <a:pt x="59" y="167"/>
                  </a:lnTo>
                  <a:lnTo>
                    <a:pt x="54" y="162"/>
                  </a:lnTo>
                  <a:lnTo>
                    <a:pt x="48" y="155"/>
                  </a:lnTo>
                  <a:lnTo>
                    <a:pt x="48" y="146"/>
                  </a:lnTo>
                  <a:lnTo>
                    <a:pt x="48" y="137"/>
                  </a:lnTo>
                  <a:lnTo>
                    <a:pt x="48" y="128"/>
                  </a:lnTo>
                  <a:lnTo>
                    <a:pt x="48" y="118"/>
                  </a:lnTo>
                  <a:lnTo>
                    <a:pt x="42" y="114"/>
                  </a:lnTo>
                  <a:lnTo>
                    <a:pt x="36" y="108"/>
                  </a:lnTo>
                  <a:lnTo>
                    <a:pt x="36" y="102"/>
                  </a:lnTo>
                  <a:lnTo>
                    <a:pt x="36" y="95"/>
                  </a:lnTo>
                  <a:lnTo>
                    <a:pt x="30" y="89"/>
                  </a:lnTo>
                  <a:lnTo>
                    <a:pt x="23" y="83"/>
                  </a:lnTo>
                  <a:lnTo>
                    <a:pt x="23" y="71"/>
                  </a:lnTo>
                  <a:lnTo>
                    <a:pt x="23" y="58"/>
                  </a:lnTo>
                  <a:lnTo>
                    <a:pt x="17" y="54"/>
                  </a:lnTo>
                  <a:lnTo>
                    <a:pt x="11" y="47"/>
                  </a:lnTo>
                  <a:lnTo>
                    <a:pt x="11" y="41"/>
                  </a:lnTo>
                  <a:lnTo>
                    <a:pt x="11" y="35"/>
                  </a:lnTo>
                  <a:lnTo>
                    <a:pt x="6" y="29"/>
                  </a:lnTo>
                  <a:lnTo>
                    <a:pt x="0" y="22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79" name="Freeform 139"/>
            <p:cNvSpPr>
              <a:spLocks/>
            </p:cNvSpPr>
            <p:nvPr/>
          </p:nvSpPr>
          <p:spPr bwMode="auto">
            <a:xfrm flipH="1">
              <a:off x="1362" y="1413"/>
              <a:ext cx="30" cy="38"/>
            </a:xfrm>
            <a:custGeom>
              <a:avLst/>
              <a:gdLst>
                <a:gd name="T0" fmla="*/ 48 w 48"/>
                <a:gd name="T1" fmla="*/ 121 h 121"/>
                <a:gd name="T2" fmla="*/ 42 w 48"/>
                <a:gd name="T3" fmla="*/ 115 h 121"/>
                <a:gd name="T4" fmla="*/ 35 w 48"/>
                <a:gd name="T5" fmla="*/ 109 h 121"/>
                <a:gd name="T6" fmla="*/ 35 w 48"/>
                <a:gd name="T7" fmla="*/ 98 h 121"/>
                <a:gd name="T8" fmla="*/ 35 w 48"/>
                <a:gd name="T9" fmla="*/ 85 h 121"/>
                <a:gd name="T10" fmla="*/ 30 w 48"/>
                <a:gd name="T11" fmla="*/ 79 h 121"/>
                <a:gd name="T12" fmla="*/ 24 w 48"/>
                <a:gd name="T13" fmla="*/ 73 h 121"/>
                <a:gd name="T14" fmla="*/ 24 w 48"/>
                <a:gd name="T15" fmla="*/ 67 h 121"/>
                <a:gd name="T16" fmla="*/ 24 w 48"/>
                <a:gd name="T17" fmla="*/ 61 h 121"/>
                <a:gd name="T18" fmla="*/ 18 w 48"/>
                <a:gd name="T19" fmla="*/ 55 h 121"/>
                <a:gd name="T20" fmla="*/ 13 w 48"/>
                <a:gd name="T21" fmla="*/ 50 h 121"/>
                <a:gd name="T22" fmla="*/ 13 w 48"/>
                <a:gd name="T23" fmla="*/ 44 h 121"/>
                <a:gd name="T24" fmla="*/ 13 w 48"/>
                <a:gd name="T25" fmla="*/ 37 h 121"/>
                <a:gd name="T26" fmla="*/ 7 w 48"/>
                <a:gd name="T27" fmla="*/ 32 h 121"/>
                <a:gd name="T28" fmla="*/ 0 w 48"/>
                <a:gd name="T29" fmla="*/ 25 h 121"/>
                <a:gd name="T30" fmla="*/ 0 w 48"/>
                <a:gd name="T31" fmla="*/ 13 h 121"/>
                <a:gd name="T32" fmla="*/ 0 w 48"/>
                <a:gd name="T3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121">
                  <a:moveTo>
                    <a:pt x="48" y="121"/>
                  </a:moveTo>
                  <a:lnTo>
                    <a:pt x="42" y="115"/>
                  </a:lnTo>
                  <a:lnTo>
                    <a:pt x="35" y="109"/>
                  </a:lnTo>
                  <a:lnTo>
                    <a:pt x="35" y="98"/>
                  </a:lnTo>
                  <a:lnTo>
                    <a:pt x="35" y="85"/>
                  </a:lnTo>
                  <a:lnTo>
                    <a:pt x="30" y="79"/>
                  </a:lnTo>
                  <a:lnTo>
                    <a:pt x="24" y="73"/>
                  </a:lnTo>
                  <a:lnTo>
                    <a:pt x="24" y="67"/>
                  </a:lnTo>
                  <a:lnTo>
                    <a:pt x="24" y="61"/>
                  </a:lnTo>
                  <a:lnTo>
                    <a:pt x="18" y="55"/>
                  </a:lnTo>
                  <a:lnTo>
                    <a:pt x="13" y="50"/>
                  </a:lnTo>
                  <a:lnTo>
                    <a:pt x="13" y="44"/>
                  </a:lnTo>
                  <a:lnTo>
                    <a:pt x="13" y="37"/>
                  </a:lnTo>
                  <a:lnTo>
                    <a:pt x="7" y="32"/>
                  </a:lnTo>
                  <a:lnTo>
                    <a:pt x="0" y="25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80" name="Freeform 140"/>
            <p:cNvSpPr>
              <a:spLocks/>
            </p:cNvSpPr>
            <p:nvPr/>
          </p:nvSpPr>
          <p:spPr bwMode="auto">
            <a:xfrm flipH="1">
              <a:off x="1207" y="1413"/>
              <a:ext cx="37" cy="38"/>
            </a:xfrm>
            <a:custGeom>
              <a:avLst/>
              <a:gdLst>
                <a:gd name="T0" fmla="*/ 0 w 59"/>
                <a:gd name="T1" fmla="*/ 121 h 121"/>
                <a:gd name="T2" fmla="*/ 0 w 59"/>
                <a:gd name="T3" fmla="*/ 115 h 121"/>
                <a:gd name="T4" fmla="*/ 0 w 59"/>
                <a:gd name="T5" fmla="*/ 109 h 121"/>
                <a:gd name="T6" fmla="*/ 5 w 59"/>
                <a:gd name="T7" fmla="*/ 103 h 121"/>
                <a:gd name="T8" fmla="*/ 11 w 59"/>
                <a:gd name="T9" fmla="*/ 96 h 121"/>
                <a:gd name="T10" fmla="*/ 11 w 59"/>
                <a:gd name="T11" fmla="*/ 91 h 121"/>
                <a:gd name="T12" fmla="*/ 11 w 59"/>
                <a:gd name="T13" fmla="*/ 85 h 121"/>
                <a:gd name="T14" fmla="*/ 17 w 59"/>
                <a:gd name="T15" fmla="*/ 79 h 121"/>
                <a:gd name="T16" fmla="*/ 23 w 59"/>
                <a:gd name="T17" fmla="*/ 73 h 121"/>
                <a:gd name="T18" fmla="*/ 23 w 59"/>
                <a:gd name="T19" fmla="*/ 67 h 121"/>
                <a:gd name="T20" fmla="*/ 23 w 59"/>
                <a:gd name="T21" fmla="*/ 61 h 121"/>
                <a:gd name="T22" fmla="*/ 29 w 59"/>
                <a:gd name="T23" fmla="*/ 55 h 121"/>
                <a:gd name="T24" fmla="*/ 36 w 59"/>
                <a:gd name="T25" fmla="*/ 50 h 121"/>
                <a:gd name="T26" fmla="*/ 36 w 59"/>
                <a:gd name="T27" fmla="*/ 44 h 121"/>
                <a:gd name="T28" fmla="*/ 36 w 59"/>
                <a:gd name="T29" fmla="*/ 37 h 121"/>
                <a:gd name="T30" fmla="*/ 48 w 59"/>
                <a:gd name="T31" fmla="*/ 25 h 121"/>
                <a:gd name="T32" fmla="*/ 59 w 59"/>
                <a:gd name="T33" fmla="*/ 13 h 121"/>
                <a:gd name="T34" fmla="*/ 59 w 59"/>
                <a:gd name="T35" fmla="*/ 7 h 121"/>
                <a:gd name="T36" fmla="*/ 59 w 59"/>
                <a:gd name="T3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121">
                  <a:moveTo>
                    <a:pt x="0" y="121"/>
                  </a:moveTo>
                  <a:lnTo>
                    <a:pt x="0" y="115"/>
                  </a:lnTo>
                  <a:lnTo>
                    <a:pt x="0" y="109"/>
                  </a:lnTo>
                  <a:lnTo>
                    <a:pt x="5" y="103"/>
                  </a:lnTo>
                  <a:lnTo>
                    <a:pt x="11" y="96"/>
                  </a:lnTo>
                  <a:lnTo>
                    <a:pt x="11" y="91"/>
                  </a:lnTo>
                  <a:lnTo>
                    <a:pt x="11" y="85"/>
                  </a:lnTo>
                  <a:lnTo>
                    <a:pt x="17" y="79"/>
                  </a:lnTo>
                  <a:lnTo>
                    <a:pt x="23" y="73"/>
                  </a:lnTo>
                  <a:lnTo>
                    <a:pt x="23" y="67"/>
                  </a:lnTo>
                  <a:lnTo>
                    <a:pt x="23" y="61"/>
                  </a:lnTo>
                  <a:lnTo>
                    <a:pt x="29" y="55"/>
                  </a:lnTo>
                  <a:lnTo>
                    <a:pt x="36" y="50"/>
                  </a:lnTo>
                  <a:lnTo>
                    <a:pt x="36" y="44"/>
                  </a:lnTo>
                  <a:lnTo>
                    <a:pt x="36" y="37"/>
                  </a:lnTo>
                  <a:lnTo>
                    <a:pt x="48" y="25"/>
                  </a:lnTo>
                  <a:lnTo>
                    <a:pt x="59" y="13"/>
                  </a:lnTo>
                  <a:lnTo>
                    <a:pt x="59" y="7"/>
                  </a:lnTo>
                  <a:lnTo>
                    <a:pt x="59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81" name="Freeform 141"/>
            <p:cNvSpPr>
              <a:spLocks/>
            </p:cNvSpPr>
            <p:nvPr/>
          </p:nvSpPr>
          <p:spPr bwMode="auto">
            <a:xfrm flipH="1">
              <a:off x="1123" y="1345"/>
              <a:ext cx="40" cy="34"/>
            </a:xfrm>
            <a:custGeom>
              <a:avLst/>
              <a:gdLst>
                <a:gd name="T0" fmla="*/ 0 w 73"/>
                <a:gd name="T1" fmla="*/ 108 h 108"/>
                <a:gd name="T2" fmla="*/ 0 w 73"/>
                <a:gd name="T3" fmla="*/ 102 h 108"/>
                <a:gd name="T4" fmla="*/ 0 w 73"/>
                <a:gd name="T5" fmla="*/ 96 h 108"/>
                <a:gd name="T6" fmla="*/ 8 w 73"/>
                <a:gd name="T7" fmla="*/ 88 h 108"/>
                <a:gd name="T8" fmla="*/ 18 w 73"/>
                <a:gd name="T9" fmla="*/ 78 h 108"/>
                <a:gd name="T10" fmla="*/ 27 w 73"/>
                <a:gd name="T11" fmla="*/ 69 h 108"/>
                <a:gd name="T12" fmla="*/ 36 w 73"/>
                <a:gd name="T13" fmla="*/ 61 h 108"/>
                <a:gd name="T14" fmla="*/ 36 w 73"/>
                <a:gd name="T15" fmla="*/ 55 h 108"/>
                <a:gd name="T16" fmla="*/ 36 w 73"/>
                <a:gd name="T17" fmla="*/ 48 h 108"/>
                <a:gd name="T18" fmla="*/ 48 w 73"/>
                <a:gd name="T19" fmla="*/ 36 h 108"/>
                <a:gd name="T20" fmla="*/ 60 w 73"/>
                <a:gd name="T21" fmla="*/ 24 h 108"/>
                <a:gd name="T22" fmla="*/ 60 w 73"/>
                <a:gd name="T23" fmla="*/ 18 h 108"/>
                <a:gd name="T24" fmla="*/ 60 w 73"/>
                <a:gd name="T25" fmla="*/ 11 h 108"/>
                <a:gd name="T26" fmla="*/ 66 w 73"/>
                <a:gd name="T27" fmla="*/ 7 h 108"/>
                <a:gd name="T28" fmla="*/ 73 w 73"/>
                <a:gd name="T2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08">
                  <a:moveTo>
                    <a:pt x="0" y="108"/>
                  </a:moveTo>
                  <a:lnTo>
                    <a:pt x="0" y="102"/>
                  </a:lnTo>
                  <a:lnTo>
                    <a:pt x="0" y="96"/>
                  </a:lnTo>
                  <a:lnTo>
                    <a:pt x="8" y="88"/>
                  </a:lnTo>
                  <a:lnTo>
                    <a:pt x="18" y="78"/>
                  </a:lnTo>
                  <a:lnTo>
                    <a:pt x="27" y="69"/>
                  </a:lnTo>
                  <a:lnTo>
                    <a:pt x="36" y="61"/>
                  </a:lnTo>
                  <a:lnTo>
                    <a:pt x="36" y="55"/>
                  </a:lnTo>
                  <a:lnTo>
                    <a:pt x="36" y="48"/>
                  </a:lnTo>
                  <a:lnTo>
                    <a:pt x="48" y="36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60" y="11"/>
                  </a:lnTo>
                  <a:lnTo>
                    <a:pt x="66" y="7"/>
                  </a:lnTo>
                  <a:lnTo>
                    <a:pt x="73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82" name="Freeform 142"/>
            <p:cNvSpPr>
              <a:spLocks/>
            </p:cNvSpPr>
            <p:nvPr/>
          </p:nvSpPr>
          <p:spPr bwMode="auto">
            <a:xfrm flipH="1">
              <a:off x="1427" y="1331"/>
              <a:ext cx="35" cy="44"/>
            </a:xfrm>
            <a:custGeom>
              <a:avLst/>
              <a:gdLst>
                <a:gd name="T0" fmla="*/ 60 w 60"/>
                <a:gd name="T1" fmla="*/ 143 h 143"/>
                <a:gd name="T2" fmla="*/ 60 w 60"/>
                <a:gd name="T3" fmla="*/ 137 h 143"/>
                <a:gd name="T4" fmla="*/ 60 w 60"/>
                <a:gd name="T5" fmla="*/ 131 h 143"/>
                <a:gd name="T6" fmla="*/ 54 w 60"/>
                <a:gd name="T7" fmla="*/ 125 h 143"/>
                <a:gd name="T8" fmla="*/ 47 w 60"/>
                <a:gd name="T9" fmla="*/ 118 h 143"/>
                <a:gd name="T10" fmla="*/ 47 w 60"/>
                <a:gd name="T11" fmla="*/ 114 h 143"/>
                <a:gd name="T12" fmla="*/ 47 w 60"/>
                <a:gd name="T13" fmla="*/ 108 h 143"/>
                <a:gd name="T14" fmla="*/ 42 w 60"/>
                <a:gd name="T15" fmla="*/ 102 h 143"/>
                <a:gd name="T16" fmla="*/ 36 w 60"/>
                <a:gd name="T17" fmla="*/ 95 h 143"/>
                <a:gd name="T18" fmla="*/ 36 w 60"/>
                <a:gd name="T19" fmla="*/ 83 h 143"/>
                <a:gd name="T20" fmla="*/ 36 w 60"/>
                <a:gd name="T21" fmla="*/ 71 h 143"/>
                <a:gd name="T22" fmla="*/ 31 w 60"/>
                <a:gd name="T23" fmla="*/ 65 h 143"/>
                <a:gd name="T24" fmla="*/ 24 w 60"/>
                <a:gd name="T25" fmla="*/ 58 h 143"/>
                <a:gd name="T26" fmla="*/ 24 w 60"/>
                <a:gd name="T27" fmla="*/ 54 h 143"/>
                <a:gd name="T28" fmla="*/ 24 w 60"/>
                <a:gd name="T29" fmla="*/ 47 h 143"/>
                <a:gd name="T30" fmla="*/ 18 w 60"/>
                <a:gd name="T31" fmla="*/ 41 h 143"/>
                <a:gd name="T32" fmla="*/ 12 w 60"/>
                <a:gd name="T33" fmla="*/ 35 h 143"/>
                <a:gd name="T34" fmla="*/ 12 w 60"/>
                <a:gd name="T35" fmla="*/ 29 h 143"/>
                <a:gd name="T36" fmla="*/ 12 w 60"/>
                <a:gd name="T37" fmla="*/ 22 h 143"/>
                <a:gd name="T38" fmla="*/ 6 w 60"/>
                <a:gd name="T39" fmla="*/ 17 h 143"/>
                <a:gd name="T40" fmla="*/ 0 w 60"/>
                <a:gd name="T41" fmla="*/ 10 h 143"/>
                <a:gd name="T42" fmla="*/ 0 w 60"/>
                <a:gd name="T43" fmla="*/ 6 h 143"/>
                <a:gd name="T44" fmla="*/ 0 w 60"/>
                <a:gd name="T4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" h="143">
                  <a:moveTo>
                    <a:pt x="60" y="143"/>
                  </a:moveTo>
                  <a:lnTo>
                    <a:pt x="60" y="137"/>
                  </a:lnTo>
                  <a:lnTo>
                    <a:pt x="60" y="131"/>
                  </a:lnTo>
                  <a:lnTo>
                    <a:pt x="54" y="125"/>
                  </a:lnTo>
                  <a:lnTo>
                    <a:pt x="47" y="118"/>
                  </a:lnTo>
                  <a:lnTo>
                    <a:pt x="47" y="114"/>
                  </a:lnTo>
                  <a:lnTo>
                    <a:pt x="47" y="108"/>
                  </a:lnTo>
                  <a:lnTo>
                    <a:pt x="42" y="102"/>
                  </a:lnTo>
                  <a:lnTo>
                    <a:pt x="36" y="95"/>
                  </a:lnTo>
                  <a:lnTo>
                    <a:pt x="36" y="83"/>
                  </a:lnTo>
                  <a:lnTo>
                    <a:pt x="36" y="71"/>
                  </a:lnTo>
                  <a:lnTo>
                    <a:pt x="31" y="65"/>
                  </a:lnTo>
                  <a:lnTo>
                    <a:pt x="24" y="58"/>
                  </a:lnTo>
                  <a:lnTo>
                    <a:pt x="24" y="54"/>
                  </a:lnTo>
                  <a:lnTo>
                    <a:pt x="24" y="47"/>
                  </a:lnTo>
                  <a:lnTo>
                    <a:pt x="18" y="41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2" y="22"/>
                  </a:lnTo>
                  <a:lnTo>
                    <a:pt x="6" y="17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83" name="Freeform 143"/>
            <p:cNvSpPr>
              <a:spLocks/>
            </p:cNvSpPr>
            <p:nvPr/>
          </p:nvSpPr>
          <p:spPr bwMode="auto">
            <a:xfrm flipH="1">
              <a:off x="1746" y="1303"/>
              <a:ext cx="45" cy="28"/>
            </a:xfrm>
            <a:custGeom>
              <a:avLst/>
              <a:gdLst>
                <a:gd name="T0" fmla="*/ 73 w 73"/>
                <a:gd name="T1" fmla="*/ 86 h 86"/>
                <a:gd name="T2" fmla="*/ 61 w 73"/>
                <a:gd name="T3" fmla="*/ 86 h 86"/>
                <a:gd name="T4" fmla="*/ 49 w 73"/>
                <a:gd name="T5" fmla="*/ 86 h 86"/>
                <a:gd name="T6" fmla="*/ 43 w 73"/>
                <a:gd name="T7" fmla="*/ 80 h 86"/>
                <a:gd name="T8" fmla="*/ 36 w 73"/>
                <a:gd name="T9" fmla="*/ 73 h 86"/>
                <a:gd name="T10" fmla="*/ 25 w 73"/>
                <a:gd name="T11" fmla="*/ 73 h 86"/>
                <a:gd name="T12" fmla="*/ 13 w 73"/>
                <a:gd name="T13" fmla="*/ 73 h 86"/>
                <a:gd name="T14" fmla="*/ 13 w 73"/>
                <a:gd name="T15" fmla="*/ 67 h 86"/>
                <a:gd name="T16" fmla="*/ 13 w 73"/>
                <a:gd name="T17" fmla="*/ 61 h 86"/>
                <a:gd name="T18" fmla="*/ 7 w 73"/>
                <a:gd name="T19" fmla="*/ 55 h 86"/>
                <a:gd name="T20" fmla="*/ 0 w 73"/>
                <a:gd name="T21" fmla="*/ 50 h 86"/>
                <a:gd name="T22" fmla="*/ 0 w 73"/>
                <a:gd name="T23" fmla="*/ 44 h 86"/>
                <a:gd name="T24" fmla="*/ 0 w 73"/>
                <a:gd name="T25" fmla="*/ 37 h 86"/>
                <a:gd name="T26" fmla="*/ 6 w 73"/>
                <a:gd name="T27" fmla="*/ 31 h 86"/>
                <a:gd name="T28" fmla="*/ 13 w 73"/>
                <a:gd name="T29" fmla="*/ 25 h 86"/>
                <a:gd name="T30" fmla="*/ 13 w 73"/>
                <a:gd name="T31" fmla="*/ 13 h 86"/>
                <a:gd name="T32" fmla="*/ 13 w 73"/>
                <a:gd name="T3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86">
                  <a:moveTo>
                    <a:pt x="73" y="86"/>
                  </a:moveTo>
                  <a:lnTo>
                    <a:pt x="61" y="86"/>
                  </a:lnTo>
                  <a:lnTo>
                    <a:pt x="49" y="86"/>
                  </a:lnTo>
                  <a:lnTo>
                    <a:pt x="43" y="80"/>
                  </a:lnTo>
                  <a:lnTo>
                    <a:pt x="36" y="73"/>
                  </a:lnTo>
                  <a:lnTo>
                    <a:pt x="25" y="73"/>
                  </a:lnTo>
                  <a:lnTo>
                    <a:pt x="13" y="73"/>
                  </a:lnTo>
                  <a:lnTo>
                    <a:pt x="13" y="67"/>
                  </a:lnTo>
                  <a:lnTo>
                    <a:pt x="13" y="61"/>
                  </a:lnTo>
                  <a:lnTo>
                    <a:pt x="7" y="55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6" y="31"/>
                  </a:lnTo>
                  <a:lnTo>
                    <a:pt x="13" y="25"/>
                  </a:lnTo>
                  <a:lnTo>
                    <a:pt x="13" y="13"/>
                  </a:lnTo>
                  <a:lnTo>
                    <a:pt x="13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84" name="Freeform 144"/>
            <p:cNvSpPr>
              <a:spLocks/>
            </p:cNvSpPr>
            <p:nvPr/>
          </p:nvSpPr>
          <p:spPr bwMode="auto">
            <a:xfrm flipH="1">
              <a:off x="1739" y="1303"/>
              <a:ext cx="42" cy="28"/>
            </a:xfrm>
            <a:custGeom>
              <a:avLst/>
              <a:gdLst>
                <a:gd name="T0" fmla="*/ 60 w 71"/>
                <a:gd name="T1" fmla="*/ 86 h 86"/>
                <a:gd name="T2" fmla="*/ 60 w 71"/>
                <a:gd name="T3" fmla="*/ 80 h 86"/>
                <a:gd name="T4" fmla="*/ 60 w 71"/>
                <a:gd name="T5" fmla="*/ 73 h 86"/>
                <a:gd name="T6" fmla="*/ 64 w 71"/>
                <a:gd name="T7" fmla="*/ 67 h 86"/>
                <a:gd name="T8" fmla="*/ 71 w 71"/>
                <a:gd name="T9" fmla="*/ 61 h 86"/>
                <a:gd name="T10" fmla="*/ 71 w 71"/>
                <a:gd name="T11" fmla="*/ 50 h 86"/>
                <a:gd name="T12" fmla="*/ 71 w 71"/>
                <a:gd name="T13" fmla="*/ 37 h 86"/>
                <a:gd name="T14" fmla="*/ 63 w 71"/>
                <a:gd name="T15" fmla="*/ 27 h 86"/>
                <a:gd name="T16" fmla="*/ 54 w 71"/>
                <a:gd name="T17" fmla="*/ 19 h 86"/>
                <a:gd name="T18" fmla="*/ 44 w 71"/>
                <a:gd name="T19" fmla="*/ 10 h 86"/>
                <a:gd name="T20" fmla="*/ 36 w 71"/>
                <a:gd name="T21" fmla="*/ 0 h 86"/>
                <a:gd name="T22" fmla="*/ 27 w 71"/>
                <a:gd name="T23" fmla="*/ 0 h 86"/>
                <a:gd name="T24" fmla="*/ 18 w 71"/>
                <a:gd name="T25" fmla="*/ 0 h 86"/>
                <a:gd name="T26" fmla="*/ 8 w 71"/>
                <a:gd name="T27" fmla="*/ 0 h 86"/>
                <a:gd name="T28" fmla="*/ 0 w 71"/>
                <a:gd name="T2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60" y="86"/>
                  </a:moveTo>
                  <a:lnTo>
                    <a:pt x="60" y="80"/>
                  </a:lnTo>
                  <a:lnTo>
                    <a:pt x="60" y="73"/>
                  </a:lnTo>
                  <a:lnTo>
                    <a:pt x="64" y="67"/>
                  </a:lnTo>
                  <a:lnTo>
                    <a:pt x="71" y="61"/>
                  </a:lnTo>
                  <a:lnTo>
                    <a:pt x="71" y="50"/>
                  </a:lnTo>
                  <a:lnTo>
                    <a:pt x="71" y="37"/>
                  </a:lnTo>
                  <a:lnTo>
                    <a:pt x="63" y="27"/>
                  </a:lnTo>
                  <a:lnTo>
                    <a:pt x="54" y="19"/>
                  </a:lnTo>
                  <a:lnTo>
                    <a:pt x="44" y="10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85" name="Freeform 145"/>
            <p:cNvSpPr>
              <a:spLocks/>
            </p:cNvSpPr>
            <p:nvPr/>
          </p:nvSpPr>
          <p:spPr bwMode="auto">
            <a:xfrm flipH="1">
              <a:off x="1037" y="1287"/>
              <a:ext cx="41" cy="27"/>
            </a:xfrm>
            <a:custGeom>
              <a:avLst/>
              <a:gdLst>
                <a:gd name="T0" fmla="*/ 0 w 72"/>
                <a:gd name="T1" fmla="*/ 84 h 84"/>
                <a:gd name="T2" fmla="*/ 6 w 72"/>
                <a:gd name="T3" fmla="*/ 78 h 84"/>
                <a:gd name="T4" fmla="*/ 12 w 72"/>
                <a:gd name="T5" fmla="*/ 72 h 84"/>
                <a:gd name="T6" fmla="*/ 12 w 72"/>
                <a:gd name="T7" fmla="*/ 66 h 84"/>
                <a:gd name="T8" fmla="*/ 12 w 72"/>
                <a:gd name="T9" fmla="*/ 60 h 84"/>
                <a:gd name="T10" fmla="*/ 18 w 72"/>
                <a:gd name="T11" fmla="*/ 54 h 84"/>
                <a:gd name="T12" fmla="*/ 24 w 72"/>
                <a:gd name="T13" fmla="*/ 47 h 84"/>
                <a:gd name="T14" fmla="*/ 29 w 72"/>
                <a:gd name="T15" fmla="*/ 47 h 84"/>
                <a:gd name="T16" fmla="*/ 37 w 72"/>
                <a:gd name="T17" fmla="*/ 47 h 84"/>
                <a:gd name="T18" fmla="*/ 48 w 72"/>
                <a:gd name="T19" fmla="*/ 36 h 84"/>
                <a:gd name="T20" fmla="*/ 60 w 72"/>
                <a:gd name="T21" fmla="*/ 24 h 84"/>
                <a:gd name="T22" fmla="*/ 60 w 72"/>
                <a:gd name="T23" fmla="*/ 18 h 84"/>
                <a:gd name="T24" fmla="*/ 60 w 72"/>
                <a:gd name="T25" fmla="*/ 12 h 84"/>
                <a:gd name="T26" fmla="*/ 66 w 72"/>
                <a:gd name="T27" fmla="*/ 6 h 84"/>
                <a:gd name="T28" fmla="*/ 72 w 72"/>
                <a:gd name="T29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4">
                  <a:moveTo>
                    <a:pt x="0" y="84"/>
                  </a:moveTo>
                  <a:lnTo>
                    <a:pt x="6" y="78"/>
                  </a:lnTo>
                  <a:lnTo>
                    <a:pt x="12" y="72"/>
                  </a:lnTo>
                  <a:lnTo>
                    <a:pt x="12" y="66"/>
                  </a:lnTo>
                  <a:lnTo>
                    <a:pt x="12" y="60"/>
                  </a:lnTo>
                  <a:lnTo>
                    <a:pt x="18" y="54"/>
                  </a:lnTo>
                  <a:lnTo>
                    <a:pt x="24" y="47"/>
                  </a:lnTo>
                  <a:lnTo>
                    <a:pt x="29" y="47"/>
                  </a:lnTo>
                  <a:lnTo>
                    <a:pt x="37" y="47"/>
                  </a:lnTo>
                  <a:lnTo>
                    <a:pt x="48" y="36"/>
                  </a:lnTo>
                  <a:lnTo>
                    <a:pt x="60" y="24"/>
                  </a:lnTo>
                  <a:lnTo>
                    <a:pt x="60" y="18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86" name="Freeform 146"/>
            <p:cNvSpPr>
              <a:spLocks/>
            </p:cNvSpPr>
            <p:nvPr/>
          </p:nvSpPr>
          <p:spPr bwMode="auto">
            <a:xfrm flipH="1">
              <a:off x="1781" y="1245"/>
              <a:ext cx="57" cy="58"/>
            </a:xfrm>
            <a:custGeom>
              <a:avLst/>
              <a:gdLst>
                <a:gd name="T0" fmla="*/ 96 w 96"/>
                <a:gd name="T1" fmla="*/ 179 h 179"/>
                <a:gd name="T2" fmla="*/ 96 w 96"/>
                <a:gd name="T3" fmla="*/ 173 h 179"/>
                <a:gd name="T4" fmla="*/ 96 w 96"/>
                <a:gd name="T5" fmla="*/ 168 h 179"/>
                <a:gd name="T6" fmla="*/ 90 w 96"/>
                <a:gd name="T7" fmla="*/ 162 h 179"/>
                <a:gd name="T8" fmla="*/ 83 w 96"/>
                <a:gd name="T9" fmla="*/ 156 h 179"/>
                <a:gd name="T10" fmla="*/ 83 w 96"/>
                <a:gd name="T11" fmla="*/ 150 h 179"/>
                <a:gd name="T12" fmla="*/ 83 w 96"/>
                <a:gd name="T13" fmla="*/ 144 h 179"/>
                <a:gd name="T14" fmla="*/ 78 w 96"/>
                <a:gd name="T15" fmla="*/ 138 h 179"/>
                <a:gd name="T16" fmla="*/ 71 w 96"/>
                <a:gd name="T17" fmla="*/ 132 h 179"/>
                <a:gd name="T18" fmla="*/ 71 w 96"/>
                <a:gd name="T19" fmla="*/ 127 h 179"/>
                <a:gd name="T20" fmla="*/ 71 w 96"/>
                <a:gd name="T21" fmla="*/ 120 h 179"/>
                <a:gd name="T22" fmla="*/ 65 w 96"/>
                <a:gd name="T23" fmla="*/ 114 h 179"/>
                <a:gd name="T24" fmla="*/ 60 w 96"/>
                <a:gd name="T25" fmla="*/ 108 h 179"/>
                <a:gd name="T26" fmla="*/ 60 w 96"/>
                <a:gd name="T27" fmla="*/ 102 h 179"/>
                <a:gd name="T28" fmla="*/ 60 w 96"/>
                <a:gd name="T29" fmla="*/ 96 h 179"/>
                <a:gd name="T30" fmla="*/ 48 w 96"/>
                <a:gd name="T31" fmla="*/ 84 h 179"/>
                <a:gd name="T32" fmla="*/ 35 w 96"/>
                <a:gd name="T33" fmla="*/ 71 h 179"/>
                <a:gd name="T34" fmla="*/ 35 w 96"/>
                <a:gd name="T35" fmla="*/ 66 h 179"/>
                <a:gd name="T36" fmla="*/ 35 w 96"/>
                <a:gd name="T37" fmla="*/ 60 h 179"/>
                <a:gd name="T38" fmla="*/ 30 w 96"/>
                <a:gd name="T39" fmla="*/ 54 h 179"/>
                <a:gd name="T40" fmla="*/ 24 w 96"/>
                <a:gd name="T41" fmla="*/ 48 h 179"/>
                <a:gd name="T42" fmla="*/ 24 w 96"/>
                <a:gd name="T43" fmla="*/ 42 h 179"/>
                <a:gd name="T44" fmla="*/ 24 w 96"/>
                <a:gd name="T45" fmla="*/ 36 h 179"/>
                <a:gd name="T46" fmla="*/ 19 w 96"/>
                <a:gd name="T47" fmla="*/ 30 h 179"/>
                <a:gd name="T48" fmla="*/ 12 w 96"/>
                <a:gd name="T49" fmla="*/ 23 h 179"/>
                <a:gd name="T50" fmla="*/ 12 w 96"/>
                <a:gd name="T51" fmla="*/ 19 h 179"/>
                <a:gd name="T52" fmla="*/ 12 w 96"/>
                <a:gd name="T53" fmla="*/ 12 h 179"/>
                <a:gd name="T54" fmla="*/ 6 w 96"/>
                <a:gd name="T55" fmla="*/ 6 h 179"/>
                <a:gd name="T56" fmla="*/ 0 w 96"/>
                <a:gd name="T5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6" h="179">
                  <a:moveTo>
                    <a:pt x="96" y="179"/>
                  </a:moveTo>
                  <a:lnTo>
                    <a:pt x="96" y="173"/>
                  </a:lnTo>
                  <a:lnTo>
                    <a:pt x="96" y="168"/>
                  </a:lnTo>
                  <a:lnTo>
                    <a:pt x="90" y="162"/>
                  </a:lnTo>
                  <a:lnTo>
                    <a:pt x="83" y="156"/>
                  </a:lnTo>
                  <a:lnTo>
                    <a:pt x="83" y="150"/>
                  </a:lnTo>
                  <a:lnTo>
                    <a:pt x="83" y="144"/>
                  </a:lnTo>
                  <a:lnTo>
                    <a:pt x="78" y="138"/>
                  </a:lnTo>
                  <a:lnTo>
                    <a:pt x="71" y="132"/>
                  </a:lnTo>
                  <a:lnTo>
                    <a:pt x="71" y="127"/>
                  </a:lnTo>
                  <a:lnTo>
                    <a:pt x="71" y="120"/>
                  </a:lnTo>
                  <a:lnTo>
                    <a:pt x="65" y="114"/>
                  </a:lnTo>
                  <a:lnTo>
                    <a:pt x="60" y="108"/>
                  </a:lnTo>
                  <a:lnTo>
                    <a:pt x="60" y="102"/>
                  </a:lnTo>
                  <a:lnTo>
                    <a:pt x="60" y="96"/>
                  </a:lnTo>
                  <a:lnTo>
                    <a:pt x="48" y="84"/>
                  </a:lnTo>
                  <a:lnTo>
                    <a:pt x="35" y="71"/>
                  </a:lnTo>
                  <a:lnTo>
                    <a:pt x="35" y="66"/>
                  </a:lnTo>
                  <a:lnTo>
                    <a:pt x="35" y="60"/>
                  </a:lnTo>
                  <a:lnTo>
                    <a:pt x="30" y="54"/>
                  </a:lnTo>
                  <a:lnTo>
                    <a:pt x="24" y="48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19" y="30"/>
                  </a:lnTo>
                  <a:lnTo>
                    <a:pt x="12" y="23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87" name="Freeform 147"/>
            <p:cNvSpPr>
              <a:spLocks/>
            </p:cNvSpPr>
            <p:nvPr/>
          </p:nvSpPr>
          <p:spPr bwMode="auto">
            <a:xfrm flipH="1">
              <a:off x="1504" y="1249"/>
              <a:ext cx="44" cy="42"/>
            </a:xfrm>
            <a:custGeom>
              <a:avLst/>
              <a:gdLst>
                <a:gd name="T0" fmla="*/ 73 w 73"/>
                <a:gd name="T1" fmla="*/ 132 h 132"/>
                <a:gd name="T2" fmla="*/ 73 w 73"/>
                <a:gd name="T3" fmla="*/ 126 h 132"/>
                <a:gd name="T4" fmla="*/ 73 w 73"/>
                <a:gd name="T5" fmla="*/ 120 h 132"/>
                <a:gd name="T6" fmla="*/ 68 w 73"/>
                <a:gd name="T7" fmla="*/ 115 h 132"/>
                <a:gd name="T8" fmla="*/ 61 w 73"/>
                <a:gd name="T9" fmla="*/ 108 h 132"/>
                <a:gd name="T10" fmla="*/ 61 w 73"/>
                <a:gd name="T11" fmla="*/ 102 h 132"/>
                <a:gd name="T12" fmla="*/ 61 w 73"/>
                <a:gd name="T13" fmla="*/ 96 h 132"/>
                <a:gd name="T14" fmla="*/ 49 w 73"/>
                <a:gd name="T15" fmla="*/ 84 h 132"/>
                <a:gd name="T16" fmla="*/ 36 w 73"/>
                <a:gd name="T17" fmla="*/ 71 h 132"/>
                <a:gd name="T18" fmla="*/ 36 w 73"/>
                <a:gd name="T19" fmla="*/ 65 h 132"/>
                <a:gd name="T20" fmla="*/ 36 w 73"/>
                <a:gd name="T21" fmla="*/ 59 h 132"/>
                <a:gd name="T22" fmla="*/ 24 w 73"/>
                <a:gd name="T23" fmla="*/ 48 h 132"/>
                <a:gd name="T24" fmla="*/ 13 w 73"/>
                <a:gd name="T25" fmla="*/ 36 h 132"/>
                <a:gd name="T26" fmla="*/ 13 w 73"/>
                <a:gd name="T27" fmla="*/ 30 h 132"/>
                <a:gd name="T28" fmla="*/ 13 w 73"/>
                <a:gd name="T29" fmla="*/ 24 h 132"/>
                <a:gd name="T30" fmla="*/ 7 w 73"/>
                <a:gd name="T31" fmla="*/ 18 h 132"/>
                <a:gd name="T32" fmla="*/ 0 w 73"/>
                <a:gd name="T33" fmla="*/ 11 h 132"/>
                <a:gd name="T34" fmla="*/ 0 w 73"/>
                <a:gd name="T35" fmla="*/ 7 h 132"/>
                <a:gd name="T36" fmla="*/ 0 w 73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32">
                  <a:moveTo>
                    <a:pt x="73" y="132"/>
                  </a:moveTo>
                  <a:lnTo>
                    <a:pt x="73" y="126"/>
                  </a:lnTo>
                  <a:lnTo>
                    <a:pt x="73" y="120"/>
                  </a:lnTo>
                  <a:lnTo>
                    <a:pt x="68" y="115"/>
                  </a:lnTo>
                  <a:lnTo>
                    <a:pt x="61" y="108"/>
                  </a:lnTo>
                  <a:lnTo>
                    <a:pt x="61" y="102"/>
                  </a:lnTo>
                  <a:lnTo>
                    <a:pt x="61" y="96"/>
                  </a:lnTo>
                  <a:lnTo>
                    <a:pt x="49" y="84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36" y="59"/>
                  </a:lnTo>
                  <a:lnTo>
                    <a:pt x="24" y="48"/>
                  </a:lnTo>
                  <a:lnTo>
                    <a:pt x="13" y="36"/>
                  </a:lnTo>
                  <a:lnTo>
                    <a:pt x="13" y="30"/>
                  </a:lnTo>
                  <a:lnTo>
                    <a:pt x="13" y="24"/>
                  </a:lnTo>
                  <a:lnTo>
                    <a:pt x="7" y="18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88" name="Freeform 148"/>
            <p:cNvSpPr>
              <a:spLocks/>
            </p:cNvSpPr>
            <p:nvPr/>
          </p:nvSpPr>
          <p:spPr bwMode="auto">
            <a:xfrm flipH="1">
              <a:off x="909" y="1216"/>
              <a:ext cx="65" cy="33"/>
            </a:xfrm>
            <a:custGeom>
              <a:avLst/>
              <a:gdLst>
                <a:gd name="T0" fmla="*/ 0 w 108"/>
                <a:gd name="T1" fmla="*/ 108 h 108"/>
                <a:gd name="T2" fmla="*/ 0 w 108"/>
                <a:gd name="T3" fmla="*/ 102 h 108"/>
                <a:gd name="T4" fmla="*/ 0 w 108"/>
                <a:gd name="T5" fmla="*/ 96 h 108"/>
                <a:gd name="T6" fmla="*/ 25 w 108"/>
                <a:gd name="T7" fmla="*/ 71 h 108"/>
                <a:gd name="T8" fmla="*/ 49 w 108"/>
                <a:gd name="T9" fmla="*/ 48 h 108"/>
                <a:gd name="T10" fmla="*/ 73 w 108"/>
                <a:gd name="T11" fmla="*/ 23 h 108"/>
                <a:gd name="T12" fmla="*/ 97 w 108"/>
                <a:gd name="T13" fmla="*/ 0 h 108"/>
                <a:gd name="T14" fmla="*/ 102 w 108"/>
                <a:gd name="T15" fmla="*/ 0 h 108"/>
                <a:gd name="T16" fmla="*/ 108 w 108"/>
                <a:gd name="T1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08">
                  <a:moveTo>
                    <a:pt x="0" y="108"/>
                  </a:moveTo>
                  <a:lnTo>
                    <a:pt x="0" y="102"/>
                  </a:lnTo>
                  <a:lnTo>
                    <a:pt x="0" y="96"/>
                  </a:lnTo>
                  <a:lnTo>
                    <a:pt x="25" y="71"/>
                  </a:lnTo>
                  <a:lnTo>
                    <a:pt x="49" y="48"/>
                  </a:lnTo>
                  <a:lnTo>
                    <a:pt x="73" y="23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8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89" name="Freeform 149"/>
            <p:cNvSpPr>
              <a:spLocks/>
            </p:cNvSpPr>
            <p:nvPr/>
          </p:nvSpPr>
          <p:spPr bwMode="auto">
            <a:xfrm flipH="1">
              <a:off x="1583" y="1184"/>
              <a:ext cx="51" cy="39"/>
            </a:xfrm>
            <a:custGeom>
              <a:avLst/>
              <a:gdLst>
                <a:gd name="T0" fmla="*/ 84 w 84"/>
                <a:gd name="T1" fmla="*/ 121 h 121"/>
                <a:gd name="T2" fmla="*/ 84 w 84"/>
                <a:gd name="T3" fmla="*/ 115 h 121"/>
                <a:gd name="T4" fmla="*/ 84 w 84"/>
                <a:gd name="T5" fmla="*/ 108 h 121"/>
                <a:gd name="T6" fmla="*/ 75 w 84"/>
                <a:gd name="T7" fmla="*/ 99 h 121"/>
                <a:gd name="T8" fmla="*/ 66 w 84"/>
                <a:gd name="T9" fmla="*/ 90 h 121"/>
                <a:gd name="T10" fmla="*/ 56 w 84"/>
                <a:gd name="T11" fmla="*/ 81 h 121"/>
                <a:gd name="T12" fmla="*/ 48 w 84"/>
                <a:gd name="T13" fmla="*/ 71 h 121"/>
                <a:gd name="T14" fmla="*/ 48 w 84"/>
                <a:gd name="T15" fmla="*/ 65 h 121"/>
                <a:gd name="T16" fmla="*/ 48 w 84"/>
                <a:gd name="T17" fmla="*/ 60 h 121"/>
                <a:gd name="T18" fmla="*/ 36 w 84"/>
                <a:gd name="T19" fmla="*/ 48 h 121"/>
                <a:gd name="T20" fmla="*/ 23 w 84"/>
                <a:gd name="T21" fmla="*/ 35 h 121"/>
                <a:gd name="T22" fmla="*/ 23 w 84"/>
                <a:gd name="T23" fmla="*/ 30 h 121"/>
                <a:gd name="T24" fmla="*/ 23 w 84"/>
                <a:gd name="T25" fmla="*/ 24 h 121"/>
                <a:gd name="T26" fmla="*/ 12 w 84"/>
                <a:gd name="T27" fmla="*/ 13 h 121"/>
                <a:gd name="T28" fmla="*/ 0 w 84"/>
                <a:gd name="T2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121">
                  <a:moveTo>
                    <a:pt x="84" y="121"/>
                  </a:moveTo>
                  <a:lnTo>
                    <a:pt x="84" y="115"/>
                  </a:lnTo>
                  <a:lnTo>
                    <a:pt x="84" y="108"/>
                  </a:lnTo>
                  <a:lnTo>
                    <a:pt x="75" y="99"/>
                  </a:lnTo>
                  <a:lnTo>
                    <a:pt x="66" y="90"/>
                  </a:lnTo>
                  <a:lnTo>
                    <a:pt x="56" y="81"/>
                  </a:lnTo>
                  <a:lnTo>
                    <a:pt x="48" y="71"/>
                  </a:lnTo>
                  <a:lnTo>
                    <a:pt x="48" y="65"/>
                  </a:lnTo>
                  <a:lnTo>
                    <a:pt x="48" y="60"/>
                  </a:lnTo>
                  <a:lnTo>
                    <a:pt x="36" y="48"/>
                  </a:lnTo>
                  <a:lnTo>
                    <a:pt x="23" y="35"/>
                  </a:lnTo>
                  <a:lnTo>
                    <a:pt x="23" y="30"/>
                  </a:lnTo>
                  <a:lnTo>
                    <a:pt x="23" y="24"/>
                  </a:lnTo>
                  <a:lnTo>
                    <a:pt x="12" y="1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90" name="Freeform 150"/>
            <p:cNvSpPr>
              <a:spLocks/>
            </p:cNvSpPr>
            <p:nvPr/>
          </p:nvSpPr>
          <p:spPr bwMode="auto">
            <a:xfrm flipH="1">
              <a:off x="1873" y="1173"/>
              <a:ext cx="59" cy="43"/>
            </a:xfrm>
            <a:custGeom>
              <a:avLst/>
              <a:gdLst>
                <a:gd name="T0" fmla="*/ 96 w 96"/>
                <a:gd name="T1" fmla="*/ 133 h 133"/>
                <a:gd name="T2" fmla="*/ 84 w 96"/>
                <a:gd name="T3" fmla="*/ 121 h 133"/>
                <a:gd name="T4" fmla="*/ 72 w 96"/>
                <a:gd name="T5" fmla="*/ 109 h 133"/>
                <a:gd name="T6" fmla="*/ 61 w 96"/>
                <a:gd name="T7" fmla="*/ 97 h 133"/>
                <a:gd name="T8" fmla="*/ 49 w 96"/>
                <a:gd name="T9" fmla="*/ 85 h 133"/>
                <a:gd name="T10" fmla="*/ 49 w 96"/>
                <a:gd name="T11" fmla="*/ 79 h 133"/>
                <a:gd name="T12" fmla="*/ 49 w 96"/>
                <a:gd name="T13" fmla="*/ 72 h 133"/>
                <a:gd name="T14" fmla="*/ 43 w 96"/>
                <a:gd name="T15" fmla="*/ 67 h 133"/>
                <a:gd name="T16" fmla="*/ 36 w 96"/>
                <a:gd name="T17" fmla="*/ 61 h 133"/>
                <a:gd name="T18" fmla="*/ 36 w 96"/>
                <a:gd name="T19" fmla="*/ 56 h 133"/>
                <a:gd name="T20" fmla="*/ 36 w 96"/>
                <a:gd name="T21" fmla="*/ 49 h 133"/>
                <a:gd name="T22" fmla="*/ 30 w 96"/>
                <a:gd name="T23" fmla="*/ 44 h 133"/>
                <a:gd name="T24" fmla="*/ 24 w 96"/>
                <a:gd name="T25" fmla="*/ 37 h 133"/>
                <a:gd name="T26" fmla="*/ 24 w 96"/>
                <a:gd name="T27" fmla="*/ 31 h 133"/>
                <a:gd name="T28" fmla="*/ 24 w 96"/>
                <a:gd name="T29" fmla="*/ 25 h 133"/>
                <a:gd name="T30" fmla="*/ 13 w 96"/>
                <a:gd name="T31" fmla="*/ 13 h 133"/>
                <a:gd name="T32" fmla="*/ 0 w 96"/>
                <a:gd name="T3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" h="133">
                  <a:moveTo>
                    <a:pt x="96" y="133"/>
                  </a:moveTo>
                  <a:lnTo>
                    <a:pt x="84" y="121"/>
                  </a:lnTo>
                  <a:lnTo>
                    <a:pt x="72" y="109"/>
                  </a:lnTo>
                  <a:lnTo>
                    <a:pt x="61" y="97"/>
                  </a:lnTo>
                  <a:lnTo>
                    <a:pt x="49" y="85"/>
                  </a:lnTo>
                  <a:lnTo>
                    <a:pt x="49" y="79"/>
                  </a:lnTo>
                  <a:lnTo>
                    <a:pt x="49" y="72"/>
                  </a:lnTo>
                  <a:lnTo>
                    <a:pt x="43" y="67"/>
                  </a:lnTo>
                  <a:lnTo>
                    <a:pt x="36" y="61"/>
                  </a:lnTo>
                  <a:lnTo>
                    <a:pt x="36" y="56"/>
                  </a:lnTo>
                  <a:lnTo>
                    <a:pt x="36" y="49"/>
                  </a:lnTo>
                  <a:lnTo>
                    <a:pt x="30" y="44"/>
                  </a:lnTo>
                  <a:lnTo>
                    <a:pt x="24" y="37"/>
                  </a:lnTo>
                  <a:lnTo>
                    <a:pt x="24" y="31"/>
                  </a:lnTo>
                  <a:lnTo>
                    <a:pt x="24" y="25"/>
                  </a:lnTo>
                  <a:lnTo>
                    <a:pt x="13" y="1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91" name="Freeform 151"/>
            <p:cNvSpPr>
              <a:spLocks/>
            </p:cNvSpPr>
            <p:nvPr/>
          </p:nvSpPr>
          <p:spPr bwMode="auto">
            <a:xfrm flipH="1">
              <a:off x="798" y="1161"/>
              <a:ext cx="62" cy="23"/>
            </a:xfrm>
            <a:custGeom>
              <a:avLst/>
              <a:gdLst>
                <a:gd name="T0" fmla="*/ 0 w 107"/>
                <a:gd name="T1" fmla="*/ 73 h 73"/>
                <a:gd name="T2" fmla="*/ 6 w 107"/>
                <a:gd name="T3" fmla="*/ 73 h 73"/>
                <a:gd name="T4" fmla="*/ 11 w 107"/>
                <a:gd name="T5" fmla="*/ 73 h 73"/>
                <a:gd name="T6" fmla="*/ 23 w 107"/>
                <a:gd name="T7" fmla="*/ 61 h 73"/>
                <a:gd name="T8" fmla="*/ 36 w 107"/>
                <a:gd name="T9" fmla="*/ 48 h 73"/>
                <a:gd name="T10" fmla="*/ 42 w 107"/>
                <a:gd name="T11" fmla="*/ 48 h 73"/>
                <a:gd name="T12" fmla="*/ 48 w 107"/>
                <a:gd name="T13" fmla="*/ 48 h 73"/>
                <a:gd name="T14" fmla="*/ 59 w 107"/>
                <a:gd name="T15" fmla="*/ 36 h 73"/>
                <a:gd name="T16" fmla="*/ 72 w 107"/>
                <a:gd name="T17" fmla="*/ 25 h 73"/>
                <a:gd name="T18" fmla="*/ 84 w 107"/>
                <a:gd name="T19" fmla="*/ 13 h 73"/>
                <a:gd name="T20" fmla="*/ 97 w 107"/>
                <a:gd name="T21" fmla="*/ 0 h 73"/>
                <a:gd name="T22" fmla="*/ 102 w 107"/>
                <a:gd name="T23" fmla="*/ 0 h 73"/>
                <a:gd name="T24" fmla="*/ 107 w 107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" h="73">
                  <a:moveTo>
                    <a:pt x="0" y="73"/>
                  </a:moveTo>
                  <a:lnTo>
                    <a:pt x="6" y="73"/>
                  </a:lnTo>
                  <a:lnTo>
                    <a:pt x="11" y="73"/>
                  </a:lnTo>
                  <a:lnTo>
                    <a:pt x="23" y="61"/>
                  </a:lnTo>
                  <a:lnTo>
                    <a:pt x="36" y="48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9" y="36"/>
                  </a:lnTo>
                  <a:lnTo>
                    <a:pt x="72" y="25"/>
                  </a:lnTo>
                  <a:lnTo>
                    <a:pt x="84" y="13"/>
                  </a:lnTo>
                  <a:lnTo>
                    <a:pt x="97" y="0"/>
                  </a:lnTo>
                  <a:lnTo>
                    <a:pt x="102" y="0"/>
                  </a:lnTo>
                  <a:lnTo>
                    <a:pt x="107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92" name="Freeform 152"/>
            <p:cNvSpPr>
              <a:spLocks/>
            </p:cNvSpPr>
            <p:nvPr/>
          </p:nvSpPr>
          <p:spPr bwMode="auto">
            <a:xfrm flipH="1">
              <a:off x="1669" y="1119"/>
              <a:ext cx="56" cy="40"/>
            </a:xfrm>
            <a:custGeom>
              <a:avLst/>
              <a:gdLst>
                <a:gd name="T0" fmla="*/ 95 w 95"/>
                <a:gd name="T1" fmla="*/ 121 h 121"/>
                <a:gd name="T2" fmla="*/ 83 w 95"/>
                <a:gd name="T3" fmla="*/ 108 h 121"/>
                <a:gd name="T4" fmla="*/ 72 w 95"/>
                <a:gd name="T5" fmla="*/ 96 h 121"/>
                <a:gd name="T6" fmla="*/ 60 w 95"/>
                <a:gd name="T7" fmla="*/ 84 h 121"/>
                <a:gd name="T8" fmla="*/ 48 w 95"/>
                <a:gd name="T9" fmla="*/ 71 h 121"/>
                <a:gd name="T10" fmla="*/ 48 w 95"/>
                <a:gd name="T11" fmla="*/ 66 h 121"/>
                <a:gd name="T12" fmla="*/ 48 w 95"/>
                <a:gd name="T13" fmla="*/ 60 h 121"/>
                <a:gd name="T14" fmla="*/ 36 w 95"/>
                <a:gd name="T15" fmla="*/ 48 h 121"/>
                <a:gd name="T16" fmla="*/ 23 w 95"/>
                <a:gd name="T17" fmla="*/ 35 h 121"/>
                <a:gd name="T18" fmla="*/ 23 w 95"/>
                <a:gd name="T19" fmla="*/ 29 h 121"/>
                <a:gd name="T20" fmla="*/ 23 w 95"/>
                <a:gd name="T21" fmla="*/ 23 h 121"/>
                <a:gd name="T22" fmla="*/ 12 w 95"/>
                <a:gd name="T23" fmla="*/ 12 h 121"/>
                <a:gd name="T24" fmla="*/ 0 w 95"/>
                <a:gd name="T2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1">
                  <a:moveTo>
                    <a:pt x="95" y="121"/>
                  </a:moveTo>
                  <a:lnTo>
                    <a:pt x="83" y="108"/>
                  </a:lnTo>
                  <a:lnTo>
                    <a:pt x="72" y="96"/>
                  </a:lnTo>
                  <a:lnTo>
                    <a:pt x="60" y="84"/>
                  </a:lnTo>
                  <a:lnTo>
                    <a:pt x="48" y="71"/>
                  </a:lnTo>
                  <a:lnTo>
                    <a:pt x="48" y="66"/>
                  </a:lnTo>
                  <a:lnTo>
                    <a:pt x="48" y="60"/>
                  </a:lnTo>
                  <a:lnTo>
                    <a:pt x="36" y="48"/>
                  </a:lnTo>
                  <a:lnTo>
                    <a:pt x="23" y="35"/>
                  </a:lnTo>
                  <a:lnTo>
                    <a:pt x="23" y="29"/>
                  </a:lnTo>
                  <a:lnTo>
                    <a:pt x="23" y="23"/>
                  </a:lnTo>
                  <a:lnTo>
                    <a:pt x="12" y="1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93" name="Freeform 153"/>
            <p:cNvSpPr>
              <a:spLocks/>
            </p:cNvSpPr>
            <p:nvPr/>
          </p:nvSpPr>
          <p:spPr bwMode="auto">
            <a:xfrm flipH="1">
              <a:off x="1973" y="1113"/>
              <a:ext cx="42" cy="29"/>
            </a:xfrm>
            <a:custGeom>
              <a:avLst/>
              <a:gdLst>
                <a:gd name="T0" fmla="*/ 71 w 71"/>
                <a:gd name="T1" fmla="*/ 96 h 96"/>
                <a:gd name="T2" fmla="*/ 71 w 71"/>
                <a:gd name="T3" fmla="*/ 91 h 96"/>
                <a:gd name="T4" fmla="*/ 71 w 71"/>
                <a:gd name="T5" fmla="*/ 85 h 96"/>
                <a:gd name="T6" fmla="*/ 56 w 71"/>
                <a:gd name="T7" fmla="*/ 69 h 96"/>
                <a:gd name="T8" fmla="*/ 42 w 71"/>
                <a:gd name="T9" fmla="*/ 54 h 96"/>
                <a:gd name="T10" fmla="*/ 27 w 71"/>
                <a:gd name="T11" fmla="*/ 40 h 96"/>
                <a:gd name="T12" fmla="*/ 12 w 71"/>
                <a:gd name="T13" fmla="*/ 25 h 96"/>
                <a:gd name="T14" fmla="*/ 12 w 71"/>
                <a:gd name="T15" fmla="*/ 19 h 96"/>
                <a:gd name="T16" fmla="*/ 12 w 71"/>
                <a:gd name="T17" fmla="*/ 13 h 96"/>
                <a:gd name="T18" fmla="*/ 6 w 71"/>
                <a:gd name="T19" fmla="*/ 7 h 96"/>
                <a:gd name="T20" fmla="*/ 0 w 71"/>
                <a:gd name="T2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96">
                  <a:moveTo>
                    <a:pt x="71" y="96"/>
                  </a:moveTo>
                  <a:lnTo>
                    <a:pt x="71" y="91"/>
                  </a:lnTo>
                  <a:lnTo>
                    <a:pt x="71" y="85"/>
                  </a:lnTo>
                  <a:lnTo>
                    <a:pt x="56" y="69"/>
                  </a:lnTo>
                  <a:lnTo>
                    <a:pt x="42" y="54"/>
                  </a:lnTo>
                  <a:lnTo>
                    <a:pt x="27" y="40"/>
                  </a:lnTo>
                  <a:lnTo>
                    <a:pt x="12" y="25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6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94" name="Freeform 154"/>
            <p:cNvSpPr>
              <a:spLocks/>
            </p:cNvSpPr>
            <p:nvPr/>
          </p:nvSpPr>
          <p:spPr bwMode="auto">
            <a:xfrm flipH="1">
              <a:off x="652" y="1104"/>
              <a:ext cx="81" cy="27"/>
            </a:xfrm>
            <a:custGeom>
              <a:avLst/>
              <a:gdLst>
                <a:gd name="T0" fmla="*/ 0 w 133"/>
                <a:gd name="T1" fmla="*/ 83 h 83"/>
                <a:gd name="T2" fmla="*/ 6 w 133"/>
                <a:gd name="T3" fmla="*/ 83 h 83"/>
                <a:gd name="T4" fmla="*/ 13 w 133"/>
                <a:gd name="T5" fmla="*/ 83 h 83"/>
                <a:gd name="T6" fmla="*/ 25 w 133"/>
                <a:gd name="T7" fmla="*/ 71 h 83"/>
                <a:gd name="T8" fmla="*/ 37 w 133"/>
                <a:gd name="T9" fmla="*/ 60 h 83"/>
                <a:gd name="T10" fmla="*/ 42 w 133"/>
                <a:gd name="T11" fmla="*/ 60 h 83"/>
                <a:gd name="T12" fmla="*/ 49 w 133"/>
                <a:gd name="T13" fmla="*/ 60 h 83"/>
                <a:gd name="T14" fmla="*/ 61 w 133"/>
                <a:gd name="T15" fmla="*/ 48 h 83"/>
                <a:gd name="T16" fmla="*/ 73 w 133"/>
                <a:gd name="T17" fmla="*/ 36 h 83"/>
                <a:gd name="T18" fmla="*/ 79 w 133"/>
                <a:gd name="T19" fmla="*/ 36 h 83"/>
                <a:gd name="T20" fmla="*/ 86 w 133"/>
                <a:gd name="T21" fmla="*/ 36 h 83"/>
                <a:gd name="T22" fmla="*/ 94 w 133"/>
                <a:gd name="T23" fmla="*/ 27 h 83"/>
                <a:gd name="T24" fmla="*/ 102 w 133"/>
                <a:gd name="T25" fmla="*/ 17 h 83"/>
                <a:gd name="T26" fmla="*/ 112 w 133"/>
                <a:gd name="T27" fmla="*/ 8 h 83"/>
                <a:gd name="T28" fmla="*/ 121 w 133"/>
                <a:gd name="T29" fmla="*/ 0 h 83"/>
                <a:gd name="T30" fmla="*/ 127 w 133"/>
                <a:gd name="T31" fmla="*/ 0 h 83"/>
                <a:gd name="T32" fmla="*/ 133 w 133"/>
                <a:gd name="T3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3" h="83">
                  <a:moveTo>
                    <a:pt x="0" y="83"/>
                  </a:moveTo>
                  <a:lnTo>
                    <a:pt x="6" y="83"/>
                  </a:lnTo>
                  <a:lnTo>
                    <a:pt x="13" y="83"/>
                  </a:lnTo>
                  <a:lnTo>
                    <a:pt x="25" y="71"/>
                  </a:lnTo>
                  <a:lnTo>
                    <a:pt x="37" y="60"/>
                  </a:lnTo>
                  <a:lnTo>
                    <a:pt x="42" y="60"/>
                  </a:lnTo>
                  <a:lnTo>
                    <a:pt x="49" y="60"/>
                  </a:lnTo>
                  <a:lnTo>
                    <a:pt x="61" y="48"/>
                  </a:lnTo>
                  <a:lnTo>
                    <a:pt x="73" y="36"/>
                  </a:lnTo>
                  <a:lnTo>
                    <a:pt x="79" y="36"/>
                  </a:lnTo>
                  <a:lnTo>
                    <a:pt x="86" y="36"/>
                  </a:lnTo>
                  <a:lnTo>
                    <a:pt x="94" y="27"/>
                  </a:lnTo>
                  <a:lnTo>
                    <a:pt x="102" y="17"/>
                  </a:lnTo>
                  <a:lnTo>
                    <a:pt x="112" y="8"/>
                  </a:lnTo>
                  <a:lnTo>
                    <a:pt x="121" y="0"/>
                  </a:lnTo>
                  <a:lnTo>
                    <a:pt x="127" y="0"/>
                  </a:lnTo>
                  <a:lnTo>
                    <a:pt x="133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95" name="Freeform 155"/>
            <p:cNvSpPr>
              <a:spLocks/>
            </p:cNvSpPr>
            <p:nvPr/>
          </p:nvSpPr>
          <p:spPr bwMode="auto">
            <a:xfrm flipH="1">
              <a:off x="1781" y="1058"/>
              <a:ext cx="35" cy="27"/>
            </a:xfrm>
            <a:custGeom>
              <a:avLst/>
              <a:gdLst>
                <a:gd name="T0" fmla="*/ 61 w 61"/>
                <a:gd name="T1" fmla="*/ 84 h 84"/>
                <a:gd name="T2" fmla="*/ 52 w 61"/>
                <a:gd name="T3" fmla="*/ 75 h 84"/>
                <a:gd name="T4" fmla="*/ 42 w 61"/>
                <a:gd name="T5" fmla="*/ 65 h 84"/>
                <a:gd name="T6" fmla="*/ 33 w 61"/>
                <a:gd name="T7" fmla="*/ 57 h 84"/>
                <a:gd name="T8" fmla="*/ 25 w 61"/>
                <a:gd name="T9" fmla="*/ 48 h 84"/>
                <a:gd name="T10" fmla="*/ 25 w 61"/>
                <a:gd name="T11" fmla="*/ 42 h 84"/>
                <a:gd name="T12" fmla="*/ 25 w 61"/>
                <a:gd name="T13" fmla="*/ 36 h 84"/>
                <a:gd name="T14" fmla="*/ 13 w 61"/>
                <a:gd name="T15" fmla="*/ 23 h 84"/>
                <a:gd name="T16" fmla="*/ 0 w 61"/>
                <a:gd name="T17" fmla="*/ 11 h 84"/>
                <a:gd name="T18" fmla="*/ 0 w 61"/>
                <a:gd name="T19" fmla="*/ 6 h 84"/>
                <a:gd name="T20" fmla="*/ 0 w 61"/>
                <a:gd name="T2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84">
                  <a:moveTo>
                    <a:pt x="61" y="84"/>
                  </a:moveTo>
                  <a:lnTo>
                    <a:pt x="52" y="75"/>
                  </a:lnTo>
                  <a:lnTo>
                    <a:pt x="42" y="65"/>
                  </a:lnTo>
                  <a:lnTo>
                    <a:pt x="33" y="57"/>
                  </a:lnTo>
                  <a:lnTo>
                    <a:pt x="25" y="48"/>
                  </a:lnTo>
                  <a:lnTo>
                    <a:pt x="25" y="42"/>
                  </a:lnTo>
                  <a:lnTo>
                    <a:pt x="25" y="36"/>
                  </a:lnTo>
                  <a:lnTo>
                    <a:pt x="13" y="23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96" name="Freeform 156"/>
            <p:cNvSpPr>
              <a:spLocks/>
            </p:cNvSpPr>
            <p:nvPr/>
          </p:nvSpPr>
          <p:spPr bwMode="auto">
            <a:xfrm flipH="1">
              <a:off x="547" y="1066"/>
              <a:ext cx="65" cy="19"/>
            </a:xfrm>
            <a:custGeom>
              <a:avLst/>
              <a:gdLst>
                <a:gd name="T0" fmla="*/ 0 w 108"/>
                <a:gd name="T1" fmla="*/ 61 h 61"/>
                <a:gd name="T2" fmla="*/ 6 w 108"/>
                <a:gd name="T3" fmla="*/ 61 h 61"/>
                <a:gd name="T4" fmla="*/ 12 w 108"/>
                <a:gd name="T5" fmla="*/ 61 h 61"/>
                <a:gd name="T6" fmla="*/ 18 w 108"/>
                <a:gd name="T7" fmla="*/ 55 h 61"/>
                <a:gd name="T8" fmla="*/ 24 w 108"/>
                <a:gd name="T9" fmla="*/ 49 h 61"/>
                <a:gd name="T10" fmla="*/ 30 w 108"/>
                <a:gd name="T11" fmla="*/ 49 h 61"/>
                <a:gd name="T12" fmla="*/ 36 w 108"/>
                <a:gd name="T13" fmla="*/ 49 h 61"/>
                <a:gd name="T14" fmla="*/ 45 w 108"/>
                <a:gd name="T15" fmla="*/ 40 h 61"/>
                <a:gd name="T16" fmla="*/ 54 w 108"/>
                <a:gd name="T17" fmla="*/ 31 h 61"/>
                <a:gd name="T18" fmla="*/ 64 w 108"/>
                <a:gd name="T19" fmla="*/ 21 h 61"/>
                <a:gd name="T20" fmla="*/ 72 w 108"/>
                <a:gd name="T21" fmla="*/ 13 h 61"/>
                <a:gd name="T22" fmla="*/ 78 w 108"/>
                <a:gd name="T23" fmla="*/ 13 h 61"/>
                <a:gd name="T24" fmla="*/ 85 w 108"/>
                <a:gd name="T25" fmla="*/ 13 h 61"/>
                <a:gd name="T26" fmla="*/ 91 w 108"/>
                <a:gd name="T27" fmla="*/ 7 h 61"/>
                <a:gd name="T28" fmla="*/ 96 w 108"/>
                <a:gd name="T29" fmla="*/ 0 h 61"/>
                <a:gd name="T30" fmla="*/ 102 w 108"/>
                <a:gd name="T31" fmla="*/ 0 h 61"/>
                <a:gd name="T32" fmla="*/ 108 w 108"/>
                <a:gd name="T3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" h="61">
                  <a:moveTo>
                    <a:pt x="0" y="61"/>
                  </a:moveTo>
                  <a:lnTo>
                    <a:pt x="6" y="61"/>
                  </a:lnTo>
                  <a:lnTo>
                    <a:pt x="12" y="61"/>
                  </a:lnTo>
                  <a:lnTo>
                    <a:pt x="18" y="55"/>
                  </a:lnTo>
                  <a:lnTo>
                    <a:pt x="24" y="49"/>
                  </a:lnTo>
                  <a:lnTo>
                    <a:pt x="30" y="49"/>
                  </a:lnTo>
                  <a:lnTo>
                    <a:pt x="36" y="49"/>
                  </a:lnTo>
                  <a:lnTo>
                    <a:pt x="45" y="40"/>
                  </a:lnTo>
                  <a:lnTo>
                    <a:pt x="54" y="31"/>
                  </a:lnTo>
                  <a:lnTo>
                    <a:pt x="64" y="21"/>
                  </a:lnTo>
                  <a:lnTo>
                    <a:pt x="72" y="13"/>
                  </a:lnTo>
                  <a:lnTo>
                    <a:pt x="78" y="13"/>
                  </a:lnTo>
                  <a:lnTo>
                    <a:pt x="85" y="13"/>
                  </a:lnTo>
                  <a:lnTo>
                    <a:pt x="91" y="7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8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97" name="Freeform 157"/>
            <p:cNvSpPr>
              <a:spLocks/>
            </p:cNvSpPr>
            <p:nvPr/>
          </p:nvSpPr>
          <p:spPr bwMode="auto">
            <a:xfrm flipH="1">
              <a:off x="2073" y="1038"/>
              <a:ext cx="47" cy="35"/>
            </a:xfrm>
            <a:custGeom>
              <a:avLst/>
              <a:gdLst>
                <a:gd name="T0" fmla="*/ 84 w 84"/>
                <a:gd name="T1" fmla="*/ 108 h 108"/>
                <a:gd name="T2" fmla="*/ 72 w 84"/>
                <a:gd name="T3" fmla="*/ 96 h 108"/>
                <a:gd name="T4" fmla="*/ 60 w 84"/>
                <a:gd name="T5" fmla="*/ 83 h 108"/>
                <a:gd name="T6" fmla="*/ 60 w 84"/>
                <a:gd name="T7" fmla="*/ 77 h 108"/>
                <a:gd name="T8" fmla="*/ 60 w 84"/>
                <a:gd name="T9" fmla="*/ 71 h 108"/>
                <a:gd name="T10" fmla="*/ 52 w 84"/>
                <a:gd name="T11" fmla="*/ 63 h 108"/>
                <a:gd name="T12" fmla="*/ 43 w 84"/>
                <a:gd name="T13" fmla="*/ 54 h 108"/>
                <a:gd name="T14" fmla="*/ 33 w 84"/>
                <a:gd name="T15" fmla="*/ 44 h 108"/>
                <a:gd name="T16" fmla="*/ 24 w 84"/>
                <a:gd name="T17" fmla="*/ 36 h 108"/>
                <a:gd name="T18" fmla="*/ 24 w 84"/>
                <a:gd name="T19" fmla="*/ 30 h 108"/>
                <a:gd name="T20" fmla="*/ 24 w 84"/>
                <a:gd name="T21" fmla="*/ 23 h 108"/>
                <a:gd name="T22" fmla="*/ 12 w 84"/>
                <a:gd name="T23" fmla="*/ 12 h 108"/>
                <a:gd name="T24" fmla="*/ 0 w 84"/>
                <a:gd name="T25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8">
                  <a:moveTo>
                    <a:pt x="84" y="108"/>
                  </a:moveTo>
                  <a:lnTo>
                    <a:pt x="72" y="96"/>
                  </a:lnTo>
                  <a:lnTo>
                    <a:pt x="60" y="83"/>
                  </a:lnTo>
                  <a:lnTo>
                    <a:pt x="60" y="77"/>
                  </a:lnTo>
                  <a:lnTo>
                    <a:pt x="60" y="71"/>
                  </a:lnTo>
                  <a:lnTo>
                    <a:pt x="52" y="63"/>
                  </a:lnTo>
                  <a:lnTo>
                    <a:pt x="43" y="54"/>
                  </a:lnTo>
                  <a:lnTo>
                    <a:pt x="33" y="44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23"/>
                  </a:lnTo>
                  <a:lnTo>
                    <a:pt x="12" y="1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98" name="Freeform 158"/>
            <p:cNvSpPr>
              <a:spLocks/>
            </p:cNvSpPr>
            <p:nvPr/>
          </p:nvSpPr>
          <p:spPr bwMode="auto">
            <a:xfrm flipH="1">
              <a:off x="435" y="1030"/>
              <a:ext cx="56" cy="14"/>
            </a:xfrm>
            <a:custGeom>
              <a:avLst/>
              <a:gdLst>
                <a:gd name="T0" fmla="*/ 0 w 96"/>
                <a:gd name="T1" fmla="*/ 37 h 37"/>
                <a:gd name="T2" fmla="*/ 6 w 96"/>
                <a:gd name="T3" fmla="*/ 37 h 37"/>
                <a:gd name="T4" fmla="*/ 12 w 96"/>
                <a:gd name="T5" fmla="*/ 37 h 37"/>
                <a:gd name="T6" fmla="*/ 18 w 96"/>
                <a:gd name="T7" fmla="*/ 31 h 37"/>
                <a:gd name="T8" fmla="*/ 24 w 96"/>
                <a:gd name="T9" fmla="*/ 25 h 37"/>
                <a:gd name="T10" fmla="*/ 30 w 96"/>
                <a:gd name="T11" fmla="*/ 25 h 37"/>
                <a:gd name="T12" fmla="*/ 35 w 96"/>
                <a:gd name="T13" fmla="*/ 25 h 37"/>
                <a:gd name="T14" fmla="*/ 41 w 96"/>
                <a:gd name="T15" fmla="*/ 19 h 37"/>
                <a:gd name="T16" fmla="*/ 48 w 96"/>
                <a:gd name="T17" fmla="*/ 12 h 37"/>
                <a:gd name="T18" fmla="*/ 54 w 96"/>
                <a:gd name="T19" fmla="*/ 12 h 37"/>
                <a:gd name="T20" fmla="*/ 60 w 96"/>
                <a:gd name="T21" fmla="*/ 12 h 37"/>
                <a:gd name="T22" fmla="*/ 66 w 96"/>
                <a:gd name="T23" fmla="*/ 6 h 37"/>
                <a:gd name="T24" fmla="*/ 72 w 96"/>
                <a:gd name="T25" fmla="*/ 0 h 37"/>
                <a:gd name="T26" fmla="*/ 83 w 96"/>
                <a:gd name="T27" fmla="*/ 0 h 37"/>
                <a:gd name="T28" fmla="*/ 96 w 96"/>
                <a:gd name="T2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37">
                  <a:moveTo>
                    <a:pt x="0" y="37"/>
                  </a:moveTo>
                  <a:lnTo>
                    <a:pt x="6" y="37"/>
                  </a:lnTo>
                  <a:lnTo>
                    <a:pt x="12" y="37"/>
                  </a:lnTo>
                  <a:lnTo>
                    <a:pt x="18" y="31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5"/>
                  </a:lnTo>
                  <a:lnTo>
                    <a:pt x="41" y="19"/>
                  </a:lnTo>
                  <a:lnTo>
                    <a:pt x="48" y="12"/>
                  </a:lnTo>
                  <a:lnTo>
                    <a:pt x="54" y="12"/>
                  </a:lnTo>
                  <a:lnTo>
                    <a:pt x="60" y="12"/>
                  </a:lnTo>
                  <a:lnTo>
                    <a:pt x="66" y="6"/>
                  </a:lnTo>
                  <a:lnTo>
                    <a:pt x="72" y="0"/>
                  </a:lnTo>
                  <a:lnTo>
                    <a:pt x="83" y="0"/>
                  </a:lnTo>
                  <a:lnTo>
                    <a:pt x="96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599" name="Freeform 159"/>
            <p:cNvSpPr>
              <a:spLocks/>
            </p:cNvSpPr>
            <p:nvPr/>
          </p:nvSpPr>
          <p:spPr bwMode="auto">
            <a:xfrm flipH="1">
              <a:off x="414" y="1030"/>
              <a:ext cx="21" cy="5"/>
            </a:xfrm>
            <a:custGeom>
              <a:avLst/>
              <a:gdLst>
                <a:gd name="T0" fmla="*/ 35 w 35"/>
                <a:gd name="T1" fmla="*/ 12 h 12"/>
                <a:gd name="T2" fmla="*/ 31 w 35"/>
                <a:gd name="T3" fmla="*/ 12 h 12"/>
                <a:gd name="T4" fmla="*/ 25 w 35"/>
                <a:gd name="T5" fmla="*/ 12 h 12"/>
                <a:gd name="T6" fmla="*/ 19 w 35"/>
                <a:gd name="T7" fmla="*/ 6 h 12"/>
                <a:gd name="T8" fmla="*/ 12 w 35"/>
                <a:gd name="T9" fmla="*/ 0 h 12"/>
                <a:gd name="T10" fmla="*/ 6 w 35"/>
                <a:gd name="T11" fmla="*/ 0 h 12"/>
                <a:gd name="T12" fmla="*/ 0 w 35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2">
                  <a:moveTo>
                    <a:pt x="35" y="12"/>
                  </a:moveTo>
                  <a:lnTo>
                    <a:pt x="31" y="12"/>
                  </a:lnTo>
                  <a:lnTo>
                    <a:pt x="25" y="12"/>
                  </a:lnTo>
                  <a:lnTo>
                    <a:pt x="19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00" name="Freeform 160"/>
            <p:cNvSpPr>
              <a:spLocks/>
            </p:cNvSpPr>
            <p:nvPr/>
          </p:nvSpPr>
          <p:spPr bwMode="auto">
            <a:xfrm flipH="1">
              <a:off x="393" y="1009"/>
              <a:ext cx="21" cy="26"/>
            </a:xfrm>
            <a:custGeom>
              <a:avLst/>
              <a:gdLst>
                <a:gd name="T0" fmla="*/ 0 w 37"/>
                <a:gd name="T1" fmla="*/ 83 h 83"/>
                <a:gd name="T2" fmla="*/ 6 w 37"/>
                <a:gd name="T3" fmla="*/ 77 h 83"/>
                <a:gd name="T4" fmla="*/ 13 w 37"/>
                <a:gd name="T5" fmla="*/ 71 h 83"/>
                <a:gd name="T6" fmla="*/ 18 w 37"/>
                <a:gd name="T7" fmla="*/ 71 h 83"/>
                <a:gd name="T8" fmla="*/ 25 w 37"/>
                <a:gd name="T9" fmla="*/ 71 h 83"/>
                <a:gd name="T10" fmla="*/ 31 w 37"/>
                <a:gd name="T11" fmla="*/ 65 h 83"/>
                <a:gd name="T12" fmla="*/ 37 w 37"/>
                <a:gd name="T13" fmla="*/ 60 h 83"/>
                <a:gd name="T14" fmla="*/ 37 w 37"/>
                <a:gd name="T15" fmla="*/ 48 h 83"/>
                <a:gd name="T16" fmla="*/ 37 w 37"/>
                <a:gd name="T17" fmla="*/ 36 h 83"/>
                <a:gd name="T18" fmla="*/ 27 w 37"/>
                <a:gd name="T19" fmla="*/ 27 h 83"/>
                <a:gd name="T20" fmla="*/ 19 w 37"/>
                <a:gd name="T21" fmla="*/ 17 h 83"/>
                <a:gd name="T22" fmla="*/ 10 w 37"/>
                <a:gd name="T23" fmla="*/ 9 h 83"/>
                <a:gd name="T24" fmla="*/ 0 w 37"/>
                <a:gd name="T2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83">
                  <a:moveTo>
                    <a:pt x="0" y="83"/>
                  </a:moveTo>
                  <a:lnTo>
                    <a:pt x="6" y="77"/>
                  </a:lnTo>
                  <a:lnTo>
                    <a:pt x="13" y="71"/>
                  </a:lnTo>
                  <a:lnTo>
                    <a:pt x="18" y="71"/>
                  </a:lnTo>
                  <a:lnTo>
                    <a:pt x="25" y="71"/>
                  </a:lnTo>
                  <a:lnTo>
                    <a:pt x="31" y="65"/>
                  </a:lnTo>
                  <a:lnTo>
                    <a:pt x="37" y="60"/>
                  </a:lnTo>
                  <a:lnTo>
                    <a:pt x="37" y="48"/>
                  </a:lnTo>
                  <a:lnTo>
                    <a:pt x="37" y="36"/>
                  </a:lnTo>
                  <a:lnTo>
                    <a:pt x="27" y="27"/>
                  </a:lnTo>
                  <a:lnTo>
                    <a:pt x="19" y="17"/>
                  </a:lnTo>
                  <a:lnTo>
                    <a:pt x="10" y="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01" name="Freeform 161"/>
            <p:cNvSpPr>
              <a:spLocks/>
            </p:cNvSpPr>
            <p:nvPr/>
          </p:nvSpPr>
          <p:spPr bwMode="auto">
            <a:xfrm flipH="1">
              <a:off x="414" y="1009"/>
              <a:ext cx="21" cy="21"/>
            </a:xfrm>
            <a:custGeom>
              <a:avLst/>
              <a:gdLst>
                <a:gd name="T0" fmla="*/ 0 w 35"/>
                <a:gd name="T1" fmla="*/ 71 h 71"/>
                <a:gd name="T2" fmla="*/ 0 w 35"/>
                <a:gd name="T3" fmla="*/ 63 h 71"/>
                <a:gd name="T4" fmla="*/ 0 w 35"/>
                <a:gd name="T5" fmla="*/ 54 h 71"/>
                <a:gd name="T6" fmla="*/ 0 w 35"/>
                <a:gd name="T7" fmla="*/ 46 h 71"/>
                <a:gd name="T8" fmla="*/ 0 w 35"/>
                <a:gd name="T9" fmla="*/ 36 h 71"/>
                <a:gd name="T10" fmla="*/ 6 w 35"/>
                <a:gd name="T11" fmla="*/ 30 h 71"/>
                <a:gd name="T12" fmla="*/ 12 w 35"/>
                <a:gd name="T13" fmla="*/ 23 h 71"/>
                <a:gd name="T14" fmla="*/ 12 w 35"/>
                <a:gd name="T15" fmla="*/ 19 h 71"/>
                <a:gd name="T16" fmla="*/ 12 w 35"/>
                <a:gd name="T17" fmla="*/ 12 h 71"/>
                <a:gd name="T18" fmla="*/ 18 w 35"/>
                <a:gd name="T19" fmla="*/ 6 h 71"/>
                <a:gd name="T20" fmla="*/ 25 w 35"/>
                <a:gd name="T21" fmla="*/ 0 h 71"/>
                <a:gd name="T22" fmla="*/ 30 w 35"/>
                <a:gd name="T23" fmla="*/ 0 h 71"/>
                <a:gd name="T24" fmla="*/ 35 w 35"/>
                <a:gd name="T2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71">
                  <a:moveTo>
                    <a:pt x="0" y="71"/>
                  </a:moveTo>
                  <a:lnTo>
                    <a:pt x="0" y="63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0" y="36"/>
                  </a:lnTo>
                  <a:lnTo>
                    <a:pt x="6" y="30"/>
                  </a:lnTo>
                  <a:lnTo>
                    <a:pt x="12" y="23"/>
                  </a:lnTo>
                  <a:lnTo>
                    <a:pt x="12" y="19"/>
                  </a:lnTo>
                  <a:lnTo>
                    <a:pt x="12" y="12"/>
                  </a:lnTo>
                  <a:lnTo>
                    <a:pt x="18" y="6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5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02" name="Freeform 162"/>
            <p:cNvSpPr>
              <a:spLocks/>
            </p:cNvSpPr>
            <p:nvPr/>
          </p:nvSpPr>
          <p:spPr bwMode="auto">
            <a:xfrm flipH="1">
              <a:off x="1882" y="1004"/>
              <a:ext cx="42" cy="23"/>
            </a:xfrm>
            <a:custGeom>
              <a:avLst/>
              <a:gdLst>
                <a:gd name="T0" fmla="*/ 71 w 71"/>
                <a:gd name="T1" fmla="*/ 73 h 73"/>
                <a:gd name="T2" fmla="*/ 54 w 71"/>
                <a:gd name="T3" fmla="*/ 55 h 73"/>
                <a:gd name="T4" fmla="*/ 36 w 71"/>
                <a:gd name="T5" fmla="*/ 36 h 73"/>
                <a:gd name="T6" fmla="*/ 17 w 71"/>
                <a:gd name="T7" fmla="*/ 19 h 73"/>
                <a:gd name="T8" fmla="*/ 0 w 71"/>
                <a:gd name="T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3">
                  <a:moveTo>
                    <a:pt x="71" y="73"/>
                  </a:moveTo>
                  <a:lnTo>
                    <a:pt x="54" y="55"/>
                  </a:lnTo>
                  <a:lnTo>
                    <a:pt x="36" y="36"/>
                  </a:lnTo>
                  <a:lnTo>
                    <a:pt x="17" y="1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03" name="Freeform 163"/>
            <p:cNvSpPr>
              <a:spLocks/>
            </p:cNvSpPr>
            <p:nvPr/>
          </p:nvSpPr>
          <p:spPr bwMode="auto">
            <a:xfrm flipH="1">
              <a:off x="2171" y="987"/>
              <a:ext cx="35" cy="22"/>
            </a:xfrm>
            <a:custGeom>
              <a:avLst/>
              <a:gdLst>
                <a:gd name="T0" fmla="*/ 60 w 60"/>
                <a:gd name="T1" fmla="*/ 72 h 72"/>
                <a:gd name="T2" fmla="*/ 54 w 60"/>
                <a:gd name="T3" fmla="*/ 66 h 72"/>
                <a:gd name="T4" fmla="*/ 48 w 60"/>
                <a:gd name="T5" fmla="*/ 59 h 72"/>
                <a:gd name="T6" fmla="*/ 48 w 60"/>
                <a:gd name="T7" fmla="*/ 54 h 72"/>
                <a:gd name="T8" fmla="*/ 48 w 60"/>
                <a:gd name="T9" fmla="*/ 47 h 72"/>
                <a:gd name="T10" fmla="*/ 37 w 60"/>
                <a:gd name="T11" fmla="*/ 36 h 72"/>
                <a:gd name="T12" fmla="*/ 25 w 60"/>
                <a:gd name="T13" fmla="*/ 24 h 72"/>
                <a:gd name="T14" fmla="*/ 13 w 60"/>
                <a:gd name="T15" fmla="*/ 12 h 72"/>
                <a:gd name="T16" fmla="*/ 0 w 60"/>
                <a:gd name="T1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72">
                  <a:moveTo>
                    <a:pt x="60" y="72"/>
                  </a:moveTo>
                  <a:lnTo>
                    <a:pt x="54" y="66"/>
                  </a:lnTo>
                  <a:lnTo>
                    <a:pt x="48" y="59"/>
                  </a:lnTo>
                  <a:lnTo>
                    <a:pt x="48" y="54"/>
                  </a:lnTo>
                  <a:lnTo>
                    <a:pt x="48" y="47"/>
                  </a:lnTo>
                  <a:lnTo>
                    <a:pt x="37" y="36"/>
                  </a:lnTo>
                  <a:lnTo>
                    <a:pt x="25" y="24"/>
                  </a:lnTo>
                  <a:lnTo>
                    <a:pt x="13" y="1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04" name="Freeform 164"/>
            <p:cNvSpPr>
              <a:spLocks/>
            </p:cNvSpPr>
            <p:nvPr/>
          </p:nvSpPr>
          <p:spPr bwMode="auto">
            <a:xfrm flipH="1">
              <a:off x="1988" y="940"/>
              <a:ext cx="62" cy="29"/>
            </a:xfrm>
            <a:custGeom>
              <a:avLst/>
              <a:gdLst>
                <a:gd name="T0" fmla="*/ 108 w 108"/>
                <a:gd name="T1" fmla="*/ 96 h 96"/>
                <a:gd name="T2" fmla="*/ 100 w 108"/>
                <a:gd name="T3" fmla="*/ 88 h 96"/>
                <a:gd name="T4" fmla="*/ 90 w 108"/>
                <a:gd name="T5" fmla="*/ 79 h 96"/>
                <a:gd name="T6" fmla="*/ 81 w 108"/>
                <a:gd name="T7" fmla="*/ 69 h 96"/>
                <a:gd name="T8" fmla="*/ 73 w 108"/>
                <a:gd name="T9" fmla="*/ 60 h 96"/>
                <a:gd name="T10" fmla="*/ 67 w 108"/>
                <a:gd name="T11" fmla="*/ 60 h 96"/>
                <a:gd name="T12" fmla="*/ 61 w 108"/>
                <a:gd name="T13" fmla="*/ 60 h 96"/>
                <a:gd name="T14" fmla="*/ 46 w 108"/>
                <a:gd name="T15" fmla="*/ 46 h 96"/>
                <a:gd name="T16" fmla="*/ 30 w 108"/>
                <a:gd name="T17" fmla="*/ 31 h 96"/>
                <a:gd name="T18" fmla="*/ 15 w 108"/>
                <a:gd name="T19" fmla="*/ 15 h 96"/>
                <a:gd name="T20" fmla="*/ 0 w 108"/>
                <a:gd name="T2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96">
                  <a:moveTo>
                    <a:pt x="108" y="96"/>
                  </a:moveTo>
                  <a:lnTo>
                    <a:pt x="100" y="88"/>
                  </a:lnTo>
                  <a:lnTo>
                    <a:pt x="90" y="79"/>
                  </a:lnTo>
                  <a:lnTo>
                    <a:pt x="81" y="69"/>
                  </a:lnTo>
                  <a:lnTo>
                    <a:pt x="73" y="60"/>
                  </a:lnTo>
                  <a:lnTo>
                    <a:pt x="67" y="60"/>
                  </a:lnTo>
                  <a:lnTo>
                    <a:pt x="61" y="60"/>
                  </a:lnTo>
                  <a:lnTo>
                    <a:pt x="46" y="46"/>
                  </a:lnTo>
                  <a:lnTo>
                    <a:pt x="30" y="31"/>
                  </a:lnTo>
                  <a:lnTo>
                    <a:pt x="15" y="15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05" name="Freeform 165"/>
            <p:cNvSpPr>
              <a:spLocks/>
            </p:cNvSpPr>
            <p:nvPr/>
          </p:nvSpPr>
          <p:spPr bwMode="auto">
            <a:xfrm flipH="1">
              <a:off x="2263" y="921"/>
              <a:ext cx="60" cy="30"/>
            </a:xfrm>
            <a:custGeom>
              <a:avLst/>
              <a:gdLst>
                <a:gd name="T0" fmla="*/ 96 w 96"/>
                <a:gd name="T1" fmla="*/ 96 h 96"/>
                <a:gd name="T2" fmla="*/ 72 w 96"/>
                <a:gd name="T3" fmla="*/ 73 h 96"/>
                <a:gd name="T4" fmla="*/ 48 w 96"/>
                <a:gd name="T5" fmla="*/ 48 h 96"/>
                <a:gd name="T6" fmla="*/ 24 w 96"/>
                <a:gd name="T7" fmla="*/ 25 h 96"/>
                <a:gd name="T8" fmla="*/ 0 w 96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96" y="96"/>
                  </a:moveTo>
                  <a:lnTo>
                    <a:pt x="72" y="73"/>
                  </a:lnTo>
                  <a:lnTo>
                    <a:pt x="48" y="48"/>
                  </a:lnTo>
                  <a:lnTo>
                    <a:pt x="24" y="25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06" name="Freeform 166"/>
            <p:cNvSpPr>
              <a:spLocks/>
            </p:cNvSpPr>
            <p:nvPr/>
          </p:nvSpPr>
          <p:spPr bwMode="auto">
            <a:xfrm flipH="1">
              <a:off x="2101" y="897"/>
              <a:ext cx="56" cy="19"/>
            </a:xfrm>
            <a:custGeom>
              <a:avLst/>
              <a:gdLst>
                <a:gd name="T0" fmla="*/ 96 w 96"/>
                <a:gd name="T1" fmla="*/ 60 h 60"/>
                <a:gd name="T2" fmla="*/ 90 w 96"/>
                <a:gd name="T3" fmla="*/ 60 h 60"/>
                <a:gd name="T4" fmla="*/ 83 w 96"/>
                <a:gd name="T5" fmla="*/ 60 h 60"/>
                <a:gd name="T6" fmla="*/ 71 w 96"/>
                <a:gd name="T7" fmla="*/ 48 h 60"/>
                <a:gd name="T8" fmla="*/ 59 w 96"/>
                <a:gd name="T9" fmla="*/ 36 h 60"/>
                <a:gd name="T10" fmla="*/ 54 w 96"/>
                <a:gd name="T11" fmla="*/ 36 h 60"/>
                <a:gd name="T12" fmla="*/ 47 w 96"/>
                <a:gd name="T13" fmla="*/ 36 h 60"/>
                <a:gd name="T14" fmla="*/ 38 w 96"/>
                <a:gd name="T15" fmla="*/ 27 h 60"/>
                <a:gd name="T16" fmla="*/ 30 w 96"/>
                <a:gd name="T17" fmla="*/ 17 h 60"/>
                <a:gd name="T18" fmla="*/ 21 w 96"/>
                <a:gd name="T19" fmla="*/ 8 h 60"/>
                <a:gd name="T20" fmla="*/ 11 w 96"/>
                <a:gd name="T21" fmla="*/ 0 h 60"/>
                <a:gd name="T22" fmla="*/ 6 w 96"/>
                <a:gd name="T23" fmla="*/ 0 h 60"/>
                <a:gd name="T24" fmla="*/ 0 w 96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60">
                  <a:moveTo>
                    <a:pt x="96" y="60"/>
                  </a:moveTo>
                  <a:lnTo>
                    <a:pt x="90" y="60"/>
                  </a:lnTo>
                  <a:lnTo>
                    <a:pt x="83" y="60"/>
                  </a:lnTo>
                  <a:lnTo>
                    <a:pt x="71" y="48"/>
                  </a:lnTo>
                  <a:lnTo>
                    <a:pt x="59" y="36"/>
                  </a:lnTo>
                  <a:lnTo>
                    <a:pt x="54" y="36"/>
                  </a:lnTo>
                  <a:lnTo>
                    <a:pt x="47" y="36"/>
                  </a:lnTo>
                  <a:lnTo>
                    <a:pt x="38" y="27"/>
                  </a:lnTo>
                  <a:lnTo>
                    <a:pt x="30" y="17"/>
                  </a:lnTo>
                  <a:lnTo>
                    <a:pt x="21" y="8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07" name="Freeform 167"/>
            <p:cNvSpPr>
              <a:spLocks/>
            </p:cNvSpPr>
            <p:nvPr/>
          </p:nvSpPr>
          <p:spPr bwMode="auto">
            <a:xfrm flipH="1">
              <a:off x="2383" y="864"/>
              <a:ext cx="45" cy="21"/>
            </a:xfrm>
            <a:custGeom>
              <a:avLst/>
              <a:gdLst>
                <a:gd name="T0" fmla="*/ 72 w 72"/>
                <a:gd name="T1" fmla="*/ 72 h 72"/>
                <a:gd name="T2" fmla="*/ 55 w 72"/>
                <a:gd name="T3" fmla="*/ 55 h 72"/>
                <a:gd name="T4" fmla="*/ 36 w 72"/>
                <a:gd name="T5" fmla="*/ 36 h 72"/>
                <a:gd name="T6" fmla="*/ 18 w 72"/>
                <a:gd name="T7" fmla="*/ 19 h 72"/>
                <a:gd name="T8" fmla="*/ 0 w 72"/>
                <a:gd name="T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2">
                  <a:moveTo>
                    <a:pt x="72" y="72"/>
                  </a:moveTo>
                  <a:lnTo>
                    <a:pt x="55" y="55"/>
                  </a:lnTo>
                  <a:lnTo>
                    <a:pt x="36" y="36"/>
                  </a:lnTo>
                  <a:lnTo>
                    <a:pt x="18" y="1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08" name="Freeform 168"/>
            <p:cNvSpPr>
              <a:spLocks/>
            </p:cNvSpPr>
            <p:nvPr/>
          </p:nvSpPr>
          <p:spPr bwMode="auto">
            <a:xfrm flipH="1">
              <a:off x="2222" y="851"/>
              <a:ext cx="56" cy="18"/>
            </a:xfrm>
            <a:custGeom>
              <a:avLst/>
              <a:gdLst>
                <a:gd name="T0" fmla="*/ 96 w 96"/>
                <a:gd name="T1" fmla="*/ 61 h 61"/>
                <a:gd name="T2" fmla="*/ 90 w 96"/>
                <a:gd name="T3" fmla="*/ 56 h 61"/>
                <a:gd name="T4" fmla="*/ 83 w 96"/>
                <a:gd name="T5" fmla="*/ 50 h 61"/>
                <a:gd name="T6" fmla="*/ 78 w 96"/>
                <a:gd name="T7" fmla="*/ 50 h 61"/>
                <a:gd name="T8" fmla="*/ 71 w 96"/>
                <a:gd name="T9" fmla="*/ 50 h 61"/>
                <a:gd name="T10" fmla="*/ 60 w 96"/>
                <a:gd name="T11" fmla="*/ 38 h 61"/>
                <a:gd name="T12" fmla="*/ 47 w 96"/>
                <a:gd name="T13" fmla="*/ 25 h 61"/>
                <a:gd name="T14" fmla="*/ 42 w 96"/>
                <a:gd name="T15" fmla="*/ 25 h 61"/>
                <a:gd name="T16" fmla="*/ 35 w 96"/>
                <a:gd name="T17" fmla="*/ 25 h 61"/>
                <a:gd name="T18" fmla="*/ 23 w 96"/>
                <a:gd name="T19" fmla="*/ 13 h 61"/>
                <a:gd name="T20" fmla="*/ 11 w 96"/>
                <a:gd name="T21" fmla="*/ 0 h 61"/>
                <a:gd name="T22" fmla="*/ 6 w 96"/>
                <a:gd name="T23" fmla="*/ 0 h 61"/>
                <a:gd name="T24" fmla="*/ 0 w 96"/>
                <a:gd name="T2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61">
                  <a:moveTo>
                    <a:pt x="96" y="61"/>
                  </a:moveTo>
                  <a:lnTo>
                    <a:pt x="90" y="56"/>
                  </a:lnTo>
                  <a:lnTo>
                    <a:pt x="83" y="50"/>
                  </a:lnTo>
                  <a:lnTo>
                    <a:pt x="78" y="50"/>
                  </a:lnTo>
                  <a:lnTo>
                    <a:pt x="71" y="50"/>
                  </a:lnTo>
                  <a:lnTo>
                    <a:pt x="60" y="38"/>
                  </a:lnTo>
                  <a:lnTo>
                    <a:pt x="47" y="25"/>
                  </a:lnTo>
                  <a:lnTo>
                    <a:pt x="42" y="25"/>
                  </a:lnTo>
                  <a:lnTo>
                    <a:pt x="35" y="25"/>
                  </a:lnTo>
                  <a:lnTo>
                    <a:pt x="23" y="13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09" name="Freeform 169"/>
            <p:cNvSpPr>
              <a:spLocks/>
            </p:cNvSpPr>
            <p:nvPr/>
          </p:nvSpPr>
          <p:spPr bwMode="auto">
            <a:xfrm flipH="1">
              <a:off x="2491" y="806"/>
              <a:ext cx="49" cy="22"/>
            </a:xfrm>
            <a:custGeom>
              <a:avLst/>
              <a:gdLst>
                <a:gd name="T0" fmla="*/ 83 w 83"/>
                <a:gd name="T1" fmla="*/ 71 h 71"/>
                <a:gd name="T2" fmla="*/ 77 w 83"/>
                <a:gd name="T3" fmla="*/ 65 h 71"/>
                <a:gd name="T4" fmla="*/ 71 w 83"/>
                <a:gd name="T5" fmla="*/ 59 h 71"/>
                <a:gd name="T6" fmla="*/ 65 w 83"/>
                <a:gd name="T7" fmla="*/ 59 h 71"/>
                <a:gd name="T8" fmla="*/ 59 w 83"/>
                <a:gd name="T9" fmla="*/ 59 h 71"/>
                <a:gd name="T10" fmla="*/ 44 w 83"/>
                <a:gd name="T11" fmla="*/ 44 h 71"/>
                <a:gd name="T12" fmla="*/ 29 w 83"/>
                <a:gd name="T13" fmla="*/ 29 h 71"/>
                <a:gd name="T14" fmla="*/ 14 w 83"/>
                <a:gd name="T15" fmla="*/ 15 h 71"/>
                <a:gd name="T16" fmla="*/ 0 w 83"/>
                <a:gd name="T1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71">
                  <a:moveTo>
                    <a:pt x="83" y="71"/>
                  </a:moveTo>
                  <a:lnTo>
                    <a:pt x="77" y="65"/>
                  </a:lnTo>
                  <a:lnTo>
                    <a:pt x="71" y="59"/>
                  </a:lnTo>
                  <a:lnTo>
                    <a:pt x="65" y="59"/>
                  </a:lnTo>
                  <a:lnTo>
                    <a:pt x="59" y="59"/>
                  </a:lnTo>
                  <a:lnTo>
                    <a:pt x="44" y="44"/>
                  </a:lnTo>
                  <a:lnTo>
                    <a:pt x="29" y="29"/>
                  </a:lnTo>
                  <a:lnTo>
                    <a:pt x="14" y="15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10" name="Freeform 170"/>
            <p:cNvSpPr>
              <a:spLocks/>
            </p:cNvSpPr>
            <p:nvPr/>
          </p:nvSpPr>
          <p:spPr bwMode="auto">
            <a:xfrm flipH="1">
              <a:off x="2348" y="809"/>
              <a:ext cx="66" cy="17"/>
            </a:xfrm>
            <a:custGeom>
              <a:avLst/>
              <a:gdLst>
                <a:gd name="T0" fmla="*/ 108 w 108"/>
                <a:gd name="T1" fmla="*/ 48 h 48"/>
                <a:gd name="T2" fmla="*/ 96 w 108"/>
                <a:gd name="T3" fmla="*/ 48 h 48"/>
                <a:gd name="T4" fmla="*/ 85 w 108"/>
                <a:gd name="T5" fmla="*/ 48 h 48"/>
                <a:gd name="T6" fmla="*/ 73 w 108"/>
                <a:gd name="T7" fmla="*/ 37 h 48"/>
                <a:gd name="T8" fmla="*/ 60 w 108"/>
                <a:gd name="T9" fmla="*/ 24 h 48"/>
                <a:gd name="T10" fmla="*/ 54 w 108"/>
                <a:gd name="T11" fmla="*/ 24 h 48"/>
                <a:gd name="T12" fmla="*/ 48 w 108"/>
                <a:gd name="T13" fmla="*/ 24 h 48"/>
                <a:gd name="T14" fmla="*/ 37 w 108"/>
                <a:gd name="T15" fmla="*/ 12 h 48"/>
                <a:gd name="T16" fmla="*/ 25 w 108"/>
                <a:gd name="T17" fmla="*/ 0 h 48"/>
                <a:gd name="T18" fmla="*/ 13 w 108"/>
                <a:gd name="T19" fmla="*/ 0 h 48"/>
                <a:gd name="T20" fmla="*/ 0 w 108"/>
                <a:gd name="T2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">
                  <a:moveTo>
                    <a:pt x="108" y="48"/>
                  </a:moveTo>
                  <a:lnTo>
                    <a:pt x="96" y="48"/>
                  </a:lnTo>
                  <a:lnTo>
                    <a:pt x="85" y="48"/>
                  </a:lnTo>
                  <a:lnTo>
                    <a:pt x="73" y="37"/>
                  </a:lnTo>
                  <a:lnTo>
                    <a:pt x="60" y="24"/>
                  </a:lnTo>
                  <a:lnTo>
                    <a:pt x="54" y="24"/>
                  </a:lnTo>
                  <a:lnTo>
                    <a:pt x="48" y="24"/>
                  </a:lnTo>
                  <a:lnTo>
                    <a:pt x="37" y="12"/>
                  </a:lnTo>
                  <a:lnTo>
                    <a:pt x="25" y="0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11" name="Freeform 171"/>
            <p:cNvSpPr>
              <a:spLocks/>
            </p:cNvSpPr>
            <p:nvPr/>
          </p:nvSpPr>
          <p:spPr bwMode="auto">
            <a:xfrm flipH="1">
              <a:off x="2470" y="771"/>
              <a:ext cx="64" cy="19"/>
            </a:xfrm>
            <a:custGeom>
              <a:avLst/>
              <a:gdLst>
                <a:gd name="T0" fmla="*/ 108 w 108"/>
                <a:gd name="T1" fmla="*/ 59 h 59"/>
                <a:gd name="T2" fmla="*/ 102 w 108"/>
                <a:gd name="T3" fmla="*/ 59 h 59"/>
                <a:gd name="T4" fmla="*/ 96 w 108"/>
                <a:gd name="T5" fmla="*/ 59 h 59"/>
                <a:gd name="T6" fmla="*/ 91 w 108"/>
                <a:gd name="T7" fmla="*/ 54 h 59"/>
                <a:gd name="T8" fmla="*/ 85 w 108"/>
                <a:gd name="T9" fmla="*/ 47 h 59"/>
                <a:gd name="T10" fmla="*/ 79 w 108"/>
                <a:gd name="T11" fmla="*/ 47 h 59"/>
                <a:gd name="T12" fmla="*/ 72 w 108"/>
                <a:gd name="T13" fmla="*/ 47 h 59"/>
                <a:gd name="T14" fmla="*/ 60 w 108"/>
                <a:gd name="T15" fmla="*/ 35 h 59"/>
                <a:gd name="T16" fmla="*/ 48 w 108"/>
                <a:gd name="T17" fmla="*/ 23 h 59"/>
                <a:gd name="T18" fmla="*/ 43 w 108"/>
                <a:gd name="T19" fmla="*/ 23 h 59"/>
                <a:gd name="T20" fmla="*/ 36 w 108"/>
                <a:gd name="T21" fmla="*/ 23 h 59"/>
                <a:gd name="T22" fmla="*/ 30 w 108"/>
                <a:gd name="T23" fmla="*/ 18 h 59"/>
                <a:gd name="T24" fmla="*/ 24 w 108"/>
                <a:gd name="T25" fmla="*/ 11 h 59"/>
                <a:gd name="T26" fmla="*/ 18 w 108"/>
                <a:gd name="T27" fmla="*/ 11 h 59"/>
                <a:gd name="T28" fmla="*/ 12 w 108"/>
                <a:gd name="T29" fmla="*/ 11 h 59"/>
                <a:gd name="T30" fmla="*/ 7 w 108"/>
                <a:gd name="T31" fmla="*/ 6 h 59"/>
                <a:gd name="T32" fmla="*/ 0 w 108"/>
                <a:gd name="T3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8" h="59">
                  <a:moveTo>
                    <a:pt x="108" y="59"/>
                  </a:moveTo>
                  <a:lnTo>
                    <a:pt x="102" y="59"/>
                  </a:lnTo>
                  <a:lnTo>
                    <a:pt x="96" y="59"/>
                  </a:lnTo>
                  <a:lnTo>
                    <a:pt x="91" y="54"/>
                  </a:lnTo>
                  <a:lnTo>
                    <a:pt x="85" y="47"/>
                  </a:lnTo>
                  <a:lnTo>
                    <a:pt x="79" y="47"/>
                  </a:lnTo>
                  <a:lnTo>
                    <a:pt x="72" y="47"/>
                  </a:lnTo>
                  <a:lnTo>
                    <a:pt x="60" y="35"/>
                  </a:lnTo>
                  <a:lnTo>
                    <a:pt x="48" y="23"/>
                  </a:lnTo>
                  <a:lnTo>
                    <a:pt x="43" y="23"/>
                  </a:lnTo>
                  <a:lnTo>
                    <a:pt x="36" y="23"/>
                  </a:lnTo>
                  <a:lnTo>
                    <a:pt x="30" y="18"/>
                  </a:lnTo>
                  <a:lnTo>
                    <a:pt x="24" y="11"/>
                  </a:lnTo>
                  <a:lnTo>
                    <a:pt x="18" y="11"/>
                  </a:lnTo>
                  <a:lnTo>
                    <a:pt x="12" y="11"/>
                  </a:ln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12" name="Freeform 172"/>
            <p:cNvSpPr>
              <a:spLocks/>
            </p:cNvSpPr>
            <p:nvPr/>
          </p:nvSpPr>
          <p:spPr bwMode="auto">
            <a:xfrm flipH="1">
              <a:off x="2611" y="754"/>
              <a:ext cx="6" cy="19"/>
            </a:xfrm>
            <a:custGeom>
              <a:avLst/>
              <a:gdLst>
                <a:gd name="T0" fmla="*/ 12 w 12"/>
                <a:gd name="T1" fmla="*/ 61 h 61"/>
                <a:gd name="T2" fmla="*/ 12 w 12"/>
                <a:gd name="T3" fmla="*/ 56 h 61"/>
                <a:gd name="T4" fmla="*/ 12 w 12"/>
                <a:gd name="T5" fmla="*/ 50 h 61"/>
                <a:gd name="T6" fmla="*/ 6 w 12"/>
                <a:gd name="T7" fmla="*/ 44 h 61"/>
                <a:gd name="T8" fmla="*/ 0 w 12"/>
                <a:gd name="T9" fmla="*/ 37 h 61"/>
                <a:gd name="T10" fmla="*/ 0 w 12"/>
                <a:gd name="T11" fmla="*/ 29 h 61"/>
                <a:gd name="T12" fmla="*/ 0 w 12"/>
                <a:gd name="T13" fmla="*/ 19 h 61"/>
                <a:gd name="T14" fmla="*/ 0 w 12"/>
                <a:gd name="T15" fmla="*/ 10 h 61"/>
                <a:gd name="T16" fmla="*/ 0 w 12"/>
                <a:gd name="T1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1">
                  <a:moveTo>
                    <a:pt x="12" y="61"/>
                  </a:moveTo>
                  <a:lnTo>
                    <a:pt x="12" y="56"/>
                  </a:lnTo>
                  <a:lnTo>
                    <a:pt x="12" y="50"/>
                  </a:lnTo>
                  <a:lnTo>
                    <a:pt x="6" y="44"/>
                  </a:lnTo>
                  <a:lnTo>
                    <a:pt x="0" y="37"/>
                  </a:lnTo>
                  <a:lnTo>
                    <a:pt x="0" y="29"/>
                  </a:lnTo>
                  <a:lnTo>
                    <a:pt x="0" y="19"/>
                  </a:lnTo>
                  <a:lnTo>
                    <a:pt x="0" y="1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13" name="Freeform 173"/>
            <p:cNvSpPr>
              <a:spLocks/>
            </p:cNvSpPr>
            <p:nvPr/>
          </p:nvSpPr>
          <p:spPr bwMode="auto">
            <a:xfrm flipH="1">
              <a:off x="2603" y="754"/>
              <a:ext cx="14" cy="5"/>
            </a:xfrm>
            <a:custGeom>
              <a:avLst/>
              <a:gdLst>
                <a:gd name="T0" fmla="*/ 25 w 25"/>
                <a:gd name="T1" fmla="*/ 13 h 13"/>
                <a:gd name="T2" fmla="*/ 19 w 25"/>
                <a:gd name="T3" fmla="*/ 8 h 13"/>
                <a:gd name="T4" fmla="*/ 12 w 25"/>
                <a:gd name="T5" fmla="*/ 0 h 13"/>
                <a:gd name="T6" fmla="*/ 6 w 25"/>
                <a:gd name="T7" fmla="*/ 0 h 13"/>
                <a:gd name="T8" fmla="*/ 0 w 2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3">
                  <a:moveTo>
                    <a:pt x="25" y="13"/>
                  </a:moveTo>
                  <a:lnTo>
                    <a:pt x="19" y="8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14" name="Freeform 174"/>
            <p:cNvSpPr>
              <a:spLocks/>
            </p:cNvSpPr>
            <p:nvPr/>
          </p:nvSpPr>
          <p:spPr bwMode="auto">
            <a:xfrm flipH="1">
              <a:off x="2617" y="752"/>
              <a:ext cx="14" cy="2"/>
            </a:xfrm>
            <a:custGeom>
              <a:avLst/>
              <a:gdLst>
                <a:gd name="T0" fmla="*/ 24 w 24"/>
                <a:gd name="T1" fmla="*/ 11 h 11"/>
                <a:gd name="T2" fmla="*/ 18 w 24"/>
                <a:gd name="T3" fmla="*/ 11 h 11"/>
                <a:gd name="T4" fmla="*/ 12 w 24"/>
                <a:gd name="T5" fmla="*/ 11 h 11"/>
                <a:gd name="T6" fmla="*/ 7 w 24"/>
                <a:gd name="T7" fmla="*/ 7 h 11"/>
                <a:gd name="T8" fmla="*/ 0 w 24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1">
                  <a:moveTo>
                    <a:pt x="24" y="11"/>
                  </a:moveTo>
                  <a:lnTo>
                    <a:pt x="18" y="11"/>
                  </a:lnTo>
                  <a:lnTo>
                    <a:pt x="12" y="11"/>
                  </a:lnTo>
                  <a:lnTo>
                    <a:pt x="7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15" name="Freeform 175"/>
            <p:cNvSpPr>
              <a:spLocks/>
            </p:cNvSpPr>
            <p:nvPr/>
          </p:nvSpPr>
          <p:spPr bwMode="auto">
            <a:xfrm flipH="1">
              <a:off x="2682" y="725"/>
              <a:ext cx="30" cy="27"/>
            </a:xfrm>
            <a:custGeom>
              <a:avLst/>
              <a:gdLst>
                <a:gd name="T0" fmla="*/ 37 w 49"/>
                <a:gd name="T1" fmla="*/ 83 h 83"/>
                <a:gd name="T2" fmla="*/ 32 w 49"/>
                <a:gd name="T3" fmla="*/ 83 h 83"/>
                <a:gd name="T4" fmla="*/ 25 w 49"/>
                <a:gd name="T5" fmla="*/ 83 h 83"/>
                <a:gd name="T6" fmla="*/ 19 w 49"/>
                <a:gd name="T7" fmla="*/ 77 h 83"/>
                <a:gd name="T8" fmla="*/ 13 w 49"/>
                <a:gd name="T9" fmla="*/ 71 h 83"/>
                <a:gd name="T10" fmla="*/ 7 w 49"/>
                <a:gd name="T11" fmla="*/ 71 h 83"/>
                <a:gd name="T12" fmla="*/ 0 w 49"/>
                <a:gd name="T13" fmla="*/ 71 h 83"/>
                <a:gd name="T14" fmla="*/ 0 w 49"/>
                <a:gd name="T15" fmla="*/ 59 h 83"/>
                <a:gd name="T16" fmla="*/ 0 w 49"/>
                <a:gd name="T17" fmla="*/ 48 h 83"/>
                <a:gd name="T18" fmla="*/ 0 w 49"/>
                <a:gd name="T19" fmla="*/ 36 h 83"/>
                <a:gd name="T20" fmla="*/ 0 w 49"/>
                <a:gd name="T21" fmla="*/ 23 h 83"/>
                <a:gd name="T22" fmla="*/ 12 w 49"/>
                <a:gd name="T23" fmla="*/ 11 h 83"/>
                <a:gd name="T24" fmla="*/ 25 w 49"/>
                <a:gd name="T25" fmla="*/ 0 h 83"/>
                <a:gd name="T26" fmla="*/ 37 w 49"/>
                <a:gd name="T27" fmla="*/ 0 h 83"/>
                <a:gd name="T28" fmla="*/ 49 w 49"/>
                <a:gd name="T2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" h="83">
                  <a:moveTo>
                    <a:pt x="37" y="83"/>
                  </a:moveTo>
                  <a:lnTo>
                    <a:pt x="32" y="83"/>
                  </a:lnTo>
                  <a:lnTo>
                    <a:pt x="25" y="83"/>
                  </a:lnTo>
                  <a:lnTo>
                    <a:pt x="19" y="77"/>
                  </a:lnTo>
                  <a:lnTo>
                    <a:pt x="13" y="71"/>
                  </a:lnTo>
                  <a:lnTo>
                    <a:pt x="7" y="71"/>
                  </a:lnTo>
                  <a:lnTo>
                    <a:pt x="0" y="71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0" y="36"/>
                  </a:lnTo>
                  <a:lnTo>
                    <a:pt x="0" y="23"/>
                  </a:lnTo>
                  <a:lnTo>
                    <a:pt x="12" y="11"/>
                  </a:lnTo>
                  <a:lnTo>
                    <a:pt x="25" y="0"/>
                  </a:lnTo>
                  <a:lnTo>
                    <a:pt x="37" y="0"/>
                  </a:lnTo>
                  <a:lnTo>
                    <a:pt x="49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16" name="Freeform 176"/>
            <p:cNvSpPr>
              <a:spLocks/>
            </p:cNvSpPr>
            <p:nvPr/>
          </p:nvSpPr>
          <p:spPr bwMode="auto">
            <a:xfrm flipH="1">
              <a:off x="2661" y="749"/>
              <a:ext cx="26" cy="3"/>
            </a:xfrm>
            <a:custGeom>
              <a:avLst/>
              <a:gdLst>
                <a:gd name="T0" fmla="*/ 0 w 49"/>
                <a:gd name="T1" fmla="*/ 12 h 12"/>
                <a:gd name="T2" fmla="*/ 11 w 49"/>
                <a:gd name="T3" fmla="*/ 12 h 12"/>
                <a:gd name="T4" fmla="*/ 24 w 49"/>
                <a:gd name="T5" fmla="*/ 12 h 12"/>
                <a:gd name="T6" fmla="*/ 30 w 49"/>
                <a:gd name="T7" fmla="*/ 6 h 12"/>
                <a:gd name="T8" fmla="*/ 36 w 49"/>
                <a:gd name="T9" fmla="*/ 0 h 12"/>
                <a:gd name="T10" fmla="*/ 42 w 49"/>
                <a:gd name="T11" fmla="*/ 0 h 12"/>
                <a:gd name="T12" fmla="*/ 49 w 4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2">
                  <a:moveTo>
                    <a:pt x="0" y="12"/>
                  </a:moveTo>
                  <a:lnTo>
                    <a:pt x="11" y="12"/>
                  </a:lnTo>
                  <a:lnTo>
                    <a:pt x="24" y="12"/>
                  </a:lnTo>
                  <a:lnTo>
                    <a:pt x="30" y="6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9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17" name="Freeform 177"/>
            <p:cNvSpPr>
              <a:spLocks/>
            </p:cNvSpPr>
            <p:nvPr/>
          </p:nvSpPr>
          <p:spPr bwMode="auto">
            <a:xfrm flipH="1">
              <a:off x="2631" y="749"/>
              <a:ext cx="30" cy="3"/>
            </a:xfrm>
            <a:custGeom>
              <a:avLst/>
              <a:gdLst>
                <a:gd name="T0" fmla="*/ 47 w 47"/>
                <a:gd name="T1" fmla="*/ 12 h 12"/>
                <a:gd name="T2" fmla="*/ 41 w 47"/>
                <a:gd name="T3" fmla="*/ 12 h 12"/>
                <a:gd name="T4" fmla="*/ 35 w 47"/>
                <a:gd name="T5" fmla="*/ 12 h 12"/>
                <a:gd name="T6" fmla="*/ 29 w 47"/>
                <a:gd name="T7" fmla="*/ 6 h 12"/>
                <a:gd name="T8" fmla="*/ 23 w 47"/>
                <a:gd name="T9" fmla="*/ 0 h 12"/>
                <a:gd name="T10" fmla="*/ 11 w 47"/>
                <a:gd name="T11" fmla="*/ 0 h 12"/>
                <a:gd name="T12" fmla="*/ 0 w 47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12">
                  <a:moveTo>
                    <a:pt x="47" y="12"/>
                  </a:moveTo>
                  <a:lnTo>
                    <a:pt x="41" y="12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18" name="Freeform 178"/>
            <p:cNvSpPr>
              <a:spLocks/>
            </p:cNvSpPr>
            <p:nvPr/>
          </p:nvSpPr>
          <p:spPr bwMode="auto">
            <a:xfrm flipH="1">
              <a:off x="2631" y="740"/>
              <a:ext cx="30" cy="12"/>
            </a:xfrm>
            <a:custGeom>
              <a:avLst/>
              <a:gdLst>
                <a:gd name="T0" fmla="*/ 47 w 47"/>
                <a:gd name="T1" fmla="*/ 35 h 35"/>
                <a:gd name="T2" fmla="*/ 47 w 47"/>
                <a:gd name="T3" fmla="*/ 27 h 35"/>
                <a:gd name="T4" fmla="*/ 47 w 47"/>
                <a:gd name="T5" fmla="*/ 17 h 35"/>
                <a:gd name="T6" fmla="*/ 47 w 47"/>
                <a:gd name="T7" fmla="*/ 9 h 35"/>
                <a:gd name="T8" fmla="*/ 47 w 47"/>
                <a:gd name="T9" fmla="*/ 0 h 35"/>
                <a:gd name="T10" fmla="*/ 35 w 47"/>
                <a:gd name="T11" fmla="*/ 0 h 35"/>
                <a:gd name="T12" fmla="*/ 23 w 47"/>
                <a:gd name="T13" fmla="*/ 0 h 35"/>
                <a:gd name="T14" fmla="*/ 11 w 47"/>
                <a:gd name="T15" fmla="*/ 0 h 35"/>
                <a:gd name="T16" fmla="*/ 0 w 4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35">
                  <a:moveTo>
                    <a:pt x="47" y="35"/>
                  </a:moveTo>
                  <a:lnTo>
                    <a:pt x="47" y="27"/>
                  </a:lnTo>
                  <a:lnTo>
                    <a:pt x="47" y="17"/>
                  </a:lnTo>
                  <a:lnTo>
                    <a:pt x="47" y="9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19" name="Freeform 179"/>
            <p:cNvSpPr>
              <a:spLocks/>
            </p:cNvSpPr>
            <p:nvPr/>
          </p:nvSpPr>
          <p:spPr bwMode="auto">
            <a:xfrm flipH="1">
              <a:off x="2659" y="740"/>
              <a:ext cx="2" cy="9"/>
            </a:xfrm>
            <a:custGeom>
              <a:avLst/>
              <a:gdLst>
                <a:gd name="T0" fmla="*/ 23 h 23"/>
                <a:gd name="T1" fmla="*/ 11 h 23"/>
                <a:gd name="T2" fmla="*/ 0 h 2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3">
                  <a:moveTo>
                    <a:pt x="0" y="23"/>
                  </a:move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620" name="Freeform 180"/>
            <p:cNvSpPr>
              <a:spLocks/>
            </p:cNvSpPr>
            <p:nvPr/>
          </p:nvSpPr>
          <p:spPr bwMode="auto">
            <a:xfrm flipH="1">
              <a:off x="2661" y="725"/>
              <a:ext cx="21" cy="15"/>
            </a:xfrm>
            <a:custGeom>
              <a:avLst/>
              <a:gdLst>
                <a:gd name="T0" fmla="*/ 37 w 37"/>
                <a:gd name="T1" fmla="*/ 48 h 48"/>
                <a:gd name="T2" fmla="*/ 27 w 37"/>
                <a:gd name="T3" fmla="*/ 38 h 48"/>
                <a:gd name="T4" fmla="*/ 18 w 37"/>
                <a:gd name="T5" fmla="*/ 29 h 48"/>
                <a:gd name="T6" fmla="*/ 9 w 37"/>
                <a:gd name="T7" fmla="*/ 21 h 48"/>
                <a:gd name="T8" fmla="*/ 0 w 37"/>
                <a:gd name="T9" fmla="*/ 11 h 48"/>
                <a:gd name="T10" fmla="*/ 0 w 37"/>
                <a:gd name="T11" fmla="*/ 5 h 48"/>
                <a:gd name="T12" fmla="*/ 0 w 37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8">
                  <a:moveTo>
                    <a:pt x="37" y="48"/>
                  </a:moveTo>
                  <a:lnTo>
                    <a:pt x="27" y="38"/>
                  </a:lnTo>
                  <a:lnTo>
                    <a:pt x="18" y="29"/>
                  </a:lnTo>
                  <a:lnTo>
                    <a:pt x="9" y="21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grpSp>
          <p:nvGrpSpPr>
            <p:cNvPr id="701660" name="Group 220"/>
            <p:cNvGrpSpPr>
              <a:grpSpLocks/>
            </p:cNvGrpSpPr>
            <p:nvPr/>
          </p:nvGrpSpPr>
          <p:grpSpPr bwMode="auto">
            <a:xfrm rot="-252966">
              <a:off x="455" y="1009"/>
              <a:ext cx="868" cy="464"/>
              <a:chOff x="3930" y="1364"/>
              <a:chExt cx="495" cy="312"/>
            </a:xfrm>
          </p:grpSpPr>
          <p:sp>
            <p:nvSpPr>
              <p:cNvPr id="701661" name="Freeform 221"/>
              <p:cNvSpPr>
                <a:spLocks/>
              </p:cNvSpPr>
              <p:nvPr/>
            </p:nvSpPr>
            <p:spPr bwMode="auto">
              <a:xfrm rot="60000" flipH="1">
                <a:off x="4392" y="1642"/>
                <a:ext cx="33" cy="34"/>
              </a:xfrm>
              <a:custGeom>
                <a:avLst/>
                <a:gdLst>
                  <a:gd name="T0" fmla="*/ 0 w 95"/>
                  <a:gd name="T1" fmla="*/ 145 h 145"/>
                  <a:gd name="T2" fmla="*/ 0 w 95"/>
                  <a:gd name="T3" fmla="*/ 139 h 145"/>
                  <a:gd name="T4" fmla="*/ 0 w 95"/>
                  <a:gd name="T5" fmla="*/ 132 h 145"/>
                  <a:gd name="T6" fmla="*/ 12 w 95"/>
                  <a:gd name="T7" fmla="*/ 120 h 145"/>
                  <a:gd name="T8" fmla="*/ 24 w 95"/>
                  <a:gd name="T9" fmla="*/ 108 h 145"/>
                  <a:gd name="T10" fmla="*/ 24 w 95"/>
                  <a:gd name="T11" fmla="*/ 102 h 145"/>
                  <a:gd name="T12" fmla="*/ 24 w 95"/>
                  <a:gd name="T13" fmla="*/ 95 h 145"/>
                  <a:gd name="T14" fmla="*/ 33 w 95"/>
                  <a:gd name="T15" fmla="*/ 87 h 145"/>
                  <a:gd name="T16" fmla="*/ 41 w 95"/>
                  <a:gd name="T17" fmla="*/ 79 h 145"/>
                  <a:gd name="T18" fmla="*/ 51 w 95"/>
                  <a:gd name="T19" fmla="*/ 70 h 145"/>
                  <a:gd name="T20" fmla="*/ 59 w 95"/>
                  <a:gd name="T21" fmla="*/ 60 h 145"/>
                  <a:gd name="T22" fmla="*/ 59 w 95"/>
                  <a:gd name="T23" fmla="*/ 54 h 145"/>
                  <a:gd name="T24" fmla="*/ 59 w 95"/>
                  <a:gd name="T25" fmla="*/ 48 h 145"/>
                  <a:gd name="T26" fmla="*/ 65 w 95"/>
                  <a:gd name="T27" fmla="*/ 43 h 145"/>
                  <a:gd name="T28" fmla="*/ 72 w 95"/>
                  <a:gd name="T29" fmla="*/ 37 h 145"/>
                  <a:gd name="T30" fmla="*/ 72 w 95"/>
                  <a:gd name="T31" fmla="*/ 31 h 145"/>
                  <a:gd name="T32" fmla="*/ 72 w 95"/>
                  <a:gd name="T33" fmla="*/ 24 h 145"/>
                  <a:gd name="T34" fmla="*/ 83 w 95"/>
                  <a:gd name="T35" fmla="*/ 12 h 145"/>
                  <a:gd name="T36" fmla="*/ 95 w 95"/>
                  <a:gd name="T37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5" h="145">
                    <a:moveTo>
                      <a:pt x="0" y="145"/>
                    </a:moveTo>
                    <a:lnTo>
                      <a:pt x="0" y="139"/>
                    </a:lnTo>
                    <a:lnTo>
                      <a:pt x="0" y="132"/>
                    </a:lnTo>
                    <a:lnTo>
                      <a:pt x="12" y="120"/>
                    </a:lnTo>
                    <a:lnTo>
                      <a:pt x="24" y="108"/>
                    </a:lnTo>
                    <a:lnTo>
                      <a:pt x="24" y="102"/>
                    </a:lnTo>
                    <a:lnTo>
                      <a:pt x="24" y="95"/>
                    </a:lnTo>
                    <a:lnTo>
                      <a:pt x="33" y="87"/>
                    </a:lnTo>
                    <a:lnTo>
                      <a:pt x="41" y="79"/>
                    </a:lnTo>
                    <a:lnTo>
                      <a:pt x="51" y="70"/>
                    </a:lnTo>
                    <a:lnTo>
                      <a:pt x="59" y="60"/>
                    </a:lnTo>
                    <a:lnTo>
                      <a:pt x="59" y="54"/>
                    </a:lnTo>
                    <a:lnTo>
                      <a:pt x="59" y="48"/>
                    </a:lnTo>
                    <a:lnTo>
                      <a:pt x="65" y="43"/>
                    </a:lnTo>
                    <a:lnTo>
                      <a:pt x="72" y="37"/>
                    </a:lnTo>
                    <a:lnTo>
                      <a:pt x="72" y="31"/>
                    </a:lnTo>
                    <a:lnTo>
                      <a:pt x="72" y="24"/>
                    </a:lnTo>
                    <a:lnTo>
                      <a:pt x="83" y="12"/>
                    </a:lnTo>
                    <a:lnTo>
                      <a:pt x="95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62" name="Freeform 222"/>
              <p:cNvSpPr>
                <a:spLocks/>
              </p:cNvSpPr>
              <p:nvPr/>
            </p:nvSpPr>
            <p:spPr bwMode="auto">
              <a:xfrm rot="60000" flipH="1">
                <a:off x="4335" y="1590"/>
                <a:ext cx="38" cy="31"/>
              </a:xfrm>
              <a:custGeom>
                <a:avLst/>
                <a:gdLst>
                  <a:gd name="T0" fmla="*/ 0 w 109"/>
                  <a:gd name="T1" fmla="*/ 132 h 132"/>
                  <a:gd name="T2" fmla="*/ 12 w 109"/>
                  <a:gd name="T3" fmla="*/ 120 h 132"/>
                  <a:gd name="T4" fmla="*/ 25 w 109"/>
                  <a:gd name="T5" fmla="*/ 107 h 132"/>
                  <a:gd name="T6" fmla="*/ 25 w 109"/>
                  <a:gd name="T7" fmla="*/ 103 h 132"/>
                  <a:gd name="T8" fmla="*/ 25 w 109"/>
                  <a:gd name="T9" fmla="*/ 96 h 132"/>
                  <a:gd name="T10" fmla="*/ 36 w 109"/>
                  <a:gd name="T11" fmla="*/ 84 h 132"/>
                  <a:gd name="T12" fmla="*/ 48 w 109"/>
                  <a:gd name="T13" fmla="*/ 72 h 132"/>
                  <a:gd name="T14" fmla="*/ 61 w 109"/>
                  <a:gd name="T15" fmla="*/ 61 h 132"/>
                  <a:gd name="T16" fmla="*/ 73 w 109"/>
                  <a:gd name="T17" fmla="*/ 49 h 132"/>
                  <a:gd name="T18" fmla="*/ 73 w 109"/>
                  <a:gd name="T19" fmla="*/ 43 h 132"/>
                  <a:gd name="T20" fmla="*/ 73 w 109"/>
                  <a:gd name="T21" fmla="*/ 36 h 132"/>
                  <a:gd name="T22" fmla="*/ 82 w 109"/>
                  <a:gd name="T23" fmla="*/ 27 h 132"/>
                  <a:gd name="T24" fmla="*/ 90 w 109"/>
                  <a:gd name="T25" fmla="*/ 18 h 132"/>
                  <a:gd name="T26" fmla="*/ 100 w 109"/>
                  <a:gd name="T27" fmla="*/ 9 h 132"/>
                  <a:gd name="T28" fmla="*/ 109 w 109"/>
                  <a:gd name="T2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32">
                    <a:moveTo>
                      <a:pt x="0" y="132"/>
                    </a:moveTo>
                    <a:lnTo>
                      <a:pt x="12" y="120"/>
                    </a:lnTo>
                    <a:lnTo>
                      <a:pt x="25" y="107"/>
                    </a:lnTo>
                    <a:lnTo>
                      <a:pt x="25" y="103"/>
                    </a:lnTo>
                    <a:lnTo>
                      <a:pt x="25" y="96"/>
                    </a:lnTo>
                    <a:lnTo>
                      <a:pt x="36" y="84"/>
                    </a:lnTo>
                    <a:lnTo>
                      <a:pt x="48" y="72"/>
                    </a:lnTo>
                    <a:lnTo>
                      <a:pt x="61" y="61"/>
                    </a:lnTo>
                    <a:lnTo>
                      <a:pt x="73" y="49"/>
                    </a:lnTo>
                    <a:lnTo>
                      <a:pt x="73" y="43"/>
                    </a:lnTo>
                    <a:lnTo>
                      <a:pt x="73" y="36"/>
                    </a:lnTo>
                    <a:lnTo>
                      <a:pt x="82" y="27"/>
                    </a:lnTo>
                    <a:lnTo>
                      <a:pt x="90" y="18"/>
                    </a:lnTo>
                    <a:lnTo>
                      <a:pt x="100" y="9"/>
                    </a:lnTo>
                    <a:lnTo>
                      <a:pt x="109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63" name="Freeform 223"/>
              <p:cNvSpPr>
                <a:spLocks/>
              </p:cNvSpPr>
              <p:nvPr/>
            </p:nvSpPr>
            <p:spPr bwMode="auto">
              <a:xfrm rot="60000" flipH="1">
                <a:off x="4273" y="1543"/>
                <a:ext cx="36" cy="26"/>
              </a:xfrm>
              <a:custGeom>
                <a:avLst/>
                <a:gdLst>
                  <a:gd name="T0" fmla="*/ 0 w 107"/>
                  <a:gd name="T1" fmla="*/ 109 h 109"/>
                  <a:gd name="T2" fmla="*/ 25 w 107"/>
                  <a:gd name="T3" fmla="*/ 82 h 109"/>
                  <a:gd name="T4" fmla="*/ 52 w 107"/>
                  <a:gd name="T5" fmla="*/ 56 h 109"/>
                  <a:gd name="T6" fmla="*/ 79 w 107"/>
                  <a:gd name="T7" fmla="*/ 29 h 109"/>
                  <a:gd name="T8" fmla="*/ 107 w 107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09">
                    <a:moveTo>
                      <a:pt x="0" y="109"/>
                    </a:moveTo>
                    <a:lnTo>
                      <a:pt x="25" y="82"/>
                    </a:lnTo>
                    <a:lnTo>
                      <a:pt x="52" y="56"/>
                    </a:lnTo>
                    <a:lnTo>
                      <a:pt x="79" y="29"/>
                    </a:lnTo>
                    <a:lnTo>
                      <a:pt x="107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64" name="Freeform 224"/>
              <p:cNvSpPr>
                <a:spLocks/>
              </p:cNvSpPr>
              <p:nvPr/>
            </p:nvSpPr>
            <p:spPr bwMode="auto">
              <a:xfrm rot="60000" flipH="1">
                <a:off x="4209" y="1499"/>
                <a:ext cx="41" cy="29"/>
              </a:xfrm>
              <a:custGeom>
                <a:avLst/>
                <a:gdLst>
                  <a:gd name="T0" fmla="*/ 0 w 119"/>
                  <a:gd name="T1" fmla="*/ 121 h 121"/>
                  <a:gd name="T2" fmla="*/ 0 w 119"/>
                  <a:gd name="T3" fmla="*/ 115 h 121"/>
                  <a:gd name="T4" fmla="*/ 0 w 119"/>
                  <a:gd name="T5" fmla="*/ 108 h 121"/>
                  <a:gd name="T6" fmla="*/ 12 w 119"/>
                  <a:gd name="T7" fmla="*/ 96 h 121"/>
                  <a:gd name="T8" fmla="*/ 24 w 119"/>
                  <a:gd name="T9" fmla="*/ 85 h 121"/>
                  <a:gd name="T10" fmla="*/ 29 w 119"/>
                  <a:gd name="T11" fmla="*/ 85 h 121"/>
                  <a:gd name="T12" fmla="*/ 36 w 119"/>
                  <a:gd name="T13" fmla="*/ 85 h 121"/>
                  <a:gd name="T14" fmla="*/ 57 w 119"/>
                  <a:gd name="T15" fmla="*/ 63 h 121"/>
                  <a:gd name="T16" fmla="*/ 77 w 119"/>
                  <a:gd name="T17" fmla="*/ 42 h 121"/>
                  <a:gd name="T18" fmla="*/ 98 w 119"/>
                  <a:gd name="T19" fmla="*/ 21 h 121"/>
                  <a:gd name="T20" fmla="*/ 119 w 119"/>
                  <a:gd name="T2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9" h="121">
                    <a:moveTo>
                      <a:pt x="0" y="121"/>
                    </a:moveTo>
                    <a:lnTo>
                      <a:pt x="0" y="115"/>
                    </a:lnTo>
                    <a:lnTo>
                      <a:pt x="0" y="108"/>
                    </a:lnTo>
                    <a:lnTo>
                      <a:pt x="12" y="96"/>
                    </a:lnTo>
                    <a:lnTo>
                      <a:pt x="24" y="85"/>
                    </a:lnTo>
                    <a:lnTo>
                      <a:pt x="29" y="85"/>
                    </a:lnTo>
                    <a:lnTo>
                      <a:pt x="36" y="85"/>
                    </a:lnTo>
                    <a:lnTo>
                      <a:pt x="57" y="63"/>
                    </a:lnTo>
                    <a:lnTo>
                      <a:pt x="77" y="42"/>
                    </a:lnTo>
                    <a:lnTo>
                      <a:pt x="98" y="21"/>
                    </a:lnTo>
                    <a:lnTo>
                      <a:pt x="119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65" name="Freeform 225"/>
              <p:cNvSpPr>
                <a:spLocks/>
              </p:cNvSpPr>
              <p:nvPr/>
            </p:nvSpPr>
            <p:spPr bwMode="auto">
              <a:xfrm rot="60000" flipH="1">
                <a:off x="4143" y="1464"/>
                <a:ext cx="38" cy="17"/>
              </a:xfrm>
              <a:custGeom>
                <a:avLst/>
                <a:gdLst>
                  <a:gd name="T0" fmla="*/ 0 w 108"/>
                  <a:gd name="T1" fmla="*/ 71 h 71"/>
                  <a:gd name="T2" fmla="*/ 6 w 108"/>
                  <a:gd name="T3" fmla="*/ 71 h 71"/>
                  <a:gd name="T4" fmla="*/ 11 w 108"/>
                  <a:gd name="T5" fmla="*/ 71 h 71"/>
                  <a:gd name="T6" fmla="*/ 23 w 108"/>
                  <a:gd name="T7" fmla="*/ 60 h 71"/>
                  <a:gd name="T8" fmla="*/ 36 w 108"/>
                  <a:gd name="T9" fmla="*/ 48 h 71"/>
                  <a:gd name="T10" fmla="*/ 42 w 108"/>
                  <a:gd name="T11" fmla="*/ 48 h 71"/>
                  <a:gd name="T12" fmla="*/ 48 w 108"/>
                  <a:gd name="T13" fmla="*/ 48 h 71"/>
                  <a:gd name="T14" fmla="*/ 60 w 108"/>
                  <a:gd name="T15" fmla="*/ 36 h 71"/>
                  <a:gd name="T16" fmla="*/ 71 w 108"/>
                  <a:gd name="T17" fmla="*/ 25 h 71"/>
                  <a:gd name="T18" fmla="*/ 83 w 108"/>
                  <a:gd name="T19" fmla="*/ 12 h 71"/>
                  <a:gd name="T20" fmla="*/ 96 w 108"/>
                  <a:gd name="T21" fmla="*/ 0 h 71"/>
                  <a:gd name="T22" fmla="*/ 102 w 108"/>
                  <a:gd name="T23" fmla="*/ 0 h 71"/>
                  <a:gd name="T24" fmla="*/ 108 w 108"/>
                  <a:gd name="T2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71">
                    <a:moveTo>
                      <a:pt x="0" y="71"/>
                    </a:moveTo>
                    <a:lnTo>
                      <a:pt x="6" y="71"/>
                    </a:lnTo>
                    <a:lnTo>
                      <a:pt x="11" y="71"/>
                    </a:lnTo>
                    <a:lnTo>
                      <a:pt x="23" y="60"/>
                    </a:lnTo>
                    <a:lnTo>
                      <a:pt x="36" y="48"/>
                    </a:lnTo>
                    <a:lnTo>
                      <a:pt x="42" y="48"/>
                    </a:lnTo>
                    <a:lnTo>
                      <a:pt x="48" y="48"/>
                    </a:lnTo>
                    <a:lnTo>
                      <a:pt x="60" y="36"/>
                    </a:lnTo>
                    <a:lnTo>
                      <a:pt x="71" y="25"/>
                    </a:lnTo>
                    <a:lnTo>
                      <a:pt x="83" y="12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8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66" name="Freeform 226"/>
              <p:cNvSpPr>
                <a:spLocks/>
              </p:cNvSpPr>
              <p:nvPr/>
            </p:nvSpPr>
            <p:spPr bwMode="auto">
              <a:xfrm rot="60000" flipH="1">
                <a:off x="4075" y="1425"/>
                <a:ext cx="39" cy="21"/>
              </a:xfrm>
              <a:custGeom>
                <a:avLst/>
                <a:gdLst>
                  <a:gd name="T0" fmla="*/ 0 w 119"/>
                  <a:gd name="T1" fmla="*/ 86 h 86"/>
                  <a:gd name="T2" fmla="*/ 6 w 119"/>
                  <a:gd name="T3" fmla="*/ 86 h 86"/>
                  <a:gd name="T4" fmla="*/ 12 w 119"/>
                  <a:gd name="T5" fmla="*/ 86 h 86"/>
                  <a:gd name="T6" fmla="*/ 21 w 119"/>
                  <a:gd name="T7" fmla="*/ 76 h 86"/>
                  <a:gd name="T8" fmla="*/ 30 w 119"/>
                  <a:gd name="T9" fmla="*/ 67 h 86"/>
                  <a:gd name="T10" fmla="*/ 39 w 119"/>
                  <a:gd name="T11" fmla="*/ 57 h 86"/>
                  <a:gd name="T12" fmla="*/ 48 w 119"/>
                  <a:gd name="T13" fmla="*/ 49 h 86"/>
                  <a:gd name="T14" fmla="*/ 54 w 119"/>
                  <a:gd name="T15" fmla="*/ 49 h 86"/>
                  <a:gd name="T16" fmla="*/ 60 w 119"/>
                  <a:gd name="T17" fmla="*/ 49 h 86"/>
                  <a:gd name="T18" fmla="*/ 71 w 119"/>
                  <a:gd name="T19" fmla="*/ 37 h 86"/>
                  <a:gd name="T20" fmla="*/ 84 w 119"/>
                  <a:gd name="T21" fmla="*/ 25 h 86"/>
                  <a:gd name="T22" fmla="*/ 89 w 119"/>
                  <a:gd name="T23" fmla="*/ 25 h 86"/>
                  <a:gd name="T24" fmla="*/ 96 w 119"/>
                  <a:gd name="T25" fmla="*/ 25 h 86"/>
                  <a:gd name="T26" fmla="*/ 108 w 119"/>
                  <a:gd name="T27" fmla="*/ 13 h 86"/>
                  <a:gd name="T28" fmla="*/ 119 w 119"/>
                  <a:gd name="T2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9" h="86">
                    <a:moveTo>
                      <a:pt x="0" y="86"/>
                    </a:moveTo>
                    <a:lnTo>
                      <a:pt x="6" y="86"/>
                    </a:lnTo>
                    <a:lnTo>
                      <a:pt x="12" y="86"/>
                    </a:lnTo>
                    <a:lnTo>
                      <a:pt x="21" y="76"/>
                    </a:lnTo>
                    <a:lnTo>
                      <a:pt x="30" y="67"/>
                    </a:lnTo>
                    <a:lnTo>
                      <a:pt x="39" y="57"/>
                    </a:lnTo>
                    <a:lnTo>
                      <a:pt x="48" y="49"/>
                    </a:lnTo>
                    <a:lnTo>
                      <a:pt x="54" y="49"/>
                    </a:lnTo>
                    <a:lnTo>
                      <a:pt x="60" y="49"/>
                    </a:lnTo>
                    <a:lnTo>
                      <a:pt x="71" y="37"/>
                    </a:lnTo>
                    <a:lnTo>
                      <a:pt x="84" y="25"/>
                    </a:lnTo>
                    <a:lnTo>
                      <a:pt x="89" y="25"/>
                    </a:lnTo>
                    <a:lnTo>
                      <a:pt x="96" y="25"/>
                    </a:lnTo>
                    <a:lnTo>
                      <a:pt x="108" y="13"/>
                    </a:lnTo>
                    <a:lnTo>
                      <a:pt x="119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67" name="Freeform 227"/>
              <p:cNvSpPr>
                <a:spLocks/>
              </p:cNvSpPr>
              <p:nvPr/>
            </p:nvSpPr>
            <p:spPr bwMode="auto">
              <a:xfrm rot="60000" flipH="1">
                <a:off x="4011" y="1397"/>
                <a:ext cx="35" cy="14"/>
              </a:xfrm>
              <a:custGeom>
                <a:avLst/>
                <a:gdLst>
                  <a:gd name="T0" fmla="*/ 0 w 96"/>
                  <a:gd name="T1" fmla="*/ 59 h 59"/>
                  <a:gd name="T2" fmla="*/ 6 w 96"/>
                  <a:gd name="T3" fmla="*/ 59 h 59"/>
                  <a:gd name="T4" fmla="*/ 12 w 96"/>
                  <a:gd name="T5" fmla="*/ 59 h 59"/>
                  <a:gd name="T6" fmla="*/ 23 w 96"/>
                  <a:gd name="T7" fmla="*/ 46 h 59"/>
                  <a:gd name="T8" fmla="*/ 36 w 96"/>
                  <a:gd name="T9" fmla="*/ 35 h 59"/>
                  <a:gd name="T10" fmla="*/ 42 w 96"/>
                  <a:gd name="T11" fmla="*/ 35 h 59"/>
                  <a:gd name="T12" fmla="*/ 48 w 96"/>
                  <a:gd name="T13" fmla="*/ 35 h 59"/>
                  <a:gd name="T14" fmla="*/ 60 w 96"/>
                  <a:gd name="T15" fmla="*/ 23 h 59"/>
                  <a:gd name="T16" fmla="*/ 73 w 96"/>
                  <a:gd name="T17" fmla="*/ 10 h 59"/>
                  <a:gd name="T18" fmla="*/ 78 w 96"/>
                  <a:gd name="T19" fmla="*/ 10 h 59"/>
                  <a:gd name="T20" fmla="*/ 84 w 96"/>
                  <a:gd name="T21" fmla="*/ 10 h 59"/>
                  <a:gd name="T22" fmla="*/ 90 w 96"/>
                  <a:gd name="T23" fmla="*/ 5 h 59"/>
                  <a:gd name="T24" fmla="*/ 96 w 96"/>
                  <a:gd name="T2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" h="59">
                    <a:moveTo>
                      <a:pt x="0" y="59"/>
                    </a:moveTo>
                    <a:lnTo>
                      <a:pt x="6" y="59"/>
                    </a:lnTo>
                    <a:lnTo>
                      <a:pt x="12" y="59"/>
                    </a:lnTo>
                    <a:lnTo>
                      <a:pt x="23" y="46"/>
                    </a:lnTo>
                    <a:lnTo>
                      <a:pt x="36" y="35"/>
                    </a:lnTo>
                    <a:lnTo>
                      <a:pt x="42" y="35"/>
                    </a:lnTo>
                    <a:lnTo>
                      <a:pt x="48" y="35"/>
                    </a:lnTo>
                    <a:lnTo>
                      <a:pt x="60" y="23"/>
                    </a:lnTo>
                    <a:lnTo>
                      <a:pt x="73" y="10"/>
                    </a:lnTo>
                    <a:lnTo>
                      <a:pt x="78" y="10"/>
                    </a:lnTo>
                    <a:lnTo>
                      <a:pt x="84" y="10"/>
                    </a:lnTo>
                    <a:lnTo>
                      <a:pt x="90" y="5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68" name="Freeform 228"/>
              <p:cNvSpPr>
                <a:spLocks/>
              </p:cNvSpPr>
              <p:nvPr/>
            </p:nvSpPr>
            <p:spPr bwMode="auto">
              <a:xfrm rot="60000" flipH="1">
                <a:off x="3930" y="1364"/>
                <a:ext cx="55" cy="20"/>
              </a:xfrm>
              <a:custGeom>
                <a:avLst/>
                <a:gdLst>
                  <a:gd name="T0" fmla="*/ 0 w 156"/>
                  <a:gd name="T1" fmla="*/ 83 h 83"/>
                  <a:gd name="T2" fmla="*/ 12 w 156"/>
                  <a:gd name="T3" fmla="*/ 72 h 83"/>
                  <a:gd name="T4" fmla="*/ 25 w 156"/>
                  <a:gd name="T5" fmla="*/ 60 h 83"/>
                  <a:gd name="T6" fmla="*/ 30 w 156"/>
                  <a:gd name="T7" fmla="*/ 60 h 83"/>
                  <a:gd name="T8" fmla="*/ 35 w 156"/>
                  <a:gd name="T9" fmla="*/ 60 h 83"/>
                  <a:gd name="T10" fmla="*/ 41 w 156"/>
                  <a:gd name="T11" fmla="*/ 54 h 83"/>
                  <a:gd name="T12" fmla="*/ 47 w 156"/>
                  <a:gd name="T13" fmla="*/ 47 h 83"/>
                  <a:gd name="T14" fmla="*/ 53 w 156"/>
                  <a:gd name="T15" fmla="*/ 47 h 83"/>
                  <a:gd name="T16" fmla="*/ 60 w 156"/>
                  <a:gd name="T17" fmla="*/ 47 h 83"/>
                  <a:gd name="T18" fmla="*/ 72 w 156"/>
                  <a:gd name="T19" fmla="*/ 35 h 83"/>
                  <a:gd name="T20" fmla="*/ 84 w 156"/>
                  <a:gd name="T21" fmla="*/ 24 h 83"/>
                  <a:gd name="T22" fmla="*/ 89 w 156"/>
                  <a:gd name="T23" fmla="*/ 24 h 83"/>
                  <a:gd name="T24" fmla="*/ 96 w 156"/>
                  <a:gd name="T25" fmla="*/ 24 h 83"/>
                  <a:gd name="T26" fmla="*/ 102 w 156"/>
                  <a:gd name="T27" fmla="*/ 19 h 83"/>
                  <a:gd name="T28" fmla="*/ 108 w 156"/>
                  <a:gd name="T29" fmla="*/ 12 h 83"/>
                  <a:gd name="T30" fmla="*/ 114 w 156"/>
                  <a:gd name="T31" fmla="*/ 12 h 83"/>
                  <a:gd name="T32" fmla="*/ 120 w 156"/>
                  <a:gd name="T33" fmla="*/ 12 h 83"/>
                  <a:gd name="T34" fmla="*/ 126 w 156"/>
                  <a:gd name="T35" fmla="*/ 6 h 83"/>
                  <a:gd name="T36" fmla="*/ 133 w 156"/>
                  <a:gd name="T37" fmla="*/ 0 h 83"/>
                  <a:gd name="T38" fmla="*/ 144 w 156"/>
                  <a:gd name="T39" fmla="*/ 0 h 83"/>
                  <a:gd name="T40" fmla="*/ 156 w 156"/>
                  <a:gd name="T41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83">
                    <a:moveTo>
                      <a:pt x="0" y="83"/>
                    </a:moveTo>
                    <a:lnTo>
                      <a:pt x="12" y="72"/>
                    </a:lnTo>
                    <a:lnTo>
                      <a:pt x="25" y="60"/>
                    </a:lnTo>
                    <a:lnTo>
                      <a:pt x="30" y="60"/>
                    </a:lnTo>
                    <a:lnTo>
                      <a:pt x="35" y="60"/>
                    </a:lnTo>
                    <a:lnTo>
                      <a:pt x="41" y="54"/>
                    </a:lnTo>
                    <a:lnTo>
                      <a:pt x="47" y="47"/>
                    </a:lnTo>
                    <a:lnTo>
                      <a:pt x="53" y="47"/>
                    </a:lnTo>
                    <a:lnTo>
                      <a:pt x="60" y="47"/>
                    </a:lnTo>
                    <a:lnTo>
                      <a:pt x="72" y="35"/>
                    </a:lnTo>
                    <a:lnTo>
                      <a:pt x="84" y="24"/>
                    </a:lnTo>
                    <a:lnTo>
                      <a:pt x="89" y="24"/>
                    </a:lnTo>
                    <a:lnTo>
                      <a:pt x="96" y="24"/>
                    </a:lnTo>
                    <a:lnTo>
                      <a:pt x="102" y="19"/>
                    </a:lnTo>
                    <a:lnTo>
                      <a:pt x="108" y="12"/>
                    </a:lnTo>
                    <a:lnTo>
                      <a:pt x="114" y="12"/>
                    </a:lnTo>
                    <a:lnTo>
                      <a:pt x="120" y="12"/>
                    </a:lnTo>
                    <a:lnTo>
                      <a:pt x="126" y="6"/>
                    </a:lnTo>
                    <a:lnTo>
                      <a:pt x="133" y="0"/>
                    </a:lnTo>
                    <a:lnTo>
                      <a:pt x="144" y="0"/>
                    </a:lnTo>
                    <a:lnTo>
                      <a:pt x="156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701669" name="Group 229"/>
            <p:cNvGrpSpPr>
              <a:grpSpLocks/>
            </p:cNvGrpSpPr>
            <p:nvPr/>
          </p:nvGrpSpPr>
          <p:grpSpPr bwMode="auto">
            <a:xfrm>
              <a:off x="520" y="740"/>
              <a:ext cx="2164" cy="1633"/>
              <a:chOff x="3955" y="1171"/>
              <a:chExt cx="1233" cy="1167"/>
            </a:xfrm>
          </p:grpSpPr>
          <p:sp>
            <p:nvSpPr>
              <p:cNvPr id="701670" name="Freeform 230"/>
              <p:cNvSpPr>
                <a:spLocks/>
              </p:cNvSpPr>
              <p:nvPr/>
            </p:nvSpPr>
            <p:spPr bwMode="auto">
              <a:xfrm rot="60000" flipH="1">
                <a:off x="4329" y="2036"/>
                <a:ext cx="4" cy="301"/>
              </a:xfrm>
              <a:custGeom>
                <a:avLst/>
                <a:gdLst>
                  <a:gd name="T0" fmla="*/ 0 w 11"/>
                  <a:gd name="T1" fmla="*/ 1272 h 1272"/>
                  <a:gd name="T2" fmla="*/ 0 w 11"/>
                  <a:gd name="T3" fmla="*/ 1248 h 1272"/>
                  <a:gd name="T4" fmla="*/ 0 w 11"/>
                  <a:gd name="T5" fmla="*/ 1224 h 1272"/>
                  <a:gd name="T6" fmla="*/ 0 w 11"/>
                  <a:gd name="T7" fmla="*/ 1200 h 1272"/>
                  <a:gd name="T8" fmla="*/ 0 w 11"/>
                  <a:gd name="T9" fmla="*/ 1177 h 1272"/>
                  <a:gd name="T10" fmla="*/ 5 w 11"/>
                  <a:gd name="T11" fmla="*/ 1171 h 1272"/>
                  <a:gd name="T12" fmla="*/ 11 w 11"/>
                  <a:gd name="T13" fmla="*/ 1164 h 1272"/>
                  <a:gd name="T14" fmla="*/ 11 w 11"/>
                  <a:gd name="T15" fmla="*/ 1152 h 1272"/>
                  <a:gd name="T16" fmla="*/ 11 w 11"/>
                  <a:gd name="T17" fmla="*/ 1140 h 1272"/>
                  <a:gd name="T18" fmla="*/ 6 w 11"/>
                  <a:gd name="T19" fmla="*/ 1135 h 1272"/>
                  <a:gd name="T20" fmla="*/ 0 w 11"/>
                  <a:gd name="T21" fmla="*/ 1128 h 1272"/>
                  <a:gd name="T22" fmla="*/ 0 w 11"/>
                  <a:gd name="T23" fmla="*/ 1086 h 1272"/>
                  <a:gd name="T24" fmla="*/ 0 w 11"/>
                  <a:gd name="T25" fmla="*/ 1044 h 1272"/>
                  <a:gd name="T26" fmla="*/ 0 w 11"/>
                  <a:gd name="T27" fmla="*/ 1002 h 1272"/>
                  <a:gd name="T28" fmla="*/ 0 w 11"/>
                  <a:gd name="T29" fmla="*/ 960 h 1272"/>
                  <a:gd name="T30" fmla="*/ 5 w 11"/>
                  <a:gd name="T31" fmla="*/ 954 h 1272"/>
                  <a:gd name="T32" fmla="*/ 11 w 11"/>
                  <a:gd name="T33" fmla="*/ 948 h 1272"/>
                  <a:gd name="T34" fmla="*/ 11 w 11"/>
                  <a:gd name="T35" fmla="*/ 910 h 1272"/>
                  <a:gd name="T36" fmla="*/ 11 w 11"/>
                  <a:gd name="T37" fmla="*/ 870 h 1272"/>
                  <a:gd name="T38" fmla="*/ 11 w 11"/>
                  <a:gd name="T39" fmla="*/ 831 h 1272"/>
                  <a:gd name="T40" fmla="*/ 11 w 11"/>
                  <a:gd name="T41" fmla="*/ 791 h 1272"/>
                  <a:gd name="T42" fmla="*/ 6 w 11"/>
                  <a:gd name="T43" fmla="*/ 786 h 1272"/>
                  <a:gd name="T44" fmla="*/ 0 w 11"/>
                  <a:gd name="T45" fmla="*/ 781 h 1272"/>
                  <a:gd name="T46" fmla="*/ 0 w 11"/>
                  <a:gd name="T47" fmla="*/ 755 h 1272"/>
                  <a:gd name="T48" fmla="*/ 0 w 11"/>
                  <a:gd name="T49" fmla="*/ 729 h 1272"/>
                  <a:gd name="T50" fmla="*/ 0 w 11"/>
                  <a:gd name="T51" fmla="*/ 703 h 1272"/>
                  <a:gd name="T52" fmla="*/ 0 w 11"/>
                  <a:gd name="T53" fmla="*/ 678 h 1272"/>
                  <a:gd name="T54" fmla="*/ 0 w 11"/>
                  <a:gd name="T55" fmla="*/ 653 h 1272"/>
                  <a:gd name="T56" fmla="*/ 0 w 11"/>
                  <a:gd name="T57" fmla="*/ 627 h 1272"/>
                  <a:gd name="T58" fmla="*/ 0 w 11"/>
                  <a:gd name="T59" fmla="*/ 601 h 1272"/>
                  <a:gd name="T60" fmla="*/ 0 w 11"/>
                  <a:gd name="T61" fmla="*/ 576 h 1272"/>
                  <a:gd name="T62" fmla="*/ 5 w 11"/>
                  <a:gd name="T63" fmla="*/ 570 h 1272"/>
                  <a:gd name="T64" fmla="*/ 11 w 11"/>
                  <a:gd name="T65" fmla="*/ 564 h 1272"/>
                  <a:gd name="T66" fmla="*/ 11 w 11"/>
                  <a:gd name="T67" fmla="*/ 497 h 1272"/>
                  <a:gd name="T68" fmla="*/ 11 w 11"/>
                  <a:gd name="T69" fmla="*/ 429 h 1272"/>
                  <a:gd name="T70" fmla="*/ 11 w 11"/>
                  <a:gd name="T71" fmla="*/ 362 h 1272"/>
                  <a:gd name="T72" fmla="*/ 11 w 11"/>
                  <a:gd name="T73" fmla="*/ 294 h 1272"/>
                  <a:gd name="T74" fmla="*/ 11 w 11"/>
                  <a:gd name="T75" fmla="*/ 228 h 1272"/>
                  <a:gd name="T76" fmla="*/ 11 w 11"/>
                  <a:gd name="T77" fmla="*/ 160 h 1272"/>
                  <a:gd name="T78" fmla="*/ 11 w 11"/>
                  <a:gd name="T79" fmla="*/ 92 h 1272"/>
                  <a:gd name="T80" fmla="*/ 11 w 11"/>
                  <a:gd name="T81" fmla="*/ 24 h 1272"/>
                  <a:gd name="T82" fmla="*/ 6 w 11"/>
                  <a:gd name="T83" fmla="*/ 19 h 1272"/>
                  <a:gd name="T84" fmla="*/ 0 w 11"/>
                  <a:gd name="T85" fmla="*/ 12 h 1272"/>
                  <a:gd name="T86" fmla="*/ 0 w 11"/>
                  <a:gd name="T87" fmla="*/ 6 h 1272"/>
                  <a:gd name="T88" fmla="*/ 0 w 11"/>
                  <a:gd name="T8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1" h="1272">
                    <a:moveTo>
                      <a:pt x="0" y="1272"/>
                    </a:moveTo>
                    <a:lnTo>
                      <a:pt x="0" y="1248"/>
                    </a:lnTo>
                    <a:lnTo>
                      <a:pt x="0" y="1224"/>
                    </a:lnTo>
                    <a:lnTo>
                      <a:pt x="0" y="1200"/>
                    </a:lnTo>
                    <a:lnTo>
                      <a:pt x="0" y="1177"/>
                    </a:lnTo>
                    <a:lnTo>
                      <a:pt x="5" y="1171"/>
                    </a:lnTo>
                    <a:lnTo>
                      <a:pt x="11" y="1164"/>
                    </a:lnTo>
                    <a:lnTo>
                      <a:pt x="11" y="1152"/>
                    </a:lnTo>
                    <a:lnTo>
                      <a:pt x="11" y="1140"/>
                    </a:lnTo>
                    <a:lnTo>
                      <a:pt x="6" y="1135"/>
                    </a:lnTo>
                    <a:lnTo>
                      <a:pt x="0" y="1128"/>
                    </a:lnTo>
                    <a:lnTo>
                      <a:pt x="0" y="1086"/>
                    </a:lnTo>
                    <a:lnTo>
                      <a:pt x="0" y="1044"/>
                    </a:lnTo>
                    <a:lnTo>
                      <a:pt x="0" y="1002"/>
                    </a:lnTo>
                    <a:lnTo>
                      <a:pt x="0" y="960"/>
                    </a:lnTo>
                    <a:lnTo>
                      <a:pt x="5" y="954"/>
                    </a:lnTo>
                    <a:lnTo>
                      <a:pt x="11" y="948"/>
                    </a:lnTo>
                    <a:lnTo>
                      <a:pt x="11" y="910"/>
                    </a:lnTo>
                    <a:lnTo>
                      <a:pt x="11" y="870"/>
                    </a:lnTo>
                    <a:lnTo>
                      <a:pt x="11" y="831"/>
                    </a:lnTo>
                    <a:lnTo>
                      <a:pt x="11" y="791"/>
                    </a:lnTo>
                    <a:lnTo>
                      <a:pt x="6" y="786"/>
                    </a:lnTo>
                    <a:lnTo>
                      <a:pt x="0" y="781"/>
                    </a:lnTo>
                    <a:lnTo>
                      <a:pt x="0" y="755"/>
                    </a:lnTo>
                    <a:lnTo>
                      <a:pt x="0" y="729"/>
                    </a:lnTo>
                    <a:lnTo>
                      <a:pt x="0" y="703"/>
                    </a:lnTo>
                    <a:lnTo>
                      <a:pt x="0" y="678"/>
                    </a:lnTo>
                    <a:lnTo>
                      <a:pt x="0" y="653"/>
                    </a:lnTo>
                    <a:lnTo>
                      <a:pt x="0" y="627"/>
                    </a:lnTo>
                    <a:lnTo>
                      <a:pt x="0" y="601"/>
                    </a:lnTo>
                    <a:lnTo>
                      <a:pt x="0" y="576"/>
                    </a:lnTo>
                    <a:lnTo>
                      <a:pt x="5" y="570"/>
                    </a:lnTo>
                    <a:lnTo>
                      <a:pt x="11" y="564"/>
                    </a:lnTo>
                    <a:lnTo>
                      <a:pt x="11" y="497"/>
                    </a:lnTo>
                    <a:lnTo>
                      <a:pt x="11" y="429"/>
                    </a:lnTo>
                    <a:lnTo>
                      <a:pt x="11" y="362"/>
                    </a:lnTo>
                    <a:lnTo>
                      <a:pt x="11" y="294"/>
                    </a:lnTo>
                    <a:lnTo>
                      <a:pt x="11" y="228"/>
                    </a:lnTo>
                    <a:lnTo>
                      <a:pt x="11" y="160"/>
                    </a:lnTo>
                    <a:lnTo>
                      <a:pt x="11" y="92"/>
                    </a:lnTo>
                    <a:lnTo>
                      <a:pt x="11" y="24"/>
                    </a:lnTo>
                    <a:lnTo>
                      <a:pt x="6" y="19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71" name="Freeform 231"/>
              <p:cNvSpPr>
                <a:spLocks/>
              </p:cNvSpPr>
              <p:nvPr/>
            </p:nvSpPr>
            <p:spPr bwMode="auto">
              <a:xfrm rot="60000" flipH="1">
                <a:off x="4539" y="2040"/>
                <a:ext cx="3" cy="298"/>
              </a:xfrm>
              <a:custGeom>
                <a:avLst/>
                <a:gdLst>
                  <a:gd name="T0" fmla="*/ 0 w 11"/>
                  <a:gd name="T1" fmla="*/ 1260 h 1260"/>
                  <a:gd name="T2" fmla="*/ 0 w 11"/>
                  <a:gd name="T3" fmla="*/ 1185 h 1260"/>
                  <a:gd name="T4" fmla="*/ 0 w 11"/>
                  <a:gd name="T5" fmla="*/ 1110 h 1260"/>
                  <a:gd name="T6" fmla="*/ 0 w 11"/>
                  <a:gd name="T7" fmla="*/ 1035 h 1260"/>
                  <a:gd name="T8" fmla="*/ 0 w 11"/>
                  <a:gd name="T9" fmla="*/ 960 h 1260"/>
                  <a:gd name="T10" fmla="*/ 0 w 11"/>
                  <a:gd name="T11" fmla="*/ 885 h 1260"/>
                  <a:gd name="T12" fmla="*/ 0 w 11"/>
                  <a:gd name="T13" fmla="*/ 810 h 1260"/>
                  <a:gd name="T14" fmla="*/ 0 w 11"/>
                  <a:gd name="T15" fmla="*/ 735 h 1260"/>
                  <a:gd name="T16" fmla="*/ 0 w 11"/>
                  <a:gd name="T17" fmla="*/ 660 h 1260"/>
                  <a:gd name="T18" fmla="*/ 0 w 11"/>
                  <a:gd name="T19" fmla="*/ 585 h 1260"/>
                  <a:gd name="T20" fmla="*/ 0 w 11"/>
                  <a:gd name="T21" fmla="*/ 510 h 1260"/>
                  <a:gd name="T22" fmla="*/ 0 w 11"/>
                  <a:gd name="T23" fmla="*/ 435 h 1260"/>
                  <a:gd name="T24" fmla="*/ 0 w 11"/>
                  <a:gd name="T25" fmla="*/ 360 h 1260"/>
                  <a:gd name="T26" fmla="*/ 0 w 11"/>
                  <a:gd name="T27" fmla="*/ 285 h 1260"/>
                  <a:gd name="T28" fmla="*/ 0 w 11"/>
                  <a:gd name="T29" fmla="*/ 210 h 1260"/>
                  <a:gd name="T30" fmla="*/ 0 w 11"/>
                  <a:gd name="T31" fmla="*/ 135 h 1260"/>
                  <a:gd name="T32" fmla="*/ 0 w 11"/>
                  <a:gd name="T33" fmla="*/ 60 h 1260"/>
                  <a:gd name="T34" fmla="*/ 5 w 11"/>
                  <a:gd name="T35" fmla="*/ 54 h 1260"/>
                  <a:gd name="T36" fmla="*/ 11 w 11"/>
                  <a:gd name="T37" fmla="*/ 47 h 1260"/>
                  <a:gd name="T38" fmla="*/ 11 w 11"/>
                  <a:gd name="T39" fmla="*/ 41 h 1260"/>
                  <a:gd name="T40" fmla="*/ 11 w 11"/>
                  <a:gd name="T41" fmla="*/ 35 h 1260"/>
                  <a:gd name="T42" fmla="*/ 5 w 11"/>
                  <a:gd name="T43" fmla="*/ 29 h 1260"/>
                  <a:gd name="T44" fmla="*/ 0 w 11"/>
                  <a:gd name="T45" fmla="*/ 24 h 1260"/>
                  <a:gd name="T46" fmla="*/ 0 w 11"/>
                  <a:gd name="T47" fmla="*/ 12 h 1260"/>
                  <a:gd name="T48" fmla="*/ 0 w 11"/>
                  <a:gd name="T49" fmla="*/ 0 h 1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" h="1260">
                    <a:moveTo>
                      <a:pt x="0" y="1260"/>
                    </a:moveTo>
                    <a:lnTo>
                      <a:pt x="0" y="1185"/>
                    </a:lnTo>
                    <a:lnTo>
                      <a:pt x="0" y="1110"/>
                    </a:lnTo>
                    <a:lnTo>
                      <a:pt x="0" y="1035"/>
                    </a:lnTo>
                    <a:lnTo>
                      <a:pt x="0" y="960"/>
                    </a:lnTo>
                    <a:lnTo>
                      <a:pt x="0" y="885"/>
                    </a:lnTo>
                    <a:lnTo>
                      <a:pt x="0" y="810"/>
                    </a:lnTo>
                    <a:lnTo>
                      <a:pt x="0" y="735"/>
                    </a:lnTo>
                    <a:lnTo>
                      <a:pt x="0" y="660"/>
                    </a:lnTo>
                    <a:lnTo>
                      <a:pt x="0" y="585"/>
                    </a:lnTo>
                    <a:lnTo>
                      <a:pt x="0" y="510"/>
                    </a:lnTo>
                    <a:lnTo>
                      <a:pt x="0" y="435"/>
                    </a:lnTo>
                    <a:lnTo>
                      <a:pt x="0" y="360"/>
                    </a:lnTo>
                    <a:lnTo>
                      <a:pt x="0" y="285"/>
                    </a:lnTo>
                    <a:lnTo>
                      <a:pt x="0" y="210"/>
                    </a:lnTo>
                    <a:lnTo>
                      <a:pt x="0" y="135"/>
                    </a:lnTo>
                    <a:lnTo>
                      <a:pt x="0" y="60"/>
                    </a:lnTo>
                    <a:lnTo>
                      <a:pt x="5" y="54"/>
                    </a:lnTo>
                    <a:lnTo>
                      <a:pt x="11" y="47"/>
                    </a:lnTo>
                    <a:lnTo>
                      <a:pt x="11" y="41"/>
                    </a:lnTo>
                    <a:lnTo>
                      <a:pt x="11" y="35"/>
                    </a:lnTo>
                    <a:lnTo>
                      <a:pt x="5" y="29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72" name="Freeform 232"/>
              <p:cNvSpPr>
                <a:spLocks/>
              </p:cNvSpPr>
              <p:nvPr/>
            </p:nvSpPr>
            <p:spPr bwMode="auto">
              <a:xfrm rot="60000" flipH="1">
                <a:off x="5001" y="2182"/>
                <a:ext cx="30" cy="26"/>
              </a:xfrm>
              <a:custGeom>
                <a:avLst/>
                <a:gdLst>
                  <a:gd name="T0" fmla="*/ 0 w 84"/>
                  <a:gd name="T1" fmla="*/ 109 h 109"/>
                  <a:gd name="T2" fmla="*/ 9 w 84"/>
                  <a:gd name="T3" fmla="*/ 99 h 109"/>
                  <a:gd name="T4" fmla="*/ 17 w 84"/>
                  <a:gd name="T5" fmla="*/ 90 h 109"/>
                  <a:gd name="T6" fmla="*/ 27 w 84"/>
                  <a:gd name="T7" fmla="*/ 81 h 109"/>
                  <a:gd name="T8" fmla="*/ 36 w 84"/>
                  <a:gd name="T9" fmla="*/ 72 h 109"/>
                  <a:gd name="T10" fmla="*/ 36 w 84"/>
                  <a:gd name="T11" fmla="*/ 67 h 109"/>
                  <a:gd name="T12" fmla="*/ 36 w 84"/>
                  <a:gd name="T13" fmla="*/ 60 h 109"/>
                  <a:gd name="T14" fmla="*/ 48 w 84"/>
                  <a:gd name="T15" fmla="*/ 48 h 109"/>
                  <a:gd name="T16" fmla="*/ 61 w 84"/>
                  <a:gd name="T17" fmla="*/ 36 h 109"/>
                  <a:gd name="T18" fmla="*/ 61 w 84"/>
                  <a:gd name="T19" fmla="*/ 30 h 109"/>
                  <a:gd name="T20" fmla="*/ 61 w 84"/>
                  <a:gd name="T21" fmla="*/ 23 h 109"/>
                  <a:gd name="T22" fmla="*/ 73 w 84"/>
                  <a:gd name="T23" fmla="*/ 12 h 109"/>
                  <a:gd name="T24" fmla="*/ 84 w 84"/>
                  <a:gd name="T25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4" h="109">
                    <a:moveTo>
                      <a:pt x="0" y="109"/>
                    </a:moveTo>
                    <a:lnTo>
                      <a:pt x="9" y="99"/>
                    </a:lnTo>
                    <a:lnTo>
                      <a:pt x="17" y="90"/>
                    </a:lnTo>
                    <a:lnTo>
                      <a:pt x="27" y="81"/>
                    </a:lnTo>
                    <a:lnTo>
                      <a:pt x="36" y="72"/>
                    </a:lnTo>
                    <a:lnTo>
                      <a:pt x="36" y="67"/>
                    </a:lnTo>
                    <a:lnTo>
                      <a:pt x="36" y="60"/>
                    </a:lnTo>
                    <a:lnTo>
                      <a:pt x="48" y="48"/>
                    </a:lnTo>
                    <a:lnTo>
                      <a:pt x="61" y="36"/>
                    </a:lnTo>
                    <a:lnTo>
                      <a:pt x="61" y="30"/>
                    </a:lnTo>
                    <a:lnTo>
                      <a:pt x="61" y="23"/>
                    </a:lnTo>
                    <a:lnTo>
                      <a:pt x="73" y="12"/>
                    </a:lnTo>
                    <a:lnTo>
                      <a:pt x="84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73" name="Freeform 233"/>
              <p:cNvSpPr>
                <a:spLocks/>
              </p:cNvSpPr>
              <p:nvPr/>
            </p:nvSpPr>
            <p:spPr bwMode="auto">
              <a:xfrm rot="60000" flipH="1">
                <a:off x="4625" y="1854"/>
                <a:ext cx="360" cy="305"/>
              </a:xfrm>
              <a:custGeom>
                <a:avLst/>
                <a:gdLst>
                  <a:gd name="T0" fmla="*/ 0 w 1044"/>
                  <a:gd name="T1" fmla="*/ 1279 h 1284"/>
                  <a:gd name="T2" fmla="*/ 12 w 1044"/>
                  <a:gd name="T3" fmla="*/ 1261 h 1284"/>
                  <a:gd name="T4" fmla="*/ 25 w 1044"/>
                  <a:gd name="T5" fmla="*/ 1243 h 1284"/>
                  <a:gd name="T6" fmla="*/ 36 w 1044"/>
                  <a:gd name="T7" fmla="*/ 1225 h 1284"/>
                  <a:gd name="T8" fmla="*/ 48 w 1044"/>
                  <a:gd name="T9" fmla="*/ 1207 h 1284"/>
                  <a:gd name="T10" fmla="*/ 60 w 1044"/>
                  <a:gd name="T11" fmla="*/ 1190 h 1284"/>
                  <a:gd name="T12" fmla="*/ 72 w 1044"/>
                  <a:gd name="T13" fmla="*/ 1171 h 1284"/>
                  <a:gd name="T14" fmla="*/ 81 w 1044"/>
                  <a:gd name="T15" fmla="*/ 1156 h 1284"/>
                  <a:gd name="T16" fmla="*/ 100 w 1044"/>
                  <a:gd name="T17" fmla="*/ 1138 h 1284"/>
                  <a:gd name="T18" fmla="*/ 108 w 1044"/>
                  <a:gd name="T19" fmla="*/ 1123 h 1284"/>
                  <a:gd name="T20" fmla="*/ 120 w 1044"/>
                  <a:gd name="T21" fmla="*/ 1105 h 1284"/>
                  <a:gd name="T22" fmla="*/ 132 w 1044"/>
                  <a:gd name="T23" fmla="*/ 1086 h 1284"/>
                  <a:gd name="T24" fmla="*/ 141 w 1044"/>
                  <a:gd name="T25" fmla="*/ 1072 h 1284"/>
                  <a:gd name="T26" fmla="*/ 158 w 1044"/>
                  <a:gd name="T27" fmla="*/ 1055 h 1284"/>
                  <a:gd name="T28" fmla="*/ 168 w 1044"/>
                  <a:gd name="T29" fmla="*/ 1040 h 1284"/>
                  <a:gd name="T30" fmla="*/ 179 w 1044"/>
                  <a:gd name="T31" fmla="*/ 1021 h 1284"/>
                  <a:gd name="T32" fmla="*/ 192 w 1044"/>
                  <a:gd name="T33" fmla="*/ 1003 h 1284"/>
                  <a:gd name="T34" fmla="*/ 204 w 1044"/>
                  <a:gd name="T35" fmla="*/ 984 h 1284"/>
                  <a:gd name="T36" fmla="*/ 216 w 1044"/>
                  <a:gd name="T37" fmla="*/ 967 h 1284"/>
                  <a:gd name="T38" fmla="*/ 225 w 1044"/>
                  <a:gd name="T39" fmla="*/ 952 h 1284"/>
                  <a:gd name="T40" fmla="*/ 244 w 1044"/>
                  <a:gd name="T41" fmla="*/ 934 h 1284"/>
                  <a:gd name="T42" fmla="*/ 252 w 1044"/>
                  <a:gd name="T43" fmla="*/ 919 h 1284"/>
                  <a:gd name="T44" fmla="*/ 264 w 1044"/>
                  <a:gd name="T45" fmla="*/ 901 h 1284"/>
                  <a:gd name="T46" fmla="*/ 275 w 1044"/>
                  <a:gd name="T47" fmla="*/ 883 h 1284"/>
                  <a:gd name="T48" fmla="*/ 281 w 1044"/>
                  <a:gd name="T49" fmla="*/ 871 h 1284"/>
                  <a:gd name="T50" fmla="*/ 288 w 1044"/>
                  <a:gd name="T51" fmla="*/ 859 h 1284"/>
                  <a:gd name="T52" fmla="*/ 300 w 1044"/>
                  <a:gd name="T53" fmla="*/ 840 h 1284"/>
                  <a:gd name="T54" fmla="*/ 325 w 1044"/>
                  <a:gd name="T55" fmla="*/ 817 h 1284"/>
                  <a:gd name="T56" fmla="*/ 336 w 1044"/>
                  <a:gd name="T57" fmla="*/ 799 h 1284"/>
                  <a:gd name="T58" fmla="*/ 346 w 1044"/>
                  <a:gd name="T59" fmla="*/ 784 h 1284"/>
                  <a:gd name="T60" fmla="*/ 363 w 1044"/>
                  <a:gd name="T61" fmla="*/ 765 h 1284"/>
                  <a:gd name="T62" fmla="*/ 373 w 1044"/>
                  <a:gd name="T63" fmla="*/ 751 h 1284"/>
                  <a:gd name="T64" fmla="*/ 384 w 1044"/>
                  <a:gd name="T65" fmla="*/ 733 h 1284"/>
                  <a:gd name="T66" fmla="*/ 396 w 1044"/>
                  <a:gd name="T67" fmla="*/ 715 h 1284"/>
                  <a:gd name="T68" fmla="*/ 405 w 1044"/>
                  <a:gd name="T69" fmla="*/ 700 h 1284"/>
                  <a:gd name="T70" fmla="*/ 423 w 1044"/>
                  <a:gd name="T71" fmla="*/ 682 h 1284"/>
                  <a:gd name="T72" fmla="*/ 432 w 1044"/>
                  <a:gd name="T73" fmla="*/ 667 h 1284"/>
                  <a:gd name="T74" fmla="*/ 442 w 1044"/>
                  <a:gd name="T75" fmla="*/ 652 h 1284"/>
                  <a:gd name="T76" fmla="*/ 459 w 1044"/>
                  <a:gd name="T77" fmla="*/ 633 h 1284"/>
                  <a:gd name="T78" fmla="*/ 469 w 1044"/>
                  <a:gd name="T79" fmla="*/ 619 h 1284"/>
                  <a:gd name="T80" fmla="*/ 484 w 1044"/>
                  <a:gd name="T81" fmla="*/ 598 h 1284"/>
                  <a:gd name="T82" fmla="*/ 513 w 1044"/>
                  <a:gd name="T83" fmla="*/ 568 h 1284"/>
                  <a:gd name="T84" fmla="*/ 529 w 1044"/>
                  <a:gd name="T85" fmla="*/ 547 h 1284"/>
                  <a:gd name="T86" fmla="*/ 537 w 1044"/>
                  <a:gd name="T87" fmla="*/ 532 h 1284"/>
                  <a:gd name="T88" fmla="*/ 555 w 1044"/>
                  <a:gd name="T89" fmla="*/ 515 h 1284"/>
                  <a:gd name="T90" fmla="*/ 565 w 1044"/>
                  <a:gd name="T91" fmla="*/ 499 h 1284"/>
                  <a:gd name="T92" fmla="*/ 582 w 1044"/>
                  <a:gd name="T93" fmla="*/ 475 h 1284"/>
                  <a:gd name="T94" fmla="*/ 618 w 1044"/>
                  <a:gd name="T95" fmla="*/ 438 h 1284"/>
                  <a:gd name="T96" fmla="*/ 636 w 1044"/>
                  <a:gd name="T97" fmla="*/ 415 h 1284"/>
                  <a:gd name="T98" fmla="*/ 657 w 1044"/>
                  <a:gd name="T99" fmla="*/ 388 h 1284"/>
                  <a:gd name="T100" fmla="*/ 698 w 1044"/>
                  <a:gd name="T101" fmla="*/ 346 h 1284"/>
                  <a:gd name="T102" fmla="*/ 720 w 1044"/>
                  <a:gd name="T103" fmla="*/ 319 h 1284"/>
                  <a:gd name="T104" fmla="*/ 759 w 1044"/>
                  <a:gd name="T105" fmla="*/ 273 h 1284"/>
                  <a:gd name="T106" fmla="*/ 837 w 1044"/>
                  <a:gd name="T107" fmla="*/ 196 h 1284"/>
                  <a:gd name="T108" fmla="*/ 915 w 1044"/>
                  <a:gd name="T109" fmla="*/ 117 h 1284"/>
                  <a:gd name="T110" fmla="*/ 993 w 1044"/>
                  <a:gd name="T111" fmla="*/ 40 h 1284"/>
                  <a:gd name="T112" fmla="*/ 1038 w 1044"/>
                  <a:gd name="T113" fmla="*/ 0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44" h="1284">
                    <a:moveTo>
                      <a:pt x="0" y="1284"/>
                    </a:moveTo>
                    <a:lnTo>
                      <a:pt x="0" y="1279"/>
                    </a:lnTo>
                    <a:lnTo>
                      <a:pt x="0" y="1273"/>
                    </a:lnTo>
                    <a:lnTo>
                      <a:pt x="12" y="1261"/>
                    </a:lnTo>
                    <a:lnTo>
                      <a:pt x="25" y="1249"/>
                    </a:lnTo>
                    <a:lnTo>
                      <a:pt x="25" y="1243"/>
                    </a:lnTo>
                    <a:lnTo>
                      <a:pt x="25" y="1238"/>
                    </a:lnTo>
                    <a:lnTo>
                      <a:pt x="36" y="1225"/>
                    </a:lnTo>
                    <a:lnTo>
                      <a:pt x="48" y="1213"/>
                    </a:lnTo>
                    <a:lnTo>
                      <a:pt x="48" y="1207"/>
                    </a:lnTo>
                    <a:lnTo>
                      <a:pt x="48" y="1201"/>
                    </a:lnTo>
                    <a:lnTo>
                      <a:pt x="60" y="1190"/>
                    </a:lnTo>
                    <a:lnTo>
                      <a:pt x="72" y="1177"/>
                    </a:lnTo>
                    <a:lnTo>
                      <a:pt x="72" y="1171"/>
                    </a:lnTo>
                    <a:lnTo>
                      <a:pt x="72" y="1165"/>
                    </a:lnTo>
                    <a:lnTo>
                      <a:pt x="81" y="1156"/>
                    </a:lnTo>
                    <a:lnTo>
                      <a:pt x="90" y="1147"/>
                    </a:lnTo>
                    <a:lnTo>
                      <a:pt x="100" y="1138"/>
                    </a:lnTo>
                    <a:lnTo>
                      <a:pt x="108" y="1129"/>
                    </a:lnTo>
                    <a:lnTo>
                      <a:pt x="108" y="1123"/>
                    </a:lnTo>
                    <a:lnTo>
                      <a:pt x="108" y="1117"/>
                    </a:lnTo>
                    <a:lnTo>
                      <a:pt x="120" y="1105"/>
                    </a:lnTo>
                    <a:lnTo>
                      <a:pt x="132" y="1092"/>
                    </a:lnTo>
                    <a:lnTo>
                      <a:pt x="132" y="1086"/>
                    </a:lnTo>
                    <a:lnTo>
                      <a:pt x="132" y="1081"/>
                    </a:lnTo>
                    <a:lnTo>
                      <a:pt x="141" y="1072"/>
                    </a:lnTo>
                    <a:lnTo>
                      <a:pt x="150" y="1063"/>
                    </a:lnTo>
                    <a:lnTo>
                      <a:pt x="158" y="1055"/>
                    </a:lnTo>
                    <a:lnTo>
                      <a:pt x="168" y="1045"/>
                    </a:lnTo>
                    <a:lnTo>
                      <a:pt x="168" y="1040"/>
                    </a:lnTo>
                    <a:lnTo>
                      <a:pt x="168" y="1033"/>
                    </a:lnTo>
                    <a:lnTo>
                      <a:pt x="179" y="1021"/>
                    </a:lnTo>
                    <a:lnTo>
                      <a:pt x="192" y="1009"/>
                    </a:lnTo>
                    <a:lnTo>
                      <a:pt x="192" y="1003"/>
                    </a:lnTo>
                    <a:lnTo>
                      <a:pt x="192" y="996"/>
                    </a:lnTo>
                    <a:lnTo>
                      <a:pt x="204" y="984"/>
                    </a:lnTo>
                    <a:lnTo>
                      <a:pt x="216" y="973"/>
                    </a:lnTo>
                    <a:lnTo>
                      <a:pt x="216" y="967"/>
                    </a:lnTo>
                    <a:lnTo>
                      <a:pt x="216" y="961"/>
                    </a:lnTo>
                    <a:lnTo>
                      <a:pt x="225" y="952"/>
                    </a:lnTo>
                    <a:lnTo>
                      <a:pt x="234" y="943"/>
                    </a:lnTo>
                    <a:lnTo>
                      <a:pt x="244" y="934"/>
                    </a:lnTo>
                    <a:lnTo>
                      <a:pt x="252" y="925"/>
                    </a:lnTo>
                    <a:lnTo>
                      <a:pt x="252" y="919"/>
                    </a:lnTo>
                    <a:lnTo>
                      <a:pt x="252" y="913"/>
                    </a:lnTo>
                    <a:lnTo>
                      <a:pt x="264" y="901"/>
                    </a:lnTo>
                    <a:lnTo>
                      <a:pt x="275" y="888"/>
                    </a:lnTo>
                    <a:lnTo>
                      <a:pt x="275" y="883"/>
                    </a:lnTo>
                    <a:lnTo>
                      <a:pt x="275" y="877"/>
                    </a:lnTo>
                    <a:lnTo>
                      <a:pt x="281" y="871"/>
                    </a:lnTo>
                    <a:lnTo>
                      <a:pt x="288" y="865"/>
                    </a:lnTo>
                    <a:lnTo>
                      <a:pt x="288" y="859"/>
                    </a:lnTo>
                    <a:lnTo>
                      <a:pt x="288" y="852"/>
                    </a:lnTo>
                    <a:lnTo>
                      <a:pt x="300" y="840"/>
                    </a:lnTo>
                    <a:lnTo>
                      <a:pt x="312" y="829"/>
                    </a:lnTo>
                    <a:lnTo>
                      <a:pt x="325" y="817"/>
                    </a:lnTo>
                    <a:lnTo>
                      <a:pt x="336" y="805"/>
                    </a:lnTo>
                    <a:lnTo>
                      <a:pt x="336" y="799"/>
                    </a:lnTo>
                    <a:lnTo>
                      <a:pt x="336" y="792"/>
                    </a:lnTo>
                    <a:lnTo>
                      <a:pt x="346" y="784"/>
                    </a:lnTo>
                    <a:lnTo>
                      <a:pt x="354" y="775"/>
                    </a:lnTo>
                    <a:lnTo>
                      <a:pt x="363" y="765"/>
                    </a:lnTo>
                    <a:lnTo>
                      <a:pt x="373" y="756"/>
                    </a:lnTo>
                    <a:lnTo>
                      <a:pt x="373" y="751"/>
                    </a:lnTo>
                    <a:lnTo>
                      <a:pt x="373" y="744"/>
                    </a:lnTo>
                    <a:lnTo>
                      <a:pt x="384" y="733"/>
                    </a:lnTo>
                    <a:lnTo>
                      <a:pt x="396" y="721"/>
                    </a:lnTo>
                    <a:lnTo>
                      <a:pt x="396" y="715"/>
                    </a:lnTo>
                    <a:lnTo>
                      <a:pt x="396" y="709"/>
                    </a:lnTo>
                    <a:lnTo>
                      <a:pt x="405" y="700"/>
                    </a:lnTo>
                    <a:lnTo>
                      <a:pt x="414" y="690"/>
                    </a:lnTo>
                    <a:lnTo>
                      <a:pt x="423" y="682"/>
                    </a:lnTo>
                    <a:lnTo>
                      <a:pt x="432" y="673"/>
                    </a:lnTo>
                    <a:lnTo>
                      <a:pt x="432" y="667"/>
                    </a:lnTo>
                    <a:lnTo>
                      <a:pt x="432" y="661"/>
                    </a:lnTo>
                    <a:lnTo>
                      <a:pt x="442" y="652"/>
                    </a:lnTo>
                    <a:lnTo>
                      <a:pt x="450" y="642"/>
                    </a:lnTo>
                    <a:lnTo>
                      <a:pt x="459" y="633"/>
                    </a:lnTo>
                    <a:lnTo>
                      <a:pt x="469" y="625"/>
                    </a:lnTo>
                    <a:lnTo>
                      <a:pt x="469" y="619"/>
                    </a:lnTo>
                    <a:lnTo>
                      <a:pt x="469" y="613"/>
                    </a:lnTo>
                    <a:lnTo>
                      <a:pt x="484" y="598"/>
                    </a:lnTo>
                    <a:lnTo>
                      <a:pt x="498" y="583"/>
                    </a:lnTo>
                    <a:lnTo>
                      <a:pt x="513" y="568"/>
                    </a:lnTo>
                    <a:lnTo>
                      <a:pt x="529" y="552"/>
                    </a:lnTo>
                    <a:lnTo>
                      <a:pt x="529" y="547"/>
                    </a:lnTo>
                    <a:lnTo>
                      <a:pt x="529" y="540"/>
                    </a:lnTo>
                    <a:lnTo>
                      <a:pt x="537" y="532"/>
                    </a:lnTo>
                    <a:lnTo>
                      <a:pt x="546" y="523"/>
                    </a:lnTo>
                    <a:lnTo>
                      <a:pt x="555" y="515"/>
                    </a:lnTo>
                    <a:lnTo>
                      <a:pt x="565" y="505"/>
                    </a:lnTo>
                    <a:lnTo>
                      <a:pt x="565" y="499"/>
                    </a:lnTo>
                    <a:lnTo>
                      <a:pt x="565" y="493"/>
                    </a:lnTo>
                    <a:lnTo>
                      <a:pt x="582" y="475"/>
                    </a:lnTo>
                    <a:lnTo>
                      <a:pt x="600" y="457"/>
                    </a:lnTo>
                    <a:lnTo>
                      <a:pt x="618" y="438"/>
                    </a:lnTo>
                    <a:lnTo>
                      <a:pt x="636" y="421"/>
                    </a:lnTo>
                    <a:lnTo>
                      <a:pt x="636" y="415"/>
                    </a:lnTo>
                    <a:lnTo>
                      <a:pt x="636" y="408"/>
                    </a:lnTo>
                    <a:lnTo>
                      <a:pt x="657" y="388"/>
                    </a:lnTo>
                    <a:lnTo>
                      <a:pt x="677" y="367"/>
                    </a:lnTo>
                    <a:lnTo>
                      <a:pt x="698" y="346"/>
                    </a:lnTo>
                    <a:lnTo>
                      <a:pt x="720" y="325"/>
                    </a:lnTo>
                    <a:lnTo>
                      <a:pt x="720" y="319"/>
                    </a:lnTo>
                    <a:lnTo>
                      <a:pt x="720" y="312"/>
                    </a:lnTo>
                    <a:lnTo>
                      <a:pt x="759" y="273"/>
                    </a:lnTo>
                    <a:lnTo>
                      <a:pt x="798" y="234"/>
                    </a:lnTo>
                    <a:lnTo>
                      <a:pt x="837" y="196"/>
                    </a:lnTo>
                    <a:lnTo>
                      <a:pt x="875" y="157"/>
                    </a:lnTo>
                    <a:lnTo>
                      <a:pt x="915" y="117"/>
                    </a:lnTo>
                    <a:lnTo>
                      <a:pt x="954" y="79"/>
                    </a:lnTo>
                    <a:lnTo>
                      <a:pt x="993" y="40"/>
                    </a:lnTo>
                    <a:lnTo>
                      <a:pt x="1032" y="0"/>
                    </a:lnTo>
                    <a:lnTo>
                      <a:pt x="1038" y="0"/>
                    </a:lnTo>
                    <a:lnTo>
                      <a:pt x="1044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74" name="Freeform 234"/>
              <p:cNvSpPr>
                <a:spLocks/>
              </p:cNvSpPr>
              <p:nvPr/>
            </p:nvSpPr>
            <p:spPr bwMode="auto">
              <a:xfrm rot="60000" flipH="1">
                <a:off x="4000" y="2033"/>
                <a:ext cx="47" cy="4"/>
              </a:xfrm>
              <a:custGeom>
                <a:avLst/>
                <a:gdLst>
                  <a:gd name="T0" fmla="*/ 131 w 131"/>
                  <a:gd name="T1" fmla="*/ 12 h 12"/>
                  <a:gd name="T2" fmla="*/ 108 w 131"/>
                  <a:gd name="T3" fmla="*/ 12 h 12"/>
                  <a:gd name="T4" fmla="*/ 83 w 131"/>
                  <a:gd name="T5" fmla="*/ 12 h 12"/>
                  <a:gd name="T6" fmla="*/ 59 w 131"/>
                  <a:gd name="T7" fmla="*/ 12 h 12"/>
                  <a:gd name="T8" fmla="*/ 35 w 131"/>
                  <a:gd name="T9" fmla="*/ 12 h 12"/>
                  <a:gd name="T10" fmla="*/ 29 w 131"/>
                  <a:gd name="T11" fmla="*/ 7 h 12"/>
                  <a:gd name="T12" fmla="*/ 23 w 131"/>
                  <a:gd name="T13" fmla="*/ 0 h 12"/>
                  <a:gd name="T14" fmla="*/ 11 w 131"/>
                  <a:gd name="T15" fmla="*/ 0 h 12"/>
                  <a:gd name="T16" fmla="*/ 0 w 131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1" h="12">
                    <a:moveTo>
                      <a:pt x="131" y="12"/>
                    </a:moveTo>
                    <a:lnTo>
                      <a:pt x="108" y="12"/>
                    </a:lnTo>
                    <a:lnTo>
                      <a:pt x="83" y="12"/>
                    </a:lnTo>
                    <a:lnTo>
                      <a:pt x="59" y="12"/>
                    </a:lnTo>
                    <a:lnTo>
                      <a:pt x="35" y="12"/>
                    </a:lnTo>
                    <a:lnTo>
                      <a:pt x="29" y="7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75" name="Freeform 235"/>
              <p:cNvSpPr>
                <a:spLocks/>
              </p:cNvSpPr>
              <p:nvPr/>
            </p:nvSpPr>
            <p:spPr bwMode="auto">
              <a:xfrm rot="60000" flipH="1">
                <a:off x="4253" y="2037"/>
                <a:ext cx="48" cy="1"/>
              </a:xfrm>
              <a:custGeom>
                <a:avLst/>
                <a:gdLst>
                  <a:gd name="T0" fmla="*/ 0 w 143"/>
                  <a:gd name="T1" fmla="*/ 35 w 143"/>
                  <a:gd name="T2" fmla="*/ 70 w 143"/>
                  <a:gd name="T3" fmla="*/ 106 w 143"/>
                  <a:gd name="T4" fmla="*/ 143 w 14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43">
                    <a:moveTo>
                      <a:pt x="0" y="0"/>
                    </a:moveTo>
                    <a:lnTo>
                      <a:pt x="35" y="0"/>
                    </a:lnTo>
                    <a:lnTo>
                      <a:pt x="70" y="0"/>
                    </a:lnTo>
                    <a:lnTo>
                      <a:pt x="106" y="0"/>
                    </a:lnTo>
                    <a:lnTo>
                      <a:pt x="143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76" name="Freeform 236"/>
              <p:cNvSpPr>
                <a:spLocks/>
              </p:cNvSpPr>
              <p:nvPr/>
            </p:nvSpPr>
            <p:spPr bwMode="auto">
              <a:xfrm rot="60000" flipH="1">
                <a:off x="4171" y="2036"/>
                <a:ext cx="49" cy="1"/>
              </a:xfrm>
              <a:custGeom>
                <a:avLst/>
                <a:gdLst>
                  <a:gd name="T0" fmla="*/ 0 w 144"/>
                  <a:gd name="T1" fmla="*/ 35 w 144"/>
                  <a:gd name="T2" fmla="*/ 71 w 144"/>
                  <a:gd name="T3" fmla="*/ 107 w 144"/>
                  <a:gd name="T4" fmla="*/ 144 w 1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44">
                    <a:moveTo>
                      <a:pt x="0" y="0"/>
                    </a:moveTo>
                    <a:lnTo>
                      <a:pt x="35" y="0"/>
                    </a:lnTo>
                    <a:lnTo>
                      <a:pt x="71" y="0"/>
                    </a:lnTo>
                    <a:lnTo>
                      <a:pt x="107" y="0"/>
                    </a:lnTo>
                    <a:lnTo>
                      <a:pt x="144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77" name="Freeform 237"/>
              <p:cNvSpPr>
                <a:spLocks/>
              </p:cNvSpPr>
              <p:nvPr/>
            </p:nvSpPr>
            <p:spPr bwMode="auto">
              <a:xfrm rot="60000" flipH="1">
                <a:off x="4091" y="2035"/>
                <a:ext cx="47" cy="1"/>
              </a:xfrm>
              <a:custGeom>
                <a:avLst/>
                <a:gdLst>
                  <a:gd name="T0" fmla="*/ 0 w 132"/>
                  <a:gd name="T1" fmla="*/ 33 w 132"/>
                  <a:gd name="T2" fmla="*/ 65 w 132"/>
                  <a:gd name="T3" fmla="*/ 98 w 132"/>
                  <a:gd name="T4" fmla="*/ 132 w 13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32">
                    <a:moveTo>
                      <a:pt x="0" y="0"/>
                    </a:moveTo>
                    <a:lnTo>
                      <a:pt x="33" y="0"/>
                    </a:lnTo>
                    <a:lnTo>
                      <a:pt x="65" y="0"/>
                    </a:lnTo>
                    <a:lnTo>
                      <a:pt x="98" y="0"/>
                    </a:lnTo>
                    <a:lnTo>
                      <a:pt x="132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78" name="Freeform 238"/>
              <p:cNvSpPr>
                <a:spLocks/>
              </p:cNvSpPr>
              <p:nvPr/>
            </p:nvSpPr>
            <p:spPr bwMode="auto">
              <a:xfrm rot="60000" flipH="1">
                <a:off x="4544" y="1851"/>
                <a:ext cx="3" cy="189"/>
              </a:xfrm>
              <a:custGeom>
                <a:avLst/>
                <a:gdLst>
                  <a:gd name="T0" fmla="*/ 0 w 11"/>
                  <a:gd name="T1" fmla="*/ 793 h 793"/>
                  <a:gd name="T2" fmla="*/ 0 w 11"/>
                  <a:gd name="T3" fmla="*/ 769 h 793"/>
                  <a:gd name="T4" fmla="*/ 0 w 11"/>
                  <a:gd name="T5" fmla="*/ 745 h 793"/>
                  <a:gd name="T6" fmla="*/ 0 w 11"/>
                  <a:gd name="T7" fmla="*/ 721 h 793"/>
                  <a:gd name="T8" fmla="*/ 0 w 11"/>
                  <a:gd name="T9" fmla="*/ 697 h 793"/>
                  <a:gd name="T10" fmla="*/ 0 w 11"/>
                  <a:gd name="T11" fmla="*/ 672 h 793"/>
                  <a:gd name="T12" fmla="*/ 0 w 11"/>
                  <a:gd name="T13" fmla="*/ 649 h 793"/>
                  <a:gd name="T14" fmla="*/ 0 w 11"/>
                  <a:gd name="T15" fmla="*/ 624 h 793"/>
                  <a:gd name="T16" fmla="*/ 0 w 11"/>
                  <a:gd name="T17" fmla="*/ 601 h 793"/>
                  <a:gd name="T18" fmla="*/ 5 w 11"/>
                  <a:gd name="T19" fmla="*/ 595 h 793"/>
                  <a:gd name="T20" fmla="*/ 11 w 11"/>
                  <a:gd name="T21" fmla="*/ 589 h 793"/>
                  <a:gd name="T22" fmla="*/ 11 w 11"/>
                  <a:gd name="T23" fmla="*/ 578 h 793"/>
                  <a:gd name="T24" fmla="*/ 11 w 11"/>
                  <a:gd name="T25" fmla="*/ 565 h 793"/>
                  <a:gd name="T26" fmla="*/ 5 w 11"/>
                  <a:gd name="T27" fmla="*/ 559 h 793"/>
                  <a:gd name="T28" fmla="*/ 0 w 11"/>
                  <a:gd name="T29" fmla="*/ 553 h 793"/>
                  <a:gd name="T30" fmla="*/ 0 w 11"/>
                  <a:gd name="T31" fmla="*/ 526 h 793"/>
                  <a:gd name="T32" fmla="*/ 0 w 11"/>
                  <a:gd name="T33" fmla="*/ 499 h 793"/>
                  <a:gd name="T34" fmla="*/ 0 w 11"/>
                  <a:gd name="T35" fmla="*/ 472 h 793"/>
                  <a:gd name="T36" fmla="*/ 0 w 11"/>
                  <a:gd name="T37" fmla="*/ 445 h 793"/>
                  <a:gd name="T38" fmla="*/ 0 w 11"/>
                  <a:gd name="T39" fmla="*/ 418 h 793"/>
                  <a:gd name="T40" fmla="*/ 0 w 11"/>
                  <a:gd name="T41" fmla="*/ 391 h 793"/>
                  <a:gd name="T42" fmla="*/ 0 w 11"/>
                  <a:gd name="T43" fmla="*/ 364 h 793"/>
                  <a:gd name="T44" fmla="*/ 0 w 11"/>
                  <a:gd name="T45" fmla="*/ 336 h 793"/>
                  <a:gd name="T46" fmla="*/ 5 w 11"/>
                  <a:gd name="T47" fmla="*/ 330 h 793"/>
                  <a:gd name="T48" fmla="*/ 11 w 11"/>
                  <a:gd name="T49" fmla="*/ 324 h 793"/>
                  <a:gd name="T50" fmla="*/ 11 w 11"/>
                  <a:gd name="T51" fmla="*/ 283 h 793"/>
                  <a:gd name="T52" fmla="*/ 11 w 11"/>
                  <a:gd name="T53" fmla="*/ 244 h 793"/>
                  <a:gd name="T54" fmla="*/ 11 w 11"/>
                  <a:gd name="T55" fmla="*/ 203 h 793"/>
                  <a:gd name="T56" fmla="*/ 11 w 11"/>
                  <a:gd name="T57" fmla="*/ 163 h 793"/>
                  <a:gd name="T58" fmla="*/ 11 w 11"/>
                  <a:gd name="T59" fmla="*/ 122 h 793"/>
                  <a:gd name="T60" fmla="*/ 11 w 11"/>
                  <a:gd name="T61" fmla="*/ 82 h 793"/>
                  <a:gd name="T62" fmla="*/ 11 w 11"/>
                  <a:gd name="T63" fmla="*/ 41 h 793"/>
                  <a:gd name="T64" fmla="*/ 11 w 11"/>
                  <a:gd name="T65" fmla="*/ 0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" h="793">
                    <a:moveTo>
                      <a:pt x="0" y="793"/>
                    </a:moveTo>
                    <a:lnTo>
                      <a:pt x="0" y="769"/>
                    </a:lnTo>
                    <a:lnTo>
                      <a:pt x="0" y="745"/>
                    </a:lnTo>
                    <a:lnTo>
                      <a:pt x="0" y="721"/>
                    </a:lnTo>
                    <a:lnTo>
                      <a:pt x="0" y="697"/>
                    </a:lnTo>
                    <a:lnTo>
                      <a:pt x="0" y="672"/>
                    </a:lnTo>
                    <a:lnTo>
                      <a:pt x="0" y="649"/>
                    </a:lnTo>
                    <a:lnTo>
                      <a:pt x="0" y="624"/>
                    </a:lnTo>
                    <a:lnTo>
                      <a:pt x="0" y="601"/>
                    </a:lnTo>
                    <a:lnTo>
                      <a:pt x="5" y="595"/>
                    </a:lnTo>
                    <a:lnTo>
                      <a:pt x="11" y="589"/>
                    </a:lnTo>
                    <a:lnTo>
                      <a:pt x="11" y="578"/>
                    </a:lnTo>
                    <a:lnTo>
                      <a:pt x="11" y="565"/>
                    </a:lnTo>
                    <a:lnTo>
                      <a:pt x="5" y="559"/>
                    </a:lnTo>
                    <a:lnTo>
                      <a:pt x="0" y="553"/>
                    </a:lnTo>
                    <a:lnTo>
                      <a:pt x="0" y="526"/>
                    </a:lnTo>
                    <a:lnTo>
                      <a:pt x="0" y="499"/>
                    </a:lnTo>
                    <a:lnTo>
                      <a:pt x="0" y="472"/>
                    </a:lnTo>
                    <a:lnTo>
                      <a:pt x="0" y="445"/>
                    </a:lnTo>
                    <a:lnTo>
                      <a:pt x="0" y="418"/>
                    </a:lnTo>
                    <a:lnTo>
                      <a:pt x="0" y="391"/>
                    </a:lnTo>
                    <a:lnTo>
                      <a:pt x="0" y="364"/>
                    </a:lnTo>
                    <a:lnTo>
                      <a:pt x="0" y="336"/>
                    </a:lnTo>
                    <a:lnTo>
                      <a:pt x="5" y="330"/>
                    </a:lnTo>
                    <a:lnTo>
                      <a:pt x="11" y="324"/>
                    </a:lnTo>
                    <a:lnTo>
                      <a:pt x="11" y="283"/>
                    </a:lnTo>
                    <a:lnTo>
                      <a:pt x="11" y="244"/>
                    </a:lnTo>
                    <a:lnTo>
                      <a:pt x="11" y="203"/>
                    </a:lnTo>
                    <a:lnTo>
                      <a:pt x="11" y="163"/>
                    </a:lnTo>
                    <a:lnTo>
                      <a:pt x="11" y="122"/>
                    </a:lnTo>
                    <a:lnTo>
                      <a:pt x="11" y="82"/>
                    </a:lnTo>
                    <a:lnTo>
                      <a:pt x="11" y="41"/>
                    </a:lnTo>
                    <a:lnTo>
                      <a:pt x="11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79" name="Freeform 239"/>
              <p:cNvSpPr>
                <a:spLocks/>
              </p:cNvSpPr>
              <p:nvPr/>
            </p:nvSpPr>
            <p:spPr bwMode="auto">
              <a:xfrm rot="60000" flipH="1">
                <a:off x="4509" y="2040"/>
                <a:ext cx="36" cy="1"/>
              </a:xfrm>
              <a:custGeom>
                <a:avLst/>
                <a:gdLst>
                  <a:gd name="T0" fmla="*/ 107 w 107"/>
                  <a:gd name="T1" fmla="*/ 80 w 107"/>
                  <a:gd name="T2" fmla="*/ 54 w 107"/>
                  <a:gd name="T3" fmla="*/ 27 w 107"/>
                  <a:gd name="T4" fmla="*/ 0 w 10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07">
                    <a:moveTo>
                      <a:pt x="107" y="0"/>
                    </a:moveTo>
                    <a:lnTo>
                      <a:pt x="80" y="0"/>
                    </a:lnTo>
                    <a:lnTo>
                      <a:pt x="54" y="0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80" name="Freeform 240"/>
              <p:cNvSpPr>
                <a:spLocks/>
              </p:cNvSpPr>
              <p:nvPr/>
            </p:nvSpPr>
            <p:spPr bwMode="auto">
              <a:xfrm rot="60000" flipH="1">
                <a:off x="4422" y="2038"/>
                <a:ext cx="49" cy="1"/>
              </a:xfrm>
              <a:custGeom>
                <a:avLst/>
                <a:gdLst>
                  <a:gd name="T0" fmla="*/ 0 w 144"/>
                  <a:gd name="T1" fmla="*/ 37 w 144"/>
                  <a:gd name="T2" fmla="*/ 72 w 144"/>
                  <a:gd name="T3" fmla="*/ 108 w 144"/>
                  <a:gd name="T4" fmla="*/ 144 w 14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44">
                    <a:moveTo>
                      <a:pt x="0" y="0"/>
                    </a:moveTo>
                    <a:lnTo>
                      <a:pt x="37" y="0"/>
                    </a:lnTo>
                    <a:lnTo>
                      <a:pt x="72" y="0"/>
                    </a:lnTo>
                    <a:lnTo>
                      <a:pt x="108" y="0"/>
                    </a:lnTo>
                    <a:lnTo>
                      <a:pt x="144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81" name="Freeform 241"/>
              <p:cNvSpPr>
                <a:spLocks/>
              </p:cNvSpPr>
              <p:nvPr/>
            </p:nvSpPr>
            <p:spPr bwMode="auto">
              <a:xfrm rot="60000" flipH="1">
                <a:off x="4336" y="2037"/>
                <a:ext cx="44" cy="1"/>
              </a:xfrm>
              <a:custGeom>
                <a:avLst/>
                <a:gdLst>
                  <a:gd name="T0" fmla="*/ 0 w 132"/>
                  <a:gd name="T1" fmla="*/ 33 w 132"/>
                  <a:gd name="T2" fmla="*/ 66 w 132"/>
                  <a:gd name="T3" fmla="*/ 99 w 132"/>
                  <a:gd name="T4" fmla="*/ 132 w 13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32">
                    <a:moveTo>
                      <a:pt x="0" y="0"/>
                    </a:moveTo>
                    <a:lnTo>
                      <a:pt x="33" y="0"/>
                    </a:lnTo>
                    <a:lnTo>
                      <a:pt x="66" y="0"/>
                    </a:lnTo>
                    <a:lnTo>
                      <a:pt x="99" y="0"/>
                    </a:lnTo>
                    <a:lnTo>
                      <a:pt x="132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82" name="Freeform 242"/>
              <p:cNvSpPr>
                <a:spLocks/>
              </p:cNvSpPr>
              <p:nvPr/>
            </p:nvSpPr>
            <p:spPr bwMode="auto">
              <a:xfrm rot="60000" flipH="1">
                <a:off x="4333" y="1924"/>
                <a:ext cx="4" cy="112"/>
              </a:xfrm>
              <a:custGeom>
                <a:avLst/>
                <a:gdLst>
                  <a:gd name="T0" fmla="*/ 0 w 11"/>
                  <a:gd name="T1" fmla="*/ 469 h 469"/>
                  <a:gd name="T2" fmla="*/ 5 w 11"/>
                  <a:gd name="T3" fmla="*/ 463 h 469"/>
                  <a:gd name="T4" fmla="*/ 11 w 11"/>
                  <a:gd name="T5" fmla="*/ 456 h 469"/>
                  <a:gd name="T6" fmla="*/ 11 w 11"/>
                  <a:gd name="T7" fmla="*/ 400 h 469"/>
                  <a:gd name="T8" fmla="*/ 11 w 11"/>
                  <a:gd name="T9" fmla="*/ 343 h 469"/>
                  <a:gd name="T10" fmla="*/ 11 w 11"/>
                  <a:gd name="T11" fmla="*/ 285 h 469"/>
                  <a:gd name="T12" fmla="*/ 11 w 11"/>
                  <a:gd name="T13" fmla="*/ 229 h 469"/>
                  <a:gd name="T14" fmla="*/ 11 w 11"/>
                  <a:gd name="T15" fmla="*/ 172 h 469"/>
                  <a:gd name="T16" fmla="*/ 11 w 11"/>
                  <a:gd name="T17" fmla="*/ 114 h 469"/>
                  <a:gd name="T18" fmla="*/ 11 w 11"/>
                  <a:gd name="T19" fmla="*/ 58 h 469"/>
                  <a:gd name="T20" fmla="*/ 11 w 11"/>
                  <a:gd name="T21" fmla="*/ 0 h 4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469">
                    <a:moveTo>
                      <a:pt x="0" y="469"/>
                    </a:moveTo>
                    <a:lnTo>
                      <a:pt x="5" y="463"/>
                    </a:lnTo>
                    <a:lnTo>
                      <a:pt x="11" y="456"/>
                    </a:lnTo>
                    <a:lnTo>
                      <a:pt x="11" y="400"/>
                    </a:lnTo>
                    <a:lnTo>
                      <a:pt x="11" y="343"/>
                    </a:lnTo>
                    <a:lnTo>
                      <a:pt x="11" y="285"/>
                    </a:lnTo>
                    <a:lnTo>
                      <a:pt x="11" y="229"/>
                    </a:lnTo>
                    <a:lnTo>
                      <a:pt x="11" y="172"/>
                    </a:lnTo>
                    <a:lnTo>
                      <a:pt x="11" y="114"/>
                    </a:lnTo>
                    <a:lnTo>
                      <a:pt x="11" y="58"/>
                    </a:lnTo>
                    <a:lnTo>
                      <a:pt x="11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83" name="Freeform 243"/>
              <p:cNvSpPr>
                <a:spLocks/>
              </p:cNvSpPr>
              <p:nvPr/>
            </p:nvSpPr>
            <p:spPr bwMode="auto">
              <a:xfrm rot="60000" flipH="1">
                <a:off x="4666" y="2038"/>
                <a:ext cx="38" cy="1"/>
              </a:xfrm>
              <a:custGeom>
                <a:avLst/>
                <a:gdLst>
                  <a:gd name="T0" fmla="*/ 0 w 109"/>
                  <a:gd name="T1" fmla="*/ 27 w 109"/>
                  <a:gd name="T2" fmla="*/ 54 w 109"/>
                  <a:gd name="T3" fmla="*/ 80 w 109"/>
                  <a:gd name="T4" fmla="*/ 109 w 10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09">
                    <a:moveTo>
                      <a:pt x="0" y="0"/>
                    </a:moveTo>
                    <a:lnTo>
                      <a:pt x="27" y="0"/>
                    </a:lnTo>
                    <a:lnTo>
                      <a:pt x="54" y="0"/>
                    </a:lnTo>
                    <a:lnTo>
                      <a:pt x="80" y="0"/>
                    </a:lnTo>
                    <a:lnTo>
                      <a:pt x="109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84" name="Freeform 244"/>
              <p:cNvSpPr>
                <a:spLocks/>
              </p:cNvSpPr>
              <p:nvPr/>
            </p:nvSpPr>
            <p:spPr bwMode="auto">
              <a:xfrm rot="60000" flipH="1">
                <a:off x="4592" y="2037"/>
                <a:ext cx="32" cy="1"/>
              </a:xfrm>
              <a:custGeom>
                <a:avLst/>
                <a:gdLst>
                  <a:gd name="T0" fmla="*/ 0 w 96"/>
                  <a:gd name="T1" fmla="*/ 24 w 96"/>
                  <a:gd name="T2" fmla="*/ 48 w 96"/>
                  <a:gd name="T3" fmla="*/ 72 w 96"/>
                  <a:gd name="T4" fmla="*/ 96 w 9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96">
                    <a:moveTo>
                      <a:pt x="0" y="0"/>
                    </a:moveTo>
                    <a:lnTo>
                      <a:pt x="24" y="0"/>
                    </a:lnTo>
                    <a:lnTo>
                      <a:pt x="48" y="0"/>
                    </a:lnTo>
                    <a:lnTo>
                      <a:pt x="72" y="0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85" name="Freeform 245"/>
              <p:cNvSpPr>
                <a:spLocks/>
              </p:cNvSpPr>
              <p:nvPr/>
            </p:nvSpPr>
            <p:spPr bwMode="auto">
              <a:xfrm rot="60000" flipH="1">
                <a:off x="3955" y="1851"/>
                <a:ext cx="28" cy="2"/>
              </a:xfrm>
              <a:custGeom>
                <a:avLst/>
                <a:gdLst>
                  <a:gd name="T0" fmla="*/ 84 w 84"/>
                  <a:gd name="T1" fmla="*/ 13 h 13"/>
                  <a:gd name="T2" fmla="*/ 78 w 84"/>
                  <a:gd name="T3" fmla="*/ 7 h 13"/>
                  <a:gd name="T4" fmla="*/ 71 w 84"/>
                  <a:gd name="T5" fmla="*/ 0 h 13"/>
                  <a:gd name="T6" fmla="*/ 54 w 84"/>
                  <a:gd name="T7" fmla="*/ 0 h 13"/>
                  <a:gd name="T8" fmla="*/ 36 w 84"/>
                  <a:gd name="T9" fmla="*/ 0 h 13"/>
                  <a:gd name="T10" fmla="*/ 18 w 84"/>
                  <a:gd name="T11" fmla="*/ 0 h 13"/>
                  <a:gd name="T12" fmla="*/ 0 w 84"/>
                  <a:gd name="T1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13">
                    <a:moveTo>
                      <a:pt x="84" y="13"/>
                    </a:moveTo>
                    <a:lnTo>
                      <a:pt x="78" y="7"/>
                    </a:lnTo>
                    <a:lnTo>
                      <a:pt x="71" y="0"/>
                    </a:lnTo>
                    <a:lnTo>
                      <a:pt x="54" y="0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86" name="Freeform 246"/>
              <p:cNvSpPr>
                <a:spLocks/>
              </p:cNvSpPr>
              <p:nvPr/>
            </p:nvSpPr>
            <p:spPr bwMode="auto">
              <a:xfrm rot="60000" flipH="1">
                <a:off x="4100" y="1850"/>
                <a:ext cx="41" cy="4"/>
              </a:xfrm>
              <a:custGeom>
                <a:avLst/>
                <a:gdLst>
                  <a:gd name="T0" fmla="*/ 119 w 119"/>
                  <a:gd name="T1" fmla="*/ 12 h 12"/>
                  <a:gd name="T2" fmla="*/ 114 w 119"/>
                  <a:gd name="T3" fmla="*/ 7 h 12"/>
                  <a:gd name="T4" fmla="*/ 108 w 119"/>
                  <a:gd name="T5" fmla="*/ 0 h 12"/>
                  <a:gd name="T6" fmla="*/ 81 w 119"/>
                  <a:gd name="T7" fmla="*/ 0 h 12"/>
                  <a:gd name="T8" fmla="*/ 54 w 119"/>
                  <a:gd name="T9" fmla="*/ 0 h 12"/>
                  <a:gd name="T10" fmla="*/ 27 w 119"/>
                  <a:gd name="T11" fmla="*/ 0 h 12"/>
                  <a:gd name="T12" fmla="*/ 0 w 119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" h="12">
                    <a:moveTo>
                      <a:pt x="119" y="12"/>
                    </a:moveTo>
                    <a:lnTo>
                      <a:pt x="114" y="7"/>
                    </a:lnTo>
                    <a:lnTo>
                      <a:pt x="108" y="0"/>
                    </a:lnTo>
                    <a:lnTo>
                      <a:pt x="81" y="0"/>
                    </a:lnTo>
                    <a:lnTo>
                      <a:pt x="54" y="0"/>
                    </a:lnTo>
                    <a:lnTo>
                      <a:pt x="27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87" name="Freeform 247"/>
              <p:cNvSpPr>
                <a:spLocks/>
              </p:cNvSpPr>
              <p:nvPr/>
            </p:nvSpPr>
            <p:spPr bwMode="auto">
              <a:xfrm rot="60000" flipH="1">
                <a:off x="4020" y="1852"/>
                <a:ext cx="47" cy="1"/>
              </a:xfrm>
              <a:custGeom>
                <a:avLst/>
                <a:gdLst>
                  <a:gd name="T0" fmla="*/ 0 w 133"/>
                  <a:gd name="T1" fmla="*/ 33 w 133"/>
                  <a:gd name="T2" fmla="*/ 67 w 133"/>
                  <a:gd name="T3" fmla="*/ 100 w 133"/>
                  <a:gd name="T4" fmla="*/ 133 w 13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33">
                    <a:moveTo>
                      <a:pt x="0" y="0"/>
                    </a:moveTo>
                    <a:lnTo>
                      <a:pt x="33" y="0"/>
                    </a:lnTo>
                    <a:lnTo>
                      <a:pt x="67" y="0"/>
                    </a:lnTo>
                    <a:lnTo>
                      <a:pt x="100" y="0"/>
                    </a:lnTo>
                    <a:lnTo>
                      <a:pt x="133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88" name="Freeform 248"/>
              <p:cNvSpPr>
                <a:spLocks/>
              </p:cNvSpPr>
              <p:nvPr/>
            </p:nvSpPr>
            <p:spPr bwMode="auto">
              <a:xfrm rot="60000" flipH="1">
                <a:off x="4272" y="1851"/>
                <a:ext cx="49" cy="2"/>
              </a:xfrm>
              <a:custGeom>
                <a:avLst/>
                <a:gdLst>
                  <a:gd name="T0" fmla="*/ 145 w 145"/>
                  <a:gd name="T1" fmla="*/ 11 h 11"/>
                  <a:gd name="T2" fmla="*/ 136 w 145"/>
                  <a:gd name="T3" fmla="*/ 11 h 11"/>
                  <a:gd name="T4" fmla="*/ 127 w 145"/>
                  <a:gd name="T5" fmla="*/ 11 h 11"/>
                  <a:gd name="T6" fmla="*/ 118 w 145"/>
                  <a:gd name="T7" fmla="*/ 11 h 11"/>
                  <a:gd name="T8" fmla="*/ 108 w 145"/>
                  <a:gd name="T9" fmla="*/ 11 h 11"/>
                  <a:gd name="T10" fmla="*/ 103 w 145"/>
                  <a:gd name="T11" fmla="*/ 6 h 11"/>
                  <a:gd name="T12" fmla="*/ 96 w 145"/>
                  <a:gd name="T13" fmla="*/ 0 h 11"/>
                  <a:gd name="T14" fmla="*/ 73 w 145"/>
                  <a:gd name="T15" fmla="*/ 0 h 11"/>
                  <a:gd name="T16" fmla="*/ 48 w 145"/>
                  <a:gd name="T17" fmla="*/ 0 h 11"/>
                  <a:gd name="T18" fmla="*/ 25 w 145"/>
                  <a:gd name="T19" fmla="*/ 0 h 11"/>
                  <a:gd name="T20" fmla="*/ 0 w 145"/>
                  <a:gd name="T2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5" h="11">
                    <a:moveTo>
                      <a:pt x="145" y="11"/>
                    </a:moveTo>
                    <a:lnTo>
                      <a:pt x="136" y="11"/>
                    </a:lnTo>
                    <a:lnTo>
                      <a:pt x="127" y="11"/>
                    </a:lnTo>
                    <a:lnTo>
                      <a:pt x="118" y="11"/>
                    </a:lnTo>
                    <a:lnTo>
                      <a:pt x="108" y="11"/>
                    </a:lnTo>
                    <a:lnTo>
                      <a:pt x="103" y="6"/>
                    </a:lnTo>
                    <a:lnTo>
                      <a:pt x="96" y="0"/>
                    </a:lnTo>
                    <a:lnTo>
                      <a:pt x="73" y="0"/>
                    </a:lnTo>
                    <a:lnTo>
                      <a:pt x="48" y="0"/>
                    </a:lnTo>
                    <a:lnTo>
                      <a:pt x="25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89" name="Freeform 249"/>
              <p:cNvSpPr>
                <a:spLocks/>
              </p:cNvSpPr>
              <p:nvPr/>
            </p:nvSpPr>
            <p:spPr bwMode="auto">
              <a:xfrm rot="60000" flipH="1">
                <a:off x="4177" y="1851"/>
                <a:ext cx="53" cy="1"/>
              </a:xfrm>
              <a:custGeom>
                <a:avLst/>
                <a:gdLst>
                  <a:gd name="T0" fmla="*/ 0 w 156"/>
                  <a:gd name="T1" fmla="*/ 39 w 156"/>
                  <a:gd name="T2" fmla="*/ 78 w 156"/>
                  <a:gd name="T3" fmla="*/ 116 w 156"/>
                  <a:gd name="T4" fmla="*/ 156 w 15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56">
                    <a:moveTo>
                      <a:pt x="0" y="0"/>
                    </a:moveTo>
                    <a:lnTo>
                      <a:pt x="39" y="0"/>
                    </a:lnTo>
                    <a:lnTo>
                      <a:pt x="78" y="0"/>
                    </a:lnTo>
                    <a:lnTo>
                      <a:pt x="116" y="0"/>
                    </a:lnTo>
                    <a:lnTo>
                      <a:pt x="156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90" name="Freeform 250"/>
              <p:cNvSpPr>
                <a:spLocks/>
              </p:cNvSpPr>
              <p:nvPr/>
            </p:nvSpPr>
            <p:spPr bwMode="auto">
              <a:xfrm rot="60000" flipH="1">
                <a:off x="4442" y="1850"/>
                <a:ext cx="41" cy="4"/>
              </a:xfrm>
              <a:custGeom>
                <a:avLst/>
                <a:gdLst>
                  <a:gd name="T0" fmla="*/ 120 w 120"/>
                  <a:gd name="T1" fmla="*/ 13 h 13"/>
                  <a:gd name="T2" fmla="*/ 103 w 120"/>
                  <a:gd name="T3" fmla="*/ 13 h 13"/>
                  <a:gd name="T4" fmla="*/ 85 w 120"/>
                  <a:gd name="T5" fmla="*/ 13 h 13"/>
                  <a:gd name="T6" fmla="*/ 66 w 120"/>
                  <a:gd name="T7" fmla="*/ 13 h 13"/>
                  <a:gd name="T8" fmla="*/ 49 w 120"/>
                  <a:gd name="T9" fmla="*/ 13 h 13"/>
                  <a:gd name="T10" fmla="*/ 43 w 120"/>
                  <a:gd name="T11" fmla="*/ 7 h 13"/>
                  <a:gd name="T12" fmla="*/ 36 w 120"/>
                  <a:gd name="T13" fmla="*/ 0 h 13"/>
                  <a:gd name="T14" fmla="*/ 28 w 120"/>
                  <a:gd name="T15" fmla="*/ 0 h 13"/>
                  <a:gd name="T16" fmla="*/ 18 w 120"/>
                  <a:gd name="T17" fmla="*/ 0 h 13"/>
                  <a:gd name="T18" fmla="*/ 9 w 120"/>
                  <a:gd name="T19" fmla="*/ 0 h 13"/>
                  <a:gd name="T20" fmla="*/ 0 w 120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13">
                    <a:moveTo>
                      <a:pt x="120" y="13"/>
                    </a:moveTo>
                    <a:lnTo>
                      <a:pt x="103" y="13"/>
                    </a:lnTo>
                    <a:lnTo>
                      <a:pt x="85" y="13"/>
                    </a:lnTo>
                    <a:lnTo>
                      <a:pt x="66" y="13"/>
                    </a:lnTo>
                    <a:lnTo>
                      <a:pt x="49" y="13"/>
                    </a:lnTo>
                    <a:lnTo>
                      <a:pt x="43" y="7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91" name="Freeform 251"/>
              <p:cNvSpPr>
                <a:spLocks/>
              </p:cNvSpPr>
              <p:nvPr/>
            </p:nvSpPr>
            <p:spPr bwMode="auto">
              <a:xfrm rot="60000" flipH="1">
                <a:off x="4363" y="1852"/>
                <a:ext cx="41" cy="1"/>
              </a:xfrm>
              <a:custGeom>
                <a:avLst/>
                <a:gdLst>
                  <a:gd name="T0" fmla="*/ 0 w 121"/>
                  <a:gd name="T1" fmla="*/ 31 w 121"/>
                  <a:gd name="T2" fmla="*/ 60 w 121"/>
                  <a:gd name="T3" fmla="*/ 90 w 121"/>
                  <a:gd name="T4" fmla="*/ 121 w 12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21">
                    <a:moveTo>
                      <a:pt x="0" y="0"/>
                    </a:moveTo>
                    <a:lnTo>
                      <a:pt x="31" y="0"/>
                    </a:lnTo>
                    <a:lnTo>
                      <a:pt x="60" y="0"/>
                    </a:lnTo>
                    <a:lnTo>
                      <a:pt x="90" y="0"/>
                    </a:lnTo>
                    <a:lnTo>
                      <a:pt x="121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92" name="Freeform 252"/>
              <p:cNvSpPr>
                <a:spLocks/>
              </p:cNvSpPr>
              <p:nvPr/>
            </p:nvSpPr>
            <p:spPr bwMode="auto">
              <a:xfrm rot="60000" flipH="1">
                <a:off x="4595" y="1850"/>
                <a:ext cx="32" cy="2"/>
              </a:xfrm>
              <a:custGeom>
                <a:avLst/>
                <a:gdLst>
                  <a:gd name="T0" fmla="*/ 96 w 96"/>
                  <a:gd name="T1" fmla="*/ 12 h 12"/>
                  <a:gd name="T2" fmla="*/ 81 w 96"/>
                  <a:gd name="T3" fmla="*/ 12 h 12"/>
                  <a:gd name="T4" fmla="*/ 66 w 96"/>
                  <a:gd name="T5" fmla="*/ 12 h 12"/>
                  <a:gd name="T6" fmla="*/ 52 w 96"/>
                  <a:gd name="T7" fmla="*/ 12 h 12"/>
                  <a:gd name="T8" fmla="*/ 36 w 96"/>
                  <a:gd name="T9" fmla="*/ 12 h 12"/>
                  <a:gd name="T10" fmla="*/ 31 w 96"/>
                  <a:gd name="T11" fmla="*/ 7 h 12"/>
                  <a:gd name="T12" fmla="*/ 25 w 96"/>
                  <a:gd name="T13" fmla="*/ 0 h 12"/>
                  <a:gd name="T14" fmla="*/ 13 w 96"/>
                  <a:gd name="T15" fmla="*/ 0 h 12"/>
                  <a:gd name="T16" fmla="*/ 0 w 96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12">
                    <a:moveTo>
                      <a:pt x="96" y="12"/>
                    </a:moveTo>
                    <a:lnTo>
                      <a:pt x="81" y="12"/>
                    </a:lnTo>
                    <a:lnTo>
                      <a:pt x="66" y="12"/>
                    </a:lnTo>
                    <a:lnTo>
                      <a:pt x="52" y="12"/>
                    </a:lnTo>
                    <a:lnTo>
                      <a:pt x="36" y="12"/>
                    </a:lnTo>
                    <a:lnTo>
                      <a:pt x="31" y="7"/>
                    </a:lnTo>
                    <a:lnTo>
                      <a:pt x="25" y="0"/>
                    </a:lnTo>
                    <a:lnTo>
                      <a:pt x="13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93" name="Freeform 253"/>
              <p:cNvSpPr>
                <a:spLocks/>
              </p:cNvSpPr>
              <p:nvPr/>
            </p:nvSpPr>
            <p:spPr bwMode="auto">
              <a:xfrm rot="60000" flipH="1">
                <a:off x="4545" y="1851"/>
                <a:ext cx="21" cy="2"/>
              </a:xfrm>
              <a:custGeom>
                <a:avLst/>
                <a:gdLst>
                  <a:gd name="T0" fmla="*/ 0 w 59"/>
                  <a:gd name="T1" fmla="*/ 15 w 59"/>
                  <a:gd name="T2" fmla="*/ 30 w 59"/>
                  <a:gd name="T3" fmla="*/ 44 w 59"/>
                  <a:gd name="T4" fmla="*/ 59 w 5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59">
                    <a:moveTo>
                      <a:pt x="0" y="0"/>
                    </a:moveTo>
                    <a:lnTo>
                      <a:pt x="15" y="0"/>
                    </a:lnTo>
                    <a:lnTo>
                      <a:pt x="30" y="0"/>
                    </a:lnTo>
                    <a:lnTo>
                      <a:pt x="44" y="0"/>
                    </a:lnTo>
                    <a:lnTo>
                      <a:pt x="59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94" name="Freeform 254"/>
              <p:cNvSpPr>
                <a:spLocks/>
              </p:cNvSpPr>
              <p:nvPr/>
            </p:nvSpPr>
            <p:spPr bwMode="auto">
              <a:xfrm rot="60000" flipH="1">
                <a:off x="4524" y="1851"/>
                <a:ext cx="21" cy="2"/>
              </a:xfrm>
              <a:custGeom>
                <a:avLst/>
                <a:gdLst>
                  <a:gd name="T0" fmla="*/ 0 w 61"/>
                  <a:gd name="T1" fmla="*/ 16 w 61"/>
                  <a:gd name="T2" fmla="*/ 31 w 61"/>
                  <a:gd name="T3" fmla="*/ 46 w 61"/>
                  <a:gd name="T4" fmla="*/ 61 w 6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1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6" y="0"/>
                    </a:lnTo>
                    <a:lnTo>
                      <a:pt x="61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95" name="Freeform 255"/>
              <p:cNvSpPr>
                <a:spLocks/>
              </p:cNvSpPr>
              <p:nvPr/>
            </p:nvSpPr>
            <p:spPr bwMode="auto">
              <a:xfrm rot="60000" flipH="1">
                <a:off x="4627" y="1844"/>
                <a:ext cx="4" cy="6"/>
              </a:xfrm>
              <a:custGeom>
                <a:avLst/>
                <a:gdLst>
                  <a:gd name="T0" fmla="*/ 12 w 12"/>
                  <a:gd name="T1" fmla="*/ 25 h 25"/>
                  <a:gd name="T2" fmla="*/ 12 w 12"/>
                  <a:gd name="T3" fmla="*/ 19 h 25"/>
                  <a:gd name="T4" fmla="*/ 12 w 12"/>
                  <a:gd name="T5" fmla="*/ 13 h 25"/>
                  <a:gd name="T6" fmla="*/ 6 w 12"/>
                  <a:gd name="T7" fmla="*/ 8 h 25"/>
                  <a:gd name="T8" fmla="*/ 0 w 1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12" y="25"/>
                    </a:moveTo>
                    <a:lnTo>
                      <a:pt x="12" y="19"/>
                    </a:lnTo>
                    <a:lnTo>
                      <a:pt x="12" y="13"/>
                    </a:lnTo>
                    <a:lnTo>
                      <a:pt x="6" y="8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96" name="Freeform 256"/>
              <p:cNvSpPr>
                <a:spLocks/>
              </p:cNvSpPr>
              <p:nvPr/>
            </p:nvSpPr>
            <p:spPr bwMode="auto">
              <a:xfrm rot="60000" flipH="1">
                <a:off x="4611" y="1785"/>
                <a:ext cx="14" cy="34"/>
              </a:xfrm>
              <a:custGeom>
                <a:avLst/>
                <a:gdLst>
                  <a:gd name="T0" fmla="*/ 0 w 36"/>
                  <a:gd name="T1" fmla="*/ 143 h 143"/>
                  <a:gd name="T2" fmla="*/ 0 w 36"/>
                  <a:gd name="T3" fmla="*/ 134 h 143"/>
                  <a:gd name="T4" fmla="*/ 0 w 36"/>
                  <a:gd name="T5" fmla="*/ 125 h 143"/>
                  <a:gd name="T6" fmla="*/ 0 w 36"/>
                  <a:gd name="T7" fmla="*/ 117 h 143"/>
                  <a:gd name="T8" fmla="*/ 0 w 36"/>
                  <a:gd name="T9" fmla="*/ 108 h 143"/>
                  <a:gd name="T10" fmla="*/ 6 w 36"/>
                  <a:gd name="T11" fmla="*/ 102 h 143"/>
                  <a:gd name="T12" fmla="*/ 13 w 36"/>
                  <a:gd name="T13" fmla="*/ 96 h 143"/>
                  <a:gd name="T14" fmla="*/ 13 w 36"/>
                  <a:gd name="T15" fmla="*/ 84 h 143"/>
                  <a:gd name="T16" fmla="*/ 13 w 36"/>
                  <a:gd name="T17" fmla="*/ 71 h 143"/>
                  <a:gd name="T18" fmla="*/ 19 w 36"/>
                  <a:gd name="T19" fmla="*/ 65 h 143"/>
                  <a:gd name="T20" fmla="*/ 24 w 36"/>
                  <a:gd name="T21" fmla="*/ 59 h 143"/>
                  <a:gd name="T22" fmla="*/ 24 w 36"/>
                  <a:gd name="T23" fmla="*/ 48 h 143"/>
                  <a:gd name="T24" fmla="*/ 24 w 36"/>
                  <a:gd name="T25" fmla="*/ 35 h 143"/>
                  <a:gd name="T26" fmla="*/ 30 w 36"/>
                  <a:gd name="T27" fmla="*/ 30 h 143"/>
                  <a:gd name="T28" fmla="*/ 36 w 36"/>
                  <a:gd name="T29" fmla="*/ 23 h 143"/>
                  <a:gd name="T30" fmla="*/ 36 w 36"/>
                  <a:gd name="T31" fmla="*/ 11 h 143"/>
                  <a:gd name="T32" fmla="*/ 36 w 36"/>
                  <a:gd name="T3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" h="143">
                    <a:moveTo>
                      <a:pt x="0" y="143"/>
                    </a:moveTo>
                    <a:lnTo>
                      <a:pt x="0" y="134"/>
                    </a:lnTo>
                    <a:lnTo>
                      <a:pt x="0" y="125"/>
                    </a:lnTo>
                    <a:lnTo>
                      <a:pt x="0" y="117"/>
                    </a:lnTo>
                    <a:lnTo>
                      <a:pt x="0" y="108"/>
                    </a:lnTo>
                    <a:lnTo>
                      <a:pt x="6" y="102"/>
                    </a:lnTo>
                    <a:lnTo>
                      <a:pt x="13" y="96"/>
                    </a:lnTo>
                    <a:lnTo>
                      <a:pt x="13" y="84"/>
                    </a:lnTo>
                    <a:lnTo>
                      <a:pt x="13" y="71"/>
                    </a:lnTo>
                    <a:lnTo>
                      <a:pt x="19" y="65"/>
                    </a:lnTo>
                    <a:lnTo>
                      <a:pt x="24" y="59"/>
                    </a:lnTo>
                    <a:lnTo>
                      <a:pt x="24" y="48"/>
                    </a:lnTo>
                    <a:lnTo>
                      <a:pt x="24" y="35"/>
                    </a:lnTo>
                    <a:lnTo>
                      <a:pt x="30" y="30"/>
                    </a:lnTo>
                    <a:lnTo>
                      <a:pt x="36" y="23"/>
                    </a:lnTo>
                    <a:lnTo>
                      <a:pt x="36" y="11"/>
                    </a:lnTo>
                    <a:lnTo>
                      <a:pt x="36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97" name="Freeform 257"/>
              <p:cNvSpPr>
                <a:spLocks/>
              </p:cNvSpPr>
              <p:nvPr/>
            </p:nvSpPr>
            <p:spPr bwMode="auto">
              <a:xfrm rot="60000" flipH="1">
                <a:off x="4580" y="1736"/>
                <a:ext cx="20" cy="29"/>
              </a:xfrm>
              <a:custGeom>
                <a:avLst/>
                <a:gdLst>
                  <a:gd name="T0" fmla="*/ 0 w 60"/>
                  <a:gd name="T1" fmla="*/ 119 h 119"/>
                  <a:gd name="T2" fmla="*/ 12 w 60"/>
                  <a:gd name="T3" fmla="*/ 108 h 119"/>
                  <a:gd name="T4" fmla="*/ 24 w 60"/>
                  <a:gd name="T5" fmla="*/ 96 h 119"/>
                  <a:gd name="T6" fmla="*/ 24 w 60"/>
                  <a:gd name="T7" fmla="*/ 90 h 119"/>
                  <a:gd name="T8" fmla="*/ 24 w 60"/>
                  <a:gd name="T9" fmla="*/ 83 h 119"/>
                  <a:gd name="T10" fmla="*/ 30 w 60"/>
                  <a:gd name="T11" fmla="*/ 77 h 119"/>
                  <a:gd name="T12" fmla="*/ 37 w 60"/>
                  <a:gd name="T13" fmla="*/ 71 h 119"/>
                  <a:gd name="T14" fmla="*/ 37 w 60"/>
                  <a:gd name="T15" fmla="*/ 65 h 119"/>
                  <a:gd name="T16" fmla="*/ 37 w 60"/>
                  <a:gd name="T17" fmla="*/ 60 h 119"/>
                  <a:gd name="T18" fmla="*/ 42 w 60"/>
                  <a:gd name="T19" fmla="*/ 54 h 119"/>
                  <a:gd name="T20" fmla="*/ 49 w 60"/>
                  <a:gd name="T21" fmla="*/ 47 h 119"/>
                  <a:gd name="T22" fmla="*/ 49 w 60"/>
                  <a:gd name="T23" fmla="*/ 35 h 119"/>
                  <a:gd name="T24" fmla="*/ 49 w 60"/>
                  <a:gd name="T25" fmla="*/ 23 h 119"/>
                  <a:gd name="T26" fmla="*/ 54 w 60"/>
                  <a:gd name="T27" fmla="*/ 17 h 119"/>
                  <a:gd name="T28" fmla="*/ 60 w 60"/>
                  <a:gd name="T29" fmla="*/ 12 h 119"/>
                  <a:gd name="T30" fmla="*/ 60 w 60"/>
                  <a:gd name="T31" fmla="*/ 6 h 119"/>
                  <a:gd name="T32" fmla="*/ 60 w 60"/>
                  <a:gd name="T33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lnTo>
                      <a:pt x="12" y="108"/>
                    </a:lnTo>
                    <a:lnTo>
                      <a:pt x="24" y="96"/>
                    </a:lnTo>
                    <a:lnTo>
                      <a:pt x="24" y="90"/>
                    </a:lnTo>
                    <a:lnTo>
                      <a:pt x="24" y="83"/>
                    </a:lnTo>
                    <a:lnTo>
                      <a:pt x="30" y="77"/>
                    </a:lnTo>
                    <a:lnTo>
                      <a:pt x="37" y="71"/>
                    </a:lnTo>
                    <a:lnTo>
                      <a:pt x="37" y="65"/>
                    </a:lnTo>
                    <a:lnTo>
                      <a:pt x="37" y="60"/>
                    </a:lnTo>
                    <a:lnTo>
                      <a:pt x="42" y="54"/>
                    </a:lnTo>
                    <a:lnTo>
                      <a:pt x="49" y="47"/>
                    </a:lnTo>
                    <a:lnTo>
                      <a:pt x="49" y="35"/>
                    </a:lnTo>
                    <a:lnTo>
                      <a:pt x="49" y="23"/>
                    </a:lnTo>
                    <a:lnTo>
                      <a:pt x="54" y="17"/>
                    </a:lnTo>
                    <a:lnTo>
                      <a:pt x="60" y="12"/>
                    </a:lnTo>
                    <a:lnTo>
                      <a:pt x="60" y="6"/>
                    </a:lnTo>
                    <a:lnTo>
                      <a:pt x="6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98" name="Freeform 258"/>
              <p:cNvSpPr>
                <a:spLocks/>
              </p:cNvSpPr>
              <p:nvPr/>
            </p:nvSpPr>
            <p:spPr bwMode="auto">
              <a:xfrm rot="60000" flipH="1">
                <a:off x="3966" y="1729"/>
                <a:ext cx="498" cy="9"/>
              </a:xfrm>
              <a:custGeom>
                <a:avLst/>
                <a:gdLst>
                  <a:gd name="T0" fmla="*/ 1451 w 1451"/>
                  <a:gd name="T1" fmla="*/ 35 h 35"/>
                  <a:gd name="T2" fmla="*/ 1425 w 1451"/>
                  <a:gd name="T3" fmla="*/ 35 h 35"/>
                  <a:gd name="T4" fmla="*/ 1398 w 1451"/>
                  <a:gd name="T5" fmla="*/ 35 h 35"/>
                  <a:gd name="T6" fmla="*/ 1371 w 1451"/>
                  <a:gd name="T7" fmla="*/ 35 h 35"/>
                  <a:gd name="T8" fmla="*/ 1344 w 1451"/>
                  <a:gd name="T9" fmla="*/ 35 h 35"/>
                  <a:gd name="T10" fmla="*/ 1317 w 1451"/>
                  <a:gd name="T11" fmla="*/ 35 h 35"/>
                  <a:gd name="T12" fmla="*/ 1290 w 1451"/>
                  <a:gd name="T13" fmla="*/ 35 h 35"/>
                  <a:gd name="T14" fmla="*/ 1263 w 1451"/>
                  <a:gd name="T15" fmla="*/ 35 h 35"/>
                  <a:gd name="T16" fmla="*/ 1236 w 1451"/>
                  <a:gd name="T17" fmla="*/ 35 h 35"/>
                  <a:gd name="T18" fmla="*/ 1230 w 1451"/>
                  <a:gd name="T19" fmla="*/ 29 h 35"/>
                  <a:gd name="T20" fmla="*/ 1224 w 1451"/>
                  <a:gd name="T21" fmla="*/ 23 h 35"/>
                  <a:gd name="T22" fmla="*/ 1143 w 1451"/>
                  <a:gd name="T23" fmla="*/ 23 h 35"/>
                  <a:gd name="T24" fmla="*/ 1062 w 1451"/>
                  <a:gd name="T25" fmla="*/ 23 h 35"/>
                  <a:gd name="T26" fmla="*/ 982 w 1451"/>
                  <a:gd name="T27" fmla="*/ 23 h 35"/>
                  <a:gd name="T28" fmla="*/ 901 w 1451"/>
                  <a:gd name="T29" fmla="*/ 23 h 35"/>
                  <a:gd name="T30" fmla="*/ 819 w 1451"/>
                  <a:gd name="T31" fmla="*/ 23 h 35"/>
                  <a:gd name="T32" fmla="*/ 738 w 1451"/>
                  <a:gd name="T33" fmla="*/ 23 h 35"/>
                  <a:gd name="T34" fmla="*/ 657 w 1451"/>
                  <a:gd name="T35" fmla="*/ 23 h 35"/>
                  <a:gd name="T36" fmla="*/ 576 w 1451"/>
                  <a:gd name="T37" fmla="*/ 23 h 35"/>
                  <a:gd name="T38" fmla="*/ 570 w 1451"/>
                  <a:gd name="T39" fmla="*/ 17 h 35"/>
                  <a:gd name="T40" fmla="*/ 564 w 1451"/>
                  <a:gd name="T41" fmla="*/ 12 h 35"/>
                  <a:gd name="T42" fmla="*/ 495 w 1451"/>
                  <a:gd name="T43" fmla="*/ 12 h 35"/>
                  <a:gd name="T44" fmla="*/ 426 w 1451"/>
                  <a:gd name="T45" fmla="*/ 12 h 35"/>
                  <a:gd name="T46" fmla="*/ 357 w 1451"/>
                  <a:gd name="T47" fmla="*/ 12 h 35"/>
                  <a:gd name="T48" fmla="*/ 288 w 1451"/>
                  <a:gd name="T49" fmla="*/ 12 h 35"/>
                  <a:gd name="T50" fmla="*/ 219 w 1451"/>
                  <a:gd name="T51" fmla="*/ 12 h 35"/>
                  <a:gd name="T52" fmla="*/ 150 w 1451"/>
                  <a:gd name="T53" fmla="*/ 12 h 35"/>
                  <a:gd name="T54" fmla="*/ 80 w 1451"/>
                  <a:gd name="T55" fmla="*/ 12 h 35"/>
                  <a:gd name="T56" fmla="*/ 11 w 1451"/>
                  <a:gd name="T57" fmla="*/ 12 h 35"/>
                  <a:gd name="T58" fmla="*/ 7 w 1451"/>
                  <a:gd name="T59" fmla="*/ 6 h 35"/>
                  <a:gd name="T60" fmla="*/ 0 w 1451"/>
                  <a:gd name="T6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51" h="35">
                    <a:moveTo>
                      <a:pt x="1451" y="35"/>
                    </a:moveTo>
                    <a:lnTo>
                      <a:pt x="1425" y="35"/>
                    </a:lnTo>
                    <a:lnTo>
                      <a:pt x="1398" y="35"/>
                    </a:lnTo>
                    <a:lnTo>
                      <a:pt x="1371" y="35"/>
                    </a:lnTo>
                    <a:lnTo>
                      <a:pt x="1344" y="35"/>
                    </a:lnTo>
                    <a:lnTo>
                      <a:pt x="1317" y="35"/>
                    </a:lnTo>
                    <a:lnTo>
                      <a:pt x="1290" y="35"/>
                    </a:lnTo>
                    <a:lnTo>
                      <a:pt x="1263" y="35"/>
                    </a:lnTo>
                    <a:lnTo>
                      <a:pt x="1236" y="35"/>
                    </a:lnTo>
                    <a:lnTo>
                      <a:pt x="1230" y="29"/>
                    </a:lnTo>
                    <a:lnTo>
                      <a:pt x="1224" y="23"/>
                    </a:lnTo>
                    <a:lnTo>
                      <a:pt x="1143" y="23"/>
                    </a:lnTo>
                    <a:lnTo>
                      <a:pt x="1062" y="23"/>
                    </a:lnTo>
                    <a:lnTo>
                      <a:pt x="982" y="23"/>
                    </a:lnTo>
                    <a:lnTo>
                      <a:pt x="901" y="23"/>
                    </a:lnTo>
                    <a:lnTo>
                      <a:pt x="819" y="23"/>
                    </a:lnTo>
                    <a:lnTo>
                      <a:pt x="738" y="23"/>
                    </a:lnTo>
                    <a:lnTo>
                      <a:pt x="657" y="23"/>
                    </a:lnTo>
                    <a:lnTo>
                      <a:pt x="576" y="23"/>
                    </a:lnTo>
                    <a:lnTo>
                      <a:pt x="570" y="17"/>
                    </a:lnTo>
                    <a:lnTo>
                      <a:pt x="564" y="12"/>
                    </a:lnTo>
                    <a:lnTo>
                      <a:pt x="495" y="12"/>
                    </a:lnTo>
                    <a:lnTo>
                      <a:pt x="426" y="12"/>
                    </a:lnTo>
                    <a:lnTo>
                      <a:pt x="357" y="12"/>
                    </a:lnTo>
                    <a:lnTo>
                      <a:pt x="288" y="12"/>
                    </a:lnTo>
                    <a:lnTo>
                      <a:pt x="219" y="12"/>
                    </a:lnTo>
                    <a:lnTo>
                      <a:pt x="150" y="12"/>
                    </a:lnTo>
                    <a:lnTo>
                      <a:pt x="80" y="12"/>
                    </a:lnTo>
                    <a:lnTo>
                      <a:pt x="11" y="12"/>
                    </a:lnTo>
                    <a:lnTo>
                      <a:pt x="7" y="6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699" name="Freeform 259"/>
              <p:cNvSpPr>
                <a:spLocks/>
              </p:cNvSpPr>
              <p:nvPr/>
            </p:nvSpPr>
            <p:spPr bwMode="auto">
              <a:xfrm rot="60000" flipH="1">
                <a:off x="4581" y="1702"/>
                <a:ext cx="17" cy="34"/>
              </a:xfrm>
              <a:custGeom>
                <a:avLst/>
                <a:gdLst>
                  <a:gd name="T0" fmla="*/ 48 w 48"/>
                  <a:gd name="T1" fmla="*/ 144 h 144"/>
                  <a:gd name="T2" fmla="*/ 42 w 48"/>
                  <a:gd name="T3" fmla="*/ 138 h 144"/>
                  <a:gd name="T4" fmla="*/ 37 w 48"/>
                  <a:gd name="T5" fmla="*/ 131 h 144"/>
                  <a:gd name="T6" fmla="*/ 37 w 48"/>
                  <a:gd name="T7" fmla="*/ 123 h 144"/>
                  <a:gd name="T8" fmla="*/ 37 w 48"/>
                  <a:gd name="T9" fmla="*/ 113 h 144"/>
                  <a:gd name="T10" fmla="*/ 37 w 48"/>
                  <a:gd name="T11" fmla="*/ 104 h 144"/>
                  <a:gd name="T12" fmla="*/ 37 w 48"/>
                  <a:gd name="T13" fmla="*/ 95 h 144"/>
                  <a:gd name="T14" fmla="*/ 31 w 48"/>
                  <a:gd name="T15" fmla="*/ 90 h 144"/>
                  <a:gd name="T16" fmla="*/ 25 w 48"/>
                  <a:gd name="T17" fmla="*/ 83 h 144"/>
                  <a:gd name="T18" fmla="*/ 25 w 48"/>
                  <a:gd name="T19" fmla="*/ 77 h 144"/>
                  <a:gd name="T20" fmla="*/ 25 w 48"/>
                  <a:gd name="T21" fmla="*/ 71 h 144"/>
                  <a:gd name="T22" fmla="*/ 19 w 48"/>
                  <a:gd name="T23" fmla="*/ 65 h 144"/>
                  <a:gd name="T24" fmla="*/ 12 w 48"/>
                  <a:gd name="T25" fmla="*/ 59 h 144"/>
                  <a:gd name="T26" fmla="*/ 12 w 48"/>
                  <a:gd name="T27" fmla="*/ 48 h 144"/>
                  <a:gd name="T28" fmla="*/ 12 w 48"/>
                  <a:gd name="T29" fmla="*/ 36 h 144"/>
                  <a:gd name="T30" fmla="*/ 6 w 48"/>
                  <a:gd name="T31" fmla="*/ 30 h 144"/>
                  <a:gd name="T32" fmla="*/ 0 w 48"/>
                  <a:gd name="T33" fmla="*/ 23 h 144"/>
                  <a:gd name="T34" fmla="*/ 0 w 48"/>
                  <a:gd name="T35" fmla="*/ 11 h 144"/>
                  <a:gd name="T36" fmla="*/ 0 w 48"/>
                  <a:gd name="T3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144">
                    <a:moveTo>
                      <a:pt x="48" y="144"/>
                    </a:moveTo>
                    <a:lnTo>
                      <a:pt x="42" y="138"/>
                    </a:lnTo>
                    <a:lnTo>
                      <a:pt x="37" y="131"/>
                    </a:lnTo>
                    <a:lnTo>
                      <a:pt x="37" y="123"/>
                    </a:lnTo>
                    <a:lnTo>
                      <a:pt x="37" y="113"/>
                    </a:lnTo>
                    <a:lnTo>
                      <a:pt x="37" y="104"/>
                    </a:lnTo>
                    <a:lnTo>
                      <a:pt x="37" y="95"/>
                    </a:lnTo>
                    <a:lnTo>
                      <a:pt x="31" y="90"/>
                    </a:lnTo>
                    <a:lnTo>
                      <a:pt x="25" y="83"/>
                    </a:lnTo>
                    <a:lnTo>
                      <a:pt x="25" y="77"/>
                    </a:lnTo>
                    <a:lnTo>
                      <a:pt x="25" y="71"/>
                    </a:lnTo>
                    <a:lnTo>
                      <a:pt x="19" y="65"/>
                    </a:lnTo>
                    <a:lnTo>
                      <a:pt x="12" y="59"/>
                    </a:lnTo>
                    <a:lnTo>
                      <a:pt x="12" y="48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0" y="23"/>
                    </a:lnTo>
                    <a:lnTo>
                      <a:pt x="0" y="11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00" name="Freeform 260"/>
              <p:cNvSpPr>
                <a:spLocks/>
              </p:cNvSpPr>
              <p:nvPr/>
            </p:nvSpPr>
            <p:spPr bwMode="auto">
              <a:xfrm rot="60000" flipH="1">
                <a:off x="4473" y="1735"/>
                <a:ext cx="107" cy="1"/>
              </a:xfrm>
              <a:custGeom>
                <a:avLst/>
                <a:gdLst>
                  <a:gd name="T0" fmla="*/ 312 w 312"/>
                  <a:gd name="T1" fmla="*/ 273 w 312"/>
                  <a:gd name="T2" fmla="*/ 235 w 312"/>
                  <a:gd name="T3" fmla="*/ 196 w 312"/>
                  <a:gd name="T4" fmla="*/ 157 w 312"/>
                  <a:gd name="T5" fmla="*/ 117 w 312"/>
                  <a:gd name="T6" fmla="*/ 79 w 312"/>
                  <a:gd name="T7" fmla="*/ 40 w 312"/>
                  <a:gd name="T8" fmla="*/ 0 w 3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</a:cxnLst>
                <a:rect l="0" t="0" r="r" b="b"/>
                <a:pathLst>
                  <a:path w="312">
                    <a:moveTo>
                      <a:pt x="312" y="0"/>
                    </a:moveTo>
                    <a:lnTo>
                      <a:pt x="273" y="0"/>
                    </a:lnTo>
                    <a:lnTo>
                      <a:pt x="235" y="0"/>
                    </a:lnTo>
                    <a:lnTo>
                      <a:pt x="196" y="0"/>
                    </a:lnTo>
                    <a:lnTo>
                      <a:pt x="157" y="0"/>
                    </a:lnTo>
                    <a:lnTo>
                      <a:pt x="117" y="0"/>
                    </a:lnTo>
                    <a:lnTo>
                      <a:pt x="79" y="0"/>
                    </a:lnTo>
                    <a:lnTo>
                      <a:pt x="4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01" name="Freeform 261"/>
              <p:cNvSpPr>
                <a:spLocks/>
              </p:cNvSpPr>
              <p:nvPr/>
            </p:nvSpPr>
            <p:spPr bwMode="auto">
              <a:xfrm rot="60000" flipH="1">
                <a:off x="4471" y="1726"/>
                <a:ext cx="2" cy="8"/>
              </a:xfrm>
              <a:custGeom>
                <a:avLst/>
                <a:gdLst>
                  <a:gd name="T0" fmla="*/ 37 h 37"/>
                  <a:gd name="T1" fmla="*/ 27 h 37"/>
                  <a:gd name="T2" fmla="*/ 18 h 37"/>
                  <a:gd name="T3" fmla="*/ 10 h 37"/>
                  <a:gd name="T4" fmla="*/ 0 h 3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7">
                    <a:moveTo>
                      <a:pt x="0" y="37"/>
                    </a:moveTo>
                    <a:lnTo>
                      <a:pt x="0" y="27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02" name="Freeform 262"/>
              <p:cNvSpPr>
                <a:spLocks/>
              </p:cNvSpPr>
              <p:nvPr/>
            </p:nvSpPr>
            <p:spPr bwMode="auto">
              <a:xfrm rot="60000" flipH="1">
                <a:off x="4464" y="1734"/>
                <a:ext cx="9" cy="1"/>
              </a:xfrm>
              <a:custGeom>
                <a:avLst/>
                <a:gdLst>
                  <a:gd name="T0" fmla="*/ 25 w 25"/>
                  <a:gd name="T1" fmla="*/ 13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3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03" name="Freeform 263"/>
              <p:cNvSpPr>
                <a:spLocks/>
              </p:cNvSpPr>
              <p:nvPr/>
            </p:nvSpPr>
            <p:spPr bwMode="auto">
              <a:xfrm rot="60000" flipH="1">
                <a:off x="4463" y="1726"/>
                <a:ext cx="1" cy="8"/>
              </a:xfrm>
              <a:custGeom>
                <a:avLst/>
                <a:gdLst>
                  <a:gd name="T0" fmla="*/ 37 h 37"/>
                  <a:gd name="T1" fmla="*/ 27 h 37"/>
                  <a:gd name="T2" fmla="*/ 18 h 37"/>
                  <a:gd name="T3" fmla="*/ 10 h 37"/>
                  <a:gd name="T4" fmla="*/ 0 h 3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7">
                    <a:moveTo>
                      <a:pt x="0" y="37"/>
                    </a:moveTo>
                    <a:lnTo>
                      <a:pt x="0" y="27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04" name="Freeform 264"/>
              <p:cNvSpPr>
                <a:spLocks/>
              </p:cNvSpPr>
              <p:nvPr/>
            </p:nvSpPr>
            <p:spPr bwMode="auto">
              <a:xfrm rot="60000" flipH="1">
                <a:off x="4474" y="1712"/>
                <a:ext cx="7" cy="14"/>
              </a:xfrm>
              <a:custGeom>
                <a:avLst/>
                <a:gdLst>
                  <a:gd name="T0" fmla="*/ 23 w 23"/>
                  <a:gd name="T1" fmla="*/ 59 h 59"/>
                  <a:gd name="T2" fmla="*/ 18 w 23"/>
                  <a:gd name="T3" fmla="*/ 54 h 59"/>
                  <a:gd name="T4" fmla="*/ 11 w 23"/>
                  <a:gd name="T5" fmla="*/ 47 h 59"/>
                  <a:gd name="T6" fmla="*/ 11 w 23"/>
                  <a:gd name="T7" fmla="*/ 35 h 59"/>
                  <a:gd name="T8" fmla="*/ 11 w 23"/>
                  <a:gd name="T9" fmla="*/ 23 h 59"/>
                  <a:gd name="T10" fmla="*/ 5 w 23"/>
                  <a:gd name="T11" fmla="*/ 17 h 59"/>
                  <a:gd name="T12" fmla="*/ 0 w 23"/>
                  <a:gd name="T13" fmla="*/ 11 h 59"/>
                  <a:gd name="T14" fmla="*/ 0 w 23"/>
                  <a:gd name="T15" fmla="*/ 6 h 59"/>
                  <a:gd name="T16" fmla="*/ 0 w 23"/>
                  <a:gd name="T17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59">
                    <a:moveTo>
                      <a:pt x="23" y="59"/>
                    </a:moveTo>
                    <a:lnTo>
                      <a:pt x="18" y="54"/>
                    </a:lnTo>
                    <a:lnTo>
                      <a:pt x="11" y="47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5" y="17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05" name="Freeform 265"/>
              <p:cNvSpPr>
                <a:spLocks/>
              </p:cNvSpPr>
              <p:nvPr/>
            </p:nvSpPr>
            <p:spPr bwMode="auto">
              <a:xfrm rot="60000" flipH="1">
                <a:off x="4465" y="1726"/>
                <a:ext cx="9" cy="1"/>
              </a:xfrm>
              <a:custGeom>
                <a:avLst/>
                <a:gdLst>
                  <a:gd name="T0" fmla="*/ 25 w 25"/>
                  <a:gd name="T1" fmla="*/ 13 w 25"/>
                  <a:gd name="T2" fmla="*/ 0 w 2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5">
                    <a:moveTo>
                      <a:pt x="25" y="0"/>
                    </a:moveTo>
                    <a:lnTo>
                      <a:pt x="13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06" name="Freeform 266"/>
              <p:cNvSpPr>
                <a:spLocks/>
              </p:cNvSpPr>
              <p:nvPr/>
            </p:nvSpPr>
            <p:spPr bwMode="auto">
              <a:xfrm rot="60000" flipH="1">
                <a:off x="4445" y="1699"/>
                <a:ext cx="20" cy="26"/>
              </a:xfrm>
              <a:custGeom>
                <a:avLst/>
                <a:gdLst>
                  <a:gd name="T0" fmla="*/ 0 w 59"/>
                  <a:gd name="T1" fmla="*/ 107 h 107"/>
                  <a:gd name="T2" fmla="*/ 5 w 59"/>
                  <a:gd name="T3" fmla="*/ 102 h 107"/>
                  <a:gd name="T4" fmla="*/ 11 w 59"/>
                  <a:gd name="T5" fmla="*/ 95 h 107"/>
                  <a:gd name="T6" fmla="*/ 11 w 59"/>
                  <a:gd name="T7" fmla="*/ 90 h 107"/>
                  <a:gd name="T8" fmla="*/ 11 w 59"/>
                  <a:gd name="T9" fmla="*/ 83 h 107"/>
                  <a:gd name="T10" fmla="*/ 17 w 59"/>
                  <a:gd name="T11" fmla="*/ 77 h 107"/>
                  <a:gd name="T12" fmla="*/ 24 w 59"/>
                  <a:gd name="T13" fmla="*/ 71 h 107"/>
                  <a:gd name="T14" fmla="*/ 24 w 59"/>
                  <a:gd name="T15" fmla="*/ 65 h 107"/>
                  <a:gd name="T16" fmla="*/ 24 w 59"/>
                  <a:gd name="T17" fmla="*/ 59 h 107"/>
                  <a:gd name="T18" fmla="*/ 30 w 59"/>
                  <a:gd name="T19" fmla="*/ 54 h 107"/>
                  <a:gd name="T20" fmla="*/ 36 w 59"/>
                  <a:gd name="T21" fmla="*/ 48 h 107"/>
                  <a:gd name="T22" fmla="*/ 36 w 59"/>
                  <a:gd name="T23" fmla="*/ 42 h 107"/>
                  <a:gd name="T24" fmla="*/ 36 w 59"/>
                  <a:gd name="T25" fmla="*/ 36 h 107"/>
                  <a:gd name="T26" fmla="*/ 42 w 59"/>
                  <a:gd name="T27" fmla="*/ 30 h 107"/>
                  <a:gd name="T28" fmla="*/ 48 w 59"/>
                  <a:gd name="T29" fmla="*/ 23 h 107"/>
                  <a:gd name="T30" fmla="*/ 48 w 59"/>
                  <a:gd name="T31" fmla="*/ 17 h 107"/>
                  <a:gd name="T32" fmla="*/ 48 w 59"/>
                  <a:gd name="T33" fmla="*/ 11 h 107"/>
                  <a:gd name="T34" fmla="*/ 53 w 59"/>
                  <a:gd name="T35" fmla="*/ 6 h 107"/>
                  <a:gd name="T36" fmla="*/ 59 w 59"/>
                  <a:gd name="T37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9" h="107">
                    <a:moveTo>
                      <a:pt x="0" y="107"/>
                    </a:moveTo>
                    <a:lnTo>
                      <a:pt x="5" y="102"/>
                    </a:lnTo>
                    <a:lnTo>
                      <a:pt x="11" y="95"/>
                    </a:lnTo>
                    <a:lnTo>
                      <a:pt x="11" y="90"/>
                    </a:lnTo>
                    <a:lnTo>
                      <a:pt x="11" y="83"/>
                    </a:lnTo>
                    <a:lnTo>
                      <a:pt x="17" y="77"/>
                    </a:lnTo>
                    <a:lnTo>
                      <a:pt x="24" y="71"/>
                    </a:lnTo>
                    <a:lnTo>
                      <a:pt x="24" y="65"/>
                    </a:lnTo>
                    <a:lnTo>
                      <a:pt x="24" y="59"/>
                    </a:lnTo>
                    <a:lnTo>
                      <a:pt x="30" y="54"/>
                    </a:lnTo>
                    <a:lnTo>
                      <a:pt x="36" y="48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42" y="30"/>
                    </a:lnTo>
                    <a:lnTo>
                      <a:pt x="48" y="23"/>
                    </a:lnTo>
                    <a:lnTo>
                      <a:pt x="48" y="17"/>
                    </a:lnTo>
                    <a:lnTo>
                      <a:pt x="48" y="11"/>
                    </a:lnTo>
                    <a:lnTo>
                      <a:pt x="53" y="6"/>
                    </a:lnTo>
                    <a:lnTo>
                      <a:pt x="59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07" name="Freeform 267"/>
              <p:cNvSpPr>
                <a:spLocks/>
              </p:cNvSpPr>
              <p:nvPr/>
            </p:nvSpPr>
            <p:spPr bwMode="auto">
              <a:xfrm rot="60000" flipH="1">
                <a:off x="4495" y="1657"/>
                <a:ext cx="24" cy="37"/>
              </a:xfrm>
              <a:custGeom>
                <a:avLst/>
                <a:gdLst>
                  <a:gd name="T0" fmla="*/ 72 w 72"/>
                  <a:gd name="T1" fmla="*/ 156 h 156"/>
                  <a:gd name="T2" fmla="*/ 72 w 72"/>
                  <a:gd name="T3" fmla="*/ 150 h 156"/>
                  <a:gd name="T4" fmla="*/ 72 w 72"/>
                  <a:gd name="T5" fmla="*/ 144 h 156"/>
                  <a:gd name="T6" fmla="*/ 67 w 72"/>
                  <a:gd name="T7" fmla="*/ 138 h 156"/>
                  <a:gd name="T8" fmla="*/ 59 w 72"/>
                  <a:gd name="T9" fmla="*/ 131 h 156"/>
                  <a:gd name="T10" fmla="*/ 59 w 72"/>
                  <a:gd name="T11" fmla="*/ 127 h 156"/>
                  <a:gd name="T12" fmla="*/ 59 w 72"/>
                  <a:gd name="T13" fmla="*/ 121 h 156"/>
                  <a:gd name="T14" fmla="*/ 54 w 72"/>
                  <a:gd name="T15" fmla="*/ 115 h 156"/>
                  <a:gd name="T16" fmla="*/ 48 w 72"/>
                  <a:gd name="T17" fmla="*/ 108 h 156"/>
                  <a:gd name="T18" fmla="*/ 48 w 72"/>
                  <a:gd name="T19" fmla="*/ 103 h 156"/>
                  <a:gd name="T20" fmla="*/ 48 w 72"/>
                  <a:gd name="T21" fmla="*/ 96 h 156"/>
                  <a:gd name="T22" fmla="*/ 42 w 72"/>
                  <a:gd name="T23" fmla="*/ 90 h 156"/>
                  <a:gd name="T24" fmla="*/ 36 w 72"/>
                  <a:gd name="T25" fmla="*/ 85 h 156"/>
                  <a:gd name="T26" fmla="*/ 36 w 72"/>
                  <a:gd name="T27" fmla="*/ 73 h 156"/>
                  <a:gd name="T28" fmla="*/ 36 w 72"/>
                  <a:gd name="T29" fmla="*/ 60 h 156"/>
                  <a:gd name="T30" fmla="*/ 30 w 72"/>
                  <a:gd name="T31" fmla="*/ 54 h 156"/>
                  <a:gd name="T32" fmla="*/ 23 w 72"/>
                  <a:gd name="T33" fmla="*/ 48 h 156"/>
                  <a:gd name="T34" fmla="*/ 23 w 72"/>
                  <a:gd name="T35" fmla="*/ 42 h 156"/>
                  <a:gd name="T36" fmla="*/ 23 w 72"/>
                  <a:gd name="T37" fmla="*/ 35 h 156"/>
                  <a:gd name="T38" fmla="*/ 11 w 72"/>
                  <a:gd name="T39" fmla="*/ 24 h 156"/>
                  <a:gd name="T40" fmla="*/ 0 w 72"/>
                  <a:gd name="T41" fmla="*/ 13 h 156"/>
                  <a:gd name="T42" fmla="*/ 0 w 72"/>
                  <a:gd name="T43" fmla="*/ 7 h 156"/>
                  <a:gd name="T44" fmla="*/ 0 w 72"/>
                  <a:gd name="T4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2" h="156">
                    <a:moveTo>
                      <a:pt x="72" y="156"/>
                    </a:moveTo>
                    <a:lnTo>
                      <a:pt x="72" y="150"/>
                    </a:lnTo>
                    <a:lnTo>
                      <a:pt x="72" y="144"/>
                    </a:lnTo>
                    <a:lnTo>
                      <a:pt x="67" y="138"/>
                    </a:lnTo>
                    <a:lnTo>
                      <a:pt x="59" y="131"/>
                    </a:lnTo>
                    <a:lnTo>
                      <a:pt x="59" y="127"/>
                    </a:lnTo>
                    <a:lnTo>
                      <a:pt x="59" y="121"/>
                    </a:lnTo>
                    <a:lnTo>
                      <a:pt x="54" y="115"/>
                    </a:lnTo>
                    <a:lnTo>
                      <a:pt x="48" y="108"/>
                    </a:lnTo>
                    <a:lnTo>
                      <a:pt x="48" y="103"/>
                    </a:lnTo>
                    <a:lnTo>
                      <a:pt x="48" y="96"/>
                    </a:lnTo>
                    <a:lnTo>
                      <a:pt x="42" y="90"/>
                    </a:lnTo>
                    <a:lnTo>
                      <a:pt x="36" y="85"/>
                    </a:lnTo>
                    <a:lnTo>
                      <a:pt x="36" y="73"/>
                    </a:lnTo>
                    <a:lnTo>
                      <a:pt x="36" y="60"/>
                    </a:lnTo>
                    <a:lnTo>
                      <a:pt x="30" y="54"/>
                    </a:lnTo>
                    <a:lnTo>
                      <a:pt x="23" y="48"/>
                    </a:lnTo>
                    <a:lnTo>
                      <a:pt x="23" y="42"/>
                    </a:lnTo>
                    <a:lnTo>
                      <a:pt x="23" y="35"/>
                    </a:lnTo>
                    <a:lnTo>
                      <a:pt x="11" y="24"/>
                    </a:lnTo>
                    <a:lnTo>
                      <a:pt x="0" y="13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08" name="Freeform 268"/>
              <p:cNvSpPr>
                <a:spLocks/>
              </p:cNvSpPr>
              <p:nvPr/>
            </p:nvSpPr>
            <p:spPr bwMode="auto">
              <a:xfrm rot="60000" flipH="1">
                <a:off x="4614" y="1643"/>
                <a:ext cx="21" cy="39"/>
              </a:xfrm>
              <a:custGeom>
                <a:avLst/>
                <a:gdLst>
                  <a:gd name="T0" fmla="*/ 60 w 60"/>
                  <a:gd name="T1" fmla="*/ 168 h 168"/>
                  <a:gd name="T2" fmla="*/ 60 w 60"/>
                  <a:gd name="T3" fmla="*/ 162 h 168"/>
                  <a:gd name="T4" fmla="*/ 60 w 60"/>
                  <a:gd name="T5" fmla="*/ 157 h 168"/>
                  <a:gd name="T6" fmla="*/ 54 w 60"/>
                  <a:gd name="T7" fmla="*/ 151 h 168"/>
                  <a:gd name="T8" fmla="*/ 48 w 60"/>
                  <a:gd name="T9" fmla="*/ 144 h 168"/>
                  <a:gd name="T10" fmla="*/ 48 w 60"/>
                  <a:gd name="T11" fmla="*/ 132 h 168"/>
                  <a:gd name="T12" fmla="*/ 48 w 60"/>
                  <a:gd name="T13" fmla="*/ 120 h 168"/>
                  <a:gd name="T14" fmla="*/ 43 w 60"/>
                  <a:gd name="T15" fmla="*/ 114 h 168"/>
                  <a:gd name="T16" fmla="*/ 37 w 60"/>
                  <a:gd name="T17" fmla="*/ 107 h 168"/>
                  <a:gd name="T18" fmla="*/ 37 w 60"/>
                  <a:gd name="T19" fmla="*/ 103 h 168"/>
                  <a:gd name="T20" fmla="*/ 37 w 60"/>
                  <a:gd name="T21" fmla="*/ 96 h 168"/>
                  <a:gd name="T22" fmla="*/ 31 w 60"/>
                  <a:gd name="T23" fmla="*/ 91 h 168"/>
                  <a:gd name="T24" fmla="*/ 24 w 60"/>
                  <a:gd name="T25" fmla="*/ 85 h 168"/>
                  <a:gd name="T26" fmla="*/ 24 w 60"/>
                  <a:gd name="T27" fmla="*/ 76 h 168"/>
                  <a:gd name="T28" fmla="*/ 24 w 60"/>
                  <a:gd name="T29" fmla="*/ 66 h 168"/>
                  <a:gd name="T30" fmla="*/ 24 w 60"/>
                  <a:gd name="T31" fmla="*/ 57 h 168"/>
                  <a:gd name="T32" fmla="*/ 24 w 60"/>
                  <a:gd name="T33" fmla="*/ 49 h 168"/>
                  <a:gd name="T34" fmla="*/ 12 w 60"/>
                  <a:gd name="T35" fmla="*/ 37 h 168"/>
                  <a:gd name="T36" fmla="*/ 0 w 60"/>
                  <a:gd name="T37" fmla="*/ 24 h 168"/>
                  <a:gd name="T38" fmla="*/ 0 w 60"/>
                  <a:gd name="T39" fmla="*/ 12 h 168"/>
                  <a:gd name="T40" fmla="*/ 0 w 60"/>
                  <a:gd name="T41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168">
                    <a:moveTo>
                      <a:pt x="60" y="168"/>
                    </a:moveTo>
                    <a:lnTo>
                      <a:pt x="60" y="162"/>
                    </a:lnTo>
                    <a:lnTo>
                      <a:pt x="60" y="157"/>
                    </a:lnTo>
                    <a:lnTo>
                      <a:pt x="54" y="151"/>
                    </a:lnTo>
                    <a:lnTo>
                      <a:pt x="48" y="144"/>
                    </a:lnTo>
                    <a:lnTo>
                      <a:pt x="48" y="132"/>
                    </a:lnTo>
                    <a:lnTo>
                      <a:pt x="48" y="120"/>
                    </a:lnTo>
                    <a:lnTo>
                      <a:pt x="43" y="114"/>
                    </a:lnTo>
                    <a:lnTo>
                      <a:pt x="37" y="107"/>
                    </a:lnTo>
                    <a:lnTo>
                      <a:pt x="37" y="103"/>
                    </a:lnTo>
                    <a:lnTo>
                      <a:pt x="37" y="96"/>
                    </a:lnTo>
                    <a:lnTo>
                      <a:pt x="31" y="91"/>
                    </a:lnTo>
                    <a:lnTo>
                      <a:pt x="24" y="85"/>
                    </a:lnTo>
                    <a:lnTo>
                      <a:pt x="24" y="76"/>
                    </a:lnTo>
                    <a:lnTo>
                      <a:pt x="24" y="66"/>
                    </a:lnTo>
                    <a:lnTo>
                      <a:pt x="24" y="57"/>
                    </a:lnTo>
                    <a:lnTo>
                      <a:pt x="24" y="49"/>
                    </a:lnTo>
                    <a:lnTo>
                      <a:pt x="12" y="37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09" name="Freeform 269"/>
              <p:cNvSpPr>
                <a:spLocks/>
              </p:cNvSpPr>
              <p:nvPr/>
            </p:nvSpPr>
            <p:spPr bwMode="auto">
              <a:xfrm rot="60000" flipH="1">
                <a:off x="4537" y="1610"/>
                <a:ext cx="20" cy="26"/>
              </a:xfrm>
              <a:custGeom>
                <a:avLst/>
                <a:gdLst>
                  <a:gd name="T0" fmla="*/ 61 w 61"/>
                  <a:gd name="T1" fmla="*/ 108 h 108"/>
                  <a:gd name="T2" fmla="*/ 49 w 61"/>
                  <a:gd name="T3" fmla="*/ 96 h 108"/>
                  <a:gd name="T4" fmla="*/ 36 w 61"/>
                  <a:gd name="T5" fmla="*/ 85 h 108"/>
                  <a:gd name="T6" fmla="*/ 36 w 61"/>
                  <a:gd name="T7" fmla="*/ 73 h 108"/>
                  <a:gd name="T8" fmla="*/ 36 w 61"/>
                  <a:gd name="T9" fmla="*/ 60 h 108"/>
                  <a:gd name="T10" fmla="*/ 24 w 61"/>
                  <a:gd name="T11" fmla="*/ 48 h 108"/>
                  <a:gd name="T12" fmla="*/ 13 w 61"/>
                  <a:gd name="T13" fmla="*/ 35 h 108"/>
                  <a:gd name="T14" fmla="*/ 13 w 61"/>
                  <a:gd name="T15" fmla="*/ 31 h 108"/>
                  <a:gd name="T16" fmla="*/ 13 w 61"/>
                  <a:gd name="T17" fmla="*/ 24 h 108"/>
                  <a:gd name="T18" fmla="*/ 7 w 61"/>
                  <a:gd name="T19" fmla="*/ 18 h 108"/>
                  <a:gd name="T20" fmla="*/ 0 w 61"/>
                  <a:gd name="T21" fmla="*/ 12 h 108"/>
                  <a:gd name="T22" fmla="*/ 0 w 61"/>
                  <a:gd name="T23" fmla="*/ 6 h 108"/>
                  <a:gd name="T24" fmla="*/ 0 w 61"/>
                  <a:gd name="T25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108">
                    <a:moveTo>
                      <a:pt x="61" y="108"/>
                    </a:moveTo>
                    <a:lnTo>
                      <a:pt x="49" y="96"/>
                    </a:lnTo>
                    <a:lnTo>
                      <a:pt x="36" y="85"/>
                    </a:lnTo>
                    <a:lnTo>
                      <a:pt x="36" y="73"/>
                    </a:lnTo>
                    <a:lnTo>
                      <a:pt x="36" y="60"/>
                    </a:lnTo>
                    <a:lnTo>
                      <a:pt x="24" y="48"/>
                    </a:lnTo>
                    <a:lnTo>
                      <a:pt x="13" y="35"/>
                    </a:lnTo>
                    <a:lnTo>
                      <a:pt x="13" y="31"/>
                    </a:lnTo>
                    <a:lnTo>
                      <a:pt x="13" y="24"/>
                    </a:lnTo>
                    <a:lnTo>
                      <a:pt x="7" y="18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10" name="Freeform 270"/>
              <p:cNvSpPr>
                <a:spLocks/>
              </p:cNvSpPr>
              <p:nvPr/>
            </p:nvSpPr>
            <p:spPr bwMode="auto">
              <a:xfrm rot="60000" flipH="1">
                <a:off x="4656" y="1584"/>
                <a:ext cx="21" cy="34"/>
              </a:xfrm>
              <a:custGeom>
                <a:avLst/>
                <a:gdLst>
                  <a:gd name="T0" fmla="*/ 60 w 60"/>
                  <a:gd name="T1" fmla="*/ 143 h 143"/>
                  <a:gd name="T2" fmla="*/ 60 w 60"/>
                  <a:gd name="T3" fmla="*/ 137 h 143"/>
                  <a:gd name="T4" fmla="*/ 60 w 60"/>
                  <a:gd name="T5" fmla="*/ 131 h 143"/>
                  <a:gd name="T6" fmla="*/ 54 w 60"/>
                  <a:gd name="T7" fmla="*/ 125 h 143"/>
                  <a:gd name="T8" fmla="*/ 47 w 60"/>
                  <a:gd name="T9" fmla="*/ 119 h 143"/>
                  <a:gd name="T10" fmla="*/ 47 w 60"/>
                  <a:gd name="T11" fmla="*/ 113 h 143"/>
                  <a:gd name="T12" fmla="*/ 47 w 60"/>
                  <a:gd name="T13" fmla="*/ 108 h 143"/>
                  <a:gd name="T14" fmla="*/ 42 w 60"/>
                  <a:gd name="T15" fmla="*/ 102 h 143"/>
                  <a:gd name="T16" fmla="*/ 35 w 60"/>
                  <a:gd name="T17" fmla="*/ 96 h 143"/>
                  <a:gd name="T18" fmla="*/ 35 w 60"/>
                  <a:gd name="T19" fmla="*/ 90 h 143"/>
                  <a:gd name="T20" fmla="*/ 35 w 60"/>
                  <a:gd name="T21" fmla="*/ 83 h 143"/>
                  <a:gd name="T22" fmla="*/ 29 w 60"/>
                  <a:gd name="T23" fmla="*/ 77 h 143"/>
                  <a:gd name="T24" fmla="*/ 23 w 60"/>
                  <a:gd name="T25" fmla="*/ 71 h 143"/>
                  <a:gd name="T26" fmla="*/ 23 w 60"/>
                  <a:gd name="T27" fmla="*/ 60 h 143"/>
                  <a:gd name="T28" fmla="*/ 23 w 60"/>
                  <a:gd name="T29" fmla="*/ 47 h 143"/>
                  <a:gd name="T30" fmla="*/ 17 w 60"/>
                  <a:gd name="T31" fmla="*/ 41 h 143"/>
                  <a:gd name="T32" fmla="*/ 12 w 60"/>
                  <a:gd name="T33" fmla="*/ 35 h 143"/>
                  <a:gd name="T34" fmla="*/ 12 w 60"/>
                  <a:gd name="T35" fmla="*/ 29 h 143"/>
                  <a:gd name="T36" fmla="*/ 12 w 60"/>
                  <a:gd name="T37" fmla="*/ 23 h 143"/>
                  <a:gd name="T38" fmla="*/ 6 w 60"/>
                  <a:gd name="T39" fmla="*/ 17 h 143"/>
                  <a:gd name="T40" fmla="*/ 0 w 60"/>
                  <a:gd name="T41" fmla="*/ 11 h 143"/>
                  <a:gd name="T42" fmla="*/ 0 w 60"/>
                  <a:gd name="T43" fmla="*/ 6 h 143"/>
                  <a:gd name="T44" fmla="*/ 0 w 60"/>
                  <a:gd name="T45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143">
                    <a:moveTo>
                      <a:pt x="60" y="143"/>
                    </a:moveTo>
                    <a:lnTo>
                      <a:pt x="60" y="137"/>
                    </a:lnTo>
                    <a:lnTo>
                      <a:pt x="60" y="131"/>
                    </a:lnTo>
                    <a:lnTo>
                      <a:pt x="54" y="125"/>
                    </a:lnTo>
                    <a:lnTo>
                      <a:pt x="47" y="119"/>
                    </a:lnTo>
                    <a:lnTo>
                      <a:pt x="47" y="113"/>
                    </a:lnTo>
                    <a:lnTo>
                      <a:pt x="47" y="108"/>
                    </a:lnTo>
                    <a:lnTo>
                      <a:pt x="42" y="102"/>
                    </a:lnTo>
                    <a:lnTo>
                      <a:pt x="35" y="96"/>
                    </a:lnTo>
                    <a:lnTo>
                      <a:pt x="35" y="90"/>
                    </a:lnTo>
                    <a:lnTo>
                      <a:pt x="35" y="83"/>
                    </a:lnTo>
                    <a:lnTo>
                      <a:pt x="29" y="77"/>
                    </a:lnTo>
                    <a:lnTo>
                      <a:pt x="23" y="71"/>
                    </a:lnTo>
                    <a:lnTo>
                      <a:pt x="23" y="60"/>
                    </a:lnTo>
                    <a:lnTo>
                      <a:pt x="23" y="47"/>
                    </a:lnTo>
                    <a:lnTo>
                      <a:pt x="17" y="41"/>
                    </a:lnTo>
                    <a:lnTo>
                      <a:pt x="12" y="35"/>
                    </a:lnTo>
                    <a:lnTo>
                      <a:pt x="12" y="29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11" name="Freeform 271"/>
              <p:cNvSpPr>
                <a:spLocks/>
              </p:cNvSpPr>
              <p:nvPr/>
            </p:nvSpPr>
            <p:spPr bwMode="auto">
              <a:xfrm rot="60000" flipH="1">
                <a:off x="4583" y="1554"/>
                <a:ext cx="24" cy="26"/>
              </a:xfrm>
              <a:custGeom>
                <a:avLst/>
                <a:gdLst>
                  <a:gd name="T0" fmla="*/ 71 w 71"/>
                  <a:gd name="T1" fmla="*/ 108 h 108"/>
                  <a:gd name="T2" fmla="*/ 60 w 71"/>
                  <a:gd name="T3" fmla="*/ 96 h 108"/>
                  <a:gd name="T4" fmla="*/ 48 w 71"/>
                  <a:gd name="T5" fmla="*/ 84 h 108"/>
                  <a:gd name="T6" fmla="*/ 48 w 71"/>
                  <a:gd name="T7" fmla="*/ 79 h 108"/>
                  <a:gd name="T8" fmla="*/ 48 w 71"/>
                  <a:gd name="T9" fmla="*/ 72 h 108"/>
                  <a:gd name="T10" fmla="*/ 42 w 71"/>
                  <a:gd name="T11" fmla="*/ 66 h 108"/>
                  <a:gd name="T12" fmla="*/ 35 w 71"/>
                  <a:gd name="T13" fmla="*/ 60 h 108"/>
                  <a:gd name="T14" fmla="*/ 35 w 71"/>
                  <a:gd name="T15" fmla="*/ 54 h 108"/>
                  <a:gd name="T16" fmla="*/ 35 w 71"/>
                  <a:gd name="T17" fmla="*/ 48 h 108"/>
                  <a:gd name="T18" fmla="*/ 23 w 71"/>
                  <a:gd name="T19" fmla="*/ 36 h 108"/>
                  <a:gd name="T20" fmla="*/ 11 w 71"/>
                  <a:gd name="T21" fmla="*/ 25 h 108"/>
                  <a:gd name="T22" fmla="*/ 11 w 71"/>
                  <a:gd name="T23" fmla="*/ 19 h 108"/>
                  <a:gd name="T24" fmla="*/ 11 w 71"/>
                  <a:gd name="T25" fmla="*/ 12 h 108"/>
                  <a:gd name="T26" fmla="*/ 6 w 71"/>
                  <a:gd name="T27" fmla="*/ 7 h 108"/>
                  <a:gd name="T28" fmla="*/ 0 w 71"/>
                  <a:gd name="T2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1" h="108">
                    <a:moveTo>
                      <a:pt x="71" y="108"/>
                    </a:moveTo>
                    <a:lnTo>
                      <a:pt x="60" y="96"/>
                    </a:lnTo>
                    <a:lnTo>
                      <a:pt x="48" y="84"/>
                    </a:lnTo>
                    <a:lnTo>
                      <a:pt x="48" y="79"/>
                    </a:lnTo>
                    <a:lnTo>
                      <a:pt x="48" y="72"/>
                    </a:lnTo>
                    <a:lnTo>
                      <a:pt x="42" y="66"/>
                    </a:lnTo>
                    <a:lnTo>
                      <a:pt x="35" y="60"/>
                    </a:lnTo>
                    <a:lnTo>
                      <a:pt x="35" y="54"/>
                    </a:lnTo>
                    <a:lnTo>
                      <a:pt x="35" y="48"/>
                    </a:lnTo>
                    <a:lnTo>
                      <a:pt x="23" y="36"/>
                    </a:lnTo>
                    <a:lnTo>
                      <a:pt x="11" y="25"/>
                    </a:lnTo>
                    <a:lnTo>
                      <a:pt x="11" y="19"/>
                    </a:lnTo>
                    <a:lnTo>
                      <a:pt x="11" y="12"/>
                    </a:lnTo>
                    <a:lnTo>
                      <a:pt x="6" y="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12" name="Freeform 272"/>
              <p:cNvSpPr>
                <a:spLocks/>
              </p:cNvSpPr>
              <p:nvPr/>
            </p:nvSpPr>
            <p:spPr bwMode="auto">
              <a:xfrm rot="60000" flipH="1">
                <a:off x="4699" y="1531"/>
                <a:ext cx="20" cy="31"/>
              </a:xfrm>
              <a:custGeom>
                <a:avLst/>
                <a:gdLst>
                  <a:gd name="T0" fmla="*/ 60 w 60"/>
                  <a:gd name="T1" fmla="*/ 133 h 133"/>
                  <a:gd name="T2" fmla="*/ 60 w 60"/>
                  <a:gd name="T3" fmla="*/ 127 h 133"/>
                  <a:gd name="T4" fmla="*/ 60 w 60"/>
                  <a:gd name="T5" fmla="*/ 120 h 133"/>
                  <a:gd name="T6" fmla="*/ 54 w 60"/>
                  <a:gd name="T7" fmla="*/ 115 h 133"/>
                  <a:gd name="T8" fmla="*/ 48 w 60"/>
                  <a:gd name="T9" fmla="*/ 108 h 133"/>
                  <a:gd name="T10" fmla="*/ 48 w 60"/>
                  <a:gd name="T11" fmla="*/ 102 h 133"/>
                  <a:gd name="T12" fmla="*/ 48 w 60"/>
                  <a:gd name="T13" fmla="*/ 96 h 133"/>
                  <a:gd name="T14" fmla="*/ 42 w 60"/>
                  <a:gd name="T15" fmla="*/ 90 h 133"/>
                  <a:gd name="T16" fmla="*/ 37 w 60"/>
                  <a:gd name="T17" fmla="*/ 83 h 133"/>
                  <a:gd name="T18" fmla="*/ 37 w 60"/>
                  <a:gd name="T19" fmla="*/ 79 h 133"/>
                  <a:gd name="T20" fmla="*/ 37 w 60"/>
                  <a:gd name="T21" fmla="*/ 72 h 133"/>
                  <a:gd name="T22" fmla="*/ 31 w 60"/>
                  <a:gd name="T23" fmla="*/ 66 h 133"/>
                  <a:gd name="T24" fmla="*/ 24 w 60"/>
                  <a:gd name="T25" fmla="*/ 60 h 133"/>
                  <a:gd name="T26" fmla="*/ 24 w 60"/>
                  <a:gd name="T27" fmla="*/ 54 h 133"/>
                  <a:gd name="T28" fmla="*/ 24 w 60"/>
                  <a:gd name="T29" fmla="*/ 47 h 133"/>
                  <a:gd name="T30" fmla="*/ 19 w 60"/>
                  <a:gd name="T31" fmla="*/ 42 h 133"/>
                  <a:gd name="T32" fmla="*/ 13 w 60"/>
                  <a:gd name="T33" fmla="*/ 35 h 133"/>
                  <a:gd name="T34" fmla="*/ 13 w 60"/>
                  <a:gd name="T35" fmla="*/ 31 h 133"/>
                  <a:gd name="T36" fmla="*/ 13 w 60"/>
                  <a:gd name="T37" fmla="*/ 25 h 133"/>
                  <a:gd name="T38" fmla="*/ 7 w 60"/>
                  <a:gd name="T39" fmla="*/ 19 h 133"/>
                  <a:gd name="T40" fmla="*/ 0 w 60"/>
                  <a:gd name="T41" fmla="*/ 12 h 133"/>
                  <a:gd name="T42" fmla="*/ 0 w 60"/>
                  <a:gd name="T43" fmla="*/ 6 h 133"/>
                  <a:gd name="T44" fmla="*/ 0 w 60"/>
                  <a:gd name="T4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" h="133">
                    <a:moveTo>
                      <a:pt x="60" y="133"/>
                    </a:moveTo>
                    <a:lnTo>
                      <a:pt x="60" y="127"/>
                    </a:lnTo>
                    <a:lnTo>
                      <a:pt x="60" y="120"/>
                    </a:lnTo>
                    <a:lnTo>
                      <a:pt x="54" y="115"/>
                    </a:lnTo>
                    <a:lnTo>
                      <a:pt x="48" y="108"/>
                    </a:lnTo>
                    <a:lnTo>
                      <a:pt x="48" y="102"/>
                    </a:lnTo>
                    <a:lnTo>
                      <a:pt x="48" y="96"/>
                    </a:lnTo>
                    <a:lnTo>
                      <a:pt x="42" y="90"/>
                    </a:lnTo>
                    <a:lnTo>
                      <a:pt x="37" y="83"/>
                    </a:lnTo>
                    <a:lnTo>
                      <a:pt x="37" y="79"/>
                    </a:lnTo>
                    <a:lnTo>
                      <a:pt x="37" y="72"/>
                    </a:lnTo>
                    <a:lnTo>
                      <a:pt x="31" y="66"/>
                    </a:lnTo>
                    <a:lnTo>
                      <a:pt x="24" y="60"/>
                    </a:lnTo>
                    <a:lnTo>
                      <a:pt x="24" y="54"/>
                    </a:lnTo>
                    <a:lnTo>
                      <a:pt x="24" y="47"/>
                    </a:lnTo>
                    <a:lnTo>
                      <a:pt x="19" y="42"/>
                    </a:lnTo>
                    <a:lnTo>
                      <a:pt x="13" y="35"/>
                    </a:lnTo>
                    <a:lnTo>
                      <a:pt x="13" y="31"/>
                    </a:lnTo>
                    <a:lnTo>
                      <a:pt x="13" y="25"/>
                    </a:lnTo>
                    <a:lnTo>
                      <a:pt x="7" y="19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13" name="Freeform 273"/>
              <p:cNvSpPr>
                <a:spLocks/>
              </p:cNvSpPr>
              <p:nvPr/>
            </p:nvSpPr>
            <p:spPr bwMode="auto">
              <a:xfrm rot="60000" flipH="1">
                <a:off x="4633" y="1507"/>
                <a:ext cx="18" cy="23"/>
              </a:xfrm>
              <a:custGeom>
                <a:avLst/>
                <a:gdLst>
                  <a:gd name="T0" fmla="*/ 48 w 48"/>
                  <a:gd name="T1" fmla="*/ 96 h 96"/>
                  <a:gd name="T2" fmla="*/ 48 w 48"/>
                  <a:gd name="T3" fmla="*/ 90 h 96"/>
                  <a:gd name="T4" fmla="*/ 48 w 48"/>
                  <a:gd name="T5" fmla="*/ 85 h 96"/>
                  <a:gd name="T6" fmla="*/ 36 w 48"/>
                  <a:gd name="T7" fmla="*/ 73 h 96"/>
                  <a:gd name="T8" fmla="*/ 25 w 48"/>
                  <a:gd name="T9" fmla="*/ 60 h 96"/>
                  <a:gd name="T10" fmla="*/ 25 w 48"/>
                  <a:gd name="T11" fmla="*/ 54 h 96"/>
                  <a:gd name="T12" fmla="*/ 25 w 48"/>
                  <a:gd name="T13" fmla="*/ 48 h 96"/>
                  <a:gd name="T14" fmla="*/ 19 w 48"/>
                  <a:gd name="T15" fmla="*/ 42 h 96"/>
                  <a:gd name="T16" fmla="*/ 13 w 48"/>
                  <a:gd name="T17" fmla="*/ 35 h 96"/>
                  <a:gd name="T18" fmla="*/ 13 w 48"/>
                  <a:gd name="T19" fmla="*/ 29 h 96"/>
                  <a:gd name="T20" fmla="*/ 13 w 48"/>
                  <a:gd name="T21" fmla="*/ 24 h 96"/>
                  <a:gd name="T22" fmla="*/ 7 w 48"/>
                  <a:gd name="T23" fmla="*/ 18 h 96"/>
                  <a:gd name="T24" fmla="*/ 0 w 48"/>
                  <a:gd name="T25" fmla="*/ 12 h 96"/>
                  <a:gd name="T26" fmla="*/ 0 w 48"/>
                  <a:gd name="T27" fmla="*/ 7 h 96"/>
                  <a:gd name="T28" fmla="*/ 0 w 48"/>
                  <a:gd name="T2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96">
                    <a:moveTo>
                      <a:pt x="48" y="96"/>
                    </a:moveTo>
                    <a:lnTo>
                      <a:pt x="48" y="90"/>
                    </a:lnTo>
                    <a:lnTo>
                      <a:pt x="48" y="85"/>
                    </a:lnTo>
                    <a:lnTo>
                      <a:pt x="36" y="73"/>
                    </a:lnTo>
                    <a:lnTo>
                      <a:pt x="25" y="60"/>
                    </a:lnTo>
                    <a:lnTo>
                      <a:pt x="25" y="54"/>
                    </a:lnTo>
                    <a:lnTo>
                      <a:pt x="25" y="48"/>
                    </a:lnTo>
                    <a:lnTo>
                      <a:pt x="19" y="42"/>
                    </a:lnTo>
                    <a:lnTo>
                      <a:pt x="13" y="35"/>
                    </a:lnTo>
                    <a:lnTo>
                      <a:pt x="13" y="29"/>
                    </a:lnTo>
                    <a:lnTo>
                      <a:pt x="13" y="24"/>
                    </a:lnTo>
                    <a:lnTo>
                      <a:pt x="7" y="18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14" name="Freeform 274"/>
              <p:cNvSpPr>
                <a:spLocks/>
              </p:cNvSpPr>
              <p:nvPr/>
            </p:nvSpPr>
            <p:spPr bwMode="auto">
              <a:xfrm rot="60000" flipH="1">
                <a:off x="4741" y="1481"/>
                <a:ext cx="21" cy="25"/>
              </a:xfrm>
              <a:custGeom>
                <a:avLst/>
                <a:gdLst>
                  <a:gd name="T0" fmla="*/ 59 w 59"/>
                  <a:gd name="T1" fmla="*/ 107 h 107"/>
                  <a:gd name="T2" fmla="*/ 54 w 59"/>
                  <a:gd name="T3" fmla="*/ 102 h 107"/>
                  <a:gd name="T4" fmla="*/ 47 w 59"/>
                  <a:gd name="T5" fmla="*/ 95 h 107"/>
                  <a:gd name="T6" fmla="*/ 47 w 59"/>
                  <a:gd name="T7" fmla="*/ 90 h 107"/>
                  <a:gd name="T8" fmla="*/ 47 w 59"/>
                  <a:gd name="T9" fmla="*/ 83 h 107"/>
                  <a:gd name="T10" fmla="*/ 42 w 59"/>
                  <a:gd name="T11" fmla="*/ 77 h 107"/>
                  <a:gd name="T12" fmla="*/ 35 w 59"/>
                  <a:gd name="T13" fmla="*/ 71 h 107"/>
                  <a:gd name="T14" fmla="*/ 35 w 59"/>
                  <a:gd name="T15" fmla="*/ 65 h 107"/>
                  <a:gd name="T16" fmla="*/ 35 w 59"/>
                  <a:gd name="T17" fmla="*/ 58 h 107"/>
                  <a:gd name="T18" fmla="*/ 23 w 59"/>
                  <a:gd name="T19" fmla="*/ 46 h 107"/>
                  <a:gd name="T20" fmla="*/ 11 w 59"/>
                  <a:gd name="T21" fmla="*/ 35 h 107"/>
                  <a:gd name="T22" fmla="*/ 11 w 59"/>
                  <a:gd name="T23" fmla="*/ 29 h 107"/>
                  <a:gd name="T24" fmla="*/ 11 w 59"/>
                  <a:gd name="T25" fmla="*/ 23 h 107"/>
                  <a:gd name="T26" fmla="*/ 6 w 59"/>
                  <a:gd name="T27" fmla="*/ 17 h 107"/>
                  <a:gd name="T28" fmla="*/ 0 w 59"/>
                  <a:gd name="T29" fmla="*/ 11 h 107"/>
                  <a:gd name="T30" fmla="*/ 0 w 59"/>
                  <a:gd name="T31" fmla="*/ 5 h 107"/>
                  <a:gd name="T32" fmla="*/ 0 w 59"/>
                  <a:gd name="T33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9" h="107">
                    <a:moveTo>
                      <a:pt x="59" y="107"/>
                    </a:moveTo>
                    <a:lnTo>
                      <a:pt x="54" y="102"/>
                    </a:lnTo>
                    <a:lnTo>
                      <a:pt x="47" y="95"/>
                    </a:lnTo>
                    <a:lnTo>
                      <a:pt x="47" y="90"/>
                    </a:lnTo>
                    <a:lnTo>
                      <a:pt x="47" y="83"/>
                    </a:lnTo>
                    <a:lnTo>
                      <a:pt x="42" y="77"/>
                    </a:lnTo>
                    <a:lnTo>
                      <a:pt x="35" y="71"/>
                    </a:lnTo>
                    <a:lnTo>
                      <a:pt x="35" y="65"/>
                    </a:lnTo>
                    <a:lnTo>
                      <a:pt x="35" y="58"/>
                    </a:lnTo>
                    <a:lnTo>
                      <a:pt x="23" y="46"/>
                    </a:lnTo>
                    <a:lnTo>
                      <a:pt x="11" y="35"/>
                    </a:lnTo>
                    <a:lnTo>
                      <a:pt x="11" y="29"/>
                    </a:lnTo>
                    <a:lnTo>
                      <a:pt x="11" y="23"/>
                    </a:lnTo>
                    <a:lnTo>
                      <a:pt x="6" y="17"/>
                    </a:lnTo>
                    <a:lnTo>
                      <a:pt x="0" y="11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15" name="Freeform 275"/>
              <p:cNvSpPr>
                <a:spLocks/>
              </p:cNvSpPr>
              <p:nvPr/>
            </p:nvSpPr>
            <p:spPr bwMode="auto">
              <a:xfrm rot="60000" flipH="1">
                <a:off x="4672" y="1456"/>
                <a:ext cx="33" cy="31"/>
              </a:xfrm>
              <a:custGeom>
                <a:avLst/>
                <a:gdLst>
                  <a:gd name="T0" fmla="*/ 96 w 96"/>
                  <a:gd name="T1" fmla="*/ 131 h 131"/>
                  <a:gd name="T2" fmla="*/ 85 w 96"/>
                  <a:gd name="T3" fmla="*/ 119 h 131"/>
                  <a:gd name="T4" fmla="*/ 73 w 96"/>
                  <a:gd name="T5" fmla="*/ 107 h 131"/>
                  <a:gd name="T6" fmla="*/ 73 w 96"/>
                  <a:gd name="T7" fmla="*/ 101 h 131"/>
                  <a:gd name="T8" fmla="*/ 73 w 96"/>
                  <a:gd name="T9" fmla="*/ 96 h 131"/>
                  <a:gd name="T10" fmla="*/ 61 w 96"/>
                  <a:gd name="T11" fmla="*/ 84 h 131"/>
                  <a:gd name="T12" fmla="*/ 48 w 96"/>
                  <a:gd name="T13" fmla="*/ 71 h 131"/>
                  <a:gd name="T14" fmla="*/ 48 w 96"/>
                  <a:gd name="T15" fmla="*/ 65 h 131"/>
                  <a:gd name="T16" fmla="*/ 48 w 96"/>
                  <a:gd name="T17" fmla="*/ 59 h 131"/>
                  <a:gd name="T18" fmla="*/ 40 w 96"/>
                  <a:gd name="T19" fmla="*/ 50 h 131"/>
                  <a:gd name="T20" fmla="*/ 31 w 96"/>
                  <a:gd name="T21" fmla="*/ 41 h 131"/>
                  <a:gd name="T22" fmla="*/ 21 w 96"/>
                  <a:gd name="T23" fmla="*/ 31 h 131"/>
                  <a:gd name="T24" fmla="*/ 12 w 96"/>
                  <a:gd name="T25" fmla="*/ 23 h 131"/>
                  <a:gd name="T26" fmla="*/ 12 w 96"/>
                  <a:gd name="T27" fmla="*/ 17 h 131"/>
                  <a:gd name="T28" fmla="*/ 12 w 96"/>
                  <a:gd name="T29" fmla="*/ 11 h 131"/>
                  <a:gd name="T30" fmla="*/ 6 w 96"/>
                  <a:gd name="T31" fmla="*/ 5 h 131"/>
                  <a:gd name="T32" fmla="*/ 0 w 96"/>
                  <a:gd name="T33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6" h="131">
                    <a:moveTo>
                      <a:pt x="96" y="131"/>
                    </a:moveTo>
                    <a:lnTo>
                      <a:pt x="85" y="119"/>
                    </a:lnTo>
                    <a:lnTo>
                      <a:pt x="73" y="107"/>
                    </a:lnTo>
                    <a:lnTo>
                      <a:pt x="73" y="101"/>
                    </a:lnTo>
                    <a:lnTo>
                      <a:pt x="73" y="96"/>
                    </a:lnTo>
                    <a:lnTo>
                      <a:pt x="61" y="84"/>
                    </a:lnTo>
                    <a:lnTo>
                      <a:pt x="48" y="71"/>
                    </a:lnTo>
                    <a:lnTo>
                      <a:pt x="48" y="65"/>
                    </a:lnTo>
                    <a:lnTo>
                      <a:pt x="48" y="59"/>
                    </a:lnTo>
                    <a:lnTo>
                      <a:pt x="40" y="50"/>
                    </a:lnTo>
                    <a:lnTo>
                      <a:pt x="31" y="41"/>
                    </a:lnTo>
                    <a:lnTo>
                      <a:pt x="21" y="31"/>
                    </a:lnTo>
                    <a:lnTo>
                      <a:pt x="12" y="23"/>
                    </a:lnTo>
                    <a:lnTo>
                      <a:pt x="12" y="17"/>
                    </a:lnTo>
                    <a:lnTo>
                      <a:pt x="12" y="11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16" name="Freeform 276"/>
              <p:cNvSpPr>
                <a:spLocks/>
              </p:cNvSpPr>
              <p:nvPr/>
            </p:nvSpPr>
            <p:spPr bwMode="auto">
              <a:xfrm rot="60000" flipH="1">
                <a:off x="4782" y="1432"/>
                <a:ext cx="21" cy="29"/>
              </a:xfrm>
              <a:custGeom>
                <a:avLst/>
                <a:gdLst>
                  <a:gd name="T0" fmla="*/ 60 w 60"/>
                  <a:gd name="T1" fmla="*/ 120 h 120"/>
                  <a:gd name="T2" fmla="*/ 60 w 60"/>
                  <a:gd name="T3" fmla="*/ 114 h 120"/>
                  <a:gd name="T4" fmla="*/ 60 w 60"/>
                  <a:gd name="T5" fmla="*/ 109 h 120"/>
                  <a:gd name="T6" fmla="*/ 54 w 60"/>
                  <a:gd name="T7" fmla="*/ 103 h 120"/>
                  <a:gd name="T8" fmla="*/ 48 w 60"/>
                  <a:gd name="T9" fmla="*/ 96 h 120"/>
                  <a:gd name="T10" fmla="*/ 48 w 60"/>
                  <a:gd name="T11" fmla="*/ 90 h 120"/>
                  <a:gd name="T12" fmla="*/ 48 w 60"/>
                  <a:gd name="T13" fmla="*/ 84 h 120"/>
                  <a:gd name="T14" fmla="*/ 36 w 60"/>
                  <a:gd name="T15" fmla="*/ 72 h 120"/>
                  <a:gd name="T16" fmla="*/ 25 w 60"/>
                  <a:gd name="T17" fmla="*/ 59 h 120"/>
                  <a:gd name="T18" fmla="*/ 25 w 60"/>
                  <a:gd name="T19" fmla="*/ 53 h 120"/>
                  <a:gd name="T20" fmla="*/ 25 w 60"/>
                  <a:gd name="T21" fmla="*/ 48 h 120"/>
                  <a:gd name="T22" fmla="*/ 19 w 60"/>
                  <a:gd name="T23" fmla="*/ 42 h 120"/>
                  <a:gd name="T24" fmla="*/ 13 w 60"/>
                  <a:gd name="T25" fmla="*/ 36 h 120"/>
                  <a:gd name="T26" fmla="*/ 13 w 60"/>
                  <a:gd name="T27" fmla="*/ 30 h 120"/>
                  <a:gd name="T28" fmla="*/ 13 w 60"/>
                  <a:gd name="T29" fmla="*/ 23 h 120"/>
                  <a:gd name="T30" fmla="*/ 7 w 60"/>
                  <a:gd name="T31" fmla="*/ 18 h 120"/>
                  <a:gd name="T32" fmla="*/ 0 w 60"/>
                  <a:gd name="T33" fmla="*/ 12 h 120"/>
                  <a:gd name="T34" fmla="*/ 0 w 60"/>
                  <a:gd name="T35" fmla="*/ 7 h 120"/>
                  <a:gd name="T36" fmla="*/ 0 w 60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" h="120">
                    <a:moveTo>
                      <a:pt x="60" y="120"/>
                    </a:moveTo>
                    <a:lnTo>
                      <a:pt x="60" y="114"/>
                    </a:lnTo>
                    <a:lnTo>
                      <a:pt x="60" y="109"/>
                    </a:lnTo>
                    <a:lnTo>
                      <a:pt x="54" y="103"/>
                    </a:lnTo>
                    <a:lnTo>
                      <a:pt x="48" y="96"/>
                    </a:lnTo>
                    <a:lnTo>
                      <a:pt x="48" y="90"/>
                    </a:lnTo>
                    <a:lnTo>
                      <a:pt x="48" y="84"/>
                    </a:lnTo>
                    <a:lnTo>
                      <a:pt x="36" y="72"/>
                    </a:lnTo>
                    <a:lnTo>
                      <a:pt x="25" y="59"/>
                    </a:lnTo>
                    <a:lnTo>
                      <a:pt x="25" y="53"/>
                    </a:lnTo>
                    <a:lnTo>
                      <a:pt x="25" y="48"/>
                    </a:lnTo>
                    <a:lnTo>
                      <a:pt x="19" y="42"/>
                    </a:lnTo>
                    <a:lnTo>
                      <a:pt x="13" y="36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7" y="18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17" name="Freeform 277"/>
              <p:cNvSpPr>
                <a:spLocks/>
              </p:cNvSpPr>
              <p:nvPr/>
            </p:nvSpPr>
            <p:spPr bwMode="auto">
              <a:xfrm rot="60000" flipH="1">
                <a:off x="4727" y="1411"/>
                <a:ext cx="24" cy="25"/>
              </a:xfrm>
              <a:custGeom>
                <a:avLst/>
                <a:gdLst>
                  <a:gd name="T0" fmla="*/ 72 w 72"/>
                  <a:gd name="T1" fmla="*/ 108 h 108"/>
                  <a:gd name="T2" fmla="*/ 63 w 72"/>
                  <a:gd name="T3" fmla="*/ 100 h 108"/>
                  <a:gd name="T4" fmla="*/ 55 w 72"/>
                  <a:gd name="T5" fmla="*/ 92 h 108"/>
                  <a:gd name="T6" fmla="*/ 46 w 72"/>
                  <a:gd name="T7" fmla="*/ 82 h 108"/>
                  <a:gd name="T8" fmla="*/ 36 w 72"/>
                  <a:gd name="T9" fmla="*/ 73 h 108"/>
                  <a:gd name="T10" fmla="*/ 36 w 72"/>
                  <a:gd name="T11" fmla="*/ 67 h 108"/>
                  <a:gd name="T12" fmla="*/ 36 w 72"/>
                  <a:gd name="T13" fmla="*/ 61 h 108"/>
                  <a:gd name="T14" fmla="*/ 24 w 72"/>
                  <a:gd name="T15" fmla="*/ 49 h 108"/>
                  <a:gd name="T16" fmla="*/ 12 w 72"/>
                  <a:gd name="T17" fmla="*/ 36 h 108"/>
                  <a:gd name="T18" fmla="*/ 12 w 72"/>
                  <a:gd name="T19" fmla="*/ 31 h 108"/>
                  <a:gd name="T20" fmla="*/ 12 w 72"/>
                  <a:gd name="T21" fmla="*/ 25 h 108"/>
                  <a:gd name="T22" fmla="*/ 7 w 72"/>
                  <a:gd name="T23" fmla="*/ 19 h 108"/>
                  <a:gd name="T24" fmla="*/ 0 w 72"/>
                  <a:gd name="T25" fmla="*/ 13 h 108"/>
                  <a:gd name="T26" fmla="*/ 0 w 72"/>
                  <a:gd name="T27" fmla="*/ 7 h 108"/>
                  <a:gd name="T28" fmla="*/ 0 w 72"/>
                  <a:gd name="T2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108">
                    <a:moveTo>
                      <a:pt x="72" y="108"/>
                    </a:moveTo>
                    <a:lnTo>
                      <a:pt x="63" y="100"/>
                    </a:lnTo>
                    <a:lnTo>
                      <a:pt x="55" y="92"/>
                    </a:lnTo>
                    <a:lnTo>
                      <a:pt x="46" y="82"/>
                    </a:lnTo>
                    <a:lnTo>
                      <a:pt x="36" y="73"/>
                    </a:lnTo>
                    <a:lnTo>
                      <a:pt x="36" y="67"/>
                    </a:lnTo>
                    <a:lnTo>
                      <a:pt x="36" y="61"/>
                    </a:lnTo>
                    <a:lnTo>
                      <a:pt x="24" y="49"/>
                    </a:lnTo>
                    <a:lnTo>
                      <a:pt x="12" y="36"/>
                    </a:lnTo>
                    <a:lnTo>
                      <a:pt x="12" y="31"/>
                    </a:lnTo>
                    <a:lnTo>
                      <a:pt x="12" y="25"/>
                    </a:lnTo>
                    <a:lnTo>
                      <a:pt x="7" y="19"/>
                    </a:lnTo>
                    <a:lnTo>
                      <a:pt x="0" y="13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18" name="Freeform 278"/>
              <p:cNvSpPr>
                <a:spLocks/>
              </p:cNvSpPr>
              <p:nvPr/>
            </p:nvSpPr>
            <p:spPr bwMode="auto">
              <a:xfrm rot="60000" flipH="1">
                <a:off x="4830" y="1382"/>
                <a:ext cx="29" cy="31"/>
              </a:xfrm>
              <a:custGeom>
                <a:avLst/>
                <a:gdLst>
                  <a:gd name="T0" fmla="*/ 84 w 84"/>
                  <a:gd name="T1" fmla="*/ 131 h 131"/>
                  <a:gd name="T2" fmla="*/ 84 w 84"/>
                  <a:gd name="T3" fmla="*/ 126 h 131"/>
                  <a:gd name="T4" fmla="*/ 84 w 84"/>
                  <a:gd name="T5" fmla="*/ 121 h 131"/>
                  <a:gd name="T6" fmla="*/ 79 w 84"/>
                  <a:gd name="T7" fmla="*/ 115 h 131"/>
                  <a:gd name="T8" fmla="*/ 73 w 84"/>
                  <a:gd name="T9" fmla="*/ 108 h 131"/>
                  <a:gd name="T10" fmla="*/ 73 w 84"/>
                  <a:gd name="T11" fmla="*/ 102 h 131"/>
                  <a:gd name="T12" fmla="*/ 73 w 84"/>
                  <a:gd name="T13" fmla="*/ 96 h 131"/>
                  <a:gd name="T14" fmla="*/ 61 w 84"/>
                  <a:gd name="T15" fmla="*/ 84 h 131"/>
                  <a:gd name="T16" fmla="*/ 48 w 84"/>
                  <a:gd name="T17" fmla="*/ 71 h 131"/>
                  <a:gd name="T18" fmla="*/ 48 w 84"/>
                  <a:gd name="T19" fmla="*/ 66 h 131"/>
                  <a:gd name="T20" fmla="*/ 48 w 84"/>
                  <a:gd name="T21" fmla="*/ 60 h 131"/>
                  <a:gd name="T22" fmla="*/ 39 w 84"/>
                  <a:gd name="T23" fmla="*/ 50 h 131"/>
                  <a:gd name="T24" fmla="*/ 31 w 84"/>
                  <a:gd name="T25" fmla="*/ 42 h 131"/>
                  <a:gd name="T26" fmla="*/ 21 w 84"/>
                  <a:gd name="T27" fmla="*/ 33 h 131"/>
                  <a:gd name="T28" fmla="*/ 12 w 84"/>
                  <a:gd name="T29" fmla="*/ 23 h 131"/>
                  <a:gd name="T30" fmla="*/ 12 w 84"/>
                  <a:gd name="T31" fmla="*/ 19 h 131"/>
                  <a:gd name="T32" fmla="*/ 12 w 84"/>
                  <a:gd name="T33" fmla="*/ 12 h 131"/>
                  <a:gd name="T34" fmla="*/ 6 w 84"/>
                  <a:gd name="T35" fmla="*/ 7 h 131"/>
                  <a:gd name="T36" fmla="*/ 0 w 84"/>
                  <a:gd name="T3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31">
                    <a:moveTo>
                      <a:pt x="84" y="131"/>
                    </a:moveTo>
                    <a:lnTo>
                      <a:pt x="84" y="126"/>
                    </a:lnTo>
                    <a:lnTo>
                      <a:pt x="84" y="121"/>
                    </a:lnTo>
                    <a:lnTo>
                      <a:pt x="79" y="115"/>
                    </a:lnTo>
                    <a:lnTo>
                      <a:pt x="73" y="108"/>
                    </a:lnTo>
                    <a:lnTo>
                      <a:pt x="73" y="102"/>
                    </a:lnTo>
                    <a:lnTo>
                      <a:pt x="73" y="96"/>
                    </a:lnTo>
                    <a:lnTo>
                      <a:pt x="61" y="84"/>
                    </a:lnTo>
                    <a:lnTo>
                      <a:pt x="48" y="71"/>
                    </a:lnTo>
                    <a:lnTo>
                      <a:pt x="48" y="66"/>
                    </a:lnTo>
                    <a:lnTo>
                      <a:pt x="48" y="60"/>
                    </a:lnTo>
                    <a:lnTo>
                      <a:pt x="39" y="50"/>
                    </a:lnTo>
                    <a:lnTo>
                      <a:pt x="31" y="42"/>
                    </a:lnTo>
                    <a:lnTo>
                      <a:pt x="21" y="33"/>
                    </a:lnTo>
                    <a:lnTo>
                      <a:pt x="12" y="23"/>
                    </a:lnTo>
                    <a:lnTo>
                      <a:pt x="12" y="19"/>
                    </a:lnTo>
                    <a:lnTo>
                      <a:pt x="12" y="12"/>
                    </a:lnTo>
                    <a:lnTo>
                      <a:pt x="6" y="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19" name="Freeform 279"/>
              <p:cNvSpPr>
                <a:spLocks/>
              </p:cNvSpPr>
              <p:nvPr/>
            </p:nvSpPr>
            <p:spPr bwMode="auto">
              <a:xfrm rot="60000" flipH="1">
                <a:off x="4781" y="1361"/>
                <a:ext cx="38" cy="29"/>
              </a:xfrm>
              <a:custGeom>
                <a:avLst/>
                <a:gdLst>
                  <a:gd name="T0" fmla="*/ 109 w 109"/>
                  <a:gd name="T1" fmla="*/ 119 h 119"/>
                  <a:gd name="T2" fmla="*/ 91 w 109"/>
                  <a:gd name="T3" fmla="*/ 101 h 119"/>
                  <a:gd name="T4" fmla="*/ 72 w 109"/>
                  <a:gd name="T5" fmla="*/ 84 h 119"/>
                  <a:gd name="T6" fmla="*/ 55 w 109"/>
                  <a:gd name="T7" fmla="*/ 66 h 119"/>
                  <a:gd name="T8" fmla="*/ 36 w 109"/>
                  <a:gd name="T9" fmla="*/ 48 h 119"/>
                  <a:gd name="T10" fmla="*/ 36 w 109"/>
                  <a:gd name="T11" fmla="*/ 42 h 119"/>
                  <a:gd name="T12" fmla="*/ 36 w 109"/>
                  <a:gd name="T13" fmla="*/ 36 h 119"/>
                  <a:gd name="T14" fmla="*/ 28 w 109"/>
                  <a:gd name="T15" fmla="*/ 26 h 119"/>
                  <a:gd name="T16" fmla="*/ 18 w 109"/>
                  <a:gd name="T17" fmla="*/ 17 h 119"/>
                  <a:gd name="T18" fmla="*/ 9 w 109"/>
                  <a:gd name="T19" fmla="*/ 9 h 119"/>
                  <a:gd name="T20" fmla="*/ 0 w 109"/>
                  <a:gd name="T21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119">
                    <a:moveTo>
                      <a:pt x="109" y="119"/>
                    </a:moveTo>
                    <a:lnTo>
                      <a:pt x="91" y="101"/>
                    </a:lnTo>
                    <a:lnTo>
                      <a:pt x="72" y="84"/>
                    </a:lnTo>
                    <a:lnTo>
                      <a:pt x="55" y="66"/>
                    </a:lnTo>
                    <a:lnTo>
                      <a:pt x="36" y="48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28" y="26"/>
                    </a:lnTo>
                    <a:lnTo>
                      <a:pt x="18" y="17"/>
                    </a:lnTo>
                    <a:lnTo>
                      <a:pt x="9" y="9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20" name="Freeform 280"/>
              <p:cNvSpPr>
                <a:spLocks/>
              </p:cNvSpPr>
              <p:nvPr/>
            </p:nvSpPr>
            <p:spPr bwMode="auto">
              <a:xfrm rot="60000" flipH="1">
                <a:off x="4884" y="1326"/>
                <a:ext cx="38" cy="34"/>
              </a:xfrm>
              <a:custGeom>
                <a:avLst/>
                <a:gdLst>
                  <a:gd name="T0" fmla="*/ 109 w 109"/>
                  <a:gd name="T1" fmla="*/ 144 h 144"/>
                  <a:gd name="T2" fmla="*/ 103 w 109"/>
                  <a:gd name="T3" fmla="*/ 138 h 144"/>
                  <a:gd name="T4" fmla="*/ 96 w 109"/>
                  <a:gd name="T5" fmla="*/ 132 h 144"/>
                  <a:gd name="T6" fmla="*/ 96 w 109"/>
                  <a:gd name="T7" fmla="*/ 126 h 144"/>
                  <a:gd name="T8" fmla="*/ 96 w 109"/>
                  <a:gd name="T9" fmla="*/ 120 h 144"/>
                  <a:gd name="T10" fmla="*/ 88 w 109"/>
                  <a:gd name="T11" fmla="*/ 111 h 144"/>
                  <a:gd name="T12" fmla="*/ 78 w 109"/>
                  <a:gd name="T13" fmla="*/ 102 h 144"/>
                  <a:gd name="T14" fmla="*/ 69 w 109"/>
                  <a:gd name="T15" fmla="*/ 92 h 144"/>
                  <a:gd name="T16" fmla="*/ 59 w 109"/>
                  <a:gd name="T17" fmla="*/ 84 h 144"/>
                  <a:gd name="T18" fmla="*/ 59 w 109"/>
                  <a:gd name="T19" fmla="*/ 78 h 144"/>
                  <a:gd name="T20" fmla="*/ 59 w 109"/>
                  <a:gd name="T21" fmla="*/ 71 h 144"/>
                  <a:gd name="T22" fmla="*/ 48 w 109"/>
                  <a:gd name="T23" fmla="*/ 59 h 144"/>
                  <a:gd name="T24" fmla="*/ 36 w 109"/>
                  <a:gd name="T25" fmla="*/ 48 h 144"/>
                  <a:gd name="T26" fmla="*/ 24 w 109"/>
                  <a:gd name="T27" fmla="*/ 36 h 144"/>
                  <a:gd name="T28" fmla="*/ 13 w 109"/>
                  <a:gd name="T29" fmla="*/ 24 h 144"/>
                  <a:gd name="T30" fmla="*/ 13 w 109"/>
                  <a:gd name="T31" fmla="*/ 18 h 144"/>
                  <a:gd name="T32" fmla="*/ 13 w 109"/>
                  <a:gd name="T33" fmla="*/ 11 h 144"/>
                  <a:gd name="T34" fmla="*/ 7 w 109"/>
                  <a:gd name="T35" fmla="*/ 7 h 144"/>
                  <a:gd name="T36" fmla="*/ 0 w 109"/>
                  <a:gd name="T37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9" h="144">
                    <a:moveTo>
                      <a:pt x="109" y="144"/>
                    </a:moveTo>
                    <a:lnTo>
                      <a:pt x="103" y="138"/>
                    </a:lnTo>
                    <a:lnTo>
                      <a:pt x="96" y="132"/>
                    </a:lnTo>
                    <a:lnTo>
                      <a:pt x="96" y="126"/>
                    </a:lnTo>
                    <a:lnTo>
                      <a:pt x="96" y="120"/>
                    </a:lnTo>
                    <a:lnTo>
                      <a:pt x="88" y="111"/>
                    </a:lnTo>
                    <a:lnTo>
                      <a:pt x="78" y="102"/>
                    </a:lnTo>
                    <a:lnTo>
                      <a:pt x="69" y="92"/>
                    </a:lnTo>
                    <a:lnTo>
                      <a:pt x="59" y="84"/>
                    </a:lnTo>
                    <a:lnTo>
                      <a:pt x="59" y="78"/>
                    </a:lnTo>
                    <a:lnTo>
                      <a:pt x="59" y="71"/>
                    </a:lnTo>
                    <a:lnTo>
                      <a:pt x="48" y="59"/>
                    </a:lnTo>
                    <a:lnTo>
                      <a:pt x="36" y="48"/>
                    </a:lnTo>
                    <a:lnTo>
                      <a:pt x="24" y="36"/>
                    </a:lnTo>
                    <a:lnTo>
                      <a:pt x="13" y="24"/>
                    </a:lnTo>
                    <a:lnTo>
                      <a:pt x="13" y="18"/>
                    </a:lnTo>
                    <a:lnTo>
                      <a:pt x="13" y="11"/>
                    </a:lnTo>
                    <a:lnTo>
                      <a:pt x="7" y="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21" name="Freeform 281"/>
              <p:cNvSpPr>
                <a:spLocks/>
              </p:cNvSpPr>
              <p:nvPr/>
            </p:nvSpPr>
            <p:spPr bwMode="auto">
              <a:xfrm rot="60000" flipH="1">
                <a:off x="4852" y="1315"/>
                <a:ext cx="30" cy="22"/>
              </a:xfrm>
              <a:custGeom>
                <a:avLst/>
                <a:gdLst>
                  <a:gd name="T0" fmla="*/ 85 w 85"/>
                  <a:gd name="T1" fmla="*/ 96 h 96"/>
                  <a:gd name="T2" fmla="*/ 69 w 85"/>
                  <a:gd name="T3" fmla="*/ 80 h 96"/>
                  <a:gd name="T4" fmla="*/ 54 w 85"/>
                  <a:gd name="T5" fmla="*/ 65 h 96"/>
                  <a:gd name="T6" fmla="*/ 39 w 85"/>
                  <a:gd name="T7" fmla="*/ 50 h 96"/>
                  <a:gd name="T8" fmla="*/ 25 w 85"/>
                  <a:gd name="T9" fmla="*/ 36 h 96"/>
                  <a:gd name="T10" fmla="*/ 25 w 85"/>
                  <a:gd name="T11" fmla="*/ 30 h 96"/>
                  <a:gd name="T12" fmla="*/ 25 w 85"/>
                  <a:gd name="T13" fmla="*/ 23 h 96"/>
                  <a:gd name="T14" fmla="*/ 13 w 85"/>
                  <a:gd name="T15" fmla="*/ 11 h 96"/>
                  <a:gd name="T16" fmla="*/ 0 w 85"/>
                  <a:gd name="T1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96">
                    <a:moveTo>
                      <a:pt x="85" y="96"/>
                    </a:moveTo>
                    <a:lnTo>
                      <a:pt x="69" y="80"/>
                    </a:lnTo>
                    <a:lnTo>
                      <a:pt x="54" y="65"/>
                    </a:lnTo>
                    <a:lnTo>
                      <a:pt x="39" y="50"/>
                    </a:lnTo>
                    <a:lnTo>
                      <a:pt x="25" y="36"/>
                    </a:lnTo>
                    <a:lnTo>
                      <a:pt x="25" y="30"/>
                    </a:lnTo>
                    <a:lnTo>
                      <a:pt x="25" y="23"/>
                    </a:lnTo>
                    <a:lnTo>
                      <a:pt x="13" y="11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22" name="Freeform 282"/>
              <p:cNvSpPr>
                <a:spLocks/>
              </p:cNvSpPr>
              <p:nvPr/>
            </p:nvSpPr>
            <p:spPr bwMode="auto">
              <a:xfrm rot="60000" flipH="1">
                <a:off x="4947" y="1281"/>
                <a:ext cx="29" cy="26"/>
              </a:xfrm>
              <a:custGeom>
                <a:avLst/>
                <a:gdLst>
                  <a:gd name="T0" fmla="*/ 84 w 84"/>
                  <a:gd name="T1" fmla="*/ 109 h 109"/>
                  <a:gd name="T2" fmla="*/ 72 w 84"/>
                  <a:gd name="T3" fmla="*/ 97 h 109"/>
                  <a:gd name="T4" fmla="*/ 61 w 84"/>
                  <a:gd name="T5" fmla="*/ 85 h 109"/>
                  <a:gd name="T6" fmla="*/ 61 w 84"/>
                  <a:gd name="T7" fmla="*/ 79 h 109"/>
                  <a:gd name="T8" fmla="*/ 61 w 84"/>
                  <a:gd name="T9" fmla="*/ 73 h 109"/>
                  <a:gd name="T10" fmla="*/ 45 w 84"/>
                  <a:gd name="T11" fmla="*/ 58 h 109"/>
                  <a:gd name="T12" fmla="*/ 30 w 84"/>
                  <a:gd name="T13" fmla="*/ 43 h 109"/>
                  <a:gd name="T14" fmla="*/ 15 w 84"/>
                  <a:gd name="T15" fmla="*/ 27 h 109"/>
                  <a:gd name="T16" fmla="*/ 0 w 84"/>
                  <a:gd name="T17" fmla="*/ 13 h 109"/>
                  <a:gd name="T18" fmla="*/ 0 w 84"/>
                  <a:gd name="T19" fmla="*/ 8 h 109"/>
                  <a:gd name="T20" fmla="*/ 0 w 84"/>
                  <a:gd name="T21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9">
                    <a:moveTo>
                      <a:pt x="84" y="109"/>
                    </a:moveTo>
                    <a:lnTo>
                      <a:pt x="72" y="97"/>
                    </a:lnTo>
                    <a:lnTo>
                      <a:pt x="61" y="85"/>
                    </a:lnTo>
                    <a:lnTo>
                      <a:pt x="61" y="79"/>
                    </a:lnTo>
                    <a:lnTo>
                      <a:pt x="61" y="73"/>
                    </a:lnTo>
                    <a:lnTo>
                      <a:pt x="45" y="58"/>
                    </a:lnTo>
                    <a:lnTo>
                      <a:pt x="30" y="43"/>
                    </a:lnTo>
                    <a:lnTo>
                      <a:pt x="15" y="27"/>
                    </a:lnTo>
                    <a:lnTo>
                      <a:pt x="0" y="13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23" name="Freeform 283"/>
              <p:cNvSpPr>
                <a:spLocks/>
              </p:cNvSpPr>
              <p:nvPr/>
            </p:nvSpPr>
            <p:spPr bwMode="auto">
              <a:xfrm rot="60000" flipH="1">
                <a:off x="4914" y="1275"/>
                <a:ext cx="28" cy="18"/>
              </a:xfrm>
              <a:custGeom>
                <a:avLst/>
                <a:gdLst>
                  <a:gd name="T0" fmla="*/ 83 w 83"/>
                  <a:gd name="T1" fmla="*/ 72 h 72"/>
                  <a:gd name="T2" fmla="*/ 77 w 83"/>
                  <a:gd name="T3" fmla="*/ 66 h 72"/>
                  <a:gd name="T4" fmla="*/ 72 w 83"/>
                  <a:gd name="T5" fmla="*/ 60 h 72"/>
                  <a:gd name="T6" fmla="*/ 66 w 83"/>
                  <a:gd name="T7" fmla="*/ 60 h 72"/>
                  <a:gd name="T8" fmla="*/ 59 w 83"/>
                  <a:gd name="T9" fmla="*/ 60 h 72"/>
                  <a:gd name="T10" fmla="*/ 45 w 83"/>
                  <a:gd name="T11" fmla="*/ 45 h 72"/>
                  <a:gd name="T12" fmla="*/ 29 w 83"/>
                  <a:gd name="T13" fmla="*/ 29 h 72"/>
                  <a:gd name="T14" fmla="*/ 14 w 83"/>
                  <a:gd name="T15" fmla="*/ 14 h 72"/>
                  <a:gd name="T16" fmla="*/ 0 w 83"/>
                  <a:gd name="T1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72">
                    <a:moveTo>
                      <a:pt x="83" y="72"/>
                    </a:moveTo>
                    <a:lnTo>
                      <a:pt x="77" y="66"/>
                    </a:lnTo>
                    <a:lnTo>
                      <a:pt x="72" y="60"/>
                    </a:lnTo>
                    <a:lnTo>
                      <a:pt x="66" y="60"/>
                    </a:lnTo>
                    <a:lnTo>
                      <a:pt x="59" y="60"/>
                    </a:lnTo>
                    <a:lnTo>
                      <a:pt x="45" y="45"/>
                    </a:lnTo>
                    <a:lnTo>
                      <a:pt x="29" y="29"/>
                    </a:lnTo>
                    <a:lnTo>
                      <a:pt x="14" y="14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24" name="Freeform 284"/>
              <p:cNvSpPr>
                <a:spLocks/>
              </p:cNvSpPr>
              <p:nvPr/>
            </p:nvSpPr>
            <p:spPr bwMode="auto">
              <a:xfrm rot="60000" flipH="1">
                <a:off x="5010" y="1248"/>
                <a:ext cx="20" cy="14"/>
              </a:xfrm>
              <a:custGeom>
                <a:avLst/>
                <a:gdLst>
                  <a:gd name="T0" fmla="*/ 60 w 60"/>
                  <a:gd name="T1" fmla="*/ 60 h 60"/>
                  <a:gd name="T2" fmla="*/ 44 w 60"/>
                  <a:gd name="T3" fmla="*/ 45 h 60"/>
                  <a:gd name="T4" fmla="*/ 30 w 60"/>
                  <a:gd name="T5" fmla="*/ 31 h 60"/>
                  <a:gd name="T6" fmla="*/ 15 w 60"/>
                  <a:gd name="T7" fmla="*/ 16 h 60"/>
                  <a:gd name="T8" fmla="*/ 0 w 60"/>
                  <a:gd name="T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60" y="60"/>
                    </a:moveTo>
                    <a:lnTo>
                      <a:pt x="44" y="45"/>
                    </a:lnTo>
                    <a:lnTo>
                      <a:pt x="30" y="31"/>
                    </a:lnTo>
                    <a:lnTo>
                      <a:pt x="15" y="16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25" name="Freeform 285"/>
              <p:cNvSpPr>
                <a:spLocks/>
              </p:cNvSpPr>
              <p:nvPr/>
            </p:nvSpPr>
            <p:spPr bwMode="auto">
              <a:xfrm rot="60000" flipH="1">
                <a:off x="4981" y="1229"/>
                <a:ext cx="44" cy="22"/>
              </a:xfrm>
              <a:custGeom>
                <a:avLst/>
                <a:gdLst>
                  <a:gd name="T0" fmla="*/ 131 w 131"/>
                  <a:gd name="T1" fmla="*/ 96 h 96"/>
                  <a:gd name="T2" fmla="*/ 126 w 131"/>
                  <a:gd name="T3" fmla="*/ 96 h 96"/>
                  <a:gd name="T4" fmla="*/ 119 w 131"/>
                  <a:gd name="T5" fmla="*/ 96 h 96"/>
                  <a:gd name="T6" fmla="*/ 108 w 131"/>
                  <a:gd name="T7" fmla="*/ 83 h 96"/>
                  <a:gd name="T8" fmla="*/ 95 w 131"/>
                  <a:gd name="T9" fmla="*/ 72 h 96"/>
                  <a:gd name="T10" fmla="*/ 90 w 131"/>
                  <a:gd name="T11" fmla="*/ 72 h 96"/>
                  <a:gd name="T12" fmla="*/ 83 w 131"/>
                  <a:gd name="T13" fmla="*/ 72 h 96"/>
                  <a:gd name="T14" fmla="*/ 71 w 131"/>
                  <a:gd name="T15" fmla="*/ 60 h 96"/>
                  <a:gd name="T16" fmla="*/ 60 w 131"/>
                  <a:gd name="T17" fmla="*/ 48 h 96"/>
                  <a:gd name="T18" fmla="*/ 47 w 131"/>
                  <a:gd name="T19" fmla="*/ 36 h 96"/>
                  <a:gd name="T20" fmla="*/ 35 w 131"/>
                  <a:gd name="T21" fmla="*/ 24 h 96"/>
                  <a:gd name="T22" fmla="*/ 29 w 131"/>
                  <a:gd name="T23" fmla="*/ 24 h 96"/>
                  <a:gd name="T24" fmla="*/ 23 w 131"/>
                  <a:gd name="T25" fmla="*/ 24 h 96"/>
                  <a:gd name="T26" fmla="*/ 12 w 131"/>
                  <a:gd name="T27" fmla="*/ 12 h 96"/>
                  <a:gd name="T28" fmla="*/ 0 w 131"/>
                  <a:gd name="T2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1" h="96">
                    <a:moveTo>
                      <a:pt x="131" y="96"/>
                    </a:moveTo>
                    <a:lnTo>
                      <a:pt x="126" y="96"/>
                    </a:lnTo>
                    <a:lnTo>
                      <a:pt x="119" y="96"/>
                    </a:lnTo>
                    <a:lnTo>
                      <a:pt x="108" y="83"/>
                    </a:lnTo>
                    <a:lnTo>
                      <a:pt x="95" y="72"/>
                    </a:lnTo>
                    <a:lnTo>
                      <a:pt x="90" y="72"/>
                    </a:lnTo>
                    <a:lnTo>
                      <a:pt x="83" y="72"/>
                    </a:lnTo>
                    <a:lnTo>
                      <a:pt x="71" y="60"/>
                    </a:lnTo>
                    <a:lnTo>
                      <a:pt x="60" y="48"/>
                    </a:lnTo>
                    <a:lnTo>
                      <a:pt x="47" y="36"/>
                    </a:lnTo>
                    <a:lnTo>
                      <a:pt x="35" y="24"/>
                    </a:lnTo>
                    <a:lnTo>
                      <a:pt x="29" y="24"/>
                    </a:lnTo>
                    <a:lnTo>
                      <a:pt x="23" y="24"/>
                    </a:lnTo>
                    <a:lnTo>
                      <a:pt x="12" y="12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26" name="Freeform 286"/>
              <p:cNvSpPr>
                <a:spLocks/>
              </p:cNvSpPr>
              <p:nvPr/>
            </p:nvSpPr>
            <p:spPr bwMode="auto">
              <a:xfrm rot="60000" flipH="1">
                <a:off x="5073" y="1192"/>
                <a:ext cx="36" cy="23"/>
              </a:xfrm>
              <a:custGeom>
                <a:avLst/>
                <a:gdLst>
                  <a:gd name="T0" fmla="*/ 107 w 107"/>
                  <a:gd name="T1" fmla="*/ 96 h 96"/>
                  <a:gd name="T2" fmla="*/ 102 w 107"/>
                  <a:gd name="T3" fmla="*/ 90 h 96"/>
                  <a:gd name="T4" fmla="*/ 95 w 107"/>
                  <a:gd name="T5" fmla="*/ 84 h 96"/>
                  <a:gd name="T6" fmla="*/ 90 w 107"/>
                  <a:gd name="T7" fmla="*/ 84 h 96"/>
                  <a:gd name="T8" fmla="*/ 83 w 107"/>
                  <a:gd name="T9" fmla="*/ 84 h 96"/>
                  <a:gd name="T10" fmla="*/ 71 w 107"/>
                  <a:gd name="T11" fmla="*/ 73 h 96"/>
                  <a:gd name="T12" fmla="*/ 59 w 107"/>
                  <a:gd name="T13" fmla="*/ 61 h 96"/>
                  <a:gd name="T14" fmla="*/ 48 w 107"/>
                  <a:gd name="T15" fmla="*/ 49 h 96"/>
                  <a:gd name="T16" fmla="*/ 36 w 107"/>
                  <a:gd name="T17" fmla="*/ 36 h 96"/>
                  <a:gd name="T18" fmla="*/ 30 w 107"/>
                  <a:gd name="T19" fmla="*/ 36 h 96"/>
                  <a:gd name="T20" fmla="*/ 23 w 107"/>
                  <a:gd name="T21" fmla="*/ 36 h 96"/>
                  <a:gd name="T22" fmla="*/ 17 w 107"/>
                  <a:gd name="T23" fmla="*/ 31 h 96"/>
                  <a:gd name="T24" fmla="*/ 11 w 107"/>
                  <a:gd name="T25" fmla="*/ 25 h 96"/>
                  <a:gd name="T26" fmla="*/ 11 w 107"/>
                  <a:gd name="T27" fmla="*/ 19 h 96"/>
                  <a:gd name="T28" fmla="*/ 11 w 107"/>
                  <a:gd name="T29" fmla="*/ 12 h 96"/>
                  <a:gd name="T30" fmla="*/ 5 w 107"/>
                  <a:gd name="T31" fmla="*/ 7 h 96"/>
                  <a:gd name="T32" fmla="*/ 0 w 107"/>
                  <a:gd name="T33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96">
                    <a:moveTo>
                      <a:pt x="107" y="96"/>
                    </a:moveTo>
                    <a:lnTo>
                      <a:pt x="102" y="90"/>
                    </a:lnTo>
                    <a:lnTo>
                      <a:pt x="95" y="84"/>
                    </a:lnTo>
                    <a:lnTo>
                      <a:pt x="90" y="84"/>
                    </a:lnTo>
                    <a:lnTo>
                      <a:pt x="83" y="84"/>
                    </a:lnTo>
                    <a:lnTo>
                      <a:pt x="71" y="73"/>
                    </a:lnTo>
                    <a:lnTo>
                      <a:pt x="59" y="61"/>
                    </a:lnTo>
                    <a:lnTo>
                      <a:pt x="48" y="49"/>
                    </a:lnTo>
                    <a:lnTo>
                      <a:pt x="36" y="36"/>
                    </a:lnTo>
                    <a:lnTo>
                      <a:pt x="30" y="36"/>
                    </a:lnTo>
                    <a:lnTo>
                      <a:pt x="23" y="36"/>
                    </a:lnTo>
                    <a:lnTo>
                      <a:pt x="17" y="31"/>
                    </a:lnTo>
                    <a:lnTo>
                      <a:pt x="11" y="25"/>
                    </a:lnTo>
                    <a:lnTo>
                      <a:pt x="11" y="19"/>
                    </a:lnTo>
                    <a:lnTo>
                      <a:pt x="11" y="12"/>
                    </a:ln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27" name="Freeform 287"/>
              <p:cNvSpPr>
                <a:spLocks/>
              </p:cNvSpPr>
              <p:nvPr/>
            </p:nvSpPr>
            <p:spPr bwMode="auto">
              <a:xfrm rot="60000" flipH="1">
                <a:off x="5147" y="1171"/>
                <a:ext cx="41" cy="15"/>
              </a:xfrm>
              <a:custGeom>
                <a:avLst/>
                <a:gdLst>
                  <a:gd name="T0" fmla="*/ 120 w 120"/>
                  <a:gd name="T1" fmla="*/ 61 h 61"/>
                  <a:gd name="T2" fmla="*/ 120 w 120"/>
                  <a:gd name="T3" fmla="*/ 55 h 61"/>
                  <a:gd name="T4" fmla="*/ 120 w 120"/>
                  <a:gd name="T5" fmla="*/ 49 h 61"/>
                  <a:gd name="T6" fmla="*/ 111 w 120"/>
                  <a:gd name="T7" fmla="*/ 40 h 61"/>
                  <a:gd name="T8" fmla="*/ 102 w 120"/>
                  <a:gd name="T9" fmla="*/ 30 h 61"/>
                  <a:gd name="T10" fmla="*/ 93 w 120"/>
                  <a:gd name="T11" fmla="*/ 21 h 61"/>
                  <a:gd name="T12" fmla="*/ 83 w 120"/>
                  <a:gd name="T13" fmla="*/ 13 h 61"/>
                  <a:gd name="T14" fmla="*/ 83 w 120"/>
                  <a:gd name="T15" fmla="*/ 7 h 61"/>
                  <a:gd name="T16" fmla="*/ 83 w 120"/>
                  <a:gd name="T17" fmla="*/ 0 h 61"/>
                  <a:gd name="T18" fmla="*/ 63 w 120"/>
                  <a:gd name="T19" fmla="*/ 0 h 61"/>
                  <a:gd name="T20" fmla="*/ 42 w 120"/>
                  <a:gd name="T21" fmla="*/ 0 h 61"/>
                  <a:gd name="T22" fmla="*/ 21 w 120"/>
                  <a:gd name="T23" fmla="*/ 0 h 61"/>
                  <a:gd name="T24" fmla="*/ 0 w 120"/>
                  <a:gd name="T2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61">
                    <a:moveTo>
                      <a:pt x="120" y="61"/>
                    </a:moveTo>
                    <a:lnTo>
                      <a:pt x="120" y="55"/>
                    </a:lnTo>
                    <a:lnTo>
                      <a:pt x="120" y="49"/>
                    </a:lnTo>
                    <a:lnTo>
                      <a:pt x="111" y="40"/>
                    </a:lnTo>
                    <a:lnTo>
                      <a:pt x="102" y="30"/>
                    </a:lnTo>
                    <a:lnTo>
                      <a:pt x="93" y="21"/>
                    </a:lnTo>
                    <a:lnTo>
                      <a:pt x="83" y="13"/>
                    </a:lnTo>
                    <a:lnTo>
                      <a:pt x="83" y="7"/>
                    </a:lnTo>
                    <a:lnTo>
                      <a:pt x="83" y="0"/>
                    </a:lnTo>
                    <a:lnTo>
                      <a:pt x="63" y="0"/>
                    </a:lnTo>
                    <a:lnTo>
                      <a:pt x="42" y="0"/>
                    </a:ln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01728" name="Freeform 288"/>
            <p:cNvSpPr>
              <a:spLocks/>
            </p:cNvSpPr>
            <p:nvPr/>
          </p:nvSpPr>
          <p:spPr bwMode="auto">
            <a:xfrm rot="60000" flipH="1">
              <a:off x="1982" y="1888"/>
              <a:ext cx="257" cy="1034"/>
            </a:xfrm>
            <a:custGeom>
              <a:avLst/>
              <a:gdLst>
                <a:gd name="T0" fmla="*/ 0 w 589"/>
                <a:gd name="T1" fmla="*/ 2050 h 2114"/>
                <a:gd name="T2" fmla="*/ 12 w 589"/>
                <a:gd name="T3" fmla="*/ 2009 h 2114"/>
                <a:gd name="T4" fmla="*/ 25 w 589"/>
                <a:gd name="T5" fmla="*/ 1970 h 2114"/>
                <a:gd name="T6" fmla="*/ 37 w 589"/>
                <a:gd name="T7" fmla="*/ 1903 h 2114"/>
                <a:gd name="T8" fmla="*/ 48 w 589"/>
                <a:gd name="T9" fmla="*/ 1859 h 2114"/>
                <a:gd name="T10" fmla="*/ 54 w 589"/>
                <a:gd name="T11" fmla="*/ 1807 h 2114"/>
                <a:gd name="T12" fmla="*/ 61 w 589"/>
                <a:gd name="T13" fmla="*/ 1765 h 2114"/>
                <a:gd name="T14" fmla="*/ 73 w 589"/>
                <a:gd name="T15" fmla="*/ 1726 h 2114"/>
                <a:gd name="T16" fmla="*/ 79 w 589"/>
                <a:gd name="T17" fmla="*/ 1676 h 2114"/>
                <a:gd name="T18" fmla="*/ 85 w 589"/>
                <a:gd name="T19" fmla="*/ 1624 h 2114"/>
                <a:gd name="T20" fmla="*/ 96 w 589"/>
                <a:gd name="T21" fmla="*/ 1588 h 2114"/>
                <a:gd name="T22" fmla="*/ 102 w 589"/>
                <a:gd name="T23" fmla="*/ 1555 h 2114"/>
                <a:gd name="T24" fmla="*/ 108 w 589"/>
                <a:gd name="T25" fmla="*/ 1522 h 2114"/>
                <a:gd name="T26" fmla="*/ 121 w 589"/>
                <a:gd name="T27" fmla="*/ 1489 h 2114"/>
                <a:gd name="T28" fmla="*/ 127 w 589"/>
                <a:gd name="T29" fmla="*/ 1447 h 2114"/>
                <a:gd name="T30" fmla="*/ 133 w 589"/>
                <a:gd name="T31" fmla="*/ 1405 h 2114"/>
                <a:gd name="T32" fmla="*/ 144 w 589"/>
                <a:gd name="T33" fmla="*/ 1372 h 2114"/>
                <a:gd name="T34" fmla="*/ 150 w 589"/>
                <a:gd name="T35" fmla="*/ 1339 h 2114"/>
                <a:gd name="T36" fmla="*/ 157 w 589"/>
                <a:gd name="T37" fmla="*/ 1297 h 2114"/>
                <a:gd name="T38" fmla="*/ 169 w 589"/>
                <a:gd name="T39" fmla="*/ 1264 h 2114"/>
                <a:gd name="T40" fmla="*/ 175 w 589"/>
                <a:gd name="T41" fmla="*/ 1232 h 2114"/>
                <a:gd name="T42" fmla="*/ 181 w 589"/>
                <a:gd name="T43" fmla="*/ 1198 h 2114"/>
                <a:gd name="T44" fmla="*/ 193 w 589"/>
                <a:gd name="T45" fmla="*/ 1168 h 2114"/>
                <a:gd name="T46" fmla="*/ 198 w 589"/>
                <a:gd name="T47" fmla="*/ 1136 h 2114"/>
                <a:gd name="T48" fmla="*/ 204 w 589"/>
                <a:gd name="T49" fmla="*/ 1084 h 2114"/>
                <a:gd name="T50" fmla="*/ 217 w 589"/>
                <a:gd name="T51" fmla="*/ 1045 h 2114"/>
                <a:gd name="T52" fmla="*/ 229 w 589"/>
                <a:gd name="T53" fmla="*/ 1009 h 2114"/>
                <a:gd name="T54" fmla="*/ 241 w 589"/>
                <a:gd name="T55" fmla="*/ 976 h 2114"/>
                <a:gd name="T56" fmla="*/ 246 w 589"/>
                <a:gd name="T57" fmla="*/ 942 h 2114"/>
                <a:gd name="T58" fmla="*/ 252 w 589"/>
                <a:gd name="T59" fmla="*/ 909 h 2114"/>
                <a:gd name="T60" fmla="*/ 265 w 589"/>
                <a:gd name="T61" fmla="*/ 877 h 2114"/>
                <a:gd name="T62" fmla="*/ 277 w 589"/>
                <a:gd name="T63" fmla="*/ 844 h 2114"/>
                <a:gd name="T64" fmla="*/ 283 w 589"/>
                <a:gd name="T65" fmla="*/ 811 h 2114"/>
                <a:gd name="T66" fmla="*/ 294 w 589"/>
                <a:gd name="T67" fmla="*/ 775 h 2114"/>
                <a:gd name="T68" fmla="*/ 300 w 589"/>
                <a:gd name="T69" fmla="*/ 742 h 2114"/>
                <a:gd name="T70" fmla="*/ 327 w 589"/>
                <a:gd name="T71" fmla="*/ 705 h 2114"/>
                <a:gd name="T72" fmla="*/ 337 w 589"/>
                <a:gd name="T73" fmla="*/ 652 h 2114"/>
                <a:gd name="T74" fmla="*/ 348 w 589"/>
                <a:gd name="T75" fmla="*/ 615 h 2114"/>
                <a:gd name="T76" fmla="*/ 354 w 589"/>
                <a:gd name="T77" fmla="*/ 584 h 2114"/>
                <a:gd name="T78" fmla="*/ 367 w 589"/>
                <a:gd name="T79" fmla="*/ 547 h 2114"/>
                <a:gd name="T80" fmla="*/ 379 w 589"/>
                <a:gd name="T81" fmla="*/ 511 h 2114"/>
                <a:gd name="T82" fmla="*/ 391 w 589"/>
                <a:gd name="T83" fmla="*/ 487 h 2114"/>
                <a:gd name="T84" fmla="*/ 398 w 589"/>
                <a:gd name="T85" fmla="*/ 454 h 2114"/>
                <a:gd name="T86" fmla="*/ 408 w 589"/>
                <a:gd name="T87" fmla="*/ 427 h 2114"/>
                <a:gd name="T88" fmla="*/ 421 w 589"/>
                <a:gd name="T89" fmla="*/ 396 h 2114"/>
                <a:gd name="T90" fmla="*/ 433 w 589"/>
                <a:gd name="T91" fmla="*/ 361 h 2114"/>
                <a:gd name="T92" fmla="*/ 444 w 589"/>
                <a:gd name="T93" fmla="*/ 330 h 2114"/>
                <a:gd name="T94" fmla="*/ 457 w 589"/>
                <a:gd name="T95" fmla="*/ 300 h 2114"/>
                <a:gd name="T96" fmla="*/ 469 w 589"/>
                <a:gd name="T97" fmla="*/ 271 h 2114"/>
                <a:gd name="T98" fmla="*/ 481 w 589"/>
                <a:gd name="T99" fmla="*/ 241 h 2114"/>
                <a:gd name="T100" fmla="*/ 494 w 589"/>
                <a:gd name="T101" fmla="*/ 211 h 2114"/>
                <a:gd name="T102" fmla="*/ 505 w 589"/>
                <a:gd name="T103" fmla="*/ 180 h 2114"/>
                <a:gd name="T104" fmla="*/ 529 w 589"/>
                <a:gd name="T105" fmla="*/ 132 h 2114"/>
                <a:gd name="T106" fmla="*/ 541 w 589"/>
                <a:gd name="T107" fmla="*/ 96 h 2114"/>
                <a:gd name="T108" fmla="*/ 565 w 589"/>
                <a:gd name="T109" fmla="*/ 55 h 2114"/>
                <a:gd name="T110" fmla="*/ 577 w 589"/>
                <a:gd name="T111" fmla="*/ 30 h 2114"/>
                <a:gd name="T112" fmla="*/ 589 w 589"/>
                <a:gd name="T113" fmla="*/ 7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89" h="2114">
                  <a:moveTo>
                    <a:pt x="0" y="2114"/>
                  </a:moveTo>
                  <a:lnTo>
                    <a:pt x="0" y="2093"/>
                  </a:lnTo>
                  <a:lnTo>
                    <a:pt x="0" y="2072"/>
                  </a:lnTo>
                  <a:lnTo>
                    <a:pt x="0" y="2050"/>
                  </a:lnTo>
                  <a:lnTo>
                    <a:pt x="0" y="2029"/>
                  </a:lnTo>
                  <a:lnTo>
                    <a:pt x="6" y="2023"/>
                  </a:lnTo>
                  <a:lnTo>
                    <a:pt x="12" y="2017"/>
                  </a:lnTo>
                  <a:lnTo>
                    <a:pt x="12" y="2009"/>
                  </a:lnTo>
                  <a:lnTo>
                    <a:pt x="12" y="1999"/>
                  </a:lnTo>
                  <a:lnTo>
                    <a:pt x="12" y="1990"/>
                  </a:lnTo>
                  <a:lnTo>
                    <a:pt x="12" y="1982"/>
                  </a:lnTo>
                  <a:lnTo>
                    <a:pt x="25" y="1970"/>
                  </a:lnTo>
                  <a:lnTo>
                    <a:pt x="37" y="1957"/>
                  </a:lnTo>
                  <a:lnTo>
                    <a:pt x="37" y="1939"/>
                  </a:lnTo>
                  <a:lnTo>
                    <a:pt x="37" y="1922"/>
                  </a:lnTo>
                  <a:lnTo>
                    <a:pt x="37" y="1903"/>
                  </a:lnTo>
                  <a:lnTo>
                    <a:pt x="37" y="1886"/>
                  </a:lnTo>
                  <a:lnTo>
                    <a:pt x="43" y="1880"/>
                  </a:lnTo>
                  <a:lnTo>
                    <a:pt x="48" y="1873"/>
                  </a:lnTo>
                  <a:lnTo>
                    <a:pt x="48" y="1859"/>
                  </a:lnTo>
                  <a:lnTo>
                    <a:pt x="48" y="1843"/>
                  </a:lnTo>
                  <a:lnTo>
                    <a:pt x="48" y="1828"/>
                  </a:lnTo>
                  <a:lnTo>
                    <a:pt x="48" y="1813"/>
                  </a:lnTo>
                  <a:lnTo>
                    <a:pt x="54" y="1807"/>
                  </a:lnTo>
                  <a:lnTo>
                    <a:pt x="61" y="1801"/>
                  </a:lnTo>
                  <a:lnTo>
                    <a:pt x="61" y="1789"/>
                  </a:lnTo>
                  <a:lnTo>
                    <a:pt x="61" y="1778"/>
                  </a:lnTo>
                  <a:lnTo>
                    <a:pt x="61" y="1765"/>
                  </a:lnTo>
                  <a:lnTo>
                    <a:pt x="61" y="1753"/>
                  </a:lnTo>
                  <a:lnTo>
                    <a:pt x="67" y="1747"/>
                  </a:lnTo>
                  <a:lnTo>
                    <a:pt x="73" y="1741"/>
                  </a:lnTo>
                  <a:lnTo>
                    <a:pt x="73" y="1726"/>
                  </a:lnTo>
                  <a:lnTo>
                    <a:pt x="73" y="1711"/>
                  </a:lnTo>
                  <a:lnTo>
                    <a:pt x="73" y="1696"/>
                  </a:lnTo>
                  <a:lnTo>
                    <a:pt x="73" y="1682"/>
                  </a:lnTo>
                  <a:lnTo>
                    <a:pt x="79" y="1676"/>
                  </a:lnTo>
                  <a:lnTo>
                    <a:pt x="85" y="1669"/>
                  </a:lnTo>
                  <a:lnTo>
                    <a:pt x="85" y="1655"/>
                  </a:lnTo>
                  <a:lnTo>
                    <a:pt x="85" y="1639"/>
                  </a:lnTo>
                  <a:lnTo>
                    <a:pt x="85" y="1624"/>
                  </a:lnTo>
                  <a:lnTo>
                    <a:pt x="85" y="1609"/>
                  </a:lnTo>
                  <a:lnTo>
                    <a:pt x="91" y="1603"/>
                  </a:lnTo>
                  <a:lnTo>
                    <a:pt x="96" y="1596"/>
                  </a:lnTo>
                  <a:lnTo>
                    <a:pt x="96" y="1588"/>
                  </a:lnTo>
                  <a:lnTo>
                    <a:pt x="96" y="1580"/>
                  </a:lnTo>
                  <a:lnTo>
                    <a:pt x="96" y="1570"/>
                  </a:lnTo>
                  <a:lnTo>
                    <a:pt x="96" y="1561"/>
                  </a:lnTo>
                  <a:lnTo>
                    <a:pt x="102" y="1555"/>
                  </a:lnTo>
                  <a:lnTo>
                    <a:pt x="108" y="1549"/>
                  </a:lnTo>
                  <a:lnTo>
                    <a:pt x="108" y="1540"/>
                  </a:lnTo>
                  <a:lnTo>
                    <a:pt x="108" y="1530"/>
                  </a:lnTo>
                  <a:lnTo>
                    <a:pt x="108" y="1522"/>
                  </a:lnTo>
                  <a:lnTo>
                    <a:pt x="108" y="1513"/>
                  </a:lnTo>
                  <a:lnTo>
                    <a:pt x="114" y="1507"/>
                  </a:lnTo>
                  <a:lnTo>
                    <a:pt x="121" y="1501"/>
                  </a:lnTo>
                  <a:lnTo>
                    <a:pt x="121" y="1489"/>
                  </a:lnTo>
                  <a:lnTo>
                    <a:pt x="121" y="1478"/>
                  </a:lnTo>
                  <a:lnTo>
                    <a:pt x="121" y="1465"/>
                  </a:lnTo>
                  <a:lnTo>
                    <a:pt x="121" y="1453"/>
                  </a:lnTo>
                  <a:lnTo>
                    <a:pt x="127" y="1447"/>
                  </a:lnTo>
                  <a:lnTo>
                    <a:pt x="133" y="1441"/>
                  </a:lnTo>
                  <a:lnTo>
                    <a:pt x="133" y="1430"/>
                  </a:lnTo>
                  <a:lnTo>
                    <a:pt x="133" y="1417"/>
                  </a:lnTo>
                  <a:lnTo>
                    <a:pt x="133" y="1405"/>
                  </a:lnTo>
                  <a:lnTo>
                    <a:pt x="133" y="1392"/>
                  </a:lnTo>
                  <a:lnTo>
                    <a:pt x="139" y="1387"/>
                  </a:lnTo>
                  <a:lnTo>
                    <a:pt x="144" y="1380"/>
                  </a:lnTo>
                  <a:lnTo>
                    <a:pt x="144" y="1372"/>
                  </a:lnTo>
                  <a:lnTo>
                    <a:pt x="144" y="1363"/>
                  </a:lnTo>
                  <a:lnTo>
                    <a:pt x="144" y="1355"/>
                  </a:lnTo>
                  <a:lnTo>
                    <a:pt x="144" y="1345"/>
                  </a:lnTo>
                  <a:lnTo>
                    <a:pt x="150" y="1339"/>
                  </a:lnTo>
                  <a:lnTo>
                    <a:pt x="157" y="1334"/>
                  </a:lnTo>
                  <a:lnTo>
                    <a:pt x="157" y="1321"/>
                  </a:lnTo>
                  <a:lnTo>
                    <a:pt x="157" y="1309"/>
                  </a:lnTo>
                  <a:lnTo>
                    <a:pt x="157" y="1297"/>
                  </a:lnTo>
                  <a:lnTo>
                    <a:pt x="157" y="1284"/>
                  </a:lnTo>
                  <a:lnTo>
                    <a:pt x="163" y="1279"/>
                  </a:lnTo>
                  <a:lnTo>
                    <a:pt x="169" y="1273"/>
                  </a:lnTo>
                  <a:lnTo>
                    <a:pt x="169" y="1264"/>
                  </a:lnTo>
                  <a:lnTo>
                    <a:pt x="169" y="1255"/>
                  </a:lnTo>
                  <a:lnTo>
                    <a:pt x="169" y="1246"/>
                  </a:lnTo>
                  <a:lnTo>
                    <a:pt x="169" y="1237"/>
                  </a:lnTo>
                  <a:lnTo>
                    <a:pt x="175" y="1232"/>
                  </a:lnTo>
                  <a:lnTo>
                    <a:pt x="181" y="1225"/>
                  </a:lnTo>
                  <a:lnTo>
                    <a:pt x="181" y="1216"/>
                  </a:lnTo>
                  <a:lnTo>
                    <a:pt x="181" y="1207"/>
                  </a:lnTo>
                  <a:lnTo>
                    <a:pt x="181" y="1198"/>
                  </a:lnTo>
                  <a:lnTo>
                    <a:pt x="181" y="1188"/>
                  </a:lnTo>
                  <a:lnTo>
                    <a:pt x="187" y="1182"/>
                  </a:lnTo>
                  <a:lnTo>
                    <a:pt x="193" y="1177"/>
                  </a:lnTo>
                  <a:lnTo>
                    <a:pt x="193" y="1168"/>
                  </a:lnTo>
                  <a:lnTo>
                    <a:pt x="193" y="1159"/>
                  </a:lnTo>
                  <a:lnTo>
                    <a:pt x="193" y="1151"/>
                  </a:lnTo>
                  <a:lnTo>
                    <a:pt x="193" y="1141"/>
                  </a:lnTo>
                  <a:lnTo>
                    <a:pt x="198" y="1136"/>
                  </a:lnTo>
                  <a:lnTo>
                    <a:pt x="204" y="1129"/>
                  </a:lnTo>
                  <a:lnTo>
                    <a:pt x="204" y="1114"/>
                  </a:lnTo>
                  <a:lnTo>
                    <a:pt x="204" y="1099"/>
                  </a:lnTo>
                  <a:lnTo>
                    <a:pt x="204" y="1084"/>
                  </a:lnTo>
                  <a:lnTo>
                    <a:pt x="204" y="1069"/>
                  </a:lnTo>
                  <a:lnTo>
                    <a:pt x="210" y="1063"/>
                  </a:lnTo>
                  <a:lnTo>
                    <a:pt x="217" y="1057"/>
                  </a:lnTo>
                  <a:lnTo>
                    <a:pt x="217" y="1045"/>
                  </a:lnTo>
                  <a:lnTo>
                    <a:pt x="217" y="1034"/>
                  </a:lnTo>
                  <a:lnTo>
                    <a:pt x="222" y="1028"/>
                  </a:lnTo>
                  <a:lnTo>
                    <a:pt x="229" y="1021"/>
                  </a:lnTo>
                  <a:lnTo>
                    <a:pt x="229" y="1009"/>
                  </a:lnTo>
                  <a:lnTo>
                    <a:pt x="229" y="997"/>
                  </a:lnTo>
                  <a:lnTo>
                    <a:pt x="235" y="991"/>
                  </a:lnTo>
                  <a:lnTo>
                    <a:pt x="241" y="984"/>
                  </a:lnTo>
                  <a:lnTo>
                    <a:pt x="241" y="976"/>
                  </a:lnTo>
                  <a:lnTo>
                    <a:pt x="241" y="967"/>
                  </a:lnTo>
                  <a:lnTo>
                    <a:pt x="241" y="957"/>
                  </a:lnTo>
                  <a:lnTo>
                    <a:pt x="241" y="948"/>
                  </a:lnTo>
                  <a:lnTo>
                    <a:pt x="246" y="942"/>
                  </a:lnTo>
                  <a:lnTo>
                    <a:pt x="252" y="936"/>
                  </a:lnTo>
                  <a:lnTo>
                    <a:pt x="252" y="928"/>
                  </a:lnTo>
                  <a:lnTo>
                    <a:pt x="252" y="919"/>
                  </a:lnTo>
                  <a:lnTo>
                    <a:pt x="252" y="909"/>
                  </a:lnTo>
                  <a:lnTo>
                    <a:pt x="252" y="901"/>
                  </a:lnTo>
                  <a:lnTo>
                    <a:pt x="258" y="895"/>
                  </a:lnTo>
                  <a:lnTo>
                    <a:pt x="265" y="888"/>
                  </a:lnTo>
                  <a:lnTo>
                    <a:pt x="265" y="877"/>
                  </a:lnTo>
                  <a:lnTo>
                    <a:pt x="265" y="865"/>
                  </a:lnTo>
                  <a:lnTo>
                    <a:pt x="271" y="859"/>
                  </a:lnTo>
                  <a:lnTo>
                    <a:pt x="277" y="852"/>
                  </a:lnTo>
                  <a:lnTo>
                    <a:pt x="277" y="844"/>
                  </a:lnTo>
                  <a:lnTo>
                    <a:pt x="277" y="836"/>
                  </a:lnTo>
                  <a:lnTo>
                    <a:pt x="277" y="826"/>
                  </a:lnTo>
                  <a:lnTo>
                    <a:pt x="277" y="817"/>
                  </a:lnTo>
                  <a:lnTo>
                    <a:pt x="283" y="811"/>
                  </a:lnTo>
                  <a:lnTo>
                    <a:pt x="289" y="805"/>
                  </a:lnTo>
                  <a:lnTo>
                    <a:pt x="289" y="793"/>
                  </a:lnTo>
                  <a:lnTo>
                    <a:pt x="289" y="780"/>
                  </a:lnTo>
                  <a:lnTo>
                    <a:pt x="294" y="775"/>
                  </a:lnTo>
                  <a:lnTo>
                    <a:pt x="300" y="769"/>
                  </a:lnTo>
                  <a:lnTo>
                    <a:pt x="300" y="759"/>
                  </a:lnTo>
                  <a:lnTo>
                    <a:pt x="300" y="750"/>
                  </a:lnTo>
                  <a:lnTo>
                    <a:pt x="300" y="742"/>
                  </a:lnTo>
                  <a:lnTo>
                    <a:pt x="300" y="732"/>
                  </a:lnTo>
                  <a:lnTo>
                    <a:pt x="310" y="724"/>
                  </a:lnTo>
                  <a:lnTo>
                    <a:pt x="319" y="715"/>
                  </a:lnTo>
                  <a:lnTo>
                    <a:pt x="327" y="705"/>
                  </a:lnTo>
                  <a:lnTo>
                    <a:pt x="337" y="697"/>
                  </a:lnTo>
                  <a:lnTo>
                    <a:pt x="337" y="682"/>
                  </a:lnTo>
                  <a:lnTo>
                    <a:pt x="337" y="667"/>
                  </a:lnTo>
                  <a:lnTo>
                    <a:pt x="337" y="652"/>
                  </a:lnTo>
                  <a:lnTo>
                    <a:pt x="337" y="636"/>
                  </a:lnTo>
                  <a:lnTo>
                    <a:pt x="343" y="630"/>
                  </a:lnTo>
                  <a:lnTo>
                    <a:pt x="348" y="625"/>
                  </a:lnTo>
                  <a:lnTo>
                    <a:pt x="348" y="615"/>
                  </a:lnTo>
                  <a:lnTo>
                    <a:pt x="348" y="607"/>
                  </a:lnTo>
                  <a:lnTo>
                    <a:pt x="348" y="598"/>
                  </a:lnTo>
                  <a:lnTo>
                    <a:pt x="348" y="589"/>
                  </a:lnTo>
                  <a:lnTo>
                    <a:pt x="354" y="584"/>
                  </a:lnTo>
                  <a:lnTo>
                    <a:pt x="361" y="577"/>
                  </a:lnTo>
                  <a:lnTo>
                    <a:pt x="361" y="565"/>
                  </a:lnTo>
                  <a:lnTo>
                    <a:pt x="361" y="553"/>
                  </a:lnTo>
                  <a:lnTo>
                    <a:pt x="367" y="547"/>
                  </a:lnTo>
                  <a:lnTo>
                    <a:pt x="373" y="540"/>
                  </a:lnTo>
                  <a:lnTo>
                    <a:pt x="373" y="529"/>
                  </a:lnTo>
                  <a:lnTo>
                    <a:pt x="373" y="517"/>
                  </a:lnTo>
                  <a:lnTo>
                    <a:pt x="379" y="511"/>
                  </a:lnTo>
                  <a:lnTo>
                    <a:pt x="385" y="504"/>
                  </a:lnTo>
                  <a:lnTo>
                    <a:pt x="385" y="499"/>
                  </a:lnTo>
                  <a:lnTo>
                    <a:pt x="385" y="493"/>
                  </a:lnTo>
                  <a:lnTo>
                    <a:pt x="391" y="487"/>
                  </a:lnTo>
                  <a:lnTo>
                    <a:pt x="398" y="480"/>
                  </a:lnTo>
                  <a:lnTo>
                    <a:pt x="398" y="472"/>
                  </a:lnTo>
                  <a:lnTo>
                    <a:pt x="398" y="463"/>
                  </a:lnTo>
                  <a:lnTo>
                    <a:pt x="398" y="454"/>
                  </a:lnTo>
                  <a:lnTo>
                    <a:pt x="398" y="444"/>
                  </a:lnTo>
                  <a:lnTo>
                    <a:pt x="402" y="438"/>
                  </a:lnTo>
                  <a:lnTo>
                    <a:pt x="408" y="432"/>
                  </a:lnTo>
                  <a:lnTo>
                    <a:pt x="408" y="427"/>
                  </a:lnTo>
                  <a:lnTo>
                    <a:pt x="408" y="421"/>
                  </a:lnTo>
                  <a:lnTo>
                    <a:pt x="414" y="415"/>
                  </a:lnTo>
                  <a:lnTo>
                    <a:pt x="421" y="408"/>
                  </a:lnTo>
                  <a:lnTo>
                    <a:pt x="421" y="396"/>
                  </a:lnTo>
                  <a:lnTo>
                    <a:pt x="421" y="384"/>
                  </a:lnTo>
                  <a:lnTo>
                    <a:pt x="426" y="380"/>
                  </a:lnTo>
                  <a:lnTo>
                    <a:pt x="433" y="373"/>
                  </a:lnTo>
                  <a:lnTo>
                    <a:pt x="433" y="361"/>
                  </a:lnTo>
                  <a:lnTo>
                    <a:pt x="433" y="348"/>
                  </a:lnTo>
                  <a:lnTo>
                    <a:pt x="439" y="343"/>
                  </a:lnTo>
                  <a:lnTo>
                    <a:pt x="444" y="336"/>
                  </a:lnTo>
                  <a:lnTo>
                    <a:pt x="444" y="330"/>
                  </a:lnTo>
                  <a:lnTo>
                    <a:pt x="444" y="325"/>
                  </a:lnTo>
                  <a:lnTo>
                    <a:pt x="450" y="319"/>
                  </a:lnTo>
                  <a:lnTo>
                    <a:pt x="457" y="313"/>
                  </a:lnTo>
                  <a:lnTo>
                    <a:pt x="457" y="300"/>
                  </a:lnTo>
                  <a:lnTo>
                    <a:pt x="457" y="288"/>
                  </a:lnTo>
                  <a:lnTo>
                    <a:pt x="462" y="282"/>
                  </a:lnTo>
                  <a:lnTo>
                    <a:pt x="469" y="277"/>
                  </a:lnTo>
                  <a:lnTo>
                    <a:pt x="469" y="271"/>
                  </a:lnTo>
                  <a:lnTo>
                    <a:pt x="469" y="265"/>
                  </a:lnTo>
                  <a:lnTo>
                    <a:pt x="475" y="259"/>
                  </a:lnTo>
                  <a:lnTo>
                    <a:pt x="481" y="253"/>
                  </a:lnTo>
                  <a:lnTo>
                    <a:pt x="481" y="241"/>
                  </a:lnTo>
                  <a:lnTo>
                    <a:pt x="481" y="229"/>
                  </a:lnTo>
                  <a:lnTo>
                    <a:pt x="487" y="223"/>
                  </a:lnTo>
                  <a:lnTo>
                    <a:pt x="494" y="217"/>
                  </a:lnTo>
                  <a:lnTo>
                    <a:pt x="494" y="211"/>
                  </a:lnTo>
                  <a:lnTo>
                    <a:pt x="494" y="204"/>
                  </a:lnTo>
                  <a:lnTo>
                    <a:pt x="498" y="198"/>
                  </a:lnTo>
                  <a:lnTo>
                    <a:pt x="505" y="192"/>
                  </a:lnTo>
                  <a:lnTo>
                    <a:pt x="505" y="180"/>
                  </a:lnTo>
                  <a:lnTo>
                    <a:pt x="505" y="169"/>
                  </a:lnTo>
                  <a:lnTo>
                    <a:pt x="517" y="157"/>
                  </a:lnTo>
                  <a:lnTo>
                    <a:pt x="529" y="144"/>
                  </a:lnTo>
                  <a:lnTo>
                    <a:pt x="529" y="132"/>
                  </a:lnTo>
                  <a:lnTo>
                    <a:pt x="529" y="121"/>
                  </a:lnTo>
                  <a:lnTo>
                    <a:pt x="535" y="115"/>
                  </a:lnTo>
                  <a:lnTo>
                    <a:pt x="541" y="108"/>
                  </a:lnTo>
                  <a:lnTo>
                    <a:pt x="541" y="96"/>
                  </a:lnTo>
                  <a:lnTo>
                    <a:pt x="541" y="84"/>
                  </a:lnTo>
                  <a:lnTo>
                    <a:pt x="552" y="73"/>
                  </a:lnTo>
                  <a:lnTo>
                    <a:pt x="565" y="61"/>
                  </a:lnTo>
                  <a:lnTo>
                    <a:pt x="565" y="55"/>
                  </a:lnTo>
                  <a:lnTo>
                    <a:pt x="565" y="49"/>
                  </a:lnTo>
                  <a:lnTo>
                    <a:pt x="571" y="43"/>
                  </a:lnTo>
                  <a:lnTo>
                    <a:pt x="577" y="36"/>
                  </a:lnTo>
                  <a:lnTo>
                    <a:pt x="577" y="30"/>
                  </a:lnTo>
                  <a:lnTo>
                    <a:pt x="577" y="25"/>
                  </a:lnTo>
                  <a:lnTo>
                    <a:pt x="583" y="19"/>
                  </a:lnTo>
                  <a:lnTo>
                    <a:pt x="589" y="13"/>
                  </a:lnTo>
                  <a:lnTo>
                    <a:pt x="589" y="7"/>
                  </a:lnTo>
                  <a:lnTo>
                    <a:pt x="589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29" name="Freeform 289"/>
            <p:cNvSpPr>
              <a:spLocks/>
            </p:cNvSpPr>
            <p:nvPr/>
          </p:nvSpPr>
          <p:spPr bwMode="auto">
            <a:xfrm rot="60000" flipH="1">
              <a:off x="449" y="1876"/>
              <a:ext cx="810" cy="30"/>
            </a:xfrm>
            <a:custGeom>
              <a:avLst/>
              <a:gdLst>
                <a:gd name="T0" fmla="*/ 1800 w 1800"/>
                <a:gd name="T1" fmla="*/ 58 h 58"/>
                <a:gd name="T2" fmla="*/ 1788 w 1800"/>
                <a:gd name="T3" fmla="*/ 48 h 58"/>
                <a:gd name="T4" fmla="*/ 1775 w 1800"/>
                <a:gd name="T5" fmla="*/ 36 h 58"/>
                <a:gd name="T6" fmla="*/ 1674 w 1800"/>
                <a:gd name="T7" fmla="*/ 36 h 58"/>
                <a:gd name="T8" fmla="*/ 1572 w 1800"/>
                <a:gd name="T9" fmla="*/ 36 h 58"/>
                <a:gd name="T10" fmla="*/ 1470 w 1800"/>
                <a:gd name="T11" fmla="*/ 36 h 58"/>
                <a:gd name="T12" fmla="*/ 1368 w 1800"/>
                <a:gd name="T13" fmla="*/ 36 h 58"/>
                <a:gd name="T14" fmla="*/ 1266 w 1800"/>
                <a:gd name="T15" fmla="*/ 36 h 58"/>
                <a:gd name="T16" fmla="*/ 1164 w 1800"/>
                <a:gd name="T17" fmla="*/ 36 h 58"/>
                <a:gd name="T18" fmla="*/ 1062 w 1800"/>
                <a:gd name="T19" fmla="*/ 36 h 58"/>
                <a:gd name="T20" fmla="*/ 960 w 1800"/>
                <a:gd name="T21" fmla="*/ 36 h 58"/>
                <a:gd name="T22" fmla="*/ 954 w 1800"/>
                <a:gd name="T23" fmla="*/ 30 h 58"/>
                <a:gd name="T24" fmla="*/ 948 w 1800"/>
                <a:gd name="T25" fmla="*/ 23 h 58"/>
                <a:gd name="T26" fmla="*/ 890 w 1800"/>
                <a:gd name="T27" fmla="*/ 23 h 58"/>
                <a:gd name="T28" fmla="*/ 831 w 1800"/>
                <a:gd name="T29" fmla="*/ 23 h 58"/>
                <a:gd name="T30" fmla="*/ 772 w 1800"/>
                <a:gd name="T31" fmla="*/ 23 h 58"/>
                <a:gd name="T32" fmla="*/ 714 w 1800"/>
                <a:gd name="T33" fmla="*/ 23 h 58"/>
                <a:gd name="T34" fmla="*/ 655 w 1800"/>
                <a:gd name="T35" fmla="*/ 23 h 58"/>
                <a:gd name="T36" fmla="*/ 597 w 1800"/>
                <a:gd name="T37" fmla="*/ 23 h 58"/>
                <a:gd name="T38" fmla="*/ 538 w 1800"/>
                <a:gd name="T39" fmla="*/ 23 h 58"/>
                <a:gd name="T40" fmla="*/ 479 w 1800"/>
                <a:gd name="T41" fmla="*/ 23 h 58"/>
                <a:gd name="T42" fmla="*/ 421 w 1800"/>
                <a:gd name="T43" fmla="*/ 23 h 58"/>
                <a:gd name="T44" fmla="*/ 362 w 1800"/>
                <a:gd name="T45" fmla="*/ 23 h 58"/>
                <a:gd name="T46" fmla="*/ 304 w 1800"/>
                <a:gd name="T47" fmla="*/ 23 h 58"/>
                <a:gd name="T48" fmla="*/ 246 w 1800"/>
                <a:gd name="T49" fmla="*/ 23 h 58"/>
                <a:gd name="T50" fmla="*/ 188 w 1800"/>
                <a:gd name="T51" fmla="*/ 23 h 58"/>
                <a:gd name="T52" fmla="*/ 129 w 1800"/>
                <a:gd name="T53" fmla="*/ 23 h 58"/>
                <a:gd name="T54" fmla="*/ 70 w 1800"/>
                <a:gd name="T55" fmla="*/ 23 h 58"/>
                <a:gd name="T56" fmla="*/ 12 w 1800"/>
                <a:gd name="T57" fmla="*/ 23 h 58"/>
                <a:gd name="T58" fmla="*/ 6 w 1800"/>
                <a:gd name="T59" fmla="*/ 17 h 58"/>
                <a:gd name="T60" fmla="*/ 0 w 1800"/>
                <a:gd name="T61" fmla="*/ 12 h 58"/>
                <a:gd name="T62" fmla="*/ 0 w 1800"/>
                <a:gd name="T63" fmla="*/ 6 h 58"/>
                <a:gd name="T64" fmla="*/ 0 w 1800"/>
                <a:gd name="T6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0" h="58">
                  <a:moveTo>
                    <a:pt x="1800" y="58"/>
                  </a:moveTo>
                  <a:lnTo>
                    <a:pt x="1788" y="48"/>
                  </a:lnTo>
                  <a:lnTo>
                    <a:pt x="1775" y="36"/>
                  </a:lnTo>
                  <a:lnTo>
                    <a:pt x="1674" y="36"/>
                  </a:lnTo>
                  <a:lnTo>
                    <a:pt x="1572" y="36"/>
                  </a:lnTo>
                  <a:lnTo>
                    <a:pt x="1470" y="36"/>
                  </a:lnTo>
                  <a:lnTo>
                    <a:pt x="1368" y="36"/>
                  </a:lnTo>
                  <a:lnTo>
                    <a:pt x="1266" y="36"/>
                  </a:lnTo>
                  <a:lnTo>
                    <a:pt x="1164" y="36"/>
                  </a:lnTo>
                  <a:lnTo>
                    <a:pt x="1062" y="36"/>
                  </a:lnTo>
                  <a:lnTo>
                    <a:pt x="960" y="36"/>
                  </a:lnTo>
                  <a:lnTo>
                    <a:pt x="954" y="30"/>
                  </a:lnTo>
                  <a:lnTo>
                    <a:pt x="948" y="23"/>
                  </a:lnTo>
                  <a:lnTo>
                    <a:pt x="890" y="23"/>
                  </a:lnTo>
                  <a:lnTo>
                    <a:pt x="831" y="23"/>
                  </a:lnTo>
                  <a:lnTo>
                    <a:pt x="772" y="23"/>
                  </a:lnTo>
                  <a:lnTo>
                    <a:pt x="714" y="23"/>
                  </a:lnTo>
                  <a:lnTo>
                    <a:pt x="655" y="23"/>
                  </a:lnTo>
                  <a:lnTo>
                    <a:pt x="597" y="23"/>
                  </a:lnTo>
                  <a:lnTo>
                    <a:pt x="538" y="23"/>
                  </a:lnTo>
                  <a:lnTo>
                    <a:pt x="479" y="23"/>
                  </a:lnTo>
                  <a:lnTo>
                    <a:pt x="421" y="23"/>
                  </a:lnTo>
                  <a:lnTo>
                    <a:pt x="362" y="23"/>
                  </a:lnTo>
                  <a:lnTo>
                    <a:pt x="304" y="23"/>
                  </a:lnTo>
                  <a:lnTo>
                    <a:pt x="246" y="23"/>
                  </a:lnTo>
                  <a:lnTo>
                    <a:pt x="188" y="23"/>
                  </a:lnTo>
                  <a:lnTo>
                    <a:pt x="129" y="23"/>
                  </a:lnTo>
                  <a:lnTo>
                    <a:pt x="70" y="23"/>
                  </a:lnTo>
                  <a:lnTo>
                    <a:pt x="12" y="23"/>
                  </a:lnTo>
                  <a:lnTo>
                    <a:pt x="6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30" name="Freeform 290"/>
            <p:cNvSpPr>
              <a:spLocks/>
            </p:cNvSpPr>
            <p:nvPr/>
          </p:nvSpPr>
          <p:spPr bwMode="auto">
            <a:xfrm rot="60000" flipH="1">
              <a:off x="1259" y="1883"/>
              <a:ext cx="735" cy="11"/>
            </a:xfrm>
            <a:custGeom>
              <a:avLst/>
              <a:gdLst>
                <a:gd name="T0" fmla="*/ 1633 w 1633"/>
                <a:gd name="T1" fmla="*/ 13 h 25"/>
                <a:gd name="T2" fmla="*/ 1627 w 1633"/>
                <a:gd name="T3" fmla="*/ 13 h 25"/>
                <a:gd name="T4" fmla="*/ 1620 w 1633"/>
                <a:gd name="T5" fmla="*/ 13 h 25"/>
                <a:gd name="T6" fmla="*/ 1614 w 1633"/>
                <a:gd name="T7" fmla="*/ 18 h 25"/>
                <a:gd name="T8" fmla="*/ 1609 w 1633"/>
                <a:gd name="T9" fmla="*/ 25 h 25"/>
                <a:gd name="T10" fmla="*/ 1510 w 1633"/>
                <a:gd name="T11" fmla="*/ 25 h 25"/>
                <a:gd name="T12" fmla="*/ 1411 w 1633"/>
                <a:gd name="T13" fmla="*/ 25 h 25"/>
                <a:gd name="T14" fmla="*/ 1312 w 1633"/>
                <a:gd name="T15" fmla="*/ 25 h 25"/>
                <a:gd name="T16" fmla="*/ 1212 w 1633"/>
                <a:gd name="T17" fmla="*/ 25 h 25"/>
                <a:gd name="T18" fmla="*/ 1113 w 1633"/>
                <a:gd name="T19" fmla="*/ 25 h 25"/>
                <a:gd name="T20" fmla="*/ 1014 w 1633"/>
                <a:gd name="T21" fmla="*/ 25 h 25"/>
                <a:gd name="T22" fmla="*/ 915 w 1633"/>
                <a:gd name="T23" fmla="*/ 25 h 25"/>
                <a:gd name="T24" fmla="*/ 816 w 1633"/>
                <a:gd name="T25" fmla="*/ 25 h 25"/>
                <a:gd name="T26" fmla="*/ 811 w 1633"/>
                <a:gd name="T27" fmla="*/ 19 h 25"/>
                <a:gd name="T28" fmla="*/ 803 w 1633"/>
                <a:gd name="T29" fmla="*/ 13 h 25"/>
                <a:gd name="T30" fmla="*/ 732 w 1633"/>
                <a:gd name="T31" fmla="*/ 13 h 25"/>
                <a:gd name="T32" fmla="*/ 659 w 1633"/>
                <a:gd name="T33" fmla="*/ 13 h 25"/>
                <a:gd name="T34" fmla="*/ 588 w 1633"/>
                <a:gd name="T35" fmla="*/ 13 h 25"/>
                <a:gd name="T36" fmla="*/ 516 w 1633"/>
                <a:gd name="T37" fmla="*/ 13 h 25"/>
                <a:gd name="T38" fmla="*/ 444 w 1633"/>
                <a:gd name="T39" fmla="*/ 13 h 25"/>
                <a:gd name="T40" fmla="*/ 372 w 1633"/>
                <a:gd name="T41" fmla="*/ 13 h 25"/>
                <a:gd name="T42" fmla="*/ 300 w 1633"/>
                <a:gd name="T43" fmla="*/ 13 h 25"/>
                <a:gd name="T44" fmla="*/ 228 w 1633"/>
                <a:gd name="T45" fmla="*/ 13 h 25"/>
                <a:gd name="T46" fmla="*/ 222 w 1633"/>
                <a:gd name="T47" fmla="*/ 7 h 25"/>
                <a:gd name="T48" fmla="*/ 216 w 1633"/>
                <a:gd name="T49" fmla="*/ 0 h 25"/>
                <a:gd name="T50" fmla="*/ 189 w 1633"/>
                <a:gd name="T51" fmla="*/ 0 h 25"/>
                <a:gd name="T52" fmla="*/ 163 w 1633"/>
                <a:gd name="T53" fmla="*/ 0 h 25"/>
                <a:gd name="T54" fmla="*/ 136 w 1633"/>
                <a:gd name="T55" fmla="*/ 0 h 25"/>
                <a:gd name="T56" fmla="*/ 109 w 1633"/>
                <a:gd name="T57" fmla="*/ 0 h 25"/>
                <a:gd name="T58" fmla="*/ 82 w 1633"/>
                <a:gd name="T59" fmla="*/ 0 h 25"/>
                <a:gd name="T60" fmla="*/ 55 w 1633"/>
                <a:gd name="T61" fmla="*/ 0 h 25"/>
                <a:gd name="T62" fmla="*/ 28 w 1633"/>
                <a:gd name="T63" fmla="*/ 0 h 25"/>
                <a:gd name="T64" fmla="*/ 0 w 1633"/>
                <a:gd name="T6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3" h="25">
                  <a:moveTo>
                    <a:pt x="1633" y="13"/>
                  </a:moveTo>
                  <a:lnTo>
                    <a:pt x="1627" y="13"/>
                  </a:lnTo>
                  <a:lnTo>
                    <a:pt x="1620" y="13"/>
                  </a:lnTo>
                  <a:lnTo>
                    <a:pt x="1614" y="18"/>
                  </a:lnTo>
                  <a:lnTo>
                    <a:pt x="1609" y="25"/>
                  </a:lnTo>
                  <a:lnTo>
                    <a:pt x="1510" y="25"/>
                  </a:lnTo>
                  <a:lnTo>
                    <a:pt x="1411" y="25"/>
                  </a:lnTo>
                  <a:lnTo>
                    <a:pt x="1312" y="25"/>
                  </a:lnTo>
                  <a:lnTo>
                    <a:pt x="1212" y="25"/>
                  </a:lnTo>
                  <a:lnTo>
                    <a:pt x="1113" y="25"/>
                  </a:lnTo>
                  <a:lnTo>
                    <a:pt x="1014" y="25"/>
                  </a:lnTo>
                  <a:lnTo>
                    <a:pt x="915" y="25"/>
                  </a:lnTo>
                  <a:lnTo>
                    <a:pt x="816" y="25"/>
                  </a:lnTo>
                  <a:lnTo>
                    <a:pt x="811" y="19"/>
                  </a:lnTo>
                  <a:lnTo>
                    <a:pt x="803" y="13"/>
                  </a:lnTo>
                  <a:lnTo>
                    <a:pt x="732" y="13"/>
                  </a:lnTo>
                  <a:lnTo>
                    <a:pt x="659" y="13"/>
                  </a:lnTo>
                  <a:lnTo>
                    <a:pt x="588" y="13"/>
                  </a:lnTo>
                  <a:lnTo>
                    <a:pt x="516" y="13"/>
                  </a:lnTo>
                  <a:lnTo>
                    <a:pt x="444" y="13"/>
                  </a:lnTo>
                  <a:lnTo>
                    <a:pt x="372" y="13"/>
                  </a:lnTo>
                  <a:lnTo>
                    <a:pt x="300" y="13"/>
                  </a:lnTo>
                  <a:lnTo>
                    <a:pt x="228" y="13"/>
                  </a:lnTo>
                  <a:lnTo>
                    <a:pt x="222" y="7"/>
                  </a:lnTo>
                  <a:lnTo>
                    <a:pt x="216" y="0"/>
                  </a:lnTo>
                  <a:lnTo>
                    <a:pt x="189" y="0"/>
                  </a:lnTo>
                  <a:lnTo>
                    <a:pt x="163" y="0"/>
                  </a:lnTo>
                  <a:lnTo>
                    <a:pt x="136" y="0"/>
                  </a:lnTo>
                  <a:lnTo>
                    <a:pt x="109" y="0"/>
                  </a:lnTo>
                  <a:lnTo>
                    <a:pt x="82" y="0"/>
                  </a:lnTo>
                  <a:lnTo>
                    <a:pt x="55" y="0"/>
                  </a:ln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31" name="Freeform 291"/>
            <p:cNvSpPr>
              <a:spLocks/>
            </p:cNvSpPr>
            <p:nvPr/>
          </p:nvSpPr>
          <p:spPr bwMode="auto">
            <a:xfrm rot="60000" flipH="1">
              <a:off x="1257" y="1861"/>
              <a:ext cx="2" cy="21"/>
            </a:xfrm>
            <a:custGeom>
              <a:avLst/>
              <a:gdLst>
                <a:gd name="T0" fmla="*/ 49 h 49"/>
                <a:gd name="T1" fmla="*/ 37 h 49"/>
                <a:gd name="T2" fmla="*/ 24 h 49"/>
                <a:gd name="T3" fmla="*/ 13 h 49"/>
                <a:gd name="T4" fmla="*/ 0 h 4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49">
                  <a:moveTo>
                    <a:pt x="0" y="49"/>
                  </a:moveTo>
                  <a:lnTo>
                    <a:pt x="0" y="37"/>
                  </a:lnTo>
                  <a:lnTo>
                    <a:pt x="0" y="24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33" name="Freeform 293"/>
            <p:cNvSpPr>
              <a:spLocks/>
            </p:cNvSpPr>
            <p:nvPr/>
          </p:nvSpPr>
          <p:spPr bwMode="auto">
            <a:xfrm rot="60000" flipH="1">
              <a:off x="1230" y="1809"/>
              <a:ext cx="30" cy="52"/>
            </a:xfrm>
            <a:custGeom>
              <a:avLst/>
              <a:gdLst>
                <a:gd name="T0" fmla="*/ 0 w 72"/>
                <a:gd name="T1" fmla="*/ 120 h 120"/>
                <a:gd name="T2" fmla="*/ 5 w 72"/>
                <a:gd name="T3" fmla="*/ 115 h 120"/>
                <a:gd name="T4" fmla="*/ 12 w 72"/>
                <a:gd name="T5" fmla="*/ 109 h 120"/>
                <a:gd name="T6" fmla="*/ 17 w 72"/>
                <a:gd name="T7" fmla="*/ 109 h 120"/>
                <a:gd name="T8" fmla="*/ 22 w 72"/>
                <a:gd name="T9" fmla="*/ 109 h 120"/>
                <a:gd name="T10" fmla="*/ 22 w 72"/>
                <a:gd name="T11" fmla="*/ 103 h 120"/>
                <a:gd name="T12" fmla="*/ 22 w 72"/>
                <a:gd name="T13" fmla="*/ 96 h 120"/>
                <a:gd name="T14" fmla="*/ 35 w 72"/>
                <a:gd name="T15" fmla="*/ 85 h 120"/>
                <a:gd name="T16" fmla="*/ 47 w 72"/>
                <a:gd name="T17" fmla="*/ 73 h 120"/>
                <a:gd name="T18" fmla="*/ 47 w 72"/>
                <a:gd name="T19" fmla="*/ 61 h 120"/>
                <a:gd name="T20" fmla="*/ 47 w 72"/>
                <a:gd name="T21" fmla="*/ 48 h 120"/>
                <a:gd name="T22" fmla="*/ 53 w 72"/>
                <a:gd name="T23" fmla="*/ 42 h 120"/>
                <a:gd name="T24" fmla="*/ 59 w 72"/>
                <a:gd name="T25" fmla="*/ 36 h 120"/>
                <a:gd name="T26" fmla="*/ 59 w 72"/>
                <a:gd name="T27" fmla="*/ 31 h 120"/>
                <a:gd name="T28" fmla="*/ 59 w 72"/>
                <a:gd name="T29" fmla="*/ 24 h 120"/>
                <a:gd name="T30" fmla="*/ 65 w 72"/>
                <a:gd name="T31" fmla="*/ 19 h 120"/>
                <a:gd name="T32" fmla="*/ 72 w 72"/>
                <a:gd name="T33" fmla="*/ 12 h 120"/>
                <a:gd name="T34" fmla="*/ 72 w 72"/>
                <a:gd name="T35" fmla="*/ 7 h 120"/>
                <a:gd name="T36" fmla="*/ 72 w 72"/>
                <a:gd name="T3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2" h="120">
                  <a:moveTo>
                    <a:pt x="0" y="120"/>
                  </a:moveTo>
                  <a:lnTo>
                    <a:pt x="5" y="115"/>
                  </a:lnTo>
                  <a:lnTo>
                    <a:pt x="12" y="109"/>
                  </a:lnTo>
                  <a:lnTo>
                    <a:pt x="17" y="109"/>
                  </a:lnTo>
                  <a:lnTo>
                    <a:pt x="22" y="109"/>
                  </a:lnTo>
                  <a:lnTo>
                    <a:pt x="22" y="103"/>
                  </a:lnTo>
                  <a:lnTo>
                    <a:pt x="22" y="96"/>
                  </a:lnTo>
                  <a:lnTo>
                    <a:pt x="35" y="85"/>
                  </a:lnTo>
                  <a:lnTo>
                    <a:pt x="47" y="73"/>
                  </a:lnTo>
                  <a:lnTo>
                    <a:pt x="47" y="61"/>
                  </a:lnTo>
                  <a:lnTo>
                    <a:pt x="47" y="48"/>
                  </a:lnTo>
                  <a:lnTo>
                    <a:pt x="53" y="42"/>
                  </a:lnTo>
                  <a:lnTo>
                    <a:pt x="59" y="36"/>
                  </a:lnTo>
                  <a:lnTo>
                    <a:pt x="59" y="31"/>
                  </a:lnTo>
                  <a:lnTo>
                    <a:pt x="59" y="24"/>
                  </a:lnTo>
                  <a:lnTo>
                    <a:pt x="65" y="19"/>
                  </a:lnTo>
                  <a:lnTo>
                    <a:pt x="72" y="12"/>
                  </a:lnTo>
                  <a:lnTo>
                    <a:pt x="72" y="7"/>
                  </a:lnTo>
                  <a:lnTo>
                    <a:pt x="72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34" name="Freeform 294"/>
            <p:cNvSpPr>
              <a:spLocks/>
            </p:cNvSpPr>
            <p:nvPr/>
          </p:nvSpPr>
          <p:spPr bwMode="auto">
            <a:xfrm rot="60000" flipH="1">
              <a:off x="1172" y="1682"/>
              <a:ext cx="32" cy="76"/>
            </a:xfrm>
            <a:custGeom>
              <a:avLst/>
              <a:gdLst>
                <a:gd name="T0" fmla="*/ 0 w 73"/>
                <a:gd name="T1" fmla="*/ 181 h 181"/>
                <a:gd name="T2" fmla="*/ 0 w 73"/>
                <a:gd name="T3" fmla="*/ 169 h 181"/>
                <a:gd name="T4" fmla="*/ 0 w 73"/>
                <a:gd name="T5" fmla="*/ 156 h 181"/>
                <a:gd name="T6" fmla="*/ 6 w 73"/>
                <a:gd name="T7" fmla="*/ 150 h 181"/>
                <a:gd name="T8" fmla="*/ 12 w 73"/>
                <a:gd name="T9" fmla="*/ 144 h 181"/>
                <a:gd name="T10" fmla="*/ 12 w 73"/>
                <a:gd name="T11" fmla="*/ 138 h 181"/>
                <a:gd name="T12" fmla="*/ 12 w 73"/>
                <a:gd name="T13" fmla="*/ 133 h 181"/>
                <a:gd name="T14" fmla="*/ 18 w 73"/>
                <a:gd name="T15" fmla="*/ 127 h 181"/>
                <a:gd name="T16" fmla="*/ 24 w 73"/>
                <a:gd name="T17" fmla="*/ 120 h 181"/>
                <a:gd name="T18" fmla="*/ 24 w 73"/>
                <a:gd name="T19" fmla="*/ 114 h 181"/>
                <a:gd name="T20" fmla="*/ 24 w 73"/>
                <a:gd name="T21" fmla="*/ 108 h 181"/>
                <a:gd name="T22" fmla="*/ 30 w 73"/>
                <a:gd name="T23" fmla="*/ 102 h 181"/>
                <a:gd name="T24" fmla="*/ 37 w 73"/>
                <a:gd name="T25" fmla="*/ 96 h 181"/>
                <a:gd name="T26" fmla="*/ 37 w 73"/>
                <a:gd name="T27" fmla="*/ 85 h 181"/>
                <a:gd name="T28" fmla="*/ 37 w 73"/>
                <a:gd name="T29" fmla="*/ 73 h 181"/>
                <a:gd name="T30" fmla="*/ 43 w 73"/>
                <a:gd name="T31" fmla="*/ 67 h 181"/>
                <a:gd name="T32" fmla="*/ 48 w 73"/>
                <a:gd name="T33" fmla="*/ 60 h 181"/>
                <a:gd name="T34" fmla="*/ 48 w 73"/>
                <a:gd name="T35" fmla="*/ 55 h 181"/>
                <a:gd name="T36" fmla="*/ 48 w 73"/>
                <a:gd name="T37" fmla="*/ 48 h 181"/>
                <a:gd name="T38" fmla="*/ 54 w 73"/>
                <a:gd name="T39" fmla="*/ 42 h 181"/>
                <a:gd name="T40" fmla="*/ 60 w 73"/>
                <a:gd name="T41" fmla="*/ 36 h 181"/>
                <a:gd name="T42" fmla="*/ 60 w 73"/>
                <a:gd name="T43" fmla="*/ 31 h 181"/>
                <a:gd name="T44" fmla="*/ 60 w 73"/>
                <a:gd name="T45" fmla="*/ 24 h 181"/>
                <a:gd name="T46" fmla="*/ 66 w 73"/>
                <a:gd name="T47" fmla="*/ 19 h 181"/>
                <a:gd name="T48" fmla="*/ 73 w 73"/>
                <a:gd name="T49" fmla="*/ 12 h 181"/>
                <a:gd name="T50" fmla="*/ 73 w 73"/>
                <a:gd name="T51" fmla="*/ 6 h 181"/>
                <a:gd name="T52" fmla="*/ 73 w 73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" h="181">
                  <a:moveTo>
                    <a:pt x="0" y="181"/>
                  </a:moveTo>
                  <a:lnTo>
                    <a:pt x="0" y="169"/>
                  </a:lnTo>
                  <a:lnTo>
                    <a:pt x="0" y="156"/>
                  </a:lnTo>
                  <a:lnTo>
                    <a:pt x="6" y="150"/>
                  </a:lnTo>
                  <a:lnTo>
                    <a:pt x="12" y="144"/>
                  </a:lnTo>
                  <a:lnTo>
                    <a:pt x="12" y="138"/>
                  </a:lnTo>
                  <a:lnTo>
                    <a:pt x="12" y="133"/>
                  </a:lnTo>
                  <a:lnTo>
                    <a:pt x="18" y="127"/>
                  </a:lnTo>
                  <a:lnTo>
                    <a:pt x="24" y="120"/>
                  </a:lnTo>
                  <a:lnTo>
                    <a:pt x="24" y="114"/>
                  </a:lnTo>
                  <a:lnTo>
                    <a:pt x="24" y="108"/>
                  </a:lnTo>
                  <a:lnTo>
                    <a:pt x="30" y="102"/>
                  </a:lnTo>
                  <a:lnTo>
                    <a:pt x="37" y="96"/>
                  </a:lnTo>
                  <a:lnTo>
                    <a:pt x="37" y="85"/>
                  </a:lnTo>
                  <a:lnTo>
                    <a:pt x="37" y="73"/>
                  </a:lnTo>
                  <a:lnTo>
                    <a:pt x="43" y="67"/>
                  </a:lnTo>
                  <a:lnTo>
                    <a:pt x="48" y="60"/>
                  </a:lnTo>
                  <a:lnTo>
                    <a:pt x="48" y="55"/>
                  </a:lnTo>
                  <a:lnTo>
                    <a:pt x="48" y="48"/>
                  </a:lnTo>
                  <a:lnTo>
                    <a:pt x="54" y="42"/>
                  </a:lnTo>
                  <a:lnTo>
                    <a:pt x="60" y="36"/>
                  </a:lnTo>
                  <a:lnTo>
                    <a:pt x="60" y="31"/>
                  </a:lnTo>
                  <a:lnTo>
                    <a:pt x="60" y="24"/>
                  </a:lnTo>
                  <a:lnTo>
                    <a:pt x="66" y="19"/>
                  </a:lnTo>
                  <a:lnTo>
                    <a:pt x="73" y="12"/>
                  </a:lnTo>
                  <a:lnTo>
                    <a:pt x="73" y="6"/>
                  </a:lnTo>
                  <a:lnTo>
                    <a:pt x="73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35" name="Freeform 295"/>
            <p:cNvSpPr>
              <a:spLocks/>
            </p:cNvSpPr>
            <p:nvPr/>
          </p:nvSpPr>
          <p:spPr bwMode="auto">
            <a:xfrm rot="60000" flipH="1">
              <a:off x="1106" y="1555"/>
              <a:ext cx="43" cy="74"/>
            </a:xfrm>
            <a:custGeom>
              <a:avLst/>
              <a:gdLst>
                <a:gd name="T0" fmla="*/ 0 w 95"/>
                <a:gd name="T1" fmla="*/ 179 h 179"/>
                <a:gd name="T2" fmla="*/ 12 w 95"/>
                <a:gd name="T3" fmla="*/ 168 h 179"/>
                <a:gd name="T4" fmla="*/ 23 w 95"/>
                <a:gd name="T5" fmla="*/ 156 h 179"/>
                <a:gd name="T6" fmla="*/ 23 w 95"/>
                <a:gd name="T7" fmla="*/ 144 h 179"/>
                <a:gd name="T8" fmla="*/ 23 w 95"/>
                <a:gd name="T9" fmla="*/ 133 h 179"/>
                <a:gd name="T10" fmla="*/ 29 w 95"/>
                <a:gd name="T11" fmla="*/ 127 h 179"/>
                <a:gd name="T12" fmla="*/ 35 w 95"/>
                <a:gd name="T13" fmla="*/ 120 h 179"/>
                <a:gd name="T14" fmla="*/ 35 w 95"/>
                <a:gd name="T15" fmla="*/ 115 h 179"/>
                <a:gd name="T16" fmla="*/ 35 w 95"/>
                <a:gd name="T17" fmla="*/ 108 h 179"/>
                <a:gd name="T18" fmla="*/ 41 w 95"/>
                <a:gd name="T19" fmla="*/ 102 h 179"/>
                <a:gd name="T20" fmla="*/ 48 w 95"/>
                <a:gd name="T21" fmla="*/ 96 h 179"/>
                <a:gd name="T22" fmla="*/ 48 w 95"/>
                <a:gd name="T23" fmla="*/ 90 h 179"/>
                <a:gd name="T24" fmla="*/ 48 w 95"/>
                <a:gd name="T25" fmla="*/ 83 h 179"/>
                <a:gd name="T26" fmla="*/ 54 w 95"/>
                <a:gd name="T27" fmla="*/ 79 h 179"/>
                <a:gd name="T28" fmla="*/ 60 w 95"/>
                <a:gd name="T29" fmla="*/ 72 h 179"/>
                <a:gd name="T30" fmla="*/ 60 w 95"/>
                <a:gd name="T31" fmla="*/ 67 h 179"/>
                <a:gd name="T32" fmla="*/ 60 w 95"/>
                <a:gd name="T33" fmla="*/ 61 h 179"/>
                <a:gd name="T34" fmla="*/ 65 w 95"/>
                <a:gd name="T35" fmla="*/ 55 h 179"/>
                <a:gd name="T36" fmla="*/ 71 w 95"/>
                <a:gd name="T37" fmla="*/ 48 h 179"/>
                <a:gd name="T38" fmla="*/ 71 w 95"/>
                <a:gd name="T39" fmla="*/ 42 h 179"/>
                <a:gd name="T40" fmla="*/ 71 w 95"/>
                <a:gd name="T41" fmla="*/ 36 h 179"/>
                <a:gd name="T42" fmla="*/ 83 w 95"/>
                <a:gd name="T43" fmla="*/ 25 h 179"/>
                <a:gd name="T44" fmla="*/ 95 w 95"/>
                <a:gd name="T45" fmla="*/ 12 h 179"/>
                <a:gd name="T46" fmla="*/ 95 w 95"/>
                <a:gd name="T47" fmla="*/ 6 h 179"/>
                <a:gd name="T48" fmla="*/ 95 w 95"/>
                <a:gd name="T4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5" h="179">
                  <a:moveTo>
                    <a:pt x="0" y="179"/>
                  </a:moveTo>
                  <a:lnTo>
                    <a:pt x="12" y="168"/>
                  </a:lnTo>
                  <a:lnTo>
                    <a:pt x="23" y="156"/>
                  </a:lnTo>
                  <a:lnTo>
                    <a:pt x="23" y="144"/>
                  </a:lnTo>
                  <a:lnTo>
                    <a:pt x="23" y="133"/>
                  </a:lnTo>
                  <a:lnTo>
                    <a:pt x="29" y="127"/>
                  </a:lnTo>
                  <a:lnTo>
                    <a:pt x="35" y="120"/>
                  </a:lnTo>
                  <a:lnTo>
                    <a:pt x="35" y="115"/>
                  </a:lnTo>
                  <a:lnTo>
                    <a:pt x="35" y="108"/>
                  </a:lnTo>
                  <a:lnTo>
                    <a:pt x="41" y="102"/>
                  </a:lnTo>
                  <a:lnTo>
                    <a:pt x="48" y="96"/>
                  </a:lnTo>
                  <a:lnTo>
                    <a:pt x="48" y="90"/>
                  </a:lnTo>
                  <a:lnTo>
                    <a:pt x="48" y="83"/>
                  </a:lnTo>
                  <a:lnTo>
                    <a:pt x="54" y="79"/>
                  </a:lnTo>
                  <a:lnTo>
                    <a:pt x="60" y="72"/>
                  </a:lnTo>
                  <a:lnTo>
                    <a:pt x="60" y="67"/>
                  </a:lnTo>
                  <a:lnTo>
                    <a:pt x="60" y="61"/>
                  </a:lnTo>
                  <a:lnTo>
                    <a:pt x="65" y="55"/>
                  </a:lnTo>
                  <a:lnTo>
                    <a:pt x="71" y="48"/>
                  </a:lnTo>
                  <a:lnTo>
                    <a:pt x="71" y="42"/>
                  </a:lnTo>
                  <a:lnTo>
                    <a:pt x="71" y="36"/>
                  </a:lnTo>
                  <a:lnTo>
                    <a:pt x="83" y="25"/>
                  </a:lnTo>
                  <a:lnTo>
                    <a:pt x="95" y="12"/>
                  </a:lnTo>
                  <a:lnTo>
                    <a:pt x="95" y="6"/>
                  </a:lnTo>
                  <a:lnTo>
                    <a:pt x="95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36" name="Freeform 296"/>
            <p:cNvSpPr>
              <a:spLocks/>
            </p:cNvSpPr>
            <p:nvPr/>
          </p:nvSpPr>
          <p:spPr bwMode="auto">
            <a:xfrm rot="60000" flipH="1">
              <a:off x="1037" y="1431"/>
              <a:ext cx="38" cy="70"/>
            </a:xfrm>
            <a:custGeom>
              <a:avLst/>
              <a:gdLst>
                <a:gd name="T0" fmla="*/ 0 w 85"/>
                <a:gd name="T1" fmla="*/ 167 h 167"/>
                <a:gd name="T2" fmla="*/ 0 w 85"/>
                <a:gd name="T3" fmla="*/ 163 h 167"/>
                <a:gd name="T4" fmla="*/ 0 w 85"/>
                <a:gd name="T5" fmla="*/ 156 h 167"/>
                <a:gd name="T6" fmla="*/ 6 w 85"/>
                <a:gd name="T7" fmla="*/ 150 h 167"/>
                <a:gd name="T8" fmla="*/ 13 w 85"/>
                <a:gd name="T9" fmla="*/ 144 h 167"/>
                <a:gd name="T10" fmla="*/ 13 w 85"/>
                <a:gd name="T11" fmla="*/ 138 h 167"/>
                <a:gd name="T12" fmla="*/ 13 w 85"/>
                <a:gd name="T13" fmla="*/ 132 h 167"/>
                <a:gd name="T14" fmla="*/ 18 w 85"/>
                <a:gd name="T15" fmla="*/ 126 h 167"/>
                <a:gd name="T16" fmla="*/ 24 w 85"/>
                <a:gd name="T17" fmla="*/ 121 h 167"/>
                <a:gd name="T18" fmla="*/ 24 w 85"/>
                <a:gd name="T19" fmla="*/ 115 h 167"/>
                <a:gd name="T20" fmla="*/ 24 w 85"/>
                <a:gd name="T21" fmla="*/ 109 h 167"/>
                <a:gd name="T22" fmla="*/ 30 w 85"/>
                <a:gd name="T23" fmla="*/ 103 h 167"/>
                <a:gd name="T24" fmla="*/ 37 w 85"/>
                <a:gd name="T25" fmla="*/ 96 h 167"/>
                <a:gd name="T26" fmla="*/ 37 w 85"/>
                <a:gd name="T27" fmla="*/ 90 h 167"/>
                <a:gd name="T28" fmla="*/ 37 w 85"/>
                <a:gd name="T29" fmla="*/ 84 h 167"/>
                <a:gd name="T30" fmla="*/ 45 w 85"/>
                <a:gd name="T31" fmla="*/ 75 h 167"/>
                <a:gd name="T32" fmla="*/ 54 w 85"/>
                <a:gd name="T33" fmla="*/ 65 h 167"/>
                <a:gd name="T34" fmla="*/ 64 w 85"/>
                <a:gd name="T35" fmla="*/ 57 h 167"/>
                <a:gd name="T36" fmla="*/ 73 w 85"/>
                <a:gd name="T37" fmla="*/ 48 h 167"/>
                <a:gd name="T38" fmla="*/ 73 w 85"/>
                <a:gd name="T39" fmla="*/ 36 h 167"/>
                <a:gd name="T40" fmla="*/ 73 w 85"/>
                <a:gd name="T41" fmla="*/ 24 h 167"/>
                <a:gd name="T42" fmla="*/ 78 w 85"/>
                <a:gd name="T43" fmla="*/ 19 h 167"/>
                <a:gd name="T44" fmla="*/ 85 w 85"/>
                <a:gd name="T45" fmla="*/ 13 h 167"/>
                <a:gd name="T46" fmla="*/ 85 w 85"/>
                <a:gd name="T47" fmla="*/ 7 h 167"/>
                <a:gd name="T48" fmla="*/ 85 w 85"/>
                <a:gd name="T4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5" h="167">
                  <a:moveTo>
                    <a:pt x="0" y="167"/>
                  </a:moveTo>
                  <a:lnTo>
                    <a:pt x="0" y="163"/>
                  </a:lnTo>
                  <a:lnTo>
                    <a:pt x="0" y="156"/>
                  </a:lnTo>
                  <a:lnTo>
                    <a:pt x="6" y="150"/>
                  </a:lnTo>
                  <a:lnTo>
                    <a:pt x="13" y="144"/>
                  </a:lnTo>
                  <a:lnTo>
                    <a:pt x="13" y="138"/>
                  </a:lnTo>
                  <a:lnTo>
                    <a:pt x="13" y="132"/>
                  </a:lnTo>
                  <a:lnTo>
                    <a:pt x="18" y="126"/>
                  </a:lnTo>
                  <a:lnTo>
                    <a:pt x="24" y="121"/>
                  </a:lnTo>
                  <a:lnTo>
                    <a:pt x="24" y="115"/>
                  </a:lnTo>
                  <a:lnTo>
                    <a:pt x="24" y="109"/>
                  </a:lnTo>
                  <a:lnTo>
                    <a:pt x="30" y="103"/>
                  </a:lnTo>
                  <a:lnTo>
                    <a:pt x="37" y="96"/>
                  </a:lnTo>
                  <a:lnTo>
                    <a:pt x="37" y="90"/>
                  </a:lnTo>
                  <a:lnTo>
                    <a:pt x="37" y="84"/>
                  </a:lnTo>
                  <a:lnTo>
                    <a:pt x="45" y="75"/>
                  </a:lnTo>
                  <a:lnTo>
                    <a:pt x="54" y="65"/>
                  </a:lnTo>
                  <a:lnTo>
                    <a:pt x="64" y="57"/>
                  </a:lnTo>
                  <a:lnTo>
                    <a:pt x="73" y="48"/>
                  </a:lnTo>
                  <a:lnTo>
                    <a:pt x="73" y="36"/>
                  </a:lnTo>
                  <a:lnTo>
                    <a:pt x="73" y="24"/>
                  </a:lnTo>
                  <a:lnTo>
                    <a:pt x="78" y="19"/>
                  </a:lnTo>
                  <a:lnTo>
                    <a:pt x="85" y="13"/>
                  </a:lnTo>
                  <a:lnTo>
                    <a:pt x="85" y="7"/>
                  </a:lnTo>
                  <a:lnTo>
                    <a:pt x="85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37" name="Freeform 297"/>
            <p:cNvSpPr>
              <a:spLocks/>
            </p:cNvSpPr>
            <p:nvPr/>
          </p:nvSpPr>
          <p:spPr bwMode="auto">
            <a:xfrm rot="60000" flipH="1">
              <a:off x="949" y="1307"/>
              <a:ext cx="56" cy="72"/>
            </a:xfrm>
            <a:custGeom>
              <a:avLst/>
              <a:gdLst>
                <a:gd name="T0" fmla="*/ 0 w 121"/>
                <a:gd name="T1" fmla="*/ 168 h 168"/>
                <a:gd name="T2" fmla="*/ 12 w 121"/>
                <a:gd name="T3" fmla="*/ 157 h 168"/>
                <a:gd name="T4" fmla="*/ 25 w 121"/>
                <a:gd name="T5" fmla="*/ 144 h 168"/>
                <a:gd name="T6" fmla="*/ 25 w 121"/>
                <a:gd name="T7" fmla="*/ 138 h 168"/>
                <a:gd name="T8" fmla="*/ 25 w 121"/>
                <a:gd name="T9" fmla="*/ 132 h 168"/>
                <a:gd name="T10" fmla="*/ 36 w 121"/>
                <a:gd name="T11" fmla="*/ 120 h 168"/>
                <a:gd name="T12" fmla="*/ 49 w 121"/>
                <a:gd name="T13" fmla="*/ 107 h 168"/>
                <a:gd name="T14" fmla="*/ 49 w 121"/>
                <a:gd name="T15" fmla="*/ 103 h 168"/>
                <a:gd name="T16" fmla="*/ 49 w 121"/>
                <a:gd name="T17" fmla="*/ 97 h 168"/>
                <a:gd name="T18" fmla="*/ 57 w 121"/>
                <a:gd name="T19" fmla="*/ 87 h 168"/>
                <a:gd name="T20" fmla="*/ 67 w 121"/>
                <a:gd name="T21" fmla="*/ 78 h 168"/>
                <a:gd name="T22" fmla="*/ 75 w 121"/>
                <a:gd name="T23" fmla="*/ 69 h 168"/>
                <a:gd name="T24" fmla="*/ 84 w 121"/>
                <a:gd name="T25" fmla="*/ 61 h 168"/>
                <a:gd name="T26" fmla="*/ 84 w 121"/>
                <a:gd name="T27" fmla="*/ 55 h 168"/>
                <a:gd name="T28" fmla="*/ 84 w 121"/>
                <a:gd name="T29" fmla="*/ 48 h 168"/>
                <a:gd name="T30" fmla="*/ 90 w 121"/>
                <a:gd name="T31" fmla="*/ 42 h 168"/>
                <a:gd name="T32" fmla="*/ 96 w 121"/>
                <a:gd name="T33" fmla="*/ 36 h 168"/>
                <a:gd name="T34" fmla="*/ 96 w 121"/>
                <a:gd name="T35" fmla="*/ 30 h 168"/>
                <a:gd name="T36" fmla="*/ 96 w 121"/>
                <a:gd name="T37" fmla="*/ 24 h 168"/>
                <a:gd name="T38" fmla="*/ 108 w 121"/>
                <a:gd name="T39" fmla="*/ 12 h 168"/>
                <a:gd name="T40" fmla="*/ 121 w 121"/>
                <a:gd name="T4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" h="168">
                  <a:moveTo>
                    <a:pt x="0" y="168"/>
                  </a:moveTo>
                  <a:lnTo>
                    <a:pt x="12" y="157"/>
                  </a:lnTo>
                  <a:lnTo>
                    <a:pt x="25" y="144"/>
                  </a:lnTo>
                  <a:lnTo>
                    <a:pt x="25" y="138"/>
                  </a:lnTo>
                  <a:lnTo>
                    <a:pt x="25" y="132"/>
                  </a:lnTo>
                  <a:lnTo>
                    <a:pt x="36" y="120"/>
                  </a:lnTo>
                  <a:lnTo>
                    <a:pt x="49" y="107"/>
                  </a:lnTo>
                  <a:lnTo>
                    <a:pt x="49" y="103"/>
                  </a:lnTo>
                  <a:lnTo>
                    <a:pt x="49" y="97"/>
                  </a:lnTo>
                  <a:lnTo>
                    <a:pt x="57" y="87"/>
                  </a:lnTo>
                  <a:lnTo>
                    <a:pt x="67" y="78"/>
                  </a:lnTo>
                  <a:lnTo>
                    <a:pt x="75" y="69"/>
                  </a:lnTo>
                  <a:lnTo>
                    <a:pt x="84" y="61"/>
                  </a:lnTo>
                  <a:lnTo>
                    <a:pt x="84" y="55"/>
                  </a:lnTo>
                  <a:lnTo>
                    <a:pt x="84" y="48"/>
                  </a:lnTo>
                  <a:lnTo>
                    <a:pt x="90" y="42"/>
                  </a:lnTo>
                  <a:lnTo>
                    <a:pt x="96" y="36"/>
                  </a:lnTo>
                  <a:lnTo>
                    <a:pt x="96" y="30"/>
                  </a:lnTo>
                  <a:lnTo>
                    <a:pt x="96" y="24"/>
                  </a:lnTo>
                  <a:lnTo>
                    <a:pt x="108" y="12"/>
                  </a:lnTo>
                  <a:lnTo>
                    <a:pt x="121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38" name="Freeform 298"/>
            <p:cNvSpPr>
              <a:spLocks/>
            </p:cNvSpPr>
            <p:nvPr/>
          </p:nvSpPr>
          <p:spPr bwMode="auto">
            <a:xfrm rot="60000" flipH="1">
              <a:off x="849" y="1190"/>
              <a:ext cx="71" cy="76"/>
            </a:xfrm>
            <a:custGeom>
              <a:avLst/>
              <a:gdLst>
                <a:gd name="T0" fmla="*/ 0 w 157"/>
                <a:gd name="T1" fmla="*/ 179 h 179"/>
                <a:gd name="T2" fmla="*/ 12 w 157"/>
                <a:gd name="T3" fmla="*/ 168 h 179"/>
                <a:gd name="T4" fmla="*/ 24 w 157"/>
                <a:gd name="T5" fmla="*/ 156 h 179"/>
                <a:gd name="T6" fmla="*/ 36 w 157"/>
                <a:gd name="T7" fmla="*/ 144 h 179"/>
                <a:gd name="T8" fmla="*/ 48 w 157"/>
                <a:gd name="T9" fmla="*/ 133 h 179"/>
                <a:gd name="T10" fmla="*/ 48 w 157"/>
                <a:gd name="T11" fmla="*/ 127 h 179"/>
                <a:gd name="T12" fmla="*/ 48 w 157"/>
                <a:gd name="T13" fmla="*/ 120 h 179"/>
                <a:gd name="T14" fmla="*/ 58 w 157"/>
                <a:gd name="T15" fmla="*/ 110 h 179"/>
                <a:gd name="T16" fmla="*/ 67 w 157"/>
                <a:gd name="T17" fmla="*/ 102 h 179"/>
                <a:gd name="T18" fmla="*/ 76 w 157"/>
                <a:gd name="T19" fmla="*/ 93 h 179"/>
                <a:gd name="T20" fmla="*/ 85 w 157"/>
                <a:gd name="T21" fmla="*/ 83 h 179"/>
                <a:gd name="T22" fmla="*/ 85 w 157"/>
                <a:gd name="T23" fmla="*/ 78 h 179"/>
                <a:gd name="T24" fmla="*/ 85 w 157"/>
                <a:gd name="T25" fmla="*/ 72 h 179"/>
                <a:gd name="T26" fmla="*/ 102 w 157"/>
                <a:gd name="T27" fmla="*/ 54 h 179"/>
                <a:gd name="T28" fmla="*/ 121 w 157"/>
                <a:gd name="T29" fmla="*/ 37 h 179"/>
                <a:gd name="T30" fmla="*/ 138 w 157"/>
                <a:gd name="T31" fmla="*/ 18 h 179"/>
                <a:gd name="T32" fmla="*/ 157 w 157"/>
                <a:gd name="T33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179">
                  <a:moveTo>
                    <a:pt x="0" y="179"/>
                  </a:moveTo>
                  <a:lnTo>
                    <a:pt x="12" y="168"/>
                  </a:lnTo>
                  <a:lnTo>
                    <a:pt x="24" y="156"/>
                  </a:lnTo>
                  <a:lnTo>
                    <a:pt x="36" y="144"/>
                  </a:lnTo>
                  <a:lnTo>
                    <a:pt x="48" y="133"/>
                  </a:lnTo>
                  <a:lnTo>
                    <a:pt x="48" y="127"/>
                  </a:lnTo>
                  <a:lnTo>
                    <a:pt x="48" y="120"/>
                  </a:lnTo>
                  <a:lnTo>
                    <a:pt x="58" y="110"/>
                  </a:lnTo>
                  <a:lnTo>
                    <a:pt x="67" y="102"/>
                  </a:lnTo>
                  <a:lnTo>
                    <a:pt x="76" y="93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5" y="72"/>
                  </a:lnTo>
                  <a:lnTo>
                    <a:pt x="102" y="54"/>
                  </a:lnTo>
                  <a:lnTo>
                    <a:pt x="121" y="37"/>
                  </a:lnTo>
                  <a:lnTo>
                    <a:pt x="138" y="18"/>
                  </a:lnTo>
                  <a:lnTo>
                    <a:pt x="157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39" name="Freeform 299"/>
            <p:cNvSpPr>
              <a:spLocks/>
            </p:cNvSpPr>
            <p:nvPr/>
          </p:nvSpPr>
          <p:spPr bwMode="auto">
            <a:xfrm rot="60000" flipH="1">
              <a:off x="722" y="1073"/>
              <a:ext cx="97" cy="76"/>
            </a:xfrm>
            <a:custGeom>
              <a:avLst/>
              <a:gdLst>
                <a:gd name="T0" fmla="*/ 0 w 215"/>
                <a:gd name="T1" fmla="*/ 180 h 180"/>
                <a:gd name="T2" fmla="*/ 11 w 215"/>
                <a:gd name="T3" fmla="*/ 180 h 180"/>
                <a:gd name="T4" fmla="*/ 23 w 215"/>
                <a:gd name="T5" fmla="*/ 180 h 180"/>
                <a:gd name="T6" fmla="*/ 65 w 215"/>
                <a:gd name="T7" fmla="*/ 138 h 180"/>
                <a:gd name="T8" fmla="*/ 107 w 215"/>
                <a:gd name="T9" fmla="*/ 96 h 180"/>
                <a:gd name="T10" fmla="*/ 150 w 215"/>
                <a:gd name="T11" fmla="*/ 54 h 180"/>
                <a:gd name="T12" fmla="*/ 192 w 215"/>
                <a:gd name="T13" fmla="*/ 11 h 180"/>
                <a:gd name="T14" fmla="*/ 197 w 215"/>
                <a:gd name="T15" fmla="*/ 11 h 180"/>
                <a:gd name="T16" fmla="*/ 204 w 215"/>
                <a:gd name="T17" fmla="*/ 11 h 180"/>
                <a:gd name="T18" fmla="*/ 209 w 215"/>
                <a:gd name="T19" fmla="*/ 7 h 180"/>
                <a:gd name="T20" fmla="*/ 215 w 215"/>
                <a:gd name="T2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5" h="180">
                  <a:moveTo>
                    <a:pt x="0" y="180"/>
                  </a:moveTo>
                  <a:lnTo>
                    <a:pt x="11" y="180"/>
                  </a:lnTo>
                  <a:lnTo>
                    <a:pt x="23" y="180"/>
                  </a:lnTo>
                  <a:lnTo>
                    <a:pt x="65" y="138"/>
                  </a:lnTo>
                  <a:lnTo>
                    <a:pt x="107" y="96"/>
                  </a:lnTo>
                  <a:lnTo>
                    <a:pt x="150" y="54"/>
                  </a:lnTo>
                  <a:lnTo>
                    <a:pt x="192" y="11"/>
                  </a:lnTo>
                  <a:lnTo>
                    <a:pt x="197" y="11"/>
                  </a:lnTo>
                  <a:lnTo>
                    <a:pt x="204" y="11"/>
                  </a:lnTo>
                  <a:lnTo>
                    <a:pt x="209" y="7"/>
                  </a:lnTo>
                  <a:lnTo>
                    <a:pt x="215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40" name="Freeform 300"/>
            <p:cNvSpPr>
              <a:spLocks/>
            </p:cNvSpPr>
            <p:nvPr/>
          </p:nvSpPr>
          <p:spPr bwMode="auto">
            <a:xfrm rot="60000" flipH="1">
              <a:off x="574" y="939"/>
              <a:ext cx="103" cy="73"/>
            </a:xfrm>
            <a:custGeom>
              <a:avLst/>
              <a:gdLst>
                <a:gd name="T0" fmla="*/ 0 w 229"/>
                <a:gd name="T1" fmla="*/ 168 h 168"/>
                <a:gd name="T2" fmla="*/ 12 w 229"/>
                <a:gd name="T3" fmla="*/ 156 h 168"/>
                <a:gd name="T4" fmla="*/ 25 w 229"/>
                <a:gd name="T5" fmla="*/ 144 h 168"/>
                <a:gd name="T6" fmla="*/ 36 w 229"/>
                <a:gd name="T7" fmla="*/ 132 h 168"/>
                <a:gd name="T8" fmla="*/ 49 w 229"/>
                <a:gd name="T9" fmla="*/ 119 h 168"/>
                <a:gd name="T10" fmla="*/ 55 w 229"/>
                <a:gd name="T11" fmla="*/ 119 h 168"/>
                <a:gd name="T12" fmla="*/ 61 w 229"/>
                <a:gd name="T13" fmla="*/ 119 h 168"/>
                <a:gd name="T14" fmla="*/ 67 w 229"/>
                <a:gd name="T15" fmla="*/ 114 h 168"/>
                <a:gd name="T16" fmla="*/ 73 w 229"/>
                <a:gd name="T17" fmla="*/ 108 h 168"/>
                <a:gd name="T18" fmla="*/ 79 w 229"/>
                <a:gd name="T19" fmla="*/ 108 h 168"/>
                <a:gd name="T20" fmla="*/ 84 w 229"/>
                <a:gd name="T21" fmla="*/ 108 h 168"/>
                <a:gd name="T22" fmla="*/ 94 w 229"/>
                <a:gd name="T23" fmla="*/ 98 h 168"/>
                <a:gd name="T24" fmla="*/ 102 w 229"/>
                <a:gd name="T25" fmla="*/ 89 h 168"/>
                <a:gd name="T26" fmla="*/ 111 w 229"/>
                <a:gd name="T27" fmla="*/ 81 h 168"/>
                <a:gd name="T28" fmla="*/ 121 w 229"/>
                <a:gd name="T29" fmla="*/ 71 h 168"/>
                <a:gd name="T30" fmla="*/ 127 w 229"/>
                <a:gd name="T31" fmla="*/ 71 h 168"/>
                <a:gd name="T32" fmla="*/ 132 w 229"/>
                <a:gd name="T33" fmla="*/ 71 h 168"/>
                <a:gd name="T34" fmla="*/ 144 w 229"/>
                <a:gd name="T35" fmla="*/ 60 h 168"/>
                <a:gd name="T36" fmla="*/ 157 w 229"/>
                <a:gd name="T37" fmla="*/ 48 h 168"/>
                <a:gd name="T38" fmla="*/ 163 w 229"/>
                <a:gd name="T39" fmla="*/ 48 h 168"/>
                <a:gd name="T40" fmla="*/ 169 w 229"/>
                <a:gd name="T41" fmla="*/ 48 h 168"/>
                <a:gd name="T42" fmla="*/ 178 w 229"/>
                <a:gd name="T43" fmla="*/ 39 h 168"/>
                <a:gd name="T44" fmla="*/ 186 w 229"/>
                <a:gd name="T45" fmla="*/ 30 h 168"/>
                <a:gd name="T46" fmla="*/ 196 w 229"/>
                <a:gd name="T47" fmla="*/ 21 h 168"/>
                <a:gd name="T48" fmla="*/ 204 w 229"/>
                <a:gd name="T49" fmla="*/ 12 h 168"/>
                <a:gd name="T50" fmla="*/ 210 w 229"/>
                <a:gd name="T51" fmla="*/ 12 h 168"/>
                <a:gd name="T52" fmla="*/ 217 w 229"/>
                <a:gd name="T53" fmla="*/ 12 h 168"/>
                <a:gd name="T54" fmla="*/ 223 w 229"/>
                <a:gd name="T55" fmla="*/ 6 h 168"/>
                <a:gd name="T56" fmla="*/ 229 w 229"/>
                <a:gd name="T5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" h="168">
                  <a:moveTo>
                    <a:pt x="0" y="168"/>
                  </a:moveTo>
                  <a:lnTo>
                    <a:pt x="12" y="156"/>
                  </a:lnTo>
                  <a:lnTo>
                    <a:pt x="25" y="144"/>
                  </a:lnTo>
                  <a:lnTo>
                    <a:pt x="36" y="132"/>
                  </a:lnTo>
                  <a:lnTo>
                    <a:pt x="49" y="119"/>
                  </a:lnTo>
                  <a:lnTo>
                    <a:pt x="55" y="119"/>
                  </a:lnTo>
                  <a:lnTo>
                    <a:pt x="61" y="119"/>
                  </a:lnTo>
                  <a:lnTo>
                    <a:pt x="67" y="114"/>
                  </a:lnTo>
                  <a:lnTo>
                    <a:pt x="73" y="108"/>
                  </a:lnTo>
                  <a:lnTo>
                    <a:pt x="79" y="108"/>
                  </a:lnTo>
                  <a:lnTo>
                    <a:pt x="84" y="108"/>
                  </a:lnTo>
                  <a:lnTo>
                    <a:pt x="94" y="98"/>
                  </a:lnTo>
                  <a:lnTo>
                    <a:pt x="102" y="89"/>
                  </a:lnTo>
                  <a:lnTo>
                    <a:pt x="111" y="81"/>
                  </a:lnTo>
                  <a:lnTo>
                    <a:pt x="121" y="71"/>
                  </a:lnTo>
                  <a:lnTo>
                    <a:pt x="127" y="71"/>
                  </a:lnTo>
                  <a:lnTo>
                    <a:pt x="132" y="71"/>
                  </a:lnTo>
                  <a:lnTo>
                    <a:pt x="144" y="60"/>
                  </a:lnTo>
                  <a:lnTo>
                    <a:pt x="157" y="48"/>
                  </a:lnTo>
                  <a:lnTo>
                    <a:pt x="163" y="48"/>
                  </a:lnTo>
                  <a:lnTo>
                    <a:pt x="169" y="48"/>
                  </a:lnTo>
                  <a:lnTo>
                    <a:pt x="178" y="39"/>
                  </a:lnTo>
                  <a:lnTo>
                    <a:pt x="186" y="30"/>
                  </a:lnTo>
                  <a:lnTo>
                    <a:pt x="196" y="21"/>
                  </a:lnTo>
                  <a:lnTo>
                    <a:pt x="204" y="12"/>
                  </a:lnTo>
                  <a:lnTo>
                    <a:pt x="210" y="12"/>
                  </a:lnTo>
                  <a:lnTo>
                    <a:pt x="217" y="12"/>
                  </a:lnTo>
                  <a:lnTo>
                    <a:pt x="223" y="6"/>
                  </a:lnTo>
                  <a:lnTo>
                    <a:pt x="229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41" name="Freeform 301"/>
            <p:cNvSpPr>
              <a:spLocks/>
            </p:cNvSpPr>
            <p:nvPr/>
          </p:nvSpPr>
          <p:spPr bwMode="auto">
            <a:xfrm rot="60000" flipH="1">
              <a:off x="435" y="854"/>
              <a:ext cx="80" cy="35"/>
            </a:xfrm>
            <a:custGeom>
              <a:avLst/>
              <a:gdLst>
                <a:gd name="T0" fmla="*/ 0 w 180"/>
                <a:gd name="T1" fmla="*/ 84 h 84"/>
                <a:gd name="T2" fmla="*/ 6 w 180"/>
                <a:gd name="T3" fmla="*/ 84 h 84"/>
                <a:gd name="T4" fmla="*/ 12 w 180"/>
                <a:gd name="T5" fmla="*/ 84 h 84"/>
                <a:gd name="T6" fmla="*/ 21 w 180"/>
                <a:gd name="T7" fmla="*/ 74 h 84"/>
                <a:gd name="T8" fmla="*/ 30 w 180"/>
                <a:gd name="T9" fmla="*/ 66 h 84"/>
                <a:gd name="T10" fmla="*/ 39 w 180"/>
                <a:gd name="T11" fmla="*/ 57 h 84"/>
                <a:gd name="T12" fmla="*/ 48 w 180"/>
                <a:gd name="T13" fmla="*/ 47 h 84"/>
                <a:gd name="T14" fmla="*/ 53 w 180"/>
                <a:gd name="T15" fmla="*/ 47 h 84"/>
                <a:gd name="T16" fmla="*/ 60 w 180"/>
                <a:gd name="T17" fmla="*/ 47 h 84"/>
                <a:gd name="T18" fmla="*/ 65 w 180"/>
                <a:gd name="T19" fmla="*/ 41 h 84"/>
                <a:gd name="T20" fmla="*/ 72 w 180"/>
                <a:gd name="T21" fmla="*/ 36 h 84"/>
                <a:gd name="T22" fmla="*/ 78 w 180"/>
                <a:gd name="T23" fmla="*/ 36 h 84"/>
                <a:gd name="T24" fmla="*/ 83 w 180"/>
                <a:gd name="T25" fmla="*/ 36 h 84"/>
                <a:gd name="T26" fmla="*/ 95 w 180"/>
                <a:gd name="T27" fmla="*/ 24 h 84"/>
                <a:gd name="T28" fmla="*/ 108 w 180"/>
                <a:gd name="T29" fmla="*/ 11 h 84"/>
                <a:gd name="T30" fmla="*/ 120 w 180"/>
                <a:gd name="T31" fmla="*/ 11 h 84"/>
                <a:gd name="T32" fmla="*/ 132 w 180"/>
                <a:gd name="T33" fmla="*/ 11 h 84"/>
                <a:gd name="T34" fmla="*/ 137 w 180"/>
                <a:gd name="T35" fmla="*/ 6 h 84"/>
                <a:gd name="T36" fmla="*/ 144 w 180"/>
                <a:gd name="T37" fmla="*/ 0 h 84"/>
                <a:gd name="T38" fmla="*/ 153 w 180"/>
                <a:gd name="T39" fmla="*/ 0 h 84"/>
                <a:gd name="T40" fmla="*/ 162 w 180"/>
                <a:gd name="T41" fmla="*/ 0 h 84"/>
                <a:gd name="T42" fmla="*/ 170 w 180"/>
                <a:gd name="T43" fmla="*/ 0 h 84"/>
                <a:gd name="T44" fmla="*/ 180 w 180"/>
                <a:gd name="T4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0" h="84">
                  <a:moveTo>
                    <a:pt x="0" y="84"/>
                  </a:moveTo>
                  <a:lnTo>
                    <a:pt x="6" y="84"/>
                  </a:lnTo>
                  <a:lnTo>
                    <a:pt x="12" y="84"/>
                  </a:lnTo>
                  <a:lnTo>
                    <a:pt x="21" y="74"/>
                  </a:lnTo>
                  <a:lnTo>
                    <a:pt x="30" y="66"/>
                  </a:lnTo>
                  <a:lnTo>
                    <a:pt x="39" y="57"/>
                  </a:lnTo>
                  <a:lnTo>
                    <a:pt x="48" y="47"/>
                  </a:lnTo>
                  <a:lnTo>
                    <a:pt x="53" y="47"/>
                  </a:lnTo>
                  <a:lnTo>
                    <a:pt x="60" y="47"/>
                  </a:lnTo>
                  <a:lnTo>
                    <a:pt x="65" y="41"/>
                  </a:lnTo>
                  <a:lnTo>
                    <a:pt x="72" y="36"/>
                  </a:lnTo>
                  <a:lnTo>
                    <a:pt x="78" y="36"/>
                  </a:lnTo>
                  <a:lnTo>
                    <a:pt x="83" y="36"/>
                  </a:lnTo>
                  <a:lnTo>
                    <a:pt x="95" y="24"/>
                  </a:lnTo>
                  <a:lnTo>
                    <a:pt x="108" y="11"/>
                  </a:lnTo>
                  <a:lnTo>
                    <a:pt x="120" y="11"/>
                  </a:lnTo>
                  <a:lnTo>
                    <a:pt x="132" y="11"/>
                  </a:lnTo>
                  <a:lnTo>
                    <a:pt x="137" y="6"/>
                  </a:lnTo>
                  <a:lnTo>
                    <a:pt x="144" y="0"/>
                  </a:lnTo>
                  <a:lnTo>
                    <a:pt x="153" y="0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8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43" name="Freeform 303"/>
            <p:cNvSpPr>
              <a:spLocks/>
            </p:cNvSpPr>
            <p:nvPr/>
          </p:nvSpPr>
          <p:spPr bwMode="auto">
            <a:xfrm rot="60000" flipH="1">
              <a:off x="1998" y="1592"/>
              <a:ext cx="149" cy="297"/>
            </a:xfrm>
            <a:custGeom>
              <a:avLst/>
              <a:gdLst>
                <a:gd name="T0" fmla="*/ 312 w 312"/>
                <a:gd name="T1" fmla="*/ 617 h 623"/>
                <a:gd name="T2" fmla="*/ 307 w 312"/>
                <a:gd name="T3" fmla="*/ 605 h 623"/>
                <a:gd name="T4" fmla="*/ 300 w 312"/>
                <a:gd name="T5" fmla="*/ 594 h 623"/>
                <a:gd name="T6" fmla="*/ 294 w 312"/>
                <a:gd name="T7" fmla="*/ 582 h 623"/>
                <a:gd name="T8" fmla="*/ 288 w 312"/>
                <a:gd name="T9" fmla="*/ 570 h 623"/>
                <a:gd name="T10" fmla="*/ 276 w 312"/>
                <a:gd name="T11" fmla="*/ 552 h 623"/>
                <a:gd name="T12" fmla="*/ 264 w 312"/>
                <a:gd name="T13" fmla="*/ 528 h 623"/>
                <a:gd name="T14" fmla="*/ 258 w 312"/>
                <a:gd name="T15" fmla="*/ 509 h 623"/>
                <a:gd name="T16" fmla="*/ 252 w 312"/>
                <a:gd name="T17" fmla="*/ 498 h 623"/>
                <a:gd name="T18" fmla="*/ 246 w 312"/>
                <a:gd name="T19" fmla="*/ 486 h 623"/>
                <a:gd name="T20" fmla="*/ 239 w 312"/>
                <a:gd name="T21" fmla="*/ 474 h 623"/>
                <a:gd name="T22" fmla="*/ 234 w 312"/>
                <a:gd name="T23" fmla="*/ 462 h 623"/>
                <a:gd name="T24" fmla="*/ 228 w 312"/>
                <a:gd name="T25" fmla="*/ 450 h 623"/>
                <a:gd name="T26" fmla="*/ 223 w 312"/>
                <a:gd name="T27" fmla="*/ 438 h 623"/>
                <a:gd name="T28" fmla="*/ 217 w 312"/>
                <a:gd name="T29" fmla="*/ 426 h 623"/>
                <a:gd name="T30" fmla="*/ 211 w 312"/>
                <a:gd name="T31" fmla="*/ 413 h 623"/>
                <a:gd name="T32" fmla="*/ 204 w 312"/>
                <a:gd name="T33" fmla="*/ 402 h 623"/>
                <a:gd name="T34" fmla="*/ 198 w 312"/>
                <a:gd name="T35" fmla="*/ 390 h 623"/>
                <a:gd name="T36" fmla="*/ 192 w 312"/>
                <a:gd name="T37" fmla="*/ 377 h 623"/>
                <a:gd name="T38" fmla="*/ 180 w 312"/>
                <a:gd name="T39" fmla="*/ 359 h 623"/>
                <a:gd name="T40" fmla="*/ 167 w 312"/>
                <a:gd name="T41" fmla="*/ 336 h 623"/>
                <a:gd name="T42" fmla="*/ 162 w 312"/>
                <a:gd name="T43" fmla="*/ 317 h 623"/>
                <a:gd name="T44" fmla="*/ 156 w 312"/>
                <a:gd name="T45" fmla="*/ 305 h 623"/>
                <a:gd name="T46" fmla="*/ 144 w 312"/>
                <a:gd name="T47" fmla="*/ 288 h 623"/>
                <a:gd name="T48" fmla="*/ 131 w 312"/>
                <a:gd name="T49" fmla="*/ 269 h 623"/>
                <a:gd name="T50" fmla="*/ 126 w 312"/>
                <a:gd name="T51" fmla="*/ 257 h 623"/>
                <a:gd name="T52" fmla="*/ 121 w 312"/>
                <a:gd name="T53" fmla="*/ 246 h 623"/>
                <a:gd name="T54" fmla="*/ 115 w 312"/>
                <a:gd name="T55" fmla="*/ 234 h 623"/>
                <a:gd name="T56" fmla="*/ 108 w 312"/>
                <a:gd name="T57" fmla="*/ 222 h 623"/>
                <a:gd name="T58" fmla="*/ 102 w 312"/>
                <a:gd name="T59" fmla="*/ 209 h 623"/>
                <a:gd name="T60" fmla="*/ 96 w 312"/>
                <a:gd name="T61" fmla="*/ 192 h 623"/>
                <a:gd name="T62" fmla="*/ 84 w 312"/>
                <a:gd name="T63" fmla="*/ 167 h 623"/>
                <a:gd name="T64" fmla="*/ 71 w 312"/>
                <a:gd name="T65" fmla="*/ 150 h 623"/>
                <a:gd name="T66" fmla="*/ 66 w 312"/>
                <a:gd name="T67" fmla="*/ 138 h 623"/>
                <a:gd name="T68" fmla="*/ 60 w 312"/>
                <a:gd name="T69" fmla="*/ 126 h 623"/>
                <a:gd name="T70" fmla="*/ 54 w 312"/>
                <a:gd name="T71" fmla="*/ 113 h 623"/>
                <a:gd name="T72" fmla="*/ 48 w 312"/>
                <a:gd name="T73" fmla="*/ 102 h 623"/>
                <a:gd name="T74" fmla="*/ 42 w 312"/>
                <a:gd name="T75" fmla="*/ 90 h 623"/>
                <a:gd name="T76" fmla="*/ 35 w 312"/>
                <a:gd name="T77" fmla="*/ 77 h 623"/>
                <a:gd name="T78" fmla="*/ 29 w 312"/>
                <a:gd name="T79" fmla="*/ 65 h 623"/>
                <a:gd name="T80" fmla="*/ 23 w 312"/>
                <a:gd name="T81" fmla="*/ 48 h 623"/>
                <a:gd name="T82" fmla="*/ 12 w 312"/>
                <a:gd name="T83" fmla="*/ 24 h 623"/>
                <a:gd name="T84" fmla="*/ 0 w 312"/>
                <a:gd name="T85" fmla="*/ 5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2" h="623">
                  <a:moveTo>
                    <a:pt x="312" y="623"/>
                  </a:moveTo>
                  <a:lnTo>
                    <a:pt x="312" y="617"/>
                  </a:lnTo>
                  <a:lnTo>
                    <a:pt x="312" y="611"/>
                  </a:lnTo>
                  <a:lnTo>
                    <a:pt x="307" y="605"/>
                  </a:lnTo>
                  <a:lnTo>
                    <a:pt x="300" y="600"/>
                  </a:lnTo>
                  <a:lnTo>
                    <a:pt x="300" y="594"/>
                  </a:lnTo>
                  <a:lnTo>
                    <a:pt x="300" y="587"/>
                  </a:lnTo>
                  <a:lnTo>
                    <a:pt x="294" y="582"/>
                  </a:lnTo>
                  <a:lnTo>
                    <a:pt x="288" y="576"/>
                  </a:lnTo>
                  <a:lnTo>
                    <a:pt x="288" y="570"/>
                  </a:lnTo>
                  <a:lnTo>
                    <a:pt x="288" y="563"/>
                  </a:lnTo>
                  <a:lnTo>
                    <a:pt x="276" y="552"/>
                  </a:lnTo>
                  <a:lnTo>
                    <a:pt x="264" y="540"/>
                  </a:lnTo>
                  <a:lnTo>
                    <a:pt x="264" y="528"/>
                  </a:lnTo>
                  <a:lnTo>
                    <a:pt x="264" y="515"/>
                  </a:lnTo>
                  <a:lnTo>
                    <a:pt x="258" y="509"/>
                  </a:lnTo>
                  <a:lnTo>
                    <a:pt x="252" y="503"/>
                  </a:lnTo>
                  <a:lnTo>
                    <a:pt x="252" y="498"/>
                  </a:lnTo>
                  <a:lnTo>
                    <a:pt x="252" y="491"/>
                  </a:lnTo>
                  <a:lnTo>
                    <a:pt x="246" y="486"/>
                  </a:lnTo>
                  <a:lnTo>
                    <a:pt x="239" y="479"/>
                  </a:lnTo>
                  <a:lnTo>
                    <a:pt x="239" y="474"/>
                  </a:lnTo>
                  <a:lnTo>
                    <a:pt x="239" y="467"/>
                  </a:lnTo>
                  <a:lnTo>
                    <a:pt x="234" y="462"/>
                  </a:lnTo>
                  <a:lnTo>
                    <a:pt x="228" y="455"/>
                  </a:lnTo>
                  <a:lnTo>
                    <a:pt x="228" y="450"/>
                  </a:lnTo>
                  <a:lnTo>
                    <a:pt x="228" y="444"/>
                  </a:lnTo>
                  <a:lnTo>
                    <a:pt x="223" y="438"/>
                  </a:lnTo>
                  <a:lnTo>
                    <a:pt x="217" y="432"/>
                  </a:lnTo>
                  <a:lnTo>
                    <a:pt x="217" y="426"/>
                  </a:lnTo>
                  <a:lnTo>
                    <a:pt x="217" y="419"/>
                  </a:lnTo>
                  <a:lnTo>
                    <a:pt x="211" y="413"/>
                  </a:lnTo>
                  <a:lnTo>
                    <a:pt x="204" y="407"/>
                  </a:lnTo>
                  <a:lnTo>
                    <a:pt x="204" y="402"/>
                  </a:lnTo>
                  <a:lnTo>
                    <a:pt x="204" y="396"/>
                  </a:lnTo>
                  <a:lnTo>
                    <a:pt x="198" y="390"/>
                  </a:lnTo>
                  <a:lnTo>
                    <a:pt x="192" y="383"/>
                  </a:lnTo>
                  <a:lnTo>
                    <a:pt x="192" y="377"/>
                  </a:lnTo>
                  <a:lnTo>
                    <a:pt x="192" y="371"/>
                  </a:lnTo>
                  <a:lnTo>
                    <a:pt x="180" y="359"/>
                  </a:lnTo>
                  <a:lnTo>
                    <a:pt x="167" y="348"/>
                  </a:lnTo>
                  <a:lnTo>
                    <a:pt x="167" y="336"/>
                  </a:lnTo>
                  <a:lnTo>
                    <a:pt x="167" y="323"/>
                  </a:lnTo>
                  <a:lnTo>
                    <a:pt x="162" y="317"/>
                  </a:lnTo>
                  <a:lnTo>
                    <a:pt x="156" y="311"/>
                  </a:lnTo>
                  <a:lnTo>
                    <a:pt x="156" y="305"/>
                  </a:lnTo>
                  <a:lnTo>
                    <a:pt x="156" y="300"/>
                  </a:lnTo>
                  <a:lnTo>
                    <a:pt x="144" y="288"/>
                  </a:lnTo>
                  <a:lnTo>
                    <a:pt x="131" y="275"/>
                  </a:lnTo>
                  <a:lnTo>
                    <a:pt x="131" y="269"/>
                  </a:lnTo>
                  <a:lnTo>
                    <a:pt x="131" y="263"/>
                  </a:lnTo>
                  <a:lnTo>
                    <a:pt x="126" y="257"/>
                  </a:lnTo>
                  <a:lnTo>
                    <a:pt x="121" y="252"/>
                  </a:lnTo>
                  <a:lnTo>
                    <a:pt x="121" y="246"/>
                  </a:lnTo>
                  <a:lnTo>
                    <a:pt x="121" y="240"/>
                  </a:lnTo>
                  <a:lnTo>
                    <a:pt x="115" y="234"/>
                  </a:lnTo>
                  <a:lnTo>
                    <a:pt x="108" y="227"/>
                  </a:lnTo>
                  <a:lnTo>
                    <a:pt x="108" y="222"/>
                  </a:lnTo>
                  <a:lnTo>
                    <a:pt x="108" y="215"/>
                  </a:lnTo>
                  <a:lnTo>
                    <a:pt x="102" y="209"/>
                  </a:lnTo>
                  <a:lnTo>
                    <a:pt x="96" y="203"/>
                  </a:lnTo>
                  <a:lnTo>
                    <a:pt x="96" y="192"/>
                  </a:lnTo>
                  <a:lnTo>
                    <a:pt x="96" y="179"/>
                  </a:lnTo>
                  <a:lnTo>
                    <a:pt x="84" y="167"/>
                  </a:lnTo>
                  <a:lnTo>
                    <a:pt x="71" y="155"/>
                  </a:lnTo>
                  <a:lnTo>
                    <a:pt x="71" y="150"/>
                  </a:lnTo>
                  <a:lnTo>
                    <a:pt x="71" y="144"/>
                  </a:lnTo>
                  <a:lnTo>
                    <a:pt x="66" y="138"/>
                  </a:lnTo>
                  <a:lnTo>
                    <a:pt x="60" y="132"/>
                  </a:lnTo>
                  <a:lnTo>
                    <a:pt x="60" y="126"/>
                  </a:lnTo>
                  <a:lnTo>
                    <a:pt x="60" y="119"/>
                  </a:lnTo>
                  <a:lnTo>
                    <a:pt x="54" y="113"/>
                  </a:lnTo>
                  <a:lnTo>
                    <a:pt x="48" y="107"/>
                  </a:lnTo>
                  <a:lnTo>
                    <a:pt x="48" y="102"/>
                  </a:lnTo>
                  <a:lnTo>
                    <a:pt x="48" y="96"/>
                  </a:lnTo>
                  <a:lnTo>
                    <a:pt x="42" y="90"/>
                  </a:lnTo>
                  <a:lnTo>
                    <a:pt x="35" y="83"/>
                  </a:lnTo>
                  <a:lnTo>
                    <a:pt x="35" y="77"/>
                  </a:lnTo>
                  <a:lnTo>
                    <a:pt x="35" y="71"/>
                  </a:lnTo>
                  <a:lnTo>
                    <a:pt x="29" y="65"/>
                  </a:lnTo>
                  <a:lnTo>
                    <a:pt x="23" y="59"/>
                  </a:lnTo>
                  <a:lnTo>
                    <a:pt x="23" y="48"/>
                  </a:lnTo>
                  <a:lnTo>
                    <a:pt x="23" y="36"/>
                  </a:lnTo>
                  <a:lnTo>
                    <a:pt x="12" y="24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44" name="Freeform 304"/>
            <p:cNvSpPr>
              <a:spLocks/>
            </p:cNvSpPr>
            <p:nvPr/>
          </p:nvSpPr>
          <p:spPr bwMode="auto">
            <a:xfrm rot="60000" flipH="1">
              <a:off x="2181" y="1452"/>
              <a:ext cx="41" cy="92"/>
            </a:xfrm>
            <a:custGeom>
              <a:avLst/>
              <a:gdLst>
                <a:gd name="T0" fmla="*/ 84 w 84"/>
                <a:gd name="T1" fmla="*/ 192 h 192"/>
                <a:gd name="T2" fmla="*/ 84 w 84"/>
                <a:gd name="T3" fmla="*/ 186 h 192"/>
                <a:gd name="T4" fmla="*/ 84 w 84"/>
                <a:gd name="T5" fmla="*/ 179 h 192"/>
                <a:gd name="T6" fmla="*/ 78 w 84"/>
                <a:gd name="T7" fmla="*/ 173 h 192"/>
                <a:gd name="T8" fmla="*/ 71 w 84"/>
                <a:gd name="T9" fmla="*/ 167 h 192"/>
                <a:gd name="T10" fmla="*/ 71 w 84"/>
                <a:gd name="T11" fmla="*/ 161 h 192"/>
                <a:gd name="T12" fmla="*/ 71 w 84"/>
                <a:gd name="T13" fmla="*/ 155 h 192"/>
                <a:gd name="T14" fmla="*/ 65 w 84"/>
                <a:gd name="T15" fmla="*/ 150 h 192"/>
                <a:gd name="T16" fmla="*/ 60 w 84"/>
                <a:gd name="T17" fmla="*/ 143 h 192"/>
                <a:gd name="T18" fmla="*/ 60 w 84"/>
                <a:gd name="T19" fmla="*/ 131 h 192"/>
                <a:gd name="T20" fmla="*/ 60 w 84"/>
                <a:gd name="T21" fmla="*/ 119 h 192"/>
                <a:gd name="T22" fmla="*/ 54 w 84"/>
                <a:gd name="T23" fmla="*/ 113 h 192"/>
                <a:gd name="T24" fmla="*/ 48 w 84"/>
                <a:gd name="T25" fmla="*/ 107 h 192"/>
                <a:gd name="T26" fmla="*/ 48 w 84"/>
                <a:gd name="T27" fmla="*/ 102 h 192"/>
                <a:gd name="T28" fmla="*/ 48 w 84"/>
                <a:gd name="T29" fmla="*/ 96 h 192"/>
                <a:gd name="T30" fmla="*/ 42 w 84"/>
                <a:gd name="T31" fmla="*/ 90 h 192"/>
                <a:gd name="T32" fmla="*/ 36 w 84"/>
                <a:gd name="T33" fmla="*/ 83 h 192"/>
                <a:gd name="T34" fmla="*/ 36 w 84"/>
                <a:gd name="T35" fmla="*/ 77 h 192"/>
                <a:gd name="T36" fmla="*/ 36 w 84"/>
                <a:gd name="T37" fmla="*/ 71 h 192"/>
                <a:gd name="T38" fmla="*/ 30 w 84"/>
                <a:gd name="T39" fmla="*/ 65 h 192"/>
                <a:gd name="T40" fmla="*/ 24 w 84"/>
                <a:gd name="T41" fmla="*/ 59 h 192"/>
                <a:gd name="T42" fmla="*/ 24 w 84"/>
                <a:gd name="T43" fmla="*/ 53 h 192"/>
                <a:gd name="T44" fmla="*/ 24 w 84"/>
                <a:gd name="T45" fmla="*/ 46 h 192"/>
                <a:gd name="T46" fmla="*/ 19 w 84"/>
                <a:gd name="T47" fmla="*/ 42 h 192"/>
                <a:gd name="T48" fmla="*/ 11 w 84"/>
                <a:gd name="T49" fmla="*/ 35 h 192"/>
                <a:gd name="T50" fmla="*/ 11 w 84"/>
                <a:gd name="T51" fmla="*/ 29 h 192"/>
                <a:gd name="T52" fmla="*/ 11 w 84"/>
                <a:gd name="T53" fmla="*/ 23 h 192"/>
                <a:gd name="T54" fmla="*/ 6 w 84"/>
                <a:gd name="T55" fmla="*/ 17 h 192"/>
                <a:gd name="T56" fmla="*/ 0 w 84"/>
                <a:gd name="T57" fmla="*/ 11 h 192"/>
                <a:gd name="T58" fmla="*/ 0 w 84"/>
                <a:gd name="T59" fmla="*/ 5 h 192"/>
                <a:gd name="T60" fmla="*/ 0 w 84"/>
                <a:gd name="T6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92">
                  <a:moveTo>
                    <a:pt x="84" y="192"/>
                  </a:moveTo>
                  <a:lnTo>
                    <a:pt x="84" y="186"/>
                  </a:lnTo>
                  <a:lnTo>
                    <a:pt x="84" y="179"/>
                  </a:lnTo>
                  <a:lnTo>
                    <a:pt x="78" y="173"/>
                  </a:lnTo>
                  <a:lnTo>
                    <a:pt x="71" y="167"/>
                  </a:lnTo>
                  <a:lnTo>
                    <a:pt x="71" y="161"/>
                  </a:lnTo>
                  <a:lnTo>
                    <a:pt x="71" y="155"/>
                  </a:lnTo>
                  <a:lnTo>
                    <a:pt x="65" y="150"/>
                  </a:lnTo>
                  <a:lnTo>
                    <a:pt x="60" y="143"/>
                  </a:lnTo>
                  <a:lnTo>
                    <a:pt x="60" y="131"/>
                  </a:lnTo>
                  <a:lnTo>
                    <a:pt x="60" y="119"/>
                  </a:lnTo>
                  <a:lnTo>
                    <a:pt x="54" y="113"/>
                  </a:lnTo>
                  <a:lnTo>
                    <a:pt x="48" y="107"/>
                  </a:lnTo>
                  <a:lnTo>
                    <a:pt x="48" y="102"/>
                  </a:lnTo>
                  <a:lnTo>
                    <a:pt x="48" y="96"/>
                  </a:lnTo>
                  <a:lnTo>
                    <a:pt x="42" y="90"/>
                  </a:lnTo>
                  <a:lnTo>
                    <a:pt x="36" y="83"/>
                  </a:lnTo>
                  <a:lnTo>
                    <a:pt x="36" y="77"/>
                  </a:lnTo>
                  <a:lnTo>
                    <a:pt x="36" y="71"/>
                  </a:lnTo>
                  <a:lnTo>
                    <a:pt x="30" y="65"/>
                  </a:lnTo>
                  <a:lnTo>
                    <a:pt x="24" y="59"/>
                  </a:lnTo>
                  <a:lnTo>
                    <a:pt x="24" y="53"/>
                  </a:lnTo>
                  <a:lnTo>
                    <a:pt x="24" y="46"/>
                  </a:lnTo>
                  <a:lnTo>
                    <a:pt x="19" y="42"/>
                  </a:lnTo>
                  <a:lnTo>
                    <a:pt x="11" y="35"/>
                  </a:lnTo>
                  <a:lnTo>
                    <a:pt x="11" y="29"/>
                  </a:lnTo>
                  <a:lnTo>
                    <a:pt x="11" y="23"/>
                  </a:lnTo>
                  <a:lnTo>
                    <a:pt x="6" y="17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45" name="Freeform 305"/>
            <p:cNvSpPr>
              <a:spLocks/>
            </p:cNvSpPr>
            <p:nvPr/>
          </p:nvSpPr>
          <p:spPr bwMode="auto">
            <a:xfrm rot="60000" flipH="1">
              <a:off x="2254" y="1323"/>
              <a:ext cx="41" cy="86"/>
            </a:xfrm>
            <a:custGeom>
              <a:avLst/>
              <a:gdLst>
                <a:gd name="T0" fmla="*/ 84 w 84"/>
                <a:gd name="T1" fmla="*/ 180 h 180"/>
                <a:gd name="T2" fmla="*/ 84 w 84"/>
                <a:gd name="T3" fmla="*/ 175 h 180"/>
                <a:gd name="T4" fmla="*/ 84 w 84"/>
                <a:gd name="T5" fmla="*/ 169 h 180"/>
                <a:gd name="T6" fmla="*/ 78 w 84"/>
                <a:gd name="T7" fmla="*/ 163 h 180"/>
                <a:gd name="T8" fmla="*/ 72 w 84"/>
                <a:gd name="T9" fmla="*/ 156 h 180"/>
                <a:gd name="T10" fmla="*/ 72 w 84"/>
                <a:gd name="T11" fmla="*/ 150 h 180"/>
                <a:gd name="T12" fmla="*/ 72 w 84"/>
                <a:gd name="T13" fmla="*/ 144 h 180"/>
                <a:gd name="T14" fmla="*/ 66 w 84"/>
                <a:gd name="T15" fmla="*/ 138 h 180"/>
                <a:gd name="T16" fmla="*/ 59 w 84"/>
                <a:gd name="T17" fmla="*/ 132 h 180"/>
                <a:gd name="T18" fmla="*/ 59 w 84"/>
                <a:gd name="T19" fmla="*/ 127 h 180"/>
                <a:gd name="T20" fmla="*/ 59 w 84"/>
                <a:gd name="T21" fmla="*/ 120 h 180"/>
                <a:gd name="T22" fmla="*/ 55 w 84"/>
                <a:gd name="T23" fmla="*/ 114 h 180"/>
                <a:gd name="T24" fmla="*/ 48 w 84"/>
                <a:gd name="T25" fmla="*/ 108 h 180"/>
                <a:gd name="T26" fmla="*/ 48 w 84"/>
                <a:gd name="T27" fmla="*/ 102 h 180"/>
                <a:gd name="T28" fmla="*/ 48 w 84"/>
                <a:gd name="T29" fmla="*/ 96 h 180"/>
                <a:gd name="T30" fmla="*/ 36 w 84"/>
                <a:gd name="T31" fmla="*/ 84 h 180"/>
                <a:gd name="T32" fmla="*/ 23 w 84"/>
                <a:gd name="T33" fmla="*/ 73 h 180"/>
                <a:gd name="T34" fmla="*/ 23 w 84"/>
                <a:gd name="T35" fmla="*/ 61 h 180"/>
                <a:gd name="T36" fmla="*/ 23 w 84"/>
                <a:gd name="T37" fmla="*/ 48 h 180"/>
                <a:gd name="T38" fmla="*/ 11 w 84"/>
                <a:gd name="T39" fmla="*/ 36 h 180"/>
                <a:gd name="T40" fmla="*/ 0 w 84"/>
                <a:gd name="T41" fmla="*/ 23 h 180"/>
                <a:gd name="T42" fmla="*/ 0 w 84"/>
                <a:gd name="T43" fmla="*/ 12 h 180"/>
                <a:gd name="T44" fmla="*/ 0 w 84"/>
                <a:gd name="T45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4" h="180">
                  <a:moveTo>
                    <a:pt x="84" y="180"/>
                  </a:moveTo>
                  <a:lnTo>
                    <a:pt x="84" y="175"/>
                  </a:lnTo>
                  <a:lnTo>
                    <a:pt x="84" y="169"/>
                  </a:lnTo>
                  <a:lnTo>
                    <a:pt x="78" y="163"/>
                  </a:lnTo>
                  <a:lnTo>
                    <a:pt x="72" y="156"/>
                  </a:lnTo>
                  <a:lnTo>
                    <a:pt x="72" y="150"/>
                  </a:lnTo>
                  <a:lnTo>
                    <a:pt x="72" y="144"/>
                  </a:lnTo>
                  <a:lnTo>
                    <a:pt x="66" y="138"/>
                  </a:lnTo>
                  <a:lnTo>
                    <a:pt x="59" y="132"/>
                  </a:lnTo>
                  <a:lnTo>
                    <a:pt x="59" y="127"/>
                  </a:lnTo>
                  <a:lnTo>
                    <a:pt x="59" y="120"/>
                  </a:lnTo>
                  <a:lnTo>
                    <a:pt x="55" y="114"/>
                  </a:lnTo>
                  <a:lnTo>
                    <a:pt x="48" y="108"/>
                  </a:lnTo>
                  <a:lnTo>
                    <a:pt x="48" y="102"/>
                  </a:lnTo>
                  <a:lnTo>
                    <a:pt x="48" y="96"/>
                  </a:lnTo>
                  <a:lnTo>
                    <a:pt x="36" y="84"/>
                  </a:lnTo>
                  <a:lnTo>
                    <a:pt x="23" y="73"/>
                  </a:lnTo>
                  <a:lnTo>
                    <a:pt x="23" y="61"/>
                  </a:lnTo>
                  <a:lnTo>
                    <a:pt x="23" y="48"/>
                  </a:lnTo>
                  <a:lnTo>
                    <a:pt x="11" y="36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46" name="Freeform 306"/>
            <p:cNvSpPr>
              <a:spLocks/>
            </p:cNvSpPr>
            <p:nvPr/>
          </p:nvSpPr>
          <p:spPr bwMode="auto">
            <a:xfrm rot="60000" flipH="1">
              <a:off x="2331" y="1175"/>
              <a:ext cx="49" cy="85"/>
            </a:xfrm>
            <a:custGeom>
              <a:avLst/>
              <a:gdLst>
                <a:gd name="T0" fmla="*/ 96 w 96"/>
                <a:gd name="T1" fmla="*/ 180 h 180"/>
                <a:gd name="T2" fmla="*/ 90 w 96"/>
                <a:gd name="T3" fmla="*/ 174 h 180"/>
                <a:gd name="T4" fmla="*/ 83 w 96"/>
                <a:gd name="T5" fmla="*/ 168 h 180"/>
                <a:gd name="T6" fmla="*/ 83 w 96"/>
                <a:gd name="T7" fmla="*/ 163 h 180"/>
                <a:gd name="T8" fmla="*/ 83 w 96"/>
                <a:gd name="T9" fmla="*/ 156 h 180"/>
                <a:gd name="T10" fmla="*/ 77 w 96"/>
                <a:gd name="T11" fmla="*/ 150 h 180"/>
                <a:gd name="T12" fmla="*/ 72 w 96"/>
                <a:gd name="T13" fmla="*/ 144 h 180"/>
                <a:gd name="T14" fmla="*/ 72 w 96"/>
                <a:gd name="T15" fmla="*/ 139 h 180"/>
                <a:gd name="T16" fmla="*/ 72 w 96"/>
                <a:gd name="T17" fmla="*/ 132 h 180"/>
                <a:gd name="T18" fmla="*/ 66 w 96"/>
                <a:gd name="T19" fmla="*/ 127 h 180"/>
                <a:gd name="T20" fmla="*/ 60 w 96"/>
                <a:gd name="T21" fmla="*/ 120 h 180"/>
                <a:gd name="T22" fmla="*/ 60 w 96"/>
                <a:gd name="T23" fmla="*/ 114 h 180"/>
                <a:gd name="T24" fmla="*/ 60 w 96"/>
                <a:gd name="T25" fmla="*/ 108 h 180"/>
                <a:gd name="T26" fmla="*/ 54 w 96"/>
                <a:gd name="T27" fmla="*/ 102 h 180"/>
                <a:gd name="T28" fmla="*/ 47 w 96"/>
                <a:gd name="T29" fmla="*/ 95 h 180"/>
                <a:gd name="T30" fmla="*/ 47 w 96"/>
                <a:gd name="T31" fmla="*/ 91 h 180"/>
                <a:gd name="T32" fmla="*/ 47 w 96"/>
                <a:gd name="T33" fmla="*/ 83 h 180"/>
                <a:gd name="T34" fmla="*/ 42 w 96"/>
                <a:gd name="T35" fmla="*/ 78 h 180"/>
                <a:gd name="T36" fmla="*/ 36 w 96"/>
                <a:gd name="T37" fmla="*/ 72 h 180"/>
                <a:gd name="T38" fmla="*/ 36 w 96"/>
                <a:gd name="T39" fmla="*/ 66 h 180"/>
                <a:gd name="T40" fmla="*/ 36 w 96"/>
                <a:gd name="T41" fmla="*/ 60 h 180"/>
                <a:gd name="T42" fmla="*/ 31 w 96"/>
                <a:gd name="T43" fmla="*/ 54 h 180"/>
                <a:gd name="T44" fmla="*/ 24 w 96"/>
                <a:gd name="T45" fmla="*/ 48 h 180"/>
                <a:gd name="T46" fmla="*/ 24 w 96"/>
                <a:gd name="T47" fmla="*/ 42 h 180"/>
                <a:gd name="T48" fmla="*/ 24 w 96"/>
                <a:gd name="T49" fmla="*/ 37 h 180"/>
                <a:gd name="T50" fmla="*/ 18 w 96"/>
                <a:gd name="T51" fmla="*/ 31 h 180"/>
                <a:gd name="T52" fmla="*/ 12 w 96"/>
                <a:gd name="T53" fmla="*/ 24 h 180"/>
                <a:gd name="T54" fmla="*/ 12 w 96"/>
                <a:gd name="T55" fmla="*/ 18 h 180"/>
                <a:gd name="T56" fmla="*/ 12 w 96"/>
                <a:gd name="T57" fmla="*/ 12 h 180"/>
                <a:gd name="T58" fmla="*/ 6 w 96"/>
                <a:gd name="T59" fmla="*/ 6 h 180"/>
                <a:gd name="T60" fmla="*/ 0 w 96"/>
                <a:gd name="T6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6" h="180">
                  <a:moveTo>
                    <a:pt x="96" y="180"/>
                  </a:moveTo>
                  <a:lnTo>
                    <a:pt x="90" y="174"/>
                  </a:lnTo>
                  <a:lnTo>
                    <a:pt x="83" y="168"/>
                  </a:lnTo>
                  <a:lnTo>
                    <a:pt x="83" y="163"/>
                  </a:lnTo>
                  <a:lnTo>
                    <a:pt x="83" y="156"/>
                  </a:lnTo>
                  <a:lnTo>
                    <a:pt x="77" y="150"/>
                  </a:lnTo>
                  <a:lnTo>
                    <a:pt x="72" y="144"/>
                  </a:lnTo>
                  <a:lnTo>
                    <a:pt x="72" y="139"/>
                  </a:lnTo>
                  <a:lnTo>
                    <a:pt x="72" y="132"/>
                  </a:lnTo>
                  <a:lnTo>
                    <a:pt x="66" y="127"/>
                  </a:lnTo>
                  <a:lnTo>
                    <a:pt x="60" y="120"/>
                  </a:lnTo>
                  <a:lnTo>
                    <a:pt x="60" y="114"/>
                  </a:lnTo>
                  <a:lnTo>
                    <a:pt x="60" y="108"/>
                  </a:lnTo>
                  <a:lnTo>
                    <a:pt x="54" y="102"/>
                  </a:lnTo>
                  <a:lnTo>
                    <a:pt x="47" y="95"/>
                  </a:lnTo>
                  <a:lnTo>
                    <a:pt x="47" y="91"/>
                  </a:lnTo>
                  <a:lnTo>
                    <a:pt x="47" y="83"/>
                  </a:lnTo>
                  <a:lnTo>
                    <a:pt x="42" y="78"/>
                  </a:lnTo>
                  <a:lnTo>
                    <a:pt x="36" y="72"/>
                  </a:lnTo>
                  <a:lnTo>
                    <a:pt x="36" y="66"/>
                  </a:lnTo>
                  <a:lnTo>
                    <a:pt x="36" y="60"/>
                  </a:lnTo>
                  <a:lnTo>
                    <a:pt x="31" y="54"/>
                  </a:lnTo>
                  <a:lnTo>
                    <a:pt x="24" y="48"/>
                  </a:lnTo>
                  <a:lnTo>
                    <a:pt x="24" y="42"/>
                  </a:lnTo>
                  <a:lnTo>
                    <a:pt x="24" y="37"/>
                  </a:lnTo>
                  <a:lnTo>
                    <a:pt x="18" y="31"/>
                  </a:lnTo>
                  <a:lnTo>
                    <a:pt x="12" y="24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47" name="Freeform 307"/>
            <p:cNvSpPr>
              <a:spLocks/>
            </p:cNvSpPr>
            <p:nvPr/>
          </p:nvSpPr>
          <p:spPr bwMode="auto">
            <a:xfrm rot="60000" flipH="1">
              <a:off x="2403" y="1025"/>
              <a:ext cx="53" cy="103"/>
            </a:xfrm>
            <a:custGeom>
              <a:avLst/>
              <a:gdLst>
                <a:gd name="T0" fmla="*/ 108 w 108"/>
                <a:gd name="T1" fmla="*/ 215 h 215"/>
                <a:gd name="T2" fmla="*/ 103 w 108"/>
                <a:gd name="T3" fmla="*/ 209 h 215"/>
                <a:gd name="T4" fmla="*/ 96 w 108"/>
                <a:gd name="T5" fmla="*/ 204 h 215"/>
                <a:gd name="T6" fmla="*/ 96 w 108"/>
                <a:gd name="T7" fmla="*/ 198 h 215"/>
                <a:gd name="T8" fmla="*/ 96 w 108"/>
                <a:gd name="T9" fmla="*/ 192 h 215"/>
                <a:gd name="T10" fmla="*/ 91 w 108"/>
                <a:gd name="T11" fmla="*/ 186 h 215"/>
                <a:gd name="T12" fmla="*/ 86 w 108"/>
                <a:gd name="T13" fmla="*/ 179 h 215"/>
                <a:gd name="T14" fmla="*/ 86 w 108"/>
                <a:gd name="T15" fmla="*/ 174 h 215"/>
                <a:gd name="T16" fmla="*/ 86 w 108"/>
                <a:gd name="T17" fmla="*/ 168 h 215"/>
                <a:gd name="T18" fmla="*/ 73 w 108"/>
                <a:gd name="T19" fmla="*/ 157 h 215"/>
                <a:gd name="T20" fmla="*/ 61 w 108"/>
                <a:gd name="T21" fmla="*/ 144 h 215"/>
                <a:gd name="T22" fmla="*/ 61 w 108"/>
                <a:gd name="T23" fmla="*/ 132 h 215"/>
                <a:gd name="T24" fmla="*/ 61 w 108"/>
                <a:gd name="T25" fmla="*/ 120 h 215"/>
                <a:gd name="T26" fmla="*/ 49 w 108"/>
                <a:gd name="T27" fmla="*/ 107 h 215"/>
                <a:gd name="T28" fmla="*/ 36 w 108"/>
                <a:gd name="T29" fmla="*/ 96 h 215"/>
                <a:gd name="T30" fmla="*/ 36 w 108"/>
                <a:gd name="T31" fmla="*/ 84 h 215"/>
                <a:gd name="T32" fmla="*/ 36 w 108"/>
                <a:gd name="T33" fmla="*/ 71 h 215"/>
                <a:gd name="T34" fmla="*/ 25 w 108"/>
                <a:gd name="T35" fmla="*/ 59 h 215"/>
                <a:gd name="T36" fmla="*/ 13 w 108"/>
                <a:gd name="T37" fmla="*/ 48 h 215"/>
                <a:gd name="T38" fmla="*/ 13 w 108"/>
                <a:gd name="T39" fmla="*/ 42 h 215"/>
                <a:gd name="T40" fmla="*/ 13 w 108"/>
                <a:gd name="T41" fmla="*/ 36 h 215"/>
                <a:gd name="T42" fmla="*/ 7 w 108"/>
                <a:gd name="T43" fmla="*/ 30 h 215"/>
                <a:gd name="T44" fmla="*/ 0 w 108"/>
                <a:gd name="T45" fmla="*/ 24 h 215"/>
                <a:gd name="T46" fmla="*/ 0 w 108"/>
                <a:gd name="T47" fmla="*/ 13 h 215"/>
                <a:gd name="T48" fmla="*/ 0 w 108"/>
                <a:gd name="T4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215">
                  <a:moveTo>
                    <a:pt x="108" y="215"/>
                  </a:moveTo>
                  <a:lnTo>
                    <a:pt x="103" y="209"/>
                  </a:lnTo>
                  <a:lnTo>
                    <a:pt x="96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91" y="186"/>
                  </a:lnTo>
                  <a:lnTo>
                    <a:pt x="86" y="179"/>
                  </a:lnTo>
                  <a:lnTo>
                    <a:pt x="86" y="174"/>
                  </a:lnTo>
                  <a:lnTo>
                    <a:pt x="86" y="168"/>
                  </a:lnTo>
                  <a:lnTo>
                    <a:pt x="73" y="157"/>
                  </a:lnTo>
                  <a:lnTo>
                    <a:pt x="61" y="144"/>
                  </a:lnTo>
                  <a:lnTo>
                    <a:pt x="61" y="132"/>
                  </a:lnTo>
                  <a:lnTo>
                    <a:pt x="61" y="120"/>
                  </a:lnTo>
                  <a:lnTo>
                    <a:pt x="49" y="107"/>
                  </a:lnTo>
                  <a:lnTo>
                    <a:pt x="36" y="96"/>
                  </a:lnTo>
                  <a:lnTo>
                    <a:pt x="36" y="84"/>
                  </a:lnTo>
                  <a:lnTo>
                    <a:pt x="36" y="71"/>
                  </a:lnTo>
                  <a:lnTo>
                    <a:pt x="25" y="59"/>
                  </a:lnTo>
                  <a:lnTo>
                    <a:pt x="13" y="48"/>
                  </a:lnTo>
                  <a:lnTo>
                    <a:pt x="13" y="42"/>
                  </a:lnTo>
                  <a:lnTo>
                    <a:pt x="13" y="36"/>
                  </a:lnTo>
                  <a:lnTo>
                    <a:pt x="7" y="30"/>
                  </a:lnTo>
                  <a:lnTo>
                    <a:pt x="0" y="24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48" name="Freeform 308"/>
            <p:cNvSpPr>
              <a:spLocks/>
            </p:cNvSpPr>
            <p:nvPr/>
          </p:nvSpPr>
          <p:spPr bwMode="auto">
            <a:xfrm rot="60000" flipH="1">
              <a:off x="2502" y="876"/>
              <a:ext cx="40" cy="85"/>
            </a:xfrm>
            <a:custGeom>
              <a:avLst/>
              <a:gdLst>
                <a:gd name="T0" fmla="*/ 85 w 85"/>
                <a:gd name="T1" fmla="*/ 179 h 179"/>
                <a:gd name="T2" fmla="*/ 85 w 85"/>
                <a:gd name="T3" fmla="*/ 173 h 179"/>
                <a:gd name="T4" fmla="*/ 85 w 85"/>
                <a:gd name="T5" fmla="*/ 168 h 179"/>
                <a:gd name="T6" fmla="*/ 79 w 85"/>
                <a:gd name="T7" fmla="*/ 162 h 179"/>
                <a:gd name="T8" fmla="*/ 72 w 85"/>
                <a:gd name="T9" fmla="*/ 156 h 179"/>
                <a:gd name="T10" fmla="*/ 72 w 85"/>
                <a:gd name="T11" fmla="*/ 150 h 179"/>
                <a:gd name="T12" fmla="*/ 72 w 85"/>
                <a:gd name="T13" fmla="*/ 144 h 179"/>
                <a:gd name="T14" fmla="*/ 66 w 85"/>
                <a:gd name="T15" fmla="*/ 138 h 179"/>
                <a:gd name="T16" fmla="*/ 60 w 85"/>
                <a:gd name="T17" fmla="*/ 132 h 179"/>
                <a:gd name="T18" fmla="*/ 60 w 85"/>
                <a:gd name="T19" fmla="*/ 127 h 179"/>
                <a:gd name="T20" fmla="*/ 60 w 85"/>
                <a:gd name="T21" fmla="*/ 119 h 179"/>
                <a:gd name="T22" fmla="*/ 54 w 85"/>
                <a:gd name="T23" fmla="*/ 114 h 179"/>
                <a:gd name="T24" fmla="*/ 49 w 85"/>
                <a:gd name="T25" fmla="*/ 108 h 179"/>
                <a:gd name="T26" fmla="*/ 49 w 85"/>
                <a:gd name="T27" fmla="*/ 102 h 179"/>
                <a:gd name="T28" fmla="*/ 49 w 85"/>
                <a:gd name="T29" fmla="*/ 96 h 179"/>
                <a:gd name="T30" fmla="*/ 43 w 85"/>
                <a:gd name="T31" fmla="*/ 90 h 179"/>
                <a:gd name="T32" fmla="*/ 37 w 85"/>
                <a:gd name="T33" fmla="*/ 83 h 179"/>
                <a:gd name="T34" fmla="*/ 37 w 85"/>
                <a:gd name="T35" fmla="*/ 77 h 179"/>
                <a:gd name="T36" fmla="*/ 37 w 85"/>
                <a:gd name="T37" fmla="*/ 71 h 179"/>
                <a:gd name="T38" fmla="*/ 31 w 85"/>
                <a:gd name="T39" fmla="*/ 66 h 179"/>
                <a:gd name="T40" fmla="*/ 25 w 85"/>
                <a:gd name="T41" fmla="*/ 60 h 179"/>
                <a:gd name="T42" fmla="*/ 25 w 85"/>
                <a:gd name="T43" fmla="*/ 54 h 179"/>
                <a:gd name="T44" fmla="*/ 25 w 85"/>
                <a:gd name="T45" fmla="*/ 48 h 179"/>
                <a:gd name="T46" fmla="*/ 19 w 85"/>
                <a:gd name="T47" fmla="*/ 42 h 179"/>
                <a:gd name="T48" fmla="*/ 12 w 85"/>
                <a:gd name="T49" fmla="*/ 36 h 179"/>
                <a:gd name="T50" fmla="*/ 12 w 85"/>
                <a:gd name="T51" fmla="*/ 30 h 179"/>
                <a:gd name="T52" fmla="*/ 12 w 85"/>
                <a:gd name="T53" fmla="*/ 23 h 179"/>
                <a:gd name="T54" fmla="*/ 8 w 85"/>
                <a:gd name="T55" fmla="*/ 19 h 179"/>
                <a:gd name="T56" fmla="*/ 0 w 85"/>
                <a:gd name="T57" fmla="*/ 12 h 179"/>
                <a:gd name="T58" fmla="*/ 0 w 85"/>
                <a:gd name="T59" fmla="*/ 6 h 179"/>
                <a:gd name="T60" fmla="*/ 0 w 85"/>
                <a:gd name="T6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179">
                  <a:moveTo>
                    <a:pt x="85" y="179"/>
                  </a:moveTo>
                  <a:lnTo>
                    <a:pt x="85" y="173"/>
                  </a:lnTo>
                  <a:lnTo>
                    <a:pt x="85" y="168"/>
                  </a:lnTo>
                  <a:lnTo>
                    <a:pt x="79" y="162"/>
                  </a:lnTo>
                  <a:lnTo>
                    <a:pt x="72" y="156"/>
                  </a:lnTo>
                  <a:lnTo>
                    <a:pt x="72" y="150"/>
                  </a:lnTo>
                  <a:lnTo>
                    <a:pt x="72" y="144"/>
                  </a:lnTo>
                  <a:lnTo>
                    <a:pt x="66" y="138"/>
                  </a:lnTo>
                  <a:lnTo>
                    <a:pt x="60" y="132"/>
                  </a:lnTo>
                  <a:lnTo>
                    <a:pt x="60" y="127"/>
                  </a:lnTo>
                  <a:lnTo>
                    <a:pt x="60" y="119"/>
                  </a:lnTo>
                  <a:lnTo>
                    <a:pt x="54" y="114"/>
                  </a:lnTo>
                  <a:lnTo>
                    <a:pt x="49" y="108"/>
                  </a:lnTo>
                  <a:lnTo>
                    <a:pt x="49" y="102"/>
                  </a:lnTo>
                  <a:lnTo>
                    <a:pt x="49" y="96"/>
                  </a:lnTo>
                  <a:lnTo>
                    <a:pt x="43" y="90"/>
                  </a:lnTo>
                  <a:lnTo>
                    <a:pt x="37" y="83"/>
                  </a:lnTo>
                  <a:lnTo>
                    <a:pt x="37" y="77"/>
                  </a:lnTo>
                  <a:lnTo>
                    <a:pt x="37" y="71"/>
                  </a:lnTo>
                  <a:lnTo>
                    <a:pt x="31" y="66"/>
                  </a:lnTo>
                  <a:lnTo>
                    <a:pt x="25" y="60"/>
                  </a:lnTo>
                  <a:lnTo>
                    <a:pt x="25" y="54"/>
                  </a:lnTo>
                  <a:lnTo>
                    <a:pt x="25" y="48"/>
                  </a:lnTo>
                  <a:lnTo>
                    <a:pt x="19" y="42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12" y="23"/>
                  </a:lnTo>
                  <a:lnTo>
                    <a:pt x="8" y="19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49" name="Freeform 309"/>
            <p:cNvSpPr>
              <a:spLocks/>
            </p:cNvSpPr>
            <p:nvPr/>
          </p:nvSpPr>
          <p:spPr bwMode="auto">
            <a:xfrm rot="60000" flipH="1">
              <a:off x="2572" y="752"/>
              <a:ext cx="36" cy="69"/>
            </a:xfrm>
            <a:custGeom>
              <a:avLst/>
              <a:gdLst>
                <a:gd name="T0" fmla="*/ 73 w 73"/>
                <a:gd name="T1" fmla="*/ 144 h 144"/>
                <a:gd name="T2" fmla="*/ 61 w 73"/>
                <a:gd name="T3" fmla="*/ 133 h 144"/>
                <a:gd name="T4" fmla="*/ 49 w 73"/>
                <a:gd name="T5" fmla="*/ 121 h 144"/>
                <a:gd name="T6" fmla="*/ 49 w 73"/>
                <a:gd name="T7" fmla="*/ 115 h 144"/>
                <a:gd name="T8" fmla="*/ 49 w 73"/>
                <a:gd name="T9" fmla="*/ 108 h 144"/>
                <a:gd name="T10" fmla="*/ 43 w 73"/>
                <a:gd name="T11" fmla="*/ 103 h 144"/>
                <a:gd name="T12" fmla="*/ 36 w 73"/>
                <a:gd name="T13" fmla="*/ 97 h 144"/>
                <a:gd name="T14" fmla="*/ 36 w 73"/>
                <a:gd name="T15" fmla="*/ 92 h 144"/>
                <a:gd name="T16" fmla="*/ 36 w 73"/>
                <a:gd name="T17" fmla="*/ 84 h 144"/>
                <a:gd name="T18" fmla="*/ 31 w 73"/>
                <a:gd name="T19" fmla="*/ 79 h 144"/>
                <a:gd name="T20" fmla="*/ 25 w 73"/>
                <a:gd name="T21" fmla="*/ 73 h 144"/>
                <a:gd name="T22" fmla="*/ 25 w 73"/>
                <a:gd name="T23" fmla="*/ 61 h 144"/>
                <a:gd name="T24" fmla="*/ 25 w 73"/>
                <a:gd name="T25" fmla="*/ 48 h 144"/>
                <a:gd name="T26" fmla="*/ 13 w 73"/>
                <a:gd name="T27" fmla="*/ 36 h 144"/>
                <a:gd name="T28" fmla="*/ 0 w 73"/>
                <a:gd name="T29" fmla="*/ 25 h 144"/>
                <a:gd name="T30" fmla="*/ 0 w 73"/>
                <a:gd name="T31" fmla="*/ 13 h 144"/>
                <a:gd name="T32" fmla="*/ 0 w 73"/>
                <a:gd name="T33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144">
                  <a:moveTo>
                    <a:pt x="73" y="144"/>
                  </a:moveTo>
                  <a:lnTo>
                    <a:pt x="61" y="133"/>
                  </a:lnTo>
                  <a:lnTo>
                    <a:pt x="49" y="121"/>
                  </a:lnTo>
                  <a:lnTo>
                    <a:pt x="49" y="115"/>
                  </a:lnTo>
                  <a:lnTo>
                    <a:pt x="49" y="108"/>
                  </a:lnTo>
                  <a:lnTo>
                    <a:pt x="43" y="103"/>
                  </a:lnTo>
                  <a:lnTo>
                    <a:pt x="36" y="97"/>
                  </a:lnTo>
                  <a:lnTo>
                    <a:pt x="36" y="92"/>
                  </a:lnTo>
                  <a:lnTo>
                    <a:pt x="36" y="84"/>
                  </a:lnTo>
                  <a:lnTo>
                    <a:pt x="31" y="79"/>
                  </a:lnTo>
                  <a:lnTo>
                    <a:pt x="25" y="73"/>
                  </a:lnTo>
                  <a:lnTo>
                    <a:pt x="25" y="61"/>
                  </a:lnTo>
                  <a:lnTo>
                    <a:pt x="25" y="48"/>
                  </a:lnTo>
                  <a:lnTo>
                    <a:pt x="13" y="36"/>
                  </a:lnTo>
                  <a:lnTo>
                    <a:pt x="0" y="25"/>
                  </a:lnTo>
                  <a:lnTo>
                    <a:pt x="0" y="1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50" name="Freeform 310"/>
            <p:cNvSpPr>
              <a:spLocks/>
            </p:cNvSpPr>
            <p:nvPr/>
          </p:nvSpPr>
          <p:spPr bwMode="auto">
            <a:xfrm rot="60000" flipH="1">
              <a:off x="2645" y="611"/>
              <a:ext cx="41" cy="92"/>
            </a:xfrm>
            <a:custGeom>
              <a:avLst/>
              <a:gdLst>
                <a:gd name="T0" fmla="*/ 84 w 84"/>
                <a:gd name="T1" fmla="*/ 192 h 192"/>
                <a:gd name="T2" fmla="*/ 84 w 84"/>
                <a:gd name="T3" fmla="*/ 181 h 192"/>
                <a:gd name="T4" fmla="*/ 84 w 84"/>
                <a:gd name="T5" fmla="*/ 169 h 192"/>
                <a:gd name="T6" fmla="*/ 78 w 84"/>
                <a:gd name="T7" fmla="*/ 163 h 192"/>
                <a:gd name="T8" fmla="*/ 72 w 84"/>
                <a:gd name="T9" fmla="*/ 157 h 192"/>
                <a:gd name="T10" fmla="*/ 72 w 84"/>
                <a:gd name="T11" fmla="*/ 151 h 192"/>
                <a:gd name="T12" fmla="*/ 72 w 84"/>
                <a:gd name="T13" fmla="*/ 144 h 192"/>
                <a:gd name="T14" fmla="*/ 60 w 84"/>
                <a:gd name="T15" fmla="*/ 133 h 192"/>
                <a:gd name="T16" fmla="*/ 47 w 84"/>
                <a:gd name="T17" fmla="*/ 121 h 192"/>
                <a:gd name="T18" fmla="*/ 47 w 84"/>
                <a:gd name="T19" fmla="*/ 109 h 192"/>
                <a:gd name="T20" fmla="*/ 47 w 84"/>
                <a:gd name="T21" fmla="*/ 96 h 192"/>
                <a:gd name="T22" fmla="*/ 41 w 84"/>
                <a:gd name="T23" fmla="*/ 90 h 192"/>
                <a:gd name="T24" fmla="*/ 36 w 84"/>
                <a:gd name="T25" fmla="*/ 84 h 192"/>
                <a:gd name="T26" fmla="*/ 36 w 84"/>
                <a:gd name="T27" fmla="*/ 79 h 192"/>
                <a:gd name="T28" fmla="*/ 36 w 84"/>
                <a:gd name="T29" fmla="*/ 73 h 192"/>
                <a:gd name="T30" fmla="*/ 30 w 84"/>
                <a:gd name="T31" fmla="*/ 67 h 192"/>
                <a:gd name="T32" fmla="*/ 23 w 84"/>
                <a:gd name="T33" fmla="*/ 61 h 192"/>
                <a:gd name="T34" fmla="*/ 23 w 84"/>
                <a:gd name="T35" fmla="*/ 55 h 192"/>
                <a:gd name="T36" fmla="*/ 23 w 84"/>
                <a:gd name="T37" fmla="*/ 48 h 192"/>
                <a:gd name="T38" fmla="*/ 18 w 84"/>
                <a:gd name="T39" fmla="*/ 43 h 192"/>
                <a:gd name="T40" fmla="*/ 11 w 84"/>
                <a:gd name="T41" fmla="*/ 36 h 192"/>
                <a:gd name="T42" fmla="*/ 11 w 84"/>
                <a:gd name="T43" fmla="*/ 31 h 192"/>
                <a:gd name="T44" fmla="*/ 11 w 84"/>
                <a:gd name="T45" fmla="*/ 25 h 192"/>
                <a:gd name="T46" fmla="*/ 6 w 84"/>
                <a:gd name="T47" fmla="*/ 19 h 192"/>
                <a:gd name="T48" fmla="*/ 0 w 84"/>
                <a:gd name="T49" fmla="*/ 12 h 192"/>
                <a:gd name="T50" fmla="*/ 0 w 84"/>
                <a:gd name="T51" fmla="*/ 7 h 192"/>
                <a:gd name="T52" fmla="*/ 0 w 84"/>
                <a:gd name="T5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4" h="192">
                  <a:moveTo>
                    <a:pt x="84" y="192"/>
                  </a:moveTo>
                  <a:lnTo>
                    <a:pt x="84" y="181"/>
                  </a:lnTo>
                  <a:lnTo>
                    <a:pt x="84" y="169"/>
                  </a:lnTo>
                  <a:lnTo>
                    <a:pt x="78" y="163"/>
                  </a:lnTo>
                  <a:lnTo>
                    <a:pt x="72" y="157"/>
                  </a:lnTo>
                  <a:lnTo>
                    <a:pt x="72" y="151"/>
                  </a:lnTo>
                  <a:lnTo>
                    <a:pt x="72" y="144"/>
                  </a:lnTo>
                  <a:lnTo>
                    <a:pt x="60" y="133"/>
                  </a:lnTo>
                  <a:lnTo>
                    <a:pt x="47" y="121"/>
                  </a:lnTo>
                  <a:lnTo>
                    <a:pt x="47" y="109"/>
                  </a:lnTo>
                  <a:lnTo>
                    <a:pt x="47" y="96"/>
                  </a:lnTo>
                  <a:lnTo>
                    <a:pt x="41" y="90"/>
                  </a:lnTo>
                  <a:lnTo>
                    <a:pt x="36" y="84"/>
                  </a:lnTo>
                  <a:lnTo>
                    <a:pt x="36" y="79"/>
                  </a:lnTo>
                  <a:lnTo>
                    <a:pt x="36" y="73"/>
                  </a:lnTo>
                  <a:lnTo>
                    <a:pt x="30" y="67"/>
                  </a:lnTo>
                  <a:lnTo>
                    <a:pt x="23" y="61"/>
                  </a:lnTo>
                  <a:lnTo>
                    <a:pt x="23" y="55"/>
                  </a:lnTo>
                  <a:lnTo>
                    <a:pt x="23" y="48"/>
                  </a:lnTo>
                  <a:lnTo>
                    <a:pt x="18" y="43"/>
                  </a:lnTo>
                  <a:lnTo>
                    <a:pt x="11" y="36"/>
                  </a:lnTo>
                  <a:lnTo>
                    <a:pt x="11" y="31"/>
                  </a:lnTo>
                  <a:lnTo>
                    <a:pt x="11" y="25"/>
                  </a:lnTo>
                  <a:lnTo>
                    <a:pt x="6" y="19"/>
                  </a:lnTo>
                  <a:lnTo>
                    <a:pt x="0" y="12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52" name="Freeform 312"/>
            <p:cNvSpPr>
              <a:spLocks/>
            </p:cNvSpPr>
            <p:nvPr/>
          </p:nvSpPr>
          <p:spPr bwMode="auto">
            <a:xfrm rot="60000" flipH="1">
              <a:off x="1260" y="1814"/>
              <a:ext cx="35" cy="47"/>
            </a:xfrm>
            <a:custGeom>
              <a:avLst/>
              <a:gdLst>
                <a:gd name="T0" fmla="*/ 73 w 73"/>
                <a:gd name="T1" fmla="*/ 108 h 108"/>
                <a:gd name="T2" fmla="*/ 67 w 73"/>
                <a:gd name="T3" fmla="*/ 108 h 108"/>
                <a:gd name="T4" fmla="*/ 60 w 73"/>
                <a:gd name="T5" fmla="*/ 108 h 108"/>
                <a:gd name="T6" fmla="*/ 54 w 73"/>
                <a:gd name="T7" fmla="*/ 103 h 108"/>
                <a:gd name="T8" fmla="*/ 49 w 73"/>
                <a:gd name="T9" fmla="*/ 97 h 108"/>
                <a:gd name="T10" fmla="*/ 49 w 73"/>
                <a:gd name="T11" fmla="*/ 91 h 108"/>
                <a:gd name="T12" fmla="*/ 49 w 73"/>
                <a:gd name="T13" fmla="*/ 84 h 108"/>
                <a:gd name="T14" fmla="*/ 37 w 73"/>
                <a:gd name="T15" fmla="*/ 73 h 108"/>
                <a:gd name="T16" fmla="*/ 24 w 73"/>
                <a:gd name="T17" fmla="*/ 61 h 108"/>
                <a:gd name="T18" fmla="*/ 24 w 73"/>
                <a:gd name="T19" fmla="*/ 49 h 108"/>
                <a:gd name="T20" fmla="*/ 24 w 73"/>
                <a:gd name="T21" fmla="*/ 36 h 108"/>
                <a:gd name="T22" fmla="*/ 12 w 73"/>
                <a:gd name="T23" fmla="*/ 24 h 108"/>
                <a:gd name="T24" fmla="*/ 0 w 73"/>
                <a:gd name="T25" fmla="*/ 12 h 108"/>
                <a:gd name="T26" fmla="*/ 0 w 73"/>
                <a:gd name="T27" fmla="*/ 7 h 108"/>
                <a:gd name="T28" fmla="*/ 0 w 73"/>
                <a:gd name="T2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08">
                  <a:moveTo>
                    <a:pt x="73" y="108"/>
                  </a:moveTo>
                  <a:lnTo>
                    <a:pt x="67" y="108"/>
                  </a:lnTo>
                  <a:lnTo>
                    <a:pt x="60" y="108"/>
                  </a:lnTo>
                  <a:lnTo>
                    <a:pt x="54" y="103"/>
                  </a:lnTo>
                  <a:lnTo>
                    <a:pt x="49" y="97"/>
                  </a:lnTo>
                  <a:lnTo>
                    <a:pt x="49" y="91"/>
                  </a:lnTo>
                  <a:lnTo>
                    <a:pt x="49" y="84"/>
                  </a:lnTo>
                  <a:lnTo>
                    <a:pt x="37" y="73"/>
                  </a:lnTo>
                  <a:lnTo>
                    <a:pt x="24" y="61"/>
                  </a:lnTo>
                  <a:lnTo>
                    <a:pt x="24" y="49"/>
                  </a:lnTo>
                  <a:lnTo>
                    <a:pt x="24" y="36"/>
                  </a:lnTo>
                  <a:lnTo>
                    <a:pt x="12" y="24"/>
                  </a:lnTo>
                  <a:lnTo>
                    <a:pt x="0" y="12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53" name="Freeform 313"/>
            <p:cNvSpPr>
              <a:spLocks/>
            </p:cNvSpPr>
            <p:nvPr/>
          </p:nvSpPr>
          <p:spPr bwMode="auto">
            <a:xfrm rot="60000" flipH="1">
              <a:off x="1329" y="1686"/>
              <a:ext cx="49" cy="82"/>
            </a:xfrm>
            <a:custGeom>
              <a:avLst/>
              <a:gdLst>
                <a:gd name="T0" fmla="*/ 108 w 108"/>
                <a:gd name="T1" fmla="*/ 192 h 192"/>
                <a:gd name="T2" fmla="*/ 108 w 108"/>
                <a:gd name="T3" fmla="*/ 186 h 192"/>
                <a:gd name="T4" fmla="*/ 108 w 108"/>
                <a:gd name="T5" fmla="*/ 180 h 192"/>
                <a:gd name="T6" fmla="*/ 103 w 108"/>
                <a:gd name="T7" fmla="*/ 174 h 192"/>
                <a:gd name="T8" fmla="*/ 96 w 108"/>
                <a:gd name="T9" fmla="*/ 169 h 192"/>
                <a:gd name="T10" fmla="*/ 96 w 108"/>
                <a:gd name="T11" fmla="*/ 163 h 192"/>
                <a:gd name="T12" fmla="*/ 96 w 108"/>
                <a:gd name="T13" fmla="*/ 157 h 192"/>
                <a:gd name="T14" fmla="*/ 84 w 108"/>
                <a:gd name="T15" fmla="*/ 145 h 192"/>
                <a:gd name="T16" fmla="*/ 72 w 108"/>
                <a:gd name="T17" fmla="*/ 132 h 192"/>
                <a:gd name="T18" fmla="*/ 72 w 108"/>
                <a:gd name="T19" fmla="*/ 126 h 192"/>
                <a:gd name="T20" fmla="*/ 72 w 108"/>
                <a:gd name="T21" fmla="*/ 121 h 192"/>
                <a:gd name="T22" fmla="*/ 67 w 108"/>
                <a:gd name="T23" fmla="*/ 115 h 192"/>
                <a:gd name="T24" fmla="*/ 60 w 108"/>
                <a:gd name="T25" fmla="*/ 108 h 192"/>
                <a:gd name="T26" fmla="*/ 60 w 108"/>
                <a:gd name="T27" fmla="*/ 102 h 192"/>
                <a:gd name="T28" fmla="*/ 60 w 108"/>
                <a:gd name="T29" fmla="*/ 96 h 192"/>
                <a:gd name="T30" fmla="*/ 55 w 108"/>
                <a:gd name="T31" fmla="*/ 90 h 192"/>
                <a:gd name="T32" fmla="*/ 49 w 108"/>
                <a:gd name="T33" fmla="*/ 84 h 192"/>
                <a:gd name="T34" fmla="*/ 49 w 108"/>
                <a:gd name="T35" fmla="*/ 78 h 192"/>
                <a:gd name="T36" fmla="*/ 49 w 108"/>
                <a:gd name="T37" fmla="*/ 73 h 192"/>
                <a:gd name="T38" fmla="*/ 43 w 108"/>
                <a:gd name="T39" fmla="*/ 67 h 192"/>
                <a:gd name="T40" fmla="*/ 36 w 108"/>
                <a:gd name="T41" fmla="*/ 61 h 192"/>
                <a:gd name="T42" fmla="*/ 36 w 108"/>
                <a:gd name="T43" fmla="*/ 55 h 192"/>
                <a:gd name="T44" fmla="*/ 36 w 108"/>
                <a:gd name="T45" fmla="*/ 48 h 192"/>
                <a:gd name="T46" fmla="*/ 25 w 108"/>
                <a:gd name="T47" fmla="*/ 36 h 192"/>
                <a:gd name="T48" fmla="*/ 13 w 108"/>
                <a:gd name="T49" fmla="*/ 24 h 192"/>
                <a:gd name="T50" fmla="*/ 13 w 108"/>
                <a:gd name="T51" fmla="*/ 19 h 192"/>
                <a:gd name="T52" fmla="*/ 13 w 108"/>
                <a:gd name="T53" fmla="*/ 12 h 192"/>
                <a:gd name="T54" fmla="*/ 7 w 108"/>
                <a:gd name="T55" fmla="*/ 7 h 192"/>
                <a:gd name="T56" fmla="*/ 0 w 108"/>
                <a:gd name="T57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92">
                  <a:moveTo>
                    <a:pt x="108" y="192"/>
                  </a:moveTo>
                  <a:lnTo>
                    <a:pt x="108" y="186"/>
                  </a:lnTo>
                  <a:lnTo>
                    <a:pt x="108" y="180"/>
                  </a:lnTo>
                  <a:lnTo>
                    <a:pt x="103" y="174"/>
                  </a:lnTo>
                  <a:lnTo>
                    <a:pt x="96" y="169"/>
                  </a:lnTo>
                  <a:lnTo>
                    <a:pt x="96" y="163"/>
                  </a:lnTo>
                  <a:lnTo>
                    <a:pt x="96" y="157"/>
                  </a:lnTo>
                  <a:lnTo>
                    <a:pt x="84" y="145"/>
                  </a:lnTo>
                  <a:lnTo>
                    <a:pt x="72" y="132"/>
                  </a:lnTo>
                  <a:lnTo>
                    <a:pt x="72" y="126"/>
                  </a:lnTo>
                  <a:lnTo>
                    <a:pt x="72" y="121"/>
                  </a:lnTo>
                  <a:lnTo>
                    <a:pt x="67" y="115"/>
                  </a:lnTo>
                  <a:lnTo>
                    <a:pt x="60" y="108"/>
                  </a:lnTo>
                  <a:lnTo>
                    <a:pt x="60" y="102"/>
                  </a:lnTo>
                  <a:lnTo>
                    <a:pt x="60" y="96"/>
                  </a:lnTo>
                  <a:lnTo>
                    <a:pt x="55" y="90"/>
                  </a:lnTo>
                  <a:lnTo>
                    <a:pt x="49" y="84"/>
                  </a:lnTo>
                  <a:lnTo>
                    <a:pt x="49" y="78"/>
                  </a:lnTo>
                  <a:lnTo>
                    <a:pt x="49" y="73"/>
                  </a:lnTo>
                  <a:lnTo>
                    <a:pt x="43" y="67"/>
                  </a:lnTo>
                  <a:lnTo>
                    <a:pt x="36" y="61"/>
                  </a:lnTo>
                  <a:lnTo>
                    <a:pt x="36" y="55"/>
                  </a:lnTo>
                  <a:lnTo>
                    <a:pt x="36" y="48"/>
                  </a:lnTo>
                  <a:lnTo>
                    <a:pt x="25" y="36"/>
                  </a:lnTo>
                  <a:lnTo>
                    <a:pt x="13" y="24"/>
                  </a:lnTo>
                  <a:lnTo>
                    <a:pt x="13" y="19"/>
                  </a:lnTo>
                  <a:lnTo>
                    <a:pt x="13" y="12"/>
                  </a:lnTo>
                  <a:lnTo>
                    <a:pt x="7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54" name="Freeform 314"/>
            <p:cNvSpPr>
              <a:spLocks/>
            </p:cNvSpPr>
            <p:nvPr/>
          </p:nvSpPr>
          <p:spPr bwMode="auto">
            <a:xfrm rot="60000" flipH="1">
              <a:off x="1420" y="1555"/>
              <a:ext cx="46" cy="76"/>
            </a:xfrm>
            <a:custGeom>
              <a:avLst/>
              <a:gdLst>
                <a:gd name="T0" fmla="*/ 109 w 109"/>
                <a:gd name="T1" fmla="*/ 179 h 179"/>
                <a:gd name="T2" fmla="*/ 109 w 109"/>
                <a:gd name="T3" fmla="*/ 175 h 179"/>
                <a:gd name="T4" fmla="*/ 109 w 109"/>
                <a:gd name="T5" fmla="*/ 169 h 179"/>
                <a:gd name="T6" fmla="*/ 97 w 109"/>
                <a:gd name="T7" fmla="*/ 157 h 179"/>
                <a:gd name="T8" fmla="*/ 84 w 109"/>
                <a:gd name="T9" fmla="*/ 144 h 179"/>
                <a:gd name="T10" fmla="*/ 84 w 109"/>
                <a:gd name="T11" fmla="*/ 138 h 179"/>
                <a:gd name="T12" fmla="*/ 84 w 109"/>
                <a:gd name="T13" fmla="*/ 133 h 179"/>
                <a:gd name="T14" fmla="*/ 78 w 109"/>
                <a:gd name="T15" fmla="*/ 127 h 179"/>
                <a:gd name="T16" fmla="*/ 73 w 109"/>
                <a:gd name="T17" fmla="*/ 120 h 179"/>
                <a:gd name="T18" fmla="*/ 73 w 109"/>
                <a:gd name="T19" fmla="*/ 115 h 179"/>
                <a:gd name="T20" fmla="*/ 73 w 109"/>
                <a:gd name="T21" fmla="*/ 108 h 179"/>
                <a:gd name="T22" fmla="*/ 63 w 109"/>
                <a:gd name="T23" fmla="*/ 99 h 179"/>
                <a:gd name="T24" fmla="*/ 54 w 109"/>
                <a:gd name="T25" fmla="*/ 90 h 179"/>
                <a:gd name="T26" fmla="*/ 44 w 109"/>
                <a:gd name="T27" fmla="*/ 81 h 179"/>
                <a:gd name="T28" fmla="*/ 36 w 109"/>
                <a:gd name="T29" fmla="*/ 72 h 179"/>
                <a:gd name="T30" fmla="*/ 36 w 109"/>
                <a:gd name="T31" fmla="*/ 67 h 179"/>
                <a:gd name="T32" fmla="*/ 36 w 109"/>
                <a:gd name="T33" fmla="*/ 61 h 179"/>
                <a:gd name="T34" fmla="*/ 30 w 109"/>
                <a:gd name="T35" fmla="*/ 55 h 179"/>
                <a:gd name="T36" fmla="*/ 24 w 109"/>
                <a:gd name="T37" fmla="*/ 48 h 179"/>
                <a:gd name="T38" fmla="*/ 24 w 109"/>
                <a:gd name="T39" fmla="*/ 42 h 179"/>
                <a:gd name="T40" fmla="*/ 24 w 109"/>
                <a:gd name="T41" fmla="*/ 36 h 179"/>
                <a:gd name="T42" fmla="*/ 13 w 109"/>
                <a:gd name="T43" fmla="*/ 25 h 179"/>
                <a:gd name="T44" fmla="*/ 0 w 109"/>
                <a:gd name="T45" fmla="*/ 12 h 179"/>
                <a:gd name="T46" fmla="*/ 0 w 109"/>
                <a:gd name="T47" fmla="*/ 6 h 179"/>
                <a:gd name="T48" fmla="*/ 0 w 109"/>
                <a:gd name="T49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9" h="179">
                  <a:moveTo>
                    <a:pt x="109" y="179"/>
                  </a:moveTo>
                  <a:lnTo>
                    <a:pt x="109" y="175"/>
                  </a:lnTo>
                  <a:lnTo>
                    <a:pt x="109" y="169"/>
                  </a:lnTo>
                  <a:lnTo>
                    <a:pt x="97" y="157"/>
                  </a:lnTo>
                  <a:lnTo>
                    <a:pt x="84" y="144"/>
                  </a:lnTo>
                  <a:lnTo>
                    <a:pt x="84" y="138"/>
                  </a:lnTo>
                  <a:lnTo>
                    <a:pt x="84" y="133"/>
                  </a:lnTo>
                  <a:lnTo>
                    <a:pt x="78" y="127"/>
                  </a:lnTo>
                  <a:lnTo>
                    <a:pt x="73" y="120"/>
                  </a:lnTo>
                  <a:lnTo>
                    <a:pt x="73" y="115"/>
                  </a:lnTo>
                  <a:lnTo>
                    <a:pt x="73" y="108"/>
                  </a:lnTo>
                  <a:lnTo>
                    <a:pt x="63" y="99"/>
                  </a:lnTo>
                  <a:lnTo>
                    <a:pt x="54" y="90"/>
                  </a:lnTo>
                  <a:lnTo>
                    <a:pt x="44" y="81"/>
                  </a:lnTo>
                  <a:lnTo>
                    <a:pt x="36" y="72"/>
                  </a:lnTo>
                  <a:lnTo>
                    <a:pt x="36" y="67"/>
                  </a:lnTo>
                  <a:lnTo>
                    <a:pt x="36" y="61"/>
                  </a:lnTo>
                  <a:lnTo>
                    <a:pt x="30" y="55"/>
                  </a:lnTo>
                  <a:lnTo>
                    <a:pt x="24" y="48"/>
                  </a:lnTo>
                  <a:lnTo>
                    <a:pt x="24" y="42"/>
                  </a:lnTo>
                  <a:lnTo>
                    <a:pt x="24" y="36"/>
                  </a:lnTo>
                  <a:lnTo>
                    <a:pt x="13" y="25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55" name="Freeform 315"/>
            <p:cNvSpPr>
              <a:spLocks/>
            </p:cNvSpPr>
            <p:nvPr/>
          </p:nvSpPr>
          <p:spPr bwMode="auto">
            <a:xfrm rot="60000" flipH="1">
              <a:off x="1508" y="1432"/>
              <a:ext cx="54" cy="71"/>
            </a:xfrm>
            <a:custGeom>
              <a:avLst/>
              <a:gdLst>
                <a:gd name="T0" fmla="*/ 121 w 121"/>
                <a:gd name="T1" fmla="*/ 167 h 167"/>
                <a:gd name="T2" fmla="*/ 109 w 121"/>
                <a:gd name="T3" fmla="*/ 156 h 167"/>
                <a:gd name="T4" fmla="*/ 96 w 121"/>
                <a:gd name="T5" fmla="*/ 144 h 167"/>
                <a:gd name="T6" fmla="*/ 96 w 121"/>
                <a:gd name="T7" fmla="*/ 138 h 167"/>
                <a:gd name="T8" fmla="*/ 96 w 121"/>
                <a:gd name="T9" fmla="*/ 132 h 167"/>
                <a:gd name="T10" fmla="*/ 84 w 121"/>
                <a:gd name="T11" fmla="*/ 121 h 167"/>
                <a:gd name="T12" fmla="*/ 73 w 121"/>
                <a:gd name="T13" fmla="*/ 109 h 167"/>
                <a:gd name="T14" fmla="*/ 73 w 121"/>
                <a:gd name="T15" fmla="*/ 103 h 167"/>
                <a:gd name="T16" fmla="*/ 73 w 121"/>
                <a:gd name="T17" fmla="*/ 96 h 167"/>
                <a:gd name="T18" fmla="*/ 61 w 121"/>
                <a:gd name="T19" fmla="*/ 84 h 167"/>
                <a:gd name="T20" fmla="*/ 48 w 121"/>
                <a:gd name="T21" fmla="*/ 73 h 167"/>
                <a:gd name="T22" fmla="*/ 48 w 121"/>
                <a:gd name="T23" fmla="*/ 67 h 167"/>
                <a:gd name="T24" fmla="*/ 48 w 121"/>
                <a:gd name="T25" fmla="*/ 60 h 167"/>
                <a:gd name="T26" fmla="*/ 40 w 121"/>
                <a:gd name="T27" fmla="*/ 51 h 167"/>
                <a:gd name="T28" fmla="*/ 30 w 121"/>
                <a:gd name="T29" fmla="*/ 42 h 167"/>
                <a:gd name="T30" fmla="*/ 21 w 121"/>
                <a:gd name="T31" fmla="*/ 34 h 167"/>
                <a:gd name="T32" fmla="*/ 13 w 121"/>
                <a:gd name="T33" fmla="*/ 24 h 167"/>
                <a:gd name="T34" fmla="*/ 13 w 121"/>
                <a:gd name="T35" fmla="*/ 19 h 167"/>
                <a:gd name="T36" fmla="*/ 13 w 121"/>
                <a:gd name="T37" fmla="*/ 13 h 167"/>
                <a:gd name="T38" fmla="*/ 7 w 121"/>
                <a:gd name="T39" fmla="*/ 7 h 167"/>
                <a:gd name="T40" fmla="*/ 0 w 121"/>
                <a:gd name="T4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" h="167">
                  <a:moveTo>
                    <a:pt x="121" y="167"/>
                  </a:moveTo>
                  <a:lnTo>
                    <a:pt x="109" y="156"/>
                  </a:lnTo>
                  <a:lnTo>
                    <a:pt x="96" y="144"/>
                  </a:lnTo>
                  <a:lnTo>
                    <a:pt x="96" y="138"/>
                  </a:lnTo>
                  <a:lnTo>
                    <a:pt x="96" y="132"/>
                  </a:lnTo>
                  <a:lnTo>
                    <a:pt x="84" y="121"/>
                  </a:lnTo>
                  <a:lnTo>
                    <a:pt x="73" y="109"/>
                  </a:lnTo>
                  <a:lnTo>
                    <a:pt x="73" y="103"/>
                  </a:lnTo>
                  <a:lnTo>
                    <a:pt x="73" y="96"/>
                  </a:lnTo>
                  <a:lnTo>
                    <a:pt x="61" y="84"/>
                  </a:lnTo>
                  <a:lnTo>
                    <a:pt x="48" y="73"/>
                  </a:lnTo>
                  <a:lnTo>
                    <a:pt x="48" y="67"/>
                  </a:lnTo>
                  <a:lnTo>
                    <a:pt x="48" y="60"/>
                  </a:lnTo>
                  <a:lnTo>
                    <a:pt x="40" y="51"/>
                  </a:lnTo>
                  <a:lnTo>
                    <a:pt x="30" y="42"/>
                  </a:lnTo>
                  <a:lnTo>
                    <a:pt x="21" y="34"/>
                  </a:lnTo>
                  <a:lnTo>
                    <a:pt x="13" y="24"/>
                  </a:lnTo>
                  <a:lnTo>
                    <a:pt x="13" y="19"/>
                  </a:lnTo>
                  <a:lnTo>
                    <a:pt x="13" y="13"/>
                  </a:lnTo>
                  <a:lnTo>
                    <a:pt x="7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56" name="Freeform 316"/>
            <p:cNvSpPr>
              <a:spLocks/>
            </p:cNvSpPr>
            <p:nvPr/>
          </p:nvSpPr>
          <p:spPr bwMode="auto">
            <a:xfrm rot="60000" flipH="1">
              <a:off x="1597" y="1332"/>
              <a:ext cx="48" cy="61"/>
            </a:xfrm>
            <a:custGeom>
              <a:avLst/>
              <a:gdLst>
                <a:gd name="T0" fmla="*/ 108 w 108"/>
                <a:gd name="T1" fmla="*/ 144 h 144"/>
                <a:gd name="T2" fmla="*/ 98 w 108"/>
                <a:gd name="T3" fmla="*/ 132 h 144"/>
                <a:gd name="T4" fmla="*/ 86 w 108"/>
                <a:gd name="T5" fmla="*/ 120 h 144"/>
                <a:gd name="T6" fmla="*/ 86 w 108"/>
                <a:gd name="T7" fmla="*/ 114 h 144"/>
                <a:gd name="T8" fmla="*/ 86 w 108"/>
                <a:gd name="T9" fmla="*/ 107 h 144"/>
                <a:gd name="T10" fmla="*/ 74 w 108"/>
                <a:gd name="T11" fmla="*/ 96 h 144"/>
                <a:gd name="T12" fmla="*/ 61 w 108"/>
                <a:gd name="T13" fmla="*/ 84 h 144"/>
                <a:gd name="T14" fmla="*/ 61 w 108"/>
                <a:gd name="T15" fmla="*/ 78 h 144"/>
                <a:gd name="T16" fmla="*/ 61 w 108"/>
                <a:gd name="T17" fmla="*/ 71 h 144"/>
                <a:gd name="T18" fmla="*/ 46 w 108"/>
                <a:gd name="T19" fmla="*/ 57 h 144"/>
                <a:gd name="T20" fmla="*/ 31 w 108"/>
                <a:gd name="T21" fmla="*/ 42 h 144"/>
                <a:gd name="T22" fmla="*/ 16 w 108"/>
                <a:gd name="T23" fmla="*/ 27 h 144"/>
                <a:gd name="T24" fmla="*/ 0 w 108"/>
                <a:gd name="T25" fmla="*/ 13 h 144"/>
                <a:gd name="T26" fmla="*/ 0 w 108"/>
                <a:gd name="T27" fmla="*/ 7 h 144"/>
                <a:gd name="T28" fmla="*/ 0 w 108"/>
                <a:gd name="T2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144">
                  <a:moveTo>
                    <a:pt x="108" y="144"/>
                  </a:moveTo>
                  <a:lnTo>
                    <a:pt x="98" y="132"/>
                  </a:lnTo>
                  <a:lnTo>
                    <a:pt x="86" y="120"/>
                  </a:lnTo>
                  <a:lnTo>
                    <a:pt x="86" y="114"/>
                  </a:lnTo>
                  <a:lnTo>
                    <a:pt x="86" y="107"/>
                  </a:lnTo>
                  <a:lnTo>
                    <a:pt x="74" y="96"/>
                  </a:lnTo>
                  <a:lnTo>
                    <a:pt x="61" y="84"/>
                  </a:lnTo>
                  <a:lnTo>
                    <a:pt x="61" y="78"/>
                  </a:lnTo>
                  <a:lnTo>
                    <a:pt x="61" y="71"/>
                  </a:lnTo>
                  <a:lnTo>
                    <a:pt x="46" y="57"/>
                  </a:lnTo>
                  <a:lnTo>
                    <a:pt x="31" y="42"/>
                  </a:lnTo>
                  <a:lnTo>
                    <a:pt x="16" y="27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57" name="Freeform 317"/>
            <p:cNvSpPr>
              <a:spLocks/>
            </p:cNvSpPr>
            <p:nvPr/>
          </p:nvSpPr>
          <p:spPr bwMode="auto">
            <a:xfrm rot="60000" flipH="1">
              <a:off x="1687" y="1226"/>
              <a:ext cx="58" cy="66"/>
            </a:xfrm>
            <a:custGeom>
              <a:avLst/>
              <a:gdLst>
                <a:gd name="T0" fmla="*/ 132 w 132"/>
                <a:gd name="T1" fmla="*/ 156 h 156"/>
                <a:gd name="T2" fmla="*/ 123 w 132"/>
                <a:gd name="T3" fmla="*/ 147 h 156"/>
                <a:gd name="T4" fmla="*/ 114 w 132"/>
                <a:gd name="T5" fmla="*/ 138 h 156"/>
                <a:gd name="T6" fmla="*/ 105 w 132"/>
                <a:gd name="T7" fmla="*/ 129 h 156"/>
                <a:gd name="T8" fmla="*/ 96 w 132"/>
                <a:gd name="T9" fmla="*/ 119 h 156"/>
                <a:gd name="T10" fmla="*/ 96 w 132"/>
                <a:gd name="T11" fmla="*/ 115 h 156"/>
                <a:gd name="T12" fmla="*/ 96 w 132"/>
                <a:gd name="T13" fmla="*/ 107 h 156"/>
                <a:gd name="T14" fmla="*/ 78 w 132"/>
                <a:gd name="T15" fmla="*/ 90 h 156"/>
                <a:gd name="T16" fmla="*/ 60 w 132"/>
                <a:gd name="T17" fmla="*/ 72 h 156"/>
                <a:gd name="T18" fmla="*/ 42 w 132"/>
                <a:gd name="T19" fmla="*/ 54 h 156"/>
                <a:gd name="T20" fmla="*/ 24 w 132"/>
                <a:gd name="T21" fmla="*/ 36 h 156"/>
                <a:gd name="T22" fmla="*/ 24 w 132"/>
                <a:gd name="T23" fmla="*/ 30 h 156"/>
                <a:gd name="T24" fmla="*/ 24 w 132"/>
                <a:gd name="T25" fmla="*/ 24 h 156"/>
                <a:gd name="T26" fmla="*/ 13 w 132"/>
                <a:gd name="T27" fmla="*/ 13 h 156"/>
                <a:gd name="T28" fmla="*/ 0 w 132"/>
                <a:gd name="T29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" h="156">
                  <a:moveTo>
                    <a:pt x="132" y="156"/>
                  </a:moveTo>
                  <a:lnTo>
                    <a:pt x="123" y="147"/>
                  </a:lnTo>
                  <a:lnTo>
                    <a:pt x="114" y="138"/>
                  </a:lnTo>
                  <a:lnTo>
                    <a:pt x="105" y="129"/>
                  </a:lnTo>
                  <a:lnTo>
                    <a:pt x="96" y="119"/>
                  </a:lnTo>
                  <a:lnTo>
                    <a:pt x="96" y="115"/>
                  </a:lnTo>
                  <a:lnTo>
                    <a:pt x="96" y="107"/>
                  </a:lnTo>
                  <a:lnTo>
                    <a:pt x="78" y="90"/>
                  </a:lnTo>
                  <a:lnTo>
                    <a:pt x="60" y="72"/>
                  </a:lnTo>
                  <a:lnTo>
                    <a:pt x="42" y="54"/>
                  </a:lnTo>
                  <a:lnTo>
                    <a:pt x="24" y="36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13" y="1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58" name="Freeform 318"/>
            <p:cNvSpPr>
              <a:spLocks/>
            </p:cNvSpPr>
            <p:nvPr/>
          </p:nvSpPr>
          <p:spPr bwMode="auto">
            <a:xfrm rot="60000" flipH="1">
              <a:off x="1785" y="1124"/>
              <a:ext cx="65" cy="67"/>
            </a:xfrm>
            <a:custGeom>
              <a:avLst/>
              <a:gdLst>
                <a:gd name="T0" fmla="*/ 145 w 145"/>
                <a:gd name="T1" fmla="*/ 154 h 154"/>
                <a:gd name="T2" fmla="*/ 133 w 145"/>
                <a:gd name="T3" fmla="*/ 143 h 154"/>
                <a:gd name="T4" fmla="*/ 121 w 145"/>
                <a:gd name="T5" fmla="*/ 131 h 154"/>
                <a:gd name="T6" fmla="*/ 121 w 145"/>
                <a:gd name="T7" fmla="*/ 125 h 154"/>
                <a:gd name="T8" fmla="*/ 121 w 145"/>
                <a:gd name="T9" fmla="*/ 118 h 154"/>
                <a:gd name="T10" fmla="*/ 91 w 145"/>
                <a:gd name="T11" fmla="*/ 89 h 154"/>
                <a:gd name="T12" fmla="*/ 61 w 145"/>
                <a:gd name="T13" fmla="*/ 59 h 154"/>
                <a:gd name="T14" fmla="*/ 31 w 145"/>
                <a:gd name="T15" fmla="*/ 29 h 154"/>
                <a:gd name="T16" fmla="*/ 0 w 145"/>
                <a:gd name="T17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154">
                  <a:moveTo>
                    <a:pt x="145" y="154"/>
                  </a:moveTo>
                  <a:lnTo>
                    <a:pt x="133" y="143"/>
                  </a:lnTo>
                  <a:lnTo>
                    <a:pt x="121" y="131"/>
                  </a:lnTo>
                  <a:lnTo>
                    <a:pt x="121" y="125"/>
                  </a:lnTo>
                  <a:lnTo>
                    <a:pt x="121" y="118"/>
                  </a:lnTo>
                  <a:lnTo>
                    <a:pt x="91" y="89"/>
                  </a:lnTo>
                  <a:lnTo>
                    <a:pt x="61" y="59"/>
                  </a:lnTo>
                  <a:lnTo>
                    <a:pt x="31" y="2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59" name="Freeform 319"/>
            <p:cNvSpPr>
              <a:spLocks/>
            </p:cNvSpPr>
            <p:nvPr/>
          </p:nvSpPr>
          <p:spPr bwMode="auto">
            <a:xfrm rot="60000" flipH="1">
              <a:off x="1896" y="1023"/>
              <a:ext cx="70" cy="66"/>
            </a:xfrm>
            <a:custGeom>
              <a:avLst/>
              <a:gdLst>
                <a:gd name="T0" fmla="*/ 154 w 154"/>
                <a:gd name="T1" fmla="*/ 155 h 155"/>
                <a:gd name="T2" fmla="*/ 116 w 154"/>
                <a:gd name="T3" fmla="*/ 116 h 155"/>
                <a:gd name="T4" fmla="*/ 77 w 154"/>
                <a:gd name="T5" fmla="*/ 78 h 155"/>
                <a:gd name="T6" fmla="*/ 38 w 154"/>
                <a:gd name="T7" fmla="*/ 39 h 155"/>
                <a:gd name="T8" fmla="*/ 0 w 154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55">
                  <a:moveTo>
                    <a:pt x="154" y="155"/>
                  </a:moveTo>
                  <a:lnTo>
                    <a:pt x="116" y="116"/>
                  </a:lnTo>
                  <a:lnTo>
                    <a:pt x="77" y="78"/>
                  </a:lnTo>
                  <a:lnTo>
                    <a:pt x="38" y="3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60" name="Freeform 320"/>
            <p:cNvSpPr>
              <a:spLocks/>
            </p:cNvSpPr>
            <p:nvPr/>
          </p:nvSpPr>
          <p:spPr bwMode="auto">
            <a:xfrm rot="60000" flipH="1">
              <a:off x="2012" y="932"/>
              <a:ext cx="72" cy="56"/>
            </a:xfrm>
            <a:custGeom>
              <a:avLst/>
              <a:gdLst>
                <a:gd name="T0" fmla="*/ 158 w 158"/>
                <a:gd name="T1" fmla="*/ 132 h 132"/>
                <a:gd name="T2" fmla="*/ 146 w 158"/>
                <a:gd name="T3" fmla="*/ 120 h 132"/>
                <a:gd name="T4" fmla="*/ 133 w 158"/>
                <a:gd name="T5" fmla="*/ 107 h 132"/>
                <a:gd name="T6" fmla="*/ 127 w 158"/>
                <a:gd name="T7" fmla="*/ 107 h 132"/>
                <a:gd name="T8" fmla="*/ 121 w 158"/>
                <a:gd name="T9" fmla="*/ 107 h 132"/>
                <a:gd name="T10" fmla="*/ 106 w 158"/>
                <a:gd name="T11" fmla="*/ 93 h 132"/>
                <a:gd name="T12" fmla="*/ 91 w 158"/>
                <a:gd name="T13" fmla="*/ 78 h 132"/>
                <a:gd name="T14" fmla="*/ 77 w 158"/>
                <a:gd name="T15" fmla="*/ 63 h 132"/>
                <a:gd name="T16" fmla="*/ 61 w 158"/>
                <a:gd name="T17" fmla="*/ 48 h 132"/>
                <a:gd name="T18" fmla="*/ 56 w 158"/>
                <a:gd name="T19" fmla="*/ 48 h 132"/>
                <a:gd name="T20" fmla="*/ 50 w 158"/>
                <a:gd name="T21" fmla="*/ 48 h 132"/>
                <a:gd name="T22" fmla="*/ 44 w 158"/>
                <a:gd name="T23" fmla="*/ 42 h 132"/>
                <a:gd name="T24" fmla="*/ 37 w 158"/>
                <a:gd name="T25" fmla="*/ 35 h 132"/>
                <a:gd name="T26" fmla="*/ 31 w 158"/>
                <a:gd name="T27" fmla="*/ 35 h 132"/>
                <a:gd name="T28" fmla="*/ 25 w 158"/>
                <a:gd name="T29" fmla="*/ 35 h 132"/>
                <a:gd name="T30" fmla="*/ 19 w 158"/>
                <a:gd name="T31" fmla="*/ 30 h 132"/>
                <a:gd name="T32" fmla="*/ 13 w 158"/>
                <a:gd name="T33" fmla="*/ 24 h 132"/>
                <a:gd name="T34" fmla="*/ 13 w 158"/>
                <a:gd name="T35" fmla="*/ 18 h 132"/>
                <a:gd name="T36" fmla="*/ 13 w 158"/>
                <a:gd name="T37" fmla="*/ 12 h 132"/>
                <a:gd name="T38" fmla="*/ 8 w 158"/>
                <a:gd name="T39" fmla="*/ 7 h 132"/>
                <a:gd name="T40" fmla="*/ 0 w 158"/>
                <a:gd name="T41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8" h="132">
                  <a:moveTo>
                    <a:pt x="158" y="132"/>
                  </a:moveTo>
                  <a:lnTo>
                    <a:pt x="146" y="120"/>
                  </a:lnTo>
                  <a:lnTo>
                    <a:pt x="133" y="107"/>
                  </a:lnTo>
                  <a:lnTo>
                    <a:pt x="127" y="107"/>
                  </a:lnTo>
                  <a:lnTo>
                    <a:pt x="121" y="107"/>
                  </a:lnTo>
                  <a:lnTo>
                    <a:pt x="106" y="93"/>
                  </a:lnTo>
                  <a:lnTo>
                    <a:pt x="91" y="78"/>
                  </a:lnTo>
                  <a:lnTo>
                    <a:pt x="77" y="63"/>
                  </a:lnTo>
                  <a:lnTo>
                    <a:pt x="61" y="48"/>
                  </a:lnTo>
                  <a:lnTo>
                    <a:pt x="56" y="48"/>
                  </a:lnTo>
                  <a:lnTo>
                    <a:pt x="50" y="48"/>
                  </a:lnTo>
                  <a:lnTo>
                    <a:pt x="44" y="42"/>
                  </a:lnTo>
                  <a:lnTo>
                    <a:pt x="37" y="35"/>
                  </a:lnTo>
                  <a:lnTo>
                    <a:pt x="31" y="35"/>
                  </a:lnTo>
                  <a:lnTo>
                    <a:pt x="25" y="35"/>
                  </a:lnTo>
                  <a:lnTo>
                    <a:pt x="19" y="30"/>
                  </a:lnTo>
                  <a:lnTo>
                    <a:pt x="13" y="24"/>
                  </a:lnTo>
                  <a:lnTo>
                    <a:pt x="13" y="18"/>
                  </a:lnTo>
                  <a:lnTo>
                    <a:pt x="13" y="12"/>
                  </a:lnTo>
                  <a:lnTo>
                    <a:pt x="8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61" name="Freeform 321"/>
            <p:cNvSpPr>
              <a:spLocks/>
            </p:cNvSpPr>
            <p:nvPr/>
          </p:nvSpPr>
          <p:spPr bwMode="auto">
            <a:xfrm rot="60000" flipH="1">
              <a:off x="2131" y="851"/>
              <a:ext cx="67" cy="46"/>
            </a:xfrm>
            <a:custGeom>
              <a:avLst/>
              <a:gdLst>
                <a:gd name="T0" fmla="*/ 144 w 144"/>
                <a:gd name="T1" fmla="*/ 109 h 109"/>
                <a:gd name="T2" fmla="*/ 132 w 144"/>
                <a:gd name="T3" fmla="*/ 98 h 109"/>
                <a:gd name="T4" fmla="*/ 119 w 144"/>
                <a:gd name="T5" fmla="*/ 85 h 109"/>
                <a:gd name="T6" fmla="*/ 113 w 144"/>
                <a:gd name="T7" fmla="*/ 85 h 109"/>
                <a:gd name="T8" fmla="*/ 107 w 144"/>
                <a:gd name="T9" fmla="*/ 85 h 109"/>
                <a:gd name="T10" fmla="*/ 99 w 144"/>
                <a:gd name="T11" fmla="*/ 75 h 109"/>
                <a:gd name="T12" fmla="*/ 90 w 144"/>
                <a:gd name="T13" fmla="*/ 67 h 109"/>
                <a:gd name="T14" fmla="*/ 82 w 144"/>
                <a:gd name="T15" fmla="*/ 58 h 109"/>
                <a:gd name="T16" fmla="*/ 72 w 144"/>
                <a:gd name="T17" fmla="*/ 48 h 109"/>
                <a:gd name="T18" fmla="*/ 66 w 144"/>
                <a:gd name="T19" fmla="*/ 48 h 109"/>
                <a:gd name="T20" fmla="*/ 59 w 144"/>
                <a:gd name="T21" fmla="*/ 48 h 109"/>
                <a:gd name="T22" fmla="*/ 51 w 144"/>
                <a:gd name="T23" fmla="*/ 39 h 109"/>
                <a:gd name="T24" fmla="*/ 42 w 144"/>
                <a:gd name="T25" fmla="*/ 31 h 109"/>
                <a:gd name="T26" fmla="*/ 32 w 144"/>
                <a:gd name="T27" fmla="*/ 21 h 109"/>
                <a:gd name="T28" fmla="*/ 24 w 144"/>
                <a:gd name="T29" fmla="*/ 12 h 109"/>
                <a:gd name="T30" fmla="*/ 18 w 144"/>
                <a:gd name="T31" fmla="*/ 12 h 109"/>
                <a:gd name="T32" fmla="*/ 11 w 144"/>
                <a:gd name="T33" fmla="*/ 12 h 109"/>
                <a:gd name="T34" fmla="*/ 5 w 144"/>
                <a:gd name="T35" fmla="*/ 7 h 109"/>
                <a:gd name="T36" fmla="*/ 0 w 144"/>
                <a:gd name="T3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4" h="109">
                  <a:moveTo>
                    <a:pt x="144" y="109"/>
                  </a:moveTo>
                  <a:lnTo>
                    <a:pt x="132" y="98"/>
                  </a:lnTo>
                  <a:lnTo>
                    <a:pt x="119" y="85"/>
                  </a:lnTo>
                  <a:lnTo>
                    <a:pt x="113" y="85"/>
                  </a:lnTo>
                  <a:lnTo>
                    <a:pt x="107" y="85"/>
                  </a:lnTo>
                  <a:lnTo>
                    <a:pt x="99" y="75"/>
                  </a:lnTo>
                  <a:lnTo>
                    <a:pt x="90" y="67"/>
                  </a:lnTo>
                  <a:lnTo>
                    <a:pt x="82" y="58"/>
                  </a:lnTo>
                  <a:lnTo>
                    <a:pt x="72" y="48"/>
                  </a:lnTo>
                  <a:lnTo>
                    <a:pt x="66" y="48"/>
                  </a:lnTo>
                  <a:lnTo>
                    <a:pt x="59" y="48"/>
                  </a:lnTo>
                  <a:lnTo>
                    <a:pt x="51" y="39"/>
                  </a:lnTo>
                  <a:lnTo>
                    <a:pt x="42" y="31"/>
                  </a:lnTo>
                  <a:lnTo>
                    <a:pt x="32" y="21"/>
                  </a:lnTo>
                  <a:lnTo>
                    <a:pt x="24" y="12"/>
                  </a:lnTo>
                  <a:lnTo>
                    <a:pt x="18" y="12"/>
                  </a:lnTo>
                  <a:lnTo>
                    <a:pt x="11" y="12"/>
                  </a:lnTo>
                  <a:lnTo>
                    <a:pt x="5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62" name="Freeform 322"/>
            <p:cNvSpPr>
              <a:spLocks/>
            </p:cNvSpPr>
            <p:nvPr/>
          </p:nvSpPr>
          <p:spPr bwMode="auto">
            <a:xfrm rot="60000" flipH="1">
              <a:off x="2249" y="775"/>
              <a:ext cx="68" cy="48"/>
            </a:xfrm>
            <a:custGeom>
              <a:avLst/>
              <a:gdLst>
                <a:gd name="T0" fmla="*/ 156 w 156"/>
                <a:gd name="T1" fmla="*/ 109 h 109"/>
                <a:gd name="T2" fmla="*/ 144 w 156"/>
                <a:gd name="T3" fmla="*/ 96 h 109"/>
                <a:gd name="T4" fmla="*/ 132 w 156"/>
                <a:gd name="T5" fmla="*/ 84 h 109"/>
                <a:gd name="T6" fmla="*/ 126 w 156"/>
                <a:gd name="T7" fmla="*/ 84 h 109"/>
                <a:gd name="T8" fmla="*/ 119 w 156"/>
                <a:gd name="T9" fmla="*/ 84 h 109"/>
                <a:gd name="T10" fmla="*/ 108 w 156"/>
                <a:gd name="T11" fmla="*/ 73 h 109"/>
                <a:gd name="T12" fmla="*/ 96 w 156"/>
                <a:gd name="T13" fmla="*/ 61 h 109"/>
                <a:gd name="T14" fmla="*/ 90 w 156"/>
                <a:gd name="T15" fmla="*/ 61 h 109"/>
                <a:gd name="T16" fmla="*/ 83 w 156"/>
                <a:gd name="T17" fmla="*/ 61 h 109"/>
                <a:gd name="T18" fmla="*/ 71 w 156"/>
                <a:gd name="T19" fmla="*/ 49 h 109"/>
                <a:gd name="T20" fmla="*/ 60 w 156"/>
                <a:gd name="T21" fmla="*/ 36 h 109"/>
                <a:gd name="T22" fmla="*/ 54 w 156"/>
                <a:gd name="T23" fmla="*/ 36 h 109"/>
                <a:gd name="T24" fmla="*/ 47 w 156"/>
                <a:gd name="T25" fmla="*/ 36 h 109"/>
                <a:gd name="T26" fmla="*/ 36 w 156"/>
                <a:gd name="T27" fmla="*/ 25 h 109"/>
                <a:gd name="T28" fmla="*/ 24 w 156"/>
                <a:gd name="T29" fmla="*/ 13 h 109"/>
                <a:gd name="T30" fmla="*/ 19 w 156"/>
                <a:gd name="T31" fmla="*/ 13 h 109"/>
                <a:gd name="T32" fmla="*/ 12 w 156"/>
                <a:gd name="T33" fmla="*/ 13 h 109"/>
                <a:gd name="T34" fmla="*/ 6 w 156"/>
                <a:gd name="T35" fmla="*/ 7 h 109"/>
                <a:gd name="T36" fmla="*/ 0 w 156"/>
                <a:gd name="T3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6" h="109">
                  <a:moveTo>
                    <a:pt x="156" y="109"/>
                  </a:moveTo>
                  <a:lnTo>
                    <a:pt x="144" y="96"/>
                  </a:lnTo>
                  <a:lnTo>
                    <a:pt x="132" y="84"/>
                  </a:lnTo>
                  <a:lnTo>
                    <a:pt x="126" y="84"/>
                  </a:lnTo>
                  <a:lnTo>
                    <a:pt x="119" y="84"/>
                  </a:lnTo>
                  <a:lnTo>
                    <a:pt x="108" y="73"/>
                  </a:lnTo>
                  <a:lnTo>
                    <a:pt x="96" y="61"/>
                  </a:lnTo>
                  <a:lnTo>
                    <a:pt x="90" y="61"/>
                  </a:lnTo>
                  <a:lnTo>
                    <a:pt x="83" y="61"/>
                  </a:lnTo>
                  <a:lnTo>
                    <a:pt x="71" y="49"/>
                  </a:lnTo>
                  <a:lnTo>
                    <a:pt x="60" y="36"/>
                  </a:lnTo>
                  <a:lnTo>
                    <a:pt x="54" y="36"/>
                  </a:lnTo>
                  <a:lnTo>
                    <a:pt x="47" y="36"/>
                  </a:lnTo>
                  <a:lnTo>
                    <a:pt x="36" y="25"/>
                  </a:lnTo>
                  <a:lnTo>
                    <a:pt x="24" y="13"/>
                  </a:lnTo>
                  <a:lnTo>
                    <a:pt x="19" y="13"/>
                  </a:lnTo>
                  <a:lnTo>
                    <a:pt x="12" y="13"/>
                  </a:lnTo>
                  <a:lnTo>
                    <a:pt x="6" y="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63" name="Freeform 323"/>
            <p:cNvSpPr>
              <a:spLocks/>
            </p:cNvSpPr>
            <p:nvPr/>
          </p:nvSpPr>
          <p:spPr bwMode="auto">
            <a:xfrm rot="60000" flipH="1">
              <a:off x="2371" y="710"/>
              <a:ext cx="73" cy="41"/>
            </a:xfrm>
            <a:custGeom>
              <a:avLst/>
              <a:gdLst>
                <a:gd name="T0" fmla="*/ 169 w 169"/>
                <a:gd name="T1" fmla="*/ 95 h 95"/>
                <a:gd name="T2" fmla="*/ 163 w 169"/>
                <a:gd name="T3" fmla="*/ 90 h 95"/>
                <a:gd name="T4" fmla="*/ 156 w 169"/>
                <a:gd name="T5" fmla="*/ 83 h 95"/>
                <a:gd name="T6" fmla="*/ 151 w 169"/>
                <a:gd name="T7" fmla="*/ 83 h 95"/>
                <a:gd name="T8" fmla="*/ 144 w 169"/>
                <a:gd name="T9" fmla="*/ 83 h 95"/>
                <a:gd name="T10" fmla="*/ 139 w 169"/>
                <a:gd name="T11" fmla="*/ 78 h 95"/>
                <a:gd name="T12" fmla="*/ 133 w 169"/>
                <a:gd name="T13" fmla="*/ 72 h 95"/>
                <a:gd name="T14" fmla="*/ 127 w 169"/>
                <a:gd name="T15" fmla="*/ 72 h 95"/>
                <a:gd name="T16" fmla="*/ 120 w 169"/>
                <a:gd name="T17" fmla="*/ 72 h 95"/>
                <a:gd name="T18" fmla="*/ 108 w 169"/>
                <a:gd name="T19" fmla="*/ 60 h 95"/>
                <a:gd name="T20" fmla="*/ 98 w 169"/>
                <a:gd name="T21" fmla="*/ 47 h 95"/>
                <a:gd name="T22" fmla="*/ 92 w 169"/>
                <a:gd name="T23" fmla="*/ 47 h 95"/>
                <a:gd name="T24" fmla="*/ 85 w 169"/>
                <a:gd name="T25" fmla="*/ 47 h 95"/>
                <a:gd name="T26" fmla="*/ 79 w 169"/>
                <a:gd name="T27" fmla="*/ 41 h 95"/>
                <a:gd name="T28" fmla="*/ 73 w 169"/>
                <a:gd name="T29" fmla="*/ 35 h 95"/>
                <a:gd name="T30" fmla="*/ 67 w 169"/>
                <a:gd name="T31" fmla="*/ 35 h 95"/>
                <a:gd name="T32" fmla="*/ 61 w 169"/>
                <a:gd name="T33" fmla="*/ 35 h 95"/>
                <a:gd name="T34" fmla="*/ 55 w 169"/>
                <a:gd name="T35" fmla="*/ 30 h 95"/>
                <a:gd name="T36" fmla="*/ 48 w 169"/>
                <a:gd name="T37" fmla="*/ 22 h 95"/>
                <a:gd name="T38" fmla="*/ 43 w 169"/>
                <a:gd name="T39" fmla="*/ 22 h 95"/>
                <a:gd name="T40" fmla="*/ 37 w 169"/>
                <a:gd name="T41" fmla="*/ 22 h 95"/>
                <a:gd name="T42" fmla="*/ 25 w 169"/>
                <a:gd name="T43" fmla="*/ 12 h 95"/>
                <a:gd name="T44" fmla="*/ 12 w 169"/>
                <a:gd name="T45" fmla="*/ 0 h 95"/>
                <a:gd name="T46" fmla="*/ 6 w 169"/>
                <a:gd name="T47" fmla="*/ 0 h 95"/>
                <a:gd name="T48" fmla="*/ 0 w 169"/>
                <a:gd name="T4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9" h="95">
                  <a:moveTo>
                    <a:pt x="169" y="95"/>
                  </a:moveTo>
                  <a:lnTo>
                    <a:pt x="163" y="90"/>
                  </a:lnTo>
                  <a:lnTo>
                    <a:pt x="156" y="83"/>
                  </a:lnTo>
                  <a:lnTo>
                    <a:pt x="151" y="83"/>
                  </a:lnTo>
                  <a:lnTo>
                    <a:pt x="144" y="83"/>
                  </a:lnTo>
                  <a:lnTo>
                    <a:pt x="139" y="78"/>
                  </a:lnTo>
                  <a:lnTo>
                    <a:pt x="133" y="72"/>
                  </a:lnTo>
                  <a:lnTo>
                    <a:pt x="127" y="72"/>
                  </a:lnTo>
                  <a:lnTo>
                    <a:pt x="120" y="72"/>
                  </a:lnTo>
                  <a:lnTo>
                    <a:pt x="108" y="60"/>
                  </a:lnTo>
                  <a:lnTo>
                    <a:pt x="98" y="47"/>
                  </a:lnTo>
                  <a:lnTo>
                    <a:pt x="92" y="47"/>
                  </a:lnTo>
                  <a:lnTo>
                    <a:pt x="85" y="47"/>
                  </a:lnTo>
                  <a:lnTo>
                    <a:pt x="79" y="41"/>
                  </a:lnTo>
                  <a:lnTo>
                    <a:pt x="73" y="35"/>
                  </a:lnTo>
                  <a:lnTo>
                    <a:pt x="67" y="35"/>
                  </a:lnTo>
                  <a:lnTo>
                    <a:pt x="61" y="35"/>
                  </a:lnTo>
                  <a:lnTo>
                    <a:pt x="55" y="30"/>
                  </a:lnTo>
                  <a:lnTo>
                    <a:pt x="48" y="22"/>
                  </a:lnTo>
                  <a:lnTo>
                    <a:pt x="43" y="22"/>
                  </a:lnTo>
                  <a:lnTo>
                    <a:pt x="37" y="22"/>
                  </a:lnTo>
                  <a:lnTo>
                    <a:pt x="25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64" name="Freeform 324"/>
            <p:cNvSpPr>
              <a:spLocks/>
            </p:cNvSpPr>
            <p:nvPr/>
          </p:nvSpPr>
          <p:spPr bwMode="auto">
            <a:xfrm rot="60000" flipH="1">
              <a:off x="2507" y="655"/>
              <a:ext cx="61" cy="25"/>
            </a:xfrm>
            <a:custGeom>
              <a:avLst/>
              <a:gdLst>
                <a:gd name="T0" fmla="*/ 144 w 144"/>
                <a:gd name="T1" fmla="*/ 60 h 60"/>
                <a:gd name="T2" fmla="*/ 132 w 144"/>
                <a:gd name="T3" fmla="*/ 60 h 60"/>
                <a:gd name="T4" fmla="*/ 119 w 144"/>
                <a:gd name="T5" fmla="*/ 60 h 60"/>
                <a:gd name="T6" fmla="*/ 114 w 144"/>
                <a:gd name="T7" fmla="*/ 54 h 60"/>
                <a:gd name="T8" fmla="*/ 108 w 144"/>
                <a:gd name="T9" fmla="*/ 47 h 60"/>
                <a:gd name="T10" fmla="*/ 102 w 144"/>
                <a:gd name="T11" fmla="*/ 47 h 60"/>
                <a:gd name="T12" fmla="*/ 96 w 144"/>
                <a:gd name="T13" fmla="*/ 47 h 60"/>
                <a:gd name="T14" fmla="*/ 90 w 144"/>
                <a:gd name="T15" fmla="*/ 42 h 60"/>
                <a:gd name="T16" fmla="*/ 83 w 144"/>
                <a:gd name="T17" fmla="*/ 36 h 60"/>
                <a:gd name="T18" fmla="*/ 71 w 144"/>
                <a:gd name="T19" fmla="*/ 36 h 60"/>
                <a:gd name="T20" fmla="*/ 60 w 144"/>
                <a:gd name="T21" fmla="*/ 36 h 60"/>
                <a:gd name="T22" fmla="*/ 54 w 144"/>
                <a:gd name="T23" fmla="*/ 30 h 60"/>
                <a:gd name="T24" fmla="*/ 48 w 144"/>
                <a:gd name="T25" fmla="*/ 23 h 60"/>
                <a:gd name="T26" fmla="*/ 42 w 144"/>
                <a:gd name="T27" fmla="*/ 23 h 60"/>
                <a:gd name="T28" fmla="*/ 36 w 144"/>
                <a:gd name="T29" fmla="*/ 23 h 60"/>
                <a:gd name="T30" fmla="*/ 30 w 144"/>
                <a:gd name="T31" fmla="*/ 19 h 60"/>
                <a:gd name="T32" fmla="*/ 23 w 144"/>
                <a:gd name="T33" fmla="*/ 12 h 60"/>
                <a:gd name="T34" fmla="*/ 18 w 144"/>
                <a:gd name="T35" fmla="*/ 12 h 60"/>
                <a:gd name="T36" fmla="*/ 12 w 144"/>
                <a:gd name="T37" fmla="*/ 12 h 60"/>
                <a:gd name="T38" fmla="*/ 6 w 144"/>
                <a:gd name="T39" fmla="*/ 6 h 60"/>
                <a:gd name="T40" fmla="*/ 0 w 144"/>
                <a:gd name="T4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4" h="60">
                  <a:moveTo>
                    <a:pt x="144" y="60"/>
                  </a:moveTo>
                  <a:lnTo>
                    <a:pt x="132" y="60"/>
                  </a:lnTo>
                  <a:lnTo>
                    <a:pt x="119" y="60"/>
                  </a:lnTo>
                  <a:lnTo>
                    <a:pt x="114" y="54"/>
                  </a:lnTo>
                  <a:lnTo>
                    <a:pt x="108" y="47"/>
                  </a:lnTo>
                  <a:lnTo>
                    <a:pt x="102" y="47"/>
                  </a:lnTo>
                  <a:lnTo>
                    <a:pt x="96" y="47"/>
                  </a:lnTo>
                  <a:lnTo>
                    <a:pt x="90" y="42"/>
                  </a:lnTo>
                  <a:lnTo>
                    <a:pt x="83" y="36"/>
                  </a:lnTo>
                  <a:lnTo>
                    <a:pt x="71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8" y="23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30" y="19"/>
                  </a:lnTo>
                  <a:lnTo>
                    <a:pt x="23" y="12"/>
                  </a:lnTo>
                  <a:lnTo>
                    <a:pt x="18" y="12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65" name="Freeform 325"/>
            <p:cNvSpPr>
              <a:spLocks/>
            </p:cNvSpPr>
            <p:nvPr/>
          </p:nvSpPr>
          <p:spPr bwMode="auto">
            <a:xfrm rot="60000" flipH="1">
              <a:off x="2627" y="620"/>
              <a:ext cx="70" cy="21"/>
            </a:xfrm>
            <a:custGeom>
              <a:avLst/>
              <a:gdLst>
                <a:gd name="T0" fmla="*/ 156 w 156"/>
                <a:gd name="T1" fmla="*/ 48 h 48"/>
                <a:gd name="T2" fmla="*/ 150 w 156"/>
                <a:gd name="T3" fmla="*/ 43 h 48"/>
                <a:gd name="T4" fmla="*/ 145 w 156"/>
                <a:gd name="T5" fmla="*/ 36 h 48"/>
                <a:gd name="T6" fmla="*/ 139 w 156"/>
                <a:gd name="T7" fmla="*/ 36 h 48"/>
                <a:gd name="T8" fmla="*/ 132 w 156"/>
                <a:gd name="T9" fmla="*/ 36 h 48"/>
                <a:gd name="T10" fmla="*/ 121 w 156"/>
                <a:gd name="T11" fmla="*/ 24 h 48"/>
                <a:gd name="T12" fmla="*/ 109 w 156"/>
                <a:gd name="T13" fmla="*/ 13 h 48"/>
                <a:gd name="T14" fmla="*/ 104 w 156"/>
                <a:gd name="T15" fmla="*/ 13 h 48"/>
                <a:gd name="T16" fmla="*/ 96 w 156"/>
                <a:gd name="T17" fmla="*/ 13 h 48"/>
                <a:gd name="T18" fmla="*/ 91 w 156"/>
                <a:gd name="T19" fmla="*/ 7 h 48"/>
                <a:gd name="T20" fmla="*/ 85 w 156"/>
                <a:gd name="T21" fmla="*/ 0 h 48"/>
                <a:gd name="T22" fmla="*/ 64 w 156"/>
                <a:gd name="T23" fmla="*/ 0 h 48"/>
                <a:gd name="T24" fmla="*/ 43 w 156"/>
                <a:gd name="T25" fmla="*/ 0 h 48"/>
                <a:gd name="T26" fmla="*/ 23 w 156"/>
                <a:gd name="T27" fmla="*/ 0 h 48"/>
                <a:gd name="T28" fmla="*/ 0 w 156"/>
                <a:gd name="T2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48">
                  <a:moveTo>
                    <a:pt x="156" y="48"/>
                  </a:moveTo>
                  <a:lnTo>
                    <a:pt x="150" y="43"/>
                  </a:lnTo>
                  <a:lnTo>
                    <a:pt x="145" y="36"/>
                  </a:lnTo>
                  <a:lnTo>
                    <a:pt x="139" y="36"/>
                  </a:lnTo>
                  <a:lnTo>
                    <a:pt x="132" y="36"/>
                  </a:lnTo>
                  <a:lnTo>
                    <a:pt x="121" y="24"/>
                  </a:lnTo>
                  <a:lnTo>
                    <a:pt x="109" y="13"/>
                  </a:lnTo>
                  <a:lnTo>
                    <a:pt x="104" y="13"/>
                  </a:lnTo>
                  <a:lnTo>
                    <a:pt x="96" y="13"/>
                  </a:lnTo>
                  <a:lnTo>
                    <a:pt x="91" y="7"/>
                  </a:lnTo>
                  <a:lnTo>
                    <a:pt x="85" y="0"/>
                  </a:lnTo>
                  <a:lnTo>
                    <a:pt x="64" y="0"/>
                  </a:lnTo>
                  <a:lnTo>
                    <a:pt x="43" y="0"/>
                  </a:lnTo>
                  <a:lnTo>
                    <a:pt x="23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66" name="Freeform 326"/>
            <p:cNvSpPr>
              <a:spLocks/>
            </p:cNvSpPr>
            <p:nvPr/>
          </p:nvSpPr>
          <p:spPr bwMode="auto">
            <a:xfrm>
              <a:off x="412" y="877"/>
              <a:ext cx="43" cy="1795"/>
            </a:xfrm>
            <a:custGeom>
              <a:avLst/>
              <a:gdLst>
                <a:gd name="T0" fmla="*/ 6 w 24"/>
                <a:gd name="T1" fmla="*/ 0 h 1283"/>
                <a:gd name="T2" fmla="*/ 24 w 24"/>
                <a:gd name="T3" fmla="*/ 719 h 1283"/>
                <a:gd name="T4" fmla="*/ 0 w 24"/>
                <a:gd name="T5" fmla="*/ 1283 h 1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283">
                  <a:moveTo>
                    <a:pt x="6" y="0"/>
                  </a:moveTo>
                  <a:lnTo>
                    <a:pt x="24" y="719"/>
                  </a:lnTo>
                  <a:lnTo>
                    <a:pt x="0" y="1283"/>
                  </a:lnTo>
                </a:path>
              </a:pathLst>
            </a:cu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1772" name="Oval 332"/>
            <p:cNvSpPr>
              <a:spLocks noChangeArrowheads="1"/>
            </p:cNvSpPr>
            <p:nvPr/>
          </p:nvSpPr>
          <p:spPr bwMode="auto">
            <a:xfrm>
              <a:off x="1520" y="1378"/>
              <a:ext cx="65" cy="60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1773" name="Oval 333"/>
            <p:cNvSpPr>
              <a:spLocks noChangeArrowheads="1"/>
            </p:cNvSpPr>
            <p:nvPr/>
          </p:nvSpPr>
          <p:spPr bwMode="auto">
            <a:xfrm>
              <a:off x="789" y="919"/>
              <a:ext cx="65" cy="60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1774" name="Oval 334"/>
            <p:cNvSpPr>
              <a:spLocks noChangeArrowheads="1"/>
            </p:cNvSpPr>
            <p:nvPr/>
          </p:nvSpPr>
          <p:spPr bwMode="auto">
            <a:xfrm>
              <a:off x="971" y="1103"/>
              <a:ext cx="66" cy="60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701782" name="Group 342"/>
            <p:cNvGrpSpPr>
              <a:grpSpLocks/>
            </p:cNvGrpSpPr>
            <p:nvPr/>
          </p:nvGrpSpPr>
          <p:grpSpPr bwMode="auto">
            <a:xfrm>
              <a:off x="783" y="904"/>
              <a:ext cx="75" cy="95"/>
              <a:chOff x="892" y="2461"/>
              <a:chExt cx="64" cy="88"/>
            </a:xfrm>
          </p:grpSpPr>
          <p:sp>
            <p:nvSpPr>
              <p:cNvPr id="701779" name="Line 339"/>
              <p:cNvSpPr>
                <a:spLocks noChangeShapeType="1"/>
              </p:cNvSpPr>
              <p:nvPr/>
            </p:nvSpPr>
            <p:spPr bwMode="auto">
              <a:xfrm>
                <a:off x="923" y="2466"/>
                <a:ext cx="0" cy="67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80" name="Line 340"/>
              <p:cNvSpPr>
                <a:spLocks noChangeShapeType="1"/>
              </p:cNvSpPr>
              <p:nvPr/>
            </p:nvSpPr>
            <p:spPr bwMode="auto">
              <a:xfrm>
                <a:off x="894" y="2461"/>
                <a:ext cx="6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81" name="Line 341"/>
              <p:cNvSpPr>
                <a:spLocks noChangeShapeType="1"/>
              </p:cNvSpPr>
              <p:nvPr/>
            </p:nvSpPr>
            <p:spPr bwMode="auto">
              <a:xfrm>
                <a:off x="892" y="2549"/>
                <a:ext cx="6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701783" name="Group 343"/>
            <p:cNvGrpSpPr>
              <a:grpSpLocks/>
            </p:cNvGrpSpPr>
            <p:nvPr/>
          </p:nvGrpSpPr>
          <p:grpSpPr bwMode="auto">
            <a:xfrm>
              <a:off x="969" y="1089"/>
              <a:ext cx="75" cy="95"/>
              <a:chOff x="892" y="2461"/>
              <a:chExt cx="64" cy="88"/>
            </a:xfrm>
          </p:grpSpPr>
          <p:sp>
            <p:nvSpPr>
              <p:cNvPr id="701784" name="Line 344"/>
              <p:cNvSpPr>
                <a:spLocks noChangeShapeType="1"/>
              </p:cNvSpPr>
              <p:nvPr/>
            </p:nvSpPr>
            <p:spPr bwMode="auto">
              <a:xfrm>
                <a:off x="923" y="2466"/>
                <a:ext cx="0" cy="67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85" name="Line 345"/>
              <p:cNvSpPr>
                <a:spLocks noChangeShapeType="1"/>
              </p:cNvSpPr>
              <p:nvPr/>
            </p:nvSpPr>
            <p:spPr bwMode="auto">
              <a:xfrm>
                <a:off x="894" y="2461"/>
                <a:ext cx="6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86" name="Line 346"/>
              <p:cNvSpPr>
                <a:spLocks noChangeShapeType="1"/>
              </p:cNvSpPr>
              <p:nvPr/>
            </p:nvSpPr>
            <p:spPr bwMode="auto">
              <a:xfrm>
                <a:off x="892" y="2549"/>
                <a:ext cx="6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701787" name="Group 347"/>
            <p:cNvGrpSpPr>
              <a:grpSpLocks/>
            </p:cNvGrpSpPr>
            <p:nvPr/>
          </p:nvGrpSpPr>
          <p:grpSpPr bwMode="auto">
            <a:xfrm>
              <a:off x="1524" y="1357"/>
              <a:ext cx="75" cy="94"/>
              <a:chOff x="892" y="2461"/>
              <a:chExt cx="64" cy="88"/>
            </a:xfrm>
          </p:grpSpPr>
          <p:sp>
            <p:nvSpPr>
              <p:cNvPr id="701788" name="Line 348"/>
              <p:cNvSpPr>
                <a:spLocks noChangeShapeType="1"/>
              </p:cNvSpPr>
              <p:nvPr/>
            </p:nvSpPr>
            <p:spPr bwMode="auto">
              <a:xfrm>
                <a:off x="923" y="2466"/>
                <a:ext cx="0" cy="67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89" name="Line 349"/>
              <p:cNvSpPr>
                <a:spLocks noChangeShapeType="1"/>
              </p:cNvSpPr>
              <p:nvPr/>
            </p:nvSpPr>
            <p:spPr bwMode="auto">
              <a:xfrm>
                <a:off x="894" y="2461"/>
                <a:ext cx="6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1790" name="Line 350"/>
              <p:cNvSpPr>
                <a:spLocks noChangeShapeType="1"/>
              </p:cNvSpPr>
              <p:nvPr/>
            </p:nvSpPr>
            <p:spPr bwMode="auto">
              <a:xfrm>
                <a:off x="892" y="2549"/>
                <a:ext cx="62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701791" name="Oval 351"/>
            <p:cNvSpPr>
              <a:spLocks noChangeArrowheads="1"/>
            </p:cNvSpPr>
            <p:nvPr/>
          </p:nvSpPr>
          <p:spPr bwMode="auto">
            <a:xfrm>
              <a:off x="1068" y="1759"/>
              <a:ext cx="406" cy="21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1792" name="Oval 352"/>
            <p:cNvSpPr>
              <a:spLocks noChangeArrowheads="1"/>
            </p:cNvSpPr>
            <p:nvPr/>
          </p:nvSpPr>
          <p:spPr bwMode="auto">
            <a:xfrm>
              <a:off x="1862" y="1791"/>
              <a:ext cx="406" cy="21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701794" name="Text Box 354"/>
            <p:cNvSpPr txBox="1">
              <a:spLocks noChangeArrowheads="1"/>
            </p:cNvSpPr>
            <p:nvPr/>
          </p:nvSpPr>
          <p:spPr bwMode="auto">
            <a:xfrm>
              <a:off x="2004" y="1781"/>
              <a:ext cx="22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200">
                  <a:solidFill>
                    <a:srgbClr val="FF0000"/>
                  </a:solidFill>
                  <a:latin typeface="Arial" pitchFamily="34" charset="0"/>
                </a:rPr>
                <a:t>?</a:t>
              </a:r>
            </a:p>
          </p:txBody>
        </p:sp>
        <p:sp>
          <p:nvSpPr>
            <p:cNvPr id="701795" name="Text Box 355"/>
            <p:cNvSpPr txBox="1">
              <a:spLocks noChangeArrowheads="1"/>
            </p:cNvSpPr>
            <p:nvPr/>
          </p:nvSpPr>
          <p:spPr bwMode="auto">
            <a:xfrm>
              <a:off x="1237" y="1747"/>
              <a:ext cx="229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ru-RU" sz="1200">
                  <a:solidFill>
                    <a:srgbClr val="FF0000"/>
                  </a:solidFill>
                  <a:latin typeface="Arial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C0913F86-D3FA-425D-A134-4D1EC88BA524}" type="slidenum">
              <a:rPr lang="en-GB" sz="1400" b="0">
                <a:solidFill>
                  <a:srgbClr val="000099"/>
                </a:solidFill>
              </a:rPr>
              <a:pPr/>
              <a:t>17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732166" name="Text Box 6"/>
          <p:cNvSpPr txBox="1">
            <a:spLocks noChangeArrowheads="1"/>
          </p:cNvSpPr>
          <p:nvPr/>
        </p:nvSpPr>
        <p:spPr bwMode="auto">
          <a:xfrm>
            <a:off x="1047750" y="1381125"/>
            <a:ext cx="771525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 marL="266700" indent="-266700"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1600">
                <a:latin typeface="Arial" pitchFamily="34" charset="0"/>
              </a:rPr>
              <a:t>  </a:t>
            </a:r>
            <a:r>
              <a:rPr lang="en-US" sz="2000">
                <a:latin typeface="Arial" pitchFamily="34" charset="0"/>
              </a:rPr>
              <a:t>To specify the eutectic temperature, samples from the eutectic nucleus from PRS4  will be subjected to DTA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000">
                <a:latin typeface="Arial" pitchFamily="34" charset="0"/>
              </a:rPr>
              <a:t> </a:t>
            </a:r>
            <a:r>
              <a:rPr lang="en-US" sz="2000">
                <a:latin typeface="Arial" pitchFamily="34" charset="0"/>
              </a:rPr>
              <a:t>CaO-oriented VPA IMCC and equilibrium crystallization of the ingot to form an ultimately solid CaO-based solid solution</a:t>
            </a: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000">
                <a:latin typeface="Arial" pitchFamily="34" charset="0"/>
              </a:rPr>
              <a:t> </a:t>
            </a:r>
            <a:r>
              <a:rPr lang="en-US" sz="2000">
                <a:latin typeface="Arial" pitchFamily="34" charset="0"/>
              </a:rPr>
              <a:t>UO</a:t>
            </a:r>
            <a:r>
              <a:rPr lang="en-US" sz="2000" baseline="-25000">
                <a:latin typeface="Arial" pitchFamily="34" charset="0"/>
              </a:rPr>
              <a:t>2</a:t>
            </a:r>
            <a:r>
              <a:rPr lang="en-US" sz="2000">
                <a:latin typeface="Arial" pitchFamily="34" charset="0"/>
              </a:rPr>
              <a:t>-oriented VPA IMCC for three compositions</a:t>
            </a:r>
            <a:endParaRPr lang="en-US" sz="2000" baseline="-25000">
              <a:latin typeface="Arial" pitchFamily="34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000">
                <a:latin typeface="Arial" pitchFamily="34" charset="0"/>
              </a:rPr>
              <a:t> </a:t>
            </a:r>
            <a:r>
              <a:rPr lang="en-US" sz="2000">
                <a:latin typeface="Arial" pitchFamily="34" charset="0"/>
              </a:rPr>
              <a:t> Results processing and generalizing</a:t>
            </a:r>
            <a:endParaRPr lang="ru-RU" sz="2000">
              <a:latin typeface="Arial" pitchFamily="34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ru-RU" sz="2000">
                <a:latin typeface="Arial" pitchFamily="34" charset="0"/>
              </a:rPr>
              <a:t>   </a:t>
            </a:r>
            <a:r>
              <a:rPr lang="en-US" sz="2000">
                <a:latin typeface="Arial" pitchFamily="34" charset="0"/>
              </a:rPr>
              <a:t>Final report preparation</a:t>
            </a:r>
            <a:endParaRPr lang="ru-RU" sz="2000">
              <a:latin typeface="Arial" pitchFamily="34" charset="0"/>
            </a:endParaRPr>
          </a:p>
        </p:txBody>
      </p:sp>
      <p:sp>
        <p:nvSpPr>
          <p:cNvPr id="732167" name="Rectangle 7"/>
          <p:cNvSpPr>
            <a:spLocks noChangeArrowheads="1"/>
          </p:cNvSpPr>
          <p:nvPr/>
        </p:nvSpPr>
        <p:spPr bwMode="auto">
          <a:xfrm>
            <a:off x="573088" y="193675"/>
            <a:ext cx="7772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Plans for further research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60FFE0AD-E2A6-43B5-A7CA-884AAD529198}" type="slidenum">
              <a:rPr lang="en-GB" sz="1400" b="0">
                <a:solidFill>
                  <a:srgbClr val="000099"/>
                </a:solidFill>
              </a:rPr>
              <a:pPr/>
              <a:t>18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52463" y="309563"/>
            <a:ext cx="7772400" cy="652462"/>
          </a:xfrm>
        </p:spPr>
        <p:txBody>
          <a:bodyPr/>
          <a:lstStyle/>
          <a:p>
            <a:r>
              <a:rPr lang="en-US" sz="3200">
                <a:solidFill>
                  <a:srgbClr val="003399"/>
                </a:solidFill>
                <a:effectLst/>
              </a:rPr>
              <a:t>Conclusions</a:t>
            </a:r>
            <a:endParaRPr lang="ru-RU" sz="3200">
              <a:solidFill>
                <a:srgbClr val="003399"/>
              </a:solidFill>
              <a:effectLst/>
            </a:endParaRPr>
          </a:p>
        </p:txBody>
      </p:sp>
      <p:sp>
        <p:nvSpPr>
          <p:cNvPr id="558200" name="Rectangle 120"/>
          <p:cNvSpPr>
            <a:spLocks noChangeArrowheads="1"/>
          </p:cNvSpPr>
          <p:nvPr/>
        </p:nvSpPr>
        <p:spPr bwMode="auto">
          <a:xfrm>
            <a:off x="0" y="1312863"/>
            <a:ext cx="8837613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 anchor="ctr">
            <a:spAutoFit/>
          </a:bodyPr>
          <a:lstStyle/>
          <a:p>
            <a:pPr marL="457200" indent="-457200" defTabSz="762000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ü"/>
            </a:pPr>
            <a:endParaRPr lang="ru-RU" sz="2400"/>
          </a:p>
          <a:p>
            <a:pPr marL="457200" indent="-457200" defTabSz="762000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400"/>
              <a:t>First experiments in the</a:t>
            </a:r>
            <a:r>
              <a:rPr lang="ru-RU" sz="2400"/>
              <a:t> </a:t>
            </a:r>
            <a:r>
              <a:rPr lang="en-US" sz="2400"/>
              <a:t>UO</a:t>
            </a:r>
            <a:r>
              <a:rPr lang="en-US" sz="2400" baseline="-25000"/>
              <a:t>2</a:t>
            </a:r>
            <a:r>
              <a:rPr lang="en-US" sz="2400"/>
              <a:t>-CaO system have been conducted. Liquidus temperatures have been determined; final solid solutions and eutectic nucleus have been synthesized</a:t>
            </a:r>
            <a:endParaRPr lang="ru-RU" sz="2400"/>
          </a:p>
          <a:p>
            <a:pPr marL="457200" indent="-457200" defTabSz="762000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2400"/>
              <a:t>The eutectic temperature evaluation by VPA in the Galakhov microfurnace has shown it to practically coincide with the data of Holc J.</a:t>
            </a:r>
            <a:endParaRPr lang="en-US" sz="2400" b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4857E364-4FB6-4433-A81D-7155D063F6BE}" type="slidenum">
              <a:rPr lang="en-GB" sz="1400" b="0">
                <a:solidFill>
                  <a:srgbClr val="000099"/>
                </a:solidFill>
              </a:rPr>
              <a:pPr/>
              <a:t>2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734210" name="Rectangle 2"/>
          <p:cNvSpPr>
            <a:spLocks noChangeArrowheads="1"/>
          </p:cNvSpPr>
          <p:nvPr/>
        </p:nvSpPr>
        <p:spPr bwMode="auto">
          <a:xfrm>
            <a:off x="731838" y="336550"/>
            <a:ext cx="77724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Contents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34213" name="Rectangle 5"/>
          <p:cNvSpPr>
            <a:spLocks noChangeArrowheads="1"/>
          </p:cNvSpPr>
          <p:nvPr/>
        </p:nvSpPr>
        <p:spPr bwMode="auto">
          <a:xfrm>
            <a:off x="1273175" y="1655763"/>
            <a:ext cx="526256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2" rIns="91424" bIns="45712" anchor="ctr">
            <a:spAutoFit/>
          </a:bodyPr>
          <a:lstStyle/>
          <a:p>
            <a:pPr defTabSz="76200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400"/>
              <a:t> </a:t>
            </a:r>
            <a:r>
              <a:rPr lang="en-US" sz="2400"/>
              <a:t>Available binary diagrams</a:t>
            </a:r>
          </a:p>
          <a:p>
            <a:pPr defTabSz="76200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400"/>
              <a:t> </a:t>
            </a:r>
            <a:r>
              <a:rPr lang="en-US" sz="2400"/>
              <a:t>Test results on UO</a:t>
            </a:r>
            <a:r>
              <a:rPr lang="en-US" sz="2400" baseline="-25000"/>
              <a:t>2</a:t>
            </a:r>
            <a:r>
              <a:rPr lang="en-US" sz="2400"/>
              <a:t> - CaO</a:t>
            </a:r>
            <a:r>
              <a:rPr lang="ru-RU" sz="2400"/>
              <a:t> </a:t>
            </a:r>
            <a:r>
              <a:rPr lang="en-US" sz="2400"/>
              <a:t>system</a:t>
            </a:r>
          </a:p>
          <a:p>
            <a:pPr defTabSz="76200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400"/>
              <a:t> </a:t>
            </a:r>
            <a:r>
              <a:rPr lang="en-US" sz="2400"/>
              <a:t>Plans for further research</a:t>
            </a:r>
            <a:endParaRPr lang="ru-RU" sz="2400"/>
          </a:p>
          <a:p>
            <a:pPr defTabSz="762000">
              <a:lnSpc>
                <a:spcPct val="150000"/>
              </a:lnSpc>
              <a:buFont typeface="Wingdings" pitchFamily="2" charset="2"/>
              <a:buChar char="§"/>
            </a:pPr>
            <a:r>
              <a:rPr lang="ru-RU" sz="2400"/>
              <a:t> </a:t>
            </a:r>
            <a:r>
              <a:rPr lang="en-US" sz="2400"/>
              <a:t>Conclusions</a:t>
            </a:r>
            <a:endParaRPr lang="en-GB" sz="24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F43ED21D-3D4D-4E6E-9AE2-AC2E181A8B4C}" type="slidenum">
              <a:rPr lang="en-GB" sz="1400" b="0">
                <a:solidFill>
                  <a:srgbClr val="000099"/>
                </a:solidFill>
              </a:rPr>
              <a:pPr/>
              <a:t>3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58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61950" y="0"/>
            <a:ext cx="8458200" cy="762000"/>
          </a:xfrm>
        </p:spPr>
        <p:txBody>
          <a:bodyPr/>
          <a:lstStyle/>
          <a:p>
            <a:pPr defTabSz="914400"/>
            <a:r>
              <a:rPr lang="en-US" sz="3200">
                <a:effectLst/>
              </a:rPr>
              <a:t>Available binary diagrams</a:t>
            </a:r>
            <a:r>
              <a:rPr lang="en-GB" sz="2400"/>
              <a:t> </a:t>
            </a:r>
            <a:r>
              <a:rPr lang="ru-RU" sz="2400"/>
              <a:t>(</a:t>
            </a:r>
            <a:r>
              <a:rPr lang="en-GB" sz="2400">
                <a:solidFill>
                  <a:srgbClr val="333399"/>
                </a:solidFill>
                <a:effectLst/>
                <a:cs typeface="Times New Roman" pitchFamily="18" charset="0"/>
              </a:rPr>
              <a:t>UO</a:t>
            </a:r>
            <a:r>
              <a:rPr lang="en-GB" sz="2400" baseline="-25000">
                <a:solidFill>
                  <a:srgbClr val="333399"/>
                </a:solidFill>
                <a:effectLst/>
                <a:cs typeface="Times New Roman" pitchFamily="18" charset="0"/>
              </a:rPr>
              <a:t>2</a:t>
            </a:r>
            <a:r>
              <a:rPr lang="en-GB" sz="2400">
                <a:solidFill>
                  <a:srgbClr val="333399"/>
                </a:solidFill>
                <a:effectLst/>
                <a:cs typeface="Times New Roman" pitchFamily="18" charset="0"/>
              </a:rPr>
              <a:t> – CaO system</a:t>
            </a:r>
            <a:r>
              <a:rPr lang="ru-RU" sz="2400">
                <a:solidFill>
                  <a:srgbClr val="333399"/>
                </a:solidFill>
                <a:effectLst/>
                <a:cs typeface="Times New Roman" pitchFamily="18" charset="0"/>
              </a:rPr>
              <a:t>)</a:t>
            </a:r>
            <a:endParaRPr lang="en-GB" sz="2400">
              <a:solidFill>
                <a:srgbClr val="333399"/>
              </a:solidFill>
              <a:effectLst/>
              <a:cs typeface="Times New Roman" pitchFamily="18" charset="0"/>
            </a:endParaRPr>
          </a:p>
        </p:txBody>
      </p:sp>
      <p:pic>
        <p:nvPicPr>
          <p:cNvPr id="580617" name="Picture 9" descr="CaO-UO2 v1"/>
          <p:cNvPicPr>
            <a:picLocks noChangeAspect="1" noChangeArrowheads="1"/>
          </p:cNvPicPr>
          <p:nvPr/>
        </p:nvPicPr>
        <p:blipFill>
          <a:blip r:embed="rId3">
            <a:lum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r="6413" b="10725"/>
          <a:stretch>
            <a:fillRect/>
          </a:stretch>
        </p:blipFill>
        <p:spPr bwMode="auto">
          <a:xfrm>
            <a:off x="473075" y="833438"/>
            <a:ext cx="3457575" cy="457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0618" name="Picture 10" descr="CaO-UO2 v4"/>
          <p:cNvPicPr>
            <a:picLocks noChangeAspect="1" noChangeArrowheads="1"/>
          </p:cNvPicPr>
          <p:nvPr/>
        </p:nvPicPr>
        <p:blipFill>
          <a:blip r:embed="rId4">
            <a:lum contras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7" b="19380"/>
          <a:stretch>
            <a:fillRect/>
          </a:stretch>
        </p:blipFill>
        <p:spPr bwMode="auto">
          <a:xfrm>
            <a:off x="4706938" y="906463"/>
            <a:ext cx="3411537" cy="455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0620" name="Text Box 12"/>
          <p:cNvSpPr txBox="1">
            <a:spLocks noChangeArrowheads="1"/>
          </p:cNvSpPr>
          <p:nvPr/>
        </p:nvSpPr>
        <p:spPr bwMode="auto">
          <a:xfrm>
            <a:off x="800100" y="5546725"/>
            <a:ext cx="31972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sz="1600">
                <a:latin typeface="Arial" pitchFamily="34" charset="0"/>
              </a:rPr>
              <a:t>Alberman K.B., Blakey R.C.,</a:t>
            </a:r>
          </a:p>
          <a:p>
            <a:pPr algn="ctr"/>
            <a:r>
              <a:rPr lang="en-US" sz="1600">
                <a:latin typeface="Arial" pitchFamily="34" charset="0"/>
              </a:rPr>
              <a:t>Anderson J.S.</a:t>
            </a:r>
          </a:p>
          <a:p>
            <a:pPr algn="ctr"/>
            <a:r>
              <a:rPr lang="en-US" sz="1600">
                <a:latin typeface="Arial" pitchFamily="34" charset="0"/>
              </a:rPr>
              <a:t>(1951)</a:t>
            </a:r>
            <a:endParaRPr lang="ru-RU" sz="1600">
              <a:latin typeface="Arial" pitchFamily="34" charset="0"/>
            </a:endParaRPr>
          </a:p>
        </p:txBody>
      </p:sp>
      <p:sp>
        <p:nvSpPr>
          <p:cNvPr id="580621" name="Text Box 13"/>
          <p:cNvSpPr txBox="1">
            <a:spLocks noChangeArrowheads="1"/>
          </p:cNvSpPr>
          <p:nvPr/>
        </p:nvSpPr>
        <p:spPr bwMode="auto">
          <a:xfrm>
            <a:off x="4691063" y="5662613"/>
            <a:ext cx="21558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sz="1600">
                <a:latin typeface="Arial" pitchFamily="34" charset="0"/>
              </a:rPr>
              <a:t>Amato I.</a:t>
            </a:r>
          </a:p>
          <a:p>
            <a:pPr algn="ctr"/>
            <a:r>
              <a:rPr lang="en-US" sz="1600">
                <a:latin typeface="Arial" pitchFamily="34" charset="0"/>
              </a:rPr>
              <a:t>(1966)</a:t>
            </a:r>
            <a:endParaRPr lang="ru-RU" sz="1600">
              <a:latin typeface="Arial" pitchFamily="34" charset="0"/>
            </a:endParaRPr>
          </a:p>
        </p:txBody>
      </p:sp>
      <p:sp>
        <p:nvSpPr>
          <p:cNvPr id="580622" name="Text Box 14"/>
          <p:cNvSpPr txBox="1">
            <a:spLocks noChangeArrowheads="1"/>
          </p:cNvSpPr>
          <p:nvPr/>
        </p:nvSpPr>
        <p:spPr bwMode="auto">
          <a:xfrm>
            <a:off x="6481763" y="5540375"/>
            <a:ext cx="26622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sz="1600">
                <a:latin typeface="Arial" pitchFamily="34" charset="0"/>
              </a:rPr>
              <a:t>T</a:t>
            </a:r>
            <a:r>
              <a:rPr lang="en-US" sz="1600" baseline="-25000">
                <a:latin typeface="Arial" pitchFamily="34" charset="0"/>
              </a:rPr>
              <a:t>eut</a:t>
            </a:r>
            <a:r>
              <a:rPr lang="en-US" sz="1600">
                <a:latin typeface="Arial" pitchFamily="34" charset="0"/>
              </a:rPr>
              <a:t> =2080</a:t>
            </a:r>
            <a:r>
              <a:rPr lang="en-US" sz="1600">
                <a:latin typeface="Arial" pitchFamily="34" charset="0"/>
                <a:cs typeface="Arial" pitchFamily="34" charset="0"/>
              </a:rPr>
              <a:t>±20 °C</a:t>
            </a:r>
          </a:p>
          <a:p>
            <a:r>
              <a:rPr lang="en-US" sz="1600">
                <a:latin typeface="Arial" pitchFamily="34" charset="0"/>
              </a:rPr>
              <a:t> (eut) – 55%mol.CaO</a:t>
            </a:r>
          </a:p>
          <a:p>
            <a:r>
              <a:rPr lang="en-US" sz="1600">
                <a:latin typeface="Arial" pitchFamily="34" charset="0"/>
              </a:rPr>
              <a:t>UO</a:t>
            </a:r>
            <a:r>
              <a:rPr lang="en-US" sz="1600" baseline="-25000">
                <a:latin typeface="Arial" pitchFamily="34" charset="0"/>
              </a:rPr>
              <a:t>2</a:t>
            </a:r>
            <a:r>
              <a:rPr lang="en-US" sz="1600">
                <a:latin typeface="Arial" pitchFamily="34" charset="0"/>
              </a:rPr>
              <a:t>(ss) – 47%mol.CaO</a:t>
            </a:r>
            <a:endParaRPr lang="ru-RU" sz="1600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A82FA373-4CB3-4FB3-91D0-E08D0BF8CCD5}" type="slidenum">
              <a:rPr lang="en-GB" sz="1400" b="0">
                <a:solidFill>
                  <a:srgbClr val="000099"/>
                </a:solidFill>
              </a:rPr>
              <a:pPr/>
              <a:t>4</a:t>
            </a:fld>
            <a:endParaRPr lang="en-GB" sz="1400" b="0">
              <a:solidFill>
                <a:srgbClr val="000099"/>
              </a:solidFill>
            </a:endParaRPr>
          </a:p>
        </p:txBody>
      </p:sp>
      <p:pic>
        <p:nvPicPr>
          <p:cNvPr id="713734" name="Picture 6" descr="CaO-UO2 v5"/>
          <p:cNvPicPr>
            <a:picLocks noChangeAspect="1" noChangeArrowheads="1"/>
          </p:cNvPicPr>
          <p:nvPr/>
        </p:nvPicPr>
        <p:blipFill>
          <a:blip r:embed="rId3">
            <a:lum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" t="1454" r="5008" b="14052"/>
          <a:stretch>
            <a:fillRect/>
          </a:stretch>
        </p:blipFill>
        <p:spPr bwMode="auto">
          <a:xfrm>
            <a:off x="1400175" y="1052513"/>
            <a:ext cx="4044950" cy="444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3735" name="Text Box 7"/>
          <p:cNvSpPr txBox="1">
            <a:spLocks noChangeArrowheads="1"/>
          </p:cNvSpPr>
          <p:nvPr/>
        </p:nvSpPr>
        <p:spPr bwMode="auto">
          <a:xfrm>
            <a:off x="2173288" y="5602288"/>
            <a:ext cx="26273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/>
            <a:r>
              <a:rPr lang="en-US" sz="1600">
                <a:latin typeface="Arial" pitchFamily="34" charset="0"/>
              </a:rPr>
              <a:t>Holc J., Kolar D.</a:t>
            </a:r>
          </a:p>
          <a:p>
            <a:pPr algn="ctr"/>
            <a:r>
              <a:rPr lang="en-US" sz="1600">
                <a:latin typeface="Arial" pitchFamily="34" charset="0"/>
              </a:rPr>
              <a:t>(1986)</a:t>
            </a:r>
            <a:endParaRPr lang="ru-RU" sz="1600">
              <a:latin typeface="Arial" pitchFamily="34" charset="0"/>
            </a:endParaRP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5640388" y="2714625"/>
            <a:ext cx="2849562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1800">
                <a:latin typeface="Arial" pitchFamily="34" charset="0"/>
              </a:rPr>
              <a:t>T</a:t>
            </a:r>
            <a:r>
              <a:rPr lang="en-US" sz="1800" baseline="-25000">
                <a:latin typeface="Arial" pitchFamily="34" charset="0"/>
              </a:rPr>
              <a:t>eut</a:t>
            </a:r>
            <a:r>
              <a:rPr lang="en-US" sz="1800">
                <a:latin typeface="Arial" pitchFamily="34" charset="0"/>
              </a:rPr>
              <a:t> =1850</a:t>
            </a:r>
            <a:r>
              <a:rPr lang="en-US" sz="1800">
                <a:latin typeface="Arial" pitchFamily="34" charset="0"/>
                <a:cs typeface="Arial" pitchFamily="34" charset="0"/>
              </a:rPr>
              <a:t>±20 °C</a:t>
            </a:r>
            <a:r>
              <a:rPr lang="en-US" sz="1800">
                <a:latin typeface="Arial" pitchFamily="34" charset="0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1800">
                <a:latin typeface="Arial" pitchFamily="34" charset="0"/>
              </a:rPr>
              <a:t>eut – 63%mol.CaO</a:t>
            </a:r>
          </a:p>
          <a:p>
            <a:pPr>
              <a:lnSpc>
                <a:spcPct val="110000"/>
              </a:lnSpc>
            </a:pPr>
            <a:r>
              <a:rPr lang="en-US" sz="1800">
                <a:latin typeface="Arial" pitchFamily="34" charset="0"/>
              </a:rPr>
              <a:t>UO</a:t>
            </a:r>
            <a:r>
              <a:rPr lang="en-US" sz="1800" baseline="-25000">
                <a:latin typeface="Arial" pitchFamily="34" charset="0"/>
              </a:rPr>
              <a:t>2</a:t>
            </a:r>
            <a:r>
              <a:rPr lang="en-US" sz="1800">
                <a:latin typeface="Arial" pitchFamily="34" charset="0"/>
              </a:rPr>
              <a:t>(ss) – 30%mol.CaO</a:t>
            </a:r>
          </a:p>
          <a:p>
            <a:pPr>
              <a:lnSpc>
                <a:spcPct val="110000"/>
              </a:lnSpc>
            </a:pPr>
            <a:r>
              <a:rPr lang="en-US" sz="1800">
                <a:latin typeface="Arial" pitchFamily="34" charset="0"/>
              </a:rPr>
              <a:t>CaO (ss) – 0.35%mol.UO</a:t>
            </a:r>
            <a:r>
              <a:rPr lang="en-US" sz="1800" baseline="-25000">
                <a:latin typeface="Arial" pitchFamily="34" charset="0"/>
              </a:rPr>
              <a:t>2</a:t>
            </a:r>
            <a:endParaRPr lang="ru-RU" sz="1800" baseline="-25000">
              <a:latin typeface="Arial" pitchFamily="34" charset="0"/>
            </a:endParaRPr>
          </a:p>
        </p:txBody>
      </p:sp>
      <p:sp>
        <p:nvSpPr>
          <p:cNvPr id="713770" name="Rectangle 42"/>
          <p:cNvSpPr>
            <a:spLocks noGrp="1" noChangeArrowheads="1"/>
          </p:cNvSpPr>
          <p:nvPr>
            <p:ph type="title"/>
          </p:nvPr>
        </p:nvSpPr>
        <p:spPr>
          <a:xfrm>
            <a:off x="293688" y="0"/>
            <a:ext cx="8683625" cy="762000"/>
          </a:xfrm>
          <a:noFill/>
          <a:ln/>
        </p:spPr>
        <p:txBody>
          <a:bodyPr/>
          <a:lstStyle/>
          <a:p>
            <a:r>
              <a:rPr lang="en-US" sz="3200">
                <a:effectLst/>
              </a:rPr>
              <a:t>Available binary diagrams</a:t>
            </a:r>
            <a:r>
              <a:rPr lang="en-GB" sz="2000"/>
              <a:t> </a:t>
            </a:r>
            <a:r>
              <a:rPr lang="ru-RU" sz="2400"/>
              <a:t>(</a:t>
            </a:r>
            <a:r>
              <a:rPr lang="en-GB" sz="2400">
                <a:effectLst/>
              </a:rPr>
              <a:t>UO</a:t>
            </a:r>
            <a:r>
              <a:rPr lang="en-GB" sz="2400" baseline="-25000">
                <a:effectLst/>
              </a:rPr>
              <a:t>2</a:t>
            </a:r>
            <a:r>
              <a:rPr lang="en-GB" sz="2400">
                <a:effectLst/>
              </a:rPr>
              <a:t> – CaO system</a:t>
            </a:r>
            <a:r>
              <a:rPr lang="ru-RU" sz="2400">
                <a:effectLst/>
              </a:rPr>
              <a:t>)</a:t>
            </a:r>
            <a:endParaRPr lang="en-GB" sz="2400">
              <a:effectLst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6BC51193-0DB1-43E3-9538-2F2499E7E1A7}" type="slidenum">
              <a:rPr lang="en-GB" sz="1400" b="0">
                <a:solidFill>
                  <a:srgbClr val="000099"/>
                </a:solidFill>
              </a:rPr>
              <a:pPr/>
              <a:t>5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678914" name="Rectangle 2"/>
          <p:cNvSpPr>
            <a:spLocks noChangeArrowheads="1"/>
          </p:cNvSpPr>
          <p:nvPr/>
        </p:nvSpPr>
        <p:spPr bwMode="auto">
          <a:xfrm>
            <a:off x="522288" y="-41275"/>
            <a:ext cx="81915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system: </a:t>
            </a:r>
            <a:r>
              <a:rPr lang="en-US" sz="3200">
                <a:solidFill>
                  <a:srgbClr val="000099"/>
                </a:solidFill>
              </a:rPr>
              <a:t>PRS 4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78915" name="Rectangle 3"/>
          <p:cNvSpPr>
            <a:spLocks noChangeArrowheads="1"/>
          </p:cNvSpPr>
          <p:nvPr/>
        </p:nvSpPr>
        <p:spPr bwMode="auto">
          <a:xfrm>
            <a:off x="1211263" y="485775"/>
            <a:ext cx="4338637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en-GB" sz="2400">
                <a:solidFill>
                  <a:srgbClr val="990033"/>
                </a:solidFill>
                <a:cs typeface="Times New Roman" pitchFamily="18" charset="0"/>
              </a:rPr>
              <a:t>Experimental objectives</a:t>
            </a:r>
            <a:endParaRPr lang="ru-RU" sz="2400">
              <a:solidFill>
                <a:srgbClr val="990033"/>
              </a:solidFill>
            </a:endParaRPr>
          </a:p>
        </p:txBody>
      </p:sp>
      <p:sp>
        <p:nvSpPr>
          <p:cNvPr id="678916" name="Rectangle 4"/>
          <p:cNvSpPr>
            <a:spLocks noChangeArrowheads="1"/>
          </p:cNvSpPr>
          <p:nvPr/>
        </p:nvSpPr>
        <p:spPr bwMode="auto">
          <a:xfrm>
            <a:off x="1514475" y="825500"/>
            <a:ext cx="50641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457200" indent="-457200" defTabSz="762000">
              <a:lnSpc>
                <a:spcPct val="7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Determine liquidus temperature </a:t>
            </a:r>
            <a:endParaRPr lang="ru-RU" sz="180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 defTabSz="762000">
              <a:lnSpc>
                <a:spcPct val="7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Determine final solubility of components in the formed solid solutions</a:t>
            </a:r>
            <a:endParaRPr lang="en-US" sz="16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78923" name="Rectangle 11"/>
          <p:cNvSpPr>
            <a:spLocks noChangeArrowheads="1"/>
          </p:cNvSpPr>
          <p:nvPr/>
        </p:nvSpPr>
        <p:spPr bwMode="auto">
          <a:xfrm>
            <a:off x="1271588" y="1497013"/>
            <a:ext cx="4346575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en-US" sz="2400">
                <a:solidFill>
                  <a:srgbClr val="990033"/>
                </a:solidFill>
              </a:rPr>
              <a:t>Charge composition</a:t>
            </a:r>
            <a:endParaRPr lang="ru-RU" sz="2400">
              <a:solidFill>
                <a:srgbClr val="990033"/>
              </a:solidFill>
            </a:endParaRPr>
          </a:p>
        </p:txBody>
      </p:sp>
      <p:sp>
        <p:nvSpPr>
          <p:cNvPr id="678924" name="Rectangle 12"/>
          <p:cNvSpPr>
            <a:spLocks noChangeArrowheads="1"/>
          </p:cNvSpPr>
          <p:nvPr/>
        </p:nvSpPr>
        <p:spPr bwMode="auto">
          <a:xfrm>
            <a:off x="1570038" y="1763713"/>
            <a:ext cx="3844925" cy="3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457200" indent="-457200" defTabSz="76200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Mol%  50UO</a:t>
            </a:r>
            <a:r>
              <a:rPr lang="en-US" sz="1800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 + 50CaO</a:t>
            </a:r>
            <a:endParaRPr lang="en-US" sz="1800" baseline="-25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67893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268538"/>
            <a:ext cx="5878513" cy="38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8942" name="Picture 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3322638"/>
            <a:ext cx="2947987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8943" name="Text Box 31"/>
          <p:cNvSpPr txBox="1">
            <a:spLocks noChangeArrowheads="1"/>
          </p:cNvSpPr>
          <p:nvPr/>
        </p:nvSpPr>
        <p:spPr bwMode="auto">
          <a:xfrm>
            <a:off x="6702425" y="2922588"/>
            <a:ext cx="901700" cy="293687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Samples</a:t>
            </a:r>
            <a:endParaRPr lang="ru-RU" sz="1200">
              <a:latin typeface="Arial" pitchFamily="34" charset="0"/>
            </a:endParaRPr>
          </a:p>
        </p:txBody>
      </p:sp>
      <p:sp>
        <p:nvSpPr>
          <p:cNvPr id="678944" name="Text Box 32"/>
          <p:cNvSpPr txBox="1">
            <a:spLocks noChangeArrowheads="1"/>
          </p:cNvSpPr>
          <p:nvPr/>
        </p:nvSpPr>
        <p:spPr bwMode="auto">
          <a:xfrm>
            <a:off x="8008938" y="2914650"/>
            <a:ext cx="514350" cy="293688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T</a:t>
            </a:r>
            <a:r>
              <a:rPr lang="en-US" sz="1200" baseline="-25000">
                <a:latin typeface="Arial" pitchFamily="34" charset="0"/>
              </a:rPr>
              <a:t>liq</a:t>
            </a:r>
            <a:endParaRPr lang="ru-RU" sz="1200" baseline="-25000">
              <a:latin typeface="Arial" pitchFamily="34" charset="0"/>
            </a:endParaRPr>
          </a:p>
        </p:txBody>
      </p:sp>
      <p:sp>
        <p:nvSpPr>
          <p:cNvPr id="678945" name="Line 33"/>
          <p:cNvSpPr>
            <a:spLocks noChangeShapeType="1"/>
          </p:cNvSpPr>
          <p:nvPr/>
        </p:nvSpPr>
        <p:spPr bwMode="auto">
          <a:xfrm>
            <a:off x="7135813" y="3224213"/>
            <a:ext cx="31750" cy="588962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78946" name="Line 34"/>
          <p:cNvSpPr>
            <a:spLocks noChangeShapeType="1"/>
          </p:cNvSpPr>
          <p:nvPr/>
        </p:nvSpPr>
        <p:spPr bwMode="auto">
          <a:xfrm>
            <a:off x="7527925" y="3249613"/>
            <a:ext cx="415925" cy="68580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78947" name="Line 35"/>
          <p:cNvSpPr>
            <a:spLocks noChangeShapeType="1"/>
          </p:cNvSpPr>
          <p:nvPr/>
        </p:nvSpPr>
        <p:spPr bwMode="auto">
          <a:xfrm flipH="1">
            <a:off x="7502525" y="3216275"/>
            <a:ext cx="498475" cy="711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78948" name="Line 36"/>
          <p:cNvSpPr>
            <a:spLocks noChangeShapeType="1"/>
          </p:cNvSpPr>
          <p:nvPr/>
        </p:nvSpPr>
        <p:spPr bwMode="auto">
          <a:xfrm>
            <a:off x="8221663" y="3200400"/>
            <a:ext cx="7937" cy="6778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78949" name="Line 37"/>
          <p:cNvSpPr>
            <a:spLocks noChangeShapeType="1"/>
          </p:cNvSpPr>
          <p:nvPr/>
        </p:nvSpPr>
        <p:spPr bwMode="auto">
          <a:xfrm>
            <a:off x="8416925" y="3216275"/>
            <a:ext cx="131763" cy="6048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78950" name="Oval 38"/>
          <p:cNvSpPr>
            <a:spLocks noChangeArrowheads="1"/>
          </p:cNvSpPr>
          <p:nvPr/>
        </p:nvSpPr>
        <p:spPr bwMode="auto">
          <a:xfrm>
            <a:off x="3852863" y="2522538"/>
            <a:ext cx="768350" cy="727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00" tIns="46800" rIns="93600" bIns="46800" anchor="ctr"/>
          <a:lstStyle/>
          <a:p>
            <a:endParaRPr lang="de-DE"/>
          </a:p>
        </p:txBody>
      </p:sp>
      <p:sp>
        <p:nvSpPr>
          <p:cNvPr id="678951" name="Line 39"/>
          <p:cNvSpPr>
            <a:spLocks noChangeShapeType="1"/>
          </p:cNvSpPr>
          <p:nvPr/>
        </p:nvSpPr>
        <p:spPr bwMode="auto">
          <a:xfrm>
            <a:off x="4605338" y="3013075"/>
            <a:ext cx="1704975" cy="7667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678952" name="Rectangle 40"/>
          <p:cNvSpPr>
            <a:spLocks noChangeArrowheads="1"/>
          </p:cNvSpPr>
          <p:nvPr/>
        </p:nvSpPr>
        <p:spPr bwMode="auto">
          <a:xfrm>
            <a:off x="200025" y="1981200"/>
            <a:ext cx="84201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en-US" sz="1400"/>
              <a:t>The regime of molten pool formation and</a:t>
            </a:r>
            <a:r>
              <a:rPr lang="en-US" sz="2000"/>
              <a:t> </a:t>
            </a:r>
            <a:r>
              <a:rPr lang="en-US" sz="1400"/>
              <a:t>T</a:t>
            </a:r>
            <a:r>
              <a:rPr lang="en-US" sz="1400" baseline="-25000"/>
              <a:t>liq</a:t>
            </a:r>
            <a:r>
              <a:rPr lang="ru-RU" sz="1400"/>
              <a:t> </a:t>
            </a:r>
            <a:r>
              <a:rPr lang="en-US" sz="1400"/>
              <a:t>measurements</a:t>
            </a:r>
            <a:endParaRPr lang="ru-RU" sz="20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78953" name="Rectangle 41"/>
          <p:cNvSpPr>
            <a:spLocks noChangeArrowheads="1"/>
          </p:cNvSpPr>
          <p:nvPr/>
        </p:nvSpPr>
        <p:spPr bwMode="auto">
          <a:xfrm>
            <a:off x="142875" y="6027738"/>
            <a:ext cx="90011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ü"/>
            </a:pPr>
            <a:r>
              <a:rPr lang="en-US" sz="1400"/>
              <a:t>Two melt samples were taken and T</a:t>
            </a:r>
            <a:r>
              <a:rPr lang="en-US" sz="1400" baseline="-25000"/>
              <a:t>liq</a:t>
            </a:r>
            <a:r>
              <a:rPr lang="en-US" sz="1400"/>
              <a:t> was measured 3 times by VPA IMCC</a:t>
            </a:r>
            <a:endParaRPr lang="ru-RU" sz="14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8C8CC7BC-9AFD-4A42-9053-62F670D2C7A1}" type="slidenum">
              <a:rPr lang="en-GB" sz="1400" b="0">
                <a:solidFill>
                  <a:srgbClr val="000099"/>
                </a:solidFill>
              </a:rPr>
              <a:pPr/>
              <a:t>6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717826" name="Rectangle 2"/>
          <p:cNvSpPr>
            <a:spLocks noChangeArrowheads="1"/>
          </p:cNvSpPr>
          <p:nvPr/>
        </p:nvSpPr>
        <p:spPr bwMode="auto">
          <a:xfrm>
            <a:off x="522288" y="-41275"/>
            <a:ext cx="81915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system: </a:t>
            </a:r>
            <a:r>
              <a:rPr lang="en-US" sz="3200">
                <a:solidFill>
                  <a:srgbClr val="000099"/>
                </a:solidFill>
              </a:rPr>
              <a:t>PRS 4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178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895350"/>
            <a:ext cx="4857750" cy="30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3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t="6654" r="12000" b="8318"/>
          <a:stretch>
            <a:fillRect/>
          </a:stretch>
        </p:blipFill>
        <p:spPr bwMode="auto">
          <a:xfrm>
            <a:off x="133350" y="4110038"/>
            <a:ext cx="2033588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37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t="6754" r="9924" b="7880"/>
          <a:stretch>
            <a:fillRect/>
          </a:stretch>
        </p:blipFill>
        <p:spPr bwMode="auto">
          <a:xfrm>
            <a:off x="2273300" y="4122738"/>
            <a:ext cx="20732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38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t="6792" r="10431" b="6793"/>
          <a:stretch>
            <a:fillRect/>
          </a:stretch>
        </p:blipFill>
        <p:spPr bwMode="auto">
          <a:xfrm>
            <a:off x="4454525" y="4119563"/>
            <a:ext cx="2103438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3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418" r="10286" b="6952"/>
          <a:stretch>
            <a:fillRect/>
          </a:stretch>
        </p:blipFill>
        <p:spPr bwMode="auto">
          <a:xfrm>
            <a:off x="6664325" y="4116388"/>
            <a:ext cx="2089150" cy="17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840" name="Oval 16"/>
          <p:cNvSpPr>
            <a:spLocks noChangeArrowheads="1"/>
          </p:cNvSpPr>
          <p:nvPr/>
        </p:nvSpPr>
        <p:spPr bwMode="auto">
          <a:xfrm>
            <a:off x="3971925" y="1628775"/>
            <a:ext cx="400050" cy="381000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7841" name="Line 17"/>
          <p:cNvSpPr>
            <a:spLocks noChangeShapeType="1"/>
          </p:cNvSpPr>
          <p:nvPr/>
        </p:nvSpPr>
        <p:spPr bwMode="auto">
          <a:xfrm>
            <a:off x="4152900" y="2019300"/>
            <a:ext cx="19050" cy="18573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7843" name="AutoShape 19"/>
          <p:cNvSpPr>
            <a:spLocks/>
          </p:cNvSpPr>
          <p:nvPr/>
        </p:nvSpPr>
        <p:spPr bwMode="auto">
          <a:xfrm rot="5400000">
            <a:off x="4038600" y="455613"/>
            <a:ext cx="257175" cy="7038975"/>
          </a:xfrm>
          <a:prstGeom prst="leftBrace">
            <a:avLst>
              <a:gd name="adj1" fmla="val 228086"/>
              <a:gd name="adj2" fmla="val 50000"/>
            </a:avLst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17844" name="Rectangle 20"/>
          <p:cNvSpPr>
            <a:spLocks noChangeArrowheads="1"/>
          </p:cNvSpPr>
          <p:nvPr/>
        </p:nvSpPr>
        <p:spPr bwMode="auto">
          <a:xfrm>
            <a:off x="655638" y="5837238"/>
            <a:ext cx="895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ru-RU" sz="1200">
                <a:solidFill>
                  <a:srgbClr val="000099"/>
                </a:solidFill>
              </a:rPr>
              <a:t>1941</a:t>
            </a:r>
            <a:r>
              <a:rPr lang="en-US" sz="1200">
                <a:solidFill>
                  <a:srgbClr val="000099"/>
                </a:solidFill>
                <a:cs typeface="Arial" pitchFamily="34" charset="0"/>
              </a:rPr>
              <a:t>°</a:t>
            </a:r>
            <a:r>
              <a:rPr lang="ru-RU" sz="1200">
                <a:solidFill>
                  <a:srgbClr val="000099"/>
                </a:solidFill>
              </a:rPr>
              <a:t>С </a:t>
            </a:r>
            <a:br>
              <a:rPr lang="ru-RU" sz="1200">
                <a:solidFill>
                  <a:srgbClr val="000099"/>
                </a:solidFill>
              </a:rPr>
            </a:b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7845" name="Rectangle 21"/>
          <p:cNvSpPr>
            <a:spLocks noChangeArrowheads="1"/>
          </p:cNvSpPr>
          <p:nvPr/>
        </p:nvSpPr>
        <p:spPr bwMode="auto">
          <a:xfrm>
            <a:off x="2890838" y="5865813"/>
            <a:ext cx="1066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ru-RU" sz="1200">
                <a:solidFill>
                  <a:srgbClr val="000099"/>
                </a:solidFill>
              </a:rPr>
              <a:t>1915</a:t>
            </a:r>
            <a:r>
              <a:rPr lang="en-US" sz="1200">
                <a:solidFill>
                  <a:srgbClr val="000099"/>
                </a:solidFill>
                <a:cs typeface="Arial" pitchFamily="34" charset="0"/>
              </a:rPr>
              <a:t>°</a:t>
            </a:r>
            <a:r>
              <a:rPr lang="ru-RU" sz="1200">
                <a:solidFill>
                  <a:srgbClr val="000099"/>
                </a:solidFill>
              </a:rPr>
              <a:t>С </a:t>
            </a:r>
            <a:br>
              <a:rPr lang="ru-RU" sz="1200">
                <a:solidFill>
                  <a:srgbClr val="000099"/>
                </a:solidFill>
              </a:rPr>
            </a:b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7846" name="Rectangle 22"/>
          <p:cNvSpPr>
            <a:spLocks noChangeArrowheads="1"/>
          </p:cNvSpPr>
          <p:nvPr/>
        </p:nvSpPr>
        <p:spPr bwMode="auto">
          <a:xfrm>
            <a:off x="5040313" y="5892800"/>
            <a:ext cx="895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ru-RU" sz="1200">
                <a:solidFill>
                  <a:srgbClr val="000099"/>
                </a:solidFill>
              </a:rPr>
              <a:t>1861</a:t>
            </a:r>
            <a:r>
              <a:rPr lang="en-US" sz="1200">
                <a:solidFill>
                  <a:srgbClr val="000099"/>
                </a:solidFill>
                <a:cs typeface="Arial" pitchFamily="34" charset="0"/>
              </a:rPr>
              <a:t>°</a:t>
            </a:r>
            <a:r>
              <a:rPr lang="ru-RU" sz="1200">
                <a:solidFill>
                  <a:srgbClr val="000099"/>
                </a:solidFill>
              </a:rPr>
              <a:t>С </a:t>
            </a:r>
            <a:br>
              <a:rPr lang="ru-RU" sz="1200">
                <a:solidFill>
                  <a:srgbClr val="000099"/>
                </a:solidFill>
              </a:rPr>
            </a:b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7847" name="Rectangle 23"/>
          <p:cNvSpPr>
            <a:spLocks noChangeArrowheads="1"/>
          </p:cNvSpPr>
          <p:nvPr/>
        </p:nvSpPr>
        <p:spPr bwMode="auto">
          <a:xfrm>
            <a:off x="7466013" y="5875338"/>
            <a:ext cx="895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ru-RU" sz="1200">
                <a:solidFill>
                  <a:srgbClr val="000099"/>
                </a:solidFill>
              </a:rPr>
              <a:t>1629</a:t>
            </a:r>
            <a:r>
              <a:rPr lang="en-US" sz="1200">
                <a:solidFill>
                  <a:srgbClr val="000099"/>
                </a:solidFill>
                <a:cs typeface="Arial" pitchFamily="34" charset="0"/>
              </a:rPr>
              <a:t>°</a:t>
            </a:r>
            <a:r>
              <a:rPr lang="ru-RU" sz="1200">
                <a:solidFill>
                  <a:srgbClr val="000099"/>
                </a:solidFill>
              </a:rPr>
              <a:t>С </a:t>
            </a:r>
            <a:br>
              <a:rPr lang="ru-RU" sz="1200">
                <a:solidFill>
                  <a:srgbClr val="000099"/>
                </a:solidFill>
              </a:rPr>
            </a:b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7849" name="Rectangle 25"/>
          <p:cNvSpPr>
            <a:spLocks noChangeArrowheads="1"/>
          </p:cNvSpPr>
          <p:nvPr/>
        </p:nvSpPr>
        <p:spPr bwMode="auto">
          <a:xfrm>
            <a:off x="434975" y="501650"/>
            <a:ext cx="84201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>
                <a:solidFill>
                  <a:srgbClr val="990033"/>
                </a:solidFill>
              </a:rPr>
              <a:t> </a:t>
            </a:r>
            <a:r>
              <a:rPr lang="en-US" sz="2000">
                <a:solidFill>
                  <a:srgbClr val="990033"/>
                </a:solidFill>
              </a:rPr>
              <a:t>The regime of the eutectic core formation in the ingot</a:t>
            </a:r>
            <a:endParaRPr lang="ru-RU" sz="200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7850" name="Rectangle 26"/>
          <p:cNvSpPr>
            <a:spLocks noChangeArrowheads="1"/>
          </p:cNvSpPr>
          <p:nvPr/>
        </p:nvSpPr>
        <p:spPr bwMode="auto">
          <a:xfrm>
            <a:off x="5194300" y="1685925"/>
            <a:ext cx="3665538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buFont typeface="Wingdings" pitchFamily="2" charset="2"/>
              <a:buNone/>
            </a:pPr>
            <a:r>
              <a:rPr lang="ru-RU" sz="1800"/>
              <a:t> </a:t>
            </a:r>
            <a:r>
              <a:rPr lang="en-US" sz="1800"/>
              <a:t>From</a:t>
            </a:r>
            <a:r>
              <a:rPr lang="ru-RU" sz="1800"/>
              <a:t> 6040</a:t>
            </a:r>
            <a:r>
              <a:rPr lang="en-US" sz="1800"/>
              <a:t> s, the pool was pulled out from inductor at 7.5 mm/h for 7 hours. This has ensured close to equilibrium crystallization and the eutectic liquid displacement into the ingot upper part</a:t>
            </a:r>
            <a:r>
              <a:rPr lang="en-US" sz="1800">
                <a:solidFill>
                  <a:srgbClr val="000099"/>
                </a:solidFill>
              </a:rPr>
              <a:t> </a:t>
            </a:r>
            <a:endParaRPr lang="ru-RU" sz="1800">
              <a:solidFill>
                <a:srgbClr val="000099"/>
              </a:solidFill>
            </a:endParaRPr>
          </a:p>
        </p:txBody>
      </p:sp>
      <p:sp>
        <p:nvSpPr>
          <p:cNvPr id="717851" name="Text Box 27"/>
          <p:cNvSpPr txBox="1">
            <a:spLocks noChangeArrowheads="1"/>
          </p:cNvSpPr>
          <p:nvPr/>
        </p:nvSpPr>
        <p:spPr bwMode="auto">
          <a:xfrm>
            <a:off x="363538" y="6040438"/>
            <a:ext cx="8494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400">
                <a:latin typeface="Arial" pitchFamily="34" charset="0"/>
              </a:rPr>
              <a:t>The temperature of the beginning of crystallization at the molten pool surface is below</a:t>
            </a:r>
            <a:r>
              <a:rPr lang="ru-RU" sz="1400">
                <a:latin typeface="Arial" pitchFamily="34" charset="0"/>
              </a:rPr>
              <a:t> 1920</a:t>
            </a:r>
            <a:r>
              <a:rPr lang="en-US" sz="1400">
                <a:latin typeface="Arial" pitchFamily="34" charset="0"/>
                <a:cs typeface="Arial" pitchFamily="34" charset="0"/>
              </a:rPr>
              <a:t>°</a:t>
            </a:r>
            <a:r>
              <a:rPr lang="ru-RU" sz="1400">
                <a:latin typeface="Arial" pitchFamily="34" charset="0"/>
              </a:rPr>
              <a:t>С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1BF6F727-42AF-46B1-BF12-F88ECCA45CD4}" type="slidenum">
              <a:rPr lang="en-GB" sz="1400" b="0">
                <a:solidFill>
                  <a:srgbClr val="000099"/>
                </a:solidFill>
              </a:rPr>
              <a:pPr/>
              <a:t>7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715778" name="Rectangle 2"/>
          <p:cNvSpPr>
            <a:spLocks noChangeArrowheads="1"/>
          </p:cNvSpPr>
          <p:nvPr/>
        </p:nvSpPr>
        <p:spPr bwMode="auto">
          <a:xfrm>
            <a:off x="522288" y="-41275"/>
            <a:ext cx="81915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system: </a:t>
            </a:r>
            <a:r>
              <a:rPr lang="en-US" sz="3200">
                <a:solidFill>
                  <a:srgbClr val="000099"/>
                </a:solidFill>
              </a:rPr>
              <a:t>PRS 4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5781" name="Rectangle 5"/>
          <p:cNvSpPr>
            <a:spLocks noChangeArrowheads="1"/>
          </p:cNvSpPr>
          <p:nvPr/>
        </p:nvSpPr>
        <p:spPr bwMode="auto">
          <a:xfrm>
            <a:off x="352425" y="719138"/>
            <a:ext cx="81597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>
                <a:solidFill>
                  <a:srgbClr val="990033"/>
                </a:solidFill>
              </a:rPr>
              <a:t> </a:t>
            </a:r>
            <a:r>
              <a:rPr lang="en-US" sz="2000">
                <a:solidFill>
                  <a:srgbClr val="990033"/>
                </a:solidFill>
              </a:rPr>
              <a:t>VPA IMCC</a:t>
            </a:r>
            <a:r>
              <a:rPr lang="en-US" sz="20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n-GB" sz="20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>
                <a:solidFill>
                  <a:srgbClr val="990033"/>
                </a:solidFill>
              </a:rPr>
              <a:t>Fragment of the experiment thermogram showing </a:t>
            </a:r>
            <a:br>
              <a:rPr lang="en-US" sz="2000">
                <a:solidFill>
                  <a:srgbClr val="990033"/>
                </a:solidFill>
              </a:rPr>
            </a:br>
            <a:r>
              <a:rPr lang="en-US" sz="2000">
                <a:solidFill>
                  <a:srgbClr val="990033"/>
                </a:solidFill>
              </a:rPr>
              <a:t>                        melt surface</a:t>
            </a:r>
            <a:r>
              <a:rPr lang="en-GB" sz="2000">
                <a:solidFill>
                  <a:srgbClr val="9900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ru-RU" sz="2000">
              <a:solidFill>
                <a:srgbClr val="9900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5782" name="Rectangle 6"/>
          <p:cNvSpPr>
            <a:spLocks noChangeArrowheads="1"/>
          </p:cNvSpPr>
          <p:nvPr/>
        </p:nvSpPr>
        <p:spPr bwMode="auto">
          <a:xfrm>
            <a:off x="0" y="5656263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 anchor="ctr">
            <a:spAutoFit/>
          </a:bodyPr>
          <a:lstStyle/>
          <a:p>
            <a:pPr marL="358775" lvl="2" algn="just" defTabSz="762000">
              <a:buFont typeface="Wingdings" pitchFamily="2" charset="2"/>
              <a:buChar char="ü"/>
              <a:tabLst>
                <a:tab pos="96838" algn="l"/>
              </a:tabLst>
            </a:pPr>
            <a:r>
              <a:rPr lang="en-US" sz="1800"/>
              <a:t>T</a:t>
            </a:r>
            <a:r>
              <a:rPr lang="en-US" sz="1800" baseline="-25000"/>
              <a:t>liq</a:t>
            </a:r>
            <a:r>
              <a:rPr lang="en-US" sz="1800"/>
              <a:t>  </a:t>
            </a:r>
            <a:r>
              <a:rPr lang="en-GB" sz="1800"/>
              <a:t>was measured t</a:t>
            </a:r>
            <a:r>
              <a:rPr lang="en-US" sz="1800"/>
              <a:t>hree</a:t>
            </a:r>
            <a:r>
              <a:rPr lang="en-GB" sz="1800"/>
              <a:t> times: 2</a:t>
            </a:r>
            <a:r>
              <a:rPr lang="ru-RU" sz="1800"/>
              <a:t>188</a:t>
            </a:r>
            <a:r>
              <a:rPr lang="en-GB" sz="1800" baseline="30000"/>
              <a:t>o</a:t>
            </a:r>
            <a:r>
              <a:rPr lang="en-US" sz="1800"/>
              <a:t>C, 2</a:t>
            </a:r>
            <a:r>
              <a:rPr lang="ru-RU" sz="1800"/>
              <a:t>195</a:t>
            </a:r>
            <a:r>
              <a:rPr lang="en-GB" sz="1800"/>
              <a:t> and 2</a:t>
            </a:r>
            <a:r>
              <a:rPr lang="ru-RU" sz="1800"/>
              <a:t>181</a:t>
            </a:r>
            <a:r>
              <a:rPr lang="en-GB" sz="1800" baseline="30000"/>
              <a:t>o</a:t>
            </a:r>
            <a:r>
              <a:rPr lang="en-US" sz="1800"/>
              <a:t>C</a:t>
            </a:r>
            <a:r>
              <a:rPr lang="en-GB" sz="1800"/>
              <a:t> </a:t>
            </a:r>
            <a:r>
              <a:rPr lang="ru-RU" sz="1800"/>
              <a:t> </a:t>
            </a:r>
            <a:r>
              <a:rPr lang="en-US" sz="1800">
                <a:sym typeface="Wingdings" pitchFamily="2" charset="2"/>
              </a:rPr>
              <a:t></a:t>
            </a:r>
            <a:r>
              <a:rPr lang="en-GB" sz="1800"/>
              <a:t> T</a:t>
            </a:r>
            <a:r>
              <a:rPr lang="en-GB" sz="1800" baseline="-25000"/>
              <a:t>liq</a:t>
            </a:r>
            <a:r>
              <a:rPr lang="en-GB" sz="1800"/>
              <a:t>=2</a:t>
            </a:r>
            <a:r>
              <a:rPr lang="ru-RU" sz="1800"/>
              <a:t>188</a:t>
            </a:r>
            <a:r>
              <a:rPr lang="en-US" sz="1800">
                <a:cs typeface="Arial" pitchFamily="34" charset="0"/>
              </a:rPr>
              <a:t>±40</a:t>
            </a:r>
            <a:r>
              <a:rPr lang="en-GB" sz="1800" baseline="30000"/>
              <a:t>o</a:t>
            </a:r>
            <a:r>
              <a:rPr lang="en-GB" sz="1800"/>
              <a:t>C</a:t>
            </a:r>
            <a:r>
              <a:rPr lang="en-GB" sz="1600"/>
              <a:t> </a:t>
            </a:r>
            <a:endParaRPr lang="ru-RU" sz="1600"/>
          </a:p>
        </p:txBody>
      </p:sp>
      <p:grpSp>
        <p:nvGrpSpPr>
          <p:cNvPr id="715785" name="Group 9"/>
          <p:cNvGrpSpPr>
            <a:grpSpLocks/>
          </p:cNvGrpSpPr>
          <p:nvPr/>
        </p:nvGrpSpPr>
        <p:grpSpPr bwMode="auto">
          <a:xfrm>
            <a:off x="0" y="1311275"/>
            <a:ext cx="7199313" cy="4302125"/>
            <a:chOff x="175" y="1408"/>
            <a:chExt cx="4337" cy="2416"/>
          </a:xfrm>
        </p:grpSpPr>
        <p:pic>
          <p:nvPicPr>
            <p:cNvPr id="715786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" y="1408"/>
              <a:ext cx="4337" cy="2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5787" name="Line 11"/>
            <p:cNvSpPr>
              <a:spLocks noChangeShapeType="1"/>
            </p:cNvSpPr>
            <p:nvPr/>
          </p:nvSpPr>
          <p:spPr bwMode="auto">
            <a:xfrm flipH="1" flipV="1">
              <a:off x="1091" y="1817"/>
              <a:ext cx="166" cy="65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715821" name="Line 45"/>
          <p:cNvSpPr>
            <a:spLocks noChangeShapeType="1"/>
          </p:cNvSpPr>
          <p:nvPr/>
        </p:nvSpPr>
        <p:spPr bwMode="auto">
          <a:xfrm>
            <a:off x="4819650" y="3097213"/>
            <a:ext cx="0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5915" name="Line 139"/>
          <p:cNvSpPr>
            <a:spLocks noChangeShapeType="1"/>
          </p:cNvSpPr>
          <p:nvPr/>
        </p:nvSpPr>
        <p:spPr bwMode="auto">
          <a:xfrm>
            <a:off x="4743450" y="2898775"/>
            <a:ext cx="0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graphicFrame>
        <p:nvGraphicFramePr>
          <p:cNvPr id="716028" name="Group 252"/>
          <p:cNvGraphicFramePr>
            <a:graphicFrameLocks noGrp="1"/>
          </p:cNvGraphicFramePr>
          <p:nvPr/>
        </p:nvGraphicFramePr>
        <p:xfrm>
          <a:off x="7042150" y="3035300"/>
          <a:ext cx="2070100" cy="984000"/>
        </p:xfrm>
        <a:graphic>
          <a:graphicData uri="http://schemas.openxmlformats.org/drawingml/2006/table">
            <a:tbl>
              <a:tblPr/>
              <a:tblGrid>
                <a:gridCol w="622300"/>
                <a:gridCol w="485775"/>
                <a:gridCol w="485775"/>
                <a:gridCol w="476250"/>
              </a:tblGrid>
              <a:tr h="238125">
                <a:tc rowSpan="2"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sample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Cha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XRF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EDX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8573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UO</a:t>
                      </a:r>
                      <a:r>
                        <a:rPr kumimoji="0" lang="en-US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 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mol.%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№1</a:t>
                      </a: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49.8</a:t>
                      </a: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38.6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85738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№2</a:t>
                      </a: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48.7</a:t>
                      </a: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51.4</a:t>
                      </a: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38.1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716026" name="Text Box 250"/>
          <p:cNvSpPr txBox="1">
            <a:spLocks noChangeArrowheads="1"/>
          </p:cNvSpPr>
          <p:nvPr/>
        </p:nvSpPr>
        <p:spPr bwMode="auto">
          <a:xfrm>
            <a:off x="7019925" y="2592388"/>
            <a:ext cx="2124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Arial" pitchFamily="34" charset="0"/>
              </a:rPr>
              <a:t>Melt samples composition</a:t>
            </a:r>
            <a:endParaRPr lang="ru-RU" sz="1200"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CFE84475-F7BA-4931-91F8-531F8D584B90}" type="slidenum">
              <a:rPr lang="en-GB" sz="1400" b="0">
                <a:solidFill>
                  <a:srgbClr val="000099"/>
                </a:solidFill>
              </a:rPr>
              <a:pPr/>
              <a:t>8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719874" name="Rectangle 2"/>
          <p:cNvSpPr>
            <a:spLocks noChangeArrowheads="1"/>
          </p:cNvSpPr>
          <p:nvPr/>
        </p:nvSpPr>
        <p:spPr bwMode="auto">
          <a:xfrm>
            <a:off x="522288" y="-41275"/>
            <a:ext cx="81915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system: </a:t>
            </a:r>
            <a:r>
              <a:rPr lang="en-US" sz="3200">
                <a:solidFill>
                  <a:srgbClr val="000099"/>
                </a:solidFill>
              </a:rPr>
              <a:t>PRS 4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9881" name="Rectangle 9"/>
          <p:cNvSpPr>
            <a:spLocks noChangeArrowheads="1"/>
          </p:cNvSpPr>
          <p:nvPr/>
        </p:nvSpPr>
        <p:spPr bwMode="auto">
          <a:xfrm>
            <a:off x="3162300" y="941388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defTabSz="762000"/>
            <a:r>
              <a:rPr lang="en-US" sz="1800">
                <a:latin typeface="Times New Roman CYR" charset="-52"/>
              </a:rPr>
              <a:t>Eutectic nucleus</a:t>
            </a:r>
            <a:endParaRPr lang="en-GB" sz="1800">
              <a:latin typeface="Times New Roman CYR" charset="-52"/>
            </a:endParaRPr>
          </a:p>
        </p:txBody>
      </p:sp>
      <p:pic>
        <p:nvPicPr>
          <p:cNvPr id="7198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18983" r="22086" b="21771"/>
          <a:stretch>
            <a:fillRect/>
          </a:stretch>
        </p:blipFill>
        <p:spPr bwMode="auto">
          <a:xfrm>
            <a:off x="360363" y="1271588"/>
            <a:ext cx="2603500" cy="197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8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t="19157" r="24284" b="24557"/>
          <a:stretch>
            <a:fillRect/>
          </a:stretch>
        </p:blipFill>
        <p:spPr bwMode="auto">
          <a:xfrm>
            <a:off x="3203575" y="1271588"/>
            <a:ext cx="2686050" cy="201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8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t="19333" r="25262" b="22815"/>
          <a:stretch>
            <a:fillRect/>
          </a:stretch>
        </p:blipFill>
        <p:spPr bwMode="auto">
          <a:xfrm>
            <a:off x="6159500" y="1263650"/>
            <a:ext cx="2589213" cy="202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88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19681" r="22610" b="22641"/>
          <a:stretch>
            <a:fillRect/>
          </a:stretch>
        </p:blipFill>
        <p:spPr bwMode="auto">
          <a:xfrm>
            <a:off x="377825" y="3463925"/>
            <a:ext cx="2633663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988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t="19681" r="24425" b="22641"/>
          <a:stretch>
            <a:fillRect/>
          </a:stretch>
        </p:blipFill>
        <p:spPr bwMode="auto">
          <a:xfrm>
            <a:off x="3219450" y="3482975"/>
            <a:ext cx="2592388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9888" name="Rectangle 16"/>
          <p:cNvSpPr>
            <a:spLocks noChangeArrowheads="1"/>
          </p:cNvSpPr>
          <p:nvPr/>
        </p:nvSpPr>
        <p:spPr bwMode="auto">
          <a:xfrm>
            <a:off x="4322763" y="3319463"/>
            <a:ext cx="895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ru-RU" sz="1200">
                <a:solidFill>
                  <a:srgbClr val="000099"/>
                </a:solidFill>
              </a:rPr>
              <a:t>1875</a:t>
            </a:r>
            <a:r>
              <a:rPr lang="en-US" sz="1200">
                <a:solidFill>
                  <a:srgbClr val="000099"/>
                </a:solidFill>
                <a:cs typeface="Arial" pitchFamily="34" charset="0"/>
              </a:rPr>
              <a:t>°</a:t>
            </a:r>
            <a:r>
              <a:rPr lang="ru-RU" sz="1200">
                <a:solidFill>
                  <a:srgbClr val="000099"/>
                </a:solidFill>
              </a:rPr>
              <a:t>С </a:t>
            </a:r>
            <a:br>
              <a:rPr lang="ru-RU" sz="1200">
                <a:solidFill>
                  <a:srgbClr val="000099"/>
                </a:solidFill>
              </a:rPr>
            </a:b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9889" name="Rectangle 17"/>
          <p:cNvSpPr>
            <a:spLocks noChangeArrowheads="1"/>
          </p:cNvSpPr>
          <p:nvPr/>
        </p:nvSpPr>
        <p:spPr bwMode="auto">
          <a:xfrm>
            <a:off x="1309688" y="3281363"/>
            <a:ext cx="895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ru-RU" sz="1200">
                <a:solidFill>
                  <a:srgbClr val="000099"/>
                </a:solidFill>
              </a:rPr>
              <a:t>1859</a:t>
            </a:r>
            <a:r>
              <a:rPr lang="en-US" sz="1200">
                <a:solidFill>
                  <a:srgbClr val="000099"/>
                </a:solidFill>
                <a:cs typeface="Arial" pitchFamily="34" charset="0"/>
              </a:rPr>
              <a:t>°</a:t>
            </a:r>
            <a:r>
              <a:rPr lang="ru-RU" sz="1200">
                <a:solidFill>
                  <a:srgbClr val="000099"/>
                </a:solidFill>
              </a:rPr>
              <a:t>С </a:t>
            </a:r>
            <a:br>
              <a:rPr lang="ru-RU" sz="1200">
                <a:solidFill>
                  <a:srgbClr val="000099"/>
                </a:solidFill>
              </a:rPr>
            </a:b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9890" name="Rectangle 18"/>
          <p:cNvSpPr>
            <a:spLocks noChangeArrowheads="1"/>
          </p:cNvSpPr>
          <p:nvPr/>
        </p:nvSpPr>
        <p:spPr bwMode="auto">
          <a:xfrm>
            <a:off x="7164388" y="3349625"/>
            <a:ext cx="895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ru-RU" sz="1200">
                <a:solidFill>
                  <a:srgbClr val="000099"/>
                </a:solidFill>
              </a:rPr>
              <a:t>1882</a:t>
            </a:r>
            <a:r>
              <a:rPr lang="en-US" sz="1200">
                <a:solidFill>
                  <a:srgbClr val="000099"/>
                </a:solidFill>
                <a:cs typeface="Arial" pitchFamily="34" charset="0"/>
              </a:rPr>
              <a:t>°</a:t>
            </a:r>
            <a:r>
              <a:rPr lang="ru-RU" sz="1200">
                <a:solidFill>
                  <a:srgbClr val="000099"/>
                </a:solidFill>
              </a:rPr>
              <a:t>С </a:t>
            </a:r>
            <a:br>
              <a:rPr lang="ru-RU" sz="1200">
                <a:solidFill>
                  <a:srgbClr val="000099"/>
                </a:solidFill>
              </a:rPr>
            </a:b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9891" name="Rectangle 19"/>
          <p:cNvSpPr>
            <a:spLocks noChangeArrowheads="1"/>
          </p:cNvSpPr>
          <p:nvPr/>
        </p:nvSpPr>
        <p:spPr bwMode="auto">
          <a:xfrm>
            <a:off x="1446213" y="5489575"/>
            <a:ext cx="895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ru-RU" sz="1200">
                <a:solidFill>
                  <a:srgbClr val="000099"/>
                </a:solidFill>
              </a:rPr>
              <a:t>1890</a:t>
            </a:r>
            <a:r>
              <a:rPr lang="en-US" sz="1200">
                <a:solidFill>
                  <a:srgbClr val="000099"/>
                </a:solidFill>
                <a:cs typeface="Arial" pitchFamily="34" charset="0"/>
              </a:rPr>
              <a:t>°</a:t>
            </a:r>
            <a:r>
              <a:rPr lang="ru-RU" sz="1200">
                <a:solidFill>
                  <a:srgbClr val="000099"/>
                </a:solidFill>
              </a:rPr>
              <a:t>С </a:t>
            </a:r>
            <a:br>
              <a:rPr lang="ru-RU" sz="1200">
                <a:solidFill>
                  <a:srgbClr val="000099"/>
                </a:solidFill>
              </a:rPr>
            </a:b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9892" name="Rectangle 20"/>
          <p:cNvSpPr>
            <a:spLocks noChangeArrowheads="1"/>
          </p:cNvSpPr>
          <p:nvPr/>
        </p:nvSpPr>
        <p:spPr bwMode="auto">
          <a:xfrm>
            <a:off x="4071938" y="5557838"/>
            <a:ext cx="895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ru-RU" sz="1200">
                <a:solidFill>
                  <a:srgbClr val="000099"/>
                </a:solidFill>
              </a:rPr>
              <a:t>1899</a:t>
            </a:r>
            <a:r>
              <a:rPr lang="en-US" sz="1200">
                <a:solidFill>
                  <a:srgbClr val="000099"/>
                </a:solidFill>
                <a:cs typeface="Arial" pitchFamily="34" charset="0"/>
              </a:rPr>
              <a:t>°</a:t>
            </a:r>
            <a:r>
              <a:rPr lang="ru-RU" sz="1200">
                <a:solidFill>
                  <a:srgbClr val="000099"/>
                </a:solidFill>
              </a:rPr>
              <a:t>С </a:t>
            </a:r>
            <a:br>
              <a:rPr lang="ru-RU" sz="1200">
                <a:solidFill>
                  <a:srgbClr val="000099"/>
                </a:solidFill>
              </a:rPr>
            </a:b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719895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821113"/>
            <a:ext cx="2933700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9896" name="Text Box 24"/>
          <p:cNvSpPr txBox="1">
            <a:spLocks noChangeArrowheads="1"/>
          </p:cNvSpPr>
          <p:nvPr/>
        </p:nvSpPr>
        <p:spPr bwMode="auto">
          <a:xfrm>
            <a:off x="6162675" y="3667125"/>
            <a:ext cx="2981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sz="1600">
                <a:solidFill>
                  <a:srgbClr val="003366"/>
                </a:solidFill>
              </a:rPr>
              <a:t> </a:t>
            </a:r>
            <a:r>
              <a:rPr lang="en-US" sz="1600"/>
              <a:t>Differential method results</a:t>
            </a:r>
            <a:endParaRPr lang="ru-RU" sz="1600"/>
          </a:p>
        </p:txBody>
      </p:sp>
      <p:sp>
        <p:nvSpPr>
          <p:cNvPr id="719898" name="Line 26"/>
          <p:cNvSpPr>
            <a:spLocks noChangeShapeType="1"/>
          </p:cNvSpPr>
          <p:nvPr/>
        </p:nvSpPr>
        <p:spPr bwMode="auto">
          <a:xfrm flipV="1">
            <a:off x="7629525" y="4391025"/>
            <a:ext cx="0" cy="5810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19899" name="Rectangle 27"/>
          <p:cNvSpPr>
            <a:spLocks noChangeArrowheads="1"/>
          </p:cNvSpPr>
          <p:nvPr/>
        </p:nvSpPr>
        <p:spPr bwMode="auto">
          <a:xfrm>
            <a:off x="7535863" y="4833938"/>
            <a:ext cx="857250" cy="23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59" tIns="46030" rIns="92059" bIns="46030" anchor="ctr"/>
          <a:lstStyle/>
          <a:p>
            <a:pPr defTabSz="762000">
              <a:lnSpc>
                <a:spcPct val="80000"/>
              </a:lnSpc>
              <a:buFont typeface="Wingdings" pitchFamily="2" charset="2"/>
              <a:buNone/>
            </a:pPr>
            <a:r>
              <a:rPr lang="ru-RU" sz="2000">
                <a:solidFill>
                  <a:srgbClr val="000099"/>
                </a:solidFill>
              </a:rPr>
              <a:t> </a:t>
            </a:r>
            <a:r>
              <a:rPr lang="en-US" sz="1200">
                <a:solidFill>
                  <a:srgbClr val="000099"/>
                </a:solidFill>
              </a:rPr>
              <a:t>Tsol</a:t>
            </a:r>
            <a:r>
              <a:rPr lang="ru-RU" sz="1200">
                <a:solidFill>
                  <a:srgbClr val="000099"/>
                </a:solidFill>
              </a:rPr>
              <a:t/>
            </a:r>
            <a:br>
              <a:rPr lang="ru-RU" sz="1200">
                <a:solidFill>
                  <a:srgbClr val="000099"/>
                </a:solidFill>
              </a:rPr>
            </a:br>
            <a:endParaRPr lang="ru-RU" sz="1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9900" name="Rectangle 28"/>
          <p:cNvSpPr>
            <a:spLocks noChangeArrowheads="1"/>
          </p:cNvSpPr>
          <p:nvPr/>
        </p:nvSpPr>
        <p:spPr bwMode="auto">
          <a:xfrm>
            <a:off x="160338" y="5754688"/>
            <a:ext cx="8824912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400">
                <a:latin typeface="Times New Roman CYR" charset="-52"/>
              </a:rPr>
              <a:t>Visual polythermal analysis in the Galakhov microfurnace T</a:t>
            </a:r>
            <a:r>
              <a:rPr lang="en-US" sz="1400" baseline="-25000">
                <a:latin typeface="Times New Roman CYR" charset="-52"/>
              </a:rPr>
              <a:t>sol</a:t>
            </a:r>
            <a:r>
              <a:rPr lang="ru-RU" sz="1400">
                <a:latin typeface="Times New Roman CYR" charset="-52"/>
              </a:rPr>
              <a:t>=</a:t>
            </a:r>
            <a:r>
              <a:rPr lang="en-US" sz="1400">
                <a:latin typeface="Times New Roman CYR" charset="-52"/>
              </a:rPr>
              <a:t>1</a:t>
            </a:r>
            <a:r>
              <a:rPr lang="ru-RU" sz="1400">
                <a:latin typeface="Times New Roman CYR" charset="-52"/>
              </a:rPr>
              <a:t>870</a:t>
            </a:r>
            <a:r>
              <a:rPr lang="en-US" sz="1400">
                <a:latin typeface="Times New Roman CYR" charset="-52"/>
                <a:sym typeface="Symbol" pitchFamily="18" charset="2"/>
              </a:rPr>
              <a:t></a:t>
            </a:r>
            <a:r>
              <a:rPr lang="ru-RU" sz="1400">
                <a:latin typeface="Times New Roman CYR" charset="-52"/>
                <a:sym typeface="Symbol" pitchFamily="18" charset="2"/>
              </a:rPr>
              <a:t>С</a:t>
            </a:r>
            <a:r>
              <a:rPr lang="en-US" sz="1400">
                <a:latin typeface="Times New Roman CYR" charset="-52"/>
                <a:sym typeface="Symbol" pitchFamily="18" charset="2"/>
              </a:rPr>
              <a:t>; </a:t>
            </a:r>
            <a:r>
              <a:rPr lang="en-US" sz="1400">
                <a:latin typeface="Times New Roman CYR" charset="-52"/>
              </a:rPr>
              <a:t>T</a:t>
            </a:r>
            <a:r>
              <a:rPr lang="en-US" sz="1400" baseline="-25000">
                <a:latin typeface="Times New Roman CYR" charset="-52"/>
              </a:rPr>
              <a:t>liq</a:t>
            </a:r>
            <a:r>
              <a:rPr lang="ru-RU" sz="1400">
                <a:latin typeface="Times New Roman CYR" charset="-52"/>
              </a:rPr>
              <a:t>=</a:t>
            </a:r>
            <a:r>
              <a:rPr lang="en-US" sz="1400">
                <a:latin typeface="Times New Roman CYR" charset="-52"/>
              </a:rPr>
              <a:t>1</a:t>
            </a:r>
            <a:r>
              <a:rPr lang="ru-RU" sz="1400">
                <a:latin typeface="Times New Roman CYR" charset="-52"/>
              </a:rPr>
              <a:t>900</a:t>
            </a:r>
            <a:r>
              <a:rPr lang="en-US" sz="1400">
                <a:latin typeface="Times New Roman CYR" charset="-52"/>
                <a:sym typeface="Symbol" pitchFamily="18" charset="2"/>
              </a:rPr>
              <a:t></a:t>
            </a:r>
            <a:r>
              <a:rPr lang="ru-RU" sz="1400">
                <a:latin typeface="Times New Roman CYR" charset="-52"/>
                <a:sym typeface="Symbol" pitchFamily="18" charset="2"/>
              </a:rPr>
              <a:t>С</a:t>
            </a:r>
          </a:p>
          <a:p>
            <a:pPr>
              <a:buFont typeface="Wingdings" pitchFamily="2" charset="2"/>
              <a:buChar char="ü"/>
            </a:pPr>
            <a:r>
              <a:rPr lang="en-US" sz="1400">
                <a:latin typeface="Times New Roman CYR" charset="-52"/>
                <a:sym typeface="Symbol" pitchFamily="18" charset="2"/>
              </a:rPr>
              <a:t>An analysis of a sample from the crystallized ingot has shown its composition to be close to eutectic</a:t>
            </a:r>
            <a:endParaRPr lang="en-GB" sz="1400">
              <a:latin typeface="Times New Roman CYR" charset="-52"/>
              <a:sym typeface="Symbol" pitchFamily="18" charset="2"/>
            </a:endParaRPr>
          </a:p>
        </p:txBody>
      </p:sp>
      <p:sp>
        <p:nvSpPr>
          <p:cNvPr id="719901" name="Text Box 29"/>
          <p:cNvSpPr txBox="1">
            <a:spLocks noChangeArrowheads="1"/>
          </p:cNvSpPr>
          <p:nvPr/>
        </p:nvSpPr>
        <p:spPr bwMode="auto">
          <a:xfrm>
            <a:off x="588963" y="561975"/>
            <a:ext cx="7100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000">
                <a:solidFill>
                  <a:srgbClr val="990033"/>
                </a:solidFill>
                <a:latin typeface="Arial" pitchFamily="34" charset="0"/>
              </a:rPr>
              <a:t>T</a:t>
            </a:r>
            <a:r>
              <a:rPr lang="en-US" sz="2000" baseline="-25000">
                <a:solidFill>
                  <a:srgbClr val="990033"/>
                </a:solidFill>
                <a:latin typeface="Arial" pitchFamily="34" charset="0"/>
              </a:rPr>
              <a:t>liq</a:t>
            </a:r>
            <a:r>
              <a:rPr lang="en-US" sz="2000">
                <a:solidFill>
                  <a:srgbClr val="990033"/>
                </a:solidFill>
                <a:latin typeface="Arial" pitchFamily="34" charset="0"/>
              </a:rPr>
              <a:t> and T</a:t>
            </a:r>
            <a:r>
              <a:rPr lang="en-US" sz="2000" baseline="-25000">
                <a:solidFill>
                  <a:srgbClr val="990033"/>
                </a:solidFill>
                <a:latin typeface="Arial" pitchFamily="34" charset="0"/>
              </a:rPr>
              <a:t>sol</a:t>
            </a:r>
            <a:r>
              <a:rPr lang="en-US" sz="2000">
                <a:solidFill>
                  <a:srgbClr val="990033"/>
                </a:solidFill>
                <a:latin typeface="Arial" pitchFamily="34" charset="0"/>
              </a:rPr>
              <a:t> determination in Galakhov microfurnace</a:t>
            </a:r>
            <a:endParaRPr lang="ru-RU" sz="2000">
              <a:solidFill>
                <a:srgbClr val="990033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PRECOS Meeting, May 2</a:t>
            </a:r>
            <a:r>
              <a:rPr lang="ru-RU"/>
              <a:t>6</a:t>
            </a:r>
            <a:r>
              <a:rPr lang="en-US"/>
              <a:t>, 2009, St. Petersburg</a:t>
            </a:r>
            <a:r>
              <a:rPr lang="en-GB" sz="1400" b="0">
                <a:solidFill>
                  <a:srgbClr val="000099"/>
                </a:solidFill>
              </a:rPr>
              <a:t>     </a:t>
            </a:r>
            <a:fld id="{71262468-B1B8-47A3-B29A-BC27FFC7DE96}" type="slidenum">
              <a:rPr lang="en-GB" sz="1400" b="0">
                <a:solidFill>
                  <a:srgbClr val="000099"/>
                </a:solidFill>
              </a:rPr>
              <a:pPr/>
              <a:t>9</a:t>
            </a:fld>
            <a:endParaRPr lang="en-GB" sz="1400" b="0">
              <a:solidFill>
                <a:srgbClr val="000099"/>
              </a:solidFill>
            </a:endParaRPr>
          </a:p>
        </p:txBody>
      </p:sp>
      <p:sp>
        <p:nvSpPr>
          <p:cNvPr id="705538" name="Rectangle 2"/>
          <p:cNvSpPr>
            <a:spLocks noChangeArrowheads="1"/>
          </p:cNvSpPr>
          <p:nvPr/>
        </p:nvSpPr>
        <p:spPr bwMode="auto">
          <a:xfrm>
            <a:off x="471488" y="34925"/>
            <a:ext cx="80899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defTabSz="762000"/>
            <a:r>
              <a:rPr lang="en-US" sz="3200">
                <a:solidFill>
                  <a:srgbClr val="000099"/>
                </a:solidFill>
              </a:rPr>
              <a:t>Test results on UO</a:t>
            </a:r>
            <a:r>
              <a:rPr lang="en-US" sz="3200" baseline="-25000">
                <a:solidFill>
                  <a:srgbClr val="000099"/>
                </a:solidFill>
              </a:rPr>
              <a:t>2 </a:t>
            </a:r>
            <a:r>
              <a:rPr lang="en-US" sz="3200">
                <a:solidFill>
                  <a:srgbClr val="000099"/>
                </a:solidFill>
              </a:rPr>
              <a:t>- CaO</a:t>
            </a:r>
            <a:r>
              <a:rPr lang="ru-RU" sz="3200">
                <a:solidFill>
                  <a:srgbClr val="000099"/>
                </a:solidFill>
              </a:rPr>
              <a:t> </a:t>
            </a:r>
            <a:r>
              <a:rPr lang="en-US" sz="320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</a:rPr>
              <a:t>system: </a:t>
            </a:r>
            <a:r>
              <a:rPr lang="en-US" sz="3200">
                <a:solidFill>
                  <a:srgbClr val="000099"/>
                </a:solidFill>
              </a:rPr>
              <a:t>PRS 4</a:t>
            </a:r>
            <a:endParaRPr lang="ru-RU" sz="320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05550" name="Rectangle 14"/>
          <p:cNvSpPr>
            <a:spLocks noChangeArrowheads="1"/>
          </p:cNvSpPr>
          <p:nvPr/>
        </p:nvSpPr>
        <p:spPr bwMode="auto">
          <a:xfrm>
            <a:off x="0" y="323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05552" name="Rectangle 16"/>
          <p:cNvSpPr>
            <a:spLocks noChangeArrowheads="1"/>
          </p:cNvSpPr>
          <p:nvPr/>
        </p:nvSpPr>
        <p:spPr bwMode="auto">
          <a:xfrm>
            <a:off x="0" y="323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05844" name="Rectangle 308"/>
          <p:cNvSpPr>
            <a:spLocks noChangeArrowheads="1"/>
          </p:cNvSpPr>
          <p:nvPr/>
        </p:nvSpPr>
        <p:spPr bwMode="auto">
          <a:xfrm>
            <a:off x="112713" y="549275"/>
            <a:ext cx="2601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4" tIns="45712" rIns="91424" bIns="45712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2000">
                <a:solidFill>
                  <a:srgbClr val="990033"/>
                </a:solidFill>
              </a:rPr>
              <a:t>SEM/EDX analysis</a:t>
            </a:r>
            <a:endParaRPr lang="en-GB" sz="2000">
              <a:solidFill>
                <a:srgbClr val="990033"/>
              </a:solidFill>
            </a:endParaRPr>
          </a:p>
        </p:txBody>
      </p:sp>
      <p:grpSp>
        <p:nvGrpSpPr>
          <p:cNvPr id="705846" name="Group 310"/>
          <p:cNvGrpSpPr>
            <a:grpSpLocks/>
          </p:cNvGrpSpPr>
          <p:nvPr/>
        </p:nvGrpSpPr>
        <p:grpSpPr bwMode="auto">
          <a:xfrm>
            <a:off x="1544638" y="6024563"/>
            <a:ext cx="409575" cy="146050"/>
            <a:chOff x="1764" y="1222"/>
            <a:chExt cx="258" cy="92"/>
          </a:xfrm>
        </p:grpSpPr>
        <p:sp>
          <p:nvSpPr>
            <p:cNvPr id="705847" name="Line 311"/>
            <p:cNvSpPr>
              <a:spLocks noChangeShapeType="1"/>
            </p:cNvSpPr>
            <p:nvPr/>
          </p:nvSpPr>
          <p:spPr bwMode="auto">
            <a:xfrm>
              <a:off x="1764" y="1272"/>
              <a:ext cx="25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5848" name="Line 312"/>
            <p:cNvSpPr>
              <a:spLocks noChangeShapeType="1"/>
            </p:cNvSpPr>
            <p:nvPr/>
          </p:nvSpPr>
          <p:spPr bwMode="auto">
            <a:xfrm>
              <a:off x="1764" y="1224"/>
              <a:ext cx="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705849" name="Line 313"/>
            <p:cNvSpPr>
              <a:spLocks noChangeShapeType="1"/>
            </p:cNvSpPr>
            <p:nvPr/>
          </p:nvSpPr>
          <p:spPr bwMode="auto">
            <a:xfrm>
              <a:off x="2014" y="1222"/>
              <a:ext cx="0" cy="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 useBgFill="1">
        <p:nvSpPr>
          <p:cNvPr id="705851" name="Rectangle 315"/>
          <p:cNvSpPr>
            <a:spLocks noChangeArrowheads="1"/>
          </p:cNvSpPr>
          <p:nvPr/>
        </p:nvSpPr>
        <p:spPr bwMode="auto">
          <a:xfrm>
            <a:off x="1779588" y="955675"/>
            <a:ext cx="433387" cy="35877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600" tIns="46800" rIns="93600" bIns="46800" anchor="ctr"/>
          <a:lstStyle/>
          <a:p>
            <a:endParaRPr lang="de-DE"/>
          </a:p>
        </p:txBody>
      </p:sp>
      <p:sp>
        <p:nvSpPr>
          <p:cNvPr id="705843" name="Rectangle 307"/>
          <p:cNvSpPr>
            <a:spLocks noChangeArrowheads="1"/>
          </p:cNvSpPr>
          <p:nvPr/>
        </p:nvSpPr>
        <p:spPr bwMode="auto">
          <a:xfrm>
            <a:off x="3201988" y="3557588"/>
            <a:ext cx="390525" cy="371475"/>
          </a:xfrm>
          <a:prstGeom prst="rect">
            <a:avLst/>
          </a:prstGeom>
          <a:noFill/>
          <a:ln w="25400" algn="ctr">
            <a:solidFill>
              <a:srgbClr val="9933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32001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705886" name="Line 350"/>
          <p:cNvSpPr>
            <a:spLocks noChangeShapeType="1"/>
          </p:cNvSpPr>
          <p:nvPr/>
        </p:nvSpPr>
        <p:spPr bwMode="auto">
          <a:xfrm>
            <a:off x="4914900" y="2898775"/>
            <a:ext cx="0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705978" name="Line 442"/>
          <p:cNvSpPr>
            <a:spLocks noChangeShapeType="1"/>
          </p:cNvSpPr>
          <p:nvPr/>
        </p:nvSpPr>
        <p:spPr bwMode="auto">
          <a:xfrm>
            <a:off x="4914900" y="2700338"/>
            <a:ext cx="0" cy="0"/>
          </a:xfrm>
          <a:prstGeom prst="line">
            <a:avLst/>
          </a:pr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graphicFrame>
        <p:nvGraphicFramePr>
          <p:cNvPr id="706025" name="Group 489"/>
          <p:cNvGraphicFramePr>
            <a:graphicFrameLocks noGrp="1"/>
          </p:cNvGraphicFramePr>
          <p:nvPr/>
        </p:nvGraphicFramePr>
        <p:xfrm>
          <a:off x="7132638" y="4830763"/>
          <a:ext cx="1763712" cy="1382400"/>
        </p:xfrm>
        <a:graphic>
          <a:graphicData uri="http://schemas.openxmlformats.org/drawingml/2006/table">
            <a:tbl>
              <a:tblPr/>
              <a:tblGrid>
                <a:gridCol w="644525"/>
                <a:gridCol w="563562"/>
                <a:gridCol w="555625"/>
              </a:tblGrid>
              <a:tr h="263525">
                <a:tc rowSpan="2"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UO</a:t>
                      </a:r>
                      <a:r>
                        <a:rPr kumimoji="0" lang="en-US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2</a:t>
                      </a:r>
                      <a:endParaRPr kumimoji="0" lang="ru-RU" sz="12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CaO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0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mol.%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SQ1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31.1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68.9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SQ2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P1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53.1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itchFamily="34" charset="0"/>
                        </a:rPr>
                        <a:t>46.9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marL="93600" marR="93600" marT="46800" marB="46800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6033" name="Freeform 497"/>
          <p:cNvSpPr>
            <a:spLocks/>
          </p:cNvSpPr>
          <p:nvPr/>
        </p:nvSpPr>
        <p:spPr bwMode="auto">
          <a:xfrm>
            <a:off x="3606800" y="2776538"/>
            <a:ext cx="1031875" cy="2147887"/>
          </a:xfrm>
          <a:custGeom>
            <a:avLst/>
            <a:gdLst>
              <a:gd name="T0" fmla="*/ 0 w 650"/>
              <a:gd name="T1" fmla="*/ 502 h 1353"/>
              <a:gd name="T2" fmla="*/ 0 w 650"/>
              <a:gd name="T3" fmla="*/ 740 h 1353"/>
              <a:gd name="T4" fmla="*/ 650 w 650"/>
              <a:gd name="T5" fmla="*/ 1353 h 1353"/>
              <a:gd name="T6" fmla="*/ 650 w 650"/>
              <a:gd name="T7" fmla="*/ 0 h 1353"/>
              <a:gd name="T8" fmla="*/ 0 w 650"/>
              <a:gd name="T9" fmla="*/ 502 h 1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0" h="1353">
                <a:moveTo>
                  <a:pt x="0" y="502"/>
                </a:moveTo>
                <a:lnTo>
                  <a:pt x="0" y="740"/>
                </a:lnTo>
                <a:lnTo>
                  <a:pt x="650" y="1353"/>
                </a:lnTo>
                <a:lnTo>
                  <a:pt x="650" y="0"/>
                </a:lnTo>
                <a:lnTo>
                  <a:pt x="0" y="502"/>
                </a:lnTo>
                <a:close/>
              </a:path>
            </a:pathLst>
          </a:custGeom>
          <a:solidFill>
            <a:srgbClr val="FFFFFF">
              <a:alpha val="46001"/>
            </a:srgbClr>
          </a:solidFill>
          <a:ln w="19050" cap="flat" cmpd="sng">
            <a:solidFill>
              <a:srgbClr val="9933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 anchor="ctr"/>
          <a:lstStyle/>
          <a:p>
            <a:endParaRPr lang="de-DE"/>
          </a:p>
        </p:txBody>
      </p:sp>
      <p:sp>
        <p:nvSpPr>
          <p:cNvPr id="706034" name="Rectangle 498"/>
          <p:cNvSpPr>
            <a:spLocks noChangeArrowheads="1"/>
          </p:cNvSpPr>
          <p:nvPr/>
        </p:nvSpPr>
        <p:spPr bwMode="auto">
          <a:xfrm>
            <a:off x="500063" y="1728788"/>
            <a:ext cx="123348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8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1400">
                <a:solidFill>
                  <a:srgbClr val="990033"/>
                </a:solidFill>
                <a:latin typeface="Arial Unicode MS" pitchFamily="34" charset="-128"/>
              </a:rPr>
              <a:t>Quenched </a:t>
            </a:r>
          </a:p>
          <a:p>
            <a:pPr algn="ctr">
              <a:lnSpc>
                <a:spcPct val="60000"/>
              </a:lnSpc>
            </a:pPr>
            <a:r>
              <a:rPr lang="en-US" sz="1400">
                <a:solidFill>
                  <a:srgbClr val="990033"/>
                </a:solidFill>
                <a:latin typeface="Arial Unicode MS" pitchFamily="34" charset="-128"/>
              </a:rPr>
              <a:t>sample</a:t>
            </a:r>
            <a:r>
              <a:rPr lang="en-US" sz="2000">
                <a:solidFill>
                  <a:srgbClr val="990033"/>
                </a:solidFill>
                <a:latin typeface="Arial Unicode MS" pitchFamily="34" charset="-128"/>
              </a:rPr>
              <a:t> </a:t>
            </a:r>
            <a:endParaRPr lang="ru-RU" sz="2000" baseline="-25000">
              <a:solidFill>
                <a:srgbClr val="990033"/>
              </a:solidFill>
              <a:latin typeface="Arial Unicode MS" pitchFamily="34" charset="-128"/>
            </a:endParaRPr>
          </a:p>
        </p:txBody>
      </p:sp>
      <p:grpSp>
        <p:nvGrpSpPr>
          <p:cNvPr id="706042" name="Group 506"/>
          <p:cNvGrpSpPr>
            <a:grpSpLocks/>
          </p:cNvGrpSpPr>
          <p:nvPr/>
        </p:nvGrpSpPr>
        <p:grpSpPr bwMode="auto">
          <a:xfrm>
            <a:off x="282575" y="939800"/>
            <a:ext cx="6203950" cy="1800225"/>
            <a:chOff x="178" y="592"/>
            <a:chExt cx="3908" cy="1134"/>
          </a:xfrm>
        </p:grpSpPr>
        <p:grpSp>
          <p:nvGrpSpPr>
            <p:cNvPr id="706026" name="Group 490"/>
            <p:cNvGrpSpPr>
              <a:grpSpLocks/>
            </p:cNvGrpSpPr>
            <p:nvPr/>
          </p:nvGrpSpPr>
          <p:grpSpPr bwMode="auto">
            <a:xfrm>
              <a:off x="178" y="801"/>
              <a:ext cx="122" cy="748"/>
              <a:chOff x="2528" y="0"/>
              <a:chExt cx="240" cy="1472"/>
            </a:xfrm>
          </p:grpSpPr>
          <p:sp>
            <p:nvSpPr>
              <p:cNvPr id="706027" name="AutoShape 491"/>
              <p:cNvSpPr>
                <a:spLocks noChangeArrowheads="1"/>
              </p:cNvSpPr>
              <p:nvPr/>
            </p:nvSpPr>
            <p:spPr bwMode="auto">
              <a:xfrm>
                <a:off x="2599" y="0"/>
                <a:ext cx="95" cy="1248"/>
              </a:xfrm>
              <a:prstGeom prst="can">
                <a:avLst>
                  <a:gd name="adj" fmla="val 105277"/>
                </a:avLst>
              </a:prstGeom>
              <a:solidFill>
                <a:srgbClr val="99330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706028" name="Freeform 492" descr="s3f1"/>
              <p:cNvSpPr>
                <a:spLocks/>
              </p:cNvSpPr>
              <p:nvPr/>
            </p:nvSpPr>
            <p:spPr bwMode="auto">
              <a:xfrm>
                <a:off x="2528" y="628"/>
                <a:ext cx="240" cy="844"/>
              </a:xfrm>
              <a:custGeom>
                <a:avLst/>
                <a:gdLst>
                  <a:gd name="T0" fmla="*/ 64 w 240"/>
                  <a:gd name="T1" fmla="*/ 152 h 844"/>
                  <a:gd name="T2" fmla="*/ 40 w 240"/>
                  <a:gd name="T3" fmla="*/ 464 h 844"/>
                  <a:gd name="T4" fmla="*/ 52 w 240"/>
                  <a:gd name="T5" fmla="*/ 612 h 844"/>
                  <a:gd name="T6" fmla="*/ 72 w 240"/>
                  <a:gd name="T7" fmla="*/ 616 h 844"/>
                  <a:gd name="T8" fmla="*/ 120 w 240"/>
                  <a:gd name="T9" fmla="*/ 832 h 844"/>
                  <a:gd name="T10" fmla="*/ 108 w 240"/>
                  <a:gd name="T11" fmla="*/ 660 h 844"/>
                  <a:gd name="T12" fmla="*/ 124 w 240"/>
                  <a:gd name="T13" fmla="*/ 624 h 844"/>
                  <a:gd name="T14" fmla="*/ 140 w 240"/>
                  <a:gd name="T15" fmla="*/ 600 h 844"/>
                  <a:gd name="T16" fmla="*/ 160 w 240"/>
                  <a:gd name="T17" fmla="*/ 392 h 844"/>
                  <a:gd name="T18" fmla="*/ 132 w 240"/>
                  <a:gd name="T19" fmla="*/ 308 h 844"/>
                  <a:gd name="T20" fmla="*/ 144 w 240"/>
                  <a:gd name="T21" fmla="*/ 252 h 844"/>
                  <a:gd name="T22" fmla="*/ 132 w 240"/>
                  <a:gd name="T23" fmla="*/ 128 h 844"/>
                  <a:gd name="T24" fmla="*/ 68 w 240"/>
                  <a:gd name="T25" fmla="*/ 28 h 844"/>
                  <a:gd name="T26" fmla="*/ 64 w 240"/>
                  <a:gd name="T27" fmla="*/ 152 h 8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0" h="844">
                    <a:moveTo>
                      <a:pt x="64" y="152"/>
                    </a:moveTo>
                    <a:cubicBezTo>
                      <a:pt x="64" y="158"/>
                      <a:pt x="68" y="421"/>
                      <a:pt x="40" y="464"/>
                    </a:cubicBezTo>
                    <a:cubicBezTo>
                      <a:pt x="43" y="498"/>
                      <a:pt x="47" y="593"/>
                      <a:pt x="52" y="612"/>
                    </a:cubicBezTo>
                    <a:cubicBezTo>
                      <a:pt x="54" y="619"/>
                      <a:pt x="65" y="615"/>
                      <a:pt x="72" y="616"/>
                    </a:cubicBezTo>
                    <a:cubicBezTo>
                      <a:pt x="83" y="653"/>
                      <a:pt x="0" y="844"/>
                      <a:pt x="120" y="832"/>
                    </a:cubicBezTo>
                    <a:cubicBezTo>
                      <a:pt x="240" y="820"/>
                      <a:pt x="107" y="695"/>
                      <a:pt x="108" y="660"/>
                    </a:cubicBezTo>
                    <a:cubicBezTo>
                      <a:pt x="116" y="605"/>
                      <a:pt x="103" y="649"/>
                      <a:pt x="124" y="624"/>
                    </a:cubicBezTo>
                    <a:cubicBezTo>
                      <a:pt x="130" y="617"/>
                      <a:pt x="140" y="600"/>
                      <a:pt x="140" y="600"/>
                    </a:cubicBezTo>
                    <a:cubicBezTo>
                      <a:pt x="148" y="395"/>
                      <a:pt x="92" y="437"/>
                      <a:pt x="160" y="392"/>
                    </a:cubicBezTo>
                    <a:cubicBezTo>
                      <a:pt x="156" y="335"/>
                      <a:pt x="168" y="332"/>
                      <a:pt x="132" y="308"/>
                    </a:cubicBezTo>
                    <a:cubicBezTo>
                      <a:pt x="118" y="287"/>
                      <a:pt x="119" y="269"/>
                      <a:pt x="144" y="252"/>
                    </a:cubicBezTo>
                    <a:cubicBezTo>
                      <a:pt x="156" y="217"/>
                      <a:pt x="182" y="145"/>
                      <a:pt x="132" y="128"/>
                    </a:cubicBezTo>
                    <a:cubicBezTo>
                      <a:pt x="110" y="129"/>
                      <a:pt x="77" y="0"/>
                      <a:pt x="68" y="28"/>
                    </a:cubicBezTo>
                    <a:cubicBezTo>
                      <a:pt x="72" y="29"/>
                      <a:pt x="64" y="152"/>
                      <a:pt x="64" y="152"/>
                    </a:cubicBez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 r="-199951"/>
                </a:stretch>
              </a:blipFill>
              <a:ln w="158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pic>
          <p:nvPicPr>
            <p:cNvPr id="706029" name="Picture 49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" y="597"/>
              <a:ext cx="2340" cy="1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06031" name="Freeform 495"/>
            <p:cNvSpPr>
              <a:spLocks/>
            </p:cNvSpPr>
            <p:nvPr/>
          </p:nvSpPr>
          <p:spPr bwMode="auto">
            <a:xfrm>
              <a:off x="227" y="592"/>
              <a:ext cx="803" cy="1125"/>
            </a:xfrm>
            <a:custGeom>
              <a:avLst/>
              <a:gdLst>
                <a:gd name="T0" fmla="*/ 0 w 803"/>
                <a:gd name="T1" fmla="*/ 666 h 1125"/>
                <a:gd name="T2" fmla="*/ 0 w 803"/>
                <a:gd name="T3" fmla="*/ 766 h 1125"/>
                <a:gd name="T4" fmla="*/ 803 w 803"/>
                <a:gd name="T5" fmla="*/ 1125 h 1125"/>
                <a:gd name="T6" fmla="*/ 803 w 803"/>
                <a:gd name="T7" fmla="*/ 0 h 1125"/>
                <a:gd name="T8" fmla="*/ 0 w 803"/>
                <a:gd name="T9" fmla="*/ 666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1125">
                  <a:moveTo>
                    <a:pt x="0" y="666"/>
                  </a:moveTo>
                  <a:lnTo>
                    <a:pt x="0" y="766"/>
                  </a:lnTo>
                  <a:lnTo>
                    <a:pt x="803" y="1125"/>
                  </a:lnTo>
                  <a:lnTo>
                    <a:pt x="803" y="0"/>
                  </a:lnTo>
                  <a:lnTo>
                    <a:pt x="0" y="666"/>
                  </a:lnTo>
                  <a:close/>
                </a:path>
              </a:pathLst>
            </a:custGeom>
            <a:solidFill>
              <a:srgbClr val="FFFFFF">
                <a:alpha val="23000"/>
              </a:srgbClr>
            </a:solidFill>
            <a:ln w="19050" cap="flat" cmpd="sng">
              <a:solidFill>
                <a:srgbClr val="9933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600" tIns="46800" rIns="93600" bIns="46800" anchor="ctr"/>
            <a:lstStyle/>
            <a:p>
              <a:endParaRPr lang="de-DE"/>
            </a:p>
          </p:txBody>
        </p:sp>
        <p:sp>
          <p:nvSpPr>
            <p:cNvPr id="706036" name="Text Box 500"/>
            <p:cNvSpPr txBox="1">
              <a:spLocks noChangeArrowheads="1"/>
            </p:cNvSpPr>
            <p:nvPr/>
          </p:nvSpPr>
          <p:spPr bwMode="auto">
            <a:xfrm>
              <a:off x="3489" y="1271"/>
              <a:ext cx="597" cy="204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600" tIns="46800" rIns="93600" bIns="4680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400">
                  <a:latin typeface="Arial" pitchFamily="34" charset="0"/>
                </a:rPr>
                <a:t>UO</a:t>
              </a:r>
              <a:r>
                <a:rPr lang="en-US" sz="1400" baseline="-25000">
                  <a:latin typeface="Arial" pitchFamily="34" charset="0"/>
                </a:rPr>
                <a:t>2</a:t>
              </a:r>
              <a:r>
                <a:rPr lang="en-US" sz="1400">
                  <a:latin typeface="Arial" pitchFamily="34" charset="0"/>
                </a:rPr>
                <a:t> ss</a:t>
              </a:r>
              <a:endParaRPr lang="ru-RU" sz="1400">
                <a:latin typeface="Arial" pitchFamily="34" charset="0"/>
              </a:endParaRPr>
            </a:p>
          </p:txBody>
        </p:sp>
        <p:sp>
          <p:nvSpPr>
            <p:cNvPr id="706037" name="Line 501"/>
            <p:cNvSpPr>
              <a:spLocks noChangeShapeType="1"/>
            </p:cNvSpPr>
            <p:nvPr/>
          </p:nvSpPr>
          <p:spPr bwMode="auto">
            <a:xfrm flipH="1" flipV="1">
              <a:off x="2827" y="1056"/>
              <a:ext cx="655" cy="29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600" tIns="46800" rIns="93600" bIns="46800" anchor="ctr"/>
            <a:lstStyle/>
            <a:p>
              <a:endParaRPr lang="de-DE"/>
            </a:p>
          </p:txBody>
        </p:sp>
      </p:grpSp>
      <p:sp>
        <p:nvSpPr>
          <p:cNvPr id="706040" name="Text Box 504"/>
          <p:cNvSpPr txBox="1">
            <a:spLocks noChangeArrowheads="1"/>
          </p:cNvSpPr>
          <p:nvPr/>
        </p:nvSpPr>
        <p:spPr bwMode="auto">
          <a:xfrm>
            <a:off x="5754688" y="1074738"/>
            <a:ext cx="3216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800">
                <a:latin typeface="Arial" pitchFamily="34" charset="0"/>
              </a:rPr>
              <a:t>Dendritic microstructure of the melt sample</a:t>
            </a:r>
            <a:endParaRPr lang="ru-RU" sz="1800">
              <a:latin typeface="Arial" pitchFamily="34" charset="0"/>
            </a:endParaRPr>
          </a:p>
        </p:txBody>
      </p:sp>
      <p:sp>
        <p:nvSpPr>
          <p:cNvPr id="706041" name="Text Box 505"/>
          <p:cNvSpPr txBox="1">
            <a:spLocks noChangeArrowheads="1"/>
          </p:cNvSpPr>
          <p:nvPr/>
        </p:nvSpPr>
        <p:spPr bwMode="auto">
          <a:xfrm>
            <a:off x="2303463" y="5235575"/>
            <a:ext cx="4610100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600" tIns="46800" rIns="936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 Unicode MS" pitchFamily="34" charset="-128"/>
              </a:defRPr>
            </a:lvl1pPr>
            <a:lvl2pPr marL="571500">
              <a:defRPr sz="24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714500">
              <a:defRPr sz="2400">
                <a:solidFill>
                  <a:schemeClr val="tx1"/>
                </a:solidFill>
                <a:latin typeface="Arial Unicode MS" pitchFamily="34" charset="-128"/>
              </a:defRPr>
            </a:lvl4pPr>
            <a:lvl5pPr marL="2286000">
              <a:defRPr sz="2400">
                <a:solidFill>
                  <a:schemeClr val="tx1"/>
                </a:solidFill>
                <a:latin typeface="Arial Unicode MS" pitchFamily="34" charset="-128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400">
                <a:latin typeface="Arial" pitchFamily="34" charset="0"/>
              </a:rPr>
              <a:t>SQ1,2 – eutectic microstructure in the ingot</a:t>
            </a:r>
            <a:endParaRPr lang="ru-RU" sz="1400">
              <a:latin typeface="Arial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400">
                <a:latin typeface="Arial" pitchFamily="34" charset="0"/>
              </a:rPr>
              <a:t>P1</a:t>
            </a:r>
            <a:r>
              <a:rPr lang="ru-RU" sz="1400">
                <a:latin typeface="Arial" pitchFamily="34" charset="0"/>
              </a:rPr>
              <a:t>- </a:t>
            </a:r>
            <a:r>
              <a:rPr lang="en-US" sz="1400">
                <a:latin typeface="Arial" pitchFamily="34" charset="0"/>
              </a:rPr>
              <a:t>the</a:t>
            </a:r>
            <a:r>
              <a:rPr lang="ru-RU" sz="1400">
                <a:latin typeface="Arial" pitchFamily="34" charset="0"/>
              </a:rPr>
              <a:t> </a:t>
            </a:r>
            <a:r>
              <a:rPr lang="en-US" sz="1400">
                <a:latin typeface="Arial" pitchFamily="34" charset="0"/>
              </a:rPr>
              <a:t>UO</a:t>
            </a:r>
            <a:r>
              <a:rPr lang="en-US" sz="1400" baseline="-25000">
                <a:latin typeface="Arial" pitchFamily="34" charset="0"/>
              </a:rPr>
              <a:t>2</a:t>
            </a:r>
            <a:r>
              <a:rPr lang="en-US" sz="1400">
                <a:latin typeface="Arial" pitchFamily="34" charset="0"/>
              </a:rPr>
              <a:t>(CaO) solid solution in the eutectic region of the ingot</a:t>
            </a:r>
            <a:endParaRPr lang="ru-RU" sz="1400">
              <a:latin typeface="Arial" pitchFamily="34" charset="0"/>
            </a:endParaRPr>
          </a:p>
        </p:txBody>
      </p:sp>
      <p:grpSp>
        <p:nvGrpSpPr>
          <p:cNvPr id="706045" name="Group 509"/>
          <p:cNvGrpSpPr>
            <a:grpSpLocks/>
          </p:cNvGrpSpPr>
          <p:nvPr/>
        </p:nvGrpSpPr>
        <p:grpSpPr bwMode="auto">
          <a:xfrm>
            <a:off x="55563" y="2962275"/>
            <a:ext cx="2290762" cy="3124200"/>
            <a:chOff x="35" y="1866"/>
            <a:chExt cx="1443" cy="1968"/>
          </a:xfrm>
        </p:grpSpPr>
        <p:pic>
          <p:nvPicPr>
            <p:cNvPr id="705548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" y="1877"/>
              <a:ext cx="1443" cy="19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 useBgFill="1">
          <p:nvSpPr>
            <p:cNvPr id="706044" name="Rectangle 508"/>
            <p:cNvSpPr>
              <a:spLocks noChangeArrowheads="1"/>
            </p:cNvSpPr>
            <p:nvPr/>
          </p:nvSpPr>
          <p:spPr bwMode="auto">
            <a:xfrm>
              <a:off x="930" y="1866"/>
              <a:ext cx="272" cy="233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3600" tIns="46800" rIns="93600" bIns="46800" anchor="ctr"/>
            <a:lstStyle/>
            <a:p>
              <a:endParaRPr lang="de-DE"/>
            </a:p>
          </p:txBody>
        </p:sp>
      </p:grpSp>
      <p:grpSp>
        <p:nvGrpSpPr>
          <p:cNvPr id="706047" name="Group 511"/>
          <p:cNvGrpSpPr>
            <a:grpSpLocks/>
          </p:cNvGrpSpPr>
          <p:nvPr/>
        </p:nvGrpSpPr>
        <p:grpSpPr bwMode="auto">
          <a:xfrm>
            <a:off x="561975" y="2362200"/>
            <a:ext cx="8524875" cy="4025900"/>
            <a:chOff x="354" y="1488"/>
            <a:chExt cx="5370" cy="2536"/>
          </a:xfrm>
        </p:grpSpPr>
        <p:graphicFrame>
          <p:nvGraphicFramePr>
            <p:cNvPr id="705551" name="Object 15"/>
            <p:cNvGraphicFramePr>
              <a:graphicFrameLocks noChangeAspect="1"/>
            </p:cNvGraphicFramePr>
            <p:nvPr/>
          </p:nvGraphicFramePr>
          <p:xfrm>
            <a:off x="4352" y="1488"/>
            <a:ext cx="1372" cy="1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048" name="Рисунок" r:id="rId7" imgW="6418878" imgH="6755164" progId="Word.Picture.8">
                    <p:embed/>
                  </p:oleObj>
                </mc:Choice>
                <mc:Fallback>
                  <p:oleObj name="Рисунок" r:id="rId7" imgW="6418878" imgH="6755164" progId="Word.Picture.8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49693" r="50967"/>
                        <a:stretch>
                          <a:fillRect/>
                        </a:stretch>
                      </p:blipFill>
                      <p:spPr bwMode="auto">
                        <a:xfrm>
                          <a:off x="4352" y="1488"/>
                          <a:ext cx="1372" cy="148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5850" name="Text Box 314"/>
            <p:cNvSpPr txBox="1">
              <a:spLocks noChangeArrowheads="1"/>
            </p:cNvSpPr>
            <p:nvPr/>
          </p:nvSpPr>
          <p:spPr bwMode="auto">
            <a:xfrm>
              <a:off x="931" y="3851"/>
              <a:ext cx="38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accent2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571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7145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286000"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743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3200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657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4114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latin typeface="Arial" pitchFamily="34" charset="0"/>
                </a:rPr>
                <a:t>1 cm</a:t>
              </a:r>
              <a:endParaRPr lang="ru-RU" sz="1200">
                <a:latin typeface="Arial" pitchFamily="34" charset="0"/>
              </a:endParaRPr>
            </a:p>
          </p:txBody>
        </p:sp>
        <p:graphicFrame>
          <p:nvGraphicFramePr>
            <p:cNvPr id="705549" name="Object 13"/>
            <p:cNvGraphicFramePr>
              <a:graphicFrameLocks noChangeAspect="1"/>
            </p:cNvGraphicFramePr>
            <p:nvPr/>
          </p:nvGraphicFramePr>
          <p:xfrm>
            <a:off x="1454" y="1745"/>
            <a:ext cx="2891" cy="1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049" name="Рисунок" r:id="rId9" imgW="6418878" imgH="6755164" progId="Word.Picture.8">
                    <p:embed/>
                  </p:oleObj>
                </mc:Choice>
                <mc:Fallback>
                  <p:oleObj name="Рисунок" r:id="rId9" imgW="6418878" imgH="6755164" progId="Word.Picture.8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50307"/>
                        <a:stretch>
                          <a:fillRect/>
                        </a:stretch>
                      </p:blipFill>
                      <p:spPr bwMode="auto">
                        <a:xfrm>
                          <a:off x="1454" y="1745"/>
                          <a:ext cx="2891" cy="1461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9933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>
                                  <a:alpha val="32001"/>
                                </a:srgbClr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6046" name="Freeform 510"/>
            <p:cNvSpPr>
              <a:spLocks/>
            </p:cNvSpPr>
            <p:nvPr/>
          </p:nvSpPr>
          <p:spPr bwMode="auto">
            <a:xfrm>
              <a:off x="354" y="1734"/>
              <a:ext cx="1097" cy="1473"/>
            </a:xfrm>
            <a:custGeom>
              <a:avLst/>
              <a:gdLst>
                <a:gd name="T0" fmla="*/ 0 w 1097"/>
                <a:gd name="T1" fmla="*/ 448 h 1473"/>
                <a:gd name="T2" fmla="*/ 0 w 1097"/>
                <a:gd name="T3" fmla="*/ 509 h 1473"/>
                <a:gd name="T4" fmla="*/ 1097 w 1097"/>
                <a:gd name="T5" fmla="*/ 1473 h 1473"/>
                <a:gd name="T6" fmla="*/ 1097 w 1097"/>
                <a:gd name="T7" fmla="*/ 0 h 1473"/>
                <a:gd name="T8" fmla="*/ 0 w 1097"/>
                <a:gd name="T9" fmla="*/ 448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7" h="1473">
                  <a:moveTo>
                    <a:pt x="0" y="448"/>
                  </a:moveTo>
                  <a:lnTo>
                    <a:pt x="0" y="509"/>
                  </a:lnTo>
                  <a:lnTo>
                    <a:pt x="1097" y="1473"/>
                  </a:lnTo>
                  <a:lnTo>
                    <a:pt x="1097" y="0"/>
                  </a:lnTo>
                  <a:lnTo>
                    <a:pt x="0" y="448"/>
                  </a:lnTo>
                  <a:close/>
                </a:path>
              </a:pathLst>
            </a:custGeom>
            <a:solidFill>
              <a:srgbClr val="FFFFFF">
                <a:alpha val="39000"/>
              </a:srgbClr>
            </a:solidFill>
            <a:ln w="19050" cap="flat" cmpd="sng">
              <a:solidFill>
                <a:srgbClr val="9933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3600" tIns="46800" rIns="93600" bIns="46800" anchor="ctr"/>
            <a:lstStyle/>
            <a:p>
              <a:endParaRPr lang="de-DE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00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3600" tIns="46800" rIns="936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00"/>
          </a:solidFill>
          <a:prstDash val="solid"/>
          <a:round/>
          <a:headEnd type="none" w="sm" len="sm"/>
          <a:tailEnd type="none" w="sm" len="sm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3600" tIns="46800" rIns="936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1189</Words>
  <Application>Microsoft Office PowerPoint</Application>
  <PresentationFormat>Bildschirmpräsentation (4:3)</PresentationFormat>
  <Paragraphs>215</Paragraphs>
  <Slides>18</Slides>
  <Notes>17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Arial Unicode MS</vt:lpstr>
      <vt:lpstr>Arial</vt:lpstr>
      <vt:lpstr>Times New Roman CYR</vt:lpstr>
      <vt:lpstr>Wingdings</vt:lpstr>
      <vt:lpstr>Times New Roman</vt:lpstr>
      <vt:lpstr>Symbol</vt:lpstr>
      <vt:lpstr>Оформление по умолчанию</vt:lpstr>
      <vt:lpstr>CorelDRAW 7.0 Graphic</vt:lpstr>
      <vt:lpstr>Рисунок Microsoft Word</vt:lpstr>
      <vt:lpstr> Progress report on the  UO2 – CaO system </vt:lpstr>
      <vt:lpstr>PowerPoint-Präsentation</vt:lpstr>
      <vt:lpstr>Available binary diagrams (UO2 – CaO system)</vt:lpstr>
      <vt:lpstr>Available binary diagrams (UO2 – CaO system)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UO2-CaO</dc:title>
  <dc:subject>2Precos</dc:subject>
  <dc:creator>Krushinov</dc:creator>
  <cp:lastModifiedBy>Peters, Ursula</cp:lastModifiedBy>
  <cp:revision>868</cp:revision>
  <cp:lastPrinted>2001-10-30T08:59:27Z</cp:lastPrinted>
  <dcterms:created xsi:type="dcterms:W3CDTF">1998-10-12T06:52:06Z</dcterms:created>
  <dcterms:modified xsi:type="dcterms:W3CDTF">2012-10-18T16:51:56Z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asmolov@nsi.kiae.ru</vt:lpwstr>
  </property>
  <property fmtid="{D5CDD505-2E9C-101B-9397-08002B2CF9AE}" pid="8" name="HomePage">
    <vt:lpwstr>http:\\www.nsi.kiae.ru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false</vt:bool>
  </property>
  <property fmtid="{D5CDD505-2E9C-101B-9397-08002B2CF9AE}" pid="13" name="BackColor">
    <vt:i4>10140862</vt:i4>
  </property>
  <property fmtid="{D5CDD505-2E9C-101B-9397-08002B2CF9AE}" pid="14" name="TextColor">
    <vt:i4>0</vt:i4>
  </property>
  <property fmtid="{D5CDD505-2E9C-101B-9397-08002B2CF9AE}" pid="15" name="LinkColor">
    <vt:i4>16711680</vt:i4>
  </property>
  <property fmtid="{D5CDD505-2E9C-101B-9397-08002B2CF9AE}" pid="16" name="VisitedColor">
    <vt:i4>10040268</vt:i4>
  </property>
  <property fmtid="{D5CDD505-2E9C-101B-9397-08002B2CF9AE}" pid="17" name="TransparentButton">
    <vt:i4>-1</vt:i4>
  </property>
  <property fmtid="{D5CDD505-2E9C-101B-9397-08002B2CF9AE}" pid="18" name="ButtonType">
    <vt:i4>1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C:\PRG10\ASMOLOV</vt:lpwstr>
  </property>
  <property fmtid="{D5CDD505-2E9C-101B-9397-08002B2CF9AE}" pid="22" name="Description0">
    <vt:lpwstr/>
  </property>
</Properties>
</file>