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04" r:id="rId2"/>
    <p:sldId id="421" r:id="rId3"/>
    <p:sldId id="359" r:id="rId4"/>
    <p:sldId id="475" r:id="rId5"/>
    <p:sldId id="415" r:id="rId6"/>
    <p:sldId id="458" r:id="rId7"/>
    <p:sldId id="490" r:id="rId8"/>
    <p:sldId id="491" r:id="rId9"/>
    <p:sldId id="409" r:id="rId10"/>
    <p:sldId id="454" r:id="rId11"/>
    <p:sldId id="455" r:id="rId12"/>
    <p:sldId id="495" r:id="rId13"/>
    <p:sldId id="478" r:id="rId14"/>
    <p:sldId id="477" r:id="rId15"/>
    <p:sldId id="481" r:id="rId16"/>
    <p:sldId id="480" r:id="rId17"/>
    <p:sldId id="492" r:id="rId18"/>
    <p:sldId id="494" r:id="rId19"/>
    <p:sldId id="472" r:id="rId20"/>
  </p:sldIdLst>
  <p:sldSz cx="9144000" cy="6858000" type="screen4x3"/>
  <p:notesSz cx="9750425" cy="68548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66FF"/>
    <a:srgbClr val="006666"/>
    <a:srgbClr val="FF00FF"/>
    <a:srgbClr val="FF3300"/>
    <a:srgbClr val="008000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0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59"/>
        <p:guide pos="307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fld id="{8C005B6B-7FE3-4067-831A-C269FB9D1ED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8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62300" y="514350"/>
            <a:ext cx="3429000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fld id="{01E0B397-523A-42C1-9D1F-B860700E8C6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70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9ACFA-959D-44B2-AEBD-417FA7499504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163888" y="514350"/>
            <a:ext cx="3425825" cy="257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341FDD-4A68-4D75-AB71-0554C1C629F8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9106A-D1D4-43B2-A598-2CC3A198137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6837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B3DE-5975-405B-AA37-EF14FCCF9CD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984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A8B940-937C-44B6-81F6-9B915BBF08E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02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B473-70C2-4954-AFF4-A0069C78B53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89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4386E-4F28-441C-8357-11A20C1102B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390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BE938-CD8A-4277-9F54-9F50CA79FDC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6617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CB366-FD8A-40CF-9EB8-4A82D46DC54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290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9657B-8D66-417E-87CE-695BC3D049F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40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6C0EA-3701-4D5B-B0DA-47D9E60651C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324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C83DE-1EB3-4BDD-ABFB-DEEDCE74810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757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AFED-6EF9-43F0-AA83-3AA6AB43802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013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shade val="85098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59ABDB-D69A-4A90-B9E7-31B353AD4221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50825" y="2097088"/>
            <a:ext cx="860583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“Fuel Assembly Test under Severe Accident Conditions, PARAMETER facility”</a:t>
            </a:r>
            <a:endParaRPr lang="en-US" sz="200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835150" y="5624513"/>
            <a:ext cx="5040313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Tx/>
              <a:buSzTx/>
              <a:buFontTx/>
              <a:buNone/>
            </a:pPr>
            <a:r>
              <a:rPr lang="en-US" sz="1600" i="1">
                <a:solidFill>
                  <a:schemeClr val="bg2"/>
                </a:solidFill>
                <a:effectLst/>
                <a:cs typeface="Arial" charset="0"/>
              </a:rPr>
              <a:t>12</a:t>
            </a:r>
            <a:r>
              <a:rPr lang="en-US" sz="1600" i="1" baseline="30000">
                <a:solidFill>
                  <a:schemeClr val="bg2"/>
                </a:solidFill>
                <a:effectLst/>
                <a:cs typeface="Arial" charset="0"/>
              </a:rPr>
              <a:t>th</a:t>
            </a:r>
            <a:r>
              <a:rPr lang="en-US" sz="1600" i="1">
                <a:solidFill>
                  <a:schemeClr val="bg2"/>
                </a:solidFill>
                <a:effectLst/>
                <a:cs typeface="Arial" charset="0"/>
              </a:rPr>
              <a:t> CEG-SAM Meeting</a:t>
            </a:r>
          </a:p>
          <a:p>
            <a:pPr algn="ctr">
              <a:lnSpc>
                <a:spcPct val="70000"/>
              </a:lnSpc>
              <a:buClrTx/>
              <a:buSzTx/>
              <a:buFontTx/>
              <a:buNone/>
            </a:pPr>
            <a:r>
              <a:rPr lang="en-US" sz="1600" i="1">
                <a:solidFill>
                  <a:schemeClr val="bg2"/>
                </a:solidFill>
                <a:effectLst/>
                <a:cs typeface="Arial" charset="0"/>
              </a:rPr>
              <a:t>Saint Petersburg, 11 -13 September</a:t>
            </a:r>
            <a:r>
              <a:rPr lang="ru-RU" sz="1600" i="1">
                <a:solidFill>
                  <a:schemeClr val="bg2"/>
                </a:solidFill>
                <a:effectLst/>
                <a:cs typeface="Arial" charset="0"/>
              </a:rPr>
              <a:t> 200</a:t>
            </a:r>
            <a:r>
              <a:rPr lang="en-US" sz="1600" i="1">
                <a:solidFill>
                  <a:schemeClr val="bg2"/>
                </a:solidFill>
                <a:effectLst/>
                <a:cs typeface="Arial" charset="0"/>
              </a:rPr>
              <a:t>7 </a:t>
            </a:r>
            <a:endParaRPr lang="ru-RU" sz="1600" i="1">
              <a:solidFill>
                <a:schemeClr val="bg2"/>
              </a:solidFill>
              <a:effectLst/>
              <a:cs typeface="Arial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b="0">
              <a:effectLst/>
              <a:latin typeface="Tahoma" pitchFamily="34" charset="0"/>
            </a:endParaRP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1979613" y="5084763"/>
            <a:ext cx="467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333399"/>
                </a:solidFill>
                <a:effectLst/>
              </a:rPr>
              <a:t>Presented by V. Nalivaev</a:t>
            </a:r>
            <a:endParaRPr lang="ru-RU">
              <a:solidFill>
                <a:srgbClr val="333399"/>
              </a:solidFill>
              <a:effectLst/>
            </a:endParaRP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142875" y="296863"/>
            <a:ext cx="32400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FSUE SRI SIA “LUCH”</a:t>
            </a:r>
            <a:r>
              <a:rPr lang="ru-RU" b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IBRAE 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FSUE EDO “GIDROPRESS”</a:t>
            </a:r>
            <a:r>
              <a:rPr lang="ru-RU" b="0">
                <a:solidFill>
                  <a:srgbClr val="99CCFF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7200900" y="296863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 T C</a:t>
            </a:r>
            <a:r>
              <a:rPr lang="ru-RU" sz="2000" b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2663825" y="3440113"/>
            <a:ext cx="384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of ISTC project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 3194)</a:t>
            </a:r>
            <a:endParaRPr lang="ru-RU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287338" y="0"/>
            <a:ext cx="885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results of the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PARAMETER-SF2 Experiment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2232025" y="487363"/>
            <a:ext cx="396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Steam and argon parameters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31468" name="Picture 1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686" r="3506" b="26939"/>
          <a:stretch>
            <a:fillRect/>
          </a:stretch>
        </p:blipFill>
        <p:spPr bwMode="auto">
          <a:xfrm>
            <a:off x="250825" y="908050"/>
            <a:ext cx="4860925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70" name="AutoShape 14"/>
          <p:cNvSpPr>
            <a:spLocks noChangeArrowheads="1"/>
          </p:cNvSpPr>
          <p:nvPr/>
        </p:nvSpPr>
        <p:spPr bwMode="auto">
          <a:xfrm>
            <a:off x="5111750" y="908050"/>
            <a:ext cx="3889375" cy="2305050"/>
          </a:xfrm>
          <a:prstGeom prst="leftArrow">
            <a:avLst>
              <a:gd name="adj1" fmla="val 50000"/>
              <a:gd name="adj2" fmla="val 42183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1471" name="Text Box 15"/>
          <p:cNvSpPr txBox="1">
            <a:spLocks noChangeArrowheads="1"/>
          </p:cNvSpPr>
          <p:nvPr/>
        </p:nvSpPr>
        <p:spPr bwMode="auto">
          <a:xfrm>
            <a:off x="5724525" y="1592263"/>
            <a:ext cx="32210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u="sng">
                <a:solidFill>
                  <a:srgbClr val="006666"/>
                </a:solidFill>
                <a:effectLst/>
                <a:latin typeface="Arial" charset="0"/>
              </a:rPr>
              <a:t>Flow rate and Temperature:</a:t>
            </a:r>
          </a:p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Gst in = 3.5 g/s   Tst in = 500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°C</a:t>
            </a:r>
          </a:p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Gar in = 2.0 g/s   Tar in = 400 °C</a:t>
            </a:r>
            <a:endParaRPr lang="en-US" sz="1600"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1473" name="AutoShape 17"/>
          <p:cNvSpPr>
            <a:spLocks noChangeArrowheads="1"/>
          </p:cNvSpPr>
          <p:nvPr/>
        </p:nvSpPr>
        <p:spPr bwMode="auto">
          <a:xfrm>
            <a:off x="395288" y="3824288"/>
            <a:ext cx="3636962" cy="2232025"/>
          </a:xfrm>
          <a:prstGeom prst="rightArrow">
            <a:avLst>
              <a:gd name="adj1" fmla="val 50000"/>
              <a:gd name="adj2" fmla="val 4073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1474" name="Text Box 18"/>
          <p:cNvSpPr txBox="1">
            <a:spLocks noChangeArrowheads="1"/>
          </p:cNvSpPr>
          <p:nvPr/>
        </p:nvSpPr>
        <p:spPr bwMode="auto">
          <a:xfrm>
            <a:off x="1368425" y="4437063"/>
            <a:ext cx="1706563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u="sng">
                <a:solidFill>
                  <a:srgbClr val="006666"/>
                </a:solidFill>
                <a:effectLst/>
                <a:latin typeface="Arial" charset="0"/>
              </a:rPr>
              <a:t>Pressure: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rod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= 0.3</a:t>
            </a:r>
            <a:r>
              <a:rPr lang="ru-RU" sz="1600">
                <a:solidFill>
                  <a:schemeClr val="bg2"/>
                </a:solidFill>
                <a:effectLst/>
                <a:latin typeface="Arial" charset="0"/>
              </a:rPr>
              <a:t>1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MPa</a:t>
            </a:r>
            <a:r>
              <a:rPr lang="en-US" sz="1400">
                <a:effectLst/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bnl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= 0.3 MPa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th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= 0.3 MPa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31477" name="Picture 21" descr="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1866" r="2548" b="26544"/>
          <a:stretch>
            <a:fillRect/>
          </a:stretch>
        </p:blipFill>
        <p:spPr bwMode="auto">
          <a:xfrm>
            <a:off x="4032250" y="3681413"/>
            <a:ext cx="4932363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2268538" y="163513"/>
            <a:ext cx="307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Test parameters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2490" name="AutoShape 10"/>
          <p:cNvSpPr>
            <a:spLocks noChangeArrowheads="1"/>
          </p:cNvSpPr>
          <p:nvPr/>
        </p:nvSpPr>
        <p:spPr bwMode="auto">
          <a:xfrm>
            <a:off x="5400675" y="1052513"/>
            <a:ext cx="3563938" cy="2305050"/>
          </a:xfrm>
          <a:prstGeom prst="leftArrow">
            <a:avLst>
              <a:gd name="adj1" fmla="val 50000"/>
              <a:gd name="adj2" fmla="val 38654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493" name="AutoShape 13"/>
          <p:cNvSpPr>
            <a:spLocks noChangeArrowheads="1"/>
          </p:cNvSpPr>
          <p:nvPr/>
        </p:nvSpPr>
        <p:spPr bwMode="auto">
          <a:xfrm>
            <a:off x="358775" y="4005263"/>
            <a:ext cx="3240088" cy="1906587"/>
          </a:xfrm>
          <a:prstGeom prst="rightArrow">
            <a:avLst>
              <a:gd name="adj1" fmla="val 50000"/>
              <a:gd name="adj2" fmla="val 42485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1008063" y="4760913"/>
            <a:ext cx="1744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Electrical power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32496" name="Picture 16" descr="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552" r="2562" b="26552"/>
          <a:stretch>
            <a:fillRect/>
          </a:stretch>
        </p:blipFill>
        <p:spPr bwMode="auto">
          <a:xfrm>
            <a:off x="287338" y="765175"/>
            <a:ext cx="5076825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498" name="Picture 18" descr="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644900"/>
            <a:ext cx="467995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499" name="Rectangle 19"/>
          <p:cNvSpPr>
            <a:spLocks noChangeArrowheads="1"/>
          </p:cNvSpPr>
          <p:nvPr/>
        </p:nvSpPr>
        <p:spPr bwMode="auto">
          <a:xfrm>
            <a:off x="5903913" y="1665288"/>
            <a:ext cx="45720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The temperature of bundle </a:t>
            </a:r>
          </a:p>
          <a:p>
            <a:pPr marL="342900" indent="-342900"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during</a:t>
            </a:r>
            <a:r>
              <a:rPr lang="ru-RU" sz="1600">
                <a:solidFill>
                  <a:schemeClr val="bg1"/>
                </a:solidFill>
                <a:effectLst/>
              </a:rPr>
              <a:t> </a:t>
            </a:r>
            <a:r>
              <a:rPr lang="en-US" sz="1600">
                <a:solidFill>
                  <a:schemeClr val="bg1"/>
                </a:solidFill>
                <a:effectLst/>
              </a:rPr>
              <a:t>a preoxidizing</a:t>
            </a:r>
            <a:r>
              <a:rPr lang="ru-RU" sz="1600">
                <a:solidFill>
                  <a:schemeClr val="bg1"/>
                </a:solidFill>
                <a:effectLst/>
              </a:rPr>
              <a:t> </a:t>
            </a:r>
            <a:r>
              <a:rPr lang="en-US" sz="1600">
                <a:solidFill>
                  <a:schemeClr val="bg1"/>
                </a:solidFill>
                <a:effectLst/>
              </a:rPr>
              <a:t>and </a:t>
            </a:r>
          </a:p>
          <a:p>
            <a:pPr marL="342900" indent="-342900"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transient</a:t>
            </a:r>
            <a:r>
              <a:rPr lang="ru-RU" sz="1600">
                <a:solidFill>
                  <a:schemeClr val="bg1"/>
                </a:solidFill>
                <a:effectLst/>
              </a:rPr>
              <a:t> </a:t>
            </a:r>
            <a:r>
              <a:rPr lang="en-US" sz="1600">
                <a:solidFill>
                  <a:schemeClr val="bg1"/>
                </a:solidFill>
                <a:effectLst/>
              </a:rPr>
              <a:t>stages </a:t>
            </a:r>
          </a:p>
          <a:p>
            <a:pPr marL="342900" indent="-342900"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(elevation</a:t>
            </a:r>
            <a:r>
              <a:rPr lang="ru-RU" sz="1600">
                <a:solidFill>
                  <a:schemeClr val="bg1"/>
                </a:solidFill>
                <a:effectLst/>
              </a:rPr>
              <a:t> 1250 – 1300 </a:t>
            </a:r>
            <a:r>
              <a:rPr lang="en-US" sz="1600">
                <a:solidFill>
                  <a:schemeClr val="bg1"/>
                </a:solidFill>
                <a:effectLst/>
              </a:rPr>
              <a:t>mm)</a:t>
            </a:r>
            <a:endParaRPr lang="ru-RU" sz="16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1079500" y="115888"/>
            <a:ext cx="627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claddings temperature</a:t>
            </a: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quench stage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09285" name="Picture 5" descr="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1413" r="2516" b="45004"/>
          <a:stretch>
            <a:fillRect/>
          </a:stretch>
        </p:blipFill>
        <p:spPr bwMode="auto">
          <a:xfrm>
            <a:off x="142875" y="3500438"/>
            <a:ext cx="43211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286" name="Picture 6" descr="F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597" r="2792" b="44688"/>
          <a:stretch>
            <a:fillRect/>
          </a:stretch>
        </p:blipFill>
        <p:spPr bwMode="auto">
          <a:xfrm>
            <a:off x="4716463" y="3500438"/>
            <a:ext cx="4176712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289" name="Text Box 9"/>
          <p:cNvSpPr txBox="1">
            <a:spLocks noChangeArrowheads="1"/>
          </p:cNvSpPr>
          <p:nvPr/>
        </p:nvSpPr>
        <p:spPr bwMode="auto">
          <a:xfrm>
            <a:off x="1187450" y="6021388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900 – 1100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5976938" y="6021388"/>
            <a:ext cx="197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0 – 700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09291" name="Picture 11" descr="F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1405" r="2432" b="44518"/>
          <a:stretch>
            <a:fillRect/>
          </a:stretch>
        </p:blipFill>
        <p:spPr bwMode="auto">
          <a:xfrm>
            <a:off x="4716463" y="584200"/>
            <a:ext cx="4175125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5832475" y="3033713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1250 – 1300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09293" name="Picture 13" descr="F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1294" r="2986" b="45088"/>
          <a:stretch>
            <a:fillRect/>
          </a:stretch>
        </p:blipFill>
        <p:spPr bwMode="auto">
          <a:xfrm>
            <a:off x="142875" y="584200"/>
            <a:ext cx="4284663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294" name="Text Box 14"/>
          <p:cNvSpPr txBox="1">
            <a:spLocks noChangeArrowheads="1"/>
          </p:cNvSpPr>
          <p:nvPr/>
        </p:nvSpPr>
        <p:spPr bwMode="auto">
          <a:xfrm>
            <a:off x="971550" y="3068638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1400 – 1500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44" name="Picture 20" descr="45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600325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27" name="Text 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4175125" y="6345238"/>
            <a:ext cx="409575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89828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679950" y="6345238"/>
            <a:ext cx="360363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89833" name="Text Box 9"/>
          <p:cNvSpPr txBox="1">
            <a:spLocks noChangeArrowheads="1"/>
          </p:cNvSpPr>
          <p:nvPr/>
        </p:nvSpPr>
        <p:spPr bwMode="auto">
          <a:xfrm>
            <a:off x="1295400" y="90488"/>
            <a:ext cx="7116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The cladding temperature history during 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287338" y="620713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1400 – 1500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6048375" y="584200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3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– 1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25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6300788" y="4113213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1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–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9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9837" name="Text Box 13"/>
          <p:cNvSpPr txBox="1">
            <a:spLocks noChangeArrowheads="1"/>
          </p:cNvSpPr>
          <p:nvPr/>
        </p:nvSpPr>
        <p:spPr bwMode="auto">
          <a:xfrm>
            <a:off x="611188" y="4076700"/>
            <a:ext cx="1928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7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–0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9838" name="Text Box 14"/>
          <p:cNvSpPr txBox="1">
            <a:spLocks noChangeArrowheads="1"/>
          </p:cNvSpPr>
          <p:nvPr/>
        </p:nvSpPr>
        <p:spPr bwMode="auto">
          <a:xfrm>
            <a:off x="3419475" y="2205038"/>
            <a:ext cx="2266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Top and bottom flooding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89840" name="Picture 16" descr="45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4563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9841" name="Picture 17" descr="45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873125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9842" name="Picture 18" descr="45 коп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508500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9843" name="Picture 19" descr="45 коп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73575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45" name="Text Box 21"/>
          <p:cNvSpPr txBox="1">
            <a:spLocks noChangeArrowheads="1"/>
          </p:cNvSpPr>
          <p:nvPr/>
        </p:nvSpPr>
        <p:spPr bwMode="auto">
          <a:xfrm>
            <a:off x="3348038" y="1304925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hlink"/>
                </a:solidFill>
                <a:effectLst/>
                <a:latin typeface="Arial" charset="0"/>
              </a:rPr>
              <a:t>Z = 1400 mm</a:t>
            </a:r>
            <a:endParaRPr lang="ru-RU" sz="140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3348038" y="1520825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990033"/>
                </a:solidFill>
                <a:effectLst/>
                <a:latin typeface="Arial" charset="0"/>
              </a:rPr>
              <a:t>Z = 1500 mm</a:t>
            </a:r>
            <a:endParaRPr lang="ru-RU" sz="1400">
              <a:solidFill>
                <a:srgbClr val="990033"/>
              </a:solidFill>
              <a:effectLst/>
              <a:latin typeface="Arial" charset="0"/>
            </a:endParaRPr>
          </a:p>
        </p:txBody>
      </p:sp>
      <p:sp>
        <p:nvSpPr>
          <p:cNvPr id="589847" name="Text Box 23"/>
          <p:cNvSpPr txBox="1">
            <a:spLocks noChangeArrowheads="1"/>
          </p:cNvSpPr>
          <p:nvPr/>
        </p:nvSpPr>
        <p:spPr bwMode="auto">
          <a:xfrm>
            <a:off x="4500563" y="908050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FF3300"/>
                </a:solidFill>
                <a:effectLst/>
                <a:latin typeface="Arial" charset="0"/>
              </a:rPr>
              <a:t>Z = 1250 mm</a:t>
            </a:r>
            <a:endParaRPr lang="ru-RU" sz="1400"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589848" name="Text Box 24"/>
          <p:cNvSpPr txBox="1">
            <a:spLocks noChangeArrowheads="1"/>
          </p:cNvSpPr>
          <p:nvPr/>
        </p:nvSpPr>
        <p:spPr bwMode="auto">
          <a:xfrm>
            <a:off x="4500563" y="1123950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6666FF"/>
                </a:solidFill>
                <a:effectLst/>
                <a:latin typeface="Arial" charset="0"/>
              </a:rPr>
              <a:t>Z = 1300 mm</a:t>
            </a:r>
            <a:endParaRPr lang="ru-RU" sz="1400">
              <a:solidFill>
                <a:srgbClr val="6666FF"/>
              </a:solidFill>
              <a:effectLst/>
              <a:latin typeface="Arial" charset="0"/>
            </a:endParaRPr>
          </a:p>
        </p:txBody>
      </p:sp>
      <p:sp>
        <p:nvSpPr>
          <p:cNvPr id="589849" name="Text Box 25"/>
          <p:cNvSpPr txBox="1">
            <a:spLocks noChangeArrowheads="1"/>
          </p:cNvSpPr>
          <p:nvPr/>
        </p:nvSpPr>
        <p:spPr bwMode="auto">
          <a:xfrm>
            <a:off x="4535488" y="4652963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FF00FF"/>
                </a:solidFill>
                <a:effectLst/>
                <a:latin typeface="Arial" charset="0"/>
              </a:rPr>
              <a:t>Z = 1100 mm</a:t>
            </a:r>
            <a:endParaRPr lang="ru-RU" sz="1400">
              <a:solidFill>
                <a:srgbClr val="FF00FF"/>
              </a:solidFill>
              <a:effectLst/>
              <a:latin typeface="Arial" charset="0"/>
            </a:endParaRPr>
          </a:p>
        </p:txBody>
      </p:sp>
      <p:sp>
        <p:nvSpPr>
          <p:cNvPr id="589850" name="Text Box 26"/>
          <p:cNvSpPr txBox="1">
            <a:spLocks noChangeArrowheads="1"/>
          </p:cNvSpPr>
          <p:nvPr/>
        </p:nvSpPr>
        <p:spPr bwMode="auto">
          <a:xfrm>
            <a:off x="4535488" y="4868863"/>
            <a:ext cx="115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6666FF"/>
                </a:solidFill>
                <a:effectLst/>
                <a:latin typeface="Arial" charset="0"/>
              </a:rPr>
              <a:t>Z = 900 mm</a:t>
            </a:r>
            <a:endParaRPr lang="ru-RU" sz="1400">
              <a:solidFill>
                <a:srgbClr val="6666FF"/>
              </a:solidFill>
              <a:effectLst/>
              <a:latin typeface="Arial" charset="0"/>
            </a:endParaRPr>
          </a:p>
        </p:txBody>
      </p:sp>
      <p:sp>
        <p:nvSpPr>
          <p:cNvPr id="589851" name="Text Box 27"/>
          <p:cNvSpPr txBox="1">
            <a:spLocks noChangeArrowheads="1"/>
          </p:cNvSpPr>
          <p:nvPr/>
        </p:nvSpPr>
        <p:spPr bwMode="auto">
          <a:xfrm>
            <a:off x="3384550" y="5661025"/>
            <a:ext cx="95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effectLst/>
                <a:latin typeface="Arial" charset="0"/>
              </a:rPr>
              <a:t>Z = 0 mm</a:t>
            </a:r>
            <a:endParaRPr lang="ru-RU" sz="1400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89852" name="Text Box 28"/>
          <p:cNvSpPr txBox="1">
            <a:spLocks noChangeArrowheads="1"/>
          </p:cNvSpPr>
          <p:nvPr/>
        </p:nvSpPr>
        <p:spPr bwMode="auto">
          <a:xfrm>
            <a:off x="3384550" y="5084763"/>
            <a:ext cx="115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FF9966"/>
                </a:solidFill>
                <a:effectLst/>
                <a:latin typeface="Arial" charset="0"/>
              </a:rPr>
              <a:t>Z = 700 mm</a:t>
            </a:r>
            <a:endParaRPr lang="ru-RU" sz="1400">
              <a:solidFill>
                <a:srgbClr val="FF99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Flood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600325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03" name="Text 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4175125" y="6345238"/>
            <a:ext cx="409575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88804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679950" y="6345238"/>
            <a:ext cx="360363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pic>
        <p:nvPicPr>
          <p:cNvPr id="588806" name="Picture 6" descr="1500_14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4563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8809" name="Picture 9" descr="700_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73575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287338" y="620713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1400 – 1500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6048375" y="584200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3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– 1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25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6300788" y="4113213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1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–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9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8814" name="Text Box 14"/>
          <p:cNvSpPr txBox="1">
            <a:spLocks noChangeArrowheads="1"/>
          </p:cNvSpPr>
          <p:nvPr/>
        </p:nvSpPr>
        <p:spPr bwMode="auto">
          <a:xfrm>
            <a:off x="611188" y="4076700"/>
            <a:ext cx="1928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7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00 –0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8815" name="Text Box 15"/>
          <p:cNvSpPr txBox="1">
            <a:spLocks noChangeArrowheads="1"/>
          </p:cNvSpPr>
          <p:nvPr/>
        </p:nvSpPr>
        <p:spPr bwMode="auto">
          <a:xfrm>
            <a:off x="3419475" y="2205038"/>
            <a:ext cx="2266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Top and bottom flooding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88816" name="Picture 16" descr="1300_125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873125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8817" name="Picture 17" descr="1100_9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508500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19" name="Text Box 19"/>
          <p:cNvSpPr txBox="1">
            <a:spLocks noChangeArrowheads="1"/>
          </p:cNvSpPr>
          <p:nvPr/>
        </p:nvSpPr>
        <p:spPr bwMode="auto">
          <a:xfrm>
            <a:off x="4500563" y="908050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FF3300"/>
                </a:solidFill>
                <a:effectLst/>
                <a:latin typeface="Arial" charset="0"/>
              </a:rPr>
              <a:t>Z = 1250 mm</a:t>
            </a:r>
            <a:endParaRPr lang="ru-RU" sz="1400"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588820" name="Text Box 20"/>
          <p:cNvSpPr txBox="1">
            <a:spLocks noChangeArrowheads="1"/>
          </p:cNvSpPr>
          <p:nvPr/>
        </p:nvSpPr>
        <p:spPr bwMode="auto">
          <a:xfrm>
            <a:off x="4500563" y="1123950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6666FF"/>
                </a:solidFill>
                <a:effectLst/>
                <a:latin typeface="Arial" charset="0"/>
              </a:rPr>
              <a:t>Z = 1300 mm</a:t>
            </a:r>
            <a:endParaRPr lang="ru-RU" sz="1400">
              <a:solidFill>
                <a:srgbClr val="6666FF"/>
              </a:solidFill>
              <a:effectLst/>
              <a:latin typeface="Arial" charset="0"/>
            </a:endParaRPr>
          </a:p>
        </p:txBody>
      </p:sp>
      <p:sp>
        <p:nvSpPr>
          <p:cNvPr id="588821" name="Text Box 21"/>
          <p:cNvSpPr txBox="1">
            <a:spLocks noChangeArrowheads="1"/>
          </p:cNvSpPr>
          <p:nvPr/>
        </p:nvSpPr>
        <p:spPr bwMode="auto">
          <a:xfrm>
            <a:off x="3348038" y="1304925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hlink"/>
                </a:solidFill>
                <a:effectLst/>
                <a:latin typeface="Arial" charset="0"/>
              </a:rPr>
              <a:t>Z = 1400 mm</a:t>
            </a:r>
            <a:endParaRPr lang="ru-RU" sz="140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88822" name="Text Box 22"/>
          <p:cNvSpPr txBox="1">
            <a:spLocks noChangeArrowheads="1"/>
          </p:cNvSpPr>
          <p:nvPr/>
        </p:nvSpPr>
        <p:spPr bwMode="auto">
          <a:xfrm>
            <a:off x="3348038" y="1520825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990033"/>
                </a:solidFill>
                <a:effectLst/>
                <a:latin typeface="Arial" charset="0"/>
              </a:rPr>
              <a:t>Z = 1500 mm</a:t>
            </a:r>
            <a:endParaRPr lang="ru-RU" sz="1400">
              <a:solidFill>
                <a:srgbClr val="990033"/>
              </a:solidFill>
              <a:effectLst/>
              <a:latin typeface="Arial" charset="0"/>
            </a:endParaRPr>
          </a:p>
        </p:txBody>
      </p:sp>
      <p:sp>
        <p:nvSpPr>
          <p:cNvPr id="588823" name="Text Box 23"/>
          <p:cNvSpPr txBox="1">
            <a:spLocks noChangeArrowheads="1"/>
          </p:cNvSpPr>
          <p:nvPr/>
        </p:nvSpPr>
        <p:spPr bwMode="auto">
          <a:xfrm>
            <a:off x="4535488" y="4652963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FF00FF"/>
                </a:solidFill>
                <a:effectLst/>
                <a:latin typeface="Arial" charset="0"/>
              </a:rPr>
              <a:t>Z = 1100 mm</a:t>
            </a:r>
            <a:endParaRPr lang="ru-RU" sz="1400">
              <a:solidFill>
                <a:srgbClr val="FF00FF"/>
              </a:solidFill>
              <a:effectLst/>
              <a:latin typeface="Arial" charset="0"/>
            </a:endParaRPr>
          </a:p>
        </p:txBody>
      </p:sp>
      <p:sp>
        <p:nvSpPr>
          <p:cNvPr id="588824" name="Text Box 24"/>
          <p:cNvSpPr txBox="1">
            <a:spLocks noChangeArrowheads="1"/>
          </p:cNvSpPr>
          <p:nvPr/>
        </p:nvSpPr>
        <p:spPr bwMode="auto">
          <a:xfrm>
            <a:off x="4535488" y="4868863"/>
            <a:ext cx="115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6666FF"/>
                </a:solidFill>
                <a:effectLst/>
                <a:latin typeface="Arial" charset="0"/>
              </a:rPr>
              <a:t>Z = 900 mm</a:t>
            </a:r>
            <a:endParaRPr lang="ru-RU" sz="1400">
              <a:solidFill>
                <a:srgbClr val="6666FF"/>
              </a:solidFill>
              <a:effectLst/>
              <a:latin typeface="Arial" charset="0"/>
            </a:endParaRPr>
          </a:p>
        </p:txBody>
      </p:sp>
      <p:sp>
        <p:nvSpPr>
          <p:cNvPr id="588825" name="Text Box 25"/>
          <p:cNvSpPr txBox="1">
            <a:spLocks noChangeArrowheads="1"/>
          </p:cNvSpPr>
          <p:nvPr/>
        </p:nvSpPr>
        <p:spPr bwMode="auto">
          <a:xfrm>
            <a:off x="3384550" y="5661025"/>
            <a:ext cx="95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effectLst/>
                <a:latin typeface="Arial" charset="0"/>
              </a:rPr>
              <a:t>Z = 0 mm</a:t>
            </a:r>
            <a:endParaRPr lang="ru-RU" sz="1400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88826" name="Text Box 26"/>
          <p:cNvSpPr txBox="1">
            <a:spLocks noChangeArrowheads="1"/>
          </p:cNvSpPr>
          <p:nvPr/>
        </p:nvSpPr>
        <p:spPr bwMode="auto">
          <a:xfrm>
            <a:off x="3384550" y="5084763"/>
            <a:ext cx="115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rgbClr val="FF9966"/>
                </a:solidFill>
                <a:effectLst/>
                <a:latin typeface="Arial" charset="0"/>
              </a:rPr>
              <a:t>Z = 700 mm</a:t>
            </a:r>
            <a:endParaRPr lang="ru-RU" sz="1400">
              <a:solidFill>
                <a:srgbClr val="FF9966"/>
              </a:solidFill>
              <a:effectLst/>
              <a:latin typeface="Arial" charset="0"/>
            </a:endParaRPr>
          </a:p>
        </p:txBody>
      </p:sp>
      <p:sp>
        <p:nvSpPr>
          <p:cNvPr id="588828" name="Text Box 28"/>
          <p:cNvSpPr txBox="1">
            <a:spLocks noChangeArrowheads="1"/>
          </p:cNvSpPr>
          <p:nvPr/>
        </p:nvSpPr>
        <p:spPr bwMode="auto">
          <a:xfrm>
            <a:off x="1295400" y="90488"/>
            <a:ext cx="7116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The cladding temperature history during 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ext Box 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995738" y="6273800"/>
            <a:ext cx="4095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9289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500563" y="6273800"/>
            <a:ext cx="360362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755650" y="131763"/>
            <a:ext cx="7407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</a:t>
            </a: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temperature profile of cladding temperature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height and cross section of bundle </a:t>
            </a: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 quench stage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2905" name="Rectangle 9"/>
          <p:cNvSpPr>
            <a:spLocks noChangeArrowheads="1"/>
          </p:cNvSpPr>
          <p:nvPr/>
        </p:nvSpPr>
        <p:spPr bwMode="auto">
          <a:xfrm>
            <a:off x="-396875" y="873125"/>
            <a:ext cx="4562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1600">
                <a:solidFill>
                  <a:schemeClr val="bg1"/>
                </a:solidFill>
                <a:effectLst/>
              </a:rPr>
              <a:t>The temperature profile of cladding temperature on height of bundle</a:t>
            </a:r>
            <a:endParaRPr lang="ru-RU" sz="1600">
              <a:solidFill>
                <a:schemeClr val="bg1"/>
              </a:solidFill>
              <a:effectLst/>
            </a:endParaRPr>
          </a:p>
        </p:txBody>
      </p:sp>
      <p:sp>
        <p:nvSpPr>
          <p:cNvPr id="592906" name="Rectangle 10"/>
          <p:cNvSpPr>
            <a:spLocks noChangeArrowheads="1"/>
          </p:cNvSpPr>
          <p:nvPr/>
        </p:nvSpPr>
        <p:spPr bwMode="auto">
          <a:xfrm>
            <a:off x="5219700" y="908050"/>
            <a:ext cx="3600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The temperature profile of cladding </a:t>
            </a:r>
          </a:p>
          <a:p>
            <a:pPr marL="342900" indent="-342900"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temperature on cross section </a:t>
            </a:r>
          </a:p>
          <a:p>
            <a:pPr marL="342900" indent="-342900"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(elevation 1300 – 1250 mm)</a:t>
            </a:r>
            <a:endParaRPr lang="ru-RU" sz="1600">
              <a:solidFill>
                <a:schemeClr val="bg1"/>
              </a:solidFill>
              <a:effectLst/>
            </a:endParaRPr>
          </a:p>
        </p:txBody>
      </p:sp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5262563" y="3552825"/>
            <a:ext cx="7080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Central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rod</a:t>
            </a:r>
            <a:endParaRPr lang="ru-RU" sz="12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92908" name="Text Box 12"/>
          <p:cNvSpPr txBox="1">
            <a:spLocks noChangeArrowheads="1"/>
          </p:cNvSpPr>
          <p:nvPr/>
        </p:nvSpPr>
        <p:spPr bwMode="auto">
          <a:xfrm>
            <a:off x="6034088" y="3552825"/>
            <a:ext cx="45561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2nd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row</a:t>
            </a:r>
            <a:endParaRPr lang="ru-RU" sz="12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92909" name="Text Box 13"/>
          <p:cNvSpPr txBox="1">
            <a:spLocks noChangeArrowheads="1"/>
          </p:cNvSpPr>
          <p:nvPr/>
        </p:nvSpPr>
        <p:spPr bwMode="auto">
          <a:xfrm>
            <a:off x="6681788" y="3552825"/>
            <a:ext cx="45561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3rd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row</a:t>
            </a:r>
            <a:endParaRPr lang="ru-RU" sz="12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92910" name="Text Box 14"/>
          <p:cNvSpPr txBox="1">
            <a:spLocks noChangeArrowheads="1"/>
          </p:cNvSpPr>
          <p:nvPr/>
        </p:nvSpPr>
        <p:spPr bwMode="auto">
          <a:xfrm>
            <a:off x="7170738" y="3589338"/>
            <a:ext cx="7191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Shroud</a:t>
            </a:r>
          </a:p>
        </p:txBody>
      </p:sp>
      <p:sp>
        <p:nvSpPr>
          <p:cNvPr id="592911" name="Text Box 15"/>
          <p:cNvSpPr txBox="1">
            <a:spLocks noChangeArrowheads="1"/>
          </p:cNvSpPr>
          <p:nvPr/>
        </p:nvSpPr>
        <p:spPr bwMode="auto">
          <a:xfrm>
            <a:off x="7940675" y="3589338"/>
            <a:ext cx="9064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nsulation</a:t>
            </a:r>
          </a:p>
        </p:txBody>
      </p:sp>
      <p:sp>
        <p:nvSpPr>
          <p:cNvPr id="592912" name="Rectangle 16"/>
          <p:cNvSpPr>
            <a:spLocks noChangeArrowheads="1"/>
          </p:cNvSpPr>
          <p:nvPr/>
        </p:nvSpPr>
        <p:spPr bwMode="auto">
          <a:xfrm>
            <a:off x="3462338" y="3309938"/>
            <a:ext cx="1841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</a:pPr>
            <a:endParaRPr lang="ru-RU" sz="1600">
              <a:solidFill>
                <a:schemeClr val="bg1"/>
              </a:solidFill>
              <a:effectLst/>
            </a:endParaRPr>
          </a:p>
        </p:txBody>
      </p:sp>
      <p:sp>
        <p:nvSpPr>
          <p:cNvPr id="592913" name="Rectangle 17"/>
          <p:cNvSpPr>
            <a:spLocks noChangeArrowheads="1"/>
          </p:cNvSpPr>
          <p:nvPr/>
        </p:nvSpPr>
        <p:spPr bwMode="auto">
          <a:xfrm>
            <a:off x="5364163" y="4005263"/>
            <a:ext cx="33385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</a:pPr>
            <a:r>
              <a:rPr lang="en-US" sz="1600">
                <a:solidFill>
                  <a:schemeClr val="accent2"/>
                </a:solidFill>
                <a:effectLst/>
              </a:rPr>
              <a:t>The steam-gas mixture pressure </a:t>
            </a:r>
          </a:p>
          <a:p>
            <a:pPr marL="342900" indent="-342900" algn="ctr">
              <a:lnSpc>
                <a:spcPct val="70000"/>
              </a:lnSpc>
            </a:pPr>
            <a:r>
              <a:rPr lang="en-US" sz="1600">
                <a:solidFill>
                  <a:schemeClr val="accent2"/>
                </a:solidFill>
                <a:effectLst/>
              </a:rPr>
              <a:t>into the bundle</a:t>
            </a:r>
            <a:endParaRPr lang="ru-RU" sz="1600">
              <a:solidFill>
                <a:schemeClr val="accent2"/>
              </a:solidFill>
              <a:effectLst/>
            </a:endParaRPr>
          </a:p>
        </p:txBody>
      </p:sp>
      <p:pic>
        <p:nvPicPr>
          <p:cNvPr id="592916" name="Picture 20" descr="01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238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17" name="Picture 21" descr="01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557338"/>
            <a:ext cx="3238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18" name="Picture 22" descr="01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437063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19" name="Picture 23" descr="01 коп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89025"/>
            <a:ext cx="155257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995738" y="6273800"/>
            <a:ext cx="4095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9187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500563" y="6273800"/>
            <a:ext cx="360362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pic>
        <p:nvPicPr>
          <p:cNvPr id="591878" name="Picture 6" descr="Elevation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238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1881" name="Picture 9" descr="ТВС_зали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89025"/>
            <a:ext cx="155257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82" name="Text Box 10"/>
          <p:cNvSpPr txBox="1">
            <a:spLocks noChangeArrowheads="1"/>
          </p:cNvSpPr>
          <p:nvPr/>
        </p:nvSpPr>
        <p:spPr bwMode="auto">
          <a:xfrm>
            <a:off x="755650" y="131763"/>
            <a:ext cx="7407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</a:t>
            </a: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temperature profile of cladding temperature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height and cross section of bundle </a:t>
            </a: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 quench stage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91883" name="Picture 11" descr="Sec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557338"/>
            <a:ext cx="3238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1884" name="Picture 12" descr="Pressu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437063"/>
            <a:ext cx="3238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85" name="Rectangle 13"/>
          <p:cNvSpPr>
            <a:spLocks noChangeArrowheads="1"/>
          </p:cNvSpPr>
          <p:nvPr/>
        </p:nvSpPr>
        <p:spPr bwMode="auto">
          <a:xfrm>
            <a:off x="-396875" y="873125"/>
            <a:ext cx="4562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1600">
                <a:solidFill>
                  <a:schemeClr val="bg1"/>
                </a:solidFill>
                <a:effectLst/>
              </a:rPr>
              <a:t>The temperature profile of cladding temperature on height of bundle</a:t>
            </a:r>
            <a:endParaRPr lang="ru-RU" sz="1600">
              <a:solidFill>
                <a:schemeClr val="bg1"/>
              </a:solidFill>
              <a:effectLst/>
            </a:endParaRPr>
          </a:p>
        </p:txBody>
      </p:sp>
      <p:sp>
        <p:nvSpPr>
          <p:cNvPr id="591886" name="Rectangle 14"/>
          <p:cNvSpPr>
            <a:spLocks noChangeArrowheads="1"/>
          </p:cNvSpPr>
          <p:nvPr/>
        </p:nvSpPr>
        <p:spPr bwMode="auto">
          <a:xfrm>
            <a:off x="5219700" y="908050"/>
            <a:ext cx="3600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The temperature profile of cladding </a:t>
            </a:r>
          </a:p>
          <a:p>
            <a:pPr marL="342900" indent="-342900"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temperature on cross section </a:t>
            </a:r>
          </a:p>
          <a:p>
            <a:pPr marL="342900" indent="-342900" algn="ctr">
              <a:lnSpc>
                <a:spcPct val="60000"/>
              </a:lnSpc>
            </a:pPr>
            <a:r>
              <a:rPr lang="en-US" sz="1600">
                <a:solidFill>
                  <a:schemeClr val="bg1"/>
                </a:solidFill>
                <a:effectLst/>
              </a:rPr>
              <a:t>(elevation 1300 – 1250 mm)</a:t>
            </a:r>
            <a:endParaRPr lang="ru-RU" sz="1600">
              <a:solidFill>
                <a:schemeClr val="bg1"/>
              </a:solidFill>
              <a:effectLst/>
            </a:endParaRPr>
          </a:p>
        </p:txBody>
      </p:sp>
      <p:sp>
        <p:nvSpPr>
          <p:cNvPr id="591887" name="Text Box 15"/>
          <p:cNvSpPr txBox="1">
            <a:spLocks noChangeArrowheads="1"/>
          </p:cNvSpPr>
          <p:nvPr/>
        </p:nvSpPr>
        <p:spPr bwMode="auto">
          <a:xfrm>
            <a:off x="5262563" y="3552825"/>
            <a:ext cx="7080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Central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rod</a:t>
            </a:r>
            <a:endParaRPr lang="ru-RU" sz="12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91888" name="Text Box 16"/>
          <p:cNvSpPr txBox="1">
            <a:spLocks noChangeArrowheads="1"/>
          </p:cNvSpPr>
          <p:nvPr/>
        </p:nvSpPr>
        <p:spPr bwMode="auto">
          <a:xfrm>
            <a:off x="6034088" y="3552825"/>
            <a:ext cx="45561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2nd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row</a:t>
            </a:r>
            <a:endParaRPr lang="ru-RU" sz="12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6681788" y="3552825"/>
            <a:ext cx="45561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3rd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row</a:t>
            </a:r>
            <a:endParaRPr lang="ru-RU" sz="12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7170738" y="3589338"/>
            <a:ext cx="7191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Shroud</a:t>
            </a:r>
          </a:p>
        </p:txBody>
      </p:sp>
      <p:sp>
        <p:nvSpPr>
          <p:cNvPr id="591891" name="Text Box 19"/>
          <p:cNvSpPr txBox="1">
            <a:spLocks noChangeArrowheads="1"/>
          </p:cNvSpPr>
          <p:nvPr/>
        </p:nvSpPr>
        <p:spPr bwMode="auto">
          <a:xfrm>
            <a:off x="7940675" y="3589338"/>
            <a:ext cx="9064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nsulation</a:t>
            </a:r>
          </a:p>
        </p:txBody>
      </p:sp>
      <p:sp>
        <p:nvSpPr>
          <p:cNvPr id="591892" name="Rectangle 20"/>
          <p:cNvSpPr>
            <a:spLocks noChangeArrowheads="1"/>
          </p:cNvSpPr>
          <p:nvPr/>
        </p:nvSpPr>
        <p:spPr bwMode="auto">
          <a:xfrm>
            <a:off x="3462338" y="3309938"/>
            <a:ext cx="1841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</a:pPr>
            <a:endParaRPr lang="ru-RU" sz="1600">
              <a:solidFill>
                <a:schemeClr val="bg1"/>
              </a:solidFill>
              <a:effectLst/>
            </a:endParaRPr>
          </a:p>
        </p:txBody>
      </p:sp>
      <p:sp>
        <p:nvSpPr>
          <p:cNvPr id="591893" name="Rectangle 21"/>
          <p:cNvSpPr>
            <a:spLocks noChangeArrowheads="1"/>
          </p:cNvSpPr>
          <p:nvPr/>
        </p:nvSpPr>
        <p:spPr bwMode="auto">
          <a:xfrm>
            <a:off x="5364163" y="4005263"/>
            <a:ext cx="33385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</a:pPr>
            <a:r>
              <a:rPr lang="en-US" sz="1600">
                <a:solidFill>
                  <a:schemeClr val="accent2"/>
                </a:solidFill>
                <a:effectLst/>
              </a:rPr>
              <a:t>The steam-gas mixture pressure </a:t>
            </a:r>
          </a:p>
          <a:p>
            <a:pPr marL="342900" indent="-342900" algn="ctr">
              <a:lnSpc>
                <a:spcPct val="70000"/>
              </a:lnSpc>
            </a:pPr>
            <a:r>
              <a:rPr lang="en-US" sz="1600">
                <a:solidFill>
                  <a:schemeClr val="accent2"/>
                </a:solidFill>
                <a:effectLst/>
              </a:rPr>
              <a:t>into the bundle</a:t>
            </a:r>
            <a:endParaRPr lang="ru-RU" sz="16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979488" y="139700"/>
            <a:ext cx="690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results of measuring of the hydrogen generation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06211" name="Picture 3" descr="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227" r="3450" b="44942"/>
          <a:stretch>
            <a:fillRect/>
          </a:stretch>
        </p:blipFill>
        <p:spPr bwMode="auto">
          <a:xfrm>
            <a:off x="142875" y="728663"/>
            <a:ext cx="4968875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212" name="Picture 4" descr="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682" r="3238" b="44157"/>
          <a:stretch>
            <a:fillRect/>
          </a:stretch>
        </p:blipFill>
        <p:spPr bwMode="auto">
          <a:xfrm>
            <a:off x="3887788" y="3573463"/>
            <a:ext cx="48609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213" name="AutoShape 5"/>
          <p:cNvSpPr>
            <a:spLocks noChangeArrowheads="1"/>
          </p:cNvSpPr>
          <p:nvPr/>
        </p:nvSpPr>
        <p:spPr bwMode="auto">
          <a:xfrm>
            <a:off x="5148263" y="981075"/>
            <a:ext cx="3816350" cy="2195513"/>
          </a:xfrm>
          <a:prstGeom prst="leftArrow">
            <a:avLst>
              <a:gd name="adj1" fmla="val 50000"/>
              <a:gd name="adj2" fmla="val 4345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6214" name="AutoShape 6"/>
          <p:cNvSpPr>
            <a:spLocks noChangeArrowheads="1"/>
          </p:cNvSpPr>
          <p:nvPr/>
        </p:nvSpPr>
        <p:spPr bwMode="auto">
          <a:xfrm rot="10800000">
            <a:off x="539750" y="4149725"/>
            <a:ext cx="3348038" cy="1584325"/>
          </a:xfrm>
          <a:prstGeom prst="leftArrow">
            <a:avLst>
              <a:gd name="adj1" fmla="val 50000"/>
              <a:gd name="adj2" fmla="val 52831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5795963" y="1700213"/>
            <a:ext cx="30099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Variation of volumetric hydrogen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concentration versus 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(Cv</a:t>
            </a:r>
            <a:r>
              <a:rPr lang="ru-RU" sz="1400">
                <a:solidFill>
                  <a:schemeClr val="accent2"/>
                </a:solidFill>
                <a:effectLst/>
              </a:rPr>
              <a:t>(</a:t>
            </a:r>
            <a:r>
              <a:rPr lang="en-US" sz="1400">
                <a:solidFill>
                  <a:schemeClr val="accent2"/>
                </a:solidFill>
                <a:effectLst/>
              </a:rPr>
              <a:t>SOV</a:t>
            </a:r>
            <a:r>
              <a:rPr lang="ru-RU" sz="1400">
                <a:solidFill>
                  <a:schemeClr val="accent2"/>
                </a:solidFill>
                <a:effectLst/>
              </a:rPr>
              <a:t>-3) </a:t>
            </a:r>
            <a:r>
              <a:rPr lang="en-US" sz="1400">
                <a:solidFill>
                  <a:schemeClr val="accent2"/>
                </a:solidFill>
                <a:effectLst/>
              </a:rPr>
              <a:t>and</a:t>
            </a:r>
            <a:r>
              <a:rPr lang="ru-RU" sz="1400">
                <a:solidFill>
                  <a:schemeClr val="accent2"/>
                </a:solidFill>
                <a:effectLst/>
              </a:rPr>
              <a:t> </a:t>
            </a:r>
            <a:r>
              <a:rPr lang="en-US" sz="1400">
                <a:solidFill>
                  <a:schemeClr val="accent2"/>
                </a:solidFill>
                <a:effectLst/>
              </a:rPr>
              <a:t>Cv</a:t>
            </a:r>
            <a:r>
              <a:rPr lang="ru-RU" sz="1400">
                <a:solidFill>
                  <a:schemeClr val="accent2"/>
                </a:solidFill>
                <a:effectLst/>
              </a:rPr>
              <a:t>(</a:t>
            </a:r>
            <a:r>
              <a:rPr lang="en-US" sz="1400">
                <a:solidFill>
                  <a:schemeClr val="accent2"/>
                </a:solidFill>
                <a:effectLst/>
              </a:rPr>
              <a:t>Vol</a:t>
            </a:r>
            <a:r>
              <a:rPr lang="ru-RU" sz="1400">
                <a:solidFill>
                  <a:schemeClr val="accent2"/>
                </a:solidFill>
                <a:effectLst/>
              </a:rPr>
              <a:t>.)</a:t>
            </a:r>
            <a:r>
              <a:rPr lang="en-US" sz="1400">
                <a:solidFill>
                  <a:schemeClr val="accent2"/>
                </a:solidFill>
                <a:effectLst/>
              </a:rPr>
              <a:t>)</a:t>
            </a:r>
            <a:endParaRPr lang="ru-RU" sz="1400">
              <a:solidFill>
                <a:schemeClr val="accent2"/>
              </a:solidFill>
              <a:effectLst/>
            </a:endParaRPr>
          </a:p>
        </p:txBody>
      </p:sp>
      <p:sp>
        <p:nvSpPr>
          <p:cNvPr id="606216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719138" y="6021388"/>
            <a:ext cx="409575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827088" y="4652963"/>
            <a:ext cx="2466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Regeneration rate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mass of evolved hydrogen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06218" name="Text Box 10"/>
          <p:cNvSpPr txBox="1">
            <a:spLocks noChangeArrowheads="1"/>
          </p:cNvSpPr>
          <p:nvPr/>
        </p:nvSpPr>
        <p:spPr bwMode="auto">
          <a:xfrm>
            <a:off x="1692275" y="6057900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  <a:effectLst/>
              </a:rPr>
              <a:t>Integral</a:t>
            </a:r>
            <a:endParaRPr lang="ru-RU" sz="1600">
              <a:solidFill>
                <a:schemeClr val="bg1"/>
              </a:solidFill>
              <a:effectLst/>
            </a:endParaRPr>
          </a:p>
        </p:txBody>
      </p:sp>
      <p:sp>
        <p:nvSpPr>
          <p:cNvPr id="606219" name="Rectangle 11"/>
          <p:cNvSpPr>
            <a:spLocks noChangeArrowheads="1"/>
          </p:cNvSpPr>
          <p:nvPr/>
        </p:nvSpPr>
        <p:spPr bwMode="auto">
          <a:xfrm>
            <a:off x="2628900" y="6021388"/>
            <a:ext cx="830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990033"/>
                </a:solidFill>
                <a:effectLst/>
                <a:sym typeface="Symbol" pitchFamily="18" charset="2"/>
              </a:rPr>
              <a:t> </a:t>
            </a:r>
            <a:r>
              <a:rPr lang="en-US">
                <a:solidFill>
                  <a:srgbClr val="990033"/>
                </a:solidFill>
                <a:effectLst/>
              </a:rPr>
              <a:t>28 g</a:t>
            </a:r>
            <a:endParaRPr lang="ru-RU">
              <a:solidFill>
                <a:srgbClr val="990033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1258888" y="115888"/>
            <a:ext cx="599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Posttest appearance of the SF2 fuel assembly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8259" name="Picture 3" descr="ТВС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20713"/>
            <a:ext cx="36353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74" name="Picture 18" descr="9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r="16780" b="9158"/>
          <a:stretch>
            <a:fillRect/>
          </a:stretch>
        </p:blipFill>
        <p:spPr bwMode="auto">
          <a:xfrm>
            <a:off x="4067175" y="4149725"/>
            <a:ext cx="2424113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75" name="Text Box 19"/>
          <p:cNvSpPr txBox="1">
            <a:spLocks noChangeArrowheads="1"/>
          </p:cNvSpPr>
          <p:nvPr/>
        </p:nvSpPr>
        <p:spPr bwMode="auto">
          <a:xfrm>
            <a:off x="6804025" y="5481638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= 901 mm</a:t>
            </a: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8276" name="Text Box 20"/>
          <p:cNvSpPr txBox="1">
            <a:spLocks noChangeArrowheads="1"/>
          </p:cNvSpPr>
          <p:nvPr/>
        </p:nvSpPr>
        <p:spPr bwMode="auto">
          <a:xfrm>
            <a:off x="4356100" y="3465513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= 1033 mm</a:t>
            </a: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8277" name="Picture 21" descr="12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r="13678" b="7042"/>
          <a:stretch>
            <a:fillRect/>
          </a:stretch>
        </p:blipFill>
        <p:spPr bwMode="auto">
          <a:xfrm>
            <a:off x="4067175" y="620713"/>
            <a:ext cx="2411413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78" name="Text Box 22"/>
          <p:cNvSpPr txBox="1">
            <a:spLocks noChangeArrowheads="1"/>
          </p:cNvSpPr>
          <p:nvPr/>
        </p:nvSpPr>
        <p:spPr bwMode="auto">
          <a:xfrm>
            <a:off x="6804025" y="1376363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= 1296 mm</a:t>
            </a: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8279" name="Picture 23" descr="10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6794" b="10138"/>
          <a:stretch>
            <a:fillRect/>
          </a:stretch>
        </p:blipFill>
        <p:spPr bwMode="auto">
          <a:xfrm>
            <a:off x="6480175" y="2384425"/>
            <a:ext cx="2420938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80" name="Line 24"/>
          <p:cNvSpPr>
            <a:spLocks noChangeShapeType="1"/>
          </p:cNvSpPr>
          <p:nvPr/>
        </p:nvSpPr>
        <p:spPr bwMode="auto">
          <a:xfrm flipH="1" flipV="1">
            <a:off x="3167063" y="1052513"/>
            <a:ext cx="900112" cy="1809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8281" name="Line 25"/>
          <p:cNvSpPr>
            <a:spLocks noChangeShapeType="1"/>
          </p:cNvSpPr>
          <p:nvPr/>
        </p:nvSpPr>
        <p:spPr bwMode="auto">
          <a:xfrm flipH="1" flipV="1">
            <a:off x="2519363" y="2024063"/>
            <a:ext cx="3924300" cy="15128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8282" name="Line 26"/>
          <p:cNvSpPr>
            <a:spLocks noChangeShapeType="1"/>
          </p:cNvSpPr>
          <p:nvPr/>
        </p:nvSpPr>
        <p:spPr bwMode="auto">
          <a:xfrm flipH="1" flipV="1">
            <a:off x="2519363" y="2600325"/>
            <a:ext cx="1547812" cy="24844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1511300" y="441325"/>
            <a:ext cx="56530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main results of the Project # 3194</a:t>
            </a: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142875" y="892175"/>
            <a:ext cx="87487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>
              <a:lnSpc>
                <a:spcPct val="120000"/>
              </a:lnSpc>
            </a:pPr>
            <a:r>
              <a:rPr lang="en-US">
                <a:solidFill>
                  <a:schemeClr val="bg2"/>
                </a:solidFill>
                <a:effectLst/>
              </a:rPr>
              <a:t>1.   Experiments PARAMETER-SF</a:t>
            </a:r>
            <a:r>
              <a:rPr lang="ru-RU">
                <a:solidFill>
                  <a:schemeClr val="bg2"/>
                </a:solidFill>
                <a:effectLst/>
              </a:rPr>
              <a:t>1</a:t>
            </a:r>
            <a:r>
              <a:rPr lang="en-US">
                <a:solidFill>
                  <a:schemeClr val="bg2"/>
                </a:solidFill>
                <a:effectLst/>
              </a:rPr>
              <a:t>, 2 on simulating the Severe Accident</a:t>
            </a: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chemeClr val="bg2"/>
                </a:solidFill>
                <a:effectLst/>
              </a:rPr>
              <a:t>, including the stage of the top and top/bottom flooding, have been carried out.</a:t>
            </a:r>
          </a:p>
          <a:p>
            <a:pPr indent="450850">
              <a:lnSpc>
                <a:spcPct val="120000"/>
              </a:lnSpc>
            </a:pPr>
            <a:r>
              <a:rPr lang="en-US">
                <a:solidFill>
                  <a:schemeClr val="bg2"/>
                </a:solidFill>
                <a:effectLst/>
              </a:rPr>
              <a:t>2. By results of works documents are released:</a:t>
            </a:r>
          </a:p>
          <a:p>
            <a:pPr indent="450850">
              <a:lnSpc>
                <a:spcPct val="120000"/>
              </a:lnSpc>
            </a:pPr>
            <a:r>
              <a:rPr lang="en-GB" b="0">
                <a:solidFill>
                  <a:srgbClr val="6666FF"/>
                </a:solidFill>
                <a:effectLst/>
              </a:rPr>
              <a:t>           </a:t>
            </a:r>
            <a:r>
              <a:rPr lang="en-GB">
                <a:solidFill>
                  <a:schemeClr val="bg2"/>
                </a:solidFill>
                <a:effectLst/>
              </a:rPr>
              <a:t>- Protocol of PARAMETER-SF1 experiment results.</a:t>
            </a:r>
            <a:endParaRPr lang="ru-RU">
              <a:solidFill>
                <a:schemeClr val="bg2"/>
              </a:solidFill>
              <a:effectLst/>
            </a:endParaRPr>
          </a:p>
          <a:p>
            <a:pPr indent="450850">
              <a:lnSpc>
                <a:spcPct val="120000"/>
              </a:lnSpc>
            </a:pPr>
            <a:r>
              <a:rPr lang="en-GB">
                <a:solidFill>
                  <a:schemeClr val="bg2"/>
                </a:solidFill>
                <a:effectLst/>
              </a:rPr>
              <a:t>           - Protocol of PARAMETER-SF2 experiment results.</a:t>
            </a:r>
          </a:p>
          <a:p>
            <a:pPr indent="450850">
              <a:lnSpc>
                <a:spcPct val="120000"/>
              </a:lnSpc>
            </a:pPr>
            <a:r>
              <a:rPr lang="en-GB">
                <a:solidFill>
                  <a:schemeClr val="bg2"/>
                </a:solidFill>
                <a:effectLst/>
              </a:rPr>
              <a:t>           - Protocol on the results of the model FA material studies after th</a:t>
            </a:r>
            <a:r>
              <a:rPr lang="en-US">
                <a:solidFill>
                  <a:schemeClr val="bg2"/>
                </a:solidFill>
                <a:effectLst/>
              </a:rPr>
              <a:t>e</a:t>
            </a:r>
            <a:r>
              <a:rPr lang="en-GB">
                <a:solidFill>
                  <a:schemeClr val="bg2"/>
                </a:solidFill>
                <a:effectLst/>
              </a:rPr>
              <a:t> PARAMETER-SF1 experiment. </a:t>
            </a:r>
          </a:p>
          <a:p>
            <a:pPr indent="450850">
              <a:lnSpc>
                <a:spcPct val="120000"/>
              </a:lnSpc>
            </a:pPr>
            <a:r>
              <a:rPr lang="en-GB">
                <a:solidFill>
                  <a:schemeClr val="bg2"/>
                </a:solidFill>
                <a:effectLst/>
              </a:rPr>
              <a:t>           - Results of calculated studies of experiments of PARAMETER-SF series.</a:t>
            </a:r>
          </a:p>
          <a:p>
            <a:pPr indent="450850">
              <a:lnSpc>
                <a:spcPct val="120000"/>
              </a:lnSpc>
            </a:pPr>
            <a:r>
              <a:rPr lang="en-GB">
                <a:solidFill>
                  <a:schemeClr val="bg2"/>
                </a:solidFill>
                <a:effectLst/>
              </a:rPr>
              <a:t>           - Scientific and Research Final Report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>
                <a:solidFill>
                  <a:srgbClr val="6666FF"/>
                </a:solidFill>
                <a:effectLst/>
              </a:rPr>
              <a:t> </a:t>
            </a:r>
            <a:r>
              <a:rPr lang="en-GB">
                <a:solidFill>
                  <a:schemeClr val="bg2"/>
                </a:solidFill>
                <a:effectLst/>
              </a:rPr>
              <a:t>“FUEL ASSEMBLY TESTS </a:t>
            </a:r>
            <a:endParaRPr lang="en-US" b="0">
              <a:solidFill>
                <a:schemeClr val="bg2"/>
              </a:solidFill>
              <a:effectLst/>
            </a:endParaRPr>
          </a:p>
          <a:p>
            <a:pPr indent="450850">
              <a:lnSpc>
                <a:spcPct val="120000"/>
              </a:lnSpc>
            </a:pPr>
            <a:r>
              <a:rPr lang="en-GB">
                <a:solidFill>
                  <a:schemeClr val="bg2"/>
                </a:solidFill>
                <a:effectLst/>
              </a:rPr>
              <a:t>UNDER SEVERE ACCIDENT CONDITIONS (PARAMETER-SF test series)”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0">
                <a:solidFill>
                  <a:srgbClr val="6666FF"/>
                </a:solidFill>
                <a:effectLst/>
              </a:rPr>
              <a:t>               </a:t>
            </a:r>
            <a:endParaRPr lang="ru-RU">
              <a:solidFill>
                <a:srgbClr val="6666FF"/>
              </a:solidFill>
              <a:effectLst/>
            </a:endParaRPr>
          </a:p>
          <a:p>
            <a:pPr indent="450850"/>
            <a:endParaRPr lang="ru-RU">
              <a:solidFill>
                <a:srgbClr val="6666FF"/>
              </a:solidFill>
              <a:effectLst/>
            </a:endParaRPr>
          </a:p>
          <a:p>
            <a:pPr indent="450850"/>
            <a:endParaRPr lang="en-US">
              <a:solidFill>
                <a:srgbClr val="6666FF"/>
              </a:solidFill>
              <a:effectLst/>
            </a:endParaRPr>
          </a:p>
          <a:p>
            <a:pPr indent="450850"/>
            <a:endParaRPr lang="ru-RU" sz="16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179388" y="441325"/>
            <a:ext cx="8785225" cy="59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Structure of Project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rgbClr val="FFFF00"/>
              </a:solidFill>
              <a:effectLst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Financial support –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 T C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basic participants: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FSUE SRI SIA “LUCH”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IBRAE RAS 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FSUE EDO “GIDROPRESS”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-US" sz="240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Another participants: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A.A. Bochvar FSUE VNIINM,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A. I. Leipunsky SSC RF-IPPE,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RSC “Kurchatov Institute”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Foreign collaborators: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FZK, GRS, EdF, IRSN, CEA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68300"/>
            <a:ext cx="8915400" cy="58689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Arial" charset="0"/>
              </a:rPr>
              <a:t>		 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Main Tasks of the Project # 3194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Task 1.</a:t>
            </a:r>
            <a:r>
              <a:rPr lang="en-US" sz="2400" b="1">
                <a:solidFill>
                  <a:schemeClr val="accent1"/>
                </a:solidFill>
                <a:latin typeface="Arial" charset="0"/>
              </a:rPr>
              <a:t> Preparation and conduct of the 1-st experiment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1"/>
                </a:solidFill>
                <a:latin typeface="Arial" charset="0"/>
              </a:rPr>
              <a:t>    at PARAMETER facility under simulated conditions of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1"/>
                </a:solidFill>
                <a:latin typeface="Arial" charset="0"/>
              </a:rPr>
              <a:t>    a severe accident including low rate flooding of the assembly from the top.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6666FF"/>
                </a:solidFill>
                <a:latin typeface="Arial" charset="0"/>
              </a:rPr>
              <a:t>    (The PARAMETER SF-1 Experiment).</a:t>
            </a:r>
            <a:r>
              <a:rPr lang="ru-RU" sz="2400">
                <a:latin typeface="Arial" charset="0"/>
              </a:rPr>
              <a:t> </a:t>
            </a:r>
            <a:endParaRPr lang="en-US" sz="24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    Task 2.</a:t>
            </a:r>
            <a:r>
              <a:rPr lang="en-US" sz="2400" b="1">
                <a:solidFill>
                  <a:schemeClr val="accent1"/>
                </a:solidFill>
                <a:latin typeface="Arial" charset="0"/>
              </a:rPr>
              <a:t> Preparation and conduct of the 2-nd experiment at PARAMETER facility under simulated conditions of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1"/>
                </a:solidFill>
                <a:latin typeface="Arial" charset="0"/>
              </a:rPr>
              <a:t>    a severe accident including high rate flooding of the assembly from the top and bottom. 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6666FF"/>
                </a:solidFill>
                <a:latin typeface="Arial" charset="0"/>
              </a:rPr>
              <a:t>    (The PARAMETER SF-2 Experiment).</a:t>
            </a:r>
            <a:r>
              <a:rPr lang="ru-RU" sz="2400">
                <a:latin typeface="Arial" charset="0"/>
              </a:rPr>
              <a:t> </a:t>
            </a:r>
            <a:endParaRPr lang="en-US" sz="24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2159000" y="260350"/>
            <a:ext cx="514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PARAMETER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SF1 Experiment</a:t>
            </a:r>
            <a:endParaRPr lang="ru-RU" sz="2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468313" y="944563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parameters of the experiment</a:t>
            </a: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4679950" y="944563"/>
            <a:ext cx="418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diagram of the experiment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85766" name="Group 38"/>
          <p:cNvGraphicFramePr>
            <a:graphicFrameLocks noGrp="1"/>
          </p:cNvGraphicFramePr>
          <p:nvPr>
            <p:ph sz="half" idx="2"/>
          </p:nvPr>
        </p:nvGraphicFramePr>
        <p:xfrm>
          <a:off x="142875" y="1484313"/>
          <a:ext cx="4038600" cy="4412171"/>
        </p:xfrm>
        <a:graphic>
          <a:graphicData uri="http://schemas.openxmlformats.org/drawingml/2006/table">
            <a:tbl>
              <a:tblPr/>
              <a:tblGrid>
                <a:gridCol w="2854325"/>
                <a:gridCol w="118427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Coolant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Steam/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argon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500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Heating rate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at the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Duration of the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phase, 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Maximal 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Quenching phase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Top flooding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flooding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5767" name="Picture 39" descr="Циклограмма S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6432" b="29204"/>
          <a:stretch>
            <a:fillRect/>
          </a:stretch>
        </p:blipFill>
        <p:spPr bwMode="auto">
          <a:xfrm>
            <a:off x="4211638" y="1484313"/>
            <a:ext cx="4716462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2159000" y="260350"/>
            <a:ext cx="514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PARAMETER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SF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Experiment</a:t>
            </a:r>
            <a:endParaRPr lang="ru-RU" sz="2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6027" name="Text Box 107"/>
          <p:cNvSpPr txBox="1">
            <a:spLocks noChangeArrowheads="1"/>
          </p:cNvSpPr>
          <p:nvPr/>
        </p:nvSpPr>
        <p:spPr bwMode="auto">
          <a:xfrm>
            <a:off x="468313" y="944563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parameters of the experiment</a:t>
            </a: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6038" name="Text Box 118"/>
          <p:cNvSpPr txBox="1">
            <a:spLocks noChangeArrowheads="1"/>
          </p:cNvSpPr>
          <p:nvPr/>
        </p:nvSpPr>
        <p:spPr bwMode="auto">
          <a:xfrm>
            <a:off x="4679950" y="944563"/>
            <a:ext cx="418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diagram of the experiment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66093" name="Group 173"/>
          <p:cNvGraphicFramePr>
            <a:graphicFrameLocks noGrp="1"/>
          </p:cNvGraphicFramePr>
          <p:nvPr>
            <p:ph sz="half" idx="2"/>
          </p:nvPr>
        </p:nvGraphicFramePr>
        <p:xfrm>
          <a:off x="142875" y="1484313"/>
          <a:ext cx="4038600" cy="4427538"/>
        </p:xfrm>
        <a:graphic>
          <a:graphicData uri="http://schemas.openxmlformats.org/drawingml/2006/table">
            <a:tbl>
              <a:tblPr/>
              <a:tblGrid>
                <a:gridCol w="2854325"/>
                <a:gridCol w="118427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Coolant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Steam/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argon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Heating rate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0.2-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at the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Duration of the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phase, 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Maximal 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Quenching phase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Top and bottom flooding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flooding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top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   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bottom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6094" name="Picture 174" descr="Циклограмма S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6296" b="29652"/>
          <a:stretch>
            <a:fillRect/>
          </a:stretch>
        </p:blipFill>
        <p:spPr bwMode="auto">
          <a:xfrm>
            <a:off x="4211638" y="1484313"/>
            <a:ext cx="4716462" cy="44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107950" y="512763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technical characteristics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3600450" y="50800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Bundle</a:t>
            </a:r>
            <a:endParaRPr lang="ru-RU" sz="2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5567363" y="53816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view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1702" name="Picture 6" descr="ТВС 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18329" b="22009"/>
          <a:stretch>
            <a:fillRect/>
          </a:stretch>
        </p:blipFill>
        <p:spPr bwMode="auto">
          <a:xfrm>
            <a:off x="4211638" y="944563"/>
            <a:ext cx="2057400" cy="56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1703" name="Picture 7" descr="Сечение T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1153" r="29230" b="18271"/>
          <a:stretch>
            <a:fillRect/>
          </a:stretch>
        </p:blipFill>
        <p:spPr bwMode="auto">
          <a:xfrm>
            <a:off x="5832475" y="4365625"/>
            <a:ext cx="2879725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395288" y="908050"/>
            <a:ext cx="3313112" cy="5689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</a:t>
            </a:r>
            <a:r>
              <a:rPr lang="ru-RU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WWER</a:t>
            </a:r>
            <a:r>
              <a:rPr lang="ru-RU" sz="1400">
                <a:solidFill>
                  <a:srgbClr val="990033"/>
                </a:solidFill>
                <a:effectLst/>
              </a:rPr>
              <a:t>-1000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Number of rods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19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heated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18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	 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unheated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Rods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cladding</a:t>
            </a:r>
            <a:r>
              <a:rPr lang="ru-RU" sz="1400">
                <a:solidFill>
                  <a:schemeClr val="bg1"/>
                </a:solidFill>
                <a:effectLst/>
              </a:rPr>
              <a:t>, </a:t>
            </a:r>
            <a:r>
              <a:rPr lang="en-US" sz="1400">
                <a:solidFill>
                  <a:schemeClr val="bg1"/>
                </a:solidFill>
                <a:effectLst/>
              </a:rPr>
              <a:t>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990033"/>
                </a:solidFill>
                <a:effectLst/>
                <a:sym typeface="Symbol" pitchFamily="18" charset="2"/>
              </a:rPr>
              <a:t> 9,13/7,73</a:t>
            </a:r>
            <a:r>
              <a:rPr lang="ru-RU" sz="1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		    </a:t>
            </a:r>
            <a:r>
              <a:rPr lang="en-US" sz="1400">
                <a:solidFill>
                  <a:srgbClr val="990033"/>
                </a:solidFill>
                <a:effectLst/>
              </a:rPr>
              <a:t>(Zr1%Nb)</a:t>
            </a:r>
            <a:r>
              <a:rPr lang="en-US" sz="1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pellets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FF0000"/>
                </a:solidFill>
                <a:effectLst/>
              </a:rPr>
              <a:t>UO</a:t>
            </a:r>
            <a:r>
              <a:rPr lang="en-US" sz="1000">
                <a:solidFill>
                  <a:srgbClr val="FF0000"/>
                </a:solidFill>
                <a:effectLst/>
              </a:rPr>
              <a:t>2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heater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400">
                <a:solidFill>
                  <a:srgbClr val="990033"/>
                </a:solidFill>
                <a:effectLst/>
                <a:sym typeface="Symbol" pitchFamily="18" charset="2"/>
              </a:rPr>
              <a:t> 4/1275 (Ta)</a:t>
            </a:r>
            <a:endParaRPr lang="en-US" sz="1400">
              <a:solidFill>
                <a:srgbClr val="990033"/>
              </a:solidFill>
              <a:effectLst/>
            </a:endParaRP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Grid type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triangle</a:t>
            </a:r>
            <a:r>
              <a:rPr lang="ru-RU" sz="1400">
                <a:solidFill>
                  <a:srgbClr val="990033"/>
                </a:solidFill>
                <a:effectLst/>
              </a:rPr>
              <a:t> </a:t>
            </a: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grid  pitch, mm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12.75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Spacing grid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1400">
                <a:effectLst/>
              </a:rPr>
              <a:t> </a:t>
            </a:r>
            <a:r>
              <a:rPr lang="en-US" sz="1400">
                <a:solidFill>
                  <a:srgbClr val="990033"/>
                </a:solidFill>
                <a:effectLst/>
              </a:rPr>
              <a:t>Zr1%Nb</a:t>
            </a:r>
            <a:r>
              <a:rPr lang="en-US" sz="1400">
                <a:effectLst/>
              </a:rPr>
              <a:t> </a:t>
            </a:r>
            <a:r>
              <a:rPr lang="ru-RU" sz="1400">
                <a:effectLst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20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spacing,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255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Shroud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Zr1%Nb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thickness, mm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US" sz="1400">
                <a:solidFill>
                  <a:srgbClr val="990033"/>
                </a:solidFill>
                <a:effectLst/>
              </a:rPr>
              <a:t> </a:t>
            </a:r>
            <a:r>
              <a:rPr lang="ru-RU" sz="1400">
                <a:solidFill>
                  <a:srgbClr val="990033"/>
                </a:solidFill>
                <a:effectLst/>
              </a:rPr>
              <a:t>2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Shape: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SF-1/SF-2 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hexahedron/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rgbClr val="990033"/>
                </a:solidFill>
                <a:effectLst/>
              </a:rPr>
              <a:t>                                         cylinder</a:t>
            </a:r>
            <a:endParaRPr lang="en-US" sz="1400">
              <a:solidFill>
                <a:schemeClr val="bg1"/>
              </a:solidFill>
              <a:effectLst/>
            </a:endParaRP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1650</a:t>
            </a:r>
            <a:r>
              <a:rPr lang="ru-RU" sz="1400">
                <a:solidFill>
                  <a:srgbClr val="990033"/>
                </a:solidFill>
                <a:effectLst/>
              </a:rPr>
              <a:t>/1490 </a:t>
            </a:r>
          </a:p>
          <a:p>
            <a:pPr marL="342900" indent="-342900">
              <a:lnSpc>
                <a:spcPct val="95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Thermoinsulation</a:t>
            </a:r>
            <a:r>
              <a:rPr lang="ru-RU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400">
                <a:solidFill>
                  <a:srgbClr val="990033"/>
                </a:solidFill>
                <a:effectLst/>
              </a:rPr>
              <a:t>ZrO</a:t>
            </a:r>
            <a:r>
              <a:rPr lang="en-US" sz="1000">
                <a:solidFill>
                  <a:srgbClr val="990033"/>
                </a:solidFill>
                <a:effectLst/>
              </a:rPr>
              <a:t>2</a:t>
            </a:r>
            <a:r>
              <a:rPr lang="en-US" sz="1400">
                <a:solidFill>
                  <a:srgbClr val="990033"/>
                </a:solidFill>
                <a:effectLst/>
              </a:rPr>
              <a:t> ZYFB-3</a:t>
            </a:r>
            <a:endParaRPr lang="ru-RU" sz="1400">
              <a:solidFill>
                <a:srgbClr val="990033"/>
              </a:solidFill>
              <a:effectLst/>
            </a:endParaRP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thickness, mm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rgbClr val="990033"/>
                </a:solidFill>
                <a:effectLst/>
              </a:rPr>
              <a:t>23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1650</a:t>
            </a:r>
            <a:r>
              <a:rPr lang="ru-RU" sz="1400">
                <a:solidFill>
                  <a:srgbClr val="990033"/>
                </a:solidFill>
                <a:effectLst/>
              </a:rPr>
              <a:t>/</a:t>
            </a:r>
            <a:r>
              <a:rPr lang="en-US" sz="1400">
                <a:solidFill>
                  <a:srgbClr val="990033"/>
                </a:solidFill>
                <a:effectLst/>
              </a:rPr>
              <a:t>1</a:t>
            </a:r>
            <a:r>
              <a:rPr lang="ru-RU" sz="1400">
                <a:solidFill>
                  <a:srgbClr val="990033"/>
                </a:solidFill>
                <a:effectLst/>
              </a:rPr>
              <a:t>49</a:t>
            </a:r>
            <a:r>
              <a:rPr lang="en-US" sz="1400">
                <a:solidFill>
                  <a:srgbClr val="990033"/>
                </a:solidFill>
                <a:effectLst/>
              </a:rPr>
              <a:t>0</a:t>
            </a:r>
            <a:endParaRPr lang="ru-RU" sz="1400">
              <a:solidFill>
                <a:srgbClr val="990033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62" name="Group 2"/>
          <p:cNvGraphicFramePr>
            <a:graphicFrameLocks noGrp="1"/>
          </p:cNvGraphicFramePr>
          <p:nvPr>
            <p:ph/>
          </p:nvPr>
        </p:nvGraphicFramePr>
        <p:xfrm>
          <a:off x="179388" y="1052513"/>
          <a:ext cx="8712200" cy="5548312"/>
        </p:xfrm>
        <a:graphic>
          <a:graphicData uri="http://schemas.openxmlformats.org/drawingml/2006/table">
            <a:tbl>
              <a:tblPr/>
              <a:tblGrid>
                <a:gridCol w="968375"/>
                <a:gridCol w="968375"/>
                <a:gridCol w="968375"/>
                <a:gridCol w="968375"/>
                <a:gridCol w="965200"/>
                <a:gridCol w="968375"/>
                <a:gridCol w="968375"/>
                <a:gridCol w="968375"/>
                <a:gridCol w="968375"/>
              </a:tblGrid>
              <a:tr h="3841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Test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Test parameters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52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Pre-oxidation phase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Transient phase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Quench phase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Hydro-gen genera-tion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Steam/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argon flow rate, g/s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Tcl max,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, 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Tcl/,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°C/s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Tcl max,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°C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Top flooding, g/s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Bottom flooding, g/s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M(H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), g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QU-06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3/3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SF1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3.3/2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0.3-0.5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SF2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3.5/2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3500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0.2-0.3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222" name="Rectangle 62"/>
          <p:cNvSpPr>
            <a:spLocks noChangeArrowheads="1"/>
          </p:cNvSpPr>
          <p:nvPr/>
        </p:nvSpPr>
        <p:spPr bwMode="auto">
          <a:xfrm>
            <a:off x="107950" y="225425"/>
            <a:ext cx="885666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results of the</a:t>
            </a:r>
            <a:r>
              <a:rPr lang="ru-RU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PARAMETER-SF Experiments</a:t>
            </a:r>
            <a:endParaRPr lang="ru-RU" sz="2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1763713" y="0"/>
            <a:ext cx="514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PARAMETER-SF2 Experiment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419475" y="3683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section</a:t>
            </a:r>
            <a:endParaRPr lang="ru-RU" sz="2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5188" name="Picture 4" descr="Сборка 3D_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3870" b="14488"/>
          <a:stretch>
            <a:fillRect/>
          </a:stretch>
        </p:blipFill>
        <p:spPr bwMode="auto">
          <a:xfrm>
            <a:off x="334963" y="836613"/>
            <a:ext cx="2566987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3167063" y="8128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5190" name="Rectangle 6"/>
          <p:cNvSpPr>
            <a:spLocks noChangeArrowheads="1"/>
          </p:cNvSpPr>
          <p:nvPr/>
        </p:nvSpPr>
        <p:spPr bwMode="auto">
          <a:xfrm>
            <a:off x="3240088" y="8001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5191" name="Rectangle 7"/>
          <p:cNvSpPr>
            <a:spLocks noChangeArrowheads="1"/>
          </p:cNvSpPr>
          <p:nvPr/>
        </p:nvSpPr>
        <p:spPr bwMode="auto">
          <a:xfrm>
            <a:off x="3167063" y="8001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5192" name="Line 8"/>
          <p:cNvSpPr>
            <a:spLocks noChangeShapeType="1"/>
          </p:cNvSpPr>
          <p:nvPr/>
        </p:nvSpPr>
        <p:spPr bwMode="auto">
          <a:xfrm flipH="1">
            <a:off x="2016125" y="1089025"/>
            <a:ext cx="1223963" cy="7191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5193" name="Line 9"/>
          <p:cNvSpPr>
            <a:spLocks noChangeShapeType="1"/>
          </p:cNvSpPr>
          <p:nvPr/>
        </p:nvSpPr>
        <p:spPr bwMode="auto">
          <a:xfrm flipH="1">
            <a:off x="2016125" y="1089025"/>
            <a:ext cx="1260475" cy="20875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05194" name="Line 10"/>
          <p:cNvSpPr>
            <a:spLocks noChangeShapeType="1"/>
          </p:cNvSpPr>
          <p:nvPr/>
        </p:nvSpPr>
        <p:spPr bwMode="auto">
          <a:xfrm flipH="1">
            <a:off x="1979613" y="1016000"/>
            <a:ext cx="1331912" cy="40338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605195" name="Picture 11" descr="ТВС19 вер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4076" r="66997" b="62074"/>
          <a:stretch>
            <a:fillRect/>
          </a:stretch>
        </p:blipFill>
        <p:spPr bwMode="auto">
          <a:xfrm>
            <a:off x="5759450" y="836613"/>
            <a:ext cx="2808288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96" name="Rectangle 12"/>
          <p:cNvSpPr>
            <a:spLocks noChangeArrowheads="1"/>
          </p:cNvSpPr>
          <p:nvPr/>
        </p:nvSpPr>
        <p:spPr bwMode="auto">
          <a:xfrm>
            <a:off x="5292725" y="3321050"/>
            <a:ext cx="38512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upper water-cooled part provides:</a:t>
            </a:r>
            <a:r>
              <a:rPr lang="en-US" sz="1400" b="0">
                <a:solidFill>
                  <a:schemeClr val="folHlink"/>
                </a:solidFill>
                <a:effectLst/>
              </a:rPr>
              <a:t> </a:t>
            </a:r>
          </a:p>
          <a:p>
            <a:r>
              <a:rPr lang="en-US" sz="1400" b="0">
                <a:solidFill>
                  <a:srgbClr val="003399"/>
                </a:solidFill>
                <a:effectLst/>
              </a:rPr>
              <a:t>-</a:t>
            </a:r>
            <a:r>
              <a:rPr lang="ru-RU" sz="1400" b="0">
                <a:solidFill>
                  <a:srgbClr val="003399"/>
                </a:solidFill>
                <a:effectLst/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 rods and TC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 of argon at quenching phase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output steam-gas mixture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gathering of a condensate and the control of volume of emission of water of the top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tight division of the top and middle parts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605197" name="Picture 13" descr="ТВС19_цен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2661" r="63673" b="30835"/>
          <a:stretch>
            <a:fillRect/>
          </a:stretch>
        </p:blipFill>
        <p:spPr bwMode="auto">
          <a:xfrm>
            <a:off x="6624638" y="1160463"/>
            <a:ext cx="2252662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98" name="Rectangle 14"/>
          <p:cNvSpPr>
            <a:spLocks noChangeArrowheads="1"/>
          </p:cNvSpPr>
          <p:nvPr/>
        </p:nvSpPr>
        <p:spPr bwMode="auto">
          <a:xfrm>
            <a:off x="3167063" y="4976813"/>
            <a:ext cx="4500562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middle water-cooled part provides:</a:t>
            </a:r>
            <a:r>
              <a:rPr lang="en-US" sz="1400" b="0">
                <a:effectLst/>
              </a:rPr>
              <a:t> </a:t>
            </a:r>
          </a:p>
          <a:p>
            <a:r>
              <a:rPr lang="en-US" sz="1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 steam-gas mixture only through the bundle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</a:p>
          <a:p>
            <a:r>
              <a:rPr lang="en-US" sz="1400" b="0">
                <a:solidFill>
                  <a:srgbClr val="333399"/>
                </a:solidFill>
                <a:effectLst/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tightness thermoinsulation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control of pressure of argon inside of the free space of the thermoinsulation</a:t>
            </a:r>
            <a:r>
              <a:rPr lang="ru-RU" sz="1400" b="0">
                <a:solidFill>
                  <a:srgbClr val="333399"/>
                </a:solidFill>
                <a:effectLst/>
              </a:rPr>
              <a:t>;</a:t>
            </a:r>
          </a:p>
          <a:p>
            <a:r>
              <a:rPr lang="ru-RU" sz="1400" b="0">
                <a:solidFill>
                  <a:srgbClr val="333399"/>
                </a:solidFill>
                <a:effectLst/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compensation of temperature axial displacements of the shroud</a:t>
            </a:r>
            <a:r>
              <a:rPr lang="en-US" sz="1400" b="0">
                <a:solidFill>
                  <a:srgbClr val="333399"/>
                </a:solidFill>
                <a:effectLst/>
              </a:rPr>
              <a:t> 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605199" name="Picture 15" descr="Сеч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1536" r="17107" b="11353"/>
          <a:stretch>
            <a:fillRect/>
          </a:stretch>
        </p:blipFill>
        <p:spPr bwMode="auto">
          <a:xfrm>
            <a:off x="3671888" y="1160463"/>
            <a:ext cx="2952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200" name="Picture 16" descr="ТВС19 ни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62657" r="69319" b="13574"/>
          <a:stretch>
            <a:fillRect/>
          </a:stretch>
        </p:blipFill>
        <p:spPr bwMode="auto">
          <a:xfrm>
            <a:off x="5508625" y="836613"/>
            <a:ext cx="338455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201" name="Rectangle 17"/>
          <p:cNvSpPr>
            <a:spLocks noChangeArrowheads="1"/>
          </p:cNvSpPr>
          <p:nvPr/>
        </p:nvSpPr>
        <p:spPr bwMode="auto">
          <a:xfrm>
            <a:off x="4248150" y="3752850"/>
            <a:ext cx="324008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lower heated part</a:t>
            </a:r>
          </a:p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provides:</a:t>
            </a:r>
            <a:endParaRPr lang="ru-RU" sz="1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input steam and argon; </a:t>
            </a:r>
            <a:endParaRPr lang="ru-RU" sz="1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heating up to temperature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steam saturation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400-410 K at p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0,30-0,35 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МПа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bottom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9" grpId="0"/>
      <p:bldP spid="605189" grpId="1"/>
      <p:bldP spid="605190" grpId="0"/>
      <p:bldP spid="605190" grpId="1"/>
      <p:bldP spid="605191" grpId="0"/>
      <p:bldP spid="605191" grpId="1"/>
      <p:bldP spid="605192" grpId="0" animBg="1"/>
      <p:bldP spid="605192" grpId="1" animBg="1"/>
      <p:bldP spid="605193" grpId="0" animBg="1"/>
      <p:bldP spid="605193" grpId="1" animBg="1"/>
      <p:bldP spid="605194" grpId="0" animBg="1"/>
      <p:bldP spid="605194" grpId="1" animBg="1"/>
      <p:bldP spid="605196" grpId="0"/>
      <p:bldP spid="605196" grpId="1"/>
      <p:bldP spid="605198" grpId="0"/>
      <p:bldP spid="605198" grpId="1"/>
      <p:bldP spid="605201" grpId="0"/>
      <p:bldP spid="60520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459793" name="Picture 17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215900" y="549275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94" name="Rectangle 18"/>
          <p:cNvSpPr>
            <a:spLocks noChangeArrowheads="1"/>
          </p:cNvSpPr>
          <p:nvPr/>
        </p:nvSpPr>
        <p:spPr bwMode="auto">
          <a:xfrm>
            <a:off x="2700338" y="4868863"/>
            <a:ext cx="3295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technological systems: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9795" name="Text Box 19"/>
          <p:cNvSpPr txBox="1">
            <a:spLocks noChangeArrowheads="1"/>
          </p:cNvSpPr>
          <p:nvPr/>
        </p:nvSpPr>
        <p:spPr bwMode="auto">
          <a:xfrm>
            <a:off x="2339975" y="5337175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steam– and argon flow input</a:t>
            </a:r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796" name="Oval 20"/>
          <p:cNvSpPr>
            <a:spLocks noChangeArrowheads="1"/>
          </p:cNvSpPr>
          <p:nvPr/>
        </p:nvSpPr>
        <p:spPr bwMode="auto">
          <a:xfrm>
            <a:off x="1008063" y="4005263"/>
            <a:ext cx="503237" cy="5032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797" name="Oval 21"/>
          <p:cNvSpPr>
            <a:spLocks noChangeArrowheads="1"/>
          </p:cNvSpPr>
          <p:nvPr/>
        </p:nvSpPr>
        <p:spPr bwMode="auto">
          <a:xfrm>
            <a:off x="2663825" y="2384425"/>
            <a:ext cx="503238" cy="5032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798" name="Oval 22"/>
          <p:cNvSpPr>
            <a:spLocks noChangeArrowheads="1"/>
          </p:cNvSpPr>
          <p:nvPr/>
        </p:nvSpPr>
        <p:spPr bwMode="auto">
          <a:xfrm>
            <a:off x="2951163" y="3105150"/>
            <a:ext cx="503237" cy="5032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799" name="Text Box 23"/>
          <p:cNvSpPr txBox="1">
            <a:spLocks noChangeArrowheads="1"/>
          </p:cNvSpPr>
          <p:nvPr/>
        </p:nvSpPr>
        <p:spPr bwMode="auto">
          <a:xfrm>
            <a:off x="1042988" y="5445125"/>
            <a:ext cx="608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monitoring system of balance of  steam and water</a:t>
            </a:r>
            <a:endParaRPr lang="ru-RU" sz="18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00" name="Oval 24"/>
          <p:cNvSpPr>
            <a:spLocks noChangeArrowheads="1"/>
          </p:cNvSpPr>
          <p:nvPr/>
        </p:nvSpPr>
        <p:spPr bwMode="auto">
          <a:xfrm>
            <a:off x="1871663" y="3249613"/>
            <a:ext cx="468312" cy="466725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1" name="Oval 25"/>
          <p:cNvSpPr>
            <a:spLocks noChangeArrowheads="1"/>
          </p:cNvSpPr>
          <p:nvPr/>
        </p:nvSpPr>
        <p:spPr bwMode="auto">
          <a:xfrm>
            <a:off x="287338" y="3933825"/>
            <a:ext cx="468312" cy="466725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2" name="Oval 26"/>
          <p:cNvSpPr>
            <a:spLocks noChangeArrowheads="1"/>
          </p:cNvSpPr>
          <p:nvPr/>
        </p:nvSpPr>
        <p:spPr bwMode="auto">
          <a:xfrm>
            <a:off x="4535488" y="2205038"/>
            <a:ext cx="468312" cy="466725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2592388" y="5373688"/>
            <a:ext cx="471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the top and bottom flooding</a:t>
            </a:r>
            <a:endParaRPr lang="ru-RU" sz="18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Tx/>
              <a:buSzTx/>
              <a:buFontTx/>
              <a:buNone/>
            </a:pP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04" name="Oval 28"/>
          <p:cNvSpPr>
            <a:spLocks noChangeArrowheads="1"/>
          </p:cNvSpPr>
          <p:nvPr/>
        </p:nvSpPr>
        <p:spPr bwMode="auto">
          <a:xfrm>
            <a:off x="1800225" y="981075"/>
            <a:ext cx="611188" cy="576263"/>
          </a:xfrm>
          <a:prstGeom prst="ellipse">
            <a:avLst/>
          </a:prstGeom>
          <a:noFill/>
          <a:ln w="25400" algn="ctr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5" name="Oval 29"/>
          <p:cNvSpPr>
            <a:spLocks noChangeArrowheads="1"/>
          </p:cNvSpPr>
          <p:nvPr/>
        </p:nvSpPr>
        <p:spPr bwMode="auto">
          <a:xfrm>
            <a:off x="2268538" y="2060575"/>
            <a:ext cx="611187" cy="576263"/>
          </a:xfrm>
          <a:prstGeom prst="ellipse">
            <a:avLst/>
          </a:prstGeom>
          <a:noFill/>
          <a:ln w="25400" algn="ctr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6" name="Text Box 30"/>
          <p:cNvSpPr txBox="1">
            <a:spLocks noChangeArrowheads="1"/>
          </p:cNvSpPr>
          <p:nvPr/>
        </p:nvSpPr>
        <p:spPr bwMode="auto">
          <a:xfrm>
            <a:off x="2519363" y="5373688"/>
            <a:ext cx="399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hydrogen measurement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59807" name="Oval 31"/>
          <p:cNvSpPr>
            <a:spLocks noChangeArrowheads="1"/>
          </p:cNvSpPr>
          <p:nvPr/>
        </p:nvSpPr>
        <p:spPr bwMode="auto">
          <a:xfrm>
            <a:off x="6551613" y="908050"/>
            <a:ext cx="539750" cy="504825"/>
          </a:xfrm>
          <a:prstGeom prst="ellipse">
            <a:avLst/>
          </a:prstGeom>
          <a:noFill/>
          <a:ln w="25400" algn="ctr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8" name="Oval 32"/>
          <p:cNvSpPr>
            <a:spLocks noChangeArrowheads="1"/>
          </p:cNvSpPr>
          <p:nvPr/>
        </p:nvSpPr>
        <p:spPr bwMode="auto">
          <a:xfrm>
            <a:off x="6264275" y="1449388"/>
            <a:ext cx="863600" cy="792162"/>
          </a:xfrm>
          <a:prstGeom prst="ellipse">
            <a:avLst/>
          </a:prstGeom>
          <a:noFill/>
          <a:ln w="25400" algn="ctr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9" name="Text Box 33"/>
          <p:cNvSpPr txBox="1">
            <a:spLocks noChangeArrowheads="1"/>
          </p:cNvSpPr>
          <p:nvPr/>
        </p:nvSpPr>
        <p:spPr bwMode="auto">
          <a:xfrm>
            <a:off x="2447925" y="5373688"/>
            <a:ext cx="4284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switching of input of argon</a:t>
            </a:r>
            <a:endParaRPr lang="ru-RU" sz="18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10" name="Oval 34"/>
          <p:cNvSpPr>
            <a:spLocks noChangeArrowheads="1"/>
          </p:cNvSpPr>
          <p:nvPr/>
        </p:nvSpPr>
        <p:spPr bwMode="auto">
          <a:xfrm>
            <a:off x="2879725" y="1952625"/>
            <a:ext cx="431800" cy="431800"/>
          </a:xfrm>
          <a:prstGeom prst="ellipse">
            <a:avLst/>
          </a:prstGeom>
          <a:noFill/>
          <a:ln w="25400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11" name="Text Box 35"/>
          <p:cNvSpPr txBox="1">
            <a:spLocks noChangeArrowheads="1"/>
          </p:cNvSpPr>
          <p:nvPr/>
        </p:nvSpPr>
        <p:spPr bwMode="auto">
          <a:xfrm>
            <a:off x="827088" y="5337175"/>
            <a:ext cx="743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filling with argon of a free space of the thermoinsulation</a:t>
            </a:r>
          </a:p>
          <a:p>
            <a:pPr algn="ctr">
              <a:buClrTx/>
              <a:buSzTx/>
              <a:buFontTx/>
              <a:buNone/>
            </a:pPr>
            <a:r>
              <a:rPr lang="ru-RU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the control pressure of argon</a:t>
            </a:r>
            <a:endParaRPr lang="ru-RU" sz="18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12" name="Oval 36"/>
          <p:cNvSpPr>
            <a:spLocks noChangeArrowheads="1"/>
          </p:cNvSpPr>
          <p:nvPr/>
        </p:nvSpPr>
        <p:spPr bwMode="auto">
          <a:xfrm>
            <a:off x="2771775" y="2312988"/>
            <a:ext cx="792163" cy="863600"/>
          </a:xfrm>
          <a:prstGeom prst="ellipse">
            <a:avLst/>
          </a:prstGeom>
          <a:noFill/>
          <a:ln w="25400" algn="ctr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5" grpId="0"/>
      <p:bldP spid="459795" grpId="1"/>
      <p:bldP spid="459796" grpId="0" animBg="1"/>
      <p:bldP spid="459796" grpId="1" animBg="1"/>
      <p:bldP spid="459797" grpId="0" animBg="1"/>
      <p:bldP spid="459797" grpId="1" animBg="1"/>
      <p:bldP spid="459798" grpId="0" animBg="1"/>
      <p:bldP spid="459798" grpId="1" animBg="1"/>
      <p:bldP spid="459799" grpId="0"/>
      <p:bldP spid="459799" grpId="1"/>
      <p:bldP spid="459800" grpId="0" animBg="1"/>
      <p:bldP spid="459800" grpId="1" animBg="1"/>
      <p:bldP spid="459801" grpId="0" animBg="1"/>
      <p:bldP spid="459801" grpId="1" animBg="1"/>
      <p:bldP spid="459802" grpId="0" animBg="1"/>
      <p:bldP spid="459802" grpId="1" animBg="1"/>
      <p:bldP spid="459803" grpId="0"/>
      <p:bldP spid="459803" grpId="1"/>
      <p:bldP spid="459804" grpId="0" animBg="1"/>
      <p:bldP spid="459804" grpId="1" animBg="1"/>
      <p:bldP spid="459805" grpId="0" animBg="1"/>
      <p:bldP spid="459805" grpId="1" animBg="1"/>
      <p:bldP spid="459806" grpId="0"/>
      <p:bldP spid="459806" grpId="1"/>
      <p:bldP spid="459807" grpId="0" animBg="1"/>
      <p:bldP spid="459807" grpId="1" animBg="1"/>
      <p:bldP spid="459808" grpId="0" animBg="1"/>
      <p:bldP spid="459808" grpId="1" animBg="1"/>
      <p:bldP spid="459809" grpId="0"/>
      <p:bldP spid="459809" grpId="1"/>
      <p:bldP spid="459810" grpId="0" animBg="1"/>
      <p:bldP spid="459810" grpId="1" animBg="1"/>
      <p:bldP spid="459811" grpId="0"/>
      <p:bldP spid="459811" grpId="1"/>
      <p:bldP spid="459812" grpId="0" animBg="1"/>
      <p:bldP spid="459812" grpId="1" animBg="1"/>
    </p:bldLst>
  </p:timing>
</p:sld>
</file>

<file path=ppt/theme/theme1.xml><?xml version="1.0" encoding="utf-8"?>
<a:theme xmlns:a="http://schemas.openxmlformats.org/drawingml/2006/main" name="1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1162</Words>
  <Application>Microsoft Office PowerPoint</Application>
  <PresentationFormat>Bildschirmpräsentation (4:3)</PresentationFormat>
  <Paragraphs>311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Times New Roman</vt:lpstr>
      <vt:lpstr>Tahoma</vt:lpstr>
      <vt:lpstr>Arial</vt:lpstr>
      <vt:lpstr>Wingdings</vt:lpstr>
      <vt:lpstr>Symbol</vt:lpstr>
      <vt:lpstr>Wingdings 3</vt:lpstr>
      <vt:lpstr>1_Текстура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PARAMETER Facility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635</cp:revision>
  <cp:lastPrinted>2004-10-18T07:38:43Z</cp:lastPrinted>
  <dcterms:created xsi:type="dcterms:W3CDTF">2002-08-21T11:50:12Z</dcterms:created>
  <dcterms:modified xsi:type="dcterms:W3CDTF">2012-10-10T06:43:14Z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Presentation of the work plan.</vt:lpwstr>
  </property>
</Properties>
</file>