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</p:sldMasterIdLst>
  <p:notesMasterIdLst>
    <p:notesMasterId r:id="rId20"/>
  </p:notesMasterIdLst>
  <p:handoutMasterIdLst>
    <p:handoutMasterId r:id="rId21"/>
  </p:handoutMasterIdLst>
  <p:sldIdLst>
    <p:sldId id="304" r:id="rId2"/>
    <p:sldId id="513" r:id="rId3"/>
    <p:sldId id="515" r:id="rId4"/>
    <p:sldId id="519" r:id="rId5"/>
    <p:sldId id="522" r:id="rId6"/>
    <p:sldId id="537" r:id="rId7"/>
    <p:sldId id="524" r:id="rId8"/>
    <p:sldId id="525" r:id="rId9"/>
    <p:sldId id="526" r:id="rId10"/>
    <p:sldId id="527" r:id="rId11"/>
    <p:sldId id="528" r:id="rId12"/>
    <p:sldId id="529" r:id="rId13"/>
    <p:sldId id="536" r:id="rId14"/>
    <p:sldId id="530" r:id="rId15"/>
    <p:sldId id="532" r:id="rId16"/>
    <p:sldId id="533" r:id="rId17"/>
    <p:sldId id="534" r:id="rId18"/>
    <p:sldId id="535" r:id="rId19"/>
  </p:sldIdLst>
  <p:sldSz cx="9144000" cy="6858000" type="screen4x3"/>
  <p:notesSz cx="6788150" cy="99218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TEG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6600"/>
    <a:srgbClr val="0066FF"/>
    <a:srgbClr val="009999"/>
    <a:srgbClr val="D60093"/>
    <a:srgbClr val="B0ECF6"/>
    <a:srgbClr val="CCFFFF"/>
    <a:srgbClr val="FFCC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527" autoAdjust="0"/>
    <p:restoredTop sz="66069" autoAdjust="0"/>
  </p:normalViewPr>
  <p:slideViewPr>
    <p:cSldViewPr>
      <p:cViewPr>
        <p:scale>
          <a:sx n="62" d="100"/>
          <a:sy n="62" d="100"/>
        </p:scale>
        <p:origin x="-1906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102" y="-318"/>
      </p:cViewPr>
      <p:guideLst>
        <p:guide orient="horz" pos="3126"/>
        <p:guide pos="213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t" anchorCtr="0" compatLnSpc="1">
            <a:prstTxWarp prst="textNoShape">
              <a:avLst/>
            </a:prstTxWarp>
          </a:bodyPr>
          <a:lstStyle>
            <a:lvl1pPr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4988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b" anchorCtr="0" compatLnSpc="1">
            <a:prstTxWarp prst="textNoShape">
              <a:avLst/>
            </a:prstTxWarp>
          </a:bodyPr>
          <a:lstStyle>
            <a:lvl1pPr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4988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fld id="{422EF4B6-FD2E-49D3-8EB7-C8CEE1A1A16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4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t" anchorCtr="0" compatLnSpc="1">
            <a:prstTxWarp prst="textNoShape">
              <a:avLst/>
            </a:prstTxWarp>
          </a:bodyPr>
          <a:lstStyle>
            <a:lvl1pPr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00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t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0937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1700"/>
            <a:ext cx="4978400" cy="446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4988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b" anchorCtr="0" compatLnSpc="1">
            <a:prstTxWarp prst="textNoShape">
              <a:avLst/>
            </a:prstTxWarp>
          </a:bodyPr>
          <a:lstStyle>
            <a:lvl1pPr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24988"/>
            <a:ext cx="294005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47" tIns="45974" rIns="91947" bIns="45974" numCol="1" anchor="b" anchorCtr="0" compatLnSpc="1">
            <a:prstTxWarp prst="textNoShape">
              <a:avLst/>
            </a:prstTxWarp>
          </a:bodyPr>
          <a:lstStyle>
            <a:lvl1pPr algn="r" defTabSz="919163">
              <a:spcBef>
                <a:spcPct val="20000"/>
              </a:spcBef>
              <a:defRPr sz="1300">
                <a:latin typeface="Times New Roman" pitchFamily="18" charset="0"/>
              </a:defRPr>
            </a:lvl1pPr>
          </a:lstStyle>
          <a:p>
            <a:fld id="{800E9CBF-E5FF-4BE1-95E5-F88C8357E2C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1485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C86271-A164-4A68-B2FE-03CDC251F951}" type="slidenum">
              <a:rPr lang="ru-RU"/>
              <a:pPr/>
              <a:t>1</a:t>
            </a:fld>
            <a:endParaRPr lang="ru-RU"/>
          </a:p>
        </p:txBody>
      </p:sp>
      <p:sp>
        <p:nvSpPr>
          <p:cNvPr id="104450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915988" y="744538"/>
            <a:ext cx="4960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04875" y="4711700"/>
            <a:ext cx="4978400" cy="44656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947" tIns="45974" rIns="91947" bIns="45974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B92513-E21E-4377-AA16-106B43A5781C}" type="slidenum">
              <a:rPr lang="ru-RU"/>
              <a:pPr/>
              <a:t>10</a:t>
            </a:fld>
            <a:endParaRPr lang="ru-RU"/>
          </a:p>
        </p:txBody>
      </p:sp>
      <p:sp>
        <p:nvSpPr>
          <p:cNvPr id="6963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69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98182-BE2B-46A4-BB70-C447963B549D}" type="slidenum">
              <a:rPr lang="ru-RU"/>
              <a:pPr/>
              <a:t>11</a:t>
            </a:fld>
            <a:endParaRPr lang="ru-RU"/>
          </a:p>
        </p:txBody>
      </p:sp>
      <p:sp>
        <p:nvSpPr>
          <p:cNvPr id="6983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69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82161-9F27-4171-B8A3-5CDEABC63702}" type="slidenum">
              <a:rPr lang="ru-RU"/>
              <a:pPr/>
              <a:t>12</a:t>
            </a:fld>
            <a:endParaRPr lang="ru-RU"/>
          </a:p>
        </p:txBody>
      </p:sp>
      <p:sp>
        <p:nvSpPr>
          <p:cNvPr id="7004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70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47C8BC-7E4D-4432-9769-0BC990F3E35D}" type="slidenum">
              <a:rPr lang="ru-RU"/>
              <a:pPr/>
              <a:t>13</a:t>
            </a:fld>
            <a:endParaRPr lang="ru-RU"/>
          </a:p>
        </p:txBody>
      </p:sp>
      <p:sp>
        <p:nvSpPr>
          <p:cNvPr id="7208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2AE130-EDB8-4491-8E77-E7AD4AEF6DCD}" type="slidenum">
              <a:rPr lang="ru-RU"/>
              <a:pPr/>
              <a:t>14</a:t>
            </a:fld>
            <a:endParaRPr lang="ru-RU"/>
          </a:p>
        </p:txBody>
      </p:sp>
      <p:sp>
        <p:nvSpPr>
          <p:cNvPr id="7024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70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89A422-C08C-47A5-82B7-809D4D10B0F3}" type="slidenum">
              <a:rPr lang="ru-RU"/>
              <a:pPr/>
              <a:t>15</a:t>
            </a:fld>
            <a:endParaRPr lang="ru-RU"/>
          </a:p>
        </p:txBody>
      </p:sp>
      <p:sp>
        <p:nvSpPr>
          <p:cNvPr id="7065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70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584B92-807A-4CEF-BA58-5F8CE39F4BE9}" type="slidenum">
              <a:rPr lang="ru-RU"/>
              <a:pPr/>
              <a:t>16</a:t>
            </a:fld>
            <a:endParaRPr lang="ru-RU"/>
          </a:p>
        </p:txBody>
      </p:sp>
      <p:sp>
        <p:nvSpPr>
          <p:cNvPr id="7086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5D96BE-84A8-444C-B700-B1F41052B043}" type="slidenum">
              <a:rPr lang="ru-RU"/>
              <a:pPr/>
              <a:t>17</a:t>
            </a:fld>
            <a:endParaRPr lang="ru-RU"/>
          </a:p>
        </p:txBody>
      </p:sp>
      <p:sp>
        <p:nvSpPr>
          <p:cNvPr id="7106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B2EA37-F4C4-4FBC-9720-1E9F42759089}" type="slidenum">
              <a:rPr lang="ru-RU"/>
              <a:pPr/>
              <a:t>18</a:t>
            </a:fld>
            <a:endParaRPr lang="ru-RU"/>
          </a:p>
        </p:txBody>
      </p:sp>
      <p:sp>
        <p:nvSpPr>
          <p:cNvPr id="7239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0F425C-2D2F-4FC5-BAD0-D6308A89C8D1}" type="slidenum">
              <a:rPr lang="ru-RU"/>
              <a:pPr/>
              <a:t>2</a:t>
            </a:fld>
            <a:endParaRPr lang="ru-RU"/>
          </a:p>
        </p:txBody>
      </p:sp>
      <p:sp>
        <p:nvSpPr>
          <p:cNvPr id="65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>
              <a:solidFill>
                <a:srgbClr val="FFFF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17E177-B559-492F-97C3-F95A3CEFF1B2}" type="slidenum">
              <a:rPr lang="ru-RU"/>
              <a:pPr/>
              <a:t>3</a:t>
            </a:fld>
            <a:endParaRPr lang="ru-RU"/>
          </a:p>
        </p:txBody>
      </p:sp>
      <p:sp>
        <p:nvSpPr>
          <p:cNvPr id="6758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302ED-88B8-4754-A686-26067421CA75}" type="slidenum">
              <a:rPr lang="ru-RU"/>
              <a:pPr/>
              <a:t>4</a:t>
            </a:fld>
            <a:endParaRPr lang="ru-RU"/>
          </a:p>
        </p:txBody>
      </p:sp>
      <p:sp>
        <p:nvSpPr>
          <p:cNvPr id="6830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pPr marL="228600" indent="-228600">
              <a:lnSpc>
                <a:spcPct val="90000"/>
              </a:lnSpc>
            </a:pPr>
            <a:endParaRPr lang="ru-RU" sz="10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2EC87F-803C-49B9-8B52-56D27D6DE9A4}" type="slidenum">
              <a:rPr lang="ru-RU"/>
              <a:pPr/>
              <a:t>5</a:t>
            </a:fld>
            <a:endParaRPr lang="ru-RU"/>
          </a:p>
        </p:txBody>
      </p:sp>
      <p:sp>
        <p:nvSpPr>
          <p:cNvPr id="6891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r>
              <a:rPr lang="en-US"/>
              <a:t>	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A8896C-4D8F-466D-89DC-686112EAFBAE}" type="slidenum">
              <a:rPr lang="ru-RU"/>
              <a:pPr/>
              <a:t>6</a:t>
            </a:fld>
            <a:endParaRPr lang="ru-RU"/>
          </a:p>
        </p:txBody>
      </p:sp>
      <p:sp>
        <p:nvSpPr>
          <p:cNvPr id="7270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8B44AA-2F25-43F6-8551-5D2D639FFE4A}" type="slidenum">
              <a:rPr lang="ru-RU"/>
              <a:pPr/>
              <a:t>7</a:t>
            </a:fld>
            <a:endParaRPr lang="ru-RU"/>
          </a:p>
        </p:txBody>
      </p:sp>
      <p:sp>
        <p:nvSpPr>
          <p:cNvPr id="6922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14400" y="744538"/>
            <a:ext cx="4959350" cy="3719512"/>
          </a:xfrm>
          <a:ln/>
        </p:spPr>
      </p:sp>
      <p:sp>
        <p:nvSpPr>
          <p:cNvPr id="69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32425" cy="4465638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774F85-0B3C-4782-B3C0-8FC4035B7B6E}" type="slidenum">
              <a:rPr lang="ru-RU"/>
              <a:pPr/>
              <a:t>8</a:t>
            </a:fld>
            <a:endParaRPr lang="ru-RU"/>
          </a:p>
        </p:txBody>
      </p:sp>
      <p:sp>
        <p:nvSpPr>
          <p:cNvPr id="7178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28A2CF-68A2-4F1F-B9E4-B625C674E417}" type="slidenum">
              <a:rPr lang="ru-RU"/>
              <a:pPr/>
              <a:t>9</a:t>
            </a:fld>
            <a:endParaRPr lang="ru-RU"/>
          </a:p>
        </p:txBody>
      </p:sp>
      <p:sp>
        <p:nvSpPr>
          <p:cNvPr id="7198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</a:t>
            </a:r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324612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246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5E2988B-0090-4E1F-AC31-9C16F497DC36}" type="slidenum">
              <a:rPr lang="ru-RU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B6B6E-F309-4FDE-BCF8-2F4950DA4121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833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5E1053-EC2B-4098-A474-42288D351DE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68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B6D14F7-1DD3-46EB-91B2-E1E08F924A6F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61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188860-D4AB-4065-B895-F57DE567618E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8691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el, zwei Inhalte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A8E05EE-3080-4507-A810-278CE72F4590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540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A6699C9-08D0-4231-9F9F-41FADDEAC46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8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E0A2E3-52A6-4B80-BB4C-B9494ABEA858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467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D718C-6B04-4CEE-889D-0D5CBDC6FEDD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40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752E0-6984-43EA-AFF7-20A90C4A237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3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DA2CF-0719-4799-A980-DFA9F352598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398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585DD-5FAB-48E5-B703-30DE012C7DB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3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6CF38-09F5-48AD-B683-23260E4D4CB9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748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FA2C9-BB20-4731-A1C6-782D8EF072B6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65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52156-851F-44F1-870D-A7F412CBA93B}" type="slidenum">
              <a:rPr lang="ru-RU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82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33DC1">
                <a:gamma/>
                <a:shade val="54510"/>
                <a:invGamma/>
              </a:srgbClr>
            </a:gs>
            <a:gs pos="100000">
              <a:srgbClr val="433DC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323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0F553D42-C46D-4F3F-972D-1EB257330743}" type="slidenum">
              <a:rPr lang="ru-RU"/>
              <a:pPr/>
              <a:t>‹Nr.›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image" Target="../media/image8.wmf"/><Relationship Id="rId7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7003B27-31E3-422D-927D-2EA097A6EBDB}" type="slidenum">
              <a:rPr lang="ru-RU"/>
              <a:pPr/>
              <a:t>1</a:t>
            </a:fld>
            <a:endParaRPr lang="ru-RU"/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39750" y="1952625"/>
            <a:ext cx="79200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FFFF00"/>
                </a:solidFill>
                <a:latin typeface="Arial" charset="0"/>
              </a:rPr>
              <a:t>Pre-test calculations of PARAMETER-SF2 experiment</a:t>
            </a:r>
            <a:endParaRPr lang="en-US" sz="3200" b="1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3167063" y="4076700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ISTC Project # 3194</a:t>
            </a:r>
            <a:r>
              <a:rPr lang="ru-RU" b="1">
                <a:effectLst>
                  <a:outerShdw blurRad="38100" dist="38100" dir="2700000" algn="tl">
                    <a:srgbClr val="000000"/>
                  </a:outerShdw>
                </a:effectLst>
              </a:rPr>
              <a:t>)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717550" y="196850"/>
            <a:ext cx="5259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03447" name="Text Box 23"/>
          <p:cNvSpPr txBox="1">
            <a:spLocks noChangeArrowheads="1"/>
          </p:cNvSpPr>
          <p:nvPr/>
        </p:nvSpPr>
        <p:spPr bwMode="auto">
          <a:xfrm>
            <a:off x="287338" y="225425"/>
            <a:ext cx="324008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latin typeface="Arial" charset="0"/>
              </a:rPr>
              <a:t>FSUE SRI SIA “LUCH”</a:t>
            </a:r>
            <a:r>
              <a:rPr lang="ru-RU">
                <a:latin typeface="Arial" charset="0"/>
              </a:rPr>
              <a:t> </a:t>
            </a:r>
            <a:endParaRPr lang="en-US" b="1">
              <a:latin typeface="Arial" charset="0"/>
            </a:endParaRPr>
          </a:p>
          <a:p>
            <a:r>
              <a:rPr lang="en-US" b="1">
                <a:latin typeface="Arial" charset="0"/>
              </a:rPr>
              <a:t>IBRAE RAS</a:t>
            </a:r>
          </a:p>
          <a:p>
            <a:r>
              <a:rPr lang="en-US" b="1">
                <a:latin typeface="Arial" charset="0"/>
              </a:rPr>
              <a:t>FSUE EDO “GIDROPRESS”</a:t>
            </a:r>
            <a:r>
              <a:rPr lang="ru-RU"/>
              <a:t> </a:t>
            </a:r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3124200" y="5181600"/>
            <a:ext cx="36433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FF99"/>
                </a:solidFill>
                <a:latin typeface="Arial" charset="0"/>
              </a:rPr>
              <a:t>Presented by T.Yudina</a:t>
            </a:r>
            <a:endParaRPr lang="ru-RU" b="1">
              <a:solidFill>
                <a:srgbClr val="FFFF99"/>
              </a:solidFill>
            </a:endParaRP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755650" y="5697538"/>
            <a:ext cx="7345363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b="1"/>
              <a:t>Podolsk, 2-6 July  2007</a:t>
            </a:r>
            <a:endParaRPr lang="ru-RU" b="1"/>
          </a:p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2193A-E664-4740-B5E4-643428B2A0B1}" type="slidenum">
              <a:rPr lang="ru-RU"/>
              <a:pPr/>
              <a:t>10</a:t>
            </a:fld>
            <a:endParaRPr lang="ru-RU"/>
          </a:p>
        </p:txBody>
      </p:sp>
      <p:sp>
        <p:nvSpPr>
          <p:cNvPr id="695306" name="Rectangle 10"/>
          <p:cNvSpPr>
            <a:spLocks noChangeArrowheads="1"/>
          </p:cNvSpPr>
          <p:nvPr/>
        </p:nvSpPr>
        <p:spPr bwMode="auto">
          <a:xfrm>
            <a:off x="358775" y="4041775"/>
            <a:ext cx="3925888" cy="2590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de-DE"/>
          </a:p>
        </p:txBody>
      </p:sp>
      <p:sp>
        <p:nvSpPr>
          <p:cNvPr id="695303" name="Rectangle 7"/>
          <p:cNvSpPr>
            <a:spLocks noChangeArrowheads="1"/>
          </p:cNvSpPr>
          <p:nvPr/>
        </p:nvSpPr>
        <p:spPr bwMode="auto">
          <a:xfrm>
            <a:off x="323850" y="1125538"/>
            <a:ext cx="3852863" cy="2565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371600"/>
          </a:xfrm>
        </p:spPr>
        <p:txBody>
          <a:bodyPr/>
          <a:lstStyle/>
          <a:p>
            <a:r>
              <a:rPr lang="en-US"/>
              <a:t>Power balance</a:t>
            </a:r>
            <a:endParaRPr lang="ru-RU"/>
          </a:p>
        </p:txBody>
      </p:sp>
      <p:sp>
        <p:nvSpPr>
          <p:cNvPr id="695299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4427538" y="1196975"/>
            <a:ext cx="4537075" cy="50403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Pre-oxidation stage</a:t>
            </a:r>
          </a:p>
          <a:p>
            <a:pPr>
              <a:lnSpc>
                <a:spcPct val="90000"/>
              </a:lnSpc>
            </a:pPr>
            <a:r>
              <a:rPr lang="en-US" sz="2400"/>
              <a:t>Total power ~6</a:t>
            </a:r>
            <a:r>
              <a:rPr lang="en-US" sz="2400">
                <a:cs typeface="Arial" charset="0"/>
              </a:rPr>
              <a:t>÷</a:t>
            </a:r>
            <a:r>
              <a:rPr lang="en-US" sz="2400"/>
              <a:t>7 kW</a:t>
            </a:r>
          </a:p>
          <a:p>
            <a:pPr>
              <a:lnSpc>
                <a:spcPct val="90000"/>
              </a:lnSpc>
            </a:pPr>
            <a:r>
              <a:rPr lang="en-US" sz="2400"/>
              <a:t>Joule heating power </a:t>
            </a:r>
          </a:p>
          <a:p>
            <a:pPr>
              <a:lnSpc>
                <a:spcPct val="90000"/>
              </a:lnSpc>
            </a:pPr>
            <a:r>
              <a:rPr lang="en-US" sz="2400"/>
              <a:t>~5.5</a:t>
            </a:r>
            <a:r>
              <a:rPr lang="en-US" sz="2400">
                <a:cs typeface="Arial" charset="0"/>
              </a:rPr>
              <a:t>÷</a:t>
            </a:r>
            <a:r>
              <a:rPr lang="en-US" sz="2400"/>
              <a:t>6.5 kW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Transient phase </a:t>
            </a:r>
          </a:p>
          <a:p>
            <a:pPr>
              <a:lnSpc>
                <a:spcPct val="90000"/>
              </a:lnSpc>
            </a:pPr>
            <a:r>
              <a:rPr lang="en-US" sz="2400"/>
              <a:t>Total power ~8-9 kW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/>
              <a:t>Heat losses to shroud</a:t>
            </a:r>
          </a:p>
          <a:p>
            <a:pPr>
              <a:lnSpc>
                <a:spcPct val="90000"/>
              </a:lnSpc>
            </a:pPr>
            <a:r>
              <a:rPr lang="en-US" sz="2400"/>
              <a:t>~up to 50% of total power</a:t>
            </a:r>
          </a:p>
          <a:p>
            <a:pPr>
              <a:lnSpc>
                <a:spcPct val="90000"/>
              </a:lnSpc>
            </a:pPr>
            <a:r>
              <a:rPr lang="en-US" sz="2400"/>
              <a:t>No significant temperature dependence on steam flow rate</a:t>
            </a:r>
            <a:endParaRPr lang="ru-RU" sz="2800"/>
          </a:p>
        </p:txBody>
      </p:sp>
      <p:pic>
        <p:nvPicPr>
          <p:cNvPr id="695302" name="Picture 6" descr="Qa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160463"/>
            <a:ext cx="3736975" cy="254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5305" name="Picture 9" descr="Qlos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4041775"/>
            <a:ext cx="3708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74D17-EA9A-408B-8651-4CF6A1033B6C}" type="slidenum">
              <a:rPr lang="ru-RU"/>
              <a:pPr/>
              <a:t>11</a:t>
            </a:fld>
            <a:endParaRPr lang="ru-RU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47700" y="225425"/>
            <a:ext cx="8229600" cy="847725"/>
          </a:xfrm>
        </p:spPr>
        <p:txBody>
          <a:bodyPr/>
          <a:lstStyle/>
          <a:p>
            <a:r>
              <a:rPr lang="en-US"/>
              <a:t>Bundle hottest zone</a:t>
            </a:r>
            <a:endParaRPr lang="ru-RU"/>
          </a:p>
        </p:txBody>
      </p:sp>
      <p:pic>
        <p:nvPicPr>
          <p:cNvPr id="6973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125538"/>
            <a:ext cx="2544762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3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165850"/>
            <a:ext cx="9858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3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84425"/>
            <a:ext cx="2124075" cy="3524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73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41888"/>
            <a:ext cx="985838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7351" name="Rectangle 7"/>
          <p:cNvSpPr>
            <a:spLocks noChangeArrowheads="1"/>
          </p:cNvSpPr>
          <p:nvPr/>
        </p:nvSpPr>
        <p:spPr bwMode="auto">
          <a:xfrm>
            <a:off x="5364163" y="4292600"/>
            <a:ext cx="145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30</a:t>
            </a:r>
            <a:r>
              <a:rPr lang="ru-RU" sz="2400">
                <a:latin typeface="Arial" charset="0"/>
              </a:rPr>
              <a:t>0</a:t>
            </a:r>
            <a:r>
              <a:rPr lang="en-US" sz="2400">
                <a:latin typeface="Arial" charset="0"/>
              </a:rPr>
              <a:t> mm</a:t>
            </a:r>
            <a:endParaRPr lang="ru-RU" sz="2400">
              <a:latin typeface="Arial" charset="0"/>
            </a:endParaRPr>
          </a:p>
        </p:txBody>
      </p:sp>
      <p:sp>
        <p:nvSpPr>
          <p:cNvPr id="697352" name="Rectangle 8"/>
          <p:cNvSpPr>
            <a:spLocks noChangeArrowheads="1"/>
          </p:cNvSpPr>
          <p:nvPr/>
        </p:nvSpPr>
        <p:spPr bwMode="auto">
          <a:xfrm>
            <a:off x="5292725" y="1916113"/>
            <a:ext cx="1455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2</a:t>
            </a:r>
            <a:r>
              <a:rPr lang="ru-RU" sz="2400">
                <a:latin typeface="Arial" charset="0"/>
              </a:rPr>
              <a:t>00</a:t>
            </a:r>
            <a:r>
              <a:rPr lang="en-US" sz="2400">
                <a:latin typeface="Arial" charset="0"/>
              </a:rPr>
              <a:t> mm</a:t>
            </a:r>
            <a:endParaRPr lang="ru-RU" sz="2400">
              <a:latin typeface="Arial" charset="0"/>
            </a:endParaRPr>
          </a:p>
        </p:txBody>
      </p:sp>
      <p:pic>
        <p:nvPicPr>
          <p:cNvPr id="697353" name="Picture 9" descr="_tcl_1250"/>
          <p:cNvPicPr>
            <a:picLocks noChangeAspect="1" noChangeArrowheads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2871788"/>
            <a:ext cx="3527425" cy="2103437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7354" name="Rectangle 10"/>
          <p:cNvSpPr>
            <a:spLocks noChangeArrowheads="1"/>
          </p:cNvSpPr>
          <p:nvPr/>
        </p:nvSpPr>
        <p:spPr bwMode="auto">
          <a:xfrm>
            <a:off x="1763713" y="3860800"/>
            <a:ext cx="145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>
                <a:latin typeface="Arial" charset="0"/>
              </a:rPr>
              <a:t>1</a:t>
            </a:r>
            <a:r>
              <a:rPr lang="en-US" sz="2400">
                <a:latin typeface="Arial" charset="0"/>
              </a:rPr>
              <a:t>25</a:t>
            </a:r>
            <a:r>
              <a:rPr lang="ru-RU" sz="2400">
                <a:latin typeface="Arial" charset="0"/>
              </a:rPr>
              <a:t>0</a:t>
            </a:r>
            <a:r>
              <a:rPr lang="en-US" sz="2400">
                <a:latin typeface="Arial" charset="0"/>
              </a:rPr>
              <a:t> mm</a:t>
            </a:r>
            <a:endParaRPr lang="ru-RU" sz="2400">
              <a:latin typeface="Arial" charset="0"/>
            </a:endParaRPr>
          </a:p>
        </p:txBody>
      </p:sp>
      <p:sp>
        <p:nvSpPr>
          <p:cNvPr id="697355" name="Rectangle 11"/>
          <p:cNvSpPr>
            <a:spLocks noChangeArrowheads="1"/>
          </p:cNvSpPr>
          <p:nvPr/>
        </p:nvSpPr>
        <p:spPr bwMode="auto">
          <a:xfrm>
            <a:off x="519113" y="5373688"/>
            <a:ext cx="4033837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400">
                <a:latin typeface="Arial" charset="0"/>
              </a:rPr>
              <a:t>  </a:t>
            </a:r>
            <a:r>
              <a:rPr lang="en-US" sz="2000" b="1">
                <a:latin typeface="Arial" charset="0"/>
              </a:rPr>
              <a:t>Calculated Max Temperatures</a:t>
            </a:r>
            <a:r>
              <a:rPr lang="en-US" sz="2400">
                <a:latin typeface="Arial" charset="0"/>
              </a:rPr>
              <a:t> </a:t>
            </a:r>
          </a:p>
          <a:p>
            <a:pPr algn="ctr"/>
            <a:r>
              <a:rPr lang="en-US" sz="2000">
                <a:latin typeface="Arial" charset="0"/>
              </a:rPr>
              <a:t>SOCRAT 1200 </a:t>
            </a:r>
            <a:r>
              <a:rPr lang="en-US" sz="2000">
                <a:latin typeface="Arial" charset="0"/>
                <a:sym typeface="Symbol" pitchFamily="18" charset="2"/>
              </a:rPr>
              <a:t>1</a:t>
            </a:r>
            <a:r>
              <a:rPr lang="en-US" sz="2000">
                <a:latin typeface="Arial" charset="0"/>
              </a:rPr>
              <a:t>250mm</a:t>
            </a:r>
          </a:p>
          <a:p>
            <a:pPr algn="ctr"/>
            <a:r>
              <a:rPr lang="en-US" sz="2000">
                <a:latin typeface="Arial" charset="0"/>
              </a:rPr>
              <a:t>ICARE     1250 </a:t>
            </a:r>
            <a:r>
              <a:rPr lang="en-US" sz="2000">
                <a:latin typeface="Arial" charset="0"/>
                <a:sym typeface="Symbol" pitchFamily="18" charset="2"/>
              </a:rPr>
              <a:t></a:t>
            </a:r>
            <a:r>
              <a:rPr lang="en-US" sz="2000">
                <a:latin typeface="Arial" charset="0"/>
              </a:rPr>
              <a:t>1300mm</a:t>
            </a:r>
            <a:endParaRPr lang="ru-RU" sz="2000">
              <a:latin typeface="Arial" charset="0"/>
            </a:endParaRPr>
          </a:p>
        </p:txBody>
      </p:sp>
      <p:sp>
        <p:nvSpPr>
          <p:cNvPr id="697356" name="Rectangle 12"/>
          <p:cNvSpPr>
            <a:spLocks noChangeArrowheads="1"/>
          </p:cNvSpPr>
          <p:nvPr/>
        </p:nvSpPr>
        <p:spPr bwMode="auto">
          <a:xfrm>
            <a:off x="912813" y="1100138"/>
            <a:ext cx="30289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Arial" charset="0"/>
              </a:rPr>
              <a:t>Maximum cladding </a:t>
            </a:r>
          </a:p>
          <a:p>
            <a:pPr algn="ctr"/>
            <a:r>
              <a:rPr lang="en-US" sz="2000">
                <a:latin typeface="Arial" charset="0"/>
              </a:rPr>
              <a:t>temperature at 1250 mm </a:t>
            </a:r>
          </a:p>
          <a:p>
            <a:pPr algn="ctr"/>
            <a:r>
              <a:rPr lang="en-US" sz="2000">
                <a:latin typeface="Arial" charset="0"/>
              </a:rPr>
              <a:t>(6 thermocouples)</a:t>
            </a:r>
            <a:endParaRPr lang="ru-RU" sz="2000">
              <a:latin typeface="Arial" charset="0"/>
            </a:endParaRPr>
          </a:p>
        </p:txBody>
      </p:sp>
      <p:pic>
        <p:nvPicPr>
          <p:cNvPr id="697357" name="Picture 13" descr="_zro2_1200"/>
          <p:cNvPicPr>
            <a:picLocks noChangeAspect="1" noChangeArrowheads="1"/>
          </p:cNvPicPr>
          <p:nvPr>
            <p:ph sz="quarter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3963" y="1492250"/>
            <a:ext cx="3425825" cy="2293938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7358" name="Picture 14" descr="_zro2_1300"/>
          <p:cNvPicPr>
            <a:picLocks noChangeAspect="1" noChangeArrowheads="1"/>
          </p:cNvPicPr>
          <p:nvPr>
            <p:ph sz="quarter" idx="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0313" y="3897313"/>
            <a:ext cx="3427412" cy="2293937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7359" name="Rectangle 15"/>
          <p:cNvSpPr>
            <a:spLocks noChangeArrowheads="1"/>
          </p:cNvSpPr>
          <p:nvPr/>
        </p:nvSpPr>
        <p:spPr bwMode="auto">
          <a:xfrm>
            <a:off x="5508625" y="1989138"/>
            <a:ext cx="1150938" cy="376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ru-RU"/>
              <a:t>1250 </a:t>
            </a:r>
            <a:r>
              <a:rPr lang="en-US"/>
              <a:t>mm</a:t>
            </a:r>
            <a:endParaRPr lang="ru-RU"/>
          </a:p>
        </p:txBody>
      </p:sp>
      <p:sp>
        <p:nvSpPr>
          <p:cNvPr id="697364" name="Rectangle 20"/>
          <p:cNvSpPr>
            <a:spLocks noChangeArrowheads="1"/>
          </p:cNvSpPr>
          <p:nvPr/>
        </p:nvSpPr>
        <p:spPr bwMode="auto">
          <a:xfrm>
            <a:off x="5508625" y="4365625"/>
            <a:ext cx="1150938" cy="376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1300 mm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781517-CF14-480A-B4FB-82C5F345670C}" type="slidenum">
              <a:rPr lang="ru-RU"/>
              <a:pPr/>
              <a:t>12</a:t>
            </a:fld>
            <a:endParaRPr lang="ru-RU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47725"/>
          </a:xfrm>
        </p:spPr>
        <p:txBody>
          <a:bodyPr/>
          <a:lstStyle/>
          <a:p>
            <a:r>
              <a:rPr lang="en-US" sz="3600"/>
              <a:t>Temperature &amp; flooding time variation</a:t>
            </a:r>
            <a:endParaRPr lang="ru-RU" sz="3600"/>
          </a:p>
        </p:txBody>
      </p:sp>
      <p:sp>
        <p:nvSpPr>
          <p:cNvPr id="69939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84213" y="4941888"/>
            <a:ext cx="8002587" cy="15113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Overheated bundle ~1800K peak temperature</a:t>
            </a:r>
          </a:p>
          <a:p>
            <a:pPr>
              <a:lnSpc>
                <a:spcPct val="80000"/>
              </a:lnSpc>
            </a:pPr>
            <a:r>
              <a:rPr lang="en-US" sz="2400"/>
              <a:t>Power &amp; steam off, no flooding in-time</a:t>
            </a:r>
          </a:p>
          <a:p>
            <a:pPr>
              <a:lnSpc>
                <a:spcPct val="80000"/>
              </a:lnSpc>
            </a:pPr>
            <a:r>
              <a:rPr lang="en-US" sz="2400"/>
              <a:t>No problem with bundle cooling, temperature not exceed 2100K</a:t>
            </a:r>
            <a:endParaRPr lang="ru-RU" sz="2400"/>
          </a:p>
        </p:txBody>
      </p:sp>
      <p:pic>
        <p:nvPicPr>
          <p:cNvPr id="699396" name="Picture 4" descr="T_CLAD3_1250_1500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125538"/>
            <a:ext cx="6481762" cy="3813175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99397" name="Text Box 5"/>
          <p:cNvSpPr txBox="1">
            <a:spLocks noChangeArrowheads="1"/>
          </p:cNvSpPr>
          <p:nvPr/>
        </p:nvSpPr>
        <p:spPr bwMode="auto">
          <a:xfrm>
            <a:off x="6588125" y="1341438"/>
            <a:ext cx="1116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Arial" charset="0"/>
              </a:rPr>
              <a:t>ICARE</a:t>
            </a:r>
            <a:endParaRPr lang="ru-RU" sz="2400"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2666A-A249-493E-B758-374E26397F03}" type="slidenum">
              <a:rPr lang="ru-RU"/>
              <a:pPr/>
              <a:t>13</a:t>
            </a:fld>
            <a:endParaRPr lang="ru-RU"/>
          </a:p>
        </p:txBody>
      </p:sp>
      <p:sp>
        <p:nvSpPr>
          <p:cNvPr id="71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Some results of QUENCH-06* </a:t>
            </a:r>
            <a:endParaRPr lang="ru-RU"/>
          </a:p>
        </p:txBody>
      </p:sp>
      <p:sp>
        <p:nvSpPr>
          <p:cNvPr id="71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437063"/>
            <a:ext cx="9144000" cy="2420937"/>
          </a:xfrm>
        </p:spPr>
        <p:txBody>
          <a:bodyPr/>
          <a:lstStyle/>
          <a:p>
            <a:r>
              <a:rPr lang="en-US" sz="2000"/>
              <a:t>Water pre-injection in dry hot lower plenum leads to flushing and rapid cooling down of the bundle for short period.</a:t>
            </a:r>
          </a:p>
          <a:p>
            <a:pPr>
              <a:buFont typeface="Wingdings" pitchFamily="2" charset="2"/>
              <a:buNone/>
            </a:pPr>
            <a:endParaRPr lang="en-US" sz="2000"/>
          </a:p>
          <a:p>
            <a:pPr>
              <a:buFont typeface="Wingdings" pitchFamily="2" charset="2"/>
              <a:buNone/>
            </a:pPr>
            <a:r>
              <a:rPr lang="en-US" sz="2000"/>
              <a:t> </a:t>
            </a:r>
            <a:r>
              <a:rPr lang="ru-RU" sz="1600"/>
              <a:t>*</a:t>
            </a:r>
            <a:r>
              <a:rPr lang="en-US" sz="1600"/>
              <a:t> L.Sepold, W.Hering, C.Homann, A.Miassoedov, G.Schanz, U.Stegmaier</a:t>
            </a:r>
            <a:r>
              <a:rPr lang="ru-RU" sz="1600"/>
              <a:t> </a:t>
            </a:r>
            <a:r>
              <a:rPr lang="en-US" sz="1600"/>
              <a:t>,M.Steinbruck, H.Steiner, J.Stuckert. “Experimental and Computational Results of the QUENCH-06 Test (OECD ISP-45)”, Forschungszentrum Karlsruhe GmbH, Karlsruhe, 2004.</a:t>
            </a:r>
            <a:r>
              <a:rPr lang="ru-RU" sz="1600"/>
              <a:t> </a:t>
            </a:r>
          </a:p>
        </p:txBody>
      </p:sp>
      <p:pic>
        <p:nvPicPr>
          <p:cNvPr id="71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520825"/>
            <a:ext cx="3806825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37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1557338"/>
            <a:ext cx="43719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3737" name="Line 9"/>
          <p:cNvSpPr>
            <a:spLocks noChangeShapeType="1"/>
          </p:cNvSpPr>
          <p:nvPr/>
        </p:nvSpPr>
        <p:spPr bwMode="auto">
          <a:xfrm>
            <a:off x="468313" y="5408613"/>
            <a:ext cx="83518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EA0BB7-D36F-407C-B856-4CE4F83705B7}" type="slidenum">
              <a:rPr lang="ru-RU"/>
              <a:pPr/>
              <a:t>14</a:t>
            </a:fld>
            <a:endParaRPr lang="ru-RU"/>
          </a:p>
        </p:txBody>
      </p:sp>
      <p:sp>
        <p:nvSpPr>
          <p:cNvPr id="70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188913"/>
            <a:ext cx="8229600" cy="847725"/>
          </a:xfrm>
        </p:spPr>
        <p:txBody>
          <a:bodyPr/>
          <a:lstStyle/>
          <a:p>
            <a:r>
              <a:rPr lang="en-US" sz="4000"/>
              <a:t>Test section water level</a:t>
            </a:r>
            <a:endParaRPr lang="ru-RU" sz="4000"/>
          </a:p>
        </p:txBody>
      </p:sp>
      <p:sp>
        <p:nvSpPr>
          <p:cNvPr id="701443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611188" y="4005263"/>
            <a:ext cx="8075612" cy="22320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Reduction of quench water impact on bottom chamber structures (electrodes degradation</a:t>
            </a:r>
            <a:r>
              <a:rPr lang="ru-RU" sz="2400"/>
              <a:t>, </a:t>
            </a:r>
            <a:r>
              <a:rPr lang="en-US" sz="2400"/>
              <a:t>FA cooling down by steam)</a:t>
            </a:r>
          </a:p>
          <a:p>
            <a:pPr>
              <a:lnSpc>
                <a:spcPct val="90000"/>
              </a:lnSpc>
            </a:pPr>
            <a:r>
              <a:rPr lang="en-US" sz="2400"/>
              <a:t>Assessment of body temperature and heater power calculated</a:t>
            </a:r>
            <a:r>
              <a:rPr lang="ru-RU" sz="2400"/>
              <a:t> </a:t>
            </a:r>
            <a:r>
              <a:rPr lang="en-US" sz="2400"/>
              <a:t>by SOCRAT</a:t>
            </a:r>
            <a:endParaRPr lang="ru-RU" sz="2400"/>
          </a:p>
        </p:txBody>
      </p:sp>
      <p:pic>
        <p:nvPicPr>
          <p:cNvPr id="701444" name="Picture 4"/>
          <p:cNvPicPr>
            <a:picLocks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46" r="7170"/>
          <a:stretch>
            <a:fillRect/>
          </a:stretch>
        </p:blipFill>
        <p:spPr>
          <a:xfrm>
            <a:off x="1692275" y="1268413"/>
            <a:ext cx="2673350" cy="1830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1445" name="Picture 5" descr="_lev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268413"/>
            <a:ext cx="3825875" cy="2595562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1446" name="Text Box 6"/>
          <p:cNvSpPr txBox="1">
            <a:spLocks noChangeArrowheads="1"/>
          </p:cNvSpPr>
          <p:nvPr/>
        </p:nvSpPr>
        <p:spPr bwMode="auto">
          <a:xfrm>
            <a:off x="323850" y="1412875"/>
            <a:ext cx="1276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proposed</a:t>
            </a:r>
            <a:endParaRPr lang="ru-RU">
              <a:latin typeface="Arial" charset="0"/>
            </a:endParaRPr>
          </a:p>
        </p:txBody>
      </p:sp>
      <p:pic>
        <p:nvPicPr>
          <p:cNvPr id="70144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6" t="40346" r="7170"/>
          <a:stretch>
            <a:fillRect/>
          </a:stretch>
        </p:blipFill>
        <p:spPr bwMode="auto">
          <a:xfrm>
            <a:off x="1535113" y="1052513"/>
            <a:ext cx="3252787" cy="288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1448" name="Line 8"/>
          <p:cNvSpPr>
            <a:spLocks noChangeShapeType="1"/>
          </p:cNvSpPr>
          <p:nvPr/>
        </p:nvSpPr>
        <p:spPr bwMode="auto">
          <a:xfrm>
            <a:off x="684213" y="1844675"/>
            <a:ext cx="20161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01449" name="Text Box 9"/>
          <p:cNvSpPr txBox="1">
            <a:spLocks noChangeArrowheads="1"/>
          </p:cNvSpPr>
          <p:nvPr/>
        </p:nvSpPr>
        <p:spPr bwMode="auto">
          <a:xfrm>
            <a:off x="6300788" y="1341438"/>
            <a:ext cx="127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calculated</a:t>
            </a:r>
            <a:endParaRPr lang="ru-RU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66437-4209-404F-A9E2-091951199398}" type="slidenum">
              <a:rPr lang="ru-RU"/>
              <a:pPr/>
              <a:t>15</a:t>
            </a:fld>
            <a:endParaRPr lang="ru-RU"/>
          </a:p>
        </p:txBody>
      </p:sp>
      <p:sp>
        <p:nvSpPr>
          <p:cNvPr id="70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0"/>
            <a:ext cx="8229600" cy="1371600"/>
          </a:xfrm>
        </p:spPr>
        <p:txBody>
          <a:bodyPr/>
          <a:lstStyle/>
          <a:p>
            <a:r>
              <a:rPr lang="en-US"/>
              <a:t>Hydrogen generation</a:t>
            </a:r>
            <a:endParaRPr lang="ru-RU"/>
          </a:p>
        </p:txBody>
      </p:sp>
      <p:sp>
        <p:nvSpPr>
          <p:cNvPr id="705540" name="Rectangle 4"/>
          <p:cNvSpPr>
            <a:spLocks noChangeArrowheads="1"/>
          </p:cNvSpPr>
          <p:nvPr/>
        </p:nvSpPr>
        <p:spPr bwMode="auto">
          <a:xfrm>
            <a:off x="673100" y="4154488"/>
            <a:ext cx="40386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05541" name="Picture 5" descr="_Gh2_out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773238"/>
            <a:ext cx="3851275" cy="2500312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542" name="Picture 6" descr="_Mh2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736725"/>
            <a:ext cx="3671888" cy="2497138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3F4C4-188A-4889-9923-62E84F1BCDA0}" type="slidenum">
              <a:rPr lang="ru-RU"/>
              <a:pPr/>
              <a:t>16</a:t>
            </a:fld>
            <a:endParaRPr lang="ru-RU"/>
          </a:p>
        </p:txBody>
      </p:sp>
      <p:sp>
        <p:nvSpPr>
          <p:cNvPr id="707592" name="Rectangle 8"/>
          <p:cNvSpPr>
            <a:spLocks noChangeArrowheads="1"/>
          </p:cNvSpPr>
          <p:nvPr/>
        </p:nvSpPr>
        <p:spPr bwMode="auto">
          <a:xfrm>
            <a:off x="935038" y="1484313"/>
            <a:ext cx="4429125" cy="4176712"/>
          </a:xfrm>
          <a:prstGeom prst="rect">
            <a:avLst/>
          </a:prstGeom>
          <a:solidFill>
            <a:schemeClr val="tx1"/>
          </a:solidFill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70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47725"/>
          </a:xfrm>
        </p:spPr>
        <p:txBody>
          <a:bodyPr/>
          <a:lstStyle/>
          <a:p>
            <a:r>
              <a:rPr lang="en-US" sz="3600"/>
              <a:t>Flooding Phase (SOCRAT calculations)</a:t>
            </a:r>
            <a:endParaRPr lang="ru-RU" sz="3600"/>
          </a:p>
        </p:txBody>
      </p:sp>
      <p:sp>
        <p:nvSpPr>
          <p:cNvPr id="70758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341438"/>
            <a:ext cx="2951163" cy="4281487"/>
          </a:xfrm>
        </p:spPr>
        <p:txBody>
          <a:bodyPr/>
          <a:lstStyle/>
          <a:p>
            <a:r>
              <a:rPr lang="en-US" sz="2400"/>
              <a:t>quickly cooling down at 1500-1250 mm due to top flooding.</a:t>
            </a:r>
          </a:p>
          <a:p>
            <a:r>
              <a:rPr lang="en-US" sz="2400"/>
              <a:t>Reheating up at 1250-1400 mm during simultaneous (top and bottom) flooding</a:t>
            </a:r>
            <a:endParaRPr lang="ru-RU" sz="2400"/>
          </a:p>
        </p:txBody>
      </p:sp>
      <p:pic>
        <p:nvPicPr>
          <p:cNvPr id="707591" name="Picture 7" descr="reflood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628775"/>
            <a:ext cx="4038600" cy="37544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006C9-2A9F-467D-875F-83EB1FAE13B9}" type="slidenum">
              <a:rPr lang="ru-RU"/>
              <a:pPr/>
              <a:t>17</a:t>
            </a:fld>
            <a:endParaRPr lang="ru-RU"/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47725"/>
          </a:xfrm>
        </p:spPr>
        <p:txBody>
          <a:bodyPr/>
          <a:lstStyle/>
          <a:p>
            <a:r>
              <a:rPr lang="en-US" sz="3600"/>
              <a:t>Flooding Phase (ICARE calculations)</a:t>
            </a:r>
            <a:endParaRPr lang="ru-RU" sz="3600"/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24525" y="1341438"/>
            <a:ext cx="2951163" cy="4281487"/>
          </a:xfrm>
        </p:spPr>
        <p:txBody>
          <a:bodyPr/>
          <a:lstStyle/>
          <a:p>
            <a:r>
              <a:rPr lang="en-US" sz="2800"/>
              <a:t>No fast cooling from top flooding</a:t>
            </a:r>
          </a:p>
          <a:p>
            <a:r>
              <a:rPr lang="en-US" sz="2800"/>
              <a:t>Simultaneous cooling by steam/water mixture from bottom flooding</a:t>
            </a:r>
            <a:endParaRPr lang="ru-RU" sz="2800"/>
          </a:p>
        </p:txBody>
      </p:sp>
      <p:pic>
        <p:nvPicPr>
          <p:cNvPr id="709636" name="Picture 4" descr="_i_flood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196975"/>
            <a:ext cx="5122862" cy="4664075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C831E-25FA-4628-8138-2DDC99F4A74E}" type="slidenum">
              <a:rPr lang="ru-RU"/>
              <a:pPr/>
              <a:t>18</a:t>
            </a:fld>
            <a:endParaRPr lang="ru-RU"/>
          </a:p>
        </p:txBody>
      </p:sp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  <a:endParaRPr lang="ru-RU"/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Pre-test runs have been performed</a:t>
            </a:r>
          </a:p>
          <a:p>
            <a:pPr>
              <a:lnSpc>
                <a:spcPct val="90000"/>
              </a:lnSpc>
            </a:pPr>
            <a:r>
              <a:rPr lang="en-US"/>
              <a:t>Set of recommendations for SF2 test performance was provided</a:t>
            </a:r>
          </a:p>
          <a:p>
            <a:pPr>
              <a:lnSpc>
                <a:spcPct val="90000"/>
              </a:lnSpc>
            </a:pPr>
            <a:r>
              <a:rPr lang="en-US"/>
              <a:t>New data for SFD code improvements are expected for</a:t>
            </a:r>
          </a:p>
          <a:p>
            <a:pPr lvl="1">
              <a:lnSpc>
                <a:spcPct val="90000"/>
              </a:lnSpc>
            </a:pPr>
            <a:r>
              <a:rPr lang="en-US"/>
              <a:t>Thermal-hydraulic models</a:t>
            </a:r>
          </a:p>
          <a:p>
            <a:pPr lvl="1">
              <a:lnSpc>
                <a:spcPct val="90000"/>
              </a:lnSpc>
            </a:pPr>
            <a:r>
              <a:rPr lang="en-US"/>
              <a:t>Fuel rod models (oxidation, degradation, heat exchange models)</a:t>
            </a:r>
          </a:p>
          <a:p>
            <a:pPr>
              <a:lnSpc>
                <a:spcPct val="90000"/>
              </a:lnSpc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F85B7-B973-43F8-9CDC-FC6FDE5FCE8D}" type="slidenum">
              <a:rPr lang="ru-RU"/>
              <a:pPr/>
              <a:t>2</a:t>
            </a:fld>
            <a:endParaRPr lang="ru-RU"/>
          </a:p>
        </p:txBody>
      </p:sp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Scope of the PARAMETER-SF tests</a:t>
            </a:r>
            <a:endParaRPr lang="ru-RU" sz="4000"/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38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FFF00"/>
                </a:solidFill>
                <a:effectLst/>
                <a:latin typeface="Arial" charset="0"/>
              </a:rPr>
              <a:t>The main goal of flooding experiments is to investigate bundle behavior and the hydrogen source term resulting from water injection into an uncovered core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8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FFF00"/>
                </a:solidFill>
                <a:effectLst/>
                <a:latin typeface="Arial" charset="0"/>
              </a:rPr>
              <a:t>PARAMETER-SF1 is the first experiment  modeling behaviour of overheated  VVER bundle  under top flooding conditions</a:t>
            </a:r>
          </a:p>
          <a:p>
            <a:pPr>
              <a:lnSpc>
                <a:spcPct val="80000"/>
              </a:lnSpc>
            </a:pPr>
            <a:endParaRPr lang="en-US" sz="18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FFF00"/>
                </a:solidFill>
                <a:effectLst/>
                <a:latin typeface="Arial" charset="0"/>
              </a:rPr>
              <a:t>PARAMETER-SF2 is the first experiment  modeling behaviour of overheated  VVER bundle under combined (top and bottom) flooding conditions </a:t>
            </a:r>
          </a:p>
          <a:p>
            <a:pPr>
              <a:lnSpc>
                <a:spcPct val="80000"/>
              </a:lnSpc>
            </a:pPr>
            <a:r>
              <a:rPr lang="en-US" sz="1800" b="1">
                <a:solidFill>
                  <a:srgbClr val="FFFF00"/>
                </a:solidFill>
                <a:effectLst/>
                <a:latin typeface="Arial" charset="0"/>
              </a:rPr>
              <a:t>General answer   from planned set of PARAMETER tests is experimental data for severe accident management guide development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>
                <a:solidFill>
                  <a:srgbClr val="FFFF00"/>
                </a:solidFill>
                <a:effectLst/>
                <a:latin typeface="Arial" charset="0"/>
              </a:rPr>
              <a:t>	These data include: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solidFill>
                  <a:srgbClr val="FFFF00"/>
                </a:solidFill>
                <a:effectLst/>
                <a:latin typeface="Arial" charset="0"/>
              </a:rPr>
              <a:t>bundle</a:t>
            </a:r>
            <a:r>
              <a:rPr lang="ru-RU" sz="1600" b="1">
                <a:solidFill>
                  <a:srgbClr val="FFFF00"/>
                </a:solidFill>
                <a:effectLst/>
                <a:latin typeface="Arial" charset="0"/>
              </a:rPr>
              <a:t> </a:t>
            </a:r>
            <a:r>
              <a:rPr lang="en-US" sz="1600" b="1">
                <a:solidFill>
                  <a:srgbClr val="FFFF00"/>
                </a:solidFill>
                <a:effectLst/>
                <a:latin typeface="Arial" charset="0"/>
              </a:rPr>
              <a:t>cooling possibility 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solidFill>
                  <a:srgbClr val="FFFF00"/>
                </a:solidFill>
                <a:effectLst/>
                <a:latin typeface="Arial" charset="0"/>
              </a:rPr>
              <a:t>structural elements status</a:t>
            </a:r>
          </a:p>
          <a:p>
            <a:pPr lvl="1">
              <a:lnSpc>
                <a:spcPct val="80000"/>
              </a:lnSpc>
            </a:pPr>
            <a:r>
              <a:rPr lang="en-US" sz="1600" b="1">
                <a:solidFill>
                  <a:srgbClr val="FFFF00"/>
                </a:solidFill>
                <a:effectLst/>
                <a:latin typeface="Arial" charset="0"/>
              </a:rPr>
              <a:t>Hydrogen release</a:t>
            </a:r>
          </a:p>
          <a:p>
            <a:pPr lvl="1">
              <a:lnSpc>
                <a:spcPct val="80000"/>
              </a:lnSpc>
            </a:pPr>
            <a:endParaRPr lang="en-US" sz="16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18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18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18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18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en-US" sz="1800" b="1">
              <a:solidFill>
                <a:srgbClr val="FFFF00"/>
              </a:solidFill>
              <a:effectLst/>
              <a:latin typeface="Arial" charset="0"/>
            </a:endParaRPr>
          </a:p>
          <a:p>
            <a:pPr>
              <a:lnSpc>
                <a:spcPct val="80000"/>
              </a:lnSpc>
            </a:pPr>
            <a:endParaRPr lang="ru-RU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9BF8E-21FF-41F5-BD96-D92BD5AA8C2C}" type="slidenum">
              <a:rPr lang="ru-RU"/>
              <a:pPr/>
              <a:t>3</a:t>
            </a:fld>
            <a:endParaRPr lang="ru-RU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Analytical support</a:t>
            </a:r>
            <a:endParaRPr lang="ru-RU"/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sym typeface="Mathematica1" pitchFamily="2" charset="2"/>
              </a:rPr>
              <a:t>Numerical analysis is needed to asses a contribution of the available physicochemical processes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Goal – scenario justification and development of requires for measuring and control systems and recommendations. </a:t>
            </a:r>
          </a:p>
          <a:p>
            <a:pPr algn="ctr"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Used codes - SOCRAT,  ICARE/CATHARE, PARAM TG</a:t>
            </a:r>
            <a:endParaRPr lang="ru-RU" sz="2400"/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 Participants IBRAE, </a:t>
            </a:r>
            <a:r>
              <a:rPr lang="ru-RU" sz="2400"/>
              <a:t>ККС </a:t>
            </a:r>
            <a:r>
              <a:rPr lang="en-US" sz="2400"/>
              <a:t>KI, NPO LUCH . </a:t>
            </a: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54179F-EED5-4CF2-ABE0-49AA468E3FC7}" type="slidenum">
              <a:rPr lang="ru-RU"/>
              <a:pPr/>
              <a:t>4</a:t>
            </a:fld>
            <a:endParaRPr lang="ru-RU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Objectives and Tasks</a:t>
            </a:r>
            <a:r>
              <a:rPr lang="ru-RU" sz="4000"/>
              <a:t> </a:t>
            </a:r>
            <a:r>
              <a:rPr lang="en-US" sz="4000"/>
              <a:t>for codes verification and models development</a:t>
            </a:r>
            <a:endParaRPr lang="ru-RU" sz="400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000"/>
              <a:t>To check an adequacy of processes modeling during flooding</a:t>
            </a:r>
          </a:p>
          <a:p>
            <a:pPr>
              <a:lnSpc>
                <a:spcPct val="80000"/>
              </a:lnSpc>
            </a:pPr>
            <a:r>
              <a:rPr lang="en-US" sz="2000"/>
              <a:t>To assess the oxidation models</a:t>
            </a:r>
          </a:p>
          <a:p>
            <a:pPr>
              <a:lnSpc>
                <a:spcPct val="80000"/>
              </a:lnSpc>
            </a:pPr>
            <a:r>
              <a:rPr lang="en-US" sz="2000"/>
              <a:t>To collect data for thermohydraulic models development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Determination of the heat transfer coefficients in POST-CHF mode using the data on temperature evolution during the quench phase.  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Evaluation of the components deformation after test and possible limitation of surface wetting due to decrease of flow area.  </a:t>
            </a:r>
          </a:p>
          <a:p>
            <a:pPr lvl="1">
              <a:lnSpc>
                <a:spcPct val="80000"/>
              </a:lnSpc>
            </a:pPr>
            <a:r>
              <a:rPr lang="en-GB" sz="2000"/>
              <a:t>Specification of  parameters in models available in computer codes for POST-CHF heat transfer and flooding treatment. Justification of the applicability of these parameters for simulation of the processes occurring under the conditions similar to the experiment SF2 ones.</a:t>
            </a:r>
            <a:r>
              <a:rPr lang="en-US" sz="2000"/>
              <a:t> </a:t>
            </a:r>
            <a:endParaRPr lang="en-US" sz="200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8617C-0444-4C91-9939-AE32698F39B5}" type="slidenum">
              <a:rPr lang="ru-RU"/>
              <a:pPr/>
              <a:t>5</a:t>
            </a:fld>
            <a:endParaRPr lang="ru-RU"/>
          </a:p>
        </p:txBody>
      </p:sp>
      <p:sp>
        <p:nvSpPr>
          <p:cNvPr id="688130" name="Rectangle 2"/>
          <p:cNvSpPr>
            <a:spLocks noChangeArrowheads="1"/>
          </p:cNvSpPr>
          <p:nvPr/>
        </p:nvSpPr>
        <p:spPr bwMode="auto">
          <a:xfrm>
            <a:off x="0" y="-647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88131" name="Text Box 3"/>
          <p:cNvSpPr txBox="1">
            <a:spLocks noChangeArrowheads="1"/>
          </p:cNvSpPr>
          <p:nvPr/>
        </p:nvSpPr>
        <p:spPr bwMode="auto">
          <a:xfrm>
            <a:off x="2051050" y="260350"/>
            <a:ext cx="5357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SOCRAT                                                  ICARE</a:t>
            </a:r>
            <a:endParaRPr lang="ru-RU">
              <a:latin typeface="Arial" charset="0"/>
            </a:endParaRPr>
          </a:p>
        </p:txBody>
      </p:sp>
      <p:graphicFrame>
        <p:nvGraphicFramePr>
          <p:cNvPr id="68813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4356100" y="765175"/>
          <a:ext cx="4213225" cy="587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34" name="Рисунок" r:id="rId4" imgW="6508824" imgH="8918823" progId="Word.Picture.8">
                  <p:embed/>
                </p:oleObj>
              </mc:Choice>
              <mc:Fallback>
                <p:oleObj name="Рисунок" r:id="rId4" imgW="6508824" imgH="8918823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765175"/>
                        <a:ext cx="4213225" cy="587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88133" name="Picture 5" descr="nodal_socrat_SF2_eng"/>
          <p:cNvPicPr>
            <a:picLocks noChangeAspect="1" noChangeArrowheads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3963" y="773113"/>
            <a:ext cx="2327275" cy="60848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13B0-EEA3-42CB-AE61-20AE27034945}" type="slidenum">
              <a:rPr lang="ru-RU"/>
              <a:pPr/>
              <a:t>6</a:t>
            </a:fld>
            <a:endParaRPr lang="ru-RU"/>
          </a:p>
        </p:txBody>
      </p:sp>
      <p:sp>
        <p:nvSpPr>
          <p:cNvPr id="72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features</a:t>
            </a:r>
            <a:endParaRPr lang="ru-RU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Base wall heat transfer and interface friction models</a:t>
            </a:r>
            <a:r>
              <a:rPr lang="ru-RU"/>
              <a:t> </a:t>
            </a:r>
            <a:r>
              <a:rPr lang="en-US"/>
              <a:t>were used</a:t>
            </a:r>
          </a:p>
          <a:p>
            <a:r>
              <a:rPr lang="en-US"/>
              <a:t>Equilibrium thermohydraulic model is available in ICARE</a:t>
            </a:r>
            <a:r>
              <a:rPr lang="ru-RU"/>
              <a:t>/</a:t>
            </a:r>
            <a:r>
              <a:rPr lang="en-US"/>
              <a:t>CATHARE V</a:t>
            </a:r>
            <a:r>
              <a:rPr lang="ru-RU"/>
              <a:t>1 </a:t>
            </a:r>
            <a:endParaRPr lang="en-US"/>
          </a:p>
          <a:p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B42CC-8984-47CA-82AD-FA00B48090D9}" type="slidenum">
              <a:rPr lang="ru-RU"/>
              <a:pPr/>
              <a:t>7</a:t>
            </a:fld>
            <a:endParaRPr lang="ru-RU"/>
          </a:p>
        </p:txBody>
      </p:sp>
      <p:sp>
        <p:nvSpPr>
          <p:cNvPr id="69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760413"/>
          </a:xfrm>
        </p:spPr>
        <p:txBody>
          <a:bodyPr/>
          <a:lstStyle/>
          <a:p>
            <a:r>
              <a:rPr lang="en-US" sz="2800" b="1">
                <a:solidFill>
                  <a:schemeClr val="tx1"/>
                </a:solidFill>
              </a:rPr>
              <a:t>Proposed PARAMETER-SF2 test scenario</a:t>
            </a:r>
            <a:endParaRPr lang="ru-RU" sz="2800" b="1">
              <a:solidFill>
                <a:schemeClr val="tx1"/>
              </a:solidFill>
            </a:endParaRPr>
          </a:p>
        </p:txBody>
      </p:sp>
      <p:graphicFrame>
        <p:nvGraphicFramePr>
          <p:cNvPr id="691279" name="Group 79"/>
          <p:cNvGraphicFramePr>
            <a:graphicFrameLocks noGrp="1"/>
          </p:cNvGraphicFramePr>
          <p:nvPr>
            <p:ph idx="1"/>
          </p:nvPr>
        </p:nvGraphicFramePr>
        <p:xfrm>
          <a:off x="468313" y="1196975"/>
          <a:ext cx="8229600" cy="5761038"/>
        </p:xfrm>
        <a:graphic>
          <a:graphicData uri="http://schemas.openxmlformats.org/drawingml/2006/table">
            <a:tbl>
              <a:tblPr/>
              <a:tblGrid>
                <a:gridCol w="647700"/>
                <a:gridCol w="2319337"/>
                <a:gridCol w="1281113"/>
                <a:gridCol w="1871662"/>
                <a:gridCol w="1079500"/>
                <a:gridCol w="1030288"/>
              </a:tblGrid>
              <a:tr h="219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Stage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Stage substance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Main parameters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54038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FA temperature, K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Medium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Heating / cooling rate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Time, s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Heating of the fuel bundle with argon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~300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–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 350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Argon with flow rate of 2 g/s and temperature 670K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0-1000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Heating of the fuel bundle by the electric power, steam and argon flow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~770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Steam/Argon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with flow rates of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3.3/2 g/s and temperature 770/670K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1000-4000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Heating of the fuel bundle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(transient phase I) 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770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→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1470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4000-6000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4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Pre-oxidation of the bundle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~ 1473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6000-10000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5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Heating of the fuel bundle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(transient phase II)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1470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→ 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1870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/>
                          <a:cs typeface="Times New Roman" pitchFamily="18" charset="0"/>
                        </a:rPr>
                        <a:t>”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~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0.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3 </a:t>
                      </a: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К</a:t>
                      </a: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/</a:t>
                      </a: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s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10000- ~11000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7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6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Flooding of the fuel bundle from the top after Tmax = 1870 K reached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Up to saturation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Water with flow rate of 40 g/s and temperature 330 K (top reflood)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~150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(duration)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8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7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Flooding of the fuel bundle from the bottom  50s after top flooding starting or when  T&lt;900K at 1250 mm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Up to saturation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Water with flow rate of 100g/s and temperature 330 K (bottom reflood)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-</a:t>
                      </a: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5000"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~100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Times New Roman" pitchFamily="18" charset="0"/>
                        </a:rPr>
                        <a:t>(duration)</a:t>
                      </a: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FD4C8-7DB8-475B-B2FA-076A3BE8FBDC}" type="slidenum">
              <a:rPr lang="ru-RU"/>
              <a:pPr/>
              <a:t>8</a:t>
            </a:fld>
            <a:endParaRPr lang="ru-RU"/>
          </a:p>
        </p:txBody>
      </p:sp>
      <p:sp>
        <p:nvSpPr>
          <p:cNvPr id="693259" name="Rectangle 11"/>
          <p:cNvSpPr>
            <a:spLocks noChangeArrowheads="1"/>
          </p:cNvSpPr>
          <p:nvPr/>
        </p:nvSpPr>
        <p:spPr bwMode="auto">
          <a:xfrm>
            <a:off x="250825" y="1160463"/>
            <a:ext cx="4321175" cy="52197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260350"/>
            <a:ext cx="8640763" cy="706438"/>
          </a:xfrm>
        </p:spPr>
        <p:txBody>
          <a:bodyPr/>
          <a:lstStyle/>
          <a:p>
            <a:r>
              <a:rPr lang="en-US" sz="3200" b="1">
                <a:solidFill>
                  <a:schemeClr val="tx1"/>
                </a:solidFill>
              </a:rPr>
              <a:t>Proposed PARAMETER-SF2 test conditions</a:t>
            </a:r>
            <a:endParaRPr lang="ru-RU" sz="3200" b="1">
              <a:solidFill>
                <a:schemeClr val="tx1"/>
              </a:solidFill>
            </a:endParaRPr>
          </a:p>
        </p:txBody>
      </p:sp>
      <p:pic>
        <p:nvPicPr>
          <p:cNvPr id="693252" name="Picture 4" descr="_pcool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125538"/>
            <a:ext cx="3927475" cy="2522537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253" name="Picture 5" descr="_qtot"/>
          <p:cNvPicPr>
            <a:picLocks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3681413"/>
            <a:ext cx="3960812" cy="2706687"/>
          </a:xfrm>
          <a:solidFill>
            <a:schemeClr val="tx1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93258" name="Picture 10" descr="scenario__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" y="1233488"/>
            <a:ext cx="4156075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90A97-B311-451D-B94F-7EDE89EDA8ED}" type="slidenum">
              <a:rPr lang="ru-RU"/>
              <a:pPr/>
              <a:t>9</a:t>
            </a:fld>
            <a:endParaRPr lang="ru-RU"/>
          </a:p>
        </p:txBody>
      </p:sp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60438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Sensitivities</a:t>
            </a:r>
            <a:r>
              <a:rPr lang="ru-RU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76363"/>
            <a:ext cx="82296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Assessment of required power level for the pre-oxidation phase (~1470K)</a:t>
            </a:r>
          </a:p>
          <a:p>
            <a:pPr>
              <a:lnSpc>
                <a:spcPct val="90000"/>
              </a:lnSpc>
            </a:pPr>
            <a:r>
              <a:rPr lang="en-US" sz="2800"/>
              <a:t>Assessment of </a:t>
            </a:r>
            <a:r>
              <a:rPr lang="ru-RU" sz="2800"/>
              <a:t> </a:t>
            </a:r>
            <a:r>
              <a:rPr lang="en-US" sz="2800"/>
              <a:t>acceptable temperatures deviation and delay of water injection beginning</a:t>
            </a:r>
            <a:endParaRPr lang="ru-RU" sz="2800"/>
          </a:p>
          <a:p>
            <a:pPr>
              <a:lnSpc>
                <a:spcPct val="90000"/>
              </a:lnSpc>
            </a:pPr>
            <a:r>
              <a:rPr lang="en-US" sz="2800"/>
              <a:t>Pre-injected water level assessment </a:t>
            </a:r>
            <a:r>
              <a:rPr lang="ru-RU" sz="2800"/>
              <a:t>– </a:t>
            </a:r>
            <a:r>
              <a:rPr lang="en-US" sz="2800"/>
              <a:t>to avoid unexpected early flooding from bottom by steam or flashing</a:t>
            </a:r>
          </a:p>
          <a:p>
            <a:pPr>
              <a:lnSpc>
                <a:spcPct val="90000"/>
              </a:lnSpc>
            </a:pPr>
            <a:endParaRPr lang="ru-RU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895</Words>
  <Application>Microsoft Office PowerPoint</Application>
  <PresentationFormat>Bildschirmpräsentation (4:3)</PresentationFormat>
  <Paragraphs>194</Paragraphs>
  <Slides>18</Slides>
  <Notes>18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Times New Roman</vt:lpstr>
      <vt:lpstr>Tahoma</vt:lpstr>
      <vt:lpstr>Arial</vt:lpstr>
      <vt:lpstr>Wingdings</vt:lpstr>
      <vt:lpstr>Mathematica1</vt:lpstr>
      <vt:lpstr>Symbol</vt:lpstr>
      <vt:lpstr>Текстура</vt:lpstr>
      <vt:lpstr>Рисунок Microsoft Word</vt:lpstr>
      <vt:lpstr>PowerPoint-Präsentation</vt:lpstr>
      <vt:lpstr>Scope of the PARAMETER-SF tests</vt:lpstr>
      <vt:lpstr>Analytical support</vt:lpstr>
      <vt:lpstr>Objectives and Tasks for codes verification and models development</vt:lpstr>
      <vt:lpstr>PowerPoint-Präsentation</vt:lpstr>
      <vt:lpstr>Modeling features</vt:lpstr>
      <vt:lpstr>Proposed PARAMETER-SF2 test scenario</vt:lpstr>
      <vt:lpstr>Proposed PARAMETER-SF2 test conditions</vt:lpstr>
      <vt:lpstr>Sensitivities </vt:lpstr>
      <vt:lpstr>Power balance</vt:lpstr>
      <vt:lpstr>Bundle hottest zone</vt:lpstr>
      <vt:lpstr>Temperature &amp; flooding time variation</vt:lpstr>
      <vt:lpstr>Some results of QUENCH-06* </vt:lpstr>
      <vt:lpstr>Test section water level</vt:lpstr>
      <vt:lpstr>Hydrogen generation</vt:lpstr>
      <vt:lpstr>Flooding Phase (SOCRAT calculations)</vt:lpstr>
      <vt:lpstr>Flooding Phase (ICARE calculations)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</dc:creator>
  <cp:lastModifiedBy>Peters, Ursula</cp:lastModifiedBy>
  <cp:revision>800</cp:revision>
  <cp:lastPrinted>2005-07-14T06:02:59Z</cp:lastPrinted>
  <dcterms:created xsi:type="dcterms:W3CDTF">2002-08-21T11:50:12Z</dcterms:created>
  <dcterms:modified xsi:type="dcterms:W3CDTF">2012-10-16T16:00:55Z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escription0">
    <vt:lpwstr>Pre-test calculations of PARAMETER-SF2 experiment</vt:lpwstr>
  </property>
</Properties>
</file>