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85" r:id="rId4"/>
    <p:sldId id="260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3" r:id="rId15"/>
    <p:sldId id="282" r:id="rId16"/>
    <p:sldId id="278" r:id="rId17"/>
    <p:sldId id="272" r:id="rId18"/>
    <p:sldId id="286" r:id="rId19"/>
    <p:sldId id="287" r:id="rId20"/>
    <p:sldId id="277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289" autoAdjust="0"/>
  </p:normalViewPr>
  <p:slideViewPr>
    <p:cSldViewPr>
      <p:cViewPr>
        <p:scale>
          <a:sx n="75" d="100"/>
          <a:sy n="75" d="100"/>
        </p:scale>
        <p:origin x="-166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7ABBF9-E962-449A-BB01-887F62C5BC0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1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F1C6AF-069A-4E39-BC97-0F91A746060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503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69AD0-126D-4E69-9374-777864D9CB73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B8C00-7BEA-4C33-BFAD-6520366CD76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7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5B46F-7AF9-4C62-B3DD-6BF2693ADE2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8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CDA6-FA01-476E-A0C7-8619B8CF3BA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9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248BB-5FA3-4480-A1E4-4EE17FD70A2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8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83384-A750-4667-A0D6-9CF5104AC4E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2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85C8B-2A86-4C94-93FD-503D6E34BE2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5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7EB15-F0D9-40D7-9A3D-29A8076FA24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71005-D01B-4F6B-AC1C-3E325EFFC7D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3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D96B5-84D7-4345-ACB4-94CEC23AECA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1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760C-00BB-4426-B1B3-85E279ADE08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4AD6D-61C9-4ED4-AC1F-7D9A2C7F390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4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/>
              <a:t>12th International QUENCH Workshop,  Forschungszentrum Karlsruhe, 24-26 October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607D11-32A0-43FB-92D2-81A02D1B0FED}" type="slidenum">
              <a:rPr lang="ru-RU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CB1-4F6C-49A4-B589-58BF73BAC6C7}" type="slidenum">
              <a:rPr lang="ru-RU"/>
              <a:pPr/>
              <a:t>1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2205038"/>
            <a:ext cx="8713788" cy="43926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/>
              <a:t>Material investigations of the SF1 fuel assembly.</a:t>
            </a:r>
          </a:p>
          <a:p>
            <a:pPr marL="0" indent="0" algn="ctr">
              <a:buFontTx/>
              <a:buNone/>
            </a:pPr>
            <a:r>
              <a:rPr lang="en-US" sz="2800"/>
              <a:t>Posttest appearance of the SF2 fuel assembly.</a:t>
            </a:r>
          </a:p>
          <a:p>
            <a:pPr marL="0" indent="0" algn="ctr">
              <a:buFontTx/>
              <a:buNone/>
            </a:pPr>
            <a:endParaRPr lang="en-US" sz="2800"/>
          </a:p>
          <a:p>
            <a:pPr marL="0" indent="0" algn="ctr">
              <a:buFontTx/>
              <a:buNone/>
            </a:pPr>
            <a:r>
              <a:rPr lang="en-US" sz="2800"/>
              <a:t>Presented by D.Ignatyev</a:t>
            </a:r>
          </a:p>
          <a:p>
            <a:pPr marL="0" indent="0" algn="ctr">
              <a:buFontTx/>
              <a:buNone/>
            </a:pPr>
            <a:endParaRPr lang="en-US" sz="2800"/>
          </a:p>
          <a:p>
            <a:pPr marL="0" indent="0" algn="ctr">
              <a:buFontTx/>
              <a:buNone/>
            </a:pPr>
            <a:endParaRPr lang="en-US"/>
          </a:p>
          <a:p>
            <a:pPr marL="0" indent="0" algn="ctr">
              <a:buFontTx/>
              <a:buNone/>
            </a:pPr>
            <a:r>
              <a:rPr lang="en-US" sz="1600"/>
              <a:t>Topical meeteng</a:t>
            </a:r>
          </a:p>
          <a:p>
            <a:pPr marL="0" indent="0" algn="ctr">
              <a:buFontTx/>
              <a:buNone/>
            </a:pPr>
            <a:r>
              <a:rPr lang="en-US" sz="1600"/>
              <a:t>Podolsk 3-6 July, 2007</a:t>
            </a:r>
            <a:endParaRPr lang="ru-RU" sz="16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333375"/>
            <a:ext cx="3168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FSUE SRI SIA “LUCH”</a:t>
            </a:r>
          </a:p>
          <a:p>
            <a:r>
              <a:rPr lang="en-US" b="1"/>
              <a:t>IBRAE RAS</a:t>
            </a:r>
          </a:p>
          <a:p>
            <a:r>
              <a:rPr lang="en-US" b="1"/>
              <a:t>FSUE EDO “GIDROPRESS”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885113" y="260350"/>
            <a:ext cx="757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ISTC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EA8-FA20-4EDF-A3BA-911272194DF5}" type="slidenum">
              <a:rPr lang="ru-RU"/>
              <a:pPr/>
              <a:t>10</a:t>
            </a:fld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777875"/>
          </a:xfrm>
        </p:spPr>
        <p:txBody>
          <a:bodyPr/>
          <a:lstStyle/>
          <a:p>
            <a:r>
              <a:rPr lang="en-US" sz="2800" b="1"/>
              <a:t>Cross section of the bundle at Z = 745 mm (top)</a:t>
            </a:r>
            <a:endParaRPr lang="ru-RU" sz="2800" b="1"/>
          </a:p>
        </p:txBody>
      </p:sp>
      <p:pic>
        <p:nvPicPr>
          <p:cNvPr id="21510" name="Picture 6" descr="2,1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3,1"/>
          <p:cNvPicPr>
            <a:picLocks noChangeAspect="1" noChangeArrowheads="1"/>
          </p:cNvPicPr>
          <p:nvPr/>
        </p:nvPicPr>
        <p:blipFill>
          <a:blip r:embed="rId3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Z-=-7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7917" r="18492" b="23265"/>
          <a:stretch>
            <a:fillRect/>
          </a:stretch>
        </p:blipFill>
        <p:spPr bwMode="auto">
          <a:xfrm>
            <a:off x="684213" y="836613"/>
            <a:ext cx="3959225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1908175" y="1773238"/>
            <a:ext cx="614363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411413" y="2276475"/>
            <a:ext cx="3600450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1476375" y="1125538"/>
            <a:ext cx="647700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051050" y="1557338"/>
            <a:ext cx="4249738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68313" y="5516563"/>
            <a:ext cx="83518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b="1"/>
              <a:t> </a:t>
            </a:r>
            <a:r>
              <a:rPr lang="en-US"/>
              <a:t>There is no molten material between rods</a:t>
            </a:r>
            <a:r>
              <a:rPr lang="ru-RU"/>
              <a:t>;</a:t>
            </a:r>
            <a:r>
              <a:rPr lang="en-US"/>
              <a:t>                                                                  -</a:t>
            </a:r>
            <a:r>
              <a:rPr lang="ru-RU"/>
              <a:t> </a:t>
            </a:r>
            <a:r>
              <a:rPr lang="en-US"/>
              <a:t>Fuel pellets are </a:t>
            </a:r>
            <a:r>
              <a:rPr lang="ru-RU"/>
              <a:t>essentially</a:t>
            </a:r>
            <a:r>
              <a:rPr lang="en-US"/>
              <a:t> dissolved;                                                                  - There is a ceramic </a:t>
            </a:r>
            <a:r>
              <a:rPr lang="ru-RU"/>
              <a:t>(</a:t>
            </a:r>
            <a:r>
              <a:rPr lang="en-US"/>
              <a:t>Zr,U)O</a:t>
            </a:r>
            <a:r>
              <a:rPr lang="en-US" sz="1200"/>
              <a:t>2</a:t>
            </a:r>
            <a:r>
              <a:rPr lang="en-US"/>
              <a:t> on the surface of the dissolved pellets. </a:t>
            </a:r>
            <a:endParaRPr lang="ru-R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588125" y="141287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3.1</a:t>
            </a:r>
            <a:endParaRPr lang="ru-RU" b="1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372225" y="3716338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2.1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6" grpId="0" animBg="1"/>
      <p:bldP spid="21518" grpId="0"/>
      <p:bldP spid="215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3CC-8E8F-4A0A-A249-01FD27E79567}" type="slidenum">
              <a:rPr lang="ru-RU"/>
              <a:pPr/>
              <a:t>11</a:t>
            </a:fld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  <a:noFill/>
          <a:ln/>
        </p:spPr>
        <p:txBody>
          <a:bodyPr/>
          <a:lstStyle/>
          <a:p>
            <a:r>
              <a:rPr lang="en-US" sz="2800" b="1"/>
              <a:t>Cross section of the bundle at Z = 793 mm (top)</a:t>
            </a:r>
            <a:endParaRPr lang="ru-RU" sz="2800" b="1"/>
          </a:p>
        </p:txBody>
      </p:sp>
      <p:pic>
        <p:nvPicPr>
          <p:cNvPr id="22533" name="Picture 5" descr="Z-=-7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t="15392" r="4333" b="15724"/>
          <a:stretch>
            <a:fillRect/>
          </a:stretch>
        </p:blipFill>
        <p:spPr bwMode="auto">
          <a:xfrm>
            <a:off x="611188" y="981075"/>
            <a:ext cx="4581525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1692275" y="1628775"/>
            <a:ext cx="576263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195513" y="2133600"/>
            <a:ext cx="3455987" cy="2159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59113" y="1484313"/>
            <a:ext cx="6477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3708400" y="1844675"/>
            <a:ext cx="1943100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2540" name="Picture 12" descr="3,4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28797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2,1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84538"/>
            <a:ext cx="28797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877050" y="162877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3.4</a:t>
            </a:r>
            <a:endParaRPr lang="ru-RU" b="1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877050" y="393382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2.1</a:t>
            </a:r>
            <a:endParaRPr lang="ru-RU" b="1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79388" y="5391150"/>
            <a:ext cx="86407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There is a relocated mass of melt at this level</a:t>
            </a:r>
            <a:r>
              <a:rPr lang="ru-RU"/>
              <a:t> </a:t>
            </a:r>
            <a:r>
              <a:rPr lang="en-US"/>
              <a:t>(top of the blockage</a:t>
            </a:r>
            <a:r>
              <a:rPr lang="ru-RU"/>
              <a:t>);                                                                                                  - </a:t>
            </a:r>
            <a:r>
              <a:rPr lang="en-US"/>
              <a:t>This mass of melt is not </a:t>
            </a:r>
            <a:r>
              <a:rPr lang="ru-RU"/>
              <a:t>homogeneous</a:t>
            </a:r>
            <a:r>
              <a:rPr lang="en-US"/>
              <a:t> – there are local variations in the brightness of the colour;                                                                                              </a:t>
            </a:r>
            <a:r>
              <a:rPr lang="ru-RU"/>
              <a:t>- </a:t>
            </a:r>
            <a:r>
              <a:rPr lang="en-US"/>
              <a:t>Fuel pellets are </a:t>
            </a:r>
            <a:r>
              <a:rPr lang="ru-RU"/>
              <a:t>essentially</a:t>
            </a:r>
            <a:r>
              <a:rPr lang="en-US"/>
              <a:t> dissolved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6724-9755-452A-8F19-F43002107B08}" type="slidenum">
              <a:rPr lang="ru-RU"/>
              <a:pPr/>
              <a:t>12</a:t>
            </a:fld>
            <a:endParaRPr lang="ru-RU"/>
          </a:p>
        </p:txBody>
      </p:sp>
      <p:pic>
        <p:nvPicPr>
          <p:cNvPr id="23556" name="Picture 4" descr="79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357562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79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49725"/>
            <a:ext cx="3357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79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49725"/>
            <a:ext cx="3357562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Z-=-7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0" t="43416" r="4323" b="19962"/>
          <a:stretch>
            <a:fillRect/>
          </a:stretch>
        </p:blipFill>
        <p:spPr bwMode="auto">
          <a:xfrm>
            <a:off x="395288" y="765175"/>
            <a:ext cx="4248150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339975" y="765175"/>
            <a:ext cx="358775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771775" y="1052513"/>
            <a:ext cx="2160588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132138" y="2493963"/>
            <a:ext cx="358775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419475" y="2781300"/>
            <a:ext cx="2232025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55650" y="2781300"/>
            <a:ext cx="358775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116013" y="3068638"/>
            <a:ext cx="1584325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076825" y="4149725"/>
            <a:ext cx="1785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(Zr,U)O</a:t>
            </a:r>
            <a:r>
              <a:rPr lang="en-US" sz="1200" b="1">
                <a:solidFill>
                  <a:schemeClr val="bg1"/>
                </a:solidFill>
              </a:rPr>
              <a:t>2 </a:t>
            </a:r>
            <a:r>
              <a:rPr lang="en-US" b="1">
                <a:solidFill>
                  <a:schemeClr val="bg1"/>
                </a:solidFill>
              </a:rPr>
              <a:t>+ ZrO</a:t>
            </a: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4932363" y="1341438"/>
            <a:ext cx="3529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a – Zr(O) + (Zr,U)O</a:t>
            </a:r>
            <a:r>
              <a:rPr lang="en-US" sz="1200" b="1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 + (U,Zr)O</a:t>
            </a: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1258888" y="4149725"/>
            <a:ext cx="3529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a – Zr(O) + (Zr,U)O</a:t>
            </a:r>
            <a:r>
              <a:rPr lang="en-US" sz="1200" b="1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 + (U,Zr)O</a:t>
            </a: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835150" y="188913"/>
            <a:ext cx="590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Microstructures of the melt at 793 mm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  <p:bldP spid="23562" grpId="0" animBg="1"/>
      <p:bldP spid="23563" grpId="0" animBg="1"/>
      <p:bldP spid="23564" grpId="0" animBg="1"/>
      <p:bldP spid="23566" grpId="0" animBg="1"/>
      <p:bldP spid="23567" grpId="0"/>
      <p:bldP spid="23568" grpId="0"/>
      <p:bldP spid="235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5B76-48A1-4E63-8BD5-EDC46066822F}" type="slidenum">
              <a:rPr lang="ru-RU"/>
              <a:pPr/>
              <a:t>13</a:t>
            </a:fld>
            <a:endParaRPr lang="ru-RU"/>
          </a:p>
        </p:txBody>
      </p:sp>
      <p:pic>
        <p:nvPicPr>
          <p:cNvPr id="24580" name="Picture 4" descr="Z-=-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3940" r="20787" b="18126"/>
          <a:stretch>
            <a:fillRect/>
          </a:stretch>
        </p:blipFill>
        <p:spPr bwMode="auto">
          <a:xfrm>
            <a:off x="250825" y="908050"/>
            <a:ext cx="4176713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Z-=-1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10370" r="19310" b="25658"/>
          <a:stretch>
            <a:fillRect/>
          </a:stretch>
        </p:blipFill>
        <p:spPr bwMode="auto">
          <a:xfrm>
            <a:off x="4500563" y="908050"/>
            <a:ext cx="42481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331913" y="4941888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Z = 839 mm</a:t>
            </a:r>
            <a:endParaRPr lang="ru-RU" sz="24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651500" y="4868863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Z = 1021 mm</a:t>
            </a:r>
            <a:endParaRPr lang="ru-RU" sz="2400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  <a:noFill/>
          <a:ln/>
        </p:spPr>
        <p:txBody>
          <a:bodyPr/>
          <a:lstStyle/>
          <a:p>
            <a:r>
              <a:rPr lang="en-US" sz="2800" b="1"/>
              <a:t>Cross sections of the bundle at 800…1100 mm</a:t>
            </a:r>
            <a:endParaRPr lang="ru-RU" sz="2800" b="1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23850" y="5589588"/>
            <a:ext cx="84963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</a:t>
            </a:r>
            <a:r>
              <a:rPr lang="en-US"/>
              <a:t>There are no claddings, shroud and molten material at this region</a:t>
            </a:r>
            <a:r>
              <a:rPr lang="ru-RU"/>
              <a:t>;                                                                        - </a:t>
            </a:r>
            <a:r>
              <a:rPr lang="en-US"/>
              <a:t>We can see remains of oxide scale</a:t>
            </a:r>
            <a:r>
              <a:rPr lang="ru-RU"/>
              <a:t> </a:t>
            </a:r>
            <a:r>
              <a:rPr lang="en-US"/>
              <a:t>on the rods</a:t>
            </a:r>
            <a:r>
              <a:rPr lang="ru-RU"/>
              <a:t>;                                                                                 - </a:t>
            </a:r>
            <a:r>
              <a:rPr lang="en-US"/>
              <a:t>Fuel pellets are </a:t>
            </a:r>
            <a:r>
              <a:rPr lang="ru-RU"/>
              <a:t>essentially</a:t>
            </a:r>
            <a:r>
              <a:rPr lang="en-US"/>
              <a:t> dissolved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ACF5-6657-4B7A-8D57-4088A513F6D4}" type="slidenum">
              <a:rPr lang="ru-RU"/>
              <a:pPr/>
              <a:t>14</a:t>
            </a:fld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777875"/>
          </a:xfrm>
        </p:spPr>
        <p:txBody>
          <a:bodyPr/>
          <a:lstStyle/>
          <a:p>
            <a:r>
              <a:rPr lang="en-US" sz="2800" b="1"/>
              <a:t>Strong fuel dissolution by relocated melt</a:t>
            </a:r>
            <a:endParaRPr lang="ru-RU" sz="2800" b="1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835150" y="3429000"/>
            <a:ext cx="2519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 = 839 mm</a:t>
            </a:r>
            <a:endParaRPr lang="ru-RU"/>
          </a:p>
        </p:txBody>
      </p:sp>
      <p:pic>
        <p:nvPicPr>
          <p:cNvPr id="27654" name="Picture 6" descr="2,5"/>
          <p:cNvPicPr>
            <a:picLocks noChangeAspect="1" noChangeArrowheads="1"/>
          </p:cNvPicPr>
          <p:nvPr/>
        </p:nvPicPr>
        <p:blipFill>
          <a:blip r:embed="rId2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336073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011863" y="3429000"/>
            <a:ext cx="251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 = 886 mm</a:t>
            </a:r>
            <a:endParaRPr lang="ru-RU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763713" y="6308725"/>
            <a:ext cx="251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 = 930 mm</a:t>
            </a:r>
            <a:endParaRPr lang="ru-RU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156325" y="6308725"/>
            <a:ext cx="2519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 = 1021 mm</a:t>
            </a:r>
            <a:endParaRPr lang="ru-RU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443663" y="1773238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2.3</a:t>
            </a:r>
            <a:endParaRPr lang="ru-RU" b="1"/>
          </a:p>
        </p:txBody>
      </p:sp>
      <p:pic>
        <p:nvPicPr>
          <p:cNvPr id="27664" name="Picture 16" descr="3,9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33575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268538" y="170021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3.9</a:t>
            </a:r>
          </a:p>
        </p:txBody>
      </p:sp>
      <p:pic>
        <p:nvPicPr>
          <p:cNvPr id="27666" name="Picture 18" descr="2,1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3357562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268538" y="458152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2.2</a:t>
            </a:r>
          </a:p>
        </p:txBody>
      </p:sp>
      <p:pic>
        <p:nvPicPr>
          <p:cNvPr id="27668" name="Picture 20" descr="2,3"/>
          <p:cNvPicPr>
            <a:picLocks noChangeAspect="1" noChangeArrowheads="1"/>
          </p:cNvPicPr>
          <p:nvPr/>
        </p:nvPicPr>
        <p:blipFill>
          <a:blip r:embed="rId5" cstate="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3357563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6732588" y="48688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7156-9C72-49FC-AD3A-32FA4B26B1E7}" type="slidenum">
              <a:rPr lang="ru-RU"/>
              <a:pPr/>
              <a:t>15</a:t>
            </a:fld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/>
              <a:t>Fuel fragmentation</a:t>
            </a:r>
            <a:endParaRPr lang="ru-RU" sz="4000"/>
          </a:p>
        </p:txBody>
      </p:sp>
      <p:pic>
        <p:nvPicPr>
          <p:cNvPr id="40964" name="Picture 4" descr="Z-=-1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13525" r="17673" b="29529"/>
          <a:stretch>
            <a:fillRect/>
          </a:stretch>
        </p:blipFill>
        <p:spPr bwMode="auto">
          <a:xfrm>
            <a:off x="250825" y="1196975"/>
            <a:ext cx="4249738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Z-=-1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5707" r="20311" b="20465"/>
          <a:stretch>
            <a:fillRect/>
          </a:stretch>
        </p:blipFill>
        <p:spPr bwMode="auto">
          <a:xfrm>
            <a:off x="4643438" y="1196975"/>
            <a:ext cx="4176712" cy="3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187450" y="4941888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Z = 1066 mm</a:t>
            </a:r>
            <a:endParaRPr lang="ru-RU" sz="240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724525" y="5013325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Z = 1091 mm</a:t>
            </a:r>
            <a:endParaRPr lang="ru-RU" sz="240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95288" y="5734050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 </a:t>
            </a:r>
            <a:r>
              <a:rPr lang="en-US"/>
              <a:t>Only on these levels fragmentation of fuel was found out, but relocation of fuel does not significant.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663D-5999-483A-BA40-73427B5ACBE5}" type="slidenum">
              <a:rPr lang="ru-RU"/>
              <a:pPr/>
              <a:t>16</a:t>
            </a:fld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noFill/>
          <a:ln/>
        </p:spPr>
        <p:txBody>
          <a:bodyPr/>
          <a:lstStyle/>
          <a:p>
            <a:r>
              <a:rPr lang="en-US" sz="2800" b="1"/>
              <a:t>Cross section of the bundle at Z = 1263 mm (top)</a:t>
            </a:r>
            <a:endParaRPr lang="ru-RU" sz="2800" b="1"/>
          </a:p>
        </p:txBody>
      </p:sp>
      <p:pic>
        <p:nvPicPr>
          <p:cNvPr id="32773" name="Picture 5" descr="Z-=-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2585" r="10214" b="13583"/>
          <a:stretch>
            <a:fillRect/>
          </a:stretch>
        </p:blipFill>
        <p:spPr bwMode="auto">
          <a:xfrm>
            <a:off x="900113" y="908050"/>
            <a:ext cx="4275137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x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28829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41663"/>
            <a:ext cx="2871788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011863" y="3141663"/>
            <a:ext cx="500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/>
              <a:t>Zr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84888" y="4724400"/>
            <a:ext cx="568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/>
              <a:t>UO</a:t>
            </a:r>
            <a:r>
              <a:rPr lang="ru-RU" sz="1200" b="1" baseline="-25000"/>
              <a:t>2</a:t>
            </a:r>
            <a:endParaRPr lang="ru-RU" sz="1200" b="1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867400" y="386080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/>
              <a:t>(U, Zr)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867400" y="4221163"/>
            <a:ext cx="16557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>
                <a:sym typeface="Symbol" pitchFamily="18" charset="2"/>
              </a:rPr>
              <a:t></a:t>
            </a:r>
            <a:r>
              <a:rPr lang="ru-RU" sz="1200" b="1"/>
              <a:t> - Zr(O) + (U, Zr)</a:t>
            </a:r>
            <a:endParaRPr lang="ru-RU" b="1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795963" y="1989138"/>
            <a:ext cx="500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/>
              <a:t>Zr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885113" y="1341438"/>
            <a:ext cx="568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/>
              <a:t>Zr</a:t>
            </a:r>
            <a:r>
              <a:rPr lang="ru-RU" sz="1200" b="1"/>
              <a:t>O</a:t>
            </a:r>
            <a:r>
              <a:rPr lang="ru-RU" sz="1200" b="1" baseline="-25000"/>
              <a:t>2</a:t>
            </a:r>
            <a:endParaRPr lang="ru-RU" sz="1200" b="1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95288" y="5373688"/>
            <a:ext cx="84978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</a:t>
            </a:r>
            <a:r>
              <a:rPr lang="en-US"/>
              <a:t>Claddings has through-wall cracks</a:t>
            </a:r>
            <a:r>
              <a:rPr lang="ru-RU"/>
              <a:t>, </a:t>
            </a:r>
            <a:r>
              <a:rPr lang="en-US"/>
              <a:t>which faces does not oxidized</a:t>
            </a:r>
            <a:r>
              <a:rPr lang="ru-RU"/>
              <a:t>;                                                                                                                - </a:t>
            </a:r>
            <a:r>
              <a:rPr lang="en-US"/>
              <a:t>In places of cladding-fuel contact were founded the tracers</a:t>
            </a:r>
            <a:r>
              <a:rPr lang="ru-RU"/>
              <a:t> </a:t>
            </a:r>
            <a:r>
              <a:rPr lang="en-US"/>
              <a:t>of eutectic interaction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F281-9AD5-417E-86C3-5470D1FF099D}" type="slidenum">
              <a:rPr lang="ru-RU"/>
              <a:pPr/>
              <a:t>17</a:t>
            </a:fld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3850" y="260350"/>
            <a:ext cx="828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UO</a:t>
            </a:r>
            <a:r>
              <a:rPr lang="en-US" sz="1600" b="1"/>
              <a:t>2</a:t>
            </a:r>
            <a:r>
              <a:rPr lang="en-US" sz="2400" b="1"/>
              <a:t> distribution, melt relocation </a:t>
            </a:r>
          </a:p>
          <a:p>
            <a:pPr algn="ctr"/>
            <a:r>
              <a:rPr lang="en-US" sz="2400" b="1"/>
              <a:t>and blockage formation</a:t>
            </a:r>
            <a:r>
              <a:rPr lang="ru-RU" sz="2400" b="1"/>
              <a:t> </a:t>
            </a:r>
            <a:r>
              <a:rPr lang="en-US" sz="2400" b="1"/>
              <a:t>in PARAMETER-SF1 bundle </a:t>
            </a:r>
            <a:endParaRPr lang="ru-RU" sz="2400" b="1"/>
          </a:p>
        </p:txBody>
      </p:sp>
      <p:pic>
        <p:nvPicPr>
          <p:cNvPr id="26632" name="Picture 8" descr="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85225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9810-5F96-4886-9B92-3FA1D069B4E4}" type="slidenum">
              <a:rPr lang="ru-RU"/>
              <a:pPr/>
              <a:t>18</a:t>
            </a:fld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64613" cy="649288"/>
          </a:xfrm>
          <a:noFill/>
          <a:ln/>
        </p:spPr>
        <p:txBody>
          <a:bodyPr/>
          <a:lstStyle/>
          <a:p>
            <a:r>
              <a:rPr lang="en-US" sz="3200" b="1"/>
              <a:t>Posttest appearance</a:t>
            </a:r>
            <a:r>
              <a:rPr lang="ru-RU" sz="3200" b="1"/>
              <a:t> of </a:t>
            </a:r>
            <a:r>
              <a:rPr lang="en-US" sz="3200" b="1"/>
              <a:t>SF2 fuel assembly</a:t>
            </a:r>
            <a:endParaRPr lang="ru-RU" sz="3200" b="1"/>
          </a:p>
        </p:txBody>
      </p:sp>
      <p:pic>
        <p:nvPicPr>
          <p:cNvPr id="46085" name="Picture 5" descr="DSC064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078287" cy="30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DSC064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081462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11188" y="4652963"/>
            <a:ext cx="78486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</a:t>
            </a:r>
            <a:r>
              <a:rPr lang="en-US"/>
              <a:t>Shroud</a:t>
            </a:r>
            <a:r>
              <a:rPr lang="ru-RU"/>
              <a:t> </a:t>
            </a:r>
            <a:r>
              <a:rPr lang="en-US"/>
              <a:t>kept its integrity and leak tightness</a:t>
            </a:r>
            <a:r>
              <a:rPr lang="ru-RU"/>
              <a:t>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</a:t>
            </a:r>
            <a:r>
              <a:rPr lang="en-US"/>
              <a:t>There is a thin oxide layer on its outer surface</a:t>
            </a:r>
            <a:r>
              <a:rPr lang="ru-RU"/>
              <a:t>;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6468-FA9A-45EC-87C7-A582D22A2DDC}" type="slidenum">
              <a:rPr lang="ru-RU"/>
              <a:pPr/>
              <a:t>19</a:t>
            </a:fld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/>
              <a:t>Sampling for material analysis </a:t>
            </a:r>
            <a:br>
              <a:rPr lang="en-US" sz="3600" b="1"/>
            </a:br>
            <a:endParaRPr lang="ru-RU" sz="3600" b="1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827088" y="4724400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 = 1100 mm</a:t>
            </a:r>
            <a:endParaRPr lang="ru-RU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708400" y="47244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 = 1250 mm</a:t>
            </a:r>
            <a:endParaRPr lang="ru-RU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588125" y="47244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 = 1300 mm</a:t>
            </a:r>
            <a:endParaRPr lang="ru-RU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5288" y="5229225"/>
            <a:ext cx="79930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 </a:t>
            </a:r>
            <a:r>
              <a:rPr lang="en-US"/>
              <a:t>Fuel rod claddings were oxidized considerably and partially fragmented</a:t>
            </a:r>
            <a:r>
              <a:rPr lang="ru-RU"/>
              <a:t>;</a:t>
            </a:r>
          </a:p>
          <a:p>
            <a:pPr>
              <a:spcBef>
                <a:spcPct val="50000"/>
              </a:spcBef>
            </a:pPr>
            <a:r>
              <a:rPr lang="ru-RU"/>
              <a:t>- </a:t>
            </a:r>
            <a:r>
              <a:rPr lang="en-US"/>
              <a:t>There is no melt in the space between fuel rods. </a:t>
            </a:r>
            <a:endParaRPr lang="ru-RU"/>
          </a:p>
        </p:txBody>
      </p:sp>
      <p:pic>
        <p:nvPicPr>
          <p:cNvPr id="47115" name="Picture 11" descr="1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5095" r="19675" b="8205"/>
          <a:stretch>
            <a:fillRect/>
          </a:stretch>
        </p:blipFill>
        <p:spPr bwMode="auto">
          <a:xfrm>
            <a:off x="539750" y="1916113"/>
            <a:ext cx="24669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12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t="8290" r="19232" b="5551"/>
          <a:stretch>
            <a:fillRect/>
          </a:stretch>
        </p:blipFill>
        <p:spPr bwMode="auto">
          <a:xfrm>
            <a:off x="3419475" y="1916113"/>
            <a:ext cx="24193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7" name="Picture 13" descr="1296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5594" r="20241" b="6705"/>
          <a:stretch>
            <a:fillRect/>
          </a:stretch>
        </p:blipFill>
        <p:spPr bwMode="auto">
          <a:xfrm>
            <a:off x="6300788" y="1916113"/>
            <a:ext cx="2328862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15B-08B4-4F24-AE49-5D7D5FABFDAE}" type="slidenum">
              <a:rPr lang="ru-RU"/>
              <a:pPr/>
              <a:t>2</a:t>
            </a:fld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5102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600" b="1"/>
              <a:t>Objective</a:t>
            </a:r>
            <a:endParaRPr lang="ru-RU" sz="3600" b="1"/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r>
              <a:rPr lang="ru-RU"/>
              <a:t>Analysis </a:t>
            </a:r>
            <a:r>
              <a:rPr lang="en-US"/>
              <a:t>of </a:t>
            </a:r>
            <a:r>
              <a:rPr lang="ru-RU"/>
              <a:t>model </a:t>
            </a:r>
            <a:r>
              <a:rPr lang="en-US"/>
              <a:t>fuel assemblies          VVER-1000</a:t>
            </a:r>
            <a:r>
              <a:rPr lang="ru-RU"/>
              <a:t> </a:t>
            </a:r>
            <a:r>
              <a:rPr lang="en-US"/>
              <a:t>appearance</a:t>
            </a:r>
            <a:r>
              <a:rPr lang="ru-RU"/>
              <a:t> after </a:t>
            </a:r>
            <a:r>
              <a:rPr lang="en-US"/>
              <a:t>severe accident </a:t>
            </a:r>
            <a:r>
              <a:rPr lang="ru-RU"/>
              <a:t>test</a:t>
            </a:r>
            <a:r>
              <a:rPr lang="en-US"/>
              <a:t>s</a:t>
            </a:r>
            <a:r>
              <a:rPr lang="ru-RU"/>
              <a:t> with </a:t>
            </a:r>
            <a:r>
              <a:rPr lang="en-US" u="sng"/>
              <a:t>TOP</a:t>
            </a:r>
            <a:r>
              <a:rPr lang="en-US"/>
              <a:t> and </a:t>
            </a:r>
            <a:r>
              <a:rPr lang="en-US" u="sng"/>
              <a:t>TOP&amp;BOTTOM</a:t>
            </a:r>
            <a:r>
              <a:rPr lang="en-US"/>
              <a:t> flooding</a:t>
            </a:r>
            <a:endParaRPr lang="ru-RU" b="1"/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Main tasks</a:t>
            </a:r>
            <a:endParaRPr lang="ru-RU" sz="2800" b="1"/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r>
              <a:rPr lang="en-US" sz="2400"/>
              <a:t>Analysis of oxidation scale, structure, chemical and phase composition of the bundle elements;</a:t>
            </a:r>
          </a:p>
          <a:p>
            <a:pPr>
              <a:lnSpc>
                <a:spcPct val="80000"/>
              </a:lnSpc>
              <a:buFont typeface="Symbol" pitchFamily="18" charset="2"/>
              <a:buChar char="·"/>
            </a:pPr>
            <a:r>
              <a:rPr lang="en-US" sz="2400"/>
              <a:t>Determination of UO</a:t>
            </a:r>
            <a:r>
              <a:rPr lang="en-US" sz="1800"/>
              <a:t>2 </a:t>
            </a:r>
            <a:r>
              <a:rPr lang="en-US" sz="2400"/>
              <a:t>pellets dissolution degree and fuel distribution on height of assembly;</a:t>
            </a:r>
          </a:p>
          <a:p>
            <a:pPr>
              <a:lnSpc>
                <a:spcPct val="80000"/>
              </a:lnSpc>
            </a:pPr>
            <a:r>
              <a:rPr lang="en-US" sz="2400"/>
              <a:t>Estimation of melt distribution and blockage formation in the bundle.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8200-759A-4F93-A796-8B2A19A61980}" type="slidenum">
              <a:rPr lang="ru-RU"/>
              <a:pPr/>
              <a:t>20</a:t>
            </a:fld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en-US" sz="3200"/>
              <a:t>CONCLUSION (1)</a:t>
            </a:r>
            <a:endParaRPr lang="ru-RU" sz="32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496300" cy="4392613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 b="1" u="sng"/>
              <a:t>top</a:t>
            </a:r>
            <a:r>
              <a:rPr lang="en-US" sz="2000"/>
              <a:t> flooding of overheated up to 2000C bundle resulted in </a:t>
            </a:r>
            <a:r>
              <a:rPr lang="ru-RU" sz="2000"/>
              <a:t>expanded</a:t>
            </a:r>
            <a:r>
              <a:rPr lang="en-US" sz="2000"/>
              <a:t> degradation of fuel rods </a:t>
            </a:r>
            <a:r>
              <a:rPr lang="ru-RU" sz="2000"/>
              <a:t>(</a:t>
            </a:r>
            <a:r>
              <a:rPr lang="en-US" sz="2000"/>
              <a:t>Z</a:t>
            </a:r>
            <a:r>
              <a:rPr lang="ru-RU" sz="2000"/>
              <a:t> = 700…1</a:t>
            </a:r>
            <a:r>
              <a:rPr lang="en-US" sz="2000"/>
              <a:t>1</a:t>
            </a:r>
            <a:r>
              <a:rPr lang="ru-RU" sz="2000"/>
              <a:t>00 </a:t>
            </a:r>
            <a:r>
              <a:rPr lang="en-US" sz="2000"/>
              <a:t>mm</a:t>
            </a:r>
            <a:r>
              <a:rPr lang="ru-RU" sz="2000"/>
              <a:t>)</a:t>
            </a:r>
            <a:r>
              <a:rPr lang="en-US" sz="2000"/>
              <a:t>, formation of melt, melt relocation</a:t>
            </a:r>
            <a:r>
              <a:rPr lang="ru-RU" sz="2000"/>
              <a:t> </a:t>
            </a:r>
            <a:r>
              <a:rPr lang="en-US" sz="2000"/>
              <a:t>and blockage formation</a:t>
            </a:r>
            <a:r>
              <a:rPr lang="ru-RU" sz="2000"/>
              <a:t>. </a:t>
            </a:r>
            <a:r>
              <a:rPr lang="en-US" sz="2000"/>
              <a:t>The integrity of assembly was saved only at the expense of heaters, which one played a role of a hull in the given experiment;</a:t>
            </a:r>
          </a:p>
          <a:p>
            <a:pPr marL="609600" indent="-609600" algn="just">
              <a:lnSpc>
                <a:spcPct val="80000"/>
              </a:lnSpc>
            </a:pPr>
            <a:endParaRPr lang="en-US" sz="2000"/>
          </a:p>
          <a:p>
            <a:pPr marL="609600" indent="-609600" algn="just">
              <a:lnSpc>
                <a:spcPct val="80000"/>
              </a:lnSpc>
            </a:pPr>
            <a:r>
              <a:rPr lang="en-US" sz="2000"/>
              <a:t>According to the plan of the project ISTC #3194 material investigations of fuel assemly </a:t>
            </a:r>
            <a:r>
              <a:rPr lang="en-US" sz="2000" b="1"/>
              <a:t>PARAMETER - SF1</a:t>
            </a:r>
            <a:r>
              <a:rPr lang="en-US" sz="2000"/>
              <a:t> were carried out. The obtained date include: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000"/>
              <a:t>	- thicknesses of ZrO</a:t>
            </a:r>
            <a:r>
              <a:rPr lang="en-US" sz="1200"/>
              <a:t>2</a:t>
            </a:r>
            <a:r>
              <a:rPr lang="en-US" sz="2000"/>
              <a:t> layers on cladding and shroud;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000"/>
              <a:t>	- thicknesses  of oxide phase on melt surface;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000"/>
              <a:t>	- axial UO</a:t>
            </a:r>
            <a:r>
              <a:rPr lang="en-US" sz="1200"/>
              <a:t>2</a:t>
            </a:r>
            <a:r>
              <a:rPr lang="en-US" sz="2000"/>
              <a:t> distribution on the bundle hight;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000"/>
              <a:t>	- distribution of relocated masses and blockage in the bundle;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000"/>
              <a:t>	- srtucrure an composition of melt ar different cross sections;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2000"/>
              <a:t>	- thicknesses of the layers, formed in consequence of eutectic interaction  Zr – UO</a:t>
            </a:r>
            <a:r>
              <a:rPr lang="en-US" sz="1200"/>
              <a:t>2</a:t>
            </a:r>
            <a:r>
              <a:rPr lang="en-US" sz="2000"/>
              <a:t>;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A60-2F34-4181-AB38-EEBEEC6ADB0A}" type="slidenum">
              <a:rPr lang="ru-RU"/>
              <a:pPr/>
              <a:t>21</a:t>
            </a:fld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  <a:noFill/>
          <a:ln/>
        </p:spPr>
        <p:txBody>
          <a:bodyPr/>
          <a:lstStyle/>
          <a:p>
            <a:r>
              <a:rPr lang="en-US" sz="3200"/>
              <a:t>CONCLUSION (2)</a:t>
            </a:r>
            <a:endParaRPr lang="ru-RU" sz="320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68313" y="1125538"/>
            <a:ext cx="8135937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        The </a:t>
            </a:r>
            <a:r>
              <a:rPr lang="en-US" sz="2000" b="1" u="sng"/>
              <a:t>top&amp;bottom</a:t>
            </a:r>
            <a:r>
              <a:rPr lang="en-US" sz="2000"/>
              <a:t> flooding of overheated up to 1500 C bundle         resulted in  fragmentation of fuel rods without melt relocation</a:t>
            </a:r>
            <a:r>
              <a:rPr lang="ru-RU" sz="2000"/>
              <a:t> </a:t>
            </a:r>
            <a:r>
              <a:rPr lang="en-US" sz="2000"/>
              <a:t>and blockage formation;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        According to the plan of the project ISTC #3194 fuel assembly </a:t>
            </a:r>
            <a:r>
              <a:rPr lang="en-US" sz="2000" b="1"/>
              <a:t>PARAMETER – SF2</a:t>
            </a:r>
            <a:r>
              <a:rPr lang="en-US" sz="2000"/>
              <a:t> was filled by epoxy and cut on cross sections.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3446-D27E-4225-AD54-A8E67A2F8E66}" type="slidenum">
              <a:rPr lang="ru-RU"/>
              <a:pPr/>
              <a:t>3</a:t>
            </a:fld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68313" y="150813"/>
            <a:ext cx="828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Schematic model of PARAMETER-SF1 assembly </a:t>
            </a:r>
          </a:p>
          <a:p>
            <a:pPr algn="ctr"/>
            <a:r>
              <a:rPr lang="en-US" sz="2400" b="1"/>
              <a:t>after test</a:t>
            </a:r>
            <a:r>
              <a:rPr lang="ru-RU" sz="24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5070" name="Picture 14" descr="sx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>
            <a:fillRect/>
          </a:stretch>
        </p:blipFill>
        <p:spPr bwMode="auto">
          <a:xfrm>
            <a:off x="0" y="981075"/>
            <a:ext cx="7092950" cy="55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3419475" y="6453188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3419475" y="5661025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3419475" y="6165850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3419475" y="5013325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V="1">
            <a:off x="3419475" y="4437063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V="1">
            <a:off x="3419475" y="3933825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V="1">
            <a:off x="3419475" y="3429000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3419475" y="2852738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3419475" y="2636838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V="1">
            <a:off x="3419475" y="2276475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V="1">
            <a:off x="3419475" y="4724400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3419475" y="1916113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 flipV="1">
            <a:off x="3419475" y="1628775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 flipV="1">
            <a:off x="3419475" y="5300663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85" name="AutoShape 29"/>
          <p:cNvSpPr>
            <a:spLocks/>
          </p:cNvSpPr>
          <p:nvPr/>
        </p:nvSpPr>
        <p:spPr bwMode="auto">
          <a:xfrm>
            <a:off x="7308850" y="1341438"/>
            <a:ext cx="647700" cy="4967287"/>
          </a:xfrm>
          <a:prstGeom prst="rightBrace">
            <a:avLst>
              <a:gd name="adj1" fmla="val 63909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 rot="16200000">
            <a:off x="6172995" y="3339306"/>
            <a:ext cx="45323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Total amount of                             cross sections - 18</a:t>
            </a:r>
            <a:endParaRPr lang="ru-RU" sz="2400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3419475" y="1268413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 flipV="1">
            <a:off x="3419475" y="4221163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V="1">
            <a:off x="3419475" y="3141663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 flipV="1">
            <a:off x="3419475" y="5876925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C084-E0CD-4F4C-B54E-593F61E9B5D2}" type="slidenum">
              <a:rPr lang="ru-RU"/>
              <a:pPr/>
              <a:t>4</a:t>
            </a:fld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chemeClr val="tx1"/>
                </a:solidFill>
              </a:rPr>
              <a:t>Cross section of the bundle at Z = 536 mm (top)</a:t>
            </a:r>
            <a:br>
              <a:rPr lang="en-US" sz="2800" b="1">
                <a:solidFill>
                  <a:schemeClr val="tx1"/>
                </a:solidFill>
              </a:rPr>
            </a:br>
            <a:endParaRPr lang="ru-RU" sz="2800" b="1">
              <a:solidFill>
                <a:schemeClr val="tx1"/>
              </a:solidFill>
            </a:endParaRPr>
          </a:p>
        </p:txBody>
      </p:sp>
      <p:pic>
        <p:nvPicPr>
          <p:cNvPr id="13316" name="Picture 4" descr="Z-=-535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7455" r="8986" b="10925"/>
          <a:stretch>
            <a:fillRect/>
          </a:stretch>
        </p:blipFill>
        <p:spPr bwMode="auto">
          <a:xfrm>
            <a:off x="684213" y="1268413"/>
            <a:ext cx="4408487" cy="39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1619250" y="4076700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2700338" y="2492375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321" name="Picture 9" descr="raspl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286067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rasplav x500 -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28829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1908175" y="1628775"/>
            <a:ext cx="4751388" cy="2520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6732588" y="1341438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948488" y="1700213"/>
            <a:ext cx="215900" cy="1800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95288" y="5589588"/>
            <a:ext cx="85693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</a:t>
            </a:r>
            <a:r>
              <a:rPr lang="ru-RU"/>
              <a:t>The assembly has no essential damages, the thickness of oxide scale on </a:t>
            </a:r>
            <a:r>
              <a:rPr lang="en-US"/>
              <a:t>the</a:t>
            </a:r>
            <a:r>
              <a:rPr lang="ru-RU"/>
              <a:t> surface of zirconium elements does not exceed 10 microns;</a:t>
            </a:r>
            <a:r>
              <a:rPr lang="en-US"/>
              <a:t>                </a:t>
            </a:r>
            <a:r>
              <a:rPr lang="ru-RU"/>
              <a:t> 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</a:t>
            </a:r>
            <a:r>
              <a:rPr lang="en-US"/>
              <a:t>T</a:t>
            </a:r>
            <a:r>
              <a:rPr lang="ru-RU"/>
              <a:t>wo drips of a melt are detected</a:t>
            </a:r>
            <a:r>
              <a:rPr lang="en-US"/>
              <a:t> between rods</a:t>
            </a:r>
            <a:r>
              <a:rPr lang="ru-RU"/>
              <a:t>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nimBg="1"/>
      <p:bldP spid="13323" grpId="0" animBg="1"/>
      <p:bldP spid="13324" grpId="0" animBg="1"/>
      <p:bldP spid="133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BD7-E953-493D-81A3-90C08B828B43}" type="slidenum">
              <a:rPr lang="ru-RU"/>
              <a:pPr/>
              <a:t>5</a:t>
            </a:fld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765175"/>
          </a:xfrm>
        </p:spPr>
        <p:txBody>
          <a:bodyPr/>
          <a:lstStyle/>
          <a:p>
            <a:r>
              <a:rPr lang="en-US" sz="2400" b="1"/>
              <a:t>Structure and composition</a:t>
            </a:r>
            <a:r>
              <a:rPr lang="en-US" sz="2400" b="1">
                <a:solidFill>
                  <a:schemeClr val="tx1"/>
                </a:solidFill>
              </a:rPr>
              <a:t> of the melt (Z = 536 mm)</a:t>
            </a:r>
            <a:r>
              <a:rPr lang="en-US" sz="3600" b="1">
                <a:solidFill>
                  <a:schemeClr val="tx1"/>
                </a:solidFill>
              </a:rPr>
              <a:t> 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15364" name="Picture 4" descr="rasplav - 2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r="1956"/>
          <a:stretch>
            <a:fillRect/>
          </a:stretch>
        </p:blipFill>
        <p:spPr bwMode="auto">
          <a:xfrm>
            <a:off x="152400" y="914400"/>
            <a:ext cx="359886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integral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3851275" y="1628775"/>
            <a:ext cx="510540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5" name="Picture 25" descr="535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/>
          <a:stretch>
            <a:fillRect/>
          </a:stretch>
        </p:blipFill>
        <p:spPr bwMode="auto">
          <a:xfrm>
            <a:off x="179388" y="3860800"/>
            <a:ext cx="3624262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140200" y="4797425"/>
            <a:ext cx="3887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Ceramic phase content –</a:t>
            </a:r>
            <a:r>
              <a:rPr lang="ru-RU" sz="2000"/>
              <a:t> 24</a:t>
            </a:r>
            <a:r>
              <a:rPr lang="en-US" sz="2000"/>
              <a:t> %</a:t>
            </a:r>
            <a:endParaRPr lang="ru-RU" sz="2000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403350" y="1052513"/>
            <a:ext cx="12573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 b="1">
                <a:solidFill>
                  <a:srgbClr val="0000FF"/>
                </a:solidFill>
              </a:rPr>
              <a:t>Dark phase</a:t>
            </a:r>
            <a:endParaRPr lang="ru-RU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763713" y="4724400"/>
            <a:ext cx="12573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 b="1">
                <a:solidFill>
                  <a:srgbClr val="0000FF"/>
                </a:solidFill>
              </a:rPr>
              <a:t>Metallic phase</a:t>
            </a:r>
            <a:endParaRPr lang="ru-RU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051050" y="1773238"/>
            <a:ext cx="12573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 b="1">
                <a:solidFill>
                  <a:srgbClr val="0000FF"/>
                </a:solidFill>
              </a:rPr>
              <a:t>Grey phase</a:t>
            </a:r>
            <a:endParaRPr lang="ru-RU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>
            <a:off x="1042988" y="1341438"/>
            <a:ext cx="576262" cy="2873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1763713" y="2060575"/>
            <a:ext cx="576262" cy="142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H="1">
            <a:off x="1763713" y="2997200"/>
            <a:ext cx="431800" cy="2873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1547813" y="4941888"/>
            <a:ext cx="431800" cy="2143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>
            <a:off x="468313" y="4437063"/>
            <a:ext cx="574675" cy="3587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1763713" y="2708275"/>
            <a:ext cx="12573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 b="1">
                <a:solidFill>
                  <a:srgbClr val="0000FF"/>
                </a:solidFill>
              </a:rPr>
              <a:t>Light phase</a:t>
            </a:r>
            <a:endParaRPr lang="ru-RU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827088" y="4149725"/>
            <a:ext cx="12573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 b="1">
                <a:solidFill>
                  <a:srgbClr val="0000FF"/>
                </a:solidFill>
              </a:rPr>
              <a:t>Ceramic phase</a:t>
            </a:r>
            <a:endParaRPr lang="ru-RU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B564-EF12-4F84-969C-A8D72EA9B305}" type="slidenum">
              <a:rPr lang="ru-RU"/>
              <a:pPr/>
              <a:t>6</a:t>
            </a:fld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>
            <p:ph type="title"/>
          </p:nvPr>
        </p:nvSpPr>
        <p:spPr>
          <a:xfrm>
            <a:off x="539750" y="115888"/>
            <a:ext cx="8229600" cy="777875"/>
          </a:xfrm>
          <a:noFill/>
          <a:ln/>
        </p:spPr>
        <p:txBody>
          <a:bodyPr/>
          <a:lstStyle/>
          <a:p>
            <a:pPr algn="l"/>
            <a:r>
              <a:rPr lang="en-US" sz="2800" b="1"/>
              <a:t>Cross section of the bundle at Z = 652 mm (top)</a:t>
            </a:r>
          </a:p>
        </p:txBody>
      </p:sp>
      <p:pic>
        <p:nvPicPr>
          <p:cNvPr id="16389" name="Picture 5" descr="Z-=-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t="8673" r="10699" b="11627"/>
          <a:stretch>
            <a:fillRect/>
          </a:stretch>
        </p:blipFill>
        <p:spPr bwMode="auto">
          <a:xfrm>
            <a:off x="684213" y="981075"/>
            <a:ext cx="4448175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132138" y="1412875"/>
            <a:ext cx="244792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843213" y="1125538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484438" y="2492375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843213" y="2708275"/>
            <a:ext cx="2736850" cy="6492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6395" name="Picture 11" descr="a-x500"/>
          <p:cNvPicPr>
            <a:picLocks noChangeAspect="1" noChangeArrowheads="1"/>
          </p:cNvPicPr>
          <p:nvPr/>
        </p:nvPicPr>
        <p:blipFill>
          <a:blip r:embed="rId3" cstate="print">
            <a:lum bright="-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652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41663"/>
            <a:ext cx="28749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443663" y="981075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Eutectic</a:t>
            </a:r>
            <a:r>
              <a:rPr lang="en-US">
                <a:solidFill>
                  <a:schemeClr val="bg1"/>
                </a:solidFill>
              </a:rPr>
              <a:t> Zr - SS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588125" y="32131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(U,Zr,O) melt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39750" y="5510213"/>
            <a:ext cx="7921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en-US"/>
              <a:t> The melt between rods flew off on rod surface warming up them and diluting claddings;</a:t>
            </a:r>
          </a:p>
          <a:p>
            <a:r>
              <a:rPr lang="en-US"/>
              <a:t>- Composition of the melt - (U,Zr,O) or eutectic Zr – 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4" grpId="0" animBg="1"/>
      <p:bldP spid="16397" grpId="0"/>
      <p:bldP spid="16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9B7-E7EE-44F0-A530-74D2F26389BE}" type="slidenum">
              <a:rPr lang="ru-RU"/>
              <a:pPr/>
              <a:t>7</a:t>
            </a:fld>
            <a:endParaRPr lang="ru-RU"/>
          </a:p>
        </p:txBody>
      </p:sp>
      <p:pic>
        <p:nvPicPr>
          <p:cNvPr id="19460" name="Picture 4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28797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059113" y="2060575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700338" y="1844675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195513" y="5229225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2555875" y="4868863"/>
            <a:ext cx="1655763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9468" name="Picture 12" descr="652-raspl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427538" y="13414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Zr</a:t>
            </a:r>
            <a:endParaRPr lang="ru-RU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076825" y="1341438"/>
            <a:ext cx="11525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Melt     (Zr, U, O, Fe, Cr, Ni)</a:t>
            </a:r>
            <a:endParaRPr lang="ru-RU" sz="1600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932363" y="2636838"/>
            <a:ext cx="18732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 – Zr(O) + (U,Zr)</a:t>
            </a:r>
            <a:endParaRPr lang="ru-RU" sz="16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732588" y="126841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UO</a:t>
            </a:r>
            <a:r>
              <a:rPr lang="en-US" sz="1400">
                <a:solidFill>
                  <a:schemeClr val="bg1"/>
                </a:solidFill>
              </a:rPr>
              <a:t>2</a:t>
            </a:r>
            <a:endParaRPr lang="ru-RU" sz="1400">
              <a:solidFill>
                <a:schemeClr val="bg1"/>
              </a:solidFill>
            </a:endParaRPr>
          </a:p>
        </p:txBody>
      </p:sp>
      <p:pic>
        <p:nvPicPr>
          <p:cNvPr id="19479" name="Picture 23" descr="tv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60800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81" name="Line 25"/>
          <p:cNvSpPr>
            <a:spLocks noChangeShapeType="1"/>
          </p:cNvSpPr>
          <p:nvPr/>
        </p:nvSpPr>
        <p:spPr bwMode="auto">
          <a:xfrm flipH="1">
            <a:off x="6588125" y="4652963"/>
            <a:ext cx="647700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5867400" y="2205038"/>
            <a:ext cx="64928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1763713" y="188913"/>
            <a:ext cx="5761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Zr – UO</a:t>
            </a:r>
            <a:r>
              <a:rPr lang="en-US" sz="1600" b="1"/>
              <a:t>2</a:t>
            </a:r>
            <a:r>
              <a:rPr lang="en-US" sz="2800" b="1"/>
              <a:t> interaction (Z </a:t>
            </a:r>
            <a:r>
              <a:rPr lang="ru-RU" sz="2800" b="1"/>
              <a:t>=652 </a:t>
            </a:r>
            <a:r>
              <a:rPr lang="en-US" sz="2800" b="1"/>
              <a:t>mm)</a:t>
            </a:r>
            <a:endParaRPr lang="ru-RU" sz="2800" b="1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2195513" y="46529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3.4</a:t>
            </a:r>
            <a:endParaRPr lang="ru-RU" b="1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908175" y="162877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2.4</a:t>
            </a:r>
            <a:endParaRPr lang="ru-RU" b="1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6227763" y="4005263"/>
            <a:ext cx="8651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UO</a:t>
            </a:r>
            <a:r>
              <a:rPr lang="en-US" sz="1200">
                <a:solidFill>
                  <a:schemeClr val="bg1"/>
                </a:solidFill>
              </a:rPr>
              <a:t>2</a:t>
            </a:r>
            <a:endParaRPr lang="ru-RU" sz="12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508625" y="508476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– Zr(O)</a:t>
            </a:r>
            <a:endParaRPr lang="ru-RU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4859338" y="47244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(U,Zr)</a:t>
            </a:r>
            <a:endParaRPr lang="ru-RU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7235825" y="4437063"/>
            <a:ext cx="2124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 – Zr(O)+ (U,Zr)</a:t>
            </a:r>
            <a:endParaRPr lang="ru-RU"/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468313" y="2997200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</a:t>
            </a:r>
            <a:r>
              <a:rPr lang="en-US"/>
              <a:t> There was the melt In the cladding-fuel gaps, which was ‘liquefied’ fuel and claddings; </a:t>
            </a:r>
            <a:endParaRPr lang="ru-RU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468313" y="6021388"/>
            <a:ext cx="799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 </a:t>
            </a:r>
            <a:r>
              <a:rPr lang="en-US"/>
              <a:t>In case of cladding-fuel contact the eutectic interaction occured with formation of phases, known to be typical for Zr-UO</a:t>
            </a:r>
            <a:r>
              <a:rPr lang="en-US" sz="1200"/>
              <a:t>2</a:t>
            </a:r>
            <a:r>
              <a:rPr lang="en-US"/>
              <a:t> interaction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B545-7127-49BC-BF7B-958E029265A4}" type="slidenum">
              <a:rPr lang="ru-RU"/>
              <a:pPr/>
              <a:t>8</a:t>
            </a:fld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</a:rPr>
              <a:t>Cross section of the bundle at Z = 699 mm (top)</a:t>
            </a:r>
            <a:endParaRPr lang="ru-RU" sz="2800" b="1">
              <a:solidFill>
                <a:schemeClr val="tx1"/>
              </a:solidFill>
            </a:endParaRPr>
          </a:p>
        </p:txBody>
      </p:sp>
      <p:pic>
        <p:nvPicPr>
          <p:cNvPr id="17412" name="Picture 4" descr="Z-=-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12585" r="17090" b="21260"/>
          <a:stretch>
            <a:fillRect/>
          </a:stretch>
        </p:blipFill>
        <p:spPr bwMode="auto">
          <a:xfrm>
            <a:off x="468313" y="981075"/>
            <a:ext cx="4535487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41663"/>
            <a:ext cx="28797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843213" y="3284538"/>
            <a:ext cx="720725" cy="720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492500" y="3860800"/>
            <a:ext cx="2447925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2484438" y="2492375"/>
            <a:ext cx="358775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7417" name="Picture 9" descr="699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6613"/>
            <a:ext cx="28797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2843213" y="1700213"/>
            <a:ext cx="2881312" cy="865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435600" y="90805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(U,Zr,O) melt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588125" y="4005263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2.4</a:t>
            </a:r>
            <a:endParaRPr lang="ru-RU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23850" y="5510213"/>
            <a:ext cx="83518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- The essential damage of </a:t>
            </a:r>
            <a:r>
              <a:rPr lang="en-US"/>
              <a:t>claddings and shroud</a:t>
            </a:r>
            <a:r>
              <a:rPr lang="ru-RU"/>
              <a:t> is noted</a:t>
            </a:r>
            <a:r>
              <a:rPr lang="en-US"/>
              <a:t>, </a:t>
            </a:r>
            <a:r>
              <a:rPr lang="ru-RU"/>
              <a:t>that testifies reaching at the given level of melting point of metal </a:t>
            </a:r>
            <a:r>
              <a:rPr lang="en-US"/>
              <a:t>Zr-1%Nb</a:t>
            </a:r>
            <a:r>
              <a:rPr lang="ru-RU"/>
              <a:t> (~1870</a:t>
            </a:r>
            <a:r>
              <a:rPr lang="en-US"/>
              <a:t> C</a:t>
            </a:r>
            <a:r>
              <a:rPr lang="ru-RU"/>
              <a:t>). </a:t>
            </a:r>
          </a:p>
          <a:p>
            <a:r>
              <a:rPr lang="ru-RU"/>
              <a:t>- The form of </a:t>
            </a:r>
            <a:r>
              <a:rPr lang="en-US"/>
              <a:t>claddings</a:t>
            </a:r>
            <a:r>
              <a:rPr lang="ru-RU"/>
              <a:t> was saved </a:t>
            </a:r>
            <a:r>
              <a:rPr lang="en-US"/>
              <a:t>by the</a:t>
            </a:r>
            <a:r>
              <a:rPr lang="ru-RU"/>
              <a:t> external oxide</a:t>
            </a:r>
            <a:r>
              <a:rPr lang="en-US"/>
              <a:t> layer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8" grpId="0" animBg="1"/>
      <p:bldP spid="17419" grpId="0"/>
      <p:bldP spid="174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A5EB-B2A5-4E92-B589-DE66D397DA04}" type="slidenum">
              <a:rPr lang="ru-RU"/>
              <a:pPr/>
              <a:t>9</a:t>
            </a:fld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  <a:noFill/>
          <a:ln/>
        </p:spPr>
        <p:txBody>
          <a:bodyPr/>
          <a:lstStyle/>
          <a:p>
            <a:r>
              <a:rPr lang="en-US" sz="2800" b="1"/>
              <a:t>Cross section of the bundle at Z = 723 mm (top)</a:t>
            </a:r>
            <a:endParaRPr lang="ru-RU" sz="2800" b="1"/>
          </a:p>
        </p:txBody>
      </p:sp>
      <p:pic>
        <p:nvPicPr>
          <p:cNvPr id="18437" name="Picture 5" descr="723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765175"/>
            <a:ext cx="28797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Z-=-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19958" r="18492" b="25230"/>
          <a:stretch>
            <a:fillRect/>
          </a:stretch>
        </p:blipFill>
        <p:spPr bwMode="auto">
          <a:xfrm>
            <a:off x="755650" y="836613"/>
            <a:ext cx="408781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3276600" y="1628775"/>
            <a:ext cx="358775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3635375" y="1700213"/>
            <a:ext cx="18002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1619250" y="2420938"/>
            <a:ext cx="614363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124075" y="2924175"/>
            <a:ext cx="3311525" cy="115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8443" name="Picture 11" descr="2,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97200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9750" y="5157788"/>
            <a:ext cx="8353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b="1"/>
              <a:t> </a:t>
            </a:r>
            <a:r>
              <a:rPr lang="en-US"/>
              <a:t>Once molten and relocated masses have formed an almost compact blockage (bottom of the blockage</a:t>
            </a:r>
            <a:r>
              <a:rPr lang="ru-RU"/>
              <a:t>);</a:t>
            </a:r>
            <a:r>
              <a:rPr lang="en-US"/>
              <a:t>                                                                                        - The structure of melt at this cross section is</a:t>
            </a:r>
            <a:r>
              <a:rPr lang="ru-RU"/>
              <a:t> </a:t>
            </a:r>
            <a:r>
              <a:rPr lang="en-US"/>
              <a:t>quite </a:t>
            </a:r>
            <a:r>
              <a:rPr lang="ru-RU"/>
              <a:t>homogeneous</a:t>
            </a:r>
            <a:r>
              <a:rPr lang="en-US"/>
              <a:t>;                            - Claddings and shroud were completely dissolved.                                                </a:t>
            </a:r>
            <a:endParaRPr lang="ru-R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580063" y="836613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(U,Zr,O) melt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516688" y="3716338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  <p:bldP spid="18442" grpId="0" animBg="1"/>
      <p:bldP spid="18446" grpId="0"/>
      <p:bldP spid="1844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Bildschirmpräsentation (4:3)</PresentationFormat>
  <Paragraphs>151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Symbol</vt:lpstr>
      <vt:lpstr>Tahoma</vt:lpstr>
      <vt:lpstr>Times New Roman</vt:lpstr>
      <vt:lpstr>Оформление по умолчанию</vt:lpstr>
      <vt:lpstr>PowerPoint-Präsentation</vt:lpstr>
      <vt:lpstr>PowerPoint-Präsentation</vt:lpstr>
      <vt:lpstr>PowerPoint-Präsentation</vt:lpstr>
      <vt:lpstr>Cross section of the bundle at Z = 536 mm (top) </vt:lpstr>
      <vt:lpstr>Structure and composition of the melt (Z = 536 mm) </vt:lpstr>
      <vt:lpstr>Cross section of the bundle at Z = 652 mm (top)</vt:lpstr>
      <vt:lpstr>PowerPoint-Präsentation</vt:lpstr>
      <vt:lpstr>Cross section of the bundle at Z = 699 mm (top)</vt:lpstr>
      <vt:lpstr>Cross section of the bundle at Z = 723 mm (top)</vt:lpstr>
      <vt:lpstr>Cross section of the bundle at Z = 745 mm (top)</vt:lpstr>
      <vt:lpstr>Cross section of the bundle at Z = 793 mm (top)</vt:lpstr>
      <vt:lpstr>PowerPoint-Präsentation</vt:lpstr>
      <vt:lpstr>Cross sections of the bundle at 800…1100 mm</vt:lpstr>
      <vt:lpstr>Strong fuel dissolution by relocated melt</vt:lpstr>
      <vt:lpstr>Fuel fragmentation</vt:lpstr>
      <vt:lpstr>Cross section of the bundle at Z = 1263 mm (top)</vt:lpstr>
      <vt:lpstr>PowerPoint-Präsentation</vt:lpstr>
      <vt:lpstr>Posttest appearance of SF2 fuel assembly</vt:lpstr>
      <vt:lpstr> Sampling for material analysis  </vt:lpstr>
      <vt:lpstr>CONCLUSION (1)</vt:lpstr>
      <vt:lpstr>CONCLUSION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Вольный каменщик</dc:creator>
  <cp:lastModifiedBy>Peters, Ursula</cp:lastModifiedBy>
  <cp:revision>49</cp:revision>
  <dcterms:created xsi:type="dcterms:W3CDTF">2006-09-29T11:23:59Z</dcterms:created>
  <dcterms:modified xsi:type="dcterms:W3CDTF">2012-10-16T15:59:06Z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Material investigations of the SF1 fuel assembly. Posttest appearance of the SF2 fuel assembly.</vt:lpwstr>
  </property>
</Properties>
</file>