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6"/>
  </p:notesMasterIdLst>
  <p:handoutMasterIdLst>
    <p:handoutMasterId r:id="rId27"/>
  </p:handoutMasterIdLst>
  <p:sldIdLst>
    <p:sldId id="304" r:id="rId2"/>
    <p:sldId id="421" r:id="rId3"/>
    <p:sldId id="359" r:id="rId4"/>
    <p:sldId id="415" r:id="rId5"/>
    <p:sldId id="458" r:id="rId6"/>
    <p:sldId id="459" r:id="rId7"/>
    <p:sldId id="461" r:id="rId8"/>
    <p:sldId id="460" r:id="rId9"/>
    <p:sldId id="409" r:id="rId10"/>
    <p:sldId id="454" r:id="rId11"/>
    <p:sldId id="455" r:id="rId12"/>
    <p:sldId id="462" r:id="rId13"/>
    <p:sldId id="470" r:id="rId14"/>
    <p:sldId id="463" r:id="rId15"/>
    <p:sldId id="464" r:id="rId16"/>
    <p:sldId id="465" r:id="rId17"/>
    <p:sldId id="467" r:id="rId18"/>
    <p:sldId id="473" r:id="rId19"/>
    <p:sldId id="466" r:id="rId20"/>
    <p:sldId id="468" r:id="rId21"/>
    <p:sldId id="474" r:id="rId22"/>
    <p:sldId id="469" r:id="rId23"/>
    <p:sldId id="471" r:id="rId24"/>
    <p:sldId id="472" r:id="rId25"/>
  </p:sldIdLst>
  <p:sldSz cx="9144000" cy="6858000" type="screen4x3"/>
  <p:notesSz cx="9750425" cy="6854825"/>
  <p:defaultTextStyle>
    <a:defPPr>
      <a:defRPr lang="en-US"/>
    </a:defPPr>
    <a:lvl1pPr algn="l" rtl="0" fontAlgn="base">
      <a:spcBef>
        <a:spcPct val="20000"/>
      </a:spcBef>
      <a:spcAft>
        <a:spcPct val="0"/>
      </a:spcAft>
      <a:buClr>
        <a:schemeClr val="hlink"/>
      </a:buClr>
      <a:buSzPct val="65000"/>
      <a:buFont typeface="Wingdings" pitchFamily="2" charset="2"/>
      <a:defRPr b="1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Arial" charset="0"/>
        <a:ea typeface="+mn-ea"/>
        <a:cs typeface="+mn-cs"/>
      </a:defRPr>
    </a:lvl1pPr>
    <a:lvl2pPr marL="457200" algn="l" rtl="0" fontAlgn="base">
      <a:spcBef>
        <a:spcPct val="20000"/>
      </a:spcBef>
      <a:spcAft>
        <a:spcPct val="0"/>
      </a:spcAft>
      <a:buClr>
        <a:schemeClr val="hlink"/>
      </a:buClr>
      <a:buSzPct val="65000"/>
      <a:buFont typeface="Wingdings" pitchFamily="2" charset="2"/>
      <a:defRPr b="1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Arial" charset="0"/>
        <a:ea typeface="+mn-ea"/>
        <a:cs typeface="+mn-cs"/>
      </a:defRPr>
    </a:lvl2pPr>
    <a:lvl3pPr marL="914400" algn="l" rtl="0" fontAlgn="base">
      <a:spcBef>
        <a:spcPct val="20000"/>
      </a:spcBef>
      <a:spcAft>
        <a:spcPct val="0"/>
      </a:spcAft>
      <a:buClr>
        <a:schemeClr val="hlink"/>
      </a:buClr>
      <a:buSzPct val="65000"/>
      <a:buFont typeface="Wingdings" pitchFamily="2" charset="2"/>
      <a:defRPr b="1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Arial" charset="0"/>
        <a:ea typeface="+mn-ea"/>
        <a:cs typeface="+mn-cs"/>
      </a:defRPr>
    </a:lvl3pPr>
    <a:lvl4pPr marL="1371600" algn="l" rtl="0" fontAlgn="base">
      <a:spcBef>
        <a:spcPct val="20000"/>
      </a:spcBef>
      <a:spcAft>
        <a:spcPct val="0"/>
      </a:spcAft>
      <a:buClr>
        <a:schemeClr val="hlink"/>
      </a:buClr>
      <a:buSzPct val="65000"/>
      <a:buFont typeface="Wingdings" pitchFamily="2" charset="2"/>
      <a:defRPr b="1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Arial" charset="0"/>
        <a:ea typeface="+mn-ea"/>
        <a:cs typeface="+mn-cs"/>
      </a:defRPr>
    </a:lvl4pPr>
    <a:lvl5pPr marL="1828800" algn="l" rtl="0" fontAlgn="base">
      <a:spcBef>
        <a:spcPct val="20000"/>
      </a:spcBef>
      <a:spcAft>
        <a:spcPct val="0"/>
      </a:spcAft>
      <a:buClr>
        <a:schemeClr val="hlink"/>
      </a:buClr>
      <a:buSzPct val="65000"/>
      <a:buFont typeface="Wingdings" pitchFamily="2" charset="2"/>
      <a:defRPr b="1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Arial" charset="0"/>
        <a:ea typeface="+mn-ea"/>
        <a:cs typeface="+mn-cs"/>
      </a:defRPr>
    </a:lvl5pPr>
    <a:lvl6pPr marL="2286000" algn="l" defTabSz="914400" rtl="0" eaLnBrk="1" latinLnBrk="0" hangingPunct="1">
      <a:defRPr b="1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Arial" charset="0"/>
        <a:ea typeface="+mn-ea"/>
        <a:cs typeface="+mn-cs"/>
      </a:defRPr>
    </a:lvl6pPr>
    <a:lvl7pPr marL="2743200" algn="l" defTabSz="914400" rtl="0" eaLnBrk="1" latinLnBrk="0" hangingPunct="1">
      <a:defRPr b="1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Arial" charset="0"/>
        <a:ea typeface="+mn-ea"/>
        <a:cs typeface="+mn-cs"/>
      </a:defRPr>
    </a:lvl7pPr>
    <a:lvl8pPr marL="3200400" algn="l" defTabSz="914400" rtl="0" eaLnBrk="1" latinLnBrk="0" hangingPunct="1">
      <a:defRPr b="1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Arial" charset="0"/>
        <a:ea typeface="+mn-ea"/>
        <a:cs typeface="+mn-cs"/>
      </a:defRPr>
    </a:lvl8pPr>
    <a:lvl9pPr marL="3657600" algn="l" defTabSz="914400" rtl="0" eaLnBrk="1" latinLnBrk="0" hangingPunct="1">
      <a:defRPr b="1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990033"/>
    <a:srgbClr val="6666FF"/>
    <a:srgbClr val="006666"/>
    <a:srgbClr val="003399"/>
    <a:srgbClr val="009999"/>
    <a:srgbClr val="800080"/>
    <a:srgbClr val="CCECFF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5620"/>
    <p:restoredTop sz="94660"/>
  </p:normalViewPr>
  <p:slideViewPr>
    <p:cSldViewPr>
      <p:cViewPr>
        <p:scale>
          <a:sx n="100" d="100"/>
          <a:sy n="100" d="100"/>
        </p:scale>
        <p:origin x="-802" y="20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36" d="100"/>
          <a:sy n="36" d="100"/>
        </p:scale>
        <p:origin x="-1578" y="-72"/>
      </p:cViewPr>
      <p:guideLst>
        <p:guide orient="horz" pos="2159"/>
        <p:guide pos="3073"/>
      </p:guideLst>
    </p:cSldViewPr>
  </p:notes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4224338" cy="344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buClrTx/>
              <a:buSzTx/>
              <a:buFontTx/>
              <a:buNone/>
              <a:defRPr sz="1200" b="0">
                <a:effectLst/>
                <a:latin typeface="Times New Roman" pitchFamily="18" charset="0"/>
              </a:defRPr>
            </a:lvl1pPr>
          </a:lstStyle>
          <a:p>
            <a:endParaRPr lang="ru-RU"/>
          </a:p>
        </p:txBody>
      </p:sp>
      <p:sp>
        <p:nvSpPr>
          <p:cNvPr id="7885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5526088" y="0"/>
            <a:ext cx="4224337" cy="344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buClrTx/>
              <a:buSzTx/>
              <a:buFontTx/>
              <a:buNone/>
              <a:defRPr sz="1200" b="0">
                <a:effectLst/>
                <a:latin typeface="Times New Roman" pitchFamily="18" charset="0"/>
              </a:defRPr>
            </a:lvl1pPr>
          </a:lstStyle>
          <a:p>
            <a:endParaRPr lang="ru-RU"/>
          </a:p>
        </p:txBody>
      </p:sp>
      <p:sp>
        <p:nvSpPr>
          <p:cNvPr id="7885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6510338"/>
            <a:ext cx="4224338" cy="344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buClrTx/>
              <a:buSzTx/>
              <a:buFontTx/>
              <a:buNone/>
              <a:defRPr sz="1200" b="0">
                <a:effectLst/>
                <a:latin typeface="Times New Roman" pitchFamily="18" charset="0"/>
              </a:defRPr>
            </a:lvl1pPr>
          </a:lstStyle>
          <a:p>
            <a:endParaRPr lang="ru-RU"/>
          </a:p>
        </p:txBody>
      </p:sp>
      <p:sp>
        <p:nvSpPr>
          <p:cNvPr id="7885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5526088" y="6510338"/>
            <a:ext cx="4224337" cy="344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buClrTx/>
              <a:buSzTx/>
              <a:buFontTx/>
              <a:buNone/>
              <a:defRPr sz="1200" b="0">
                <a:effectLst/>
                <a:latin typeface="Times New Roman" pitchFamily="18" charset="0"/>
              </a:defRPr>
            </a:lvl1pPr>
          </a:lstStyle>
          <a:p>
            <a:fld id="{178D5DDF-8D91-4641-A5B2-42DAF34EFF27}" type="slidenum">
              <a:rPr lang="ru-RU"/>
              <a:pPr/>
              <a:t>‹Nr.›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4046947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4224338" cy="344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buClrTx/>
              <a:buSzTx/>
              <a:buFontTx/>
              <a:buNone/>
              <a:defRPr sz="1200" b="0">
                <a:effectLst/>
                <a:latin typeface="Times New Roman" pitchFamily="18" charset="0"/>
              </a:defRPr>
            </a:lvl1pPr>
          </a:lstStyle>
          <a:p>
            <a:endParaRPr lang="ru-RU"/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5526088" y="0"/>
            <a:ext cx="4224337" cy="344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buClrTx/>
              <a:buSzTx/>
              <a:buFontTx/>
              <a:buNone/>
              <a:defRPr sz="1200" b="0">
                <a:effectLst/>
                <a:latin typeface="Times New Roman" pitchFamily="18" charset="0"/>
              </a:defRPr>
            </a:lvl1pPr>
          </a:lstStyle>
          <a:p>
            <a:endParaRPr lang="ru-RU"/>
          </a:p>
        </p:txBody>
      </p:sp>
      <p:sp>
        <p:nvSpPr>
          <p:cNvPr id="23556" name="Rectangle 4"/>
          <p:cNvSpPr>
            <a:spLocks noChangeArrowheads="1" noTextEdit="1"/>
          </p:cNvSpPr>
          <p:nvPr>
            <p:ph type="sldImg" idx="2"/>
          </p:nvPr>
        </p:nvSpPr>
        <p:spPr bwMode="auto">
          <a:xfrm>
            <a:off x="3162300" y="514350"/>
            <a:ext cx="3429000" cy="257016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2355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1300163" y="3255963"/>
            <a:ext cx="7150100" cy="3084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2355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6510338"/>
            <a:ext cx="4224338" cy="344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buClrTx/>
              <a:buSzTx/>
              <a:buFontTx/>
              <a:buNone/>
              <a:defRPr sz="1200" b="0">
                <a:effectLst/>
                <a:latin typeface="Times New Roman" pitchFamily="18" charset="0"/>
              </a:defRPr>
            </a:lvl1pPr>
          </a:lstStyle>
          <a:p>
            <a:endParaRPr lang="ru-RU"/>
          </a:p>
        </p:txBody>
      </p:sp>
      <p:sp>
        <p:nvSpPr>
          <p:cNvPr id="2355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5526088" y="6510338"/>
            <a:ext cx="4224337" cy="344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buClrTx/>
              <a:buSzTx/>
              <a:buFontTx/>
              <a:buNone/>
              <a:defRPr sz="1200" b="0">
                <a:effectLst/>
                <a:latin typeface="Times New Roman" pitchFamily="18" charset="0"/>
              </a:defRPr>
            </a:lvl1pPr>
          </a:lstStyle>
          <a:p>
            <a:fld id="{F6792E16-8649-4DA7-B33F-3DFBD02474A8}" type="slidenum">
              <a:rPr lang="ru-RU"/>
              <a:pPr/>
              <a:t>‹Nr.›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193773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F7916E5-49EB-482E-8E94-B9E6A45FE268}" type="slidenum">
              <a:rPr lang="ru-RU"/>
              <a:pPr/>
              <a:t>1</a:t>
            </a:fld>
            <a:endParaRPr lang="ru-RU"/>
          </a:p>
        </p:txBody>
      </p:sp>
      <p:sp>
        <p:nvSpPr>
          <p:cNvPr id="104450" name="Rectangle 2"/>
          <p:cNvSpPr>
            <a:spLocks noChangeArrowheads="1"/>
          </p:cNvSpPr>
          <p:nvPr>
            <p:ph type="sldImg"/>
          </p:nvPr>
        </p:nvSpPr>
        <p:spPr bwMode="auto">
          <a:xfrm>
            <a:off x="3163888" y="514350"/>
            <a:ext cx="3425825" cy="2570163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4451" name="Rectangle 3"/>
          <p:cNvSpPr>
            <a:spLocks noChangeArrowheads="1"/>
          </p:cNvSpPr>
          <p:nvPr>
            <p:ph type="body" idx="1"/>
          </p:nvPr>
        </p:nvSpPr>
        <p:spPr bwMode="auto">
          <a:xfrm>
            <a:off x="1300163" y="3255963"/>
            <a:ext cx="7150100" cy="308451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22" name="Rectangle 2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676400"/>
            <a:ext cx="7772400" cy="18288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ru-RU" noProof="0" smtClean="0"/>
              <a:t>Образец заголовка</a:t>
            </a:r>
          </a:p>
        </p:txBody>
      </p:sp>
      <p:sp>
        <p:nvSpPr>
          <p:cNvPr id="491523" name="Rectangle 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pPr lvl="0"/>
            <a:r>
              <a:rPr lang="ru-RU" noProof="0" smtClean="0"/>
              <a:t>Образец подзаголовка</a:t>
            </a:r>
          </a:p>
        </p:txBody>
      </p:sp>
      <p:sp>
        <p:nvSpPr>
          <p:cNvPr id="491524" name="Rectangle 4"/>
          <p:cNvSpPr>
            <a:spLocks noGrp="1" noChangeArrowheads="1"/>
          </p:cNvSpPr>
          <p:nvPr>
            <p:ph type="dt" sz="quarter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91525" name="Rectangle 5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91526" name="Rectangle 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6A8E9097-BAFD-40A1-9A4E-57F59ED694D6}" type="slidenum">
              <a:rPr lang="ru-RU"/>
              <a:pPr/>
              <a:t>‹Nr.›</a:t>
            </a:fld>
            <a:endParaRPr lang="ru-RU"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5B7E160-8B2C-4281-B64E-9BC00B742C37}" type="slidenum">
              <a:rPr lang="ru-RU"/>
              <a:pPr/>
              <a:t>‹Nr.›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72921811"/>
      </p:ext>
    </p:extLst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381000"/>
            <a:ext cx="2057400" cy="5715000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019800" cy="5715000"/>
          </a:xfr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D1A6768-FF1A-4ECA-B73F-30B950FA0EB2}" type="slidenum">
              <a:rPr lang="ru-RU"/>
              <a:pPr/>
              <a:t>‹Nr.›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70081394"/>
      </p:ext>
    </p:extLst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/>
          </p:nvPr>
        </p:nvSpPr>
        <p:spPr>
          <a:xfrm>
            <a:off x="457200" y="381000"/>
            <a:ext cx="8229600" cy="5715000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A8BB67C3-1B6D-4807-9207-5B7DAE957469}" type="slidenum">
              <a:rPr lang="ru-RU"/>
              <a:pPr/>
              <a:t>‹Nr.›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31621581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E082C5B-BB39-4B40-9D87-4DB396C31E82}" type="slidenum">
              <a:rPr lang="ru-RU"/>
              <a:pPr/>
              <a:t>‹Nr.›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63276622"/>
      </p:ext>
    </p:extLst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11F3B57-4836-4B7F-B319-3FEAFD081C73}" type="slidenum">
              <a:rPr lang="ru-RU"/>
              <a:pPr/>
              <a:t>‹Nr.›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92966496"/>
      </p:ext>
    </p:extLst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4038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4038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6E96FAC-DA36-4227-B611-FC2DE4DAE1CC}" type="slidenum">
              <a:rPr lang="ru-RU"/>
              <a:pPr/>
              <a:t>‹Nr.›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93721335"/>
      </p:ext>
    </p:extLst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9CCF474-BBCA-4256-8232-6351E8D709EA}" type="slidenum">
              <a:rPr lang="ru-RU"/>
              <a:pPr/>
              <a:t>‹Nr.›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29909650"/>
      </p:ext>
    </p:extLst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AF07DBA-EAB2-4AF9-8F23-549603D057C3}" type="slidenum">
              <a:rPr lang="ru-RU"/>
              <a:pPr/>
              <a:t>‹Nr.›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00314755"/>
      </p:ext>
    </p:extLst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4B3F08A-6B1C-455A-B86F-B5189C04839F}" type="slidenum">
              <a:rPr lang="ru-RU"/>
              <a:pPr/>
              <a:t>‹Nr.›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5244694"/>
      </p:ext>
    </p:extLst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0D049B4-6033-4335-B6E8-8D3DA387B446}" type="slidenum">
              <a:rPr lang="ru-RU"/>
              <a:pPr/>
              <a:t>‹Nr.›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9448526"/>
      </p:ext>
    </p:extLst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40F79BF-6383-4BCD-AE02-3CAFBB3D4D33}" type="slidenum">
              <a:rPr lang="ru-RU"/>
              <a:pPr/>
              <a:t>‹Nr.›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12946349"/>
      </p:ext>
    </p:extLst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CCECFF"/>
            </a:gs>
            <a:gs pos="100000">
              <a:srgbClr val="CCECFF">
                <a:gamma/>
                <a:shade val="85098"/>
                <a:invGamma/>
              </a:srgbClr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049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381000"/>
            <a:ext cx="8229600" cy="137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4904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981200"/>
            <a:ext cx="82296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9050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buClrTx/>
              <a:buSzTx/>
              <a:buFontTx/>
              <a:buNone/>
              <a:defRPr sz="1400" b="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endParaRPr lang="ru-RU"/>
          </a:p>
        </p:txBody>
      </p:sp>
      <p:sp>
        <p:nvSpPr>
          <p:cNvPr id="49050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spcBef>
                <a:spcPct val="0"/>
              </a:spcBef>
              <a:buClrTx/>
              <a:buSzTx/>
              <a:buFontTx/>
              <a:buNone/>
              <a:defRPr sz="1400" b="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endParaRPr lang="ru-RU"/>
          </a:p>
        </p:txBody>
      </p:sp>
      <p:sp>
        <p:nvSpPr>
          <p:cNvPr id="49050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ClrTx/>
              <a:buSzTx/>
              <a:buFontTx/>
              <a:buNone/>
              <a:defRPr sz="1400" b="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fld id="{D13DFABC-8634-47FA-8758-AAA324947367}" type="slidenum">
              <a:rPr lang="ru-RU"/>
              <a:pPr/>
              <a:t>‹Nr.›</a:t>
            </a:fld>
            <a:endParaRPr lang="ru-RU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</p:sldLayoutIdLst>
  <p:transition spd="med"/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itchFamily="2" charset="2"/>
        <a:buChar char="n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gif"/><Relationship Id="rId2" Type="http://schemas.openxmlformats.org/officeDocument/2006/relationships/image" Target="../media/image34.gif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8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gif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0.gi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5.jpe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33" name="Text Box 9"/>
          <p:cNvSpPr txBox="1">
            <a:spLocks noChangeArrowheads="1"/>
          </p:cNvSpPr>
          <p:nvPr/>
        </p:nvSpPr>
        <p:spPr bwMode="auto">
          <a:xfrm>
            <a:off x="250825" y="2097088"/>
            <a:ext cx="8605838" cy="1274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lnSpc>
                <a:spcPct val="12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sz="2800">
                <a:solidFill>
                  <a:srgbClr val="00999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The results of the</a:t>
            </a:r>
            <a:r>
              <a:rPr lang="ru-RU" sz="2800">
                <a:solidFill>
                  <a:srgbClr val="00999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sz="2800">
                <a:solidFill>
                  <a:srgbClr val="00999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PARAMETER-SF</a:t>
            </a:r>
            <a:r>
              <a:rPr lang="ru-RU" sz="2800">
                <a:solidFill>
                  <a:srgbClr val="00999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2 </a:t>
            </a:r>
            <a:r>
              <a:rPr lang="en-US" sz="2800">
                <a:solidFill>
                  <a:srgbClr val="00999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experiment</a:t>
            </a:r>
            <a:endParaRPr lang="ru-RU" sz="2800">
              <a:solidFill>
                <a:srgbClr val="009999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algn="ctr">
              <a:lnSpc>
                <a:spcPct val="12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ru-RU" sz="2000">
                <a:solidFill>
                  <a:srgbClr val="00999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(</a:t>
            </a:r>
            <a:r>
              <a:rPr lang="en-US" sz="2000">
                <a:solidFill>
                  <a:srgbClr val="00999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flooding from the top and bottom of the overheated 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sz="2000">
                <a:solidFill>
                  <a:srgbClr val="00999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model fuel assembly of VVER-1000</a:t>
            </a:r>
            <a:r>
              <a:rPr lang="ru-RU" sz="2000">
                <a:solidFill>
                  <a:srgbClr val="00999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)</a:t>
            </a:r>
            <a:endParaRPr lang="en-US" sz="2000">
              <a:solidFill>
                <a:srgbClr val="009999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03434" name="Text Box 10"/>
          <p:cNvSpPr txBox="1">
            <a:spLocks noChangeArrowheads="1"/>
          </p:cNvSpPr>
          <p:nvPr/>
        </p:nvSpPr>
        <p:spPr bwMode="auto">
          <a:xfrm>
            <a:off x="1835150" y="5624513"/>
            <a:ext cx="5040313" cy="484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lnSpc>
                <a:spcPct val="70000"/>
              </a:lnSpc>
              <a:buClrTx/>
              <a:buSzTx/>
              <a:buFontTx/>
              <a:buNone/>
            </a:pPr>
            <a:r>
              <a:rPr lang="en-US" sz="1600" i="1">
                <a:solidFill>
                  <a:schemeClr val="bg2"/>
                </a:solidFill>
                <a:effectLst/>
                <a:cs typeface="Arial" charset="0"/>
              </a:rPr>
              <a:t>Topical Meeting</a:t>
            </a:r>
          </a:p>
          <a:p>
            <a:pPr algn="ctr">
              <a:lnSpc>
                <a:spcPct val="70000"/>
              </a:lnSpc>
              <a:buClrTx/>
              <a:buSzTx/>
              <a:buFontTx/>
              <a:buNone/>
            </a:pPr>
            <a:r>
              <a:rPr lang="en-US" sz="1600" i="1">
                <a:solidFill>
                  <a:schemeClr val="bg2"/>
                </a:solidFill>
                <a:effectLst/>
                <a:cs typeface="Arial" charset="0"/>
              </a:rPr>
              <a:t>Podolsk, 3 -6 July</a:t>
            </a:r>
            <a:r>
              <a:rPr lang="ru-RU" sz="1600" i="1">
                <a:solidFill>
                  <a:schemeClr val="bg2"/>
                </a:solidFill>
                <a:effectLst/>
                <a:cs typeface="Arial" charset="0"/>
              </a:rPr>
              <a:t> 200</a:t>
            </a:r>
            <a:r>
              <a:rPr lang="en-US" sz="1600" i="1">
                <a:solidFill>
                  <a:schemeClr val="bg2"/>
                </a:solidFill>
                <a:effectLst/>
                <a:cs typeface="Arial" charset="0"/>
              </a:rPr>
              <a:t>7 </a:t>
            </a:r>
            <a:endParaRPr lang="ru-RU" sz="1600" i="1">
              <a:solidFill>
                <a:schemeClr val="bg2"/>
              </a:solidFill>
              <a:effectLst/>
              <a:cs typeface="Arial" charset="0"/>
            </a:endParaRPr>
          </a:p>
        </p:txBody>
      </p:sp>
      <p:sp>
        <p:nvSpPr>
          <p:cNvPr id="103444" name="Text Box 20"/>
          <p:cNvSpPr txBox="1">
            <a:spLocks noChangeArrowheads="1"/>
          </p:cNvSpPr>
          <p:nvPr/>
        </p:nvSpPr>
        <p:spPr bwMode="auto">
          <a:xfrm>
            <a:off x="717550" y="196850"/>
            <a:ext cx="5259388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buClrTx/>
              <a:buSzTx/>
              <a:buFontTx/>
              <a:buNone/>
            </a:pPr>
            <a:endParaRPr lang="ru-RU" b="0">
              <a:effectLst/>
              <a:latin typeface="Tahoma" pitchFamily="34" charset="0"/>
            </a:endParaRPr>
          </a:p>
        </p:txBody>
      </p:sp>
      <p:sp>
        <p:nvSpPr>
          <p:cNvPr id="103446" name="Text Box 22"/>
          <p:cNvSpPr txBox="1">
            <a:spLocks noChangeArrowheads="1"/>
          </p:cNvSpPr>
          <p:nvPr/>
        </p:nvSpPr>
        <p:spPr bwMode="auto">
          <a:xfrm>
            <a:off x="1979613" y="5084763"/>
            <a:ext cx="4679950" cy="28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lnSpc>
                <a:spcPct val="7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en-US">
                <a:solidFill>
                  <a:srgbClr val="333399"/>
                </a:solidFill>
                <a:effectLst/>
              </a:rPr>
              <a:t>Presented by W. Konstantinov</a:t>
            </a:r>
            <a:endParaRPr lang="ru-RU">
              <a:solidFill>
                <a:srgbClr val="333399"/>
              </a:solidFill>
              <a:effectLst/>
            </a:endParaRPr>
          </a:p>
        </p:txBody>
      </p:sp>
      <p:sp>
        <p:nvSpPr>
          <p:cNvPr id="103448" name="Text Box 24"/>
          <p:cNvSpPr txBox="1">
            <a:spLocks noChangeArrowheads="1"/>
          </p:cNvSpPr>
          <p:nvPr/>
        </p:nvSpPr>
        <p:spPr bwMode="auto">
          <a:xfrm>
            <a:off x="142875" y="296863"/>
            <a:ext cx="3240088" cy="915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>
                <a:solidFill>
                  <a:srgbClr val="3366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FSUE SRI SIA “LUCH”</a:t>
            </a:r>
            <a:r>
              <a:rPr lang="ru-RU" b="0">
                <a:solidFill>
                  <a:srgbClr val="3366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endParaRPr lang="en-US">
              <a:solidFill>
                <a:srgbClr val="3366FF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>
                <a:solidFill>
                  <a:srgbClr val="3366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IBRAE RAS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>
                <a:solidFill>
                  <a:srgbClr val="3366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FSUE EDO “GIDROPRESS”</a:t>
            </a:r>
            <a:r>
              <a:rPr lang="ru-RU" b="0">
                <a:solidFill>
                  <a:srgbClr val="99CCFF"/>
                </a:solidFill>
                <a:effectLst/>
                <a:latin typeface="Tahoma" pitchFamily="34" charset="0"/>
              </a:rPr>
              <a:t> </a:t>
            </a:r>
          </a:p>
        </p:txBody>
      </p:sp>
      <p:sp>
        <p:nvSpPr>
          <p:cNvPr id="103449" name="Text Box 25"/>
          <p:cNvSpPr txBox="1">
            <a:spLocks noChangeArrowheads="1"/>
          </p:cNvSpPr>
          <p:nvPr/>
        </p:nvSpPr>
        <p:spPr bwMode="auto">
          <a:xfrm>
            <a:off x="7200900" y="296863"/>
            <a:ext cx="1027113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sz="2000">
                <a:solidFill>
                  <a:srgbClr val="3366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I S T C</a:t>
            </a:r>
            <a:r>
              <a:rPr lang="ru-RU" sz="2000" b="0">
                <a:effectLst/>
                <a:latin typeface="Tahoma" pitchFamily="34" charset="0"/>
              </a:rPr>
              <a:t> </a:t>
            </a:r>
          </a:p>
        </p:txBody>
      </p:sp>
      <p:sp>
        <p:nvSpPr>
          <p:cNvPr id="103450" name="Rectangle 26"/>
          <p:cNvSpPr>
            <a:spLocks noChangeArrowheads="1"/>
          </p:cNvSpPr>
          <p:nvPr/>
        </p:nvSpPr>
        <p:spPr bwMode="auto">
          <a:xfrm>
            <a:off x="2663825" y="3465513"/>
            <a:ext cx="34988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ru-RU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(</a:t>
            </a:r>
            <a:r>
              <a:rPr lang="en-US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Status of ISTC Project</a:t>
            </a:r>
            <a:r>
              <a:rPr lang="ru-RU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# 3194)</a:t>
            </a:r>
            <a:endParaRPr lang="ru-RU">
              <a:solidFill>
                <a:schemeClr val="accent2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1458" name="Rectangle 2"/>
          <p:cNvSpPr>
            <a:spLocks noChangeArrowheads="1"/>
          </p:cNvSpPr>
          <p:nvPr/>
        </p:nvSpPr>
        <p:spPr bwMode="auto">
          <a:xfrm>
            <a:off x="287338" y="115888"/>
            <a:ext cx="885666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sz="24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Some results of the</a:t>
            </a:r>
            <a:r>
              <a:rPr lang="ru-RU" sz="24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sz="24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PARAMETER-SF2 Test</a:t>
            </a:r>
            <a:endParaRPr lang="ru-RU" sz="240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531465" name="Text Box 9"/>
          <p:cNvSpPr txBox="1">
            <a:spLocks noChangeArrowheads="1"/>
          </p:cNvSpPr>
          <p:nvPr/>
        </p:nvSpPr>
        <p:spPr bwMode="auto">
          <a:xfrm>
            <a:off x="2232025" y="487363"/>
            <a:ext cx="396398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FFFF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342900" indent="-3429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20000"/>
              </a:spcBef>
            </a:pPr>
            <a:r>
              <a:rPr lang="ru-RU" sz="2000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1. </a:t>
            </a:r>
            <a:r>
              <a:rPr lang="en-US" sz="2000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Steam and argon parameters</a:t>
            </a:r>
            <a:endParaRPr lang="ru-RU" sz="2000">
              <a:solidFill>
                <a:schemeClr val="accent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</p:txBody>
      </p:sp>
      <p:pic>
        <p:nvPicPr>
          <p:cNvPr id="531468" name="Picture 12" descr="F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23" t="1686" r="3506" b="26939"/>
          <a:stretch>
            <a:fillRect/>
          </a:stretch>
        </p:blipFill>
        <p:spPr bwMode="auto">
          <a:xfrm>
            <a:off x="250825" y="908050"/>
            <a:ext cx="4860925" cy="2797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31469" name="Picture 13" descr="F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39" t="1241" r="3069" b="26834"/>
          <a:stretch>
            <a:fillRect/>
          </a:stretch>
        </p:blipFill>
        <p:spPr bwMode="auto">
          <a:xfrm>
            <a:off x="4032250" y="3681413"/>
            <a:ext cx="4824413" cy="2787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31470" name="AutoShape 14"/>
          <p:cNvSpPr>
            <a:spLocks noChangeArrowheads="1"/>
          </p:cNvSpPr>
          <p:nvPr/>
        </p:nvSpPr>
        <p:spPr bwMode="auto">
          <a:xfrm>
            <a:off x="5111750" y="908050"/>
            <a:ext cx="3889375" cy="2305050"/>
          </a:xfrm>
          <a:prstGeom prst="leftArrow">
            <a:avLst>
              <a:gd name="adj1" fmla="val 50000"/>
              <a:gd name="adj2" fmla="val 42183"/>
            </a:avLst>
          </a:prstGeom>
          <a:solidFill>
            <a:srgbClr val="99CCFF"/>
          </a:solidFill>
          <a:ln w="9525" algn="ctr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531471" name="Text Box 15"/>
          <p:cNvSpPr txBox="1">
            <a:spLocks noChangeArrowheads="1"/>
          </p:cNvSpPr>
          <p:nvPr/>
        </p:nvSpPr>
        <p:spPr bwMode="auto">
          <a:xfrm>
            <a:off x="5740400" y="1636713"/>
            <a:ext cx="3198813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FFFF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342900" indent="-3429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20000"/>
              </a:spcBef>
            </a:pPr>
            <a:r>
              <a:rPr lang="en-US" sz="1600">
                <a:solidFill>
                  <a:schemeClr val="bg2"/>
                </a:solidFill>
                <a:effectLst/>
                <a:latin typeface="Arial" charset="0"/>
              </a:rPr>
              <a:t>Gst in = 3.5 g/s   Tst in = 500 </a:t>
            </a:r>
            <a:r>
              <a:rPr lang="en-US" sz="1600">
                <a:solidFill>
                  <a:schemeClr val="bg2"/>
                </a:solidFill>
                <a:effectLst/>
                <a:latin typeface="Arial" charset="0"/>
                <a:cs typeface="Arial" charset="0"/>
              </a:rPr>
              <a:t>°C</a:t>
            </a:r>
          </a:p>
        </p:txBody>
      </p:sp>
      <p:sp>
        <p:nvSpPr>
          <p:cNvPr id="531472" name="Text Box 16"/>
          <p:cNvSpPr txBox="1">
            <a:spLocks noChangeArrowheads="1"/>
          </p:cNvSpPr>
          <p:nvPr/>
        </p:nvSpPr>
        <p:spPr bwMode="auto">
          <a:xfrm>
            <a:off x="5759450" y="2033588"/>
            <a:ext cx="3221038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FFFF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342900" indent="-3429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20000"/>
              </a:spcBef>
            </a:pPr>
            <a:r>
              <a:rPr lang="en-US" sz="1600">
                <a:solidFill>
                  <a:schemeClr val="bg2"/>
                </a:solidFill>
                <a:effectLst/>
                <a:latin typeface="Arial" charset="0"/>
              </a:rPr>
              <a:t>Gar in = 2.0 g/s   Tar in = 400 </a:t>
            </a:r>
            <a:r>
              <a:rPr lang="en-US" sz="1600">
                <a:solidFill>
                  <a:schemeClr val="bg2"/>
                </a:solidFill>
                <a:effectLst/>
                <a:latin typeface="Arial" charset="0"/>
                <a:cs typeface="Arial" charset="0"/>
              </a:rPr>
              <a:t>°C</a:t>
            </a:r>
          </a:p>
        </p:txBody>
      </p:sp>
      <p:sp>
        <p:nvSpPr>
          <p:cNvPr id="531473" name="AutoShape 17"/>
          <p:cNvSpPr>
            <a:spLocks noChangeArrowheads="1"/>
          </p:cNvSpPr>
          <p:nvPr/>
        </p:nvSpPr>
        <p:spPr bwMode="auto">
          <a:xfrm>
            <a:off x="395288" y="3824288"/>
            <a:ext cx="3636962" cy="2232025"/>
          </a:xfrm>
          <a:prstGeom prst="rightArrow">
            <a:avLst>
              <a:gd name="adj1" fmla="val 50000"/>
              <a:gd name="adj2" fmla="val 40736"/>
            </a:avLst>
          </a:prstGeom>
          <a:solidFill>
            <a:srgbClr val="99CCFF"/>
          </a:solidFill>
          <a:ln w="9525" algn="ctr">
            <a:solidFill>
              <a:schemeClr val="bg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531474" name="Text Box 18"/>
          <p:cNvSpPr txBox="1">
            <a:spLocks noChangeArrowheads="1"/>
          </p:cNvSpPr>
          <p:nvPr/>
        </p:nvSpPr>
        <p:spPr bwMode="auto">
          <a:xfrm>
            <a:off x="700088" y="4408488"/>
            <a:ext cx="175577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FFFF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342900" indent="-3429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20000"/>
              </a:spcBef>
            </a:pPr>
            <a:r>
              <a:rPr lang="en-US" sz="1600">
                <a:solidFill>
                  <a:schemeClr val="bg2"/>
                </a:solidFill>
                <a:effectLst/>
                <a:latin typeface="Arial" charset="0"/>
              </a:rPr>
              <a:t>p</a:t>
            </a:r>
            <a:r>
              <a:rPr lang="en-US" sz="1200">
                <a:solidFill>
                  <a:schemeClr val="bg2"/>
                </a:solidFill>
                <a:effectLst/>
                <a:latin typeface="Arial" charset="0"/>
              </a:rPr>
              <a:t>rod</a:t>
            </a:r>
            <a:r>
              <a:rPr lang="en-US" sz="1600">
                <a:solidFill>
                  <a:schemeClr val="bg2"/>
                </a:solidFill>
                <a:effectLst/>
                <a:latin typeface="Arial" charset="0"/>
              </a:rPr>
              <a:t> = 0.3</a:t>
            </a:r>
            <a:r>
              <a:rPr lang="ru-RU" sz="1600">
                <a:solidFill>
                  <a:schemeClr val="bg2"/>
                </a:solidFill>
                <a:effectLst/>
                <a:latin typeface="Arial" charset="0"/>
              </a:rPr>
              <a:t>1</a:t>
            </a:r>
            <a:r>
              <a:rPr lang="en-US" sz="1600">
                <a:solidFill>
                  <a:schemeClr val="bg2"/>
                </a:solidFill>
                <a:effectLst/>
                <a:latin typeface="Arial" charset="0"/>
              </a:rPr>
              <a:t> MPa</a:t>
            </a:r>
            <a:r>
              <a:rPr lang="en-US" sz="1400">
                <a:effectLst/>
                <a:latin typeface="Arial" charset="0"/>
              </a:rPr>
              <a:t>  </a:t>
            </a:r>
            <a:endParaRPr lang="ru-RU" sz="1400">
              <a:effectLst/>
              <a:latin typeface="Arial" charset="0"/>
            </a:endParaRPr>
          </a:p>
        </p:txBody>
      </p:sp>
      <p:sp>
        <p:nvSpPr>
          <p:cNvPr id="531475" name="Text Box 19"/>
          <p:cNvSpPr txBox="1">
            <a:spLocks noChangeArrowheads="1"/>
          </p:cNvSpPr>
          <p:nvPr/>
        </p:nvSpPr>
        <p:spPr bwMode="auto">
          <a:xfrm>
            <a:off x="1835150" y="4662488"/>
            <a:ext cx="1627188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FFFF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342900" indent="-3429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20000"/>
              </a:spcBef>
            </a:pPr>
            <a:r>
              <a:rPr lang="en-US" sz="1600">
                <a:solidFill>
                  <a:schemeClr val="bg2"/>
                </a:solidFill>
                <a:effectLst/>
                <a:latin typeface="Arial" charset="0"/>
              </a:rPr>
              <a:t>p</a:t>
            </a:r>
            <a:r>
              <a:rPr lang="en-US" sz="1200">
                <a:solidFill>
                  <a:schemeClr val="bg2"/>
                </a:solidFill>
                <a:effectLst/>
                <a:latin typeface="Arial" charset="0"/>
              </a:rPr>
              <a:t>bnl</a:t>
            </a:r>
            <a:r>
              <a:rPr lang="en-US" sz="1600">
                <a:solidFill>
                  <a:schemeClr val="bg2"/>
                </a:solidFill>
                <a:effectLst/>
                <a:latin typeface="Arial" charset="0"/>
              </a:rPr>
              <a:t> = 0.3 MPa</a:t>
            </a:r>
            <a:r>
              <a:rPr lang="en-US" sz="1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  </a:t>
            </a:r>
            <a:endParaRPr lang="ru-RU" sz="1400"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</p:txBody>
      </p:sp>
      <p:sp>
        <p:nvSpPr>
          <p:cNvPr id="531476" name="Text Box 20"/>
          <p:cNvSpPr txBox="1">
            <a:spLocks noChangeArrowheads="1"/>
          </p:cNvSpPr>
          <p:nvPr/>
        </p:nvSpPr>
        <p:spPr bwMode="auto">
          <a:xfrm>
            <a:off x="792163" y="4976813"/>
            <a:ext cx="1541462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FFFF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342900" indent="-3429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20000"/>
              </a:spcBef>
            </a:pPr>
            <a:r>
              <a:rPr lang="en-US" sz="1600">
                <a:solidFill>
                  <a:schemeClr val="bg2"/>
                </a:solidFill>
                <a:effectLst/>
                <a:latin typeface="Arial" charset="0"/>
              </a:rPr>
              <a:t>p</a:t>
            </a:r>
            <a:r>
              <a:rPr lang="en-US" sz="1200">
                <a:solidFill>
                  <a:schemeClr val="bg2"/>
                </a:solidFill>
                <a:effectLst/>
                <a:latin typeface="Arial" charset="0"/>
              </a:rPr>
              <a:t>th</a:t>
            </a:r>
            <a:r>
              <a:rPr lang="en-US" sz="1600">
                <a:solidFill>
                  <a:schemeClr val="bg2"/>
                </a:solidFill>
                <a:effectLst/>
                <a:latin typeface="Arial" charset="0"/>
              </a:rPr>
              <a:t> = 0.3 MPa</a:t>
            </a:r>
            <a:r>
              <a:rPr lang="en-US" sz="1400">
                <a:effectLst/>
                <a:latin typeface="Arial" charset="0"/>
              </a:rPr>
              <a:t>  </a:t>
            </a:r>
            <a:endParaRPr lang="ru-RU" sz="1400">
              <a:effectLst/>
              <a:latin typeface="Arial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87" name="Text Box 7"/>
          <p:cNvSpPr txBox="1">
            <a:spLocks noChangeArrowheads="1"/>
          </p:cNvSpPr>
          <p:nvPr/>
        </p:nvSpPr>
        <p:spPr bwMode="auto">
          <a:xfrm>
            <a:off x="2268538" y="163513"/>
            <a:ext cx="30734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FFFF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342900" indent="-3429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20000"/>
              </a:spcBef>
            </a:pPr>
            <a:r>
              <a:rPr lang="ru-RU" sz="2000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2. </a:t>
            </a:r>
            <a:r>
              <a:rPr lang="en-US" sz="2000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Main Test parameters</a:t>
            </a:r>
            <a:endParaRPr lang="ru-RU" sz="2000">
              <a:solidFill>
                <a:schemeClr val="accent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</p:txBody>
      </p:sp>
      <p:pic>
        <p:nvPicPr>
          <p:cNvPr id="532488" name="Picture 8" descr="F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0" t="1633" r="2116" b="26778"/>
          <a:stretch>
            <a:fillRect/>
          </a:stretch>
        </p:blipFill>
        <p:spPr bwMode="auto">
          <a:xfrm>
            <a:off x="3635375" y="3573463"/>
            <a:ext cx="5149850" cy="28654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32489" name="Picture 9" descr="F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82" t="2086" r="2870" b="26280"/>
          <a:stretch>
            <a:fillRect/>
          </a:stretch>
        </p:blipFill>
        <p:spPr bwMode="auto">
          <a:xfrm>
            <a:off x="395288" y="728663"/>
            <a:ext cx="5005387" cy="2863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32490" name="AutoShape 10"/>
          <p:cNvSpPr>
            <a:spLocks noChangeArrowheads="1"/>
          </p:cNvSpPr>
          <p:nvPr/>
        </p:nvSpPr>
        <p:spPr bwMode="auto">
          <a:xfrm>
            <a:off x="5400675" y="1052513"/>
            <a:ext cx="3348038" cy="2124075"/>
          </a:xfrm>
          <a:prstGeom prst="leftArrow">
            <a:avLst>
              <a:gd name="adj1" fmla="val 50000"/>
              <a:gd name="adj2" fmla="val 39406"/>
            </a:avLst>
          </a:prstGeom>
          <a:solidFill>
            <a:srgbClr val="99CCFF"/>
          </a:solidFill>
          <a:ln w="9525" algn="ctr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342900" indent="-342900" algn="ctr"/>
            <a:endParaRPr lang="ru-RU" sz="140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532492" name="Text Box 12"/>
          <p:cNvSpPr txBox="1">
            <a:spLocks noChangeArrowheads="1"/>
          </p:cNvSpPr>
          <p:nvPr/>
        </p:nvSpPr>
        <p:spPr bwMode="auto">
          <a:xfrm>
            <a:off x="6027738" y="1854200"/>
            <a:ext cx="221615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FFFF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342900" indent="-3429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20000"/>
              </a:spcBef>
            </a:pPr>
            <a:r>
              <a:rPr lang="en-US" sz="1600">
                <a:solidFill>
                  <a:schemeClr val="bg2"/>
                </a:solidFill>
                <a:effectLst/>
                <a:latin typeface="Arial" charset="0"/>
              </a:rPr>
              <a:t>Bundles temperature</a:t>
            </a:r>
            <a:endParaRPr lang="ru-RU" sz="1600">
              <a:solidFill>
                <a:schemeClr val="bg2"/>
              </a:solidFill>
              <a:effectLst/>
              <a:latin typeface="Arial" charset="0"/>
            </a:endParaRPr>
          </a:p>
        </p:txBody>
      </p:sp>
      <p:sp>
        <p:nvSpPr>
          <p:cNvPr id="532493" name="AutoShape 13"/>
          <p:cNvSpPr>
            <a:spLocks noChangeArrowheads="1"/>
          </p:cNvSpPr>
          <p:nvPr/>
        </p:nvSpPr>
        <p:spPr bwMode="auto">
          <a:xfrm>
            <a:off x="358775" y="4005263"/>
            <a:ext cx="3240088" cy="1906587"/>
          </a:xfrm>
          <a:prstGeom prst="rightArrow">
            <a:avLst>
              <a:gd name="adj1" fmla="val 50000"/>
              <a:gd name="adj2" fmla="val 42485"/>
            </a:avLst>
          </a:prstGeom>
          <a:solidFill>
            <a:srgbClr val="99CCFF"/>
          </a:solidFill>
          <a:ln w="9525" algn="ctr">
            <a:solidFill>
              <a:schemeClr val="bg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342900" indent="-342900" algn="ctr"/>
            <a:endParaRPr lang="ru-RU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532495" name="Text Box 15"/>
          <p:cNvSpPr txBox="1">
            <a:spLocks noChangeArrowheads="1"/>
          </p:cNvSpPr>
          <p:nvPr/>
        </p:nvSpPr>
        <p:spPr bwMode="auto">
          <a:xfrm>
            <a:off x="719138" y="4770438"/>
            <a:ext cx="1744662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FFFF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342900" indent="-3429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20000"/>
              </a:spcBef>
            </a:pPr>
            <a:r>
              <a:rPr lang="en-US" sz="1600">
                <a:solidFill>
                  <a:schemeClr val="bg2"/>
                </a:solidFill>
                <a:effectLst/>
                <a:latin typeface="Arial" charset="0"/>
              </a:rPr>
              <a:t>Electrical power</a:t>
            </a:r>
            <a:endParaRPr lang="ru-RU" sz="1600">
              <a:solidFill>
                <a:schemeClr val="bg2"/>
              </a:solidFill>
              <a:effectLst/>
              <a:latin typeface="Arial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7844" name="Text Box 4"/>
          <p:cNvSpPr txBox="1">
            <a:spLocks noChangeArrowheads="1"/>
          </p:cNvSpPr>
          <p:nvPr/>
        </p:nvSpPr>
        <p:spPr bwMode="auto">
          <a:xfrm>
            <a:off x="0" y="115888"/>
            <a:ext cx="82105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FFFF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342900" indent="-3429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20000"/>
              </a:spcBef>
            </a:pPr>
            <a:r>
              <a:rPr lang="ru-RU" sz="1800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3.1. </a:t>
            </a:r>
            <a:r>
              <a:rPr lang="en-US" sz="1800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The claddings temperature</a:t>
            </a:r>
            <a:r>
              <a:rPr lang="ru-RU" sz="1800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 </a:t>
            </a:r>
            <a:r>
              <a:rPr lang="en-US" sz="1800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during</a:t>
            </a:r>
            <a:r>
              <a:rPr lang="ru-RU" sz="1800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 </a:t>
            </a:r>
            <a:r>
              <a:rPr lang="en-US" sz="1800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a preoxidizing</a:t>
            </a:r>
            <a:r>
              <a:rPr lang="ru-RU" sz="18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 </a:t>
            </a:r>
            <a:r>
              <a:rPr lang="en-US" sz="1800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and</a:t>
            </a:r>
            <a:r>
              <a:rPr lang="en-US" sz="18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 </a:t>
            </a:r>
            <a:r>
              <a:rPr lang="en-US" sz="1800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transient</a:t>
            </a:r>
            <a:r>
              <a:rPr lang="ru-RU" sz="18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 </a:t>
            </a:r>
            <a:r>
              <a:rPr lang="en-US" sz="1800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stages</a:t>
            </a:r>
            <a:endParaRPr lang="ru-RU" sz="1800">
              <a:solidFill>
                <a:schemeClr val="accent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</p:txBody>
      </p:sp>
      <p:pic>
        <p:nvPicPr>
          <p:cNvPr id="547845" name="Picture 5" descr="F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6" t="1534" r="2557" b="26666"/>
          <a:stretch>
            <a:fillRect/>
          </a:stretch>
        </p:blipFill>
        <p:spPr bwMode="auto">
          <a:xfrm>
            <a:off x="358775" y="657225"/>
            <a:ext cx="4319588" cy="24717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47846" name="Picture 6" descr="F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0" t="1552" r="2562" b="26552"/>
          <a:stretch>
            <a:fillRect/>
          </a:stretch>
        </p:blipFill>
        <p:spPr bwMode="auto">
          <a:xfrm>
            <a:off x="4679950" y="2492375"/>
            <a:ext cx="4319588" cy="24749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47847" name="Picture 7" descr="F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8" t="1483" r="2528" b="26730"/>
          <a:stretch>
            <a:fillRect/>
          </a:stretch>
        </p:blipFill>
        <p:spPr bwMode="auto">
          <a:xfrm>
            <a:off x="395288" y="4221163"/>
            <a:ext cx="4321175" cy="2470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47848" name="AutoShape 8"/>
          <p:cNvSpPr>
            <a:spLocks noChangeArrowheads="1"/>
          </p:cNvSpPr>
          <p:nvPr/>
        </p:nvSpPr>
        <p:spPr bwMode="auto">
          <a:xfrm>
            <a:off x="4716463" y="692150"/>
            <a:ext cx="3348037" cy="1404938"/>
          </a:xfrm>
          <a:prstGeom prst="leftArrow">
            <a:avLst>
              <a:gd name="adj1" fmla="val 50000"/>
              <a:gd name="adj2" fmla="val 59576"/>
            </a:avLst>
          </a:prstGeom>
          <a:solidFill>
            <a:srgbClr val="FFFFFF"/>
          </a:solidFill>
          <a:ln w="9525" algn="ctr">
            <a:solidFill>
              <a:schemeClr val="bg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547849" name="Text Box 9"/>
          <p:cNvSpPr txBox="1">
            <a:spLocks noChangeArrowheads="1"/>
          </p:cNvSpPr>
          <p:nvPr/>
        </p:nvSpPr>
        <p:spPr bwMode="auto">
          <a:xfrm>
            <a:off x="5272088" y="1231900"/>
            <a:ext cx="237172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FFFF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342900" indent="-3429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20000"/>
              </a:spcBef>
            </a:pPr>
            <a:r>
              <a:rPr lang="en-US" sz="1400">
                <a:solidFill>
                  <a:schemeClr val="bg2"/>
                </a:solidFill>
                <a:effectLst/>
                <a:latin typeface="Arial" charset="0"/>
              </a:rPr>
              <a:t>Elevation</a:t>
            </a:r>
            <a:r>
              <a:rPr lang="ru-RU" sz="1400">
                <a:solidFill>
                  <a:schemeClr val="bg2"/>
                </a:solidFill>
                <a:effectLst/>
                <a:latin typeface="Arial" charset="0"/>
              </a:rPr>
              <a:t> 1400 – 1500 </a:t>
            </a:r>
            <a:r>
              <a:rPr lang="en-US" sz="1400">
                <a:solidFill>
                  <a:schemeClr val="bg2"/>
                </a:solidFill>
                <a:effectLst/>
                <a:latin typeface="Arial" charset="0"/>
              </a:rPr>
              <a:t>mm</a:t>
            </a:r>
            <a:endParaRPr lang="ru-RU" sz="1400">
              <a:solidFill>
                <a:schemeClr val="bg2"/>
              </a:solidFill>
              <a:effectLst/>
              <a:latin typeface="Arial" charset="0"/>
            </a:endParaRPr>
          </a:p>
        </p:txBody>
      </p:sp>
      <p:sp>
        <p:nvSpPr>
          <p:cNvPr id="547850" name="AutoShape 10"/>
          <p:cNvSpPr>
            <a:spLocks noChangeArrowheads="1"/>
          </p:cNvSpPr>
          <p:nvPr/>
        </p:nvSpPr>
        <p:spPr bwMode="auto">
          <a:xfrm>
            <a:off x="4751388" y="5121275"/>
            <a:ext cx="3348037" cy="1404938"/>
          </a:xfrm>
          <a:prstGeom prst="leftArrow">
            <a:avLst>
              <a:gd name="adj1" fmla="val 50000"/>
              <a:gd name="adj2" fmla="val 59576"/>
            </a:avLst>
          </a:prstGeom>
          <a:solidFill>
            <a:srgbClr val="FFFFFF"/>
          </a:solidFill>
          <a:ln w="9525" algn="ctr">
            <a:solidFill>
              <a:schemeClr val="bg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547851" name="AutoShape 11"/>
          <p:cNvSpPr>
            <a:spLocks noChangeArrowheads="1"/>
          </p:cNvSpPr>
          <p:nvPr/>
        </p:nvSpPr>
        <p:spPr bwMode="auto">
          <a:xfrm rot="10800000">
            <a:off x="1295400" y="3068638"/>
            <a:ext cx="3348038" cy="1189037"/>
          </a:xfrm>
          <a:prstGeom prst="leftArrow">
            <a:avLst>
              <a:gd name="adj1" fmla="val 50000"/>
              <a:gd name="adj2" fmla="val 70394"/>
            </a:avLst>
          </a:prstGeom>
          <a:solidFill>
            <a:srgbClr val="FFFFFF"/>
          </a:solidFill>
          <a:ln w="9525" algn="ctr">
            <a:solidFill>
              <a:schemeClr val="bg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547852" name="Text Box 12"/>
          <p:cNvSpPr txBox="1">
            <a:spLocks noChangeArrowheads="1"/>
          </p:cNvSpPr>
          <p:nvPr/>
        </p:nvSpPr>
        <p:spPr bwMode="auto">
          <a:xfrm>
            <a:off x="1619250" y="3500438"/>
            <a:ext cx="237172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FFFF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342900" indent="-3429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20000"/>
              </a:spcBef>
            </a:pPr>
            <a:r>
              <a:rPr lang="en-US" sz="1400">
                <a:solidFill>
                  <a:schemeClr val="bg2"/>
                </a:solidFill>
                <a:effectLst/>
                <a:latin typeface="Arial" charset="0"/>
              </a:rPr>
              <a:t>Elevation</a:t>
            </a:r>
            <a:r>
              <a:rPr lang="ru-RU" sz="1400">
                <a:solidFill>
                  <a:schemeClr val="bg2"/>
                </a:solidFill>
                <a:effectLst/>
                <a:latin typeface="Arial" charset="0"/>
              </a:rPr>
              <a:t> 1250 – 1300 </a:t>
            </a:r>
            <a:r>
              <a:rPr lang="en-US" sz="1400">
                <a:solidFill>
                  <a:schemeClr val="bg2"/>
                </a:solidFill>
                <a:effectLst/>
                <a:latin typeface="Arial" charset="0"/>
              </a:rPr>
              <a:t>mm</a:t>
            </a:r>
            <a:endParaRPr lang="ru-RU" sz="1400">
              <a:solidFill>
                <a:schemeClr val="bg2"/>
              </a:solidFill>
              <a:effectLst/>
              <a:latin typeface="Arial" charset="0"/>
            </a:endParaRPr>
          </a:p>
        </p:txBody>
      </p:sp>
      <p:sp>
        <p:nvSpPr>
          <p:cNvPr id="547853" name="Text Box 13"/>
          <p:cNvSpPr txBox="1">
            <a:spLocks noChangeArrowheads="1"/>
          </p:cNvSpPr>
          <p:nvPr/>
        </p:nvSpPr>
        <p:spPr bwMode="auto">
          <a:xfrm>
            <a:off x="5400675" y="5624513"/>
            <a:ext cx="22733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FFFF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342900" indent="-3429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20000"/>
              </a:spcBef>
            </a:pPr>
            <a:r>
              <a:rPr lang="en-US" sz="1400">
                <a:solidFill>
                  <a:schemeClr val="bg2"/>
                </a:solidFill>
                <a:effectLst/>
                <a:latin typeface="Arial" charset="0"/>
              </a:rPr>
              <a:t>Elevation</a:t>
            </a:r>
            <a:r>
              <a:rPr lang="ru-RU" sz="1400">
                <a:solidFill>
                  <a:schemeClr val="bg2"/>
                </a:solidFill>
                <a:effectLst/>
                <a:latin typeface="Arial" charset="0"/>
              </a:rPr>
              <a:t> 900 – 1100 </a:t>
            </a:r>
            <a:r>
              <a:rPr lang="en-US" sz="1400">
                <a:solidFill>
                  <a:schemeClr val="bg2"/>
                </a:solidFill>
                <a:effectLst/>
                <a:latin typeface="Arial" charset="0"/>
              </a:rPr>
              <a:t>mm</a:t>
            </a:r>
            <a:endParaRPr lang="ru-RU" sz="1400">
              <a:solidFill>
                <a:schemeClr val="bg2"/>
              </a:solidFill>
              <a:effectLst/>
              <a:latin typeface="Arial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6036" name="Text Box 4"/>
          <p:cNvSpPr txBox="1">
            <a:spLocks noChangeArrowheads="1"/>
          </p:cNvSpPr>
          <p:nvPr/>
        </p:nvSpPr>
        <p:spPr bwMode="auto">
          <a:xfrm>
            <a:off x="1866900" y="160338"/>
            <a:ext cx="5365750" cy="585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FFFF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342900" indent="-3429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lnSpc>
                <a:spcPct val="80000"/>
              </a:lnSpc>
              <a:spcBef>
                <a:spcPct val="20000"/>
              </a:spcBef>
            </a:pPr>
            <a:r>
              <a:rPr lang="ru-RU" sz="1800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3.2. </a:t>
            </a:r>
            <a:r>
              <a:rPr lang="en-US" sz="1800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The bundle component temperature during</a:t>
            </a:r>
            <a:r>
              <a:rPr lang="ru-RU" sz="1800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 </a:t>
            </a:r>
            <a:endParaRPr lang="en-US" sz="1800">
              <a:solidFill>
                <a:schemeClr val="accent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  <a:p>
            <a:pPr algn="ctr">
              <a:lnSpc>
                <a:spcPct val="80000"/>
              </a:lnSpc>
              <a:spcBef>
                <a:spcPct val="20000"/>
              </a:spcBef>
            </a:pPr>
            <a:r>
              <a:rPr lang="en-US" sz="1800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a preoxidizing</a:t>
            </a:r>
            <a:r>
              <a:rPr lang="ru-RU" sz="18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 </a:t>
            </a:r>
            <a:r>
              <a:rPr lang="en-US" sz="1800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and</a:t>
            </a:r>
            <a:r>
              <a:rPr lang="en-US" sz="18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 </a:t>
            </a:r>
            <a:r>
              <a:rPr lang="en-US" sz="1800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transient</a:t>
            </a:r>
            <a:r>
              <a:rPr lang="ru-RU" sz="18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 </a:t>
            </a:r>
            <a:r>
              <a:rPr lang="en-US" sz="1800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stages</a:t>
            </a:r>
            <a:endParaRPr lang="ru-RU" sz="1800">
              <a:solidFill>
                <a:schemeClr val="accent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</p:txBody>
      </p:sp>
      <p:pic>
        <p:nvPicPr>
          <p:cNvPr id="556037" name="Picture 5" descr="F2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08" t="674" r="2003" b="45045"/>
          <a:stretch>
            <a:fillRect/>
          </a:stretch>
        </p:blipFill>
        <p:spPr bwMode="auto">
          <a:xfrm>
            <a:off x="431800" y="800100"/>
            <a:ext cx="4897438" cy="2808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56038" name="Picture 6" descr="F2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02" t="1320" r="2792" b="44778"/>
          <a:stretch>
            <a:fillRect/>
          </a:stretch>
        </p:blipFill>
        <p:spPr bwMode="auto">
          <a:xfrm>
            <a:off x="3851275" y="3608388"/>
            <a:ext cx="4932363" cy="2822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56039" name="AutoShape 7"/>
          <p:cNvSpPr>
            <a:spLocks noChangeArrowheads="1"/>
          </p:cNvSpPr>
          <p:nvPr/>
        </p:nvSpPr>
        <p:spPr bwMode="auto">
          <a:xfrm>
            <a:off x="5400675" y="1052513"/>
            <a:ext cx="3348038" cy="2124075"/>
          </a:xfrm>
          <a:prstGeom prst="leftArrow">
            <a:avLst>
              <a:gd name="adj1" fmla="val 50000"/>
              <a:gd name="adj2" fmla="val 39406"/>
            </a:avLst>
          </a:prstGeom>
          <a:solidFill>
            <a:srgbClr val="99CCFF"/>
          </a:solidFill>
          <a:ln w="9525" algn="ctr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342900" indent="-342900" algn="ctr"/>
            <a:endParaRPr lang="ru-RU" sz="140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556040" name="AutoShape 8"/>
          <p:cNvSpPr>
            <a:spLocks noChangeArrowheads="1"/>
          </p:cNvSpPr>
          <p:nvPr/>
        </p:nvSpPr>
        <p:spPr bwMode="auto">
          <a:xfrm>
            <a:off x="576263" y="4041775"/>
            <a:ext cx="3240087" cy="1906588"/>
          </a:xfrm>
          <a:prstGeom prst="rightArrow">
            <a:avLst>
              <a:gd name="adj1" fmla="val 50000"/>
              <a:gd name="adj2" fmla="val 42485"/>
            </a:avLst>
          </a:prstGeom>
          <a:solidFill>
            <a:srgbClr val="99CCFF"/>
          </a:solidFill>
          <a:ln w="9525" algn="ctr">
            <a:solidFill>
              <a:schemeClr val="bg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342900" indent="-342900" algn="ctr"/>
            <a:endParaRPr lang="ru-RU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556041" name="Text Box 9"/>
          <p:cNvSpPr txBox="1">
            <a:spLocks noChangeArrowheads="1"/>
          </p:cNvSpPr>
          <p:nvPr/>
        </p:nvSpPr>
        <p:spPr bwMode="auto">
          <a:xfrm>
            <a:off x="5651500" y="1808163"/>
            <a:ext cx="3184525" cy="560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FFFF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342900" indent="-3429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20000"/>
              </a:spcBef>
            </a:pPr>
            <a:r>
              <a:rPr lang="en-US" sz="1400">
                <a:solidFill>
                  <a:schemeClr val="bg2"/>
                </a:solidFill>
                <a:effectLst/>
                <a:latin typeface="Arial" charset="0"/>
              </a:rPr>
              <a:t>Shroud</a:t>
            </a:r>
            <a:r>
              <a:rPr lang="ru-RU" sz="1400">
                <a:solidFill>
                  <a:schemeClr val="bg2"/>
                </a:solidFill>
                <a:effectLst/>
                <a:latin typeface="Arial" charset="0"/>
              </a:rPr>
              <a:t> (</a:t>
            </a:r>
            <a:r>
              <a:rPr lang="en-US" sz="1400">
                <a:solidFill>
                  <a:schemeClr val="bg2"/>
                </a:solidFill>
                <a:effectLst/>
                <a:latin typeface="Arial" charset="0"/>
              </a:rPr>
              <a:t>Tsh) and</a:t>
            </a:r>
            <a:r>
              <a:rPr lang="ru-RU" sz="1400">
                <a:solidFill>
                  <a:schemeClr val="bg2"/>
                </a:solidFill>
                <a:effectLst/>
                <a:latin typeface="Arial" charset="0"/>
              </a:rPr>
              <a:t> </a:t>
            </a:r>
            <a:r>
              <a:rPr lang="en-US" sz="1400">
                <a:solidFill>
                  <a:schemeClr val="bg2"/>
                </a:solidFill>
                <a:effectLst/>
                <a:latin typeface="Arial" charset="0"/>
              </a:rPr>
              <a:t>thermoinsulation </a:t>
            </a:r>
          </a:p>
          <a:p>
            <a:pPr>
              <a:spcBef>
                <a:spcPct val="20000"/>
              </a:spcBef>
            </a:pPr>
            <a:r>
              <a:rPr lang="ru-RU" sz="1400">
                <a:solidFill>
                  <a:schemeClr val="bg2"/>
                </a:solidFill>
                <a:effectLst/>
                <a:latin typeface="Arial" charset="0"/>
              </a:rPr>
              <a:t> </a:t>
            </a:r>
            <a:r>
              <a:rPr lang="en-US" sz="1400">
                <a:solidFill>
                  <a:schemeClr val="bg2"/>
                </a:solidFill>
                <a:effectLst/>
                <a:latin typeface="Arial" charset="0"/>
              </a:rPr>
              <a:t>(Tth) temperature</a:t>
            </a:r>
            <a:endParaRPr lang="ru-RU" sz="1400">
              <a:solidFill>
                <a:schemeClr val="bg2"/>
              </a:solidFill>
              <a:effectLst/>
              <a:latin typeface="Arial" charset="0"/>
            </a:endParaRPr>
          </a:p>
        </p:txBody>
      </p:sp>
      <p:sp>
        <p:nvSpPr>
          <p:cNvPr id="556042" name="Text Box 10"/>
          <p:cNvSpPr txBox="1">
            <a:spLocks noChangeArrowheads="1"/>
          </p:cNvSpPr>
          <p:nvPr/>
        </p:nvSpPr>
        <p:spPr bwMode="auto">
          <a:xfrm>
            <a:off x="900113" y="4833938"/>
            <a:ext cx="216535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FFFF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342900" indent="-3429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20000"/>
              </a:spcBef>
            </a:pPr>
            <a:r>
              <a:rPr lang="en-US" sz="1400">
                <a:solidFill>
                  <a:schemeClr val="bg2"/>
                </a:solidFill>
                <a:effectLst/>
                <a:latin typeface="Arial" charset="0"/>
              </a:rPr>
              <a:t>Space grid temperature</a:t>
            </a:r>
            <a:endParaRPr lang="ru-RU" sz="1400">
              <a:solidFill>
                <a:schemeClr val="bg2"/>
              </a:solidFill>
              <a:effectLst/>
              <a:latin typeface="Arial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8868" name="Picture 4" descr="F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62" t="1064" r="34206" b="3908"/>
          <a:stretch>
            <a:fillRect/>
          </a:stretch>
        </p:blipFill>
        <p:spPr bwMode="auto">
          <a:xfrm>
            <a:off x="358775" y="836613"/>
            <a:ext cx="3868738" cy="5795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48869" name="Text Box 5"/>
          <p:cNvSpPr txBox="1">
            <a:spLocks noChangeArrowheads="1"/>
          </p:cNvSpPr>
          <p:nvPr/>
        </p:nvSpPr>
        <p:spPr bwMode="auto">
          <a:xfrm>
            <a:off x="142875" y="152400"/>
            <a:ext cx="8785225" cy="860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FFFF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lnSpc>
                <a:spcPct val="80000"/>
              </a:lnSpc>
              <a:spcBef>
                <a:spcPct val="20000"/>
              </a:spcBef>
            </a:pPr>
            <a:r>
              <a:rPr lang="ru-RU" sz="1800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4. </a:t>
            </a:r>
            <a:r>
              <a:rPr lang="en-US" sz="1800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The temperature profile of bundle</a:t>
            </a:r>
            <a:r>
              <a:rPr lang="en-US" sz="18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 </a:t>
            </a:r>
            <a:r>
              <a:rPr lang="en-US" sz="1800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during</a:t>
            </a:r>
            <a:r>
              <a:rPr lang="ru-RU" sz="1800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 </a:t>
            </a:r>
            <a:r>
              <a:rPr lang="en-US" sz="1800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a preoxidizing</a:t>
            </a:r>
            <a:r>
              <a:rPr lang="ru-RU" sz="18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 </a:t>
            </a:r>
            <a:endParaRPr lang="en-US" sz="1800"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  <a:p>
            <a:pPr algn="ctr">
              <a:lnSpc>
                <a:spcPct val="80000"/>
              </a:lnSpc>
              <a:spcBef>
                <a:spcPct val="20000"/>
              </a:spcBef>
            </a:pPr>
            <a:r>
              <a:rPr lang="en-US" sz="1800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and</a:t>
            </a:r>
            <a:r>
              <a:rPr lang="en-US" sz="18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 </a:t>
            </a:r>
            <a:r>
              <a:rPr lang="en-US" sz="1800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transient</a:t>
            </a:r>
            <a:r>
              <a:rPr lang="ru-RU" sz="18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 </a:t>
            </a:r>
            <a:r>
              <a:rPr lang="en-US" sz="1800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stages</a:t>
            </a:r>
            <a:endParaRPr lang="ru-RU" sz="1800">
              <a:solidFill>
                <a:schemeClr val="accent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  <a:p>
            <a:pPr>
              <a:lnSpc>
                <a:spcPct val="80000"/>
              </a:lnSpc>
              <a:spcBef>
                <a:spcPct val="20000"/>
              </a:spcBef>
            </a:pPr>
            <a:endParaRPr lang="ru-RU" sz="1800">
              <a:solidFill>
                <a:schemeClr val="accent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</p:txBody>
      </p:sp>
      <p:sp>
        <p:nvSpPr>
          <p:cNvPr id="548870" name="Text Box 6"/>
          <p:cNvSpPr txBox="1">
            <a:spLocks noChangeArrowheads="1"/>
          </p:cNvSpPr>
          <p:nvPr/>
        </p:nvSpPr>
        <p:spPr bwMode="auto">
          <a:xfrm>
            <a:off x="4895850" y="836613"/>
            <a:ext cx="2827338" cy="531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FFFF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342900" indent="-3429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lnSpc>
                <a:spcPct val="80000"/>
              </a:lnSpc>
              <a:spcBef>
                <a:spcPct val="20000"/>
              </a:spcBef>
            </a:pPr>
            <a:r>
              <a:rPr lang="en-US" sz="1600">
                <a:solidFill>
                  <a:schemeClr val="bg2"/>
                </a:solidFill>
                <a:effectLst/>
                <a:latin typeface="Arial" charset="0"/>
              </a:rPr>
              <a:t>The maximal temperature </a:t>
            </a:r>
          </a:p>
          <a:p>
            <a:pPr>
              <a:lnSpc>
                <a:spcPct val="80000"/>
              </a:lnSpc>
              <a:spcBef>
                <a:spcPct val="20000"/>
              </a:spcBef>
            </a:pPr>
            <a:r>
              <a:rPr lang="en-US" sz="1600">
                <a:solidFill>
                  <a:schemeClr val="bg2"/>
                </a:solidFill>
                <a:effectLst/>
                <a:latin typeface="Arial" charset="0"/>
              </a:rPr>
              <a:t>during a preoxidizing</a:t>
            </a:r>
            <a:r>
              <a:rPr lang="ru-RU" sz="1600">
                <a:solidFill>
                  <a:schemeClr val="bg2"/>
                </a:solidFill>
                <a:effectLst/>
                <a:latin typeface="Arial" charset="0"/>
              </a:rPr>
              <a:t> </a:t>
            </a:r>
            <a:r>
              <a:rPr lang="en-US" sz="1600">
                <a:solidFill>
                  <a:schemeClr val="bg2"/>
                </a:solidFill>
                <a:effectLst/>
                <a:latin typeface="Arial" charset="0"/>
              </a:rPr>
              <a:t>stage</a:t>
            </a:r>
            <a:endParaRPr lang="ru-RU" sz="1600">
              <a:solidFill>
                <a:schemeClr val="bg2"/>
              </a:solidFill>
              <a:effectLst/>
              <a:latin typeface="Arial" charset="0"/>
            </a:endParaRPr>
          </a:p>
        </p:txBody>
      </p:sp>
      <p:sp>
        <p:nvSpPr>
          <p:cNvPr id="548872" name="Line 8"/>
          <p:cNvSpPr>
            <a:spLocks noChangeShapeType="1"/>
          </p:cNvSpPr>
          <p:nvPr/>
        </p:nvSpPr>
        <p:spPr bwMode="auto">
          <a:xfrm flipH="1">
            <a:off x="3095625" y="1160463"/>
            <a:ext cx="1655763" cy="936625"/>
          </a:xfrm>
          <a:prstGeom prst="line">
            <a:avLst/>
          </a:prstGeom>
          <a:noFill/>
          <a:ln w="19050">
            <a:solidFill>
              <a:srgbClr val="00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548873" name="Text Box 9"/>
          <p:cNvSpPr txBox="1">
            <a:spLocks noChangeArrowheads="1"/>
          </p:cNvSpPr>
          <p:nvPr/>
        </p:nvSpPr>
        <p:spPr bwMode="auto">
          <a:xfrm>
            <a:off x="5940425" y="1638300"/>
            <a:ext cx="264795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FFFF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342900" indent="-3429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20000"/>
              </a:spcBef>
            </a:pPr>
            <a:r>
              <a:rPr lang="en-US" sz="1600">
                <a:solidFill>
                  <a:schemeClr val="bg2"/>
                </a:solidFill>
                <a:effectLst/>
                <a:latin typeface="Arial" charset="0"/>
              </a:rPr>
              <a:t>The maximal temperature</a:t>
            </a:r>
            <a:endParaRPr lang="ru-RU" sz="1600">
              <a:solidFill>
                <a:schemeClr val="bg2"/>
              </a:solidFill>
              <a:effectLst/>
              <a:latin typeface="Arial" charset="0"/>
            </a:endParaRPr>
          </a:p>
        </p:txBody>
      </p:sp>
      <p:sp>
        <p:nvSpPr>
          <p:cNvPr id="548874" name="Line 10"/>
          <p:cNvSpPr>
            <a:spLocks noChangeShapeType="1"/>
          </p:cNvSpPr>
          <p:nvPr/>
        </p:nvSpPr>
        <p:spPr bwMode="auto">
          <a:xfrm flipH="1">
            <a:off x="3743325" y="1881188"/>
            <a:ext cx="2233613" cy="215900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pic>
        <p:nvPicPr>
          <p:cNvPr id="548875" name="Picture 11" descr="F1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60" t="1843" r="2448" b="44873"/>
          <a:stretch>
            <a:fillRect/>
          </a:stretch>
        </p:blipFill>
        <p:spPr bwMode="auto">
          <a:xfrm>
            <a:off x="4211638" y="3681413"/>
            <a:ext cx="4822825" cy="2943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48876" name="Line 12"/>
          <p:cNvSpPr>
            <a:spLocks noChangeShapeType="1"/>
          </p:cNvSpPr>
          <p:nvPr/>
        </p:nvSpPr>
        <p:spPr bwMode="auto">
          <a:xfrm>
            <a:off x="4716463" y="1160463"/>
            <a:ext cx="2484437" cy="3132137"/>
          </a:xfrm>
          <a:prstGeom prst="line">
            <a:avLst/>
          </a:prstGeom>
          <a:noFill/>
          <a:ln w="19050">
            <a:solidFill>
              <a:srgbClr val="00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548877" name="Line 13"/>
          <p:cNvSpPr>
            <a:spLocks noChangeShapeType="1"/>
          </p:cNvSpPr>
          <p:nvPr/>
        </p:nvSpPr>
        <p:spPr bwMode="auto">
          <a:xfrm>
            <a:off x="5976938" y="1881188"/>
            <a:ext cx="2051050" cy="2052637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9899" name="Picture 11" descr="F1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1" t="1294" r="2986" b="45088"/>
          <a:stretch>
            <a:fillRect/>
          </a:stretch>
        </p:blipFill>
        <p:spPr bwMode="auto">
          <a:xfrm>
            <a:off x="4140200" y="476250"/>
            <a:ext cx="4356100" cy="2473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49892" name="Text Box 4"/>
          <p:cNvSpPr txBox="1">
            <a:spLocks noChangeArrowheads="1"/>
          </p:cNvSpPr>
          <p:nvPr/>
        </p:nvSpPr>
        <p:spPr bwMode="auto">
          <a:xfrm>
            <a:off x="142875" y="0"/>
            <a:ext cx="88709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FFFF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342900" indent="-3429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20000"/>
              </a:spcBef>
            </a:pPr>
            <a:r>
              <a:rPr lang="ru-RU" sz="1800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5.1. </a:t>
            </a:r>
            <a:r>
              <a:rPr lang="en-US" sz="1800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The claddings temperature</a:t>
            </a:r>
            <a:r>
              <a:rPr lang="ru-RU" sz="1800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 </a:t>
            </a:r>
            <a:r>
              <a:rPr lang="en-US" sz="1800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during</a:t>
            </a:r>
            <a:r>
              <a:rPr lang="ru-RU" sz="18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 </a:t>
            </a:r>
            <a:r>
              <a:rPr lang="en-US" sz="1800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quench stage</a:t>
            </a:r>
            <a:r>
              <a:rPr lang="ru-RU" sz="1800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 (</a:t>
            </a:r>
            <a:r>
              <a:rPr lang="en-US" sz="1800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elevation </a:t>
            </a:r>
            <a:r>
              <a:rPr lang="ru-RU" sz="1800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1250 – 1500 </a:t>
            </a:r>
            <a:r>
              <a:rPr lang="en-US" sz="1800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mm</a:t>
            </a:r>
            <a:r>
              <a:rPr lang="ru-RU" sz="1800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)</a:t>
            </a:r>
          </a:p>
        </p:txBody>
      </p:sp>
      <p:pic>
        <p:nvPicPr>
          <p:cNvPr id="549893" name="Picture 5" descr="F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96" t="1074" r="2777" b="41524"/>
          <a:stretch>
            <a:fillRect/>
          </a:stretch>
        </p:blipFill>
        <p:spPr bwMode="auto">
          <a:xfrm>
            <a:off x="107950" y="2205038"/>
            <a:ext cx="4068763" cy="24780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49900" name="Picture 12" descr="F1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8" t="1405" r="2432" b="44518"/>
          <a:stretch>
            <a:fillRect/>
          </a:stretch>
        </p:blipFill>
        <p:spPr bwMode="auto">
          <a:xfrm>
            <a:off x="4176713" y="4184650"/>
            <a:ext cx="4321175" cy="2473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49901" name="AutoShape 13"/>
          <p:cNvSpPr>
            <a:spLocks noChangeArrowheads="1"/>
          </p:cNvSpPr>
          <p:nvPr/>
        </p:nvSpPr>
        <p:spPr bwMode="auto">
          <a:xfrm rot="10800000">
            <a:off x="792163" y="800100"/>
            <a:ext cx="3348037" cy="1189038"/>
          </a:xfrm>
          <a:prstGeom prst="leftArrow">
            <a:avLst>
              <a:gd name="adj1" fmla="val 50000"/>
              <a:gd name="adj2" fmla="val 70394"/>
            </a:avLst>
          </a:prstGeom>
          <a:solidFill>
            <a:srgbClr val="99CCFF"/>
          </a:solidFill>
          <a:ln w="9525" algn="ctr">
            <a:solidFill>
              <a:schemeClr val="bg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549902" name="AutoShape 14"/>
          <p:cNvSpPr>
            <a:spLocks noChangeArrowheads="1"/>
          </p:cNvSpPr>
          <p:nvPr/>
        </p:nvSpPr>
        <p:spPr bwMode="auto">
          <a:xfrm rot="10800000">
            <a:off x="792163" y="5157788"/>
            <a:ext cx="3348037" cy="1189037"/>
          </a:xfrm>
          <a:prstGeom prst="leftArrow">
            <a:avLst>
              <a:gd name="adj1" fmla="val 50000"/>
              <a:gd name="adj2" fmla="val 70394"/>
            </a:avLst>
          </a:prstGeom>
          <a:solidFill>
            <a:srgbClr val="99CCFF"/>
          </a:solidFill>
          <a:ln w="9525" algn="ctr">
            <a:solidFill>
              <a:schemeClr val="bg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549903" name="Text Box 15"/>
          <p:cNvSpPr txBox="1">
            <a:spLocks noChangeArrowheads="1"/>
          </p:cNvSpPr>
          <p:nvPr/>
        </p:nvSpPr>
        <p:spPr bwMode="auto">
          <a:xfrm>
            <a:off x="1258888" y="1233488"/>
            <a:ext cx="237172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FFFF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342900" indent="-3429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20000"/>
              </a:spcBef>
            </a:pPr>
            <a:r>
              <a:rPr lang="en-US" sz="1400">
                <a:solidFill>
                  <a:schemeClr val="bg2"/>
                </a:solidFill>
                <a:effectLst/>
                <a:latin typeface="Arial" charset="0"/>
              </a:rPr>
              <a:t>Elevation</a:t>
            </a:r>
            <a:r>
              <a:rPr lang="ru-RU" sz="1400">
                <a:solidFill>
                  <a:schemeClr val="bg2"/>
                </a:solidFill>
                <a:effectLst/>
                <a:latin typeface="Arial" charset="0"/>
              </a:rPr>
              <a:t> 1400 – 1500 </a:t>
            </a:r>
            <a:r>
              <a:rPr lang="en-US" sz="1400">
                <a:solidFill>
                  <a:schemeClr val="bg2"/>
                </a:solidFill>
                <a:effectLst/>
                <a:latin typeface="Arial" charset="0"/>
              </a:rPr>
              <a:t>mm</a:t>
            </a:r>
            <a:endParaRPr lang="ru-RU" sz="1400">
              <a:solidFill>
                <a:schemeClr val="bg2"/>
              </a:solidFill>
              <a:effectLst/>
              <a:latin typeface="Arial" charset="0"/>
            </a:endParaRPr>
          </a:p>
        </p:txBody>
      </p:sp>
      <p:sp>
        <p:nvSpPr>
          <p:cNvPr id="549904" name="Text Box 16"/>
          <p:cNvSpPr txBox="1">
            <a:spLocks noChangeArrowheads="1"/>
          </p:cNvSpPr>
          <p:nvPr/>
        </p:nvSpPr>
        <p:spPr bwMode="auto">
          <a:xfrm>
            <a:off x="1223963" y="5589588"/>
            <a:ext cx="237172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FFFF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342900" indent="-3429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20000"/>
              </a:spcBef>
            </a:pPr>
            <a:r>
              <a:rPr lang="en-US" sz="1400">
                <a:solidFill>
                  <a:schemeClr val="bg2"/>
                </a:solidFill>
                <a:effectLst/>
                <a:latin typeface="Arial" charset="0"/>
              </a:rPr>
              <a:t>Elevation</a:t>
            </a:r>
            <a:r>
              <a:rPr lang="ru-RU" sz="1400">
                <a:solidFill>
                  <a:schemeClr val="bg2"/>
                </a:solidFill>
                <a:effectLst/>
                <a:latin typeface="Arial" charset="0"/>
              </a:rPr>
              <a:t> 1250 – 1300 </a:t>
            </a:r>
            <a:r>
              <a:rPr lang="en-US" sz="1400">
                <a:solidFill>
                  <a:schemeClr val="bg2"/>
                </a:solidFill>
                <a:effectLst/>
                <a:latin typeface="Arial" charset="0"/>
              </a:rPr>
              <a:t>mm</a:t>
            </a:r>
            <a:endParaRPr lang="ru-RU" sz="1400">
              <a:solidFill>
                <a:schemeClr val="bg2"/>
              </a:solidFill>
              <a:effectLst/>
              <a:latin typeface="Arial" charset="0"/>
            </a:endParaRPr>
          </a:p>
        </p:txBody>
      </p:sp>
      <p:sp>
        <p:nvSpPr>
          <p:cNvPr id="549905" name="AutoShape 17"/>
          <p:cNvSpPr>
            <a:spLocks noChangeArrowheads="1"/>
          </p:cNvSpPr>
          <p:nvPr/>
        </p:nvSpPr>
        <p:spPr bwMode="auto">
          <a:xfrm>
            <a:off x="4248150" y="2960688"/>
            <a:ext cx="3455988" cy="1223962"/>
          </a:xfrm>
          <a:prstGeom prst="leftArrow">
            <a:avLst>
              <a:gd name="adj1" fmla="val 50000"/>
              <a:gd name="adj2" fmla="val 70590"/>
            </a:avLst>
          </a:prstGeom>
          <a:solidFill>
            <a:srgbClr val="99CCFF"/>
          </a:solidFill>
          <a:ln w="9525" algn="ctr">
            <a:solidFill>
              <a:schemeClr val="bg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549896" name="Text Box 8"/>
          <p:cNvSpPr txBox="1">
            <a:spLocks noChangeArrowheads="1"/>
          </p:cNvSpPr>
          <p:nvPr/>
        </p:nvSpPr>
        <p:spPr bwMode="auto">
          <a:xfrm>
            <a:off x="4500563" y="3321050"/>
            <a:ext cx="3178175" cy="493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FFFF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342900" indent="-3429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20000"/>
              </a:spcBef>
            </a:pPr>
            <a:r>
              <a:rPr lang="en-US" sz="1200">
                <a:solidFill>
                  <a:schemeClr val="bg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Top flooding</a:t>
            </a:r>
            <a:r>
              <a:rPr lang="ru-RU" sz="1200">
                <a:solidFill>
                  <a:schemeClr val="bg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 </a:t>
            </a:r>
            <a:r>
              <a:rPr lang="en-US" sz="1200">
                <a:solidFill>
                  <a:schemeClr val="bg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Gtf </a:t>
            </a:r>
            <a:r>
              <a:rPr lang="en-US" sz="1200">
                <a:solidFill>
                  <a:schemeClr val="bg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sym typeface="Symbol" pitchFamily="18" charset="2"/>
              </a:rPr>
              <a:t></a:t>
            </a:r>
            <a:r>
              <a:rPr lang="en-US" sz="1200">
                <a:solidFill>
                  <a:schemeClr val="bg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 41 g</a:t>
            </a:r>
            <a:r>
              <a:rPr lang="ru-RU" sz="1200">
                <a:solidFill>
                  <a:schemeClr val="bg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/</a:t>
            </a:r>
            <a:r>
              <a:rPr lang="en-US" sz="1200">
                <a:solidFill>
                  <a:schemeClr val="bg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s</a:t>
            </a:r>
            <a:endParaRPr lang="ru-RU" sz="1200">
              <a:solidFill>
                <a:schemeClr val="bg2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  <a:p>
            <a:pPr>
              <a:spcBef>
                <a:spcPct val="20000"/>
              </a:spcBef>
            </a:pPr>
            <a:r>
              <a:rPr lang="en-US" sz="1200">
                <a:solidFill>
                  <a:schemeClr val="bg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after</a:t>
            </a:r>
            <a:r>
              <a:rPr lang="ru-RU" sz="1200">
                <a:solidFill>
                  <a:schemeClr val="bg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 27 </a:t>
            </a:r>
            <a:r>
              <a:rPr lang="en-US" sz="1200">
                <a:solidFill>
                  <a:schemeClr val="bg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s</a:t>
            </a:r>
            <a:r>
              <a:rPr lang="ru-RU" sz="1200">
                <a:solidFill>
                  <a:schemeClr val="bg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 – </a:t>
            </a:r>
            <a:r>
              <a:rPr lang="en-US" sz="1200">
                <a:solidFill>
                  <a:schemeClr val="bg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bottom flooding</a:t>
            </a:r>
            <a:r>
              <a:rPr lang="ru-RU" sz="1200">
                <a:solidFill>
                  <a:schemeClr val="bg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 </a:t>
            </a:r>
            <a:r>
              <a:rPr lang="en-US" sz="1200">
                <a:solidFill>
                  <a:schemeClr val="bg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Gbf </a:t>
            </a:r>
            <a:r>
              <a:rPr lang="en-US" sz="1200">
                <a:solidFill>
                  <a:schemeClr val="bg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sym typeface="Symbol" pitchFamily="18" charset="2"/>
              </a:rPr>
              <a:t> 130 g</a:t>
            </a:r>
            <a:r>
              <a:rPr lang="ru-RU" sz="1200">
                <a:solidFill>
                  <a:schemeClr val="bg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sym typeface="Symbol" pitchFamily="18" charset="2"/>
              </a:rPr>
              <a:t>/</a:t>
            </a:r>
            <a:r>
              <a:rPr lang="en-US" sz="1200">
                <a:solidFill>
                  <a:schemeClr val="bg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sym typeface="Symbol" pitchFamily="18" charset="2"/>
              </a:rPr>
              <a:t>s</a:t>
            </a:r>
          </a:p>
        </p:txBody>
      </p:sp>
      <p:pic>
        <p:nvPicPr>
          <p:cNvPr id="549907" name="Picture 19" descr="F10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13" t="1421" r="2557" b="41747"/>
          <a:stretch>
            <a:fillRect/>
          </a:stretch>
        </p:blipFill>
        <p:spPr bwMode="auto">
          <a:xfrm>
            <a:off x="142875" y="2205038"/>
            <a:ext cx="4103688" cy="2473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49908" name="AutoShape 20"/>
          <p:cNvSpPr>
            <a:spLocks noChangeArrowheads="1"/>
          </p:cNvSpPr>
          <p:nvPr/>
        </p:nvSpPr>
        <p:spPr bwMode="auto">
          <a:xfrm>
            <a:off x="4248150" y="2960688"/>
            <a:ext cx="3455988" cy="1223962"/>
          </a:xfrm>
          <a:prstGeom prst="leftArrow">
            <a:avLst>
              <a:gd name="adj1" fmla="val 50000"/>
              <a:gd name="adj2" fmla="val 70590"/>
            </a:avLst>
          </a:prstGeom>
          <a:solidFill>
            <a:srgbClr val="99CCFF"/>
          </a:solidFill>
          <a:ln w="9525" algn="ctr">
            <a:solidFill>
              <a:schemeClr val="bg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549909" name="Text Box 21"/>
          <p:cNvSpPr txBox="1">
            <a:spLocks noChangeArrowheads="1"/>
          </p:cNvSpPr>
          <p:nvPr/>
        </p:nvSpPr>
        <p:spPr bwMode="auto">
          <a:xfrm>
            <a:off x="4859338" y="3429000"/>
            <a:ext cx="1978025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FFFF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342900" indent="-3429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20000"/>
              </a:spcBef>
            </a:pPr>
            <a:r>
              <a:rPr lang="en-US" sz="1200">
                <a:solidFill>
                  <a:schemeClr val="bg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Top flooding</a:t>
            </a:r>
            <a:r>
              <a:rPr lang="ru-RU" sz="1200">
                <a:solidFill>
                  <a:schemeClr val="bg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 </a:t>
            </a:r>
            <a:r>
              <a:rPr lang="en-US" sz="1200">
                <a:solidFill>
                  <a:schemeClr val="bg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Gtf </a:t>
            </a:r>
            <a:r>
              <a:rPr lang="en-US" sz="1200">
                <a:solidFill>
                  <a:schemeClr val="bg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sym typeface="Symbol" pitchFamily="18" charset="2"/>
              </a:rPr>
              <a:t></a:t>
            </a:r>
            <a:r>
              <a:rPr lang="en-US" sz="1200">
                <a:solidFill>
                  <a:schemeClr val="bg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 41 g</a:t>
            </a:r>
            <a:r>
              <a:rPr lang="ru-RU" sz="1200">
                <a:solidFill>
                  <a:schemeClr val="bg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/</a:t>
            </a:r>
            <a:r>
              <a:rPr lang="en-US" sz="1200">
                <a:solidFill>
                  <a:schemeClr val="bg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s</a:t>
            </a:r>
            <a:endParaRPr lang="ru-RU" sz="1200">
              <a:solidFill>
                <a:schemeClr val="bg2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99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99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99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9908" grpId="0" animBg="1"/>
      <p:bldP spid="549909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0916" name="Text Box 4"/>
          <p:cNvSpPr txBox="1">
            <a:spLocks noChangeArrowheads="1"/>
          </p:cNvSpPr>
          <p:nvPr/>
        </p:nvSpPr>
        <p:spPr bwMode="auto">
          <a:xfrm>
            <a:off x="142875" y="115888"/>
            <a:ext cx="8820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FFFF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342900" indent="-3429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20000"/>
              </a:spcBef>
            </a:pPr>
            <a:r>
              <a:rPr lang="ru-RU" sz="1800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5.2. </a:t>
            </a:r>
            <a:r>
              <a:rPr lang="en-US" sz="1800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The claddings temperature</a:t>
            </a:r>
            <a:r>
              <a:rPr lang="ru-RU" sz="1800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 </a:t>
            </a:r>
            <a:r>
              <a:rPr lang="en-US" sz="1800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during</a:t>
            </a:r>
            <a:r>
              <a:rPr lang="ru-RU" sz="18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 </a:t>
            </a:r>
            <a:r>
              <a:rPr lang="en-US" sz="1800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quench stage</a:t>
            </a:r>
            <a:r>
              <a:rPr lang="ru-RU" sz="18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 </a:t>
            </a:r>
            <a:r>
              <a:rPr lang="ru-RU" sz="1800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(</a:t>
            </a:r>
            <a:r>
              <a:rPr lang="en-US" sz="1800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elevation</a:t>
            </a:r>
            <a:r>
              <a:rPr lang="ru-RU" sz="1800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 -600 – 1100 </a:t>
            </a:r>
            <a:r>
              <a:rPr lang="en-US" sz="1800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mm</a:t>
            </a:r>
            <a:r>
              <a:rPr lang="ru-RU" sz="1800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)</a:t>
            </a:r>
          </a:p>
        </p:txBody>
      </p:sp>
      <p:pic>
        <p:nvPicPr>
          <p:cNvPr id="550917" name="Picture 5" descr="F1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3" t="1413" r="2516" b="45004"/>
          <a:stretch>
            <a:fillRect/>
          </a:stretch>
        </p:blipFill>
        <p:spPr bwMode="auto">
          <a:xfrm>
            <a:off x="142875" y="620713"/>
            <a:ext cx="4321175" cy="24368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50918" name="Picture 6" descr="F1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71" t="597" r="2792" b="44688"/>
          <a:stretch>
            <a:fillRect/>
          </a:stretch>
        </p:blipFill>
        <p:spPr bwMode="auto">
          <a:xfrm>
            <a:off x="4464050" y="2460625"/>
            <a:ext cx="4283075" cy="2492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50919" name="Picture 7" descr="F1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64" t="1366" r="2354" b="44601"/>
          <a:stretch>
            <a:fillRect/>
          </a:stretch>
        </p:blipFill>
        <p:spPr bwMode="auto">
          <a:xfrm>
            <a:off x="287338" y="4257675"/>
            <a:ext cx="4213225" cy="2406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50920" name="AutoShape 8"/>
          <p:cNvSpPr>
            <a:spLocks noChangeArrowheads="1"/>
          </p:cNvSpPr>
          <p:nvPr/>
        </p:nvSpPr>
        <p:spPr bwMode="auto">
          <a:xfrm rot="10800000">
            <a:off x="1116013" y="3068638"/>
            <a:ext cx="3348037" cy="1189037"/>
          </a:xfrm>
          <a:prstGeom prst="leftArrow">
            <a:avLst>
              <a:gd name="adj1" fmla="val 50000"/>
              <a:gd name="adj2" fmla="val 70394"/>
            </a:avLst>
          </a:prstGeom>
          <a:solidFill>
            <a:srgbClr val="99CCFF"/>
          </a:solidFill>
          <a:ln w="9525" algn="ctr">
            <a:solidFill>
              <a:schemeClr val="bg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550921" name="AutoShape 9"/>
          <p:cNvSpPr>
            <a:spLocks noChangeArrowheads="1"/>
          </p:cNvSpPr>
          <p:nvPr/>
        </p:nvSpPr>
        <p:spPr bwMode="auto">
          <a:xfrm>
            <a:off x="4464050" y="944563"/>
            <a:ext cx="3348038" cy="1189037"/>
          </a:xfrm>
          <a:prstGeom prst="leftArrow">
            <a:avLst>
              <a:gd name="adj1" fmla="val 50000"/>
              <a:gd name="adj2" fmla="val 70394"/>
            </a:avLst>
          </a:prstGeom>
          <a:solidFill>
            <a:srgbClr val="99CCFF"/>
          </a:solidFill>
          <a:ln w="9525" algn="ctr">
            <a:solidFill>
              <a:schemeClr val="bg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342900" indent="-342900" algn="ctr"/>
            <a:endParaRPr lang="ru-RU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550922" name="AutoShape 10"/>
          <p:cNvSpPr>
            <a:spLocks noChangeArrowheads="1"/>
          </p:cNvSpPr>
          <p:nvPr/>
        </p:nvSpPr>
        <p:spPr bwMode="auto">
          <a:xfrm>
            <a:off x="4535488" y="5300663"/>
            <a:ext cx="3348037" cy="1189037"/>
          </a:xfrm>
          <a:prstGeom prst="leftArrow">
            <a:avLst>
              <a:gd name="adj1" fmla="val 50000"/>
              <a:gd name="adj2" fmla="val 70394"/>
            </a:avLst>
          </a:prstGeom>
          <a:solidFill>
            <a:srgbClr val="99CCFF"/>
          </a:solidFill>
          <a:ln w="9525" algn="ctr">
            <a:solidFill>
              <a:schemeClr val="bg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550925" name="Text Box 13"/>
          <p:cNvSpPr txBox="1">
            <a:spLocks noChangeArrowheads="1"/>
          </p:cNvSpPr>
          <p:nvPr/>
        </p:nvSpPr>
        <p:spPr bwMode="auto">
          <a:xfrm>
            <a:off x="5092700" y="1339850"/>
            <a:ext cx="22733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FFFF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342900" indent="-3429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20000"/>
              </a:spcBef>
            </a:pPr>
            <a:r>
              <a:rPr lang="en-US" sz="1400">
                <a:solidFill>
                  <a:schemeClr val="bg1"/>
                </a:solidFill>
                <a:effectLst/>
                <a:latin typeface="Arial" charset="0"/>
              </a:rPr>
              <a:t>Elevation</a:t>
            </a:r>
            <a:r>
              <a:rPr lang="ru-RU" sz="1400">
                <a:solidFill>
                  <a:schemeClr val="bg1"/>
                </a:solidFill>
                <a:effectLst/>
                <a:latin typeface="Arial" charset="0"/>
              </a:rPr>
              <a:t> 900 – 1100 </a:t>
            </a:r>
            <a:r>
              <a:rPr lang="en-US" sz="1400">
                <a:solidFill>
                  <a:schemeClr val="bg1"/>
                </a:solidFill>
                <a:effectLst/>
                <a:latin typeface="Arial" charset="0"/>
              </a:rPr>
              <a:t>mm</a:t>
            </a:r>
            <a:endParaRPr lang="ru-RU" sz="1400">
              <a:solidFill>
                <a:schemeClr val="bg1"/>
              </a:solidFill>
              <a:effectLst/>
              <a:latin typeface="Arial" charset="0"/>
            </a:endParaRPr>
          </a:p>
        </p:txBody>
      </p:sp>
      <p:sp>
        <p:nvSpPr>
          <p:cNvPr id="550926" name="Text Box 14"/>
          <p:cNvSpPr txBox="1">
            <a:spLocks noChangeArrowheads="1"/>
          </p:cNvSpPr>
          <p:nvPr/>
        </p:nvSpPr>
        <p:spPr bwMode="auto">
          <a:xfrm>
            <a:off x="1655763" y="3500438"/>
            <a:ext cx="197802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FFFF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342900" indent="-3429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20000"/>
              </a:spcBef>
            </a:pPr>
            <a:r>
              <a:rPr lang="en-US" sz="1400">
                <a:solidFill>
                  <a:schemeClr val="bg1"/>
                </a:solidFill>
                <a:effectLst/>
                <a:latin typeface="Arial" charset="0"/>
              </a:rPr>
              <a:t>Elevation</a:t>
            </a:r>
            <a:r>
              <a:rPr lang="ru-RU" sz="1400">
                <a:solidFill>
                  <a:schemeClr val="bg1"/>
                </a:solidFill>
                <a:effectLst/>
                <a:latin typeface="Arial" charset="0"/>
              </a:rPr>
              <a:t> 0 – 700 </a:t>
            </a:r>
            <a:r>
              <a:rPr lang="en-US" sz="1400">
                <a:solidFill>
                  <a:schemeClr val="bg1"/>
                </a:solidFill>
                <a:effectLst/>
                <a:latin typeface="Arial" charset="0"/>
              </a:rPr>
              <a:t>mm</a:t>
            </a:r>
            <a:endParaRPr lang="ru-RU" sz="1400">
              <a:solidFill>
                <a:schemeClr val="bg1"/>
              </a:solidFill>
              <a:effectLst/>
              <a:latin typeface="Arial" charset="0"/>
            </a:endParaRPr>
          </a:p>
        </p:txBody>
      </p:sp>
      <p:sp>
        <p:nvSpPr>
          <p:cNvPr id="550927" name="Text Box 15"/>
          <p:cNvSpPr txBox="1">
            <a:spLocks noChangeArrowheads="1"/>
          </p:cNvSpPr>
          <p:nvPr/>
        </p:nvSpPr>
        <p:spPr bwMode="auto">
          <a:xfrm>
            <a:off x="5292725" y="5734050"/>
            <a:ext cx="208597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FFFF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342900" indent="-3429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20000"/>
              </a:spcBef>
            </a:pPr>
            <a:r>
              <a:rPr lang="en-US" sz="1400">
                <a:solidFill>
                  <a:schemeClr val="bg1"/>
                </a:solidFill>
                <a:effectLst/>
                <a:latin typeface="Arial" charset="0"/>
              </a:rPr>
              <a:t>Elevation</a:t>
            </a:r>
            <a:r>
              <a:rPr lang="ru-RU" sz="1400">
                <a:solidFill>
                  <a:schemeClr val="bg1"/>
                </a:solidFill>
                <a:effectLst/>
                <a:latin typeface="Arial" charset="0"/>
              </a:rPr>
              <a:t> - 600 – 0 </a:t>
            </a:r>
            <a:r>
              <a:rPr lang="en-US" sz="1400">
                <a:solidFill>
                  <a:schemeClr val="bg1"/>
                </a:solidFill>
                <a:effectLst/>
                <a:latin typeface="Arial" charset="0"/>
              </a:rPr>
              <a:t>mm</a:t>
            </a:r>
            <a:endParaRPr lang="ru-RU" sz="1400">
              <a:solidFill>
                <a:schemeClr val="bg1"/>
              </a:solidFill>
              <a:effectLst/>
              <a:latin typeface="Arial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64" name="Text Box 4"/>
          <p:cNvSpPr txBox="1">
            <a:spLocks noChangeArrowheads="1"/>
          </p:cNvSpPr>
          <p:nvPr/>
        </p:nvSpPr>
        <p:spPr bwMode="auto">
          <a:xfrm>
            <a:off x="839788" y="152400"/>
            <a:ext cx="6597650" cy="585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FFFF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342900" indent="-3429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lnSpc>
                <a:spcPct val="80000"/>
              </a:lnSpc>
              <a:spcBef>
                <a:spcPct val="20000"/>
              </a:spcBef>
            </a:pPr>
            <a:r>
              <a:rPr lang="ru-RU" sz="1800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5.3. </a:t>
            </a:r>
            <a:r>
              <a:rPr lang="en-US" sz="1800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The steam-gas mixture pressure into the bundle </a:t>
            </a:r>
          </a:p>
          <a:p>
            <a:pPr algn="ctr">
              <a:lnSpc>
                <a:spcPct val="80000"/>
              </a:lnSpc>
              <a:spcBef>
                <a:spcPct val="20000"/>
              </a:spcBef>
            </a:pPr>
            <a:r>
              <a:rPr lang="en-US" sz="1800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and cladding temperature of rods of second and third rows</a:t>
            </a:r>
            <a:endParaRPr lang="ru-RU" sz="1800">
              <a:solidFill>
                <a:schemeClr val="accent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</p:txBody>
      </p:sp>
      <p:pic>
        <p:nvPicPr>
          <p:cNvPr id="552965" name="Picture 5" descr="F1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0" t="676" r="1973" b="44322"/>
          <a:stretch>
            <a:fillRect/>
          </a:stretch>
        </p:blipFill>
        <p:spPr bwMode="auto">
          <a:xfrm>
            <a:off x="179388" y="2420938"/>
            <a:ext cx="4248150" cy="2449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52966" name="Picture 6" descr="F1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73" t="644" r="3136" b="46913"/>
          <a:stretch>
            <a:fillRect/>
          </a:stretch>
        </p:blipFill>
        <p:spPr bwMode="auto">
          <a:xfrm>
            <a:off x="4427538" y="800100"/>
            <a:ext cx="4356100" cy="2441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52967" name="Picture 7" descr="F2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6" t="1123" r="2394" b="45670"/>
          <a:stretch>
            <a:fillRect/>
          </a:stretch>
        </p:blipFill>
        <p:spPr bwMode="auto">
          <a:xfrm>
            <a:off x="4392613" y="4184650"/>
            <a:ext cx="4392612" cy="24590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52968" name="AutoShape 8"/>
          <p:cNvSpPr>
            <a:spLocks noChangeArrowheads="1"/>
          </p:cNvSpPr>
          <p:nvPr/>
        </p:nvSpPr>
        <p:spPr bwMode="auto">
          <a:xfrm>
            <a:off x="4427538" y="3105150"/>
            <a:ext cx="4248150" cy="1260475"/>
          </a:xfrm>
          <a:prstGeom prst="leftArrow">
            <a:avLst>
              <a:gd name="adj1" fmla="val 50000"/>
              <a:gd name="adj2" fmla="val 84257"/>
            </a:avLst>
          </a:prstGeom>
          <a:solidFill>
            <a:srgbClr val="CCFFFF"/>
          </a:solidFill>
          <a:ln w="9525" algn="ctr">
            <a:solidFill>
              <a:schemeClr val="bg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342900" indent="-342900" algn="ctr"/>
            <a:endParaRPr lang="ru-RU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552969" name="AutoShape 9"/>
          <p:cNvSpPr>
            <a:spLocks noChangeArrowheads="1"/>
          </p:cNvSpPr>
          <p:nvPr/>
        </p:nvSpPr>
        <p:spPr bwMode="auto">
          <a:xfrm rot="10800000">
            <a:off x="1042988" y="836613"/>
            <a:ext cx="3348037" cy="1404937"/>
          </a:xfrm>
          <a:prstGeom prst="leftArrow">
            <a:avLst>
              <a:gd name="adj1" fmla="val 50000"/>
              <a:gd name="adj2" fmla="val 59576"/>
            </a:avLst>
          </a:prstGeom>
          <a:solidFill>
            <a:srgbClr val="99CCFF"/>
          </a:solidFill>
          <a:ln w="9525" algn="ctr">
            <a:solidFill>
              <a:schemeClr val="bg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rot="10800000" wrap="none" anchor="ctr"/>
          <a:lstStyle/>
          <a:p>
            <a:pPr marL="342900" indent="-342900" algn="ctr"/>
            <a:endParaRPr lang="ru-RU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552970" name="AutoShape 10"/>
          <p:cNvSpPr>
            <a:spLocks noChangeArrowheads="1"/>
          </p:cNvSpPr>
          <p:nvPr/>
        </p:nvSpPr>
        <p:spPr bwMode="auto">
          <a:xfrm rot="10800000">
            <a:off x="1008063" y="5013325"/>
            <a:ext cx="3348037" cy="1368425"/>
          </a:xfrm>
          <a:prstGeom prst="leftArrow">
            <a:avLst>
              <a:gd name="adj1" fmla="val 50000"/>
              <a:gd name="adj2" fmla="val 61166"/>
            </a:avLst>
          </a:prstGeom>
          <a:solidFill>
            <a:srgbClr val="99CCFF"/>
          </a:solidFill>
          <a:ln w="9525" algn="ctr">
            <a:solidFill>
              <a:schemeClr val="bg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552971" name="Text Box 11"/>
          <p:cNvSpPr txBox="1">
            <a:spLocks noChangeArrowheads="1"/>
          </p:cNvSpPr>
          <p:nvPr/>
        </p:nvSpPr>
        <p:spPr bwMode="auto">
          <a:xfrm>
            <a:off x="5400675" y="3465513"/>
            <a:ext cx="2654300" cy="560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FFFF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342900" indent="-3429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20000"/>
              </a:spcBef>
            </a:pPr>
            <a:r>
              <a:rPr lang="en-US" sz="1400">
                <a:solidFill>
                  <a:schemeClr val="bg1"/>
                </a:solidFill>
                <a:effectLst/>
                <a:latin typeface="Arial" charset="0"/>
              </a:rPr>
              <a:t>Pressure</a:t>
            </a:r>
            <a:r>
              <a:rPr lang="ru-RU" sz="1400">
                <a:solidFill>
                  <a:schemeClr val="bg1"/>
                </a:solidFill>
                <a:effectLst/>
                <a:latin typeface="Arial" charset="0"/>
              </a:rPr>
              <a:t> </a:t>
            </a:r>
            <a:r>
              <a:rPr lang="en-US" sz="1400">
                <a:solidFill>
                  <a:schemeClr val="bg1"/>
                </a:solidFill>
                <a:effectLst/>
                <a:latin typeface="Arial" charset="0"/>
              </a:rPr>
              <a:t>p(Z=900), p(Z=200)</a:t>
            </a:r>
            <a:r>
              <a:rPr lang="ru-RU" sz="1400">
                <a:solidFill>
                  <a:schemeClr val="bg1"/>
                </a:solidFill>
                <a:effectLst/>
                <a:latin typeface="Arial" charset="0"/>
              </a:rPr>
              <a:t>, </a:t>
            </a:r>
          </a:p>
          <a:p>
            <a:pPr algn="ctr">
              <a:spcBef>
                <a:spcPct val="20000"/>
              </a:spcBef>
            </a:pPr>
            <a:r>
              <a:rPr lang="en-US" sz="1400">
                <a:solidFill>
                  <a:schemeClr val="bg1"/>
                </a:solidFill>
                <a:effectLst/>
                <a:latin typeface="Arial" charset="0"/>
              </a:rPr>
              <a:t>p</a:t>
            </a:r>
            <a:r>
              <a:rPr lang="en-US" sz="1200">
                <a:solidFill>
                  <a:schemeClr val="bg1"/>
                </a:solidFill>
                <a:effectLst/>
                <a:latin typeface="Arial" charset="0"/>
              </a:rPr>
              <a:t>rod,</a:t>
            </a:r>
            <a:r>
              <a:rPr lang="en-US" sz="1400">
                <a:solidFill>
                  <a:schemeClr val="bg1"/>
                </a:solidFill>
                <a:effectLst/>
                <a:latin typeface="Arial" charset="0"/>
              </a:rPr>
              <a:t> p</a:t>
            </a:r>
            <a:r>
              <a:rPr lang="en-US" sz="1200">
                <a:solidFill>
                  <a:schemeClr val="bg1"/>
                </a:solidFill>
                <a:effectLst/>
                <a:latin typeface="Arial" charset="0"/>
              </a:rPr>
              <a:t>th</a:t>
            </a:r>
            <a:endParaRPr lang="ru-RU" sz="1200">
              <a:solidFill>
                <a:schemeClr val="bg1"/>
              </a:solidFill>
              <a:effectLst/>
              <a:latin typeface="Arial" charset="0"/>
            </a:endParaRPr>
          </a:p>
        </p:txBody>
      </p:sp>
      <p:sp>
        <p:nvSpPr>
          <p:cNvPr id="552973" name="Text Box 13"/>
          <p:cNvSpPr txBox="1">
            <a:spLocks noChangeArrowheads="1"/>
          </p:cNvSpPr>
          <p:nvPr/>
        </p:nvSpPr>
        <p:spPr bwMode="auto">
          <a:xfrm>
            <a:off x="1150938" y="1233488"/>
            <a:ext cx="2998787" cy="560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FFFF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342900" indent="-3429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20000"/>
              </a:spcBef>
            </a:pPr>
            <a:r>
              <a:rPr lang="en-US" sz="1400">
                <a:solidFill>
                  <a:schemeClr val="bg1"/>
                </a:solidFill>
                <a:effectLst/>
                <a:latin typeface="Arial" charset="0"/>
              </a:rPr>
              <a:t>The cladding temperature of rods</a:t>
            </a:r>
          </a:p>
          <a:p>
            <a:pPr>
              <a:spcBef>
                <a:spcPct val="20000"/>
              </a:spcBef>
            </a:pPr>
            <a:r>
              <a:rPr lang="en-US" sz="1400">
                <a:solidFill>
                  <a:schemeClr val="bg1"/>
                </a:solidFill>
                <a:effectLst/>
                <a:latin typeface="Arial" charset="0"/>
              </a:rPr>
              <a:t>of second row (2.1 – 2.6)</a:t>
            </a:r>
            <a:endParaRPr lang="ru-RU" sz="1400">
              <a:solidFill>
                <a:schemeClr val="bg1"/>
              </a:solidFill>
              <a:effectLst/>
              <a:latin typeface="Arial" charset="0"/>
            </a:endParaRPr>
          </a:p>
        </p:txBody>
      </p:sp>
      <p:sp>
        <p:nvSpPr>
          <p:cNvPr id="552975" name="Text Box 15"/>
          <p:cNvSpPr txBox="1">
            <a:spLocks noChangeArrowheads="1"/>
          </p:cNvSpPr>
          <p:nvPr/>
        </p:nvSpPr>
        <p:spPr bwMode="auto">
          <a:xfrm>
            <a:off x="1042988" y="5408613"/>
            <a:ext cx="2998787" cy="560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FFFF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342900" indent="-3429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20000"/>
              </a:spcBef>
            </a:pPr>
            <a:r>
              <a:rPr lang="en-US" sz="1400">
                <a:solidFill>
                  <a:schemeClr val="bg1"/>
                </a:solidFill>
                <a:effectLst/>
                <a:latin typeface="Arial" charset="0"/>
              </a:rPr>
              <a:t>The cladding temperature of rods</a:t>
            </a:r>
          </a:p>
          <a:p>
            <a:pPr>
              <a:spcBef>
                <a:spcPct val="20000"/>
              </a:spcBef>
            </a:pPr>
            <a:r>
              <a:rPr lang="en-US" sz="1400">
                <a:solidFill>
                  <a:schemeClr val="bg1"/>
                </a:solidFill>
                <a:effectLst/>
                <a:latin typeface="Arial" charset="0"/>
              </a:rPr>
              <a:t>of third row (3.1 – 3.12)</a:t>
            </a:r>
            <a:endParaRPr lang="ru-RU" sz="1400">
              <a:solidFill>
                <a:schemeClr val="bg1"/>
              </a:solidFill>
              <a:effectLst/>
              <a:latin typeface="Arial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9106" name="Text Box 2"/>
          <p:cNvSpPr txBox="1">
            <a:spLocks noChangeArrowheads="1"/>
          </p:cNvSpPr>
          <p:nvPr/>
        </p:nvSpPr>
        <p:spPr bwMode="auto">
          <a:xfrm>
            <a:off x="1103313" y="160338"/>
            <a:ext cx="66230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FFFF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342900" indent="-3429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lnSpc>
                <a:spcPct val="80000"/>
              </a:lnSpc>
              <a:spcBef>
                <a:spcPct val="20000"/>
              </a:spcBef>
            </a:pPr>
            <a:r>
              <a:rPr lang="ru-RU" sz="1800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5.4. </a:t>
            </a:r>
            <a:r>
              <a:rPr lang="en-US" sz="1800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The cladding temperature history during quench stage</a:t>
            </a:r>
            <a:r>
              <a:rPr lang="ru-RU" sz="18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 </a:t>
            </a:r>
            <a:endParaRPr lang="en-US" sz="1800"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  <a:p>
            <a:pPr algn="ctr">
              <a:spcBef>
                <a:spcPct val="20000"/>
              </a:spcBef>
            </a:pPr>
            <a:r>
              <a:rPr lang="en-US" sz="1800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(second and third rows)</a:t>
            </a:r>
            <a:endParaRPr lang="ru-RU" sz="1800">
              <a:solidFill>
                <a:schemeClr val="accent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</p:txBody>
      </p:sp>
      <p:sp>
        <p:nvSpPr>
          <p:cNvPr id="559109" name="AutoShape 5"/>
          <p:cNvSpPr>
            <a:spLocks noChangeArrowheads="1"/>
          </p:cNvSpPr>
          <p:nvPr/>
        </p:nvSpPr>
        <p:spPr bwMode="auto">
          <a:xfrm>
            <a:off x="5256213" y="1592263"/>
            <a:ext cx="3348037" cy="1404937"/>
          </a:xfrm>
          <a:prstGeom prst="leftArrow">
            <a:avLst>
              <a:gd name="adj1" fmla="val 50000"/>
              <a:gd name="adj2" fmla="val 59576"/>
            </a:avLst>
          </a:prstGeom>
          <a:solidFill>
            <a:srgbClr val="99CCFF"/>
          </a:solidFill>
          <a:ln w="9525" algn="ctr">
            <a:solidFill>
              <a:schemeClr val="bg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342900" indent="-342900" algn="ctr"/>
            <a:endParaRPr lang="ru-RU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559110" name="AutoShape 6"/>
          <p:cNvSpPr>
            <a:spLocks noChangeArrowheads="1"/>
          </p:cNvSpPr>
          <p:nvPr/>
        </p:nvSpPr>
        <p:spPr bwMode="auto">
          <a:xfrm rot="10800000">
            <a:off x="576263" y="4689475"/>
            <a:ext cx="3348037" cy="1404938"/>
          </a:xfrm>
          <a:prstGeom prst="leftArrow">
            <a:avLst>
              <a:gd name="adj1" fmla="val 50000"/>
              <a:gd name="adj2" fmla="val 59576"/>
            </a:avLst>
          </a:prstGeom>
          <a:solidFill>
            <a:srgbClr val="99CCFF"/>
          </a:solidFill>
          <a:ln w="9525" algn="ctr">
            <a:solidFill>
              <a:schemeClr val="bg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rot="10800000" wrap="none" anchor="ctr"/>
          <a:lstStyle/>
          <a:p>
            <a:pPr marL="342900" indent="-342900" algn="ctr"/>
            <a:endParaRPr lang="ru-RU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559111" name="Text Box 7"/>
          <p:cNvSpPr txBox="1">
            <a:spLocks noChangeArrowheads="1"/>
          </p:cNvSpPr>
          <p:nvPr/>
        </p:nvSpPr>
        <p:spPr bwMode="auto">
          <a:xfrm>
            <a:off x="5867400" y="2024063"/>
            <a:ext cx="2398713" cy="815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FFFF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342900" indent="-3429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20000"/>
              </a:spcBef>
            </a:pPr>
            <a:r>
              <a:rPr lang="en-US" sz="1400">
                <a:solidFill>
                  <a:schemeClr val="bg1"/>
                </a:solidFill>
                <a:effectLst/>
                <a:latin typeface="Arial" charset="0"/>
              </a:rPr>
              <a:t>The cladding temperature </a:t>
            </a:r>
          </a:p>
          <a:p>
            <a:pPr>
              <a:spcBef>
                <a:spcPct val="20000"/>
              </a:spcBef>
            </a:pPr>
            <a:r>
              <a:rPr lang="en-US" sz="1400">
                <a:solidFill>
                  <a:schemeClr val="bg1"/>
                </a:solidFill>
                <a:effectLst/>
                <a:latin typeface="Arial" charset="0"/>
              </a:rPr>
              <a:t> (rods of second row)</a:t>
            </a:r>
            <a:endParaRPr lang="ru-RU" sz="1400">
              <a:solidFill>
                <a:schemeClr val="bg1"/>
              </a:solidFill>
              <a:effectLst/>
              <a:latin typeface="Arial" charset="0"/>
            </a:endParaRPr>
          </a:p>
          <a:p>
            <a:pPr>
              <a:spcBef>
                <a:spcPct val="20000"/>
              </a:spcBef>
            </a:pPr>
            <a:endParaRPr lang="ru-RU" sz="1400">
              <a:solidFill>
                <a:schemeClr val="bg1"/>
              </a:solidFill>
              <a:effectLst/>
              <a:latin typeface="Arial" charset="0"/>
            </a:endParaRPr>
          </a:p>
        </p:txBody>
      </p:sp>
      <p:sp>
        <p:nvSpPr>
          <p:cNvPr id="559112" name="Text Box 8"/>
          <p:cNvSpPr txBox="1">
            <a:spLocks noChangeArrowheads="1"/>
          </p:cNvSpPr>
          <p:nvPr/>
        </p:nvSpPr>
        <p:spPr bwMode="auto">
          <a:xfrm>
            <a:off x="900113" y="5121275"/>
            <a:ext cx="2398712" cy="815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FFFF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342900" indent="-3429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20000"/>
              </a:spcBef>
            </a:pPr>
            <a:r>
              <a:rPr lang="en-US" sz="1400">
                <a:solidFill>
                  <a:schemeClr val="bg1"/>
                </a:solidFill>
                <a:effectLst/>
                <a:latin typeface="Arial" charset="0"/>
              </a:rPr>
              <a:t>The cladding temperature </a:t>
            </a:r>
          </a:p>
          <a:p>
            <a:pPr>
              <a:spcBef>
                <a:spcPct val="20000"/>
              </a:spcBef>
            </a:pPr>
            <a:r>
              <a:rPr lang="en-US" sz="1400">
                <a:solidFill>
                  <a:schemeClr val="bg1"/>
                </a:solidFill>
                <a:effectLst/>
                <a:latin typeface="Arial" charset="0"/>
              </a:rPr>
              <a:t>(rods of third row)</a:t>
            </a:r>
            <a:endParaRPr lang="ru-RU" sz="1400">
              <a:solidFill>
                <a:schemeClr val="bg1"/>
              </a:solidFill>
              <a:effectLst/>
              <a:latin typeface="Arial" charset="0"/>
            </a:endParaRPr>
          </a:p>
          <a:p>
            <a:pPr>
              <a:spcBef>
                <a:spcPct val="20000"/>
              </a:spcBef>
            </a:pPr>
            <a:endParaRPr lang="ru-RU" sz="1400">
              <a:solidFill>
                <a:schemeClr val="bg1"/>
              </a:solidFill>
              <a:effectLst/>
              <a:latin typeface="Arial" charset="0"/>
            </a:endParaRPr>
          </a:p>
        </p:txBody>
      </p:sp>
      <p:pic>
        <p:nvPicPr>
          <p:cNvPr id="559113" name="Picture 9" descr="01 копия"/>
          <p:cNvPicPr>
            <a:picLocks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58775" y="868363"/>
            <a:ext cx="4937125" cy="30289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9115" name="Picture 11" descr="01 копия"/>
          <p:cNvPicPr>
            <a:picLocks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994150" y="3670300"/>
            <a:ext cx="4826000" cy="296227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559119" name="Rectangle 15">
            <a:hlinkClick r:id="" action="ppaction://hlinkshowjump?jump=nextslide"/>
          </p:cNvPr>
          <p:cNvSpPr>
            <a:spLocks noChangeArrowheads="1"/>
          </p:cNvSpPr>
          <p:nvPr/>
        </p:nvSpPr>
        <p:spPr bwMode="auto">
          <a:xfrm>
            <a:off x="1295400" y="6200775"/>
            <a:ext cx="360363" cy="376238"/>
          </a:xfrm>
          <a:prstGeom prst="rect">
            <a:avLst/>
          </a:prstGeom>
          <a:solidFill>
            <a:srgbClr val="FFCC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b="0">
                <a:effectLst/>
                <a:latin typeface="Wingdings 3" pitchFamily="18" charset="2"/>
              </a:rPr>
              <a:t>[</a:t>
            </a:r>
            <a:endParaRPr lang="ru-RU" b="0">
              <a:effectLst/>
              <a:latin typeface="Wingdings 3" pitchFamily="18" charset="2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1945" name="AutoShape 9"/>
          <p:cNvSpPr>
            <a:spLocks noChangeArrowheads="1"/>
          </p:cNvSpPr>
          <p:nvPr/>
        </p:nvSpPr>
        <p:spPr bwMode="auto">
          <a:xfrm>
            <a:off x="5256213" y="1592263"/>
            <a:ext cx="3348037" cy="1404937"/>
          </a:xfrm>
          <a:prstGeom prst="leftArrow">
            <a:avLst>
              <a:gd name="adj1" fmla="val 50000"/>
              <a:gd name="adj2" fmla="val 59576"/>
            </a:avLst>
          </a:prstGeom>
          <a:solidFill>
            <a:srgbClr val="99CCFF"/>
          </a:solidFill>
          <a:ln w="9525" algn="ctr">
            <a:solidFill>
              <a:schemeClr val="bg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342900" indent="-342900" algn="ctr"/>
            <a:endParaRPr lang="ru-RU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551946" name="AutoShape 10"/>
          <p:cNvSpPr>
            <a:spLocks noChangeArrowheads="1"/>
          </p:cNvSpPr>
          <p:nvPr/>
        </p:nvSpPr>
        <p:spPr bwMode="auto">
          <a:xfrm rot="10800000">
            <a:off x="611188" y="4689475"/>
            <a:ext cx="3348037" cy="1404938"/>
          </a:xfrm>
          <a:prstGeom prst="leftArrow">
            <a:avLst>
              <a:gd name="adj1" fmla="val 50000"/>
              <a:gd name="adj2" fmla="val 59576"/>
            </a:avLst>
          </a:prstGeom>
          <a:solidFill>
            <a:srgbClr val="99CCFF"/>
          </a:solidFill>
          <a:ln w="9525" algn="ctr">
            <a:solidFill>
              <a:schemeClr val="bg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rot="10800000" wrap="none" anchor="ctr"/>
          <a:lstStyle/>
          <a:p>
            <a:pPr marL="342900" indent="-342900" algn="ctr"/>
            <a:endParaRPr lang="ru-RU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551949" name="Text Box 13">
            <a:hlinkClick r:id="" action="ppaction://hlinkshowjump?jump=previousslide"/>
          </p:cNvPr>
          <p:cNvSpPr txBox="1">
            <a:spLocks noChangeArrowheads="1"/>
          </p:cNvSpPr>
          <p:nvPr/>
        </p:nvSpPr>
        <p:spPr bwMode="auto">
          <a:xfrm>
            <a:off x="827088" y="6165850"/>
            <a:ext cx="409575" cy="376238"/>
          </a:xfrm>
          <a:prstGeom prst="rect">
            <a:avLst/>
          </a:prstGeom>
          <a:solidFill>
            <a:srgbClr val="FFCC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b="0">
                <a:effectLst/>
                <a:latin typeface="Wingdings 3" pitchFamily="18" charset="2"/>
              </a:rPr>
              <a:t>Z</a:t>
            </a:r>
            <a:endParaRPr lang="ru-RU" b="0">
              <a:effectLst/>
              <a:latin typeface="Wingdings 3" pitchFamily="18" charset="2"/>
            </a:endParaRPr>
          </a:p>
        </p:txBody>
      </p:sp>
      <p:sp>
        <p:nvSpPr>
          <p:cNvPr id="551952" name="Rectangle 16">
            <a:hlinkClick r:id="" action="ppaction://hlinkshowjump?jump=nextslide"/>
          </p:cNvPr>
          <p:cNvSpPr>
            <a:spLocks noChangeArrowheads="1"/>
          </p:cNvSpPr>
          <p:nvPr/>
        </p:nvSpPr>
        <p:spPr bwMode="auto">
          <a:xfrm>
            <a:off x="1331913" y="6165850"/>
            <a:ext cx="360362" cy="376238"/>
          </a:xfrm>
          <a:prstGeom prst="rect">
            <a:avLst/>
          </a:prstGeom>
          <a:solidFill>
            <a:srgbClr val="FFCC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b="0">
                <a:effectLst/>
                <a:latin typeface="Wingdings 3" pitchFamily="18" charset="2"/>
              </a:rPr>
              <a:t>[</a:t>
            </a:r>
            <a:endParaRPr lang="ru-RU" b="0">
              <a:effectLst/>
              <a:latin typeface="Wingdings 3" pitchFamily="18" charset="2"/>
            </a:endParaRPr>
          </a:p>
        </p:txBody>
      </p:sp>
      <p:pic>
        <p:nvPicPr>
          <p:cNvPr id="551986" name="Picture 50" descr="film2a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944563"/>
            <a:ext cx="4857750" cy="2981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51985" name="Picture 49" descr="film3A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738" y="3716338"/>
            <a:ext cx="4857750" cy="2981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51988" name="Text Box 52"/>
          <p:cNvSpPr txBox="1">
            <a:spLocks noChangeArrowheads="1"/>
          </p:cNvSpPr>
          <p:nvPr/>
        </p:nvSpPr>
        <p:spPr bwMode="auto">
          <a:xfrm>
            <a:off x="1103313" y="160338"/>
            <a:ext cx="66230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FFFF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342900" indent="-3429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lnSpc>
                <a:spcPct val="80000"/>
              </a:lnSpc>
              <a:spcBef>
                <a:spcPct val="20000"/>
              </a:spcBef>
            </a:pPr>
            <a:r>
              <a:rPr lang="ru-RU" sz="1800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5.4. </a:t>
            </a:r>
            <a:r>
              <a:rPr lang="en-US" sz="1800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The cladding temperature history during quench stage</a:t>
            </a:r>
            <a:r>
              <a:rPr lang="ru-RU" sz="18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 </a:t>
            </a:r>
            <a:endParaRPr lang="en-US" sz="1800"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  <a:p>
            <a:pPr algn="ctr">
              <a:spcBef>
                <a:spcPct val="20000"/>
              </a:spcBef>
            </a:pPr>
            <a:r>
              <a:rPr lang="en-US" sz="1800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(second and third rows)</a:t>
            </a:r>
            <a:endParaRPr lang="ru-RU" sz="1800">
              <a:solidFill>
                <a:schemeClr val="accent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</p:txBody>
      </p:sp>
      <p:sp>
        <p:nvSpPr>
          <p:cNvPr id="551989" name="Text Box 53"/>
          <p:cNvSpPr txBox="1">
            <a:spLocks noChangeArrowheads="1"/>
          </p:cNvSpPr>
          <p:nvPr/>
        </p:nvSpPr>
        <p:spPr bwMode="auto">
          <a:xfrm>
            <a:off x="5867400" y="2024063"/>
            <a:ext cx="2398713" cy="815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FFFF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342900" indent="-3429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20000"/>
              </a:spcBef>
            </a:pPr>
            <a:r>
              <a:rPr lang="en-US" sz="1400">
                <a:solidFill>
                  <a:schemeClr val="bg1"/>
                </a:solidFill>
                <a:effectLst/>
                <a:latin typeface="Arial" charset="0"/>
              </a:rPr>
              <a:t>The cladding temperature </a:t>
            </a:r>
          </a:p>
          <a:p>
            <a:pPr>
              <a:spcBef>
                <a:spcPct val="20000"/>
              </a:spcBef>
            </a:pPr>
            <a:r>
              <a:rPr lang="en-US" sz="1400">
                <a:solidFill>
                  <a:schemeClr val="bg1"/>
                </a:solidFill>
                <a:effectLst/>
                <a:latin typeface="Arial" charset="0"/>
              </a:rPr>
              <a:t> (rods of second row)</a:t>
            </a:r>
            <a:endParaRPr lang="ru-RU" sz="1400">
              <a:solidFill>
                <a:schemeClr val="bg1"/>
              </a:solidFill>
              <a:effectLst/>
              <a:latin typeface="Arial" charset="0"/>
            </a:endParaRPr>
          </a:p>
          <a:p>
            <a:pPr>
              <a:spcBef>
                <a:spcPct val="20000"/>
              </a:spcBef>
            </a:pPr>
            <a:endParaRPr lang="ru-RU" sz="1400">
              <a:solidFill>
                <a:schemeClr val="bg1"/>
              </a:solidFill>
              <a:effectLst/>
              <a:latin typeface="Arial" charset="0"/>
            </a:endParaRPr>
          </a:p>
        </p:txBody>
      </p:sp>
      <p:sp>
        <p:nvSpPr>
          <p:cNvPr id="551990" name="Text Box 54"/>
          <p:cNvSpPr txBox="1">
            <a:spLocks noChangeArrowheads="1"/>
          </p:cNvSpPr>
          <p:nvPr/>
        </p:nvSpPr>
        <p:spPr bwMode="auto">
          <a:xfrm>
            <a:off x="900113" y="5121275"/>
            <a:ext cx="2398712" cy="815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FFFF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342900" indent="-3429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20000"/>
              </a:spcBef>
            </a:pPr>
            <a:r>
              <a:rPr lang="en-US" sz="1400">
                <a:solidFill>
                  <a:schemeClr val="bg1"/>
                </a:solidFill>
                <a:effectLst/>
                <a:latin typeface="Arial" charset="0"/>
              </a:rPr>
              <a:t>The cladding temperature </a:t>
            </a:r>
          </a:p>
          <a:p>
            <a:pPr>
              <a:spcBef>
                <a:spcPct val="20000"/>
              </a:spcBef>
            </a:pPr>
            <a:r>
              <a:rPr lang="en-US" sz="1400">
                <a:solidFill>
                  <a:schemeClr val="bg1"/>
                </a:solidFill>
                <a:effectLst/>
                <a:latin typeface="Arial" charset="0"/>
              </a:rPr>
              <a:t>(rods of third row)</a:t>
            </a:r>
            <a:endParaRPr lang="ru-RU" sz="1400">
              <a:solidFill>
                <a:schemeClr val="bg1"/>
              </a:solidFill>
              <a:effectLst/>
              <a:latin typeface="Arial" charset="0"/>
            </a:endParaRPr>
          </a:p>
          <a:p>
            <a:pPr>
              <a:spcBef>
                <a:spcPct val="20000"/>
              </a:spcBef>
            </a:pPr>
            <a:endParaRPr lang="ru-RU" sz="1400">
              <a:solidFill>
                <a:schemeClr val="bg1"/>
              </a:solidFill>
              <a:effectLst/>
              <a:latin typeface="Arial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2309" name="Rectangle 5"/>
          <p:cNvSpPr>
            <a:spLocks noChangeArrowheads="1"/>
          </p:cNvSpPr>
          <p:nvPr/>
        </p:nvSpPr>
        <p:spPr bwMode="auto">
          <a:xfrm>
            <a:off x="179388" y="441325"/>
            <a:ext cx="8785225" cy="5091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457200" indent="-457200"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sz="2800">
                <a:solidFill>
                  <a:schemeClr val="bg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The Structure of Project</a:t>
            </a:r>
          </a:p>
          <a:p>
            <a:pPr marL="457200" indent="-457200">
              <a:spcBef>
                <a:spcPct val="0"/>
              </a:spcBef>
              <a:buClrTx/>
              <a:buSzTx/>
              <a:buFontTx/>
              <a:buNone/>
            </a:pPr>
            <a:endParaRPr lang="en-US" sz="2000">
              <a:solidFill>
                <a:srgbClr val="FFFF00"/>
              </a:solidFill>
              <a:effectLst/>
            </a:endParaRPr>
          </a:p>
          <a:p>
            <a:pPr marL="457200" indent="-457200">
              <a:spcBef>
                <a:spcPct val="0"/>
              </a:spcBef>
              <a:buClrTx/>
              <a:buSzTx/>
              <a:buFontTx/>
              <a:buAutoNum type="arabicPeriod"/>
            </a:pPr>
            <a:r>
              <a:rPr lang="en-US" sz="2000">
                <a:solidFill>
                  <a:srgbClr val="0000FF"/>
                </a:solidFill>
                <a:effectLst/>
              </a:rPr>
              <a:t>Financial support –</a:t>
            </a:r>
            <a:r>
              <a:rPr lang="en-US" sz="2000">
                <a:solidFill>
                  <a:srgbClr val="FFFF00"/>
                </a:solidFill>
                <a:effectLst/>
              </a:rPr>
              <a:t> </a:t>
            </a:r>
            <a:r>
              <a:rPr lang="en-US" sz="2000">
                <a:solidFill>
                  <a:schemeClr val="accent1"/>
                </a:solidFill>
                <a:effectLst/>
              </a:rPr>
              <a:t>I S T C</a:t>
            </a:r>
          </a:p>
          <a:p>
            <a:pPr marL="457200" indent="-457200">
              <a:spcBef>
                <a:spcPct val="0"/>
              </a:spcBef>
              <a:buClrTx/>
              <a:buSzTx/>
              <a:buFontTx/>
              <a:buAutoNum type="arabicPeriod"/>
            </a:pPr>
            <a:endParaRPr lang="en-US" sz="2000">
              <a:solidFill>
                <a:schemeClr val="accent1"/>
              </a:solidFill>
              <a:effectLst/>
            </a:endParaRPr>
          </a:p>
          <a:p>
            <a:pPr marL="457200" indent="-457200">
              <a:spcBef>
                <a:spcPct val="0"/>
              </a:spcBef>
              <a:buClrTx/>
              <a:buSzTx/>
              <a:buFontTx/>
              <a:buAutoNum type="arabicPeriod"/>
            </a:pPr>
            <a:r>
              <a:rPr lang="en-US" sz="2000">
                <a:solidFill>
                  <a:srgbClr val="0000FF"/>
                </a:solidFill>
                <a:effectLst/>
              </a:rPr>
              <a:t>The basic participants:</a:t>
            </a:r>
          </a:p>
          <a:p>
            <a:pPr marL="457200" indent="-457200">
              <a:spcBef>
                <a:spcPct val="0"/>
              </a:spcBef>
              <a:buClrTx/>
              <a:buSzTx/>
              <a:buFontTx/>
              <a:buNone/>
            </a:pPr>
            <a:r>
              <a:rPr lang="en-US" sz="2000">
                <a:solidFill>
                  <a:schemeClr val="folHlink"/>
                </a:solidFill>
                <a:effectLst/>
              </a:rPr>
              <a:t>       </a:t>
            </a:r>
            <a:r>
              <a:rPr lang="en-US" sz="2000">
                <a:solidFill>
                  <a:schemeClr val="accent1"/>
                </a:solidFill>
                <a:effectLst/>
              </a:rPr>
              <a:t>FSUE SRI SIA “LUCH” </a:t>
            </a:r>
          </a:p>
          <a:p>
            <a:pPr marL="457200" indent="-457200">
              <a:spcBef>
                <a:spcPct val="0"/>
              </a:spcBef>
              <a:buClrTx/>
              <a:buSzTx/>
              <a:buFontTx/>
              <a:buNone/>
            </a:pPr>
            <a:r>
              <a:rPr lang="en-US" sz="2000">
                <a:solidFill>
                  <a:schemeClr val="accent1"/>
                </a:solidFill>
                <a:effectLst/>
              </a:rPr>
              <a:t>       IBRAE RAS  </a:t>
            </a:r>
          </a:p>
          <a:p>
            <a:pPr marL="457200" indent="-457200">
              <a:spcBef>
                <a:spcPct val="0"/>
              </a:spcBef>
              <a:buClrTx/>
              <a:buSzTx/>
              <a:buFontTx/>
              <a:buNone/>
            </a:pPr>
            <a:r>
              <a:rPr lang="en-US" sz="2000">
                <a:solidFill>
                  <a:schemeClr val="accent1"/>
                </a:solidFill>
                <a:effectLst/>
              </a:rPr>
              <a:t>       FSUE EDO “GIDROPRESS” </a:t>
            </a:r>
          </a:p>
          <a:p>
            <a:pPr marL="457200" indent="-457200">
              <a:spcBef>
                <a:spcPct val="0"/>
              </a:spcBef>
              <a:buClrTx/>
              <a:buSzTx/>
              <a:buFontTx/>
              <a:buNone/>
            </a:pPr>
            <a:endParaRPr lang="en-US" sz="2000">
              <a:solidFill>
                <a:schemeClr val="accent1"/>
              </a:solidFill>
              <a:effectLst/>
            </a:endParaRPr>
          </a:p>
          <a:p>
            <a:pPr marL="457200" indent="-457200">
              <a:spcBef>
                <a:spcPct val="0"/>
              </a:spcBef>
              <a:buClrTx/>
              <a:buSzTx/>
              <a:buFontTx/>
              <a:buNone/>
            </a:pPr>
            <a:r>
              <a:rPr lang="en-US" sz="2000">
                <a:solidFill>
                  <a:srgbClr val="0000FF"/>
                </a:solidFill>
                <a:effectLst/>
              </a:rPr>
              <a:t>3.</a:t>
            </a:r>
            <a:r>
              <a:rPr lang="en-US" sz="2000">
                <a:solidFill>
                  <a:srgbClr val="99CCFF"/>
                </a:solidFill>
                <a:effectLst/>
              </a:rPr>
              <a:t> </a:t>
            </a:r>
            <a:r>
              <a:rPr lang="en-US" sz="2000">
                <a:solidFill>
                  <a:srgbClr val="0000FF"/>
                </a:solidFill>
                <a:effectLst/>
              </a:rPr>
              <a:t>Another participants:</a:t>
            </a:r>
          </a:p>
          <a:p>
            <a:pPr marL="457200" indent="-457200">
              <a:spcBef>
                <a:spcPct val="0"/>
              </a:spcBef>
              <a:buClrTx/>
              <a:buSzTx/>
              <a:buFontTx/>
              <a:buNone/>
            </a:pPr>
            <a:r>
              <a:rPr lang="en-US" sz="2000">
                <a:solidFill>
                  <a:srgbClr val="FFFF00"/>
                </a:solidFill>
                <a:effectLst/>
              </a:rPr>
              <a:t>	 </a:t>
            </a:r>
            <a:r>
              <a:rPr lang="en-US" sz="2000">
                <a:solidFill>
                  <a:schemeClr val="accent1"/>
                </a:solidFill>
                <a:effectLst/>
              </a:rPr>
              <a:t>A.A. Bochvar FSUE VNIINM, </a:t>
            </a:r>
          </a:p>
          <a:p>
            <a:pPr marL="457200" indent="-457200">
              <a:spcBef>
                <a:spcPct val="0"/>
              </a:spcBef>
              <a:buClrTx/>
              <a:buSzTx/>
              <a:buFontTx/>
              <a:buNone/>
            </a:pPr>
            <a:r>
              <a:rPr lang="en-US" sz="2000">
                <a:solidFill>
                  <a:schemeClr val="accent1"/>
                </a:solidFill>
                <a:effectLst/>
              </a:rPr>
              <a:t>	 A. I. Leipunsky SSC RF-IPPE, </a:t>
            </a:r>
          </a:p>
          <a:p>
            <a:pPr marL="457200" indent="-457200">
              <a:spcBef>
                <a:spcPct val="0"/>
              </a:spcBef>
              <a:buClrTx/>
              <a:buSzTx/>
              <a:buFontTx/>
              <a:buNone/>
            </a:pPr>
            <a:r>
              <a:rPr lang="en-US" sz="2000">
                <a:solidFill>
                  <a:schemeClr val="accent1"/>
                </a:solidFill>
                <a:effectLst/>
              </a:rPr>
              <a:t>	 RSC “Kurchatov Institute”</a:t>
            </a:r>
          </a:p>
          <a:p>
            <a:pPr marL="457200" indent="-457200">
              <a:spcBef>
                <a:spcPct val="0"/>
              </a:spcBef>
              <a:buClrTx/>
              <a:buSzTx/>
              <a:buFontTx/>
              <a:buNone/>
            </a:pPr>
            <a:endParaRPr lang="en-US" sz="2000">
              <a:solidFill>
                <a:srgbClr val="FFFF00"/>
              </a:solidFill>
              <a:effectLst/>
            </a:endParaRPr>
          </a:p>
          <a:p>
            <a:pPr marL="457200" indent="-457200">
              <a:spcBef>
                <a:spcPct val="0"/>
              </a:spcBef>
              <a:buClrTx/>
              <a:buSzTx/>
              <a:buFontTx/>
              <a:buNone/>
            </a:pPr>
            <a:r>
              <a:rPr lang="en-US" sz="2000">
                <a:solidFill>
                  <a:srgbClr val="0000FF"/>
                </a:solidFill>
                <a:effectLst/>
              </a:rPr>
              <a:t>4. Foreign collaborators:</a:t>
            </a:r>
            <a:r>
              <a:rPr lang="en-US" sz="2000">
                <a:solidFill>
                  <a:srgbClr val="FFFF00"/>
                </a:solidFill>
                <a:effectLst/>
              </a:rPr>
              <a:t> </a:t>
            </a:r>
            <a:r>
              <a:rPr lang="en-US" sz="2000">
                <a:solidFill>
                  <a:schemeClr val="accent1"/>
                </a:solidFill>
                <a:effectLst/>
              </a:rPr>
              <a:t>FZK, GRS, EdF, IRSN</a:t>
            </a:r>
          </a:p>
          <a:p>
            <a:pPr marL="457200" indent="-457200">
              <a:spcBef>
                <a:spcPct val="0"/>
              </a:spcBef>
              <a:buClrTx/>
              <a:buSzTx/>
              <a:buFontTx/>
              <a:buNone/>
            </a:pPr>
            <a:endParaRPr lang="ru-RU" sz="2000">
              <a:effectLst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4029" name="Picture 45" descr="Сборка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505" t="3322" r="25507" b="24661"/>
          <a:stretch>
            <a:fillRect/>
          </a:stretch>
        </p:blipFill>
        <p:spPr bwMode="auto">
          <a:xfrm>
            <a:off x="4470400" y="981075"/>
            <a:ext cx="4205288" cy="5508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54023" name="Picture 39" descr="01 "/>
          <p:cNvPicPr>
            <a:picLocks noChangeAspect="1" noChangeArrowheads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87338" y="981075"/>
            <a:ext cx="3832225" cy="55086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553988" name="Text Box 4"/>
          <p:cNvSpPr txBox="1">
            <a:spLocks noChangeArrowheads="1"/>
          </p:cNvSpPr>
          <p:nvPr/>
        </p:nvSpPr>
        <p:spPr bwMode="auto">
          <a:xfrm>
            <a:off x="1076325" y="160338"/>
            <a:ext cx="6686550" cy="585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FFFF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342900" indent="-3429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lnSpc>
                <a:spcPct val="80000"/>
              </a:lnSpc>
              <a:spcBef>
                <a:spcPct val="20000"/>
              </a:spcBef>
            </a:pPr>
            <a:r>
              <a:rPr lang="ru-RU" sz="1800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5.5. </a:t>
            </a:r>
            <a:r>
              <a:rPr lang="en-US" sz="1800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The temperature profile of cladding temperature</a:t>
            </a:r>
            <a:r>
              <a:rPr lang="en-US" sz="18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 </a:t>
            </a:r>
          </a:p>
          <a:p>
            <a:pPr algn="ctr">
              <a:lnSpc>
                <a:spcPct val="80000"/>
              </a:lnSpc>
              <a:spcBef>
                <a:spcPct val="20000"/>
              </a:spcBef>
            </a:pPr>
            <a:r>
              <a:rPr lang="en-US" sz="1800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on height and cross section of bundle </a:t>
            </a:r>
            <a:r>
              <a:rPr lang="ru-RU" sz="1800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 </a:t>
            </a:r>
            <a:r>
              <a:rPr lang="en-US" sz="1800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during quench stage</a:t>
            </a:r>
            <a:endParaRPr lang="ru-RU" sz="1800">
              <a:solidFill>
                <a:schemeClr val="accent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</p:txBody>
      </p:sp>
      <p:sp>
        <p:nvSpPr>
          <p:cNvPr id="553994" name="Rectangle 10">
            <a:hlinkClick r:id="" action="ppaction://hlinkshowjump?jump=nextslide"/>
          </p:cNvPr>
          <p:cNvSpPr>
            <a:spLocks noChangeArrowheads="1"/>
          </p:cNvSpPr>
          <p:nvPr/>
        </p:nvSpPr>
        <p:spPr bwMode="auto">
          <a:xfrm>
            <a:off x="539750" y="6021388"/>
            <a:ext cx="360363" cy="376237"/>
          </a:xfrm>
          <a:prstGeom prst="rect">
            <a:avLst/>
          </a:prstGeom>
          <a:solidFill>
            <a:srgbClr val="FFCC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b="0">
                <a:effectLst/>
                <a:latin typeface="Wingdings 3" pitchFamily="18" charset="2"/>
              </a:rPr>
              <a:t>[</a:t>
            </a:r>
            <a:endParaRPr lang="ru-RU" b="0">
              <a:effectLst/>
              <a:latin typeface="Wingdings 3" pitchFamily="18" charset="2"/>
            </a:endParaRPr>
          </a:p>
        </p:txBody>
      </p:sp>
      <p:pic>
        <p:nvPicPr>
          <p:cNvPr id="553995" name="Picture 11" descr="01 копия"/>
          <p:cNvPicPr>
            <a:picLocks noChangeAspect="1" noChangeArrowheads="1"/>
          </p:cNvPicPr>
          <p:nvPr>
            <p:ph sz="half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319588" y="2492375"/>
            <a:ext cx="4608512" cy="283051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554001" name="Text Box 17"/>
          <p:cNvSpPr txBox="1">
            <a:spLocks noChangeArrowheads="1"/>
          </p:cNvSpPr>
          <p:nvPr/>
        </p:nvSpPr>
        <p:spPr bwMode="auto">
          <a:xfrm>
            <a:off x="4192588" y="747713"/>
            <a:ext cx="2359025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FFFF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20000"/>
              </a:spcBef>
            </a:pPr>
            <a:endParaRPr lang="ru-RU" sz="1800"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</p:txBody>
      </p:sp>
      <p:sp>
        <p:nvSpPr>
          <p:cNvPr id="554005" name="Text Box 21"/>
          <p:cNvSpPr txBox="1">
            <a:spLocks noChangeArrowheads="1"/>
          </p:cNvSpPr>
          <p:nvPr/>
        </p:nvSpPr>
        <p:spPr bwMode="auto">
          <a:xfrm>
            <a:off x="4787900" y="1233488"/>
            <a:ext cx="3495675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FFFF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endParaRPr lang="ru-RU" sz="1800"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</p:txBody>
      </p:sp>
      <p:sp>
        <p:nvSpPr>
          <p:cNvPr id="554030" name="Text Box 46"/>
          <p:cNvSpPr txBox="1">
            <a:spLocks noChangeArrowheads="1"/>
          </p:cNvSpPr>
          <p:nvPr/>
        </p:nvSpPr>
        <p:spPr bwMode="auto">
          <a:xfrm>
            <a:off x="4859338" y="728663"/>
            <a:ext cx="2760662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FFFF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342900" indent="-3429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20000"/>
              </a:spcBef>
            </a:pPr>
            <a:r>
              <a:rPr lang="en-US" sz="16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Elevation: 1250 – 1300 mm</a:t>
            </a:r>
            <a:endParaRPr lang="ru-RU" sz="160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</p:txBody>
      </p:sp>
      <p:sp>
        <p:nvSpPr>
          <p:cNvPr id="554031" name="Text Box 47"/>
          <p:cNvSpPr txBox="1">
            <a:spLocks noChangeArrowheads="1"/>
          </p:cNvSpPr>
          <p:nvPr/>
        </p:nvSpPr>
        <p:spPr bwMode="auto">
          <a:xfrm>
            <a:off x="4319588" y="6308725"/>
            <a:ext cx="795337" cy="433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FFFF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342900" indent="-3429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lnSpc>
                <a:spcPct val="70000"/>
              </a:lnSpc>
              <a:spcBef>
                <a:spcPct val="20000"/>
              </a:spcBef>
            </a:pPr>
            <a:r>
              <a:rPr lang="en-US" sz="1400">
                <a:solidFill>
                  <a:schemeClr val="bg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Central</a:t>
            </a:r>
          </a:p>
          <a:p>
            <a:pPr algn="ctr">
              <a:lnSpc>
                <a:spcPct val="70000"/>
              </a:lnSpc>
              <a:spcBef>
                <a:spcPct val="20000"/>
              </a:spcBef>
            </a:pPr>
            <a:r>
              <a:rPr lang="en-US" sz="1400">
                <a:solidFill>
                  <a:schemeClr val="bg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rod</a:t>
            </a:r>
            <a:endParaRPr lang="ru-RU" sz="1400">
              <a:solidFill>
                <a:schemeClr val="bg2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</p:txBody>
      </p:sp>
      <p:sp>
        <p:nvSpPr>
          <p:cNvPr id="554032" name="Text Box 48"/>
          <p:cNvSpPr txBox="1">
            <a:spLocks noChangeArrowheads="1"/>
          </p:cNvSpPr>
          <p:nvPr/>
        </p:nvSpPr>
        <p:spPr bwMode="auto">
          <a:xfrm>
            <a:off x="5184775" y="6308725"/>
            <a:ext cx="498475" cy="433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FFFF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342900" indent="-3429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lnSpc>
                <a:spcPct val="70000"/>
              </a:lnSpc>
              <a:spcBef>
                <a:spcPct val="20000"/>
              </a:spcBef>
            </a:pPr>
            <a:r>
              <a:rPr lang="en-US" sz="1400">
                <a:solidFill>
                  <a:schemeClr val="bg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2nd</a:t>
            </a:r>
          </a:p>
          <a:p>
            <a:pPr algn="ctr">
              <a:lnSpc>
                <a:spcPct val="70000"/>
              </a:lnSpc>
              <a:spcBef>
                <a:spcPct val="20000"/>
              </a:spcBef>
            </a:pPr>
            <a:r>
              <a:rPr lang="en-US" sz="1400">
                <a:solidFill>
                  <a:schemeClr val="bg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row</a:t>
            </a:r>
            <a:endParaRPr lang="ru-RU" sz="1400">
              <a:solidFill>
                <a:schemeClr val="bg2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</p:txBody>
      </p:sp>
      <p:sp>
        <p:nvSpPr>
          <p:cNvPr id="554033" name="Text Box 49"/>
          <p:cNvSpPr txBox="1">
            <a:spLocks noChangeArrowheads="1"/>
          </p:cNvSpPr>
          <p:nvPr/>
        </p:nvSpPr>
        <p:spPr bwMode="auto">
          <a:xfrm>
            <a:off x="5976938" y="6308725"/>
            <a:ext cx="498475" cy="433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FFFF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342900" indent="-3429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lnSpc>
                <a:spcPct val="70000"/>
              </a:lnSpc>
              <a:spcBef>
                <a:spcPct val="20000"/>
              </a:spcBef>
            </a:pPr>
            <a:r>
              <a:rPr lang="en-US" sz="1400">
                <a:solidFill>
                  <a:schemeClr val="bg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3rd</a:t>
            </a:r>
          </a:p>
          <a:p>
            <a:pPr algn="ctr">
              <a:lnSpc>
                <a:spcPct val="70000"/>
              </a:lnSpc>
              <a:spcBef>
                <a:spcPct val="20000"/>
              </a:spcBef>
            </a:pPr>
            <a:r>
              <a:rPr lang="en-US" sz="1400">
                <a:solidFill>
                  <a:schemeClr val="bg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row</a:t>
            </a:r>
            <a:endParaRPr lang="ru-RU" sz="1400">
              <a:solidFill>
                <a:schemeClr val="bg2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</p:txBody>
      </p:sp>
      <p:sp>
        <p:nvSpPr>
          <p:cNvPr id="554034" name="Text Box 50"/>
          <p:cNvSpPr txBox="1">
            <a:spLocks noChangeArrowheads="1"/>
          </p:cNvSpPr>
          <p:nvPr/>
        </p:nvSpPr>
        <p:spPr bwMode="auto">
          <a:xfrm>
            <a:off x="6516688" y="6237288"/>
            <a:ext cx="804862" cy="241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FFFF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342900" indent="-3429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lnSpc>
                <a:spcPct val="70000"/>
              </a:lnSpc>
              <a:spcBef>
                <a:spcPct val="20000"/>
              </a:spcBef>
            </a:pPr>
            <a:r>
              <a:rPr lang="en-US" sz="1400">
                <a:solidFill>
                  <a:schemeClr val="bg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Shroud</a:t>
            </a:r>
          </a:p>
        </p:txBody>
      </p:sp>
      <p:sp>
        <p:nvSpPr>
          <p:cNvPr id="554035" name="Text Box 51"/>
          <p:cNvSpPr txBox="1">
            <a:spLocks noChangeArrowheads="1"/>
          </p:cNvSpPr>
          <p:nvPr/>
        </p:nvSpPr>
        <p:spPr bwMode="auto">
          <a:xfrm>
            <a:off x="7488238" y="6200775"/>
            <a:ext cx="1019175" cy="241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FFFF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342900" indent="-3429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lnSpc>
                <a:spcPct val="70000"/>
              </a:lnSpc>
              <a:spcBef>
                <a:spcPct val="20000"/>
              </a:spcBef>
            </a:pPr>
            <a:r>
              <a:rPr lang="en-US" sz="1400">
                <a:solidFill>
                  <a:schemeClr val="bg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Insulation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2195" name="Picture 19" descr="Сборка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505" t="3322" r="25507" b="24661"/>
          <a:stretch>
            <a:fillRect/>
          </a:stretch>
        </p:blipFill>
        <p:spPr bwMode="auto">
          <a:xfrm>
            <a:off x="4470400" y="981075"/>
            <a:ext cx="4205288" cy="5508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62192" name="Picture 16" descr="film1c"/>
          <p:cNvPicPr>
            <a:picLocks noChangeAspect="1" noChangeArrowheads="1" noCrop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87338" y="981075"/>
            <a:ext cx="3830637" cy="55086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562180" name="Text Box 4">
            <a:hlinkClick r:id="" action="ppaction://hlinkshowjump?jump=previousslide"/>
          </p:cNvPr>
          <p:cNvSpPr txBox="1">
            <a:spLocks noChangeArrowheads="1"/>
          </p:cNvSpPr>
          <p:nvPr/>
        </p:nvSpPr>
        <p:spPr bwMode="auto">
          <a:xfrm>
            <a:off x="719138" y="6021388"/>
            <a:ext cx="409575" cy="376237"/>
          </a:xfrm>
          <a:prstGeom prst="rect">
            <a:avLst/>
          </a:prstGeom>
          <a:solidFill>
            <a:srgbClr val="FFCC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b="0">
                <a:effectLst/>
                <a:latin typeface="Wingdings 3" pitchFamily="18" charset="2"/>
              </a:rPr>
              <a:t>Z</a:t>
            </a:r>
            <a:endParaRPr lang="ru-RU" b="0">
              <a:effectLst/>
              <a:latin typeface="Wingdings 3" pitchFamily="18" charset="2"/>
            </a:endParaRPr>
          </a:p>
        </p:txBody>
      </p:sp>
      <p:sp>
        <p:nvSpPr>
          <p:cNvPr id="562181" name="Rectangle 5">
            <a:hlinkClick r:id="" action="ppaction://hlinkshowjump?jump=nextslide"/>
          </p:cNvPr>
          <p:cNvSpPr>
            <a:spLocks noChangeArrowheads="1"/>
          </p:cNvSpPr>
          <p:nvPr/>
        </p:nvSpPr>
        <p:spPr bwMode="auto">
          <a:xfrm>
            <a:off x="1223963" y="6021388"/>
            <a:ext cx="360362" cy="376237"/>
          </a:xfrm>
          <a:prstGeom prst="rect">
            <a:avLst/>
          </a:prstGeom>
          <a:solidFill>
            <a:srgbClr val="FFCC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b="0">
                <a:effectLst/>
                <a:latin typeface="Wingdings 3" pitchFamily="18" charset="2"/>
              </a:rPr>
              <a:t>[</a:t>
            </a:r>
            <a:endParaRPr lang="ru-RU" b="0">
              <a:effectLst/>
              <a:latin typeface="Wingdings 3" pitchFamily="18" charset="2"/>
            </a:endParaRPr>
          </a:p>
        </p:txBody>
      </p:sp>
      <p:pic>
        <p:nvPicPr>
          <p:cNvPr id="562188" name="Picture 12" descr="film4b"/>
          <p:cNvPicPr>
            <a:picLocks noChangeAspect="1" noChangeArrowheads="1" noCrop="1"/>
          </p:cNvPicPr>
          <p:nvPr>
            <p:ph sz="half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321175" y="2492375"/>
            <a:ext cx="4643438" cy="28511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562199" name="Text Box 23"/>
          <p:cNvSpPr txBox="1">
            <a:spLocks noChangeArrowheads="1"/>
          </p:cNvSpPr>
          <p:nvPr/>
        </p:nvSpPr>
        <p:spPr bwMode="auto">
          <a:xfrm>
            <a:off x="4319588" y="6308725"/>
            <a:ext cx="795337" cy="433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FFFF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342900" indent="-3429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lnSpc>
                <a:spcPct val="70000"/>
              </a:lnSpc>
              <a:spcBef>
                <a:spcPct val="20000"/>
              </a:spcBef>
            </a:pPr>
            <a:r>
              <a:rPr lang="en-US" sz="1400">
                <a:solidFill>
                  <a:schemeClr val="bg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Central</a:t>
            </a:r>
          </a:p>
          <a:p>
            <a:pPr algn="ctr">
              <a:lnSpc>
                <a:spcPct val="70000"/>
              </a:lnSpc>
              <a:spcBef>
                <a:spcPct val="20000"/>
              </a:spcBef>
            </a:pPr>
            <a:r>
              <a:rPr lang="en-US" sz="1400">
                <a:solidFill>
                  <a:schemeClr val="bg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rod</a:t>
            </a:r>
            <a:endParaRPr lang="ru-RU" sz="1400">
              <a:solidFill>
                <a:schemeClr val="bg2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</p:txBody>
      </p:sp>
      <p:sp>
        <p:nvSpPr>
          <p:cNvPr id="562200" name="Text Box 24"/>
          <p:cNvSpPr txBox="1">
            <a:spLocks noChangeArrowheads="1"/>
          </p:cNvSpPr>
          <p:nvPr/>
        </p:nvSpPr>
        <p:spPr bwMode="auto">
          <a:xfrm>
            <a:off x="5184775" y="6308725"/>
            <a:ext cx="498475" cy="433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FFFF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342900" indent="-3429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lnSpc>
                <a:spcPct val="70000"/>
              </a:lnSpc>
              <a:spcBef>
                <a:spcPct val="20000"/>
              </a:spcBef>
            </a:pPr>
            <a:r>
              <a:rPr lang="en-US" sz="1400">
                <a:solidFill>
                  <a:schemeClr val="bg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2nd</a:t>
            </a:r>
          </a:p>
          <a:p>
            <a:pPr algn="ctr">
              <a:lnSpc>
                <a:spcPct val="70000"/>
              </a:lnSpc>
              <a:spcBef>
                <a:spcPct val="20000"/>
              </a:spcBef>
            </a:pPr>
            <a:r>
              <a:rPr lang="en-US" sz="1400">
                <a:solidFill>
                  <a:schemeClr val="bg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row</a:t>
            </a:r>
            <a:endParaRPr lang="ru-RU" sz="1400">
              <a:solidFill>
                <a:schemeClr val="bg2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</p:txBody>
      </p:sp>
      <p:sp>
        <p:nvSpPr>
          <p:cNvPr id="562201" name="Text Box 25"/>
          <p:cNvSpPr txBox="1">
            <a:spLocks noChangeArrowheads="1"/>
          </p:cNvSpPr>
          <p:nvPr/>
        </p:nvSpPr>
        <p:spPr bwMode="auto">
          <a:xfrm>
            <a:off x="5976938" y="6308725"/>
            <a:ext cx="498475" cy="433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FFFF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342900" indent="-3429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lnSpc>
                <a:spcPct val="70000"/>
              </a:lnSpc>
              <a:spcBef>
                <a:spcPct val="20000"/>
              </a:spcBef>
            </a:pPr>
            <a:r>
              <a:rPr lang="en-US" sz="1400">
                <a:solidFill>
                  <a:schemeClr val="bg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3rd</a:t>
            </a:r>
          </a:p>
          <a:p>
            <a:pPr algn="ctr">
              <a:lnSpc>
                <a:spcPct val="70000"/>
              </a:lnSpc>
              <a:spcBef>
                <a:spcPct val="20000"/>
              </a:spcBef>
            </a:pPr>
            <a:r>
              <a:rPr lang="en-US" sz="1400">
                <a:solidFill>
                  <a:schemeClr val="bg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row</a:t>
            </a:r>
            <a:endParaRPr lang="ru-RU" sz="1400">
              <a:solidFill>
                <a:schemeClr val="bg2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</p:txBody>
      </p:sp>
      <p:sp>
        <p:nvSpPr>
          <p:cNvPr id="562202" name="Text Box 26"/>
          <p:cNvSpPr txBox="1">
            <a:spLocks noChangeArrowheads="1"/>
          </p:cNvSpPr>
          <p:nvPr/>
        </p:nvSpPr>
        <p:spPr bwMode="auto">
          <a:xfrm>
            <a:off x="6516688" y="6237288"/>
            <a:ext cx="804862" cy="241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FFFF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342900" indent="-3429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lnSpc>
                <a:spcPct val="70000"/>
              </a:lnSpc>
              <a:spcBef>
                <a:spcPct val="20000"/>
              </a:spcBef>
            </a:pPr>
            <a:r>
              <a:rPr lang="en-US" sz="1400">
                <a:solidFill>
                  <a:schemeClr val="bg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Shroud</a:t>
            </a:r>
          </a:p>
        </p:txBody>
      </p:sp>
      <p:sp>
        <p:nvSpPr>
          <p:cNvPr id="562203" name="Text Box 27"/>
          <p:cNvSpPr txBox="1">
            <a:spLocks noChangeArrowheads="1"/>
          </p:cNvSpPr>
          <p:nvPr/>
        </p:nvSpPr>
        <p:spPr bwMode="auto">
          <a:xfrm>
            <a:off x="7488238" y="6200775"/>
            <a:ext cx="1019175" cy="241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FFFF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342900" indent="-3429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lnSpc>
                <a:spcPct val="70000"/>
              </a:lnSpc>
              <a:spcBef>
                <a:spcPct val="20000"/>
              </a:spcBef>
            </a:pPr>
            <a:r>
              <a:rPr lang="en-US" sz="1400">
                <a:solidFill>
                  <a:schemeClr val="bg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Insulation</a:t>
            </a:r>
          </a:p>
        </p:txBody>
      </p:sp>
      <p:sp>
        <p:nvSpPr>
          <p:cNvPr id="562204" name="Text Box 28"/>
          <p:cNvSpPr txBox="1">
            <a:spLocks noChangeArrowheads="1"/>
          </p:cNvSpPr>
          <p:nvPr/>
        </p:nvSpPr>
        <p:spPr bwMode="auto">
          <a:xfrm>
            <a:off x="1076325" y="160338"/>
            <a:ext cx="6686550" cy="585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FFFF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342900" indent="-3429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lnSpc>
                <a:spcPct val="80000"/>
              </a:lnSpc>
              <a:spcBef>
                <a:spcPct val="20000"/>
              </a:spcBef>
            </a:pPr>
            <a:r>
              <a:rPr lang="ru-RU" sz="1800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5.5. </a:t>
            </a:r>
            <a:r>
              <a:rPr lang="en-US" sz="1800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The temperature profile of cladding temperature</a:t>
            </a:r>
            <a:r>
              <a:rPr lang="en-US" sz="18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 </a:t>
            </a:r>
          </a:p>
          <a:p>
            <a:pPr algn="ctr">
              <a:lnSpc>
                <a:spcPct val="80000"/>
              </a:lnSpc>
              <a:spcBef>
                <a:spcPct val="20000"/>
              </a:spcBef>
            </a:pPr>
            <a:r>
              <a:rPr lang="en-US" sz="1800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on height and cross section of bundle </a:t>
            </a:r>
            <a:r>
              <a:rPr lang="ru-RU" sz="1800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 </a:t>
            </a:r>
            <a:r>
              <a:rPr lang="en-US" sz="1800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during quench stage</a:t>
            </a:r>
            <a:endParaRPr lang="ru-RU" sz="1800">
              <a:solidFill>
                <a:schemeClr val="accent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</p:txBody>
      </p:sp>
      <p:sp>
        <p:nvSpPr>
          <p:cNvPr id="562205" name="Text Box 29"/>
          <p:cNvSpPr txBox="1">
            <a:spLocks noChangeArrowheads="1"/>
          </p:cNvSpPr>
          <p:nvPr/>
        </p:nvSpPr>
        <p:spPr bwMode="auto">
          <a:xfrm>
            <a:off x="4859338" y="728663"/>
            <a:ext cx="2760662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FFFF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342900" indent="-3429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20000"/>
              </a:spcBef>
            </a:pPr>
            <a:r>
              <a:rPr lang="en-US" sz="16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Elevation: 1250 – 1300 mm</a:t>
            </a:r>
            <a:endParaRPr lang="ru-RU" sz="160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5012" name="Text Box 4"/>
          <p:cNvSpPr txBox="1">
            <a:spLocks noChangeArrowheads="1"/>
          </p:cNvSpPr>
          <p:nvPr/>
        </p:nvSpPr>
        <p:spPr bwMode="auto">
          <a:xfrm>
            <a:off x="1309688" y="160338"/>
            <a:ext cx="6242050" cy="311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FFFF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342900" indent="-3429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lnSpc>
                <a:spcPct val="80000"/>
              </a:lnSpc>
              <a:spcBef>
                <a:spcPct val="20000"/>
              </a:spcBef>
            </a:pPr>
            <a:r>
              <a:rPr lang="ru-RU" sz="1800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6. </a:t>
            </a:r>
            <a:r>
              <a:rPr lang="en-US" sz="1800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The results of measuring of the hydrogen generation</a:t>
            </a:r>
            <a:r>
              <a:rPr lang="en-US" sz="18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 </a:t>
            </a:r>
            <a:endParaRPr lang="ru-RU" sz="1800"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</p:txBody>
      </p:sp>
      <p:pic>
        <p:nvPicPr>
          <p:cNvPr id="555013" name="Picture 5" descr="F2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3" t="1227" r="3450" b="44942"/>
          <a:stretch>
            <a:fillRect/>
          </a:stretch>
        </p:blipFill>
        <p:spPr bwMode="auto">
          <a:xfrm>
            <a:off x="142875" y="728663"/>
            <a:ext cx="4968875" cy="2863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55014" name="Picture 6" descr="F2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1" t="682" r="3238" b="44157"/>
          <a:stretch>
            <a:fillRect/>
          </a:stretch>
        </p:blipFill>
        <p:spPr bwMode="auto">
          <a:xfrm>
            <a:off x="3887788" y="3573463"/>
            <a:ext cx="4860925" cy="2867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55015" name="AutoShape 7"/>
          <p:cNvSpPr>
            <a:spLocks noChangeArrowheads="1"/>
          </p:cNvSpPr>
          <p:nvPr/>
        </p:nvSpPr>
        <p:spPr bwMode="auto">
          <a:xfrm>
            <a:off x="5148263" y="981075"/>
            <a:ext cx="3816350" cy="2195513"/>
          </a:xfrm>
          <a:prstGeom prst="leftArrow">
            <a:avLst>
              <a:gd name="adj1" fmla="val 50000"/>
              <a:gd name="adj2" fmla="val 43456"/>
            </a:avLst>
          </a:prstGeom>
          <a:solidFill>
            <a:srgbClr val="99CCFF"/>
          </a:solidFill>
          <a:ln w="9525" algn="ctr">
            <a:solidFill>
              <a:schemeClr val="bg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342900" indent="-342900" algn="ctr"/>
            <a:endParaRPr lang="ru-RU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555016" name="AutoShape 8"/>
          <p:cNvSpPr>
            <a:spLocks noChangeArrowheads="1"/>
          </p:cNvSpPr>
          <p:nvPr/>
        </p:nvSpPr>
        <p:spPr bwMode="auto">
          <a:xfrm rot="10800000">
            <a:off x="539750" y="4149725"/>
            <a:ext cx="3348038" cy="1584325"/>
          </a:xfrm>
          <a:prstGeom prst="leftArrow">
            <a:avLst>
              <a:gd name="adj1" fmla="val 50000"/>
              <a:gd name="adj2" fmla="val 52831"/>
            </a:avLst>
          </a:prstGeom>
          <a:solidFill>
            <a:srgbClr val="99CCFF"/>
          </a:solidFill>
          <a:ln w="9525" algn="ctr">
            <a:solidFill>
              <a:schemeClr val="bg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rot="10800000" wrap="none" anchor="ctr"/>
          <a:lstStyle/>
          <a:p>
            <a:pPr marL="342900" indent="-342900" algn="ctr"/>
            <a:endParaRPr lang="ru-RU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555017" name="Rectangle 9"/>
          <p:cNvSpPr>
            <a:spLocks noChangeArrowheads="1"/>
          </p:cNvSpPr>
          <p:nvPr/>
        </p:nvSpPr>
        <p:spPr bwMode="auto">
          <a:xfrm>
            <a:off x="5795963" y="1700213"/>
            <a:ext cx="3009900" cy="730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FFFF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sz="1400">
                <a:solidFill>
                  <a:schemeClr val="accent2"/>
                </a:solidFill>
                <a:effectLst/>
              </a:rPr>
              <a:t>Variation of volumetric hydrogen 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sz="1400">
                <a:solidFill>
                  <a:schemeClr val="accent2"/>
                </a:solidFill>
                <a:effectLst/>
              </a:rPr>
              <a:t>concentration versus time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sz="1400">
                <a:solidFill>
                  <a:schemeClr val="accent2"/>
                </a:solidFill>
                <a:effectLst/>
              </a:rPr>
              <a:t>(Cv</a:t>
            </a:r>
            <a:r>
              <a:rPr lang="ru-RU" sz="1400">
                <a:solidFill>
                  <a:schemeClr val="accent2"/>
                </a:solidFill>
                <a:effectLst/>
              </a:rPr>
              <a:t>(</a:t>
            </a:r>
            <a:r>
              <a:rPr lang="en-US" sz="1400">
                <a:solidFill>
                  <a:schemeClr val="accent2"/>
                </a:solidFill>
                <a:effectLst/>
              </a:rPr>
              <a:t>SOV</a:t>
            </a:r>
            <a:r>
              <a:rPr lang="ru-RU" sz="1400">
                <a:solidFill>
                  <a:schemeClr val="accent2"/>
                </a:solidFill>
                <a:effectLst/>
              </a:rPr>
              <a:t>-3) </a:t>
            </a:r>
            <a:r>
              <a:rPr lang="en-US" sz="1400">
                <a:solidFill>
                  <a:schemeClr val="accent2"/>
                </a:solidFill>
                <a:effectLst/>
              </a:rPr>
              <a:t>and</a:t>
            </a:r>
            <a:r>
              <a:rPr lang="ru-RU" sz="1400">
                <a:solidFill>
                  <a:schemeClr val="accent2"/>
                </a:solidFill>
                <a:effectLst/>
              </a:rPr>
              <a:t> </a:t>
            </a:r>
            <a:r>
              <a:rPr lang="en-US" sz="1400">
                <a:solidFill>
                  <a:schemeClr val="accent2"/>
                </a:solidFill>
                <a:effectLst/>
              </a:rPr>
              <a:t>Cv</a:t>
            </a:r>
            <a:r>
              <a:rPr lang="ru-RU" sz="1400">
                <a:solidFill>
                  <a:schemeClr val="accent2"/>
                </a:solidFill>
                <a:effectLst/>
              </a:rPr>
              <a:t>(</a:t>
            </a:r>
            <a:r>
              <a:rPr lang="en-US" sz="1400">
                <a:solidFill>
                  <a:schemeClr val="accent2"/>
                </a:solidFill>
                <a:effectLst/>
              </a:rPr>
              <a:t>Vol</a:t>
            </a:r>
            <a:r>
              <a:rPr lang="ru-RU" sz="1400">
                <a:solidFill>
                  <a:schemeClr val="accent2"/>
                </a:solidFill>
                <a:effectLst/>
              </a:rPr>
              <a:t>.)</a:t>
            </a:r>
            <a:r>
              <a:rPr lang="en-US" sz="1400">
                <a:solidFill>
                  <a:schemeClr val="accent2"/>
                </a:solidFill>
                <a:effectLst/>
              </a:rPr>
              <a:t>)</a:t>
            </a:r>
            <a:endParaRPr lang="ru-RU" sz="1400">
              <a:solidFill>
                <a:schemeClr val="accent2"/>
              </a:solidFill>
              <a:effectLst/>
            </a:endParaRPr>
          </a:p>
        </p:txBody>
      </p:sp>
      <p:sp>
        <p:nvSpPr>
          <p:cNvPr id="555021" name="Text Box 13">
            <a:hlinkClick r:id="" action="ppaction://hlinkshowjump?jump=previousslide"/>
          </p:cNvPr>
          <p:cNvSpPr txBox="1">
            <a:spLocks noChangeArrowheads="1"/>
          </p:cNvSpPr>
          <p:nvPr/>
        </p:nvSpPr>
        <p:spPr bwMode="auto">
          <a:xfrm>
            <a:off x="719138" y="6021388"/>
            <a:ext cx="409575" cy="376237"/>
          </a:xfrm>
          <a:prstGeom prst="rect">
            <a:avLst/>
          </a:prstGeom>
          <a:solidFill>
            <a:srgbClr val="FFCC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b="0">
                <a:effectLst/>
                <a:latin typeface="Wingdings 3" pitchFamily="18" charset="2"/>
              </a:rPr>
              <a:t>Z</a:t>
            </a:r>
            <a:endParaRPr lang="ru-RU" b="0">
              <a:effectLst/>
              <a:latin typeface="Wingdings 3" pitchFamily="18" charset="2"/>
            </a:endParaRPr>
          </a:p>
        </p:txBody>
      </p:sp>
      <p:sp>
        <p:nvSpPr>
          <p:cNvPr id="555023" name="Rectangle 15"/>
          <p:cNvSpPr>
            <a:spLocks noChangeArrowheads="1"/>
          </p:cNvSpPr>
          <p:nvPr/>
        </p:nvSpPr>
        <p:spPr bwMode="auto">
          <a:xfrm>
            <a:off x="827088" y="4652963"/>
            <a:ext cx="2466975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FFFF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sz="1400">
                <a:solidFill>
                  <a:schemeClr val="accent2"/>
                </a:solidFill>
                <a:effectLst/>
              </a:rPr>
              <a:t>Regeneration rate and 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sz="1400">
                <a:solidFill>
                  <a:schemeClr val="accent2"/>
                </a:solidFill>
                <a:effectLst/>
              </a:rPr>
              <a:t>mass of evolved hydrogen</a:t>
            </a:r>
            <a:r>
              <a:rPr lang="ru-RU" sz="140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7060" name="Text Box 4"/>
          <p:cNvSpPr txBox="1">
            <a:spLocks noChangeArrowheads="1"/>
          </p:cNvSpPr>
          <p:nvPr/>
        </p:nvSpPr>
        <p:spPr bwMode="auto">
          <a:xfrm>
            <a:off x="1728788" y="160338"/>
            <a:ext cx="5441950" cy="311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FFFF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342900" indent="-3429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lnSpc>
                <a:spcPct val="80000"/>
              </a:lnSpc>
              <a:spcBef>
                <a:spcPct val="20000"/>
              </a:spcBef>
            </a:pPr>
            <a:r>
              <a:rPr lang="ru-RU" sz="1800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7. </a:t>
            </a:r>
            <a:r>
              <a:rPr lang="en-US" sz="1800">
                <a:solidFill>
                  <a:srgbClr val="0099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Results of the post-test analysis of the bundle</a:t>
            </a:r>
            <a:endParaRPr lang="ru-RU" sz="1800">
              <a:solidFill>
                <a:srgbClr val="009999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</p:txBody>
      </p:sp>
      <p:pic>
        <p:nvPicPr>
          <p:cNvPr id="557069" name="Picture 13" descr="DSC0643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900" y="692150"/>
            <a:ext cx="3241675" cy="2425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57070" name="Picture 14" descr="DSC0642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1163" y="1628775"/>
            <a:ext cx="3240087" cy="2444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57071" name="Picture 15" descr="DSC0642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525" y="2673350"/>
            <a:ext cx="3276600" cy="2460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57072" name="Text Box 16"/>
          <p:cNvSpPr txBox="1">
            <a:spLocks noChangeArrowheads="1"/>
          </p:cNvSpPr>
          <p:nvPr/>
        </p:nvSpPr>
        <p:spPr bwMode="auto">
          <a:xfrm>
            <a:off x="6948488" y="5157788"/>
            <a:ext cx="125412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FFFF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342900" indent="-3429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20000"/>
              </a:spcBef>
            </a:pPr>
            <a:r>
              <a:rPr lang="en-US" sz="1400">
                <a:solidFill>
                  <a:schemeClr val="bg1"/>
                </a:solidFill>
                <a:effectLst/>
                <a:latin typeface="Arial" charset="0"/>
              </a:rPr>
              <a:t>Z = 1</a:t>
            </a:r>
            <a:r>
              <a:rPr lang="ru-RU" sz="1400">
                <a:solidFill>
                  <a:schemeClr val="bg1"/>
                </a:solidFill>
                <a:effectLst/>
                <a:latin typeface="Arial" charset="0"/>
              </a:rPr>
              <a:t>1</a:t>
            </a:r>
            <a:r>
              <a:rPr lang="en-US" sz="1400">
                <a:solidFill>
                  <a:schemeClr val="bg1"/>
                </a:solidFill>
                <a:effectLst/>
                <a:latin typeface="Arial" charset="0"/>
              </a:rPr>
              <a:t>00 mm</a:t>
            </a:r>
            <a:endParaRPr lang="ru-RU" sz="1400">
              <a:solidFill>
                <a:schemeClr val="bg1"/>
              </a:solidFill>
              <a:effectLst/>
              <a:latin typeface="Arial" charset="0"/>
            </a:endParaRPr>
          </a:p>
        </p:txBody>
      </p:sp>
      <p:sp>
        <p:nvSpPr>
          <p:cNvPr id="557073" name="Text Box 17"/>
          <p:cNvSpPr txBox="1">
            <a:spLocks noChangeArrowheads="1"/>
          </p:cNvSpPr>
          <p:nvPr/>
        </p:nvSpPr>
        <p:spPr bwMode="auto">
          <a:xfrm>
            <a:off x="3851275" y="4113213"/>
            <a:ext cx="125412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FFFF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342900" indent="-3429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20000"/>
              </a:spcBef>
            </a:pPr>
            <a:r>
              <a:rPr lang="en-US" sz="1400">
                <a:solidFill>
                  <a:schemeClr val="bg1"/>
                </a:solidFill>
                <a:effectLst/>
                <a:latin typeface="Arial" charset="0"/>
              </a:rPr>
              <a:t>Z = 1</a:t>
            </a:r>
            <a:r>
              <a:rPr lang="ru-RU" sz="1400">
                <a:solidFill>
                  <a:schemeClr val="bg1"/>
                </a:solidFill>
                <a:effectLst/>
                <a:latin typeface="Arial" charset="0"/>
              </a:rPr>
              <a:t>25</a:t>
            </a:r>
            <a:r>
              <a:rPr lang="en-US" sz="1400">
                <a:solidFill>
                  <a:schemeClr val="bg1"/>
                </a:solidFill>
                <a:effectLst/>
                <a:latin typeface="Arial" charset="0"/>
              </a:rPr>
              <a:t>0 mm</a:t>
            </a:r>
            <a:endParaRPr lang="ru-RU" sz="1400">
              <a:solidFill>
                <a:schemeClr val="bg1"/>
              </a:solidFill>
              <a:effectLst/>
              <a:latin typeface="Arial" charset="0"/>
            </a:endParaRPr>
          </a:p>
        </p:txBody>
      </p:sp>
      <p:sp>
        <p:nvSpPr>
          <p:cNvPr id="557074" name="Text Box 18"/>
          <p:cNvSpPr txBox="1">
            <a:spLocks noChangeArrowheads="1"/>
          </p:cNvSpPr>
          <p:nvPr/>
        </p:nvSpPr>
        <p:spPr bwMode="auto">
          <a:xfrm>
            <a:off x="863600" y="3213100"/>
            <a:ext cx="125412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FFFF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342900" indent="-3429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20000"/>
              </a:spcBef>
            </a:pPr>
            <a:r>
              <a:rPr lang="en-US" sz="1400">
                <a:solidFill>
                  <a:schemeClr val="bg1"/>
                </a:solidFill>
                <a:effectLst/>
                <a:latin typeface="Arial" charset="0"/>
              </a:rPr>
              <a:t>Z = 1</a:t>
            </a:r>
            <a:r>
              <a:rPr lang="ru-RU" sz="1400">
                <a:solidFill>
                  <a:schemeClr val="bg1"/>
                </a:solidFill>
                <a:effectLst/>
                <a:latin typeface="Arial" charset="0"/>
              </a:rPr>
              <a:t>3</a:t>
            </a:r>
            <a:r>
              <a:rPr lang="en-US" sz="1400">
                <a:solidFill>
                  <a:schemeClr val="bg1"/>
                </a:solidFill>
                <a:effectLst/>
                <a:latin typeface="Arial" charset="0"/>
              </a:rPr>
              <a:t>00 mm</a:t>
            </a:r>
            <a:endParaRPr lang="ru-RU" sz="1400">
              <a:solidFill>
                <a:schemeClr val="bg1"/>
              </a:solidFill>
              <a:effectLst/>
              <a:latin typeface="Arial" charset="0"/>
            </a:endParaRPr>
          </a:p>
        </p:txBody>
      </p:sp>
      <p:sp>
        <p:nvSpPr>
          <p:cNvPr id="557076" name="Rectangle 20"/>
          <p:cNvSpPr>
            <a:spLocks noChangeArrowheads="1"/>
          </p:cNvSpPr>
          <p:nvPr/>
        </p:nvSpPr>
        <p:spPr bwMode="auto">
          <a:xfrm>
            <a:off x="2519363" y="5445125"/>
            <a:ext cx="3425825" cy="611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FFFF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sz="16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The cross-sections of the bundle </a:t>
            </a:r>
            <a:endParaRPr lang="en-US" sz="160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sym typeface="Symbol" pitchFamily="18" charset="2"/>
            </a:endParaRP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sz="16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sym typeface="Symbol" pitchFamily="18" charset="2"/>
              </a:rPr>
              <a:t>(elevation: </a:t>
            </a:r>
            <a:r>
              <a:rPr lang="en-US" sz="16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1100 – </a:t>
            </a:r>
            <a:r>
              <a:rPr lang="en-US" sz="16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sym typeface="Symbol" pitchFamily="18" charset="2"/>
              </a:rPr>
              <a:t>1300 mm)</a:t>
            </a:r>
            <a:r>
              <a:rPr lang="ru-RU">
                <a:effectLst>
                  <a:outerShdw blurRad="38100" dist="38100" dir="2700000" algn="tl">
                    <a:srgbClr val="000000"/>
                  </a:outerShdw>
                </a:effectLst>
                <a:sym typeface="Symbol" pitchFamily="18" charset="2"/>
              </a:rPr>
              <a:t> 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8084" name="Text Box 4"/>
          <p:cNvSpPr txBox="1">
            <a:spLocks noChangeArrowheads="1"/>
          </p:cNvSpPr>
          <p:nvPr/>
        </p:nvSpPr>
        <p:spPr bwMode="auto">
          <a:xfrm>
            <a:off x="3516313" y="160338"/>
            <a:ext cx="1873250" cy="585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FFFF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342900" indent="-3429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lnSpc>
                <a:spcPct val="80000"/>
              </a:lnSpc>
              <a:spcBef>
                <a:spcPct val="20000"/>
              </a:spcBef>
            </a:pPr>
            <a:r>
              <a:rPr lang="en-US" sz="1800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CONCLUSIONS</a:t>
            </a:r>
          </a:p>
          <a:p>
            <a:pPr algn="ctr">
              <a:lnSpc>
                <a:spcPct val="80000"/>
              </a:lnSpc>
              <a:spcBef>
                <a:spcPct val="20000"/>
              </a:spcBef>
            </a:pPr>
            <a:endParaRPr lang="ru-RU" sz="1800">
              <a:solidFill>
                <a:schemeClr val="accent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</p:txBody>
      </p:sp>
      <p:sp>
        <p:nvSpPr>
          <p:cNvPr id="558085" name="Rectangle 5"/>
          <p:cNvSpPr>
            <a:spLocks noChangeArrowheads="1"/>
          </p:cNvSpPr>
          <p:nvPr/>
        </p:nvSpPr>
        <p:spPr bwMode="auto">
          <a:xfrm>
            <a:off x="358775" y="817563"/>
            <a:ext cx="8569325" cy="4887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FFFF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indent="450850"/>
            <a:r>
              <a:rPr lang="en-US" sz="1600">
                <a:solidFill>
                  <a:schemeClr val="bg2"/>
                </a:solidFill>
                <a:effectLst/>
              </a:rPr>
              <a:t>1.   Experiment PARAMETER-SF2 on simulating the initial stage of severe accident</a:t>
            </a:r>
            <a:r>
              <a:rPr lang="ru-RU" sz="1600">
                <a:solidFill>
                  <a:schemeClr val="bg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sz="1600">
                <a:solidFill>
                  <a:schemeClr val="bg2"/>
                </a:solidFill>
                <a:effectLst/>
              </a:rPr>
              <a:t>, including the stage of the top and bottom flooding, has been carried out.</a:t>
            </a:r>
          </a:p>
          <a:p>
            <a:pPr indent="450850"/>
            <a:endParaRPr lang="en-US" sz="1600">
              <a:solidFill>
                <a:schemeClr val="bg2"/>
              </a:solidFill>
              <a:effectLst/>
            </a:endParaRPr>
          </a:p>
          <a:p>
            <a:pPr indent="450850"/>
            <a:r>
              <a:rPr lang="en-US" sz="1600">
                <a:solidFill>
                  <a:schemeClr val="bg2"/>
                </a:solidFill>
                <a:effectLst/>
              </a:rPr>
              <a:t>2. The main parameters of experiment:</a:t>
            </a:r>
          </a:p>
          <a:p>
            <a:pPr indent="450850"/>
            <a:r>
              <a:rPr lang="en-US" sz="1600">
                <a:solidFill>
                  <a:schemeClr val="bg2"/>
                </a:solidFill>
                <a:effectLst/>
              </a:rPr>
              <a:t>- the steam flow rate ~ 3,5 </a:t>
            </a:r>
            <a:r>
              <a:rPr lang="ru-RU" sz="1600">
                <a:solidFill>
                  <a:schemeClr val="bg2"/>
                </a:solidFill>
                <a:effectLst/>
              </a:rPr>
              <a:t>г/с </a:t>
            </a:r>
            <a:r>
              <a:rPr lang="en-US" sz="1600">
                <a:solidFill>
                  <a:schemeClr val="bg2"/>
                </a:solidFill>
                <a:effectLst/>
              </a:rPr>
              <a:t>at temperature ~ 500 </a:t>
            </a:r>
            <a:r>
              <a:rPr lang="ru-RU" sz="1600">
                <a:solidFill>
                  <a:schemeClr val="bg2"/>
                </a:solidFill>
                <a:effectLst/>
              </a:rPr>
              <a:t>°С</a:t>
            </a:r>
            <a:r>
              <a:rPr lang="en-US" sz="1600">
                <a:solidFill>
                  <a:schemeClr val="bg2"/>
                </a:solidFill>
                <a:effectLst/>
              </a:rPr>
              <a:t>;</a:t>
            </a:r>
          </a:p>
          <a:p>
            <a:pPr indent="450850"/>
            <a:r>
              <a:rPr lang="en-US" sz="1600">
                <a:solidFill>
                  <a:schemeClr val="bg2"/>
                </a:solidFill>
                <a:effectLst/>
              </a:rPr>
              <a:t>- the argon flow rate ~ 2,0 </a:t>
            </a:r>
            <a:r>
              <a:rPr lang="ru-RU" sz="1600">
                <a:solidFill>
                  <a:schemeClr val="bg2"/>
                </a:solidFill>
                <a:effectLst/>
              </a:rPr>
              <a:t>г/с </a:t>
            </a:r>
            <a:r>
              <a:rPr lang="en-US" sz="1600">
                <a:solidFill>
                  <a:schemeClr val="bg2"/>
                </a:solidFill>
                <a:effectLst/>
              </a:rPr>
              <a:t>at temperature ~ 400 </a:t>
            </a:r>
            <a:r>
              <a:rPr lang="ru-RU" sz="1600">
                <a:solidFill>
                  <a:schemeClr val="bg2"/>
                </a:solidFill>
                <a:effectLst/>
              </a:rPr>
              <a:t>°С</a:t>
            </a:r>
            <a:r>
              <a:rPr lang="en-US" sz="1600">
                <a:solidFill>
                  <a:schemeClr val="bg2"/>
                </a:solidFill>
                <a:effectLst/>
              </a:rPr>
              <a:t>;</a:t>
            </a:r>
          </a:p>
          <a:p>
            <a:pPr indent="450850"/>
            <a:r>
              <a:rPr lang="en-US" sz="1600">
                <a:solidFill>
                  <a:schemeClr val="bg2"/>
                </a:solidFill>
                <a:effectLst/>
              </a:rPr>
              <a:t>- the duration of the preoxidation stage ~ 3500 s at temperature ~ 1200 </a:t>
            </a:r>
            <a:r>
              <a:rPr lang="ru-RU" sz="1600">
                <a:solidFill>
                  <a:schemeClr val="bg2"/>
                </a:solidFill>
                <a:effectLst/>
              </a:rPr>
              <a:t>°С</a:t>
            </a:r>
            <a:r>
              <a:rPr lang="en-US" sz="1600">
                <a:solidFill>
                  <a:schemeClr val="bg2"/>
                </a:solidFill>
                <a:effectLst/>
              </a:rPr>
              <a:t>;</a:t>
            </a:r>
          </a:p>
          <a:p>
            <a:pPr indent="450850">
              <a:buFontTx/>
              <a:buNone/>
            </a:pPr>
            <a:r>
              <a:rPr lang="en-US" sz="1600">
                <a:solidFill>
                  <a:schemeClr val="bg2"/>
                </a:solidFill>
                <a:effectLst/>
              </a:rPr>
              <a:t>- the maximal temperature of the bundle - 1500°С at heating rate ~ 0,25 </a:t>
            </a:r>
            <a:r>
              <a:rPr lang="ru-RU" sz="1600">
                <a:solidFill>
                  <a:schemeClr val="bg2"/>
                </a:solidFill>
                <a:effectLst/>
              </a:rPr>
              <a:t>°С/с</a:t>
            </a:r>
            <a:r>
              <a:rPr lang="en-US" sz="1600">
                <a:solidFill>
                  <a:schemeClr val="bg2"/>
                </a:solidFill>
                <a:effectLst/>
              </a:rPr>
              <a:t>.</a:t>
            </a:r>
          </a:p>
          <a:p>
            <a:pPr indent="450850"/>
            <a:endParaRPr lang="en-US" sz="1600">
              <a:solidFill>
                <a:schemeClr val="bg2"/>
              </a:solidFill>
              <a:effectLst/>
            </a:endParaRPr>
          </a:p>
          <a:p>
            <a:pPr indent="450850"/>
            <a:r>
              <a:rPr lang="en-US" sz="1600">
                <a:solidFill>
                  <a:schemeClr val="bg2"/>
                </a:solidFill>
                <a:effectLst/>
              </a:rPr>
              <a:t>3. The total of hydrogen measured by continuous and discrete monitoring systems of hydrogen, has not exceeded ~28 g. </a:t>
            </a:r>
          </a:p>
          <a:p>
            <a:pPr indent="450850"/>
            <a:endParaRPr lang="en-US" sz="1600">
              <a:solidFill>
                <a:schemeClr val="bg2"/>
              </a:solidFill>
              <a:effectLst/>
            </a:endParaRPr>
          </a:p>
          <a:p>
            <a:pPr indent="450850"/>
            <a:r>
              <a:rPr lang="en-US" sz="1600">
                <a:solidFill>
                  <a:schemeClr val="bg2"/>
                </a:solidFill>
                <a:effectLst/>
              </a:rPr>
              <a:t>4. The cooling overheated up to ~ 1500°C of the bundle has been achieved for </a:t>
            </a:r>
          </a:p>
          <a:p>
            <a:pPr indent="450850"/>
            <a:r>
              <a:rPr lang="en-US" sz="1600">
                <a:solidFill>
                  <a:schemeClr val="bg2"/>
                </a:solidFill>
                <a:effectLst/>
              </a:rPr>
              <a:t>~ 120 s at the combined water flooding from top with flow rate ~ 41 g</a:t>
            </a:r>
            <a:r>
              <a:rPr lang="ru-RU" sz="1600">
                <a:solidFill>
                  <a:schemeClr val="bg2"/>
                </a:solidFill>
                <a:effectLst/>
              </a:rPr>
              <a:t>/</a:t>
            </a:r>
            <a:r>
              <a:rPr lang="en-US" sz="1600">
                <a:solidFill>
                  <a:schemeClr val="bg2"/>
                </a:solidFill>
                <a:effectLst/>
              </a:rPr>
              <a:t>s</a:t>
            </a:r>
            <a:r>
              <a:rPr lang="ru-RU" sz="1600">
                <a:solidFill>
                  <a:schemeClr val="bg2"/>
                </a:solidFill>
                <a:effectLst/>
              </a:rPr>
              <a:t> </a:t>
            </a:r>
            <a:r>
              <a:rPr lang="en-US" sz="1600">
                <a:solidFill>
                  <a:schemeClr val="bg2"/>
                </a:solidFill>
                <a:effectLst/>
              </a:rPr>
              <a:t>and from bottom with flow rate ~ 130 </a:t>
            </a:r>
            <a:r>
              <a:rPr lang="ru-RU" sz="1600">
                <a:solidFill>
                  <a:schemeClr val="bg2"/>
                </a:solidFill>
                <a:effectLst/>
              </a:rPr>
              <a:t>г/с</a:t>
            </a:r>
            <a:r>
              <a:rPr lang="en-US" sz="1600">
                <a:solidFill>
                  <a:schemeClr val="bg2"/>
                </a:solidFill>
                <a:effectLst/>
              </a:rPr>
              <a:t>.</a:t>
            </a:r>
          </a:p>
          <a:p>
            <a:pPr indent="450850"/>
            <a:endParaRPr lang="en-US" sz="1600">
              <a:solidFill>
                <a:schemeClr val="bg2"/>
              </a:solidFill>
              <a:effectLst/>
            </a:endParaRPr>
          </a:p>
          <a:p>
            <a:pPr indent="450850"/>
            <a:r>
              <a:rPr lang="en-US" sz="1600">
                <a:solidFill>
                  <a:schemeClr val="bg2"/>
                </a:solidFill>
                <a:effectLst/>
              </a:rPr>
              <a:t>5. Conservation and preliminary cutting of the bundle has been carried out. </a:t>
            </a:r>
            <a:endParaRPr lang="ru-RU" sz="1600">
              <a:solidFill>
                <a:schemeClr val="bg2"/>
              </a:solidFill>
              <a:effectLst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38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7950" y="368300"/>
            <a:ext cx="8915400" cy="5868988"/>
          </a:xfrm>
        </p:spPr>
        <p:txBody>
          <a:bodyPr/>
          <a:lstStyle/>
          <a:p>
            <a:pPr algn="ctr">
              <a:lnSpc>
                <a:spcPct val="80000"/>
              </a:lnSpc>
              <a:buFont typeface="Wingdings" pitchFamily="2" charset="2"/>
              <a:buNone/>
            </a:pPr>
            <a:r>
              <a:rPr lang="ru-RU" sz="2400" b="1">
                <a:solidFill>
                  <a:srgbClr val="FFFF00"/>
                </a:solidFill>
                <a:latin typeface="Arial" charset="0"/>
              </a:rPr>
              <a:t>		 </a:t>
            </a:r>
            <a:r>
              <a:rPr lang="en-US" sz="2800" b="1">
                <a:solidFill>
                  <a:schemeClr val="bg2"/>
                </a:solidFill>
                <a:latin typeface="Arial" charset="0"/>
              </a:rPr>
              <a:t>Main Tasks of the PARAMETER</a:t>
            </a:r>
            <a:r>
              <a:rPr lang="ru-RU" sz="2800" b="1">
                <a:solidFill>
                  <a:schemeClr val="bg2"/>
                </a:solidFill>
                <a:latin typeface="Arial" charset="0"/>
              </a:rPr>
              <a:t>-</a:t>
            </a:r>
            <a:r>
              <a:rPr lang="en-US" sz="2800" b="1">
                <a:solidFill>
                  <a:schemeClr val="bg2"/>
                </a:solidFill>
                <a:latin typeface="Arial" charset="0"/>
              </a:rPr>
              <a:t>SF</a:t>
            </a:r>
            <a:r>
              <a:rPr lang="ru-RU" sz="2800" b="1">
                <a:solidFill>
                  <a:schemeClr val="bg2"/>
                </a:solidFill>
                <a:latin typeface="Arial" charset="0"/>
              </a:rPr>
              <a:t>2</a:t>
            </a:r>
            <a:r>
              <a:rPr lang="en-US" sz="2800" b="1">
                <a:solidFill>
                  <a:schemeClr val="bg2"/>
                </a:solidFill>
                <a:latin typeface="Arial" charset="0"/>
              </a:rPr>
              <a:t> Experiment</a:t>
            </a:r>
            <a:r>
              <a:rPr lang="en-US" sz="2800" b="1">
                <a:solidFill>
                  <a:srgbClr val="333399"/>
                </a:solidFill>
                <a:effectLst/>
                <a:latin typeface="Arial" charset="0"/>
              </a:rPr>
              <a:t> </a:t>
            </a:r>
            <a:r>
              <a:rPr lang="ru-RU" sz="2000">
                <a:effectLst/>
              </a:rPr>
              <a:t>    </a:t>
            </a:r>
          </a:p>
          <a:p>
            <a:r>
              <a:rPr lang="en-US" sz="2400" b="1">
                <a:solidFill>
                  <a:schemeClr val="accent1"/>
                </a:solidFill>
                <a:latin typeface="Arial" charset="0"/>
              </a:rPr>
              <a:t>Study of the behaviour of structural components of 19-rod model FA of VVER-1000 (fuel pellets and claddings, shroud, spacing grids);</a:t>
            </a:r>
          </a:p>
          <a:p>
            <a:pPr>
              <a:buFont typeface="Wingdings" pitchFamily="2" charset="2"/>
              <a:buNone/>
            </a:pPr>
            <a:endParaRPr lang="en-GB" sz="2400" b="1">
              <a:solidFill>
                <a:schemeClr val="accent1"/>
              </a:solidFill>
              <a:latin typeface="Arial" charset="0"/>
            </a:endParaRPr>
          </a:p>
          <a:p>
            <a:r>
              <a:rPr lang="en-GB" sz="2400" b="1">
                <a:solidFill>
                  <a:schemeClr val="accent1"/>
                </a:solidFill>
                <a:latin typeface="Arial" charset="0"/>
              </a:rPr>
              <a:t>Study of the </a:t>
            </a:r>
            <a:r>
              <a:rPr lang="en-US" sz="2400" b="1">
                <a:solidFill>
                  <a:schemeClr val="accent1"/>
                </a:solidFill>
                <a:latin typeface="Arial" charset="0"/>
              </a:rPr>
              <a:t>oxidation degree of the structural components of 19-rod model FA of VVER-1000;</a:t>
            </a:r>
          </a:p>
          <a:p>
            <a:pPr>
              <a:buFont typeface="Wingdings" pitchFamily="2" charset="2"/>
              <a:buNone/>
            </a:pPr>
            <a:endParaRPr lang="en-US" sz="2400" b="1">
              <a:solidFill>
                <a:schemeClr val="accent1"/>
              </a:solidFill>
              <a:latin typeface="Arial" charset="0"/>
            </a:endParaRPr>
          </a:p>
          <a:p>
            <a:r>
              <a:rPr lang="en-US" sz="2400" b="1">
                <a:solidFill>
                  <a:schemeClr val="accent1"/>
                </a:solidFill>
                <a:latin typeface="Arial" charset="0"/>
              </a:rPr>
              <a:t>Study of interaction and structural-phase changes in the materials of model FA of VVER-1000 (fuel pellets and claddings</a:t>
            </a:r>
            <a:r>
              <a:rPr lang="en-GB" sz="2400" b="1">
                <a:solidFill>
                  <a:schemeClr val="accent1"/>
                </a:solidFill>
                <a:latin typeface="Arial" charset="0"/>
              </a:rPr>
              <a:t>);</a:t>
            </a:r>
          </a:p>
          <a:p>
            <a:pPr>
              <a:buFont typeface="Wingdings" pitchFamily="2" charset="2"/>
              <a:buNone/>
            </a:pPr>
            <a:endParaRPr lang="en-US" sz="2400" b="1">
              <a:solidFill>
                <a:schemeClr val="accent1"/>
              </a:solidFill>
              <a:latin typeface="Arial" charset="0"/>
            </a:endParaRPr>
          </a:p>
          <a:p>
            <a:r>
              <a:rPr lang="en-US" sz="2400" b="1">
                <a:solidFill>
                  <a:schemeClr val="accent1"/>
                </a:solidFill>
                <a:latin typeface="Arial" charset="0"/>
              </a:rPr>
              <a:t>Study of the hydrogen release dynamics.</a:t>
            </a:r>
          </a:p>
          <a:p>
            <a:pPr>
              <a:lnSpc>
                <a:spcPct val="140000"/>
              </a:lnSpc>
              <a:buFont typeface="Wingdings" pitchFamily="2" charset="2"/>
              <a:buNone/>
            </a:pPr>
            <a:endParaRPr lang="en-US" sz="2000" b="1">
              <a:solidFill>
                <a:schemeClr val="accent1"/>
              </a:solidFill>
              <a:latin typeface="Arial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5924" name="Text Box 4"/>
          <p:cNvSpPr txBox="1">
            <a:spLocks noChangeArrowheads="1"/>
          </p:cNvSpPr>
          <p:nvPr/>
        </p:nvSpPr>
        <p:spPr bwMode="auto">
          <a:xfrm>
            <a:off x="2159000" y="260350"/>
            <a:ext cx="41132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sz="2400">
                <a:solidFill>
                  <a:srgbClr val="0033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The</a:t>
            </a:r>
            <a:r>
              <a:rPr lang="ru-RU" sz="2400">
                <a:solidFill>
                  <a:srgbClr val="0033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 </a:t>
            </a:r>
            <a:r>
              <a:rPr lang="en-US" sz="2400">
                <a:solidFill>
                  <a:srgbClr val="0033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PARAMETER</a:t>
            </a:r>
            <a:r>
              <a:rPr lang="ru-RU" sz="2400">
                <a:solidFill>
                  <a:srgbClr val="0033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-</a:t>
            </a:r>
            <a:r>
              <a:rPr lang="en-US" sz="2400">
                <a:solidFill>
                  <a:srgbClr val="0033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SF</a:t>
            </a:r>
            <a:r>
              <a:rPr lang="ru-RU" sz="2400">
                <a:solidFill>
                  <a:srgbClr val="0033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2</a:t>
            </a:r>
            <a:r>
              <a:rPr lang="en-US" sz="2400">
                <a:solidFill>
                  <a:srgbClr val="0033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 Test</a:t>
            </a:r>
            <a:endParaRPr lang="ru-RU" sz="2400">
              <a:solidFill>
                <a:srgbClr val="003399"/>
              </a:solidFill>
              <a:effectLst>
                <a:outerShdw blurRad="38100" dist="38100" dir="2700000" algn="tl">
                  <a:srgbClr val="000000"/>
                </a:outerShdw>
              </a:effectLst>
              <a:cs typeface="Arial" charset="0"/>
            </a:endParaRPr>
          </a:p>
        </p:txBody>
      </p:sp>
      <p:sp>
        <p:nvSpPr>
          <p:cNvPr id="466027" name="Text Box 107"/>
          <p:cNvSpPr txBox="1">
            <a:spLocks noChangeArrowheads="1"/>
          </p:cNvSpPr>
          <p:nvPr/>
        </p:nvSpPr>
        <p:spPr bwMode="auto">
          <a:xfrm>
            <a:off x="468313" y="944563"/>
            <a:ext cx="39687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>
                <a:solidFill>
                  <a:srgbClr val="00808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Main parameters of the experiment</a:t>
            </a:r>
            <a:endParaRPr lang="ru-RU">
              <a:solidFill>
                <a:schemeClr val="accent1"/>
              </a:solidFill>
              <a:effectLst>
                <a:outerShdw blurRad="38100" dist="38100" dir="2700000" algn="tl">
                  <a:srgbClr val="000000"/>
                </a:outerShdw>
              </a:effectLst>
              <a:cs typeface="Arial" charset="0"/>
            </a:endParaRPr>
          </a:p>
        </p:txBody>
      </p:sp>
      <p:sp>
        <p:nvSpPr>
          <p:cNvPr id="466038" name="Text Box 118"/>
          <p:cNvSpPr txBox="1">
            <a:spLocks noChangeArrowheads="1"/>
          </p:cNvSpPr>
          <p:nvPr/>
        </p:nvSpPr>
        <p:spPr bwMode="auto">
          <a:xfrm>
            <a:off x="4679950" y="944563"/>
            <a:ext cx="41846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>
                <a:solidFill>
                  <a:srgbClr val="00808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Sequence diagram of the experiment</a:t>
            </a:r>
            <a:endParaRPr lang="ru-RU">
              <a:solidFill>
                <a:srgbClr val="00808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graphicFrame>
        <p:nvGraphicFramePr>
          <p:cNvPr id="466093" name="Group 173"/>
          <p:cNvGraphicFramePr>
            <a:graphicFrameLocks noGrp="1"/>
          </p:cNvGraphicFramePr>
          <p:nvPr>
            <p:ph sz="half" idx="2"/>
          </p:nvPr>
        </p:nvGraphicFramePr>
        <p:xfrm>
          <a:off x="142875" y="1484313"/>
          <a:ext cx="4038600" cy="4427538"/>
        </p:xfrm>
        <a:graphic>
          <a:graphicData uri="http://schemas.openxmlformats.org/drawingml/2006/table">
            <a:tbl>
              <a:tblPr/>
              <a:tblGrid>
                <a:gridCol w="2854325"/>
                <a:gridCol w="1184275"/>
              </a:tblGrid>
              <a:tr h="3381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" charset="0"/>
                        </a:rPr>
                        <a:t>Coolant</a:t>
                      </a:r>
                      <a:endParaRPr kumimoji="0" 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</a:rPr>
                        <a:t>Steam/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</a:rPr>
                        <a:t>argon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111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" charset="0"/>
                        </a:rPr>
                        <a:t>Flow rate of coolant</a:t>
                      </a: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" charset="0"/>
                        </a:rPr>
                        <a:t>, </a:t>
                      </a: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" charset="0"/>
                        </a:rPr>
                        <a:t>g</a:t>
                      </a: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" charset="0"/>
                        </a:rPr>
                        <a:t>/</a:t>
                      </a: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" charset="0"/>
                        </a:rPr>
                        <a:t>s</a:t>
                      </a:r>
                      <a:endParaRPr kumimoji="0" 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</a:rPr>
                        <a:t>3</a:t>
                      </a: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</a:rPr>
                        <a:t>.3</a:t>
                      </a: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</a:rPr>
                        <a:t>/2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111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" charset="0"/>
                        </a:rPr>
                        <a:t>Temperature of coolant</a:t>
                      </a: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" charset="0"/>
                        </a:rPr>
                        <a:t>, </a:t>
                      </a: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" charset="0"/>
                          <a:cs typeface="Arial" charset="0"/>
                        </a:rPr>
                        <a:t>°</a:t>
                      </a: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" charset="0"/>
                        </a:rPr>
                        <a:t>C</a:t>
                      </a:r>
                      <a:endParaRPr kumimoji="0" 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  <a:sym typeface="Symbol" pitchFamily="18" charset="2"/>
                        </a:rPr>
                        <a:t></a:t>
                      </a: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</a:rPr>
                        <a:t>500</a:t>
                      </a: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</a:rPr>
                        <a:t>/</a:t>
                      </a: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</a:rPr>
                        <a:t>400</a:t>
                      </a: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81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" charset="0"/>
                        </a:rPr>
                        <a:t>Heating rate of cladding</a:t>
                      </a: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" charset="0"/>
                        </a:rPr>
                        <a:t>, </a:t>
                      </a:r>
                      <a:endParaRPr kumimoji="0" 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" charset="0"/>
                          <a:cs typeface="Arial" charset="0"/>
                        </a:rPr>
                        <a:t>°</a:t>
                      </a: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" charset="0"/>
                        </a:rPr>
                        <a:t>C</a:t>
                      </a: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" charset="0"/>
                        </a:rPr>
                        <a:t> /</a:t>
                      </a: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" charset="0"/>
                        </a:rPr>
                        <a:t>s</a:t>
                      </a:r>
                      <a:endParaRPr kumimoji="0" 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</a:rPr>
                        <a:t>0.2- </a:t>
                      </a: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</a:rPr>
                        <a:t>0.3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97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" charset="0"/>
                        </a:rPr>
                        <a:t>Temperature of cladding</a:t>
                      </a: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" charset="0"/>
                        </a:rPr>
                        <a:t>at the</a:t>
                      </a: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" charset="0"/>
                        </a:rPr>
                        <a:t>pre-oxidation phase</a:t>
                      </a: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" charset="0"/>
                        </a:rPr>
                        <a:t>, </a:t>
                      </a: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" charset="0"/>
                          <a:cs typeface="Arial" charset="0"/>
                        </a:rPr>
                        <a:t>°</a:t>
                      </a: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" charset="0"/>
                        </a:rPr>
                        <a:t>C</a:t>
                      </a:r>
                      <a:endParaRPr kumimoji="0" 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  <a:sym typeface="Symbol" pitchFamily="18" charset="2"/>
                        </a:rPr>
                        <a:t></a:t>
                      </a: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</a:rPr>
                        <a:t>1200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81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" charset="0"/>
                        </a:rPr>
                        <a:t>Duration of the </a:t>
                      </a: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" charset="0"/>
                        </a:rPr>
                        <a:t>pre-oxidation phase, s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6666FF"/>
                          </a:solidFill>
                          <a:effectLst/>
                          <a:latin typeface="Arial" charset="0"/>
                          <a:sym typeface="Symbol" pitchFamily="18" charset="2"/>
                        </a:rPr>
                        <a:t></a:t>
                      </a: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sym typeface="Symbol" pitchFamily="18" charset="2"/>
                        </a:rPr>
                        <a:t> </a:t>
                      </a: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</a:rPr>
                        <a:t>3</a:t>
                      </a: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</a:rPr>
                        <a:t>000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81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" charset="0"/>
                        </a:rPr>
                        <a:t>Maximal temperature of cladding</a:t>
                      </a: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" charset="0"/>
                        </a:rPr>
                        <a:t>, </a:t>
                      </a: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" charset="0"/>
                          <a:cs typeface="Arial" charset="0"/>
                        </a:rPr>
                        <a:t>°</a:t>
                      </a: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" charset="0"/>
                        </a:rPr>
                        <a:t>C</a:t>
                      </a:r>
                      <a:endParaRPr kumimoji="0" 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</a:rPr>
                        <a:t>1500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048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" charset="0"/>
                        </a:rPr>
                        <a:t>Quenching phase</a:t>
                      </a:r>
                      <a:endParaRPr kumimoji="0" 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Top and bottom flooding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588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" charset="0"/>
                        </a:rPr>
                        <a:t>Flow rate of flooding</a:t>
                      </a: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" charset="0"/>
                        </a:rPr>
                        <a:t>, </a:t>
                      </a: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" charset="0"/>
                        </a:rPr>
                        <a:t>g</a:t>
                      </a: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" charset="0"/>
                        </a:rPr>
                        <a:t>/</a:t>
                      </a: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" charset="0"/>
                        </a:rPr>
                        <a:t>s</a:t>
                      </a: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" charset="0"/>
                        </a:rPr>
                        <a:t>: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" charset="0"/>
                        </a:rPr>
                        <a:t>   </a:t>
                      </a: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6666"/>
                          </a:solidFill>
                          <a:effectLst/>
                          <a:latin typeface="Arial" charset="0"/>
                        </a:rPr>
                        <a:t>- </a:t>
                      </a: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6666"/>
                          </a:solidFill>
                          <a:effectLst/>
                          <a:latin typeface="Arial" charset="0"/>
                        </a:rPr>
                        <a:t>top</a:t>
                      </a:r>
                      <a:endParaRPr kumimoji="0" 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006666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6666"/>
                          </a:solidFill>
                          <a:effectLst/>
                          <a:latin typeface="Arial" charset="0"/>
                        </a:rPr>
                        <a:t>   - </a:t>
                      </a: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6666"/>
                          </a:solidFill>
                          <a:effectLst/>
                          <a:latin typeface="Arial" charset="0"/>
                        </a:rPr>
                        <a:t>bottom</a:t>
                      </a:r>
                      <a:endParaRPr kumimoji="0" 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006666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en-US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  <a:sym typeface="Symbol" pitchFamily="18" charset="2"/>
                        </a:rPr>
                        <a:t></a:t>
                      </a: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</a:rPr>
                        <a:t> 4</a:t>
                      </a: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</a:rPr>
                        <a:t>0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  <a:sym typeface="Symbol" pitchFamily="18" charset="2"/>
                        </a:rPr>
                        <a:t></a:t>
                      </a: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</a:rPr>
                        <a:t>10</a:t>
                      </a: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466094" name="Picture 174" descr="Циклограмма SF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70" t="6296" b="29652"/>
          <a:stretch>
            <a:fillRect/>
          </a:stretch>
        </p:blipFill>
        <p:spPr bwMode="auto">
          <a:xfrm>
            <a:off x="4211638" y="1484313"/>
            <a:ext cx="4752975" cy="44465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1698" name="Text Box 2"/>
          <p:cNvSpPr txBox="1">
            <a:spLocks noChangeArrowheads="1"/>
          </p:cNvSpPr>
          <p:nvPr/>
        </p:nvSpPr>
        <p:spPr bwMode="auto">
          <a:xfrm>
            <a:off x="107950" y="512763"/>
            <a:ext cx="39179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>
                <a:solidFill>
                  <a:srgbClr val="00808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The main technical characteristics</a:t>
            </a:r>
            <a:endParaRPr lang="ru-RU">
              <a:solidFill>
                <a:srgbClr val="00808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541699" name="Rectangle 3"/>
          <p:cNvSpPr>
            <a:spLocks noChangeArrowheads="1"/>
          </p:cNvSpPr>
          <p:nvPr/>
        </p:nvSpPr>
        <p:spPr bwMode="auto">
          <a:xfrm>
            <a:off x="3600450" y="50800"/>
            <a:ext cx="19272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sz="2400">
                <a:solidFill>
                  <a:srgbClr val="33339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Test Bundle</a:t>
            </a:r>
            <a:endParaRPr lang="ru-RU" sz="2400">
              <a:solidFill>
                <a:srgbClr val="333399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541701" name="Text Box 5"/>
          <p:cNvSpPr txBox="1">
            <a:spLocks noChangeArrowheads="1"/>
          </p:cNvSpPr>
          <p:nvPr/>
        </p:nvSpPr>
        <p:spPr bwMode="auto">
          <a:xfrm>
            <a:off x="5567363" y="538163"/>
            <a:ext cx="15938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>
                <a:solidFill>
                  <a:srgbClr val="00808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General view</a:t>
            </a:r>
            <a:endParaRPr lang="ru-RU">
              <a:solidFill>
                <a:srgbClr val="00808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pic>
        <p:nvPicPr>
          <p:cNvPr id="541702" name="Picture 6" descr="ТВС 3D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635" r="18329" b="22009"/>
          <a:stretch>
            <a:fillRect/>
          </a:stretch>
        </p:blipFill>
        <p:spPr bwMode="auto">
          <a:xfrm>
            <a:off x="4211638" y="944563"/>
            <a:ext cx="2057400" cy="56911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41703" name="Picture 7" descr="Сечение TBC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58" t="21153" r="29230" b="18271"/>
          <a:stretch>
            <a:fillRect/>
          </a:stretch>
        </p:blipFill>
        <p:spPr bwMode="auto">
          <a:xfrm>
            <a:off x="5832475" y="4365625"/>
            <a:ext cx="2879725" cy="22685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41704" name="Rectangle 8"/>
          <p:cNvSpPr>
            <a:spLocks noChangeArrowheads="1"/>
          </p:cNvSpPr>
          <p:nvPr/>
        </p:nvSpPr>
        <p:spPr bwMode="auto">
          <a:xfrm>
            <a:off x="395288" y="908050"/>
            <a:ext cx="3313112" cy="5689600"/>
          </a:xfrm>
          <a:prstGeom prst="rect">
            <a:avLst/>
          </a:prstGeom>
          <a:noFill/>
          <a:ln w="25400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lnSpc>
                <a:spcPct val="80000"/>
              </a:lnSpc>
            </a:pPr>
            <a:r>
              <a:rPr lang="en-US" sz="140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Type</a:t>
            </a:r>
            <a:r>
              <a:rPr lang="ru-RU" sz="140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ru-RU" sz="1400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ru-RU" sz="1400">
                <a:effectLst>
                  <a:outerShdw blurRad="38100" dist="38100" dir="2700000" algn="tl">
                    <a:srgbClr val="000000"/>
                  </a:outerShdw>
                </a:effectLst>
              </a:rPr>
              <a:t>	</a:t>
            </a:r>
            <a:r>
              <a:rPr lang="en-US" sz="1400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ru-RU" sz="1400">
                <a:effectLst>
                  <a:outerShdw blurRad="38100" dist="38100" dir="2700000" algn="tl">
                    <a:srgbClr val="000000"/>
                  </a:outerShdw>
                </a:effectLst>
              </a:rPr>
              <a:t>                     </a:t>
            </a:r>
            <a:r>
              <a:rPr lang="en-US" sz="1400">
                <a:solidFill>
                  <a:srgbClr val="990033"/>
                </a:solidFill>
                <a:effectLst/>
              </a:rPr>
              <a:t>VVER</a:t>
            </a:r>
            <a:r>
              <a:rPr lang="ru-RU" sz="1400">
                <a:solidFill>
                  <a:srgbClr val="990033"/>
                </a:solidFill>
                <a:effectLst/>
              </a:rPr>
              <a:t>-1000</a:t>
            </a:r>
          </a:p>
          <a:p>
            <a:pPr marL="342900" indent="-342900">
              <a:lnSpc>
                <a:spcPct val="80000"/>
              </a:lnSpc>
            </a:pPr>
            <a:r>
              <a:rPr lang="en-US" sz="1400">
                <a:solidFill>
                  <a:schemeClr val="bg1"/>
                </a:solidFill>
                <a:effectLst/>
              </a:rPr>
              <a:t>Number of rods</a:t>
            </a:r>
            <a:r>
              <a:rPr lang="en-US" sz="1400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ru-RU" sz="1400">
                <a:effectLst>
                  <a:outerShdw blurRad="38100" dist="38100" dir="2700000" algn="tl">
                    <a:srgbClr val="000000"/>
                  </a:outerShdw>
                </a:effectLst>
              </a:rPr>
              <a:t>              </a:t>
            </a:r>
            <a:r>
              <a:rPr lang="ru-RU" sz="1400">
                <a:solidFill>
                  <a:srgbClr val="990033"/>
                </a:solidFill>
                <a:effectLst/>
              </a:rPr>
              <a:t>19 </a:t>
            </a:r>
            <a:r>
              <a:rPr lang="ru-RU" sz="1400">
                <a:effectLst>
                  <a:outerShdw blurRad="38100" dist="38100" dir="2700000" algn="tl">
                    <a:srgbClr val="000000"/>
                  </a:outerShdw>
                </a:effectLst>
              </a:rPr>
              <a:t>	</a:t>
            </a:r>
          </a:p>
          <a:p>
            <a:pPr marL="342900" indent="-342900">
              <a:lnSpc>
                <a:spcPct val="80000"/>
              </a:lnSpc>
            </a:pPr>
            <a:r>
              <a:rPr lang="ru-RU" sz="1400">
                <a:solidFill>
                  <a:schemeClr val="bg1"/>
                </a:solidFill>
                <a:effectLst/>
              </a:rPr>
              <a:t>- </a:t>
            </a:r>
            <a:r>
              <a:rPr lang="en-US" sz="1400">
                <a:solidFill>
                  <a:schemeClr val="bg1"/>
                </a:solidFill>
                <a:effectLst/>
              </a:rPr>
              <a:t>heated</a:t>
            </a:r>
            <a:r>
              <a:rPr lang="en-US" sz="1400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ru-RU" sz="1400">
                <a:effectLst>
                  <a:outerShdw blurRad="38100" dist="38100" dir="2700000" algn="tl">
                    <a:srgbClr val="000000"/>
                  </a:outerShdw>
                </a:effectLst>
              </a:rPr>
              <a:t>             </a:t>
            </a:r>
            <a:r>
              <a:rPr lang="en-US" sz="1400">
                <a:effectLst>
                  <a:outerShdw blurRad="38100" dist="38100" dir="2700000" algn="tl">
                    <a:srgbClr val="000000"/>
                  </a:outerShdw>
                </a:effectLst>
              </a:rPr>
              <a:t>              </a:t>
            </a:r>
            <a:r>
              <a:rPr lang="ru-RU" sz="1400">
                <a:solidFill>
                  <a:srgbClr val="990033"/>
                </a:solidFill>
                <a:effectLst/>
              </a:rPr>
              <a:t>18</a:t>
            </a:r>
            <a:r>
              <a:rPr lang="ru-RU" sz="1400">
                <a:effectLst>
                  <a:outerShdw blurRad="38100" dist="38100" dir="2700000" algn="tl">
                    <a:srgbClr val="000000"/>
                  </a:outerShdw>
                </a:effectLst>
              </a:rPr>
              <a:t> 	 </a:t>
            </a:r>
            <a:endParaRPr lang="en-US" sz="140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342900" indent="-342900">
              <a:lnSpc>
                <a:spcPct val="110000"/>
              </a:lnSpc>
            </a:pPr>
            <a:r>
              <a:rPr lang="ru-RU" sz="1400">
                <a:solidFill>
                  <a:schemeClr val="bg1"/>
                </a:solidFill>
                <a:effectLst/>
              </a:rPr>
              <a:t>- </a:t>
            </a:r>
            <a:r>
              <a:rPr lang="en-US" sz="1400">
                <a:solidFill>
                  <a:schemeClr val="bg1"/>
                </a:solidFill>
                <a:effectLst/>
              </a:rPr>
              <a:t>unheated</a:t>
            </a:r>
            <a:r>
              <a:rPr lang="en-US" sz="1400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ru-RU" sz="1400">
                <a:effectLst>
                  <a:outerShdw blurRad="38100" dist="38100" dir="2700000" algn="tl">
                    <a:srgbClr val="000000"/>
                  </a:outerShdw>
                </a:effectLst>
              </a:rPr>
              <a:t>           </a:t>
            </a:r>
            <a:r>
              <a:rPr lang="en-US" sz="1400">
                <a:effectLst>
                  <a:outerShdw blurRad="38100" dist="38100" dir="2700000" algn="tl">
                    <a:srgbClr val="000000"/>
                  </a:outerShdw>
                </a:effectLst>
              </a:rPr>
              <a:t>             </a:t>
            </a:r>
            <a:r>
              <a:rPr lang="ru-RU" sz="1400">
                <a:solidFill>
                  <a:srgbClr val="990033"/>
                </a:solidFill>
                <a:effectLst/>
              </a:rPr>
              <a:t>1</a:t>
            </a:r>
            <a:r>
              <a:rPr lang="ru-RU" sz="1400">
                <a:effectLst>
                  <a:outerShdw blurRad="38100" dist="38100" dir="2700000" algn="tl">
                    <a:srgbClr val="000000"/>
                  </a:outerShdw>
                </a:effectLst>
              </a:rPr>
              <a:t>	</a:t>
            </a:r>
          </a:p>
          <a:p>
            <a:pPr marL="342900" indent="-342900">
              <a:lnSpc>
                <a:spcPct val="110000"/>
              </a:lnSpc>
            </a:pPr>
            <a:r>
              <a:rPr lang="en-US" sz="140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Rods</a:t>
            </a:r>
          </a:p>
          <a:p>
            <a:pPr marL="342900" indent="-342900">
              <a:lnSpc>
                <a:spcPct val="80000"/>
              </a:lnSpc>
            </a:pPr>
            <a:r>
              <a:rPr lang="en-US" sz="1400">
                <a:solidFill>
                  <a:schemeClr val="bg1"/>
                </a:solidFill>
                <a:effectLst/>
              </a:rPr>
              <a:t>- cladding</a:t>
            </a:r>
            <a:r>
              <a:rPr lang="ru-RU" sz="1400">
                <a:solidFill>
                  <a:schemeClr val="bg1"/>
                </a:solidFill>
                <a:effectLst/>
              </a:rPr>
              <a:t>, </a:t>
            </a:r>
            <a:r>
              <a:rPr lang="en-US" sz="1400">
                <a:solidFill>
                  <a:schemeClr val="bg1"/>
                </a:solidFill>
                <a:effectLst/>
              </a:rPr>
              <a:t>mm</a:t>
            </a:r>
            <a:r>
              <a:rPr lang="ru-RU" sz="1400">
                <a:effectLst>
                  <a:outerShdw blurRad="38100" dist="38100" dir="2700000" algn="tl">
                    <a:srgbClr val="000000"/>
                  </a:outerShdw>
                </a:effectLst>
              </a:rPr>
              <a:t>      </a:t>
            </a:r>
            <a:r>
              <a:rPr lang="en-US" sz="1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  </a:t>
            </a:r>
            <a:r>
              <a:rPr lang="ru-RU" sz="1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  </a:t>
            </a:r>
            <a:r>
              <a:rPr lang="en-US" sz="1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sz="1400">
                <a:solidFill>
                  <a:srgbClr val="990033"/>
                </a:solidFill>
                <a:effectLst/>
                <a:sym typeface="Symbol" pitchFamily="18" charset="2"/>
              </a:rPr>
              <a:t> 9,13/7,73</a:t>
            </a:r>
            <a:r>
              <a:rPr lang="ru-RU" sz="1400">
                <a:solidFill>
                  <a:srgbClr val="66003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sym typeface="Symbol" pitchFamily="18" charset="2"/>
              </a:rPr>
              <a:t> 		    </a:t>
            </a:r>
            <a:r>
              <a:rPr lang="en-US" sz="1400">
                <a:solidFill>
                  <a:srgbClr val="990033"/>
                </a:solidFill>
                <a:effectLst/>
              </a:rPr>
              <a:t>(Zr1%Nb)</a:t>
            </a:r>
            <a:r>
              <a:rPr lang="en-US" sz="1400">
                <a:solidFill>
                  <a:srgbClr val="660033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</a:p>
          <a:p>
            <a:pPr marL="342900" indent="-342900">
              <a:lnSpc>
                <a:spcPct val="80000"/>
              </a:lnSpc>
            </a:pPr>
            <a:r>
              <a:rPr lang="en-US" sz="1400">
                <a:solidFill>
                  <a:schemeClr val="bg1"/>
                </a:solidFill>
                <a:effectLst/>
              </a:rPr>
              <a:t>- pellets</a:t>
            </a:r>
            <a:r>
              <a:rPr lang="en-US" sz="1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  </a:t>
            </a:r>
            <a:r>
              <a:rPr lang="ru-RU" sz="1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  </a:t>
            </a:r>
            <a:r>
              <a:rPr lang="en-US" sz="1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         </a:t>
            </a:r>
            <a:r>
              <a:rPr lang="ru-RU" sz="1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  </a:t>
            </a:r>
            <a:r>
              <a:rPr lang="en-US" sz="1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 </a:t>
            </a:r>
            <a:r>
              <a:rPr lang="ru-RU" sz="1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sz="1400">
                <a:solidFill>
                  <a:srgbClr val="FF0000"/>
                </a:solidFill>
                <a:effectLst/>
              </a:rPr>
              <a:t>UO</a:t>
            </a:r>
            <a:r>
              <a:rPr lang="en-US" sz="1000">
                <a:solidFill>
                  <a:srgbClr val="FF0000"/>
                </a:solidFill>
                <a:effectLst/>
              </a:rPr>
              <a:t>2</a:t>
            </a:r>
          </a:p>
          <a:p>
            <a:pPr marL="342900" indent="-342900">
              <a:lnSpc>
                <a:spcPct val="110000"/>
              </a:lnSpc>
            </a:pPr>
            <a:r>
              <a:rPr lang="en-US" sz="1400">
                <a:solidFill>
                  <a:schemeClr val="bg1"/>
                </a:solidFill>
                <a:effectLst/>
              </a:rPr>
              <a:t>- heater</a:t>
            </a:r>
            <a:r>
              <a:rPr lang="en-US" sz="1400">
                <a:solidFill>
                  <a:srgbClr val="B0ECF6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             </a:t>
            </a:r>
            <a:r>
              <a:rPr lang="ru-RU" sz="1400">
                <a:solidFill>
                  <a:srgbClr val="B0ECF6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  </a:t>
            </a:r>
            <a:r>
              <a:rPr lang="en-US" sz="1400">
                <a:solidFill>
                  <a:srgbClr val="B0ECF6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    </a:t>
            </a:r>
            <a:r>
              <a:rPr lang="en-US" sz="1400">
                <a:solidFill>
                  <a:srgbClr val="990033"/>
                </a:solidFill>
                <a:effectLst/>
                <a:sym typeface="Symbol" pitchFamily="18" charset="2"/>
              </a:rPr>
              <a:t> 4/1275 (Ta)</a:t>
            </a:r>
            <a:endParaRPr lang="en-US" sz="1400">
              <a:solidFill>
                <a:srgbClr val="990033"/>
              </a:solidFill>
              <a:effectLst/>
            </a:endParaRPr>
          </a:p>
          <a:p>
            <a:pPr marL="342900" indent="-342900">
              <a:lnSpc>
                <a:spcPct val="110000"/>
              </a:lnSpc>
            </a:pPr>
            <a:r>
              <a:rPr lang="en-US" sz="140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Grid type</a:t>
            </a:r>
            <a:r>
              <a:rPr lang="en-US" sz="1400">
                <a:effectLst>
                  <a:outerShdw blurRad="38100" dist="38100" dir="2700000" algn="tl">
                    <a:srgbClr val="000000"/>
                  </a:outerShdw>
                </a:effectLst>
              </a:rPr>
              <a:t>                          </a:t>
            </a:r>
            <a:r>
              <a:rPr lang="en-US" sz="1400">
                <a:solidFill>
                  <a:srgbClr val="990033"/>
                </a:solidFill>
                <a:effectLst/>
              </a:rPr>
              <a:t>triangle</a:t>
            </a:r>
            <a:r>
              <a:rPr lang="ru-RU" sz="1400">
                <a:solidFill>
                  <a:srgbClr val="990033"/>
                </a:solidFill>
                <a:effectLst/>
              </a:rPr>
              <a:t> </a:t>
            </a:r>
          </a:p>
          <a:p>
            <a:pPr marL="342900" indent="-342900">
              <a:lnSpc>
                <a:spcPct val="125000"/>
              </a:lnSpc>
            </a:pPr>
            <a:r>
              <a:rPr lang="ru-RU" sz="1400">
                <a:solidFill>
                  <a:schemeClr val="bg1"/>
                </a:solidFill>
                <a:effectLst/>
              </a:rPr>
              <a:t>- </a:t>
            </a:r>
            <a:r>
              <a:rPr lang="en-US" sz="1400">
                <a:solidFill>
                  <a:schemeClr val="bg1"/>
                </a:solidFill>
                <a:effectLst/>
              </a:rPr>
              <a:t>grid  pitch, mm</a:t>
            </a:r>
            <a:r>
              <a:rPr lang="en-US" sz="1400">
                <a:effectLst>
                  <a:outerShdw blurRad="38100" dist="38100" dir="2700000" algn="tl">
                    <a:srgbClr val="000000"/>
                  </a:outerShdw>
                </a:effectLst>
              </a:rPr>
              <a:t>             </a:t>
            </a:r>
            <a:r>
              <a:rPr lang="ru-RU" sz="1400">
                <a:solidFill>
                  <a:srgbClr val="990033"/>
                </a:solidFill>
                <a:effectLst/>
              </a:rPr>
              <a:t>12.75 </a:t>
            </a:r>
            <a:r>
              <a:rPr lang="ru-RU" sz="1400">
                <a:effectLst>
                  <a:outerShdw blurRad="38100" dist="38100" dir="2700000" algn="tl">
                    <a:srgbClr val="000000"/>
                  </a:outerShdw>
                </a:effectLst>
              </a:rPr>
              <a:t>	</a:t>
            </a:r>
          </a:p>
          <a:p>
            <a:pPr marL="342900" indent="-342900">
              <a:lnSpc>
                <a:spcPct val="125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sz="140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Spacing grid</a:t>
            </a:r>
            <a:r>
              <a:rPr lang="en-US" sz="1400">
                <a:effectLst>
                  <a:outerShdw blurRad="38100" dist="38100" dir="2700000" algn="tl">
                    <a:srgbClr val="000000"/>
                  </a:outerShdw>
                </a:effectLst>
              </a:rPr>
              <a:t>                   </a:t>
            </a:r>
            <a:r>
              <a:rPr lang="en-US" sz="1400">
                <a:effectLst/>
              </a:rPr>
              <a:t> </a:t>
            </a:r>
            <a:r>
              <a:rPr lang="en-US" sz="1400">
                <a:solidFill>
                  <a:srgbClr val="990033"/>
                </a:solidFill>
                <a:effectLst/>
              </a:rPr>
              <a:t>Zr1%Nb</a:t>
            </a:r>
            <a:r>
              <a:rPr lang="en-US" sz="1400">
                <a:effectLst/>
              </a:rPr>
              <a:t> </a:t>
            </a:r>
            <a:r>
              <a:rPr lang="ru-RU" sz="1400">
                <a:effectLst/>
              </a:rPr>
              <a:t> </a:t>
            </a:r>
            <a:r>
              <a:rPr lang="ru-RU" sz="1400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</a:p>
          <a:p>
            <a:pPr marL="342900" indent="-342900">
              <a:lnSpc>
                <a:spcPct val="125000"/>
              </a:lnSpc>
            </a:pPr>
            <a:r>
              <a:rPr lang="ru-RU" sz="1400">
                <a:solidFill>
                  <a:schemeClr val="bg1"/>
                </a:solidFill>
                <a:effectLst/>
              </a:rPr>
              <a:t>- </a:t>
            </a:r>
            <a:r>
              <a:rPr lang="en-US" sz="1400">
                <a:solidFill>
                  <a:schemeClr val="bg1"/>
                </a:solidFill>
                <a:effectLst/>
              </a:rPr>
              <a:t>height, mm</a:t>
            </a:r>
            <a:r>
              <a:rPr lang="ru-RU" sz="1400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sz="1400">
                <a:effectLst>
                  <a:outerShdw blurRad="38100" dist="38100" dir="2700000" algn="tl">
                    <a:srgbClr val="000000"/>
                  </a:outerShdw>
                </a:effectLst>
              </a:rPr>
              <a:t>                   </a:t>
            </a:r>
            <a:r>
              <a:rPr lang="en-US" sz="1400">
                <a:solidFill>
                  <a:srgbClr val="990033"/>
                </a:solidFill>
                <a:effectLst/>
              </a:rPr>
              <a:t>20 </a:t>
            </a:r>
            <a:r>
              <a:rPr lang="en-US" sz="1400">
                <a:effectLst>
                  <a:outerShdw blurRad="38100" dist="38100" dir="2700000" algn="tl">
                    <a:srgbClr val="000000"/>
                  </a:outerShdw>
                </a:effectLst>
              </a:rPr>
              <a:t>	 </a:t>
            </a:r>
            <a:endParaRPr lang="ru-RU" sz="140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342900" indent="-342900">
              <a:lnSpc>
                <a:spcPct val="125000"/>
              </a:lnSpc>
            </a:pPr>
            <a:r>
              <a:rPr lang="ru-RU" sz="1400">
                <a:solidFill>
                  <a:schemeClr val="bg1"/>
                </a:solidFill>
                <a:effectLst/>
              </a:rPr>
              <a:t>- </a:t>
            </a:r>
            <a:r>
              <a:rPr lang="en-US" sz="1400">
                <a:solidFill>
                  <a:schemeClr val="bg1"/>
                </a:solidFill>
                <a:effectLst/>
              </a:rPr>
              <a:t>spacing, mm</a:t>
            </a:r>
            <a:r>
              <a:rPr lang="ru-RU" sz="1400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sz="1400">
                <a:effectLst>
                  <a:outerShdw blurRad="38100" dist="38100" dir="2700000" algn="tl">
                    <a:srgbClr val="000000"/>
                  </a:outerShdw>
                </a:effectLst>
              </a:rPr>
              <a:t>                </a:t>
            </a:r>
            <a:r>
              <a:rPr lang="en-US" sz="1400">
                <a:solidFill>
                  <a:srgbClr val="990033"/>
                </a:solidFill>
                <a:effectLst/>
              </a:rPr>
              <a:t>255</a:t>
            </a:r>
            <a:r>
              <a:rPr lang="en-US" sz="1400">
                <a:effectLst>
                  <a:outerShdw blurRad="38100" dist="38100" dir="2700000" algn="tl">
                    <a:srgbClr val="000000"/>
                  </a:outerShdw>
                </a:effectLst>
              </a:rPr>
              <a:t> 	</a:t>
            </a:r>
            <a:endParaRPr lang="ru-RU" sz="140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342900" indent="-342900">
              <a:lnSpc>
                <a:spcPct val="110000"/>
              </a:lnSpc>
            </a:pPr>
            <a:r>
              <a:rPr lang="en-US" sz="140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Shroud</a:t>
            </a:r>
            <a:r>
              <a:rPr lang="en-US" sz="1400">
                <a:effectLst>
                  <a:outerShdw blurRad="38100" dist="38100" dir="2700000" algn="tl">
                    <a:srgbClr val="000000"/>
                  </a:outerShdw>
                </a:effectLst>
              </a:rPr>
              <a:t>                             </a:t>
            </a:r>
            <a:r>
              <a:rPr lang="en-US" sz="1400">
                <a:solidFill>
                  <a:srgbClr val="990033"/>
                </a:solidFill>
                <a:effectLst/>
              </a:rPr>
              <a:t>Zr1%Nb</a:t>
            </a:r>
            <a:r>
              <a:rPr lang="en-US" sz="1400">
                <a:solidFill>
                  <a:srgbClr val="B0ECF6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</a:p>
          <a:p>
            <a:pPr marL="342900" indent="-342900">
              <a:lnSpc>
                <a:spcPct val="80000"/>
              </a:lnSpc>
            </a:pPr>
            <a:r>
              <a:rPr lang="ru-RU" sz="1400">
                <a:solidFill>
                  <a:schemeClr val="bg1"/>
                </a:solidFill>
                <a:effectLst/>
              </a:rPr>
              <a:t>- </a:t>
            </a:r>
            <a:r>
              <a:rPr lang="en-US" sz="1400">
                <a:solidFill>
                  <a:schemeClr val="bg1"/>
                </a:solidFill>
                <a:effectLst/>
              </a:rPr>
              <a:t>thickness, mm</a:t>
            </a:r>
            <a:r>
              <a:rPr lang="ru-RU" sz="1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sz="1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          </a:t>
            </a:r>
            <a:r>
              <a:rPr lang="en-US" sz="1400">
                <a:solidFill>
                  <a:srgbClr val="990033"/>
                </a:solidFill>
                <a:effectLst/>
              </a:rPr>
              <a:t> </a:t>
            </a:r>
            <a:r>
              <a:rPr lang="ru-RU" sz="1400">
                <a:solidFill>
                  <a:srgbClr val="990033"/>
                </a:solidFill>
                <a:effectLst/>
              </a:rPr>
              <a:t>2</a:t>
            </a:r>
          </a:p>
          <a:p>
            <a:pPr marL="342900" indent="-342900">
              <a:lnSpc>
                <a:spcPct val="110000"/>
              </a:lnSpc>
            </a:pPr>
            <a:r>
              <a:rPr lang="ru-RU" sz="1400">
                <a:solidFill>
                  <a:schemeClr val="bg1"/>
                </a:solidFill>
                <a:effectLst/>
              </a:rPr>
              <a:t>- </a:t>
            </a:r>
            <a:r>
              <a:rPr lang="en-US" sz="1400">
                <a:solidFill>
                  <a:schemeClr val="bg1"/>
                </a:solidFill>
                <a:effectLst/>
              </a:rPr>
              <a:t>diameter/height, mm</a:t>
            </a:r>
            <a:r>
              <a:rPr lang="ru-RU" sz="1400">
                <a:effectLst>
                  <a:outerShdw blurRad="38100" dist="38100" dir="2700000" algn="tl">
                    <a:srgbClr val="000000"/>
                  </a:outerShdw>
                </a:effectLst>
              </a:rPr>
              <a:t>   </a:t>
            </a:r>
            <a:r>
              <a:rPr lang="ru-RU" sz="1400">
                <a:solidFill>
                  <a:srgbClr val="990033"/>
                </a:solidFill>
                <a:effectLst/>
              </a:rPr>
              <a:t>70/1490 </a:t>
            </a:r>
          </a:p>
          <a:p>
            <a:pPr marL="342900" indent="-342900">
              <a:lnSpc>
                <a:spcPct val="120000"/>
              </a:lnSpc>
            </a:pPr>
            <a:r>
              <a:rPr lang="en-US" sz="140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Thermoinsulation</a:t>
            </a:r>
            <a:r>
              <a:rPr lang="ru-RU" sz="140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ru-RU" sz="1400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   </a:t>
            </a:r>
            <a:r>
              <a:rPr lang="en-US" sz="1400">
                <a:effectLst>
                  <a:outerShdw blurRad="38100" dist="38100" dir="2700000" algn="tl">
                    <a:srgbClr val="000000"/>
                  </a:outerShdw>
                </a:effectLst>
              </a:rPr>
              <a:t>  </a:t>
            </a:r>
            <a:r>
              <a:rPr lang="ru-RU" sz="1400">
                <a:effectLst>
                  <a:outerShdw blurRad="38100" dist="38100" dir="2700000" algn="tl">
                    <a:srgbClr val="000000"/>
                  </a:outerShdw>
                </a:effectLst>
              </a:rPr>
              <a:t>   </a:t>
            </a:r>
            <a:r>
              <a:rPr lang="en-US" sz="1400">
                <a:solidFill>
                  <a:srgbClr val="990033"/>
                </a:solidFill>
                <a:effectLst/>
              </a:rPr>
              <a:t>ZrO</a:t>
            </a:r>
            <a:r>
              <a:rPr lang="en-US" sz="1000">
                <a:solidFill>
                  <a:srgbClr val="990033"/>
                </a:solidFill>
                <a:effectLst/>
              </a:rPr>
              <a:t>2</a:t>
            </a:r>
            <a:r>
              <a:rPr lang="en-US" sz="1400">
                <a:solidFill>
                  <a:srgbClr val="990033"/>
                </a:solidFill>
                <a:effectLst/>
              </a:rPr>
              <a:t> ZYFB-3</a:t>
            </a:r>
            <a:endParaRPr lang="ru-RU" sz="1400">
              <a:solidFill>
                <a:srgbClr val="990033"/>
              </a:solidFill>
              <a:effectLst/>
            </a:endParaRPr>
          </a:p>
          <a:p>
            <a:pPr marL="342900" indent="-342900">
              <a:lnSpc>
                <a:spcPct val="120000"/>
              </a:lnSpc>
            </a:pPr>
            <a:r>
              <a:rPr lang="ru-RU" sz="1400">
                <a:solidFill>
                  <a:schemeClr val="bg1"/>
                </a:solidFill>
                <a:effectLst/>
              </a:rPr>
              <a:t>- </a:t>
            </a:r>
            <a:r>
              <a:rPr lang="en-US" sz="1400">
                <a:solidFill>
                  <a:schemeClr val="bg1"/>
                </a:solidFill>
                <a:effectLst/>
              </a:rPr>
              <a:t>thickness, mm</a:t>
            </a:r>
            <a:r>
              <a:rPr lang="en-US" sz="1400">
                <a:effectLst>
                  <a:outerShdw blurRad="38100" dist="38100" dir="2700000" algn="tl">
                    <a:srgbClr val="000000"/>
                  </a:outerShdw>
                </a:effectLst>
              </a:rPr>
              <a:t>             </a:t>
            </a:r>
            <a:r>
              <a:rPr lang="ru-RU" sz="1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ru-RU" sz="1400">
                <a:solidFill>
                  <a:srgbClr val="990033"/>
                </a:solidFill>
                <a:effectLst/>
              </a:rPr>
              <a:t>23</a:t>
            </a:r>
            <a:r>
              <a:rPr lang="en-US" sz="1400">
                <a:effectLst>
                  <a:outerShdw blurRad="38100" dist="38100" dir="2700000" algn="tl">
                    <a:srgbClr val="000000"/>
                  </a:outerShdw>
                </a:effectLst>
              </a:rPr>
              <a:t>	 </a:t>
            </a:r>
            <a:endParaRPr lang="ru-RU" sz="140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342900" indent="-342900">
              <a:lnSpc>
                <a:spcPct val="120000"/>
              </a:lnSpc>
            </a:pPr>
            <a:r>
              <a:rPr lang="ru-RU" sz="1400">
                <a:solidFill>
                  <a:schemeClr val="bg1"/>
                </a:solidFill>
                <a:effectLst/>
              </a:rPr>
              <a:t>- </a:t>
            </a:r>
            <a:r>
              <a:rPr lang="en-US" sz="1400">
                <a:solidFill>
                  <a:schemeClr val="bg1"/>
                </a:solidFill>
                <a:effectLst/>
              </a:rPr>
              <a:t>diameter/height, mm</a:t>
            </a:r>
            <a:r>
              <a:rPr lang="ru-RU" sz="1400">
                <a:effectLst>
                  <a:outerShdw blurRad="38100" dist="38100" dir="2700000" algn="tl">
                    <a:srgbClr val="000000"/>
                  </a:outerShdw>
                </a:effectLst>
              </a:rPr>
              <a:t>   </a:t>
            </a:r>
            <a:r>
              <a:rPr lang="ru-RU" sz="1400">
                <a:solidFill>
                  <a:srgbClr val="990033"/>
                </a:solidFill>
                <a:effectLst/>
              </a:rPr>
              <a:t>116/</a:t>
            </a:r>
            <a:r>
              <a:rPr lang="en-US" sz="1400">
                <a:solidFill>
                  <a:srgbClr val="990033"/>
                </a:solidFill>
                <a:effectLst/>
              </a:rPr>
              <a:t>1</a:t>
            </a:r>
            <a:r>
              <a:rPr lang="ru-RU" sz="1400">
                <a:solidFill>
                  <a:srgbClr val="990033"/>
                </a:solidFill>
                <a:effectLst/>
              </a:rPr>
              <a:t>49</a:t>
            </a:r>
            <a:r>
              <a:rPr lang="en-US" sz="1400">
                <a:solidFill>
                  <a:srgbClr val="990033"/>
                </a:solidFill>
                <a:effectLst/>
              </a:rPr>
              <a:t>0</a:t>
            </a:r>
            <a:endParaRPr lang="ru-RU" sz="1400">
              <a:solidFill>
                <a:srgbClr val="990033"/>
              </a:solidFill>
              <a:effectLst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22" name="Rectangle 2"/>
          <p:cNvSpPr>
            <a:spLocks noChangeArrowheads="1"/>
          </p:cNvSpPr>
          <p:nvPr/>
        </p:nvSpPr>
        <p:spPr bwMode="auto">
          <a:xfrm>
            <a:off x="2916238" y="0"/>
            <a:ext cx="320516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sz="2400">
                <a:solidFill>
                  <a:srgbClr val="33339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Test instrumentation</a:t>
            </a:r>
            <a:endParaRPr lang="ru-RU" sz="2400">
              <a:solidFill>
                <a:srgbClr val="333399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542724" name="Text Box 4"/>
          <p:cNvSpPr txBox="1">
            <a:spLocks noChangeArrowheads="1"/>
          </p:cNvSpPr>
          <p:nvPr/>
        </p:nvSpPr>
        <p:spPr bwMode="auto">
          <a:xfrm>
            <a:off x="1943100" y="5445125"/>
            <a:ext cx="5265738" cy="825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sz="1600">
                <a:solidFill>
                  <a:schemeClr val="bg2"/>
                </a:solidFill>
                <a:effectLst/>
                <a:cs typeface="Arial" charset="0"/>
              </a:rPr>
              <a:t>TC  ChAl</a:t>
            </a:r>
            <a:r>
              <a:rPr lang="en-US" sz="1600">
                <a:solidFill>
                  <a:schemeClr val="tx2"/>
                </a:solidFill>
                <a:effectLst/>
                <a:cs typeface="Arial" charset="0"/>
              </a:rPr>
              <a:t>  </a:t>
            </a:r>
            <a:r>
              <a:rPr lang="en-US" sz="1600">
                <a:solidFill>
                  <a:srgbClr val="6666FF"/>
                </a:solidFill>
                <a:effectLst/>
                <a:cs typeface="Arial" charset="0"/>
              </a:rPr>
              <a:t>- 31,</a:t>
            </a:r>
            <a:r>
              <a:rPr lang="en-US" sz="1600">
                <a:solidFill>
                  <a:schemeClr val="tx2"/>
                </a:solidFill>
                <a:effectLst/>
                <a:cs typeface="Arial" charset="0"/>
              </a:rPr>
              <a:t>      </a:t>
            </a:r>
            <a:r>
              <a:rPr lang="en-US" sz="1600">
                <a:solidFill>
                  <a:schemeClr val="bg2"/>
                </a:solidFill>
                <a:effectLst/>
                <a:cs typeface="Arial" charset="0"/>
              </a:rPr>
              <a:t>TC WRe</a:t>
            </a:r>
            <a:r>
              <a:rPr lang="en-US" sz="1600">
                <a:solidFill>
                  <a:schemeClr val="tx2"/>
                </a:solidFill>
                <a:effectLst/>
                <a:cs typeface="Arial" charset="0"/>
              </a:rPr>
              <a:t> </a:t>
            </a:r>
            <a:r>
              <a:rPr lang="en-US" sz="1600">
                <a:solidFill>
                  <a:srgbClr val="6666FF"/>
                </a:solidFill>
                <a:effectLst/>
                <a:cs typeface="Arial" charset="0"/>
              </a:rPr>
              <a:t>– 14,</a:t>
            </a:r>
            <a:r>
              <a:rPr lang="en-US" sz="1600">
                <a:solidFill>
                  <a:schemeClr val="tx2"/>
                </a:solidFill>
                <a:effectLst/>
                <a:cs typeface="Arial" charset="0"/>
              </a:rPr>
              <a:t>    </a:t>
            </a:r>
            <a:r>
              <a:rPr lang="en-US" sz="1600">
                <a:solidFill>
                  <a:schemeClr val="bg2"/>
                </a:solidFill>
                <a:effectLst/>
                <a:cs typeface="Arial" charset="0"/>
              </a:rPr>
              <a:t>TC PtRh</a:t>
            </a:r>
            <a:r>
              <a:rPr lang="en-US" sz="1600">
                <a:solidFill>
                  <a:schemeClr val="tx2"/>
                </a:solidFill>
                <a:effectLst/>
                <a:cs typeface="Arial" charset="0"/>
              </a:rPr>
              <a:t> </a:t>
            </a:r>
            <a:r>
              <a:rPr lang="en-US" sz="1600">
                <a:solidFill>
                  <a:srgbClr val="6666FF"/>
                </a:solidFill>
                <a:effectLst/>
                <a:cs typeface="Arial" charset="0"/>
              </a:rPr>
              <a:t>– 2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sz="1600">
                <a:solidFill>
                  <a:schemeClr val="bg2"/>
                </a:solidFill>
                <a:effectLst/>
                <a:cs typeface="Arial" charset="0"/>
              </a:rPr>
              <a:t>Tsh</a:t>
            </a:r>
            <a:r>
              <a:rPr lang="en-US" sz="1600">
                <a:solidFill>
                  <a:schemeClr val="tx2"/>
                </a:solidFill>
                <a:effectLst/>
                <a:cs typeface="Arial" charset="0"/>
              </a:rPr>
              <a:t> </a:t>
            </a:r>
            <a:r>
              <a:rPr lang="en-US" sz="1600">
                <a:solidFill>
                  <a:srgbClr val="6666FF"/>
                </a:solidFill>
                <a:effectLst/>
                <a:cs typeface="Arial" charset="0"/>
              </a:rPr>
              <a:t>– 4,</a:t>
            </a:r>
            <a:r>
              <a:rPr lang="en-US" sz="1600">
                <a:solidFill>
                  <a:schemeClr val="tx2"/>
                </a:solidFill>
                <a:effectLst/>
                <a:cs typeface="Arial" charset="0"/>
              </a:rPr>
              <a:t>   </a:t>
            </a:r>
            <a:r>
              <a:rPr lang="en-US" sz="1600">
                <a:solidFill>
                  <a:schemeClr val="bg2"/>
                </a:solidFill>
                <a:effectLst/>
                <a:cs typeface="Arial" charset="0"/>
              </a:rPr>
              <a:t>Tth</a:t>
            </a:r>
            <a:r>
              <a:rPr lang="en-US" sz="1600">
                <a:solidFill>
                  <a:schemeClr val="tx2"/>
                </a:solidFill>
                <a:effectLst/>
                <a:cs typeface="Arial" charset="0"/>
              </a:rPr>
              <a:t> </a:t>
            </a:r>
            <a:r>
              <a:rPr lang="en-US" sz="1600">
                <a:solidFill>
                  <a:srgbClr val="6666FF"/>
                </a:solidFill>
                <a:effectLst/>
                <a:cs typeface="Arial" charset="0"/>
              </a:rPr>
              <a:t>– 4,</a:t>
            </a:r>
            <a:r>
              <a:rPr lang="en-US" sz="1600">
                <a:solidFill>
                  <a:schemeClr val="tx2"/>
                </a:solidFill>
                <a:effectLst/>
                <a:cs typeface="Arial" charset="0"/>
              </a:rPr>
              <a:t>   </a:t>
            </a:r>
            <a:r>
              <a:rPr lang="en-US" sz="1600">
                <a:solidFill>
                  <a:schemeClr val="bg2"/>
                </a:solidFill>
                <a:effectLst/>
                <a:cs typeface="Arial" charset="0"/>
              </a:rPr>
              <a:t>Tst</a:t>
            </a:r>
            <a:r>
              <a:rPr lang="en-US" sz="1600">
                <a:solidFill>
                  <a:schemeClr val="tx2"/>
                </a:solidFill>
                <a:effectLst/>
                <a:cs typeface="Arial" charset="0"/>
              </a:rPr>
              <a:t> </a:t>
            </a:r>
            <a:r>
              <a:rPr lang="en-US" sz="1600">
                <a:solidFill>
                  <a:srgbClr val="6666FF"/>
                </a:solidFill>
                <a:effectLst/>
                <a:cs typeface="Arial" charset="0"/>
              </a:rPr>
              <a:t>– 3,</a:t>
            </a:r>
            <a:r>
              <a:rPr lang="en-US" sz="1600">
                <a:solidFill>
                  <a:schemeClr val="tx2"/>
                </a:solidFill>
                <a:effectLst/>
                <a:cs typeface="Arial" charset="0"/>
              </a:rPr>
              <a:t>    </a:t>
            </a:r>
            <a:r>
              <a:rPr lang="en-US" sz="1600">
                <a:solidFill>
                  <a:schemeClr val="bg2"/>
                </a:solidFill>
                <a:effectLst/>
                <a:cs typeface="Arial" charset="0"/>
              </a:rPr>
              <a:t>PS (pressure sensor)</a:t>
            </a:r>
            <a:r>
              <a:rPr lang="en-US" sz="1600">
                <a:solidFill>
                  <a:schemeClr val="tx2"/>
                </a:solidFill>
                <a:effectLst/>
                <a:cs typeface="Arial" charset="0"/>
              </a:rPr>
              <a:t> </a:t>
            </a:r>
            <a:r>
              <a:rPr lang="en-US" sz="1600">
                <a:solidFill>
                  <a:srgbClr val="6666FF"/>
                </a:solidFill>
                <a:effectLst/>
                <a:cs typeface="Arial" charset="0"/>
              </a:rPr>
              <a:t>- 5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ru-RU" sz="1600">
              <a:solidFill>
                <a:srgbClr val="6666FF"/>
              </a:solidFill>
              <a:effectLst/>
              <a:cs typeface="Arial" charset="0"/>
            </a:endParaRPr>
          </a:p>
        </p:txBody>
      </p:sp>
      <p:pic>
        <p:nvPicPr>
          <p:cNvPr id="542725" name="Picture 5" descr="F2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49" t="3264" r="10651" b="41766"/>
          <a:stretch>
            <a:fillRect/>
          </a:stretch>
        </p:blipFill>
        <p:spPr bwMode="auto">
          <a:xfrm>
            <a:off x="358775" y="441325"/>
            <a:ext cx="8532813" cy="4895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5794" name="Text Box 2"/>
          <p:cNvSpPr txBox="1">
            <a:spLocks noChangeArrowheads="1"/>
          </p:cNvSpPr>
          <p:nvPr/>
        </p:nvSpPr>
        <p:spPr bwMode="auto">
          <a:xfrm>
            <a:off x="323850" y="296863"/>
            <a:ext cx="8532813" cy="895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n-US" sz="2400">
                <a:solidFill>
                  <a:srgbClr val="33339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Comparison of geometrical parameters </a:t>
            </a:r>
          </a:p>
          <a:p>
            <a:pPr algn="ctr"/>
            <a:r>
              <a:rPr lang="en-US" sz="2400">
                <a:solidFill>
                  <a:srgbClr val="33339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of the PARAMETER-SF2 bundle with QUENCH-06 bundle</a:t>
            </a:r>
            <a:endParaRPr lang="ru-RU" sz="2400">
              <a:solidFill>
                <a:srgbClr val="333399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545795" name="Text Box 3"/>
          <p:cNvSpPr txBox="1">
            <a:spLocks noChangeArrowheads="1"/>
          </p:cNvSpPr>
          <p:nvPr/>
        </p:nvSpPr>
        <p:spPr bwMode="auto">
          <a:xfrm>
            <a:off x="792163" y="1665288"/>
            <a:ext cx="7488237" cy="3527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57200" indent="-4572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914400" indent="-4572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371600" indent="-4572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828800" indent="-4572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286000" indent="-4572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7432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32004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6576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41148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20000"/>
              </a:spcBef>
            </a:pPr>
            <a:r>
              <a:rPr lang="en-US" sz="2000">
                <a:solidFill>
                  <a:srgbClr val="00808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1) Coolant channel area relationship SF2/Q06 </a:t>
            </a:r>
            <a:r>
              <a:rPr lang="en-US" sz="2000">
                <a:solidFill>
                  <a:srgbClr val="0033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sym typeface="Symbol" pitchFamily="18" charset="2"/>
              </a:rPr>
              <a:t> 0,686</a:t>
            </a:r>
          </a:p>
          <a:p>
            <a:pPr>
              <a:spcBef>
                <a:spcPct val="20000"/>
              </a:spcBef>
            </a:pPr>
            <a:endParaRPr lang="en-US" sz="2000">
              <a:solidFill>
                <a:srgbClr val="00808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  <a:sym typeface="Symbol" pitchFamily="18" charset="2"/>
            </a:endParaRPr>
          </a:p>
          <a:p>
            <a:pPr>
              <a:spcBef>
                <a:spcPct val="20000"/>
              </a:spcBef>
            </a:pPr>
            <a:r>
              <a:rPr lang="en-US" sz="2000">
                <a:solidFill>
                  <a:srgbClr val="00808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sym typeface="Symbol" pitchFamily="18" charset="2"/>
              </a:rPr>
              <a:t>2) Metallic surface relationship </a:t>
            </a:r>
            <a:r>
              <a:rPr lang="en-US" sz="2000">
                <a:solidFill>
                  <a:srgbClr val="00808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SF2/Q06 </a:t>
            </a:r>
            <a:r>
              <a:rPr lang="en-US" sz="2000">
                <a:solidFill>
                  <a:srgbClr val="0033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sym typeface="Symbol" pitchFamily="18" charset="2"/>
              </a:rPr>
              <a:t> 1,03</a:t>
            </a:r>
          </a:p>
          <a:p>
            <a:pPr>
              <a:spcBef>
                <a:spcPct val="20000"/>
              </a:spcBef>
            </a:pPr>
            <a:endParaRPr lang="en-US" sz="2000">
              <a:solidFill>
                <a:srgbClr val="00808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  <a:sym typeface="Symbol" pitchFamily="18" charset="2"/>
            </a:endParaRPr>
          </a:p>
          <a:p>
            <a:pPr>
              <a:spcBef>
                <a:spcPct val="20000"/>
              </a:spcBef>
            </a:pPr>
            <a:r>
              <a:rPr lang="en-US" sz="2000">
                <a:solidFill>
                  <a:srgbClr val="00808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sym typeface="Symbol" pitchFamily="18" charset="2"/>
              </a:rPr>
              <a:t>3) Heated metallic surface relationship </a:t>
            </a:r>
            <a:r>
              <a:rPr lang="en-US" sz="2000">
                <a:solidFill>
                  <a:srgbClr val="00808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SF2/Q06 </a:t>
            </a:r>
            <a:r>
              <a:rPr lang="en-US" sz="2000">
                <a:solidFill>
                  <a:srgbClr val="0033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sym typeface="Symbol" pitchFamily="18" charset="2"/>
              </a:rPr>
              <a:t> 0,95</a:t>
            </a:r>
          </a:p>
          <a:p>
            <a:pPr>
              <a:spcBef>
                <a:spcPct val="20000"/>
              </a:spcBef>
            </a:pPr>
            <a:endParaRPr lang="en-US" sz="2000">
              <a:solidFill>
                <a:srgbClr val="00808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  <a:sym typeface="Symbol" pitchFamily="18" charset="2"/>
            </a:endParaRPr>
          </a:p>
          <a:p>
            <a:pPr>
              <a:spcBef>
                <a:spcPct val="20000"/>
              </a:spcBef>
            </a:pPr>
            <a:r>
              <a:rPr lang="en-US" sz="2000">
                <a:solidFill>
                  <a:srgbClr val="00808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sym typeface="Symbol" pitchFamily="18" charset="2"/>
              </a:rPr>
              <a:t>4) Bundle material mass relationship </a:t>
            </a:r>
            <a:r>
              <a:rPr lang="en-US" sz="2000">
                <a:solidFill>
                  <a:srgbClr val="00808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SF2/Q06 </a:t>
            </a:r>
            <a:r>
              <a:rPr lang="en-US" sz="2000">
                <a:solidFill>
                  <a:srgbClr val="0033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sym typeface="Symbol" pitchFamily="18" charset="2"/>
              </a:rPr>
              <a:t> 0,96</a:t>
            </a:r>
          </a:p>
          <a:p>
            <a:pPr>
              <a:spcBef>
                <a:spcPct val="20000"/>
              </a:spcBef>
            </a:pPr>
            <a:endParaRPr lang="en-US" sz="1800">
              <a:solidFill>
                <a:srgbClr val="00808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  <a:sym typeface="Symbol" pitchFamily="18" charset="2"/>
            </a:endParaRPr>
          </a:p>
          <a:p>
            <a:pPr>
              <a:buClrTx/>
              <a:buSzTx/>
              <a:buFontTx/>
              <a:buNone/>
            </a:pPr>
            <a:endParaRPr lang="en-US" sz="2000"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  <a:sym typeface="Symbol" pitchFamily="18" charset="2"/>
            </a:endParaRPr>
          </a:p>
          <a:p>
            <a:pPr>
              <a:buClrTx/>
              <a:buSzTx/>
              <a:buFontTx/>
              <a:buAutoNum type="arabicParenR"/>
            </a:pPr>
            <a:endParaRPr lang="en-US" sz="2000"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  <a:sym typeface="Symbol" pitchFamily="18" charset="2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4770" name="Rectangle 2"/>
          <p:cNvSpPr>
            <a:spLocks noChangeArrowheads="1"/>
          </p:cNvSpPr>
          <p:nvPr/>
        </p:nvSpPr>
        <p:spPr bwMode="auto">
          <a:xfrm>
            <a:off x="3455988" y="0"/>
            <a:ext cx="19240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sz="2400">
                <a:solidFill>
                  <a:srgbClr val="00339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Test facility</a:t>
            </a:r>
            <a:r>
              <a:rPr lang="ru-RU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</a:p>
        </p:txBody>
      </p:sp>
      <p:sp>
        <p:nvSpPr>
          <p:cNvPr id="544771" name="Rectangle 3"/>
          <p:cNvSpPr>
            <a:spLocks noChangeArrowheads="1"/>
          </p:cNvSpPr>
          <p:nvPr/>
        </p:nvSpPr>
        <p:spPr bwMode="auto">
          <a:xfrm>
            <a:off x="3419475" y="368300"/>
            <a:ext cx="1979613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ru-RU" sz="2000">
                <a:solidFill>
                  <a:srgbClr val="00808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1. </a:t>
            </a:r>
            <a:r>
              <a:rPr lang="en-US" sz="2000">
                <a:solidFill>
                  <a:srgbClr val="00808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Test section</a:t>
            </a:r>
            <a:endParaRPr lang="ru-RU" sz="2000">
              <a:solidFill>
                <a:srgbClr val="00808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pic>
        <p:nvPicPr>
          <p:cNvPr id="544772" name="Picture 4" descr="Сборка 3D_P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2" r="3870" b="14488"/>
          <a:stretch>
            <a:fillRect/>
          </a:stretch>
        </p:blipFill>
        <p:spPr bwMode="auto">
          <a:xfrm>
            <a:off x="334963" y="836613"/>
            <a:ext cx="2566987" cy="5832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44776" name="Rectangle 8"/>
          <p:cNvSpPr>
            <a:spLocks noChangeArrowheads="1"/>
          </p:cNvSpPr>
          <p:nvPr/>
        </p:nvSpPr>
        <p:spPr bwMode="auto">
          <a:xfrm>
            <a:off x="3167063" y="812800"/>
            <a:ext cx="13398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>
                <a:solidFill>
                  <a:srgbClr val="00808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Upper part</a:t>
            </a:r>
            <a:endParaRPr lang="ru-RU">
              <a:solidFill>
                <a:srgbClr val="00808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544777" name="Rectangle 9"/>
          <p:cNvSpPr>
            <a:spLocks noChangeArrowheads="1"/>
          </p:cNvSpPr>
          <p:nvPr/>
        </p:nvSpPr>
        <p:spPr bwMode="auto">
          <a:xfrm>
            <a:off x="3240088" y="800100"/>
            <a:ext cx="14033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>
                <a:solidFill>
                  <a:srgbClr val="00808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Middle part</a:t>
            </a:r>
            <a:endParaRPr lang="ru-RU">
              <a:solidFill>
                <a:srgbClr val="00808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544778" name="Rectangle 10"/>
          <p:cNvSpPr>
            <a:spLocks noChangeArrowheads="1"/>
          </p:cNvSpPr>
          <p:nvPr/>
        </p:nvSpPr>
        <p:spPr bwMode="auto">
          <a:xfrm>
            <a:off x="3167063" y="800100"/>
            <a:ext cx="16192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>
                <a:solidFill>
                  <a:srgbClr val="00808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Lower part</a:t>
            </a:r>
            <a:endParaRPr lang="ru-RU">
              <a:solidFill>
                <a:srgbClr val="00808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544779" name="Line 11"/>
          <p:cNvSpPr>
            <a:spLocks noChangeShapeType="1"/>
          </p:cNvSpPr>
          <p:nvPr/>
        </p:nvSpPr>
        <p:spPr bwMode="auto">
          <a:xfrm flipH="1">
            <a:off x="2016125" y="1089025"/>
            <a:ext cx="1223963" cy="719138"/>
          </a:xfrm>
          <a:prstGeom prst="line">
            <a:avLst/>
          </a:prstGeom>
          <a:noFill/>
          <a:ln w="2222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de-DE"/>
          </a:p>
        </p:txBody>
      </p:sp>
      <p:sp>
        <p:nvSpPr>
          <p:cNvPr id="544780" name="Line 12"/>
          <p:cNvSpPr>
            <a:spLocks noChangeShapeType="1"/>
          </p:cNvSpPr>
          <p:nvPr/>
        </p:nvSpPr>
        <p:spPr bwMode="auto">
          <a:xfrm flipH="1">
            <a:off x="2016125" y="1089025"/>
            <a:ext cx="1260475" cy="2087563"/>
          </a:xfrm>
          <a:prstGeom prst="line">
            <a:avLst/>
          </a:prstGeom>
          <a:noFill/>
          <a:ln w="2222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de-DE"/>
          </a:p>
        </p:txBody>
      </p:sp>
      <p:sp>
        <p:nvSpPr>
          <p:cNvPr id="544781" name="Line 13"/>
          <p:cNvSpPr>
            <a:spLocks noChangeShapeType="1"/>
          </p:cNvSpPr>
          <p:nvPr/>
        </p:nvSpPr>
        <p:spPr bwMode="auto">
          <a:xfrm flipH="1">
            <a:off x="1979613" y="1016000"/>
            <a:ext cx="1331912" cy="4033838"/>
          </a:xfrm>
          <a:prstGeom prst="line">
            <a:avLst/>
          </a:prstGeom>
          <a:noFill/>
          <a:ln w="2222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de-DE"/>
          </a:p>
        </p:txBody>
      </p:sp>
      <p:pic>
        <p:nvPicPr>
          <p:cNvPr id="544782" name="Picture 14" descr="ТВС19 верх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83" t="14076" r="66997" b="62074"/>
          <a:stretch>
            <a:fillRect/>
          </a:stretch>
        </p:blipFill>
        <p:spPr bwMode="auto">
          <a:xfrm>
            <a:off x="5759450" y="836613"/>
            <a:ext cx="2808288" cy="2444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44783" name="Rectangle 15"/>
          <p:cNvSpPr>
            <a:spLocks noChangeArrowheads="1"/>
          </p:cNvSpPr>
          <p:nvPr/>
        </p:nvSpPr>
        <p:spPr bwMode="auto">
          <a:xfrm>
            <a:off x="5292725" y="3321050"/>
            <a:ext cx="3851275" cy="2263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sz="1400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The upper water-cooled part provides:</a:t>
            </a:r>
            <a:r>
              <a:rPr lang="en-US" sz="1400" b="0">
                <a:solidFill>
                  <a:schemeClr val="folHlink"/>
                </a:solidFill>
                <a:effectLst/>
              </a:rPr>
              <a:t> </a:t>
            </a:r>
          </a:p>
          <a:p>
            <a:r>
              <a:rPr lang="en-US" sz="1400" b="0">
                <a:solidFill>
                  <a:srgbClr val="003399"/>
                </a:solidFill>
                <a:effectLst/>
              </a:rPr>
              <a:t>-</a:t>
            </a:r>
            <a:r>
              <a:rPr lang="ru-RU" sz="1400" b="0">
                <a:solidFill>
                  <a:srgbClr val="003399"/>
                </a:solidFill>
                <a:effectLst/>
              </a:rPr>
              <a:t> </a:t>
            </a:r>
            <a:r>
              <a:rPr lang="en-US" sz="1400">
                <a:solidFill>
                  <a:srgbClr val="33339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input rods and TC</a:t>
            </a:r>
            <a:r>
              <a:rPr lang="ru-RU" sz="1400">
                <a:solidFill>
                  <a:srgbClr val="33339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;</a:t>
            </a:r>
          </a:p>
          <a:p>
            <a:r>
              <a:rPr lang="en-US" sz="1400">
                <a:solidFill>
                  <a:srgbClr val="33339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-</a:t>
            </a:r>
            <a:r>
              <a:rPr lang="ru-RU" sz="1400">
                <a:solidFill>
                  <a:srgbClr val="33339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sz="1400">
                <a:solidFill>
                  <a:srgbClr val="33339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top flooding</a:t>
            </a:r>
            <a:r>
              <a:rPr lang="ru-RU" sz="1400">
                <a:solidFill>
                  <a:srgbClr val="33339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;</a:t>
            </a:r>
          </a:p>
          <a:p>
            <a:r>
              <a:rPr lang="ru-RU" sz="1400">
                <a:solidFill>
                  <a:srgbClr val="33339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- </a:t>
            </a:r>
            <a:r>
              <a:rPr lang="en-US" sz="1400">
                <a:solidFill>
                  <a:srgbClr val="33339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input of argon at quenching phase</a:t>
            </a:r>
            <a:r>
              <a:rPr lang="ru-RU" sz="1400">
                <a:solidFill>
                  <a:srgbClr val="33339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;</a:t>
            </a:r>
          </a:p>
          <a:p>
            <a:r>
              <a:rPr lang="en-US" sz="1400">
                <a:solidFill>
                  <a:srgbClr val="33339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-</a:t>
            </a:r>
            <a:r>
              <a:rPr lang="ru-RU" sz="1400">
                <a:solidFill>
                  <a:srgbClr val="33339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sz="1400">
                <a:solidFill>
                  <a:srgbClr val="33339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output steam-gas mixture</a:t>
            </a:r>
            <a:r>
              <a:rPr lang="ru-RU" sz="1400">
                <a:solidFill>
                  <a:srgbClr val="33339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; </a:t>
            </a:r>
          </a:p>
          <a:p>
            <a:r>
              <a:rPr lang="en-US" sz="1400">
                <a:solidFill>
                  <a:srgbClr val="33339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-</a:t>
            </a:r>
            <a:r>
              <a:rPr lang="ru-RU" sz="1400">
                <a:solidFill>
                  <a:srgbClr val="33339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sz="1400">
                <a:solidFill>
                  <a:srgbClr val="33339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gathering of a condensate and the control of volume of emission of water of the top flooding</a:t>
            </a:r>
            <a:r>
              <a:rPr lang="ru-RU" sz="1400">
                <a:solidFill>
                  <a:srgbClr val="33339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;</a:t>
            </a:r>
          </a:p>
          <a:p>
            <a:r>
              <a:rPr lang="en-US" sz="1400">
                <a:solidFill>
                  <a:srgbClr val="33339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- tight division of the top and middle parts</a:t>
            </a:r>
            <a:r>
              <a:rPr lang="ru-RU" sz="1400">
                <a:solidFill>
                  <a:srgbClr val="33339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.</a:t>
            </a:r>
          </a:p>
        </p:txBody>
      </p:sp>
      <p:pic>
        <p:nvPicPr>
          <p:cNvPr id="544784" name="Picture 16" descr="ТВС19_центр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33" t="32661" r="63673" b="30835"/>
          <a:stretch>
            <a:fillRect/>
          </a:stretch>
        </p:blipFill>
        <p:spPr bwMode="auto">
          <a:xfrm>
            <a:off x="6624638" y="1160463"/>
            <a:ext cx="2252662" cy="39258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44785" name="Rectangle 17"/>
          <p:cNvSpPr>
            <a:spLocks noChangeArrowheads="1"/>
          </p:cNvSpPr>
          <p:nvPr/>
        </p:nvSpPr>
        <p:spPr bwMode="auto">
          <a:xfrm>
            <a:off x="3167063" y="4976813"/>
            <a:ext cx="4500562" cy="1709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sz="1400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The middle water-cooled part provides:</a:t>
            </a:r>
            <a:r>
              <a:rPr lang="en-US" sz="1400" b="0">
                <a:effectLst/>
              </a:rPr>
              <a:t> </a:t>
            </a:r>
          </a:p>
          <a:p>
            <a:r>
              <a:rPr lang="en-US" sz="1400">
                <a:solidFill>
                  <a:srgbClr val="00339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-</a:t>
            </a:r>
            <a:r>
              <a:rPr lang="en-US" sz="1400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sz="1400">
                <a:solidFill>
                  <a:srgbClr val="33339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pass steam-gas mixture only through the bundle</a:t>
            </a:r>
            <a:r>
              <a:rPr lang="ru-RU" sz="1400">
                <a:solidFill>
                  <a:srgbClr val="33339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; </a:t>
            </a:r>
          </a:p>
          <a:p>
            <a:r>
              <a:rPr lang="en-US" sz="1400" b="0">
                <a:solidFill>
                  <a:srgbClr val="333399"/>
                </a:solidFill>
                <a:effectLst/>
              </a:rPr>
              <a:t>- </a:t>
            </a:r>
            <a:r>
              <a:rPr lang="en-US" sz="1400">
                <a:solidFill>
                  <a:srgbClr val="33339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tightness thermoinsulation</a:t>
            </a:r>
            <a:r>
              <a:rPr lang="ru-RU" sz="1400">
                <a:solidFill>
                  <a:srgbClr val="33339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sz="1400">
                <a:solidFill>
                  <a:srgbClr val="33339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and the control of pressure of argon inside of the free space of the thermoinsulation</a:t>
            </a:r>
            <a:r>
              <a:rPr lang="ru-RU" sz="1400" b="0">
                <a:solidFill>
                  <a:srgbClr val="333399"/>
                </a:solidFill>
                <a:effectLst/>
              </a:rPr>
              <a:t>;</a:t>
            </a:r>
          </a:p>
          <a:p>
            <a:r>
              <a:rPr lang="ru-RU" sz="1400" b="0">
                <a:solidFill>
                  <a:srgbClr val="333399"/>
                </a:solidFill>
                <a:effectLst/>
              </a:rPr>
              <a:t>- </a:t>
            </a:r>
            <a:r>
              <a:rPr lang="en-US" sz="1400">
                <a:solidFill>
                  <a:srgbClr val="33339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compensation of temperature axial displacements of the shroud</a:t>
            </a:r>
            <a:r>
              <a:rPr lang="en-US" sz="1400" b="0">
                <a:solidFill>
                  <a:srgbClr val="333399"/>
                </a:solidFill>
                <a:effectLst/>
              </a:rPr>
              <a:t> </a:t>
            </a:r>
            <a:r>
              <a:rPr lang="ru-RU" sz="1400">
                <a:solidFill>
                  <a:srgbClr val="33339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.</a:t>
            </a:r>
          </a:p>
        </p:txBody>
      </p:sp>
      <p:pic>
        <p:nvPicPr>
          <p:cNvPr id="544786" name="Picture 18" descr="Сечение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9" t="11536" r="17107" b="11353"/>
          <a:stretch>
            <a:fillRect/>
          </a:stretch>
        </p:blipFill>
        <p:spPr bwMode="auto">
          <a:xfrm>
            <a:off x="3671888" y="1160463"/>
            <a:ext cx="2952750" cy="2219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44787" name="Picture 19" descr="ТВС19 низ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15" t="62657" r="69319" b="13574"/>
          <a:stretch>
            <a:fillRect/>
          </a:stretch>
        </p:blipFill>
        <p:spPr bwMode="auto">
          <a:xfrm>
            <a:off x="5508625" y="836613"/>
            <a:ext cx="3384550" cy="27066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44788" name="Rectangle 20"/>
          <p:cNvSpPr>
            <a:spLocks noChangeArrowheads="1"/>
          </p:cNvSpPr>
          <p:nvPr/>
        </p:nvSpPr>
        <p:spPr bwMode="auto">
          <a:xfrm>
            <a:off x="4248150" y="3752850"/>
            <a:ext cx="3240088" cy="1838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sz="1400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The lower heated part</a:t>
            </a:r>
          </a:p>
          <a:p>
            <a:r>
              <a:rPr lang="en-US" sz="1400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provides:</a:t>
            </a:r>
            <a:endParaRPr lang="ru-RU" sz="1400">
              <a:solidFill>
                <a:schemeClr val="folHlink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r>
              <a:rPr lang="ru-RU" sz="1400">
                <a:solidFill>
                  <a:srgbClr val="33339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- </a:t>
            </a:r>
            <a:r>
              <a:rPr lang="en-US" sz="1400">
                <a:solidFill>
                  <a:srgbClr val="33339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separate input steam and argon; </a:t>
            </a:r>
            <a:endParaRPr lang="ru-RU" sz="1400">
              <a:solidFill>
                <a:srgbClr val="333399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r>
              <a:rPr lang="en-US" sz="1400">
                <a:solidFill>
                  <a:srgbClr val="33339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- heating up to temperature </a:t>
            </a:r>
          </a:p>
          <a:p>
            <a:r>
              <a:rPr lang="en-US" sz="1400">
                <a:solidFill>
                  <a:srgbClr val="33339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of steam saturation </a:t>
            </a:r>
          </a:p>
          <a:p>
            <a:r>
              <a:rPr lang="en-US" sz="1400">
                <a:solidFill>
                  <a:srgbClr val="33339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(Т</a:t>
            </a:r>
            <a:r>
              <a:rPr lang="ru-RU" sz="1400">
                <a:solidFill>
                  <a:srgbClr val="33339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sz="1400">
                <a:solidFill>
                  <a:srgbClr val="3333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sym typeface="Symbol" pitchFamily="18" charset="2"/>
              </a:rPr>
              <a:t></a:t>
            </a:r>
            <a:r>
              <a:rPr lang="en-US" sz="1400">
                <a:solidFill>
                  <a:srgbClr val="33339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400-410 K at p</a:t>
            </a:r>
            <a:r>
              <a:rPr lang="ru-RU" sz="1400">
                <a:solidFill>
                  <a:srgbClr val="33339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sz="1400">
                <a:solidFill>
                  <a:srgbClr val="3333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sym typeface="Symbol" pitchFamily="18" charset="2"/>
              </a:rPr>
              <a:t></a:t>
            </a:r>
            <a:r>
              <a:rPr lang="en-US" sz="1400">
                <a:solidFill>
                  <a:srgbClr val="33339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0,30-0,35 </a:t>
            </a:r>
            <a:r>
              <a:rPr lang="ru-RU" sz="1400">
                <a:solidFill>
                  <a:srgbClr val="33339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МПа</a:t>
            </a:r>
            <a:r>
              <a:rPr lang="en-US" sz="1400">
                <a:solidFill>
                  <a:srgbClr val="33339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);</a:t>
            </a:r>
          </a:p>
          <a:p>
            <a:r>
              <a:rPr lang="en-US" sz="1400">
                <a:solidFill>
                  <a:srgbClr val="33339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-</a:t>
            </a:r>
            <a:r>
              <a:rPr lang="ru-RU" sz="1400">
                <a:solidFill>
                  <a:srgbClr val="33339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sz="1400">
                <a:solidFill>
                  <a:srgbClr val="33339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bottom flooding</a:t>
            </a:r>
            <a:r>
              <a:rPr lang="ru-RU" sz="1400">
                <a:solidFill>
                  <a:srgbClr val="33339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.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47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47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47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47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47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47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47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47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47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47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47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47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47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47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47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47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47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47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47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47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47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47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47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47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47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47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4776" grpId="0"/>
      <p:bldP spid="544776" grpId="1"/>
      <p:bldP spid="544777" grpId="0"/>
      <p:bldP spid="544777" grpId="1"/>
      <p:bldP spid="544778" grpId="0"/>
      <p:bldP spid="544778" grpId="1"/>
      <p:bldP spid="544779" grpId="0" animBg="1"/>
      <p:bldP spid="544779" grpId="1" animBg="1"/>
      <p:bldP spid="544780" grpId="0" animBg="1"/>
      <p:bldP spid="544780" grpId="1" animBg="1"/>
      <p:bldP spid="544781" grpId="0" animBg="1"/>
      <p:bldP spid="544781" grpId="1" animBg="1"/>
      <p:bldP spid="544783" grpId="0"/>
      <p:bldP spid="544783" grpId="1"/>
      <p:bldP spid="544785" grpId="0"/>
      <p:bldP spid="544785" grpId="1"/>
      <p:bldP spid="544788" grpId="0"/>
      <p:bldP spid="544788" grpId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9778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115888"/>
            <a:ext cx="8229600" cy="396875"/>
          </a:xfrm>
          <a:noFill/>
          <a:ln/>
        </p:spPr>
        <p:txBody>
          <a:bodyPr/>
          <a:lstStyle/>
          <a:p>
            <a:r>
              <a:rPr lang="ru-RU" sz="2400" b="1">
                <a:solidFill>
                  <a:srgbClr val="333399"/>
                </a:solidFill>
                <a:latin typeface="Arial" charset="0"/>
              </a:rPr>
              <a:t>2. </a:t>
            </a:r>
            <a:r>
              <a:rPr lang="en-US" sz="2400" b="1">
                <a:solidFill>
                  <a:srgbClr val="333399"/>
                </a:solidFill>
                <a:latin typeface="Arial" charset="0"/>
              </a:rPr>
              <a:t>PARAMETER Facility</a:t>
            </a:r>
            <a:endParaRPr lang="ru-RU" sz="2400" b="1">
              <a:solidFill>
                <a:srgbClr val="333399"/>
              </a:solidFill>
              <a:latin typeface="Arial" charset="0"/>
            </a:endParaRPr>
          </a:p>
        </p:txBody>
      </p:sp>
      <p:pic>
        <p:nvPicPr>
          <p:cNvPr id="459793" name="Picture 17" descr="Стенд_н new2_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887" t="2338" r="18158" b="20181"/>
          <a:stretch>
            <a:fillRect/>
          </a:stretch>
        </p:blipFill>
        <p:spPr bwMode="auto">
          <a:xfrm>
            <a:off x="215900" y="549275"/>
            <a:ext cx="8640763" cy="42941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59794" name="Rectangle 18"/>
          <p:cNvSpPr>
            <a:spLocks noChangeArrowheads="1"/>
          </p:cNvSpPr>
          <p:nvPr/>
        </p:nvSpPr>
        <p:spPr bwMode="auto">
          <a:xfrm>
            <a:off x="2700338" y="4868863"/>
            <a:ext cx="3295650" cy="422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lnSpc>
                <a:spcPct val="120000"/>
              </a:lnSpc>
            </a:pPr>
            <a:r>
              <a:rPr lang="en-US">
                <a:solidFill>
                  <a:srgbClr val="00808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Main technological systems:</a:t>
            </a:r>
            <a:endParaRPr lang="ru-RU">
              <a:solidFill>
                <a:srgbClr val="00808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459795" name="Text Box 19"/>
          <p:cNvSpPr txBox="1">
            <a:spLocks noChangeArrowheads="1"/>
          </p:cNvSpPr>
          <p:nvPr/>
        </p:nvSpPr>
        <p:spPr bwMode="auto">
          <a:xfrm>
            <a:off x="2339975" y="5337175"/>
            <a:ext cx="44958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FFFF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342900" indent="-3429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20000"/>
              </a:spcBef>
            </a:pPr>
            <a:r>
              <a:rPr lang="en-US" sz="1800">
                <a:solidFill>
                  <a:srgbClr val="80008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System of steam– and argon flow input</a:t>
            </a:r>
            <a:r>
              <a:rPr lang="en-US" sz="1600">
                <a:solidFill>
                  <a:schemeClr val="bg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 </a:t>
            </a:r>
            <a:endParaRPr lang="ru-RU" sz="1600">
              <a:solidFill>
                <a:schemeClr val="bg2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</p:txBody>
      </p:sp>
      <p:sp>
        <p:nvSpPr>
          <p:cNvPr id="459796" name="Oval 20"/>
          <p:cNvSpPr>
            <a:spLocks noChangeArrowheads="1"/>
          </p:cNvSpPr>
          <p:nvPr/>
        </p:nvSpPr>
        <p:spPr bwMode="auto">
          <a:xfrm>
            <a:off x="1008063" y="4005263"/>
            <a:ext cx="503237" cy="503237"/>
          </a:xfrm>
          <a:prstGeom prst="ellipse">
            <a:avLst/>
          </a:prstGeom>
          <a:noFill/>
          <a:ln w="25400" algn="ctr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459797" name="Oval 21"/>
          <p:cNvSpPr>
            <a:spLocks noChangeArrowheads="1"/>
          </p:cNvSpPr>
          <p:nvPr/>
        </p:nvSpPr>
        <p:spPr bwMode="auto">
          <a:xfrm>
            <a:off x="2663825" y="2384425"/>
            <a:ext cx="503238" cy="503238"/>
          </a:xfrm>
          <a:prstGeom prst="ellipse">
            <a:avLst/>
          </a:prstGeom>
          <a:noFill/>
          <a:ln w="25400" algn="ctr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459798" name="Oval 22"/>
          <p:cNvSpPr>
            <a:spLocks noChangeArrowheads="1"/>
          </p:cNvSpPr>
          <p:nvPr/>
        </p:nvSpPr>
        <p:spPr bwMode="auto">
          <a:xfrm>
            <a:off x="2951163" y="3105150"/>
            <a:ext cx="503237" cy="503238"/>
          </a:xfrm>
          <a:prstGeom prst="ellipse">
            <a:avLst/>
          </a:prstGeom>
          <a:noFill/>
          <a:ln w="25400" algn="ctr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459799" name="Text Box 23"/>
          <p:cNvSpPr txBox="1">
            <a:spLocks noChangeArrowheads="1"/>
          </p:cNvSpPr>
          <p:nvPr/>
        </p:nvSpPr>
        <p:spPr bwMode="auto">
          <a:xfrm>
            <a:off x="1042988" y="5445125"/>
            <a:ext cx="60896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FFFF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342900" indent="-3429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20000"/>
              </a:spcBef>
            </a:pPr>
            <a:r>
              <a:rPr lang="en-US" sz="1800">
                <a:solidFill>
                  <a:srgbClr val="80008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The monitoring system of balance of  steam and water</a:t>
            </a:r>
            <a:endParaRPr lang="ru-RU" sz="1800">
              <a:solidFill>
                <a:srgbClr val="80008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</p:txBody>
      </p:sp>
      <p:sp>
        <p:nvSpPr>
          <p:cNvPr id="459800" name="Oval 24"/>
          <p:cNvSpPr>
            <a:spLocks noChangeArrowheads="1"/>
          </p:cNvSpPr>
          <p:nvPr/>
        </p:nvSpPr>
        <p:spPr bwMode="auto">
          <a:xfrm>
            <a:off x="1871663" y="3249613"/>
            <a:ext cx="468312" cy="466725"/>
          </a:xfrm>
          <a:prstGeom prst="ellipse">
            <a:avLst/>
          </a:prstGeom>
          <a:noFill/>
          <a:ln w="25400" algn="ctr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459801" name="Oval 25"/>
          <p:cNvSpPr>
            <a:spLocks noChangeArrowheads="1"/>
          </p:cNvSpPr>
          <p:nvPr/>
        </p:nvSpPr>
        <p:spPr bwMode="auto">
          <a:xfrm>
            <a:off x="287338" y="3933825"/>
            <a:ext cx="468312" cy="466725"/>
          </a:xfrm>
          <a:prstGeom prst="ellipse">
            <a:avLst/>
          </a:prstGeom>
          <a:noFill/>
          <a:ln w="25400" algn="ctr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459802" name="Oval 26"/>
          <p:cNvSpPr>
            <a:spLocks noChangeArrowheads="1"/>
          </p:cNvSpPr>
          <p:nvPr/>
        </p:nvSpPr>
        <p:spPr bwMode="auto">
          <a:xfrm>
            <a:off x="4535488" y="2205038"/>
            <a:ext cx="468312" cy="466725"/>
          </a:xfrm>
          <a:prstGeom prst="ellipse">
            <a:avLst/>
          </a:prstGeom>
          <a:noFill/>
          <a:ln w="25400" algn="ctr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459803" name="Text Box 27"/>
          <p:cNvSpPr txBox="1">
            <a:spLocks noChangeArrowheads="1"/>
          </p:cNvSpPr>
          <p:nvPr/>
        </p:nvSpPr>
        <p:spPr bwMode="auto">
          <a:xfrm>
            <a:off x="2592388" y="5373688"/>
            <a:ext cx="4716462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FFFF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20000"/>
              </a:spcBef>
            </a:pPr>
            <a:r>
              <a:rPr lang="en-US" sz="1800">
                <a:solidFill>
                  <a:srgbClr val="66003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System of the top and bottom flooding</a:t>
            </a:r>
            <a:endParaRPr lang="ru-RU" sz="1800">
              <a:solidFill>
                <a:srgbClr val="660033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  <a:p>
            <a:pPr>
              <a:buClrTx/>
              <a:buSzTx/>
              <a:buFontTx/>
              <a:buNone/>
            </a:pPr>
            <a:endParaRPr lang="ru-RU" sz="1400">
              <a:solidFill>
                <a:schemeClr val="bg2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</p:txBody>
      </p:sp>
      <p:sp>
        <p:nvSpPr>
          <p:cNvPr id="459804" name="Oval 28"/>
          <p:cNvSpPr>
            <a:spLocks noChangeArrowheads="1"/>
          </p:cNvSpPr>
          <p:nvPr/>
        </p:nvSpPr>
        <p:spPr bwMode="auto">
          <a:xfrm>
            <a:off x="1800225" y="981075"/>
            <a:ext cx="611188" cy="576263"/>
          </a:xfrm>
          <a:prstGeom prst="ellipse">
            <a:avLst/>
          </a:prstGeom>
          <a:noFill/>
          <a:ln w="25400" algn="ctr">
            <a:solidFill>
              <a:srgbClr val="33CCCC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459805" name="Oval 29"/>
          <p:cNvSpPr>
            <a:spLocks noChangeArrowheads="1"/>
          </p:cNvSpPr>
          <p:nvPr/>
        </p:nvSpPr>
        <p:spPr bwMode="auto">
          <a:xfrm>
            <a:off x="2268538" y="2060575"/>
            <a:ext cx="611187" cy="576263"/>
          </a:xfrm>
          <a:prstGeom prst="ellipse">
            <a:avLst/>
          </a:prstGeom>
          <a:noFill/>
          <a:ln w="25400" algn="ctr">
            <a:solidFill>
              <a:srgbClr val="33CCCC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459806" name="Text Box 30"/>
          <p:cNvSpPr txBox="1">
            <a:spLocks noChangeArrowheads="1"/>
          </p:cNvSpPr>
          <p:nvPr/>
        </p:nvSpPr>
        <p:spPr bwMode="auto">
          <a:xfrm>
            <a:off x="2519363" y="5373688"/>
            <a:ext cx="3994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FFFF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342900" indent="-3429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20000"/>
              </a:spcBef>
            </a:pPr>
            <a:r>
              <a:rPr lang="en-US" sz="1800">
                <a:solidFill>
                  <a:srgbClr val="80008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System of hydrogen measurement</a:t>
            </a:r>
            <a:r>
              <a:rPr lang="ru-RU" sz="18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 </a:t>
            </a:r>
          </a:p>
        </p:txBody>
      </p:sp>
      <p:sp>
        <p:nvSpPr>
          <p:cNvPr id="459807" name="Oval 31"/>
          <p:cNvSpPr>
            <a:spLocks noChangeArrowheads="1"/>
          </p:cNvSpPr>
          <p:nvPr/>
        </p:nvSpPr>
        <p:spPr bwMode="auto">
          <a:xfrm>
            <a:off x="6551613" y="908050"/>
            <a:ext cx="539750" cy="504825"/>
          </a:xfrm>
          <a:prstGeom prst="ellipse">
            <a:avLst/>
          </a:prstGeom>
          <a:noFill/>
          <a:ln w="25400" algn="ctr">
            <a:solidFill>
              <a:srgbClr val="00808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459808" name="Oval 32"/>
          <p:cNvSpPr>
            <a:spLocks noChangeArrowheads="1"/>
          </p:cNvSpPr>
          <p:nvPr/>
        </p:nvSpPr>
        <p:spPr bwMode="auto">
          <a:xfrm>
            <a:off x="6264275" y="1449388"/>
            <a:ext cx="863600" cy="792162"/>
          </a:xfrm>
          <a:prstGeom prst="ellipse">
            <a:avLst/>
          </a:prstGeom>
          <a:noFill/>
          <a:ln w="25400" algn="ctr">
            <a:solidFill>
              <a:srgbClr val="00808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459809" name="Text Box 33"/>
          <p:cNvSpPr txBox="1">
            <a:spLocks noChangeArrowheads="1"/>
          </p:cNvSpPr>
          <p:nvPr/>
        </p:nvSpPr>
        <p:spPr bwMode="auto">
          <a:xfrm>
            <a:off x="2447925" y="5373688"/>
            <a:ext cx="4284663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FFFF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20000"/>
              </a:spcBef>
            </a:pPr>
            <a:r>
              <a:rPr lang="en-US" sz="1800">
                <a:solidFill>
                  <a:srgbClr val="66003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System of switching of input of argon</a:t>
            </a:r>
            <a:endParaRPr lang="ru-RU" sz="1800">
              <a:solidFill>
                <a:srgbClr val="660033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</p:txBody>
      </p:sp>
      <p:sp>
        <p:nvSpPr>
          <p:cNvPr id="459810" name="Oval 34"/>
          <p:cNvSpPr>
            <a:spLocks noChangeArrowheads="1"/>
          </p:cNvSpPr>
          <p:nvPr/>
        </p:nvSpPr>
        <p:spPr bwMode="auto">
          <a:xfrm>
            <a:off x="2879725" y="1952625"/>
            <a:ext cx="431800" cy="431800"/>
          </a:xfrm>
          <a:prstGeom prst="ellipse">
            <a:avLst/>
          </a:prstGeom>
          <a:noFill/>
          <a:ln w="25400" algn="ctr">
            <a:solidFill>
              <a:srgbClr val="99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459811" name="Text Box 35"/>
          <p:cNvSpPr txBox="1">
            <a:spLocks noChangeArrowheads="1"/>
          </p:cNvSpPr>
          <p:nvPr/>
        </p:nvSpPr>
        <p:spPr bwMode="auto">
          <a:xfrm>
            <a:off x="827088" y="5337175"/>
            <a:ext cx="74358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FFFF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342900" indent="-3429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buClrTx/>
              <a:buSzTx/>
              <a:buFontTx/>
              <a:buNone/>
            </a:pPr>
            <a:r>
              <a:rPr lang="en-US" sz="1800">
                <a:solidFill>
                  <a:srgbClr val="66003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System of filling with argon of a free space of the thermoinsulation</a:t>
            </a:r>
          </a:p>
          <a:p>
            <a:pPr algn="ctr">
              <a:buClrTx/>
              <a:buSzTx/>
              <a:buFontTx/>
              <a:buNone/>
            </a:pPr>
            <a:r>
              <a:rPr lang="ru-RU" sz="1800">
                <a:solidFill>
                  <a:srgbClr val="66003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 </a:t>
            </a:r>
            <a:r>
              <a:rPr lang="en-US" sz="1800">
                <a:solidFill>
                  <a:srgbClr val="66003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and the control pressure of argon</a:t>
            </a:r>
            <a:endParaRPr lang="ru-RU" sz="1800">
              <a:solidFill>
                <a:srgbClr val="660033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</p:txBody>
      </p:sp>
      <p:sp>
        <p:nvSpPr>
          <p:cNvPr id="459812" name="Oval 36"/>
          <p:cNvSpPr>
            <a:spLocks noChangeArrowheads="1"/>
          </p:cNvSpPr>
          <p:nvPr/>
        </p:nvSpPr>
        <p:spPr bwMode="auto">
          <a:xfrm>
            <a:off x="2771775" y="2312988"/>
            <a:ext cx="792163" cy="863600"/>
          </a:xfrm>
          <a:prstGeom prst="ellipse">
            <a:avLst/>
          </a:prstGeom>
          <a:noFill/>
          <a:ln w="25400" algn="ctr">
            <a:solidFill>
              <a:srgbClr val="80008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97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97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97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97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97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97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97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97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97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98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98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98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97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98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98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98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98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98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98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98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98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98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98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98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98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 nodeType="clickPar">
                      <p:stCondLst>
                        <p:cond delay="indefinite"/>
                      </p:stCondLst>
                      <p:childTnLst>
                        <p:par>
                          <p:cTn id="6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98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98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98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 nodeType="clickPar">
                      <p:stCondLst>
                        <p:cond delay="indefinite"/>
                      </p:stCondLst>
                      <p:childTnLst>
                        <p:par>
                          <p:cTn id="7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98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98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 nodeType="clickPar">
                      <p:stCondLst>
                        <p:cond delay="indefinite"/>
                      </p:stCondLst>
                      <p:childTnLst>
                        <p:par>
                          <p:cTn id="8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98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98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 nodeType="clickPar">
                      <p:stCondLst>
                        <p:cond delay="indefinite"/>
                      </p:stCondLst>
                      <p:childTnLst>
                        <p:par>
                          <p:cTn id="8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98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98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 nodeType="clickPar">
                      <p:stCondLst>
                        <p:cond delay="indefinite"/>
                      </p:stCondLst>
                      <p:childTnLst>
                        <p:par>
                          <p:cTn id="9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98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98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9795" grpId="0"/>
      <p:bldP spid="459795" grpId="1"/>
      <p:bldP spid="459796" grpId="0" animBg="1"/>
      <p:bldP spid="459796" grpId="1" animBg="1"/>
      <p:bldP spid="459797" grpId="0" animBg="1"/>
      <p:bldP spid="459797" grpId="1" animBg="1"/>
      <p:bldP spid="459798" grpId="0" animBg="1"/>
      <p:bldP spid="459798" grpId="1" animBg="1"/>
      <p:bldP spid="459799" grpId="0"/>
      <p:bldP spid="459799" grpId="1"/>
      <p:bldP spid="459800" grpId="0" animBg="1"/>
      <p:bldP spid="459800" grpId="1" animBg="1"/>
      <p:bldP spid="459801" grpId="0" animBg="1"/>
      <p:bldP spid="459801" grpId="1" animBg="1"/>
      <p:bldP spid="459802" grpId="0" animBg="1"/>
      <p:bldP spid="459802" grpId="1" animBg="1"/>
      <p:bldP spid="459803" grpId="0"/>
      <p:bldP spid="459803" grpId="1"/>
      <p:bldP spid="459804" grpId="0" animBg="1"/>
      <p:bldP spid="459804" grpId="1" animBg="1"/>
      <p:bldP spid="459805" grpId="0" animBg="1"/>
      <p:bldP spid="459805" grpId="1" animBg="1"/>
      <p:bldP spid="459806" grpId="0"/>
      <p:bldP spid="459806" grpId="1"/>
      <p:bldP spid="459807" grpId="0" animBg="1"/>
      <p:bldP spid="459807" grpId="1" animBg="1"/>
      <p:bldP spid="459808" grpId="0" animBg="1"/>
      <p:bldP spid="459808" grpId="1" animBg="1"/>
      <p:bldP spid="459809" grpId="0"/>
      <p:bldP spid="459809" grpId="1"/>
      <p:bldP spid="459810" grpId="0" animBg="1"/>
      <p:bldP spid="459810" grpId="1" animBg="1"/>
      <p:bldP spid="459811" grpId="0"/>
      <p:bldP spid="459811" grpId="1"/>
      <p:bldP spid="459812" grpId="0" animBg="1"/>
      <p:bldP spid="459812" grpId="1" animBg="1"/>
    </p:bldLst>
  </p:timing>
</p:sld>
</file>

<file path=ppt/theme/theme1.xml><?xml version="1.0" encoding="utf-8"?>
<a:theme xmlns:a="http://schemas.openxmlformats.org/drawingml/2006/main" name="1_Текстура">
  <a:themeElements>
    <a:clrScheme name="1_Текстура 5">
      <a:dk1>
        <a:srgbClr val="003366"/>
      </a:dk1>
      <a:lt1>
        <a:srgbClr val="FFFFFF"/>
      </a:lt1>
      <a:dk2>
        <a:srgbClr val="2B5481"/>
      </a:dk2>
      <a:lt2>
        <a:srgbClr val="E5FFFF"/>
      </a:lt2>
      <a:accent1>
        <a:srgbClr val="009999"/>
      </a:accent1>
      <a:accent2>
        <a:srgbClr val="336699"/>
      </a:accent2>
      <a:accent3>
        <a:srgbClr val="ACB3C1"/>
      </a:accent3>
      <a:accent4>
        <a:srgbClr val="DADADA"/>
      </a:accent4>
      <a:accent5>
        <a:srgbClr val="AACACA"/>
      </a:accent5>
      <a:accent6>
        <a:srgbClr val="2D5C8A"/>
      </a:accent6>
      <a:hlink>
        <a:srgbClr val="00CCFF"/>
      </a:hlink>
      <a:folHlink>
        <a:srgbClr val="FFCC00"/>
      </a:folHlink>
    </a:clrScheme>
    <a:fontScheme name="1_Текстура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rgbClr val="FFFF00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342900" marR="0" indent="-34290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>
            <a:schemeClr val="hlink"/>
          </a:buClr>
          <a:buSzPct val="65000"/>
          <a:buFont typeface="Wingdings" pitchFamily="2" charset="2"/>
          <a:buNone/>
          <a:tabLst/>
          <a:defRPr kumimoji="0" 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rgbClr val="FFFF00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342900" marR="0" indent="-34290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>
            <a:schemeClr val="hlink"/>
          </a:buClr>
          <a:buSzPct val="65000"/>
          <a:buFont typeface="Wingdings" pitchFamily="2" charset="2"/>
          <a:buNone/>
          <a:tabLst/>
          <a:defRPr kumimoji="0" 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charset="0"/>
          </a:defRPr>
        </a:defPPr>
      </a:lstStyle>
    </a:lnDef>
  </a:objectDefaults>
  <a:extraClrSchemeLst>
    <a:extraClrScheme>
      <a:clrScheme name="1_Текстура 1">
        <a:dk1>
          <a:srgbClr val="660000"/>
        </a:dk1>
        <a:lt1>
          <a:srgbClr val="FFFFFF"/>
        </a:lt1>
        <a:dk2>
          <a:srgbClr val="800000"/>
        </a:dk2>
        <a:lt2>
          <a:srgbClr val="FFFFCC"/>
        </a:lt2>
        <a:accent1>
          <a:srgbClr val="BE7960"/>
        </a:accent1>
        <a:accent2>
          <a:srgbClr val="CC6600"/>
        </a:accent2>
        <a:accent3>
          <a:srgbClr val="C0AAAA"/>
        </a:accent3>
        <a:accent4>
          <a:srgbClr val="DADADA"/>
        </a:accent4>
        <a:accent5>
          <a:srgbClr val="DBBEB6"/>
        </a:accent5>
        <a:accent6>
          <a:srgbClr val="B95C00"/>
        </a:accent6>
        <a:hlink>
          <a:srgbClr val="FFCC66"/>
        </a:hlink>
        <a:folHlink>
          <a:srgbClr val="CC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Текстура 2">
        <a:dk1>
          <a:srgbClr val="003300"/>
        </a:dk1>
        <a:lt1>
          <a:srgbClr val="FFFFFF"/>
        </a:lt1>
        <a:dk2>
          <a:srgbClr val="4D6A2A"/>
        </a:dk2>
        <a:lt2>
          <a:srgbClr val="CCFF99"/>
        </a:lt2>
        <a:accent1>
          <a:srgbClr val="33CC33"/>
        </a:accent1>
        <a:accent2>
          <a:srgbClr val="46562A"/>
        </a:accent2>
        <a:accent3>
          <a:srgbClr val="B2B9AC"/>
        </a:accent3>
        <a:accent4>
          <a:srgbClr val="DADADA"/>
        </a:accent4>
        <a:accent5>
          <a:srgbClr val="ADE2AD"/>
        </a:accent5>
        <a:accent6>
          <a:srgbClr val="3F4D25"/>
        </a:accent6>
        <a:hlink>
          <a:srgbClr val="009999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Текстура 3">
        <a:dk1>
          <a:srgbClr val="4E4E74"/>
        </a:dk1>
        <a:lt1>
          <a:srgbClr val="FFFFFF"/>
        </a:lt1>
        <a:dk2>
          <a:srgbClr val="666699"/>
        </a:dk2>
        <a:lt2>
          <a:srgbClr val="FFFFCC"/>
        </a:lt2>
        <a:accent1>
          <a:srgbClr val="5E5884"/>
        </a:accent1>
        <a:accent2>
          <a:srgbClr val="8AB29D"/>
        </a:accent2>
        <a:accent3>
          <a:srgbClr val="B8B8CA"/>
        </a:accent3>
        <a:accent4>
          <a:srgbClr val="DADADA"/>
        </a:accent4>
        <a:accent5>
          <a:srgbClr val="B6B4C2"/>
        </a:accent5>
        <a:accent6>
          <a:srgbClr val="7DA18E"/>
        </a:accent6>
        <a:hlink>
          <a:srgbClr val="FFFF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Текстура 4">
        <a:dk1>
          <a:srgbClr val="004E4C"/>
        </a:dk1>
        <a:lt1>
          <a:srgbClr val="FFFFFF"/>
        </a:lt1>
        <a:dk2>
          <a:srgbClr val="006666"/>
        </a:dk2>
        <a:lt2>
          <a:srgbClr val="FFFFCC"/>
        </a:lt2>
        <a:accent1>
          <a:srgbClr val="FFCC00"/>
        </a:accent1>
        <a:accent2>
          <a:srgbClr val="00B0AC"/>
        </a:accent2>
        <a:accent3>
          <a:srgbClr val="AAB8B8"/>
        </a:accent3>
        <a:accent4>
          <a:srgbClr val="DADADA"/>
        </a:accent4>
        <a:accent5>
          <a:srgbClr val="FFE2AA"/>
        </a:accent5>
        <a:accent6>
          <a:srgbClr val="009F9B"/>
        </a:accent6>
        <a:hlink>
          <a:srgbClr val="BA7C3E"/>
        </a:hlink>
        <a:folHlink>
          <a:srgbClr val="724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Текстура 5">
        <a:dk1>
          <a:srgbClr val="003366"/>
        </a:dk1>
        <a:lt1>
          <a:srgbClr val="FFFFFF"/>
        </a:lt1>
        <a:dk2>
          <a:srgbClr val="2B5481"/>
        </a:dk2>
        <a:lt2>
          <a:srgbClr val="E5FFFF"/>
        </a:lt2>
        <a:accent1>
          <a:srgbClr val="009999"/>
        </a:accent1>
        <a:accent2>
          <a:srgbClr val="336699"/>
        </a:accent2>
        <a:accent3>
          <a:srgbClr val="ACB3C1"/>
        </a:accent3>
        <a:accent4>
          <a:srgbClr val="DADADA"/>
        </a:accent4>
        <a:accent5>
          <a:srgbClr val="AACACA"/>
        </a:accent5>
        <a:accent6>
          <a:srgbClr val="2D5C8A"/>
        </a:accent6>
        <a:hlink>
          <a:srgbClr val="00CCFF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Текстура 6">
        <a:dk1>
          <a:srgbClr val="080808"/>
        </a:dk1>
        <a:lt1>
          <a:srgbClr val="FFFFFF"/>
        </a:lt1>
        <a:dk2>
          <a:srgbClr val="4D4D4D"/>
        </a:dk2>
        <a:lt2>
          <a:srgbClr val="FFFFFF"/>
        </a:lt2>
        <a:accent1>
          <a:srgbClr val="666699"/>
        </a:accent1>
        <a:accent2>
          <a:srgbClr val="3366CC"/>
        </a:accent2>
        <a:accent3>
          <a:srgbClr val="B2B2B2"/>
        </a:accent3>
        <a:accent4>
          <a:srgbClr val="DADADA"/>
        </a:accent4>
        <a:accent5>
          <a:srgbClr val="B8B8CA"/>
        </a:accent5>
        <a:accent6>
          <a:srgbClr val="2D5CB9"/>
        </a:accent6>
        <a:hlink>
          <a:srgbClr val="00CC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Текстура 7">
        <a:dk1>
          <a:srgbClr val="000000"/>
        </a:dk1>
        <a:lt1>
          <a:srgbClr val="DBDAC2"/>
        </a:lt1>
        <a:dk2>
          <a:srgbClr val="827F4C"/>
        </a:dk2>
        <a:lt2>
          <a:srgbClr val="C0BC94"/>
        </a:lt2>
        <a:accent1>
          <a:srgbClr val="AAA578"/>
        </a:accent1>
        <a:accent2>
          <a:srgbClr val="A2A4AC"/>
        </a:accent2>
        <a:accent3>
          <a:srgbClr val="EAEADD"/>
        </a:accent3>
        <a:accent4>
          <a:srgbClr val="000000"/>
        </a:accent4>
        <a:accent5>
          <a:srgbClr val="D2CFBE"/>
        </a:accent5>
        <a:accent6>
          <a:srgbClr val="92949B"/>
        </a:accent6>
        <a:hlink>
          <a:srgbClr val="5B8800"/>
        </a:hlink>
        <a:folHlink>
          <a:srgbClr val="68653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Текстура 8">
        <a:dk1>
          <a:srgbClr val="000000"/>
        </a:dk1>
        <a:lt1>
          <a:srgbClr val="DCE8F4"/>
        </a:lt1>
        <a:dk2>
          <a:srgbClr val="7B9CB5"/>
        </a:dk2>
        <a:lt2>
          <a:srgbClr val="969696"/>
        </a:lt2>
        <a:accent1>
          <a:srgbClr val="FFFFFF"/>
        </a:accent1>
        <a:accent2>
          <a:srgbClr val="00BAB6"/>
        </a:accent2>
        <a:accent3>
          <a:srgbClr val="EBF2F8"/>
        </a:accent3>
        <a:accent4>
          <a:srgbClr val="000000"/>
        </a:accent4>
        <a:accent5>
          <a:srgbClr val="FFFFFF"/>
        </a:accent5>
        <a:accent6>
          <a:srgbClr val="00A8A5"/>
        </a:accent6>
        <a:hlink>
          <a:srgbClr val="8A8AD8"/>
        </a:hlink>
        <a:folHlink>
          <a:srgbClr val="24249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Lariss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Textured</Template>
  <TotalTime>0</TotalTime>
  <Words>1182</Words>
  <Application>Microsoft Office PowerPoint</Application>
  <PresentationFormat>Bildschirmpräsentation (4:3)</PresentationFormat>
  <Paragraphs>244</Paragraphs>
  <Slides>24</Slides>
  <Notes>1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6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24</vt:i4>
      </vt:variant>
    </vt:vector>
  </HeadingPairs>
  <TitlesOfParts>
    <vt:vector size="31" baseType="lpstr">
      <vt:lpstr>Times New Roman</vt:lpstr>
      <vt:lpstr>Tahoma</vt:lpstr>
      <vt:lpstr>Arial</vt:lpstr>
      <vt:lpstr>Wingdings</vt:lpstr>
      <vt:lpstr>Symbol</vt:lpstr>
      <vt:lpstr>Wingdings 3</vt:lpstr>
      <vt:lpstr>1_Текстура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2. PARAMETER Facility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Marina</dc:creator>
  <cp:lastModifiedBy>Peters, Ursula</cp:lastModifiedBy>
  <cp:revision>551</cp:revision>
  <cp:lastPrinted>2004-10-18T07:38:43Z</cp:lastPrinted>
  <dcterms:created xsi:type="dcterms:W3CDTF">2002-08-21T11:50:12Z</dcterms:created>
  <dcterms:modified xsi:type="dcterms:W3CDTF">2012-10-16T16:00:08Z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Description0">
    <vt:lpwstr>Results of the PARAMETER-SF2 experiment</vt:lpwstr>
  </property>
</Properties>
</file>