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</p:sldMasterIdLst>
  <p:notesMasterIdLst>
    <p:notesMasterId r:id="rId38"/>
  </p:notesMasterIdLst>
  <p:handoutMasterIdLst>
    <p:handoutMasterId r:id="rId39"/>
  </p:handoutMasterIdLst>
  <p:sldIdLst>
    <p:sldId id="304" r:id="rId2"/>
    <p:sldId id="513" r:id="rId3"/>
    <p:sldId id="515" r:id="rId4"/>
    <p:sldId id="519" r:id="rId5"/>
    <p:sldId id="522" r:id="rId6"/>
    <p:sldId id="538" r:id="rId7"/>
    <p:sldId id="540" r:id="rId8"/>
    <p:sldId id="545" r:id="rId9"/>
    <p:sldId id="546" r:id="rId10"/>
    <p:sldId id="547" r:id="rId11"/>
    <p:sldId id="551" r:id="rId12"/>
    <p:sldId id="553" r:id="rId13"/>
    <p:sldId id="554" r:id="rId14"/>
    <p:sldId id="555" r:id="rId15"/>
    <p:sldId id="556" r:id="rId16"/>
    <p:sldId id="557" r:id="rId17"/>
    <p:sldId id="558" r:id="rId18"/>
    <p:sldId id="560" r:id="rId19"/>
    <p:sldId id="561" r:id="rId20"/>
    <p:sldId id="562" r:id="rId21"/>
    <p:sldId id="563" r:id="rId22"/>
    <p:sldId id="564" r:id="rId23"/>
    <p:sldId id="565" r:id="rId24"/>
    <p:sldId id="566" r:id="rId25"/>
    <p:sldId id="524" r:id="rId26"/>
    <p:sldId id="525" r:id="rId27"/>
    <p:sldId id="526" r:id="rId28"/>
    <p:sldId id="527" r:id="rId29"/>
    <p:sldId id="528" r:id="rId30"/>
    <p:sldId id="529" r:id="rId31"/>
    <p:sldId id="536" r:id="rId32"/>
    <p:sldId id="530" r:id="rId33"/>
    <p:sldId id="532" r:id="rId34"/>
    <p:sldId id="533" r:id="rId35"/>
    <p:sldId id="534" r:id="rId36"/>
    <p:sldId id="535" r:id="rId37"/>
  </p:sldIdLst>
  <p:sldSz cx="9144000" cy="6858000" type="screen4x3"/>
  <p:notesSz cx="6788150" cy="99218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ATEG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6600"/>
    <a:srgbClr val="0066FF"/>
    <a:srgbClr val="009999"/>
    <a:srgbClr val="D60093"/>
    <a:srgbClr val="B0ECF6"/>
    <a:srgbClr val="CCFFFF"/>
    <a:srgbClr val="FFCC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2527" autoAdjust="0"/>
    <p:restoredTop sz="93964" autoAdjust="0"/>
  </p:normalViewPr>
  <p:slideViewPr>
    <p:cSldViewPr>
      <p:cViewPr>
        <p:scale>
          <a:sx n="90" d="100"/>
          <a:sy n="90" d="100"/>
        </p:scale>
        <p:origin x="-109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0" d="100"/>
          <a:sy n="100" d="100"/>
        </p:scale>
        <p:origin x="-102" y="-318"/>
      </p:cViewPr>
      <p:guideLst>
        <p:guide orient="horz" pos="3126"/>
        <p:guide pos="2139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00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47" tIns="45974" rIns="91947" bIns="45974" numCol="1" anchor="t" anchorCtr="0" compatLnSpc="1">
            <a:prstTxWarp prst="textNoShape">
              <a:avLst/>
            </a:prstTxWarp>
          </a:bodyPr>
          <a:lstStyle>
            <a:lvl1pPr defTabSz="919163">
              <a:spcBef>
                <a:spcPct val="20000"/>
              </a:spcBef>
              <a:defRPr sz="13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100" y="0"/>
            <a:ext cx="29400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47" tIns="45974" rIns="91947" bIns="45974" numCol="1" anchor="t" anchorCtr="0" compatLnSpc="1">
            <a:prstTxWarp prst="textNoShape">
              <a:avLst/>
            </a:prstTxWarp>
          </a:bodyPr>
          <a:lstStyle>
            <a:lvl1pPr algn="r" defTabSz="919163">
              <a:spcBef>
                <a:spcPct val="20000"/>
              </a:spcBef>
              <a:defRPr sz="13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4988"/>
            <a:ext cx="29400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47" tIns="45974" rIns="91947" bIns="45974" numCol="1" anchor="b" anchorCtr="0" compatLnSpc="1">
            <a:prstTxWarp prst="textNoShape">
              <a:avLst/>
            </a:prstTxWarp>
          </a:bodyPr>
          <a:lstStyle>
            <a:lvl1pPr defTabSz="919163">
              <a:spcBef>
                <a:spcPct val="20000"/>
              </a:spcBef>
              <a:defRPr sz="13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100" y="9424988"/>
            <a:ext cx="29400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47" tIns="45974" rIns="91947" bIns="45974" numCol="1" anchor="b" anchorCtr="0" compatLnSpc="1">
            <a:prstTxWarp prst="textNoShape">
              <a:avLst/>
            </a:prstTxWarp>
          </a:bodyPr>
          <a:lstStyle>
            <a:lvl1pPr algn="r" defTabSz="919163">
              <a:spcBef>
                <a:spcPct val="20000"/>
              </a:spcBef>
              <a:defRPr sz="1300">
                <a:latin typeface="Times New Roman" pitchFamily="18" charset="0"/>
              </a:defRPr>
            </a:lvl1pPr>
          </a:lstStyle>
          <a:p>
            <a:fld id="{7EEB8986-0528-4541-841F-9A225516C23E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7055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00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47" tIns="45974" rIns="91947" bIns="45974" numCol="1" anchor="t" anchorCtr="0" compatLnSpc="1">
            <a:prstTxWarp prst="textNoShape">
              <a:avLst/>
            </a:prstTxWarp>
          </a:bodyPr>
          <a:lstStyle>
            <a:lvl1pPr defTabSz="919163">
              <a:spcBef>
                <a:spcPct val="20000"/>
              </a:spcBef>
              <a:defRPr sz="13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00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47" tIns="45974" rIns="91947" bIns="45974" numCol="1" anchor="t" anchorCtr="0" compatLnSpc="1">
            <a:prstTxWarp prst="textNoShape">
              <a:avLst/>
            </a:prstTxWarp>
          </a:bodyPr>
          <a:lstStyle>
            <a:lvl1pPr algn="r" defTabSz="919163">
              <a:spcBef>
                <a:spcPct val="20000"/>
              </a:spcBef>
              <a:defRPr sz="13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355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0937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11700"/>
            <a:ext cx="4978400" cy="446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47" tIns="45974" rIns="91947" bIns="459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4988"/>
            <a:ext cx="29400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47" tIns="45974" rIns="91947" bIns="45974" numCol="1" anchor="b" anchorCtr="0" compatLnSpc="1">
            <a:prstTxWarp prst="textNoShape">
              <a:avLst/>
            </a:prstTxWarp>
          </a:bodyPr>
          <a:lstStyle>
            <a:lvl1pPr defTabSz="919163">
              <a:spcBef>
                <a:spcPct val="20000"/>
              </a:spcBef>
              <a:defRPr sz="13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24988"/>
            <a:ext cx="29400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47" tIns="45974" rIns="91947" bIns="45974" numCol="1" anchor="b" anchorCtr="0" compatLnSpc="1">
            <a:prstTxWarp prst="textNoShape">
              <a:avLst/>
            </a:prstTxWarp>
          </a:bodyPr>
          <a:lstStyle>
            <a:lvl1pPr algn="r" defTabSz="919163">
              <a:spcBef>
                <a:spcPct val="20000"/>
              </a:spcBef>
              <a:defRPr sz="1300">
                <a:latin typeface="Times New Roman" pitchFamily="18" charset="0"/>
              </a:defRPr>
            </a:lvl1pPr>
          </a:lstStyle>
          <a:p>
            <a:fld id="{4E6E409C-2ABF-4B4A-ADC0-D6CECF3A3466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2597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2EC896-9C0C-4050-9924-D9A497DA4DB5}" type="slidenum">
              <a:rPr lang="ru-RU"/>
              <a:pPr/>
              <a:t>1</a:t>
            </a:fld>
            <a:endParaRPr lang="ru-RU"/>
          </a:p>
        </p:txBody>
      </p:sp>
      <p:sp>
        <p:nvSpPr>
          <p:cNvPr id="104450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915988" y="744538"/>
            <a:ext cx="4960937" cy="3721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04875" y="4711700"/>
            <a:ext cx="4978400" cy="4465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947" tIns="45974" rIns="91947" bIns="45974"/>
          <a:lstStyle/>
          <a:p>
            <a:endParaRPr lang="en-US"/>
          </a:p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02F201-D0D0-4F86-83B6-49467B65A3D7}" type="slidenum">
              <a:rPr lang="ru-RU"/>
              <a:pPr/>
              <a:t>14</a:t>
            </a:fld>
            <a:endParaRPr lang="ru-RU"/>
          </a:p>
        </p:txBody>
      </p:sp>
      <p:sp>
        <p:nvSpPr>
          <p:cNvPr id="7608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4DE5C9-CDAE-4F47-82A3-99C75641EA0D}" type="slidenum">
              <a:rPr lang="ru-RU"/>
              <a:pPr/>
              <a:t>16</a:t>
            </a:fld>
            <a:endParaRPr lang="ru-RU"/>
          </a:p>
        </p:txBody>
      </p:sp>
      <p:sp>
        <p:nvSpPr>
          <p:cNvPr id="7639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sz="800" b="1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58DB9C-7CB7-4695-B825-4507B6A1777B}" type="slidenum">
              <a:rPr lang="ru-RU"/>
              <a:pPr/>
              <a:t>18</a:t>
            </a:fld>
            <a:endParaRPr lang="ru-RU"/>
          </a:p>
        </p:txBody>
      </p:sp>
      <p:sp>
        <p:nvSpPr>
          <p:cNvPr id="7751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92D8DB-9531-4A06-8EDA-1AE7CCF7C7D8}" type="slidenum">
              <a:rPr lang="ru-RU"/>
              <a:pPr/>
              <a:t>19</a:t>
            </a:fld>
            <a:endParaRPr lang="ru-RU"/>
          </a:p>
        </p:txBody>
      </p:sp>
      <p:sp>
        <p:nvSpPr>
          <p:cNvPr id="7690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321BB1-EA99-466C-A77A-E9B34CA04963}" type="slidenum">
              <a:rPr lang="ru-RU"/>
              <a:pPr/>
              <a:t>20</a:t>
            </a:fld>
            <a:endParaRPr lang="ru-RU"/>
          </a:p>
        </p:txBody>
      </p:sp>
      <p:sp>
        <p:nvSpPr>
          <p:cNvPr id="7710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9CF662-E720-4C95-89B3-577FE2390765}" type="slidenum">
              <a:rPr lang="ru-RU"/>
              <a:pPr/>
              <a:t>21</a:t>
            </a:fld>
            <a:endParaRPr lang="ru-RU"/>
          </a:p>
        </p:txBody>
      </p:sp>
      <p:sp>
        <p:nvSpPr>
          <p:cNvPr id="7731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65F69D-5D70-4F2F-A0A4-E796094CA198}" type="slidenum">
              <a:rPr lang="ru-RU"/>
              <a:pPr/>
              <a:t>22</a:t>
            </a:fld>
            <a:endParaRPr lang="ru-RU"/>
          </a:p>
        </p:txBody>
      </p:sp>
      <p:sp>
        <p:nvSpPr>
          <p:cNvPr id="7761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B4D29B-EAB7-47F5-86F9-43370744AC16}" type="slidenum">
              <a:rPr lang="ru-RU"/>
              <a:pPr/>
              <a:t>23</a:t>
            </a:fld>
            <a:endParaRPr lang="ru-RU"/>
          </a:p>
        </p:txBody>
      </p:sp>
      <p:sp>
        <p:nvSpPr>
          <p:cNvPr id="7782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4FEC50-3F29-4EC0-9327-6BD403E94D52}" type="slidenum">
              <a:rPr lang="ru-RU"/>
              <a:pPr/>
              <a:t>25</a:t>
            </a:fld>
            <a:endParaRPr lang="ru-RU"/>
          </a:p>
        </p:txBody>
      </p:sp>
      <p:sp>
        <p:nvSpPr>
          <p:cNvPr id="69222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4400" y="744538"/>
            <a:ext cx="4959350" cy="3719512"/>
          </a:xfrm>
          <a:ln/>
        </p:spPr>
      </p:sp>
      <p:sp>
        <p:nvSpPr>
          <p:cNvPr id="69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4711700"/>
            <a:ext cx="5432425" cy="4465638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4A084E-69D6-43E1-8F6D-9887CA1BBB40}" type="slidenum">
              <a:rPr lang="ru-RU"/>
              <a:pPr/>
              <a:t>26</a:t>
            </a:fld>
            <a:endParaRPr lang="ru-RU"/>
          </a:p>
        </p:txBody>
      </p:sp>
      <p:sp>
        <p:nvSpPr>
          <p:cNvPr id="7178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211130-B2DF-4347-9D45-AACB3ACE61B2}" type="slidenum">
              <a:rPr lang="ru-RU"/>
              <a:pPr/>
              <a:t>2</a:t>
            </a:fld>
            <a:endParaRPr lang="ru-RU"/>
          </a:p>
        </p:txBody>
      </p:sp>
      <p:sp>
        <p:nvSpPr>
          <p:cNvPr id="6584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>
              <a:solidFill>
                <a:srgbClr val="FFFF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7E6C50-C381-4C63-848B-57A3BC685E4C}" type="slidenum">
              <a:rPr lang="ru-RU"/>
              <a:pPr/>
              <a:t>27</a:t>
            </a:fld>
            <a:endParaRPr lang="ru-RU"/>
          </a:p>
        </p:txBody>
      </p:sp>
      <p:sp>
        <p:nvSpPr>
          <p:cNvPr id="7198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07FB2E-D97A-4A60-A055-F71B5E53804A}" type="slidenum">
              <a:rPr lang="ru-RU"/>
              <a:pPr/>
              <a:t>28</a:t>
            </a:fld>
            <a:endParaRPr lang="ru-RU"/>
          </a:p>
        </p:txBody>
      </p:sp>
      <p:sp>
        <p:nvSpPr>
          <p:cNvPr id="69632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4400" y="744538"/>
            <a:ext cx="4959350" cy="3719512"/>
          </a:xfrm>
          <a:ln/>
        </p:spPr>
      </p:sp>
      <p:sp>
        <p:nvSpPr>
          <p:cNvPr id="69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4711700"/>
            <a:ext cx="5432425" cy="4465638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979A61-28B2-4802-A7B5-0AB0BF55F572}" type="slidenum">
              <a:rPr lang="ru-RU"/>
              <a:pPr/>
              <a:t>29</a:t>
            </a:fld>
            <a:endParaRPr lang="ru-RU"/>
          </a:p>
        </p:txBody>
      </p:sp>
      <p:sp>
        <p:nvSpPr>
          <p:cNvPr id="69837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4400" y="744538"/>
            <a:ext cx="4959350" cy="3719512"/>
          </a:xfrm>
          <a:ln/>
        </p:spPr>
      </p:sp>
      <p:sp>
        <p:nvSpPr>
          <p:cNvPr id="69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4711700"/>
            <a:ext cx="5432425" cy="4465638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86003F-F90D-485B-B29C-A930D513865E}" type="slidenum">
              <a:rPr lang="ru-RU"/>
              <a:pPr/>
              <a:t>30</a:t>
            </a:fld>
            <a:endParaRPr lang="ru-RU"/>
          </a:p>
        </p:txBody>
      </p:sp>
      <p:sp>
        <p:nvSpPr>
          <p:cNvPr id="70041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4400" y="744538"/>
            <a:ext cx="4959350" cy="3719512"/>
          </a:xfrm>
          <a:ln/>
        </p:spPr>
      </p:sp>
      <p:sp>
        <p:nvSpPr>
          <p:cNvPr id="70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4711700"/>
            <a:ext cx="5432425" cy="4465638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de-D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99A705-60EC-467B-B2EA-5D538CE67F03}" type="slidenum">
              <a:rPr lang="ru-RU"/>
              <a:pPr/>
              <a:t>31</a:t>
            </a:fld>
            <a:endParaRPr lang="ru-RU"/>
          </a:p>
        </p:txBody>
      </p:sp>
      <p:sp>
        <p:nvSpPr>
          <p:cNvPr id="7208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B10E27-A837-4120-9E88-7C97438A42DF}" type="slidenum">
              <a:rPr lang="ru-RU"/>
              <a:pPr/>
              <a:t>32</a:t>
            </a:fld>
            <a:endParaRPr lang="ru-RU"/>
          </a:p>
        </p:txBody>
      </p:sp>
      <p:sp>
        <p:nvSpPr>
          <p:cNvPr id="70246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4400" y="744538"/>
            <a:ext cx="4959350" cy="3719512"/>
          </a:xfrm>
          <a:ln/>
        </p:spPr>
      </p:sp>
      <p:sp>
        <p:nvSpPr>
          <p:cNvPr id="70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4711700"/>
            <a:ext cx="5432425" cy="4465638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370173-184F-40DC-9BB0-C945FAD99035}" type="slidenum">
              <a:rPr lang="ru-RU"/>
              <a:pPr/>
              <a:t>33</a:t>
            </a:fld>
            <a:endParaRPr lang="ru-RU"/>
          </a:p>
        </p:txBody>
      </p:sp>
      <p:sp>
        <p:nvSpPr>
          <p:cNvPr id="70656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4400" y="744538"/>
            <a:ext cx="4959350" cy="3719512"/>
          </a:xfrm>
          <a:ln/>
        </p:spPr>
      </p:sp>
      <p:sp>
        <p:nvSpPr>
          <p:cNvPr id="70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4711700"/>
            <a:ext cx="5432425" cy="4465638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700CB1-0877-4558-8967-7CF841F9FF20}" type="slidenum">
              <a:rPr lang="ru-RU"/>
              <a:pPr/>
              <a:t>34</a:t>
            </a:fld>
            <a:endParaRPr lang="ru-RU"/>
          </a:p>
        </p:txBody>
      </p:sp>
      <p:sp>
        <p:nvSpPr>
          <p:cNvPr id="70861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4400" y="744538"/>
            <a:ext cx="4959350" cy="3719512"/>
          </a:xfrm>
          <a:ln/>
        </p:spPr>
      </p:sp>
      <p:sp>
        <p:nvSpPr>
          <p:cNvPr id="70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4711700"/>
            <a:ext cx="5432425" cy="4465638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78FCAD-C8B6-49DA-8982-894B43BD0953}" type="slidenum">
              <a:rPr lang="ru-RU"/>
              <a:pPr/>
              <a:t>35</a:t>
            </a:fld>
            <a:endParaRPr lang="ru-RU"/>
          </a:p>
        </p:txBody>
      </p:sp>
      <p:sp>
        <p:nvSpPr>
          <p:cNvPr id="71065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4400" y="744538"/>
            <a:ext cx="4959350" cy="3719512"/>
          </a:xfrm>
          <a:ln/>
        </p:spPr>
      </p:sp>
      <p:sp>
        <p:nvSpPr>
          <p:cNvPr id="71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4711700"/>
            <a:ext cx="5432425" cy="4465638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B14F10-9417-44B3-AC1E-8D5CD06EC3F2}" type="slidenum">
              <a:rPr lang="ru-RU"/>
              <a:pPr/>
              <a:t>36</a:t>
            </a:fld>
            <a:endParaRPr lang="ru-RU"/>
          </a:p>
        </p:txBody>
      </p:sp>
      <p:sp>
        <p:nvSpPr>
          <p:cNvPr id="7239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05B5A4-9E01-4344-8942-EC3A53396D5F}" type="slidenum">
              <a:rPr lang="ru-RU"/>
              <a:pPr/>
              <a:t>3</a:t>
            </a:fld>
            <a:endParaRPr lang="ru-RU"/>
          </a:p>
        </p:txBody>
      </p:sp>
      <p:sp>
        <p:nvSpPr>
          <p:cNvPr id="6758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6A49A6-4EEA-4F26-B95F-29650039943D}" type="slidenum">
              <a:rPr lang="ru-RU"/>
              <a:pPr/>
              <a:t>4</a:t>
            </a:fld>
            <a:endParaRPr lang="ru-RU"/>
          </a:p>
        </p:txBody>
      </p:sp>
      <p:sp>
        <p:nvSpPr>
          <p:cNvPr id="68301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4400" y="744538"/>
            <a:ext cx="4959350" cy="3719512"/>
          </a:xfrm>
          <a:ln/>
        </p:spPr>
      </p:sp>
      <p:sp>
        <p:nvSpPr>
          <p:cNvPr id="68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4711700"/>
            <a:ext cx="5432425" cy="4465638"/>
          </a:xfrm>
        </p:spPr>
        <p:txBody>
          <a:bodyPr/>
          <a:lstStyle/>
          <a:p>
            <a:pPr marL="228600" indent="-228600"/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04C17C-FA71-4AB2-83B2-E222FB713432}" type="slidenum">
              <a:rPr lang="ru-RU"/>
              <a:pPr/>
              <a:t>5</a:t>
            </a:fld>
            <a:endParaRPr lang="ru-RU"/>
          </a:p>
        </p:txBody>
      </p:sp>
      <p:sp>
        <p:nvSpPr>
          <p:cNvPr id="68915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4400" y="744538"/>
            <a:ext cx="4959350" cy="3719512"/>
          </a:xfrm>
          <a:ln/>
        </p:spPr>
      </p:sp>
      <p:sp>
        <p:nvSpPr>
          <p:cNvPr id="68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4711700"/>
            <a:ext cx="5432425" cy="4465638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4F9EDF-66B1-4FD0-8279-2BD86ACA568C}" type="slidenum">
              <a:rPr lang="ru-RU"/>
              <a:pPr/>
              <a:t>6</a:t>
            </a:fld>
            <a:endParaRPr lang="ru-RU"/>
          </a:p>
        </p:txBody>
      </p:sp>
      <p:sp>
        <p:nvSpPr>
          <p:cNvPr id="7342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6928C3-F05E-4967-8FAA-AEDEF346BA27}" type="slidenum">
              <a:rPr lang="ru-RU"/>
              <a:pPr/>
              <a:t>7</a:t>
            </a:fld>
            <a:endParaRPr lang="ru-RU"/>
          </a:p>
        </p:txBody>
      </p:sp>
      <p:sp>
        <p:nvSpPr>
          <p:cNvPr id="7383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3FBAD2-B874-4D33-9014-42EB4EA558EA}" type="slidenum">
              <a:rPr lang="ru-RU"/>
              <a:pPr/>
              <a:t>12</a:t>
            </a:fld>
            <a:endParaRPr lang="ru-RU"/>
          </a:p>
        </p:txBody>
      </p:sp>
      <p:sp>
        <p:nvSpPr>
          <p:cNvPr id="7567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48993D-C6CE-4A18-9668-5A51F85B76FD}" type="slidenum">
              <a:rPr lang="ru-RU"/>
              <a:pPr/>
              <a:t>13</a:t>
            </a:fld>
            <a:endParaRPr lang="ru-RU"/>
          </a:p>
        </p:txBody>
      </p:sp>
      <p:sp>
        <p:nvSpPr>
          <p:cNvPr id="7587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324612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2461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2461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6084F8C-1397-482A-AA5A-6F3CBA33CA6F}" type="slidenum">
              <a:rPr lang="ru-RU"/>
              <a:pPr/>
              <a:t>‹Nr.›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69B642-60A0-42BD-9E54-BB1AA2E2C88F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883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618BE9-4DA0-4343-B909-EED6DB280896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675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D60911F-67D9-460F-8B6C-D1D11933C065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954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81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57200" y="4114800"/>
            <a:ext cx="4038600" cy="1981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070C6A8-BF38-43CB-A60E-B83650D91FC7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1388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el, zwei Inhalte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81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57200" y="4114800"/>
            <a:ext cx="4038600" cy="1981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50974EB-415E-4F59-B374-C899801855CE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0842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D609C4B-FCB1-4506-B8C0-23C2E0F8C06D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740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44A6C7-8B82-4C6C-9878-13A017378304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874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9A084A-CD35-4F30-A5C7-FB0C14FA874A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617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A41315-BF68-4AF3-A0E7-42E5F972F5F4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81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2CB060-2E85-432A-91CB-DC96FB6DAC4A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573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1F851C-9164-490B-BC15-33866393D9D5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057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36F7C6-986B-4E00-98FB-94A1D41B40E6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736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26F1B3-E4F9-4656-8E1E-64AD8992BE9A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272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95CAE2-EDA5-46F8-AC1B-9F9C457AF945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827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433DC1">
                <a:gamma/>
                <a:shade val="54510"/>
                <a:invGamma/>
              </a:srgbClr>
            </a:gs>
            <a:gs pos="100000">
              <a:srgbClr val="433DC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23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323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323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CDA18530-1086-400A-9FBB-97FC6C3AE8F0}" type="slidenum">
              <a:rPr lang="ru-RU"/>
              <a:pPr/>
              <a:t>‹Nr.›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december_experiment/graf_eng/wmf/Tcl_3_1250.wmf" TargetMode="External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wmf/Tcl_2_1250.wmf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5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image" Target="../media/image26.wmf"/><Relationship Id="rId7" Type="http://schemas.openxmlformats.org/officeDocument/2006/relationships/image" Target="../media/image30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6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8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jpeg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december_experiment/graf_eng/wmf/Gv_in.wm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december_experiment/graf_eng/wmf/Q_tot.wm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december_experiment/graf_eng/wmf/Tg_1250.wmf" TargetMode="External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december_experiment/graf_eng/wmf/Tcl_2_1100.wmf" TargetMode="External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56BD6191-D57C-46F8-8EFC-3ABF8AEFCBC9}" type="slidenum">
              <a:rPr lang="ru-RU"/>
              <a:pPr/>
              <a:t>1</a:t>
            </a:fld>
            <a:endParaRPr lang="ru-RU"/>
          </a:p>
        </p:txBody>
      </p:sp>
      <p:sp>
        <p:nvSpPr>
          <p:cNvPr id="103433" name="Text Box 9"/>
          <p:cNvSpPr txBox="1">
            <a:spLocks noChangeArrowheads="1"/>
          </p:cNvSpPr>
          <p:nvPr/>
        </p:nvSpPr>
        <p:spPr bwMode="auto">
          <a:xfrm>
            <a:off x="539750" y="1952625"/>
            <a:ext cx="7920038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FFFF00"/>
                </a:solidFill>
                <a:latin typeface="Arial" charset="0"/>
              </a:rPr>
              <a:t>Computational assessment (pre- / post-test) of fuel assembly tests in frame of the project # 3194</a:t>
            </a:r>
            <a:endParaRPr lang="en-US" sz="32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03444" name="Text Box 20"/>
          <p:cNvSpPr txBox="1">
            <a:spLocks noChangeArrowheads="1"/>
          </p:cNvSpPr>
          <p:nvPr/>
        </p:nvSpPr>
        <p:spPr bwMode="auto">
          <a:xfrm>
            <a:off x="717550" y="196850"/>
            <a:ext cx="52593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03447" name="Text Box 23"/>
          <p:cNvSpPr txBox="1">
            <a:spLocks noChangeArrowheads="1"/>
          </p:cNvSpPr>
          <p:nvPr/>
        </p:nvSpPr>
        <p:spPr bwMode="auto">
          <a:xfrm>
            <a:off x="287338" y="225425"/>
            <a:ext cx="3240087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</a:rPr>
              <a:t>FSUE SRI SIA “LUCH”</a:t>
            </a:r>
            <a:r>
              <a:rPr lang="ru-RU">
                <a:latin typeface="Arial" charset="0"/>
              </a:rPr>
              <a:t> </a:t>
            </a:r>
            <a:endParaRPr lang="en-US" b="1">
              <a:latin typeface="Arial" charset="0"/>
            </a:endParaRPr>
          </a:p>
          <a:p>
            <a:r>
              <a:rPr lang="en-US" b="1">
                <a:latin typeface="Arial" charset="0"/>
              </a:rPr>
              <a:t>IBRAE RAS</a:t>
            </a:r>
          </a:p>
          <a:p>
            <a:r>
              <a:rPr lang="en-US" b="1">
                <a:latin typeface="Arial" charset="0"/>
              </a:rPr>
              <a:t>FSUE EDO “GIDROPRESS”</a:t>
            </a:r>
            <a:r>
              <a:rPr lang="ru-RU"/>
              <a:t> </a:t>
            </a:r>
          </a:p>
        </p:txBody>
      </p:sp>
      <p:sp>
        <p:nvSpPr>
          <p:cNvPr id="103448" name="Text Box 24"/>
          <p:cNvSpPr txBox="1">
            <a:spLocks noChangeArrowheads="1"/>
          </p:cNvSpPr>
          <p:nvPr/>
        </p:nvSpPr>
        <p:spPr bwMode="auto">
          <a:xfrm>
            <a:off x="3124200" y="5181600"/>
            <a:ext cx="36433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FF99"/>
                </a:solidFill>
                <a:latin typeface="Arial" charset="0"/>
              </a:rPr>
              <a:t>Presented by A.Kiselev</a:t>
            </a:r>
            <a:endParaRPr lang="ru-RU" b="1">
              <a:solidFill>
                <a:srgbClr val="FFFF99"/>
              </a:solidFill>
            </a:endParaRPr>
          </a:p>
        </p:txBody>
      </p:sp>
      <p:sp>
        <p:nvSpPr>
          <p:cNvPr id="103451" name="Text Box 27"/>
          <p:cNvSpPr txBox="1">
            <a:spLocks noChangeArrowheads="1"/>
          </p:cNvSpPr>
          <p:nvPr/>
        </p:nvSpPr>
        <p:spPr bwMode="auto">
          <a:xfrm>
            <a:off x="755650" y="5697538"/>
            <a:ext cx="7345363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b="1"/>
              <a:t>St Petersburg, 11-13 September  2007</a:t>
            </a:r>
            <a:endParaRPr lang="ru-RU" b="1"/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CD016-1960-40E5-95BF-4030B5D60965}" type="slidenum">
              <a:rPr lang="ru-RU"/>
              <a:pPr/>
              <a:t>10</a:t>
            </a:fld>
            <a:endParaRPr lang="ru-RU"/>
          </a:p>
        </p:txBody>
      </p:sp>
      <p:sp>
        <p:nvSpPr>
          <p:cNvPr id="745477" name="Rectangle 5"/>
          <p:cNvSpPr>
            <a:spLocks noChangeArrowheads="1"/>
          </p:cNvSpPr>
          <p:nvPr/>
        </p:nvSpPr>
        <p:spPr bwMode="auto">
          <a:xfrm>
            <a:off x="1223963" y="1916113"/>
            <a:ext cx="7092950" cy="46815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74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1"/>
              <a:t>Cladding temperature of fuel rods of the 3rd row at the elevation of 1250 mm</a:t>
            </a:r>
            <a:br>
              <a:rPr lang="en-GB" sz="2400" b="1"/>
            </a:br>
            <a:r>
              <a:rPr lang="en-GB" sz="2400" b="1"/>
              <a:t> </a:t>
            </a:r>
            <a:r>
              <a:rPr lang="en-US" sz="2000"/>
              <a:t>Pre-test calculations, PARAMETER-SF1</a:t>
            </a:r>
            <a:r>
              <a:rPr lang="ru-RU" sz="4000"/>
              <a:t> </a:t>
            </a:r>
            <a:endParaRPr lang="en-US" sz="4000"/>
          </a:p>
        </p:txBody>
      </p:sp>
      <p:pic>
        <p:nvPicPr>
          <p:cNvPr id="745476" name="Picture 4" descr="december_experiment\graf_eng\wmf\Tcl_3_1250.wmf"/>
          <p:cNvPicPr>
            <a:picLocks noChangeAspect="1" noChangeArrowheads="1"/>
          </p:cNvPicPr>
          <p:nvPr>
            <p:ph type="body" idx="1"/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813" y="2097088"/>
            <a:ext cx="6196012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F6D2C-69B3-4007-A6D2-408D76D7331C}" type="slidenum">
              <a:rPr lang="ru-RU"/>
              <a:pPr/>
              <a:t>11</a:t>
            </a:fld>
            <a:endParaRPr lang="ru-RU"/>
          </a:p>
        </p:txBody>
      </p:sp>
      <p:sp>
        <p:nvSpPr>
          <p:cNvPr id="74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1"/>
              <a:t>Hydrogen release</a:t>
            </a:r>
            <a:br>
              <a:rPr lang="en-GB" sz="2400" b="1"/>
            </a:br>
            <a:r>
              <a:rPr lang="en-GB" sz="2400" b="1"/>
              <a:t> </a:t>
            </a:r>
            <a:r>
              <a:rPr lang="en-US" sz="2400"/>
              <a:t>Pre-test calculations, PARAMETER-SF1</a:t>
            </a:r>
            <a:r>
              <a:rPr lang="ru-RU"/>
              <a:t> </a:t>
            </a:r>
            <a:endParaRPr lang="en-US"/>
          </a:p>
        </p:txBody>
      </p:sp>
      <p:pic>
        <p:nvPicPr>
          <p:cNvPr id="749572" name="Picture 4" descr="F5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93"/>
          <a:stretch>
            <a:fillRect/>
          </a:stretch>
        </p:blipFill>
        <p:spPr>
          <a:xfrm>
            <a:off x="1990725" y="1981200"/>
            <a:ext cx="516096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062D1-9CA1-445D-924F-7B98FAEBE0C8}" type="slidenum">
              <a:rPr lang="ru-RU"/>
              <a:pPr/>
              <a:t>12</a:t>
            </a:fld>
            <a:endParaRPr lang="ru-RU"/>
          </a:p>
        </p:txBody>
      </p:sp>
      <p:sp>
        <p:nvSpPr>
          <p:cNvPr id="75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Pre-test calculations of the PARAMETER-SF1 experiment vs measured data</a:t>
            </a:r>
          </a:p>
        </p:txBody>
      </p:sp>
      <p:pic>
        <p:nvPicPr>
          <p:cNvPr id="755716" name="Picture 4" descr="wmf/Tcl_2_1250.wmf"/>
          <p:cNvPicPr>
            <a:picLocks noChangeAspect="1" noChangeArrowheads="1"/>
          </p:cNvPicPr>
          <p:nvPr>
            <p:ph type="body" idx="1"/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89075" y="1981200"/>
            <a:ext cx="6165850" cy="4114800"/>
          </a:xfrm>
          <a:solidFill>
            <a:schemeClr val="tx1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59B3-5188-44DD-B81E-3476A7A639CA}" type="slidenum">
              <a:rPr lang="ru-RU"/>
              <a:pPr/>
              <a:t>13</a:t>
            </a:fld>
            <a:endParaRPr lang="ru-RU"/>
          </a:p>
        </p:txBody>
      </p:sp>
      <p:sp>
        <p:nvSpPr>
          <p:cNvPr id="75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Post-test calculations of the PARAMETER-SF1 experiment</a:t>
            </a:r>
            <a:br>
              <a:rPr lang="en-US" sz="2400"/>
            </a:br>
            <a:r>
              <a:rPr lang="en-US" sz="2400"/>
              <a:t> Main phenomena</a:t>
            </a:r>
            <a:r>
              <a:rPr lang="en-US" sz="3200"/>
              <a:t> </a:t>
            </a:r>
          </a:p>
        </p:txBody>
      </p:sp>
      <p:sp>
        <p:nvSpPr>
          <p:cNvPr id="75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Joule heating</a:t>
            </a:r>
          </a:p>
          <a:p>
            <a:pPr>
              <a:lnSpc>
                <a:spcPct val="80000"/>
              </a:lnSpc>
            </a:pPr>
            <a:r>
              <a:rPr lang="en-GB" sz="2400"/>
              <a:t>Convective and radiative heat transfer</a:t>
            </a:r>
            <a:r>
              <a:rPr lang="ru-RU" sz="2400"/>
              <a:t> </a:t>
            </a:r>
            <a:r>
              <a:rPr lang="en-US" sz="2400"/>
              <a:t> </a:t>
            </a:r>
          </a:p>
          <a:p>
            <a:pPr>
              <a:lnSpc>
                <a:spcPct val="80000"/>
              </a:lnSpc>
            </a:pPr>
            <a:r>
              <a:rPr lang="en-US" sz="2400"/>
              <a:t>Steam condensation </a:t>
            </a:r>
          </a:p>
          <a:p>
            <a:pPr>
              <a:lnSpc>
                <a:spcPct val="80000"/>
              </a:lnSpc>
            </a:pPr>
            <a:r>
              <a:rPr lang="en-US" sz="2400"/>
              <a:t>Steam bypass</a:t>
            </a:r>
          </a:p>
          <a:p>
            <a:pPr>
              <a:lnSpc>
                <a:spcPct val="80000"/>
              </a:lnSpc>
            </a:pPr>
            <a:r>
              <a:rPr lang="en-US" sz="2400"/>
              <a:t>Oxidation of claddings, shroud, spacer grids</a:t>
            </a:r>
          </a:p>
          <a:p>
            <a:pPr>
              <a:lnSpc>
                <a:spcPct val="80000"/>
              </a:lnSpc>
            </a:pPr>
            <a:r>
              <a:rPr lang="en-US" sz="2400"/>
              <a:t>Zr melting</a:t>
            </a:r>
          </a:p>
          <a:p>
            <a:pPr>
              <a:lnSpc>
                <a:spcPct val="80000"/>
              </a:lnSpc>
            </a:pPr>
            <a:r>
              <a:rPr lang="en-US" sz="2400"/>
              <a:t>UO2, ZrO2 dissolution with melt </a:t>
            </a:r>
            <a:endParaRPr lang="ru-RU" sz="2400"/>
          </a:p>
          <a:p>
            <a:pPr>
              <a:lnSpc>
                <a:spcPct val="80000"/>
              </a:lnSpc>
            </a:pPr>
            <a:r>
              <a:rPr lang="en-US" sz="2400"/>
              <a:t>Water ejection due to CCFL</a:t>
            </a:r>
          </a:p>
          <a:p>
            <a:pPr>
              <a:lnSpc>
                <a:spcPct val="80000"/>
              </a:lnSpc>
            </a:pPr>
            <a:r>
              <a:rPr lang="en-GB" sz="2400"/>
              <a:t>Thermo insulation wetting</a:t>
            </a:r>
            <a:r>
              <a:rPr lang="ru-RU" sz="2400"/>
              <a:t> </a:t>
            </a:r>
            <a:endParaRPr lang="en-US" sz="2400"/>
          </a:p>
          <a:p>
            <a:pPr>
              <a:lnSpc>
                <a:spcPct val="80000"/>
              </a:lnSpc>
            </a:pPr>
            <a:r>
              <a:rPr lang="en-US" sz="2400"/>
              <a:t>Melt oxidation, relocation </a:t>
            </a:r>
          </a:p>
          <a:p>
            <a:pPr>
              <a:lnSpc>
                <a:spcPct val="80000"/>
              </a:lnSpc>
            </a:pPr>
            <a:r>
              <a:rPr lang="en-GB" sz="2400"/>
              <a:t>Melt solidification and blockage formation.</a:t>
            </a:r>
            <a:r>
              <a:rPr lang="ru-RU" sz="2400"/>
              <a:t> </a:t>
            </a:r>
            <a:endParaRPr lang="en-US" sz="2400"/>
          </a:p>
          <a:p>
            <a:pPr>
              <a:lnSpc>
                <a:spcPct val="80000"/>
              </a:lnSpc>
            </a:pPr>
            <a:endParaRPr lang="en-US" sz="2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B00B3-5F68-45DB-9E64-41FF47C052FE}" type="slidenum">
              <a:rPr lang="ru-RU"/>
              <a:pPr/>
              <a:t>14</a:t>
            </a:fld>
            <a:endParaRPr lang="ru-RU"/>
          </a:p>
        </p:txBody>
      </p:sp>
      <p:sp>
        <p:nvSpPr>
          <p:cNvPr id="75981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0" y="1916113"/>
            <a:ext cx="5688013" cy="399891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de-DE"/>
          </a:p>
        </p:txBody>
      </p:sp>
      <p:sp>
        <p:nvSpPr>
          <p:cNvPr id="759816" name="Rectangle 8"/>
          <p:cNvSpPr>
            <a:spLocks noChangeArrowheads="1"/>
          </p:cNvSpPr>
          <p:nvPr/>
        </p:nvSpPr>
        <p:spPr bwMode="auto">
          <a:xfrm>
            <a:off x="0" y="1773238"/>
            <a:ext cx="6048375" cy="46434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pic>
        <p:nvPicPr>
          <p:cNvPr id="759814" name="Picture 6" descr="Gv_i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675"/>
            <a:ext cx="6115050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Steam condensation</a:t>
            </a:r>
            <a:r>
              <a:rPr lang="ru-RU" sz="3600"/>
              <a:t/>
            </a:r>
            <a:br>
              <a:rPr lang="ru-RU" sz="3600"/>
            </a:br>
            <a:endParaRPr lang="en-US" sz="3600"/>
          </a:p>
        </p:txBody>
      </p:sp>
      <p:pic>
        <p:nvPicPr>
          <p:cNvPr id="75981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838" y="1376363"/>
            <a:ext cx="2444750" cy="500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E6CDA-2846-41A8-ABAE-EDE2E154FA4B}" type="slidenum">
              <a:rPr lang="ru-RU"/>
              <a:pPr/>
              <a:t>15</a:t>
            </a:fld>
            <a:endParaRPr lang="ru-RU"/>
          </a:p>
        </p:txBody>
      </p:sp>
      <p:sp>
        <p:nvSpPr>
          <p:cNvPr id="761861" name="Rectangle 5"/>
          <p:cNvSpPr>
            <a:spLocks noChangeArrowheads="1"/>
          </p:cNvSpPr>
          <p:nvPr/>
        </p:nvSpPr>
        <p:spPr bwMode="auto">
          <a:xfrm>
            <a:off x="1223963" y="1557338"/>
            <a:ext cx="6985000" cy="475138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76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/>
              <a:t>Electric power supply</a:t>
            </a:r>
            <a:br>
              <a:rPr lang="en-GB" sz="3200" b="1"/>
            </a:br>
            <a:r>
              <a:rPr lang="en-GB" sz="3200" b="1"/>
              <a:t> </a:t>
            </a:r>
            <a:r>
              <a:rPr lang="en-US" sz="2800"/>
              <a:t>Post-test calculations, PARAMETER-SF1</a:t>
            </a:r>
            <a:r>
              <a:rPr lang="ru-RU"/>
              <a:t> </a:t>
            </a:r>
            <a:endParaRPr lang="en-US"/>
          </a:p>
        </p:txBody>
      </p:sp>
      <p:pic>
        <p:nvPicPr>
          <p:cNvPr id="761860" name="Picture 4" descr="Q_tot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2575" y="1981200"/>
            <a:ext cx="603885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A42E6-7B4D-4694-991F-B7BA973280D9}" type="slidenum">
              <a:rPr lang="ru-RU"/>
              <a:pPr/>
              <a:t>16</a:t>
            </a:fld>
            <a:endParaRPr lang="ru-RU"/>
          </a:p>
        </p:txBody>
      </p:sp>
      <p:sp>
        <p:nvSpPr>
          <p:cNvPr id="762885" name="Rectangle 5"/>
          <p:cNvSpPr>
            <a:spLocks noChangeArrowheads="1"/>
          </p:cNvSpPr>
          <p:nvPr/>
        </p:nvSpPr>
        <p:spPr bwMode="auto">
          <a:xfrm>
            <a:off x="1079500" y="1808163"/>
            <a:ext cx="7021513" cy="43926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76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/>
              <a:t>Fuel rods claddings temperature </a:t>
            </a:r>
            <a:br>
              <a:rPr lang="en-GB" sz="2800" b="1"/>
            </a:br>
            <a:r>
              <a:rPr lang="en-GB" sz="2800" b="1"/>
              <a:t>The 2nd row, elevation of 1100 mm</a:t>
            </a:r>
            <a:br>
              <a:rPr lang="en-GB" sz="2800" b="1"/>
            </a:br>
            <a:r>
              <a:rPr lang="en-GB" sz="2800" b="1"/>
              <a:t> </a:t>
            </a:r>
            <a:r>
              <a:rPr lang="en-US" sz="2400"/>
              <a:t>Post-test calculations, PARAMETER-SF1 </a:t>
            </a:r>
          </a:p>
        </p:txBody>
      </p:sp>
      <p:pic>
        <p:nvPicPr>
          <p:cNvPr id="762884" name="Picture 4" descr="Tcl_2_1100"/>
          <p:cNvPicPr>
            <a:picLocks noChangeAspect="1" noChangeArrowheads="1"/>
          </p:cNvPicPr>
          <p:nvPr>
            <p:ph type="body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3200" y="1981200"/>
            <a:ext cx="61960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7BAB1-3633-4F39-B6EC-6F98B8D55F6A}" type="slidenum">
              <a:rPr lang="ru-RU"/>
              <a:pPr/>
              <a:t>17</a:t>
            </a:fld>
            <a:endParaRPr lang="ru-RU"/>
          </a:p>
        </p:txBody>
      </p:sp>
      <p:sp>
        <p:nvSpPr>
          <p:cNvPr id="764933" name="Rectangle 5"/>
          <p:cNvSpPr>
            <a:spLocks noChangeArrowheads="1"/>
          </p:cNvSpPr>
          <p:nvPr/>
        </p:nvSpPr>
        <p:spPr bwMode="auto">
          <a:xfrm>
            <a:off x="1403350" y="1989138"/>
            <a:ext cx="6481763" cy="42846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76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/>
              <a:t>Fuel rods claddings temperature </a:t>
            </a:r>
            <a:br>
              <a:rPr lang="en-GB" sz="2800" b="1"/>
            </a:br>
            <a:r>
              <a:rPr lang="en-GB" sz="2800" b="1"/>
              <a:t>The 2nd row, elevation of </a:t>
            </a:r>
            <a:r>
              <a:rPr lang="ru-RU" sz="2800" b="1"/>
              <a:t>125</a:t>
            </a:r>
            <a:r>
              <a:rPr lang="en-GB" sz="2800" b="1"/>
              <a:t>0 mm</a:t>
            </a:r>
            <a:br>
              <a:rPr lang="en-GB" sz="2800" b="1"/>
            </a:br>
            <a:r>
              <a:rPr lang="en-GB" sz="2800" b="1"/>
              <a:t> </a:t>
            </a:r>
            <a:r>
              <a:rPr lang="en-US" sz="2400"/>
              <a:t>Post-test calculations, PARAMETER-SF1</a:t>
            </a:r>
          </a:p>
        </p:txBody>
      </p:sp>
      <p:pic>
        <p:nvPicPr>
          <p:cNvPr id="764932" name="Picture 4" descr="Tcl_2_1250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2024063"/>
            <a:ext cx="61960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A624A-06BC-4C1E-B2D8-9BA0D2A3A116}" type="slidenum">
              <a:rPr lang="ru-RU"/>
              <a:pPr/>
              <a:t>18</a:t>
            </a:fld>
            <a:endParaRPr lang="ru-RU"/>
          </a:p>
        </p:txBody>
      </p:sp>
      <p:sp>
        <p:nvSpPr>
          <p:cNvPr id="766981" name="Rectangle 5"/>
          <p:cNvSpPr>
            <a:spLocks noChangeArrowheads="1"/>
          </p:cNvSpPr>
          <p:nvPr/>
        </p:nvSpPr>
        <p:spPr bwMode="auto">
          <a:xfrm>
            <a:off x="1187450" y="1700213"/>
            <a:ext cx="6624638" cy="47164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76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/>
              <a:t>Hydrogen production</a:t>
            </a:r>
            <a:br>
              <a:rPr lang="en-GB" sz="3200" b="1"/>
            </a:br>
            <a:r>
              <a:rPr lang="en-GB" sz="3200" b="1"/>
              <a:t> </a:t>
            </a:r>
            <a:r>
              <a:rPr lang="en-US" sz="2800"/>
              <a:t>Post-test calculations, PARAMETER-SF1</a:t>
            </a:r>
            <a:r>
              <a:rPr lang="ru-RU"/>
              <a:t> </a:t>
            </a:r>
            <a:endParaRPr lang="en-US"/>
          </a:p>
        </p:txBody>
      </p:sp>
      <p:pic>
        <p:nvPicPr>
          <p:cNvPr id="766980" name="Picture 4" descr="MH2"/>
          <p:cNvPicPr>
            <a:picLocks noChangeAspect="1" noChangeArrowheads="1"/>
          </p:cNvPicPr>
          <p:nvPr>
            <p:ph type="body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39863" y="1881188"/>
            <a:ext cx="613727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53C22-B9BA-4C20-B3EC-8850CAA469F2}" type="slidenum">
              <a:rPr lang="ru-RU"/>
              <a:pPr/>
              <a:t>19</a:t>
            </a:fld>
            <a:endParaRPr lang="ru-RU"/>
          </a:p>
        </p:txBody>
      </p:sp>
      <p:sp>
        <p:nvSpPr>
          <p:cNvPr id="76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Numerical analysis by SOCRAT</a:t>
            </a:r>
            <a:br>
              <a:rPr lang="en-US" sz="2400"/>
            </a:br>
            <a:r>
              <a:rPr lang="en-US" sz="2400"/>
              <a:t> Post-test calculations, PARAMETER-SF1</a:t>
            </a:r>
            <a:br>
              <a:rPr lang="en-US" sz="2400"/>
            </a:br>
            <a:r>
              <a:rPr lang="en-US" sz="2400"/>
              <a:t> </a:t>
            </a:r>
            <a:r>
              <a:rPr lang="en-US" sz="2000"/>
              <a:t>Temperature front propagation, </a:t>
            </a:r>
            <a:r>
              <a:rPr lang="en-GB" sz="2000"/>
              <a:t>2nd row rods claddings</a:t>
            </a:r>
            <a:r>
              <a:rPr lang="en-GB" sz="4000"/>
              <a:t> </a:t>
            </a:r>
            <a:endParaRPr lang="en-US" sz="4000"/>
          </a:p>
        </p:txBody>
      </p:sp>
      <p:sp>
        <p:nvSpPr>
          <p:cNvPr id="7680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pic>
        <p:nvPicPr>
          <p:cNvPr id="768004" name="Picture 4" descr="F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74" b="25072"/>
          <a:stretch>
            <a:fillRect/>
          </a:stretch>
        </p:blipFill>
        <p:spPr bwMode="auto">
          <a:xfrm>
            <a:off x="1547813" y="1952625"/>
            <a:ext cx="6553200" cy="455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497B6-841A-4B5C-BE9A-78FDC9DAD8E0}" type="slidenum">
              <a:rPr lang="ru-RU"/>
              <a:pPr/>
              <a:t>2</a:t>
            </a:fld>
            <a:endParaRPr lang="ru-RU"/>
          </a:p>
        </p:txBody>
      </p:sp>
      <p:sp>
        <p:nvSpPr>
          <p:cNvPr id="65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Scope of the PARAMETER-SF tests</a:t>
            </a:r>
            <a:endParaRPr lang="ru-RU" sz="4000"/>
          </a:p>
        </p:txBody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7338"/>
            <a:ext cx="8229600" cy="45386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b="1">
                <a:solidFill>
                  <a:srgbClr val="FFFF00"/>
                </a:solidFill>
                <a:effectLst/>
                <a:latin typeface="Arial" charset="0"/>
              </a:rPr>
              <a:t>The main goal of flooding experiments is to investigate bundle behavior and the hydrogen source term resulting from water injection into an uncovered core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800" b="1">
              <a:solidFill>
                <a:srgbClr val="FFFF00"/>
              </a:solidFill>
              <a:effectLst/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US" sz="1800" b="1">
                <a:solidFill>
                  <a:srgbClr val="FFFF00"/>
                </a:solidFill>
                <a:effectLst/>
                <a:latin typeface="Arial" charset="0"/>
              </a:rPr>
              <a:t>PARAMETER-SF1 is the first experiment  modeling behaviour of overheated  VVER bundle  under top flooding conditions</a:t>
            </a:r>
          </a:p>
          <a:p>
            <a:pPr>
              <a:lnSpc>
                <a:spcPct val="80000"/>
              </a:lnSpc>
            </a:pPr>
            <a:endParaRPr lang="en-US" sz="1800" b="1">
              <a:solidFill>
                <a:srgbClr val="FFFF00"/>
              </a:solidFill>
              <a:effectLst/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US" sz="1800" b="1">
                <a:solidFill>
                  <a:srgbClr val="FFFF00"/>
                </a:solidFill>
                <a:effectLst/>
                <a:latin typeface="Arial" charset="0"/>
              </a:rPr>
              <a:t>PARAMETER-SF2 is the first experiment  modeling behaviour of overheated  VVER bundle under combined (top and bottom) flooding conditions </a:t>
            </a:r>
          </a:p>
          <a:p>
            <a:pPr>
              <a:lnSpc>
                <a:spcPct val="80000"/>
              </a:lnSpc>
            </a:pPr>
            <a:r>
              <a:rPr lang="en-US" sz="1800" b="1">
                <a:solidFill>
                  <a:srgbClr val="FFFF00"/>
                </a:solidFill>
                <a:effectLst/>
                <a:latin typeface="Arial" charset="0"/>
              </a:rPr>
              <a:t>General answer   from planned set of PARAMETER tests is experimental data for severe accident management guide development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>
                <a:solidFill>
                  <a:srgbClr val="FFFF00"/>
                </a:solidFill>
                <a:effectLst/>
                <a:latin typeface="Arial" charset="0"/>
              </a:rPr>
              <a:t>	These data include:</a:t>
            </a:r>
          </a:p>
          <a:p>
            <a:pPr lvl="1">
              <a:lnSpc>
                <a:spcPct val="80000"/>
              </a:lnSpc>
            </a:pPr>
            <a:r>
              <a:rPr lang="en-US" sz="1600" b="1">
                <a:solidFill>
                  <a:srgbClr val="FFFF00"/>
                </a:solidFill>
                <a:effectLst/>
                <a:latin typeface="Arial" charset="0"/>
              </a:rPr>
              <a:t>bundle</a:t>
            </a:r>
            <a:r>
              <a:rPr lang="ru-RU" sz="1600" b="1">
                <a:solidFill>
                  <a:srgbClr val="FFFF00"/>
                </a:solidFill>
                <a:effectLst/>
                <a:latin typeface="Arial" charset="0"/>
              </a:rPr>
              <a:t> </a:t>
            </a:r>
            <a:r>
              <a:rPr lang="en-US" sz="1600" b="1">
                <a:solidFill>
                  <a:srgbClr val="FFFF00"/>
                </a:solidFill>
                <a:effectLst/>
                <a:latin typeface="Arial" charset="0"/>
              </a:rPr>
              <a:t>cooling possibility </a:t>
            </a:r>
          </a:p>
          <a:p>
            <a:pPr lvl="1">
              <a:lnSpc>
                <a:spcPct val="80000"/>
              </a:lnSpc>
            </a:pPr>
            <a:r>
              <a:rPr lang="en-US" sz="1600" b="1">
                <a:solidFill>
                  <a:srgbClr val="FFFF00"/>
                </a:solidFill>
                <a:effectLst/>
                <a:latin typeface="Arial" charset="0"/>
              </a:rPr>
              <a:t>structural elements status</a:t>
            </a:r>
          </a:p>
          <a:p>
            <a:pPr lvl="1">
              <a:lnSpc>
                <a:spcPct val="80000"/>
              </a:lnSpc>
            </a:pPr>
            <a:r>
              <a:rPr lang="en-US" sz="1600" b="1">
                <a:solidFill>
                  <a:srgbClr val="FFFF00"/>
                </a:solidFill>
                <a:effectLst/>
                <a:latin typeface="Arial" charset="0"/>
              </a:rPr>
              <a:t>Hydrogen release</a:t>
            </a:r>
          </a:p>
          <a:p>
            <a:pPr lvl="1">
              <a:lnSpc>
                <a:spcPct val="80000"/>
              </a:lnSpc>
            </a:pPr>
            <a:endParaRPr lang="en-US" sz="1600" b="1">
              <a:solidFill>
                <a:srgbClr val="FFFF00"/>
              </a:solidFill>
              <a:effectLst/>
              <a:latin typeface="Arial" charset="0"/>
            </a:endParaRPr>
          </a:p>
          <a:p>
            <a:pPr>
              <a:lnSpc>
                <a:spcPct val="80000"/>
              </a:lnSpc>
            </a:pPr>
            <a:endParaRPr lang="en-US" sz="1800" b="1">
              <a:solidFill>
                <a:srgbClr val="FFFF00"/>
              </a:solidFill>
              <a:effectLst/>
              <a:latin typeface="Arial" charset="0"/>
            </a:endParaRPr>
          </a:p>
          <a:p>
            <a:pPr>
              <a:lnSpc>
                <a:spcPct val="80000"/>
              </a:lnSpc>
            </a:pPr>
            <a:endParaRPr lang="en-US" sz="1800" b="1">
              <a:solidFill>
                <a:srgbClr val="FFFF00"/>
              </a:solidFill>
              <a:effectLst/>
              <a:latin typeface="Arial" charset="0"/>
            </a:endParaRPr>
          </a:p>
          <a:p>
            <a:pPr>
              <a:lnSpc>
                <a:spcPct val="80000"/>
              </a:lnSpc>
            </a:pPr>
            <a:endParaRPr lang="en-US" sz="1800" b="1">
              <a:solidFill>
                <a:srgbClr val="FFFF00"/>
              </a:solidFill>
              <a:effectLst/>
              <a:latin typeface="Arial" charset="0"/>
            </a:endParaRPr>
          </a:p>
          <a:p>
            <a:pPr>
              <a:lnSpc>
                <a:spcPct val="80000"/>
              </a:lnSpc>
            </a:pPr>
            <a:endParaRPr lang="en-US" sz="1800" b="1">
              <a:solidFill>
                <a:srgbClr val="FFFF00"/>
              </a:solidFill>
              <a:effectLst/>
              <a:latin typeface="Arial" charset="0"/>
            </a:endParaRPr>
          </a:p>
          <a:p>
            <a:pPr>
              <a:lnSpc>
                <a:spcPct val="80000"/>
              </a:lnSpc>
            </a:pPr>
            <a:endParaRPr lang="en-US" sz="1800" b="1">
              <a:solidFill>
                <a:srgbClr val="FFFF00"/>
              </a:solidFill>
              <a:effectLst/>
              <a:latin typeface="Arial" charset="0"/>
            </a:endParaRPr>
          </a:p>
          <a:p>
            <a:pPr>
              <a:lnSpc>
                <a:spcPct val="80000"/>
              </a:lnSpc>
            </a:pPr>
            <a:endParaRPr lang="ru-RU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7DE56-D6F6-48AE-8A30-89AC23F87771}" type="slidenum">
              <a:rPr lang="ru-RU"/>
              <a:pPr/>
              <a:t>20</a:t>
            </a:fld>
            <a:endParaRPr lang="ru-RU"/>
          </a:p>
        </p:txBody>
      </p:sp>
      <p:sp>
        <p:nvSpPr>
          <p:cNvPr id="77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Cladding oxide scale distribution</a:t>
            </a:r>
          </a:p>
        </p:txBody>
      </p:sp>
      <p:pic>
        <p:nvPicPr>
          <p:cNvPr id="770052" name="Picture 4" descr="F19"/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74" b="36736"/>
          <a:stretch>
            <a:fillRect/>
          </a:stretch>
        </p:blipFill>
        <p:spPr>
          <a:xfrm>
            <a:off x="1331913" y="1376363"/>
            <a:ext cx="6253162" cy="49863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71F81-A2BA-4325-A191-5CAA55FDE57F}" type="slidenum">
              <a:rPr lang="ru-RU"/>
              <a:pPr/>
              <a:t>21</a:t>
            </a:fld>
            <a:endParaRPr lang="ru-RU"/>
          </a:p>
        </p:txBody>
      </p:sp>
      <p:sp>
        <p:nvSpPr>
          <p:cNvPr id="77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UO2 dissolution</a:t>
            </a:r>
          </a:p>
        </p:txBody>
      </p:sp>
      <p:pic>
        <p:nvPicPr>
          <p:cNvPr id="772100" name="Picture 4" descr="F20"/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83" b="15092"/>
          <a:stretch>
            <a:fillRect/>
          </a:stretch>
        </p:blipFill>
        <p:spPr>
          <a:xfrm>
            <a:off x="1258888" y="1520825"/>
            <a:ext cx="6372225" cy="5080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9DC8-779C-4A0D-A736-7D22C189C484}" type="slidenum">
              <a:rPr lang="ru-RU"/>
              <a:pPr/>
              <a:t>22</a:t>
            </a:fld>
            <a:endParaRPr lang="ru-RU"/>
          </a:p>
        </p:txBody>
      </p:sp>
      <p:sp>
        <p:nvSpPr>
          <p:cNvPr id="77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Water mass balance during flooding (account for  CCF)</a:t>
            </a:r>
          </a:p>
        </p:txBody>
      </p:sp>
      <p:sp>
        <p:nvSpPr>
          <p:cNvPr id="77414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pic>
        <p:nvPicPr>
          <p:cNvPr id="774148" name="Picture 4" descr="F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74" b="25072"/>
          <a:stretch>
            <a:fillRect/>
          </a:stretch>
        </p:blipFill>
        <p:spPr bwMode="auto">
          <a:xfrm>
            <a:off x="1511300" y="1844675"/>
            <a:ext cx="6048375" cy="420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363E9-059F-4D0A-8AB8-DED67C9DD0DC}" type="slidenum">
              <a:rPr lang="ru-RU"/>
              <a:pPr/>
              <a:t>23</a:t>
            </a:fld>
            <a:endParaRPr lang="ru-RU"/>
          </a:p>
        </p:txBody>
      </p:sp>
      <p:sp>
        <p:nvSpPr>
          <p:cNvPr id="77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/>
              <a:t>Rod claddings temperature history during flooding stage</a:t>
            </a:r>
            <a:endParaRPr lang="en-US" sz="3200" b="1"/>
          </a:p>
        </p:txBody>
      </p:sp>
      <p:pic>
        <p:nvPicPr>
          <p:cNvPr id="777220" name="Picture 4" descr="F22"/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43" b="32057"/>
          <a:stretch>
            <a:fillRect/>
          </a:stretch>
        </p:blipFill>
        <p:spPr>
          <a:xfrm>
            <a:off x="1990725" y="1981200"/>
            <a:ext cx="516096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6702-1151-4FE1-8985-46EC3851D038}" type="slidenum">
              <a:rPr lang="ru-RU"/>
              <a:pPr/>
              <a:t>24</a:t>
            </a:fld>
            <a:endParaRPr lang="ru-RU"/>
          </a:p>
        </p:txBody>
      </p:sp>
      <p:sp>
        <p:nvSpPr>
          <p:cNvPr id="77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/>
              <a:t>Main conclusions derived from numerical analysis of the PARAMETER-SF1 experiment</a:t>
            </a:r>
            <a:r>
              <a:rPr lang="en-GB" sz="4000"/>
              <a:t> </a:t>
            </a:r>
            <a:endParaRPr lang="en-US" sz="4000"/>
          </a:p>
        </p:txBody>
      </p:sp>
      <p:sp>
        <p:nvSpPr>
          <p:cNvPr id="77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SF1 Experimental data are well consisted (temperature, oxide scale thickness, UO2 dissolution, hydrogen release) and is generally well predicted by codes. </a:t>
            </a:r>
          </a:p>
          <a:p>
            <a:pPr>
              <a:lnSpc>
                <a:spcPct val="90000"/>
              </a:lnSpc>
            </a:pPr>
            <a:r>
              <a:rPr lang="en-US" sz="2400"/>
              <a:t>SF1 test justified that the top flooding of overheated &gt;2000C  leads to: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Significant rod cladding degradation (to </a:t>
            </a:r>
            <a:r>
              <a:rPr lang="ru-RU" sz="2000"/>
              <a:t> 40</a:t>
            </a:r>
            <a:r>
              <a:rPr lang="en-US" sz="2000"/>
              <a:t>%)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Increase of produced hydrogen total mass by factor of 3 (30 g before quenching staring and 91 g is total mass)</a:t>
            </a:r>
          </a:p>
          <a:p>
            <a:pPr>
              <a:lnSpc>
                <a:spcPct val="90000"/>
              </a:lnSpc>
            </a:pPr>
            <a:r>
              <a:rPr lang="en-US" sz="2400"/>
              <a:t>SF1 test provided valuable outcomes to be used for  in VVERS SAM procedures development and verification</a:t>
            </a:r>
          </a:p>
          <a:p>
            <a:pPr>
              <a:lnSpc>
                <a:spcPct val="90000"/>
              </a:lnSpc>
            </a:pPr>
            <a:endParaRPr lang="en-US" sz="24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5FC12-F0D6-4319-BC20-56BE70C29D11}" type="slidenum">
              <a:rPr lang="ru-RU"/>
              <a:pPr/>
              <a:t>25</a:t>
            </a:fld>
            <a:endParaRPr lang="ru-RU"/>
          </a:p>
        </p:txBody>
      </p:sp>
      <p:sp>
        <p:nvSpPr>
          <p:cNvPr id="69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760413"/>
          </a:xfrm>
        </p:spPr>
        <p:txBody>
          <a:bodyPr/>
          <a:lstStyle/>
          <a:p>
            <a:r>
              <a:rPr lang="en-US" sz="2800" b="1">
                <a:solidFill>
                  <a:schemeClr val="tx1"/>
                </a:solidFill>
              </a:rPr>
              <a:t>Pre-test calculations of the PARAMETER-SF2  Proposed test scenario</a:t>
            </a:r>
            <a:endParaRPr lang="ru-RU" sz="2800" b="1">
              <a:solidFill>
                <a:schemeClr val="tx1"/>
              </a:solidFill>
            </a:endParaRPr>
          </a:p>
        </p:txBody>
      </p:sp>
      <p:graphicFrame>
        <p:nvGraphicFramePr>
          <p:cNvPr id="691279" name="Group 79"/>
          <p:cNvGraphicFramePr>
            <a:graphicFrameLocks noGrp="1"/>
          </p:cNvGraphicFramePr>
          <p:nvPr>
            <p:ph idx="1"/>
          </p:nvPr>
        </p:nvGraphicFramePr>
        <p:xfrm>
          <a:off x="468313" y="1196975"/>
          <a:ext cx="8229600" cy="5761038"/>
        </p:xfrm>
        <a:graphic>
          <a:graphicData uri="http://schemas.openxmlformats.org/drawingml/2006/table">
            <a:tbl>
              <a:tblPr/>
              <a:tblGrid>
                <a:gridCol w="647700"/>
                <a:gridCol w="2319337"/>
                <a:gridCol w="1281113"/>
                <a:gridCol w="1871662"/>
                <a:gridCol w="1079500"/>
                <a:gridCol w="1030288"/>
              </a:tblGrid>
              <a:tr h="2190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Stage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Stage substance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Main parameters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55403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FA temperature, K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Medium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Heating / cooling rate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Time, s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1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Heating of the fuel bundle with argon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~300 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cs typeface="Times New Roman" pitchFamily="18" charset="0"/>
                        </a:rPr>
                        <a:t>–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 350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Argon with flow rate of 2 g/s and temperature 670K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-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0-1000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Heating of the fuel bundle by the electric power, steam and argon flow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~770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Steam/Argon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with flow rates of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3.3/2 g/s and temperature 770/670K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-</a:t>
                      </a: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1000-4000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3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Heating of the fuel bundle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(transient phase I) 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770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→ 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1470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cs typeface="Times New Roman" pitchFamily="18" charset="0"/>
                        </a:rPr>
                        <a:t>”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cs typeface="Times New Roman" pitchFamily="18" charset="0"/>
                        </a:rPr>
                        <a:t>”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-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~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0.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3 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К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s</a:t>
                      </a: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4000-6000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4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Pre-oxidation of the bundle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~ 1473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cs typeface="Times New Roman" pitchFamily="18" charset="0"/>
                        </a:rPr>
                        <a:t>”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cs typeface="Times New Roman" pitchFamily="18" charset="0"/>
                        </a:rPr>
                        <a:t>”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-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6000-10000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6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5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Heating of the fuel bundle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(transient phase II)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1470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→ 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1870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cs typeface="Times New Roman" pitchFamily="18" charset="0"/>
                        </a:rPr>
                        <a:t>”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cs typeface="Times New Roman" pitchFamily="18" charset="0"/>
                        </a:rPr>
                        <a:t>”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~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0.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3 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К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s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10000- ~11000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7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6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Flooding of the fuel bundle from the top after Tmax = 1870 K reached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Up to saturation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Water with flow rate of 40 g/s and temperature 330 K (top reflood)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-</a:t>
                      </a: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~150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(duration)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8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7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Flooding of the fuel bundle from the bottom  50s after top flooding starting or when  T&lt;900K at 1250 mm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Up to saturation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Water with flow rate of 100g/s and temperature 330 K (bottom reflood)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-</a:t>
                      </a: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~100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(duration)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04B36-2C86-4F0A-B116-66420CF43CE8}" type="slidenum">
              <a:rPr lang="ru-RU"/>
              <a:pPr/>
              <a:t>26</a:t>
            </a:fld>
            <a:endParaRPr lang="ru-RU"/>
          </a:p>
        </p:txBody>
      </p:sp>
      <p:sp>
        <p:nvSpPr>
          <p:cNvPr id="693259" name="Rectangle 11"/>
          <p:cNvSpPr>
            <a:spLocks noChangeArrowheads="1"/>
          </p:cNvSpPr>
          <p:nvPr/>
        </p:nvSpPr>
        <p:spPr bwMode="auto">
          <a:xfrm>
            <a:off x="250825" y="1160463"/>
            <a:ext cx="4321175" cy="5219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69325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250825" y="260350"/>
            <a:ext cx="8640763" cy="706438"/>
          </a:xfrm>
        </p:spPr>
        <p:txBody>
          <a:bodyPr/>
          <a:lstStyle/>
          <a:p>
            <a:r>
              <a:rPr lang="en-US" sz="3200" b="1">
                <a:solidFill>
                  <a:schemeClr val="tx1"/>
                </a:solidFill>
              </a:rPr>
              <a:t>Proposed PARAMETER-SF2 test conditions</a:t>
            </a:r>
            <a:endParaRPr lang="ru-RU" sz="3200" b="1">
              <a:solidFill>
                <a:schemeClr val="tx1"/>
              </a:solidFill>
            </a:endParaRPr>
          </a:p>
        </p:txBody>
      </p:sp>
      <p:pic>
        <p:nvPicPr>
          <p:cNvPr id="693252" name="Picture 4" descr="_pcool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1125538"/>
            <a:ext cx="3927475" cy="2522537"/>
          </a:xfrm>
          <a:solidFill>
            <a:schemeClr val="tx1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3253" name="Picture 5" descr="_qtot"/>
          <p:cNvPicPr>
            <a:picLocks noChangeAspect="1" noChangeArrowheads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3681413"/>
            <a:ext cx="3960812" cy="2706687"/>
          </a:xfrm>
          <a:solidFill>
            <a:schemeClr val="tx1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3258" name="Picture 10" descr="scenario__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1233488"/>
            <a:ext cx="4156075" cy="495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CF16E-7A94-438E-9327-1BFC98968F25}" type="slidenum">
              <a:rPr lang="ru-RU"/>
              <a:pPr/>
              <a:t>27</a:t>
            </a:fld>
            <a:endParaRPr lang="ru-RU"/>
          </a:p>
        </p:txBody>
      </p:sp>
      <p:sp>
        <p:nvSpPr>
          <p:cNvPr id="69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960438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Sensitivities</a:t>
            </a:r>
            <a:r>
              <a:rPr lang="ru-RU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9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76363"/>
            <a:ext cx="82296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Assessment of required power level for the pre-oxidation phase (~1470K)</a:t>
            </a:r>
          </a:p>
          <a:p>
            <a:pPr>
              <a:lnSpc>
                <a:spcPct val="90000"/>
              </a:lnSpc>
            </a:pPr>
            <a:r>
              <a:rPr lang="en-US" sz="2800"/>
              <a:t>Assessment of </a:t>
            </a:r>
            <a:r>
              <a:rPr lang="ru-RU" sz="2800"/>
              <a:t> </a:t>
            </a:r>
            <a:r>
              <a:rPr lang="en-US" sz="2800"/>
              <a:t>acceptable temperatures deviation and delay of water injection beginning</a:t>
            </a:r>
            <a:endParaRPr lang="ru-RU" sz="2800"/>
          </a:p>
          <a:p>
            <a:pPr>
              <a:lnSpc>
                <a:spcPct val="90000"/>
              </a:lnSpc>
            </a:pPr>
            <a:r>
              <a:rPr lang="en-US" sz="2800"/>
              <a:t>Pre-injected water level assessment </a:t>
            </a:r>
            <a:r>
              <a:rPr lang="ru-RU" sz="2800"/>
              <a:t>– </a:t>
            </a:r>
            <a:r>
              <a:rPr lang="en-US" sz="2800"/>
              <a:t>to avoid unexpected early flooding from bottom by steam or flashing</a:t>
            </a:r>
          </a:p>
          <a:p>
            <a:pPr>
              <a:lnSpc>
                <a:spcPct val="90000"/>
              </a:lnSpc>
            </a:pPr>
            <a:endParaRPr lang="ru-RU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450AF-A789-4615-8780-A3D69D38FF9B}" type="slidenum">
              <a:rPr lang="ru-RU"/>
              <a:pPr/>
              <a:t>28</a:t>
            </a:fld>
            <a:endParaRPr lang="ru-RU"/>
          </a:p>
        </p:txBody>
      </p:sp>
      <p:sp>
        <p:nvSpPr>
          <p:cNvPr id="695306" name="Rectangle 10"/>
          <p:cNvSpPr>
            <a:spLocks noChangeArrowheads="1"/>
          </p:cNvSpPr>
          <p:nvPr/>
        </p:nvSpPr>
        <p:spPr bwMode="auto">
          <a:xfrm>
            <a:off x="358775" y="4041775"/>
            <a:ext cx="3925888" cy="2590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695303" name="Rectangle 7"/>
          <p:cNvSpPr>
            <a:spLocks noChangeArrowheads="1"/>
          </p:cNvSpPr>
          <p:nvPr/>
        </p:nvSpPr>
        <p:spPr bwMode="auto">
          <a:xfrm>
            <a:off x="323850" y="1125538"/>
            <a:ext cx="3852863" cy="2565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69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371600"/>
          </a:xfrm>
        </p:spPr>
        <p:txBody>
          <a:bodyPr/>
          <a:lstStyle/>
          <a:p>
            <a:r>
              <a:rPr lang="en-US"/>
              <a:t>Power balance</a:t>
            </a:r>
            <a:endParaRPr lang="ru-RU"/>
          </a:p>
        </p:txBody>
      </p:sp>
      <p:sp>
        <p:nvSpPr>
          <p:cNvPr id="695299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4427538" y="1196975"/>
            <a:ext cx="4537075" cy="5040313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/>
              <a:t>Pre-oxidation stage</a:t>
            </a:r>
          </a:p>
          <a:p>
            <a:pPr>
              <a:lnSpc>
                <a:spcPct val="90000"/>
              </a:lnSpc>
            </a:pPr>
            <a:r>
              <a:rPr lang="en-US" sz="2400"/>
              <a:t>Total power ~6</a:t>
            </a:r>
            <a:r>
              <a:rPr lang="en-US" sz="2400">
                <a:cs typeface="Arial" charset="0"/>
              </a:rPr>
              <a:t>÷</a:t>
            </a:r>
            <a:r>
              <a:rPr lang="en-US" sz="2400"/>
              <a:t>7 kW</a:t>
            </a:r>
          </a:p>
          <a:p>
            <a:pPr>
              <a:lnSpc>
                <a:spcPct val="90000"/>
              </a:lnSpc>
            </a:pPr>
            <a:r>
              <a:rPr lang="en-US" sz="2400"/>
              <a:t>Joule heating power </a:t>
            </a:r>
          </a:p>
          <a:p>
            <a:pPr>
              <a:lnSpc>
                <a:spcPct val="90000"/>
              </a:lnSpc>
            </a:pPr>
            <a:r>
              <a:rPr lang="en-US" sz="2400"/>
              <a:t>~5.5</a:t>
            </a:r>
            <a:r>
              <a:rPr lang="en-US" sz="2400">
                <a:cs typeface="Arial" charset="0"/>
              </a:rPr>
              <a:t>÷</a:t>
            </a:r>
            <a:r>
              <a:rPr lang="en-US" sz="2400"/>
              <a:t>6.5 kW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/>
              <a:t>Transient phase </a:t>
            </a:r>
          </a:p>
          <a:p>
            <a:pPr>
              <a:lnSpc>
                <a:spcPct val="90000"/>
              </a:lnSpc>
            </a:pPr>
            <a:r>
              <a:rPr lang="en-US" sz="2400"/>
              <a:t>Total power ~8-9 kW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4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/>
              <a:t>Heat losses to shroud</a:t>
            </a:r>
          </a:p>
          <a:p>
            <a:pPr>
              <a:lnSpc>
                <a:spcPct val="90000"/>
              </a:lnSpc>
            </a:pPr>
            <a:r>
              <a:rPr lang="en-US" sz="2400"/>
              <a:t>~up to 50% of total power</a:t>
            </a:r>
          </a:p>
          <a:p>
            <a:pPr>
              <a:lnSpc>
                <a:spcPct val="90000"/>
              </a:lnSpc>
            </a:pPr>
            <a:r>
              <a:rPr lang="en-US" sz="2400"/>
              <a:t>No significant temperature dependence on steam flow rate</a:t>
            </a:r>
            <a:endParaRPr lang="ru-RU" sz="2800"/>
          </a:p>
        </p:txBody>
      </p:sp>
      <p:pic>
        <p:nvPicPr>
          <p:cNvPr id="695302" name="Picture 6" descr="Qa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1160463"/>
            <a:ext cx="3736975" cy="254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5305" name="Picture 9" descr="Qlos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4041775"/>
            <a:ext cx="37084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50C44-4EE8-4BCE-864E-66393DF2494B}" type="slidenum">
              <a:rPr lang="ru-RU"/>
              <a:pPr/>
              <a:t>29</a:t>
            </a:fld>
            <a:endParaRPr lang="ru-RU"/>
          </a:p>
        </p:txBody>
      </p:sp>
      <p:sp>
        <p:nvSpPr>
          <p:cNvPr id="69734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647700" y="225425"/>
            <a:ext cx="8229600" cy="847725"/>
          </a:xfrm>
        </p:spPr>
        <p:txBody>
          <a:bodyPr/>
          <a:lstStyle/>
          <a:p>
            <a:r>
              <a:rPr lang="en-US"/>
              <a:t>Bundle hottest zone</a:t>
            </a:r>
            <a:endParaRPr lang="ru-RU"/>
          </a:p>
        </p:txBody>
      </p:sp>
      <p:pic>
        <p:nvPicPr>
          <p:cNvPr id="6973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125538"/>
            <a:ext cx="2544762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73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6165850"/>
            <a:ext cx="985838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73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384425"/>
            <a:ext cx="2124075" cy="3524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735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941888"/>
            <a:ext cx="985838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7351" name="Rectangle 7"/>
          <p:cNvSpPr>
            <a:spLocks noChangeArrowheads="1"/>
          </p:cNvSpPr>
          <p:nvPr/>
        </p:nvSpPr>
        <p:spPr bwMode="auto">
          <a:xfrm>
            <a:off x="5364163" y="4292600"/>
            <a:ext cx="145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>
                <a:latin typeface="Arial" charset="0"/>
              </a:rPr>
              <a:t>1</a:t>
            </a:r>
            <a:r>
              <a:rPr lang="en-US" sz="2400">
                <a:latin typeface="Arial" charset="0"/>
              </a:rPr>
              <a:t>30</a:t>
            </a:r>
            <a:r>
              <a:rPr lang="ru-RU" sz="2400">
                <a:latin typeface="Arial" charset="0"/>
              </a:rPr>
              <a:t>0</a:t>
            </a:r>
            <a:r>
              <a:rPr lang="en-US" sz="2400">
                <a:latin typeface="Arial" charset="0"/>
              </a:rPr>
              <a:t> mm</a:t>
            </a:r>
            <a:endParaRPr lang="ru-RU" sz="2400">
              <a:latin typeface="Arial" charset="0"/>
            </a:endParaRPr>
          </a:p>
        </p:txBody>
      </p:sp>
      <p:sp>
        <p:nvSpPr>
          <p:cNvPr id="697352" name="Rectangle 8"/>
          <p:cNvSpPr>
            <a:spLocks noChangeArrowheads="1"/>
          </p:cNvSpPr>
          <p:nvPr/>
        </p:nvSpPr>
        <p:spPr bwMode="auto">
          <a:xfrm>
            <a:off x="5292725" y="1916113"/>
            <a:ext cx="1455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>
                <a:latin typeface="Arial" charset="0"/>
              </a:rPr>
              <a:t>1</a:t>
            </a:r>
            <a:r>
              <a:rPr lang="en-US" sz="2400">
                <a:latin typeface="Arial" charset="0"/>
              </a:rPr>
              <a:t>2</a:t>
            </a:r>
            <a:r>
              <a:rPr lang="ru-RU" sz="2400">
                <a:latin typeface="Arial" charset="0"/>
              </a:rPr>
              <a:t>00</a:t>
            </a:r>
            <a:r>
              <a:rPr lang="en-US" sz="2400">
                <a:latin typeface="Arial" charset="0"/>
              </a:rPr>
              <a:t> mm</a:t>
            </a:r>
            <a:endParaRPr lang="ru-RU" sz="2400">
              <a:latin typeface="Arial" charset="0"/>
            </a:endParaRPr>
          </a:p>
        </p:txBody>
      </p:sp>
      <p:pic>
        <p:nvPicPr>
          <p:cNvPr id="697353" name="Picture 9" descr="_tcl_1250"/>
          <p:cNvPicPr>
            <a:picLocks noChangeAspect="1" noChangeArrowheads="1"/>
          </p:cNvPicPr>
          <p:nvPr>
            <p:ph sz="quarter"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2871788"/>
            <a:ext cx="3527425" cy="2103437"/>
          </a:xfrm>
          <a:solidFill>
            <a:schemeClr val="tx1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97354" name="Rectangle 10"/>
          <p:cNvSpPr>
            <a:spLocks noChangeArrowheads="1"/>
          </p:cNvSpPr>
          <p:nvPr/>
        </p:nvSpPr>
        <p:spPr bwMode="auto">
          <a:xfrm>
            <a:off x="1763713" y="3860800"/>
            <a:ext cx="145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>
                <a:latin typeface="Arial" charset="0"/>
              </a:rPr>
              <a:t>1</a:t>
            </a:r>
            <a:r>
              <a:rPr lang="en-US" sz="2400">
                <a:latin typeface="Arial" charset="0"/>
              </a:rPr>
              <a:t>25</a:t>
            </a:r>
            <a:r>
              <a:rPr lang="ru-RU" sz="2400">
                <a:latin typeface="Arial" charset="0"/>
              </a:rPr>
              <a:t>0</a:t>
            </a:r>
            <a:r>
              <a:rPr lang="en-US" sz="2400">
                <a:latin typeface="Arial" charset="0"/>
              </a:rPr>
              <a:t> mm</a:t>
            </a:r>
            <a:endParaRPr lang="ru-RU" sz="2400">
              <a:latin typeface="Arial" charset="0"/>
            </a:endParaRPr>
          </a:p>
        </p:txBody>
      </p:sp>
      <p:sp>
        <p:nvSpPr>
          <p:cNvPr id="697355" name="Rectangle 11"/>
          <p:cNvSpPr>
            <a:spLocks noChangeArrowheads="1"/>
          </p:cNvSpPr>
          <p:nvPr/>
        </p:nvSpPr>
        <p:spPr bwMode="auto">
          <a:xfrm>
            <a:off x="519113" y="5373688"/>
            <a:ext cx="403383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Arial" charset="0"/>
              </a:rPr>
              <a:t>  </a:t>
            </a:r>
            <a:r>
              <a:rPr lang="en-US" sz="2000" b="1">
                <a:latin typeface="Arial" charset="0"/>
              </a:rPr>
              <a:t>Calculated Max Temperatures</a:t>
            </a:r>
            <a:r>
              <a:rPr lang="en-US" sz="2400">
                <a:latin typeface="Arial" charset="0"/>
              </a:rPr>
              <a:t> </a:t>
            </a:r>
          </a:p>
          <a:p>
            <a:pPr algn="ctr"/>
            <a:r>
              <a:rPr lang="en-US" sz="2000">
                <a:latin typeface="Arial" charset="0"/>
              </a:rPr>
              <a:t>SOCRAT 1200 </a:t>
            </a:r>
            <a:r>
              <a:rPr lang="en-US" sz="2000">
                <a:latin typeface="Arial" charset="0"/>
                <a:sym typeface="Symbol" pitchFamily="18" charset="2"/>
              </a:rPr>
              <a:t>1</a:t>
            </a:r>
            <a:r>
              <a:rPr lang="en-US" sz="2000">
                <a:latin typeface="Arial" charset="0"/>
              </a:rPr>
              <a:t>250mm</a:t>
            </a:r>
          </a:p>
          <a:p>
            <a:pPr algn="ctr"/>
            <a:r>
              <a:rPr lang="en-US" sz="2000">
                <a:latin typeface="Arial" charset="0"/>
              </a:rPr>
              <a:t>ICARE     1250 </a:t>
            </a:r>
            <a:r>
              <a:rPr lang="en-US" sz="2000">
                <a:latin typeface="Arial" charset="0"/>
                <a:sym typeface="Symbol" pitchFamily="18" charset="2"/>
              </a:rPr>
              <a:t></a:t>
            </a:r>
            <a:r>
              <a:rPr lang="en-US" sz="2000">
                <a:latin typeface="Arial" charset="0"/>
              </a:rPr>
              <a:t>1300mm</a:t>
            </a:r>
            <a:endParaRPr lang="ru-RU" sz="2000">
              <a:latin typeface="Arial" charset="0"/>
            </a:endParaRPr>
          </a:p>
        </p:txBody>
      </p:sp>
      <p:sp>
        <p:nvSpPr>
          <p:cNvPr id="697356" name="Rectangle 12"/>
          <p:cNvSpPr>
            <a:spLocks noChangeArrowheads="1"/>
          </p:cNvSpPr>
          <p:nvPr/>
        </p:nvSpPr>
        <p:spPr bwMode="auto">
          <a:xfrm>
            <a:off x="912813" y="1100138"/>
            <a:ext cx="30289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Arial" charset="0"/>
              </a:rPr>
              <a:t>Maximum cladding </a:t>
            </a:r>
          </a:p>
          <a:p>
            <a:pPr algn="ctr"/>
            <a:r>
              <a:rPr lang="en-US" sz="2000">
                <a:latin typeface="Arial" charset="0"/>
              </a:rPr>
              <a:t>temperature at 1250 mm </a:t>
            </a:r>
          </a:p>
          <a:p>
            <a:pPr algn="ctr"/>
            <a:r>
              <a:rPr lang="en-US" sz="2000">
                <a:latin typeface="Arial" charset="0"/>
              </a:rPr>
              <a:t>(6 thermocouples)</a:t>
            </a:r>
            <a:endParaRPr lang="ru-RU" sz="2000">
              <a:latin typeface="Arial" charset="0"/>
            </a:endParaRPr>
          </a:p>
        </p:txBody>
      </p:sp>
      <p:pic>
        <p:nvPicPr>
          <p:cNvPr id="697357" name="Picture 13" descr="_zro2_1200"/>
          <p:cNvPicPr>
            <a:picLocks noChangeAspect="1" noChangeArrowheads="1"/>
          </p:cNvPicPr>
          <p:nvPr>
            <p:ph sz="quarter" idx="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33963" y="1492250"/>
            <a:ext cx="3425825" cy="2293938"/>
          </a:xfrm>
          <a:solidFill>
            <a:schemeClr val="tx1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7358" name="Picture 14" descr="_zro2_1300"/>
          <p:cNvPicPr>
            <a:picLocks noChangeAspect="1" noChangeArrowheads="1"/>
          </p:cNvPicPr>
          <p:nvPr>
            <p:ph sz="quarter" idx="4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0313" y="3897313"/>
            <a:ext cx="3427412" cy="2293937"/>
          </a:xfrm>
          <a:solidFill>
            <a:schemeClr val="tx1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97359" name="Rectangle 15"/>
          <p:cNvSpPr>
            <a:spLocks noChangeArrowheads="1"/>
          </p:cNvSpPr>
          <p:nvPr/>
        </p:nvSpPr>
        <p:spPr bwMode="auto">
          <a:xfrm>
            <a:off x="5508625" y="1989138"/>
            <a:ext cx="1150938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ru-RU"/>
              <a:t>1250 </a:t>
            </a:r>
            <a:r>
              <a:rPr lang="en-US"/>
              <a:t>mm</a:t>
            </a:r>
            <a:endParaRPr lang="ru-RU"/>
          </a:p>
        </p:txBody>
      </p:sp>
      <p:sp>
        <p:nvSpPr>
          <p:cNvPr id="697364" name="Rectangle 20"/>
          <p:cNvSpPr>
            <a:spLocks noChangeArrowheads="1"/>
          </p:cNvSpPr>
          <p:nvPr/>
        </p:nvSpPr>
        <p:spPr bwMode="auto">
          <a:xfrm>
            <a:off x="5508625" y="4365625"/>
            <a:ext cx="1150938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/>
              <a:t>1300 mm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2A5F-9F13-4D78-B507-DBBC4C182E4D}" type="slidenum">
              <a:rPr lang="ru-RU"/>
              <a:pPr/>
              <a:t>3</a:t>
            </a:fld>
            <a:endParaRPr lang="ru-RU"/>
          </a:p>
        </p:txBody>
      </p:sp>
      <p:sp>
        <p:nvSpPr>
          <p:cNvPr id="67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 Pre-test numerical analysis of PARAMETER-SF1 and -SF2 experiments</a:t>
            </a:r>
            <a:r>
              <a:rPr lang="en-US" sz="4000"/>
              <a:t> </a:t>
            </a:r>
            <a:br>
              <a:rPr lang="en-US" sz="4000"/>
            </a:br>
            <a:endParaRPr lang="ru-RU" sz="4000"/>
          </a:p>
        </p:txBody>
      </p:sp>
      <p:sp>
        <p:nvSpPr>
          <p:cNvPr id="67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/>
          </a:p>
          <a:p>
            <a:pPr>
              <a:lnSpc>
                <a:spcPct val="80000"/>
              </a:lnSpc>
            </a:pPr>
            <a:r>
              <a:rPr lang="en-US" sz="2000"/>
              <a:t>Goal – scenario justification and development of requires for measuring and control systems and recommendations. </a:t>
            </a:r>
          </a:p>
          <a:p>
            <a:pPr algn="ctr">
              <a:lnSpc>
                <a:spcPct val="80000"/>
              </a:lnSpc>
            </a:pPr>
            <a:endParaRPr lang="en-US" sz="2000"/>
          </a:p>
          <a:p>
            <a:pPr>
              <a:lnSpc>
                <a:spcPct val="80000"/>
              </a:lnSpc>
            </a:pPr>
            <a:r>
              <a:rPr lang="en-US" sz="2000"/>
              <a:t>Used codes –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/>
              <a:t>     - RATEG/SVECHA (SOCRAT), RELAP,  MELCOR 1.8.5,  PARAM TG, ICARE/CATHARE, ATHLET, MAAP4 (SF1).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/>
              <a:t>     - SOCRAT,  ICARE/CATHARE, PARAM TG (SF2)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/>
          </a:p>
          <a:p>
            <a:pPr>
              <a:lnSpc>
                <a:spcPct val="80000"/>
              </a:lnSpc>
            </a:pPr>
            <a:r>
              <a:rPr lang="en-US" sz="2000"/>
              <a:t>Blind phase of verification for RATEG/SVECHA, RELAP , MELCOR 1.8.5, ICARE/CATHARE, ATHLET, MAAP4 (SF1).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/>
          </a:p>
          <a:p>
            <a:pPr>
              <a:lnSpc>
                <a:spcPct val="80000"/>
              </a:lnSpc>
            </a:pPr>
            <a:r>
              <a:rPr lang="en-US" sz="2000"/>
              <a:t> Participants IBRAE, RRC</a:t>
            </a:r>
            <a:r>
              <a:rPr lang="ru-RU" sz="2000"/>
              <a:t> </a:t>
            </a:r>
            <a:r>
              <a:rPr lang="en-US" sz="2000"/>
              <a:t>KI, GIDROPRESS, NPO LUCH, GRS, EdF. </a:t>
            </a:r>
            <a:endParaRPr lang="ru-RU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4459E-4DD7-42CA-BAB1-AE4ED221BE43}" type="slidenum">
              <a:rPr lang="ru-RU"/>
              <a:pPr/>
              <a:t>30</a:t>
            </a:fld>
            <a:endParaRPr lang="ru-RU"/>
          </a:p>
        </p:txBody>
      </p:sp>
      <p:sp>
        <p:nvSpPr>
          <p:cNvPr id="69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47725"/>
          </a:xfrm>
        </p:spPr>
        <p:txBody>
          <a:bodyPr/>
          <a:lstStyle/>
          <a:p>
            <a:r>
              <a:rPr lang="en-US" sz="3600"/>
              <a:t>Temperature &amp; flooding time variation</a:t>
            </a:r>
            <a:endParaRPr lang="ru-RU" sz="3600"/>
          </a:p>
        </p:txBody>
      </p:sp>
      <p:sp>
        <p:nvSpPr>
          <p:cNvPr id="699395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684213" y="4941888"/>
            <a:ext cx="8002587" cy="15113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Overheated bundle ~1800K peak temperature</a:t>
            </a:r>
          </a:p>
          <a:p>
            <a:pPr>
              <a:lnSpc>
                <a:spcPct val="80000"/>
              </a:lnSpc>
            </a:pPr>
            <a:r>
              <a:rPr lang="en-US" sz="2400"/>
              <a:t>Power &amp; steam off, no flooding in-time</a:t>
            </a:r>
          </a:p>
          <a:p>
            <a:pPr>
              <a:lnSpc>
                <a:spcPct val="80000"/>
              </a:lnSpc>
            </a:pPr>
            <a:r>
              <a:rPr lang="en-US" sz="2400"/>
              <a:t>No problem with bundle cooling, temperature does not exceed 2100K</a:t>
            </a:r>
            <a:endParaRPr lang="ru-RU" sz="2400"/>
          </a:p>
        </p:txBody>
      </p:sp>
      <p:pic>
        <p:nvPicPr>
          <p:cNvPr id="699396" name="Picture 4" descr="T_CLAD3_1250_1500"/>
          <p:cNvPicPr>
            <a:picLocks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1125538"/>
            <a:ext cx="6481762" cy="3813175"/>
          </a:xfrm>
          <a:solidFill>
            <a:schemeClr val="tx1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99397" name="Text Box 5"/>
          <p:cNvSpPr txBox="1">
            <a:spLocks noChangeArrowheads="1"/>
          </p:cNvSpPr>
          <p:nvPr/>
        </p:nvSpPr>
        <p:spPr bwMode="auto">
          <a:xfrm>
            <a:off x="6588125" y="1341438"/>
            <a:ext cx="1116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Arial" charset="0"/>
              </a:rPr>
              <a:t>ICARE</a:t>
            </a:r>
            <a:endParaRPr lang="ru-RU" sz="240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84E1D-47D1-4754-B9A1-4C70418788CA}" type="slidenum">
              <a:rPr lang="ru-RU"/>
              <a:pPr/>
              <a:t>31</a:t>
            </a:fld>
            <a:endParaRPr lang="ru-RU"/>
          </a:p>
        </p:txBody>
      </p:sp>
      <p:sp>
        <p:nvSpPr>
          <p:cNvPr id="71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Some results of QUENCH-06* </a:t>
            </a:r>
            <a:endParaRPr lang="ru-RU"/>
          </a:p>
        </p:txBody>
      </p:sp>
      <p:sp>
        <p:nvSpPr>
          <p:cNvPr id="71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437063"/>
            <a:ext cx="9144000" cy="2420937"/>
          </a:xfrm>
        </p:spPr>
        <p:txBody>
          <a:bodyPr/>
          <a:lstStyle/>
          <a:p>
            <a:r>
              <a:rPr lang="en-US" sz="2000"/>
              <a:t>Water pre-injection in dry hot lower plenum leads to flushing and rapid cooling down of the bundle for short period.</a:t>
            </a:r>
          </a:p>
          <a:p>
            <a:pPr>
              <a:buFont typeface="Wingdings" pitchFamily="2" charset="2"/>
              <a:buNone/>
            </a:pPr>
            <a:endParaRPr lang="en-US" sz="2000"/>
          </a:p>
          <a:p>
            <a:pPr>
              <a:buFont typeface="Wingdings" pitchFamily="2" charset="2"/>
              <a:buNone/>
            </a:pPr>
            <a:r>
              <a:rPr lang="en-US" sz="2000"/>
              <a:t> </a:t>
            </a:r>
            <a:r>
              <a:rPr lang="ru-RU" sz="1600"/>
              <a:t>*</a:t>
            </a:r>
            <a:r>
              <a:rPr lang="en-US" sz="1600"/>
              <a:t> L.Sepold, W.Hering, C.Homann, A.Miassoedov, G.Schanz, U.Stegmaier</a:t>
            </a:r>
            <a:r>
              <a:rPr lang="ru-RU" sz="1600"/>
              <a:t> </a:t>
            </a:r>
            <a:r>
              <a:rPr lang="en-US" sz="1600"/>
              <a:t>,M.Steinbruck, H.Steiner, J.Stuckert. “Experimental and Computational Results of the QUENCH-06 Test (OECD ISP-45)”, Forschungszentrum Karlsruhe GmbH, Karlsruhe, 2004.</a:t>
            </a:r>
            <a:r>
              <a:rPr lang="ru-RU" sz="1600"/>
              <a:t> </a:t>
            </a:r>
          </a:p>
        </p:txBody>
      </p:sp>
      <p:pic>
        <p:nvPicPr>
          <p:cNvPr id="7137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1520825"/>
            <a:ext cx="3806825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373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588" y="1557338"/>
            <a:ext cx="4371975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3737" name="Line 9"/>
          <p:cNvSpPr>
            <a:spLocks noChangeShapeType="1"/>
          </p:cNvSpPr>
          <p:nvPr/>
        </p:nvSpPr>
        <p:spPr bwMode="auto">
          <a:xfrm>
            <a:off x="468313" y="5408613"/>
            <a:ext cx="83518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43BF3-8A5C-4C6A-B8C4-C7FBD3973F45}" type="slidenum">
              <a:rPr lang="ru-RU"/>
              <a:pPr/>
              <a:t>32</a:t>
            </a:fld>
            <a:endParaRPr lang="ru-RU"/>
          </a:p>
        </p:txBody>
      </p:sp>
      <p:sp>
        <p:nvSpPr>
          <p:cNvPr id="70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188913"/>
            <a:ext cx="8229600" cy="847725"/>
          </a:xfrm>
        </p:spPr>
        <p:txBody>
          <a:bodyPr/>
          <a:lstStyle/>
          <a:p>
            <a:r>
              <a:rPr lang="en-US" sz="4000"/>
              <a:t>Test section water level</a:t>
            </a:r>
            <a:endParaRPr lang="ru-RU" sz="4000"/>
          </a:p>
        </p:txBody>
      </p:sp>
      <p:sp>
        <p:nvSpPr>
          <p:cNvPr id="701443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611188" y="4005263"/>
            <a:ext cx="8075612" cy="223202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Reduction of quench water impact on bottom chamber structures (electrodes degradation</a:t>
            </a:r>
            <a:r>
              <a:rPr lang="ru-RU" sz="2400"/>
              <a:t>, </a:t>
            </a:r>
            <a:r>
              <a:rPr lang="en-US" sz="2400"/>
              <a:t>FA cooling down by steam)</a:t>
            </a:r>
          </a:p>
          <a:p>
            <a:pPr>
              <a:lnSpc>
                <a:spcPct val="90000"/>
              </a:lnSpc>
            </a:pPr>
            <a:r>
              <a:rPr lang="en-US" sz="2400"/>
              <a:t>Assessment of body temperature and heater power calculated</a:t>
            </a:r>
            <a:r>
              <a:rPr lang="ru-RU" sz="2400"/>
              <a:t> </a:t>
            </a:r>
            <a:r>
              <a:rPr lang="en-US" sz="2400"/>
              <a:t>by SOCRAT</a:t>
            </a:r>
            <a:endParaRPr lang="ru-RU" sz="2400"/>
          </a:p>
        </p:txBody>
      </p:sp>
      <p:pic>
        <p:nvPicPr>
          <p:cNvPr id="701444" name="Picture 4"/>
          <p:cNvPicPr>
            <a:picLocks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46" r="7170"/>
          <a:stretch>
            <a:fillRect/>
          </a:stretch>
        </p:blipFill>
        <p:spPr>
          <a:xfrm>
            <a:off x="1692275" y="1268413"/>
            <a:ext cx="2673350" cy="18303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1445" name="Picture 5" descr="_lev"/>
          <p:cNvPicPr>
            <a:picLocks noChangeAspect="1" noChangeArrowheads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363" y="1268413"/>
            <a:ext cx="3825875" cy="2595562"/>
          </a:xfrm>
          <a:solidFill>
            <a:schemeClr val="tx1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01446" name="Text Box 6"/>
          <p:cNvSpPr txBox="1">
            <a:spLocks noChangeArrowheads="1"/>
          </p:cNvSpPr>
          <p:nvPr/>
        </p:nvSpPr>
        <p:spPr bwMode="auto">
          <a:xfrm>
            <a:off x="323850" y="1412875"/>
            <a:ext cx="1276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Arial" charset="0"/>
              </a:rPr>
              <a:t>proposed</a:t>
            </a:r>
            <a:endParaRPr lang="ru-RU">
              <a:latin typeface="Arial" charset="0"/>
            </a:endParaRPr>
          </a:p>
        </p:txBody>
      </p:sp>
      <p:pic>
        <p:nvPicPr>
          <p:cNvPr id="70144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6" t="40346" r="7170"/>
          <a:stretch>
            <a:fillRect/>
          </a:stretch>
        </p:blipFill>
        <p:spPr bwMode="auto">
          <a:xfrm>
            <a:off x="1535113" y="1052513"/>
            <a:ext cx="3252787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1448" name="Line 8"/>
          <p:cNvSpPr>
            <a:spLocks noChangeShapeType="1"/>
          </p:cNvSpPr>
          <p:nvPr/>
        </p:nvSpPr>
        <p:spPr bwMode="auto">
          <a:xfrm>
            <a:off x="684213" y="1844675"/>
            <a:ext cx="20161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1449" name="Text Box 9"/>
          <p:cNvSpPr txBox="1">
            <a:spLocks noChangeArrowheads="1"/>
          </p:cNvSpPr>
          <p:nvPr/>
        </p:nvSpPr>
        <p:spPr bwMode="auto">
          <a:xfrm>
            <a:off x="6300788" y="1341438"/>
            <a:ext cx="1276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Arial" charset="0"/>
              </a:rPr>
              <a:t>calculated</a:t>
            </a:r>
            <a:endParaRPr lang="ru-RU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ECE6C-0E4C-4217-A236-4F6F86FA3AB5}" type="slidenum">
              <a:rPr lang="ru-RU"/>
              <a:pPr/>
              <a:t>33</a:t>
            </a:fld>
            <a:endParaRPr lang="ru-RU"/>
          </a:p>
        </p:txBody>
      </p:sp>
      <p:sp>
        <p:nvSpPr>
          <p:cNvPr id="70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0"/>
            <a:ext cx="8229600" cy="1371600"/>
          </a:xfrm>
        </p:spPr>
        <p:txBody>
          <a:bodyPr/>
          <a:lstStyle/>
          <a:p>
            <a:r>
              <a:rPr lang="en-US"/>
              <a:t>Hydrogen generation</a:t>
            </a:r>
            <a:endParaRPr lang="ru-RU"/>
          </a:p>
        </p:txBody>
      </p:sp>
      <p:sp>
        <p:nvSpPr>
          <p:cNvPr id="705540" name="Rectangle 4"/>
          <p:cNvSpPr>
            <a:spLocks noChangeArrowheads="1"/>
          </p:cNvSpPr>
          <p:nvPr/>
        </p:nvSpPr>
        <p:spPr bwMode="auto">
          <a:xfrm>
            <a:off x="673100" y="4154488"/>
            <a:ext cx="4038600" cy="218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endParaRPr lang="ru-RU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705541" name="Picture 5" descr="_Gh2_out"/>
          <p:cNvPicPr>
            <a:picLocks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1773238"/>
            <a:ext cx="3851275" cy="2500312"/>
          </a:xfrm>
          <a:solidFill>
            <a:schemeClr val="tx1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5542" name="Picture 6" descr="_Mh2"/>
          <p:cNvPicPr>
            <a:picLocks noChangeAspect="1" noChangeArrowheads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1736725"/>
            <a:ext cx="3671888" cy="2497138"/>
          </a:xfrm>
          <a:solidFill>
            <a:schemeClr val="tx1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42AF-7ACC-4253-9772-D69A06EBE68D}" type="slidenum">
              <a:rPr lang="ru-RU"/>
              <a:pPr/>
              <a:t>34</a:t>
            </a:fld>
            <a:endParaRPr lang="ru-RU"/>
          </a:p>
        </p:txBody>
      </p:sp>
      <p:sp>
        <p:nvSpPr>
          <p:cNvPr id="707592" name="Rectangle 8"/>
          <p:cNvSpPr>
            <a:spLocks noChangeArrowheads="1"/>
          </p:cNvSpPr>
          <p:nvPr/>
        </p:nvSpPr>
        <p:spPr bwMode="auto">
          <a:xfrm>
            <a:off x="935038" y="1484313"/>
            <a:ext cx="4429125" cy="4176712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70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47725"/>
          </a:xfrm>
        </p:spPr>
        <p:txBody>
          <a:bodyPr/>
          <a:lstStyle/>
          <a:p>
            <a:r>
              <a:rPr lang="en-US" sz="3600"/>
              <a:t>Flooding Phase (SOCRAT calculations)</a:t>
            </a:r>
            <a:endParaRPr lang="ru-RU" sz="3600"/>
          </a:p>
        </p:txBody>
      </p:sp>
      <p:sp>
        <p:nvSpPr>
          <p:cNvPr id="70758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724525" y="1341438"/>
            <a:ext cx="2951163" cy="4281487"/>
          </a:xfrm>
        </p:spPr>
        <p:txBody>
          <a:bodyPr/>
          <a:lstStyle/>
          <a:p>
            <a:r>
              <a:rPr lang="en-US" sz="2400"/>
              <a:t>quickly cooling down at 1500-1250 mm due to top flooding.</a:t>
            </a:r>
          </a:p>
          <a:p>
            <a:r>
              <a:rPr lang="en-US" sz="2400"/>
              <a:t>Reheating up at 1250-1400 mm during simultaneous (top and bottom) flooding</a:t>
            </a:r>
            <a:endParaRPr lang="ru-RU" sz="2400"/>
          </a:p>
        </p:txBody>
      </p:sp>
      <p:pic>
        <p:nvPicPr>
          <p:cNvPr id="707591" name="Picture 7" descr="reflood"/>
          <p:cNvPicPr>
            <a:picLocks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1628775"/>
            <a:ext cx="4038600" cy="37544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11CB8-77EA-4AA4-BD36-5B84FAE78649}" type="slidenum">
              <a:rPr lang="ru-RU"/>
              <a:pPr/>
              <a:t>35</a:t>
            </a:fld>
            <a:endParaRPr lang="ru-RU"/>
          </a:p>
        </p:txBody>
      </p:sp>
      <p:sp>
        <p:nvSpPr>
          <p:cNvPr id="70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47725"/>
          </a:xfrm>
        </p:spPr>
        <p:txBody>
          <a:bodyPr/>
          <a:lstStyle/>
          <a:p>
            <a:r>
              <a:rPr lang="en-US" sz="3600"/>
              <a:t>Flooding Phase (ICARE calculations)</a:t>
            </a:r>
            <a:endParaRPr lang="ru-RU" sz="3600"/>
          </a:p>
        </p:txBody>
      </p:sp>
      <p:sp>
        <p:nvSpPr>
          <p:cNvPr id="70963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724525" y="1341438"/>
            <a:ext cx="2951163" cy="4281487"/>
          </a:xfrm>
        </p:spPr>
        <p:txBody>
          <a:bodyPr/>
          <a:lstStyle/>
          <a:p>
            <a:r>
              <a:rPr lang="en-US" sz="2800"/>
              <a:t>No fast cooling from top flooding</a:t>
            </a:r>
          </a:p>
          <a:p>
            <a:r>
              <a:rPr lang="en-US" sz="2800"/>
              <a:t>Simultaneous cooling by steam/water mixture from bottom flooding</a:t>
            </a:r>
            <a:endParaRPr lang="ru-RU" sz="2800"/>
          </a:p>
        </p:txBody>
      </p:sp>
      <p:pic>
        <p:nvPicPr>
          <p:cNvPr id="709636" name="Picture 4" descr="_i_flood"/>
          <p:cNvPicPr>
            <a:picLocks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196975"/>
            <a:ext cx="5122862" cy="4664075"/>
          </a:xfrm>
          <a:solidFill>
            <a:schemeClr val="tx1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31962-7875-488D-9786-12C4BF5AE618}" type="slidenum">
              <a:rPr lang="ru-RU"/>
              <a:pPr/>
              <a:t>36</a:t>
            </a:fld>
            <a:endParaRPr lang="ru-RU"/>
          </a:p>
        </p:txBody>
      </p:sp>
      <p:sp>
        <p:nvSpPr>
          <p:cNvPr id="71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Conclusions</a:t>
            </a:r>
            <a:endParaRPr lang="ru-RU"/>
          </a:p>
        </p:txBody>
      </p:sp>
      <p:sp>
        <p:nvSpPr>
          <p:cNvPr id="71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46116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Pre-test and post-test assessment of SF1 and SF2 have been performed: 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Used codes –    RATEG/SVECHA (SOCRAT), RELAP,  MELCOR 1.8.5,  PARAM TG, ICARE/CATHARE, ATHLET, MAAP4 (SF1). 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Participants - IBRAE, RRC</a:t>
            </a:r>
            <a:r>
              <a:rPr lang="ru-RU" sz="2400"/>
              <a:t> </a:t>
            </a:r>
            <a:r>
              <a:rPr lang="en-US" sz="2400"/>
              <a:t>KI, GIDROPRESS, NPO LUCH, GRS, EdF. </a:t>
            </a:r>
          </a:p>
          <a:p>
            <a:pPr>
              <a:lnSpc>
                <a:spcPct val="80000"/>
              </a:lnSpc>
            </a:pPr>
            <a:r>
              <a:rPr lang="en-US" sz="2800"/>
              <a:t>New data for SFD code assessment and improvements were obtained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Thermal-hydraulic models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Fuel rod models (oxidation, degradation, heat exchange models)</a:t>
            </a:r>
          </a:p>
          <a:p>
            <a:pPr>
              <a:lnSpc>
                <a:spcPct val="80000"/>
              </a:lnSpc>
            </a:pPr>
            <a:endParaRPr lang="ru-RU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7F0ED-937E-4290-9A67-BD5D5DEDF2A9}" type="slidenum">
              <a:rPr lang="ru-RU"/>
              <a:pPr/>
              <a:t>4</a:t>
            </a:fld>
            <a:endParaRPr lang="ru-RU"/>
          </a:p>
        </p:txBody>
      </p:sp>
      <p:sp>
        <p:nvSpPr>
          <p:cNvPr id="68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Objectives and Tasks</a:t>
            </a:r>
            <a:r>
              <a:rPr lang="ru-RU" sz="4000"/>
              <a:t> </a:t>
            </a:r>
            <a:r>
              <a:rPr lang="en-US" sz="4000"/>
              <a:t>for codes verification and models development</a:t>
            </a:r>
            <a:endParaRPr lang="ru-RU" sz="4000"/>
          </a:p>
        </p:txBody>
      </p:sp>
      <p:sp>
        <p:nvSpPr>
          <p:cNvPr id="68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000"/>
              <a:t>To assess physical-chemical models</a:t>
            </a:r>
          </a:p>
          <a:p>
            <a:pPr>
              <a:lnSpc>
                <a:spcPct val="80000"/>
              </a:lnSpc>
            </a:pPr>
            <a:r>
              <a:rPr lang="en-US" sz="2000"/>
              <a:t>To check an adequacy of processes modeling during flooding</a:t>
            </a:r>
          </a:p>
          <a:p>
            <a:pPr>
              <a:lnSpc>
                <a:spcPct val="80000"/>
              </a:lnSpc>
            </a:pPr>
            <a:r>
              <a:rPr lang="en-US" sz="2000"/>
              <a:t>To collect data for thermohydraulic models development</a:t>
            </a:r>
          </a:p>
          <a:p>
            <a:pPr lvl="1">
              <a:lnSpc>
                <a:spcPct val="80000"/>
              </a:lnSpc>
            </a:pPr>
            <a:r>
              <a:rPr lang="en-GB" sz="2000"/>
              <a:t>Determination of the heat transfer coefficients in POST-CHF mode using the data on temperature evolution during the quench phase.  </a:t>
            </a:r>
          </a:p>
          <a:p>
            <a:pPr lvl="1">
              <a:lnSpc>
                <a:spcPct val="80000"/>
              </a:lnSpc>
            </a:pPr>
            <a:r>
              <a:rPr lang="en-GB" sz="2000"/>
              <a:t>Evaluation of the components deformation after test and possible limitation of surface wetting due to decrease of flow area.  </a:t>
            </a:r>
          </a:p>
          <a:p>
            <a:pPr lvl="1">
              <a:lnSpc>
                <a:spcPct val="80000"/>
              </a:lnSpc>
            </a:pPr>
            <a:r>
              <a:rPr lang="en-GB" sz="2000"/>
              <a:t>Specification of  parameters in models available in computer codes for POST-CHF heat transfer and flooding treatment. Justification of the applicability of these parameters for simulation of the processes occurring under the conditions similar to the experiment SF2 ones.</a:t>
            </a:r>
            <a:r>
              <a:rPr lang="en-US" sz="2000"/>
              <a:t> </a:t>
            </a:r>
            <a:endParaRPr lang="en-US" sz="2000">
              <a:solidFill>
                <a:schemeClr val="folHlink"/>
              </a:solidFill>
            </a:endParaRPr>
          </a:p>
          <a:p>
            <a:pPr>
              <a:lnSpc>
                <a:spcPct val="80000"/>
              </a:lnSpc>
            </a:pP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2C3A4-CC63-4803-B671-3820E2390890}" type="slidenum">
              <a:rPr lang="ru-RU"/>
              <a:pPr/>
              <a:t>5</a:t>
            </a:fld>
            <a:endParaRPr lang="ru-RU"/>
          </a:p>
        </p:txBody>
      </p:sp>
      <p:sp>
        <p:nvSpPr>
          <p:cNvPr id="688130" name="Rectangle 2"/>
          <p:cNvSpPr>
            <a:spLocks noChangeArrowheads="1"/>
          </p:cNvSpPr>
          <p:nvPr/>
        </p:nvSpPr>
        <p:spPr bwMode="auto">
          <a:xfrm>
            <a:off x="0" y="-647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688131" name="Text Box 3"/>
          <p:cNvSpPr txBox="1">
            <a:spLocks noChangeArrowheads="1"/>
          </p:cNvSpPr>
          <p:nvPr/>
        </p:nvSpPr>
        <p:spPr bwMode="auto">
          <a:xfrm>
            <a:off x="2051050" y="260350"/>
            <a:ext cx="53578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Arial" charset="0"/>
              </a:rPr>
              <a:t>SOCRAT                                                  ICARE</a:t>
            </a:r>
            <a:endParaRPr lang="ru-RU">
              <a:latin typeface="Arial" charset="0"/>
            </a:endParaRPr>
          </a:p>
        </p:txBody>
      </p:sp>
      <p:graphicFrame>
        <p:nvGraphicFramePr>
          <p:cNvPr id="688132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4356100" y="765175"/>
          <a:ext cx="4213225" cy="587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134" name="Рисунок" r:id="rId4" imgW="6508824" imgH="8918823" progId="Word.Picture.8">
                  <p:embed/>
                </p:oleObj>
              </mc:Choice>
              <mc:Fallback>
                <p:oleObj name="Рисунок" r:id="rId4" imgW="6508824" imgH="8918823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765175"/>
                        <a:ext cx="4213225" cy="587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88133" name="Picture 5" descr="nodal_socrat_SF2_eng"/>
          <p:cNvPicPr>
            <a:picLocks noChangeAspect="1" noChangeArrowheads="1"/>
          </p:cNvPicPr>
          <p:nvPr>
            <p:ph sz="half"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23963" y="773113"/>
            <a:ext cx="2327275" cy="60848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8C390-C2D1-4A1A-BEEC-BABDE82D9286}" type="slidenum">
              <a:rPr lang="ru-RU"/>
              <a:pPr/>
              <a:t>6</a:t>
            </a:fld>
            <a:endParaRPr lang="ru-RU"/>
          </a:p>
        </p:txBody>
      </p:sp>
      <p:sp>
        <p:nvSpPr>
          <p:cNvPr id="733190" name="Rectangle 6"/>
          <p:cNvSpPr>
            <a:spLocks noChangeArrowheads="1"/>
          </p:cNvSpPr>
          <p:nvPr/>
        </p:nvSpPr>
        <p:spPr bwMode="auto">
          <a:xfrm>
            <a:off x="1547813" y="1592263"/>
            <a:ext cx="6337300" cy="435768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73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068388"/>
          </a:xfrm>
        </p:spPr>
        <p:txBody>
          <a:bodyPr/>
          <a:lstStyle/>
          <a:p>
            <a:r>
              <a:rPr lang="en-GB" sz="2400" b="1"/>
              <a:t>Steam flow rate at the assembly inlet</a:t>
            </a:r>
            <a:r>
              <a:rPr lang="ru-RU" sz="4000"/>
              <a:t> </a:t>
            </a:r>
            <a:br>
              <a:rPr lang="ru-RU" sz="4000"/>
            </a:br>
            <a:r>
              <a:rPr lang="ru-RU" sz="4000"/>
              <a:t> </a:t>
            </a:r>
            <a:r>
              <a:rPr lang="en-US" sz="2000"/>
              <a:t>Pre-test calculations, PARAMETER-SF1</a:t>
            </a:r>
            <a:r>
              <a:rPr lang="ru-RU" sz="4000"/>
              <a:t> </a:t>
            </a:r>
            <a:endParaRPr lang="en-US" sz="2000"/>
          </a:p>
        </p:txBody>
      </p:sp>
      <p:pic>
        <p:nvPicPr>
          <p:cNvPr id="733189" name="Picture 5" descr="december_experiment\graf_eng\wmf\Gv_in.wmf"/>
          <p:cNvPicPr>
            <a:picLocks noChangeAspect="1" noChangeArrowheads="1"/>
          </p:cNvPicPr>
          <p:nvPr>
            <p:ph type="body" idx="1"/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55763" y="1700213"/>
            <a:ext cx="5951537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F5616-7555-4EAE-B34E-4C993FE8A19F}" type="slidenum">
              <a:rPr lang="ru-RU"/>
              <a:pPr/>
              <a:t>7</a:t>
            </a:fld>
            <a:endParaRPr lang="ru-RU"/>
          </a:p>
        </p:txBody>
      </p:sp>
      <p:sp>
        <p:nvSpPr>
          <p:cNvPr id="737285" name="Rectangle 5"/>
          <p:cNvSpPr>
            <a:spLocks noChangeArrowheads="1"/>
          </p:cNvSpPr>
          <p:nvPr/>
        </p:nvSpPr>
        <p:spPr bwMode="auto">
          <a:xfrm>
            <a:off x="1439863" y="1773238"/>
            <a:ext cx="6553200" cy="48244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73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39825"/>
          </a:xfrm>
        </p:spPr>
        <p:txBody>
          <a:bodyPr/>
          <a:lstStyle/>
          <a:p>
            <a:r>
              <a:rPr lang="en-GB" sz="2400" b="1"/>
              <a:t>Electric power supply</a:t>
            </a:r>
            <a:r>
              <a:rPr lang="ru-RU" sz="4000"/>
              <a:t> </a:t>
            </a:r>
            <a:br>
              <a:rPr lang="ru-RU" sz="4000"/>
            </a:br>
            <a:r>
              <a:rPr lang="ru-RU" sz="4000"/>
              <a:t> </a:t>
            </a:r>
            <a:r>
              <a:rPr lang="en-US" sz="2000"/>
              <a:t>Pre-test calculations, PARAMETER-SF1</a:t>
            </a:r>
            <a:r>
              <a:rPr lang="ru-RU" sz="4000"/>
              <a:t> </a:t>
            </a:r>
            <a:endParaRPr lang="en-US" sz="4000"/>
          </a:p>
        </p:txBody>
      </p:sp>
      <p:pic>
        <p:nvPicPr>
          <p:cNvPr id="737284" name="Picture 4" descr="december_experiment\graf_eng\wmf\Q_tot.wmf"/>
          <p:cNvPicPr>
            <a:picLocks noChangeAspect="1" noChangeArrowheads="1"/>
          </p:cNvPicPr>
          <p:nvPr>
            <p:ph type="body" idx="1"/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55763" y="2133600"/>
            <a:ext cx="6027737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26A5D-B175-4E88-BC4E-A3133CFB112D}" type="slidenum">
              <a:rPr lang="ru-RU"/>
              <a:pPr/>
              <a:t>8</a:t>
            </a:fld>
            <a:endParaRPr lang="ru-RU"/>
          </a:p>
        </p:txBody>
      </p:sp>
      <p:sp>
        <p:nvSpPr>
          <p:cNvPr id="743429" name="Rectangle 5"/>
          <p:cNvSpPr>
            <a:spLocks noChangeArrowheads="1"/>
          </p:cNvSpPr>
          <p:nvPr/>
        </p:nvSpPr>
        <p:spPr bwMode="auto">
          <a:xfrm>
            <a:off x="1042988" y="1808163"/>
            <a:ext cx="6985000" cy="48244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74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1"/>
              <a:t>Coolant temperature at the elevation  of 1250 mm</a:t>
            </a:r>
            <a:br>
              <a:rPr lang="en-GB" sz="2400" b="1"/>
            </a:br>
            <a:r>
              <a:rPr lang="en-GB" sz="2400" b="1"/>
              <a:t> </a:t>
            </a:r>
            <a:r>
              <a:rPr lang="en-US" sz="2000"/>
              <a:t>Pre-test calculations, PARAMETER-SF1</a:t>
            </a:r>
            <a:r>
              <a:rPr lang="ru-RU" sz="4000"/>
              <a:t> </a:t>
            </a:r>
            <a:endParaRPr lang="en-US" sz="4000"/>
          </a:p>
        </p:txBody>
      </p:sp>
      <p:pic>
        <p:nvPicPr>
          <p:cNvPr id="743428" name="Picture 4" descr="december_experiment\graf_eng\wmf\Tg_1250.wmf"/>
          <p:cNvPicPr>
            <a:picLocks noChangeAspect="1" noChangeArrowheads="1"/>
          </p:cNvPicPr>
          <p:nvPr>
            <p:ph type="body" idx="1"/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913" y="2133600"/>
            <a:ext cx="6196012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D678-DD61-4AF2-917A-B40D657D2F0F}" type="slidenum">
              <a:rPr lang="ru-RU"/>
              <a:pPr/>
              <a:t>9</a:t>
            </a:fld>
            <a:endParaRPr lang="ru-RU"/>
          </a:p>
        </p:txBody>
      </p:sp>
      <p:sp>
        <p:nvSpPr>
          <p:cNvPr id="744453" name="Rectangle 5"/>
          <p:cNvSpPr>
            <a:spLocks noChangeArrowheads="1"/>
          </p:cNvSpPr>
          <p:nvPr/>
        </p:nvSpPr>
        <p:spPr bwMode="auto">
          <a:xfrm>
            <a:off x="1116013" y="1952625"/>
            <a:ext cx="7092950" cy="4572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74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1"/>
              <a:t>Cladding temperature of fuel rods of the 2nd row at the elevation of 1100 mm</a:t>
            </a:r>
            <a:br>
              <a:rPr lang="en-GB" sz="2400" b="1"/>
            </a:br>
            <a:r>
              <a:rPr lang="en-GB" sz="2400" b="1"/>
              <a:t> </a:t>
            </a:r>
            <a:r>
              <a:rPr lang="en-US" sz="2000"/>
              <a:t>Pre-test calculations, PARAMETER-SF1</a:t>
            </a:r>
            <a:r>
              <a:rPr lang="ru-RU" sz="4000"/>
              <a:t> </a:t>
            </a:r>
            <a:endParaRPr lang="en-US" sz="4000"/>
          </a:p>
        </p:txBody>
      </p:sp>
      <p:pic>
        <p:nvPicPr>
          <p:cNvPr id="744452" name="Picture 4" descr="december_experiment\graf_eng\wmf\Tcl_2_1100.wmf"/>
          <p:cNvPicPr>
            <a:picLocks noChangeAspect="1" noChangeArrowheads="1"/>
          </p:cNvPicPr>
          <p:nvPr>
            <p:ph type="body" idx="1"/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2133600"/>
            <a:ext cx="6196012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1249</Words>
  <Application>Microsoft Office PowerPoint</Application>
  <PresentationFormat>Bildschirmpräsentation (4:3)</PresentationFormat>
  <Paragraphs>254</Paragraphs>
  <Slides>36</Slides>
  <Notes>29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36</vt:i4>
      </vt:variant>
    </vt:vector>
  </HeadingPairs>
  <TitlesOfParts>
    <vt:vector size="43" baseType="lpstr">
      <vt:lpstr>Times New Roman</vt:lpstr>
      <vt:lpstr>Tahoma</vt:lpstr>
      <vt:lpstr>Arial</vt:lpstr>
      <vt:lpstr>Wingdings</vt:lpstr>
      <vt:lpstr>Symbol</vt:lpstr>
      <vt:lpstr>Текстура</vt:lpstr>
      <vt:lpstr>Рисунок Microsoft Word</vt:lpstr>
      <vt:lpstr>PowerPoint-Präsentation</vt:lpstr>
      <vt:lpstr>Scope of the PARAMETER-SF tests</vt:lpstr>
      <vt:lpstr> Pre-test numerical analysis of PARAMETER-SF1 and -SF2 experiments  </vt:lpstr>
      <vt:lpstr>Objectives and Tasks for codes verification and models development</vt:lpstr>
      <vt:lpstr>PowerPoint-Präsentation</vt:lpstr>
      <vt:lpstr>Steam flow rate at the assembly inlet   Pre-test calculations, PARAMETER-SF1 </vt:lpstr>
      <vt:lpstr>Electric power supply   Pre-test calculations, PARAMETER-SF1 </vt:lpstr>
      <vt:lpstr>Coolant temperature at the elevation  of 1250 mm  Pre-test calculations, PARAMETER-SF1 </vt:lpstr>
      <vt:lpstr>Cladding temperature of fuel rods of the 2nd row at the elevation of 1100 mm  Pre-test calculations, PARAMETER-SF1 </vt:lpstr>
      <vt:lpstr>Cladding temperature of fuel rods of the 3rd row at the elevation of 1250 mm  Pre-test calculations, PARAMETER-SF1 </vt:lpstr>
      <vt:lpstr>Hydrogen release  Pre-test calculations, PARAMETER-SF1 </vt:lpstr>
      <vt:lpstr>Pre-test calculations of the PARAMETER-SF1 experiment vs measured data</vt:lpstr>
      <vt:lpstr>Post-test calculations of the PARAMETER-SF1 experiment  Main phenomena </vt:lpstr>
      <vt:lpstr>Steam condensation </vt:lpstr>
      <vt:lpstr>Electric power supply  Post-test calculations, PARAMETER-SF1 </vt:lpstr>
      <vt:lpstr>Fuel rods claddings temperature  The 2nd row, elevation of 1100 mm  Post-test calculations, PARAMETER-SF1 </vt:lpstr>
      <vt:lpstr>Fuel rods claddings temperature  The 2nd row, elevation of 1250 mm  Post-test calculations, PARAMETER-SF1</vt:lpstr>
      <vt:lpstr>Hydrogen production  Post-test calculations, PARAMETER-SF1 </vt:lpstr>
      <vt:lpstr>Numerical analysis by SOCRAT  Post-test calculations, PARAMETER-SF1  Temperature front propagation, 2nd row rods claddings </vt:lpstr>
      <vt:lpstr>Cladding oxide scale distribution</vt:lpstr>
      <vt:lpstr>UO2 dissolution</vt:lpstr>
      <vt:lpstr>Water mass balance during flooding (account for  CCF)</vt:lpstr>
      <vt:lpstr>Rod claddings temperature history during flooding stage</vt:lpstr>
      <vt:lpstr>Main conclusions derived from numerical analysis of the PARAMETER-SF1 experiment </vt:lpstr>
      <vt:lpstr>Pre-test calculations of the PARAMETER-SF2  Proposed test scenario</vt:lpstr>
      <vt:lpstr>Proposed PARAMETER-SF2 test conditions</vt:lpstr>
      <vt:lpstr>Sensitivities </vt:lpstr>
      <vt:lpstr>Power balance</vt:lpstr>
      <vt:lpstr>Bundle hottest zone</vt:lpstr>
      <vt:lpstr>Temperature &amp; flooding time variation</vt:lpstr>
      <vt:lpstr>Some results of QUENCH-06* </vt:lpstr>
      <vt:lpstr>Test section water level</vt:lpstr>
      <vt:lpstr>Hydrogen generation</vt:lpstr>
      <vt:lpstr>Flooding Phase (SOCRAT calculations)</vt:lpstr>
      <vt:lpstr>Flooding Phase (ICARE calculations)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Marina</dc:creator>
  <cp:lastModifiedBy>Peters, Ursula</cp:lastModifiedBy>
  <cp:revision>813</cp:revision>
  <cp:lastPrinted>2005-07-14T06:02:59Z</cp:lastPrinted>
  <dcterms:created xsi:type="dcterms:W3CDTF">2002-08-21T11:50:12Z</dcterms:created>
  <dcterms:modified xsi:type="dcterms:W3CDTF">2012-10-10T06:44:14Z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escription0">
    <vt:lpwstr>Computational assessment (pre- / post-test) of fuel assembly tests in frame of the project # 3194</vt:lpwstr>
  </property>
</Properties>
</file>