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7"/>
  </p:notesMasterIdLst>
  <p:handoutMasterIdLst>
    <p:handoutMasterId r:id="rId28"/>
  </p:handoutMasterIdLst>
  <p:sldIdLst>
    <p:sldId id="304" r:id="rId2"/>
    <p:sldId id="481" r:id="rId3"/>
    <p:sldId id="504" r:id="rId4"/>
    <p:sldId id="482" r:id="rId5"/>
    <p:sldId id="483" r:id="rId6"/>
    <p:sldId id="484" r:id="rId7"/>
    <p:sldId id="485" r:id="rId8"/>
    <p:sldId id="486" r:id="rId9"/>
    <p:sldId id="487" r:id="rId10"/>
    <p:sldId id="489" r:id="rId11"/>
    <p:sldId id="491" r:id="rId12"/>
    <p:sldId id="492" r:id="rId13"/>
    <p:sldId id="494" r:id="rId14"/>
    <p:sldId id="493" r:id="rId15"/>
    <p:sldId id="495" r:id="rId16"/>
    <p:sldId id="499" r:id="rId17"/>
    <p:sldId id="502" r:id="rId18"/>
    <p:sldId id="505" r:id="rId19"/>
    <p:sldId id="500" r:id="rId20"/>
    <p:sldId id="496" r:id="rId21"/>
    <p:sldId id="497" r:id="rId22"/>
    <p:sldId id="503" r:id="rId23"/>
    <p:sldId id="501" r:id="rId24"/>
    <p:sldId id="498" r:id="rId25"/>
    <p:sldId id="506" r:id="rId26"/>
  </p:sldIdLst>
  <p:sldSz cx="9144000" cy="6858000" type="screen4x3"/>
  <p:notesSz cx="679767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00"/>
    <a:srgbClr val="0066FF"/>
    <a:srgbClr val="009999"/>
    <a:srgbClr val="D60093"/>
    <a:srgbClr val="B0ECF6"/>
    <a:srgbClr val="588DCE"/>
    <a:srgbClr val="FFFF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9" autoAdjust="0"/>
    <p:restoredTop sz="94625" autoAdjust="0"/>
  </p:normalViewPr>
  <p:slideViewPr>
    <p:cSldViewPr>
      <p:cViewPr>
        <p:scale>
          <a:sx n="96" d="100"/>
          <a:sy n="96" d="100"/>
        </p:scale>
        <p:origin x="-128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1578" y="-72"/>
      </p:cViewPr>
      <p:guideLst>
        <p:guide orient="horz" pos="3109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377363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fld id="{71A2A9EE-BD84-4FEB-B0F6-9035DC1B89B1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975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28688" y="739775"/>
            <a:ext cx="494030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91063"/>
            <a:ext cx="4984750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377363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fld id="{69CC955B-437B-48F8-8349-9AC0C217B4DC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0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94CB57-B1DB-45B3-8471-89069B3F28D0}" type="slidenum">
              <a:rPr lang="ru-RU"/>
              <a:pPr/>
              <a:t>1</a:t>
            </a:fld>
            <a:endParaRPr lang="ru-RU"/>
          </a:p>
        </p:txBody>
      </p:sp>
      <p:sp>
        <p:nvSpPr>
          <p:cNvPr id="10445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928688" y="739775"/>
            <a:ext cx="4940300" cy="3705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6463" y="4691063"/>
            <a:ext cx="4984750" cy="4441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2461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246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246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1E4CFA3-5598-47DB-A0B4-AAC7782D1976}" type="slidenum">
              <a:rPr lang="ru-RU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E1D98-DC2F-4A86-9A75-BE483606F1BD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58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AF091-268C-4432-AA05-39FCD2A0F56D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995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1E16BCE-D9BE-43DA-86B7-D1D65E013CE4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67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BF4BF-5473-4724-8BEB-618FF6680572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AC519-2AEC-4833-AF0D-AD7CE42C7AC5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12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B0EEE-7F34-43C3-A3DA-94F9F91CFCE7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45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88C66-44A7-4397-A00A-8B329844B8D0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618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FFB3C-4467-4855-9B85-874FF21A12DA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065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AF86D-8B58-4C63-8D64-6F9A458C0E52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03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CC612-7D34-407A-BCB2-263E838C7C70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29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35849-AED5-4CD1-A8D3-00257A0F17FC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77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33DC1">
                <a:gamma/>
                <a:shade val="54510"/>
                <a:invGamma/>
              </a:srgbClr>
            </a:gs>
            <a:gs pos="100000">
              <a:srgbClr val="433DC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F3605194-8611-4043-AD6D-D5A4E5D7FDFC}" type="slidenum">
              <a:rPr lang="ru-RU"/>
              <a:pPr/>
              <a:t>‹Nr.›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wmf/E_tot_.wmf" TargetMode="Externa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wmf/G_steam_.wmf" TargetMode="Externa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wmf/Tcl_2_1250.wmf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wmf/Tcl_2_1100.wmf" TargetMode="Externa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wmf/Tcl_2_0900.wmf" TargetMode="Externa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wmf/Q_tot.wmf" TargetMode="Externa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9B13BC3A-C0FB-4CBB-8D11-5504DC4BC4A6}" type="slidenum">
              <a:rPr lang="ru-RU"/>
              <a:pPr/>
              <a:t>1</a:t>
            </a:fld>
            <a:endParaRPr lang="ru-RU"/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611188" y="2600325"/>
            <a:ext cx="7920037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/>
              <a:t>Post-test assessment of the top-flooding test PARAMETER-SF1</a:t>
            </a:r>
            <a:r>
              <a:rPr lang="en-US" sz="2400"/>
              <a:t> </a:t>
            </a:r>
            <a:endParaRPr lang="en-US" sz="3200">
              <a:solidFill>
                <a:srgbClr val="FFFF00"/>
              </a:solidFill>
              <a:latin typeface="Arial" charset="0"/>
            </a:endParaRPr>
          </a:p>
          <a:p>
            <a:pPr algn="ctr"/>
            <a:endParaRPr lang="en-US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1042988" y="5842000"/>
            <a:ext cx="7345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solidFill>
                  <a:srgbClr val="FFFF00"/>
                </a:solidFill>
              </a:rPr>
              <a:t>September 5-8, 2006, Kurchatov, Kazakhstan</a:t>
            </a:r>
            <a:endParaRPr lang="ru-RU" i="1">
              <a:solidFill>
                <a:srgbClr val="FFFF00"/>
              </a:solidFill>
            </a:endParaRPr>
          </a:p>
        </p:txBody>
      </p:sp>
      <p:sp>
        <p:nvSpPr>
          <p:cNvPr id="103441" name="Text Box 17"/>
          <p:cNvSpPr txBox="1">
            <a:spLocks noChangeArrowheads="1"/>
          </p:cNvSpPr>
          <p:nvPr/>
        </p:nvSpPr>
        <p:spPr bwMode="auto">
          <a:xfrm>
            <a:off x="3167063" y="4076700"/>
            <a:ext cx="4068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 i="1">
              <a:solidFill>
                <a:schemeClr val="folHlink"/>
              </a:solidFill>
              <a:latin typeface="Arbat" pitchFamily="2" charset="0"/>
            </a:endParaRPr>
          </a:p>
        </p:txBody>
      </p:sp>
      <p:sp>
        <p:nvSpPr>
          <p:cNvPr id="103444" name="Text Box 20"/>
          <p:cNvSpPr txBox="1">
            <a:spLocks noChangeArrowheads="1"/>
          </p:cNvSpPr>
          <p:nvPr/>
        </p:nvSpPr>
        <p:spPr bwMode="auto">
          <a:xfrm>
            <a:off x="717550" y="196850"/>
            <a:ext cx="5259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3447" name="Text Box 23"/>
          <p:cNvSpPr txBox="1">
            <a:spLocks noChangeArrowheads="1"/>
          </p:cNvSpPr>
          <p:nvPr/>
        </p:nvSpPr>
        <p:spPr bwMode="auto">
          <a:xfrm>
            <a:off x="287338" y="225425"/>
            <a:ext cx="32400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FSUE SRI SIA “LUCH”</a:t>
            </a:r>
            <a:r>
              <a:rPr lang="ru-RU">
                <a:latin typeface="Arial" charset="0"/>
              </a:rPr>
              <a:t> </a:t>
            </a:r>
            <a:endParaRPr lang="en-US" b="1">
              <a:latin typeface="Arial" charset="0"/>
            </a:endParaRPr>
          </a:p>
          <a:p>
            <a:r>
              <a:rPr lang="en-US" b="1">
                <a:latin typeface="Arial" charset="0"/>
              </a:rPr>
              <a:t>IBRAE RAS</a:t>
            </a:r>
          </a:p>
          <a:p>
            <a:r>
              <a:rPr lang="en-US" b="1">
                <a:latin typeface="Arial" charset="0"/>
              </a:rPr>
              <a:t>FSUE EDO “GIDROPRESS”</a:t>
            </a:r>
            <a:r>
              <a:rPr lang="ru-RU"/>
              <a:t> </a:t>
            </a:r>
          </a:p>
        </p:txBody>
      </p:sp>
      <p:sp>
        <p:nvSpPr>
          <p:cNvPr id="103448" name="Text Box 24"/>
          <p:cNvSpPr txBox="1">
            <a:spLocks noChangeArrowheads="1"/>
          </p:cNvSpPr>
          <p:nvPr/>
        </p:nvSpPr>
        <p:spPr bwMode="auto">
          <a:xfrm>
            <a:off x="3124200" y="51816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Arial" charset="0"/>
              </a:rPr>
              <a:t>Presented by A.Kiselev</a:t>
            </a:r>
            <a:endParaRPr lang="ru-RU" b="1"/>
          </a:p>
        </p:txBody>
      </p:sp>
      <p:sp>
        <p:nvSpPr>
          <p:cNvPr id="103449" name="Rectangle 25"/>
          <p:cNvSpPr>
            <a:spLocks noChangeArrowheads="1"/>
          </p:cNvSpPr>
          <p:nvPr/>
        </p:nvSpPr>
        <p:spPr bwMode="auto">
          <a:xfrm>
            <a:off x="3203575" y="3824288"/>
            <a:ext cx="2735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ISTC Project # 3194</a:t>
            </a: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C6BA-8BFC-4E9B-98A6-9791D6BBAE7F}" type="slidenum">
              <a:rPr lang="ru-RU"/>
              <a:pPr/>
              <a:t>10</a:t>
            </a:fld>
            <a:endParaRPr lang="ru-RU"/>
          </a:p>
        </p:txBody>
      </p:sp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Released Energy - averaged</a:t>
            </a:r>
            <a:endParaRPr lang="ru-RU" sz="3600"/>
          </a:p>
        </p:txBody>
      </p:sp>
      <p:pic>
        <p:nvPicPr>
          <p:cNvPr id="583685" name="Picture 5" descr="wmf/E_tot_.wmf"/>
          <p:cNvPicPr>
            <a:picLocks noChangeAspect="1" noChangeArrowheads="1"/>
          </p:cNvPicPr>
          <p:nvPr>
            <p:ph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4800" y="1981200"/>
            <a:ext cx="5992813" cy="4114800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7787-F226-4075-BB1E-5B554DCDD6C0}" type="slidenum">
              <a:rPr lang="ru-RU"/>
              <a:pPr/>
              <a:t>11</a:t>
            </a:fld>
            <a:endParaRPr lang="ru-RU"/>
          </a:p>
        </p:txBody>
      </p:sp>
      <p:sp>
        <p:nvSpPr>
          <p:cNvPr id="5857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81188"/>
            <a:ext cx="3671888" cy="3898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Pre-test el. power: 6 kWt or 20 MJ</a:t>
            </a:r>
          </a:p>
          <a:p>
            <a:pPr>
              <a:lnSpc>
                <a:spcPct val="80000"/>
              </a:lnSpc>
            </a:pPr>
            <a:r>
              <a:rPr lang="en-US" sz="2000"/>
              <a:t>Averaged experimental el. power: </a:t>
            </a:r>
            <a:r>
              <a:rPr lang="ru-RU" sz="2000"/>
              <a:t> 3.83 </a:t>
            </a:r>
            <a:r>
              <a:rPr lang="en-US" sz="2000"/>
              <a:t>kWt or </a:t>
            </a:r>
            <a:r>
              <a:rPr lang="ru-RU" sz="2000"/>
              <a:t>13.4 М</a:t>
            </a:r>
            <a:r>
              <a:rPr lang="en-US" sz="2000"/>
              <a:t>J</a:t>
            </a:r>
            <a:r>
              <a:rPr lang="ru-RU" sz="2000"/>
              <a:t> </a:t>
            </a: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Overheat of steam (450-1200 K): </a:t>
            </a:r>
            <a:r>
              <a:rPr lang="ru-RU" sz="2000"/>
              <a:t>3.2к</a:t>
            </a:r>
            <a:r>
              <a:rPr lang="en-US" sz="2000"/>
              <a:t>Wt</a:t>
            </a:r>
            <a:r>
              <a:rPr lang="ru-RU" sz="2000"/>
              <a:t> </a:t>
            </a:r>
            <a:r>
              <a:rPr lang="en-US" sz="2000"/>
              <a:t>or</a:t>
            </a:r>
            <a:r>
              <a:rPr lang="ru-RU" sz="2000"/>
              <a:t> 11.2 М</a:t>
            </a:r>
            <a:r>
              <a:rPr lang="en-US" sz="2000"/>
              <a:t>J</a:t>
            </a:r>
            <a:r>
              <a:rPr lang="ru-RU" sz="2000"/>
              <a:t> </a:t>
            </a: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Heat loses: 9 MJ </a:t>
            </a:r>
          </a:p>
          <a:p>
            <a:pPr>
              <a:lnSpc>
                <a:spcPct val="80000"/>
              </a:lnSpc>
            </a:pPr>
            <a:r>
              <a:rPr lang="en-US" sz="2000"/>
              <a:t>   (20-9)/(13.4-9)=2.5 (1.74)</a:t>
            </a:r>
            <a:r>
              <a:rPr lang="ru-RU" sz="2000"/>
              <a:t> </a:t>
            </a: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Steam flux: 1.3-2 g/s</a:t>
            </a:r>
          </a:p>
          <a:p>
            <a:pPr>
              <a:lnSpc>
                <a:spcPct val="80000"/>
              </a:lnSpc>
            </a:pPr>
            <a:endParaRPr lang="ru-RU" sz="2000"/>
          </a:p>
        </p:txBody>
      </p:sp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Results of estimations</a:t>
            </a:r>
            <a:endParaRPr lang="ru-RU" sz="3600"/>
          </a:p>
        </p:txBody>
      </p:sp>
      <p:pic>
        <p:nvPicPr>
          <p:cNvPr id="585734" name="Picture 6" descr="wmf/G_steam_.wmf"/>
          <p:cNvPicPr>
            <a:picLocks noChangeAspect="1" noChangeArrowheads="1"/>
          </p:cNvPicPr>
          <p:nvPr>
            <p:ph sz="half" idx="2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1916113"/>
            <a:ext cx="5184775" cy="3595687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5735" name="AutoShape 7"/>
          <p:cNvSpPr>
            <a:spLocks noChangeArrowheads="1"/>
          </p:cNvSpPr>
          <p:nvPr/>
        </p:nvSpPr>
        <p:spPr bwMode="auto">
          <a:xfrm>
            <a:off x="1079500" y="461645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57FA-B921-449F-A5C4-E22CB54A945C}" type="slidenum">
              <a:rPr lang="ru-RU"/>
              <a:pPr/>
              <a:t>12</a:t>
            </a:fld>
            <a:endParaRPr lang="ru-RU"/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Possible reasons</a:t>
            </a:r>
            <a:endParaRPr lang="ru-RU" sz="3600"/>
          </a:p>
        </p:txBody>
      </p:sp>
      <p:sp>
        <p:nvSpPr>
          <p:cNvPr id="5867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Steam condensation after switching on water cooled jacket</a:t>
            </a:r>
          </a:p>
          <a:p>
            <a:r>
              <a:rPr lang="en-US"/>
              <a:t>Steam-argon bypasses in technological slots:</a:t>
            </a:r>
          </a:p>
          <a:p>
            <a:pPr lvl="1"/>
            <a:r>
              <a:rPr lang="en-US"/>
              <a:t>Test section body – SS insulation shroud</a:t>
            </a:r>
          </a:p>
          <a:p>
            <a:pPr lvl="1"/>
            <a:r>
              <a:rPr lang="en-US"/>
              <a:t>SS insulation shroud-fiber ZrO2 insulation (breakaway of thermal insulation bottom cover plate )</a:t>
            </a:r>
          </a:p>
          <a:p>
            <a:pPr lvl="1"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65CB-FD29-4C64-A9F5-F2136E0FC534}" type="slidenum">
              <a:rPr lang="ru-RU"/>
              <a:pPr/>
              <a:t>13</a:t>
            </a:fld>
            <a:endParaRPr lang="ru-RU"/>
          </a:p>
        </p:txBody>
      </p:sp>
      <p:sp>
        <p:nvSpPr>
          <p:cNvPr id="590852" name="Rectangle 4"/>
          <p:cNvSpPr>
            <a:spLocks noGrp="1" noChangeArrowheads="1"/>
          </p:cNvSpPr>
          <p:nvPr>
            <p:ph type="title"/>
          </p:nvPr>
        </p:nvSpPr>
        <p:spPr>
          <a:xfrm>
            <a:off x="4176713" y="381000"/>
            <a:ext cx="4510087" cy="1371600"/>
          </a:xfrm>
        </p:spPr>
        <p:txBody>
          <a:bodyPr/>
          <a:lstStyle/>
          <a:p>
            <a:r>
              <a:rPr lang="en-US" sz="2800"/>
              <a:t>Volume of condensed water in lower plenum, l, versus time (RATEG-SVECHA)</a:t>
            </a:r>
            <a:r>
              <a:rPr lang="ru-RU" sz="4000"/>
              <a:t> </a:t>
            </a:r>
          </a:p>
        </p:txBody>
      </p:sp>
      <p:graphicFrame>
        <p:nvGraphicFramePr>
          <p:cNvPr id="59085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4648200" y="2351088"/>
          <a:ext cx="4038600" cy="337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859" name="Photo Editor Photo" r:id="rId3" imgW="5838095" imgH="4877481" progId="MSPhotoEd.3">
                  <p:embed/>
                </p:oleObj>
              </mc:Choice>
              <mc:Fallback>
                <p:oleObj name="Photo Editor Photo" r:id="rId3" imgW="5838095" imgH="4877481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351088"/>
                        <a:ext cx="4038600" cy="337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08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90857" name="Object 9"/>
          <p:cNvGraphicFramePr>
            <a:graphicFrameLocks noChangeAspect="1"/>
          </p:cNvGraphicFramePr>
          <p:nvPr>
            <p:ph sz="half" idx="1"/>
          </p:nvPr>
        </p:nvGraphicFramePr>
        <p:xfrm>
          <a:off x="503238" y="225425"/>
          <a:ext cx="3094037" cy="638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860" name="Photo Editor Photo" r:id="rId5" imgW="6047619" imgH="12485714" progId="MSPhotoEd.3">
                  <p:embed/>
                </p:oleObj>
              </mc:Choice>
              <mc:Fallback>
                <p:oleObj name="Photo Editor Photo" r:id="rId5" imgW="6047619" imgH="12485714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225425"/>
                        <a:ext cx="3094037" cy="638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4E5B-70ED-44F2-86C7-0C102D3DBC64}" type="slidenum">
              <a:rPr lang="ru-RU"/>
              <a:pPr/>
              <a:t>14</a:t>
            </a:fld>
            <a:endParaRPr lang="ru-RU"/>
          </a:p>
        </p:txBody>
      </p:sp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assumptions</a:t>
            </a:r>
            <a:endParaRPr lang="ru-RU"/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Self consistent modeling of condensation </a:t>
            </a:r>
          </a:p>
          <a:p>
            <a:r>
              <a:rPr lang="en-US"/>
              <a:t>Bypass for steam-argon mixture:</a:t>
            </a:r>
          </a:p>
          <a:p>
            <a:pPr lvl="1"/>
            <a:r>
              <a:rPr lang="en-US"/>
              <a:t>Initially: 200 mm2 - technological</a:t>
            </a:r>
          </a:p>
          <a:p>
            <a:pPr lvl="1"/>
            <a:r>
              <a:rPr lang="en-US"/>
              <a:t>After 11500 s – 1000 mm2 - breakaway</a:t>
            </a: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FB1B-0AC5-4BCD-9838-F17D260E242B}" type="slidenum">
              <a:rPr lang="ru-RU"/>
              <a:pPr/>
              <a:t>15</a:t>
            </a:fld>
            <a:endParaRPr lang="ru-RU"/>
          </a:p>
        </p:txBody>
      </p:sp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Volume of condensed water in lower plenum, l, versus time (RATEG-SVECHA)</a:t>
            </a:r>
            <a:endParaRPr lang="ru-RU" sz="3200"/>
          </a:p>
        </p:txBody>
      </p:sp>
      <p:sp>
        <p:nvSpPr>
          <p:cNvPr id="592902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92903" name="Text Box 7"/>
          <p:cNvSpPr txBox="1">
            <a:spLocks noChangeArrowheads="1"/>
          </p:cNvSpPr>
          <p:nvPr/>
        </p:nvSpPr>
        <p:spPr bwMode="auto">
          <a:xfrm>
            <a:off x="7343775" y="2744788"/>
            <a:ext cx="144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Rate: 1.5 - 2 g/s</a:t>
            </a:r>
            <a:endParaRPr lang="ru-RU"/>
          </a:p>
        </p:txBody>
      </p:sp>
      <p:pic>
        <p:nvPicPr>
          <p:cNvPr id="592904" name="Picture 8" descr="Mcond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097088"/>
            <a:ext cx="5937250" cy="37480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1A8C-815F-4DCD-A1E9-8332ACEEB072}" type="slidenum">
              <a:rPr lang="ru-RU"/>
              <a:pPr/>
              <a:t>16</a:t>
            </a:fld>
            <a:endParaRPr lang="ru-RU"/>
          </a:p>
        </p:txBody>
      </p:sp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Post-test runs</a:t>
            </a:r>
            <a:br>
              <a:rPr lang="en-US"/>
            </a:br>
            <a:r>
              <a:rPr lang="en-US" sz="3200"/>
              <a:t>(presented to 1.09.2006)</a:t>
            </a:r>
            <a:endParaRPr lang="ru-RU" sz="3200"/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FFFF00"/>
                </a:solidFill>
                <a:latin typeface="Arial" charset="0"/>
              </a:rPr>
              <a:t>IBRAE RAS – RATEG/SVECHA</a:t>
            </a:r>
          </a:p>
          <a:p>
            <a:r>
              <a:rPr lang="en-US" b="1">
                <a:solidFill>
                  <a:srgbClr val="FFFF00"/>
                </a:solidFill>
                <a:latin typeface="Arial" charset="0"/>
              </a:rPr>
              <a:t>OKB “Gidropress” – RELAP</a:t>
            </a:r>
          </a:p>
          <a:p>
            <a:r>
              <a:rPr lang="en-US" b="1">
                <a:solidFill>
                  <a:srgbClr val="FFFF00"/>
                </a:solidFill>
                <a:latin typeface="Arial" charset="0"/>
              </a:rPr>
              <a:t>RNC KI – ICARE/CATHARE</a:t>
            </a:r>
          </a:p>
          <a:p>
            <a:r>
              <a:rPr lang="en-US" b="1">
                <a:solidFill>
                  <a:srgbClr val="FFFF00"/>
                </a:solidFill>
                <a:latin typeface="Arial" charset="0"/>
              </a:rPr>
              <a:t>EDF – MAAP4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4010-7276-4010-949C-EDFB8A2E68B3}" type="slidenum">
              <a:rPr lang="ru-RU"/>
              <a:pPr/>
              <a:t>17</a:t>
            </a:fld>
            <a:endParaRPr lang="ru-RU"/>
          </a:p>
        </p:txBody>
      </p:sp>
      <p:sp>
        <p:nvSpPr>
          <p:cNvPr id="6041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Electrical power</a:t>
            </a:r>
            <a:endParaRPr lang="ru-RU"/>
          </a:p>
        </p:txBody>
      </p:sp>
      <p:pic>
        <p:nvPicPr>
          <p:cNvPr id="604165" name="Picture 5" descr="Q_t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52625"/>
            <a:ext cx="6392862" cy="4351338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5E3B-9361-43C7-BF16-6532938F0EAE}" type="slidenum">
              <a:rPr lang="ru-RU"/>
              <a:pPr/>
              <a:t>18</a:t>
            </a:fld>
            <a:endParaRPr lang="ru-RU"/>
          </a:p>
        </p:txBody>
      </p:sp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Volume of condensed water in lower plenum, l, versus time (RATEG-SVECHA)</a:t>
            </a:r>
            <a:endParaRPr lang="ru-RU" sz="3200"/>
          </a:p>
        </p:txBody>
      </p:sp>
      <p:sp>
        <p:nvSpPr>
          <p:cNvPr id="608259" name="Rectangle 3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08260" name="Text Box 4"/>
          <p:cNvSpPr txBox="1">
            <a:spLocks noChangeArrowheads="1"/>
          </p:cNvSpPr>
          <p:nvPr/>
        </p:nvSpPr>
        <p:spPr bwMode="auto">
          <a:xfrm>
            <a:off x="7343775" y="2744788"/>
            <a:ext cx="144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Rate: 1.5 - 2 g/s</a:t>
            </a:r>
            <a:endParaRPr lang="ru-RU"/>
          </a:p>
        </p:txBody>
      </p:sp>
      <p:pic>
        <p:nvPicPr>
          <p:cNvPr id="608261" name="Picture 5" descr="Mcond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097088"/>
            <a:ext cx="5937250" cy="37480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E3AB-5337-450E-B9E0-7045EB9CF02E}" type="slidenum">
              <a:rPr lang="ru-RU"/>
              <a:pPr/>
              <a:t>19</a:t>
            </a:fld>
            <a:endParaRPr lang="ru-RU"/>
          </a:p>
        </p:txBody>
      </p:sp>
      <p:sp>
        <p:nvSpPr>
          <p:cNvPr id="601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Consistent modeling of steam flow rate through the bundle</a:t>
            </a:r>
            <a:endParaRPr lang="ru-RU" sz="4000"/>
          </a:p>
        </p:txBody>
      </p:sp>
      <p:pic>
        <p:nvPicPr>
          <p:cNvPr id="601093" name="Picture 5" descr="Gv_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89138"/>
            <a:ext cx="6315075" cy="4351337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743E-4920-452C-8E2F-EF0689C6A10D}" type="slidenum">
              <a:rPr lang="ru-RU"/>
              <a:pPr/>
              <a:t>2</a:t>
            </a:fld>
            <a:endParaRPr lang="ru-RU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Codes verification against SF1 test</a:t>
            </a:r>
            <a:endParaRPr lang="ru-RU" sz="4000"/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Pre-test runs</a:t>
            </a:r>
          </a:p>
          <a:p>
            <a:r>
              <a:rPr lang="en-US"/>
              <a:t>Assessment of SF1 test Peculiarities -  heat balances</a:t>
            </a:r>
          </a:p>
          <a:p>
            <a:r>
              <a:rPr lang="en-US"/>
              <a:t>Post-test modeling</a:t>
            </a:r>
          </a:p>
          <a:p>
            <a:endParaRPr lang="en-US"/>
          </a:p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EF1F-E34A-4E72-B01F-572085AC37E1}" type="slidenum">
              <a:rPr lang="ru-RU"/>
              <a:pPr/>
              <a:t>20</a:t>
            </a:fld>
            <a:endParaRPr lang="ru-RU"/>
          </a:p>
        </p:txBody>
      </p:sp>
      <p:sp>
        <p:nvSpPr>
          <p:cNvPr id="5949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Cladding temperature for second radial group at elevation 600mm versus time</a:t>
            </a:r>
            <a:endParaRPr lang="ru-RU" sz="3200"/>
          </a:p>
        </p:txBody>
      </p:sp>
      <p:sp>
        <p:nvSpPr>
          <p:cNvPr id="5949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594954" name="Picture 10" descr="Tcl_2_0600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1613" y="1981200"/>
            <a:ext cx="6200775" cy="4114800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D5A3-43E1-4BA7-8A8E-6B26CAE43D54}" type="slidenum">
              <a:rPr lang="ru-RU"/>
              <a:pPr/>
              <a:t>21</a:t>
            </a:fld>
            <a:endParaRPr lang="ru-RU"/>
          </a:p>
        </p:txBody>
      </p:sp>
      <p:sp>
        <p:nvSpPr>
          <p:cNvPr id="5959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Cladding temperature for second radial group at elevation 1250mm versus time</a:t>
            </a:r>
            <a:r>
              <a:rPr lang="ru-RU" sz="4000"/>
              <a:t> </a:t>
            </a:r>
          </a:p>
        </p:txBody>
      </p:sp>
      <p:pic>
        <p:nvPicPr>
          <p:cNvPr id="595976" name="Picture 8" descr="Tcl_3_1250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1613" y="1981200"/>
            <a:ext cx="6200775" cy="4114800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4C7E-58A2-4C38-B3A6-75ED9C7184F8}" type="slidenum">
              <a:rPr lang="ru-RU"/>
              <a:pPr/>
              <a:t>22</a:t>
            </a:fld>
            <a:endParaRPr lang="ru-RU"/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Shroud temperature at elevation 900mm versus time</a:t>
            </a:r>
            <a:r>
              <a:rPr lang="ru-RU" sz="4000"/>
              <a:t> </a:t>
            </a:r>
          </a:p>
        </p:txBody>
      </p:sp>
      <p:pic>
        <p:nvPicPr>
          <p:cNvPr id="606213" name="Picture 5" descr="Tsh_0900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1613" y="1981200"/>
            <a:ext cx="6200775" cy="4114800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F9DB-9F27-4D9A-A819-407D37557DF9}" type="slidenum">
              <a:rPr lang="ru-RU"/>
              <a:pPr/>
              <a:t>23</a:t>
            </a:fld>
            <a:endParaRPr lang="ru-RU"/>
          </a:p>
        </p:txBody>
      </p:sp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Hydrogen Production</a:t>
            </a:r>
            <a:endParaRPr lang="ru-RU"/>
          </a:p>
        </p:txBody>
      </p:sp>
      <p:pic>
        <p:nvPicPr>
          <p:cNvPr id="603140" name="Picture 4" descr="MH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2060575"/>
            <a:ext cx="6494463" cy="4351338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FD19-EE42-4AEA-9CEB-C4CE489C87CC}" type="slidenum">
              <a:rPr lang="ru-RU"/>
              <a:pPr/>
              <a:t>24</a:t>
            </a:fld>
            <a:endParaRPr lang="ru-RU"/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Phenomena for verification</a:t>
            </a:r>
            <a:endParaRPr lang="ru-RU"/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Condensation in presence of noncondensable</a:t>
            </a:r>
          </a:p>
          <a:p>
            <a:r>
              <a:rPr lang="en-US" sz="2800"/>
              <a:t>Heat loses through shroud</a:t>
            </a:r>
          </a:p>
          <a:p>
            <a:r>
              <a:rPr lang="en-US" sz="2800"/>
              <a:t>Escalation</a:t>
            </a:r>
          </a:p>
          <a:p>
            <a:r>
              <a:rPr lang="en-US" sz="2800"/>
              <a:t>Quench front propagation</a:t>
            </a:r>
          </a:p>
          <a:p>
            <a:r>
              <a:rPr lang="en-US" sz="2800"/>
              <a:t>UO2 dissolution</a:t>
            </a:r>
          </a:p>
          <a:p>
            <a:r>
              <a:rPr lang="en-US" sz="2800"/>
              <a:t>Metallic and oxide melt relocation</a:t>
            </a:r>
          </a:p>
          <a:p>
            <a:r>
              <a:rPr lang="en-US" sz="2800"/>
              <a:t>Oxidation of melt in course of relocation</a:t>
            </a:r>
          </a:p>
          <a:p>
            <a:r>
              <a:rPr lang="en-US" sz="2800"/>
              <a:t>Melt solidification</a:t>
            </a:r>
            <a:endParaRPr lang="ru-RU" sz="2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FCD1E-1F12-4F06-BE11-A01FEEEC7AEB}" type="slidenum">
              <a:rPr lang="ru-RU"/>
              <a:pPr/>
              <a:t>25</a:t>
            </a:fld>
            <a:endParaRPr lang="ru-RU"/>
          </a:p>
        </p:txBody>
      </p:sp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  <a:endParaRPr lang="ru-RU"/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Results of post-test runs: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 Acceptable simulation of thermal and hydraulical bundle behavior</a:t>
            </a:r>
          </a:p>
          <a:p>
            <a:pPr>
              <a:lnSpc>
                <a:spcPct val="80000"/>
              </a:lnSpc>
            </a:pPr>
            <a:r>
              <a:rPr lang="en-US" sz="2800"/>
              <a:t>Future steps: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Improvements of oxidation modeling in the course of top flooding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Improvements of melt relocation modeling under quench conditions</a:t>
            </a:r>
          </a:p>
          <a:p>
            <a:pPr>
              <a:lnSpc>
                <a:spcPct val="80000"/>
              </a:lnSpc>
            </a:pPr>
            <a:r>
              <a:rPr lang="en-US" sz="2800"/>
              <a:t> Looking for: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SF1 Post test material investigations;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Additional data from SF2 and future (?) tests;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Account for results of ISTC projects 1648.2 (VVER-QUENCH), 2936 (Melt relocation).</a:t>
            </a:r>
            <a:endParaRPr lang="ru-RU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00F9-62A1-49D7-AFA6-9FD42EEB123E}" type="slidenum">
              <a:rPr lang="ru-RU"/>
              <a:pPr/>
              <a:t>3</a:t>
            </a:fld>
            <a:endParaRPr lang="ru-RU"/>
          </a:p>
        </p:txBody>
      </p:sp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260350"/>
            <a:ext cx="8229600" cy="1371600"/>
          </a:xfrm>
        </p:spPr>
        <p:txBody>
          <a:bodyPr/>
          <a:lstStyle/>
          <a:p>
            <a:r>
              <a:rPr lang="en-US"/>
              <a:t>SF1 assessment – participants</a:t>
            </a:r>
            <a:endParaRPr lang="ru-RU"/>
          </a:p>
        </p:txBody>
      </p:sp>
      <p:sp>
        <p:nvSpPr>
          <p:cNvPr id="607236" name="Text Box 4"/>
          <p:cNvSpPr txBox="1">
            <a:spLocks noChangeArrowheads="1"/>
          </p:cNvSpPr>
          <p:nvPr/>
        </p:nvSpPr>
        <p:spPr bwMode="auto">
          <a:xfrm>
            <a:off x="3600450" y="1736725"/>
            <a:ext cx="2014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PARAMETER-SF1</a:t>
            </a:r>
            <a:endParaRPr lang="ru-RU"/>
          </a:p>
        </p:txBody>
      </p:sp>
      <p:sp>
        <p:nvSpPr>
          <p:cNvPr id="607237" name="Text Box 5"/>
          <p:cNvSpPr txBox="1">
            <a:spLocks noChangeArrowheads="1"/>
          </p:cNvSpPr>
          <p:nvPr/>
        </p:nvSpPr>
        <p:spPr bwMode="auto">
          <a:xfrm>
            <a:off x="179388" y="2997200"/>
            <a:ext cx="2339975" cy="2062163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Russia:</a:t>
            </a:r>
          </a:p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b="1"/>
              <a:t>NPO LUCH</a:t>
            </a:r>
          </a:p>
          <a:p>
            <a:pPr>
              <a:spcBef>
                <a:spcPct val="50000"/>
              </a:spcBef>
            </a:pPr>
            <a:r>
              <a:rPr lang="en-US" b="1"/>
              <a:t>GIDROPRESS</a:t>
            </a:r>
          </a:p>
          <a:p>
            <a:pPr>
              <a:spcBef>
                <a:spcPct val="50000"/>
              </a:spcBef>
            </a:pPr>
            <a:r>
              <a:rPr lang="en-US" b="1"/>
              <a:t>IBRAE RAS</a:t>
            </a:r>
          </a:p>
          <a:p>
            <a:pPr>
              <a:spcBef>
                <a:spcPct val="50000"/>
              </a:spcBef>
            </a:pPr>
            <a:r>
              <a:rPr lang="en-US" b="1"/>
              <a:t>RRC KI</a:t>
            </a:r>
            <a:endParaRPr lang="ru-RU" b="1"/>
          </a:p>
        </p:txBody>
      </p:sp>
      <p:sp>
        <p:nvSpPr>
          <p:cNvPr id="607238" name="Text Box 6"/>
          <p:cNvSpPr txBox="1">
            <a:spLocks noChangeArrowheads="1"/>
          </p:cNvSpPr>
          <p:nvPr/>
        </p:nvSpPr>
        <p:spPr bwMode="auto">
          <a:xfrm>
            <a:off x="6156325" y="4941888"/>
            <a:ext cx="2339975" cy="1236662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France:</a:t>
            </a:r>
          </a:p>
          <a:p>
            <a:pPr>
              <a:spcBef>
                <a:spcPct val="50000"/>
              </a:spcBef>
            </a:pPr>
            <a:r>
              <a:rPr lang="en-US" b="1"/>
              <a:t>EdF</a:t>
            </a:r>
          </a:p>
          <a:p>
            <a:pPr>
              <a:spcBef>
                <a:spcPct val="50000"/>
              </a:spcBef>
            </a:pPr>
            <a:r>
              <a:rPr lang="en-US" b="1"/>
              <a:t>IRSN</a:t>
            </a:r>
            <a:endParaRPr lang="ru-RU" b="1"/>
          </a:p>
        </p:txBody>
      </p:sp>
      <p:sp>
        <p:nvSpPr>
          <p:cNvPr id="607239" name="Text Box 7"/>
          <p:cNvSpPr txBox="1">
            <a:spLocks noChangeArrowheads="1"/>
          </p:cNvSpPr>
          <p:nvPr/>
        </p:nvSpPr>
        <p:spPr bwMode="auto">
          <a:xfrm>
            <a:off x="6408738" y="1557338"/>
            <a:ext cx="2339975" cy="1236662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Germany:</a:t>
            </a:r>
          </a:p>
          <a:p>
            <a:pPr>
              <a:spcBef>
                <a:spcPct val="50000"/>
              </a:spcBef>
            </a:pPr>
            <a:r>
              <a:rPr lang="en-US" b="1"/>
              <a:t>GRS</a:t>
            </a:r>
          </a:p>
          <a:p>
            <a:pPr>
              <a:spcBef>
                <a:spcPct val="50000"/>
              </a:spcBef>
            </a:pPr>
            <a:r>
              <a:rPr lang="en-US" b="1"/>
              <a:t>FzK</a:t>
            </a:r>
            <a:endParaRPr lang="ru-RU" b="1"/>
          </a:p>
        </p:txBody>
      </p:sp>
      <p:pic>
        <p:nvPicPr>
          <p:cNvPr id="607241" name="Picture 9" descr="5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168525"/>
            <a:ext cx="1951038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72A3-8546-493B-A0E8-BF49B93BD1DB}" type="slidenum">
              <a:rPr lang="ru-RU"/>
              <a:pPr/>
              <a:t>4</a:t>
            </a:fld>
            <a:endParaRPr lang="ru-RU"/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Pre-test runs</a:t>
            </a:r>
            <a:endParaRPr lang="ru-RU"/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>
                <a:solidFill>
                  <a:srgbClr val="FFFF00"/>
                </a:solidFill>
                <a:latin typeface="Arial" charset="0"/>
              </a:rPr>
              <a:t>RATEG/SVECHA </a:t>
            </a:r>
            <a:r>
              <a:rPr lang="en-US" sz="2800">
                <a:latin typeface="Arial" charset="0"/>
              </a:rPr>
              <a:t>- IBRAE RAS, RRC KI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r>
              <a:rPr lang="en-US" sz="2800" b="1">
                <a:solidFill>
                  <a:srgbClr val="FFFF00"/>
                </a:solidFill>
                <a:latin typeface="Arial" charset="0"/>
              </a:rPr>
              <a:t>ICARE/CATHARE </a:t>
            </a:r>
            <a:r>
              <a:rPr lang="en-US" sz="2800">
                <a:latin typeface="Arial" charset="0"/>
              </a:rPr>
              <a:t>– RRC KI</a:t>
            </a:r>
          </a:p>
          <a:p>
            <a:r>
              <a:rPr lang="en-US" sz="2800" b="1">
                <a:solidFill>
                  <a:srgbClr val="FFFF00"/>
                </a:solidFill>
                <a:latin typeface="Arial" charset="0"/>
              </a:rPr>
              <a:t>MAAP4 </a:t>
            </a:r>
            <a:r>
              <a:rPr lang="en-US" sz="2800">
                <a:latin typeface="Arial" charset="0"/>
              </a:rPr>
              <a:t>– EdF</a:t>
            </a:r>
          </a:p>
          <a:p>
            <a:r>
              <a:rPr lang="en-US" sz="2800" b="1">
                <a:solidFill>
                  <a:srgbClr val="FFFF00"/>
                </a:solidFill>
                <a:latin typeface="Arial" charset="0"/>
              </a:rPr>
              <a:t>ATHLET </a:t>
            </a:r>
            <a:r>
              <a:rPr lang="en-US" sz="2800">
                <a:latin typeface="Arial" charset="0"/>
              </a:rPr>
              <a:t>- GRS</a:t>
            </a:r>
          </a:p>
          <a:p>
            <a:r>
              <a:rPr lang="en-US" sz="2800" b="1">
                <a:solidFill>
                  <a:srgbClr val="FFFF00"/>
                </a:solidFill>
                <a:latin typeface="Arial" charset="0"/>
              </a:rPr>
              <a:t>RELAP </a:t>
            </a:r>
            <a:r>
              <a:rPr lang="en-US" sz="2800">
                <a:latin typeface="Arial" charset="0"/>
              </a:rPr>
              <a:t>- OKB “Gidropress”, RRC KI</a:t>
            </a:r>
          </a:p>
          <a:p>
            <a:r>
              <a:rPr lang="en-US" sz="2800" b="1">
                <a:solidFill>
                  <a:srgbClr val="FFFF00"/>
                </a:solidFill>
                <a:latin typeface="Arial" charset="0"/>
              </a:rPr>
              <a:t>MELCOR 1.8.5 </a:t>
            </a:r>
            <a:r>
              <a:rPr lang="en-US" sz="2800">
                <a:latin typeface="Arial" charset="0"/>
              </a:rPr>
              <a:t>- OKB “Gidropress”, IBRAE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r>
              <a:rPr lang="en-US" sz="2800" b="1">
                <a:solidFill>
                  <a:srgbClr val="FFFF00"/>
                </a:solidFill>
                <a:latin typeface="Arial" charset="0"/>
              </a:rPr>
              <a:t>PARAM TG + RAPTA-5 </a:t>
            </a:r>
            <a:r>
              <a:rPr lang="en-US" sz="2800">
                <a:latin typeface="Arial" charset="0"/>
              </a:rPr>
              <a:t>– NPO “LUCH”</a:t>
            </a:r>
            <a:r>
              <a:rPr lang="en-US" sz="2800">
                <a:solidFill>
                  <a:srgbClr val="B0ECF6"/>
                </a:solidFill>
                <a:latin typeface="Arial" charset="0"/>
              </a:rPr>
              <a:t>  </a:t>
            </a:r>
            <a:endParaRPr lang="en-US" sz="2800" b="1">
              <a:solidFill>
                <a:srgbClr val="FFFF00"/>
              </a:solidFill>
              <a:latin typeface="Arial" charset="0"/>
            </a:endParaRPr>
          </a:p>
          <a:p>
            <a:endParaRPr lang="ru-RU" sz="2800" b="1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985C-09C2-4BA3-A9D8-D379027F8C5B}" type="slidenum">
              <a:rPr lang="ru-RU"/>
              <a:pPr/>
              <a:t>5</a:t>
            </a:fld>
            <a:endParaRPr lang="ru-RU"/>
          </a:p>
        </p:txBody>
      </p:sp>
      <p:sp>
        <p:nvSpPr>
          <p:cNvPr id="57446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371600"/>
          </a:xfrm>
        </p:spPr>
        <p:txBody>
          <a:bodyPr/>
          <a:lstStyle/>
          <a:p>
            <a:r>
              <a:rPr lang="en-US" sz="3600"/>
              <a:t>Temperatures: level 1250 mm (second ring of bundle)</a:t>
            </a:r>
            <a:endParaRPr lang="ru-RU" sz="3600"/>
          </a:p>
        </p:txBody>
      </p:sp>
      <p:pic>
        <p:nvPicPr>
          <p:cNvPr id="574471" name="Picture 7" descr="wmf/Tcl_2_1250.wmf"/>
          <p:cNvPicPr>
            <a:picLocks noChangeAspect="1" noChangeArrowheads="1"/>
          </p:cNvPicPr>
          <p:nvPr>
            <p:ph sz="half" idx="2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700213"/>
            <a:ext cx="6743700" cy="4500562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2C53-2126-4DD6-984F-6E4249F0E075}" type="slidenum">
              <a:rPr lang="ru-RU"/>
              <a:pPr/>
              <a:t>6</a:t>
            </a:fld>
            <a:endParaRPr lang="ru-RU"/>
          </a:p>
        </p:txBody>
      </p:sp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Temperatures: level 1100 mm</a:t>
            </a:r>
            <a:endParaRPr lang="ru-RU" sz="3600"/>
          </a:p>
        </p:txBody>
      </p:sp>
      <p:pic>
        <p:nvPicPr>
          <p:cNvPr id="576520" name="Picture 8" descr="wmf/Tcl_2_1100.wmf"/>
          <p:cNvPicPr>
            <a:picLocks noChangeAspect="1" noChangeArrowheads="1"/>
          </p:cNvPicPr>
          <p:nvPr>
            <p:ph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9075" y="1981200"/>
            <a:ext cx="6165850" cy="4114800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616E-D199-460D-9B36-DAF7AAE7FEF7}" type="slidenum">
              <a:rPr lang="ru-RU"/>
              <a:pPr/>
              <a:t>7</a:t>
            </a:fld>
            <a:endParaRPr lang="ru-RU"/>
          </a:p>
        </p:txBody>
      </p:sp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Temperatures: level 900 mm</a:t>
            </a:r>
            <a:endParaRPr lang="ru-RU" sz="3600"/>
          </a:p>
        </p:txBody>
      </p:sp>
      <p:pic>
        <p:nvPicPr>
          <p:cNvPr id="579589" name="Picture 5" descr="wmf/Tcl_2_0900.wmf"/>
          <p:cNvPicPr>
            <a:picLocks noChangeAspect="1" noChangeArrowheads="1"/>
          </p:cNvPicPr>
          <p:nvPr>
            <p:ph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9075" y="1981200"/>
            <a:ext cx="6165850" cy="4114800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BC7EC-34CD-4494-96FF-94E775DF840B}" type="slidenum">
              <a:rPr lang="ru-RU"/>
              <a:pPr/>
              <a:t>8</a:t>
            </a:fld>
            <a:endParaRPr lang="ru-RU"/>
          </a:p>
        </p:txBody>
      </p:sp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Temperatures: level 700 mm</a:t>
            </a:r>
            <a:endParaRPr lang="ru-RU" sz="3600"/>
          </a:p>
        </p:txBody>
      </p:sp>
      <p:pic>
        <p:nvPicPr>
          <p:cNvPr id="580613" name="Picture 5" descr="Tcl_2_0700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9075" y="1981200"/>
            <a:ext cx="6165850" cy="4114800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117E-2691-4107-BF77-9A60F3049D60}" type="slidenum">
              <a:rPr lang="ru-RU"/>
              <a:pPr/>
              <a:t>9</a:t>
            </a:fld>
            <a:endParaRPr lang="ru-RU"/>
          </a:p>
        </p:txBody>
      </p:sp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Power vs time</a:t>
            </a:r>
            <a:endParaRPr lang="ru-RU" sz="3600"/>
          </a:p>
        </p:txBody>
      </p:sp>
      <p:pic>
        <p:nvPicPr>
          <p:cNvPr id="581637" name="Picture 5" descr="wmf/Q_tot.wmf"/>
          <p:cNvPicPr>
            <a:picLocks noChangeAspect="1" noChangeArrowheads="1"/>
          </p:cNvPicPr>
          <p:nvPr>
            <p:ph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6388" y="1981200"/>
            <a:ext cx="5989637" cy="4114800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0</TotalTime>
  <Words>521</Words>
  <Application>Microsoft Office PowerPoint</Application>
  <PresentationFormat>Bildschirmpräsentation (4:3)</PresentationFormat>
  <Paragraphs>118</Paragraphs>
  <Slides>25</Slides>
  <Notes>1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2" baseType="lpstr">
      <vt:lpstr>Times New Roman</vt:lpstr>
      <vt:lpstr>Tahoma</vt:lpstr>
      <vt:lpstr>Arial</vt:lpstr>
      <vt:lpstr>Wingdings</vt:lpstr>
      <vt:lpstr>Arbat</vt:lpstr>
      <vt:lpstr>Текстура</vt:lpstr>
      <vt:lpstr>Microsoft Photo Editor 3.0 Photo</vt:lpstr>
      <vt:lpstr>PowerPoint-Präsentation</vt:lpstr>
      <vt:lpstr>Codes verification against SF1 test</vt:lpstr>
      <vt:lpstr>SF1 assessment – participants</vt:lpstr>
      <vt:lpstr>Pre-test runs</vt:lpstr>
      <vt:lpstr>Temperatures: level 1250 mm (second ring of bundle)</vt:lpstr>
      <vt:lpstr>Temperatures: level 1100 mm</vt:lpstr>
      <vt:lpstr>Temperatures: level 900 mm</vt:lpstr>
      <vt:lpstr>Temperatures: level 700 mm</vt:lpstr>
      <vt:lpstr>Power vs time</vt:lpstr>
      <vt:lpstr>Released Energy - averaged</vt:lpstr>
      <vt:lpstr>Results of estimations</vt:lpstr>
      <vt:lpstr>Possible reasons</vt:lpstr>
      <vt:lpstr>Volume of condensed water in lower plenum, l, versus time (RATEG-SVECHA) </vt:lpstr>
      <vt:lpstr>Modeling assumptions</vt:lpstr>
      <vt:lpstr>Volume of condensed water in lower plenum, l, versus time (RATEG-SVECHA)</vt:lpstr>
      <vt:lpstr>Post-test runs (presented to 1.09.2006)</vt:lpstr>
      <vt:lpstr>Electrical power</vt:lpstr>
      <vt:lpstr>Volume of condensed water in lower plenum, l, versus time (RATEG-SVECHA)</vt:lpstr>
      <vt:lpstr>Consistent modeling of steam flow rate through the bundle</vt:lpstr>
      <vt:lpstr>Cladding temperature for second radial group at elevation 600mm versus time</vt:lpstr>
      <vt:lpstr>Cladding temperature for second radial group at elevation 1250mm versus time </vt:lpstr>
      <vt:lpstr>Shroud temperature at elevation 900mm versus time </vt:lpstr>
      <vt:lpstr>Hydrogen Production</vt:lpstr>
      <vt:lpstr>Phenomena for verification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Peters, Ursula</cp:lastModifiedBy>
  <cp:revision>680</cp:revision>
  <cp:lastPrinted>2005-07-14T06:02:59Z</cp:lastPrinted>
  <dcterms:created xsi:type="dcterms:W3CDTF">2002-08-21T11:50:12Z</dcterms:created>
  <dcterms:modified xsi:type="dcterms:W3CDTF">2012-10-09T15:07:22Z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SF1 post-test assesment with different codes</vt:lpwstr>
  </property>
</Properties>
</file>