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handoutMasterIdLst>
    <p:handoutMasterId r:id="rId28"/>
  </p:handoutMasterIdLst>
  <p:sldIdLst>
    <p:sldId id="304" r:id="rId2"/>
    <p:sldId id="357" r:id="rId3"/>
    <p:sldId id="359" r:id="rId4"/>
    <p:sldId id="345" r:id="rId5"/>
    <p:sldId id="379" r:id="rId6"/>
    <p:sldId id="380" r:id="rId7"/>
    <p:sldId id="381" r:id="rId8"/>
    <p:sldId id="382" r:id="rId9"/>
    <p:sldId id="323" r:id="rId10"/>
    <p:sldId id="322" r:id="rId11"/>
    <p:sldId id="383" r:id="rId12"/>
    <p:sldId id="393" r:id="rId13"/>
    <p:sldId id="386" r:id="rId14"/>
    <p:sldId id="388" r:id="rId15"/>
    <p:sldId id="391" r:id="rId16"/>
    <p:sldId id="389" r:id="rId17"/>
    <p:sldId id="390" r:id="rId18"/>
    <p:sldId id="377" r:id="rId19"/>
    <p:sldId id="378" r:id="rId20"/>
    <p:sldId id="399" r:id="rId21"/>
    <p:sldId id="398" r:id="rId22"/>
    <p:sldId id="385" r:id="rId23"/>
    <p:sldId id="395" r:id="rId24"/>
    <p:sldId id="397" r:id="rId25"/>
    <p:sldId id="392" r:id="rId26"/>
  </p:sldIdLst>
  <p:sldSz cx="9144000" cy="6858000" type="screen4x3"/>
  <p:notesSz cx="6854825" cy="9748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b="1" kern="1200">
        <a:solidFill>
          <a:schemeClr val="folHlink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00FF00"/>
    <a:srgbClr val="CC0099"/>
    <a:srgbClr val="FFFF00"/>
    <a:srgbClr val="3366FF"/>
    <a:srgbClr val="FF6600"/>
    <a:srgbClr val="B2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307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59888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F666DCA-A71A-4BDF-9BD0-61EE22088AC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70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59888"/>
            <a:ext cx="29702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A245849-1427-4268-8FB4-4B446F71E81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73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212C1-06F7-431E-A622-C5C0A387878D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630738"/>
            <a:ext cx="5026025" cy="438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8AAE6-1575-47D1-87FE-FBE99C7EED2A}" type="slidenum">
              <a:rPr lang="ru-RU"/>
              <a:pPr/>
              <a:t>4</a:t>
            </a:fld>
            <a:endParaRPr lang="ru-RU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4A6BA-A28F-4B16-8B7E-487E4452A8A9}" type="slidenum">
              <a:rPr lang="ru-RU"/>
              <a:pPr/>
              <a:t>5</a:t>
            </a:fld>
            <a:endParaRPr lang="ru-RU"/>
          </a:p>
        </p:txBody>
      </p:sp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6FC8B4-64D2-4ED0-9AC3-A6E53A218362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5AEB4-FF21-4386-9165-4352493AF70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2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22181-16F1-48D1-B7EF-6CA92B1210E5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D30FB7-08F3-4A2F-9E7B-57E7404619E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5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96DADC-40F1-4D84-97EF-DA1D42FF1F0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E97D96-06E6-4FF5-ACB6-2FEC1A67E5D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0CA6B-F585-4794-80AF-247D8AE7E44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7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A486C-55DE-44B8-9F11-E0A09549D19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3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1CC77-981D-4451-A5C4-8C5976B2414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26E9F-FB1C-40C6-9D48-0EAF918E334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8314-A947-44EB-980C-6F0FF42120B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9A9D6-BB00-4AB1-AF25-9F5304D1F37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0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C5EC8-C8CE-4C49-A04E-3AECF1C272B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FE64-7B8C-45F4-A6B1-93529C506BC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2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6FEDC1A-C464-4C8E-B112-AA363EC8EB97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792003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Fuel assembly tests </a:t>
            </a: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under severe accident conditions</a:t>
            </a:r>
            <a:endParaRPr lang="en-US" sz="3600" b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(PARAMETER Facility)</a:t>
            </a:r>
            <a:endParaRPr lang="en-US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endParaRPr lang="ru-RU" sz="36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Proposal # 3194 (earlier #1134)</a:t>
            </a:r>
            <a:r>
              <a:rPr lang="ru-RU" sz="2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042988" y="5842000"/>
            <a:ext cx="734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0" i="1">
                <a:solidFill>
                  <a:schemeClr val="tx1"/>
                </a:solidFill>
                <a:latin typeface="Tahoma" pitchFamily="34" charset="0"/>
              </a:rPr>
              <a:t>Cologne, Germany, February 28- March 1, 2005</a:t>
            </a:r>
            <a:r>
              <a:rPr lang="ru-RU" sz="1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4068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i="1">
              <a:latin typeface="Arbat" pitchFamily="2" charset="0"/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92138" y="28257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FSUE SRI SIA “LUCH”</a:t>
            </a:r>
            <a:r>
              <a:rPr lang="ru-RU" sz="1800" b="0">
                <a:solidFill>
                  <a:schemeClr val="tx1"/>
                </a:solidFill>
              </a:rPr>
              <a:t> </a:t>
            </a:r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IBRAE RAS</a:t>
            </a:r>
          </a:p>
          <a:p>
            <a:r>
              <a:rPr lang="en-US" sz="1800">
                <a:solidFill>
                  <a:schemeClr val="tx1"/>
                </a:solidFill>
              </a:rPr>
              <a:t>FSUE EDO “GIDROPRESS”</a:t>
            </a:r>
            <a:r>
              <a:rPr lang="ru-RU" sz="1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3124200" y="5181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Presented by W. Nalivaev</a:t>
            </a:r>
            <a:endParaRPr lang="ru-RU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763713" y="2312988"/>
            <a:ext cx="396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258888" y="1412875"/>
            <a:ext cx="3133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1439863" y="981075"/>
            <a:ext cx="482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0964" name="Text Box 20"/>
          <p:cNvSpPr txBox="1">
            <a:spLocks noChangeArrowheads="1"/>
          </p:cNvSpPr>
          <p:nvPr/>
        </p:nvSpPr>
        <p:spPr bwMode="auto">
          <a:xfrm>
            <a:off x="2339975" y="3681413"/>
            <a:ext cx="4608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2447925" y="3284538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0987" name="Rectangle 4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Experimental Facility</a:t>
            </a:r>
            <a:endParaRPr lang="ru-RU" sz="3200"/>
          </a:p>
        </p:txBody>
      </p:sp>
      <p:sp>
        <p:nvSpPr>
          <p:cNvPr id="211041" name="Text Box 97"/>
          <p:cNvSpPr txBox="1">
            <a:spLocks noChangeArrowheads="1"/>
          </p:cNvSpPr>
          <p:nvPr/>
        </p:nvSpPr>
        <p:spPr bwMode="auto">
          <a:xfrm>
            <a:off x="4495800" y="22860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1043" name="Text Box 99"/>
          <p:cNvSpPr txBox="1">
            <a:spLocks noChangeArrowheads="1"/>
          </p:cNvSpPr>
          <p:nvPr/>
        </p:nvSpPr>
        <p:spPr bwMode="auto">
          <a:xfrm>
            <a:off x="304800" y="1600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1044" name="Text Box 100"/>
          <p:cNvSpPr txBox="1">
            <a:spLocks noChangeArrowheads="1"/>
          </p:cNvSpPr>
          <p:nvPr/>
        </p:nvSpPr>
        <p:spPr bwMode="auto">
          <a:xfrm>
            <a:off x="3276600" y="45720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tx2"/>
                </a:solidFill>
              </a:rPr>
              <a:t>Technical Parameters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11045" name="Text Box 101"/>
          <p:cNvSpPr txBox="1">
            <a:spLocks noChangeArrowheads="1"/>
          </p:cNvSpPr>
          <p:nvPr/>
        </p:nvSpPr>
        <p:spPr bwMode="auto">
          <a:xfrm>
            <a:off x="3311525" y="549275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Functional Diagram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13051" name="Picture 1083" descr="StendC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5" b="8777"/>
          <a:stretch>
            <a:fillRect/>
          </a:stretch>
        </p:blipFill>
        <p:spPr bwMode="auto">
          <a:xfrm>
            <a:off x="1371600" y="914400"/>
            <a:ext cx="5867400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52" name="Text Box 1084"/>
          <p:cNvSpPr txBox="1">
            <a:spLocks noChangeArrowheads="1"/>
          </p:cNvSpPr>
          <p:nvPr/>
        </p:nvSpPr>
        <p:spPr bwMode="auto">
          <a:xfrm>
            <a:off x="1447800" y="4876800"/>
            <a:ext cx="69342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</a:rPr>
              <a:t>Model test bundle type                                                                              WWER</a:t>
            </a:r>
          </a:p>
          <a:p>
            <a:r>
              <a:rPr lang="ru-RU" sz="1400">
                <a:solidFill>
                  <a:srgbClr val="FFFF00"/>
                </a:solidFill>
              </a:rPr>
              <a:t>Number of rods                                                                                          up to  37</a:t>
            </a:r>
          </a:p>
          <a:p>
            <a:r>
              <a:rPr lang="ru-RU" sz="1400">
                <a:solidFill>
                  <a:srgbClr val="FFFF00"/>
                </a:solidFill>
              </a:rPr>
              <a:t>Fuel type                                                                                                     UO</a:t>
            </a:r>
            <a:r>
              <a:rPr lang="ru-RU" sz="1000">
                <a:solidFill>
                  <a:srgbClr val="FFFF00"/>
                </a:solidFill>
              </a:rPr>
              <a:t>2</a:t>
            </a:r>
            <a:r>
              <a:rPr lang="ru-RU" sz="1400">
                <a:solidFill>
                  <a:srgbClr val="FFFF00"/>
                </a:solidFill>
              </a:rPr>
              <a:t> pellets</a:t>
            </a:r>
          </a:p>
          <a:p>
            <a:r>
              <a:rPr lang="ru-RU" sz="1400">
                <a:solidFill>
                  <a:srgbClr val="FFFF00"/>
                </a:solidFill>
              </a:rPr>
              <a:t>Coolant flow rate, g/s per rod                                                                    up to 0.2</a:t>
            </a:r>
          </a:p>
          <a:p>
            <a:r>
              <a:rPr lang="ru-RU" sz="1400">
                <a:solidFill>
                  <a:srgbClr val="FFFF00"/>
                </a:solidFill>
              </a:rPr>
              <a:t>Bundle test temperature, K                                                                        up to 2250</a:t>
            </a:r>
          </a:p>
          <a:p>
            <a:r>
              <a:rPr lang="ru-RU" sz="1400">
                <a:solidFill>
                  <a:srgbClr val="FFFF00"/>
                </a:solidFill>
              </a:rPr>
              <a:t>Integral electrical power, kW                                                                     up to 200</a:t>
            </a:r>
          </a:p>
          <a:p>
            <a:r>
              <a:rPr lang="ru-RU" sz="1400">
                <a:solidFill>
                  <a:srgbClr val="FFFF00"/>
                </a:solidFill>
              </a:rPr>
              <a:t>Water flow rate in the system  of «top» and «bottom» flooding, g/s     up to 200</a:t>
            </a:r>
          </a:p>
          <a:p>
            <a:r>
              <a:rPr lang="ru-RU" sz="1400">
                <a:solidFill>
                  <a:srgbClr val="FFFF00"/>
                </a:solidFill>
              </a:rPr>
              <a:t>Cooling water temperature, K                                                                   up to 330</a:t>
            </a:r>
            <a:endParaRPr lang="ru-RU" b="0">
              <a:solidFill>
                <a:schemeClr val="tx1"/>
              </a:solidFill>
            </a:endParaRPr>
          </a:p>
          <a:p>
            <a:endParaRPr 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General view of central part of PARAMETER facility</a:t>
            </a:r>
            <a:endParaRPr lang="ru-RU" sz="4000"/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>
            <a:off x="3200400" y="11430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General view</a:t>
            </a:r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8345" name="Text Box 9"/>
          <p:cNvSpPr txBox="1">
            <a:spLocks noChangeArrowheads="1"/>
          </p:cNvSpPr>
          <p:nvPr/>
        </p:nvSpPr>
        <p:spPr bwMode="auto">
          <a:xfrm>
            <a:off x="5867400" y="55626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Cross section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98347" name="Picture 11" descr="РУТА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3416" r="35530" b="11462"/>
          <a:stretch>
            <a:fillRect/>
          </a:stretch>
        </p:blipFill>
        <p:spPr bwMode="auto">
          <a:xfrm>
            <a:off x="455613" y="1143000"/>
            <a:ext cx="2697162" cy="5713413"/>
          </a:xfrm>
          <a:prstGeom prst="rect">
            <a:avLst/>
          </a:prstGeom>
          <a:solidFill>
            <a:srgbClr val="3366FF"/>
          </a:solidFill>
        </p:spPr>
      </p:pic>
      <p:pic>
        <p:nvPicPr>
          <p:cNvPr id="398349" name="Picture 13" descr="ТВС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29584" b="20511"/>
          <a:stretch>
            <a:fillRect/>
          </a:stretch>
        </p:blipFill>
        <p:spPr bwMode="auto">
          <a:xfrm>
            <a:off x="4191000" y="1828800"/>
            <a:ext cx="4640263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3200" b="1">
                <a:solidFill>
                  <a:schemeClr val="folHlink"/>
                </a:solidFill>
                <a:latin typeface="Arial" charset="0"/>
              </a:rPr>
              <a:t>Temperature and pressure measurement</a:t>
            </a:r>
            <a:endParaRPr lang="ru-RU" sz="3200" b="1">
              <a:latin typeface="Arial" charset="0"/>
            </a:endParaRPr>
          </a:p>
        </p:txBody>
      </p:sp>
      <p:pic>
        <p:nvPicPr>
          <p:cNvPr id="425988" name="Picture 4" descr="КИП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3" r="37071" b="2008"/>
          <a:stretch>
            <a:fillRect/>
          </a:stretch>
        </p:blipFill>
        <p:spPr bwMode="auto">
          <a:xfrm>
            <a:off x="381000" y="1295400"/>
            <a:ext cx="32035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89" name="Picture 5" descr="Z1100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5" b="54631"/>
          <a:stretch>
            <a:fillRect/>
          </a:stretch>
        </p:blipFill>
        <p:spPr bwMode="auto">
          <a:xfrm>
            <a:off x="4191000" y="1295400"/>
            <a:ext cx="24384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90" name="Picture 6" descr="Z1200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5" b="54631"/>
          <a:stretch>
            <a:fillRect/>
          </a:stretch>
        </p:blipFill>
        <p:spPr bwMode="auto">
          <a:xfrm>
            <a:off x="4191000" y="3886200"/>
            <a:ext cx="24384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5992" name="Text Box 8"/>
          <p:cNvSpPr txBox="1">
            <a:spLocks noChangeArrowheads="1"/>
          </p:cNvSpPr>
          <p:nvPr>
            <p:ph type="body" idx="1"/>
          </p:nvPr>
        </p:nvSpPr>
        <p:spPr>
          <a:xfrm>
            <a:off x="2057400" y="762000"/>
            <a:ext cx="5029200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Test section instrumentation</a:t>
            </a:r>
            <a:endParaRPr lang="ru-RU" sz="2400" b="1">
              <a:latin typeface="Arial" charset="0"/>
            </a:endParaRPr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6781800" y="1295400"/>
            <a:ext cx="175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FF00"/>
                </a:solidFill>
              </a:rPr>
              <a:t>Cross section </a:t>
            </a:r>
          </a:p>
          <a:p>
            <a:r>
              <a:rPr lang="ru-RU" sz="1800">
                <a:solidFill>
                  <a:srgbClr val="FFFF00"/>
                </a:solidFill>
              </a:rPr>
              <a:t>Z=1100 mm</a:t>
            </a: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6858000" y="3886200"/>
            <a:ext cx="175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FF00"/>
                </a:solidFill>
              </a:rPr>
              <a:t>Cross section </a:t>
            </a:r>
          </a:p>
          <a:p>
            <a:r>
              <a:rPr lang="ru-RU" sz="1800">
                <a:solidFill>
                  <a:srgbClr val="FFFF00"/>
                </a:solidFill>
              </a:rPr>
              <a:t>Z=1200 mm</a:t>
            </a: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365125" y="6361113"/>
            <a:ext cx="579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FF00"/>
                </a:solidFill>
              </a:rPr>
              <a:t>Temperature and pressure measurement elevations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Post-test analysis</a:t>
            </a:r>
            <a:endParaRPr lang="ru-RU"/>
          </a:p>
        </p:txBody>
      </p:sp>
      <p:pic>
        <p:nvPicPr>
          <p:cNvPr id="407556" name="Picture 4" descr="Эпокс-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4325" y="1520825"/>
            <a:ext cx="22256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58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4076700"/>
            <a:ext cx="270668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60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26209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62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3933825"/>
            <a:ext cx="24447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1116013" y="3602038"/>
            <a:ext cx="2814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Filling by epoxy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compound</a:t>
            </a:r>
            <a:endParaRPr lang="ru-RU" sz="18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07565" name="Text Box 13"/>
          <p:cNvSpPr txBox="1">
            <a:spLocks noChangeArrowheads="1"/>
          </p:cNvSpPr>
          <p:nvPr/>
        </p:nvSpPr>
        <p:spPr bwMode="auto">
          <a:xfrm>
            <a:off x="5508625" y="3602038"/>
            <a:ext cx="2432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Preparation of samples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1116013" y="6229350"/>
            <a:ext cx="304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Metallographic investigations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7567" name="Rectangle 15"/>
          <p:cNvSpPr>
            <a:spLocks noChangeArrowheads="1"/>
          </p:cNvSpPr>
          <p:nvPr/>
        </p:nvSpPr>
        <p:spPr bwMode="auto">
          <a:xfrm>
            <a:off x="5543550" y="6092825"/>
            <a:ext cx="226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Electron microscopy</a:t>
            </a:r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Analytical pre-test analysis</a:t>
            </a:r>
            <a:endParaRPr lang="ru-RU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Code system:</a:t>
            </a: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RATEG/SVECHA/HEFEST</a:t>
            </a: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MELCOR 1.8.5</a:t>
            </a: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SCDAP/RELAP</a:t>
            </a: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PARAM-TG</a:t>
            </a: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Main stages</a:t>
            </a:r>
            <a:endParaRPr lang="ru-RU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Development of nodal schemes</a:t>
            </a:r>
          </a:p>
          <a:p>
            <a:r>
              <a:rPr lang="en-US" sz="2800" b="1">
                <a:latin typeface="Arial" charset="0"/>
              </a:rPr>
              <a:t>Assessment runs</a:t>
            </a:r>
          </a:p>
          <a:p>
            <a:r>
              <a:rPr lang="en-US" sz="2800" b="1">
                <a:latin typeface="Arial" charset="0"/>
              </a:rPr>
              <a:t>Comparative analysis, recommendation for test performance</a:t>
            </a:r>
            <a:endParaRPr lang="en-US"/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Bundle temperature behavior</a:t>
            </a:r>
            <a:endParaRPr lang="ru-RU"/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4953000" y="1371600"/>
            <a:ext cx="200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Elevation 100 mm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1981200" y="5791200"/>
            <a:ext cx="2128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Elevation 1200 mm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16779" name="Picture 11" descr="Темпер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5" b="24359"/>
          <a:stretch>
            <a:fillRect/>
          </a:stretch>
        </p:blipFill>
        <p:spPr bwMode="auto">
          <a:xfrm>
            <a:off x="533400" y="1219200"/>
            <a:ext cx="434340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781" name="Picture 13" descr="Темпер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r="22655" b="24359"/>
          <a:stretch>
            <a:fillRect/>
          </a:stretch>
        </p:blipFill>
        <p:spPr bwMode="auto">
          <a:xfrm>
            <a:off x="4191000" y="3505200"/>
            <a:ext cx="47244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Hydrogen generation and internal pressure</a:t>
            </a:r>
            <a:endParaRPr lang="ru-RU"/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2819400" y="3581400"/>
            <a:ext cx="1833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Total production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4038600" y="838200"/>
            <a:ext cx="642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Rate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17803" name="Picture 11" descr="Водород скор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0" b="24359"/>
          <a:stretch>
            <a:fillRect/>
          </a:stretch>
        </p:blipFill>
        <p:spPr bwMode="auto">
          <a:xfrm>
            <a:off x="152400" y="762000"/>
            <a:ext cx="3810000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804" name="Text Box 12"/>
          <p:cNvSpPr txBox="1">
            <a:spLocks noChangeArrowheads="1"/>
          </p:cNvSpPr>
          <p:nvPr/>
        </p:nvSpPr>
        <p:spPr bwMode="auto">
          <a:xfrm>
            <a:off x="4114800" y="6248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Internal pressure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17805" name="Picture 13" descr="Дав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r="11279" b="24359"/>
          <a:stretch>
            <a:fillRect/>
          </a:stretch>
        </p:blipFill>
        <p:spPr bwMode="auto">
          <a:xfrm>
            <a:off x="152400" y="4114800"/>
            <a:ext cx="37338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06" name="Picture 14" descr="Водород коли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" r="-76"/>
          <a:stretch>
            <a:fillRect/>
          </a:stretch>
        </p:blipFill>
        <p:spPr bwMode="auto">
          <a:xfrm>
            <a:off x="4724400" y="1981200"/>
            <a:ext cx="41910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Project Proposal Information</a:t>
            </a:r>
            <a:endParaRPr lang="ru-RU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92263"/>
            <a:ext cx="8229600" cy="4960937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Goal: Two test of overheated up to 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2250 K</a:t>
            </a:r>
            <a:r>
              <a:rPr lang="en-US" sz="1800" b="1">
                <a:latin typeface="Arial" charset="0"/>
              </a:rPr>
              <a:t> bundle: 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1-st test: top flooding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2-nd test: simultaneous top and bottom flooding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Project Manager: V. Nalivaev 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Participating organization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SRI SIA “Luch”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IBRAE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EDO “GIDROPRESS”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Other organizations: IPPE</a:t>
            </a:r>
            <a:r>
              <a:rPr lang="ru-RU" sz="1800" b="1">
                <a:latin typeface="Arial" charset="0"/>
              </a:rPr>
              <a:t>, </a:t>
            </a:r>
            <a:r>
              <a:rPr lang="en-US" sz="1800" b="1">
                <a:latin typeface="Arial" charset="0"/>
              </a:rPr>
              <a:t>VNIINM, ESC of MAE</a:t>
            </a:r>
            <a:endParaRPr lang="en-US" sz="200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Cost estimate: $</a:t>
            </a:r>
            <a:r>
              <a:rPr lang="en-US" sz="1800" b="1">
                <a:solidFill>
                  <a:srgbClr val="FF3300"/>
                </a:solidFill>
                <a:latin typeface="Arial" charset="0"/>
              </a:rPr>
              <a:t>600000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Equipment:$73755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Materials:$85695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Overhead: $43560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Personal grants: $329890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Travel: $41600</a:t>
            </a:r>
          </a:p>
          <a:p>
            <a:pPr lvl="1">
              <a:lnSpc>
                <a:spcPct val="80000"/>
              </a:lnSpc>
            </a:pPr>
            <a:r>
              <a:rPr lang="en-US" sz="1800" b="1">
                <a:latin typeface="Arial" charset="0"/>
              </a:rPr>
              <a:t>Other direct cost: $25500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Project duration: 24 months</a:t>
            </a:r>
            <a:endParaRPr lang="ru-RU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Arial" charset="0"/>
              </a:rPr>
              <a:t>Project proposal: Tasks</a:t>
            </a:r>
            <a:endParaRPr lang="ru-RU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r>
              <a:rPr lang="en-US" sz="2000" b="1">
                <a:latin typeface="Arial" charset="0"/>
              </a:rPr>
              <a:t>Task 1: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Study of the top flooding of 19 rods bundle under severe accident conditions</a:t>
            </a:r>
          </a:p>
          <a:p>
            <a:r>
              <a:rPr lang="en-US" sz="2000" b="1">
                <a:latin typeface="Arial" charset="0"/>
              </a:rPr>
              <a:t>Task 2: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Study of the simultaneous top and bottom flooding of 19 rods bundle under severe accident conditions</a:t>
            </a:r>
          </a:p>
          <a:p>
            <a:r>
              <a:rPr lang="en-US" sz="2000" b="1">
                <a:solidFill>
                  <a:schemeClr val="folHlink"/>
                </a:solidFill>
                <a:latin typeface="Arial" charset="0"/>
              </a:rPr>
              <a:t>Each task consists of the following subtasks:</a:t>
            </a:r>
          </a:p>
          <a:p>
            <a:pPr lvl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Subtask 1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Preparatory work</a:t>
            </a:r>
          </a:p>
          <a:p>
            <a:pPr lvl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Subtask 2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Pretest analysis, choice of the test scenario and parameters</a:t>
            </a:r>
          </a:p>
          <a:p>
            <a:pPr lvl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Subtask 3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Test conduction </a:t>
            </a:r>
          </a:p>
          <a:p>
            <a:pPr lvl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Subtask 4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 Post test examination and analysis </a:t>
            </a:r>
          </a:p>
          <a:p>
            <a:pPr lvl="2"/>
            <a:r>
              <a:rPr lang="en-US" sz="2000" b="1">
                <a:solidFill>
                  <a:schemeClr val="folHlink"/>
                </a:solidFill>
                <a:latin typeface="Arial" charset="0"/>
              </a:rPr>
              <a:t>Material study</a:t>
            </a:r>
          </a:p>
          <a:p>
            <a:pPr lvl="2"/>
            <a:r>
              <a:rPr lang="en-US" sz="2000" b="1">
                <a:solidFill>
                  <a:schemeClr val="folHlink"/>
                </a:solidFill>
                <a:latin typeface="Arial" charset="0"/>
              </a:rPr>
              <a:t>Post test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Content</a:t>
            </a:r>
            <a:endParaRPr lang="ru-RU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Introduction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Justification of experimental scenario</a:t>
            </a:r>
            <a:r>
              <a:rPr lang="en-US" sz="3200" b="1">
                <a:latin typeface="Arial" charset="0"/>
              </a:rPr>
              <a:t> 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Tests instrumentation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Analytical Pre-test assessments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Project Proposal Information</a:t>
            </a:r>
            <a:endParaRPr lang="en-US" sz="3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and steam history</a:t>
            </a:r>
            <a:endParaRPr lang="ru-RU"/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800225" y="2024063"/>
          <a:ext cx="559117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58" name="Диаграмма" r:id="rId3" imgW="5314995" imgH="3781507" progId="Excel.Chart.8">
                  <p:embed/>
                </p:oleObj>
              </mc:Choice>
              <mc:Fallback>
                <p:oleObj name="Диаграмма" r:id="rId3" imgW="5314995" imgH="378150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024063"/>
                        <a:ext cx="5591175" cy="397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3887788" y="62007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Power history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Power supply system</a:t>
            </a:r>
            <a:endParaRPr lang="ru-RU"/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4824413" y="1989138"/>
            <a:ext cx="43195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Type – Direct Current</a:t>
            </a:r>
            <a:endParaRPr lang="ru-RU" sz="18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Total DC power per section – up </a:t>
            </a:r>
            <a:r>
              <a:rPr lang="ru-RU" sz="1800">
                <a:solidFill>
                  <a:schemeClr val="tx2"/>
                </a:solidFill>
              </a:rPr>
              <a:t>10 </a:t>
            </a:r>
            <a:r>
              <a:rPr lang="en-US" sz="1800">
                <a:solidFill>
                  <a:schemeClr val="tx2"/>
                </a:solidFill>
              </a:rPr>
              <a:t>KW</a:t>
            </a:r>
            <a:endParaRPr lang="ru-RU" sz="18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Power increase rate -</a:t>
            </a:r>
            <a:r>
              <a:rPr lang="ru-RU" sz="1800">
                <a:solidFill>
                  <a:schemeClr val="tx2"/>
                </a:solidFill>
              </a:rPr>
              <a:t>    </a:t>
            </a:r>
            <a:r>
              <a:rPr lang="en-US" sz="1800">
                <a:solidFill>
                  <a:schemeClr val="tx2"/>
                </a:solidFill>
              </a:rPr>
              <a:t>up to</a:t>
            </a:r>
            <a:r>
              <a:rPr lang="ru-RU" sz="1800">
                <a:solidFill>
                  <a:schemeClr val="tx2"/>
                </a:solidFill>
              </a:rPr>
              <a:t> 1 </a:t>
            </a:r>
            <a:r>
              <a:rPr lang="en-US" sz="1800">
                <a:solidFill>
                  <a:schemeClr val="tx2"/>
                </a:solidFill>
              </a:rPr>
              <a:t>KW</a:t>
            </a:r>
            <a:r>
              <a:rPr lang="ru-RU" sz="1800">
                <a:solidFill>
                  <a:schemeClr val="tx2"/>
                </a:solidFill>
              </a:rPr>
              <a:t>/</a:t>
            </a:r>
            <a:r>
              <a:rPr lang="en-US" sz="1800">
                <a:solidFill>
                  <a:schemeClr val="tx2"/>
                </a:solidFill>
              </a:rPr>
              <a:t>s</a:t>
            </a:r>
            <a:endParaRPr lang="ru-RU" sz="18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Accuracy - </a:t>
            </a:r>
            <a:r>
              <a:rPr lang="ru-RU" sz="1800">
                <a:solidFill>
                  <a:schemeClr val="tx2"/>
                </a:solidFill>
              </a:rPr>
              <a:t> 2.5%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Voltage per section – up </a:t>
            </a:r>
            <a:r>
              <a:rPr lang="ru-RU" sz="1800">
                <a:solidFill>
                  <a:schemeClr val="tx2"/>
                </a:solidFill>
              </a:rPr>
              <a:t> to 36 </a:t>
            </a:r>
            <a:r>
              <a:rPr lang="en-US" sz="1800">
                <a:solidFill>
                  <a:schemeClr val="tx2"/>
                </a:solidFill>
              </a:rPr>
              <a:t>V</a:t>
            </a:r>
            <a:endParaRPr lang="ru-RU" sz="180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Current through section  - up to </a:t>
            </a:r>
            <a:r>
              <a:rPr lang="ru-RU" sz="1800">
                <a:solidFill>
                  <a:schemeClr val="tx2"/>
                </a:solidFill>
              </a:rPr>
              <a:t>300 А</a:t>
            </a:r>
          </a:p>
          <a:p>
            <a:pPr>
              <a:lnSpc>
                <a:spcPct val="120000"/>
              </a:lnSpc>
            </a:pPr>
            <a:r>
              <a:rPr lang="en-US" sz="1800">
                <a:solidFill>
                  <a:schemeClr val="tx2"/>
                </a:solidFill>
              </a:rPr>
              <a:t>Power management – programmed per each section </a:t>
            </a:r>
            <a:endParaRPr lang="ru-RU" sz="1800">
              <a:solidFill>
                <a:schemeClr val="tx2"/>
              </a:solidFill>
            </a:endParaRPr>
          </a:p>
        </p:txBody>
      </p:sp>
      <p:pic>
        <p:nvPicPr>
          <p:cNvPr id="432132" name="Picture 4" descr="Электропитание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4513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Hydrogen measurement</a:t>
            </a:r>
            <a:endParaRPr lang="ru-RU"/>
          </a:p>
        </p:txBody>
      </p:sp>
      <p:sp>
        <p:nvSpPr>
          <p:cNvPr id="404488" name="Text Box 8"/>
          <p:cNvSpPr txBox="1">
            <a:spLocks noChangeArrowheads="1"/>
          </p:cNvSpPr>
          <p:nvPr/>
        </p:nvSpPr>
        <p:spPr bwMode="auto">
          <a:xfrm>
            <a:off x="2819400" y="762000"/>
            <a:ext cx="341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</a:rPr>
              <a:t>General view of 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 analyzer</a:t>
            </a:r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04490" name="Text Box 10"/>
          <p:cNvSpPr txBox="1">
            <a:spLocks noChangeArrowheads="1"/>
          </p:cNvSpPr>
          <p:nvPr/>
        </p:nvSpPr>
        <p:spPr bwMode="auto">
          <a:xfrm>
            <a:off x="473075" y="1520825"/>
            <a:ext cx="456406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0" y="79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04493" name="Rectangle 13"/>
          <p:cNvSpPr>
            <a:spLocks noChangeArrowheads="1"/>
          </p:cNvSpPr>
          <p:nvPr/>
        </p:nvSpPr>
        <p:spPr bwMode="auto">
          <a:xfrm>
            <a:off x="4572000" y="7937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404498" name="Picture 18" descr="Водород1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12254" b="61342"/>
          <a:stretch>
            <a:fillRect/>
          </a:stretch>
        </p:blipFill>
        <p:spPr bwMode="auto">
          <a:xfrm>
            <a:off x="1676400" y="1143000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1828800" y="4648200"/>
            <a:ext cx="6324600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 algn="ctr"/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10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" b="0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  <a:r>
              <a:rPr lang="en-US" sz="1800">
                <a:ea typeface="Times New Roman" pitchFamily="18" charset="0"/>
                <a:cs typeface="Arial" charset="0"/>
              </a:rPr>
              <a:t>Main technical parameters of analysator</a:t>
            </a:r>
            <a:r>
              <a:rPr lang="en-US">
                <a:ea typeface="Times New Roman" pitchFamily="18" charset="0"/>
                <a:cs typeface="Arial" charset="0"/>
              </a:rPr>
              <a:t>:</a:t>
            </a:r>
            <a:endParaRPr lang="en-US"/>
          </a:p>
          <a:p>
            <a:pPr indent="457200" eaLnBrk="0" hangingPunct="0"/>
            <a:r>
              <a:rPr lang="en-US"/>
              <a:t>Range of hydrogen concentrations -       0.002</a:t>
            </a:r>
            <a:r>
              <a:rPr lang="en-US">
                <a:sym typeface="Symbol" pitchFamily="18" charset="2"/>
              </a:rPr>
              <a:t></a:t>
            </a:r>
            <a:r>
              <a:rPr lang="en-US"/>
              <a:t>100 % vol. </a:t>
            </a:r>
            <a:endParaRPr lang="en-US">
              <a:sym typeface="Symbol" pitchFamily="18" charset="2"/>
            </a:endParaRPr>
          </a:p>
          <a:p>
            <a:pPr indent="457200" eaLnBrk="0" hangingPunct="0"/>
            <a:r>
              <a:rPr lang="en-US">
                <a:sym typeface="Symbol" pitchFamily="18" charset="2"/>
              </a:rPr>
              <a:t>Accuracy:</a:t>
            </a:r>
          </a:p>
          <a:p>
            <a:pPr indent="457200" eaLnBrk="0" hangingPunct="0"/>
            <a:r>
              <a:rPr lang="en-US">
                <a:sym typeface="Symbol" pitchFamily="18" charset="2"/>
              </a:rPr>
              <a:t>for concentrations 0.002</a:t>
            </a:r>
            <a:r>
              <a:rPr lang="en-US"/>
              <a:t>0.2 % vol. -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10 %;</a:t>
            </a:r>
            <a:endParaRPr lang="en-US">
              <a:sym typeface="Symbol" pitchFamily="18" charset="2"/>
            </a:endParaRPr>
          </a:p>
          <a:p>
            <a:pPr indent="457200" eaLnBrk="0" hangingPunct="0"/>
            <a:r>
              <a:rPr lang="en-US">
                <a:sym typeface="Symbol" pitchFamily="18" charset="2"/>
              </a:rPr>
              <a:t>for concentrations 0.2</a:t>
            </a:r>
            <a:r>
              <a:rPr lang="en-US"/>
              <a:t>10% vol. - </a:t>
            </a:r>
            <a:r>
              <a:rPr lang="en-US">
                <a:sym typeface="Symbol" pitchFamily="18" charset="2"/>
              </a:rPr>
              <a:t></a:t>
            </a:r>
            <a:r>
              <a:rPr lang="en-US"/>
              <a:t> 5 %.</a:t>
            </a:r>
            <a:endParaRPr lang="en-US">
              <a:sym typeface="Symbol" pitchFamily="18" charset="2"/>
            </a:endParaRPr>
          </a:p>
          <a:p>
            <a:pPr indent="457200" eaLnBrk="0" hangingPunct="0"/>
            <a:r>
              <a:rPr lang="en-US">
                <a:sym typeface="Symbol" pitchFamily="18" charset="2"/>
              </a:rPr>
              <a:t>Time per one measurement – 15 sec </a:t>
            </a:r>
            <a:endParaRPr lang="ru-RU">
              <a:sym typeface="Symbol" pitchFamily="18" charset="2"/>
            </a:endParaRPr>
          </a:p>
          <a:p>
            <a:pPr indent="457200" eaLnBrk="0" hangingPunct="0"/>
            <a:r>
              <a:rPr lang="en-US">
                <a:sym typeface="Symbol" pitchFamily="18" charset="2"/>
              </a:rPr>
              <a:t>Gas overpressure </a:t>
            </a:r>
            <a:r>
              <a:rPr lang="ru-RU">
                <a:sym typeface="Symbol" pitchFamily="18" charset="2"/>
              </a:rPr>
              <a:t> - </a:t>
            </a:r>
            <a:r>
              <a:rPr lang="en-US">
                <a:sym typeface="Symbol" pitchFamily="18" charset="2"/>
              </a:rPr>
              <a:t>not less</a:t>
            </a:r>
            <a:r>
              <a:rPr lang="ru-RU">
                <a:sym typeface="Symbol" pitchFamily="18" charset="2"/>
              </a:rPr>
              <a:t> 0.03 </a:t>
            </a:r>
            <a:r>
              <a:rPr lang="en-US">
                <a:sym typeface="Symbol" pitchFamily="18" charset="2"/>
              </a:rPr>
              <a:t>MPa</a:t>
            </a:r>
            <a:r>
              <a:rPr lang="en-US">
                <a:solidFill>
                  <a:schemeClr val="tx1"/>
                </a:solidFill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Water preparation  system</a:t>
            </a:r>
            <a:endParaRPr lang="ru-RU"/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4908550" y="4343400"/>
            <a:ext cx="423545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ru-RU" sz="1800">
              <a:solidFill>
                <a:schemeClr val="tx2"/>
              </a:solidFill>
            </a:endParaRPr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4191000" y="914400"/>
            <a:ext cx="470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FF00"/>
                </a:solidFill>
              </a:rPr>
              <a:t>General view of water preperation system</a:t>
            </a:r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429064" name="Picture 8" descr="ВХР1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6" b="40926"/>
          <a:stretch>
            <a:fillRect/>
          </a:stretch>
        </p:blipFill>
        <p:spPr bwMode="auto">
          <a:xfrm>
            <a:off x="152400" y="1295400"/>
            <a:ext cx="4191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0" y="4572000"/>
            <a:ext cx="57150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ru-RU" sz="1800">
                <a:solidFill>
                  <a:srgbClr val="FFFF00"/>
                </a:solidFill>
              </a:rPr>
              <a:t>Contents of admixture in to water </a:t>
            </a:r>
            <a:r>
              <a:rPr lang="ru-RU">
                <a:solidFill>
                  <a:srgbClr val="FFFF00"/>
                </a:solidFill>
              </a:rPr>
              <a:t>:</a:t>
            </a:r>
            <a:endParaRPr lang="ru-RU">
              <a:solidFill>
                <a:srgbClr val="800080"/>
              </a:solidFill>
            </a:endParaRPr>
          </a:p>
          <a:p>
            <a:r>
              <a:rPr lang="ru-RU">
                <a:solidFill>
                  <a:schemeClr val="tx1"/>
                </a:solidFill>
              </a:rPr>
              <a:t>                 -O</a:t>
            </a:r>
            <a:r>
              <a:rPr lang="ru-RU" sz="1000">
                <a:solidFill>
                  <a:schemeClr val="tx1"/>
                </a:solidFill>
              </a:rPr>
              <a:t>2</a:t>
            </a:r>
            <a:r>
              <a:rPr lang="ru-RU">
                <a:solidFill>
                  <a:schemeClr val="tx1"/>
                </a:solidFill>
              </a:rPr>
              <a:t>, mkg/l,    </a:t>
            </a:r>
            <a:r>
              <a:rPr lang="ru-RU">
                <a:solidFill>
                  <a:schemeClr val="tx1"/>
                </a:solidFill>
                <a:sym typeface="Symbol" pitchFamily="18" charset="2"/>
              </a:rPr>
              <a:t></a:t>
            </a:r>
            <a:r>
              <a:rPr lang="ru-RU">
                <a:solidFill>
                  <a:schemeClr val="tx1"/>
                </a:solidFill>
              </a:rPr>
              <a:t> 5;</a:t>
            </a:r>
          </a:p>
          <a:p>
            <a:r>
              <a:rPr lang="ru-RU">
                <a:solidFill>
                  <a:schemeClr val="tx1"/>
                </a:solidFill>
              </a:rPr>
              <a:t>                 -N</a:t>
            </a:r>
            <a:r>
              <a:rPr lang="ru-RU" sz="1000">
                <a:solidFill>
                  <a:schemeClr val="tx1"/>
                </a:solidFill>
              </a:rPr>
              <a:t>2</a:t>
            </a:r>
            <a:r>
              <a:rPr lang="ru-RU">
                <a:solidFill>
                  <a:schemeClr val="tx1"/>
                </a:solidFill>
              </a:rPr>
              <a:t> (300 K), mg/l, ~12;</a:t>
            </a:r>
          </a:p>
          <a:p>
            <a:r>
              <a:rPr lang="ru-RU">
                <a:solidFill>
                  <a:schemeClr val="tx1"/>
                </a:solidFill>
              </a:rPr>
              <a:t>                 -conductivity, mkSm/sm, ≤ 0,1;</a:t>
            </a:r>
          </a:p>
          <a:p>
            <a:r>
              <a:rPr lang="ru-RU">
                <a:solidFill>
                  <a:schemeClr val="tx1"/>
                </a:solidFill>
              </a:rPr>
              <a:t>                 -Cl-ions, mkg/l, </a:t>
            </a:r>
            <a:r>
              <a:rPr lang="ru-RU">
                <a:solidFill>
                  <a:schemeClr val="tx1"/>
                </a:solidFill>
                <a:sym typeface="Symbol" pitchFamily="18" charset="2"/>
              </a:rPr>
              <a:t></a:t>
            </a:r>
            <a:r>
              <a:rPr lang="ru-RU">
                <a:solidFill>
                  <a:schemeClr val="tx1"/>
                </a:solidFill>
              </a:rPr>
              <a:t> 5;</a:t>
            </a:r>
          </a:p>
          <a:p>
            <a:r>
              <a:rPr lang="ru-RU">
                <a:solidFill>
                  <a:schemeClr val="tx1"/>
                </a:solidFill>
              </a:rPr>
              <a:t>                 -Fe corrosion products, mkg/l,  </a:t>
            </a:r>
            <a:r>
              <a:rPr lang="ru-RU">
                <a:solidFill>
                  <a:schemeClr val="tx1"/>
                </a:solidFill>
                <a:sym typeface="Symbol" pitchFamily="18" charset="2"/>
              </a:rPr>
              <a:t></a:t>
            </a:r>
            <a:r>
              <a:rPr lang="ru-RU">
                <a:solidFill>
                  <a:schemeClr val="tx1"/>
                </a:solidFill>
              </a:rPr>
              <a:t> 5;</a:t>
            </a:r>
          </a:p>
          <a:p>
            <a:r>
              <a:rPr lang="ru-RU">
                <a:solidFill>
                  <a:schemeClr val="tx1"/>
                </a:solidFill>
              </a:rPr>
              <a:t>                 -рН     7.0±0.5;</a:t>
            </a:r>
          </a:p>
          <a:p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29066" name="Picture 10" descr="ВХР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3" b="41020"/>
          <a:stretch>
            <a:fillRect/>
          </a:stretch>
        </p:blipFill>
        <p:spPr bwMode="auto">
          <a:xfrm>
            <a:off x="5029200" y="2971800"/>
            <a:ext cx="388620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6096000" y="2438400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FF00"/>
                </a:solidFill>
              </a:rPr>
              <a:t>Scheme of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15950"/>
          </a:xfrm>
        </p:spPr>
        <p:txBody>
          <a:bodyPr/>
          <a:lstStyle/>
          <a:p>
            <a:r>
              <a:rPr lang="en-US" sz="2800" b="1">
                <a:solidFill>
                  <a:srgbClr val="FFFF00"/>
                </a:solidFill>
              </a:rPr>
              <a:t/>
            </a:r>
            <a:br>
              <a:rPr lang="en-US" sz="2800" b="1">
                <a:solidFill>
                  <a:srgbClr val="FFFF00"/>
                </a:solidFill>
              </a:rPr>
            </a:br>
            <a:r>
              <a:rPr lang="en-US" sz="4000" b="1">
                <a:latin typeface="Arial" charset="0"/>
              </a:rPr>
              <a:t>Post-test analysis</a:t>
            </a:r>
            <a:r>
              <a:rPr lang="en-US" sz="2800" b="1">
                <a:solidFill>
                  <a:srgbClr val="FFFF00"/>
                </a:solidFill>
              </a:rPr>
              <a:t> </a:t>
            </a:r>
            <a:br>
              <a:rPr lang="en-US" sz="2800" b="1">
                <a:solidFill>
                  <a:srgbClr val="FFFF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Posttest appearense of the bundle</a:t>
            </a:r>
            <a:endParaRPr lang="ru-RU" sz="2800" b="1">
              <a:solidFill>
                <a:srgbClr val="FFFF00"/>
              </a:solidFill>
            </a:endParaRP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6697662" cy="730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Overview of test bundle appearance, visual inspection and photographic documentation </a:t>
            </a:r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2700338" y="2420938"/>
            <a:ext cx="4105275" cy="4254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Encapsulating of bundle in epoxy</a:t>
            </a:r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2051050" y="3357563"/>
            <a:ext cx="5327650" cy="730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Cutting of the slabs from epoxied bundle, grinding and polishing of the samples</a:t>
            </a:r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6227763" y="4724400"/>
            <a:ext cx="1657350" cy="730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SEM/EDX             examination</a:t>
            </a:r>
            <a:endParaRPr lang="ru-RU" sz="2000" b="0">
              <a:solidFill>
                <a:schemeClr val="tx1"/>
              </a:solidFill>
            </a:endParaRP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84213" y="4724400"/>
            <a:ext cx="5113337" cy="7302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chemeClr val="tx1"/>
                </a:solidFill>
              </a:rPr>
              <a:t>Macrophotographs of cross sections, ZrO</a:t>
            </a:r>
            <a:r>
              <a:rPr lang="en-US" sz="1200" b="0">
                <a:solidFill>
                  <a:schemeClr val="tx1"/>
                </a:solidFill>
              </a:rPr>
              <a:t>2</a:t>
            </a:r>
            <a:r>
              <a:rPr lang="en-US" sz="2000" b="0">
                <a:solidFill>
                  <a:schemeClr val="tx1"/>
                </a:solidFill>
              </a:rPr>
              <a:t> scale thickness measurements</a:t>
            </a:r>
            <a:r>
              <a:rPr lang="en-US" sz="1800" b="0">
                <a:solidFill>
                  <a:schemeClr val="tx1"/>
                </a:solidFill>
              </a:rPr>
              <a:t> </a:t>
            </a: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>
            <a:off x="4716463" y="1916113"/>
            <a:ext cx="0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4716463" y="2852738"/>
            <a:ext cx="0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4716463" y="4076700"/>
            <a:ext cx="0" cy="2889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3059113" y="4365625"/>
            <a:ext cx="352901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V="1">
            <a:off x="3059113" y="4365625"/>
            <a:ext cx="0" cy="358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>
            <a:off x="6588125" y="4365625"/>
            <a:ext cx="0" cy="3587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chemeClr val="folHlink"/>
                </a:solidFill>
                <a:latin typeface="Arial" charset="0"/>
              </a:rPr>
              <a:t>Safety and uncertainties</a:t>
            </a:r>
            <a:endParaRPr lang="ru-RU"/>
          </a:p>
        </p:txBody>
      </p:sp>
      <p:sp>
        <p:nvSpPr>
          <p:cNvPr id="422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96200" cy="2971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b="1">
                <a:latin typeface="Arial" charset="0"/>
              </a:rPr>
              <a:t>Pressure not high as 1 MPa</a:t>
            </a:r>
          </a:p>
          <a:p>
            <a:pPr>
              <a:lnSpc>
                <a:spcPct val="115000"/>
              </a:lnSpc>
            </a:pPr>
            <a:r>
              <a:rPr lang="en-US" sz="2400" b="1">
                <a:latin typeface="Arial" charset="0"/>
              </a:rPr>
              <a:t>Temperatures in out pipes not exceed 1300 K</a:t>
            </a:r>
          </a:p>
          <a:p>
            <a:pPr>
              <a:lnSpc>
                <a:spcPct val="115000"/>
              </a:lnSpc>
            </a:pPr>
            <a:r>
              <a:rPr lang="en-US" sz="2400" b="1">
                <a:latin typeface="Arial" charset="0"/>
              </a:rPr>
              <a:t>There is possibility to achieve overheating of bundle on quench stage (increase oxidation – early flooding)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Introduction</a:t>
            </a:r>
            <a:endParaRPr lang="ru-RU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u="sng">
                <a:solidFill>
                  <a:srgbClr val="FFFF00"/>
                </a:solidFill>
                <a:effectLst/>
                <a:latin typeface="Arial" charset="0"/>
              </a:rPr>
              <a:t>Objective</a:t>
            </a:r>
            <a:r>
              <a:rPr lang="ru-RU" sz="2800" b="1">
                <a:effectLst/>
                <a:latin typeface="Arial" charset="0"/>
              </a:rPr>
              <a:t>:</a:t>
            </a:r>
            <a:r>
              <a:rPr lang="en-US" sz="2400">
                <a:effectLst/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effectLst/>
                <a:latin typeface="Arial" charset="0"/>
              </a:rPr>
              <a:t>Investigation of  19-s rods WWER-1000 type bundle behavior under the Conditions of SA, including quenching Phase: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  <a:latin typeface="Arial" charset="0"/>
              </a:rPr>
              <a:t>1-st test: Top flooding ;</a:t>
            </a:r>
          </a:p>
          <a:p>
            <a:pPr>
              <a:lnSpc>
                <a:spcPct val="80000"/>
              </a:lnSpc>
            </a:pPr>
            <a:r>
              <a:rPr lang="en-US" sz="2400">
                <a:effectLst/>
                <a:latin typeface="Arial" charset="0"/>
              </a:rPr>
              <a:t>2-nd test: Simultaneous Top and bottom flooding</a:t>
            </a:r>
          </a:p>
          <a:p>
            <a:pPr>
              <a:lnSpc>
                <a:spcPct val="80000"/>
              </a:lnSpc>
            </a:pPr>
            <a:endParaRPr lang="en-US" sz="240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>
                <a:solidFill>
                  <a:srgbClr val="FFFF00"/>
                </a:solidFill>
                <a:effectLst/>
                <a:latin typeface="Arial" charset="0"/>
              </a:rPr>
              <a:t>Implementation</a:t>
            </a:r>
            <a:r>
              <a:rPr lang="ru-RU" sz="2800" b="1">
                <a:effectLst/>
                <a:latin typeface="Arial" charset="0"/>
              </a:rPr>
              <a:t>:</a:t>
            </a:r>
            <a:endParaRPr lang="en-US" sz="240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folHlink"/>
                </a:solidFill>
                <a:effectLst/>
                <a:latin typeface="Arial" charset="0"/>
              </a:rPr>
              <a:t>FSUE SRI SIA “LUCH”–</a:t>
            </a:r>
            <a:r>
              <a:rPr lang="en-US" sz="2400">
                <a:effectLst/>
                <a:latin typeface="Arial" charset="0"/>
              </a:rPr>
              <a:t> rig experiments and post test analysis with involvement of experts from </a:t>
            </a:r>
            <a:r>
              <a:rPr lang="en-US" sz="2400">
                <a:solidFill>
                  <a:srgbClr val="FFFF00"/>
                </a:solidFill>
                <a:effectLst/>
                <a:latin typeface="Arial" charset="0"/>
              </a:rPr>
              <a:t>FSUE VNIINM</a:t>
            </a:r>
            <a:r>
              <a:rPr lang="en-US" sz="2400">
                <a:effectLst/>
                <a:latin typeface="Arial" charset="0"/>
              </a:rPr>
              <a:t> named after A.A.Bochvar,</a:t>
            </a:r>
            <a:r>
              <a:rPr lang="en-US" sz="2400" b="1">
                <a:effectLst/>
                <a:latin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effectLst/>
                <a:latin typeface="Arial" charset="0"/>
              </a:rPr>
              <a:t>SSC RF-IPPE</a:t>
            </a:r>
            <a:r>
              <a:rPr lang="en-US" sz="2400">
                <a:effectLst/>
                <a:latin typeface="Arial" charset="0"/>
              </a:rPr>
              <a:t> named after A. I. Leipunsky, </a:t>
            </a:r>
            <a:r>
              <a:rPr lang="en-US" sz="2400">
                <a:solidFill>
                  <a:srgbClr val="FFFF00"/>
                </a:solidFill>
                <a:effectLst/>
                <a:latin typeface="Arial" charset="0"/>
              </a:rPr>
              <a:t>ESC of MAE</a:t>
            </a:r>
            <a:endParaRPr lang="en-US" sz="2400"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folHlink"/>
                </a:solidFill>
                <a:effectLst/>
                <a:latin typeface="Arial" charset="0"/>
              </a:rPr>
              <a:t>IBRAE RAS –</a:t>
            </a:r>
            <a:r>
              <a:rPr lang="en-US" sz="2400">
                <a:effectLst/>
                <a:latin typeface="Arial" charset="0"/>
              </a:rPr>
              <a:t> pre and post test analyses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folHlink"/>
                </a:solidFill>
                <a:effectLst/>
                <a:latin typeface="Arial" charset="0"/>
              </a:rPr>
              <a:t>FSUE EDO “GIDROPRESS”</a:t>
            </a:r>
            <a:r>
              <a:rPr lang="en-US" sz="2400" b="1">
                <a:solidFill>
                  <a:schemeClr val="folHlink"/>
                </a:solidFill>
                <a:effectLst/>
                <a:latin typeface="Arial" charset="0"/>
              </a:rPr>
              <a:t> </a:t>
            </a:r>
            <a:r>
              <a:rPr lang="en-US" sz="2400">
                <a:solidFill>
                  <a:schemeClr val="folHlink"/>
                </a:solidFill>
                <a:effectLst/>
                <a:latin typeface="Arial" charset="0"/>
              </a:rPr>
              <a:t>–</a:t>
            </a:r>
            <a:r>
              <a:rPr lang="en-US" sz="2400">
                <a:effectLst/>
                <a:latin typeface="Arial" charset="0"/>
              </a:rPr>
              <a:t> justification of an experimental scenario (WWER-1000 reactor)</a:t>
            </a:r>
            <a:endParaRPr lang="ru-RU" sz="240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225425"/>
            <a:ext cx="8229600" cy="13716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Justification of test scenario:</a:t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specific features of WWER-1000</a:t>
            </a:r>
            <a:endParaRPr lang="ru-RU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3352800" y="2590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72740" name="Rectangle 1028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2742" name="Rectangle 1030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72743" name="Text Box 1031"/>
          <p:cNvSpPr txBox="1">
            <a:spLocks noChangeArrowheads="1"/>
          </p:cNvSpPr>
          <p:nvPr/>
        </p:nvSpPr>
        <p:spPr bwMode="auto">
          <a:xfrm>
            <a:off x="6705600" y="1828800"/>
            <a:ext cx="20542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</a:rPr>
              <a:t>1 </a:t>
            </a:r>
            <a:r>
              <a:rPr lang="en-US" sz="1800">
                <a:solidFill>
                  <a:schemeClr val="tx1"/>
                </a:solidFill>
              </a:rPr>
              <a:t>– ECCS tank (4 items)</a:t>
            </a:r>
          </a:p>
          <a:p>
            <a:r>
              <a:rPr lang="en-US" sz="1800">
                <a:solidFill>
                  <a:schemeClr val="tx1"/>
                </a:solidFill>
              </a:rPr>
              <a:t>2 – ASCPF tank (8 items) </a:t>
            </a:r>
          </a:p>
          <a:p>
            <a:r>
              <a:rPr lang="en-US" sz="1800">
                <a:solidFill>
                  <a:schemeClr val="tx1"/>
                </a:solidFill>
              </a:rPr>
              <a:t>3 – reactor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r>
              <a:rPr lang="en-US" sz="1800">
                <a:solidFill>
                  <a:schemeClr val="tx1"/>
                </a:solidFill>
              </a:rPr>
              <a:t>Top and bottom simultaneous core flooding is inherent design feature of WWER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372744" name="Rectangle 1032"/>
          <p:cNvSpPr>
            <a:spLocks noChangeArrowheads="1"/>
          </p:cNvSpPr>
          <p:nvPr/>
        </p:nvSpPr>
        <p:spPr bwMode="auto">
          <a:xfrm>
            <a:off x="228600" y="5562600"/>
            <a:ext cx="641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chemeClr val="tx1"/>
                </a:solidFill>
              </a:rPr>
              <a:t>       WWER-1000 3D view</a:t>
            </a:r>
            <a:r>
              <a:rPr lang="en-US" sz="1800">
                <a:solidFill>
                  <a:schemeClr val="tx1"/>
                </a:solidFill>
              </a:rPr>
              <a:t>                   </a:t>
            </a:r>
            <a:r>
              <a:rPr lang="ru-RU" sz="1800">
                <a:solidFill>
                  <a:schemeClr val="tx1"/>
                </a:solidFill>
              </a:rPr>
              <a:t>WWER ECCS outline</a:t>
            </a:r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372747" name="Picture 1035" descr="WW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9" b="43195"/>
          <a:stretch>
            <a:fillRect/>
          </a:stretch>
        </p:blipFill>
        <p:spPr bwMode="auto">
          <a:xfrm>
            <a:off x="228600" y="1600200"/>
            <a:ext cx="3657600" cy="35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48" name="Picture 1036" descr="WW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61" b="52269"/>
          <a:stretch>
            <a:fillRect/>
          </a:stretch>
        </p:blipFill>
        <p:spPr bwMode="auto">
          <a:xfrm>
            <a:off x="4191000" y="1600200"/>
            <a:ext cx="24876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49" name="Line 1037"/>
          <p:cNvSpPr>
            <a:spLocks noChangeShapeType="1"/>
          </p:cNvSpPr>
          <p:nvPr/>
        </p:nvSpPr>
        <p:spPr bwMode="auto">
          <a:xfrm flipH="1" flipV="1">
            <a:off x="1600200" y="4267200"/>
            <a:ext cx="76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72750" name="Text Box 1038"/>
          <p:cNvSpPr txBox="1">
            <a:spLocks noChangeArrowheads="1"/>
          </p:cNvSpPr>
          <p:nvPr/>
        </p:nvSpPr>
        <p:spPr bwMode="auto">
          <a:xfrm>
            <a:off x="1508125" y="4808538"/>
            <a:ext cx="4968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rgbClr val="FF3300"/>
                </a:solidFill>
                <a:latin typeface="Times New Roman" pitchFamily="18" charset="0"/>
              </a:rPr>
              <a:t>ED 200</a:t>
            </a:r>
            <a:endParaRPr lang="ru-RU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FF00"/>
                </a:solidFill>
                <a:latin typeface="Arial" charset="0"/>
              </a:rPr>
              <a:t>Simulated SA scenario</a:t>
            </a:r>
            <a:endParaRPr lang="ru-RU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901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114800"/>
          </a:xfrm>
        </p:spPr>
        <p:txBody>
          <a:bodyPr/>
          <a:lstStyle/>
          <a:p>
            <a:r>
              <a:rPr lang="en-US" b="1">
                <a:latin typeface="Arial" charset="0"/>
              </a:rPr>
              <a:t>Large break of cold leg of Main Circulation Loop with fault of  ECCS (ED 200)</a:t>
            </a:r>
          </a:p>
          <a:p>
            <a:r>
              <a:rPr lang="en-US" b="1">
                <a:latin typeface="Arial" charset="0"/>
              </a:rPr>
              <a:t>Recovery of 1 channel of ECCS at late accident stage (Tclad&gt;2250 K)</a:t>
            </a:r>
          </a:p>
          <a:p>
            <a:r>
              <a:rPr lang="en-US" b="1">
                <a:latin typeface="Arial" charset="0"/>
              </a:rPr>
              <a:t>Water injection from top and bottom of core with total rate 200 Kg/s </a:t>
            </a:r>
            <a:endParaRPr lang="ru-RU" b="1">
              <a:latin typeface="Arial" charset="0"/>
            </a:endParaRP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3352800" y="25908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0151" name="Rectangle 7"/>
          <p:cNvSpPr>
            <a:spLocks noChangeArrowheads="1"/>
          </p:cNvSpPr>
          <p:nvPr/>
        </p:nvSpPr>
        <p:spPr bwMode="auto">
          <a:xfrm>
            <a:off x="2016125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3200" b="1">
                <a:latin typeface="Arial" charset="0"/>
              </a:rPr>
              <a:t>LB ED200 – results of assessment</a:t>
            </a:r>
            <a:endParaRPr lang="ru-RU" sz="4000"/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609600" y="5486400"/>
            <a:ext cx="377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1 – at the inlet; 2 – in the middle; </a:t>
            </a:r>
          </a:p>
          <a:p>
            <a:pPr algn="ctr"/>
            <a:r>
              <a:rPr lang="en-US" sz="1800">
                <a:solidFill>
                  <a:srgbClr val="FFFF00"/>
                </a:solidFill>
              </a:rPr>
              <a:t>3 – at the outlet</a:t>
            </a:r>
          </a:p>
          <a:p>
            <a:pPr algn="ctr"/>
            <a:r>
              <a:rPr lang="en-US" sz="1800">
                <a:solidFill>
                  <a:srgbClr val="FFFF00"/>
                </a:solidFill>
              </a:rPr>
              <a:t>Clad temperature</a:t>
            </a:r>
          </a:p>
          <a:p>
            <a:pPr algn="ctr"/>
            <a:r>
              <a:rPr lang="en-US" sz="1800">
                <a:solidFill>
                  <a:srgbClr val="FFFF00"/>
                </a:solidFill>
              </a:rPr>
              <a:t>Du200 cold leg break</a:t>
            </a:r>
            <a:r>
              <a:rPr lang="en-US" sz="1800" b="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auto">
          <a:xfrm>
            <a:off x="5486400" y="5486400"/>
            <a:ext cx="2711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</a:rPr>
              <a:t>1 –  LP; 2 - UP; 3 – total</a:t>
            </a:r>
          </a:p>
          <a:p>
            <a:pPr algn="ctr"/>
            <a:r>
              <a:rPr lang="en-US" sz="1800">
                <a:solidFill>
                  <a:srgbClr val="FFFF00"/>
                </a:solidFill>
              </a:rPr>
              <a:t>ECCS mass flow rate</a:t>
            </a:r>
          </a:p>
          <a:p>
            <a:pPr algn="ctr"/>
            <a:r>
              <a:rPr lang="en-US" sz="1800">
                <a:solidFill>
                  <a:srgbClr val="FFFF00"/>
                </a:solidFill>
              </a:rPr>
              <a:t>Du200 cold leg break</a:t>
            </a:r>
            <a:endParaRPr lang="en-US" sz="18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9322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49515" b="17778"/>
          <a:stretch>
            <a:fillRect/>
          </a:stretch>
        </p:blipFill>
        <p:spPr bwMode="auto">
          <a:xfrm>
            <a:off x="609600" y="1143000"/>
            <a:ext cx="3962400" cy="418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3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111" b="17778"/>
          <a:stretch>
            <a:fillRect/>
          </a:stretch>
        </p:blipFill>
        <p:spPr bwMode="auto">
          <a:xfrm>
            <a:off x="4800600" y="1143000"/>
            <a:ext cx="3929063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Arial" charset="0"/>
              </a:rPr>
              <a:t>Main outcomes of LBLOCA (ED 200) analysis</a:t>
            </a:r>
            <a:r>
              <a:rPr lang="en-US" sz="4000"/>
              <a:t> </a:t>
            </a:r>
            <a:endParaRPr lang="ru-RU" sz="400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Design of WWER-1000 ECCS allows to provide simultaneous top/bottom flooding of overheated core</a:t>
            </a:r>
            <a:endParaRPr lang="en-US" sz="2800" b="1">
              <a:latin typeface="Arial" charset="0"/>
            </a:endParaRP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Pre flooding stage:</a:t>
            </a:r>
            <a:endParaRPr lang="en-US" sz="2400" b="1">
              <a:latin typeface="Arial" charset="0"/>
            </a:endParaRPr>
          </a:p>
          <a:p>
            <a:pPr lvl="2"/>
            <a:r>
              <a:rPr lang="en-US" b="1">
                <a:latin typeface="Arial" charset="0"/>
              </a:rPr>
              <a:t>Clad heat up rate – 1…2 K/s</a:t>
            </a:r>
          </a:p>
          <a:p>
            <a:pPr lvl="2"/>
            <a:r>
              <a:rPr lang="en-US" b="1">
                <a:latin typeface="Arial" charset="0"/>
              </a:rPr>
              <a:t>Steam flow rate – 0.2 g/s per rod (4 g for 19 rods test bundle)</a:t>
            </a:r>
          </a:p>
          <a:p>
            <a:pPr lvl="1"/>
            <a:r>
              <a:rPr lang="en-US" b="1">
                <a:solidFill>
                  <a:schemeClr val="folHlink"/>
                </a:solidFill>
                <a:latin typeface="Arial" charset="0"/>
              </a:rPr>
              <a:t>Flooding stage:</a:t>
            </a:r>
            <a:endParaRPr lang="en-US" b="1">
              <a:latin typeface="Arial" charset="0"/>
            </a:endParaRPr>
          </a:p>
          <a:p>
            <a:pPr lvl="2"/>
            <a:r>
              <a:rPr lang="en-US" b="1">
                <a:latin typeface="Arial" charset="0"/>
              </a:rPr>
              <a:t>Water injection – 2 g/s per rod from top (40 g from top for 19 rods test bundle)</a:t>
            </a:r>
            <a:endParaRPr lang="ru-RU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Arial" charset="0"/>
              </a:rPr>
              <a:t>Proposed experimental scenario</a:t>
            </a:r>
            <a:endParaRPr lang="ru-RU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Test bundle of WWER-1000 type rods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</a:t>
            </a:r>
            <a:endParaRPr lang="en-US" sz="2800" b="1">
              <a:solidFill>
                <a:schemeClr val="folHlink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folHlink"/>
                </a:solidFill>
                <a:latin typeface="Arial" charset="0"/>
              </a:rPr>
              <a:t>   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(18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heated rods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, 1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unheated rod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)</a:t>
            </a: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Steam flow rate -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4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g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/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s</a:t>
            </a:r>
            <a:endParaRPr lang="ru-RU" sz="2800" b="1">
              <a:solidFill>
                <a:srgbClr val="B2F4E7"/>
              </a:solidFill>
              <a:latin typeface="Arial" charset="0"/>
            </a:endParaRP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Temperature of the bundle on pre-oxidation stage -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1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500 K</a:t>
            </a:r>
            <a:endParaRPr lang="ru-RU" sz="2800" b="1">
              <a:solidFill>
                <a:srgbClr val="B2F4E7"/>
              </a:solidFill>
              <a:latin typeface="Arial" charset="0"/>
            </a:endParaRP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Maximum of total electrical power -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13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KW</a:t>
            </a:r>
            <a:endParaRPr lang="ru-RU" sz="2800" b="1">
              <a:solidFill>
                <a:srgbClr val="B2F4E7"/>
              </a:solidFill>
              <a:latin typeface="Arial" charset="0"/>
            </a:endParaRP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Cladding heat up rate - 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  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0.5 </a:t>
            </a:r>
            <a:r>
              <a:rPr lang="en-US" sz="2800" b="1">
                <a:solidFill>
                  <a:srgbClr val="B2F4E7"/>
                </a:solidFill>
                <a:latin typeface="Arial" charset="0"/>
                <a:sym typeface="Symbol" pitchFamily="18" charset="2"/>
              </a:rPr>
              <a:t>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 1.0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K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/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s</a:t>
            </a:r>
            <a:endParaRPr lang="ru-RU" sz="2800" b="1">
              <a:solidFill>
                <a:srgbClr val="B2F4E7"/>
              </a:solidFill>
              <a:latin typeface="Arial" charset="0"/>
            </a:endParaRP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Maximum cladding temperature -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250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K</a:t>
            </a:r>
            <a:endParaRPr lang="ru-RU" sz="2800" b="1">
              <a:solidFill>
                <a:srgbClr val="B2F4E7"/>
              </a:solidFill>
              <a:latin typeface="Arial" charset="0"/>
            </a:endParaRPr>
          </a:p>
          <a:p>
            <a:r>
              <a:rPr lang="en-US" sz="2800" b="1">
                <a:solidFill>
                  <a:schemeClr val="folHlink"/>
                </a:solidFill>
                <a:latin typeface="Arial" charset="0"/>
              </a:rPr>
              <a:t>Water flow rate on quench stage (from top) - </a:t>
            </a:r>
            <a:r>
              <a:rPr lang="ru-RU" sz="2800" b="1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40 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g</a:t>
            </a:r>
            <a:r>
              <a:rPr lang="ru-RU" sz="2800" b="1">
                <a:solidFill>
                  <a:srgbClr val="B2F4E7"/>
                </a:solidFill>
                <a:latin typeface="Arial" charset="0"/>
              </a:rPr>
              <a:t>/</a:t>
            </a:r>
            <a:r>
              <a:rPr lang="en-US" sz="2800" b="1">
                <a:solidFill>
                  <a:srgbClr val="B2F4E7"/>
                </a:solidFill>
                <a:latin typeface="Arial" charset="0"/>
              </a:rPr>
              <a:t>s</a:t>
            </a:r>
            <a:r>
              <a:rPr lang="ru-RU" sz="2400" b="1">
                <a:solidFill>
                  <a:srgbClr val="B2F4E7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2" name="Rectangle 30"/>
          <p:cNvSpPr>
            <a:spLocks noChangeArrowheads="1"/>
          </p:cNvSpPr>
          <p:nvPr/>
        </p:nvSpPr>
        <p:spPr bwMode="auto">
          <a:xfrm>
            <a:off x="755650" y="1520825"/>
            <a:ext cx="81375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042988" y="1557338"/>
            <a:ext cx="727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0">
              <a:solidFill>
                <a:schemeClr val="tx1"/>
              </a:solidFill>
            </a:endParaRP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0" y="0"/>
            <a:ext cx="2139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13002" name="Rectangle 10"/>
          <p:cNvSpPr>
            <a:spLocks noChangeArrowheads="1"/>
          </p:cNvSpPr>
          <p:nvPr/>
        </p:nvSpPr>
        <p:spPr bwMode="auto">
          <a:xfrm>
            <a:off x="0" y="0"/>
            <a:ext cx="2070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13004" name="Rectangle 12"/>
          <p:cNvSpPr>
            <a:spLocks noChangeArrowheads="1"/>
          </p:cNvSpPr>
          <p:nvPr/>
        </p:nvSpPr>
        <p:spPr bwMode="auto">
          <a:xfrm>
            <a:off x="0" y="0"/>
            <a:ext cx="27003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13030" name="Text Box 38"/>
          <p:cNvSpPr txBox="1">
            <a:spLocks noChangeArrowheads="1"/>
          </p:cNvSpPr>
          <p:nvPr/>
        </p:nvSpPr>
        <p:spPr bwMode="auto">
          <a:xfrm>
            <a:off x="1143000" y="6172200"/>
            <a:ext cx="154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Heated rod</a:t>
            </a:r>
            <a:endParaRPr lang="ru-RU" sz="1200">
              <a:solidFill>
                <a:srgbClr val="FFFF00"/>
              </a:solidFill>
            </a:endParaRPr>
          </a:p>
        </p:txBody>
      </p:sp>
      <p:sp>
        <p:nvSpPr>
          <p:cNvPr id="213031" name="Text Box 39"/>
          <p:cNvSpPr txBox="1">
            <a:spLocks noChangeArrowheads="1"/>
          </p:cNvSpPr>
          <p:nvPr/>
        </p:nvSpPr>
        <p:spPr bwMode="auto">
          <a:xfrm>
            <a:off x="3581400" y="6172200"/>
            <a:ext cx="1747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Unheated rod</a:t>
            </a:r>
            <a:endParaRPr lang="ru-RU" sz="1200">
              <a:solidFill>
                <a:srgbClr val="FFFF00"/>
              </a:solidFill>
            </a:endParaRPr>
          </a:p>
        </p:txBody>
      </p:sp>
      <p:sp>
        <p:nvSpPr>
          <p:cNvPr id="213032" name="Text Box 40"/>
          <p:cNvSpPr txBox="1">
            <a:spLocks noChangeArrowheads="1"/>
          </p:cNvSpPr>
          <p:nvPr/>
        </p:nvSpPr>
        <p:spPr bwMode="auto">
          <a:xfrm>
            <a:off x="6553200" y="617220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</a:rPr>
              <a:t>Test Bundle</a:t>
            </a:r>
            <a:endParaRPr lang="ru-RU" sz="1800">
              <a:solidFill>
                <a:srgbClr val="FFFF00"/>
              </a:solidFill>
            </a:endParaRPr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2051050" y="3573463"/>
            <a:ext cx="36513" cy="250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3040" name="Rectangle 4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 b="1">
                <a:latin typeface="Arial" charset="0"/>
              </a:rPr>
              <a:t>Test Instrumentation</a:t>
            </a:r>
            <a:r>
              <a:rPr lang="en-US" sz="3200" b="1">
                <a:latin typeface="Arial" charset="0"/>
              </a:rPr>
              <a:t/>
            </a:r>
            <a:br>
              <a:rPr lang="en-US" sz="3200" b="1">
                <a:latin typeface="Arial" charset="0"/>
              </a:rPr>
            </a:br>
            <a:r>
              <a:rPr lang="en-US" sz="3200" b="1">
                <a:solidFill>
                  <a:schemeClr val="folHlink"/>
                </a:solidFill>
                <a:latin typeface="Arial" charset="0"/>
              </a:rPr>
              <a:t>Test Bundle Specification</a:t>
            </a:r>
            <a:endParaRPr lang="ru-RU" sz="3200"/>
          </a:p>
        </p:txBody>
      </p:sp>
      <p:pic>
        <p:nvPicPr>
          <p:cNvPr id="387083" name="Picture 11" descr="Твэл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18546"/>
          <a:stretch>
            <a:fillRect/>
          </a:stretch>
        </p:blipFill>
        <p:spPr bwMode="auto">
          <a:xfrm>
            <a:off x="765175" y="1295400"/>
            <a:ext cx="2286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85" name="Picture 13" descr="ТвэлП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18546"/>
          <a:stretch>
            <a:fillRect/>
          </a:stretch>
        </p:blipFill>
        <p:spPr bwMode="auto">
          <a:xfrm>
            <a:off x="3365500" y="1295400"/>
            <a:ext cx="22875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087" name="Picture 15" descr="Сборка2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8217"/>
          <a:stretch>
            <a:fillRect/>
          </a:stretch>
        </p:blipFill>
        <p:spPr bwMode="auto">
          <a:xfrm>
            <a:off x="6019800" y="1295400"/>
            <a:ext cx="23955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Times New Roman" pitchFamily="18" charset="0"/>
            <a:cs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1011</Words>
  <Application>Microsoft Office PowerPoint</Application>
  <PresentationFormat>Bildschirmpräsentation (4:3)</PresentationFormat>
  <Paragraphs>179</Paragraphs>
  <Slides>25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Times New Roman</vt:lpstr>
      <vt:lpstr>Tahoma</vt:lpstr>
      <vt:lpstr>Arial</vt:lpstr>
      <vt:lpstr>Wingdings</vt:lpstr>
      <vt:lpstr>Arbat</vt:lpstr>
      <vt:lpstr>Symbol</vt:lpstr>
      <vt:lpstr>Текстура</vt:lpstr>
      <vt:lpstr>Диаграмма Microsoft Excel</vt:lpstr>
      <vt:lpstr>PowerPoint-Präsentation</vt:lpstr>
      <vt:lpstr>Content</vt:lpstr>
      <vt:lpstr>Introduction</vt:lpstr>
      <vt:lpstr>Justification of test scenario: specific features of WWER-1000</vt:lpstr>
      <vt:lpstr>Simulated SA scenario</vt:lpstr>
      <vt:lpstr>LB ED200 – results of assessment</vt:lpstr>
      <vt:lpstr>Main outcomes of LBLOCA (ED 200) analysis </vt:lpstr>
      <vt:lpstr>Proposed experimental scenario</vt:lpstr>
      <vt:lpstr>Test Instrumentation Test Bundle Specification</vt:lpstr>
      <vt:lpstr>Experimental Facility</vt:lpstr>
      <vt:lpstr>General view of central part of PARAMETER facility</vt:lpstr>
      <vt:lpstr>Temperature and pressure measurement</vt:lpstr>
      <vt:lpstr>Post-test analysis</vt:lpstr>
      <vt:lpstr>Analytical pre-test analysis</vt:lpstr>
      <vt:lpstr>Main stages</vt:lpstr>
      <vt:lpstr>Bundle temperature behavior</vt:lpstr>
      <vt:lpstr>Hydrogen generation and internal pressure</vt:lpstr>
      <vt:lpstr>Project Proposal Information</vt:lpstr>
      <vt:lpstr>Project proposal: Tasks</vt:lpstr>
      <vt:lpstr>Power and steam history</vt:lpstr>
      <vt:lpstr>Power supply system</vt:lpstr>
      <vt:lpstr>Hydrogen measurement</vt:lpstr>
      <vt:lpstr>Water preparation  system</vt:lpstr>
      <vt:lpstr> Post-test analysis  Posttest appearense of the bundle</vt:lpstr>
      <vt:lpstr>Safety and uncertainties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235</cp:revision>
  <cp:lastPrinted>2004-10-18T07:38:43Z</cp:lastPrinted>
  <dcterms:created xsi:type="dcterms:W3CDTF">2002-08-21T11:50:12Z</dcterms:created>
  <dcterms:modified xsi:type="dcterms:W3CDTF">2012-10-09T09:54:09Z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Project proposal on 3194</vt:lpwstr>
  </property>
</Properties>
</file>