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3"/>
  </p:notesMasterIdLst>
  <p:handoutMasterIdLst>
    <p:handoutMasterId r:id="rId24"/>
  </p:handoutMasterIdLst>
  <p:sldIdLst>
    <p:sldId id="304" r:id="rId2"/>
    <p:sldId id="471" r:id="rId3"/>
    <p:sldId id="436" r:id="rId4"/>
    <p:sldId id="464" r:id="rId5"/>
    <p:sldId id="465" r:id="rId6"/>
    <p:sldId id="445" r:id="rId7"/>
    <p:sldId id="467" r:id="rId8"/>
    <p:sldId id="448" r:id="rId9"/>
    <p:sldId id="449" r:id="rId10"/>
    <p:sldId id="453" r:id="rId11"/>
    <p:sldId id="481" r:id="rId12"/>
    <p:sldId id="450" r:id="rId13"/>
    <p:sldId id="456" r:id="rId14"/>
    <p:sldId id="476" r:id="rId15"/>
    <p:sldId id="477" r:id="rId16"/>
    <p:sldId id="475" r:id="rId17"/>
    <p:sldId id="482" r:id="rId18"/>
    <p:sldId id="483" r:id="rId19"/>
    <p:sldId id="478" r:id="rId20"/>
    <p:sldId id="479" r:id="rId21"/>
    <p:sldId id="480" r:id="rId22"/>
  </p:sldIdLst>
  <p:sldSz cx="9144000" cy="6858000" type="screen4x3"/>
  <p:notesSz cx="9750425" cy="6854825"/>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00"/>
    <a:srgbClr val="0066FF"/>
    <a:srgbClr val="009999"/>
    <a:srgbClr val="D60093"/>
    <a:srgbClr val="B0ECF6"/>
    <a:srgbClr val="CCFFFF"/>
    <a:srgbClr val="FFCC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06" autoAdjust="0"/>
    <p:restoredTop sz="98596" autoAdjust="0"/>
  </p:normalViewPr>
  <p:slideViewPr>
    <p:cSldViewPr>
      <p:cViewPr>
        <p:scale>
          <a:sx n="100" d="100"/>
          <a:sy n="100" d="100"/>
        </p:scale>
        <p:origin x="-8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36" d="100"/>
          <a:sy n="36" d="100"/>
        </p:scale>
        <p:origin x="-1578" y="-72"/>
      </p:cViewPr>
      <p:guideLst>
        <p:guide orient="horz" pos="2159"/>
        <p:guide pos="3072"/>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422433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78851" name="Rectangle 3"/>
          <p:cNvSpPr>
            <a:spLocks noGrp="1" noChangeArrowheads="1"/>
          </p:cNvSpPr>
          <p:nvPr>
            <p:ph type="dt" sz="quarter" idx="1"/>
          </p:nvPr>
        </p:nvSpPr>
        <p:spPr bwMode="auto">
          <a:xfrm>
            <a:off x="5526088" y="0"/>
            <a:ext cx="4224337"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defRPr>
            </a:lvl1pPr>
          </a:lstStyle>
          <a:p>
            <a:endParaRPr lang="ru-RU"/>
          </a:p>
        </p:txBody>
      </p:sp>
      <p:sp>
        <p:nvSpPr>
          <p:cNvPr id="78852" name="Rectangle 4"/>
          <p:cNvSpPr>
            <a:spLocks noGrp="1" noChangeArrowheads="1"/>
          </p:cNvSpPr>
          <p:nvPr>
            <p:ph type="ftr" sz="quarter" idx="2"/>
          </p:nvPr>
        </p:nvSpPr>
        <p:spPr bwMode="auto">
          <a:xfrm>
            <a:off x="0" y="6510338"/>
            <a:ext cx="4224338"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78853" name="Rectangle 5"/>
          <p:cNvSpPr>
            <a:spLocks noGrp="1" noChangeArrowheads="1"/>
          </p:cNvSpPr>
          <p:nvPr>
            <p:ph type="sldNum" sz="quarter" idx="3"/>
          </p:nvPr>
        </p:nvSpPr>
        <p:spPr bwMode="auto">
          <a:xfrm>
            <a:off x="5526088" y="6510338"/>
            <a:ext cx="4224337"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defRPr>
            </a:lvl1pPr>
          </a:lstStyle>
          <a:p>
            <a:fld id="{2AF54685-CEA9-4729-B4D7-590DD46F588E}" type="slidenum">
              <a:rPr lang="ru-RU"/>
              <a:pPr/>
              <a:t>‹Nr.›</a:t>
            </a:fld>
            <a:endParaRPr lang="ru-RU"/>
          </a:p>
        </p:txBody>
      </p:sp>
    </p:spTree>
    <p:extLst>
      <p:ext uri="{BB962C8B-B14F-4D97-AF65-F5344CB8AC3E}">
        <p14:creationId xmlns:p14="http://schemas.microsoft.com/office/powerpoint/2010/main" val="27673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224338"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23555" name="Rectangle 3"/>
          <p:cNvSpPr>
            <a:spLocks noGrp="1" noChangeArrowheads="1"/>
          </p:cNvSpPr>
          <p:nvPr>
            <p:ph type="dt" idx="1"/>
          </p:nvPr>
        </p:nvSpPr>
        <p:spPr bwMode="auto">
          <a:xfrm>
            <a:off x="5526088" y="0"/>
            <a:ext cx="4224337"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defRPr sz="1200">
                <a:latin typeface="Times New Roman" pitchFamily="18" charset="0"/>
              </a:defRPr>
            </a:lvl1pPr>
          </a:lstStyle>
          <a:p>
            <a:endParaRPr lang="ru-RU"/>
          </a:p>
        </p:txBody>
      </p:sp>
      <p:sp>
        <p:nvSpPr>
          <p:cNvPr id="23556" name="Rectangle 4"/>
          <p:cNvSpPr>
            <a:spLocks noChangeArrowheads="1" noTextEdit="1"/>
          </p:cNvSpPr>
          <p:nvPr>
            <p:ph type="sldImg" idx="2"/>
          </p:nvPr>
        </p:nvSpPr>
        <p:spPr bwMode="auto">
          <a:xfrm>
            <a:off x="3160713"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1300163" y="3255963"/>
            <a:ext cx="7150100" cy="30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3558" name="Rectangle 6"/>
          <p:cNvSpPr>
            <a:spLocks noGrp="1" noChangeArrowheads="1"/>
          </p:cNvSpPr>
          <p:nvPr>
            <p:ph type="ftr" sz="quarter" idx="4"/>
          </p:nvPr>
        </p:nvSpPr>
        <p:spPr bwMode="auto">
          <a:xfrm>
            <a:off x="0" y="6510338"/>
            <a:ext cx="4224338"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defRPr sz="1200">
                <a:latin typeface="Times New Roman" pitchFamily="18" charset="0"/>
              </a:defRPr>
            </a:lvl1pPr>
          </a:lstStyle>
          <a:p>
            <a:endParaRPr lang="ru-RU"/>
          </a:p>
        </p:txBody>
      </p:sp>
      <p:sp>
        <p:nvSpPr>
          <p:cNvPr id="23559" name="Rectangle 7"/>
          <p:cNvSpPr>
            <a:spLocks noGrp="1" noChangeArrowheads="1"/>
          </p:cNvSpPr>
          <p:nvPr>
            <p:ph type="sldNum" sz="quarter" idx="5"/>
          </p:nvPr>
        </p:nvSpPr>
        <p:spPr bwMode="auto">
          <a:xfrm>
            <a:off x="5526088" y="6510338"/>
            <a:ext cx="4224337"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20000"/>
              </a:spcBef>
              <a:defRPr sz="1200">
                <a:latin typeface="Times New Roman" pitchFamily="18" charset="0"/>
              </a:defRPr>
            </a:lvl1pPr>
          </a:lstStyle>
          <a:p>
            <a:fld id="{92C5883C-F0AF-4CF0-A87D-DC3FDF69C884}" type="slidenum">
              <a:rPr lang="ru-RU"/>
              <a:pPr/>
              <a:t>‹Nr.›</a:t>
            </a:fld>
            <a:endParaRPr lang="ru-RU"/>
          </a:p>
        </p:txBody>
      </p:sp>
    </p:spTree>
    <p:extLst>
      <p:ext uri="{BB962C8B-B14F-4D97-AF65-F5344CB8AC3E}">
        <p14:creationId xmlns:p14="http://schemas.microsoft.com/office/powerpoint/2010/main" val="13290042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86CD47-0203-4A38-93E3-22E0DA413778}" type="slidenum">
              <a:rPr lang="ru-RU"/>
              <a:pPr/>
              <a:t>1</a:t>
            </a:fld>
            <a:endParaRPr lang="ru-RU"/>
          </a:p>
        </p:txBody>
      </p:sp>
      <p:sp>
        <p:nvSpPr>
          <p:cNvPr id="104450" name="Rectangle 2"/>
          <p:cNvSpPr>
            <a:spLocks noChangeArrowheads="1"/>
          </p:cNvSpPr>
          <p:nvPr>
            <p:ph type="sldImg"/>
          </p:nvPr>
        </p:nvSpPr>
        <p:spPr bwMode="auto">
          <a:xfrm>
            <a:off x="3160713" y="514350"/>
            <a:ext cx="3429000" cy="2571750"/>
          </a:xfrm>
          <a:prstGeom prst="rect">
            <a:avLst/>
          </a:prstGeom>
          <a:solidFill>
            <a:srgbClr val="FFFFFF"/>
          </a:solidFill>
          <a:ln>
            <a:solidFill>
              <a:srgbClr val="000000"/>
            </a:solidFill>
            <a:miter lim="800000"/>
            <a:headEnd/>
            <a:tailEnd/>
          </a:ln>
        </p:spPr>
      </p:sp>
      <p:sp>
        <p:nvSpPr>
          <p:cNvPr id="104451" name="Rectangle 3"/>
          <p:cNvSpPr>
            <a:spLocks noChangeArrowheads="1"/>
          </p:cNvSpPr>
          <p:nvPr>
            <p:ph type="body" idx="1"/>
          </p:nvPr>
        </p:nvSpPr>
        <p:spPr bwMode="auto">
          <a:xfrm>
            <a:off x="1300163" y="3255963"/>
            <a:ext cx="7150100" cy="3084512"/>
          </a:xfrm>
          <a:prstGeom prst="rect">
            <a:avLst/>
          </a:prstGeom>
          <a:solidFill>
            <a:srgbClr val="FFFFFF"/>
          </a:solidFill>
          <a:ln>
            <a:solidFill>
              <a:srgbClr val="000000"/>
            </a:solidFill>
            <a:miter lim="800000"/>
            <a:headEnd/>
            <a:tailEnd/>
          </a:ln>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24610" name="Rectangle 2"/>
          <p:cNvSpPr>
            <a:spLocks noGrp="1" noChangeArrowheads="1"/>
          </p:cNvSpPr>
          <p:nvPr>
            <p:ph type="ctrTitle" sz="quarter"/>
          </p:nvPr>
        </p:nvSpPr>
        <p:spPr>
          <a:xfrm>
            <a:off x="685800" y="1676400"/>
            <a:ext cx="7772400" cy="1828800"/>
          </a:xfrm>
        </p:spPr>
        <p:txBody>
          <a:bodyPr/>
          <a:lstStyle>
            <a:lvl1pPr>
              <a:defRPr/>
            </a:lvl1pPr>
          </a:lstStyle>
          <a:p>
            <a:pPr lvl="0"/>
            <a:r>
              <a:rPr lang="ru-RU" noProof="0" smtClean="0"/>
              <a:t>Образец заголовка</a:t>
            </a:r>
          </a:p>
        </p:txBody>
      </p:sp>
      <p:sp>
        <p:nvSpPr>
          <p:cNvPr id="3246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324612" name="Rectangle 4"/>
          <p:cNvSpPr>
            <a:spLocks noGrp="1" noChangeArrowheads="1"/>
          </p:cNvSpPr>
          <p:nvPr>
            <p:ph type="dt" sz="quarter" idx="2"/>
          </p:nvPr>
        </p:nvSpPr>
        <p:spPr/>
        <p:txBody>
          <a:bodyPr/>
          <a:lstStyle>
            <a:lvl1pPr>
              <a:defRPr/>
            </a:lvl1pPr>
          </a:lstStyle>
          <a:p>
            <a:endParaRPr lang="ru-RU"/>
          </a:p>
        </p:txBody>
      </p:sp>
      <p:sp>
        <p:nvSpPr>
          <p:cNvPr id="324613" name="Rectangle 5"/>
          <p:cNvSpPr>
            <a:spLocks noGrp="1" noChangeArrowheads="1"/>
          </p:cNvSpPr>
          <p:nvPr>
            <p:ph type="ftr" sz="quarter" idx="3"/>
          </p:nvPr>
        </p:nvSpPr>
        <p:spPr/>
        <p:txBody>
          <a:bodyPr/>
          <a:lstStyle>
            <a:lvl1pPr>
              <a:defRPr/>
            </a:lvl1pPr>
          </a:lstStyle>
          <a:p>
            <a:endParaRPr lang="ru-RU"/>
          </a:p>
        </p:txBody>
      </p:sp>
      <p:sp>
        <p:nvSpPr>
          <p:cNvPr id="324614" name="Rectangle 6"/>
          <p:cNvSpPr>
            <a:spLocks noGrp="1" noChangeArrowheads="1"/>
          </p:cNvSpPr>
          <p:nvPr>
            <p:ph type="sldNum" sz="quarter" idx="4"/>
          </p:nvPr>
        </p:nvSpPr>
        <p:spPr/>
        <p:txBody>
          <a:bodyPr/>
          <a:lstStyle>
            <a:lvl1pPr>
              <a:defRPr/>
            </a:lvl1pPr>
          </a:lstStyle>
          <a:p>
            <a:fld id="{09AD6D51-926F-49D4-A197-6DA254F3CB58}" type="slidenum">
              <a:rPr lang="ru-RU"/>
              <a:pPr/>
              <a:t>‹Nr.›</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2C35AE2-E747-43E6-875B-9628233581F2}" type="slidenum">
              <a:rPr lang="ru-RU"/>
              <a:pPr/>
              <a:t>‹Nr.›</a:t>
            </a:fld>
            <a:endParaRPr lang="ru-RU"/>
          </a:p>
        </p:txBody>
      </p:sp>
    </p:spTree>
    <p:extLst>
      <p:ext uri="{BB962C8B-B14F-4D97-AF65-F5344CB8AC3E}">
        <p14:creationId xmlns:p14="http://schemas.microsoft.com/office/powerpoint/2010/main" val="2340061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81000"/>
            <a:ext cx="2057400" cy="5715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381000"/>
            <a:ext cx="6019800" cy="5715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12AB2F40-E9AB-4A49-B49D-E97C5D6DEF45}" type="slidenum">
              <a:rPr lang="ru-RU"/>
              <a:pPr/>
              <a:t>‹Nr.›</a:t>
            </a:fld>
            <a:endParaRPr lang="ru-RU"/>
          </a:p>
        </p:txBody>
      </p:sp>
    </p:spTree>
    <p:extLst>
      <p:ext uri="{BB962C8B-B14F-4D97-AF65-F5344CB8AC3E}">
        <p14:creationId xmlns:p14="http://schemas.microsoft.com/office/powerpoint/2010/main" val="3606291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981200"/>
            <a:ext cx="8229600" cy="4114800"/>
          </a:xfrm>
        </p:spPr>
        <p:txBody>
          <a:bodyPr/>
          <a:lstStyle/>
          <a:p>
            <a:endParaRPr lang="de-DE"/>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ru-RU"/>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endParaRPr lang="ru-RU"/>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F5B6C0DB-918A-4C23-8C72-316A30F457AA}" type="slidenum">
              <a:rPr lang="ru-RU"/>
              <a:pPr/>
              <a:t>‹Nr.›</a:t>
            </a:fld>
            <a:endParaRPr lang="ru-RU"/>
          </a:p>
        </p:txBody>
      </p:sp>
    </p:spTree>
    <p:extLst>
      <p:ext uri="{BB962C8B-B14F-4D97-AF65-F5344CB8AC3E}">
        <p14:creationId xmlns:p14="http://schemas.microsoft.com/office/powerpoint/2010/main" val="380728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381000"/>
            <a:ext cx="8229600" cy="57150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ru-RU"/>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ru-RU"/>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BB108D5F-7A0E-425B-AFBB-18E5F44CB040}" type="slidenum">
              <a:rPr lang="ru-RU"/>
              <a:pPr/>
              <a:t>‹Nr.›</a:t>
            </a:fld>
            <a:endParaRPr lang="ru-RU"/>
          </a:p>
        </p:txBody>
      </p:sp>
    </p:spTree>
    <p:extLst>
      <p:ext uri="{BB962C8B-B14F-4D97-AF65-F5344CB8AC3E}">
        <p14:creationId xmlns:p14="http://schemas.microsoft.com/office/powerpoint/2010/main" val="64047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8EDDDEDE-CCFA-479E-BF26-B7B2587C9684}" type="slidenum">
              <a:rPr lang="ru-RU"/>
              <a:pPr/>
              <a:t>‹Nr.›</a:t>
            </a:fld>
            <a:endParaRPr lang="ru-RU"/>
          </a:p>
        </p:txBody>
      </p:sp>
    </p:spTree>
    <p:extLst>
      <p:ext uri="{BB962C8B-B14F-4D97-AF65-F5344CB8AC3E}">
        <p14:creationId xmlns:p14="http://schemas.microsoft.com/office/powerpoint/2010/main" val="174130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fld id="{F3B87FE8-49B5-4BDF-9DCB-C5C75B3E780A}" type="slidenum">
              <a:rPr lang="ru-RU"/>
              <a:pPr/>
              <a:t>‹Nr.›</a:t>
            </a:fld>
            <a:endParaRPr lang="ru-RU"/>
          </a:p>
        </p:txBody>
      </p:sp>
    </p:spTree>
    <p:extLst>
      <p:ext uri="{BB962C8B-B14F-4D97-AF65-F5344CB8AC3E}">
        <p14:creationId xmlns:p14="http://schemas.microsoft.com/office/powerpoint/2010/main" val="1887853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0D43C736-E76F-4D9D-A394-62DADE2047EC}" type="slidenum">
              <a:rPr lang="ru-RU"/>
              <a:pPr/>
              <a:t>‹Nr.›</a:t>
            </a:fld>
            <a:endParaRPr lang="ru-RU"/>
          </a:p>
        </p:txBody>
      </p:sp>
    </p:spTree>
    <p:extLst>
      <p:ext uri="{BB962C8B-B14F-4D97-AF65-F5344CB8AC3E}">
        <p14:creationId xmlns:p14="http://schemas.microsoft.com/office/powerpoint/2010/main" val="33996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fld id="{58D2ECFE-2D60-464F-BA2F-43FA64258B87}" type="slidenum">
              <a:rPr lang="ru-RU"/>
              <a:pPr/>
              <a:t>‹Nr.›</a:t>
            </a:fld>
            <a:endParaRPr lang="ru-RU"/>
          </a:p>
        </p:txBody>
      </p:sp>
    </p:spTree>
    <p:extLst>
      <p:ext uri="{BB962C8B-B14F-4D97-AF65-F5344CB8AC3E}">
        <p14:creationId xmlns:p14="http://schemas.microsoft.com/office/powerpoint/2010/main" val="426688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fld id="{26834F33-DFAA-40C8-B9E8-D67FA59D8B31}" type="slidenum">
              <a:rPr lang="ru-RU"/>
              <a:pPr/>
              <a:t>‹Nr.›</a:t>
            </a:fld>
            <a:endParaRPr lang="ru-RU"/>
          </a:p>
        </p:txBody>
      </p:sp>
    </p:spTree>
    <p:extLst>
      <p:ext uri="{BB962C8B-B14F-4D97-AF65-F5344CB8AC3E}">
        <p14:creationId xmlns:p14="http://schemas.microsoft.com/office/powerpoint/2010/main" val="1676647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fld id="{925CC7FB-A097-4046-80A5-2E2B741121D6}" type="slidenum">
              <a:rPr lang="ru-RU"/>
              <a:pPr/>
              <a:t>‹Nr.›</a:t>
            </a:fld>
            <a:endParaRPr lang="ru-RU"/>
          </a:p>
        </p:txBody>
      </p:sp>
    </p:spTree>
    <p:extLst>
      <p:ext uri="{BB962C8B-B14F-4D97-AF65-F5344CB8AC3E}">
        <p14:creationId xmlns:p14="http://schemas.microsoft.com/office/powerpoint/2010/main" val="147862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ECD7E2A2-908D-4043-B240-32150A5AD515}" type="slidenum">
              <a:rPr lang="ru-RU"/>
              <a:pPr/>
              <a:t>‹Nr.›</a:t>
            </a:fld>
            <a:endParaRPr lang="ru-RU"/>
          </a:p>
        </p:txBody>
      </p:sp>
    </p:spTree>
    <p:extLst>
      <p:ext uri="{BB962C8B-B14F-4D97-AF65-F5344CB8AC3E}">
        <p14:creationId xmlns:p14="http://schemas.microsoft.com/office/powerpoint/2010/main" val="334872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fld id="{B35827D7-F667-4F3A-84BD-FDA4A3A1819F}" type="slidenum">
              <a:rPr lang="ru-RU"/>
              <a:pPr/>
              <a:t>‹Nr.›</a:t>
            </a:fld>
            <a:endParaRPr lang="ru-RU"/>
          </a:p>
        </p:txBody>
      </p:sp>
    </p:spTree>
    <p:extLst>
      <p:ext uri="{BB962C8B-B14F-4D97-AF65-F5344CB8AC3E}">
        <p14:creationId xmlns:p14="http://schemas.microsoft.com/office/powerpoint/2010/main" val="1100684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33DC1">
                <a:gamma/>
                <a:shade val="54510"/>
                <a:invGamma/>
              </a:srgbClr>
            </a:gs>
            <a:gs pos="100000">
              <a:srgbClr val="433DC1"/>
            </a:gs>
          </a:gsLst>
          <a:lin ang="5400000" scaled="1"/>
        </a:gra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2358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235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ru-RU"/>
          </a:p>
        </p:txBody>
      </p:sp>
      <p:sp>
        <p:nvSpPr>
          <p:cNvPr id="3235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ru-RU"/>
          </a:p>
        </p:txBody>
      </p:sp>
      <p:sp>
        <p:nvSpPr>
          <p:cNvPr id="3235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F51FA3D9-CCF2-4094-9C3E-9C0D6474540E}" type="slidenum">
              <a:rPr lang="ru-RU"/>
              <a:pPr/>
              <a:t>‹Nr.›</a:t>
            </a:fld>
            <a:endParaRPr lang="ru-RU"/>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6"/>
          <p:cNvSpPr>
            <a:spLocks noGrp="1" noChangeArrowheads="1"/>
          </p:cNvSpPr>
          <p:nvPr>
            <p:ph type="sldNum" sz="quarter" idx="4"/>
          </p:nvPr>
        </p:nvSpPr>
        <p:spPr/>
        <p:txBody>
          <a:bodyPr/>
          <a:lstStyle/>
          <a:p>
            <a:fld id="{B6CA020D-DEEB-49AE-8A5C-0B81D15FFB15}" type="slidenum">
              <a:rPr lang="ru-RU"/>
              <a:pPr/>
              <a:t>1</a:t>
            </a:fld>
            <a:endParaRPr lang="ru-RU"/>
          </a:p>
        </p:txBody>
      </p:sp>
      <p:sp>
        <p:nvSpPr>
          <p:cNvPr id="103433" name="Text Box 9"/>
          <p:cNvSpPr txBox="1">
            <a:spLocks noChangeArrowheads="1"/>
          </p:cNvSpPr>
          <p:nvPr/>
        </p:nvSpPr>
        <p:spPr bwMode="auto">
          <a:xfrm>
            <a:off x="611188" y="2600325"/>
            <a:ext cx="79200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3200" b="1">
                <a:solidFill>
                  <a:srgbClr val="FFFF00"/>
                </a:solidFill>
                <a:latin typeface="Arial" charset="0"/>
              </a:rPr>
              <a:t>The PARAMETER-SF</a:t>
            </a:r>
            <a:r>
              <a:rPr lang="ru-RU" sz="3200" b="1">
                <a:solidFill>
                  <a:srgbClr val="FFFF00"/>
                </a:solidFill>
                <a:latin typeface="Arial" charset="0"/>
              </a:rPr>
              <a:t>1</a:t>
            </a:r>
            <a:r>
              <a:rPr lang="en-US" sz="3200" b="1">
                <a:solidFill>
                  <a:srgbClr val="FFFF00"/>
                </a:solidFill>
                <a:latin typeface="Arial" charset="0"/>
              </a:rPr>
              <a:t> Experiment</a:t>
            </a:r>
            <a:r>
              <a:rPr lang="ru-RU" sz="3200">
                <a:solidFill>
                  <a:srgbClr val="FFFF00"/>
                </a:solidFill>
                <a:latin typeface="Arial" charset="0"/>
              </a:rPr>
              <a:t> </a:t>
            </a:r>
            <a:endParaRPr lang="en-US" sz="3200" b="1">
              <a:solidFill>
                <a:srgbClr val="FFFF00"/>
              </a:solidFill>
              <a:effectLst>
                <a:outerShdw blurRad="38100" dist="38100" dir="2700000" algn="tl">
                  <a:srgbClr val="000000"/>
                </a:outerShdw>
              </a:effectLst>
              <a:latin typeface="Arial" charset="0"/>
            </a:endParaRPr>
          </a:p>
        </p:txBody>
      </p:sp>
      <p:sp>
        <p:nvSpPr>
          <p:cNvPr id="103441" name="Text Box 17"/>
          <p:cNvSpPr txBox="1">
            <a:spLocks noChangeArrowheads="1"/>
          </p:cNvSpPr>
          <p:nvPr/>
        </p:nvSpPr>
        <p:spPr bwMode="auto">
          <a:xfrm>
            <a:off x="3167063" y="4076700"/>
            <a:ext cx="406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b="1" i="1">
              <a:solidFill>
                <a:schemeClr val="folHlink"/>
              </a:solidFill>
              <a:latin typeface="Arbat" pitchFamily="2" charset="0"/>
            </a:endParaRPr>
          </a:p>
        </p:txBody>
      </p:sp>
      <p:sp>
        <p:nvSpPr>
          <p:cNvPr id="103444" name="Text Box 20"/>
          <p:cNvSpPr txBox="1">
            <a:spLocks noChangeArrowheads="1"/>
          </p:cNvSpPr>
          <p:nvPr/>
        </p:nvSpPr>
        <p:spPr bwMode="auto">
          <a:xfrm>
            <a:off x="717550" y="196850"/>
            <a:ext cx="5259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103447" name="Text Box 23"/>
          <p:cNvSpPr txBox="1">
            <a:spLocks noChangeArrowheads="1"/>
          </p:cNvSpPr>
          <p:nvPr/>
        </p:nvSpPr>
        <p:spPr bwMode="auto">
          <a:xfrm>
            <a:off x="287338" y="225425"/>
            <a:ext cx="3240087"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rPr>
              <a:t>FSUE SRI SIA “LUCH”</a:t>
            </a:r>
            <a:r>
              <a:rPr lang="ru-RU">
                <a:latin typeface="Arial" charset="0"/>
              </a:rPr>
              <a:t> </a:t>
            </a:r>
            <a:endParaRPr lang="en-US" b="1">
              <a:latin typeface="Arial" charset="0"/>
            </a:endParaRPr>
          </a:p>
          <a:p>
            <a:r>
              <a:rPr lang="en-US" b="1">
                <a:latin typeface="Arial" charset="0"/>
              </a:rPr>
              <a:t>IBRAE RAS</a:t>
            </a:r>
          </a:p>
          <a:p>
            <a:r>
              <a:rPr lang="en-US" b="1">
                <a:latin typeface="Arial" charset="0"/>
              </a:rPr>
              <a:t>FSUE EDO “GIDROPRESS”</a:t>
            </a:r>
            <a:r>
              <a:rPr lang="ru-RU"/>
              <a:t> </a:t>
            </a:r>
          </a:p>
        </p:txBody>
      </p:sp>
      <p:sp>
        <p:nvSpPr>
          <p:cNvPr id="103448" name="Text Box 24"/>
          <p:cNvSpPr txBox="1">
            <a:spLocks noChangeArrowheads="1"/>
          </p:cNvSpPr>
          <p:nvPr/>
        </p:nvSpPr>
        <p:spPr bwMode="auto">
          <a:xfrm>
            <a:off x="3124200" y="5181600"/>
            <a:ext cx="3643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tx2"/>
                </a:solidFill>
                <a:latin typeface="Arial" charset="0"/>
              </a:rPr>
              <a:t>Presented by </a:t>
            </a:r>
            <a:r>
              <a:rPr lang="en-US" b="1">
                <a:solidFill>
                  <a:srgbClr val="FFFF00"/>
                </a:solidFill>
                <a:latin typeface="Arial" charset="0"/>
              </a:rPr>
              <a:t>W. Nalivaev</a:t>
            </a:r>
            <a:endParaRPr lang="ru-RU" b="1">
              <a:solidFill>
                <a:srgbClr val="FFFF00"/>
              </a:solidFill>
            </a:endParaRPr>
          </a:p>
        </p:txBody>
      </p:sp>
      <p:sp>
        <p:nvSpPr>
          <p:cNvPr id="103449" name="Rectangle 25"/>
          <p:cNvSpPr>
            <a:spLocks noChangeArrowheads="1"/>
          </p:cNvSpPr>
          <p:nvPr/>
        </p:nvSpPr>
        <p:spPr bwMode="auto">
          <a:xfrm>
            <a:off x="3527425" y="3321050"/>
            <a:ext cx="2120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a:effectLst>
                  <a:outerShdw blurRad="38100" dist="38100" dir="2700000" algn="tl">
                    <a:srgbClr val="000000"/>
                  </a:outerShdw>
                </a:effectLst>
              </a:rPr>
              <a:t>(</a:t>
            </a:r>
            <a:r>
              <a:rPr lang="en-US" b="1">
                <a:effectLst>
                  <a:outerShdw blurRad="38100" dist="38100" dir="2700000" algn="tl">
                    <a:srgbClr val="000000"/>
                  </a:outerShdw>
                </a:effectLst>
              </a:rPr>
              <a:t>Project # 3194</a:t>
            </a:r>
            <a:r>
              <a:rPr lang="ru-RU" b="1">
                <a:effectLst>
                  <a:outerShdw blurRad="38100" dist="38100" dir="2700000" algn="tl">
                    <a:srgbClr val="000000"/>
                  </a:outerShdw>
                </a:effectLst>
              </a:rPr>
              <a:t>)</a:t>
            </a:r>
          </a:p>
        </p:txBody>
      </p:sp>
      <p:sp>
        <p:nvSpPr>
          <p:cNvPr id="103450" name="Text Box 26"/>
          <p:cNvSpPr txBox="1">
            <a:spLocks noChangeArrowheads="1"/>
          </p:cNvSpPr>
          <p:nvPr/>
        </p:nvSpPr>
        <p:spPr bwMode="auto">
          <a:xfrm>
            <a:off x="7775575" y="188913"/>
            <a:ext cx="973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chemeClr val="tx2"/>
                </a:solidFill>
                <a:latin typeface="Arial" charset="0"/>
              </a:rPr>
              <a:t>I S T C</a:t>
            </a:r>
            <a:endParaRPr lang="ru-RU" sz="2000" b="1">
              <a:solidFill>
                <a:schemeClr val="tx2"/>
              </a:solidFill>
              <a:latin typeface="Arial" charset="0"/>
            </a:endParaRPr>
          </a:p>
        </p:txBody>
      </p:sp>
      <p:sp>
        <p:nvSpPr>
          <p:cNvPr id="103451" name="Text Box 27"/>
          <p:cNvSpPr txBox="1">
            <a:spLocks noChangeArrowheads="1"/>
          </p:cNvSpPr>
          <p:nvPr/>
        </p:nvSpPr>
        <p:spPr bwMode="auto">
          <a:xfrm>
            <a:off x="755650" y="5697538"/>
            <a:ext cx="7345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i="1">
                <a:solidFill>
                  <a:srgbClr val="FFFF00"/>
                </a:solidFill>
              </a:rPr>
              <a:t>Kurchatov-City, Republic of Kazakhstan</a:t>
            </a:r>
            <a:r>
              <a:rPr lang="en-GB" i="1">
                <a:solidFill>
                  <a:srgbClr val="FFFF00"/>
                </a:solidFill>
              </a:rPr>
              <a:t>, </a:t>
            </a:r>
            <a:r>
              <a:rPr lang="en-US" i="1">
                <a:solidFill>
                  <a:srgbClr val="FFFF00"/>
                </a:solidFill>
              </a:rPr>
              <a:t>September 5-8</a:t>
            </a:r>
            <a:r>
              <a:rPr lang="en-GB" i="1">
                <a:solidFill>
                  <a:srgbClr val="FFFF00"/>
                </a:solidFill>
              </a:rPr>
              <a:t>, 200</a:t>
            </a:r>
            <a:r>
              <a:rPr lang="ru-RU" i="1">
                <a:solidFill>
                  <a:srgbClr val="FFFF00"/>
                </a:solidFill>
              </a:rPr>
              <a:t>6</a:t>
            </a:r>
            <a:r>
              <a:rPr lang="ru-RU">
                <a:solidFill>
                  <a:srgbClr val="FFFF00"/>
                </a:solidFill>
              </a:rPr>
              <a:t> </a:t>
            </a:r>
          </a:p>
        </p:txBody>
      </p:sp>
      <p:sp>
        <p:nvSpPr>
          <p:cNvPr id="103453" name="Rectangle 29"/>
          <p:cNvSpPr>
            <a:spLocks noChangeArrowheads="1"/>
          </p:cNvSpPr>
          <p:nvPr/>
        </p:nvSpPr>
        <p:spPr bwMode="auto">
          <a:xfrm>
            <a:off x="3311525" y="3789363"/>
            <a:ext cx="2505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CCFFCC"/>
                </a:solidFill>
                <a:effectLst>
                  <a:outerShdw blurRad="38100" dist="38100" dir="2700000" algn="tl">
                    <a:srgbClr val="000000"/>
                  </a:outerShdw>
                </a:effectLst>
                <a:latin typeface="Arial" charset="0"/>
              </a:rPr>
              <a:t>(CEG-SAM – 10)</a:t>
            </a:r>
            <a:endParaRPr lang="ru-RU" sz="2400" b="1">
              <a:solidFill>
                <a:srgbClr val="CCFFCC"/>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4"/>
          <p:cNvSpPr>
            <a:spLocks noGrp="1"/>
          </p:cNvSpPr>
          <p:nvPr>
            <p:ph type="sldNum" sz="quarter" idx="12"/>
          </p:nvPr>
        </p:nvSpPr>
        <p:spPr/>
        <p:txBody>
          <a:bodyPr/>
          <a:lstStyle/>
          <a:p>
            <a:fld id="{F644C4E3-D0CA-45B4-B093-846E7FE98F78}" type="slidenum">
              <a:rPr lang="ru-RU"/>
              <a:pPr/>
              <a:t>10</a:t>
            </a:fld>
            <a:endParaRPr lang="ru-RU"/>
          </a:p>
        </p:txBody>
      </p:sp>
      <p:sp>
        <p:nvSpPr>
          <p:cNvPr id="530518" name="AutoShape 86"/>
          <p:cNvSpPr>
            <a:spLocks noChangeArrowheads="1"/>
          </p:cNvSpPr>
          <p:nvPr/>
        </p:nvSpPr>
        <p:spPr bwMode="auto">
          <a:xfrm rot="10800000">
            <a:off x="971550" y="3141663"/>
            <a:ext cx="3671888" cy="971550"/>
          </a:xfrm>
          <a:prstGeom prst="leftArrow">
            <a:avLst>
              <a:gd name="adj1" fmla="val 50000"/>
              <a:gd name="adj2" fmla="val 9448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30517" name="AutoShape 85"/>
          <p:cNvSpPr>
            <a:spLocks noChangeArrowheads="1"/>
          </p:cNvSpPr>
          <p:nvPr/>
        </p:nvSpPr>
        <p:spPr bwMode="auto">
          <a:xfrm>
            <a:off x="4751388" y="5013325"/>
            <a:ext cx="3960812" cy="971550"/>
          </a:xfrm>
          <a:prstGeom prst="leftArrow">
            <a:avLst>
              <a:gd name="adj1" fmla="val 50000"/>
              <a:gd name="adj2" fmla="val 1019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30516" name="AutoShape 84"/>
          <p:cNvSpPr>
            <a:spLocks noChangeArrowheads="1"/>
          </p:cNvSpPr>
          <p:nvPr/>
        </p:nvSpPr>
        <p:spPr bwMode="auto">
          <a:xfrm>
            <a:off x="4572000" y="836613"/>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30508" name="Rectangle 76"/>
          <p:cNvSpPr>
            <a:spLocks noChangeArrowheads="1"/>
          </p:cNvSpPr>
          <p:nvPr/>
        </p:nvSpPr>
        <p:spPr bwMode="auto">
          <a:xfrm>
            <a:off x="1692275" y="115888"/>
            <a:ext cx="5756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charset="0"/>
              </a:rPr>
              <a:t>Temperatures: surrounding structures</a:t>
            </a:r>
          </a:p>
        </p:txBody>
      </p:sp>
      <p:sp>
        <p:nvSpPr>
          <p:cNvPr id="530509" name="Text Box 77"/>
          <p:cNvSpPr txBox="1">
            <a:spLocks noChangeArrowheads="1"/>
          </p:cNvSpPr>
          <p:nvPr/>
        </p:nvSpPr>
        <p:spPr bwMode="auto">
          <a:xfrm>
            <a:off x="4679950" y="1125538"/>
            <a:ext cx="26289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ru-RU"/>
          </a:p>
        </p:txBody>
      </p:sp>
      <p:sp>
        <p:nvSpPr>
          <p:cNvPr id="530510" name="Text Box 78"/>
          <p:cNvSpPr txBox="1">
            <a:spLocks noChangeArrowheads="1"/>
          </p:cNvSpPr>
          <p:nvPr/>
        </p:nvSpPr>
        <p:spPr bwMode="auto">
          <a:xfrm>
            <a:off x="5111750" y="1160463"/>
            <a:ext cx="223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Shroud temperatures</a:t>
            </a:r>
            <a:endParaRPr lang="ru-RU" sz="1600" b="1">
              <a:solidFill>
                <a:srgbClr val="FFFF00"/>
              </a:solidFill>
              <a:latin typeface="Arial" charset="0"/>
            </a:endParaRPr>
          </a:p>
        </p:txBody>
      </p:sp>
      <p:sp>
        <p:nvSpPr>
          <p:cNvPr id="530511" name="Text Box 79"/>
          <p:cNvSpPr txBox="1">
            <a:spLocks noChangeArrowheads="1"/>
          </p:cNvSpPr>
          <p:nvPr/>
        </p:nvSpPr>
        <p:spPr bwMode="auto">
          <a:xfrm>
            <a:off x="1079500" y="3465513"/>
            <a:ext cx="3233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Thermoinsulation temperatures</a:t>
            </a:r>
            <a:endParaRPr lang="ru-RU" sz="1600" b="1">
              <a:solidFill>
                <a:srgbClr val="FFFF00"/>
              </a:solidFill>
              <a:latin typeface="Arial" charset="0"/>
            </a:endParaRPr>
          </a:p>
        </p:txBody>
      </p:sp>
      <p:sp>
        <p:nvSpPr>
          <p:cNvPr id="530512" name="Text Box 80"/>
          <p:cNvSpPr txBox="1">
            <a:spLocks noChangeArrowheads="1"/>
          </p:cNvSpPr>
          <p:nvPr/>
        </p:nvSpPr>
        <p:spPr bwMode="auto">
          <a:xfrm>
            <a:off x="5256213" y="5337175"/>
            <a:ext cx="32559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Test section body temperatures</a:t>
            </a:r>
            <a:endParaRPr lang="ru-RU" sz="1600" b="1">
              <a:solidFill>
                <a:srgbClr val="FFFF00"/>
              </a:solidFill>
              <a:latin typeface="Arial" charset="0"/>
            </a:endParaRPr>
          </a:p>
        </p:txBody>
      </p:sp>
      <p:pic>
        <p:nvPicPr>
          <p:cNvPr id="530513" name="Picture 81" descr="Shroud"/>
          <p:cNvPicPr>
            <a:picLocks noChangeAspect="1" noChangeArrowheads="1"/>
          </p:cNvPicPr>
          <p:nvPr/>
        </p:nvPicPr>
        <p:blipFill>
          <a:blip r:embed="rId2">
            <a:extLst>
              <a:ext uri="{28A0092B-C50C-407E-A947-70E740481C1C}">
                <a14:useLocalDpi xmlns:a14="http://schemas.microsoft.com/office/drawing/2010/main" val="0"/>
              </a:ext>
            </a:extLst>
          </a:blip>
          <a:srcRect l="1122" t="1682" r="15840" b="26299"/>
          <a:stretch>
            <a:fillRect/>
          </a:stretch>
        </p:blipFill>
        <p:spPr bwMode="auto">
          <a:xfrm>
            <a:off x="142875" y="549275"/>
            <a:ext cx="4429125" cy="2560638"/>
          </a:xfrm>
          <a:prstGeom prst="rect">
            <a:avLst/>
          </a:prstGeom>
          <a:noFill/>
          <a:extLst>
            <a:ext uri="{909E8E84-426E-40DD-AFC4-6F175D3DCCD1}">
              <a14:hiddenFill xmlns:a14="http://schemas.microsoft.com/office/drawing/2010/main">
                <a:solidFill>
                  <a:srgbClr val="FFFFFF"/>
                </a:solidFill>
              </a14:hiddenFill>
            </a:ext>
          </a:extLst>
        </p:spPr>
      </p:pic>
      <p:pic>
        <p:nvPicPr>
          <p:cNvPr id="530514" name="Picture 82" descr="therm"/>
          <p:cNvPicPr>
            <a:picLocks noChangeAspect="1" noChangeArrowheads="1"/>
          </p:cNvPicPr>
          <p:nvPr/>
        </p:nvPicPr>
        <p:blipFill>
          <a:blip r:embed="rId3">
            <a:extLst>
              <a:ext uri="{28A0092B-C50C-407E-A947-70E740481C1C}">
                <a14:useLocalDpi xmlns:a14="http://schemas.microsoft.com/office/drawing/2010/main" val="0"/>
              </a:ext>
            </a:extLst>
          </a:blip>
          <a:srcRect l="1128" t="864" r="14780" b="26720"/>
          <a:stretch>
            <a:fillRect/>
          </a:stretch>
        </p:blipFill>
        <p:spPr bwMode="auto">
          <a:xfrm>
            <a:off x="4572000" y="2133600"/>
            <a:ext cx="44291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530515" name="Picture 83" descr="Corp RU"/>
          <p:cNvPicPr>
            <a:picLocks noChangeAspect="1" noChangeArrowheads="1"/>
          </p:cNvPicPr>
          <p:nvPr/>
        </p:nvPicPr>
        <p:blipFill>
          <a:blip r:embed="rId4">
            <a:extLst>
              <a:ext uri="{28A0092B-C50C-407E-A947-70E740481C1C}">
                <a14:useLocalDpi xmlns:a14="http://schemas.microsoft.com/office/drawing/2010/main" val="0"/>
              </a:ext>
            </a:extLst>
          </a:blip>
          <a:srcRect l="972" t="1459" r="15691" b="29433"/>
          <a:stretch>
            <a:fillRect/>
          </a:stretch>
        </p:blipFill>
        <p:spPr bwMode="auto">
          <a:xfrm>
            <a:off x="107950" y="4149725"/>
            <a:ext cx="4608513" cy="2547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5"/>
          <p:cNvSpPr>
            <a:spLocks noGrp="1"/>
          </p:cNvSpPr>
          <p:nvPr>
            <p:ph type="sldNum" sz="quarter" idx="12"/>
          </p:nvPr>
        </p:nvSpPr>
        <p:spPr/>
        <p:txBody>
          <a:bodyPr/>
          <a:lstStyle/>
          <a:p>
            <a:fld id="{BEA8837D-BBA9-4891-AE53-4020DEEFF8F7}" type="slidenum">
              <a:rPr lang="ru-RU"/>
              <a:pPr/>
              <a:t>11</a:t>
            </a:fld>
            <a:endParaRPr lang="ru-RU"/>
          </a:p>
        </p:txBody>
      </p:sp>
      <p:sp>
        <p:nvSpPr>
          <p:cNvPr id="583682" name="AutoShape 2"/>
          <p:cNvSpPr>
            <a:spLocks noChangeArrowheads="1"/>
          </p:cNvSpPr>
          <p:nvPr/>
        </p:nvSpPr>
        <p:spPr bwMode="auto">
          <a:xfrm rot="10800000">
            <a:off x="971550" y="3681413"/>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83683" name="AutoShape 3"/>
          <p:cNvSpPr>
            <a:spLocks noChangeArrowheads="1"/>
          </p:cNvSpPr>
          <p:nvPr/>
        </p:nvSpPr>
        <p:spPr bwMode="auto">
          <a:xfrm>
            <a:off x="5003800" y="1520825"/>
            <a:ext cx="3600450" cy="971550"/>
          </a:xfrm>
          <a:prstGeom prst="leftArrow">
            <a:avLst>
              <a:gd name="adj1" fmla="val 50000"/>
              <a:gd name="adj2" fmla="val 9264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83684" name="Text Box 4"/>
          <p:cNvSpPr txBox="1">
            <a:spLocks noChangeArrowheads="1"/>
          </p:cNvSpPr>
          <p:nvPr/>
        </p:nvSpPr>
        <p:spPr bwMode="auto">
          <a:xfrm>
            <a:off x="5400675" y="1808163"/>
            <a:ext cx="3114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FFFF00"/>
                </a:solidFill>
                <a:latin typeface="Arial" charset="0"/>
              </a:rPr>
              <a:t>Top flooding water rate G</a:t>
            </a:r>
            <a:r>
              <a:rPr lang="en-US" sz="1400" b="1">
                <a:solidFill>
                  <a:srgbClr val="FFFF00"/>
                </a:solidFill>
                <a:latin typeface="Arial" charset="0"/>
              </a:rPr>
              <a:t>tf</a:t>
            </a:r>
            <a:endParaRPr lang="ru-RU" sz="1400" b="1">
              <a:solidFill>
                <a:srgbClr val="FFFF00"/>
              </a:solidFill>
              <a:latin typeface="Arial" charset="0"/>
            </a:endParaRPr>
          </a:p>
        </p:txBody>
      </p:sp>
      <p:sp>
        <p:nvSpPr>
          <p:cNvPr id="583685" name="Text Box 5"/>
          <p:cNvSpPr txBox="1">
            <a:spLocks noChangeArrowheads="1"/>
          </p:cNvSpPr>
          <p:nvPr/>
        </p:nvSpPr>
        <p:spPr bwMode="auto">
          <a:xfrm>
            <a:off x="1655763" y="4005263"/>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Water balance</a:t>
            </a:r>
            <a:endParaRPr lang="ru-RU" b="1">
              <a:solidFill>
                <a:srgbClr val="FFFF00"/>
              </a:solidFill>
              <a:latin typeface="Arial" charset="0"/>
            </a:endParaRPr>
          </a:p>
        </p:txBody>
      </p:sp>
      <p:sp>
        <p:nvSpPr>
          <p:cNvPr id="583686" name="Rectangle 6"/>
          <p:cNvSpPr>
            <a:spLocks noGrp="1" noChangeArrowheads="1"/>
          </p:cNvSpPr>
          <p:nvPr>
            <p:ph type="title"/>
          </p:nvPr>
        </p:nvSpPr>
        <p:spPr>
          <a:xfrm>
            <a:off x="468313" y="115888"/>
            <a:ext cx="8229600" cy="600075"/>
          </a:xfrm>
        </p:spPr>
        <p:txBody>
          <a:bodyPr/>
          <a:lstStyle/>
          <a:p>
            <a:r>
              <a:rPr lang="en-US" sz="2400" b="1">
                <a:latin typeface="Arial" charset="0"/>
              </a:rPr>
              <a:t>Flow rates: quenching</a:t>
            </a:r>
            <a:endParaRPr lang="ru-RU" sz="2400" b="1">
              <a:latin typeface="Arial" charset="0"/>
            </a:endParaRPr>
          </a:p>
        </p:txBody>
      </p:sp>
      <p:pic>
        <p:nvPicPr>
          <p:cNvPr id="583687" name="Picture 7" descr="Залив"/>
          <p:cNvPicPr>
            <a:picLocks noChangeAspect="1" noChangeArrowheads="1"/>
          </p:cNvPicPr>
          <p:nvPr/>
        </p:nvPicPr>
        <p:blipFill>
          <a:blip r:embed="rId2">
            <a:extLst>
              <a:ext uri="{28A0092B-C50C-407E-A947-70E740481C1C}">
                <a14:useLocalDpi xmlns:a14="http://schemas.microsoft.com/office/drawing/2010/main" val="0"/>
              </a:ext>
            </a:extLst>
          </a:blip>
          <a:srcRect t="4494" r="8951" b="45111"/>
          <a:stretch>
            <a:fillRect/>
          </a:stretch>
        </p:blipFill>
        <p:spPr bwMode="auto">
          <a:xfrm>
            <a:off x="107950" y="765175"/>
            <a:ext cx="4895850" cy="2806700"/>
          </a:xfrm>
          <a:prstGeom prst="rect">
            <a:avLst/>
          </a:prstGeom>
          <a:noFill/>
          <a:extLst>
            <a:ext uri="{909E8E84-426E-40DD-AFC4-6F175D3DCCD1}">
              <a14:hiddenFill xmlns:a14="http://schemas.microsoft.com/office/drawing/2010/main">
                <a:solidFill>
                  <a:srgbClr val="FFFFFF"/>
                </a:solidFill>
              </a14:hiddenFill>
            </a:ext>
          </a:extLst>
        </p:spPr>
      </p:pic>
      <p:pic>
        <p:nvPicPr>
          <p:cNvPr id="583688" name="Picture 8" descr="М4 М5 2"/>
          <p:cNvPicPr>
            <a:picLocks noChangeAspect="1" noChangeArrowheads="1"/>
          </p:cNvPicPr>
          <p:nvPr/>
        </p:nvPicPr>
        <p:blipFill>
          <a:blip r:embed="rId3">
            <a:extLst>
              <a:ext uri="{28A0092B-C50C-407E-A947-70E740481C1C}">
                <a14:useLocalDpi xmlns:a14="http://schemas.microsoft.com/office/drawing/2010/main" val="0"/>
              </a:ext>
            </a:extLst>
          </a:blip>
          <a:srcRect r="8427" b="48793"/>
          <a:stretch>
            <a:fillRect/>
          </a:stretch>
        </p:blipFill>
        <p:spPr bwMode="auto">
          <a:xfrm>
            <a:off x="4176713" y="3536950"/>
            <a:ext cx="4824412" cy="2794000"/>
          </a:xfrm>
          <a:prstGeom prst="rect">
            <a:avLst/>
          </a:prstGeom>
          <a:noFill/>
          <a:extLst>
            <a:ext uri="{909E8E84-426E-40DD-AFC4-6F175D3DCCD1}">
              <a14:hiddenFill xmlns:a14="http://schemas.microsoft.com/office/drawing/2010/main">
                <a:solidFill>
                  <a:srgbClr val="FFFFFF"/>
                </a:solidFill>
              </a14:hiddenFill>
            </a:ext>
          </a:extLst>
        </p:spPr>
      </p:pic>
      <p:sp>
        <p:nvSpPr>
          <p:cNvPr id="583689" name="Text Box 9"/>
          <p:cNvSpPr txBox="1">
            <a:spLocks noChangeArrowheads="1"/>
          </p:cNvSpPr>
          <p:nvPr/>
        </p:nvSpPr>
        <p:spPr bwMode="auto">
          <a:xfrm>
            <a:off x="0" y="4508500"/>
            <a:ext cx="424815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70000"/>
              </a:lnSpc>
            </a:pPr>
            <a:endParaRPr lang="en-US" b="1">
              <a:latin typeface="Arial" charset="0"/>
              <a:sym typeface="Symbol" pitchFamily="18" charset="2"/>
            </a:endParaRPr>
          </a:p>
          <a:p>
            <a:pPr>
              <a:lnSpc>
                <a:spcPct val="70000"/>
              </a:lnSpc>
            </a:pPr>
            <a:r>
              <a:rPr lang="en-US" b="1">
                <a:solidFill>
                  <a:schemeClr val="folHlink"/>
                </a:solidFill>
                <a:latin typeface="Arial" charset="0"/>
              </a:rPr>
              <a:t>Gtf </a:t>
            </a:r>
            <a:r>
              <a:rPr lang="en-US" b="1">
                <a:solidFill>
                  <a:schemeClr val="folHlink"/>
                </a:solidFill>
                <a:latin typeface="Arial" charset="0"/>
                <a:sym typeface="Symbol" pitchFamily="18" charset="2"/>
              </a:rPr>
              <a:t> </a:t>
            </a:r>
            <a:r>
              <a:rPr lang="en-US" b="1">
                <a:latin typeface="Arial" charset="0"/>
                <a:sym typeface="Symbol" pitchFamily="18" charset="2"/>
              </a:rPr>
              <a:t> = 40 g/s  518 s = </a:t>
            </a:r>
            <a:r>
              <a:rPr lang="en-US" b="1">
                <a:solidFill>
                  <a:srgbClr val="FFFF00"/>
                </a:solidFill>
                <a:latin typeface="Arial" charset="0"/>
                <a:sym typeface="Symbol" pitchFamily="18" charset="2"/>
              </a:rPr>
              <a:t>20720 g</a:t>
            </a:r>
          </a:p>
          <a:p>
            <a:pPr>
              <a:lnSpc>
                <a:spcPct val="70000"/>
              </a:lnSpc>
            </a:pPr>
            <a:endParaRPr lang="en-US" b="1">
              <a:latin typeface="Arial" charset="0"/>
              <a:sym typeface="Symbol" pitchFamily="18" charset="2"/>
            </a:endParaRPr>
          </a:p>
          <a:p>
            <a:pPr>
              <a:lnSpc>
                <a:spcPct val="70000"/>
              </a:lnSpc>
            </a:pPr>
            <a:r>
              <a:rPr lang="en-US" b="1">
                <a:solidFill>
                  <a:schemeClr val="folHlink"/>
                </a:solidFill>
                <a:latin typeface="Arial" charset="0"/>
                <a:sym typeface="Symbol" pitchFamily="18" charset="2"/>
              </a:rPr>
              <a:t>M4 + M5</a:t>
            </a:r>
            <a:r>
              <a:rPr lang="en-US" b="1">
                <a:latin typeface="Arial" charset="0"/>
                <a:sym typeface="Symbol" pitchFamily="18" charset="2"/>
              </a:rPr>
              <a:t> = 12700 g + 1400 g = </a:t>
            </a:r>
            <a:r>
              <a:rPr lang="en-US" b="1">
                <a:solidFill>
                  <a:srgbClr val="FFFF00"/>
                </a:solidFill>
                <a:latin typeface="Arial" charset="0"/>
                <a:sym typeface="Symbol" pitchFamily="18" charset="2"/>
              </a:rPr>
              <a:t>14100 g</a:t>
            </a:r>
          </a:p>
          <a:p>
            <a:pPr>
              <a:lnSpc>
                <a:spcPct val="70000"/>
              </a:lnSpc>
            </a:pPr>
            <a:endParaRPr lang="en-US" b="1">
              <a:latin typeface="Arial" charset="0"/>
              <a:sym typeface="Symbol" pitchFamily="18" charset="2"/>
            </a:endParaRPr>
          </a:p>
          <a:p>
            <a:pPr>
              <a:lnSpc>
                <a:spcPct val="70000"/>
              </a:lnSpc>
            </a:pPr>
            <a:r>
              <a:rPr lang="en-US" b="1">
                <a:solidFill>
                  <a:schemeClr val="folHlink"/>
                </a:solidFill>
                <a:latin typeface="Arial" charset="0"/>
                <a:sym typeface="Symbol" pitchFamily="18" charset="2"/>
              </a:rPr>
              <a:t>Mth </a:t>
            </a:r>
            <a:r>
              <a:rPr lang="en-US" b="1">
                <a:latin typeface="Arial" charset="0"/>
                <a:sym typeface="Symbol" pitchFamily="18" charset="2"/>
              </a:rPr>
              <a:t> </a:t>
            </a:r>
            <a:r>
              <a:rPr lang="en-US" b="1">
                <a:solidFill>
                  <a:srgbClr val="FFFF00"/>
                </a:solidFill>
                <a:latin typeface="Arial" charset="0"/>
                <a:sym typeface="Symbol" pitchFamily="18" charset="2"/>
              </a:rPr>
              <a:t>5600 g</a:t>
            </a:r>
          </a:p>
          <a:p>
            <a:pPr>
              <a:lnSpc>
                <a:spcPct val="70000"/>
              </a:lnSpc>
            </a:pPr>
            <a:endParaRPr lang="en-US" b="1">
              <a:solidFill>
                <a:srgbClr val="FFFF00"/>
              </a:solidFill>
              <a:latin typeface="Arial" charset="0"/>
              <a:sym typeface="Symbol" pitchFamily="18" charset="2"/>
            </a:endParaRPr>
          </a:p>
          <a:p>
            <a:pPr>
              <a:lnSpc>
                <a:spcPct val="70000"/>
              </a:lnSpc>
            </a:pPr>
            <a:r>
              <a:rPr lang="en-US" b="1">
                <a:solidFill>
                  <a:schemeClr val="folHlink"/>
                </a:solidFill>
                <a:latin typeface="Arial" charset="0"/>
                <a:sym typeface="Symbol" pitchFamily="18" charset="2"/>
              </a:rPr>
              <a:t>M4 + M5 + Mth</a:t>
            </a:r>
            <a:r>
              <a:rPr lang="en-US" b="1">
                <a:latin typeface="Arial" charset="0"/>
                <a:sym typeface="Symbol" pitchFamily="18" charset="2"/>
              </a:rPr>
              <a:t> = 19700 g</a:t>
            </a:r>
          </a:p>
          <a:p>
            <a:pPr>
              <a:lnSpc>
                <a:spcPct val="70000"/>
              </a:lnSpc>
            </a:pPr>
            <a:endParaRPr lang="en-US" b="1">
              <a:latin typeface="Arial" charset="0"/>
              <a:sym typeface="Symbol" pitchFamily="18" charset="2"/>
            </a:endParaRPr>
          </a:p>
          <a:p>
            <a:pPr>
              <a:lnSpc>
                <a:spcPct val="70000"/>
              </a:lnSpc>
            </a:pPr>
            <a:r>
              <a:rPr lang="en-US" b="1">
                <a:solidFill>
                  <a:schemeClr val="folHlink"/>
                </a:solidFill>
                <a:latin typeface="Arial" charset="0"/>
              </a:rPr>
              <a:t>Gtf </a:t>
            </a:r>
            <a:r>
              <a:rPr lang="en-US" b="1">
                <a:solidFill>
                  <a:schemeClr val="folHlink"/>
                </a:solidFill>
                <a:latin typeface="Arial" charset="0"/>
                <a:sym typeface="Symbol" pitchFamily="18" charset="2"/>
              </a:rPr>
              <a:t>  - M4 + M5 + Mth</a:t>
            </a:r>
            <a:r>
              <a:rPr lang="en-US">
                <a:latin typeface="Arial" charset="0"/>
                <a:sym typeface="Symbol" pitchFamily="18" charset="2"/>
              </a:rPr>
              <a:t>  </a:t>
            </a:r>
            <a:r>
              <a:rPr lang="en-US" b="1">
                <a:solidFill>
                  <a:srgbClr val="FFFF00"/>
                </a:solidFill>
                <a:latin typeface="Arial" charset="0"/>
                <a:sym typeface="Symbol" pitchFamily="18" charset="2"/>
              </a:rPr>
              <a:t>1020 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4"/>
          <p:cNvSpPr>
            <a:spLocks noGrp="1"/>
          </p:cNvSpPr>
          <p:nvPr>
            <p:ph type="sldNum" sz="quarter" idx="12"/>
          </p:nvPr>
        </p:nvSpPr>
        <p:spPr/>
        <p:txBody>
          <a:bodyPr/>
          <a:lstStyle/>
          <a:p>
            <a:fld id="{59E7F848-6874-4F97-A080-FE0330666946}" type="slidenum">
              <a:rPr lang="ru-RU"/>
              <a:pPr/>
              <a:t>12</a:t>
            </a:fld>
            <a:endParaRPr lang="ru-RU"/>
          </a:p>
        </p:txBody>
      </p:sp>
      <p:sp>
        <p:nvSpPr>
          <p:cNvPr id="526469" name="AutoShape 133"/>
          <p:cNvSpPr>
            <a:spLocks noChangeArrowheads="1"/>
          </p:cNvSpPr>
          <p:nvPr/>
        </p:nvSpPr>
        <p:spPr bwMode="auto">
          <a:xfrm rot="10800000">
            <a:off x="503238" y="3141663"/>
            <a:ext cx="3995737" cy="971550"/>
          </a:xfrm>
          <a:prstGeom prst="leftArrow">
            <a:avLst>
              <a:gd name="adj1" fmla="val 50000"/>
              <a:gd name="adj2" fmla="val 1028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6468" name="AutoShape 132"/>
          <p:cNvSpPr>
            <a:spLocks noChangeArrowheads="1"/>
          </p:cNvSpPr>
          <p:nvPr/>
        </p:nvSpPr>
        <p:spPr bwMode="auto">
          <a:xfrm>
            <a:off x="4500563" y="5121275"/>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6467" name="AutoShape 131"/>
          <p:cNvSpPr>
            <a:spLocks noChangeArrowheads="1"/>
          </p:cNvSpPr>
          <p:nvPr/>
        </p:nvSpPr>
        <p:spPr bwMode="auto">
          <a:xfrm>
            <a:off x="4608513" y="944563"/>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6460" name="Text Box 124"/>
          <p:cNvSpPr txBox="1">
            <a:spLocks noChangeArrowheads="1"/>
          </p:cNvSpPr>
          <p:nvPr/>
        </p:nvSpPr>
        <p:spPr bwMode="auto">
          <a:xfrm>
            <a:off x="2124075" y="152400"/>
            <a:ext cx="5543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Arial" charset="0"/>
              </a:rPr>
              <a:t>Temperatures: cladding during top flooding</a:t>
            </a:r>
            <a:endParaRPr lang="ru-RU" sz="2000" b="1">
              <a:latin typeface="Arial" charset="0"/>
            </a:endParaRPr>
          </a:p>
        </p:txBody>
      </p:sp>
      <p:sp>
        <p:nvSpPr>
          <p:cNvPr id="526461" name="Text Box 125"/>
          <p:cNvSpPr txBox="1">
            <a:spLocks noChangeArrowheads="1"/>
          </p:cNvSpPr>
          <p:nvPr/>
        </p:nvSpPr>
        <p:spPr bwMode="auto">
          <a:xfrm>
            <a:off x="5111750" y="1268413"/>
            <a:ext cx="264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Level: 1300 – 1500 mm</a:t>
            </a:r>
            <a:endParaRPr lang="ru-RU" b="1">
              <a:solidFill>
                <a:srgbClr val="FFFF00"/>
              </a:solidFill>
              <a:latin typeface="Arial" charset="0"/>
            </a:endParaRPr>
          </a:p>
        </p:txBody>
      </p:sp>
      <p:sp>
        <p:nvSpPr>
          <p:cNvPr id="526462" name="Text Box 126"/>
          <p:cNvSpPr txBox="1">
            <a:spLocks noChangeArrowheads="1"/>
          </p:cNvSpPr>
          <p:nvPr/>
        </p:nvSpPr>
        <p:spPr bwMode="auto">
          <a:xfrm>
            <a:off x="576263" y="3429000"/>
            <a:ext cx="3621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b="1">
                <a:solidFill>
                  <a:srgbClr val="FFFF00"/>
                </a:solidFill>
                <a:latin typeface="Arial" charset="0"/>
              </a:rPr>
              <a:t>Динамика охлаждения сборки</a:t>
            </a:r>
          </a:p>
        </p:txBody>
      </p:sp>
      <p:sp>
        <p:nvSpPr>
          <p:cNvPr id="526463" name="Text Box 127"/>
          <p:cNvSpPr txBox="1">
            <a:spLocks noChangeArrowheads="1"/>
          </p:cNvSpPr>
          <p:nvPr/>
        </p:nvSpPr>
        <p:spPr bwMode="auto">
          <a:xfrm>
            <a:off x="5111750" y="5445125"/>
            <a:ext cx="213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Level: 0 – 800 mm</a:t>
            </a:r>
            <a:endParaRPr lang="ru-RU" b="1">
              <a:solidFill>
                <a:srgbClr val="FFFF00"/>
              </a:solidFill>
              <a:latin typeface="Arial" charset="0"/>
            </a:endParaRPr>
          </a:p>
        </p:txBody>
      </p:sp>
      <p:pic>
        <p:nvPicPr>
          <p:cNvPr id="526464" name="Picture 128" descr="Fig1"/>
          <p:cNvPicPr>
            <a:picLocks noChangeAspect="1" noChangeArrowheads="1"/>
          </p:cNvPicPr>
          <p:nvPr/>
        </p:nvPicPr>
        <p:blipFill>
          <a:blip r:embed="rId2">
            <a:extLst>
              <a:ext uri="{28A0092B-C50C-407E-A947-70E740481C1C}">
                <a14:useLocalDpi xmlns:a14="http://schemas.microsoft.com/office/drawing/2010/main" val="0"/>
              </a:ext>
            </a:extLst>
          </a:blip>
          <a:srcRect r="48006" b="63229"/>
          <a:stretch>
            <a:fillRect/>
          </a:stretch>
        </p:blipFill>
        <p:spPr bwMode="auto">
          <a:xfrm>
            <a:off x="142875" y="549275"/>
            <a:ext cx="43561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465" name="Picture 129" descr="Fig2"/>
          <p:cNvPicPr>
            <a:picLocks noChangeAspect="1" noChangeArrowheads="1"/>
          </p:cNvPicPr>
          <p:nvPr/>
        </p:nvPicPr>
        <p:blipFill>
          <a:blip r:embed="rId3">
            <a:extLst>
              <a:ext uri="{28A0092B-C50C-407E-A947-70E740481C1C}">
                <a14:useLocalDpi xmlns:a14="http://schemas.microsoft.com/office/drawing/2010/main" val="0"/>
              </a:ext>
            </a:extLst>
          </a:blip>
          <a:srcRect r="48799" b="62643"/>
          <a:stretch>
            <a:fillRect/>
          </a:stretch>
        </p:blipFill>
        <p:spPr bwMode="auto">
          <a:xfrm>
            <a:off x="142875" y="4113213"/>
            <a:ext cx="43561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466" name="Picture 130" descr="Fig5"/>
          <p:cNvPicPr>
            <a:picLocks noChangeAspect="1" noChangeArrowheads="1"/>
          </p:cNvPicPr>
          <p:nvPr/>
        </p:nvPicPr>
        <p:blipFill>
          <a:blip r:embed="rId4">
            <a:extLst>
              <a:ext uri="{28A0092B-C50C-407E-A947-70E740481C1C}">
                <a14:useLocalDpi xmlns:a14="http://schemas.microsoft.com/office/drawing/2010/main" val="0"/>
              </a:ext>
            </a:extLst>
          </a:blip>
          <a:srcRect r="49184" b="63815"/>
          <a:stretch>
            <a:fillRect/>
          </a:stretch>
        </p:blipFill>
        <p:spPr bwMode="auto">
          <a:xfrm>
            <a:off x="4535488" y="2205038"/>
            <a:ext cx="44275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oliennummernplatzhalter 4"/>
          <p:cNvSpPr>
            <a:spLocks noGrp="1"/>
          </p:cNvSpPr>
          <p:nvPr>
            <p:ph type="sldNum" sz="quarter" idx="12"/>
          </p:nvPr>
        </p:nvSpPr>
        <p:spPr/>
        <p:txBody>
          <a:bodyPr/>
          <a:lstStyle/>
          <a:p>
            <a:fld id="{A5882A56-B1EC-48BC-B4EE-79E0C4FC151F}" type="slidenum">
              <a:rPr lang="ru-RU"/>
              <a:pPr/>
              <a:t>13</a:t>
            </a:fld>
            <a:endParaRPr lang="ru-RU"/>
          </a:p>
        </p:txBody>
      </p:sp>
      <p:sp>
        <p:nvSpPr>
          <p:cNvPr id="534660" name="AutoShape 132"/>
          <p:cNvSpPr>
            <a:spLocks noChangeArrowheads="1"/>
          </p:cNvSpPr>
          <p:nvPr/>
        </p:nvSpPr>
        <p:spPr bwMode="auto">
          <a:xfrm rot="16200000">
            <a:off x="6246813" y="-1054100"/>
            <a:ext cx="1079500" cy="4429125"/>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34659" name="AutoShape 131"/>
          <p:cNvSpPr>
            <a:spLocks noChangeArrowheads="1"/>
          </p:cNvSpPr>
          <p:nvPr/>
        </p:nvSpPr>
        <p:spPr bwMode="auto">
          <a:xfrm rot="16200000">
            <a:off x="1817688" y="-1054100"/>
            <a:ext cx="1079500" cy="4429125"/>
          </a:xfrm>
          <a:prstGeom prst="left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534541" name="Picture 13" descr="F7"/>
          <p:cNvPicPr>
            <a:picLocks noChangeAspect="1" noChangeArrowheads="1"/>
          </p:cNvPicPr>
          <p:nvPr/>
        </p:nvPicPr>
        <p:blipFill>
          <a:blip r:embed="rId2">
            <a:extLst>
              <a:ext uri="{28A0092B-C50C-407E-A947-70E740481C1C}">
                <a14:useLocalDpi xmlns:a14="http://schemas.microsoft.com/office/drawing/2010/main" val="0"/>
              </a:ext>
            </a:extLst>
          </a:blip>
          <a:srcRect b="48895"/>
          <a:stretch>
            <a:fillRect/>
          </a:stretch>
        </p:blipFill>
        <p:spPr bwMode="auto">
          <a:xfrm>
            <a:off x="142875" y="1700213"/>
            <a:ext cx="439261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2" name="Picture 14" descr="F82"/>
          <p:cNvPicPr>
            <a:picLocks noChangeAspect="1" noChangeArrowheads="1"/>
          </p:cNvPicPr>
          <p:nvPr/>
        </p:nvPicPr>
        <p:blipFill>
          <a:blip r:embed="rId3">
            <a:extLst>
              <a:ext uri="{28A0092B-C50C-407E-A947-70E740481C1C}">
                <a14:useLocalDpi xmlns:a14="http://schemas.microsoft.com/office/drawing/2010/main" val="0"/>
              </a:ext>
            </a:extLst>
          </a:blip>
          <a:srcRect t="-55" b="49168"/>
          <a:stretch>
            <a:fillRect/>
          </a:stretch>
        </p:blipFill>
        <p:spPr bwMode="auto">
          <a:xfrm>
            <a:off x="4678363" y="1700213"/>
            <a:ext cx="4465637"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43" name="Rectangle 15"/>
          <p:cNvSpPr>
            <a:spLocks noChangeArrowheads="1"/>
          </p:cNvSpPr>
          <p:nvPr/>
        </p:nvSpPr>
        <p:spPr bwMode="auto">
          <a:xfrm>
            <a:off x="2808288" y="115888"/>
            <a:ext cx="324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chemeClr val="tx2"/>
                </a:solidFill>
                <a:latin typeface="Arial" charset="0"/>
              </a:rPr>
              <a:t>Hydrogen generation</a:t>
            </a:r>
          </a:p>
        </p:txBody>
      </p:sp>
      <p:sp>
        <p:nvSpPr>
          <p:cNvPr id="534544" name="Text Box 16"/>
          <p:cNvSpPr txBox="1">
            <a:spLocks noChangeArrowheads="1"/>
          </p:cNvSpPr>
          <p:nvPr/>
        </p:nvSpPr>
        <p:spPr bwMode="auto">
          <a:xfrm>
            <a:off x="5364163" y="692150"/>
            <a:ext cx="2916237" cy="72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sz="1600" b="1">
                <a:solidFill>
                  <a:srgbClr val="FFFF00"/>
                </a:solidFill>
                <a:latin typeface="Arial" charset="0"/>
              </a:rPr>
              <a:t>Integral hydrogen </a:t>
            </a:r>
          </a:p>
          <a:p>
            <a:pPr algn="ctr">
              <a:lnSpc>
                <a:spcPct val="70000"/>
              </a:lnSpc>
              <a:spcBef>
                <a:spcPct val="50000"/>
              </a:spcBef>
            </a:pPr>
            <a:r>
              <a:rPr lang="en-US" sz="1600" b="1">
                <a:solidFill>
                  <a:srgbClr val="FFFF00"/>
                </a:solidFill>
                <a:latin typeface="Arial" charset="0"/>
              </a:rPr>
              <a:t>release and hydrogen release rate</a:t>
            </a:r>
            <a:endParaRPr lang="ru-RU" sz="1600" b="1">
              <a:solidFill>
                <a:srgbClr val="FFFF00"/>
              </a:solidFill>
              <a:latin typeface="Arial" charset="0"/>
            </a:endParaRPr>
          </a:p>
        </p:txBody>
      </p:sp>
      <p:sp>
        <p:nvSpPr>
          <p:cNvPr id="534545" name="Text Box 17"/>
          <p:cNvSpPr txBox="1">
            <a:spLocks noChangeArrowheads="1"/>
          </p:cNvSpPr>
          <p:nvPr/>
        </p:nvSpPr>
        <p:spPr bwMode="auto">
          <a:xfrm>
            <a:off x="0" y="765175"/>
            <a:ext cx="4751388" cy="55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70000"/>
              </a:lnSpc>
              <a:spcBef>
                <a:spcPct val="50000"/>
              </a:spcBef>
            </a:pPr>
            <a:r>
              <a:rPr lang="en-US" sz="1600" b="1">
                <a:solidFill>
                  <a:srgbClr val="FFFF00"/>
                </a:solidFill>
                <a:latin typeface="Arial" charset="0"/>
              </a:rPr>
              <a:t>Hydrogen volume </a:t>
            </a:r>
          </a:p>
          <a:p>
            <a:pPr algn="ctr">
              <a:lnSpc>
                <a:spcPct val="70000"/>
              </a:lnSpc>
              <a:spcBef>
                <a:spcPct val="50000"/>
              </a:spcBef>
            </a:pPr>
            <a:r>
              <a:rPr lang="en-US" sz="1600" b="1">
                <a:solidFill>
                  <a:srgbClr val="FFFF00"/>
                </a:solidFill>
                <a:latin typeface="Arial" charset="0"/>
              </a:rPr>
              <a:t>concentration vs. time</a:t>
            </a:r>
            <a:endParaRPr lang="ru-RU" sz="1600" b="1">
              <a:solidFill>
                <a:srgbClr val="FFFF00"/>
              </a:solidFill>
              <a:latin typeface="Arial" charset="0"/>
            </a:endParaRPr>
          </a:p>
        </p:txBody>
      </p:sp>
      <p:graphicFrame>
        <p:nvGraphicFramePr>
          <p:cNvPr id="534622" name="Group 94"/>
          <p:cNvGraphicFramePr>
            <a:graphicFrameLocks noGrp="1"/>
          </p:cNvGraphicFramePr>
          <p:nvPr>
            <p:ph/>
          </p:nvPr>
        </p:nvGraphicFramePr>
        <p:xfrm>
          <a:off x="935038" y="4724400"/>
          <a:ext cx="6373812" cy="862013"/>
        </p:xfrm>
        <a:graphic>
          <a:graphicData uri="http://schemas.openxmlformats.org/drawingml/2006/table">
            <a:tbl>
              <a:tblPr/>
              <a:tblGrid>
                <a:gridCol w="720725"/>
                <a:gridCol w="539750"/>
                <a:gridCol w="684212"/>
                <a:gridCol w="647700"/>
                <a:gridCol w="612775"/>
                <a:gridCol w="647700"/>
                <a:gridCol w="612775"/>
                <a:gridCol w="647700"/>
                <a:gridCol w="720725"/>
                <a:gridCol w="539750"/>
              </a:tblGrid>
              <a:tr h="395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B0ECF6"/>
                          </a:solidFill>
                          <a:effectLst>
                            <a:outerShdw blurRad="38100" dist="38100" dir="2700000" algn="tl">
                              <a:srgbClr val="000000"/>
                            </a:outerShdw>
                          </a:effectLst>
                          <a:latin typeface="Arial" charset="0"/>
                        </a:rPr>
                        <a:t>Vol.</a:t>
                      </a:r>
                      <a:endParaRPr kumimoji="0" lang="ru-RU" sz="12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1</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2</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3</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4</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5</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6</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7</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8</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B0ECF6"/>
                          </a:solidFill>
                          <a:effectLst>
                            <a:outerShdw blurRad="38100" dist="38100" dir="2700000" algn="tl">
                              <a:srgbClr val="000000"/>
                            </a:outerShdw>
                          </a:effectLst>
                          <a:latin typeface="Arial" charset="0"/>
                        </a:rPr>
                        <a:t>11</a:t>
                      </a:r>
                      <a:endParaRPr kumimoji="0" lang="ru-RU" sz="1400" b="1"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200" b="1" i="0" u="none" strike="noStrike" cap="none" normalizeH="0" baseline="0" smtClean="0">
                          <a:ln>
                            <a:noFill/>
                          </a:ln>
                          <a:solidFill>
                            <a:srgbClr val="FFFF00"/>
                          </a:solidFill>
                          <a:effectLst>
                            <a:outerShdw blurRad="38100" dist="38100" dir="2700000" algn="tl">
                              <a:srgbClr val="000000"/>
                            </a:outerShdw>
                          </a:effectLst>
                          <a:latin typeface="Arial" charset="0"/>
                        </a:rPr>
                        <a:t>C, % </a:t>
                      </a:r>
                      <a:r>
                        <a:rPr kumimoji="0" lang="en-US" sz="1000" b="1" i="0" u="none" strike="noStrike" cap="none" normalizeH="0" baseline="0" smtClean="0">
                          <a:ln>
                            <a:noFill/>
                          </a:ln>
                          <a:solidFill>
                            <a:srgbClr val="FFFF00"/>
                          </a:solidFill>
                          <a:effectLst>
                            <a:outerShdw blurRad="38100" dist="38100" dir="2700000" algn="tl">
                              <a:srgbClr val="000000"/>
                            </a:outerShdw>
                          </a:effectLst>
                          <a:latin typeface="Arial" charset="0"/>
                        </a:rPr>
                        <a:t>v.</a:t>
                      </a:r>
                      <a:endParaRPr kumimoji="0" lang="ru-RU" sz="10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6,5</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1,1</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3,7</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1,1</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1,3</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2,2</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3,6</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17,2</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sym typeface="Symbol" pitchFamily="18" charset="2"/>
                        </a:rPr>
                        <a:t></a:t>
                      </a:r>
                      <a:r>
                        <a:rPr kumimoji="0" lang="en-US" sz="1400" b="1" i="0" u="none" strike="noStrike" cap="none" normalizeH="0" baseline="0" smtClean="0">
                          <a:ln>
                            <a:noFill/>
                          </a:ln>
                          <a:solidFill>
                            <a:srgbClr val="FFFF00"/>
                          </a:solidFill>
                          <a:effectLst>
                            <a:outerShdw blurRad="38100" dist="38100" dir="2700000" algn="tl">
                              <a:srgbClr val="000000"/>
                            </a:outerShdw>
                          </a:effectLst>
                          <a:latin typeface="Arial" charset="0"/>
                        </a:rPr>
                        <a:t> 81</a:t>
                      </a:r>
                      <a:endParaRPr kumimoji="0" lang="ru-RU" sz="14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34599" name="Text Box 71"/>
          <p:cNvSpPr txBox="1">
            <a:spLocks noChangeArrowheads="1"/>
          </p:cNvSpPr>
          <p:nvPr/>
        </p:nvSpPr>
        <p:spPr bwMode="auto">
          <a:xfrm>
            <a:off x="3024188" y="4292600"/>
            <a:ext cx="25225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Results of gas sampling</a:t>
            </a:r>
            <a:endParaRPr lang="ru-RU" sz="1600" b="1">
              <a:solidFill>
                <a:srgbClr val="FFFF00"/>
              </a:solidFill>
              <a:latin typeface="Arial" charset="0"/>
            </a:endParaRPr>
          </a:p>
        </p:txBody>
      </p:sp>
      <p:sp>
        <p:nvSpPr>
          <p:cNvPr id="534623" name="Text Box 95"/>
          <p:cNvSpPr txBox="1">
            <a:spLocks noChangeArrowheads="1"/>
          </p:cNvSpPr>
          <p:nvPr/>
        </p:nvSpPr>
        <p:spPr bwMode="auto">
          <a:xfrm>
            <a:off x="2916238" y="5624513"/>
            <a:ext cx="291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 Hydrogen release:</a:t>
            </a:r>
            <a:endParaRPr lang="ru-RU" sz="1600" b="1">
              <a:solidFill>
                <a:srgbClr val="FFFF00"/>
              </a:solidFill>
              <a:latin typeface="Arial" charset="0"/>
            </a:endParaRPr>
          </a:p>
        </p:txBody>
      </p:sp>
      <p:sp>
        <p:nvSpPr>
          <p:cNvPr id="534624" name="Text Box 96"/>
          <p:cNvSpPr txBox="1">
            <a:spLocks noChangeArrowheads="1"/>
          </p:cNvSpPr>
          <p:nvPr/>
        </p:nvSpPr>
        <p:spPr bwMode="auto">
          <a:xfrm>
            <a:off x="2843213" y="5913438"/>
            <a:ext cx="1908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tx2"/>
                </a:solidFill>
                <a:latin typeface="Arial" charset="0"/>
              </a:rPr>
              <a:t>before quenching</a:t>
            </a:r>
            <a:endParaRPr lang="ru-RU" sz="1600" b="1">
              <a:solidFill>
                <a:schemeClr val="tx2"/>
              </a:solidFill>
              <a:latin typeface="Arial" charset="0"/>
            </a:endParaRPr>
          </a:p>
        </p:txBody>
      </p:sp>
      <p:sp>
        <p:nvSpPr>
          <p:cNvPr id="534654" name="Text Box 126"/>
          <p:cNvSpPr txBox="1">
            <a:spLocks noChangeArrowheads="1"/>
          </p:cNvSpPr>
          <p:nvPr/>
        </p:nvSpPr>
        <p:spPr bwMode="auto">
          <a:xfrm>
            <a:off x="4967288" y="5913438"/>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tx2"/>
                </a:solidFill>
                <a:latin typeface="Arial" charset="0"/>
              </a:rPr>
              <a:t>during quenching</a:t>
            </a:r>
            <a:endParaRPr lang="ru-RU" sz="1600" b="1">
              <a:solidFill>
                <a:schemeClr val="tx2"/>
              </a:solidFill>
              <a:latin typeface="Arial" charset="0"/>
            </a:endParaRPr>
          </a:p>
        </p:txBody>
      </p:sp>
      <p:sp>
        <p:nvSpPr>
          <p:cNvPr id="534655" name="Text Box 127"/>
          <p:cNvSpPr txBox="1">
            <a:spLocks noChangeArrowheads="1"/>
          </p:cNvSpPr>
          <p:nvPr/>
        </p:nvSpPr>
        <p:spPr bwMode="auto">
          <a:xfrm>
            <a:off x="1403350" y="5913438"/>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chemeClr val="tx2"/>
                </a:solidFill>
                <a:latin typeface="Arial" charset="0"/>
              </a:rPr>
              <a:t>Integral</a:t>
            </a:r>
            <a:endParaRPr lang="ru-RU" sz="1600" b="1">
              <a:solidFill>
                <a:schemeClr val="tx2"/>
              </a:solidFill>
              <a:latin typeface="Arial" charset="0"/>
            </a:endParaRPr>
          </a:p>
        </p:txBody>
      </p:sp>
      <p:sp>
        <p:nvSpPr>
          <p:cNvPr id="534656" name="Rectangle 128"/>
          <p:cNvSpPr>
            <a:spLocks noChangeArrowheads="1"/>
          </p:cNvSpPr>
          <p:nvPr/>
        </p:nvSpPr>
        <p:spPr bwMode="auto">
          <a:xfrm>
            <a:off x="1403350" y="6273800"/>
            <a:ext cx="830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Arial" charset="0"/>
                <a:sym typeface="Symbol" pitchFamily="18" charset="2"/>
              </a:rPr>
              <a:t> </a:t>
            </a:r>
            <a:r>
              <a:rPr lang="en-US" b="1">
                <a:latin typeface="Arial" charset="0"/>
              </a:rPr>
              <a:t>91 g</a:t>
            </a:r>
            <a:endParaRPr lang="ru-RU" b="1">
              <a:latin typeface="Arial" charset="0"/>
            </a:endParaRPr>
          </a:p>
        </p:txBody>
      </p:sp>
      <p:sp>
        <p:nvSpPr>
          <p:cNvPr id="534657" name="Rectangle 129"/>
          <p:cNvSpPr>
            <a:spLocks noChangeArrowheads="1"/>
          </p:cNvSpPr>
          <p:nvPr/>
        </p:nvSpPr>
        <p:spPr bwMode="auto">
          <a:xfrm>
            <a:off x="3348038" y="6273800"/>
            <a:ext cx="830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folHlink"/>
                </a:solidFill>
                <a:latin typeface="Arial" charset="0"/>
                <a:sym typeface="Symbol" pitchFamily="18" charset="2"/>
              </a:rPr>
              <a:t> </a:t>
            </a:r>
            <a:r>
              <a:rPr lang="en-US" b="1">
                <a:solidFill>
                  <a:schemeClr val="folHlink"/>
                </a:solidFill>
                <a:latin typeface="Arial" charset="0"/>
              </a:rPr>
              <a:t>36 g</a:t>
            </a:r>
            <a:endParaRPr lang="ru-RU" b="1">
              <a:solidFill>
                <a:schemeClr val="folHlink"/>
              </a:solidFill>
              <a:latin typeface="Arial" charset="0"/>
            </a:endParaRPr>
          </a:p>
        </p:txBody>
      </p:sp>
      <p:sp>
        <p:nvSpPr>
          <p:cNvPr id="534658" name="Rectangle 130"/>
          <p:cNvSpPr>
            <a:spLocks noChangeArrowheads="1"/>
          </p:cNvSpPr>
          <p:nvPr/>
        </p:nvSpPr>
        <p:spPr bwMode="auto">
          <a:xfrm>
            <a:off x="5364163" y="6273800"/>
            <a:ext cx="830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folHlink"/>
                </a:solidFill>
                <a:latin typeface="Arial" charset="0"/>
                <a:sym typeface="Symbol" pitchFamily="18" charset="2"/>
              </a:rPr>
              <a:t> </a:t>
            </a:r>
            <a:r>
              <a:rPr lang="en-US" b="1">
                <a:solidFill>
                  <a:schemeClr val="folHlink"/>
                </a:solidFill>
                <a:latin typeface="Arial" charset="0"/>
              </a:rPr>
              <a:t>55 g</a:t>
            </a:r>
            <a:endParaRPr lang="ru-RU" b="1">
              <a:solidFill>
                <a:schemeClr val="folHlink"/>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5"/>
          <p:cNvSpPr>
            <a:spLocks noGrp="1"/>
          </p:cNvSpPr>
          <p:nvPr>
            <p:ph type="sldNum" sz="quarter" idx="12"/>
          </p:nvPr>
        </p:nvSpPr>
        <p:spPr/>
        <p:txBody>
          <a:bodyPr/>
          <a:lstStyle/>
          <a:p>
            <a:fld id="{32B0247F-AFB0-452E-9B16-1EDF042298E1}" type="slidenum">
              <a:rPr lang="ru-RU"/>
              <a:pPr/>
              <a:t>14</a:t>
            </a:fld>
            <a:endParaRPr lang="ru-RU"/>
          </a:p>
        </p:txBody>
      </p:sp>
      <p:sp>
        <p:nvSpPr>
          <p:cNvPr id="574468" name="Rectangle 4"/>
          <p:cNvSpPr>
            <a:spLocks noChangeArrowheads="1"/>
          </p:cNvSpPr>
          <p:nvPr/>
        </p:nvSpPr>
        <p:spPr bwMode="auto">
          <a:xfrm>
            <a:off x="2519363" y="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tx2"/>
                </a:solidFill>
                <a:latin typeface="Arial" charset="0"/>
              </a:rPr>
              <a:t>Posttest investigation</a:t>
            </a:r>
            <a:endParaRPr lang="ru-RU" sz="2800" b="1">
              <a:solidFill>
                <a:schemeClr val="tx2"/>
              </a:solidFill>
              <a:latin typeface="Arial" charset="0"/>
            </a:endParaRPr>
          </a:p>
        </p:txBody>
      </p:sp>
      <p:sp>
        <p:nvSpPr>
          <p:cNvPr id="574469" name="Rectangle 5"/>
          <p:cNvSpPr>
            <a:spLocks noChangeArrowheads="1"/>
          </p:cNvSpPr>
          <p:nvPr/>
        </p:nvSpPr>
        <p:spPr bwMode="auto">
          <a:xfrm>
            <a:off x="179388" y="728663"/>
            <a:ext cx="3981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effectLst>
                  <a:outerShdw blurRad="38100" dist="38100" dir="2700000" algn="tl">
                    <a:srgbClr val="000000"/>
                  </a:outerShdw>
                </a:effectLst>
                <a:latin typeface="Arial" charset="0"/>
              </a:rPr>
              <a:t>Posttest appearance of test bundle</a:t>
            </a:r>
            <a:endParaRPr lang="ru-RU" b="1">
              <a:solidFill>
                <a:srgbClr val="FFFF00"/>
              </a:solidFill>
              <a:effectLst>
                <a:outerShdw blurRad="38100" dist="38100" dir="2700000" algn="tl">
                  <a:srgbClr val="000000"/>
                </a:outerShdw>
              </a:effectLst>
              <a:latin typeface="Arial" charset="0"/>
            </a:endParaRPr>
          </a:p>
        </p:txBody>
      </p:sp>
      <p:pic>
        <p:nvPicPr>
          <p:cNvPr id="574470" name="Picture 6" descr="DSC05179"/>
          <p:cNvPicPr>
            <a:picLocks noChangeAspect="1" noChangeArrowheads="1"/>
          </p:cNvPicPr>
          <p:nvPr/>
        </p:nvPicPr>
        <p:blipFill>
          <a:blip r:embed="rId2">
            <a:extLst>
              <a:ext uri="{28A0092B-C50C-407E-A947-70E740481C1C}">
                <a14:useLocalDpi xmlns:a14="http://schemas.microsoft.com/office/drawing/2010/main" val="0"/>
              </a:ext>
            </a:extLst>
          </a:blip>
          <a:srcRect l="42717" r="12106"/>
          <a:stretch>
            <a:fillRect/>
          </a:stretch>
        </p:blipFill>
        <p:spPr bwMode="auto">
          <a:xfrm>
            <a:off x="142875" y="1233488"/>
            <a:ext cx="1549400" cy="5435600"/>
          </a:xfrm>
          <a:prstGeom prst="rect">
            <a:avLst/>
          </a:prstGeom>
          <a:noFill/>
          <a:extLst>
            <a:ext uri="{909E8E84-426E-40DD-AFC4-6F175D3DCCD1}">
              <a14:hiddenFill xmlns:a14="http://schemas.microsoft.com/office/drawing/2010/main">
                <a:solidFill>
                  <a:srgbClr val="FFFFFF"/>
                </a:solidFill>
              </a14:hiddenFill>
            </a:ext>
          </a:extLst>
        </p:spPr>
      </p:pic>
      <p:pic>
        <p:nvPicPr>
          <p:cNvPr id="574471" name="Picture 7" descr="DSC05186"/>
          <p:cNvPicPr>
            <a:picLocks noChangeAspect="1" noChangeArrowheads="1"/>
          </p:cNvPicPr>
          <p:nvPr/>
        </p:nvPicPr>
        <p:blipFill>
          <a:blip r:embed="rId3">
            <a:extLst>
              <a:ext uri="{28A0092B-C50C-407E-A947-70E740481C1C}">
                <a14:useLocalDpi xmlns:a14="http://schemas.microsoft.com/office/drawing/2010/main" val="0"/>
              </a:ext>
            </a:extLst>
          </a:blip>
          <a:srcRect l="31003" t="3226"/>
          <a:stretch>
            <a:fillRect/>
          </a:stretch>
        </p:blipFill>
        <p:spPr bwMode="auto">
          <a:xfrm>
            <a:off x="1727200" y="1233488"/>
            <a:ext cx="2444750" cy="5435600"/>
          </a:xfrm>
          <a:prstGeom prst="rect">
            <a:avLst/>
          </a:prstGeom>
          <a:noFill/>
          <a:extLst>
            <a:ext uri="{909E8E84-426E-40DD-AFC4-6F175D3DCCD1}">
              <a14:hiddenFill xmlns:a14="http://schemas.microsoft.com/office/drawing/2010/main">
                <a:solidFill>
                  <a:srgbClr val="FFFFFF"/>
                </a:solidFill>
              </a14:hiddenFill>
            </a:ext>
          </a:extLst>
        </p:spPr>
      </p:pic>
      <p:sp>
        <p:nvSpPr>
          <p:cNvPr id="574472" name="Rectangle 8"/>
          <p:cNvSpPr>
            <a:spLocks noChangeArrowheads="1"/>
          </p:cNvSpPr>
          <p:nvPr/>
        </p:nvSpPr>
        <p:spPr bwMode="auto">
          <a:xfrm>
            <a:off x="4810125" y="501650"/>
            <a:ext cx="385445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b="1">
                <a:solidFill>
                  <a:srgbClr val="FFFF00"/>
                </a:solidFill>
                <a:effectLst>
                  <a:outerShdw blurRad="38100" dist="38100" dir="2700000" algn="tl">
                    <a:srgbClr val="000000"/>
                  </a:outerShdw>
                </a:effectLst>
                <a:latin typeface="Arial" charset="0"/>
              </a:rPr>
              <a:t>Cross sections of the test bundle </a:t>
            </a:r>
            <a:br>
              <a:rPr lang="en-US" b="1">
                <a:solidFill>
                  <a:srgbClr val="FFFF00"/>
                </a:solidFill>
                <a:effectLst>
                  <a:outerShdw blurRad="38100" dist="38100" dir="2700000" algn="tl">
                    <a:srgbClr val="000000"/>
                  </a:outerShdw>
                </a:effectLst>
                <a:latin typeface="Arial" charset="0"/>
              </a:rPr>
            </a:br>
            <a:r>
              <a:rPr lang="en-US" b="1">
                <a:solidFill>
                  <a:srgbClr val="FFFF00"/>
                </a:solidFill>
                <a:effectLst>
                  <a:outerShdw blurRad="38100" dist="38100" dir="2700000" algn="tl">
                    <a:srgbClr val="000000"/>
                  </a:outerShdw>
                </a:effectLst>
                <a:latin typeface="Arial" charset="0"/>
              </a:rPr>
              <a:t>at elevations</a:t>
            </a:r>
            <a:r>
              <a:rPr lang="en-US" sz="2000" b="1">
                <a:solidFill>
                  <a:srgbClr val="FFFF00"/>
                </a:solidFill>
                <a:effectLst>
                  <a:outerShdw blurRad="38100" dist="38100" dir="2700000" algn="tl">
                    <a:srgbClr val="000000"/>
                  </a:outerShdw>
                </a:effectLst>
                <a:latin typeface="Arial" charset="0"/>
              </a:rPr>
              <a:t>  (</a:t>
            </a:r>
            <a:r>
              <a:rPr lang="ru-RU" sz="2000" b="1">
                <a:solidFill>
                  <a:schemeClr val="folHlink"/>
                </a:solidFill>
                <a:effectLst>
                  <a:outerShdw blurRad="38100" dist="38100" dir="2700000" algn="tl">
                    <a:srgbClr val="000000"/>
                  </a:outerShdw>
                </a:effectLst>
                <a:latin typeface="Arial" charset="0"/>
              </a:rPr>
              <a:t>20</a:t>
            </a:r>
            <a:r>
              <a:rPr lang="en-US" sz="2000" b="1">
                <a:solidFill>
                  <a:schemeClr val="folHlink"/>
                </a:solidFill>
                <a:effectLst>
                  <a:outerShdw blurRad="38100" dist="38100" dir="2700000" algn="tl">
                    <a:srgbClr val="000000"/>
                  </a:outerShdw>
                </a:effectLst>
                <a:latin typeface="Arial" charset="0"/>
              </a:rPr>
              <a:t> </a:t>
            </a:r>
            <a:r>
              <a:rPr lang="en-US" b="1">
                <a:solidFill>
                  <a:schemeClr val="folHlink"/>
                </a:solidFill>
                <a:effectLst>
                  <a:outerShdw blurRad="38100" dist="38100" dir="2700000" algn="tl">
                    <a:srgbClr val="000000"/>
                  </a:outerShdw>
                </a:effectLst>
                <a:latin typeface="Arial" charset="0"/>
              </a:rPr>
              <a:t>cross sections</a:t>
            </a:r>
            <a:r>
              <a:rPr lang="en-US" sz="2000" b="1">
                <a:solidFill>
                  <a:srgbClr val="FFFF00"/>
                </a:solidFill>
                <a:effectLst>
                  <a:outerShdw blurRad="38100" dist="38100" dir="2700000" algn="tl">
                    <a:srgbClr val="000000"/>
                  </a:outerShdw>
                </a:effectLst>
                <a:latin typeface="Arial" charset="0"/>
              </a:rPr>
              <a:t>)</a:t>
            </a:r>
            <a:endParaRPr lang="ru-RU" sz="2000" b="1">
              <a:solidFill>
                <a:srgbClr val="FFFF00"/>
              </a:solidFill>
              <a:effectLst>
                <a:outerShdw blurRad="38100" dist="38100" dir="2700000" algn="tl">
                  <a:srgbClr val="000000"/>
                </a:outerShdw>
              </a:effectLst>
              <a:latin typeface="Arial" charset="0"/>
            </a:endParaRPr>
          </a:p>
        </p:txBody>
      </p:sp>
      <p:pic>
        <p:nvPicPr>
          <p:cNvPr id="574478" name="Picture 14" descr="Z-=-402"/>
          <p:cNvPicPr>
            <a:picLocks noChangeAspect="1" noChangeArrowheads="1"/>
          </p:cNvPicPr>
          <p:nvPr/>
        </p:nvPicPr>
        <p:blipFill>
          <a:blip r:embed="rId4" cstate="print">
            <a:extLst>
              <a:ext uri="{28A0092B-C50C-407E-A947-70E740481C1C}">
                <a14:useLocalDpi xmlns:a14="http://schemas.microsoft.com/office/drawing/2010/main" val="0"/>
              </a:ext>
            </a:extLst>
          </a:blip>
          <a:srcRect t="9401"/>
          <a:stretch>
            <a:fillRect/>
          </a:stretch>
        </p:blipFill>
        <p:spPr bwMode="auto">
          <a:xfrm>
            <a:off x="6408738" y="4941888"/>
            <a:ext cx="1908175" cy="1728787"/>
          </a:xfrm>
          <a:prstGeom prst="rect">
            <a:avLst/>
          </a:prstGeom>
          <a:noFill/>
          <a:extLst>
            <a:ext uri="{909E8E84-426E-40DD-AFC4-6F175D3DCCD1}">
              <a14:hiddenFill xmlns:a14="http://schemas.microsoft.com/office/drawing/2010/main">
                <a:solidFill>
                  <a:srgbClr val="FFFFFF"/>
                </a:solidFill>
              </a14:hiddenFill>
            </a:ext>
          </a:extLst>
        </p:spPr>
      </p:pic>
      <p:pic>
        <p:nvPicPr>
          <p:cNvPr id="574479" name="Picture 15" descr="Z-=-1263"/>
          <p:cNvPicPr>
            <a:picLocks noChangeAspect="1" noChangeArrowheads="1"/>
          </p:cNvPicPr>
          <p:nvPr/>
        </p:nvPicPr>
        <p:blipFill>
          <a:blip r:embed="rId5" cstate="print">
            <a:extLst>
              <a:ext uri="{28A0092B-C50C-407E-A947-70E740481C1C}">
                <a14:useLocalDpi xmlns:a14="http://schemas.microsoft.com/office/drawing/2010/main" val="0"/>
              </a:ext>
            </a:extLst>
          </a:blip>
          <a:srcRect t="9401"/>
          <a:stretch>
            <a:fillRect/>
          </a:stretch>
        </p:blipFill>
        <p:spPr bwMode="auto">
          <a:xfrm>
            <a:off x="4248150" y="1233488"/>
            <a:ext cx="18415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574480" name="Picture 16" descr="Z-=-930"/>
          <p:cNvPicPr>
            <a:picLocks noChangeAspect="1" noChangeArrowheads="1"/>
          </p:cNvPicPr>
          <p:nvPr/>
        </p:nvPicPr>
        <p:blipFill>
          <a:blip r:embed="rId6" cstate="print">
            <a:extLst>
              <a:ext uri="{28A0092B-C50C-407E-A947-70E740481C1C}">
                <a14:useLocalDpi xmlns:a14="http://schemas.microsoft.com/office/drawing/2010/main" val="0"/>
              </a:ext>
            </a:extLst>
          </a:blip>
          <a:srcRect l="6726" t="10976" r="3438"/>
          <a:stretch>
            <a:fillRect/>
          </a:stretch>
        </p:blipFill>
        <p:spPr bwMode="auto">
          <a:xfrm>
            <a:off x="6408738" y="1233488"/>
            <a:ext cx="1908175" cy="1751012"/>
          </a:xfrm>
          <a:prstGeom prst="rect">
            <a:avLst/>
          </a:prstGeom>
          <a:noFill/>
          <a:extLst>
            <a:ext uri="{909E8E84-426E-40DD-AFC4-6F175D3DCCD1}">
              <a14:hiddenFill xmlns:a14="http://schemas.microsoft.com/office/drawing/2010/main">
                <a:solidFill>
                  <a:srgbClr val="FFFFFF"/>
                </a:solidFill>
              </a14:hiddenFill>
            </a:ext>
          </a:extLst>
        </p:spPr>
      </p:pic>
      <p:pic>
        <p:nvPicPr>
          <p:cNvPr id="574481" name="Picture 17" descr="Z-=-79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8150" y="3068638"/>
            <a:ext cx="1836738" cy="1768475"/>
          </a:xfrm>
          <a:prstGeom prst="rect">
            <a:avLst/>
          </a:prstGeom>
          <a:noFill/>
          <a:extLst>
            <a:ext uri="{909E8E84-426E-40DD-AFC4-6F175D3DCCD1}">
              <a14:hiddenFill xmlns:a14="http://schemas.microsoft.com/office/drawing/2010/main">
                <a:solidFill>
                  <a:srgbClr val="FFFFFF"/>
                </a:solidFill>
              </a14:hiddenFill>
            </a:ext>
          </a:extLst>
        </p:spPr>
      </p:pic>
      <p:pic>
        <p:nvPicPr>
          <p:cNvPr id="574482" name="Picture 18" descr="Z-=-699"/>
          <p:cNvPicPr>
            <a:picLocks noChangeAspect="1" noChangeArrowheads="1"/>
          </p:cNvPicPr>
          <p:nvPr/>
        </p:nvPicPr>
        <p:blipFill>
          <a:blip r:embed="rId8" cstate="print">
            <a:extLst>
              <a:ext uri="{28A0092B-C50C-407E-A947-70E740481C1C}">
                <a14:useLocalDpi xmlns:a14="http://schemas.microsoft.com/office/drawing/2010/main" val="0"/>
              </a:ext>
            </a:extLst>
          </a:blip>
          <a:srcRect t="9224"/>
          <a:stretch>
            <a:fillRect/>
          </a:stretch>
        </p:blipFill>
        <p:spPr bwMode="auto">
          <a:xfrm>
            <a:off x="6408738" y="3068638"/>
            <a:ext cx="1917700" cy="1765300"/>
          </a:xfrm>
          <a:prstGeom prst="rect">
            <a:avLst/>
          </a:prstGeom>
          <a:noFill/>
          <a:extLst>
            <a:ext uri="{909E8E84-426E-40DD-AFC4-6F175D3DCCD1}">
              <a14:hiddenFill xmlns:a14="http://schemas.microsoft.com/office/drawing/2010/main">
                <a:solidFill>
                  <a:srgbClr val="FFFFFF"/>
                </a:solidFill>
              </a14:hiddenFill>
            </a:ext>
          </a:extLst>
        </p:spPr>
      </p:pic>
      <p:pic>
        <p:nvPicPr>
          <p:cNvPr id="574483" name="Picture 19" descr="Z-=-65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48150" y="4905375"/>
            <a:ext cx="1871663" cy="177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5"/>
          <p:cNvSpPr>
            <a:spLocks noGrp="1"/>
          </p:cNvSpPr>
          <p:nvPr>
            <p:ph type="sldNum" sz="quarter" idx="12"/>
          </p:nvPr>
        </p:nvSpPr>
        <p:spPr/>
        <p:txBody>
          <a:bodyPr/>
          <a:lstStyle/>
          <a:p>
            <a:fld id="{DE3639E8-EECE-465E-9B7F-942FC2D6A82D}" type="slidenum">
              <a:rPr lang="ru-RU"/>
              <a:pPr/>
              <a:t>15</a:t>
            </a:fld>
            <a:endParaRPr lang="ru-RU"/>
          </a:p>
        </p:txBody>
      </p:sp>
      <p:pic>
        <p:nvPicPr>
          <p:cNvPr id="575508" name="Picture 20" descr="ТВС деградация расплав"/>
          <p:cNvPicPr>
            <a:picLocks noChangeAspect="1" noChangeArrowheads="1"/>
          </p:cNvPicPr>
          <p:nvPr/>
        </p:nvPicPr>
        <p:blipFill>
          <a:blip r:embed="rId2">
            <a:extLst>
              <a:ext uri="{28A0092B-C50C-407E-A947-70E740481C1C}">
                <a14:useLocalDpi xmlns:a14="http://schemas.microsoft.com/office/drawing/2010/main" val="0"/>
              </a:ext>
            </a:extLst>
          </a:blip>
          <a:srcRect l="1570" r="26707" b="19237"/>
          <a:stretch>
            <a:fillRect/>
          </a:stretch>
        </p:blipFill>
        <p:spPr bwMode="auto">
          <a:xfrm>
            <a:off x="107950" y="620713"/>
            <a:ext cx="4284663" cy="5940425"/>
          </a:xfrm>
          <a:prstGeom prst="rect">
            <a:avLst/>
          </a:prstGeom>
          <a:noFill/>
          <a:extLst>
            <a:ext uri="{909E8E84-426E-40DD-AFC4-6F175D3DCCD1}">
              <a14:hiddenFill xmlns:a14="http://schemas.microsoft.com/office/drawing/2010/main">
                <a:solidFill>
                  <a:srgbClr val="FFFFFF"/>
                </a:solidFill>
              </a14:hiddenFill>
            </a:ext>
          </a:extLst>
        </p:spPr>
      </p:pic>
      <p:sp>
        <p:nvSpPr>
          <p:cNvPr id="575493" name="Text Box 5"/>
          <p:cNvSpPr txBox="1">
            <a:spLocks noChangeArrowheads="1"/>
          </p:cNvSpPr>
          <p:nvPr/>
        </p:nvSpPr>
        <p:spPr bwMode="auto">
          <a:xfrm>
            <a:off x="1223963" y="188913"/>
            <a:ext cx="713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ru-RU" sz="2400" b="1">
                <a:effectLst>
                  <a:outerShdw blurRad="38100" dist="38100" dir="2700000" algn="tl">
                    <a:srgbClr val="000000"/>
                  </a:outerShdw>
                </a:effectLst>
                <a:latin typeface="Arial" charset="0"/>
              </a:rPr>
              <a:t>Физическая модель сборки после испытаний</a:t>
            </a:r>
          </a:p>
        </p:txBody>
      </p:sp>
      <p:pic>
        <p:nvPicPr>
          <p:cNvPr id="575494" name="Picture 6" descr="Z-=-1263"/>
          <p:cNvPicPr>
            <a:picLocks noChangeAspect="1" noChangeArrowheads="1"/>
          </p:cNvPicPr>
          <p:nvPr/>
        </p:nvPicPr>
        <p:blipFill>
          <a:blip r:embed="rId3" cstate="print">
            <a:extLst>
              <a:ext uri="{28A0092B-C50C-407E-A947-70E740481C1C}">
                <a14:useLocalDpi xmlns:a14="http://schemas.microsoft.com/office/drawing/2010/main" val="0"/>
              </a:ext>
            </a:extLst>
          </a:blip>
          <a:srcRect t="5714" b="2856"/>
          <a:stretch>
            <a:fillRect/>
          </a:stretch>
        </p:blipFill>
        <p:spPr bwMode="auto">
          <a:xfrm>
            <a:off x="4464050" y="620713"/>
            <a:ext cx="1800225" cy="1703387"/>
          </a:xfrm>
          <a:prstGeom prst="rect">
            <a:avLst/>
          </a:prstGeom>
          <a:noFill/>
          <a:extLst>
            <a:ext uri="{909E8E84-426E-40DD-AFC4-6F175D3DCCD1}">
              <a14:hiddenFill xmlns:a14="http://schemas.microsoft.com/office/drawing/2010/main">
                <a:solidFill>
                  <a:srgbClr val="FFFFFF"/>
                </a:solidFill>
              </a14:hiddenFill>
            </a:ext>
          </a:extLst>
        </p:spPr>
      </p:pic>
      <p:pic>
        <p:nvPicPr>
          <p:cNvPr id="575495" name="Picture 7" descr="Z-=-8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5713" y="1268413"/>
            <a:ext cx="1763712" cy="1717675"/>
          </a:xfrm>
          <a:prstGeom prst="rect">
            <a:avLst/>
          </a:prstGeom>
          <a:noFill/>
          <a:extLst>
            <a:ext uri="{909E8E84-426E-40DD-AFC4-6F175D3DCCD1}">
              <a14:hiddenFill xmlns:a14="http://schemas.microsoft.com/office/drawing/2010/main">
                <a:solidFill>
                  <a:srgbClr val="FFFFFF"/>
                </a:solidFill>
              </a14:hiddenFill>
            </a:ext>
          </a:extLst>
        </p:spPr>
      </p:pic>
      <p:pic>
        <p:nvPicPr>
          <p:cNvPr id="575496" name="Picture 8" descr="Z-=-79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4050" y="2420938"/>
            <a:ext cx="1800225" cy="1731962"/>
          </a:xfrm>
          <a:prstGeom prst="rect">
            <a:avLst/>
          </a:prstGeom>
          <a:noFill/>
          <a:extLst>
            <a:ext uri="{909E8E84-426E-40DD-AFC4-6F175D3DCCD1}">
              <a14:hiddenFill xmlns:a14="http://schemas.microsoft.com/office/drawing/2010/main">
                <a:solidFill>
                  <a:srgbClr val="FFFFFF"/>
                </a:solidFill>
              </a14:hiddenFill>
            </a:ext>
          </a:extLst>
        </p:spPr>
      </p:pic>
      <p:pic>
        <p:nvPicPr>
          <p:cNvPr id="575497" name="Picture 9" descr="Z-=-7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35713" y="3105150"/>
            <a:ext cx="1765300" cy="1692275"/>
          </a:xfrm>
          <a:prstGeom prst="rect">
            <a:avLst/>
          </a:prstGeom>
          <a:noFill/>
          <a:extLst>
            <a:ext uri="{909E8E84-426E-40DD-AFC4-6F175D3DCCD1}">
              <a14:hiddenFill xmlns:a14="http://schemas.microsoft.com/office/drawing/2010/main">
                <a:solidFill>
                  <a:srgbClr val="FFFFFF"/>
                </a:solidFill>
              </a14:hiddenFill>
            </a:ext>
          </a:extLst>
        </p:spPr>
      </p:pic>
      <p:pic>
        <p:nvPicPr>
          <p:cNvPr id="575498" name="Picture 10" descr="Z-=-67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4050" y="4257675"/>
            <a:ext cx="1800225" cy="1701800"/>
          </a:xfrm>
          <a:prstGeom prst="rect">
            <a:avLst/>
          </a:prstGeom>
          <a:noFill/>
          <a:extLst>
            <a:ext uri="{909E8E84-426E-40DD-AFC4-6F175D3DCCD1}">
              <a14:hiddenFill xmlns:a14="http://schemas.microsoft.com/office/drawing/2010/main">
                <a:solidFill>
                  <a:srgbClr val="FFFFFF"/>
                </a:solidFill>
              </a14:hiddenFill>
            </a:ext>
          </a:extLst>
        </p:spPr>
      </p:pic>
      <p:pic>
        <p:nvPicPr>
          <p:cNvPr id="575499" name="Picture 11" descr="Z-=-53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5713" y="4905375"/>
            <a:ext cx="1763712" cy="1703388"/>
          </a:xfrm>
          <a:prstGeom prst="rect">
            <a:avLst/>
          </a:prstGeom>
          <a:noFill/>
          <a:extLst>
            <a:ext uri="{909E8E84-426E-40DD-AFC4-6F175D3DCCD1}">
              <a14:hiddenFill xmlns:a14="http://schemas.microsoft.com/office/drawing/2010/main">
                <a:solidFill>
                  <a:srgbClr val="FFFFFF"/>
                </a:solidFill>
              </a14:hiddenFill>
            </a:ext>
          </a:extLst>
        </p:spPr>
      </p:pic>
      <p:sp>
        <p:nvSpPr>
          <p:cNvPr id="575501" name="Line 13"/>
          <p:cNvSpPr>
            <a:spLocks noChangeShapeType="1"/>
          </p:cNvSpPr>
          <p:nvPr/>
        </p:nvSpPr>
        <p:spPr bwMode="auto">
          <a:xfrm flipH="1">
            <a:off x="2519363" y="1341438"/>
            <a:ext cx="2016125" cy="349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75503" name="Line 15"/>
          <p:cNvSpPr>
            <a:spLocks noChangeShapeType="1"/>
          </p:cNvSpPr>
          <p:nvPr/>
        </p:nvSpPr>
        <p:spPr bwMode="auto">
          <a:xfrm flipH="1">
            <a:off x="2484438" y="2276475"/>
            <a:ext cx="4032250" cy="17938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75504" name="Line 16"/>
          <p:cNvSpPr>
            <a:spLocks noChangeShapeType="1"/>
          </p:cNvSpPr>
          <p:nvPr/>
        </p:nvSpPr>
        <p:spPr bwMode="auto">
          <a:xfrm flipH="1">
            <a:off x="2627313" y="3429000"/>
            <a:ext cx="2197100" cy="4667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75505" name="Line 17"/>
          <p:cNvSpPr>
            <a:spLocks noChangeShapeType="1"/>
          </p:cNvSpPr>
          <p:nvPr/>
        </p:nvSpPr>
        <p:spPr bwMode="auto">
          <a:xfrm flipH="1">
            <a:off x="2592388" y="3897313"/>
            <a:ext cx="4067175" cy="8985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75506" name="Line 18"/>
          <p:cNvSpPr>
            <a:spLocks noChangeShapeType="1"/>
          </p:cNvSpPr>
          <p:nvPr/>
        </p:nvSpPr>
        <p:spPr bwMode="auto">
          <a:xfrm flipH="1">
            <a:off x="2484438" y="4941888"/>
            <a:ext cx="2411412" cy="6826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575507" name="Line 19"/>
          <p:cNvSpPr>
            <a:spLocks noChangeShapeType="1"/>
          </p:cNvSpPr>
          <p:nvPr/>
        </p:nvSpPr>
        <p:spPr bwMode="auto">
          <a:xfrm flipH="1">
            <a:off x="2519363" y="5697538"/>
            <a:ext cx="4176712" cy="5381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4"/>
          <p:cNvSpPr>
            <a:spLocks noGrp="1"/>
          </p:cNvSpPr>
          <p:nvPr>
            <p:ph type="sldNum" sz="quarter" idx="12"/>
          </p:nvPr>
        </p:nvSpPr>
        <p:spPr/>
        <p:txBody>
          <a:bodyPr/>
          <a:lstStyle/>
          <a:p>
            <a:fld id="{C4C30AF4-AFA4-4DB3-9F45-F0566AD32C5C}" type="slidenum">
              <a:rPr lang="ru-RU"/>
              <a:pPr/>
              <a:t>16</a:t>
            </a:fld>
            <a:endParaRPr lang="ru-RU"/>
          </a:p>
        </p:txBody>
      </p:sp>
      <p:sp>
        <p:nvSpPr>
          <p:cNvPr id="572420" name="Rectangle 4"/>
          <p:cNvSpPr>
            <a:spLocks noGrp="1" noChangeArrowheads="1"/>
          </p:cNvSpPr>
          <p:nvPr>
            <p:ph type="title"/>
          </p:nvPr>
        </p:nvSpPr>
        <p:spPr>
          <a:xfrm>
            <a:off x="431800" y="225425"/>
            <a:ext cx="8229600" cy="755650"/>
          </a:xfrm>
        </p:spPr>
        <p:txBody>
          <a:bodyPr/>
          <a:lstStyle/>
          <a:p>
            <a:r>
              <a:rPr lang="en-US" sz="2800" b="1">
                <a:latin typeface="Arial" charset="0"/>
              </a:rPr>
              <a:t>Conclusions</a:t>
            </a:r>
            <a:endParaRPr lang="ru-RU" sz="2800" b="1">
              <a:latin typeface="Arial" charset="0"/>
            </a:endParaRPr>
          </a:p>
        </p:txBody>
      </p:sp>
      <p:sp>
        <p:nvSpPr>
          <p:cNvPr id="572421" name="Rectangle 5"/>
          <p:cNvSpPr>
            <a:spLocks noChangeArrowheads="1"/>
          </p:cNvSpPr>
          <p:nvPr/>
        </p:nvSpPr>
        <p:spPr bwMode="auto">
          <a:xfrm>
            <a:off x="250825" y="946150"/>
            <a:ext cx="7931150"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tabLst>
                <a:tab pos="228600" algn="l"/>
              </a:tabLst>
            </a:pPr>
            <a:r>
              <a:rPr lang="en-US" sz="2000" b="1">
                <a:solidFill>
                  <a:srgbClr val="FFFF00"/>
                </a:solidFill>
                <a:effectLst>
                  <a:outerShdw blurRad="38100" dist="38100" dir="2700000" algn="tl">
                    <a:srgbClr val="000000"/>
                  </a:outerShdw>
                </a:effectLst>
                <a:latin typeface="Arial" charset="0"/>
              </a:rPr>
              <a:t>1. SF-1 experiment - successfully completed.</a:t>
            </a:r>
          </a:p>
          <a:p>
            <a:pPr indent="457200">
              <a:tabLst>
                <a:tab pos="228600" algn="l"/>
              </a:tabLst>
            </a:pPr>
            <a:endParaRPr lang="en-US" sz="2000" b="1">
              <a:solidFill>
                <a:srgbClr val="FFFF00"/>
              </a:solidFill>
              <a:effectLst>
                <a:outerShdw blurRad="38100" dist="38100" dir="2700000" algn="tl">
                  <a:srgbClr val="000000"/>
                </a:outerShdw>
              </a:effectLst>
              <a:latin typeface="Arial" charset="0"/>
            </a:endParaRPr>
          </a:p>
          <a:p>
            <a:pPr indent="457200">
              <a:tabLst>
                <a:tab pos="228600" algn="l"/>
              </a:tabLst>
            </a:pPr>
            <a:r>
              <a:rPr lang="en-US" sz="2000" b="1">
                <a:solidFill>
                  <a:srgbClr val="FFFF99"/>
                </a:solidFill>
                <a:effectLst>
                  <a:outerShdw blurRad="38100" dist="38100" dir="2700000" algn="tl">
                    <a:srgbClr val="000000"/>
                  </a:outerShdw>
                </a:effectLst>
                <a:latin typeface="Arial" charset="0"/>
              </a:rPr>
              <a:t>2. Main parameters of test:</a:t>
            </a:r>
          </a:p>
          <a:p>
            <a:pPr indent="457200">
              <a:tabLst>
                <a:tab pos="228600" algn="l"/>
              </a:tabLst>
            </a:pPr>
            <a:r>
              <a:rPr lang="en-US" sz="2000" b="1">
                <a:solidFill>
                  <a:srgbClr val="FFFF99"/>
                </a:solidFill>
                <a:effectLst>
                  <a:outerShdw blurRad="38100" dist="38100" dir="2700000" algn="tl">
                    <a:srgbClr val="000000"/>
                  </a:outerShdw>
                </a:effectLst>
                <a:latin typeface="Arial" charset="0"/>
              </a:rPr>
              <a:t>- steam flowrate 3.3 g/s at temperature 500 </a:t>
            </a:r>
            <a:r>
              <a:rPr lang="en-US" sz="2000" b="1">
                <a:solidFill>
                  <a:srgbClr val="FFFF99"/>
                </a:solidFill>
                <a:effectLst>
                  <a:outerShdw blurRad="38100" dist="38100" dir="2700000" algn="tl">
                    <a:srgbClr val="000000"/>
                  </a:outerShdw>
                </a:effectLst>
                <a:latin typeface="Arial" charset="0"/>
                <a:sym typeface="Symbol" pitchFamily="18" charset="2"/>
              </a:rPr>
              <a:t></a:t>
            </a:r>
            <a:r>
              <a:rPr lang="en-US" sz="2000" b="1">
                <a:solidFill>
                  <a:srgbClr val="FFFF99"/>
                </a:solidFill>
                <a:effectLst>
                  <a:outerShdw blurRad="38100" dist="38100" dir="2700000" algn="tl">
                    <a:srgbClr val="000000"/>
                  </a:outerShdw>
                </a:effectLst>
                <a:latin typeface="Arial" charset="0"/>
              </a:rPr>
              <a:t>С</a:t>
            </a:r>
            <a:r>
              <a:rPr lang="en-US" sz="2000" b="1">
                <a:solidFill>
                  <a:srgbClr val="FFFF99"/>
                </a:solidFill>
                <a:effectLst>
                  <a:outerShdw blurRad="38100" dist="38100" dir="2700000" algn="tl">
                    <a:srgbClr val="000000"/>
                  </a:outerShdw>
                </a:effectLst>
                <a:latin typeface="Arial" charset="0"/>
                <a:sym typeface="Symbol" pitchFamily="18" charset="2"/>
              </a:rPr>
              <a:t>;</a:t>
            </a:r>
          </a:p>
          <a:p>
            <a:pPr indent="457200">
              <a:tabLst>
                <a:tab pos="228600" algn="l"/>
              </a:tabLst>
            </a:pPr>
            <a:r>
              <a:rPr lang="en-US" sz="2000" b="1">
                <a:solidFill>
                  <a:srgbClr val="FFFF99"/>
                </a:solidFill>
                <a:effectLst>
                  <a:outerShdw blurRad="38100" dist="38100" dir="2700000" algn="tl">
                    <a:srgbClr val="000000"/>
                  </a:outerShdw>
                </a:effectLst>
                <a:latin typeface="Arial" charset="0"/>
                <a:sym typeface="Symbol" pitchFamily="18" charset="2"/>
              </a:rPr>
              <a:t>- argon flowrate - 2 g/s at temperature 480</a:t>
            </a:r>
            <a:r>
              <a:rPr lang="en-US" sz="2000" b="1">
                <a:solidFill>
                  <a:srgbClr val="FFFF99"/>
                </a:solidFill>
                <a:effectLst>
                  <a:outerShdw blurRad="38100" dist="38100" dir="2700000" algn="tl">
                    <a:srgbClr val="000000"/>
                  </a:outerShdw>
                </a:effectLst>
                <a:latin typeface="Arial" charset="0"/>
              </a:rPr>
              <a:t>С</a:t>
            </a:r>
            <a:r>
              <a:rPr lang="en-US" sz="2000" b="1">
                <a:solidFill>
                  <a:srgbClr val="FFFF99"/>
                </a:solidFill>
                <a:effectLst>
                  <a:outerShdw blurRad="38100" dist="38100" dir="2700000" algn="tl">
                    <a:srgbClr val="000000"/>
                  </a:outerShdw>
                </a:effectLst>
                <a:latin typeface="Arial" charset="0"/>
                <a:sym typeface="Symbol" pitchFamily="18" charset="2"/>
              </a:rPr>
              <a:t>;</a:t>
            </a:r>
          </a:p>
          <a:p>
            <a:pPr indent="457200">
              <a:tabLst>
                <a:tab pos="228600" algn="l"/>
              </a:tabLst>
            </a:pPr>
            <a:r>
              <a:rPr lang="en-US" sz="2000" b="1">
                <a:solidFill>
                  <a:srgbClr val="FFFF99"/>
                </a:solidFill>
                <a:effectLst>
                  <a:outerShdw blurRad="38100" dist="38100" dir="2700000" algn="tl">
                    <a:srgbClr val="000000"/>
                  </a:outerShdw>
                </a:effectLst>
                <a:latin typeface="Arial" charset="0"/>
                <a:sym typeface="Symbol" pitchFamily="18" charset="2"/>
              </a:rPr>
              <a:t>- stabilization within 3450 s </a:t>
            </a:r>
            <a:r>
              <a:rPr lang="en-US" sz="2000" b="1">
                <a:solidFill>
                  <a:srgbClr val="FFFF99"/>
                </a:solidFill>
                <a:effectLst>
                  <a:outerShdw blurRad="38100" dist="38100" dir="2700000" algn="tl">
                    <a:srgbClr val="000000"/>
                  </a:outerShdw>
                </a:effectLst>
                <a:latin typeface="Arial" charset="0"/>
              </a:rPr>
              <a:t>1200</a:t>
            </a:r>
            <a:r>
              <a:rPr lang="en-US" sz="2000" b="1">
                <a:solidFill>
                  <a:srgbClr val="FFFF99"/>
                </a:solidFill>
                <a:effectLst>
                  <a:outerShdw blurRad="38100" dist="38100" dir="2700000" algn="tl">
                    <a:srgbClr val="000000"/>
                  </a:outerShdw>
                </a:effectLst>
                <a:latin typeface="Arial" charset="0"/>
                <a:sym typeface="Symbol" pitchFamily="18" charset="2"/>
              </a:rPr>
              <a:t></a:t>
            </a:r>
            <a:r>
              <a:rPr lang="en-US" sz="2000" b="1">
                <a:solidFill>
                  <a:srgbClr val="FFFF99"/>
                </a:solidFill>
                <a:effectLst>
                  <a:outerShdw blurRad="38100" dist="38100" dir="2700000" algn="tl">
                    <a:srgbClr val="000000"/>
                  </a:outerShdw>
                </a:effectLst>
                <a:latin typeface="Arial" charset="0"/>
              </a:rPr>
              <a:t>С</a:t>
            </a:r>
            <a:r>
              <a:rPr lang="en-US" sz="2000" b="1">
                <a:solidFill>
                  <a:srgbClr val="FFFF99"/>
                </a:solidFill>
                <a:effectLst>
                  <a:outerShdw blurRad="38100" dist="38100" dir="2700000" algn="tl">
                    <a:srgbClr val="000000"/>
                  </a:outerShdw>
                </a:effectLst>
                <a:latin typeface="Arial" charset="0"/>
                <a:sym typeface="Symbol" pitchFamily="18" charset="2"/>
              </a:rPr>
              <a:t> (dev. 330 </a:t>
            </a:r>
            <a:r>
              <a:rPr lang="en-US" sz="2000" b="1">
                <a:solidFill>
                  <a:srgbClr val="FFFF99"/>
                </a:solidFill>
                <a:effectLst>
                  <a:outerShdw blurRad="38100" dist="38100" dir="2700000" algn="tl">
                    <a:srgbClr val="000000"/>
                  </a:outerShdw>
                </a:effectLst>
                <a:latin typeface="Arial" charset="0"/>
              </a:rPr>
              <a:t>С)</a:t>
            </a:r>
            <a:r>
              <a:rPr lang="en-US" sz="2000" b="1">
                <a:solidFill>
                  <a:srgbClr val="FFFF99"/>
                </a:solidFill>
                <a:effectLst>
                  <a:outerShdw blurRad="38100" dist="38100" dir="2700000" algn="tl">
                    <a:srgbClr val="000000"/>
                  </a:outerShdw>
                </a:effectLst>
                <a:latin typeface="Arial" charset="0"/>
                <a:sym typeface="Symbol" pitchFamily="18" charset="2"/>
              </a:rPr>
              <a:t>;</a:t>
            </a:r>
          </a:p>
          <a:p>
            <a:pPr indent="457200">
              <a:tabLst>
                <a:tab pos="228600" algn="l"/>
              </a:tabLst>
            </a:pPr>
            <a:r>
              <a:rPr lang="en-US" sz="2000" b="1">
                <a:solidFill>
                  <a:srgbClr val="FFFF99"/>
                </a:solidFill>
                <a:effectLst>
                  <a:outerShdw blurRad="38100" dist="38100" dir="2700000" algn="tl">
                    <a:srgbClr val="000000"/>
                  </a:outerShdw>
                </a:effectLst>
                <a:latin typeface="Arial" charset="0"/>
                <a:sym typeface="Symbol" pitchFamily="18" charset="2"/>
              </a:rPr>
              <a:t>- temperature prior quenching - 2000</a:t>
            </a:r>
            <a:r>
              <a:rPr lang="en-US" sz="2000" b="1">
                <a:solidFill>
                  <a:srgbClr val="FFFF99"/>
                </a:solidFill>
                <a:effectLst>
                  <a:outerShdw blurRad="38100" dist="38100" dir="2700000" algn="tl">
                    <a:srgbClr val="000000"/>
                  </a:outerShdw>
                </a:effectLst>
                <a:latin typeface="Arial" charset="0"/>
              </a:rPr>
              <a:t>C.</a:t>
            </a:r>
            <a:endParaRPr lang="en-US" sz="2000" b="1">
              <a:solidFill>
                <a:srgbClr val="FFFF99"/>
              </a:solidFill>
              <a:effectLst>
                <a:outerShdw blurRad="38100" dist="38100" dir="2700000" algn="tl">
                  <a:srgbClr val="000000"/>
                </a:outerShdw>
              </a:effectLst>
              <a:latin typeface="Arial" charset="0"/>
              <a:sym typeface="Symbol" pitchFamily="18" charset="2"/>
            </a:endParaRPr>
          </a:p>
          <a:p>
            <a:pPr indent="457200">
              <a:tabLst>
                <a:tab pos="228600" algn="l"/>
              </a:tabLst>
            </a:pPr>
            <a:endParaRPr lang="en-US" sz="2000" b="1">
              <a:solidFill>
                <a:srgbClr val="FFFF99"/>
              </a:solidFill>
              <a:effectLst>
                <a:outerShdw blurRad="38100" dist="38100" dir="2700000" algn="tl">
                  <a:srgbClr val="000000"/>
                </a:outerShdw>
              </a:effectLst>
              <a:latin typeface="Arial" charset="0"/>
              <a:sym typeface="Symbol" pitchFamily="18" charset="2"/>
            </a:endParaRPr>
          </a:p>
          <a:p>
            <a:pPr indent="457200">
              <a:tabLst>
                <a:tab pos="228600" algn="l"/>
              </a:tabLst>
            </a:pPr>
            <a:r>
              <a:rPr lang="en-US" sz="2000" b="1">
                <a:solidFill>
                  <a:srgbClr val="FFCC99"/>
                </a:solidFill>
                <a:effectLst>
                  <a:outerShdw blurRad="38100" dist="38100" dir="2700000" algn="tl">
                    <a:srgbClr val="000000"/>
                  </a:outerShdw>
                </a:effectLst>
                <a:latin typeface="Arial" charset="0"/>
                <a:sym typeface="Symbol" pitchFamily="18" charset="2"/>
              </a:rPr>
              <a:t>3. Hydrogen generation was recorded using two methods – continuous and discrete, that agreed well. The total hydrogen generation within the entire experiment was </a:t>
            </a:r>
            <a:r>
              <a:rPr lang="ru-RU" sz="2000" b="1">
                <a:solidFill>
                  <a:srgbClr val="FFCC99"/>
                </a:solidFill>
                <a:effectLst>
                  <a:outerShdw blurRad="38100" dist="38100" dir="2700000" algn="tl">
                    <a:srgbClr val="000000"/>
                  </a:outerShdw>
                </a:effectLst>
                <a:latin typeface="Arial" charset="0"/>
                <a:sym typeface="Symbol" pitchFamily="18" charset="2"/>
              </a:rPr>
              <a:t></a:t>
            </a:r>
            <a:r>
              <a:rPr lang="ru-RU" sz="2000" b="1">
                <a:solidFill>
                  <a:srgbClr val="FFCC99"/>
                </a:solidFill>
                <a:effectLst>
                  <a:outerShdw blurRad="38100" dist="38100" dir="2700000" algn="tl">
                    <a:srgbClr val="000000"/>
                  </a:outerShdw>
                </a:effectLst>
                <a:latin typeface="Arial" charset="0"/>
              </a:rPr>
              <a:t>91 </a:t>
            </a:r>
            <a:r>
              <a:rPr lang="en-US" sz="2000" b="1">
                <a:solidFill>
                  <a:srgbClr val="FFCC99"/>
                </a:solidFill>
                <a:effectLst>
                  <a:outerShdw blurRad="38100" dist="38100" dir="2700000" algn="tl">
                    <a:srgbClr val="000000"/>
                  </a:outerShdw>
                </a:effectLst>
                <a:latin typeface="Arial" charset="0"/>
                <a:sym typeface="Symbol" pitchFamily="18" charset="2"/>
              </a:rPr>
              <a:t>g </a:t>
            </a:r>
          </a:p>
          <a:p>
            <a:pPr indent="457200">
              <a:tabLst>
                <a:tab pos="228600" algn="l"/>
              </a:tabLst>
            </a:pPr>
            <a:endParaRPr lang="en-US" sz="2000" b="1">
              <a:solidFill>
                <a:srgbClr val="FFCC99"/>
              </a:solidFill>
              <a:effectLst>
                <a:outerShdw blurRad="38100" dist="38100" dir="2700000" algn="tl">
                  <a:srgbClr val="000000"/>
                </a:outerShdw>
              </a:effectLst>
              <a:latin typeface="Arial" charset="0"/>
              <a:sym typeface="Symbol" pitchFamily="18" charset="2"/>
            </a:endParaRPr>
          </a:p>
          <a:p>
            <a:pPr indent="457200">
              <a:tabLst>
                <a:tab pos="228600" algn="l"/>
              </a:tabLst>
            </a:pPr>
            <a:r>
              <a:rPr lang="en-US" sz="2000" b="1">
                <a:solidFill>
                  <a:srgbClr val="CCFFFF"/>
                </a:solidFill>
                <a:effectLst>
                  <a:outerShdw blurRad="38100" dist="38100" dir="2700000" algn="tl">
                    <a:srgbClr val="000000"/>
                  </a:outerShdw>
                </a:effectLst>
                <a:latin typeface="Arial" charset="0"/>
                <a:sym typeface="Symbol" pitchFamily="18" charset="2"/>
              </a:rPr>
              <a:t>4. Successful </a:t>
            </a:r>
            <a:r>
              <a:rPr lang="en-US" sz="2000" b="1">
                <a:solidFill>
                  <a:srgbClr val="CCFFFF"/>
                </a:solidFill>
                <a:effectLst>
                  <a:outerShdw blurRad="38100" dist="38100" dir="2700000" algn="tl">
                    <a:srgbClr val="000000"/>
                  </a:outerShdw>
                </a:effectLst>
                <a:latin typeface="Arial" charset="0"/>
              </a:rPr>
              <a:t>top flooding was performed: flowrate  </a:t>
            </a:r>
            <a:r>
              <a:rPr lang="en-US" sz="2000" b="1">
                <a:solidFill>
                  <a:srgbClr val="CCFFFF"/>
                </a:solidFill>
                <a:effectLst>
                  <a:outerShdw blurRad="38100" dist="38100" dir="2700000" algn="tl">
                    <a:srgbClr val="000000"/>
                  </a:outerShdw>
                </a:effectLst>
                <a:latin typeface="Arial" charset="0"/>
                <a:sym typeface="Symbol" pitchFamily="18" charset="2"/>
              </a:rPr>
              <a:t></a:t>
            </a:r>
            <a:r>
              <a:rPr lang="en-US" sz="2000" b="1">
                <a:solidFill>
                  <a:srgbClr val="CCFFFF"/>
                </a:solidFill>
                <a:effectLst>
                  <a:outerShdw blurRad="38100" dist="38100" dir="2700000" algn="tl">
                    <a:srgbClr val="000000"/>
                  </a:outerShdw>
                </a:effectLst>
                <a:latin typeface="Arial" charset="0"/>
              </a:rPr>
              <a:t> 40 g/s for 516 s:</a:t>
            </a:r>
          </a:p>
          <a:p>
            <a:pPr indent="457200">
              <a:tabLst>
                <a:tab pos="228600" algn="l"/>
              </a:tabLst>
            </a:pPr>
            <a:r>
              <a:rPr lang="en-US" sz="2000" b="1">
                <a:solidFill>
                  <a:srgbClr val="CCFFFF"/>
                </a:solidFill>
                <a:effectLst>
                  <a:outerShdw blurRad="38100" dist="38100" dir="2700000" algn="tl">
                    <a:srgbClr val="000000"/>
                  </a:outerShdw>
                </a:effectLst>
                <a:latin typeface="Arial" charset="0"/>
              </a:rPr>
              <a:t>- Confirmed of applicability of top flooding; </a:t>
            </a:r>
          </a:p>
          <a:p>
            <a:pPr indent="457200">
              <a:tabLst>
                <a:tab pos="228600" algn="l"/>
              </a:tabLst>
            </a:pPr>
            <a:r>
              <a:rPr lang="en-US" sz="2000" b="1">
                <a:solidFill>
                  <a:srgbClr val="CCFFFF"/>
                </a:solidFill>
                <a:effectLst>
                  <a:outerShdw blurRad="38100" dist="38100" dir="2700000" algn="tl">
                    <a:srgbClr val="000000"/>
                  </a:outerShdw>
                </a:effectLst>
                <a:latin typeface="Arial" charset="0"/>
              </a:rPr>
              <a:t>- Comprehensive studies should be done – plan further tests.</a:t>
            </a:r>
            <a:endParaRPr lang="en-US" sz="2000" b="1">
              <a:solidFill>
                <a:srgbClr val="CCFFFF"/>
              </a:solidFill>
              <a:effectLst>
                <a:outerShdw blurRad="38100" dist="38100" dir="2700000" algn="tl">
                  <a:srgbClr val="000000"/>
                </a:outerShdw>
              </a:effectLst>
              <a:latin typeface="Arial" charset="0"/>
              <a:sym typeface="Symbol" pitchFamily="18" charset="2"/>
            </a:endParaRPr>
          </a:p>
          <a:p>
            <a:pPr indent="457200">
              <a:tabLst>
                <a:tab pos="228600" algn="l"/>
              </a:tabLst>
            </a:pPr>
            <a:endParaRPr lang="en-US" sz="2000" b="1">
              <a:solidFill>
                <a:srgbClr val="CCFFFF"/>
              </a:solidFill>
              <a:effectLst>
                <a:outerShdw blurRad="38100" dist="38100" dir="2700000" algn="tl">
                  <a:srgbClr val="000000"/>
                </a:outerShdw>
              </a:effectLst>
              <a:latin typeface="Arial" charset="0"/>
              <a:sym typeface="Symbol" pitchFamily="18"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446266F2-015C-42CD-A583-D5B8AACF303B}" type="slidenum">
              <a:rPr lang="ru-RU"/>
              <a:pPr/>
              <a:t>17</a:t>
            </a:fld>
            <a:endParaRPr lang="ru-RU"/>
          </a:p>
        </p:txBody>
      </p:sp>
      <p:sp>
        <p:nvSpPr>
          <p:cNvPr id="584706" name="Rectangle 2"/>
          <p:cNvSpPr>
            <a:spLocks noGrp="1" noChangeArrowheads="1"/>
          </p:cNvSpPr>
          <p:nvPr>
            <p:ph type="title"/>
          </p:nvPr>
        </p:nvSpPr>
        <p:spPr/>
        <p:txBody>
          <a:bodyPr/>
          <a:lstStyle/>
          <a:p>
            <a:endParaRPr lang="ru-RU"/>
          </a:p>
        </p:txBody>
      </p:sp>
      <p:sp>
        <p:nvSpPr>
          <p:cNvPr id="584707" name="Rectangle 3"/>
          <p:cNvSpPr>
            <a:spLocks noGrp="1" noChangeArrowheads="1"/>
          </p:cNvSpPr>
          <p:nvPr>
            <p:ph type="body" idx="1"/>
          </p:nvPr>
        </p:nvSpPr>
        <p:spPr/>
        <p:txBody>
          <a:bodyPr/>
          <a:lstStyle/>
          <a:p>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79319F10-703A-4ABE-B727-D570B6A9E44F}" type="slidenum">
              <a:rPr lang="ru-RU"/>
              <a:pPr/>
              <a:t>18</a:t>
            </a:fld>
            <a:endParaRPr lang="ru-RU"/>
          </a:p>
        </p:txBody>
      </p:sp>
      <p:sp>
        <p:nvSpPr>
          <p:cNvPr id="585730" name="Rectangle 2"/>
          <p:cNvSpPr>
            <a:spLocks noGrp="1" noChangeArrowheads="1"/>
          </p:cNvSpPr>
          <p:nvPr>
            <p:ph type="title"/>
          </p:nvPr>
        </p:nvSpPr>
        <p:spPr/>
        <p:txBody>
          <a:bodyPr/>
          <a:lstStyle/>
          <a:p>
            <a:endParaRPr lang="ru-RU"/>
          </a:p>
        </p:txBody>
      </p:sp>
      <p:sp>
        <p:nvSpPr>
          <p:cNvPr id="585731" name="Rectangle 3"/>
          <p:cNvSpPr>
            <a:spLocks noGrp="1" noChangeArrowheads="1"/>
          </p:cNvSpPr>
          <p:nvPr>
            <p:ph type="body" idx="1"/>
          </p:nvPr>
        </p:nvSpPr>
        <p:spPr/>
        <p:txBody>
          <a:bodyPr/>
          <a:lstStyle/>
          <a:p>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411D5231-4596-4F8E-9DB8-84EE02538494}" type="slidenum">
              <a:rPr lang="ru-RU"/>
              <a:pPr/>
              <a:t>19</a:t>
            </a:fld>
            <a:endParaRPr lang="ru-RU"/>
          </a:p>
        </p:txBody>
      </p:sp>
      <p:sp>
        <p:nvSpPr>
          <p:cNvPr id="579586" name="Rectangle 2"/>
          <p:cNvSpPr>
            <a:spLocks noGrp="1" noChangeArrowheads="1"/>
          </p:cNvSpPr>
          <p:nvPr>
            <p:ph type="title"/>
          </p:nvPr>
        </p:nvSpPr>
        <p:spPr>
          <a:xfrm>
            <a:off x="719138" y="512763"/>
            <a:ext cx="7894637" cy="887412"/>
          </a:xfrm>
        </p:spPr>
        <p:txBody>
          <a:bodyPr/>
          <a:lstStyle/>
          <a:p>
            <a:r>
              <a:rPr lang="en-US" sz="2800" b="1">
                <a:effectLst/>
                <a:latin typeface="Arial" charset="0"/>
              </a:rPr>
              <a:t>The PARAMETER-SF</a:t>
            </a:r>
            <a:r>
              <a:rPr lang="ru-RU" sz="2800" b="1">
                <a:effectLst/>
                <a:latin typeface="Arial" charset="0"/>
              </a:rPr>
              <a:t>1</a:t>
            </a:r>
            <a:r>
              <a:rPr lang="en-US" sz="2800" b="1">
                <a:effectLst/>
                <a:latin typeface="Arial" charset="0"/>
              </a:rPr>
              <a:t> Experiment; </a:t>
            </a:r>
            <a:r>
              <a:rPr lang="en-US" sz="2400" b="1">
                <a:effectLst/>
                <a:latin typeface="Arial" charset="0"/>
              </a:rPr>
              <a:t>PREPARATION</a:t>
            </a:r>
            <a:r>
              <a:rPr lang="ru-RU" sz="2800">
                <a:effectLst/>
              </a:rPr>
              <a:t/>
            </a:r>
            <a:br>
              <a:rPr lang="ru-RU" sz="2800">
                <a:effectLst/>
              </a:rPr>
            </a:br>
            <a:endParaRPr lang="ru-RU" sz="2800">
              <a:effectLst/>
            </a:endParaRPr>
          </a:p>
        </p:txBody>
      </p:sp>
      <p:sp>
        <p:nvSpPr>
          <p:cNvPr id="579587" name="Rectangle 3"/>
          <p:cNvSpPr>
            <a:spLocks noGrp="1" noChangeArrowheads="1"/>
          </p:cNvSpPr>
          <p:nvPr>
            <p:ph type="body" idx="1"/>
          </p:nvPr>
        </p:nvSpPr>
        <p:spPr>
          <a:xfrm>
            <a:off x="468313" y="5705475"/>
            <a:ext cx="8229600" cy="1152525"/>
          </a:xfrm>
        </p:spPr>
        <p:txBody>
          <a:bodyPr/>
          <a:lstStyle/>
          <a:p>
            <a:r>
              <a:rPr lang="en-US" sz="2400">
                <a:solidFill>
                  <a:srgbClr val="FFFF00"/>
                </a:solidFill>
                <a:latin typeface="Arial" charset="0"/>
              </a:rPr>
              <a:t>15.04.2006, 8.25 - Test has been performed</a:t>
            </a:r>
            <a:r>
              <a:rPr lang="en-US">
                <a:solidFill>
                  <a:srgbClr val="FFFF00"/>
                </a:solidFill>
              </a:rPr>
              <a:t> </a:t>
            </a:r>
          </a:p>
          <a:p>
            <a:endParaRPr lang="en-US">
              <a:solidFill>
                <a:srgbClr val="FFFF00"/>
              </a:solidFill>
            </a:endParaRPr>
          </a:p>
        </p:txBody>
      </p:sp>
      <p:sp>
        <p:nvSpPr>
          <p:cNvPr id="579588" name="Rectangle 4"/>
          <p:cNvSpPr>
            <a:spLocks noChangeArrowheads="1"/>
          </p:cNvSpPr>
          <p:nvPr/>
        </p:nvSpPr>
        <p:spPr bwMode="auto">
          <a:xfrm>
            <a:off x="684213" y="1160463"/>
            <a:ext cx="7343775"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hlink"/>
              </a:buClr>
              <a:buSzPct val="65000"/>
              <a:buFont typeface="Wingdings" pitchFamily="2" charset="2"/>
              <a:buChar char="n"/>
            </a:pPr>
            <a:r>
              <a:rPr lang="en-US" sz="2400">
                <a:solidFill>
                  <a:srgbClr val="FFFF00"/>
                </a:solidFill>
                <a:effectLst>
                  <a:outerShdw blurRad="38100" dist="38100" dir="2700000" algn="tl">
                    <a:srgbClr val="000000"/>
                  </a:outerShdw>
                </a:effectLst>
                <a:latin typeface="Arial" charset="0"/>
              </a:rPr>
              <a:t>14.04.06 - The report on readiness</a:t>
            </a:r>
          </a:p>
          <a:p>
            <a:pPr marL="342900" indent="-342900">
              <a:spcBef>
                <a:spcPct val="20000"/>
              </a:spcBef>
              <a:buClr>
                <a:schemeClr val="hlink"/>
              </a:buClr>
              <a:buSzPct val="65000"/>
              <a:buFont typeface="Wingdings" pitchFamily="2" charset="2"/>
              <a:buChar char="n"/>
            </a:pPr>
            <a:r>
              <a:rPr lang="en-US" sz="2400">
                <a:solidFill>
                  <a:srgbClr val="FFFF00"/>
                </a:solidFill>
                <a:effectLst>
                  <a:outerShdw blurRad="38100" dist="38100" dir="2700000" algn="tl">
                    <a:srgbClr val="000000"/>
                  </a:outerShdw>
                </a:effectLst>
                <a:latin typeface="Arial" charset="0"/>
              </a:rPr>
              <a:t>15.04.06, 8.20 – all systems are checked and ready</a:t>
            </a:r>
          </a:p>
        </p:txBody>
      </p:sp>
      <p:pic>
        <p:nvPicPr>
          <p:cNvPr id="579589" name="Picture 5" descr="DSC039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2060575"/>
            <a:ext cx="4824413" cy="3617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83DB6C1A-61D8-48A6-A231-7F30497934C1}" type="slidenum">
              <a:rPr lang="ru-RU"/>
              <a:pPr/>
              <a:t>2</a:t>
            </a:fld>
            <a:endParaRPr lang="ru-RU"/>
          </a:p>
        </p:txBody>
      </p:sp>
      <p:sp>
        <p:nvSpPr>
          <p:cNvPr id="564228" name="Rectangle 4"/>
          <p:cNvSpPr>
            <a:spLocks noChangeArrowheads="1"/>
          </p:cNvSpPr>
          <p:nvPr/>
        </p:nvSpPr>
        <p:spPr bwMode="auto">
          <a:xfrm>
            <a:off x="179388" y="441325"/>
            <a:ext cx="8785225"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r>
              <a:rPr lang="en-US" sz="2800" b="1">
                <a:solidFill>
                  <a:schemeClr val="tx2"/>
                </a:solidFill>
                <a:latin typeface="Arial" charset="0"/>
              </a:rPr>
              <a:t>The Structure of Project</a:t>
            </a:r>
          </a:p>
          <a:p>
            <a:pPr marL="457200" indent="-457200"/>
            <a:endParaRPr lang="en-US" sz="2000" b="1">
              <a:solidFill>
                <a:srgbClr val="FFFF00"/>
              </a:solidFill>
              <a:latin typeface="Arial" charset="0"/>
            </a:endParaRPr>
          </a:p>
          <a:p>
            <a:pPr marL="457200" indent="-457200">
              <a:buFontTx/>
              <a:buAutoNum type="arabicPeriod"/>
            </a:pPr>
            <a:r>
              <a:rPr lang="en-US" sz="2000" b="1">
                <a:latin typeface="Arial" charset="0"/>
              </a:rPr>
              <a:t>Financial support</a:t>
            </a:r>
            <a:r>
              <a:rPr lang="en-US" sz="2000" b="1">
                <a:solidFill>
                  <a:srgbClr val="FFFF00"/>
                </a:solidFill>
                <a:latin typeface="Arial" charset="0"/>
              </a:rPr>
              <a:t> </a:t>
            </a:r>
            <a:r>
              <a:rPr lang="en-US" sz="2000" b="1">
                <a:solidFill>
                  <a:schemeClr val="folHlink"/>
                </a:solidFill>
                <a:latin typeface="Arial" charset="0"/>
              </a:rPr>
              <a:t>–</a:t>
            </a:r>
            <a:r>
              <a:rPr lang="en-US" sz="2000" b="1">
                <a:solidFill>
                  <a:srgbClr val="FFFF00"/>
                </a:solidFill>
                <a:latin typeface="Arial" charset="0"/>
              </a:rPr>
              <a:t> </a:t>
            </a:r>
            <a:r>
              <a:rPr lang="en-US" sz="2000" b="1">
                <a:solidFill>
                  <a:schemeClr val="folHlink"/>
                </a:solidFill>
                <a:latin typeface="Arial" charset="0"/>
              </a:rPr>
              <a:t>I S T C</a:t>
            </a:r>
          </a:p>
          <a:p>
            <a:pPr marL="457200" indent="-457200">
              <a:buFontTx/>
              <a:buAutoNum type="arabicPeriod"/>
            </a:pPr>
            <a:endParaRPr lang="en-US" sz="2000" b="1">
              <a:latin typeface="Arial" charset="0"/>
            </a:endParaRPr>
          </a:p>
          <a:p>
            <a:pPr marL="457200" indent="-457200">
              <a:buFontTx/>
              <a:buAutoNum type="arabicPeriod"/>
            </a:pPr>
            <a:r>
              <a:rPr lang="en-US" sz="2000" b="1">
                <a:latin typeface="Arial" charset="0"/>
              </a:rPr>
              <a:t>The basic participants:</a:t>
            </a:r>
            <a:endParaRPr lang="en-US" sz="2000" b="1">
              <a:solidFill>
                <a:schemeClr val="folHlink"/>
              </a:solidFill>
              <a:latin typeface="Arial" charset="0"/>
            </a:endParaRPr>
          </a:p>
          <a:p>
            <a:pPr marL="457200" indent="-457200"/>
            <a:r>
              <a:rPr lang="en-US" sz="2000" b="1">
                <a:solidFill>
                  <a:schemeClr val="folHlink"/>
                </a:solidFill>
                <a:latin typeface="Arial" charset="0"/>
              </a:rPr>
              <a:t>       FSUE SRI SIA “LUCH” </a:t>
            </a:r>
          </a:p>
          <a:p>
            <a:pPr marL="457200" indent="-457200"/>
            <a:r>
              <a:rPr lang="en-US" sz="2000" b="1">
                <a:solidFill>
                  <a:schemeClr val="folHlink"/>
                </a:solidFill>
                <a:latin typeface="Arial" charset="0"/>
              </a:rPr>
              <a:t>       IBRAE RAS </a:t>
            </a:r>
            <a:r>
              <a:rPr lang="en-US" sz="2000" b="1">
                <a:latin typeface="Arial" charset="0"/>
              </a:rPr>
              <a:t> </a:t>
            </a:r>
          </a:p>
          <a:p>
            <a:pPr marL="457200" indent="-457200"/>
            <a:r>
              <a:rPr lang="en-US" sz="2000" b="1">
                <a:solidFill>
                  <a:schemeClr val="folHlink"/>
                </a:solidFill>
                <a:latin typeface="Arial" charset="0"/>
              </a:rPr>
              <a:t>       FSUE EDO “GIDROPRESS” </a:t>
            </a:r>
          </a:p>
          <a:p>
            <a:pPr marL="457200" indent="-457200"/>
            <a:endParaRPr lang="en-US" sz="2000" b="1">
              <a:latin typeface="Arial" charset="0"/>
            </a:endParaRPr>
          </a:p>
          <a:p>
            <a:pPr marL="457200" indent="-457200"/>
            <a:r>
              <a:rPr lang="en-US" sz="2000" b="1">
                <a:latin typeface="Arial" charset="0"/>
              </a:rPr>
              <a:t>3. Another participants:</a:t>
            </a:r>
          </a:p>
          <a:p>
            <a:pPr marL="457200" indent="-457200"/>
            <a:r>
              <a:rPr lang="en-US" sz="2000" b="1">
                <a:solidFill>
                  <a:srgbClr val="FFFF00"/>
                </a:solidFill>
                <a:latin typeface="Arial" charset="0"/>
              </a:rPr>
              <a:t>	 A.A. Bochvar FSUE VNIINM</a:t>
            </a:r>
            <a:r>
              <a:rPr lang="en-US" sz="2000" b="1">
                <a:latin typeface="Arial" charset="0"/>
              </a:rPr>
              <a:t>, </a:t>
            </a:r>
          </a:p>
          <a:p>
            <a:pPr marL="457200" indent="-457200"/>
            <a:r>
              <a:rPr lang="en-US" sz="2000" b="1">
                <a:solidFill>
                  <a:srgbClr val="FFFF00"/>
                </a:solidFill>
                <a:latin typeface="Arial" charset="0"/>
              </a:rPr>
              <a:t>	 A. I. Leipunsky SSC RF-IPPE</a:t>
            </a:r>
            <a:r>
              <a:rPr lang="en-US" sz="2000" b="1">
                <a:latin typeface="Arial" charset="0"/>
              </a:rPr>
              <a:t>, </a:t>
            </a:r>
          </a:p>
          <a:p>
            <a:pPr marL="457200" indent="-457200"/>
            <a:r>
              <a:rPr lang="en-US" sz="2000" b="1">
                <a:solidFill>
                  <a:srgbClr val="FFFF00"/>
                </a:solidFill>
                <a:latin typeface="Arial" charset="0"/>
              </a:rPr>
              <a:t>	 RSC “Kurchatov Institute”</a:t>
            </a:r>
          </a:p>
          <a:p>
            <a:pPr marL="457200" indent="-457200"/>
            <a:endParaRPr lang="en-US" sz="2000" b="1">
              <a:solidFill>
                <a:srgbClr val="FFFF00"/>
              </a:solidFill>
              <a:latin typeface="Arial" charset="0"/>
            </a:endParaRPr>
          </a:p>
          <a:p>
            <a:pPr marL="457200" indent="-457200"/>
            <a:r>
              <a:rPr lang="en-US" sz="2000" b="1">
                <a:latin typeface="Arial" charset="0"/>
              </a:rPr>
              <a:t>4. Foreign collaborators:</a:t>
            </a:r>
            <a:r>
              <a:rPr lang="en-US" sz="2000" b="1">
                <a:solidFill>
                  <a:srgbClr val="FFFF00"/>
                </a:solidFill>
                <a:latin typeface="Arial" charset="0"/>
              </a:rPr>
              <a:t> FZK, GRS, EdF, IRSN</a:t>
            </a:r>
            <a:endParaRPr lang="en-US" sz="2000" b="1">
              <a:latin typeface="Arial" charset="0"/>
            </a:endParaRPr>
          </a:p>
          <a:p>
            <a:pPr marL="457200" indent="-457200"/>
            <a:endParaRPr lang="ru-RU" sz="2000" b="1">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4"/>
          <p:cNvSpPr>
            <a:spLocks noGrp="1"/>
          </p:cNvSpPr>
          <p:nvPr>
            <p:ph type="sldNum" sz="quarter" idx="12"/>
          </p:nvPr>
        </p:nvSpPr>
        <p:spPr/>
        <p:txBody>
          <a:bodyPr/>
          <a:lstStyle/>
          <a:p>
            <a:fld id="{B688E636-3F6C-43CC-A88A-F1C7E7063FEB}" type="slidenum">
              <a:rPr lang="ru-RU"/>
              <a:pPr/>
              <a:t>20</a:t>
            </a:fld>
            <a:endParaRPr lang="ru-RU"/>
          </a:p>
        </p:txBody>
      </p:sp>
      <p:sp>
        <p:nvSpPr>
          <p:cNvPr id="580610" name="AutoShape 2"/>
          <p:cNvSpPr>
            <a:spLocks noChangeArrowheads="1"/>
          </p:cNvSpPr>
          <p:nvPr/>
        </p:nvSpPr>
        <p:spPr bwMode="auto">
          <a:xfrm rot="10800000">
            <a:off x="863600" y="3465513"/>
            <a:ext cx="3851275" cy="827087"/>
          </a:xfrm>
          <a:prstGeom prst="leftArrow">
            <a:avLst>
              <a:gd name="adj1" fmla="val 50000"/>
              <a:gd name="adj2" fmla="val 11641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80611" name="AutoShape 3"/>
          <p:cNvSpPr>
            <a:spLocks noChangeArrowheads="1"/>
          </p:cNvSpPr>
          <p:nvPr/>
        </p:nvSpPr>
        <p:spPr bwMode="auto">
          <a:xfrm>
            <a:off x="4608513" y="5408613"/>
            <a:ext cx="3563937" cy="971550"/>
          </a:xfrm>
          <a:prstGeom prst="leftArrow">
            <a:avLst>
              <a:gd name="adj1" fmla="val 50000"/>
              <a:gd name="adj2" fmla="val 917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80612" name="AutoShape 4"/>
          <p:cNvSpPr>
            <a:spLocks noChangeArrowheads="1"/>
          </p:cNvSpPr>
          <p:nvPr/>
        </p:nvSpPr>
        <p:spPr bwMode="auto">
          <a:xfrm>
            <a:off x="4608513" y="1304925"/>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pic>
        <p:nvPicPr>
          <p:cNvPr id="580613" name="Picture 5" descr="Рис39"/>
          <p:cNvPicPr>
            <a:picLocks noChangeAspect="1" noChangeArrowheads="1"/>
          </p:cNvPicPr>
          <p:nvPr/>
        </p:nvPicPr>
        <p:blipFill>
          <a:blip r:embed="rId2">
            <a:extLst>
              <a:ext uri="{28A0092B-C50C-407E-A947-70E740481C1C}">
                <a14:useLocalDpi xmlns:a14="http://schemas.microsoft.com/office/drawing/2010/main" val="0"/>
              </a:ext>
            </a:extLst>
          </a:blip>
          <a:srcRect b="49078"/>
          <a:stretch>
            <a:fillRect/>
          </a:stretch>
        </p:blipFill>
        <p:spPr bwMode="auto">
          <a:xfrm>
            <a:off x="179388" y="908050"/>
            <a:ext cx="442912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614" name="Picture 6" descr="Рис40"/>
          <p:cNvPicPr>
            <a:picLocks noChangeAspect="1" noChangeArrowheads="1"/>
          </p:cNvPicPr>
          <p:nvPr/>
        </p:nvPicPr>
        <p:blipFill>
          <a:blip r:embed="rId3">
            <a:extLst>
              <a:ext uri="{28A0092B-C50C-407E-A947-70E740481C1C}">
                <a14:useLocalDpi xmlns:a14="http://schemas.microsoft.com/office/drawing/2010/main" val="0"/>
              </a:ext>
            </a:extLst>
          </a:blip>
          <a:srcRect b="49078"/>
          <a:stretch>
            <a:fillRect/>
          </a:stretch>
        </p:blipFill>
        <p:spPr bwMode="auto">
          <a:xfrm>
            <a:off x="179388" y="4300538"/>
            <a:ext cx="4427537"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0615" name="Picture 7" descr="Рис41"/>
          <p:cNvPicPr>
            <a:picLocks noChangeAspect="1" noChangeArrowheads="1"/>
          </p:cNvPicPr>
          <p:nvPr/>
        </p:nvPicPr>
        <p:blipFill>
          <a:blip r:embed="rId4">
            <a:extLst>
              <a:ext uri="{28A0092B-C50C-407E-A947-70E740481C1C}">
                <a14:useLocalDpi xmlns:a14="http://schemas.microsoft.com/office/drawing/2010/main" val="0"/>
              </a:ext>
            </a:extLst>
          </a:blip>
          <a:srcRect b="49078"/>
          <a:stretch>
            <a:fillRect/>
          </a:stretch>
        </p:blipFill>
        <p:spPr bwMode="auto">
          <a:xfrm>
            <a:off x="4716463" y="2457450"/>
            <a:ext cx="42481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0616" name="Text Box 8"/>
          <p:cNvSpPr txBox="1">
            <a:spLocks noChangeArrowheads="1"/>
          </p:cNvSpPr>
          <p:nvPr/>
        </p:nvSpPr>
        <p:spPr bwMode="auto">
          <a:xfrm>
            <a:off x="5003800" y="5697538"/>
            <a:ext cx="3121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Thermoinsulation temperature</a:t>
            </a:r>
            <a:endParaRPr lang="ru-RU" sz="1600" b="1">
              <a:solidFill>
                <a:srgbClr val="FFFF00"/>
              </a:solidFill>
              <a:latin typeface="Arial" charset="0"/>
            </a:endParaRPr>
          </a:p>
        </p:txBody>
      </p:sp>
      <p:sp>
        <p:nvSpPr>
          <p:cNvPr id="580617" name="Text Box 9"/>
          <p:cNvSpPr txBox="1">
            <a:spLocks noChangeArrowheads="1"/>
          </p:cNvSpPr>
          <p:nvPr/>
        </p:nvSpPr>
        <p:spPr bwMode="auto">
          <a:xfrm>
            <a:off x="5148263" y="1628775"/>
            <a:ext cx="2125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Shroud temperature</a:t>
            </a:r>
            <a:endParaRPr lang="ru-RU" sz="1600" b="1">
              <a:solidFill>
                <a:srgbClr val="FFFF00"/>
              </a:solidFill>
              <a:latin typeface="Arial" charset="0"/>
            </a:endParaRPr>
          </a:p>
        </p:txBody>
      </p:sp>
      <p:sp>
        <p:nvSpPr>
          <p:cNvPr id="580618" name="Text Box 10"/>
          <p:cNvSpPr txBox="1">
            <a:spLocks noChangeArrowheads="1"/>
          </p:cNvSpPr>
          <p:nvPr/>
        </p:nvSpPr>
        <p:spPr bwMode="auto">
          <a:xfrm>
            <a:off x="1042988" y="3716338"/>
            <a:ext cx="3200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Test section body  temperature</a:t>
            </a:r>
            <a:endParaRPr lang="ru-RU" sz="1600" b="1">
              <a:solidFill>
                <a:srgbClr val="FFFF00"/>
              </a:solidFill>
              <a:latin typeface="Arial" charset="0"/>
            </a:endParaRPr>
          </a:p>
        </p:txBody>
      </p:sp>
      <p:sp>
        <p:nvSpPr>
          <p:cNvPr id="580619" name="Text Box 11"/>
          <p:cNvSpPr txBox="1">
            <a:spLocks noChangeArrowheads="1"/>
          </p:cNvSpPr>
          <p:nvPr/>
        </p:nvSpPr>
        <p:spPr bwMode="auto">
          <a:xfrm>
            <a:off x="1042988" y="152400"/>
            <a:ext cx="74898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latin typeface="Arial" charset="0"/>
              </a:rPr>
              <a:t>Temperatures: shroud, thermoinsulation and test section during top flooding</a:t>
            </a:r>
            <a:endParaRPr lang="ru-RU" sz="2000" b="1">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5"/>
          <p:cNvSpPr>
            <a:spLocks noGrp="1"/>
          </p:cNvSpPr>
          <p:nvPr>
            <p:ph type="sldNum" sz="quarter" idx="12"/>
          </p:nvPr>
        </p:nvSpPr>
        <p:spPr/>
        <p:txBody>
          <a:bodyPr/>
          <a:lstStyle/>
          <a:p>
            <a:fld id="{858714CF-CC5C-4D65-86A3-FC988DBF1074}" type="slidenum">
              <a:rPr lang="ru-RU"/>
              <a:pPr/>
              <a:t>21</a:t>
            </a:fld>
            <a:endParaRPr lang="ru-RU"/>
          </a:p>
        </p:txBody>
      </p:sp>
      <p:sp>
        <p:nvSpPr>
          <p:cNvPr id="581634" name="AutoShape 2"/>
          <p:cNvSpPr>
            <a:spLocks noChangeArrowheads="1"/>
          </p:cNvSpPr>
          <p:nvPr/>
        </p:nvSpPr>
        <p:spPr bwMode="auto">
          <a:xfrm rot="10800000">
            <a:off x="323850" y="4437063"/>
            <a:ext cx="3816350" cy="1295400"/>
          </a:xfrm>
          <a:prstGeom prst="leftArrow">
            <a:avLst>
              <a:gd name="adj1" fmla="val 50000"/>
              <a:gd name="adj2" fmla="val 736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81635" name="AutoShape 3"/>
          <p:cNvSpPr>
            <a:spLocks noChangeArrowheads="1"/>
          </p:cNvSpPr>
          <p:nvPr/>
        </p:nvSpPr>
        <p:spPr bwMode="auto">
          <a:xfrm>
            <a:off x="4824413" y="1557338"/>
            <a:ext cx="3816350" cy="1295400"/>
          </a:xfrm>
          <a:prstGeom prst="leftArrow">
            <a:avLst>
              <a:gd name="adj1" fmla="val 50000"/>
              <a:gd name="adj2" fmla="val 736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81636" name="Rectangle 4"/>
          <p:cNvSpPr>
            <a:spLocks noGrp="1" noChangeArrowheads="1"/>
          </p:cNvSpPr>
          <p:nvPr>
            <p:ph type="title"/>
          </p:nvPr>
        </p:nvSpPr>
        <p:spPr>
          <a:xfrm>
            <a:off x="468313" y="0"/>
            <a:ext cx="8229600" cy="635000"/>
          </a:xfrm>
        </p:spPr>
        <p:txBody>
          <a:bodyPr/>
          <a:lstStyle/>
          <a:p>
            <a:r>
              <a:rPr lang="en-US" sz="2400" b="1">
                <a:latin typeface="Arial" charset="0"/>
              </a:rPr>
              <a:t>Pressure measurements (quenching)</a:t>
            </a:r>
            <a:endParaRPr lang="ru-RU" sz="2400" b="1">
              <a:latin typeface="Arial" charset="0"/>
            </a:endParaRPr>
          </a:p>
        </p:txBody>
      </p:sp>
      <p:sp>
        <p:nvSpPr>
          <p:cNvPr id="581637" name="Text Box 5"/>
          <p:cNvSpPr txBox="1">
            <a:spLocks noChangeArrowheads="1"/>
          </p:cNvSpPr>
          <p:nvPr/>
        </p:nvSpPr>
        <p:spPr bwMode="auto">
          <a:xfrm>
            <a:off x="5364163" y="1881188"/>
            <a:ext cx="3384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Pressure measurements in the rods and the bundle test section</a:t>
            </a:r>
            <a:endParaRPr lang="ru-RU" sz="1600" b="1">
              <a:solidFill>
                <a:srgbClr val="FFFF00"/>
              </a:solidFill>
              <a:latin typeface="Arial" charset="0"/>
            </a:endParaRPr>
          </a:p>
        </p:txBody>
      </p:sp>
      <p:pic>
        <p:nvPicPr>
          <p:cNvPr id="581638" name="Picture 6" descr="Pressure 1"/>
          <p:cNvPicPr>
            <a:picLocks noChangeAspect="1" noChangeArrowheads="1"/>
          </p:cNvPicPr>
          <p:nvPr/>
        </p:nvPicPr>
        <p:blipFill>
          <a:blip r:embed="rId2">
            <a:extLst>
              <a:ext uri="{28A0092B-C50C-407E-A947-70E740481C1C}">
                <a14:useLocalDpi xmlns:a14="http://schemas.microsoft.com/office/drawing/2010/main" val="0"/>
              </a:ext>
            </a:extLst>
          </a:blip>
          <a:srcRect t="563" r="9833" b="48926"/>
          <a:stretch>
            <a:fillRect/>
          </a:stretch>
        </p:blipFill>
        <p:spPr bwMode="auto">
          <a:xfrm>
            <a:off x="287338" y="908050"/>
            <a:ext cx="4535487" cy="2632075"/>
          </a:xfrm>
          <a:prstGeom prst="rect">
            <a:avLst/>
          </a:prstGeom>
          <a:noFill/>
          <a:extLst>
            <a:ext uri="{909E8E84-426E-40DD-AFC4-6F175D3DCCD1}">
              <a14:hiddenFill xmlns:a14="http://schemas.microsoft.com/office/drawing/2010/main">
                <a:solidFill>
                  <a:srgbClr val="FFFFFF"/>
                </a:solidFill>
              </a14:hiddenFill>
            </a:ext>
          </a:extLst>
        </p:spPr>
      </p:pic>
      <p:pic>
        <p:nvPicPr>
          <p:cNvPr id="581639" name="Picture 7" descr="Pressure 2"/>
          <p:cNvPicPr>
            <a:picLocks noChangeAspect="1" noChangeArrowheads="1"/>
          </p:cNvPicPr>
          <p:nvPr/>
        </p:nvPicPr>
        <p:blipFill>
          <a:blip r:embed="rId3">
            <a:extLst>
              <a:ext uri="{28A0092B-C50C-407E-A947-70E740481C1C}">
                <a14:useLocalDpi xmlns:a14="http://schemas.microsoft.com/office/drawing/2010/main" val="0"/>
              </a:ext>
            </a:extLst>
          </a:blip>
          <a:srcRect t="1070" r="10141" b="49335"/>
          <a:stretch>
            <a:fillRect/>
          </a:stretch>
        </p:blipFill>
        <p:spPr bwMode="auto">
          <a:xfrm>
            <a:off x="4140200" y="3644900"/>
            <a:ext cx="4608513" cy="2633663"/>
          </a:xfrm>
          <a:prstGeom prst="rect">
            <a:avLst/>
          </a:prstGeom>
          <a:noFill/>
          <a:extLst>
            <a:ext uri="{909E8E84-426E-40DD-AFC4-6F175D3DCCD1}">
              <a14:hiddenFill xmlns:a14="http://schemas.microsoft.com/office/drawing/2010/main">
                <a:solidFill>
                  <a:srgbClr val="FFFFFF"/>
                </a:solidFill>
              </a14:hiddenFill>
            </a:ext>
          </a:extLst>
        </p:spPr>
      </p:pic>
      <p:sp>
        <p:nvSpPr>
          <p:cNvPr id="581640" name="Text Box 8"/>
          <p:cNvSpPr txBox="1">
            <a:spLocks noChangeArrowheads="1"/>
          </p:cNvSpPr>
          <p:nvPr/>
        </p:nvSpPr>
        <p:spPr bwMode="auto">
          <a:xfrm>
            <a:off x="358775" y="4797425"/>
            <a:ext cx="33845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FF00"/>
                </a:solidFill>
                <a:latin typeface="Arial" charset="0"/>
              </a:rPr>
              <a:t>Pressure measurements in the off-gas pipe tubes</a:t>
            </a:r>
            <a:endParaRPr lang="ru-RU" sz="1600" b="1">
              <a:solidFill>
                <a:srgbClr val="FFFF00"/>
              </a:solidFill>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5"/>
          <p:cNvSpPr>
            <a:spLocks noGrp="1"/>
          </p:cNvSpPr>
          <p:nvPr>
            <p:ph type="sldNum" sz="quarter" idx="12"/>
          </p:nvPr>
        </p:nvSpPr>
        <p:spPr/>
        <p:txBody>
          <a:bodyPr/>
          <a:lstStyle/>
          <a:p>
            <a:fld id="{312A258F-CEF4-45D6-900F-A1B1217F127F}" type="slidenum">
              <a:rPr lang="ru-RU"/>
              <a:pPr/>
              <a:t>3</a:t>
            </a:fld>
            <a:endParaRPr lang="ru-RU"/>
          </a:p>
        </p:txBody>
      </p:sp>
      <p:sp>
        <p:nvSpPr>
          <p:cNvPr id="490498" name="Rectangle 2"/>
          <p:cNvSpPr>
            <a:spLocks noGrp="1" noChangeArrowheads="1"/>
          </p:cNvSpPr>
          <p:nvPr>
            <p:ph type="body" idx="1"/>
          </p:nvPr>
        </p:nvSpPr>
        <p:spPr>
          <a:xfrm>
            <a:off x="0" y="188913"/>
            <a:ext cx="8915400" cy="6408737"/>
          </a:xfrm>
        </p:spPr>
        <p:txBody>
          <a:bodyPr/>
          <a:lstStyle/>
          <a:p>
            <a:pPr>
              <a:lnSpc>
                <a:spcPct val="80000"/>
              </a:lnSpc>
              <a:buFont typeface="Wingdings" pitchFamily="2" charset="2"/>
              <a:buNone/>
            </a:pPr>
            <a:endParaRPr lang="en-US" sz="2400" b="1">
              <a:solidFill>
                <a:srgbClr val="FFFF00"/>
              </a:solidFill>
              <a:effectLst/>
              <a:latin typeface="Arial" charset="0"/>
            </a:endParaRPr>
          </a:p>
          <a:p>
            <a:pPr algn="ctr">
              <a:lnSpc>
                <a:spcPct val="80000"/>
              </a:lnSpc>
              <a:buFont typeface="Wingdings" pitchFamily="2" charset="2"/>
              <a:buNone/>
            </a:pPr>
            <a:r>
              <a:rPr lang="ru-RU" sz="2000" b="1">
                <a:solidFill>
                  <a:srgbClr val="FFFF00"/>
                </a:solidFill>
                <a:effectLst/>
                <a:latin typeface="Arial" charset="0"/>
              </a:rPr>
              <a:t>	 </a:t>
            </a:r>
          </a:p>
          <a:p>
            <a:pPr>
              <a:lnSpc>
                <a:spcPct val="120000"/>
              </a:lnSpc>
              <a:buFont typeface="Wingdings" pitchFamily="2" charset="2"/>
              <a:buNone/>
            </a:pPr>
            <a:r>
              <a:rPr lang="ru-RU" sz="2000" b="1">
                <a:solidFill>
                  <a:srgbClr val="FFFF00"/>
                </a:solidFill>
                <a:effectLst/>
                <a:latin typeface="Arial" charset="0"/>
              </a:rPr>
              <a:t>      </a:t>
            </a:r>
            <a:endParaRPr lang="en-US" sz="2000" b="1">
              <a:solidFill>
                <a:srgbClr val="FFFF00"/>
              </a:solidFill>
              <a:effectLst/>
              <a:latin typeface="Arial" charset="0"/>
            </a:endParaRPr>
          </a:p>
          <a:p>
            <a:pPr>
              <a:lnSpc>
                <a:spcPct val="120000"/>
              </a:lnSpc>
              <a:buFont typeface="Wingdings" pitchFamily="2" charset="2"/>
              <a:buNone/>
            </a:pPr>
            <a:r>
              <a:rPr lang="en-US" sz="2000" b="1">
                <a:solidFill>
                  <a:srgbClr val="FFFF00"/>
                </a:solidFill>
                <a:effectLst/>
                <a:latin typeface="Arial" charset="0"/>
              </a:rPr>
              <a:t>	</a:t>
            </a:r>
            <a:r>
              <a:rPr lang="en-US" sz="2400" b="1">
                <a:effectLst/>
                <a:latin typeface="Arial" charset="0"/>
              </a:rPr>
              <a:t>Studies of thermal-mechanical and corrosion</a:t>
            </a:r>
            <a:r>
              <a:rPr lang="ru-RU" sz="2400">
                <a:latin typeface="Arial" charset="0"/>
              </a:rPr>
              <a:t> </a:t>
            </a:r>
            <a:r>
              <a:rPr lang="en-US" sz="2400" b="1">
                <a:effectLst/>
                <a:latin typeface="Arial" charset="0"/>
              </a:rPr>
              <a:t> behavior of structural components of VVER fuel rod assemblies (fuel rod cladding, fuel pellets, guiding tube, spacing grids) in conditions of low rate cooling with inflow from top of the lead assembly superheated up to 2000 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5"/>
          <p:cNvSpPr>
            <a:spLocks noGrp="1"/>
          </p:cNvSpPr>
          <p:nvPr>
            <p:ph type="sldNum" sz="quarter" idx="12"/>
          </p:nvPr>
        </p:nvSpPr>
        <p:spPr/>
        <p:txBody>
          <a:bodyPr/>
          <a:lstStyle/>
          <a:p>
            <a:fld id="{F90EAB30-99FA-4CF5-A114-EA9FB5683733}" type="slidenum">
              <a:rPr lang="ru-RU"/>
              <a:pPr/>
              <a:t>4</a:t>
            </a:fld>
            <a:endParaRPr lang="ru-RU"/>
          </a:p>
        </p:txBody>
      </p:sp>
      <p:sp>
        <p:nvSpPr>
          <p:cNvPr id="545794" name="Text Box 2"/>
          <p:cNvSpPr txBox="1">
            <a:spLocks noChangeArrowheads="1"/>
          </p:cNvSpPr>
          <p:nvPr/>
        </p:nvSpPr>
        <p:spPr bwMode="auto">
          <a:xfrm>
            <a:off x="0" y="512763"/>
            <a:ext cx="3792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a:solidFill>
                  <a:srgbClr val="FFFF00"/>
                </a:solidFill>
                <a:effectLst>
                  <a:outerShdw blurRad="38100" dist="38100" dir="2700000" algn="tl">
                    <a:srgbClr val="000000"/>
                  </a:outerShdw>
                </a:effectLst>
                <a:latin typeface="Arial" charset="0"/>
              </a:rPr>
              <a:t>Main technical characteristics</a:t>
            </a:r>
            <a:endParaRPr lang="ru-RU" sz="2000" b="1">
              <a:solidFill>
                <a:srgbClr val="FFFF00"/>
              </a:solidFill>
              <a:effectLst>
                <a:outerShdw blurRad="38100" dist="38100" dir="2700000" algn="tl">
                  <a:srgbClr val="000000"/>
                </a:outerShdw>
              </a:effectLst>
              <a:latin typeface="Arial" charset="0"/>
            </a:endParaRPr>
          </a:p>
        </p:txBody>
      </p:sp>
      <p:sp>
        <p:nvSpPr>
          <p:cNvPr id="545795" name="Rectangle 3"/>
          <p:cNvSpPr>
            <a:spLocks noChangeArrowheads="1"/>
          </p:cNvSpPr>
          <p:nvPr/>
        </p:nvSpPr>
        <p:spPr bwMode="auto">
          <a:xfrm>
            <a:off x="3600450" y="0"/>
            <a:ext cx="2182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a:solidFill>
                  <a:schemeClr val="tx2"/>
                </a:solidFill>
                <a:effectLst>
                  <a:outerShdw blurRad="38100" dist="38100" dir="2700000" algn="tl">
                    <a:srgbClr val="000000"/>
                  </a:outerShdw>
                </a:effectLst>
                <a:latin typeface="Arial" charset="0"/>
              </a:rPr>
              <a:t>Test bundle</a:t>
            </a:r>
            <a:endParaRPr lang="ru-RU" sz="2800" b="1">
              <a:solidFill>
                <a:schemeClr val="tx2"/>
              </a:solidFill>
              <a:effectLst>
                <a:outerShdw blurRad="38100" dist="38100" dir="2700000" algn="tl">
                  <a:srgbClr val="000000"/>
                </a:outerShdw>
              </a:effectLst>
              <a:latin typeface="Arial" charset="0"/>
            </a:endParaRPr>
          </a:p>
        </p:txBody>
      </p:sp>
      <p:sp>
        <p:nvSpPr>
          <p:cNvPr id="545796" name="Rectangle 4"/>
          <p:cNvSpPr>
            <a:spLocks noGrp="1" noChangeArrowheads="1"/>
          </p:cNvSpPr>
          <p:nvPr>
            <p:ph type="body" idx="1"/>
          </p:nvPr>
        </p:nvSpPr>
        <p:spPr>
          <a:xfrm>
            <a:off x="107950" y="908050"/>
            <a:ext cx="3887788" cy="4500563"/>
          </a:xfrm>
          <a:noFill/>
          <a:ln>
            <a:solidFill>
              <a:srgbClr val="FFFF00"/>
            </a:solidFill>
            <a:miter lim="800000"/>
            <a:headEnd/>
            <a:tailEnd/>
          </a:ln>
        </p:spPr>
        <p:txBody>
          <a:bodyPr/>
          <a:lstStyle/>
          <a:p>
            <a:pPr>
              <a:lnSpc>
                <a:spcPct val="70000"/>
              </a:lnSpc>
              <a:buFont typeface="Wingdings" pitchFamily="2" charset="2"/>
              <a:buNone/>
            </a:pPr>
            <a:r>
              <a:rPr lang="en-US" sz="1600" b="1">
                <a:solidFill>
                  <a:schemeClr val="folHlink"/>
                </a:solidFill>
                <a:latin typeface="Arial" charset="0"/>
              </a:rPr>
              <a:t>Bundle</a:t>
            </a:r>
            <a:r>
              <a:rPr lang="ru-RU" sz="1600" b="1">
                <a:solidFill>
                  <a:schemeClr val="folHlink"/>
                </a:solidFill>
                <a:latin typeface="Arial" charset="0"/>
              </a:rPr>
              <a:t>	</a:t>
            </a:r>
            <a:r>
              <a:rPr lang="en-US" sz="1600" b="1">
                <a:solidFill>
                  <a:schemeClr val="folHlink"/>
                </a:solidFill>
                <a:latin typeface="Arial" charset="0"/>
              </a:rPr>
              <a:t>type</a:t>
            </a:r>
            <a:r>
              <a:rPr lang="ru-RU" sz="1600" b="1">
                <a:latin typeface="Arial" charset="0"/>
              </a:rPr>
              <a:t>	</a:t>
            </a:r>
            <a:r>
              <a:rPr lang="en-US" sz="1600" b="1">
                <a:latin typeface="Arial" charset="0"/>
              </a:rPr>
              <a:t>     </a:t>
            </a:r>
            <a:r>
              <a:rPr lang="en-US" sz="1600" b="1">
                <a:solidFill>
                  <a:srgbClr val="B0ECF6"/>
                </a:solidFill>
                <a:latin typeface="Arial" charset="0"/>
              </a:rPr>
              <a:t>VVER-1000</a:t>
            </a:r>
            <a:r>
              <a:rPr lang="ru-RU" sz="1600" b="1">
                <a:solidFill>
                  <a:srgbClr val="B0ECF6"/>
                </a:solidFill>
                <a:latin typeface="Arial" charset="0"/>
              </a:rPr>
              <a:t> </a:t>
            </a:r>
          </a:p>
          <a:p>
            <a:pPr>
              <a:lnSpc>
                <a:spcPct val="70000"/>
              </a:lnSpc>
              <a:buFont typeface="Wingdings" pitchFamily="2" charset="2"/>
              <a:buNone/>
            </a:pPr>
            <a:r>
              <a:rPr lang="en-US" sz="1600" b="1">
                <a:latin typeface="Arial" charset="0"/>
              </a:rPr>
              <a:t>number of fuel rods    </a:t>
            </a:r>
            <a:r>
              <a:rPr lang="ru-RU" sz="1600" b="1">
                <a:solidFill>
                  <a:srgbClr val="B0ECF6"/>
                </a:solidFill>
                <a:latin typeface="Arial" charset="0"/>
              </a:rPr>
              <a:t>19</a:t>
            </a:r>
            <a:r>
              <a:rPr lang="ru-RU" sz="1600" b="1">
                <a:latin typeface="Arial" charset="0"/>
              </a:rPr>
              <a:t> 		</a:t>
            </a:r>
          </a:p>
          <a:p>
            <a:pPr>
              <a:lnSpc>
                <a:spcPct val="70000"/>
              </a:lnSpc>
              <a:buFont typeface="Wingdings" pitchFamily="2" charset="2"/>
              <a:buNone/>
            </a:pPr>
            <a:r>
              <a:rPr lang="ru-RU" sz="1600" b="1">
                <a:latin typeface="Arial" charset="0"/>
              </a:rPr>
              <a:t>- </a:t>
            </a:r>
            <a:r>
              <a:rPr lang="en-US" sz="1600" b="1">
                <a:latin typeface="Arial" charset="0"/>
              </a:rPr>
              <a:t>heated              </a:t>
            </a:r>
            <a:r>
              <a:rPr lang="ru-RU" sz="1600" b="1">
                <a:latin typeface="Arial" charset="0"/>
              </a:rPr>
              <a:t>	</a:t>
            </a:r>
            <a:r>
              <a:rPr lang="en-US" sz="1600" b="1">
                <a:latin typeface="Arial" charset="0"/>
              </a:rPr>
              <a:t>     </a:t>
            </a:r>
            <a:r>
              <a:rPr lang="ru-RU" sz="1600" b="1">
                <a:solidFill>
                  <a:srgbClr val="B0ECF6"/>
                </a:solidFill>
                <a:latin typeface="Arial" charset="0"/>
              </a:rPr>
              <a:t>18</a:t>
            </a:r>
            <a:r>
              <a:rPr lang="ru-RU" sz="1600" b="1">
                <a:latin typeface="Arial" charset="0"/>
              </a:rPr>
              <a:t> 		 </a:t>
            </a:r>
            <a:endParaRPr lang="en-US" sz="1600" b="1">
              <a:latin typeface="Arial" charset="0"/>
            </a:endParaRPr>
          </a:p>
          <a:p>
            <a:pPr>
              <a:lnSpc>
                <a:spcPct val="70000"/>
              </a:lnSpc>
              <a:buFont typeface="Wingdings" pitchFamily="2" charset="2"/>
              <a:buNone/>
            </a:pPr>
            <a:r>
              <a:rPr lang="ru-RU" sz="1600" b="1">
                <a:latin typeface="Arial" charset="0"/>
              </a:rPr>
              <a:t>- </a:t>
            </a:r>
            <a:r>
              <a:rPr lang="en-US" sz="1600" b="1">
                <a:latin typeface="Arial" charset="0"/>
              </a:rPr>
              <a:t>unheated </a:t>
            </a:r>
            <a:r>
              <a:rPr lang="ru-RU" sz="1600" b="1">
                <a:latin typeface="Arial" charset="0"/>
              </a:rPr>
              <a:t>	</a:t>
            </a:r>
            <a:r>
              <a:rPr lang="en-US" sz="1600" b="1">
                <a:latin typeface="Arial" charset="0"/>
              </a:rPr>
              <a:t>     </a:t>
            </a:r>
            <a:r>
              <a:rPr lang="ru-RU" sz="1600" b="1">
                <a:solidFill>
                  <a:srgbClr val="B0ECF6"/>
                </a:solidFill>
                <a:latin typeface="Arial" charset="0"/>
              </a:rPr>
              <a:t>1</a:t>
            </a:r>
            <a:r>
              <a:rPr lang="ru-RU" sz="1600" b="1">
                <a:latin typeface="Arial" charset="0"/>
              </a:rPr>
              <a:t>	</a:t>
            </a:r>
          </a:p>
          <a:p>
            <a:pPr>
              <a:lnSpc>
                <a:spcPct val="70000"/>
              </a:lnSpc>
              <a:buFont typeface="Wingdings" pitchFamily="2" charset="2"/>
              <a:buNone/>
            </a:pPr>
            <a:r>
              <a:rPr lang="en-US" sz="1600" b="1">
                <a:solidFill>
                  <a:schemeClr val="folHlink"/>
                </a:solidFill>
                <a:latin typeface="Arial" charset="0"/>
              </a:rPr>
              <a:t>Fuel rod       </a:t>
            </a:r>
            <a:r>
              <a:rPr lang="en-US" sz="1600" b="1">
                <a:latin typeface="Arial" charset="0"/>
              </a:rPr>
              <a:t>                </a:t>
            </a:r>
            <a:r>
              <a:rPr lang="en-US" sz="1600" b="1">
                <a:solidFill>
                  <a:srgbClr val="B0ECF6"/>
                </a:solidFill>
                <a:latin typeface="Arial" charset="0"/>
              </a:rPr>
              <a:t>VVER-1000</a:t>
            </a:r>
            <a:endParaRPr lang="en-US" sz="1600" b="1">
              <a:solidFill>
                <a:schemeClr val="folHlink"/>
              </a:solidFill>
              <a:latin typeface="Arial" charset="0"/>
            </a:endParaRPr>
          </a:p>
          <a:p>
            <a:pPr>
              <a:lnSpc>
                <a:spcPct val="70000"/>
              </a:lnSpc>
              <a:buFont typeface="Wingdings" pitchFamily="2" charset="2"/>
              <a:buNone/>
            </a:pPr>
            <a:r>
              <a:rPr lang="en-US" sz="1600" b="1">
                <a:latin typeface="Arial" charset="0"/>
              </a:rPr>
              <a:t>- cladding, mm</a:t>
            </a:r>
            <a:r>
              <a:rPr lang="en-US" sz="1600" b="1">
                <a:solidFill>
                  <a:schemeClr val="tx2"/>
                </a:solidFill>
                <a:latin typeface="Arial" charset="0"/>
              </a:rPr>
              <a:t>	     </a:t>
            </a:r>
            <a:r>
              <a:rPr lang="en-US" sz="1600" b="1">
                <a:solidFill>
                  <a:srgbClr val="B0ECF6"/>
                </a:solidFill>
                <a:latin typeface="Arial" charset="0"/>
                <a:sym typeface="Symbol" pitchFamily="18" charset="2"/>
              </a:rPr>
              <a:t> 9,13/7,73</a:t>
            </a:r>
          </a:p>
          <a:p>
            <a:pPr>
              <a:lnSpc>
                <a:spcPct val="70000"/>
              </a:lnSpc>
              <a:buFont typeface="Wingdings" pitchFamily="2" charset="2"/>
              <a:buNone/>
            </a:pPr>
            <a:r>
              <a:rPr lang="en-US" sz="1600" b="1">
                <a:solidFill>
                  <a:schemeClr val="tx2"/>
                </a:solidFill>
                <a:latin typeface="Arial" charset="0"/>
              </a:rPr>
              <a:t>                                     </a:t>
            </a:r>
            <a:r>
              <a:rPr lang="en-US" sz="1600" b="1">
                <a:solidFill>
                  <a:srgbClr val="B0ECF6"/>
                </a:solidFill>
                <a:latin typeface="Arial" charset="0"/>
              </a:rPr>
              <a:t>(Zr1%Nb)</a:t>
            </a:r>
            <a:r>
              <a:rPr lang="en-US" sz="1600" b="1">
                <a:solidFill>
                  <a:schemeClr val="tx2"/>
                </a:solidFill>
                <a:latin typeface="Arial" charset="0"/>
              </a:rPr>
              <a:t> </a:t>
            </a:r>
          </a:p>
          <a:p>
            <a:pPr>
              <a:lnSpc>
                <a:spcPct val="70000"/>
              </a:lnSpc>
              <a:buFont typeface="Wingdings" pitchFamily="2" charset="2"/>
              <a:buNone/>
            </a:pPr>
            <a:r>
              <a:rPr lang="en-US" sz="1600" b="1">
                <a:latin typeface="Arial" charset="0"/>
              </a:rPr>
              <a:t>- pellets</a:t>
            </a:r>
            <a:r>
              <a:rPr lang="en-US" sz="1600" b="1">
                <a:solidFill>
                  <a:schemeClr val="tx2"/>
                </a:solidFill>
                <a:latin typeface="Arial" charset="0"/>
              </a:rPr>
              <a:t>                        </a:t>
            </a:r>
            <a:r>
              <a:rPr lang="en-US" sz="1600" b="1">
                <a:solidFill>
                  <a:srgbClr val="B0ECF6"/>
                </a:solidFill>
                <a:latin typeface="Arial" charset="0"/>
              </a:rPr>
              <a:t>UO</a:t>
            </a:r>
            <a:r>
              <a:rPr lang="en-US" sz="1200" b="1">
                <a:solidFill>
                  <a:srgbClr val="B0ECF6"/>
                </a:solidFill>
                <a:latin typeface="Arial" charset="0"/>
              </a:rPr>
              <a:t>2</a:t>
            </a:r>
          </a:p>
          <a:p>
            <a:pPr>
              <a:lnSpc>
                <a:spcPct val="70000"/>
              </a:lnSpc>
              <a:buFont typeface="Wingdings" pitchFamily="2" charset="2"/>
              <a:buNone/>
            </a:pPr>
            <a:r>
              <a:rPr lang="en-US" sz="1600" b="1">
                <a:solidFill>
                  <a:schemeClr val="tx2"/>
                </a:solidFill>
                <a:latin typeface="Arial" charset="0"/>
              </a:rPr>
              <a:t>- </a:t>
            </a:r>
            <a:r>
              <a:rPr lang="en-US" sz="1600" b="1">
                <a:latin typeface="Arial" charset="0"/>
              </a:rPr>
              <a:t>heater, mm</a:t>
            </a:r>
            <a:r>
              <a:rPr lang="en-US" sz="1600" b="1">
                <a:solidFill>
                  <a:srgbClr val="B0ECF6"/>
                </a:solidFill>
                <a:latin typeface="Arial" charset="0"/>
              </a:rPr>
              <a:t>                </a:t>
            </a:r>
            <a:r>
              <a:rPr lang="en-US" sz="1600" b="1">
                <a:solidFill>
                  <a:srgbClr val="B0ECF6"/>
                </a:solidFill>
                <a:latin typeface="Arial" charset="0"/>
                <a:sym typeface="Symbol" pitchFamily="18" charset="2"/>
              </a:rPr>
              <a:t> 4/1275 (Ta)</a:t>
            </a:r>
            <a:endParaRPr lang="en-US" sz="1600" b="1">
              <a:solidFill>
                <a:srgbClr val="B0ECF6"/>
              </a:solidFill>
              <a:latin typeface="Arial" charset="0"/>
            </a:endParaRPr>
          </a:p>
          <a:p>
            <a:pPr>
              <a:lnSpc>
                <a:spcPct val="70000"/>
              </a:lnSpc>
              <a:buFont typeface="Wingdings" pitchFamily="2" charset="2"/>
              <a:buNone/>
            </a:pPr>
            <a:r>
              <a:rPr lang="en-US" sz="1600" b="1">
                <a:solidFill>
                  <a:schemeClr val="folHlink"/>
                </a:solidFill>
                <a:latin typeface="Arial" charset="0"/>
              </a:rPr>
              <a:t>Grid type</a:t>
            </a:r>
            <a:r>
              <a:rPr lang="en-US" sz="1600" b="1">
                <a:latin typeface="Arial" charset="0"/>
              </a:rPr>
              <a:t>                      </a:t>
            </a:r>
            <a:r>
              <a:rPr lang="en-US" sz="1600" b="1">
                <a:solidFill>
                  <a:srgbClr val="B0ECF6"/>
                </a:solidFill>
                <a:latin typeface="Arial" charset="0"/>
              </a:rPr>
              <a:t>triangle</a:t>
            </a:r>
            <a:r>
              <a:rPr lang="ru-RU" sz="1600" b="1">
                <a:latin typeface="Arial" charset="0"/>
              </a:rPr>
              <a:t>     	</a:t>
            </a:r>
          </a:p>
          <a:p>
            <a:pPr>
              <a:lnSpc>
                <a:spcPct val="70000"/>
              </a:lnSpc>
              <a:buFont typeface="Wingdings" pitchFamily="2" charset="2"/>
              <a:buNone/>
            </a:pPr>
            <a:r>
              <a:rPr lang="en-US" sz="1600" b="1">
                <a:latin typeface="Arial" charset="0"/>
              </a:rPr>
              <a:t>Grid  pitch, mm           </a:t>
            </a:r>
            <a:r>
              <a:rPr lang="ru-RU" sz="1600" b="1">
                <a:solidFill>
                  <a:srgbClr val="B0ECF6"/>
                </a:solidFill>
                <a:latin typeface="Arial" charset="0"/>
              </a:rPr>
              <a:t>12.75 </a:t>
            </a:r>
            <a:r>
              <a:rPr lang="ru-RU" sz="1600" b="1">
                <a:latin typeface="Arial" charset="0"/>
              </a:rPr>
              <a:t>	</a:t>
            </a:r>
          </a:p>
          <a:p>
            <a:pPr>
              <a:lnSpc>
                <a:spcPct val="70000"/>
              </a:lnSpc>
              <a:buFont typeface="Wingdings" pitchFamily="2" charset="2"/>
              <a:buNone/>
            </a:pPr>
            <a:r>
              <a:rPr lang="en-US" sz="1600" b="1">
                <a:solidFill>
                  <a:schemeClr val="folHlink"/>
                </a:solidFill>
                <a:latin typeface="Arial" charset="0"/>
              </a:rPr>
              <a:t>Spacing grid</a:t>
            </a:r>
            <a:r>
              <a:rPr lang="en-US" sz="1600" b="1">
                <a:latin typeface="Arial" charset="0"/>
              </a:rPr>
              <a:t>                </a:t>
            </a:r>
            <a:r>
              <a:rPr lang="en-US" sz="1600" b="1">
                <a:solidFill>
                  <a:srgbClr val="B0ECF6"/>
                </a:solidFill>
                <a:latin typeface="Arial" charset="0"/>
              </a:rPr>
              <a:t>Zr1%Nb</a:t>
            </a:r>
            <a:r>
              <a:rPr lang="en-US" sz="1600" b="1">
                <a:latin typeface="Arial" charset="0"/>
              </a:rPr>
              <a:t> </a:t>
            </a:r>
            <a:r>
              <a:rPr lang="ru-RU" sz="1600" b="1">
                <a:latin typeface="Arial" charset="0"/>
              </a:rPr>
              <a:t>  </a:t>
            </a:r>
            <a:r>
              <a:rPr lang="en-US" sz="1600" b="1">
                <a:latin typeface="Arial" charset="0"/>
              </a:rPr>
              <a:t>	</a:t>
            </a:r>
            <a:endParaRPr lang="ru-RU" sz="1600" b="1">
              <a:latin typeface="Arial" charset="0"/>
            </a:endParaRPr>
          </a:p>
          <a:p>
            <a:pPr>
              <a:lnSpc>
                <a:spcPct val="70000"/>
              </a:lnSpc>
              <a:buFont typeface="Wingdings" pitchFamily="2" charset="2"/>
              <a:buNone/>
            </a:pPr>
            <a:r>
              <a:rPr lang="ru-RU" sz="1600" b="1">
                <a:latin typeface="Arial" charset="0"/>
              </a:rPr>
              <a:t>- </a:t>
            </a:r>
            <a:r>
              <a:rPr lang="en-US" sz="1600" b="1">
                <a:latin typeface="Arial" charset="0"/>
              </a:rPr>
              <a:t>height, mm	      </a:t>
            </a:r>
            <a:r>
              <a:rPr lang="en-US" sz="1600" b="1">
                <a:solidFill>
                  <a:srgbClr val="B0ECF6"/>
                </a:solidFill>
                <a:latin typeface="Arial" charset="0"/>
              </a:rPr>
              <a:t>20</a:t>
            </a:r>
            <a:r>
              <a:rPr lang="en-US" sz="1600" b="1">
                <a:latin typeface="Arial" charset="0"/>
              </a:rPr>
              <a:t> 	 	</a:t>
            </a:r>
            <a:endParaRPr lang="ru-RU" sz="1600" b="1">
              <a:latin typeface="Arial" charset="0"/>
            </a:endParaRPr>
          </a:p>
          <a:p>
            <a:pPr>
              <a:lnSpc>
                <a:spcPct val="70000"/>
              </a:lnSpc>
              <a:buFont typeface="Wingdings" pitchFamily="2" charset="2"/>
              <a:buNone/>
            </a:pPr>
            <a:r>
              <a:rPr lang="ru-RU" sz="1600" b="1">
                <a:latin typeface="Arial" charset="0"/>
              </a:rPr>
              <a:t>- </a:t>
            </a:r>
            <a:r>
              <a:rPr lang="en-US" sz="1600" b="1">
                <a:latin typeface="Arial" charset="0"/>
              </a:rPr>
              <a:t>spacing, mm	      </a:t>
            </a:r>
            <a:r>
              <a:rPr lang="en-US" sz="1600" b="1">
                <a:solidFill>
                  <a:srgbClr val="B0ECF6"/>
                </a:solidFill>
                <a:latin typeface="Arial" charset="0"/>
              </a:rPr>
              <a:t>255</a:t>
            </a:r>
            <a:r>
              <a:rPr lang="en-US" sz="1600" b="1">
                <a:latin typeface="Arial" charset="0"/>
              </a:rPr>
              <a:t> 	</a:t>
            </a:r>
            <a:endParaRPr lang="ru-RU" sz="1600" b="1">
              <a:latin typeface="Arial" charset="0"/>
            </a:endParaRPr>
          </a:p>
          <a:p>
            <a:pPr>
              <a:lnSpc>
                <a:spcPct val="70000"/>
              </a:lnSpc>
              <a:buFont typeface="Wingdings" pitchFamily="2" charset="2"/>
              <a:buNone/>
            </a:pPr>
            <a:r>
              <a:rPr lang="en-US" sz="1600" b="1">
                <a:solidFill>
                  <a:schemeClr val="folHlink"/>
                </a:solidFill>
                <a:latin typeface="Arial" charset="0"/>
              </a:rPr>
              <a:t>Shroud</a:t>
            </a:r>
            <a:r>
              <a:rPr lang="en-US" sz="1600" b="1">
                <a:latin typeface="Arial" charset="0"/>
              </a:rPr>
              <a:t>            	      </a:t>
            </a:r>
            <a:r>
              <a:rPr lang="en-US" sz="1600" b="1">
                <a:solidFill>
                  <a:srgbClr val="B0ECF6"/>
                </a:solidFill>
                <a:latin typeface="Arial" charset="0"/>
              </a:rPr>
              <a:t>Zr1%Nb </a:t>
            </a:r>
          </a:p>
          <a:p>
            <a:pPr>
              <a:lnSpc>
                <a:spcPct val="70000"/>
              </a:lnSpc>
              <a:buFont typeface="Wingdings" pitchFamily="2" charset="2"/>
              <a:buNone/>
            </a:pPr>
            <a:r>
              <a:rPr lang="ru-RU" sz="1600" b="1">
                <a:latin typeface="Arial" charset="0"/>
              </a:rPr>
              <a:t>- </a:t>
            </a:r>
            <a:r>
              <a:rPr lang="en-US" sz="1600" b="1">
                <a:latin typeface="Arial" charset="0"/>
              </a:rPr>
              <a:t>shape 		      </a:t>
            </a:r>
            <a:r>
              <a:rPr lang="en-US" sz="1600" b="1">
                <a:solidFill>
                  <a:srgbClr val="B0ECF6"/>
                </a:solidFill>
                <a:latin typeface="Arial" charset="0"/>
              </a:rPr>
              <a:t>hexahedron</a:t>
            </a:r>
            <a:r>
              <a:rPr lang="en-US" sz="1600" b="1">
                <a:latin typeface="Arial" charset="0"/>
              </a:rPr>
              <a:t> </a:t>
            </a:r>
            <a:r>
              <a:rPr lang="ru-RU" sz="1600" b="1">
                <a:latin typeface="Arial" charset="0"/>
              </a:rPr>
              <a:t> </a:t>
            </a:r>
            <a:r>
              <a:rPr lang="en-US" sz="1600" b="1">
                <a:latin typeface="Arial" charset="0"/>
              </a:rPr>
              <a:t> </a:t>
            </a:r>
            <a:endParaRPr lang="ru-RU" sz="1600" b="1">
              <a:latin typeface="Arial" charset="0"/>
            </a:endParaRPr>
          </a:p>
          <a:p>
            <a:pPr>
              <a:lnSpc>
                <a:spcPct val="70000"/>
              </a:lnSpc>
              <a:buFont typeface="Wingdings" pitchFamily="2" charset="2"/>
              <a:buNone/>
            </a:pPr>
            <a:r>
              <a:rPr lang="ru-RU" sz="1600" b="1">
                <a:latin typeface="Arial" charset="0"/>
              </a:rPr>
              <a:t>- </a:t>
            </a:r>
            <a:r>
              <a:rPr lang="en-US" sz="1600" b="1">
                <a:latin typeface="Arial" charset="0"/>
              </a:rPr>
              <a:t>height, mm</a:t>
            </a:r>
            <a:r>
              <a:rPr lang="ru-RU" sz="1600" b="1">
                <a:latin typeface="Arial" charset="0"/>
              </a:rPr>
              <a:t>	</a:t>
            </a:r>
            <a:r>
              <a:rPr lang="en-US" sz="1600" b="1">
                <a:latin typeface="Arial" charset="0"/>
              </a:rPr>
              <a:t>      </a:t>
            </a:r>
            <a:r>
              <a:rPr lang="ru-RU" sz="1600" b="1">
                <a:solidFill>
                  <a:srgbClr val="B0ECF6"/>
                </a:solidFill>
                <a:latin typeface="Arial" charset="0"/>
              </a:rPr>
              <a:t>1</a:t>
            </a:r>
            <a:r>
              <a:rPr lang="en-US" sz="1600" b="1">
                <a:solidFill>
                  <a:srgbClr val="B0ECF6"/>
                </a:solidFill>
                <a:latin typeface="Arial" charset="0"/>
              </a:rPr>
              <a:t>6</a:t>
            </a:r>
            <a:r>
              <a:rPr lang="ru-RU" sz="1600" b="1">
                <a:solidFill>
                  <a:srgbClr val="B0ECF6"/>
                </a:solidFill>
                <a:latin typeface="Arial" charset="0"/>
              </a:rPr>
              <a:t>50</a:t>
            </a:r>
            <a:r>
              <a:rPr lang="ru-RU" sz="1600" b="1">
                <a:latin typeface="Arial" charset="0"/>
              </a:rPr>
              <a:t> 	</a:t>
            </a:r>
          </a:p>
          <a:p>
            <a:pPr>
              <a:lnSpc>
                <a:spcPct val="70000"/>
              </a:lnSpc>
              <a:buFont typeface="Wingdings" pitchFamily="2" charset="2"/>
              <a:buNone/>
            </a:pPr>
            <a:r>
              <a:rPr lang="en-US" sz="1600" b="1">
                <a:solidFill>
                  <a:schemeClr val="folHlink"/>
                </a:solidFill>
                <a:latin typeface="Arial" charset="0"/>
              </a:rPr>
              <a:t>Thermal insulation</a:t>
            </a:r>
            <a:r>
              <a:rPr lang="en-US" sz="1600" b="1">
                <a:latin typeface="Arial" charset="0"/>
              </a:rPr>
              <a:t>      </a:t>
            </a:r>
            <a:r>
              <a:rPr lang="en-US" sz="1600" b="1">
                <a:solidFill>
                  <a:srgbClr val="B0ECF6"/>
                </a:solidFill>
                <a:latin typeface="Arial" charset="0"/>
              </a:rPr>
              <a:t>ZrO</a:t>
            </a:r>
            <a:r>
              <a:rPr lang="en-US" sz="1200" b="1">
                <a:solidFill>
                  <a:srgbClr val="B0ECF6"/>
                </a:solidFill>
                <a:latin typeface="Arial" charset="0"/>
              </a:rPr>
              <a:t>2</a:t>
            </a:r>
            <a:r>
              <a:rPr lang="en-US" sz="1600" b="1">
                <a:solidFill>
                  <a:srgbClr val="B0ECF6"/>
                </a:solidFill>
                <a:latin typeface="Arial" charset="0"/>
              </a:rPr>
              <a:t> ZYFB-3</a:t>
            </a:r>
            <a:endParaRPr lang="ru-RU" sz="1600" b="1">
              <a:solidFill>
                <a:srgbClr val="B0ECF6"/>
              </a:solidFill>
              <a:latin typeface="Arial" charset="0"/>
            </a:endParaRPr>
          </a:p>
          <a:p>
            <a:pPr>
              <a:lnSpc>
                <a:spcPct val="70000"/>
              </a:lnSpc>
              <a:buFont typeface="Wingdings" pitchFamily="2" charset="2"/>
              <a:buNone/>
            </a:pPr>
            <a:r>
              <a:rPr lang="ru-RU" sz="1600" b="1">
                <a:latin typeface="Arial" charset="0"/>
              </a:rPr>
              <a:t>- </a:t>
            </a:r>
            <a:r>
              <a:rPr lang="en-US" sz="1600" b="1">
                <a:latin typeface="Arial" charset="0"/>
              </a:rPr>
              <a:t>thickness, mm	      </a:t>
            </a:r>
            <a:r>
              <a:rPr lang="en-US" sz="1600" b="1">
                <a:solidFill>
                  <a:srgbClr val="B0ECF6"/>
                </a:solidFill>
                <a:latin typeface="Arial" charset="0"/>
              </a:rPr>
              <a:t>19,8</a:t>
            </a:r>
            <a:r>
              <a:rPr lang="en-US" sz="1600" b="1">
                <a:latin typeface="Arial" charset="0"/>
              </a:rPr>
              <a:t>	 </a:t>
            </a:r>
            <a:endParaRPr lang="ru-RU" sz="1600" b="1">
              <a:latin typeface="Arial" charset="0"/>
            </a:endParaRPr>
          </a:p>
          <a:p>
            <a:pPr>
              <a:lnSpc>
                <a:spcPct val="70000"/>
              </a:lnSpc>
              <a:buFont typeface="Wingdings" pitchFamily="2" charset="2"/>
              <a:buNone/>
            </a:pPr>
            <a:r>
              <a:rPr lang="ru-RU" sz="1600" b="1">
                <a:latin typeface="Arial" charset="0"/>
              </a:rPr>
              <a:t>- </a:t>
            </a:r>
            <a:r>
              <a:rPr lang="en-US" sz="1600" b="1">
                <a:latin typeface="Arial" charset="0"/>
              </a:rPr>
              <a:t>height, mm	      </a:t>
            </a:r>
            <a:r>
              <a:rPr lang="en-US" sz="1600" b="1">
                <a:solidFill>
                  <a:srgbClr val="B0ECF6"/>
                </a:solidFill>
                <a:latin typeface="Arial" charset="0"/>
              </a:rPr>
              <a:t>1500</a:t>
            </a:r>
            <a:endParaRPr lang="ru-RU" sz="1600" b="1">
              <a:solidFill>
                <a:srgbClr val="B0ECF6"/>
              </a:solidFill>
              <a:latin typeface="Arial" charset="0"/>
            </a:endParaRPr>
          </a:p>
        </p:txBody>
      </p:sp>
      <p:pic>
        <p:nvPicPr>
          <p:cNvPr id="545804" name="Picture 12" descr="Сборка3"/>
          <p:cNvPicPr>
            <a:picLocks noChangeAspect="1" noChangeArrowheads="1"/>
          </p:cNvPicPr>
          <p:nvPr/>
        </p:nvPicPr>
        <p:blipFill>
          <a:blip r:embed="rId2">
            <a:extLst>
              <a:ext uri="{28A0092B-C50C-407E-A947-70E740481C1C}">
                <a14:useLocalDpi xmlns:a14="http://schemas.microsoft.com/office/drawing/2010/main" val="0"/>
              </a:ext>
            </a:extLst>
          </a:blip>
          <a:srcRect l="10509" t="697" r="3079" b="880"/>
          <a:stretch>
            <a:fillRect/>
          </a:stretch>
        </p:blipFill>
        <p:spPr bwMode="auto">
          <a:xfrm>
            <a:off x="4608513" y="908050"/>
            <a:ext cx="3862387" cy="5508625"/>
          </a:xfrm>
          <a:prstGeom prst="rect">
            <a:avLst/>
          </a:prstGeom>
          <a:noFill/>
          <a:extLst>
            <a:ext uri="{909E8E84-426E-40DD-AFC4-6F175D3DCCD1}">
              <a14:hiddenFill xmlns:a14="http://schemas.microsoft.com/office/drawing/2010/main">
                <a:solidFill>
                  <a:srgbClr val="FFFFFF"/>
                </a:solidFill>
              </a14:hiddenFill>
            </a:ext>
          </a:extLst>
        </p:spPr>
      </p:pic>
      <p:sp>
        <p:nvSpPr>
          <p:cNvPr id="545806" name="Text Box 14"/>
          <p:cNvSpPr txBox="1">
            <a:spLocks noChangeArrowheads="1"/>
          </p:cNvSpPr>
          <p:nvPr/>
        </p:nvSpPr>
        <p:spPr bwMode="auto">
          <a:xfrm>
            <a:off x="5475288" y="512763"/>
            <a:ext cx="17764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b="1">
                <a:solidFill>
                  <a:srgbClr val="FFFF00"/>
                </a:solidFill>
                <a:effectLst>
                  <a:outerShdw blurRad="38100" dist="38100" dir="2700000" algn="tl">
                    <a:srgbClr val="000000"/>
                  </a:outerShdw>
                </a:effectLst>
                <a:latin typeface="Arial" charset="0"/>
              </a:rPr>
              <a:t>General View</a:t>
            </a:r>
            <a:endParaRPr lang="ru-RU" sz="2000" b="1">
              <a:solidFill>
                <a:srgbClr val="FFFF00"/>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3B5C4FB4-2FE7-459F-A50C-4D4252EBE372}" type="slidenum">
              <a:rPr lang="ru-RU"/>
              <a:pPr/>
              <a:t>5</a:t>
            </a:fld>
            <a:endParaRPr lang="ru-RU"/>
          </a:p>
        </p:txBody>
      </p:sp>
      <p:sp>
        <p:nvSpPr>
          <p:cNvPr id="546818" name="Rectangle 2"/>
          <p:cNvSpPr>
            <a:spLocks noGrp="1" noChangeArrowheads="1"/>
          </p:cNvSpPr>
          <p:nvPr>
            <p:ph type="title"/>
          </p:nvPr>
        </p:nvSpPr>
        <p:spPr>
          <a:xfrm>
            <a:off x="395288" y="225425"/>
            <a:ext cx="8229600" cy="635000"/>
          </a:xfrm>
        </p:spPr>
        <p:txBody>
          <a:bodyPr/>
          <a:lstStyle/>
          <a:p>
            <a:pPr>
              <a:lnSpc>
                <a:spcPct val="80000"/>
              </a:lnSpc>
            </a:pPr>
            <a:r>
              <a:rPr lang="en-US" sz="2800" b="1">
                <a:latin typeface="Arial" charset="0"/>
              </a:rPr>
              <a:t>Test instrumentation</a:t>
            </a:r>
            <a:endParaRPr lang="ru-RU" sz="2800" b="1">
              <a:latin typeface="Arial" charset="0"/>
            </a:endParaRPr>
          </a:p>
        </p:txBody>
      </p:sp>
      <p:pic>
        <p:nvPicPr>
          <p:cNvPr id="546824" name="Picture 8" descr="КИП"/>
          <p:cNvPicPr>
            <a:picLocks noChangeAspect="1" noChangeArrowheads="1"/>
          </p:cNvPicPr>
          <p:nvPr/>
        </p:nvPicPr>
        <p:blipFill>
          <a:blip r:embed="rId2">
            <a:extLst>
              <a:ext uri="{28A0092B-C50C-407E-A947-70E740481C1C}">
                <a14:useLocalDpi xmlns:a14="http://schemas.microsoft.com/office/drawing/2010/main" val="0"/>
              </a:ext>
            </a:extLst>
          </a:blip>
          <a:srcRect l="12265" r="10904" b="47633"/>
          <a:stretch>
            <a:fillRect/>
          </a:stretch>
        </p:blipFill>
        <p:spPr bwMode="auto">
          <a:xfrm>
            <a:off x="647700" y="728663"/>
            <a:ext cx="7489825" cy="3687762"/>
          </a:xfrm>
          <a:prstGeom prst="rect">
            <a:avLst/>
          </a:prstGeom>
          <a:noFill/>
          <a:extLst>
            <a:ext uri="{909E8E84-426E-40DD-AFC4-6F175D3DCCD1}">
              <a14:hiddenFill xmlns:a14="http://schemas.microsoft.com/office/drawing/2010/main">
                <a:solidFill>
                  <a:srgbClr val="FFFFFF"/>
                </a:solidFill>
              </a14:hiddenFill>
            </a:ext>
          </a:extLst>
        </p:spPr>
      </p:pic>
      <p:pic>
        <p:nvPicPr>
          <p:cNvPr id="546825" name="Picture 9" descr="ТЭП_a"/>
          <p:cNvPicPr>
            <a:picLocks noChangeAspect="1" noChangeArrowheads="1"/>
          </p:cNvPicPr>
          <p:nvPr/>
        </p:nvPicPr>
        <p:blipFill>
          <a:blip r:embed="rId3">
            <a:extLst>
              <a:ext uri="{28A0092B-C50C-407E-A947-70E740481C1C}">
                <a14:useLocalDpi xmlns:a14="http://schemas.microsoft.com/office/drawing/2010/main" val="0"/>
              </a:ext>
            </a:extLst>
          </a:blip>
          <a:srcRect t="14857" r="6500" b="20343"/>
          <a:stretch>
            <a:fillRect/>
          </a:stretch>
        </p:blipFill>
        <p:spPr bwMode="auto">
          <a:xfrm>
            <a:off x="647700" y="4400550"/>
            <a:ext cx="4464050" cy="2246313"/>
          </a:xfrm>
          <a:prstGeom prst="rect">
            <a:avLst/>
          </a:prstGeom>
          <a:noFill/>
          <a:extLst>
            <a:ext uri="{909E8E84-426E-40DD-AFC4-6F175D3DCCD1}">
              <a14:hiddenFill xmlns:a14="http://schemas.microsoft.com/office/drawing/2010/main">
                <a:solidFill>
                  <a:srgbClr val="FFFFFF"/>
                </a:solidFill>
              </a14:hiddenFill>
            </a:ext>
          </a:extLst>
        </p:spPr>
      </p:pic>
      <p:sp>
        <p:nvSpPr>
          <p:cNvPr id="546826" name="Text Box 10"/>
          <p:cNvSpPr txBox="1">
            <a:spLocks noChangeArrowheads="1"/>
          </p:cNvSpPr>
          <p:nvPr/>
        </p:nvSpPr>
        <p:spPr bwMode="auto">
          <a:xfrm>
            <a:off x="5073650" y="4652963"/>
            <a:ext cx="340677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FFFF00"/>
                </a:solidFill>
                <a:latin typeface="Arial" charset="0"/>
              </a:rPr>
              <a:t>Tcl – 46 TC: 12 – WRe, 34 – ChAl;</a:t>
            </a:r>
          </a:p>
          <a:p>
            <a:r>
              <a:rPr lang="en-US" sz="1600" b="1">
                <a:solidFill>
                  <a:srgbClr val="FFFF00"/>
                </a:solidFill>
                <a:latin typeface="Arial" charset="0"/>
              </a:rPr>
              <a:t>Tst – 4 TC;</a:t>
            </a:r>
          </a:p>
          <a:p>
            <a:r>
              <a:rPr lang="en-US" sz="1600" b="1">
                <a:solidFill>
                  <a:srgbClr val="FFFF00"/>
                </a:solidFill>
                <a:latin typeface="Arial" charset="0"/>
              </a:rPr>
              <a:t>Tsh – 7 TC;</a:t>
            </a:r>
          </a:p>
          <a:p>
            <a:r>
              <a:rPr lang="en-US" sz="1600" b="1">
                <a:solidFill>
                  <a:srgbClr val="FFFF00"/>
                </a:solidFill>
                <a:latin typeface="Arial" charset="0"/>
              </a:rPr>
              <a:t>Tins – 7 TC;</a:t>
            </a:r>
          </a:p>
          <a:p>
            <a:endParaRPr lang="en-US" sz="1600" b="1">
              <a:solidFill>
                <a:srgbClr val="FFFF00"/>
              </a:solidFill>
              <a:latin typeface="Arial" charset="0"/>
            </a:endParaRPr>
          </a:p>
          <a:p>
            <a:r>
              <a:rPr lang="en-US" sz="2000" b="1">
                <a:solidFill>
                  <a:srgbClr val="FFFF00"/>
                </a:solidFill>
                <a:latin typeface="Arial" charset="0"/>
              </a:rPr>
              <a:t>Tabc, Tsh c, Tth c</a:t>
            </a:r>
            <a:r>
              <a:rPr lang="en-US" sz="2000" b="1">
                <a:solidFill>
                  <a:schemeClr val="tx2"/>
                </a:solidFill>
                <a:latin typeface="Arial" charset="0"/>
              </a:rPr>
              <a:t> </a:t>
            </a:r>
          </a:p>
          <a:p>
            <a:r>
              <a:rPr lang="en-US" sz="2000" b="1">
                <a:solidFill>
                  <a:schemeClr val="tx2"/>
                </a:solidFill>
                <a:latin typeface="Arial" charset="0"/>
              </a:rPr>
              <a:t>(a – rod,  b – row, c – level)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5"/>
          <p:cNvSpPr>
            <a:spLocks noGrp="1"/>
          </p:cNvSpPr>
          <p:nvPr>
            <p:ph type="sldNum" sz="quarter" idx="12"/>
          </p:nvPr>
        </p:nvSpPr>
        <p:spPr/>
        <p:txBody>
          <a:bodyPr/>
          <a:lstStyle/>
          <a:p>
            <a:fld id="{47C7C747-D2ED-4501-8D3E-2089F617A14E}" type="slidenum">
              <a:rPr lang="ru-RU"/>
              <a:pPr/>
              <a:t>6</a:t>
            </a:fld>
            <a:endParaRPr lang="ru-RU"/>
          </a:p>
        </p:txBody>
      </p:sp>
      <p:sp>
        <p:nvSpPr>
          <p:cNvPr id="518148" name="Rectangle 4"/>
          <p:cNvSpPr>
            <a:spLocks noGrp="1" noChangeArrowheads="1"/>
          </p:cNvSpPr>
          <p:nvPr>
            <p:ph type="title"/>
          </p:nvPr>
        </p:nvSpPr>
        <p:spPr>
          <a:xfrm>
            <a:off x="431800" y="152400"/>
            <a:ext cx="8229600" cy="492125"/>
          </a:xfrm>
          <a:noFill/>
          <a:ln/>
        </p:spPr>
        <p:txBody>
          <a:bodyPr/>
          <a:lstStyle/>
          <a:p>
            <a:r>
              <a:rPr lang="en-US" sz="2800" b="1">
                <a:latin typeface="Arial" charset="0"/>
              </a:rPr>
              <a:t>Test facility</a:t>
            </a:r>
            <a:endParaRPr lang="ru-RU" sz="2800" b="1">
              <a:latin typeface="Arial" charset="0"/>
            </a:endParaRPr>
          </a:p>
        </p:txBody>
      </p:sp>
      <p:sp>
        <p:nvSpPr>
          <p:cNvPr id="518150" name="Rectangle 6"/>
          <p:cNvSpPr>
            <a:spLocks noChangeArrowheads="1"/>
          </p:cNvSpPr>
          <p:nvPr/>
        </p:nvSpPr>
        <p:spPr bwMode="auto">
          <a:xfrm>
            <a:off x="3348038" y="595313"/>
            <a:ext cx="2484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a:solidFill>
                  <a:srgbClr val="FFFF00"/>
                </a:solidFill>
                <a:effectLst>
                  <a:outerShdw blurRad="38100" dist="38100" dir="2700000" algn="tl">
                    <a:srgbClr val="000000"/>
                  </a:outerShdw>
                </a:effectLst>
                <a:latin typeface="Arial" charset="0"/>
              </a:rPr>
              <a:t>Functional scheme</a:t>
            </a:r>
            <a:endParaRPr lang="ru-RU" sz="2000" b="1">
              <a:solidFill>
                <a:srgbClr val="FFFF00"/>
              </a:solidFill>
              <a:effectLst>
                <a:outerShdw blurRad="38100" dist="38100" dir="2700000" algn="tl">
                  <a:srgbClr val="000000"/>
                </a:outerShdw>
              </a:effectLst>
              <a:latin typeface="Arial" charset="0"/>
            </a:endParaRPr>
          </a:p>
        </p:txBody>
      </p:sp>
      <p:sp>
        <p:nvSpPr>
          <p:cNvPr id="518151" name="Text Box 7"/>
          <p:cNvSpPr txBox="1">
            <a:spLocks noChangeArrowheads="1"/>
          </p:cNvSpPr>
          <p:nvPr/>
        </p:nvSpPr>
        <p:spPr bwMode="auto">
          <a:xfrm>
            <a:off x="1619250" y="5373688"/>
            <a:ext cx="67691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20000"/>
              </a:spcBef>
              <a:buClr>
                <a:schemeClr val="hlink"/>
              </a:buClr>
              <a:buSzPct val="65000"/>
              <a:buFont typeface="Wingdings" pitchFamily="2" charset="2"/>
              <a:buNone/>
            </a:pPr>
            <a:r>
              <a:rPr lang="en-US" b="1">
                <a:solidFill>
                  <a:srgbClr val="B0ECF6"/>
                </a:solidFill>
                <a:latin typeface="Arial" charset="0"/>
              </a:rPr>
              <a:t>Main technological systems for carrying out of Experiment</a:t>
            </a:r>
            <a:r>
              <a:rPr lang="ru-RU" sz="1600" b="1">
                <a:solidFill>
                  <a:srgbClr val="B0ECF6"/>
                </a:solidFill>
                <a:latin typeface="Arial" charset="0"/>
              </a:rPr>
              <a:t>:</a:t>
            </a:r>
          </a:p>
          <a:p>
            <a:pPr>
              <a:buFontTx/>
              <a:buChar char="-"/>
            </a:pPr>
            <a:r>
              <a:rPr lang="ru-RU" sz="1600" b="1">
                <a:solidFill>
                  <a:srgbClr val="FFFF00"/>
                </a:solidFill>
                <a:latin typeface="Arial" charset="0"/>
              </a:rPr>
              <a:t> </a:t>
            </a:r>
            <a:r>
              <a:rPr lang="en-US" sz="1600" b="1">
                <a:solidFill>
                  <a:srgbClr val="FFFF00"/>
                </a:solidFill>
                <a:latin typeface="Arial" charset="0"/>
              </a:rPr>
              <a:t>System of separate input of argon</a:t>
            </a:r>
            <a:r>
              <a:rPr lang="ru-RU" sz="1600" b="1">
                <a:solidFill>
                  <a:srgbClr val="FFFF00"/>
                </a:solidFill>
                <a:latin typeface="Arial" charset="0"/>
              </a:rPr>
              <a:t>;</a:t>
            </a:r>
          </a:p>
          <a:p>
            <a:pPr>
              <a:buFontTx/>
              <a:buChar char="-"/>
            </a:pPr>
            <a:r>
              <a:rPr lang="ru-RU" sz="1600" b="1">
                <a:solidFill>
                  <a:srgbClr val="FFFF00"/>
                </a:solidFill>
                <a:latin typeface="Arial" charset="0"/>
              </a:rPr>
              <a:t> </a:t>
            </a:r>
            <a:r>
              <a:rPr lang="en-US" sz="1600" b="1">
                <a:solidFill>
                  <a:srgbClr val="FFFF00"/>
                </a:solidFill>
                <a:latin typeface="Arial" charset="0"/>
              </a:rPr>
              <a:t>The monitoring system of balance of  steam and water</a:t>
            </a:r>
            <a:r>
              <a:rPr lang="ru-RU" sz="1600" b="1">
                <a:solidFill>
                  <a:srgbClr val="FFFF00"/>
                </a:solidFill>
                <a:latin typeface="Arial" charset="0"/>
              </a:rPr>
              <a:t>; </a:t>
            </a:r>
          </a:p>
          <a:p>
            <a:pPr>
              <a:buFontTx/>
              <a:buChar char="-"/>
            </a:pPr>
            <a:r>
              <a:rPr lang="ru-RU" sz="1600" b="1">
                <a:solidFill>
                  <a:srgbClr val="FFFF00"/>
                </a:solidFill>
                <a:latin typeface="Arial" charset="0"/>
              </a:rPr>
              <a:t> </a:t>
            </a:r>
            <a:r>
              <a:rPr lang="en-US" sz="1600" b="1">
                <a:solidFill>
                  <a:srgbClr val="FFFF00"/>
                </a:solidFill>
                <a:latin typeface="Arial" charset="0"/>
              </a:rPr>
              <a:t>System of top flooding</a:t>
            </a:r>
            <a:r>
              <a:rPr lang="ru-RU" sz="1600" b="1">
                <a:solidFill>
                  <a:srgbClr val="FFFF00"/>
                </a:solidFill>
                <a:latin typeface="Arial" charset="0"/>
              </a:rPr>
              <a:t>;</a:t>
            </a:r>
          </a:p>
          <a:p>
            <a:pPr>
              <a:buFontTx/>
              <a:buChar char="-"/>
            </a:pPr>
            <a:r>
              <a:rPr lang="ru-RU" sz="1600" b="1">
                <a:solidFill>
                  <a:srgbClr val="FFFF00"/>
                </a:solidFill>
                <a:latin typeface="Arial" charset="0"/>
              </a:rPr>
              <a:t> </a:t>
            </a:r>
            <a:r>
              <a:rPr lang="en-US" sz="1600" b="1">
                <a:solidFill>
                  <a:srgbClr val="FFFF00"/>
                </a:solidFill>
                <a:latin typeface="Arial" charset="0"/>
              </a:rPr>
              <a:t>The monitoring system of hydrogen</a:t>
            </a:r>
            <a:endParaRPr lang="ru-RU" sz="1600" b="1">
              <a:solidFill>
                <a:srgbClr val="FFFF00"/>
              </a:solidFill>
              <a:latin typeface="Arial" charset="0"/>
            </a:endParaRPr>
          </a:p>
        </p:txBody>
      </p:sp>
      <p:pic>
        <p:nvPicPr>
          <p:cNvPr id="518156" name="Picture 12" descr="Стенд_н"/>
          <p:cNvPicPr>
            <a:picLocks noChangeAspect="1" noChangeArrowheads="1"/>
          </p:cNvPicPr>
          <p:nvPr/>
        </p:nvPicPr>
        <p:blipFill>
          <a:blip r:embed="rId2">
            <a:extLst>
              <a:ext uri="{28A0092B-C50C-407E-A947-70E740481C1C}">
                <a14:useLocalDpi xmlns:a14="http://schemas.microsoft.com/office/drawing/2010/main" val="0"/>
              </a:ext>
            </a:extLst>
          </a:blip>
          <a:srcRect l="4930" t="1331" r="969" b="10147"/>
          <a:stretch>
            <a:fillRect/>
          </a:stretch>
        </p:blipFill>
        <p:spPr bwMode="auto">
          <a:xfrm>
            <a:off x="179388" y="944563"/>
            <a:ext cx="8821737" cy="4522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liennummernplatzhalter 4"/>
          <p:cNvSpPr>
            <a:spLocks noGrp="1"/>
          </p:cNvSpPr>
          <p:nvPr>
            <p:ph type="sldNum" sz="quarter" idx="12"/>
          </p:nvPr>
        </p:nvSpPr>
        <p:spPr/>
        <p:txBody>
          <a:bodyPr/>
          <a:lstStyle/>
          <a:p>
            <a:fld id="{B36D33B0-AF0A-4527-BBFE-86E9A5251ABA}" type="slidenum">
              <a:rPr lang="ru-RU"/>
              <a:pPr/>
              <a:t>7</a:t>
            </a:fld>
            <a:endParaRPr lang="ru-RU"/>
          </a:p>
        </p:txBody>
      </p:sp>
      <p:sp>
        <p:nvSpPr>
          <p:cNvPr id="556037" name="Rectangle 5"/>
          <p:cNvSpPr>
            <a:spLocks noChangeArrowheads="1"/>
          </p:cNvSpPr>
          <p:nvPr/>
        </p:nvSpPr>
        <p:spPr bwMode="auto">
          <a:xfrm>
            <a:off x="468313" y="152400"/>
            <a:ext cx="819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1">
                <a:solidFill>
                  <a:schemeClr val="tx2"/>
                </a:solidFill>
                <a:latin typeface="Arial" charset="0"/>
              </a:rPr>
              <a:t>The PARAMETER-SF</a:t>
            </a:r>
            <a:r>
              <a:rPr lang="ru-RU" sz="2400" b="1">
                <a:solidFill>
                  <a:schemeClr val="tx2"/>
                </a:solidFill>
                <a:latin typeface="Arial" charset="0"/>
              </a:rPr>
              <a:t>1</a:t>
            </a:r>
            <a:r>
              <a:rPr lang="en-US" sz="2400" b="1">
                <a:solidFill>
                  <a:schemeClr val="tx2"/>
                </a:solidFill>
                <a:latin typeface="Arial" charset="0"/>
              </a:rPr>
              <a:t> Experiment; Sequence of events</a:t>
            </a:r>
          </a:p>
        </p:txBody>
      </p:sp>
      <p:graphicFrame>
        <p:nvGraphicFramePr>
          <p:cNvPr id="556143" name="Group 111"/>
          <p:cNvGraphicFramePr>
            <a:graphicFrameLocks noGrp="1"/>
          </p:cNvGraphicFramePr>
          <p:nvPr>
            <p:ph/>
          </p:nvPr>
        </p:nvGraphicFramePr>
        <p:xfrm>
          <a:off x="503238" y="944563"/>
          <a:ext cx="8229600" cy="5386387"/>
        </p:xfrm>
        <a:graphic>
          <a:graphicData uri="http://schemas.openxmlformats.org/drawingml/2006/table">
            <a:tbl>
              <a:tblPr/>
              <a:tblGrid>
                <a:gridCol w="1333500"/>
                <a:gridCol w="6896100"/>
              </a:tblGrid>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1" i="0" u="none" strike="noStrike" cap="none" normalizeH="0" baseline="0" smtClean="0">
                          <a:ln>
                            <a:noFill/>
                          </a:ln>
                          <a:solidFill>
                            <a:srgbClr val="FFFF00"/>
                          </a:solidFill>
                          <a:effectLst>
                            <a:outerShdw blurRad="38100" dist="38100" dir="2700000" algn="tl">
                              <a:srgbClr val="000000"/>
                            </a:outerShdw>
                          </a:effectLst>
                          <a:latin typeface="Arial" charset="0"/>
                        </a:rPr>
                        <a:t>Time, s</a:t>
                      </a:r>
                      <a:r>
                        <a:rPr kumimoji="0" lang="ru-RU" sz="1600" b="1" i="0" u="none" strike="noStrike" cap="none" normalizeH="0" baseline="0" smtClean="0">
                          <a:ln>
                            <a:noFill/>
                          </a:ln>
                          <a:solidFill>
                            <a:srgbClr val="FFFF00"/>
                          </a:solidFill>
                          <a:effectLst>
                            <a:outerShdw blurRad="38100" dist="38100" dir="2700000" algn="tl">
                              <a:srgbClr val="000000"/>
                            </a:outerShdw>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smtClean="0">
                          <a:ln>
                            <a:noFill/>
                          </a:ln>
                          <a:solidFill>
                            <a:srgbClr val="FFFF00"/>
                          </a:solidFill>
                          <a:effectLst>
                            <a:outerShdw blurRad="38100" dist="38100" dir="2700000" algn="tl">
                              <a:srgbClr val="000000"/>
                            </a:outerShdw>
                          </a:effectLst>
                          <a:latin typeface="Arial" charset="0"/>
                        </a:rPr>
                        <a:t>Events</a:t>
                      </a:r>
                      <a:r>
                        <a:rPr kumimoji="0" lang="ru-RU" sz="1800" b="1" i="0" u="none" strike="noStrike" cap="none" normalizeH="0" baseline="0" smtClean="0">
                          <a:ln>
                            <a:noFill/>
                          </a:ln>
                          <a:solidFill>
                            <a:srgbClr val="FFFF00"/>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Start of data recording</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sym typeface="Symbol" pitchFamily="18" charset="2"/>
                        </a:rPr>
                        <a:t></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8200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Start of heat up to 500 </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С</a:t>
                      </a: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 at the 1100 mm level</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sym typeface="Symbol" pitchFamily="18" charset="2"/>
                        </a:rPr>
                        <a:t></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8800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Heating up to 500 </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С</a:t>
                      </a: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 of bundle at the 300-1300 mm levels</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sym typeface="Symbol" pitchFamily="18" charset="2"/>
                        </a:rPr>
                        <a:t></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9300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Start of slow heat up of the bundle </a:t>
                      </a:r>
                      <a:endPar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10250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Cooling  jacket was switched on (cooling of the test section</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body)</a:t>
                      </a:r>
                      <a:endPar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sym typeface="Symbol" pitchFamily="18" charset="2"/>
                        </a:rPr>
                        <a:t></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11000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Start of pre-oxidation phase </a:t>
                      </a:r>
                      <a:endPar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14450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Start of transient phase</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sym typeface="Symbol" pitchFamily="18" charset="2"/>
                        </a:rPr>
                        <a:t></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14700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Begin of significant of hydrogen production based on SOV-3 system data</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14850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Electric power shutoff</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14858</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Steam flow at zero</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14892</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Start of top flooding</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15408</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Quench water shutoff</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16490</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0" i="0" u="none" strike="noStrike" cap="none" normalizeH="0" baseline="0" smtClean="0">
                          <a:ln>
                            <a:noFill/>
                          </a:ln>
                          <a:solidFill>
                            <a:srgbClr val="B0ECF6"/>
                          </a:solidFill>
                          <a:effectLst>
                            <a:outerShdw blurRad="38100" dist="38100" dir="2700000" algn="tl">
                              <a:srgbClr val="000000"/>
                            </a:outerShdw>
                          </a:effectLst>
                          <a:latin typeface="Arial" charset="0"/>
                        </a:rPr>
                        <a:t>End of data recording</a:t>
                      </a:r>
                      <a:r>
                        <a:rPr kumimoji="0" lang="ru-RU" sz="1800" b="0" i="0" u="none" strike="noStrike" cap="none" normalizeH="0" baseline="0" smtClean="0">
                          <a:ln>
                            <a:noFill/>
                          </a:ln>
                          <a:solidFill>
                            <a:srgbClr val="B0ECF6"/>
                          </a:solidFill>
                          <a:effectLst>
                            <a:outerShdw blurRad="38100" dist="38100" dir="2700000" algn="tl">
                              <a:srgbClr val="000000"/>
                            </a:outerShdw>
                          </a:effectLst>
                          <a:latin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4"/>
          <p:cNvSpPr>
            <a:spLocks noGrp="1"/>
          </p:cNvSpPr>
          <p:nvPr>
            <p:ph type="sldNum" sz="quarter" idx="12"/>
          </p:nvPr>
        </p:nvSpPr>
        <p:spPr/>
        <p:txBody>
          <a:bodyPr/>
          <a:lstStyle/>
          <a:p>
            <a:fld id="{D7F880B9-2403-4E59-A4E7-7CFB2894E966}" type="slidenum">
              <a:rPr lang="ru-RU"/>
              <a:pPr/>
              <a:t>8</a:t>
            </a:fld>
            <a:endParaRPr lang="ru-RU"/>
          </a:p>
        </p:txBody>
      </p:sp>
      <p:sp>
        <p:nvSpPr>
          <p:cNvPr id="522378" name="AutoShape 138"/>
          <p:cNvSpPr>
            <a:spLocks noChangeArrowheads="1"/>
          </p:cNvSpPr>
          <p:nvPr/>
        </p:nvSpPr>
        <p:spPr bwMode="auto">
          <a:xfrm rot="10800000">
            <a:off x="1223963" y="3608388"/>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2377" name="AutoShape 137"/>
          <p:cNvSpPr>
            <a:spLocks noChangeArrowheads="1"/>
          </p:cNvSpPr>
          <p:nvPr/>
        </p:nvSpPr>
        <p:spPr bwMode="auto">
          <a:xfrm>
            <a:off x="4967288" y="1449388"/>
            <a:ext cx="3817937" cy="1258887"/>
          </a:xfrm>
          <a:prstGeom prst="leftArrow">
            <a:avLst>
              <a:gd name="adj1" fmla="val 50000"/>
              <a:gd name="adj2" fmla="val 7582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2369" name="Text Box 129"/>
          <p:cNvSpPr txBox="1">
            <a:spLocks noChangeArrowheads="1"/>
          </p:cNvSpPr>
          <p:nvPr/>
        </p:nvSpPr>
        <p:spPr bwMode="auto">
          <a:xfrm>
            <a:off x="5472113" y="1773238"/>
            <a:ext cx="3097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Steam flow rate G</a:t>
            </a:r>
            <a:r>
              <a:rPr lang="en-US" sz="1400" b="1">
                <a:solidFill>
                  <a:srgbClr val="FFFF00"/>
                </a:solidFill>
                <a:latin typeface="Arial" charset="0"/>
              </a:rPr>
              <a:t>st</a:t>
            </a:r>
            <a:r>
              <a:rPr lang="en-US" b="1">
                <a:solidFill>
                  <a:srgbClr val="FFFF00"/>
                </a:solidFill>
                <a:latin typeface="Arial" charset="0"/>
              </a:rPr>
              <a:t>, argon </a:t>
            </a:r>
          </a:p>
          <a:p>
            <a:r>
              <a:rPr lang="en-US" b="1">
                <a:solidFill>
                  <a:srgbClr val="FFFF00"/>
                </a:solidFill>
                <a:latin typeface="Arial" charset="0"/>
              </a:rPr>
              <a:t>flow rate G</a:t>
            </a:r>
            <a:r>
              <a:rPr lang="en-US" sz="1400" b="1">
                <a:solidFill>
                  <a:srgbClr val="FFFF00"/>
                </a:solidFill>
                <a:latin typeface="Arial" charset="0"/>
              </a:rPr>
              <a:t>(Ar)</a:t>
            </a:r>
            <a:endParaRPr lang="ru-RU" sz="1400" b="1">
              <a:solidFill>
                <a:srgbClr val="FFFF00"/>
              </a:solidFill>
              <a:latin typeface="Arial" charset="0"/>
            </a:endParaRPr>
          </a:p>
        </p:txBody>
      </p:sp>
      <p:sp>
        <p:nvSpPr>
          <p:cNvPr id="522370" name="Text Box 130"/>
          <p:cNvSpPr txBox="1">
            <a:spLocks noChangeArrowheads="1"/>
          </p:cNvSpPr>
          <p:nvPr/>
        </p:nvSpPr>
        <p:spPr bwMode="auto">
          <a:xfrm>
            <a:off x="1727200" y="3933825"/>
            <a:ext cx="186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Steam: balance</a:t>
            </a:r>
            <a:endParaRPr lang="ru-RU" b="1">
              <a:solidFill>
                <a:srgbClr val="FFFF00"/>
              </a:solidFill>
              <a:latin typeface="Arial" charset="0"/>
            </a:endParaRPr>
          </a:p>
        </p:txBody>
      </p:sp>
      <p:sp>
        <p:nvSpPr>
          <p:cNvPr id="522372" name="Rectangle 132"/>
          <p:cNvSpPr>
            <a:spLocks noGrp="1" noChangeArrowheads="1"/>
          </p:cNvSpPr>
          <p:nvPr>
            <p:ph type="title"/>
          </p:nvPr>
        </p:nvSpPr>
        <p:spPr>
          <a:xfrm>
            <a:off x="431800" y="0"/>
            <a:ext cx="8229600" cy="779463"/>
          </a:xfrm>
        </p:spPr>
        <p:txBody>
          <a:bodyPr/>
          <a:lstStyle/>
          <a:p>
            <a:r>
              <a:rPr lang="en-US" sz="2400" b="1">
                <a:latin typeface="Arial" charset="0"/>
              </a:rPr>
              <a:t>Flow rates: argon, steam</a:t>
            </a:r>
            <a:endParaRPr lang="ru-RU" sz="2400" b="1">
              <a:latin typeface="Arial" charset="0"/>
            </a:endParaRPr>
          </a:p>
        </p:txBody>
      </p:sp>
      <p:pic>
        <p:nvPicPr>
          <p:cNvPr id="522373" name="Picture 133" descr="Расход1"/>
          <p:cNvPicPr>
            <a:picLocks noChangeAspect="1" noChangeArrowheads="1"/>
          </p:cNvPicPr>
          <p:nvPr/>
        </p:nvPicPr>
        <p:blipFill>
          <a:blip r:embed="rId2">
            <a:extLst>
              <a:ext uri="{28A0092B-C50C-407E-A947-70E740481C1C}">
                <a14:useLocalDpi xmlns:a14="http://schemas.microsoft.com/office/drawing/2010/main" val="0"/>
              </a:ext>
            </a:extLst>
          </a:blip>
          <a:srcRect t="4825" r="9221" b="45303"/>
          <a:stretch>
            <a:fillRect/>
          </a:stretch>
        </p:blipFill>
        <p:spPr bwMode="auto">
          <a:xfrm>
            <a:off x="142875" y="657225"/>
            <a:ext cx="4789488" cy="2725738"/>
          </a:xfrm>
          <a:prstGeom prst="rect">
            <a:avLst/>
          </a:prstGeom>
          <a:noFill/>
          <a:extLst>
            <a:ext uri="{909E8E84-426E-40DD-AFC4-6F175D3DCCD1}">
              <a14:hiddenFill xmlns:a14="http://schemas.microsoft.com/office/drawing/2010/main">
                <a:solidFill>
                  <a:srgbClr val="FFFFFF"/>
                </a:solidFill>
              </a14:hiddenFill>
            </a:ext>
          </a:extLst>
        </p:spPr>
      </p:pic>
      <p:pic>
        <p:nvPicPr>
          <p:cNvPr id="522375" name="Picture 135" descr="М4 М5 1"/>
          <p:cNvPicPr>
            <a:picLocks noChangeAspect="1" noChangeArrowheads="1"/>
          </p:cNvPicPr>
          <p:nvPr/>
        </p:nvPicPr>
        <p:blipFill>
          <a:blip r:embed="rId3">
            <a:extLst>
              <a:ext uri="{28A0092B-C50C-407E-A947-70E740481C1C}">
                <a14:useLocalDpi xmlns:a14="http://schemas.microsoft.com/office/drawing/2010/main" val="0"/>
              </a:ext>
            </a:extLst>
          </a:blip>
          <a:srcRect t="4475" r="9883" b="45328"/>
          <a:stretch>
            <a:fillRect/>
          </a:stretch>
        </p:blipFill>
        <p:spPr bwMode="auto">
          <a:xfrm>
            <a:off x="4427538" y="3392488"/>
            <a:ext cx="4716462" cy="2720975"/>
          </a:xfrm>
          <a:prstGeom prst="rect">
            <a:avLst/>
          </a:prstGeom>
          <a:noFill/>
          <a:extLst>
            <a:ext uri="{909E8E84-426E-40DD-AFC4-6F175D3DCCD1}">
              <a14:hiddenFill xmlns:a14="http://schemas.microsoft.com/office/drawing/2010/main">
                <a:solidFill>
                  <a:srgbClr val="FFFFFF"/>
                </a:solidFill>
              </a14:hiddenFill>
            </a:ext>
          </a:extLst>
        </p:spPr>
      </p:pic>
      <p:sp>
        <p:nvSpPr>
          <p:cNvPr id="522376" name="Text Box 136"/>
          <p:cNvSpPr txBox="1">
            <a:spLocks noChangeArrowheads="1"/>
          </p:cNvSpPr>
          <p:nvPr/>
        </p:nvSpPr>
        <p:spPr bwMode="auto">
          <a:xfrm>
            <a:off x="0" y="4437063"/>
            <a:ext cx="437515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folHlink"/>
                </a:solidFill>
                <a:latin typeface="Arial" charset="0"/>
              </a:rPr>
              <a:t>G</a:t>
            </a:r>
            <a:r>
              <a:rPr lang="en-US" sz="1400" b="1">
                <a:solidFill>
                  <a:schemeClr val="folHlink"/>
                </a:solidFill>
                <a:latin typeface="Arial" charset="0"/>
              </a:rPr>
              <a:t>st</a:t>
            </a:r>
            <a:r>
              <a:rPr lang="en-US" b="1">
                <a:solidFill>
                  <a:schemeClr val="folHlink"/>
                </a:solidFill>
                <a:latin typeface="Arial" charset="0"/>
              </a:rPr>
              <a:t> </a:t>
            </a:r>
            <a:r>
              <a:rPr lang="en-US" b="1">
                <a:solidFill>
                  <a:schemeClr val="folHlink"/>
                </a:solidFill>
                <a:latin typeface="Arial" charset="0"/>
                <a:sym typeface="Symbol" pitchFamily="18" charset="2"/>
              </a:rPr>
              <a:t> </a:t>
            </a:r>
            <a:r>
              <a:rPr lang="el-GR" sz="2000" b="1">
                <a:solidFill>
                  <a:schemeClr val="folHlink"/>
                </a:solidFill>
                <a:latin typeface="Arial" charset="0"/>
                <a:sym typeface="Symbol" pitchFamily="18" charset="2"/>
              </a:rPr>
              <a:t></a:t>
            </a:r>
            <a:r>
              <a:rPr lang="en-US" b="1">
                <a:solidFill>
                  <a:schemeClr val="folHlink"/>
                </a:solidFill>
                <a:latin typeface="Arial" charset="0"/>
                <a:sym typeface="Symbol" pitchFamily="18" charset="2"/>
              </a:rPr>
              <a:t>  M4 + M5</a:t>
            </a:r>
          </a:p>
          <a:p>
            <a:endParaRPr lang="en-US" b="1">
              <a:solidFill>
                <a:schemeClr val="folHlink"/>
              </a:solidFill>
              <a:latin typeface="Arial" charset="0"/>
              <a:sym typeface="Symbol" pitchFamily="18" charset="2"/>
            </a:endParaRPr>
          </a:p>
          <a:p>
            <a:r>
              <a:rPr lang="en-US" b="1">
                <a:solidFill>
                  <a:schemeClr val="folHlink"/>
                </a:solidFill>
                <a:latin typeface="Arial" charset="0"/>
              </a:rPr>
              <a:t>Gst </a:t>
            </a:r>
            <a:r>
              <a:rPr lang="en-US" b="1">
                <a:solidFill>
                  <a:schemeClr val="folHlink"/>
                </a:solidFill>
                <a:latin typeface="Arial" charset="0"/>
                <a:sym typeface="Symbol" pitchFamily="18" charset="2"/>
              </a:rPr>
              <a:t> </a:t>
            </a:r>
            <a:r>
              <a:rPr lang="el-GR" b="1">
                <a:solidFill>
                  <a:schemeClr val="folHlink"/>
                </a:solidFill>
                <a:latin typeface="Arial" charset="0"/>
                <a:sym typeface="Symbol" pitchFamily="18" charset="2"/>
              </a:rPr>
              <a:t></a:t>
            </a:r>
            <a:r>
              <a:rPr lang="en-US" b="1">
                <a:solidFill>
                  <a:schemeClr val="tx2"/>
                </a:solidFill>
                <a:latin typeface="Arial" charset="0"/>
                <a:sym typeface="Symbol" pitchFamily="18" charset="2"/>
              </a:rPr>
              <a:t> = 3,3 g/s  9410 s  = </a:t>
            </a:r>
            <a:r>
              <a:rPr lang="en-US" b="1">
                <a:solidFill>
                  <a:srgbClr val="FFFF00"/>
                </a:solidFill>
                <a:latin typeface="Arial" charset="0"/>
                <a:sym typeface="Symbol" pitchFamily="18" charset="2"/>
              </a:rPr>
              <a:t>31620 g</a:t>
            </a:r>
          </a:p>
          <a:p>
            <a:endParaRPr lang="en-US" b="1">
              <a:solidFill>
                <a:srgbClr val="FFFF00"/>
              </a:solidFill>
              <a:latin typeface="Arial" charset="0"/>
              <a:sym typeface="Symbol" pitchFamily="18" charset="2"/>
            </a:endParaRPr>
          </a:p>
          <a:p>
            <a:r>
              <a:rPr lang="en-US" b="1">
                <a:solidFill>
                  <a:schemeClr val="folHlink"/>
                </a:solidFill>
                <a:latin typeface="Arial" charset="0"/>
                <a:sym typeface="Symbol" pitchFamily="18" charset="2"/>
              </a:rPr>
              <a:t>M4 + M5</a:t>
            </a:r>
            <a:r>
              <a:rPr lang="en-US" b="1">
                <a:solidFill>
                  <a:schemeClr val="tx2"/>
                </a:solidFill>
                <a:latin typeface="Arial" charset="0"/>
                <a:sym typeface="Symbol" pitchFamily="18" charset="2"/>
              </a:rPr>
              <a:t> = 11530 g + 20300 g = </a:t>
            </a:r>
            <a:r>
              <a:rPr lang="en-US" b="1">
                <a:solidFill>
                  <a:srgbClr val="FFFF00"/>
                </a:solidFill>
                <a:latin typeface="Arial" charset="0"/>
                <a:sym typeface="Symbol" pitchFamily="18" charset="2"/>
              </a:rPr>
              <a:t>31830 g</a:t>
            </a:r>
          </a:p>
          <a:p>
            <a:endParaRPr lang="en-US" b="1">
              <a:solidFill>
                <a:schemeClr val="tx2"/>
              </a:solidFill>
              <a:latin typeface="Arial" charset="0"/>
              <a:sym typeface="Symbol" pitchFamily="18" charset="2"/>
            </a:endParaRPr>
          </a:p>
          <a:p>
            <a:endParaRPr lang="el-GR" b="1">
              <a:solidFill>
                <a:schemeClr val="tx2"/>
              </a:solidFill>
              <a:latin typeface="Arial" charset="0"/>
              <a:sym typeface="Symbol" pitchFamily="18" charset="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liennummernplatzhalter 4"/>
          <p:cNvSpPr>
            <a:spLocks noGrp="1"/>
          </p:cNvSpPr>
          <p:nvPr>
            <p:ph type="sldNum" sz="quarter" idx="12"/>
          </p:nvPr>
        </p:nvSpPr>
        <p:spPr/>
        <p:txBody>
          <a:bodyPr/>
          <a:lstStyle/>
          <a:p>
            <a:fld id="{B93CBA07-3DA6-42D4-9CD3-2F039B3C1F94}" type="slidenum">
              <a:rPr lang="ru-RU"/>
              <a:pPr/>
              <a:t>9</a:t>
            </a:fld>
            <a:endParaRPr lang="ru-RU"/>
          </a:p>
        </p:txBody>
      </p:sp>
      <p:sp>
        <p:nvSpPr>
          <p:cNvPr id="524431" name="AutoShape 143"/>
          <p:cNvSpPr>
            <a:spLocks noChangeArrowheads="1"/>
          </p:cNvSpPr>
          <p:nvPr/>
        </p:nvSpPr>
        <p:spPr bwMode="auto">
          <a:xfrm rot="10800000">
            <a:off x="1295400" y="3105150"/>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4430" name="AutoShape 142"/>
          <p:cNvSpPr>
            <a:spLocks noChangeArrowheads="1"/>
          </p:cNvSpPr>
          <p:nvPr/>
        </p:nvSpPr>
        <p:spPr bwMode="auto">
          <a:xfrm>
            <a:off x="4679950" y="5229225"/>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4429" name="AutoShape 141"/>
          <p:cNvSpPr>
            <a:spLocks noChangeArrowheads="1"/>
          </p:cNvSpPr>
          <p:nvPr/>
        </p:nvSpPr>
        <p:spPr bwMode="auto">
          <a:xfrm>
            <a:off x="4643438" y="873125"/>
            <a:ext cx="3203575" cy="971550"/>
          </a:xfrm>
          <a:prstGeom prst="leftArrow">
            <a:avLst>
              <a:gd name="adj1" fmla="val 50000"/>
              <a:gd name="adj2" fmla="val 824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de-DE"/>
          </a:p>
        </p:txBody>
      </p:sp>
      <p:sp>
        <p:nvSpPr>
          <p:cNvPr id="524414" name="Text Box 126"/>
          <p:cNvSpPr txBox="1">
            <a:spLocks noChangeArrowheads="1"/>
          </p:cNvSpPr>
          <p:nvPr/>
        </p:nvSpPr>
        <p:spPr bwMode="auto">
          <a:xfrm>
            <a:off x="2771775" y="0"/>
            <a:ext cx="435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latin typeface="Arial" charset="0"/>
              </a:rPr>
              <a:t>Temperatures: cladding</a:t>
            </a:r>
            <a:endParaRPr lang="ru-RU" sz="2400" b="1">
              <a:latin typeface="Arial" charset="0"/>
            </a:endParaRPr>
          </a:p>
        </p:txBody>
      </p:sp>
      <p:sp>
        <p:nvSpPr>
          <p:cNvPr id="524415" name="Text Box 127"/>
          <p:cNvSpPr txBox="1">
            <a:spLocks noChangeArrowheads="1"/>
          </p:cNvSpPr>
          <p:nvPr/>
        </p:nvSpPr>
        <p:spPr bwMode="auto">
          <a:xfrm>
            <a:off x="5040313" y="1196975"/>
            <a:ext cx="264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Level: 1400 – 1500 mm</a:t>
            </a:r>
            <a:endParaRPr lang="ru-RU" b="1">
              <a:solidFill>
                <a:srgbClr val="FFFF00"/>
              </a:solidFill>
              <a:latin typeface="Arial" charset="0"/>
            </a:endParaRPr>
          </a:p>
        </p:txBody>
      </p:sp>
      <p:sp>
        <p:nvSpPr>
          <p:cNvPr id="524416" name="Text Box 128"/>
          <p:cNvSpPr txBox="1">
            <a:spLocks noChangeArrowheads="1"/>
          </p:cNvSpPr>
          <p:nvPr/>
        </p:nvSpPr>
        <p:spPr bwMode="auto">
          <a:xfrm>
            <a:off x="1403350" y="3429000"/>
            <a:ext cx="2520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Level: 900 – 1300 mm</a:t>
            </a:r>
            <a:endParaRPr lang="ru-RU" b="1">
              <a:solidFill>
                <a:srgbClr val="FFFF00"/>
              </a:solidFill>
              <a:latin typeface="Arial" charset="0"/>
            </a:endParaRPr>
          </a:p>
        </p:txBody>
      </p:sp>
      <p:sp>
        <p:nvSpPr>
          <p:cNvPr id="524417" name="Text Box 129"/>
          <p:cNvSpPr txBox="1">
            <a:spLocks noChangeArrowheads="1"/>
          </p:cNvSpPr>
          <p:nvPr/>
        </p:nvSpPr>
        <p:spPr bwMode="auto">
          <a:xfrm>
            <a:off x="5219700" y="5516563"/>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00"/>
                </a:solidFill>
                <a:latin typeface="Arial" charset="0"/>
              </a:rPr>
              <a:t>Level: 0 – 800 mm</a:t>
            </a:r>
            <a:endParaRPr lang="ru-RU" b="1">
              <a:solidFill>
                <a:srgbClr val="FFFF00"/>
              </a:solidFill>
              <a:latin typeface="Arial" charset="0"/>
            </a:endParaRPr>
          </a:p>
        </p:txBody>
      </p:sp>
      <p:pic>
        <p:nvPicPr>
          <p:cNvPr id="524426" name="Picture 138" descr="T1500"/>
          <p:cNvPicPr>
            <a:picLocks noChangeAspect="1" noChangeArrowheads="1"/>
          </p:cNvPicPr>
          <p:nvPr/>
        </p:nvPicPr>
        <p:blipFill>
          <a:blip r:embed="rId2">
            <a:extLst>
              <a:ext uri="{28A0092B-C50C-407E-A947-70E740481C1C}">
                <a14:useLocalDpi xmlns:a14="http://schemas.microsoft.com/office/drawing/2010/main" val="0"/>
              </a:ext>
            </a:extLst>
          </a:blip>
          <a:srcRect l="1181" t="1811" r="16063" b="26772"/>
          <a:stretch>
            <a:fillRect/>
          </a:stretch>
        </p:blipFill>
        <p:spPr bwMode="auto">
          <a:xfrm>
            <a:off x="107950" y="512763"/>
            <a:ext cx="4535488" cy="2609850"/>
          </a:xfrm>
          <a:prstGeom prst="rect">
            <a:avLst/>
          </a:prstGeom>
          <a:noFill/>
          <a:extLst>
            <a:ext uri="{909E8E84-426E-40DD-AFC4-6F175D3DCCD1}">
              <a14:hiddenFill xmlns:a14="http://schemas.microsoft.com/office/drawing/2010/main">
                <a:solidFill>
                  <a:srgbClr val="FFFFFF"/>
                </a:solidFill>
              </a14:hiddenFill>
            </a:ext>
          </a:extLst>
        </p:spPr>
      </p:pic>
      <p:pic>
        <p:nvPicPr>
          <p:cNvPr id="524427" name="Picture 139" descr="T1300"/>
          <p:cNvPicPr>
            <a:picLocks noChangeAspect="1" noChangeArrowheads="1"/>
          </p:cNvPicPr>
          <p:nvPr/>
        </p:nvPicPr>
        <p:blipFill>
          <a:blip r:embed="rId3">
            <a:extLst>
              <a:ext uri="{28A0092B-C50C-407E-A947-70E740481C1C}">
                <a14:useLocalDpi xmlns:a14="http://schemas.microsoft.com/office/drawing/2010/main" val="0"/>
              </a:ext>
            </a:extLst>
          </a:blip>
          <a:srcRect l="1181" t="1772" r="16089" b="26772"/>
          <a:stretch>
            <a:fillRect/>
          </a:stretch>
        </p:blipFill>
        <p:spPr bwMode="auto">
          <a:xfrm>
            <a:off x="4500563" y="2097088"/>
            <a:ext cx="4535487" cy="2611437"/>
          </a:xfrm>
          <a:prstGeom prst="rect">
            <a:avLst/>
          </a:prstGeom>
          <a:noFill/>
          <a:extLst>
            <a:ext uri="{909E8E84-426E-40DD-AFC4-6F175D3DCCD1}">
              <a14:hiddenFill xmlns:a14="http://schemas.microsoft.com/office/drawing/2010/main">
                <a:solidFill>
                  <a:srgbClr val="FFFFFF"/>
                </a:solidFill>
              </a14:hiddenFill>
            </a:ext>
          </a:extLst>
        </p:spPr>
      </p:pic>
      <p:pic>
        <p:nvPicPr>
          <p:cNvPr id="524428" name="Picture 140" descr="T800"/>
          <p:cNvPicPr>
            <a:picLocks noChangeAspect="1" noChangeArrowheads="1"/>
          </p:cNvPicPr>
          <p:nvPr/>
        </p:nvPicPr>
        <p:blipFill>
          <a:blip r:embed="rId4">
            <a:extLst>
              <a:ext uri="{28A0092B-C50C-407E-A947-70E740481C1C}">
                <a14:useLocalDpi xmlns:a14="http://schemas.microsoft.com/office/drawing/2010/main" val="0"/>
              </a:ext>
            </a:extLst>
          </a:blip>
          <a:srcRect l="1140" t="1749" r="16092" b="26720"/>
          <a:stretch>
            <a:fillRect/>
          </a:stretch>
        </p:blipFill>
        <p:spPr bwMode="auto">
          <a:xfrm>
            <a:off x="107950" y="4076700"/>
            <a:ext cx="4537075" cy="2614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0</TotalTime>
  <Words>775</Words>
  <Application>Microsoft Office PowerPoint</Application>
  <PresentationFormat>Bildschirmpräsentation (4:3)</PresentationFormat>
  <Paragraphs>213</Paragraphs>
  <Slides>21</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Times New Roman</vt:lpstr>
      <vt:lpstr>Tahoma</vt:lpstr>
      <vt:lpstr>Arial</vt:lpstr>
      <vt:lpstr>Wingdings</vt:lpstr>
      <vt:lpstr>Arbat</vt:lpstr>
      <vt:lpstr>Symbol</vt:lpstr>
      <vt:lpstr>Текстура</vt:lpstr>
      <vt:lpstr>PowerPoint-Präsentation</vt:lpstr>
      <vt:lpstr>PowerPoint-Präsentation</vt:lpstr>
      <vt:lpstr>PowerPoint-Präsentation</vt:lpstr>
      <vt:lpstr>PowerPoint-Präsentation</vt:lpstr>
      <vt:lpstr>Test instrumentation</vt:lpstr>
      <vt:lpstr>Test facility</vt:lpstr>
      <vt:lpstr>PowerPoint-Präsentation</vt:lpstr>
      <vt:lpstr>Flow rates: argon, steam</vt:lpstr>
      <vt:lpstr>PowerPoint-Präsentation</vt:lpstr>
      <vt:lpstr>PowerPoint-Präsentation</vt:lpstr>
      <vt:lpstr>Flow rates: quenching</vt:lpstr>
      <vt:lpstr>PowerPoint-Präsentation</vt:lpstr>
      <vt:lpstr>PowerPoint-Präsentation</vt:lpstr>
      <vt:lpstr>PowerPoint-Präsentation</vt:lpstr>
      <vt:lpstr>PowerPoint-Präsentation</vt:lpstr>
      <vt:lpstr>Conclusions</vt:lpstr>
      <vt:lpstr>PowerPoint-Präsentation</vt:lpstr>
      <vt:lpstr>PowerPoint-Präsentation</vt:lpstr>
      <vt:lpstr>The PARAMETER-SF1 Experiment; PREPARATION </vt:lpstr>
      <vt:lpstr>PowerPoint-Präsentation</vt:lpstr>
      <vt:lpstr>Pressure measurements (quenching)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Marina</dc:creator>
  <cp:lastModifiedBy>Peters, Ursula</cp:lastModifiedBy>
  <cp:revision>705</cp:revision>
  <cp:lastPrinted>2005-07-14T06:02:59Z</cp:lastPrinted>
  <dcterms:created xsi:type="dcterms:W3CDTF">2002-08-21T11:50:12Z</dcterms:created>
  <dcterms:modified xsi:type="dcterms:W3CDTF">2012-10-09T15:11:34Z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Results of SF1 test</vt:lpwstr>
  </property>
</Properties>
</file>