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notesMasterIdLst>
    <p:notesMasterId r:id="rId69"/>
  </p:notesMasterIdLst>
  <p:handoutMasterIdLst>
    <p:handoutMasterId r:id="rId70"/>
  </p:handoutMasterIdLst>
  <p:sldIdLst>
    <p:sldId id="475" r:id="rId3"/>
    <p:sldId id="487" r:id="rId4"/>
    <p:sldId id="476" r:id="rId5"/>
    <p:sldId id="489" r:id="rId6"/>
    <p:sldId id="497" r:id="rId7"/>
    <p:sldId id="498" r:id="rId8"/>
    <p:sldId id="540" r:id="rId9"/>
    <p:sldId id="499" r:id="rId10"/>
    <p:sldId id="541" r:id="rId11"/>
    <p:sldId id="542" r:id="rId12"/>
    <p:sldId id="543" r:id="rId13"/>
    <p:sldId id="544" r:id="rId14"/>
    <p:sldId id="505" r:id="rId15"/>
    <p:sldId id="546" r:id="rId16"/>
    <p:sldId id="507" r:id="rId17"/>
    <p:sldId id="508" r:id="rId18"/>
    <p:sldId id="509" r:id="rId19"/>
    <p:sldId id="548" r:id="rId20"/>
    <p:sldId id="510" r:id="rId21"/>
    <p:sldId id="511" r:id="rId22"/>
    <p:sldId id="512" r:id="rId23"/>
    <p:sldId id="491" r:id="rId24"/>
    <p:sldId id="492" r:id="rId25"/>
    <p:sldId id="493" r:id="rId26"/>
    <p:sldId id="494" r:id="rId27"/>
    <p:sldId id="495" r:id="rId28"/>
    <p:sldId id="496" r:id="rId29"/>
    <p:sldId id="513" r:id="rId30"/>
    <p:sldId id="514" r:id="rId31"/>
    <p:sldId id="515" r:id="rId32"/>
    <p:sldId id="516" r:id="rId33"/>
    <p:sldId id="549" r:id="rId34"/>
    <p:sldId id="550" r:id="rId35"/>
    <p:sldId id="551" r:id="rId36"/>
    <p:sldId id="552" r:id="rId37"/>
    <p:sldId id="557" r:id="rId38"/>
    <p:sldId id="553" r:id="rId39"/>
    <p:sldId id="554" r:id="rId40"/>
    <p:sldId id="555" r:id="rId41"/>
    <p:sldId id="562" r:id="rId42"/>
    <p:sldId id="559" r:id="rId43"/>
    <p:sldId id="560" r:id="rId44"/>
    <p:sldId id="561" r:id="rId45"/>
    <p:sldId id="517" r:id="rId46"/>
    <p:sldId id="518" r:id="rId47"/>
    <p:sldId id="519" r:id="rId48"/>
    <p:sldId id="520" r:id="rId49"/>
    <p:sldId id="521" r:id="rId50"/>
    <p:sldId id="522" r:id="rId51"/>
    <p:sldId id="523" r:id="rId52"/>
    <p:sldId id="524" r:id="rId53"/>
    <p:sldId id="525" r:id="rId54"/>
    <p:sldId id="526" r:id="rId55"/>
    <p:sldId id="527" r:id="rId56"/>
    <p:sldId id="528" r:id="rId57"/>
    <p:sldId id="529" r:id="rId58"/>
    <p:sldId id="530" r:id="rId59"/>
    <p:sldId id="531" r:id="rId60"/>
    <p:sldId id="532" r:id="rId61"/>
    <p:sldId id="533" r:id="rId62"/>
    <p:sldId id="534" r:id="rId63"/>
    <p:sldId id="535" r:id="rId64"/>
    <p:sldId id="536" r:id="rId65"/>
    <p:sldId id="537" r:id="rId66"/>
    <p:sldId id="538" r:id="rId67"/>
    <p:sldId id="539" r:id="rId68"/>
  </p:sldIdLst>
  <p:sldSz cx="9144000" cy="6858000" type="screen4x3"/>
  <p:notesSz cx="6858000" cy="9144000"/>
  <p:defaultTextStyle>
    <a:defPPr>
      <a:defRPr lang="ru-RU"/>
    </a:defPPr>
    <a:lvl1pPr algn="l" rtl="0" fontAlgn="base">
      <a:spcBef>
        <a:spcPct val="0"/>
      </a:spcBef>
      <a:spcAft>
        <a:spcPct val="0"/>
      </a:spcAft>
      <a:defRPr sz="2300" b="1" kern="1200">
        <a:solidFill>
          <a:schemeClr val="tx1"/>
        </a:solidFill>
        <a:latin typeface="Arial" pitchFamily="34" charset="0"/>
        <a:ea typeface="+mn-ea"/>
        <a:cs typeface="+mn-cs"/>
      </a:defRPr>
    </a:lvl1pPr>
    <a:lvl2pPr marL="457200" algn="l" rtl="0" fontAlgn="base">
      <a:spcBef>
        <a:spcPct val="0"/>
      </a:spcBef>
      <a:spcAft>
        <a:spcPct val="0"/>
      </a:spcAft>
      <a:defRPr sz="2300" b="1" kern="1200">
        <a:solidFill>
          <a:schemeClr val="tx1"/>
        </a:solidFill>
        <a:latin typeface="Arial" pitchFamily="34" charset="0"/>
        <a:ea typeface="+mn-ea"/>
        <a:cs typeface="+mn-cs"/>
      </a:defRPr>
    </a:lvl2pPr>
    <a:lvl3pPr marL="914400" algn="l" rtl="0" fontAlgn="base">
      <a:spcBef>
        <a:spcPct val="0"/>
      </a:spcBef>
      <a:spcAft>
        <a:spcPct val="0"/>
      </a:spcAft>
      <a:defRPr sz="2300" b="1" kern="1200">
        <a:solidFill>
          <a:schemeClr val="tx1"/>
        </a:solidFill>
        <a:latin typeface="Arial" pitchFamily="34" charset="0"/>
        <a:ea typeface="+mn-ea"/>
        <a:cs typeface="+mn-cs"/>
      </a:defRPr>
    </a:lvl3pPr>
    <a:lvl4pPr marL="1371600" algn="l" rtl="0" fontAlgn="base">
      <a:spcBef>
        <a:spcPct val="0"/>
      </a:spcBef>
      <a:spcAft>
        <a:spcPct val="0"/>
      </a:spcAft>
      <a:defRPr sz="2300" b="1" kern="1200">
        <a:solidFill>
          <a:schemeClr val="tx1"/>
        </a:solidFill>
        <a:latin typeface="Arial" pitchFamily="34" charset="0"/>
        <a:ea typeface="+mn-ea"/>
        <a:cs typeface="+mn-cs"/>
      </a:defRPr>
    </a:lvl4pPr>
    <a:lvl5pPr marL="1828800" algn="l" rtl="0" fontAlgn="base">
      <a:spcBef>
        <a:spcPct val="0"/>
      </a:spcBef>
      <a:spcAft>
        <a:spcPct val="0"/>
      </a:spcAft>
      <a:defRPr sz="2300" b="1" kern="1200">
        <a:solidFill>
          <a:schemeClr val="tx1"/>
        </a:solidFill>
        <a:latin typeface="Arial" pitchFamily="34" charset="0"/>
        <a:ea typeface="+mn-ea"/>
        <a:cs typeface="+mn-cs"/>
      </a:defRPr>
    </a:lvl5pPr>
    <a:lvl6pPr marL="2286000" algn="l" defTabSz="914400" rtl="0" eaLnBrk="1" latinLnBrk="0" hangingPunct="1">
      <a:defRPr sz="2300" b="1" kern="1200">
        <a:solidFill>
          <a:schemeClr val="tx1"/>
        </a:solidFill>
        <a:latin typeface="Arial" pitchFamily="34" charset="0"/>
        <a:ea typeface="+mn-ea"/>
        <a:cs typeface="+mn-cs"/>
      </a:defRPr>
    </a:lvl6pPr>
    <a:lvl7pPr marL="2743200" algn="l" defTabSz="914400" rtl="0" eaLnBrk="1" latinLnBrk="0" hangingPunct="1">
      <a:defRPr sz="2300" b="1" kern="1200">
        <a:solidFill>
          <a:schemeClr val="tx1"/>
        </a:solidFill>
        <a:latin typeface="Arial" pitchFamily="34" charset="0"/>
        <a:ea typeface="+mn-ea"/>
        <a:cs typeface="+mn-cs"/>
      </a:defRPr>
    </a:lvl7pPr>
    <a:lvl8pPr marL="3200400" algn="l" defTabSz="914400" rtl="0" eaLnBrk="1" latinLnBrk="0" hangingPunct="1">
      <a:defRPr sz="2300" b="1" kern="1200">
        <a:solidFill>
          <a:schemeClr val="tx1"/>
        </a:solidFill>
        <a:latin typeface="Arial" pitchFamily="34" charset="0"/>
        <a:ea typeface="+mn-ea"/>
        <a:cs typeface="+mn-cs"/>
      </a:defRPr>
    </a:lvl8pPr>
    <a:lvl9pPr marL="3657600" algn="l" defTabSz="914400" rtl="0" eaLnBrk="1" latinLnBrk="0" hangingPunct="1">
      <a:defRPr sz="2300" b="1"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y3"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000066"/>
    <a:srgbClr val="660033"/>
    <a:srgbClr val="E2C4A6"/>
    <a:srgbClr val="FDD1A1"/>
    <a:srgbClr val="FFCC99"/>
    <a:srgbClr val="F6E192"/>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76" autoAdjust="0"/>
    <p:restoredTop sz="99631" autoAdjust="0"/>
  </p:normalViewPr>
  <p:slideViewPr>
    <p:cSldViewPr>
      <p:cViewPr>
        <p:scale>
          <a:sx n="96" d="100"/>
          <a:sy n="96" d="100"/>
        </p:scale>
        <p:origin x="-1219" y="-14"/>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608" y="-72"/>
      </p:cViewPr>
      <p:guideLst>
        <p:guide orient="horz" pos="2880"/>
        <p:guide pos="2160"/>
      </p:guideLst>
    </p:cSldViewPr>
  </p:notesViewPr>
  <p:gridSpacing cx="360045" cy="360045"/>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s>
</file>

<file path=ppt/_rels/viewProps.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5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 Id="rId5" Type="http://schemas.openxmlformats.org/officeDocument/2006/relationships/image" Target="../media/image46.wmf"/><Relationship Id="rId4" Type="http://schemas.openxmlformats.org/officeDocument/2006/relationships/image" Target="../media/image4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vl1pPr>
          </a:lstStyle>
          <a:p>
            <a:endParaRPr lang="ru-RU"/>
          </a:p>
        </p:txBody>
      </p:sp>
      <p:sp>
        <p:nvSpPr>
          <p:cNvPr id="129027"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vl1pPr>
          </a:lstStyle>
          <a:p>
            <a:endParaRPr lang="ru-RU"/>
          </a:p>
        </p:txBody>
      </p:sp>
      <p:sp>
        <p:nvSpPr>
          <p:cNvPr id="129028"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vl1pPr>
          </a:lstStyle>
          <a:p>
            <a:endParaRPr lang="ru-RU"/>
          </a:p>
        </p:txBody>
      </p:sp>
    </p:spTree>
    <p:extLst>
      <p:ext uri="{BB962C8B-B14F-4D97-AF65-F5344CB8AC3E}">
        <p14:creationId xmlns:p14="http://schemas.microsoft.com/office/powerpoint/2010/main" val="20186510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atin typeface="Times New Roman" pitchFamily="18" charset="0"/>
              </a:defRPr>
            </a:lvl1pPr>
          </a:lstStyle>
          <a:p>
            <a:endParaRPr lang="en-GB"/>
          </a:p>
        </p:txBody>
      </p:sp>
      <p:sp>
        <p:nvSpPr>
          <p:cNvPr id="3481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atin typeface="Times New Roman" pitchFamily="18" charset="0"/>
              </a:defRPr>
            </a:lvl1pPr>
          </a:lstStyle>
          <a:p>
            <a:endParaRPr lang="en-GB"/>
          </a:p>
        </p:txBody>
      </p:sp>
      <p:sp>
        <p:nvSpPr>
          <p:cNvPr id="3482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482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Образец текста</a:t>
            </a:r>
          </a:p>
          <a:p>
            <a:pPr lvl="1"/>
            <a:r>
              <a:rPr lang="en-GB" smtClean="0"/>
              <a:t>Второй уровень</a:t>
            </a:r>
          </a:p>
          <a:p>
            <a:pPr lvl="2"/>
            <a:r>
              <a:rPr lang="en-GB" smtClean="0"/>
              <a:t>Третий уровень</a:t>
            </a:r>
          </a:p>
          <a:p>
            <a:pPr lvl="3"/>
            <a:r>
              <a:rPr lang="en-GB" smtClean="0"/>
              <a:t>Четвертый уровень</a:t>
            </a:r>
          </a:p>
          <a:p>
            <a:pPr lvl="4"/>
            <a:r>
              <a:rPr lang="en-GB" smtClean="0"/>
              <a:t>Пятый уровень</a:t>
            </a:r>
          </a:p>
        </p:txBody>
      </p:sp>
      <p:sp>
        <p:nvSpPr>
          <p:cNvPr id="3482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atin typeface="Times New Roman" pitchFamily="18" charset="0"/>
              </a:defRPr>
            </a:lvl1pPr>
          </a:lstStyle>
          <a:p>
            <a:endParaRPr lang="en-GB"/>
          </a:p>
        </p:txBody>
      </p:sp>
      <p:sp>
        <p:nvSpPr>
          <p:cNvPr id="3482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atin typeface="Times New Roman" pitchFamily="18" charset="0"/>
              </a:defRPr>
            </a:lvl1pPr>
          </a:lstStyle>
          <a:p>
            <a:fld id="{9EB7A198-8221-4D99-8A63-035913F21FC3}" type="slidenum">
              <a:rPr lang="en-GB"/>
              <a:pPr/>
              <a:t>‹Nr.›</a:t>
            </a:fld>
            <a:endParaRPr lang="en-GB"/>
          </a:p>
        </p:txBody>
      </p:sp>
    </p:spTree>
    <p:extLst>
      <p:ext uri="{BB962C8B-B14F-4D97-AF65-F5344CB8AC3E}">
        <p14:creationId xmlns:p14="http://schemas.microsoft.com/office/powerpoint/2010/main" val="202090009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73308A75-97A5-4933-9DC9-1A7608ACAB8E}" type="slidenum">
              <a:rPr lang="en-GB"/>
              <a:pPr/>
              <a:t>1</a:t>
            </a:fld>
            <a:endParaRPr lang="en-GB"/>
          </a:p>
        </p:txBody>
      </p:sp>
      <p:sp>
        <p:nvSpPr>
          <p:cNvPr id="700418" name="Rectangle 2"/>
          <p:cNvSpPr>
            <a:spLocks noRot="1" noChangeArrowheads="1" noTextEdit="1"/>
          </p:cNvSpPr>
          <p:nvPr>
            <p:ph type="sldImg"/>
          </p:nvPr>
        </p:nvSpPr>
        <p:spPr>
          <a:ln/>
        </p:spPr>
      </p:sp>
      <p:sp>
        <p:nvSpPr>
          <p:cNvPr id="700419" name="Rectangle 3"/>
          <p:cNvSpPr>
            <a:spLocks noGrp="1" noChangeArrowheads="1"/>
          </p:cNvSpPr>
          <p:nvPr>
            <p:ph type="body" idx="1"/>
          </p:nvPr>
        </p:nvSpPr>
        <p:spPr>
          <a:xfrm>
            <a:off x="914400" y="4343400"/>
            <a:ext cx="5029200" cy="1812925"/>
          </a:xfrm>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EB7876B0-0587-4A80-9656-459F508DF5E3}" type="slidenum">
              <a:rPr lang="en-GB"/>
              <a:pPr/>
              <a:t>11</a:t>
            </a:fld>
            <a:endParaRPr lang="en-GB"/>
          </a:p>
        </p:txBody>
      </p:sp>
      <p:sp>
        <p:nvSpPr>
          <p:cNvPr id="823298" name="Rectangle 2"/>
          <p:cNvSpPr>
            <a:spLocks noRot="1" noChangeArrowheads="1" noTextEdit="1"/>
          </p:cNvSpPr>
          <p:nvPr>
            <p:ph type="sldImg"/>
          </p:nvPr>
        </p:nvSpPr>
        <p:spPr>
          <a:ln/>
        </p:spPr>
      </p:sp>
      <p:sp>
        <p:nvSpPr>
          <p:cNvPr id="823299" name="Rectangle 3"/>
          <p:cNvSpPr>
            <a:spLocks noGrp="1" noChangeArrowheads="1"/>
          </p:cNvSpPr>
          <p:nvPr>
            <p:ph type="body" idx="1"/>
          </p:nvPr>
        </p:nvSpPr>
        <p:spPr/>
        <p:txBody>
          <a:bodyPr/>
          <a:lstStyle/>
          <a:p>
            <a:r>
              <a:rPr lang="ru-RU"/>
              <a:t>Читать слайд</a:t>
            </a:r>
          </a:p>
          <a:p>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4D17F7B6-F9D8-4E5E-A447-C8124D575CF5}" type="slidenum">
              <a:rPr lang="en-GB"/>
              <a:pPr/>
              <a:t>12</a:t>
            </a:fld>
            <a:endParaRPr lang="en-GB"/>
          </a:p>
        </p:txBody>
      </p:sp>
      <p:sp>
        <p:nvSpPr>
          <p:cNvPr id="825346" name="Rectangle 2"/>
          <p:cNvSpPr>
            <a:spLocks noRot="1" noChangeArrowheads="1" noTextEdit="1"/>
          </p:cNvSpPr>
          <p:nvPr>
            <p:ph type="sldImg"/>
          </p:nvPr>
        </p:nvSpPr>
        <p:spPr>
          <a:ln/>
        </p:spPr>
      </p:sp>
      <p:sp>
        <p:nvSpPr>
          <p:cNvPr id="825347" name="Rectangle 3"/>
          <p:cNvSpPr>
            <a:spLocks noGrp="1" noChangeArrowheads="1"/>
          </p:cNvSpPr>
          <p:nvPr>
            <p:ph type="body" idx="1"/>
          </p:nvPr>
        </p:nvSpPr>
        <p:spPr/>
        <p:txBody>
          <a:bodyPr/>
          <a:lstStyle/>
          <a:p>
            <a:r>
              <a:rPr lang="ru-RU" sz="1000"/>
              <a:t>В таблице приведен выход долгоживущих  радиоактивных продуктов деления под оболочку твэла реактора ВВЭР-1000 (проект АС-91). </a:t>
            </a:r>
          </a:p>
          <a:p>
            <a:r>
              <a:rPr lang="ru-RU" sz="1000"/>
              <a:t>Представлены данные для данные для</a:t>
            </a:r>
          </a:p>
          <a:p>
            <a:pPr lvl="1">
              <a:buFontTx/>
              <a:buChar char="•"/>
            </a:pPr>
            <a:r>
              <a:rPr lang="ru-RU" sz="1000"/>
              <a:t>газообразных РПД (</a:t>
            </a:r>
            <a:r>
              <a:rPr lang="en-US" sz="1000"/>
              <a:t>Kr-95), </a:t>
            </a:r>
            <a:endParaRPr lang="ru-RU" sz="1000"/>
          </a:p>
          <a:p>
            <a:pPr lvl="1">
              <a:buFontTx/>
              <a:buChar char="•"/>
            </a:pPr>
            <a:r>
              <a:rPr lang="ru-RU" sz="1000"/>
              <a:t>летучих РПД (</a:t>
            </a:r>
            <a:r>
              <a:rPr lang="en-US" sz="1000"/>
              <a:t>Cs-137, Cs-134)</a:t>
            </a:r>
            <a:r>
              <a:rPr lang="ru-RU" sz="1000"/>
              <a:t> и </a:t>
            </a:r>
          </a:p>
          <a:p>
            <a:pPr lvl="1">
              <a:buFontTx/>
              <a:buChar char="•"/>
            </a:pPr>
            <a:r>
              <a:rPr lang="ru-RU" sz="1000"/>
              <a:t>нелетучих РПД </a:t>
            </a:r>
            <a:r>
              <a:rPr lang="en-US" sz="1000"/>
              <a:t>(Sr-90</a:t>
            </a:r>
            <a:r>
              <a:rPr lang="ru-RU" sz="1000"/>
              <a:t>,</a:t>
            </a:r>
            <a:r>
              <a:rPr lang="en-US" sz="1000"/>
              <a:t>Ce-144, Pm-147)</a:t>
            </a:r>
            <a:r>
              <a:rPr lang="ru-RU" sz="1000"/>
              <a:t>.</a:t>
            </a:r>
          </a:p>
          <a:p>
            <a:r>
              <a:rPr lang="ru-RU" sz="1000"/>
              <a:t>Результаты сравниваются для условий нормальной эксплуатации (колонки 5-7) и аварий (колонки 8-9).</a:t>
            </a:r>
          </a:p>
          <a:p>
            <a:r>
              <a:rPr lang="ru-RU" sz="1000"/>
              <a:t>В колонке 7 даны принятые в проекте величины выходов РПД под оболочку твэла. В колонках 5 и 6 представлены результаты расчета выхода РПД с использованием моделей </a:t>
            </a:r>
            <a:r>
              <a:rPr lang="en-US" sz="1000"/>
              <a:t>CORSOR-M </a:t>
            </a:r>
            <a:r>
              <a:rPr lang="ru-RU" sz="1000"/>
              <a:t>и</a:t>
            </a:r>
            <a:r>
              <a:rPr lang="en-US" sz="1000"/>
              <a:t> CORSOR-BOOTH</a:t>
            </a:r>
            <a:r>
              <a:rPr lang="ru-RU" sz="1000"/>
              <a:t> для условий нормальной эксплуатации</a:t>
            </a:r>
            <a:r>
              <a:rPr lang="en-US" sz="1000"/>
              <a:t>.</a:t>
            </a:r>
            <a:r>
              <a:rPr lang="ru-RU" sz="1000"/>
              <a:t> Как видно из сравнения, данные модели не дают адекватного описания накопления РПД на момент начала аварии (видимо, модели должны  использоваться только для аварийных условий).</a:t>
            </a:r>
          </a:p>
          <a:p>
            <a:r>
              <a:rPr lang="ru-RU" sz="1000"/>
              <a:t>В колонке 8 даны расчеты выхода РПД из топлива с использованием механистических моделей диффузии</a:t>
            </a:r>
            <a:r>
              <a:rPr lang="en-US" sz="1000"/>
              <a:t> </a:t>
            </a:r>
            <a:r>
              <a:rPr lang="ru-RU" sz="1000"/>
              <a:t>для аварии ДУ-346. В колонке 9  даны результаты расчета выхода по модели </a:t>
            </a:r>
            <a:r>
              <a:rPr lang="en-US" sz="1000"/>
              <a:t>CORSOR</a:t>
            </a:r>
            <a:r>
              <a:rPr lang="ru-RU" sz="1000"/>
              <a:t> для той же аварии</a:t>
            </a:r>
            <a:r>
              <a:rPr lang="en-US" sz="1000"/>
              <a:t>.</a:t>
            </a:r>
            <a:endParaRPr lang="ru-RU" sz="1000"/>
          </a:p>
          <a:p>
            <a:r>
              <a:rPr lang="ru-RU" sz="1000"/>
              <a:t>Видно следующее. Выход летучих и газообразных РПД примерно одинаков. Выход нелетучих РПД существенно различен. Для определения выхода нелетучих РПД требуется наличие достоверной экспериментальной информации. </a:t>
            </a:r>
          </a:p>
          <a:p>
            <a:r>
              <a:rPr lang="ru-RU" sz="1000"/>
              <a:t>Видно также, что для нелетучих РПД (</a:t>
            </a:r>
            <a:r>
              <a:rPr lang="en-US" sz="1000"/>
              <a:t>Ce-144, Pm-147</a:t>
            </a:r>
            <a:r>
              <a:rPr lang="ru-RU" sz="1000"/>
              <a:t>) выход из топлива при аварии существенно ниже накопленного под оболочкой при нормальной эксплуатации. Корректный учет накопленных под оболочкой нелетучих ПРД при НЭ может определять выход РПД при аварии.</a:t>
            </a:r>
          </a:p>
          <a:p>
            <a:endParaRPr lang="ru-RU" sz="1000"/>
          </a:p>
          <a:p>
            <a:endParaRPr lang="ru-RU" sz="1000"/>
          </a:p>
          <a:p>
            <a:pPr lvl="1"/>
            <a:endParaRPr lang="ru-RU" sz="1000"/>
          </a:p>
          <a:p>
            <a:endParaRPr lang="ru-RU" sz="10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9316585-61A1-4084-B915-7C1A6D2CF1CC}" type="slidenum">
              <a:rPr lang="en-GB"/>
              <a:pPr/>
              <a:t>19</a:t>
            </a:fld>
            <a:endParaRPr lang="en-GB"/>
          </a:p>
        </p:txBody>
      </p:sp>
      <p:sp>
        <p:nvSpPr>
          <p:cNvPr id="769026" name="Rectangle 2"/>
          <p:cNvSpPr>
            <a:spLocks noRot="1" noChangeArrowheads="1" noTextEdit="1"/>
          </p:cNvSpPr>
          <p:nvPr>
            <p:ph type="sldImg"/>
          </p:nvPr>
        </p:nvSpPr>
        <p:spPr>
          <a:ln/>
        </p:spPr>
      </p:sp>
      <p:sp>
        <p:nvSpPr>
          <p:cNvPr id="769027"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A5D89228-40D3-4E3E-9A09-D1CC2828B236}" type="slidenum">
              <a:rPr lang="en-GB"/>
              <a:pPr/>
              <a:t>20</a:t>
            </a:fld>
            <a:endParaRPr lang="en-GB"/>
          </a:p>
        </p:txBody>
      </p:sp>
      <p:sp>
        <p:nvSpPr>
          <p:cNvPr id="771074" name="Rectangle 2"/>
          <p:cNvSpPr>
            <a:spLocks noRot="1" noChangeArrowheads="1" noTextEdit="1"/>
          </p:cNvSpPr>
          <p:nvPr>
            <p:ph type="sldImg"/>
          </p:nvPr>
        </p:nvSpPr>
        <p:spPr>
          <a:ln/>
        </p:spPr>
      </p:sp>
      <p:sp>
        <p:nvSpPr>
          <p:cNvPr id="771075"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5F73DB8E-7904-4EE9-B659-FE4C1B305DBA}" type="slidenum">
              <a:rPr lang="en-GB"/>
              <a:pPr/>
              <a:t>21</a:t>
            </a:fld>
            <a:endParaRPr lang="en-GB"/>
          </a:p>
        </p:txBody>
      </p:sp>
      <p:sp>
        <p:nvSpPr>
          <p:cNvPr id="773122" name="Rectangle 2"/>
          <p:cNvSpPr>
            <a:spLocks noRot="1" noChangeArrowheads="1" noTextEdit="1"/>
          </p:cNvSpPr>
          <p:nvPr>
            <p:ph type="sldImg"/>
          </p:nvPr>
        </p:nvSpPr>
        <p:spPr>
          <a:ln/>
        </p:spPr>
      </p:sp>
      <p:sp>
        <p:nvSpPr>
          <p:cNvPr id="773123"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393C82BD-C753-41CE-8A03-DFE74375DD20}" type="slidenum">
              <a:rPr lang="en-GB"/>
              <a:pPr/>
              <a:t>22</a:t>
            </a:fld>
            <a:endParaRPr lang="en-GB"/>
          </a:p>
        </p:txBody>
      </p:sp>
      <p:sp>
        <p:nvSpPr>
          <p:cNvPr id="735234" name="Rectangle 2"/>
          <p:cNvSpPr>
            <a:spLocks noRot="1" noChangeArrowheads="1" noTextEdit="1"/>
          </p:cNvSpPr>
          <p:nvPr>
            <p:ph type="sldImg"/>
          </p:nvPr>
        </p:nvSpPr>
        <p:spPr>
          <a:ln/>
        </p:spPr>
      </p:sp>
      <p:sp>
        <p:nvSpPr>
          <p:cNvPr id="735235"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2072C14E-8168-4E95-935E-83910946D8D8}" type="slidenum">
              <a:rPr lang="en-GB"/>
              <a:pPr/>
              <a:t>23</a:t>
            </a:fld>
            <a:endParaRPr lang="en-GB"/>
          </a:p>
        </p:txBody>
      </p:sp>
      <p:sp>
        <p:nvSpPr>
          <p:cNvPr id="737282" name="Rectangle 2"/>
          <p:cNvSpPr>
            <a:spLocks noRot="1" noChangeArrowheads="1" noTextEdit="1"/>
          </p:cNvSpPr>
          <p:nvPr>
            <p:ph type="sldImg"/>
          </p:nvPr>
        </p:nvSpPr>
        <p:spPr>
          <a:ln/>
        </p:spPr>
      </p:sp>
      <p:sp>
        <p:nvSpPr>
          <p:cNvPr id="737283"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CF666185-AD8A-41BA-90CB-10B15AEAE0F9}" type="slidenum">
              <a:rPr lang="en-GB"/>
              <a:pPr/>
              <a:t>24</a:t>
            </a:fld>
            <a:endParaRPr lang="en-GB"/>
          </a:p>
        </p:txBody>
      </p:sp>
      <p:sp>
        <p:nvSpPr>
          <p:cNvPr id="739330" name="Rectangle 2"/>
          <p:cNvSpPr>
            <a:spLocks noRot="1" noChangeArrowheads="1" noTextEdit="1"/>
          </p:cNvSpPr>
          <p:nvPr>
            <p:ph type="sldImg"/>
          </p:nvPr>
        </p:nvSpPr>
        <p:spPr>
          <a:ln/>
        </p:spPr>
      </p:sp>
      <p:sp>
        <p:nvSpPr>
          <p:cNvPr id="73933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13131053-5AB9-4622-B7B9-10DB6450F944}" type="slidenum">
              <a:rPr lang="en-GB"/>
              <a:pPr/>
              <a:t>25</a:t>
            </a:fld>
            <a:endParaRPr lang="en-GB"/>
          </a:p>
        </p:txBody>
      </p:sp>
      <p:sp>
        <p:nvSpPr>
          <p:cNvPr id="741378" name="Rectangle 2"/>
          <p:cNvSpPr>
            <a:spLocks noRot="1" noChangeArrowheads="1" noTextEdit="1"/>
          </p:cNvSpPr>
          <p:nvPr>
            <p:ph type="sldImg"/>
          </p:nvPr>
        </p:nvSpPr>
        <p:spPr>
          <a:ln/>
        </p:spPr>
      </p:sp>
      <p:sp>
        <p:nvSpPr>
          <p:cNvPr id="741379"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76C24770-D889-4480-8AC0-4C472679B5AB}" type="slidenum">
              <a:rPr lang="en-GB"/>
              <a:pPr/>
              <a:t>26</a:t>
            </a:fld>
            <a:endParaRPr lang="en-GB"/>
          </a:p>
        </p:txBody>
      </p:sp>
      <p:sp>
        <p:nvSpPr>
          <p:cNvPr id="743426" name="Rectangle 2"/>
          <p:cNvSpPr>
            <a:spLocks noRot="1" noChangeArrowheads="1" noTextEdit="1"/>
          </p:cNvSpPr>
          <p:nvPr>
            <p:ph type="sldImg"/>
          </p:nvPr>
        </p:nvSpPr>
        <p:spPr>
          <a:ln/>
        </p:spPr>
      </p:sp>
      <p:sp>
        <p:nvSpPr>
          <p:cNvPr id="743427"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7B99308C-8AFF-4479-A35A-173DC7F1E7D7}" type="slidenum">
              <a:rPr lang="en-GB"/>
              <a:pPr/>
              <a:t>2</a:t>
            </a:fld>
            <a:endParaRPr lang="en-GB"/>
          </a:p>
        </p:txBody>
      </p:sp>
      <p:sp>
        <p:nvSpPr>
          <p:cNvPr id="724994" name="Rectangle 2"/>
          <p:cNvSpPr>
            <a:spLocks noRot="1" noChangeArrowheads="1" noTextEdit="1"/>
          </p:cNvSpPr>
          <p:nvPr>
            <p:ph type="sldImg"/>
          </p:nvPr>
        </p:nvSpPr>
        <p:spPr>
          <a:ln/>
        </p:spPr>
      </p:sp>
      <p:sp>
        <p:nvSpPr>
          <p:cNvPr id="724995" name="Rectangle 3"/>
          <p:cNvSpPr>
            <a:spLocks noGrp="1" noChangeArrowheads="1"/>
          </p:cNvSpPr>
          <p:nvPr>
            <p:ph type="body" idx="1"/>
          </p:nvPr>
        </p:nvSpPr>
        <p:spPr>
          <a:xfrm>
            <a:off x="685800" y="4343400"/>
            <a:ext cx="5486400" cy="1020763"/>
          </a:xfrm>
        </p:spPr>
        <p:txBody>
          <a:bodyPr/>
          <a:lstStyle/>
          <a:p>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96D195FB-FA62-4B0A-AC91-B101A37B4349}" type="slidenum">
              <a:rPr lang="en-GB"/>
              <a:pPr/>
              <a:t>27</a:t>
            </a:fld>
            <a:endParaRPr lang="en-GB"/>
          </a:p>
        </p:txBody>
      </p:sp>
      <p:sp>
        <p:nvSpPr>
          <p:cNvPr id="745474" name="Rectangle 2"/>
          <p:cNvSpPr>
            <a:spLocks noRot="1" noChangeArrowheads="1" noTextEdit="1"/>
          </p:cNvSpPr>
          <p:nvPr>
            <p:ph type="sldImg"/>
          </p:nvPr>
        </p:nvSpPr>
        <p:spPr>
          <a:ln/>
        </p:spPr>
      </p:sp>
      <p:sp>
        <p:nvSpPr>
          <p:cNvPr id="745475"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68BD22C4-68BA-4FB9-8D71-1DD919E59E7B}" type="slidenum">
              <a:rPr lang="en-GB"/>
              <a:pPr/>
              <a:t>28</a:t>
            </a:fld>
            <a:endParaRPr lang="en-GB"/>
          </a:p>
        </p:txBody>
      </p:sp>
      <p:sp>
        <p:nvSpPr>
          <p:cNvPr id="777218" name="Rectangle 2"/>
          <p:cNvSpPr>
            <a:spLocks noRot="1" noChangeArrowheads="1" noTextEdit="1"/>
          </p:cNvSpPr>
          <p:nvPr>
            <p:ph type="sldImg"/>
          </p:nvPr>
        </p:nvSpPr>
        <p:spPr>
          <a:ln/>
        </p:spPr>
      </p:sp>
      <p:sp>
        <p:nvSpPr>
          <p:cNvPr id="777219" name="Rectangle 3"/>
          <p:cNvSpPr>
            <a:spLocks noGrp="1" noChangeArrowheads="1"/>
          </p:cNvSpPr>
          <p:nvPr>
            <p:ph type="body" idx="1"/>
          </p:nvPr>
        </p:nvSpPr>
        <p:spPr>
          <a:xfrm>
            <a:off x="914400" y="4343400"/>
            <a:ext cx="5029200" cy="4114800"/>
          </a:xfrm>
        </p:spPr>
        <p:txBody>
          <a:bodyPr/>
          <a:lstStyle/>
          <a:p>
            <a:r>
              <a:rPr lang="en-US"/>
              <a:t>The objective of this work is theoretical analysis of fission product release from molten corium pool at the reactor vessel bottom and code developing. At present moment a beta-version of code has been created. It allows to calculate the rate of release of all fission products.</a:t>
            </a:r>
          </a:p>
          <a:p>
            <a:endParaRPr lang="en-US"/>
          </a:p>
          <a:p>
            <a:r>
              <a:rPr lang="ru-RU"/>
              <a:t>Цель работы – теоретический анализ выхода продуктов деления из расплавленного кориума на днище реактора и разработка соответствующего программного кода. На данный момент создана бета-версия  кода, позволяющего вычислять выход из расплава всех возможных продуктов деления.</a:t>
            </a: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80236C89-45D5-4AC5-9040-C690141C2DD9}" type="slidenum">
              <a:rPr lang="en-GB"/>
              <a:pPr/>
              <a:t>29</a:t>
            </a:fld>
            <a:endParaRPr lang="en-GB"/>
          </a:p>
        </p:txBody>
      </p:sp>
      <p:sp>
        <p:nvSpPr>
          <p:cNvPr id="779266" name="Rectangle 2"/>
          <p:cNvSpPr>
            <a:spLocks noRot="1" noChangeArrowheads="1" noTextEdit="1"/>
          </p:cNvSpPr>
          <p:nvPr>
            <p:ph type="sldImg"/>
          </p:nvPr>
        </p:nvSpPr>
        <p:spPr>
          <a:ln/>
        </p:spPr>
      </p:sp>
      <p:sp>
        <p:nvSpPr>
          <p:cNvPr id="779267" name="Rectangle 3"/>
          <p:cNvSpPr>
            <a:spLocks noGrp="1" noChangeArrowheads="1"/>
          </p:cNvSpPr>
          <p:nvPr>
            <p:ph type="body" idx="1"/>
          </p:nvPr>
        </p:nvSpPr>
        <p:spPr>
          <a:xfrm>
            <a:off x="914400" y="4343400"/>
            <a:ext cx="5610225" cy="4549775"/>
          </a:xfrm>
        </p:spPr>
        <p:txBody>
          <a:bodyPr/>
          <a:lstStyle/>
          <a:p>
            <a:pPr>
              <a:lnSpc>
                <a:spcPct val="90000"/>
              </a:lnSpc>
            </a:pPr>
            <a:r>
              <a:rPr lang="en-US" sz="1000"/>
              <a:t>The main assumptions of the model are as follows.</a:t>
            </a:r>
          </a:p>
          <a:p>
            <a:pPr>
              <a:lnSpc>
                <a:spcPct val="90000"/>
              </a:lnSpc>
              <a:buFontTx/>
              <a:buChar char="-"/>
            </a:pPr>
            <a:r>
              <a:rPr lang="en-US" sz="1000"/>
              <a:t> There is no gas bubbles in molten corium. They are created in core trap because of corium-concrete interaction. This case must be considered separately.</a:t>
            </a:r>
          </a:p>
          <a:p>
            <a:pPr>
              <a:lnSpc>
                <a:spcPct val="90000"/>
              </a:lnSpc>
              <a:buFontTx/>
              <a:buChar char="-"/>
            </a:pPr>
            <a:r>
              <a:rPr lang="en-US" sz="1000"/>
              <a:t> Fission product vapor over molten corium is saturated. It is blown away at finite rate and this determines the rate of fission product release.</a:t>
            </a:r>
          </a:p>
          <a:p>
            <a:pPr>
              <a:lnSpc>
                <a:spcPct val="90000"/>
              </a:lnSpc>
              <a:buFontTx/>
              <a:buChar char="-"/>
            </a:pPr>
            <a:r>
              <a:rPr lang="en-US" sz="1000"/>
              <a:t> Finite rate of other kinetic effects like fission products evaporation is not taken into consideration. Such an approach gives the upper estimate of FP release rate</a:t>
            </a:r>
          </a:p>
          <a:p>
            <a:pPr>
              <a:lnSpc>
                <a:spcPct val="90000"/>
              </a:lnSpc>
              <a:buFontTx/>
              <a:buChar char="-"/>
            </a:pPr>
            <a:r>
              <a:rPr lang="en-US" sz="1000"/>
              <a:t> The molten corium and the gas phase over it is considered as molecular ideal mixture. It allows to take into consideration chemistry effects which are of great importance for calculating FP release rate.</a:t>
            </a:r>
          </a:p>
          <a:p>
            <a:pPr>
              <a:lnSpc>
                <a:spcPct val="90000"/>
              </a:lnSpc>
            </a:pPr>
            <a:r>
              <a:rPr lang="en-US" sz="1000"/>
              <a:t>Experimental data used in the model were taken from IVTANTHERMO database and some other bases. Release rate of U, Zr, Fe, Ni, Cr predicted by model was compared with results of MASCA experiments.</a:t>
            </a:r>
            <a:endParaRPr lang="ru-RU" sz="1000"/>
          </a:p>
          <a:p>
            <a:pPr>
              <a:lnSpc>
                <a:spcPct val="90000"/>
              </a:lnSpc>
            </a:pPr>
            <a:r>
              <a:rPr lang="ru-RU" sz="1000"/>
              <a:t>Главные предположения модели следующие. </a:t>
            </a:r>
          </a:p>
          <a:p>
            <a:pPr>
              <a:lnSpc>
                <a:spcPct val="90000"/>
              </a:lnSpc>
              <a:buFontTx/>
              <a:buChar char="-"/>
            </a:pPr>
            <a:r>
              <a:rPr lang="ru-RU" sz="1000"/>
              <a:t> В кориуме на днище реактора нет газовых пузырей. Они могут возникать лишь в ловушке в результате взаимодействия кориума с бетоном. Выход ПД из ловушки нужно рассматривать отдельно.</a:t>
            </a:r>
          </a:p>
          <a:p>
            <a:pPr>
              <a:lnSpc>
                <a:spcPct val="90000"/>
              </a:lnSpc>
              <a:buFontTx/>
              <a:buChar char="-"/>
            </a:pPr>
            <a:r>
              <a:rPr lang="ru-RU" sz="1000"/>
              <a:t> Пар ПД над кориумом насыщенный, равновесный. Он сдувается с заданной скоростью, что и определяет скорость выхода ПД. </a:t>
            </a:r>
          </a:p>
          <a:p>
            <a:pPr>
              <a:lnSpc>
                <a:spcPct val="90000"/>
              </a:lnSpc>
              <a:buFontTx/>
              <a:buChar char="-"/>
            </a:pPr>
            <a:r>
              <a:rPr lang="ru-RU" sz="1000"/>
              <a:t> Конечная скорость других кинетических эффектов, таких как конвекция ПД в кориуме или испарение их с поверхности, не учитывается. В результате получается верхняя, консервативная оценка скорости выхода ПД.</a:t>
            </a:r>
          </a:p>
          <a:p>
            <a:pPr>
              <a:lnSpc>
                <a:spcPct val="90000"/>
              </a:lnSpc>
              <a:buFontTx/>
              <a:buChar char="-"/>
            </a:pPr>
            <a:r>
              <a:rPr lang="ru-RU" sz="1000"/>
              <a:t> Жидкий кориум и газовая фаза рассматриваются как идеальные смеси молекул. Молекулярная структура позволяет описать химические эффекты, которые очень важны для описания выхода ПД из расплава.</a:t>
            </a:r>
          </a:p>
          <a:p>
            <a:pPr>
              <a:lnSpc>
                <a:spcPct val="90000"/>
              </a:lnSpc>
            </a:pPr>
            <a:r>
              <a:rPr lang="ru-RU" sz="1000"/>
              <a:t>Экспериментальные данные, на основании которых строилась модель, брались из термодинамической базы </a:t>
            </a:r>
            <a:r>
              <a:rPr lang="en-US" sz="1000"/>
              <a:t>IVTANTHERMO </a:t>
            </a:r>
            <a:r>
              <a:rPr lang="ru-RU" sz="1000"/>
              <a:t>и некоторых других баз. Предсказания модели сравнивались с результатами экспериментов </a:t>
            </a:r>
            <a:r>
              <a:rPr lang="en-US" sz="1000"/>
              <a:t>MASCA.</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DDDBF32-268F-4525-AACB-5DDE8F875CA9}" type="slidenum">
              <a:rPr lang="en-GB"/>
              <a:pPr/>
              <a:t>30</a:t>
            </a:fld>
            <a:endParaRPr lang="en-GB"/>
          </a:p>
        </p:txBody>
      </p:sp>
      <p:sp>
        <p:nvSpPr>
          <p:cNvPr id="781314" name="Rectangle 2"/>
          <p:cNvSpPr>
            <a:spLocks noRot="1" noChangeArrowheads="1" noTextEdit="1"/>
          </p:cNvSpPr>
          <p:nvPr>
            <p:ph type="sldImg"/>
          </p:nvPr>
        </p:nvSpPr>
        <p:spPr>
          <a:ln/>
        </p:spPr>
      </p:sp>
      <p:sp>
        <p:nvSpPr>
          <p:cNvPr id="781315" name="Rectangle 3"/>
          <p:cNvSpPr>
            <a:spLocks noGrp="1" noChangeArrowheads="1"/>
          </p:cNvSpPr>
          <p:nvPr>
            <p:ph type="body" idx="1"/>
          </p:nvPr>
        </p:nvSpPr>
        <p:spPr>
          <a:xfrm>
            <a:off x="914400" y="4343400"/>
            <a:ext cx="5029200" cy="4114800"/>
          </a:xfrm>
        </p:spPr>
        <p:txBody>
          <a:bodyPr/>
          <a:lstStyle/>
          <a:p>
            <a:r>
              <a:rPr lang="en-US"/>
              <a:t>The model gives an upper estimate of FP release in neutral atmosphere because finite rate of some kinetic processes is neglected. Molecular approach allows to describe also FP release into oxygen-containing atmospheres.</a:t>
            </a:r>
          </a:p>
          <a:p>
            <a:r>
              <a:rPr lang="en-US"/>
              <a:t>In the next quarter we planning to take into consideration finite rate of corium oxidation in oxygen-containing atmosphere and non-uniform FP distribution in gas phase. More realistic estimates of FP release is expected.</a:t>
            </a:r>
          </a:p>
          <a:p>
            <a:endParaRPr lang="en-US"/>
          </a:p>
          <a:p>
            <a:r>
              <a:rPr lang="ru-RU"/>
              <a:t>Модель даёт верхнюю оценку выхода ПД в нейтральной атмосфере, поскольку конечная скорость некоторых процессов не учитывается. Молекулярные представления позволяют в едином ключе описывать также выход ПД и в кислородсодержащие атмосферы. </a:t>
            </a:r>
          </a:p>
          <a:p>
            <a:r>
              <a:rPr lang="ru-RU"/>
              <a:t>В следующем квартале планируется учесть конечную скорость окисления кориума в кислородсодержащей атмосфере и неоднородное распределение ПД в газовой фазе. Ожидается, что это приведёт к более реалистичной оценке выхода ПД из расплава.</a:t>
            </a: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874759D5-FF23-468E-B8BE-D6AD022C951C}" type="slidenum">
              <a:rPr lang="en-GB"/>
              <a:pPr/>
              <a:t>32</a:t>
            </a:fld>
            <a:endParaRPr lang="en-GB"/>
          </a:p>
        </p:txBody>
      </p:sp>
      <p:sp>
        <p:nvSpPr>
          <p:cNvPr id="833538" name="Rectangle 2"/>
          <p:cNvSpPr>
            <a:spLocks noRot="1" noChangeArrowheads="1" noTextEdit="1"/>
          </p:cNvSpPr>
          <p:nvPr>
            <p:ph type="sldImg"/>
          </p:nvPr>
        </p:nvSpPr>
        <p:spPr>
          <a:ln/>
        </p:spPr>
      </p:sp>
      <p:sp>
        <p:nvSpPr>
          <p:cNvPr id="83353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3DF39BF-A154-46E5-B026-46D67F403730}" type="slidenum">
              <a:rPr lang="en-GB"/>
              <a:pPr/>
              <a:t>33</a:t>
            </a:fld>
            <a:endParaRPr lang="en-GB"/>
          </a:p>
        </p:txBody>
      </p:sp>
      <p:sp>
        <p:nvSpPr>
          <p:cNvPr id="835586" name="Rectangle 2"/>
          <p:cNvSpPr>
            <a:spLocks noRot="1" noChangeArrowheads="1" noTextEdit="1"/>
          </p:cNvSpPr>
          <p:nvPr>
            <p:ph type="sldImg"/>
          </p:nvPr>
        </p:nvSpPr>
        <p:spPr>
          <a:ln/>
        </p:spPr>
      </p:sp>
      <p:sp>
        <p:nvSpPr>
          <p:cNvPr id="835587" name="Rectangle 3"/>
          <p:cNvSpPr>
            <a:spLocks noGrp="1" noChangeArrowheads="1"/>
          </p:cNvSpPr>
          <p:nvPr>
            <p:ph type="body" idx="1"/>
          </p:nvPr>
        </p:nvSpPr>
        <p:spPr/>
        <p:txBody>
          <a:bodyPr/>
          <a:lstStyle/>
          <a:p>
            <a:endParaRPr lang="ru-RU"/>
          </a:p>
          <a:p>
            <a:endParaRPr lang="en-US"/>
          </a:p>
          <a:p>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09660946-03D9-45F1-ADD9-6ED7BE7D016D}" type="slidenum">
              <a:rPr lang="en-GB"/>
              <a:pPr/>
              <a:t>36</a:t>
            </a:fld>
            <a:endParaRPr lang="en-GB"/>
          </a:p>
        </p:txBody>
      </p:sp>
      <p:sp>
        <p:nvSpPr>
          <p:cNvPr id="846850" name="Rectangle 2"/>
          <p:cNvSpPr>
            <a:spLocks noRot="1" noChangeArrowheads="1" noTextEdit="1"/>
          </p:cNvSpPr>
          <p:nvPr>
            <p:ph type="sldImg"/>
          </p:nvPr>
        </p:nvSpPr>
        <p:spPr>
          <a:xfrm>
            <a:off x="1143000" y="782638"/>
            <a:ext cx="4572000" cy="3429000"/>
          </a:xfrm>
          <a:ln/>
        </p:spPr>
      </p:sp>
      <p:sp>
        <p:nvSpPr>
          <p:cNvPr id="846851" name="Rectangle 3"/>
          <p:cNvSpPr>
            <a:spLocks noGrp="1" noChangeArrowheads="1"/>
          </p:cNvSpPr>
          <p:nvPr>
            <p:ph type="body" idx="1"/>
          </p:nvPr>
        </p:nvSpPr>
        <p:spPr/>
        <p:txBody>
          <a:bodyPr/>
          <a:lstStyle/>
          <a:p>
            <a:endParaRPr lang="de-DE" b="1">
              <a:solidFill>
                <a:srgbClr val="000066"/>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95F54C05-1F57-44D9-8484-3E257B9E2494}" type="slidenum">
              <a:rPr lang="en-GB"/>
              <a:pPr/>
              <a:t>37</a:t>
            </a:fld>
            <a:endParaRPr lang="en-GB"/>
          </a:p>
        </p:txBody>
      </p:sp>
      <p:sp>
        <p:nvSpPr>
          <p:cNvPr id="839682" name="Rectangle 2"/>
          <p:cNvSpPr>
            <a:spLocks noRot="1" noChangeArrowheads="1" noTextEdit="1"/>
          </p:cNvSpPr>
          <p:nvPr>
            <p:ph type="sldImg"/>
          </p:nvPr>
        </p:nvSpPr>
        <p:spPr>
          <a:xfrm>
            <a:off x="1143000" y="782638"/>
            <a:ext cx="4572000" cy="3429000"/>
          </a:xfrm>
          <a:ln/>
        </p:spPr>
      </p:sp>
      <p:sp>
        <p:nvSpPr>
          <p:cNvPr id="839683" name="Rectangle 3"/>
          <p:cNvSpPr>
            <a:spLocks noGrp="1" noChangeArrowheads="1"/>
          </p:cNvSpPr>
          <p:nvPr>
            <p:ph type="body" idx="1"/>
          </p:nvPr>
        </p:nvSpPr>
        <p:spPr/>
        <p:txBody>
          <a:bodyPr/>
          <a:lstStyle/>
          <a:p>
            <a:endParaRPr lang="de-DE" b="1">
              <a:solidFill>
                <a:srgbClr val="000066"/>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3D8DF9BA-1162-4FAF-9AD2-8565B66B43E7}" type="slidenum">
              <a:rPr lang="en-GB"/>
              <a:pPr/>
              <a:t>38</a:t>
            </a:fld>
            <a:endParaRPr lang="en-GB"/>
          </a:p>
        </p:txBody>
      </p:sp>
      <p:sp>
        <p:nvSpPr>
          <p:cNvPr id="841730" name="Rectangle 2"/>
          <p:cNvSpPr>
            <a:spLocks noRot="1" noChangeArrowheads="1" noTextEdit="1"/>
          </p:cNvSpPr>
          <p:nvPr>
            <p:ph type="sldImg"/>
          </p:nvPr>
        </p:nvSpPr>
        <p:spPr>
          <a:ln/>
        </p:spPr>
      </p:sp>
      <p:sp>
        <p:nvSpPr>
          <p:cNvPr id="84173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63A9B1B5-9970-40DC-AF73-C1BF212B31B7}" type="slidenum">
              <a:rPr lang="en-GB"/>
              <a:pPr/>
              <a:t>44</a:t>
            </a:fld>
            <a:endParaRPr lang="en-GB"/>
          </a:p>
        </p:txBody>
      </p:sp>
      <p:sp>
        <p:nvSpPr>
          <p:cNvPr id="784386" name="Rectangle 2"/>
          <p:cNvSpPr>
            <a:spLocks noRot="1" noChangeArrowheads="1" noTextEdit="1"/>
          </p:cNvSpPr>
          <p:nvPr>
            <p:ph type="sldImg"/>
          </p:nvPr>
        </p:nvSpPr>
        <p:spPr>
          <a:ln/>
        </p:spPr>
      </p:sp>
      <p:sp>
        <p:nvSpPr>
          <p:cNvPr id="784387"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D67F157C-D725-462A-BF19-1EA251163FE7}" type="slidenum">
              <a:rPr lang="en-GB"/>
              <a:pPr/>
              <a:t>3</a:t>
            </a:fld>
            <a:endParaRPr lang="en-GB"/>
          </a:p>
        </p:txBody>
      </p:sp>
      <p:sp>
        <p:nvSpPr>
          <p:cNvPr id="702466" name="Rectangle 2"/>
          <p:cNvSpPr>
            <a:spLocks noRot="1" noChangeArrowheads="1" noTextEdit="1"/>
          </p:cNvSpPr>
          <p:nvPr>
            <p:ph type="sldImg"/>
          </p:nvPr>
        </p:nvSpPr>
        <p:spPr>
          <a:ln/>
        </p:spPr>
      </p:sp>
      <p:sp>
        <p:nvSpPr>
          <p:cNvPr id="702467" name="Rectangle 3"/>
          <p:cNvSpPr>
            <a:spLocks noGrp="1" noChangeArrowheads="1"/>
          </p:cNvSpPr>
          <p:nvPr>
            <p:ph type="body" idx="1"/>
          </p:nvPr>
        </p:nvSpPr>
        <p:spPr>
          <a:xfrm>
            <a:off x="914400" y="4343400"/>
            <a:ext cx="5029200" cy="4114800"/>
          </a:xfrm>
        </p:spPr>
        <p:txBody>
          <a:bodyPr/>
          <a:lstStyle/>
          <a:p>
            <a:endParaRPr 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EF7DC2D8-1EF2-47A1-8936-B8AE5E69C819}" type="slidenum">
              <a:rPr lang="en-GB"/>
              <a:pPr/>
              <a:t>45</a:t>
            </a:fld>
            <a:endParaRPr lang="en-GB"/>
          </a:p>
        </p:txBody>
      </p:sp>
      <p:sp>
        <p:nvSpPr>
          <p:cNvPr id="786434" name="Rectangle 2"/>
          <p:cNvSpPr>
            <a:spLocks noRot="1" noChangeArrowheads="1" noTextEdit="1"/>
          </p:cNvSpPr>
          <p:nvPr>
            <p:ph type="sldImg"/>
          </p:nvPr>
        </p:nvSpPr>
        <p:spPr>
          <a:ln/>
        </p:spPr>
      </p:sp>
      <p:sp>
        <p:nvSpPr>
          <p:cNvPr id="786435"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D606E4B3-A23A-4B67-A29F-678D6EB209D0}" type="slidenum">
              <a:rPr lang="en-GB"/>
              <a:pPr/>
              <a:t>46</a:t>
            </a:fld>
            <a:endParaRPr lang="en-GB"/>
          </a:p>
        </p:txBody>
      </p:sp>
      <p:sp>
        <p:nvSpPr>
          <p:cNvPr id="788482" name="Rectangle 2"/>
          <p:cNvSpPr>
            <a:spLocks noRot="1" noChangeArrowheads="1" noTextEdit="1"/>
          </p:cNvSpPr>
          <p:nvPr>
            <p:ph type="sldImg"/>
          </p:nvPr>
        </p:nvSpPr>
        <p:spPr>
          <a:ln/>
        </p:spPr>
      </p:sp>
      <p:sp>
        <p:nvSpPr>
          <p:cNvPr id="788483"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2428FDA-C7F0-4432-AE3C-2F49126F11E8}" type="slidenum">
              <a:rPr lang="en-GB"/>
              <a:pPr/>
              <a:t>47</a:t>
            </a:fld>
            <a:endParaRPr lang="en-GB"/>
          </a:p>
        </p:txBody>
      </p:sp>
      <p:sp>
        <p:nvSpPr>
          <p:cNvPr id="790530" name="Rectangle 2"/>
          <p:cNvSpPr>
            <a:spLocks noRot="1" noChangeArrowheads="1" noTextEdit="1"/>
          </p:cNvSpPr>
          <p:nvPr>
            <p:ph type="sldImg"/>
          </p:nvPr>
        </p:nvSpPr>
        <p:spPr>
          <a:ln/>
        </p:spPr>
      </p:sp>
      <p:sp>
        <p:nvSpPr>
          <p:cNvPr id="79053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210499F2-305F-4E34-BB3F-FE119EBB47B0}" type="slidenum">
              <a:rPr lang="en-GB"/>
              <a:pPr/>
              <a:t>48</a:t>
            </a:fld>
            <a:endParaRPr lang="en-GB"/>
          </a:p>
        </p:txBody>
      </p:sp>
      <p:sp>
        <p:nvSpPr>
          <p:cNvPr id="792578" name="Rectangle 2"/>
          <p:cNvSpPr>
            <a:spLocks noRot="1" noChangeArrowheads="1" noTextEdit="1"/>
          </p:cNvSpPr>
          <p:nvPr>
            <p:ph type="sldImg"/>
          </p:nvPr>
        </p:nvSpPr>
        <p:spPr>
          <a:ln/>
        </p:spPr>
      </p:sp>
      <p:sp>
        <p:nvSpPr>
          <p:cNvPr id="792579"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7556201E-B59C-481A-840E-D560650AFC7F}" type="slidenum">
              <a:rPr lang="en-GB"/>
              <a:pPr/>
              <a:t>49</a:t>
            </a:fld>
            <a:endParaRPr lang="en-GB"/>
          </a:p>
        </p:txBody>
      </p:sp>
      <p:sp>
        <p:nvSpPr>
          <p:cNvPr id="794626" name="Rectangle 2"/>
          <p:cNvSpPr>
            <a:spLocks noRot="1" noChangeArrowheads="1" noTextEdit="1"/>
          </p:cNvSpPr>
          <p:nvPr>
            <p:ph type="sldImg"/>
          </p:nvPr>
        </p:nvSpPr>
        <p:spPr>
          <a:ln/>
        </p:spPr>
      </p:sp>
      <p:sp>
        <p:nvSpPr>
          <p:cNvPr id="794627"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B2A320FF-C934-4DA0-A64B-2F3D23F97B38}" type="slidenum">
              <a:rPr lang="en-GB"/>
              <a:pPr/>
              <a:t>54</a:t>
            </a:fld>
            <a:endParaRPr lang="en-GB"/>
          </a:p>
        </p:txBody>
      </p:sp>
      <p:sp>
        <p:nvSpPr>
          <p:cNvPr id="800770" name="Rectangle 2"/>
          <p:cNvSpPr>
            <a:spLocks noRot="1" noChangeArrowheads="1" noTextEdit="1"/>
          </p:cNvSpPr>
          <p:nvPr>
            <p:ph type="sldImg"/>
          </p:nvPr>
        </p:nvSpPr>
        <p:spPr>
          <a:ln/>
        </p:spPr>
      </p:sp>
      <p:sp>
        <p:nvSpPr>
          <p:cNvPr id="80077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C5867D7C-33C1-4D8C-80FE-1E3A57ABD0ED}" type="slidenum">
              <a:rPr lang="en-GB"/>
              <a:pPr/>
              <a:t>55</a:t>
            </a:fld>
            <a:endParaRPr lang="en-GB"/>
          </a:p>
        </p:txBody>
      </p:sp>
      <p:sp>
        <p:nvSpPr>
          <p:cNvPr id="802818" name="Rectangle 2"/>
          <p:cNvSpPr>
            <a:spLocks noRot="1" noChangeArrowheads="1" noTextEdit="1"/>
          </p:cNvSpPr>
          <p:nvPr>
            <p:ph type="sldImg"/>
          </p:nvPr>
        </p:nvSpPr>
        <p:spPr>
          <a:ln/>
        </p:spPr>
      </p:sp>
      <p:sp>
        <p:nvSpPr>
          <p:cNvPr id="802819"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351BA6F1-B11C-46B5-94D4-17C138FE10F7}" type="slidenum">
              <a:rPr lang="en-GB"/>
              <a:pPr/>
              <a:t>56</a:t>
            </a:fld>
            <a:endParaRPr lang="en-GB"/>
          </a:p>
        </p:txBody>
      </p:sp>
      <p:sp>
        <p:nvSpPr>
          <p:cNvPr id="804866" name="Rectangle 2"/>
          <p:cNvSpPr>
            <a:spLocks noRot="1" noChangeArrowheads="1" noTextEdit="1"/>
          </p:cNvSpPr>
          <p:nvPr>
            <p:ph type="sldImg"/>
          </p:nvPr>
        </p:nvSpPr>
        <p:spPr>
          <a:ln/>
        </p:spPr>
      </p:sp>
      <p:sp>
        <p:nvSpPr>
          <p:cNvPr id="804867"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AF6E2A00-6DE2-46EF-ADA4-6CB66759EC3B}" type="slidenum">
              <a:rPr lang="en-GB"/>
              <a:pPr/>
              <a:t>63</a:t>
            </a:fld>
            <a:endParaRPr lang="en-GB"/>
          </a:p>
        </p:txBody>
      </p:sp>
      <p:sp>
        <p:nvSpPr>
          <p:cNvPr id="813058" name="Rectangle 2"/>
          <p:cNvSpPr>
            <a:spLocks noRot="1" noChangeArrowheads="1" noTextEdit="1"/>
          </p:cNvSpPr>
          <p:nvPr>
            <p:ph type="sldImg"/>
          </p:nvPr>
        </p:nvSpPr>
        <p:spPr>
          <a:ln/>
        </p:spPr>
      </p:sp>
      <p:sp>
        <p:nvSpPr>
          <p:cNvPr id="813059" name="Rectangle 3"/>
          <p:cNvSpPr>
            <a:spLocks noGrp="1" noChangeArrowheads="1"/>
          </p:cNvSpPr>
          <p:nvPr>
            <p:ph type="body" idx="1"/>
          </p:nvPr>
        </p:nvSpPr>
        <p:spPr/>
        <p:txBody>
          <a:bodyPr/>
          <a:lstStyle/>
          <a:p>
            <a:r>
              <a:rPr lang="en-US"/>
              <a:t>Fewfrefwsfefwsf</a:t>
            </a:r>
          </a:p>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31F8176E-EB09-48F4-A731-28B8A30E8B58}" type="slidenum">
              <a:rPr lang="en-GB"/>
              <a:pPr/>
              <a:t>4</a:t>
            </a:fld>
            <a:endParaRPr lang="en-GB"/>
          </a:p>
        </p:txBody>
      </p:sp>
      <p:sp>
        <p:nvSpPr>
          <p:cNvPr id="731138" name="Rectangle 2"/>
          <p:cNvSpPr>
            <a:spLocks noRot="1" noChangeArrowheads="1" noTextEdit="1"/>
          </p:cNvSpPr>
          <p:nvPr>
            <p:ph type="sldImg"/>
          </p:nvPr>
        </p:nvSpPr>
        <p:spPr>
          <a:ln/>
        </p:spPr>
      </p:sp>
      <p:sp>
        <p:nvSpPr>
          <p:cNvPr id="731139"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34549427-D8A4-4DFE-B132-B99B12C0E899}" type="slidenum">
              <a:rPr lang="en-GB"/>
              <a:pPr/>
              <a:t>5</a:t>
            </a:fld>
            <a:endParaRPr lang="en-GB"/>
          </a:p>
        </p:txBody>
      </p:sp>
      <p:sp>
        <p:nvSpPr>
          <p:cNvPr id="747522" name="Rectangle 2"/>
          <p:cNvSpPr>
            <a:spLocks noRot="1" noChangeArrowheads="1" noTextEdit="1"/>
          </p:cNvSpPr>
          <p:nvPr>
            <p:ph type="sldImg"/>
          </p:nvPr>
        </p:nvSpPr>
        <p:spPr>
          <a:ln/>
        </p:spPr>
      </p:sp>
      <p:sp>
        <p:nvSpPr>
          <p:cNvPr id="747523"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99599379-BF99-4270-B17C-E8C03D21E5DC}" type="slidenum">
              <a:rPr lang="en-GB"/>
              <a:pPr/>
              <a:t>6</a:t>
            </a:fld>
            <a:endParaRPr lang="en-GB"/>
          </a:p>
        </p:txBody>
      </p:sp>
      <p:sp>
        <p:nvSpPr>
          <p:cNvPr id="749570" name="Rectangle 2"/>
          <p:cNvSpPr>
            <a:spLocks noRot="1" noChangeArrowheads="1" noTextEdit="1"/>
          </p:cNvSpPr>
          <p:nvPr>
            <p:ph type="sldImg"/>
          </p:nvPr>
        </p:nvSpPr>
        <p:spPr>
          <a:ln/>
        </p:spPr>
      </p:sp>
      <p:sp>
        <p:nvSpPr>
          <p:cNvPr id="74957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CB3CCC11-4DD7-43BA-9699-AC0D38A7ED11}" type="slidenum">
              <a:rPr lang="en-GB"/>
              <a:pPr/>
              <a:t>8</a:t>
            </a:fld>
            <a:endParaRPr lang="en-GB"/>
          </a:p>
        </p:txBody>
      </p:sp>
      <p:sp>
        <p:nvSpPr>
          <p:cNvPr id="751618" name="Rectangle 2"/>
          <p:cNvSpPr>
            <a:spLocks noRot="1" noChangeArrowheads="1" noTextEdit="1"/>
          </p:cNvSpPr>
          <p:nvPr>
            <p:ph type="sldImg"/>
          </p:nvPr>
        </p:nvSpPr>
        <p:spPr>
          <a:ln/>
        </p:spPr>
      </p:sp>
      <p:sp>
        <p:nvSpPr>
          <p:cNvPr id="751619" name="Rectangle 3"/>
          <p:cNvSpPr>
            <a:spLocks noGrp="1" noChangeArrowheads="1"/>
          </p:cNvSpPr>
          <p:nvPr>
            <p:ph type="body" idx="1"/>
          </p:nvPr>
        </p:nvSpPr>
        <p:spPr/>
        <p:txBody>
          <a:bodyPr/>
          <a:lstStyle/>
          <a:p>
            <a:pPr>
              <a:buFontTx/>
              <a:buChar char="-"/>
            </a:pPr>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9B6FAF8B-7070-427D-A0D9-FD3488C2C241}" type="slidenum">
              <a:rPr lang="en-GB"/>
              <a:pPr/>
              <a:t>9</a:t>
            </a:fld>
            <a:endParaRPr lang="en-GB"/>
          </a:p>
        </p:txBody>
      </p:sp>
      <p:sp>
        <p:nvSpPr>
          <p:cNvPr id="819202" name="Rectangle 2"/>
          <p:cNvSpPr>
            <a:spLocks noRot="1" noChangeArrowheads="1" noTextEdit="1"/>
          </p:cNvSpPr>
          <p:nvPr>
            <p:ph type="sldImg"/>
          </p:nvPr>
        </p:nvSpPr>
        <p:spPr>
          <a:ln/>
        </p:spPr>
      </p:sp>
      <p:sp>
        <p:nvSpPr>
          <p:cNvPr id="819203" name="Rectangle 3"/>
          <p:cNvSpPr>
            <a:spLocks noGrp="1" noChangeArrowheads="1"/>
          </p:cNvSpPr>
          <p:nvPr>
            <p:ph type="body" idx="1"/>
          </p:nvPr>
        </p:nvSpPr>
        <p:spPr/>
        <p:txBody>
          <a:bodyPr/>
          <a:lstStyle/>
          <a:p>
            <a:r>
              <a:rPr lang="ru-RU"/>
              <a:t>Читать слайд</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E4F28352-258A-45FB-9D30-3142FF8BF550}" type="slidenum">
              <a:rPr lang="en-GB"/>
              <a:pPr/>
              <a:t>10</a:t>
            </a:fld>
            <a:endParaRPr lang="en-GB"/>
          </a:p>
        </p:txBody>
      </p:sp>
      <p:sp>
        <p:nvSpPr>
          <p:cNvPr id="821250" name="Rectangle 2"/>
          <p:cNvSpPr>
            <a:spLocks noRot="1" noChangeArrowheads="1" noTextEdit="1"/>
          </p:cNvSpPr>
          <p:nvPr>
            <p:ph type="sldImg"/>
          </p:nvPr>
        </p:nvSpPr>
        <p:spPr>
          <a:ln/>
        </p:spPr>
      </p:sp>
      <p:sp>
        <p:nvSpPr>
          <p:cNvPr id="821251" name="Rectangle 3"/>
          <p:cNvSpPr>
            <a:spLocks noGrp="1" noChangeArrowheads="1"/>
          </p:cNvSpPr>
          <p:nvPr>
            <p:ph type="body" idx="1"/>
          </p:nvPr>
        </p:nvSpPr>
        <p:spPr/>
        <p:txBody>
          <a:bodyPr/>
          <a:lstStyle/>
          <a:p>
            <a:r>
              <a:rPr lang="ru-RU"/>
              <a:t>Читать слайд</a:t>
            </a:r>
          </a:p>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r>
              <a:rPr lang="en-US"/>
              <a:t>                        </a:t>
            </a:r>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Tree>
    <p:extLst>
      <p:ext uri="{BB962C8B-B14F-4D97-AF65-F5344CB8AC3E}">
        <p14:creationId xmlns:p14="http://schemas.microsoft.com/office/powerpoint/2010/main" val="1473400916"/>
      </p:ext>
    </p:extLst>
  </p:cSld>
  <p:clrMapOvr>
    <a:masterClrMapping/>
  </p:clrMapOvr>
  <p:transition advClick="0">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r>
              <a:rPr lang="en-US"/>
              <a:t>                        </a:t>
            </a:r>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Tree>
    <p:extLst>
      <p:ext uri="{BB962C8B-B14F-4D97-AF65-F5344CB8AC3E}">
        <p14:creationId xmlns:p14="http://schemas.microsoft.com/office/powerpoint/2010/main" val="1988997823"/>
      </p:ext>
    </p:extLst>
  </p:cSld>
  <p:clrMapOvr>
    <a:masterClrMapping/>
  </p:clrMapOvr>
  <p:transition advClick="0">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29388" y="280988"/>
            <a:ext cx="2001837" cy="5367337"/>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520700" y="280988"/>
            <a:ext cx="5856288" cy="5367337"/>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r>
              <a:rPr lang="en-US"/>
              <a:t>                        </a:t>
            </a:r>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Tree>
    <p:extLst>
      <p:ext uri="{BB962C8B-B14F-4D97-AF65-F5344CB8AC3E}">
        <p14:creationId xmlns:p14="http://schemas.microsoft.com/office/powerpoint/2010/main" val="3525177456"/>
      </p:ext>
    </p:extLst>
  </p:cSld>
  <p:clrMapOvr>
    <a:masterClrMapping/>
  </p:clrMapOvr>
  <p:transition advClick="0">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758825" y="280988"/>
            <a:ext cx="7772400" cy="4318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520700" y="1392238"/>
            <a:ext cx="3810000" cy="4256087"/>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483100" y="1392238"/>
            <a:ext cx="3810000" cy="205105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483100" y="3595688"/>
            <a:ext cx="3810000" cy="2052637"/>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Datumsplatzhalter 5"/>
          <p:cNvSpPr>
            <a:spLocks noGrp="1"/>
          </p:cNvSpPr>
          <p:nvPr>
            <p:ph type="dt" sz="half" idx="10"/>
          </p:nvPr>
        </p:nvSpPr>
        <p:spPr>
          <a:xfrm>
            <a:off x="7239000" y="6400800"/>
            <a:ext cx="1905000" cy="457200"/>
          </a:xfrm>
        </p:spPr>
        <p:txBody>
          <a:bodyPr/>
          <a:lstStyle>
            <a:lvl1pPr>
              <a:defRPr/>
            </a:lvl1pPr>
          </a:lstStyle>
          <a:p>
            <a:r>
              <a:rPr lang="en-US"/>
              <a:t>                        </a:t>
            </a:r>
            <a:endParaRPr lang="ru-RU"/>
          </a:p>
        </p:txBody>
      </p:sp>
      <p:sp>
        <p:nvSpPr>
          <p:cNvPr id="7" name="Fußzeilenplatzhalter 6"/>
          <p:cNvSpPr>
            <a:spLocks noGrp="1"/>
          </p:cNvSpPr>
          <p:nvPr>
            <p:ph type="ftr" sz="quarter" idx="11"/>
          </p:nvPr>
        </p:nvSpPr>
        <p:spPr>
          <a:xfrm>
            <a:off x="2700338" y="6610350"/>
            <a:ext cx="6019800" cy="247650"/>
          </a:xfrm>
        </p:spPr>
        <p:txBody>
          <a:bodyPr/>
          <a:lstStyle>
            <a:lvl1pPr>
              <a:defRPr/>
            </a:lvl1pPr>
          </a:lstStyle>
          <a:p>
            <a:endParaRPr lang="ru-RU"/>
          </a:p>
        </p:txBody>
      </p:sp>
    </p:spTree>
    <p:extLst>
      <p:ext uri="{BB962C8B-B14F-4D97-AF65-F5344CB8AC3E}">
        <p14:creationId xmlns:p14="http://schemas.microsoft.com/office/powerpoint/2010/main" val="503354757"/>
      </p:ext>
    </p:extLst>
  </p:cSld>
  <p:clrMapOvr>
    <a:masterClrMapping/>
  </p:clrMapOvr>
  <p:transition advClick="0">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a:xfrm>
            <a:off x="758825" y="280988"/>
            <a:ext cx="7772400" cy="431800"/>
          </a:xfrm>
        </p:spPr>
        <p:txBody>
          <a:bodyPr/>
          <a:lstStyle/>
          <a:p>
            <a:r>
              <a:rPr lang="de-DE" smtClean="0"/>
              <a:t>Titelmasterformat durch Klicken bearbeiten</a:t>
            </a:r>
            <a:endParaRPr lang="de-DE"/>
          </a:p>
        </p:txBody>
      </p:sp>
      <p:sp>
        <p:nvSpPr>
          <p:cNvPr id="3" name="Inhaltsplatzhalter 2"/>
          <p:cNvSpPr>
            <a:spLocks noGrp="1"/>
          </p:cNvSpPr>
          <p:nvPr>
            <p:ph sz="quarter" idx="1"/>
          </p:nvPr>
        </p:nvSpPr>
        <p:spPr>
          <a:xfrm>
            <a:off x="520700" y="1392238"/>
            <a:ext cx="3810000" cy="205105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483100" y="1392238"/>
            <a:ext cx="3810000" cy="205105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520700" y="3595688"/>
            <a:ext cx="3810000" cy="2052637"/>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Inhaltsplatzhalter 5"/>
          <p:cNvSpPr>
            <a:spLocks noGrp="1"/>
          </p:cNvSpPr>
          <p:nvPr>
            <p:ph sz="quarter" idx="4"/>
          </p:nvPr>
        </p:nvSpPr>
        <p:spPr>
          <a:xfrm>
            <a:off x="4483100" y="3595688"/>
            <a:ext cx="3810000" cy="2052637"/>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a:xfrm>
            <a:off x="7239000" y="6400800"/>
            <a:ext cx="1905000" cy="457200"/>
          </a:xfrm>
        </p:spPr>
        <p:txBody>
          <a:bodyPr/>
          <a:lstStyle>
            <a:lvl1pPr>
              <a:defRPr/>
            </a:lvl1pPr>
          </a:lstStyle>
          <a:p>
            <a:r>
              <a:rPr lang="en-US"/>
              <a:t>                        </a:t>
            </a:r>
            <a:endParaRPr lang="ru-RU"/>
          </a:p>
        </p:txBody>
      </p:sp>
      <p:sp>
        <p:nvSpPr>
          <p:cNvPr id="8" name="Fußzeilenplatzhalter 7"/>
          <p:cNvSpPr>
            <a:spLocks noGrp="1"/>
          </p:cNvSpPr>
          <p:nvPr>
            <p:ph type="ftr" sz="quarter" idx="11"/>
          </p:nvPr>
        </p:nvSpPr>
        <p:spPr>
          <a:xfrm>
            <a:off x="2700338" y="6610350"/>
            <a:ext cx="6019800" cy="247650"/>
          </a:xfrm>
        </p:spPr>
        <p:txBody>
          <a:bodyPr/>
          <a:lstStyle>
            <a:lvl1pPr>
              <a:defRPr/>
            </a:lvl1pPr>
          </a:lstStyle>
          <a:p>
            <a:endParaRPr lang="ru-RU"/>
          </a:p>
        </p:txBody>
      </p:sp>
    </p:spTree>
    <p:extLst>
      <p:ext uri="{BB962C8B-B14F-4D97-AF65-F5344CB8AC3E}">
        <p14:creationId xmlns:p14="http://schemas.microsoft.com/office/powerpoint/2010/main" val="3249277488"/>
      </p:ext>
    </p:extLst>
  </p:cSld>
  <p:clrMapOvr>
    <a:masterClrMapping/>
  </p:clrMapOvr>
  <p:transition advClick="0">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758825" y="280988"/>
            <a:ext cx="7772400" cy="4318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520700" y="1392238"/>
            <a:ext cx="3810000" cy="4256087"/>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483100" y="1392238"/>
            <a:ext cx="3810000" cy="4256087"/>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a:xfrm>
            <a:off x="7239000" y="6400800"/>
            <a:ext cx="1905000" cy="457200"/>
          </a:xfrm>
        </p:spPr>
        <p:txBody>
          <a:bodyPr/>
          <a:lstStyle>
            <a:lvl1pPr>
              <a:defRPr/>
            </a:lvl1pPr>
          </a:lstStyle>
          <a:p>
            <a:r>
              <a:rPr lang="en-US"/>
              <a:t>                        </a:t>
            </a:r>
            <a:endParaRPr lang="ru-RU"/>
          </a:p>
        </p:txBody>
      </p:sp>
      <p:sp>
        <p:nvSpPr>
          <p:cNvPr id="6" name="Fußzeilenplatzhalter 5"/>
          <p:cNvSpPr>
            <a:spLocks noGrp="1"/>
          </p:cNvSpPr>
          <p:nvPr>
            <p:ph type="ftr" sz="quarter" idx="11"/>
          </p:nvPr>
        </p:nvSpPr>
        <p:spPr>
          <a:xfrm>
            <a:off x="2700338" y="6610350"/>
            <a:ext cx="6019800" cy="247650"/>
          </a:xfrm>
        </p:spPr>
        <p:txBody>
          <a:bodyPr/>
          <a:lstStyle>
            <a:lvl1pPr>
              <a:defRPr/>
            </a:lvl1pPr>
          </a:lstStyle>
          <a:p>
            <a:endParaRPr lang="ru-RU"/>
          </a:p>
        </p:txBody>
      </p:sp>
    </p:spTree>
    <p:extLst>
      <p:ext uri="{BB962C8B-B14F-4D97-AF65-F5344CB8AC3E}">
        <p14:creationId xmlns:p14="http://schemas.microsoft.com/office/powerpoint/2010/main" val="3939081225"/>
      </p:ext>
    </p:extLst>
  </p:cSld>
  <p:clrMapOvr>
    <a:masterClrMapping/>
  </p:clrMapOvr>
  <p:transition advClick="0">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520700" y="280988"/>
            <a:ext cx="8010525" cy="5367337"/>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 name="Datumsplatzhalter 2"/>
          <p:cNvSpPr>
            <a:spLocks noGrp="1"/>
          </p:cNvSpPr>
          <p:nvPr>
            <p:ph type="dt" sz="half" idx="10"/>
          </p:nvPr>
        </p:nvSpPr>
        <p:spPr>
          <a:xfrm>
            <a:off x="7239000" y="6400800"/>
            <a:ext cx="1905000" cy="457200"/>
          </a:xfrm>
        </p:spPr>
        <p:txBody>
          <a:bodyPr/>
          <a:lstStyle>
            <a:lvl1pPr>
              <a:defRPr/>
            </a:lvl1pPr>
          </a:lstStyle>
          <a:p>
            <a:r>
              <a:rPr lang="en-US"/>
              <a:t>                        </a:t>
            </a:r>
            <a:endParaRPr lang="ru-RU"/>
          </a:p>
        </p:txBody>
      </p:sp>
      <p:sp>
        <p:nvSpPr>
          <p:cNvPr id="4" name="Fußzeilenplatzhalter 3"/>
          <p:cNvSpPr>
            <a:spLocks noGrp="1"/>
          </p:cNvSpPr>
          <p:nvPr>
            <p:ph type="ftr" sz="quarter" idx="11"/>
          </p:nvPr>
        </p:nvSpPr>
        <p:spPr>
          <a:xfrm>
            <a:off x="2700338" y="6610350"/>
            <a:ext cx="6019800" cy="247650"/>
          </a:xfrm>
        </p:spPr>
        <p:txBody>
          <a:bodyPr/>
          <a:lstStyle>
            <a:lvl1pPr>
              <a:defRPr/>
            </a:lvl1pPr>
          </a:lstStyle>
          <a:p>
            <a:endParaRPr lang="ru-RU"/>
          </a:p>
        </p:txBody>
      </p:sp>
    </p:spTree>
    <p:extLst>
      <p:ext uri="{BB962C8B-B14F-4D97-AF65-F5344CB8AC3E}">
        <p14:creationId xmlns:p14="http://schemas.microsoft.com/office/powerpoint/2010/main" val="3380933293"/>
      </p:ext>
    </p:extLst>
  </p:cSld>
  <p:clrMapOvr>
    <a:masterClrMapping/>
  </p:clrMapOvr>
  <p:transition advClick="0">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fld id="{184C067D-D974-4DFE-B32C-AE6DCA7A96B7}" type="slidenum">
              <a:rPr lang="ru-RU"/>
              <a:pPr/>
              <a:t>‹Nr.›</a:t>
            </a:fld>
            <a:endParaRPr lang="ru-RU"/>
          </a:p>
        </p:txBody>
      </p:sp>
    </p:spTree>
    <p:extLst>
      <p:ext uri="{BB962C8B-B14F-4D97-AF65-F5344CB8AC3E}">
        <p14:creationId xmlns:p14="http://schemas.microsoft.com/office/powerpoint/2010/main" val="1058447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fld id="{EBD55601-FBEA-45CB-AE2F-A829B171A8C2}" type="slidenum">
              <a:rPr lang="ru-RU"/>
              <a:pPr/>
              <a:t>‹Nr.›</a:t>
            </a:fld>
            <a:endParaRPr lang="ru-RU"/>
          </a:p>
        </p:txBody>
      </p:sp>
    </p:spTree>
    <p:extLst>
      <p:ext uri="{BB962C8B-B14F-4D97-AF65-F5344CB8AC3E}">
        <p14:creationId xmlns:p14="http://schemas.microsoft.com/office/powerpoint/2010/main" val="24696758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fld id="{42B086E2-592A-42C2-ABB6-43394E280E12}" type="slidenum">
              <a:rPr lang="ru-RU"/>
              <a:pPr/>
              <a:t>‹Nr.›</a:t>
            </a:fld>
            <a:endParaRPr lang="ru-RU"/>
          </a:p>
        </p:txBody>
      </p:sp>
    </p:spTree>
    <p:extLst>
      <p:ext uri="{BB962C8B-B14F-4D97-AF65-F5344CB8AC3E}">
        <p14:creationId xmlns:p14="http://schemas.microsoft.com/office/powerpoint/2010/main" val="17230383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endParaRPr lang="ru-RU"/>
          </a:p>
        </p:txBody>
      </p:sp>
      <p:sp>
        <p:nvSpPr>
          <p:cNvPr id="6" name="Fußzeilenplatzhalter 5"/>
          <p:cNvSpPr>
            <a:spLocks noGrp="1"/>
          </p:cNvSpPr>
          <p:nvPr>
            <p:ph type="ftr" sz="quarter" idx="11"/>
          </p:nvPr>
        </p:nvSpPr>
        <p:spPr/>
        <p:txBody>
          <a:bodyPr/>
          <a:lstStyle>
            <a:lvl1pPr>
              <a:defRPr/>
            </a:lvl1pPr>
          </a:lstStyle>
          <a:p>
            <a:endParaRPr lang="ru-RU"/>
          </a:p>
        </p:txBody>
      </p:sp>
      <p:sp>
        <p:nvSpPr>
          <p:cNvPr id="7" name="Foliennummernplatzhalter 6"/>
          <p:cNvSpPr>
            <a:spLocks noGrp="1"/>
          </p:cNvSpPr>
          <p:nvPr>
            <p:ph type="sldNum" sz="quarter" idx="12"/>
          </p:nvPr>
        </p:nvSpPr>
        <p:spPr/>
        <p:txBody>
          <a:bodyPr/>
          <a:lstStyle>
            <a:lvl1pPr>
              <a:defRPr/>
            </a:lvl1pPr>
          </a:lstStyle>
          <a:p>
            <a:fld id="{BF7E9666-25E2-4195-A4FC-C0D770471B06}" type="slidenum">
              <a:rPr lang="ru-RU"/>
              <a:pPr/>
              <a:t>‹Nr.›</a:t>
            </a:fld>
            <a:endParaRPr lang="ru-RU"/>
          </a:p>
        </p:txBody>
      </p:sp>
    </p:spTree>
    <p:extLst>
      <p:ext uri="{BB962C8B-B14F-4D97-AF65-F5344CB8AC3E}">
        <p14:creationId xmlns:p14="http://schemas.microsoft.com/office/powerpoint/2010/main" val="1727792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r>
              <a:rPr lang="en-US"/>
              <a:t>                        </a:t>
            </a:r>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Tree>
    <p:extLst>
      <p:ext uri="{BB962C8B-B14F-4D97-AF65-F5344CB8AC3E}">
        <p14:creationId xmlns:p14="http://schemas.microsoft.com/office/powerpoint/2010/main" val="2153753476"/>
      </p:ext>
    </p:extLst>
  </p:cSld>
  <p:clrMapOvr>
    <a:masterClrMapping/>
  </p:clrMapOvr>
  <p:transition advClick="0">
    <p:zo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a:defRPr/>
            </a:lvl1pPr>
          </a:lstStyle>
          <a:p>
            <a:endParaRPr lang="ru-RU"/>
          </a:p>
        </p:txBody>
      </p:sp>
      <p:sp>
        <p:nvSpPr>
          <p:cNvPr id="8" name="Fußzeilenplatzhalter 7"/>
          <p:cNvSpPr>
            <a:spLocks noGrp="1"/>
          </p:cNvSpPr>
          <p:nvPr>
            <p:ph type="ftr" sz="quarter" idx="11"/>
          </p:nvPr>
        </p:nvSpPr>
        <p:spPr/>
        <p:txBody>
          <a:bodyPr/>
          <a:lstStyle>
            <a:lvl1pPr>
              <a:defRPr/>
            </a:lvl1pPr>
          </a:lstStyle>
          <a:p>
            <a:endParaRPr lang="ru-RU"/>
          </a:p>
        </p:txBody>
      </p:sp>
      <p:sp>
        <p:nvSpPr>
          <p:cNvPr id="9" name="Foliennummernplatzhalter 8"/>
          <p:cNvSpPr>
            <a:spLocks noGrp="1"/>
          </p:cNvSpPr>
          <p:nvPr>
            <p:ph type="sldNum" sz="quarter" idx="12"/>
          </p:nvPr>
        </p:nvSpPr>
        <p:spPr/>
        <p:txBody>
          <a:bodyPr/>
          <a:lstStyle>
            <a:lvl1pPr>
              <a:defRPr/>
            </a:lvl1pPr>
          </a:lstStyle>
          <a:p>
            <a:fld id="{7745733A-81A9-4D15-9A90-5AAD73AE2D17}" type="slidenum">
              <a:rPr lang="ru-RU"/>
              <a:pPr/>
              <a:t>‹Nr.›</a:t>
            </a:fld>
            <a:endParaRPr lang="ru-RU"/>
          </a:p>
        </p:txBody>
      </p:sp>
    </p:spTree>
    <p:extLst>
      <p:ext uri="{BB962C8B-B14F-4D97-AF65-F5344CB8AC3E}">
        <p14:creationId xmlns:p14="http://schemas.microsoft.com/office/powerpoint/2010/main" val="1724018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a:defRPr/>
            </a:lvl1pPr>
          </a:lstStyle>
          <a:p>
            <a:endParaRPr lang="ru-RU"/>
          </a:p>
        </p:txBody>
      </p:sp>
      <p:sp>
        <p:nvSpPr>
          <p:cNvPr id="4" name="Fußzeilenplatzhalter 3"/>
          <p:cNvSpPr>
            <a:spLocks noGrp="1"/>
          </p:cNvSpPr>
          <p:nvPr>
            <p:ph type="ftr" sz="quarter" idx="11"/>
          </p:nvPr>
        </p:nvSpPr>
        <p:spPr/>
        <p:txBody>
          <a:bodyPr/>
          <a:lstStyle>
            <a:lvl1pPr>
              <a:defRPr/>
            </a:lvl1pPr>
          </a:lstStyle>
          <a:p>
            <a:endParaRPr lang="ru-RU"/>
          </a:p>
        </p:txBody>
      </p:sp>
      <p:sp>
        <p:nvSpPr>
          <p:cNvPr id="5" name="Foliennummernplatzhalter 4"/>
          <p:cNvSpPr>
            <a:spLocks noGrp="1"/>
          </p:cNvSpPr>
          <p:nvPr>
            <p:ph type="sldNum" sz="quarter" idx="12"/>
          </p:nvPr>
        </p:nvSpPr>
        <p:spPr/>
        <p:txBody>
          <a:bodyPr/>
          <a:lstStyle>
            <a:lvl1pPr>
              <a:defRPr/>
            </a:lvl1pPr>
          </a:lstStyle>
          <a:p>
            <a:fld id="{BB199C94-107D-45CC-8FDA-789BB69FAC11}" type="slidenum">
              <a:rPr lang="ru-RU"/>
              <a:pPr/>
              <a:t>‹Nr.›</a:t>
            </a:fld>
            <a:endParaRPr lang="ru-RU"/>
          </a:p>
        </p:txBody>
      </p:sp>
    </p:spTree>
    <p:extLst>
      <p:ext uri="{BB962C8B-B14F-4D97-AF65-F5344CB8AC3E}">
        <p14:creationId xmlns:p14="http://schemas.microsoft.com/office/powerpoint/2010/main" val="22374268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ru-RU"/>
          </a:p>
        </p:txBody>
      </p:sp>
      <p:sp>
        <p:nvSpPr>
          <p:cNvPr id="3" name="Fußzeilenplatzhalter 2"/>
          <p:cNvSpPr>
            <a:spLocks noGrp="1"/>
          </p:cNvSpPr>
          <p:nvPr>
            <p:ph type="ftr" sz="quarter" idx="11"/>
          </p:nvPr>
        </p:nvSpPr>
        <p:spPr/>
        <p:txBody>
          <a:bodyPr/>
          <a:lstStyle>
            <a:lvl1pPr>
              <a:defRPr/>
            </a:lvl1pPr>
          </a:lstStyle>
          <a:p>
            <a:endParaRPr lang="ru-RU"/>
          </a:p>
        </p:txBody>
      </p:sp>
      <p:sp>
        <p:nvSpPr>
          <p:cNvPr id="4" name="Foliennummernplatzhalter 3"/>
          <p:cNvSpPr>
            <a:spLocks noGrp="1"/>
          </p:cNvSpPr>
          <p:nvPr>
            <p:ph type="sldNum" sz="quarter" idx="12"/>
          </p:nvPr>
        </p:nvSpPr>
        <p:spPr/>
        <p:txBody>
          <a:bodyPr/>
          <a:lstStyle>
            <a:lvl1pPr>
              <a:defRPr/>
            </a:lvl1pPr>
          </a:lstStyle>
          <a:p>
            <a:fld id="{EB08D82E-5BC2-49E1-B384-D80C9FF5DFA7}" type="slidenum">
              <a:rPr lang="ru-RU"/>
              <a:pPr/>
              <a:t>‹Nr.›</a:t>
            </a:fld>
            <a:endParaRPr lang="ru-RU"/>
          </a:p>
        </p:txBody>
      </p:sp>
    </p:spTree>
    <p:extLst>
      <p:ext uri="{BB962C8B-B14F-4D97-AF65-F5344CB8AC3E}">
        <p14:creationId xmlns:p14="http://schemas.microsoft.com/office/powerpoint/2010/main" val="26114968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ru-RU"/>
          </a:p>
        </p:txBody>
      </p:sp>
      <p:sp>
        <p:nvSpPr>
          <p:cNvPr id="6" name="Fußzeilenplatzhalter 5"/>
          <p:cNvSpPr>
            <a:spLocks noGrp="1"/>
          </p:cNvSpPr>
          <p:nvPr>
            <p:ph type="ftr" sz="quarter" idx="11"/>
          </p:nvPr>
        </p:nvSpPr>
        <p:spPr/>
        <p:txBody>
          <a:bodyPr/>
          <a:lstStyle>
            <a:lvl1pPr>
              <a:defRPr/>
            </a:lvl1pPr>
          </a:lstStyle>
          <a:p>
            <a:endParaRPr lang="ru-RU"/>
          </a:p>
        </p:txBody>
      </p:sp>
      <p:sp>
        <p:nvSpPr>
          <p:cNvPr id="7" name="Foliennummernplatzhalter 6"/>
          <p:cNvSpPr>
            <a:spLocks noGrp="1"/>
          </p:cNvSpPr>
          <p:nvPr>
            <p:ph type="sldNum" sz="quarter" idx="12"/>
          </p:nvPr>
        </p:nvSpPr>
        <p:spPr/>
        <p:txBody>
          <a:bodyPr/>
          <a:lstStyle>
            <a:lvl1pPr>
              <a:defRPr/>
            </a:lvl1pPr>
          </a:lstStyle>
          <a:p>
            <a:fld id="{EBF06122-A826-46E2-89F6-959E269C3974}" type="slidenum">
              <a:rPr lang="ru-RU"/>
              <a:pPr/>
              <a:t>‹Nr.›</a:t>
            </a:fld>
            <a:endParaRPr lang="ru-RU"/>
          </a:p>
        </p:txBody>
      </p:sp>
    </p:spTree>
    <p:extLst>
      <p:ext uri="{BB962C8B-B14F-4D97-AF65-F5344CB8AC3E}">
        <p14:creationId xmlns:p14="http://schemas.microsoft.com/office/powerpoint/2010/main" val="12278405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ru-RU"/>
          </a:p>
        </p:txBody>
      </p:sp>
      <p:sp>
        <p:nvSpPr>
          <p:cNvPr id="6" name="Fußzeilenplatzhalter 5"/>
          <p:cNvSpPr>
            <a:spLocks noGrp="1"/>
          </p:cNvSpPr>
          <p:nvPr>
            <p:ph type="ftr" sz="quarter" idx="11"/>
          </p:nvPr>
        </p:nvSpPr>
        <p:spPr/>
        <p:txBody>
          <a:bodyPr/>
          <a:lstStyle>
            <a:lvl1pPr>
              <a:defRPr/>
            </a:lvl1pPr>
          </a:lstStyle>
          <a:p>
            <a:endParaRPr lang="ru-RU"/>
          </a:p>
        </p:txBody>
      </p:sp>
      <p:sp>
        <p:nvSpPr>
          <p:cNvPr id="7" name="Foliennummernplatzhalter 6"/>
          <p:cNvSpPr>
            <a:spLocks noGrp="1"/>
          </p:cNvSpPr>
          <p:nvPr>
            <p:ph type="sldNum" sz="quarter" idx="12"/>
          </p:nvPr>
        </p:nvSpPr>
        <p:spPr/>
        <p:txBody>
          <a:bodyPr/>
          <a:lstStyle>
            <a:lvl1pPr>
              <a:defRPr/>
            </a:lvl1pPr>
          </a:lstStyle>
          <a:p>
            <a:fld id="{8775A5EF-FFB8-478F-B8C9-6E082FFEE75F}" type="slidenum">
              <a:rPr lang="ru-RU"/>
              <a:pPr/>
              <a:t>‹Nr.›</a:t>
            </a:fld>
            <a:endParaRPr lang="ru-RU"/>
          </a:p>
        </p:txBody>
      </p:sp>
    </p:spTree>
    <p:extLst>
      <p:ext uri="{BB962C8B-B14F-4D97-AF65-F5344CB8AC3E}">
        <p14:creationId xmlns:p14="http://schemas.microsoft.com/office/powerpoint/2010/main" val="40797611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fld id="{03F62D93-6C2F-46D4-AB20-C40052C1F42D}" type="slidenum">
              <a:rPr lang="ru-RU"/>
              <a:pPr/>
              <a:t>‹Nr.›</a:t>
            </a:fld>
            <a:endParaRPr lang="ru-RU"/>
          </a:p>
        </p:txBody>
      </p:sp>
    </p:spTree>
    <p:extLst>
      <p:ext uri="{BB962C8B-B14F-4D97-AF65-F5344CB8AC3E}">
        <p14:creationId xmlns:p14="http://schemas.microsoft.com/office/powerpoint/2010/main" val="20523452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fld id="{D5D69C2B-EE74-4B13-8DEF-539D3A283E6E}" type="slidenum">
              <a:rPr lang="ru-RU"/>
              <a:pPr/>
              <a:t>‹Nr.›</a:t>
            </a:fld>
            <a:endParaRPr lang="ru-RU"/>
          </a:p>
        </p:txBody>
      </p:sp>
    </p:spTree>
    <p:extLst>
      <p:ext uri="{BB962C8B-B14F-4D97-AF65-F5344CB8AC3E}">
        <p14:creationId xmlns:p14="http://schemas.microsoft.com/office/powerpoint/2010/main" val="598803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r>
              <a:rPr lang="en-US"/>
              <a:t>                        </a:t>
            </a:r>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Tree>
    <p:extLst>
      <p:ext uri="{BB962C8B-B14F-4D97-AF65-F5344CB8AC3E}">
        <p14:creationId xmlns:p14="http://schemas.microsoft.com/office/powerpoint/2010/main" val="1091030613"/>
      </p:ext>
    </p:extLst>
  </p:cSld>
  <p:clrMapOvr>
    <a:masterClrMapping/>
  </p:clrMapOvr>
  <p:transition advClick="0">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20700" y="1392238"/>
            <a:ext cx="3810000" cy="4256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483100" y="1392238"/>
            <a:ext cx="3810000" cy="4256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r>
              <a:rPr lang="en-US"/>
              <a:t>                        </a:t>
            </a:r>
            <a:endParaRPr lang="ru-RU"/>
          </a:p>
        </p:txBody>
      </p:sp>
      <p:sp>
        <p:nvSpPr>
          <p:cNvPr id="6" name="Fußzeilenplatzhalter 5"/>
          <p:cNvSpPr>
            <a:spLocks noGrp="1"/>
          </p:cNvSpPr>
          <p:nvPr>
            <p:ph type="ftr" sz="quarter" idx="11"/>
          </p:nvPr>
        </p:nvSpPr>
        <p:spPr/>
        <p:txBody>
          <a:bodyPr/>
          <a:lstStyle>
            <a:lvl1pPr>
              <a:defRPr/>
            </a:lvl1pPr>
          </a:lstStyle>
          <a:p>
            <a:endParaRPr lang="ru-RU"/>
          </a:p>
        </p:txBody>
      </p:sp>
    </p:spTree>
    <p:extLst>
      <p:ext uri="{BB962C8B-B14F-4D97-AF65-F5344CB8AC3E}">
        <p14:creationId xmlns:p14="http://schemas.microsoft.com/office/powerpoint/2010/main" val="2133698249"/>
      </p:ext>
    </p:extLst>
  </p:cSld>
  <p:clrMapOvr>
    <a:masterClrMapping/>
  </p:clrMapOvr>
  <p:transition advClick="0">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a:defRPr/>
            </a:lvl1pPr>
          </a:lstStyle>
          <a:p>
            <a:r>
              <a:rPr lang="en-US"/>
              <a:t>                        </a:t>
            </a:r>
            <a:endParaRPr lang="ru-RU"/>
          </a:p>
        </p:txBody>
      </p:sp>
      <p:sp>
        <p:nvSpPr>
          <p:cNvPr id="8" name="Fußzeilenplatzhalter 7"/>
          <p:cNvSpPr>
            <a:spLocks noGrp="1"/>
          </p:cNvSpPr>
          <p:nvPr>
            <p:ph type="ftr" sz="quarter" idx="11"/>
          </p:nvPr>
        </p:nvSpPr>
        <p:spPr/>
        <p:txBody>
          <a:bodyPr/>
          <a:lstStyle>
            <a:lvl1pPr>
              <a:defRPr/>
            </a:lvl1pPr>
          </a:lstStyle>
          <a:p>
            <a:endParaRPr lang="ru-RU"/>
          </a:p>
        </p:txBody>
      </p:sp>
    </p:spTree>
    <p:extLst>
      <p:ext uri="{BB962C8B-B14F-4D97-AF65-F5344CB8AC3E}">
        <p14:creationId xmlns:p14="http://schemas.microsoft.com/office/powerpoint/2010/main" val="335519641"/>
      </p:ext>
    </p:extLst>
  </p:cSld>
  <p:clrMapOvr>
    <a:masterClrMapping/>
  </p:clrMapOvr>
  <p:transition advClick="0">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a:defRPr/>
            </a:lvl1pPr>
          </a:lstStyle>
          <a:p>
            <a:r>
              <a:rPr lang="en-US"/>
              <a:t>                        </a:t>
            </a:r>
            <a:endParaRPr lang="ru-RU"/>
          </a:p>
        </p:txBody>
      </p:sp>
      <p:sp>
        <p:nvSpPr>
          <p:cNvPr id="4" name="Fußzeilenplatzhalter 3"/>
          <p:cNvSpPr>
            <a:spLocks noGrp="1"/>
          </p:cNvSpPr>
          <p:nvPr>
            <p:ph type="ftr" sz="quarter" idx="11"/>
          </p:nvPr>
        </p:nvSpPr>
        <p:spPr/>
        <p:txBody>
          <a:bodyPr/>
          <a:lstStyle>
            <a:lvl1pPr>
              <a:defRPr/>
            </a:lvl1pPr>
          </a:lstStyle>
          <a:p>
            <a:endParaRPr lang="ru-RU"/>
          </a:p>
        </p:txBody>
      </p:sp>
    </p:spTree>
    <p:extLst>
      <p:ext uri="{BB962C8B-B14F-4D97-AF65-F5344CB8AC3E}">
        <p14:creationId xmlns:p14="http://schemas.microsoft.com/office/powerpoint/2010/main" val="1760158621"/>
      </p:ext>
    </p:extLst>
  </p:cSld>
  <p:clrMapOvr>
    <a:masterClrMapping/>
  </p:clrMapOvr>
  <p:transition advClick="0">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r>
              <a:rPr lang="en-US"/>
              <a:t>                        </a:t>
            </a:r>
            <a:endParaRPr lang="ru-RU"/>
          </a:p>
        </p:txBody>
      </p:sp>
      <p:sp>
        <p:nvSpPr>
          <p:cNvPr id="3" name="Fußzeilenplatzhalter 2"/>
          <p:cNvSpPr>
            <a:spLocks noGrp="1"/>
          </p:cNvSpPr>
          <p:nvPr>
            <p:ph type="ftr" sz="quarter" idx="11"/>
          </p:nvPr>
        </p:nvSpPr>
        <p:spPr/>
        <p:txBody>
          <a:bodyPr/>
          <a:lstStyle>
            <a:lvl1pPr>
              <a:defRPr/>
            </a:lvl1pPr>
          </a:lstStyle>
          <a:p>
            <a:endParaRPr lang="ru-RU"/>
          </a:p>
        </p:txBody>
      </p:sp>
    </p:spTree>
    <p:extLst>
      <p:ext uri="{BB962C8B-B14F-4D97-AF65-F5344CB8AC3E}">
        <p14:creationId xmlns:p14="http://schemas.microsoft.com/office/powerpoint/2010/main" val="2161809366"/>
      </p:ext>
    </p:extLst>
  </p:cSld>
  <p:clrMapOvr>
    <a:masterClrMapping/>
  </p:clrMapOvr>
  <p:transition advClick="0">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r>
              <a:rPr lang="en-US"/>
              <a:t>                        </a:t>
            </a:r>
            <a:endParaRPr lang="ru-RU"/>
          </a:p>
        </p:txBody>
      </p:sp>
      <p:sp>
        <p:nvSpPr>
          <p:cNvPr id="6" name="Fußzeilenplatzhalter 5"/>
          <p:cNvSpPr>
            <a:spLocks noGrp="1"/>
          </p:cNvSpPr>
          <p:nvPr>
            <p:ph type="ftr" sz="quarter" idx="11"/>
          </p:nvPr>
        </p:nvSpPr>
        <p:spPr/>
        <p:txBody>
          <a:bodyPr/>
          <a:lstStyle>
            <a:lvl1pPr>
              <a:defRPr/>
            </a:lvl1pPr>
          </a:lstStyle>
          <a:p>
            <a:endParaRPr lang="ru-RU"/>
          </a:p>
        </p:txBody>
      </p:sp>
    </p:spTree>
    <p:extLst>
      <p:ext uri="{BB962C8B-B14F-4D97-AF65-F5344CB8AC3E}">
        <p14:creationId xmlns:p14="http://schemas.microsoft.com/office/powerpoint/2010/main" val="661270691"/>
      </p:ext>
    </p:extLst>
  </p:cSld>
  <p:clrMapOvr>
    <a:masterClrMapping/>
  </p:clrMapOvr>
  <p:transition advClick="0">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r>
              <a:rPr lang="en-US"/>
              <a:t>                        </a:t>
            </a:r>
            <a:endParaRPr lang="ru-RU"/>
          </a:p>
        </p:txBody>
      </p:sp>
      <p:sp>
        <p:nvSpPr>
          <p:cNvPr id="6" name="Fußzeilenplatzhalter 5"/>
          <p:cNvSpPr>
            <a:spLocks noGrp="1"/>
          </p:cNvSpPr>
          <p:nvPr>
            <p:ph type="ftr" sz="quarter" idx="11"/>
          </p:nvPr>
        </p:nvSpPr>
        <p:spPr/>
        <p:txBody>
          <a:bodyPr/>
          <a:lstStyle>
            <a:lvl1pPr>
              <a:defRPr/>
            </a:lvl1pPr>
          </a:lstStyle>
          <a:p>
            <a:endParaRPr lang="ru-RU"/>
          </a:p>
        </p:txBody>
      </p:sp>
    </p:spTree>
    <p:extLst>
      <p:ext uri="{BB962C8B-B14F-4D97-AF65-F5344CB8AC3E}">
        <p14:creationId xmlns:p14="http://schemas.microsoft.com/office/powerpoint/2010/main" val="130741482"/>
      </p:ext>
    </p:extLst>
  </p:cSld>
  <p:clrMapOvr>
    <a:masterClrMapping/>
  </p:clrMapOvr>
  <p:transition advClick="0">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1C39F"/>
            </a:gs>
            <a:gs pos="35001">
              <a:srgbClr val="F0EBD5"/>
            </a:gs>
            <a:gs pos="100000">
              <a:srgbClr val="FFEFD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58825" y="280988"/>
            <a:ext cx="77724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213" tIns="44607" rIns="89213" bIns="44607"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520700" y="1392238"/>
            <a:ext cx="7772400" cy="425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213" tIns="44607" rIns="89213" bIns="44607"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72390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213" tIns="44607" rIns="89213" bIns="44607" numCol="1" anchor="t" anchorCtr="0" compatLnSpc="1">
            <a:prstTxWarp prst="textNoShape">
              <a:avLst/>
            </a:prstTxWarp>
          </a:bodyPr>
          <a:lstStyle>
            <a:lvl1pPr defTabSz="892175">
              <a:defRPr sz="1400" b="0">
                <a:solidFill>
                  <a:srgbClr val="000066"/>
                </a:solidFill>
                <a:latin typeface="+mj-lt"/>
              </a:defRPr>
            </a:lvl1pPr>
          </a:lstStyle>
          <a:p>
            <a:r>
              <a:rPr lang="en-US"/>
              <a:t>                        </a:t>
            </a:r>
            <a:endParaRPr lang="ru-RU"/>
          </a:p>
        </p:txBody>
      </p:sp>
      <p:sp>
        <p:nvSpPr>
          <p:cNvPr id="1029" name="Rectangle 5"/>
          <p:cNvSpPr>
            <a:spLocks noGrp="1" noChangeArrowheads="1"/>
          </p:cNvSpPr>
          <p:nvPr>
            <p:ph type="ftr" sz="quarter" idx="3"/>
          </p:nvPr>
        </p:nvSpPr>
        <p:spPr bwMode="auto">
          <a:xfrm>
            <a:off x="2700338" y="6610350"/>
            <a:ext cx="60198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213" tIns="44607" rIns="89213" bIns="44607" numCol="1" anchor="t" anchorCtr="0" compatLnSpc="1">
            <a:prstTxWarp prst="textNoShape">
              <a:avLst/>
            </a:prstTxWarp>
          </a:bodyPr>
          <a:lstStyle>
            <a:lvl1pPr algn="r" defTabSz="892175">
              <a:defRPr sz="1100" i="1">
                <a:solidFill>
                  <a:srgbClr val="000066"/>
                </a:solidFill>
              </a:defRPr>
            </a:lvl1pPr>
          </a:lstStyle>
          <a:p>
            <a:endParaRPr lang="ru-RU"/>
          </a:p>
        </p:txBody>
      </p:sp>
      <p:sp>
        <p:nvSpPr>
          <p:cNvPr id="1037" name="Line 13"/>
          <p:cNvSpPr>
            <a:spLocks noChangeShapeType="1"/>
          </p:cNvSpPr>
          <p:nvPr/>
        </p:nvSpPr>
        <p:spPr bwMode="auto">
          <a:xfrm>
            <a:off x="698500" y="712788"/>
            <a:ext cx="7747000" cy="0"/>
          </a:xfrm>
          <a:prstGeom prst="line">
            <a:avLst/>
          </a:prstGeom>
          <a:noFill/>
          <a:ln w="28575">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9" name="Line 15"/>
          <p:cNvSpPr>
            <a:spLocks noChangeShapeType="1"/>
          </p:cNvSpPr>
          <p:nvPr/>
        </p:nvSpPr>
        <p:spPr bwMode="auto">
          <a:xfrm>
            <a:off x="817563" y="6638925"/>
            <a:ext cx="7745412" cy="0"/>
          </a:xfrm>
          <a:prstGeom prst="line">
            <a:avLst/>
          </a:prstGeom>
          <a:noFill/>
          <a:ln w="28575">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72" r:id="rId12"/>
    <p:sldLayoutId id="2147483673" r:id="rId13"/>
    <p:sldLayoutId id="2147483674" r:id="rId14"/>
    <p:sldLayoutId id="2147483675" r:id="rId15"/>
  </p:sldLayoutIdLst>
  <p:transition advClick="0">
    <p:zoom/>
  </p:transition>
  <p:txStyles>
    <p:titleStyle>
      <a:lvl1pPr algn="ctr" defTabSz="892175" rtl="0" fontAlgn="base">
        <a:spcBef>
          <a:spcPct val="0"/>
        </a:spcBef>
        <a:spcAft>
          <a:spcPct val="0"/>
        </a:spcAft>
        <a:defRPr sz="2600">
          <a:solidFill>
            <a:srgbClr val="990000"/>
          </a:solidFill>
          <a:latin typeface="+mj-lt"/>
          <a:ea typeface="+mj-ea"/>
          <a:cs typeface="+mj-cs"/>
        </a:defRPr>
      </a:lvl1pPr>
      <a:lvl2pPr algn="ctr" defTabSz="892175" rtl="0" fontAlgn="base">
        <a:spcBef>
          <a:spcPct val="0"/>
        </a:spcBef>
        <a:spcAft>
          <a:spcPct val="0"/>
        </a:spcAft>
        <a:defRPr sz="2600">
          <a:solidFill>
            <a:srgbClr val="990000"/>
          </a:solidFill>
          <a:latin typeface="Arial Black" pitchFamily="34" charset="0"/>
        </a:defRPr>
      </a:lvl2pPr>
      <a:lvl3pPr algn="ctr" defTabSz="892175" rtl="0" fontAlgn="base">
        <a:spcBef>
          <a:spcPct val="0"/>
        </a:spcBef>
        <a:spcAft>
          <a:spcPct val="0"/>
        </a:spcAft>
        <a:defRPr sz="2600">
          <a:solidFill>
            <a:srgbClr val="990000"/>
          </a:solidFill>
          <a:latin typeface="Arial Black" pitchFamily="34" charset="0"/>
        </a:defRPr>
      </a:lvl3pPr>
      <a:lvl4pPr algn="ctr" defTabSz="892175" rtl="0" fontAlgn="base">
        <a:spcBef>
          <a:spcPct val="0"/>
        </a:spcBef>
        <a:spcAft>
          <a:spcPct val="0"/>
        </a:spcAft>
        <a:defRPr sz="2600">
          <a:solidFill>
            <a:srgbClr val="990000"/>
          </a:solidFill>
          <a:latin typeface="Arial Black" pitchFamily="34" charset="0"/>
        </a:defRPr>
      </a:lvl4pPr>
      <a:lvl5pPr algn="ctr" defTabSz="892175" rtl="0" fontAlgn="base">
        <a:spcBef>
          <a:spcPct val="0"/>
        </a:spcBef>
        <a:spcAft>
          <a:spcPct val="0"/>
        </a:spcAft>
        <a:defRPr sz="2600">
          <a:solidFill>
            <a:srgbClr val="990000"/>
          </a:solidFill>
          <a:latin typeface="Arial Black" pitchFamily="34" charset="0"/>
        </a:defRPr>
      </a:lvl5pPr>
      <a:lvl6pPr marL="457200" algn="ctr" defTabSz="892175" rtl="0" fontAlgn="base">
        <a:spcBef>
          <a:spcPct val="0"/>
        </a:spcBef>
        <a:spcAft>
          <a:spcPct val="0"/>
        </a:spcAft>
        <a:defRPr sz="2600">
          <a:solidFill>
            <a:srgbClr val="990000"/>
          </a:solidFill>
          <a:latin typeface="Arial Black" pitchFamily="34" charset="0"/>
        </a:defRPr>
      </a:lvl6pPr>
      <a:lvl7pPr marL="914400" algn="ctr" defTabSz="892175" rtl="0" fontAlgn="base">
        <a:spcBef>
          <a:spcPct val="0"/>
        </a:spcBef>
        <a:spcAft>
          <a:spcPct val="0"/>
        </a:spcAft>
        <a:defRPr sz="2600">
          <a:solidFill>
            <a:srgbClr val="990000"/>
          </a:solidFill>
          <a:latin typeface="Arial Black" pitchFamily="34" charset="0"/>
        </a:defRPr>
      </a:lvl7pPr>
      <a:lvl8pPr marL="1371600" algn="ctr" defTabSz="892175" rtl="0" fontAlgn="base">
        <a:spcBef>
          <a:spcPct val="0"/>
        </a:spcBef>
        <a:spcAft>
          <a:spcPct val="0"/>
        </a:spcAft>
        <a:defRPr sz="2600">
          <a:solidFill>
            <a:srgbClr val="990000"/>
          </a:solidFill>
          <a:latin typeface="Arial Black" pitchFamily="34" charset="0"/>
        </a:defRPr>
      </a:lvl8pPr>
      <a:lvl9pPr marL="1828800" algn="ctr" defTabSz="892175" rtl="0" fontAlgn="base">
        <a:spcBef>
          <a:spcPct val="0"/>
        </a:spcBef>
        <a:spcAft>
          <a:spcPct val="0"/>
        </a:spcAft>
        <a:defRPr sz="2600">
          <a:solidFill>
            <a:srgbClr val="990000"/>
          </a:solidFill>
          <a:latin typeface="Arial Black" pitchFamily="34" charset="0"/>
        </a:defRPr>
      </a:lvl9pPr>
    </p:titleStyle>
    <p:bodyStyle>
      <a:lvl1pPr marL="334963" indent="-334963" algn="l" defTabSz="892175" rtl="0" fontAlgn="base">
        <a:spcBef>
          <a:spcPct val="20000"/>
        </a:spcBef>
        <a:spcAft>
          <a:spcPct val="0"/>
        </a:spcAft>
        <a:buChar char="•"/>
        <a:defRPr sz="2300" b="1">
          <a:solidFill>
            <a:srgbClr val="000066"/>
          </a:solidFill>
          <a:latin typeface="+mn-lt"/>
          <a:ea typeface="+mn-ea"/>
          <a:cs typeface="+mn-cs"/>
        </a:defRPr>
      </a:lvl1pPr>
      <a:lvl2pPr marL="725488" indent="-279400" algn="l" defTabSz="892175" rtl="0" fontAlgn="base">
        <a:spcBef>
          <a:spcPct val="20000"/>
        </a:spcBef>
        <a:spcAft>
          <a:spcPct val="0"/>
        </a:spcAft>
        <a:buChar char="–"/>
        <a:defRPr sz="2000" b="1">
          <a:solidFill>
            <a:srgbClr val="000066"/>
          </a:solidFill>
          <a:latin typeface="+mn-lt"/>
        </a:defRPr>
      </a:lvl2pPr>
      <a:lvl3pPr marL="1114425" indent="-222250" algn="l" defTabSz="892175" rtl="0" fontAlgn="base">
        <a:spcBef>
          <a:spcPct val="20000"/>
        </a:spcBef>
        <a:spcAft>
          <a:spcPct val="0"/>
        </a:spcAft>
        <a:buChar char="•"/>
        <a:defRPr sz="1600">
          <a:solidFill>
            <a:srgbClr val="000066"/>
          </a:solidFill>
          <a:latin typeface="+mn-lt"/>
        </a:defRPr>
      </a:lvl3pPr>
      <a:lvl4pPr marL="1562100" indent="-223838" algn="l" defTabSz="892175" rtl="0" fontAlgn="base">
        <a:spcBef>
          <a:spcPct val="20000"/>
        </a:spcBef>
        <a:spcAft>
          <a:spcPct val="0"/>
        </a:spcAft>
        <a:buChar char="–"/>
        <a:defRPr sz="1400">
          <a:solidFill>
            <a:srgbClr val="000066"/>
          </a:solidFill>
          <a:latin typeface="+mn-lt"/>
        </a:defRPr>
      </a:lvl4pPr>
      <a:lvl5pPr marL="2008188" indent="-223838" algn="l" defTabSz="892175" rtl="0" fontAlgn="base">
        <a:spcBef>
          <a:spcPct val="20000"/>
        </a:spcBef>
        <a:spcAft>
          <a:spcPct val="0"/>
        </a:spcAft>
        <a:buChar char="»"/>
        <a:defRPr sz="1100">
          <a:solidFill>
            <a:srgbClr val="000066"/>
          </a:solidFill>
          <a:latin typeface="+mn-lt"/>
        </a:defRPr>
      </a:lvl5pPr>
      <a:lvl6pPr marL="2465388" indent="-223838" algn="l" defTabSz="892175" rtl="0" fontAlgn="base">
        <a:spcBef>
          <a:spcPct val="20000"/>
        </a:spcBef>
        <a:spcAft>
          <a:spcPct val="0"/>
        </a:spcAft>
        <a:buChar char="»"/>
        <a:defRPr sz="1100">
          <a:solidFill>
            <a:srgbClr val="000066"/>
          </a:solidFill>
          <a:latin typeface="+mn-lt"/>
        </a:defRPr>
      </a:lvl6pPr>
      <a:lvl7pPr marL="2922588" indent="-223838" algn="l" defTabSz="892175" rtl="0" fontAlgn="base">
        <a:spcBef>
          <a:spcPct val="20000"/>
        </a:spcBef>
        <a:spcAft>
          <a:spcPct val="0"/>
        </a:spcAft>
        <a:buChar char="»"/>
        <a:defRPr sz="1100">
          <a:solidFill>
            <a:srgbClr val="000066"/>
          </a:solidFill>
          <a:latin typeface="+mn-lt"/>
        </a:defRPr>
      </a:lvl7pPr>
      <a:lvl8pPr marL="3379788" indent="-223838" algn="l" defTabSz="892175" rtl="0" fontAlgn="base">
        <a:spcBef>
          <a:spcPct val="20000"/>
        </a:spcBef>
        <a:spcAft>
          <a:spcPct val="0"/>
        </a:spcAft>
        <a:buChar char="»"/>
        <a:defRPr sz="1100">
          <a:solidFill>
            <a:srgbClr val="000066"/>
          </a:solidFill>
          <a:latin typeface="+mn-lt"/>
        </a:defRPr>
      </a:lvl8pPr>
      <a:lvl9pPr marL="3836988" indent="-223838" algn="l" defTabSz="892175" rtl="0" fontAlgn="base">
        <a:spcBef>
          <a:spcPct val="20000"/>
        </a:spcBef>
        <a:spcAft>
          <a:spcPct val="0"/>
        </a:spcAft>
        <a:buChar char="»"/>
        <a:defRPr sz="1100">
          <a:solidFill>
            <a:srgbClr val="000066"/>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9664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966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atin typeface="Times New Roman" pitchFamily="18" charset="0"/>
              </a:defRPr>
            </a:lvl1pPr>
          </a:lstStyle>
          <a:p>
            <a:endParaRPr lang="ru-RU"/>
          </a:p>
        </p:txBody>
      </p:sp>
      <p:sp>
        <p:nvSpPr>
          <p:cNvPr id="49664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atin typeface="Times New Roman" pitchFamily="18" charset="0"/>
              </a:defRPr>
            </a:lvl1pPr>
          </a:lstStyle>
          <a:p>
            <a:endParaRPr lang="ru-RU"/>
          </a:p>
        </p:txBody>
      </p:sp>
      <p:sp>
        <p:nvSpPr>
          <p:cNvPr id="49664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atin typeface="Times New Roman" pitchFamily="18" charset="0"/>
              </a:defRPr>
            </a:lvl1pPr>
          </a:lstStyle>
          <a:p>
            <a:fld id="{3653639E-9EE6-4725-A117-E9B25BD016DB}" type="slidenum">
              <a:rPr lang="ru-RU"/>
              <a:pPr/>
              <a:t>‹Nr.›</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oleObject2.bin"/><Relationship Id="rId4" Type="http://schemas.openxmlformats.org/officeDocument/2006/relationships/image" Target="../media/image5.emf"/></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13.xml"/><Relationship Id="rId5" Type="http://schemas.openxmlformats.org/officeDocument/2006/relationships/image" Target="../media/image10.emf"/><Relationship Id="rId4" Type="http://schemas.openxmlformats.org/officeDocument/2006/relationships/image" Target="../media/image9.emf"/></Relationships>
</file>

<file path=ppt/slides/_rels/slide1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13.xml"/><Relationship Id="rId5" Type="http://schemas.openxmlformats.org/officeDocument/2006/relationships/image" Target="../media/image14.wmf"/><Relationship Id="rId4" Type="http://schemas.openxmlformats.org/officeDocument/2006/relationships/image" Target="../media/image13.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6.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2.wmf"/><Relationship Id="rId4"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3.emf"/></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24.wmf"/><Relationship Id="rId4" Type="http://schemas.openxmlformats.org/officeDocument/2006/relationships/oleObject" Target="../embeddings/oleObject5.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5.png"/><Relationship Id="rId4" Type="http://schemas.openxmlformats.org/officeDocument/2006/relationships/oleObject" Target="../embeddings/oleObject6.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7.emf"/></Relationships>
</file>

<file path=ppt/slides/_rels/slide3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9.e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4.xml"/><Relationship Id="rId1" Type="http://schemas.openxmlformats.org/officeDocument/2006/relationships/vmlDrawing" Target="../drawings/vmlDrawing6.vml"/><Relationship Id="rId5" Type="http://schemas.openxmlformats.org/officeDocument/2006/relationships/image" Target="../media/image36.wmf"/><Relationship Id="rId4" Type="http://schemas.openxmlformats.org/officeDocument/2006/relationships/oleObject" Target="../embeddings/oleObject7.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4.xml"/><Relationship Id="rId1" Type="http://schemas.openxmlformats.org/officeDocument/2006/relationships/vmlDrawing" Target="../drawings/vmlDrawing7.vml"/><Relationship Id="rId5" Type="http://schemas.openxmlformats.org/officeDocument/2006/relationships/image" Target="../media/image37.wmf"/><Relationship Id="rId4" Type="http://schemas.openxmlformats.org/officeDocument/2006/relationships/oleObject" Target="../embeddings/oleObject8.bin"/></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image" Target="../media/image40.wmf"/><Relationship Id="rId5" Type="http://schemas.openxmlformats.org/officeDocument/2006/relationships/oleObject" Target="../embeddings/oleObject10.bin"/><Relationship Id="rId10" Type="http://schemas.openxmlformats.org/officeDocument/2006/relationships/oleObject" Target="../embeddings/oleObject13.bin"/><Relationship Id="rId4" Type="http://schemas.openxmlformats.org/officeDocument/2006/relationships/image" Target="../media/image39.wmf"/><Relationship Id="rId9" Type="http://schemas.openxmlformats.org/officeDocument/2006/relationships/oleObject" Target="../embeddings/oleObject12.bin"/></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8" Type="http://schemas.openxmlformats.org/officeDocument/2006/relationships/image" Target="../media/image43.wmf"/><Relationship Id="rId13" Type="http://schemas.openxmlformats.org/officeDocument/2006/relationships/oleObject" Target="../embeddings/oleObject18.bin"/><Relationship Id="rId3" Type="http://schemas.openxmlformats.org/officeDocument/2006/relationships/notesSlide" Target="../notesSlides/notesSlide35.xml"/><Relationship Id="rId7" Type="http://schemas.openxmlformats.org/officeDocument/2006/relationships/oleObject" Target="../embeddings/oleObject15.bin"/><Relationship Id="rId12" Type="http://schemas.openxmlformats.org/officeDocument/2006/relationships/image" Target="../media/image45.wmf"/><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image" Target="../media/image47.png"/><Relationship Id="rId11" Type="http://schemas.openxmlformats.org/officeDocument/2006/relationships/oleObject" Target="../embeddings/oleObject17.bin"/><Relationship Id="rId5" Type="http://schemas.openxmlformats.org/officeDocument/2006/relationships/image" Target="../media/image42.wmf"/><Relationship Id="rId10" Type="http://schemas.openxmlformats.org/officeDocument/2006/relationships/image" Target="../media/image44.wmf"/><Relationship Id="rId4" Type="http://schemas.openxmlformats.org/officeDocument/2006/relationships/oleObject" Target="../embeddings/oleObject14.bin"/><Relationship Id="rId9" Type="http://schemas.openxmlformats.org/officeDocument/2006/relationships/oleObject" Target="../embeddings/oleObject16.bin"/><Relationship Id="rId14" Type="http://schemas.openxmlformats.org/officeDocument/2006/relationships/image" Target="../media/image46.wmf"/></Relationships>
</file>

<file path=ppt/slides/_rels/slide5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12.xml"/><Relationship Id="rId5" Type="http://schemas.openxmlformats.org/officeDocument/2006/relationships/image" Target="../media/image50.png"/><Relationship Id="rId4" Type="http://schemas.openxmlformats.org/officeDocument/2006/relationships/image" Target="../media/image49.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56.wmf"/><Relationship Id="rId5" Type="http://schemas.openxmlformats.org/officeDocument/2006/relationships/oleObject" Target="../embeddings/oleObject20.bin"/><Relationship Id="rId4" Type="http://schemas.openxmlformats.org/officeDocument/2006/relationships/image" Target="../media/image55.w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9394" name="Rectangle 2"/>
          <p:cNvSpPr>
            <a:spLocks noGrp="1" noChangeArrowheads="1"/>
          </p:cNvSpPr>
          <p:nvPr>
            <p:ph type="ctrTitle"/>
          </p:nvPr>
        </p:nvSpPr>
        <p:spPr>
          <a:xfrm>
            <a:off x="611188" y="1125538"/>
            <a:ext cx="8001000" cy="3168650"/>
          </a:xfrm>
        </p:spPr>
        <p:txBody>
          <a:bodyPr/>
          <a:lstStyle/>
          <a:p>
            <a:r>
              <a:rPr lang="en-US" altLang="ja-JP" sz="2800" b="1">
                <a:latin typeface="Tahoma" pitchFamily="34" charset="0"/>
                <a:ea typeface="ＭＳ Ｐゴシック" pitchFamily="34" charset="-128"/>
              </a:rPr>
              <a:t>Status </a:t>
            </a:r>
            <a:br>
              <a:rPr lang="en-US" altLang="ja-JP" sz="2800" b="1">
                <a:latin typeface="Tahoma" pitchFamily="34" charset="0"/>
                <a:ea typeface="ＭＳ Ｐゴシック" pitchFamily="34" charset="-128"/>
              </a:rPr>
            </a:br>
            <a:r>
              <a:rPr lang="en-US" altLang="ja-JP" sz="2800" b="1">
                <a:latin typeface="Tahoma" pitchFamily="34" charset="0"/>
                <a:ea typeface="ＭＳ Ｐゴシック" pitchFamily="34" charset="-128"/>
              </a:rPr>
              <a:t>of the ISTC project #3345 “Ex-vessel source term analysis” (EVAN)”, phase 1</a:t>
            </a:r>
            <a:r>
              <a:rPr lang="en-US" sz="2800">
                <a:latin typeface="Tahoma" pitchFamily="34" charset="0"/>
              </a:rPr>
              <a:t> </a:t>
            </a:r>
            <a:br>
              <a:rPr lang="en-US" sz="2800">
                <a:latin typeface="Tahoma" pitchFamily="34" charset="0"/>
              </a:rPr>
            </a:br>
            <a:r>
              <a:rPr lang="en-US" sz="1700"/>
              <a:t/>
            </a:r>
            <a:br>
              <a:rPr lang="en-US" sz="1700"/>
            </a:br>
            <a:r>
              <a:rPr lang="en-US" sz="1800"/>
              <a:t>Vladimir Bezlepkin </a:t>
            </a:r>
            <a:r>
              <a:rPr lang="en-GB" sz="1800"/>
              <a:t>(SPAEP)</a:t>
            </a:r>
            <a:endParaRPr lang="ru-RU" sz="1800"/>
          </a:p>
        </p:txBody>
      </p:sp>
      <p:sp>
        <p:nvSpPr>
          <p:cNvPr id="699395" name="Rectangle 3"/>
          <p:cNvSpPr>
            <a:spLocks noGrp="1" noChangeArrowheads="1"/>
          </p:cNvSpPr>
          <p:nvPr>
            <p:ph type="subTitle" idx="1"/>
          </p:nvPr>
        </p:nvSpPr>
        <p:spPr/>
        <p:txBody>
          <a:bodyPr/>
          <a:lstStyle/>
          <a:p>
            <a:pPr>
              <a:lnSpc>
                <a:spcPct val="80000"/>
              </a:lnSpc>
              <a:spcBef>
                <a:spcPct val="0"/>
              </a:spcBef>
            </a:pPr>
            <a:endParaRPr lang="en-US" sz="1400"/>
          </a:p>
          <a:p>
            <a:pPr>
              <a:lnSpc>
                <a:spcPct val="80000"/>
              </a:lnSpc>
              <a:spcBef>
                <a:spcPct val="0"/>
              </a:spcBef>
            </a:pPr>
            <a:endParaRPr lang="en-US" sz="1600"/>
          </a:p>
          <a:p>
            <a:pPr>
              <a:lnSpc>
                <a:spcPct val="80000"/>
              </a:lnSpc>
              <a:spcBef>
                <a:spcPct val="0"/>
              </a:spcBef>
            </a:pPr>
            <a:endParaRPr lang="en-US" sz="1600"/>
          </a:p>
          <a:p>
            <a:pPr>
              <a:lnSpc>
                <a:spcPct val="80000"/>
              </a:lnSpc>
              <a:spcBef>
                <a:spcPct val="0"/>
              </a:spcBef>
            </a:pPr>
            <a:endParaRPr lang="en-US" sz="1600"/>
          </a:p>
          <a:p>
            <a:pPr>
              <a:lnSpc>
                <a:spcPct val="80000"/>
              </a:lnSpc>
              <a:spcBef>
                <a:spcPct val="0"/>
              </a:spcBef>
            </a:pPr>
            <a:r>
              <a:rPr lang="en-US" sz="1800"/>
              <a:t>12th Meeting of Contact Expert Group on Severe Accident Management (CEG-SAM)</a:t>
            </a:r>
          </a:p>
          <a:p>
            <a:pPr>
              <a:lnSpc>
                <a:spcPct val="80000"/>
              </a:lnSpc>
              <a:spcBef>
                <a:spcPct val="0"/>
              </a:spcBef>
            </a:pPr>
            <a:endParaRPr lang="en-US" sz="1800"/>
          </a:p>
          <a:p>
            <a:pPr>
              <a:lnSpc>
                <a:spcPct val="80000"/>
              </a:lnSpc>
              <a:spcBef>
                <a:spcPct val="0"/>
              </a:spcBef>
            </a:pPr>
            <a:r>
              <a:rPr lang="en-US" sz="1800"/>
              <a:t>September 11-13, 200</a:t>
            </a:r>
            <a:r>
              <a:rPr lang="ru-RU" sz="1800"/>
              <a:t>7</a:t>
            </a:r>
            <a:endParaRPr lang="en-US" sz="1800"/>
          </a:p>
          <a:p>
            <a:pPr>
              <a:lnSpc>
                <a:spcPct val="80000"/>
              </a:lnSpc>
              <a:spcBef>
                <a:spcPct val="0"/>
              </a:spcBef>
            </a:pPr>
            <a:r>
              <a:rPr lang="en-US" sz="1800"/>
              <a:t>St. Petersburg</a:t>
            </a:r>
            <a:endParaRPr lang="ru-RU" sz="1800"/>
          </a:p>
        </p:txBody>
      </p:sp>
      <p:pic>
        <p:nvPicPr>
          <p:cNvPr id="6993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r="83063"/>
          <a:stretch>
            <a:fillRect/>
          </a:stretch>
        </p:blipFill>
        <p:spPr bwMode="auto">
          <a:xfrm>
            <a:off x="7885113" y="0"/>
            <a:ext cx="1258887" cy="1052513"/>
          </a:xfrm>
          <a:prstGeom prst="rect">
            <a:avLst/>
          </a:prstGeom>
          <a:solidFill>
            <a:schemeClr val="hlink"/>
          </a:solidFill>
        </p:spPr>
      </p:pic>
      <p:pic>
        <p:nvPicPr>
          <p:cNvPr id="699397" name="Picture 5" descr="aep_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116013" cy="1104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7" name="Rectangle 3"/>
          <p:cNvSpPr>
            <a:spLocks noChangeArrowheads="1"/>
          </p:cNvSpPr>
          <p:nvPr/>
        </p:nvSpPr>
        <p:spPr bwMode="auto">
          <a:xfrm>
            <a:off x="611188" y="1268413"/>
            <a:ext cx="8215312" cy="4475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213" tIns="44607" rIns="89213" bIns="44607"/>
          <a:lstStyle/>
          <a:p>
            <a:pPr marL="334963" indent="-334963" defTabSz="892175">
              <a:spcBef>
                <a:spcPct val="20000"/>
              </a:spcBef>
              <a:buFontTx/>
              <a:buChar char="•"/>
            </a:pPr>
            <a:r>
              <a:rPr lang="en-US" sz="2500">
                <a:solidFill>
                  <a:srgbClr val="000066"/>
                </a:solidFill>
              </a:rPr>
              <a:t>Status of </a:t>
            </a:r>
            <a:r>
              <a:rPr lang="en-US">
                <a:solidFill>
                  <a:srgbClr val="000066"/>
                </a:solidFill>
              </a:rPr>
              <a:t>FP accumulation and release pre-analysis</a:t>
            </a:r>
            <a:r>
              <a:rPr lang="en-US" sz="2500">
                <a:solidFill>
                  <a:srgbClr val="000066"/>
                </a:solidFill>
              </a:rPr>
              <a:t> :</a:t>
            </a:r>
          </a:p>
          <a:p>
            <a:pPr marL="334963" indent="-334963" defTabSz="892175">
              <a:spcBef>
                <a:spcPct val="20000"/>
              </a:spcBef>
            </a:pPr>
            <a:r>
              <a:rPr lang="en-US" sz="2500">
                <a:solidFill>
                  <a:srgbClr val="000066"/>
                </a:solidFill>
              </a:rPr>
              <a:t>    - characteristics of the fuel campany of the WWER-1000 (NPP-91 project) have been analyzed (Cycle:3*1years,P=3000MW, Bu=43MW*days/kgU) </a:t>
            </a:r>
            <a:endParaRPr lang="ru-RU" sz="2500">
              <a:solidFill>
                <a:srgbClr val="000066"/>
              </a:solidFill>
            </a:endParaRPr>
          </a:p>
          <a:p>
            <a:pPr marL="334963" indent="-334963" defTabSz="892175">
              <a:spcBef>
                <a:spcPct val="20000"/>
              </a:spcBef>
            </a:pPr>
            <a:r>
              <a:rPr lang="en-US" sz="2500">
                <a:solidFill>
                  <a:srgbClr val="000066"/>
                </a:solidFill>
              </a:rPr>
              <a:t>   -</a:t>
            </a:r>
            <a:r>
              <a:rPr lang="ru-RU" sz="2500">
                <a:solidFill>
                  <a:srgbClr val="000066"/>
                </a:solidFill>
              </a:rPr>
              <a:t> </a:t>
            </a:r>
            <a:r>
              <a:rPr lang="en-US" sz="2500">
                <a:solidFill>
                  <a:srgbClr val="000066"/>
                </a:solidFill>
              </a:rPr>
              <a:t>scenarios of accidents have been analyzed</a:t>
            </a:r>
            <a:endParaRPr lang="ru-RU" sz="2500">
              <a:solidFill>
                <a:srgbClr val="000066"/>
              </a:solidFill>
            </a:endParaRPr>
          </a:p>
          <a:p>
            <a:pPr marL="334963" indent="-334963" defTabSz="892175">
              <a:spcBef>
                <a:spcPct val="20000"/>
              </a:spcBef>
            </a:pPr>
            <a:r>
              <a:rPr lang="en-US" sz="2500">
                <a:solidFill>
                  <a:srgbClr val="000066"/>
                </a:solidFill>
              </a:rPr>
              <a:t>   - models of FP release (recoil, knock-out and diffusion) and codes for FP accumulation and release (BONUS, RELEASE, CORREL) have been analyzed</a:t>
            </a:r>
          </a:p>
          <a:p>
            <a:pPr marL="334963" indent="-334963" defTabSz="892175">
              <a:spcBef>
                <a:spcPct val="20000"/>
              </a:spcBef>
            </a:pPr>
            <a:endParaRPr lang="en-US" sz="2500">
              <a:solidFill>
                <a:srgbClr val="000066"/>
              </a:solidFill>
            </a:endParaRPr>
          </a:p>
          <a:p>
            <a:pPr marL="334963" indent="-334963" defTabSz="892175">
              <a:spcBef>
                <a:spcPct val="20000"/>
              </a:spcBef>
            </a:pPr>
            <a:endParaRPr lang="en-US" sz="2500">
              <a:solidFill>
                <a:srgbClr val="000066"/>
              </a:solidFill>
            </a:endParaRPr>
          </a:p>
          <a:p>
            <a:pPr marL="334963" indent="-334963" defTabSz="892175">
              <a:spcBef>
                <a:spcPct val="20000"/>
              </a:spcBef>
            </a:pPr>
            <a:endParaRPr lang="en-US" sz="2500">
              <a:solidFill>
                <a:srgbClr val="000066"/>
              </a:solidFill>
            </a:endParaRPr>
          </a:p>
        </p:txBody>
      </p:sp>
      <p:sp>
        <p:nvSpPr>
          <p:cNvPr id="820232" name="Rectangle 8"/>
          <p:cNvSpPr>
            <a:spLocks noChangeArrowheads="1"/>
          </p:cNvSpPr>
          <p:nvPr/>
        </p:nvSpPr>
        <p:spPr bwMode="auto">
          <a:xfrm>
            <a:off x="0" y="0"/>
            <a:ext cx="9144000"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213" tIns="44607" rIns="89213" bIns="44607" anchor="ctr"/>
          <a:lstStyle/>
          <a:p>
            <a:pPr algn="ctr" defTabSz="892175"/>
            <a:r>
              <a:rPr lang="en-US" sz="2000">
                <a:solidFill>
                  <a:srgbClr val="990000"/>
                </a:solidFill>
                <a:latin typeface="Tahoma" pitchFamily="34" charset="0"/>
              </a:rPr>
              <a:t>WP1: </a:t>
            </a:r>
            <a:r>
              <a:rPr lang="en-US" sz="2000" b="0">
                <a:solidFill>
                  <a:srgbClr val="990000"/>
                </a:solidFill>
                <a:latin typeface="Arial Black" pitchFamily="34" charset="0"/>
              </a:rPr>
              <a:t>Analysis of Severe Accident Scenarios (Task1)</a:t>
            </a:r>
            <a:r>
              <a:rPr lang="en-US" sz="2200" b="0">
                <a:solidFill>
                  <a:srgbClr val="990000"/>
                </a:solidFill>
                <a:latin typeface="Arial Black" pitchFamily="34" charset="0"/>
              </a:rPr>
              <a:t> </a:t>
            </a:r>
            <a:r>
              <a:rPr lang="ru-RU" sz="2200" b="0">
                <a:solidFill>
                  <a:srgbClr val="990000"/>
                </a:solidFill>
                <a:latin typeface="Arial Black" pitchFamily="34" charset="0"/>
              </a:rPr>
              <a:t/>
            </a:r>
            <a:br>
              <a:rPr lang="ru-RU" sz="2200" b="0">
                <a:solidFill>
                  <a:srgbClr val="990000"/>
                </a:solidFill>
                <a:latin typeface="Arial Black" pitchFamily="34" charset="0"/>
              </a:rPr>
            </a:br>
            <a:r>
              <a:rPr lang="en-US" sz="1800">
                <a:solidFill>
                  <a:srgbClr val="990000"/>
                </a:solidFill>
              </a:rPr>
              <a:t>Part </a:t>
            </a:r>
            <a:r>
              <a:rPr lang="ru-RU" sz="1800">
                <a:solidFill>
                  <a:srgbClr val="990000"/>
                </a:solidFill>
              </a:rPr>
              <a:t>2</a:t>
            </a:r>
            <a:r>
              <a:rPr lang="en-US" sz="1800">
                <a:solidFill>
                  <a:srgbClr val="990000"/>
                </a:solidFill>
              </a:rPr>
              <a:t>: </a:t>
            </a:r>
            <a:r>
              <a:rPr lang="en-US" sz="1800">
                <a:solidFill>
                  <a:srgbClr val="A50021"/>
                </a:solidFill>
              </a:rPr>
              <a:t>Analysis of FP accumulation in fuel and of FP release</a:t>
            </a:r>
            <a:r>
              <a:rPr lang="en-US" sz="1800" b="0">
                <a:solidFill>
                  <a:srgbClr val="990000"/>
                </a:solidFill>
              </a:rPr>
              <a:t> </a:t>
            </a:r>
            <a:endParaRPr lang="ru-RU" sz="1800" b="0">
              <a:solidFill>
                <a:srgbClr val="990000"/>
              </a:solidFill>
            </a:endParaRPr>
          </a:p>
        </p:txBody>
      </p:sp>
      <p:sp>
        <p:nvSpPr>
          <p:cNvPr id="820233" name="Text Box 9"/>
          <p:cNvSpPr txBox="1">
            <a:spLocks noChangeArrowheads="1"/>
          </p:cNvSpPr>
          <p:nvPr/>
        </p:nvSpPr>
        <p:spPr bwMode="auto">
          <a:xfrm>
            <a:off x="8532813" y="6308725"/>
            <a:ext cx="508000"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2300">
                <a:latin typeface="Arial" pitchFamily="34" charset="0"/>
              </a:rPr>
              <a:t>10</a:t>
            </a:r>
            <a:endParaRPr lang="ru-RU" sz="2300">
              <a:latin typeface="Arial" pitchFamily="34" charset="0"/>
            </a:endParaRPr>
          </a:p>
        </p:txBody>
      </p:sp>
    </p:spTree>
  </p:cSld>
  <p:clrMapOvr>
    <a:masterClrMapping/>
  </p:clrMapOvr>
  <p:transition advClick="0">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275" name="Rectangle 3"/>
          <p:cNvSpPr>
            <a:spLocks noChangeArrowheads="1"/>
          </p:cNvSpPr>
          <p:nvPr/>
        </p:nvSpPr>
        <p:spPr bwMode="auto">
          <a:xfrm>
            <a:off x="611188" y="1628775"/>
            <a:ext cx="8215312" cy="424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213" tIns="44607" rIns="89213" bIns="44607"/>
          <a:lstStyle/>
          <a:p>
            <a:pPr marL="334963" indent="-334963" defTabSz="892175">
              <a:spcBef>
                <a:spcPct val="20000"/>
              </a:spcBef>
              <a:buFontTx/>
              <a:buChar char="•"/>
            </a:pPr>
            <a:r>
              <a:rPr lang="en-US">
                <a:solidFill>
                  <a:srgbClr val="000066"/>
                </a:solidFill>
              </a:rPr>
              <a:t>FP accumulation and release analysis</a:t>
            </a:r>
            <a:r>
              <a:rPr lang="en-US" sz="2500">
                <a:solidFill>
                  <a:srgbClr val="000066"/>
                </a:solidFill>
              </a:rPr>
              <a:t> main results:</a:t>
            </a:r>
          </a:p>
          <a:p>
            <a:pPr marL="334963" indent="-334963" defTabSz="892175">
              <a:spcBef>
                <a:spcPct val="20000"/>
              </a:spcBef>
            </a:pPr>
            <a:endParaRPr lang="en-US" sz="2500">
              <a:solidFill>
                <a:srgbClr val="000066"/>
              </a:solidFill>
            </a:endParaRPr>
          </a:p>
          <a:p>
            <a:pPr marL="334963" indent="-334963" defTabSz="892175">
              <a:spcBef>
                <a:spcPct val="20000"/>
              </a:spcBef>
              <a:buFontTx/>
              <a:buChar char="-"/>
            </a:pPr>
            <a:r>
              <a:rPr lang="en-US" sz="2500">
                <a:solidFill>
                  <a:srgbClr val="000066"/>
                </a:solidFill>
              </a:rPr>
              <a:t>FP composition inside fuel for normal NPP operation at nominal power has been calculated</a:t>
            </a:r>
          </a:p>
          <a:p>
            <a:pPr marL="334963" indent="-334963" defTabSz="892175">
              <a:spcBef>
                <a:spcPct val="20000"/>
              </a:spcBef>
              <a:buFontTx/>
              <a:buChar char="-"/>
            </a:pPr>
            <a:r>
              <a:rPr lang="en-US" sz="2500">
                <a:solidFill>
                  <a:srgbClr val="000066"/>
                </a:solidFill>
              </a:rPr>
              <a:t>FP release into gap for normal operation and in accident has been estimated</a:t>
            </a:r>
          </a:p>
          <a:p>
            <a:pPr marL="334963" indent="-334963" defTabSz="892175">
              <a:spcBef>
                <a:spcPct val="20000"/>
              </a:spcBef>
              <a:buFontTx/>
              <a:buChar char="-"/>
            </a:pPr>
            <a:r>
              <a:rPr lang="en-US" sz="2500">
                <a:solidFill>
                  <a:srgbClr val="000066"/>
                </a:solidFill>
              </a:rPr>
              <a:t>Accumulation and release of gaseous,   volatile  and nonvolatile fission products  have been analyzed</a:t>
            </a:r>
          </a:p>
        </p:txBody>
      </p:sp>
      <p:sp>
        <p:nvSpPr>
          <p:cNvPr id="822282" name="Rectangle 10"/>
          <p:cNvSpPr>
            <a:spLocks noChangeArrowheads="1"/>
          </p:cNvSpPr>
          <p:nvPr/>
        </p:nvSpPr>
        <p:spPr bwMode="auto">
          <a:xfrm>
            <a:off x="0" y="0"/>
            <a:ext cx="9144000"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213" tIns="44607" rIns="89213" bIns="44607" anchor="ctr"/>
          <a:lstStyle/>
          <a:p>
            <a:pPr algn="ctr" defTabSz="892175"/>
            <a:r>
              <a:rPr lang="en-US" sz="2000">
                <a:solidFill>
                  <a:srgbClr val="990000"/>
                </a:solidFill>
                <a:latin typeface="Tahoma" pitchFamily="34" charset="0"/>
              </a:rPr>
              <a:t>WP1: </a:t>
            </a:r>
            <a:r>
              <a:rPr lang="en-US" sz="2000" b="0">
                <a:solidFill>
                  <a:srgbClr val="990000"/>
                </a:solidFill>
                <a:latin typeface="Arial Black" pitchFamily="34" charset="0"/>
              </a:rPr>
              <a:t>Analysis of Severe Accident Scenarios (Task1)</a:t>
            </a:r>
            <a:r>
              <a:rPr lang="en-US" sz="2200" b="0">
                <a:solidFill>
                  <a:srgbClr val="990000"/>
                </a:solidFill>
                <a:latin typeface="Arial Black" pitchFamily="34" charset="0"/>
              </a:rPr>
              <a:t> </a:t>
            </a:r>
            <a:r>
              <a:rPr lang="ru-RU" sz="2200" b="0">
                <a:solidFill>
                  <a:srgbClr val="990000"/>
                </a:solidFill>
                <a:latin typeface="Arial Black" pitchFamily="34" charset="0"/>
              </a:rPr>
              <a:t/>
            </a:r>
            <a:br>
              <a:rPr lang="ru-RU" sz="2200" b="0">
                <a:solidFill>
                  <a:srgbClr val="990000"/>
                </a:solidFill>
                <a:latin typeface="Arial Black" pitchFamily="34" charset="0"/>
              </a:rPr>
            </a:br>
            <a:r>
              <a:rPr lang="en-US" sz="1800">
                <a:solidFill>
                  <a:srgbClr val="990000"/>
                </a:solidFill>
              </a:rPr>
              <a:t>Part </a:t>
            </a:r>
            <a:r>
              <a:rPr lang="ru-RU" sz="1800">
                <a:solidFill>
                  <a:srgbClr val="990000"/>
                </a:solidFill>
              </a:rPr>
              <a:t>2</a:t>
            </a:r>
            <a:r>
              <a:rPr lang="en-US" sz="1800">
                <a:solidFill>
                  <a:srgbClr val="990000"/>
                </a:solidFill>
              </a:rPr>
              <a:t>: </a:t>
            </a:r>
            <a:r>
              <a:rPr lang="en-US" sz="1800">
                <a:solidFill>
                  <a:srgbClr val="A50021"/>
                </a:solidFill>
              </a:rPr>
              <a:t>Analysis of FP accumulation in fuel and of FP release</a:t>
            </a:r>
            <a:r>
              <a:rPr lang="en-US" sz="1800" b="0">
                <a:solidFill>
                  <a:srgbClr val="990000"/>
                </a:solidFill>
              </a:rPr>
              <a:t> </a:t>
            </a:r>
            <a:endParaRPr lang="ru-RU" sz="1800" b="0">
              <a:solidFill>
                <a:srgbClr val="990000"/>
              </a:solidFill>
            </a:endParaRPr>
          </a:p>
        </p:txBody>
      </p:sp>
      <p:sp>
        <p:nvSpPr>
          <p:cNvPr id="822283" name="Text Box 11"/>
          <p:cNvSpPr txBox="1">
            <a:spLocks noChangeArrowheads="1"/>
          </p:cNvSpPr>
          <p:nvPr/>
        </p:nvSpPr>
        <p:spPr bwMode="auto">
          <a:xfrm>
            <a:off x="8532813" y="6308725"/>
            <a:ext cx="508000"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2300">
                <a:latin typeface="Arial" pitchFamily="34" charset="0"/>
              </a:rPr>
              <a:t>11</a:t>
            </a:r>
            <a:endParaRPr lang="ru-RU" sz="2300">
              <a:latin typeface="Arial" pitchFamily="34" charset="0"/>
            </a:endParaRPr>
          </a:p>
        </p:txBody>
      </p:sp>
    </p:spTree>
  </p:cSld>
  <p:clrMapOvr>
    <a:masterClrMapping/>
  </p:clrMapOvr>
  <p:transition advClick="0">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323" name="Rectangle 3"/>
          <p:cNvSpPr>
            <a:spLocks noChangeArrowheads="1"/>
          </p:cNvSpPr>
          <p:nvPr/>
        </p:nvSpPr>
        <p:spPr bwMode="auto">
          <a:xfrm>
            <a:off x="611188" y="908050"/>
            <a:ext cx="7561262"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749300">
              <a:spcBef>
                <a:spcPct val="20000"/>
              </a:spcBef>
              <a:buFontTx/>
              <a:buChar char="•"/>
            </a:pPr>
            <a:r>
              <a:rPr lang="en-US">
                <a:solidFill>
                  <a:srgbClr val="000066"/>
                </a:solidFill>
              </a:rPr>
              <a:t>   Long-lived radioactive FP (VVER-1000) in gap</a:t>
            </a:r>
            <a:endParaRPr lang="ru-RU">
              <a:solidFill>
                <a:srgbClr val="000066"/>
              </a:solidFill>
            </a:endParaRPr>
          </a:p>
        </p:txBody>
      </p:sp>
      <p:graphicFrame>
        <p:nvGraphicFramePr>
          <p:cNvPr id="824324" name="Group 4"/>
          <p:cNvGraphicFramePr>
            <a:graphicFrameLocks noGrp="1"/>
          </p:cNvGraphicFramePr>
          <p:nvPr>
            <p:ph idx="1"/>
          </p:nvPr>
        </p:nvGraphicFramePr>
        <p:xfrm>
          <a:off x="520700" y="1392238"/>
          <a:ext cx="7772400" cy="4822825"/>
        </p:xfrm>
        <a:graphic>
          <a:graphicData uri="http://schemas.openxmlformats.org/drawingml/2006/table">
            <a:tbl>
              <a:tblPr/>
              <a:tblGrid>
                <a:gridCol w="238125"/>
                <a:gridCol w="860425"/>
                <a:gridCol w="581025"/>
                <a:gridCol w="733425"/>
                <a:gridCol w="1181100"/>
                <a:gridCol w="1031875"/>
                <a:gridCol w="1009650"/>
                <a:gridCol w="1071563"/>
                <a:gridCol w="1065212"/>
              </a:tblGrid>
              <a:tr h="61436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de-DE" sz="1400" b="1" i="0" u="none" strike="noStrike" cap="none" normalizeH="0" baseline="0" smtClean="0">
                        <a:ln>
                          <a:noFill/>
                        </a:ln>
                        <a:solidFill>
                          <a:srgbClr val="000066"/>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66"/>
                          </a:solidFill>
                          <a:effectLst/>
                          <a:latin typeface="Arial" pitchFamily="34" charset="0"/>
                          <a:cs typeface="Times New Roman" pitchFamily="18" charset="0"/>
                        </a:rPr>
                        <a:t>Isotope</a:t>
                      </a:r>
                      <a:endParaRPr kumimoji="0" lang="ru-RU" sz="1400" b="1" i="0" u="none" strike="noStrike" cap="none" normalizeH="0" baseline="0" smtClean="0">
                        <a:ln>
                          <a:noFill/>
                        </a:ln>
                        <a:solidFill>
                          <a:srgbClr val="000066"/>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66"/>
                          </a:solidFill>
                          <a:effectLst/>
                          <a:latin typeface="Arial" pitchFamily="34" charset="0"/>
                          <a:cs typeface="Times New Roman" pitchFamily="18" charset="0"/>
                        </a:rPr>
                        <a:t>Т</a:t>
                      </a:r>
                      <a:r>
                        <a:rPr kumimoji="0" lang="ru-RU" sz="1400" b="1" i="0" u="none" strike="noStrike" cap="none" normalizeH="0" baseline="-25000" smtClean="0">
                          <a:ln>
                            <a:noFill/>
                          </a:ln>
                          <a:solidFill>
                            <a:srgbClr val="000066"/>
                          </a:solidFill>
                          <a:effectLst/>
                          <a:latin typeface="Arial" pitchFamily="34" charset="0"/>
                          <a:cs typeface="Times New Roman" pitchFamily="18" charset="0"/>
                        </a:rPr>
                        <a:t>1/2</a:t>
                      </a:r>
                      <a:endParaRPr kumimoji="0" lang="ru-RU" sz="1400" b="1" i="0" u="none" strike="noStrike" cap="none" normalizeH="0" baseline="-25000" smtClean="0">
                        <a:ln>
                          <a:noFill/>
                        </a:ln>
                        <a:solidFill>
                          <a:srgbClr val="000066"/>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66"/>
                          </a:solidFill>
                          <a:effectLst/>
                          <a:latin typeface="Arial" pitchFamily="34" charset="0"/>
                          <a:cs typeface="Times New Roman" pitchFamily="18" charset="0"/>
                        </a:rPr>
                        <a:t>Class</a:t>
                      </a:r>
                      <a:endParaRPr kumimoji="0" lang="ru-RU" sz="1400" b="1" i="0" u="none" strike="noStrike" cap="none" normalizeH="0" baseline="0" smtClean="0">
                        <a:ln>
                          <a:noFill/>
                        </a:ln>
                        <a:solidFill>
                          <a:srgbClr val="000066"/>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66"/>
                          </a:solidFill>
                          <a:effectLst/>
                          <a:latin typeface="Arial" pitchFamily="34" charset="0"/>
                          <a:cs typeface="Times New Roman" pitchFamily="18" charset="0"/>
                        </a:rPr>
                        <a:t>NC</a:t>
                      </a:r>
                      <a:r>
                        <a:rPr kumimoji="0" lang="ru-RU" sz="1400" b="1" i="0" u="none" strike="noStrike" cap="none" normalizeH="0" baseline="0" smtClean="0">
                          <a:ln>
                            <a:noFill/>
                          </a:ln>
                          <a:solidFill>
                            <a:srgbClr val="000066"/>
                          </a:solidFill>
                          <a:effectLst/>
                          <a:latin typeface="Arial" pitchFamily="34" charset="0"/>
                          <a:cs typeface="Times New Roman" pitchFamily="18" charset="0"/>
                        </a:rPr>
                        <a:t>:</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66"/>
                          </a:solidFill>
                          <a:effectLst/>
                          <a:latin typeface="Arial" pitchFamily="34" charset="0"/>
                          <a:cs typeface="Times New Roman" pitchFamily="18" charset="0"/>
                        </a:rPr>
                        <a:t>CORSOR</a:t>
                      </a:r>
                      <a:r>
                        <a:rPr kumimoji="0" lang="ru-RU" sz="1400" b="1" i="0" u="none" strike="noStrike" cap="none" normalizeH="0" baseline="0" smtClean="0">
                          <a:ln>
                            <a:noFill/>
                          </a:ln>
                          <a:solidFill>
                            <a:srgbClr val="000066"/>
                          </a:solidFill>
                          <a:effectLst/>
                          <a:latin typeface="Arial" pitchFamily="34" charset="0"/>
                          <a:cs typeface="Times New Roman" pitchFamily="18" charset="0"/>
                        </a:rPr>
                        <a:t>-</a:t>
                      </a:r>
                      <a:r>
                        <a:rPr kumimoji="0" lang="en-US" sz="1400" b="1" i="0" u="none" strike="noStrike" cap="none" normalizeH="0" baseline="0" smtClean="0">
                          <a:ln>
                            <a:noFill/>
                          </a:ln>
                          <a:solidFill>
                            <a:srgbClr val="000066"/>
                          </a:solidFill>
                          <a:effectLst/>
                          <a:latin typeface="Arial" pitchFamily="34" charset="0"/>
                          <a:cs typeface="Times New Roman" pitchFamily="18" charset="0"/>
                        </a:rPr>
                        <a:t>M</a:t>
                      </a:r>
                      <a:endParaRPr kumimoji="0" lang="ru-RU" sz="1400" b="1" i="0" u="none" strike="noStrike" cap="none" normalizeH="0" baseline="0" smtClean="0">
                        <a:ln>
                          <a:noFill/>
                        </a:ln>
                        <a:solidFill>
                          <a:srgbClr val="000066"/>
                        </a:solidFill>
                        <a:effectLst/>
                        <a:latin typeface="Arial"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66"/>
                          </a:solidFill>
                          <a:effectLst/>
                          <a:latin typeface="Arial" pitchFamily="34" charset="0"/>
                          <a:cs typeface="Times New Roman" pitchFamily="18" charset="0"/>
                        </a:rPr>
                        <a:t>NC</a:t>
                      </a:r>
                      <a:r>
                        <a:rPr kumimoji="0" lang="ru-RU" sz="1400" b="1" i="0" u="none" strike="noStrike" cap="none" normalizeH="0" baseline="0" smtClean="0">
                          <a:ln>
                            <a:noFill/>
                          </a:ln>
                          <a:solidFill>
                            <a:srgbClr val="000066"/>
                          </a:solidFill>
                          <a:effectLst/>
                          <a:latin typeface="Arial" pitchFamily="34" charset="0"/>
                          <a:cs typeface="Times New Roman" pitchFamily="18" charset="0"/>
                        </a:rPr>
                        <a:t>:</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66"/>
                          </a:solidFill>
                          <a:effectLst/>
                          <a:latin typeface="Arial" pitchFamily="34" charset="0"/>
                          <a:cs typeface="Times New Roman" pitchFamily="18" charset="0"/>
                        </a:rPr>
                        <a:t>CORSOR-BOOTH</a:t>
                      </a:r>
                      <a:endParaRPr kumimoji="0" lang="en-US" sz="1400" b="1" i="0" u="none" strike="noStrike" cap="none" normalizeH="0" baseline="0" smtClean="0">
                        <a:ln>
                          <a:noFill/>
                        </a:ln>
                        <a:solidFill>
                          <a:srgbClr val="000066"/>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66"/>
                          </a:solidFill>
                          <a:effectLst/>
                          <a:latin typeface="Arial" pitchFamily="34" charset="0"/>
                          <a:cs typeface="Times New Roman" pitchFamily="18" charset="0"/>
                        </a:rPr>
                        <a:t>NC</a:t>
                      </a:r>
                      <a:r>
                        <a:rPr kumimoji="0" lang="ru-RU" sz="1400" b="1" i="0" u="none" strike="noStrike" cap="none" normalizeH="0" baseline="0" smtClean="0">
                          <a:ln>
                            <a:noFill/>
                          </a:ln>
                          <a:solidFill>
                            <a:srgbClr val="000066"/>
                          </a:solidFill>
                          <a:effectLst/>
                          <a:latin typeface="Arial" pitchFamily="34" charset="0"/>
                          <a:cs typeface="Times New Roman" pitchFamily="18" charset="0"/>
                        </a:rPr>
                        <a:t>:</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66"/>
                          </a:solidFill>
                          <a:effectLst/>
                          <a:latin typeface="Arial" pitchFamily="34" charset="0"/>
                          <a:cs typeface="Times New Roman" pitchFamily="18" charset="0"/>
                        </a:rPr>
                        <a:t>WWER-</a:t>
                      </a:r>
                      <a:r>
                        <a:rPr kumimoji="0" lang="ru-RU" sz="1400" b="1" i="0" u="none" strike="noStrike" cap="none" normalizeH="0" baseline="0" smtClean="0">
                          <a:ln>
                            <a:noFill/>
                          </a:ln>
                          <a:solidFill>
                            <a:srgbClr val="000066"/>
                          </a:solidFill>
                          <a:effectLst/>
                          <a:latin typeface="Arial" pitchFamily="34" charset="0"/>
                          <a:cs typeface="Times New Roman" pitchFamily="18" charset="0"/>
                        </a:rPr>
                        <a:t>1000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66"/>
                          </a:solidFill>
                          <a:effectLst/>
                          <a:latin typeface="Arial" pitchFamily="34" charset="0"/>
                          <a:cs typeface="Times New Roman" pitchFamily="18" charset="0"/>
                        </a:rPr>
                        <a:t>Accident:</a:t>
                      </a:r>
                      <a:endParaRPr kumimoji="0" lang="ru-RU" sz="1400" b="1" i="0" u="none" strike="noStrike" cap="none" normalizeH="0" baseline="0" smtClean="0">
                        <a:ln>
                          <a:noFill/>
                        </a:ln>
                        <a:solidFill>
                          <a:srgbClr val="000066"/>
                        </a:solidFill>
                        <a:effectLst/>
                        <a:latin typeface="Arial" pitchFamily="34" charset="0"/>
                        <a:cs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66"/>
                          </a:solidFill>
                          <a:effectLst/>
                          <a:latin typeface="Arial" pitchFamily="34" charset="0"/>
                          <a:cs typeface="Times New Roman" pitchFamily="18" charset="0"/>
                        </a:rPr>
                        <a:t>RELEASE</a:t>
                      </a:r>
                      <a:endParaRPr kumimoji="0" lang="ru-RU" sz="1400" b="1" i="0" u="none" strike="noStrike" cap="none" normalizeH="0" baseline="0" smtClean="0">
                        <a:ln>
                          <a:noFill/>
                        </a:ln>
                        <a:solidFill>
                          <a:srgbClr val="000066"/>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66"/>
                          </a:solidFill>
                          <a:effectLst/>
                          <a:latin typeface="Arial" pitchFamily="34" charset="0"/>
                          <a:cs typeface="Times New Roman" pitchFamily="18" charset="0"/>
                        </a:rPr>
                        <a:t>Accident:</a:t>
                      </a:r>
                      <a:endParaRPr kumimoji="0" lang="ru-RU" sz="1400" b="1" i="0" u="none" strike="noStrike" cap="none" normalizeH="0" baseline="0" smtClean="0">
                        <a:ln>
                          <a:noFill/>
                        </a:ln>
                        <a:solidFill>
                          <a:srgbClr val="000066"/>
                        </a:solidFill>
                        <a:effectLst/>
                        <a:latin typeface="Arial" pitchFamily="34"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66"/>
                          </a:solidFill>
                          <a:effectLst/>
                          <a:latin typeface="Arial" pitchFamily="34" charset="0"/>
                          <a:cs typeface="Times New Roman" pitchFamily="18" charset="0"/>
                        </a:rPr>
                        <a:t>CORREL</a:t>
                      </a:r>
                      <a:endParaRPr kumimoji="0" lang="ru-RU" sz="1400" b="1" i="0" u="none" strike="noStrike" cap="none" normalizeH="0" baseline="0" smtClean="0">
                        <a:ln>
                          <a:noFill/>
                        </a:ln>
                        <a:solidFill>
                          <a:srgbClr val="000066"/>
                        </a:solidFill>
                        <a:effectLst/>
                        <a:latin typeface="Arial" pitchFamily="34"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r>
              <a:tr h="50006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de-DE" sz="1400" b="1" i="0" u="none" strike="noStrike" cap="none" normalizeH="0" baseline="0" smtClean="0">
                        <a:ln>
                          <a:noFill/>
                        </a:ln>
                        <a:solidFill>
                          <a:srgbClr val="000066"/>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66"/>
                          </a:solidFill>
                          <a:effectLst/>
                          <a:latin typeface="Arial" pitchFamily="34" charset="0"/>
                          <a:cs typeface="Times New Roman" pitchFamily="18" charset="0"/>
                        </a:rPr>
                        <a:t>-</a:t>
                      </a:r>
                      <a:endParaRPr kumimoji="0" lang="en-US" sz="1400" b="1" i="0" u="none" strike="noStrike" cap="none" normalizeH="0" baseline="0" smtClean="0">
                        <a:ln>
                          <a:noFill/>
                        </a:ln>
                        <a:solidFill>
                          <a:srgbClr val="000066"/>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66"/>
                          </a:solidFill>
                          <a:effectLst/>
                          <a:latin typeface="Arial" pitchFamily="34" charset="0"/>
                          <a:cs typeface="Times New Roman" pitchFamily="18" charset="0"/>
                        </a:rPr>
                        <a:t>Y</a:t>
                      </a:r>
                      <a:endParaRPr kumimoji="0" lang="ru-RU" sz="1400" b="1" i="0" u="none" strike="noStrike" cap="none" normalizeH="0" baseline="0" smtClean="0">
                        <a:ln>
                          <a:noFill/>
                        </a:ln>
                        <a:solidFill>
                          <a:srgbClr val="000066"/>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66"/>
                          </a:solidFill>
                          <a:effectLst/>
                          <a:latin typeface="Arial" pitchFamily="34" charset="0"/>
                          <a:cs typeface="Times New Roman" pitchFamily="18" charset="0"/>
                        </a:rPr>
                        <a:t>-</a:t>
                      </a:r>
                      <a:endParaRPr kumimoji="0" lang="en-US" sz="1400" b="1" i="0" u="none" strike="noStrike" cap="none" normalizeH="0" baseline="0" smtClean="0">
                        <a:ln>
                          <a:noFill/>
                        </a:ln>
                        <a:solidFill>
                          <a:srgbClr val="000066"/>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66"/>
                          </a:solidFill>
                          <a:effectLst/>
                          <a:latin typeface="Arial" pitchFamily="34" charset="0"/>
                          <a:cs typeface="Times New Roman" pitchFamily="18" charset="0"/>
                        </a:rPr>
                        <a:t>%</a:t>
                      </a:r>
                      <a:endParaRPr kumimoji="0" lang="en-US" sz="1400" b="1" i="0" u="none" strike="noStrike" cap="none" normalizeH="0" baseline="0" smtClean="0">
                        <a:ln>
                          <a:noFill/>
                        </a:ln>
                        <a:solidFill>
                          <a:srgbClr val="000066"/>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66"/>
                          </a:solidFill>
                          <a:effectLst/>
                          <a:latin typeface="Arial" pitchFamily="34" charset="0"/>
                          <a:cs typeface="Times New Roman" pitchFamily="18" charset="0"/>
                        </a:rPr>
                        <a:t>%</a:t>
                      </a:r>
                      <a:endParaRPr kumimoji="0" lang="en-US" sz="1400" b="1" i="0" u="none" strike="noStrike" cap="none" normalizeH="0" baseline="0" smtClean="0">
                        <a:ln>
                          <a:noFill/>
                        </a:ln>
                        <a:solidFill>
                          <a:srgbClr val="000066"/>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66"/>
                          </a:solidFill>
                          <a:effectLst/>
                          <a:latin typeface="Arial" pitchFamily="34" charset="0"/>
                          <a:cs typeface="Times New Roman" pitchFamily="18" charset="0"/>
                        </a:rPr>
                        <a:t>%</a:t>
                      </a:r>
                      <a:endParaRPr kumimoji="0" lang="en-US" sz="1400" b="1" i="0" u="none" strike="noStrike" cap="none" normalizeH="0" baseline="0" smtClean="0">
                        <a:ln>
                          <a:noFill/>
                        </a:ln>
                        <a:solidFill>
                          <a:srgbClr val="000066"/>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66"/>
                          </a:solidFill>
                          <a:effectLst/>
                          <a:latin typeface="Arial" pitchFamily="34" charset="0"/>
                          <a:cs typeface="Times New Roman" pitchFamily="18" charset="0"/>
                        </a:rPr>
                        <a:t>%</a:t>
                      </a:r>
                      <a:endParaRPr kumimoji="0" lang="en-US" sz="1400" b="1" i="0" u="none" strike="noStrike" cap="none" normalizeH="0" baseline="0" smtClean="0">
                        <a:ln>
                          <a:noFill/>
                        </a:ln>
                        <a:solidFill>
                          <a:srgbClr val="000066"/>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66"/>
                          </a:solidFill>
                          <a:effectLst/>
                          <a:latin typeface="Arial" pitchFamily="34" charset="0"/>
                          <a:cs typeface="Times New Roman" pitchFamily="18" charset="0"/>
                        </a:rPr>
                        <a:t>%</a:t>
                      </a:r>
                      <a:endParaRPr kumimoji="0" lang="en-US" sz="1400" b="1" i="0" u="none" strike="noStrike" cap="none" normalizeH="0" baseline="0" smtClean="0">
                        <a:ln>
                          <a:noFill/>
                        </a:ln>
                        <a:solidFill>
                          <a:srgbClr val="000066"/>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r>
              <a:tr h="49847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de-DE" sz="1400" b="1" i="0" u="none" strike="noStrike" cap="none" normalizeH="0" baseline="0" smtClean="0">
                        <a:ln>
                          <a:noFill/>
                        </a:ln>
                        <a:solidFill>
                          <a:srgbClr val="000066"/>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66"/>
                          </a:solidFill>
                          <a:effectLst/>
                          <a:latin typeface="Arial" pitchFamily="34" charset="0"/>
                          <a:cs typeface="Times New Roman" pitchFamily="18" charset="0"/>
                        </a:rPr>
                        <a:t>2</a:t>
                      </a:r>
                      <a:endParaRPr kumimoji="0" lang="ru-RU" sz="1400" b="1" i="0" u="none" strike="noStrike" cap="none" normalizeH="0" baseline="0" smtClean="0">
                        <a:ln>
                          <a:noFill/>
                        </a:ln>
                        <a:solidFill>
                          <a:srgbClr val="000066"/>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66"/>
                          </a:solidFill>
                          <a:effectLst/>
                          <a:latin typeface="Arial" pitchFamily="34" charset="0"/>
                          <a:cs typeface="Times New Roman" pitchFamily="18" charset="0"/>
                        </a:rPr>
                        <a:t>3</a:t>
                      </a:r>
                      <a:endParaRPr kumimoji="0" lang="ru-RU" sz="1400" b="1" i="0" u="none" strike="noStrike" cap="none" normalizeH="0" baseline="0" smtClean="0">
                        <a:ln>
                          <a:noFill/>
                        </a:ln>
                        <a:solidFill>
                          <a:srgbClr val="000066"/>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66"/>
                          </a:solidFill>
                          <a:effectLst/>
                          <a:latin typeface="Arial" pitchFamily="34" charset="0"/>
                          <a:cs typeface="Times New Roman" pitchFamily="18" charset="0"/>
                        </a:rPr>
                        <a:t>4</a:t>
                      </a:r>
                      <a:endParaRPr kumimoji="0" lang="ru-RU" sz="1400" b="1" i="0" u="none" strike="noStrike" cap="none" normalizeH="0" baseline="0" smtClean="0">
                        <a:ln>
                          <a:noFill/>
                        </a:ln>
                        <a:solidFill>
                          <a:srgbClr val="000066"/>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66"/>
                          </a:solidFill>
                          <a:effectLst/>
                          <a:latin typeface="Arial" pitchFamily="34" charset="0"/>
                          <a:cs typeface="Times New Roman" pitchFamily="18" charset="0"/>
                        </a:rPr>
                        <a:t>5</a:t>
                      </a:r>
                      <a:endParaRPr kumimoji="0" lang="en-US" sz="1400" b="1" i="0" u="none" strike="noStrike" cap="none" normalizeH="0" baseline="0" smtClean="0">
                        <a:ln>
                          <a:noFill/>
                        </a:ln>
                        <a:solidFill>
                          <a:srgbClr val="000066"/>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66"/>
                          </a:solidFill>
                          <a:effectLst/>
                          <a:latin typeface="Arial" pitchFamily="34" charset="0"/>
                          <a:cs typeface="Times New Roman" pitchFamily="18" charset="0"/>
                        </a:rPr>
                        <a:t>6</a:t>
                      </a:r>
                      <a:endParaRPr kumimoji="0" lang="ru-RU" sz="1400" b="1" i="0" u="none" strike="noStrike" cap="none" normalizeH="0" baseline="0" smtClean="0">
                        <a:ln>
                          <a:noFill/>
                        </a:ln>
                        <a:solidFill>
                          <a:srgbClr val="000066"/>
                        </a:solidFill>
                        <a:effectLst/>
                        <a:latin typeface="Arial"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66"/>
                          </a:solidFill>
                          <a:effectLst/>
                          <a:latin typeface="Arial" pitchFamily="34" charset="0"/>
                          <a:cs typeface="Times New Roman" pitchFamily="18" charset="0"/>
                        </a:rPr>
                        <a:t>7</a:t>
                      </a:r>
                      <a:endParaRPr kumimoji="0" lang="ru-RU" sz="1400" b="1" i="0" u="none" strike="noStrike" cap="none" normalizeH="0" baseline="0" smtClean="0">
                        <a:ln>
                          <a:noFill/>
                        </a:ln>
                        <a:solidFill>
                          <a:srgbClr val="000066"/>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66"/>
                          </a:solidFill>
                          <a:effectLst/>
                          <a:latin typeface="Arial" pitchFamily="34" charset="0"/>
                          <a:cs typeface="Times New Roman" pitchFamily="18" charset="0"/>
                        </a:rPr>
                        <a:t>8</a:t>
                      </a:r>
                      <a:endParaRPr kumimoji="0" lang="ru-RU" sz="1400" b="1" i="0" u="none" strike="noStrike" cap="none" normalizeH="0" baseline="0" smtClean="0">
                        <a:ln>
                          <a:noFill/>
                        </a:ln>
                        <a:solidFill>
                          <a:srgbClr val="000066"/>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66"/>
                          </a:solidFill>
                          <a:effectLst/>
                          <a:latin typeface="Arial" pitchFamily="34" charset="0"/>
                          <a:cs typeface="Times New Roman" pitchFamily="18" charset="0"/>
                        </a:rPr>
                        <a:t>9</a:t>
                      </a:r>
                      <a:endParaRPr kumimoji="0" lang="ru-RU" sz="1400" b="1" i="0" u="none" strike="noStrike" cap="none" normalizeH="0" baseline="0" smtClean="0">
                        <a:ln>
                          <a:noFill/>
                        </a:ln>
                        <a:solidFill>
                          <a:srgbClr val="000066"/>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r>
              <a:tr h="43973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66"/>
                          </a:solidFill>
                          <a:effectLst/>
                          <a:latin typeface="Arial" pitchFamily="34" charset="0"/>
                          <a:cs typeface="Times New Roman" pitchFamily="18" charset="0"/>
                        </a:rPr>
                        <a:t>1</a:t>
                      </a:r>
                      <a:endParaRPr kumimoji="0" lang="ru-RU" sz="1400" b="1" i="0" u="none" strike="noStrike" cap="none" normalizeH="0" baseline="0" smtClean="0">
                        <a:ln>
                          <a:noFill/>
                        </a:ln>
                        <a:solidFill>
                          <a:srgbClr val="000066"/>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66"/>
                          </a:solidFill>
                          <a:effectLst/>
                          <a:latin typeface="Arial" pitchFamily="34" charset="0"/>
                          <a:cs typeface="Times New Roman" pitchFamily="18" charset="0"/>
                        </a:rPr>
                        <a:t>Kr-85</a:t>
                      </a:r>
                      <a:endParaRPr kumimoji="0" lang="en-US" sz="1400" b="1" i="0" u="none" strike="noStrike" cap="none" normalizeH="0" baseline="0" smtClean="0">
                        <a:ln>
                          <a:noFill/>
                        </a:ln>
                        <a:solidFill>
                          <a:srgbClr val="000066"/>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66"/>
                          </a:solidFill>
                          <a:effectLst/>
                          <a:latin typeface="Arial" pitchFamily="34" charset="0"/>
                          <a:cs typeface="Times New Roman" pitchFamily="18" charset="0"/>
                        </a:rPr>
                        <a:t>10,7</a:t>
                      </a:r>
                      <a:endParaRPr kumimoji="0" lang="ru-RU" sz="1400" b="1" i="0" u="none" strike="noStrike" cap="none" normalizeH="0" baseline="0" smtClean="0">
                        <a:ln>
                          <a:noFill/>
                        </a:ln>
                        <a:solidFill>
                          <a:srgbClr val="000066"/>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66"/>
                          </a:solidFill>
                          <a:effectLst/>
                          <a:latin typeface="Arial" pitchFamily="34" charset="0"/>
                          <a:cs typeface="Times New Roman" pitchFamily="18" charset="0"/>
                        </a:rPr>
                        <a:t>Xe</a:t>
                      </a:r>
                      <a:endParaRPr kumimoji="0" lang="en-US" sz="1400" b="1" i="0" u="none" strike="noStrike" cap="none" normalizeH="0" baseline="0" smtClean="0">
                        <a:ln>
                          <a:noFill/>
                        </a:ln>
                        <a:solidFill>
                          <a:srgbClr val="000066"/>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66"/>
                          </a:solidFill>
                          <a:effectLst/>
                          <a:latin typeface="Arial" pitchFamily="34" charset="0"/>
                          <a:cs typeface="Times New Roman" pitchFamily="18" charset="0"/>
                        </a:rPr>
                        <a:t>1,3e-5</a:t>
                      </a:r>
                      <a:r>
                        <a:rPr kumimoji="0" lang="ru-RU" sz="1400" b="1" i="0" u="none" strike="noStrike" cap="none" normalizeH="0" baseline="0" smtClean="0">
                          <a:ln>
                            <a:noFill/>
                          </a:ln>
                          <a:solidFill>
                            <a:srgbClr val="000066"/>
                          </a:solidFill>
                          <a:effectLst/>
                          <a:latin typeface="Arial" pitchFamily="34" charset="0"/>
                          <a:cs typeface="Times New Roman" pitchFamily="18" charset="0"/>
                        </a:rPr>
                        <a:t> </a:t>
                      </a:r>
                    </a:p>
                    <a:p>
                      <a:pPr marL="0" marR="0" lvl="0" indent="0" algn="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66"/>
                          </a:solidFill>
                          <a:effectLst/>
                          <a:latin typeface="Arial" pitchFamily="34" charset="0"/>
                          <a:cs typeface="Times New Roman" pitchFamily="18" charset="0"/>
                        </a:rPr>
                        <a:t>18</a:t>
                      </a:r>
                      <a:endParaRPr kumimoji="0" lang="ru-RU" sz="1400" b="1" i="0" u="none" strike="noStrike" cap="none" normalizeH="0" baseline="0" smtClean="0">
                        <a:ln>
                          <a:noFill/>
                        </a:ln>
                        <a:solidFill>
                          <a:srgbClr val="000066"/>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66"/>
                          </a:solidFill>
                          <a:effectLst/>
                          <a:latin typeface="Arial" pitchFamily="34" charset="0"/>
                          <a:cs typeface="Times New Roman" pitchFamily="18" charset="0"/>
                        </a:rPr>
                        <a:t>1.0e-5</a:t>
                      </a:r>
                      <a:endParaRPr kumimoji="0" lang="ru-RU" sz="1400" b="1" i="0" u="none" strike="noStrike" cap="none" normalizeH="0" baseline="0" smtClean="0">
                        <a:ln>
                          <a:noFill/>
                        </a:ln>
                        <a:solidFill>
                          <a:srgbClr val="000066"/>
                        </a:solidFill>
                        <a:effectLst/>
                        <a:latin typeface="Arial" pitchFamily="34" charset="0"/>
                        <a:cs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66"/>
                          </a:solidFill>
                          <a:effectLst/>
                          <a:latin typeface="Arial" pitchFamily="34" charset="0"/>
                          <a:cs typeface="Times New Roman" pitchFamily="18" charset="0"/>
                        </a:rPr>
                        <a:t>0,</a:t>
                      </a:r>
                      <a:r>
                        <a:rPr kumimoji="0" lang="en-US" sz="1400" b="1" i="0" u="none" strike="noStrike" cap="none" normalizeH="0" baseline="0" smtClean="0">
                          <a:ln>
                            <a:noFill/>
                          </a:ln>
                          <a:solidFill>
                            <a:srgbClr val="000066"/>
                          </a:solidFill>
                          <a:effectLst/>
                          <a:latin typeface="Arial" pitchFamily="34" charset="0"/>
                          <a:cs typeface="Times New Roman" pitchFamily="18" charset="0"/>
                        </a:rPr>
                        <a:t>24</a:t>
                      </a:r>
                      <a:endParaRPr kumimoji="0" lang="en-US" sz="1400" b="1" i="0" u="none" strike="noStrike" cap="none" normalizeH="0" baseline="0" smtClean="0">
                        <a:ln>
                          <a:noFill/>
                        </a:ln>
                        <a:solidFill>
                          <a:srgbClr val="000066"/>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66"/>
                          </a:solidFill>
                          <a:effectLst/>
                          <a:latin typeface="Arial" pitchFamily="34" charset="0"/>
                          <a:cs typeface="Times New Roman" pitchFamily="18" charset="0"/>
                        </a:rPr>
                        <a:t>0,86</a:t>
                      </a:r>
                      <a:endParaRPr kumimoji="0" lang="ru-RU" sz="1400" b="1" i="0" u="none" strike="noStrike" cap="none" normalizeH="0" baseline="0" smtClean="0">
                        <a:ln>
                          <a:noFill/>
                        </a:ln>
                        <a:solidFill>
                          <a:srgbClr val="000066"/>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66"/>
                          </a:solidFill>
                          <a:effectLst/>
                          <a:latin typeface="Arial" pitchFamily="34" charset="0"/>
                          <a:cs typeface="Times New Roman" pitchFamily="18" charset="0"/>
                        </a:rPr>
                        <a:t>92 </a:t>
                      </a:r>
                      <a:endParaRPr kumimoji="0" lang="ru-RU" sz="1400" b="1" i="0" u="none" strike="noStrike" cap="none" normalizeH="0" baseline="0" smtClean="0">
                        <a:ln>
                          <a:noFill/>
                        </a:ln>
                        <a:solidFill>
                          <a:srgbClr val="000066"/>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66"/>
                          </a:solidFill>
                          <a:effectLst/>
                          <a:latin typeface="Arial" pitchFamily="34" charset="0"/>
                          <a:cs typeface="Times New Roman" pitchFamily="18" charset="0"/>
                        </a:rPr>
                        <a:t>~</a:t>
                      </a:r>
                      <a:r>
                        <a:rPr kumimoji="0" lang="ru-RU" sz="1400" b="1" i="0" u="none" strike="noStrike" cap="none" normalizeH="0" baseline="0" smtClean="0">
                          <a:ln>
                            <a:noFill/>
                          </a:ln>
                          <a:solidFill>
                            <a:srgbClr val="000066"/>
                          </a:solidFill>
                          <a:effectLst/>
                          <a:latin typeface="Arial" pitchFamily="34" charset="0"/>
                          <a:cs typeface="Times New Roman" pitchFamily="18" charset="0"/>
                        </a:rPr>
                        <a:t>100</a:t>
                      </a:r>
                      <a:endParaRPr kumimoji="0" lang="ru-RU" sz="1400" b="1" i="0" u="none" strike="noStrike" cap="none" normalizeH="0" baseline="0" smtClean="0">
                        <a:ln>
                          <a:noFill/>
                        </a:ln>
                        <a:solidFill>
                          <a:srgbClr val="000066"/>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132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66"/>
                          </a:solidFill>
                          <a:effectLst/>
                          <a:latin typeface="Arial" pitchFamily="34" charset="0"/>
                          <a:cs typeface="Times New Roman" pitchFamily="18" charset="0"/>
                        </a:rPr>
                        <a:t>2</a:t>
                      </a:r>
                      <a:endParaRPr kumimoji="0" lang="ru-RU" sz="1400" b="1" i="0" u="none" strike="noStrike" cap="none" normalizeH="0" baseline="0" smtClean="0">
                        <a:ln>
                          <a:noFill/>
                        </a:ln>
                        <a:solidFill>
                          <a:srgbClr val="000066"/>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66"/>
                          </a:solidFill>
                          <a:effectLst/>
                          <a:latin typeface="Arial" pitchFamily="34" charset="0"/>
                          <a:cs typeface="Times New Roman" pitchFamily="18" charset="0"/>
                        </a:rPr>
                        <a:t>Sr-90</a:t>
                      </a:r>
                      <a:endParaRPr kumimoji="0" lang="en-US" sz="1400" b="1" i="0" u="none" strike="noStrike" cap="none" normalizeH="0" baseline="0" smtClean="0">
                        <a:ln>
                          <a:noFill/>
                        </a:ln>
                        <a:solidFill>
                          <a:srgbClr val="000066"/>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66"/>
                          </a:solidFill>
                          <a:effectLst/>
                          <a:latin typeface="Arial" pitchFamily="34" charset="0"/>
                          <a:cs typeface="Times New Roman" pitchFamily="18" charset="0"/>
                        </a:rPr>
                        <a:t>28,7</a:t>
                      </a:r>
                      <a:endParaRPr kumimoji="0" lang="ru-RU" sz="1400" b="1" i="0" u="none" strike="noStrike" cap="none" normalizeH="0" baseline="0" smtClean="0">
                        <a:ln>
                          <a:noFill/>
                        </a:ln>
                        <a:solidFill>
                          <a:srgbClr val="000066"/>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66"/>
                          </a:solidFill>
                          <a:effectLst/>
                          <a:latin typeface="Arial" pitchFamily="34" charset="0"/>
                          <a:cs typeface="Times New Roman" pitchFamily="18" charset="0"/>
                        </a:rPr>
                        <a:t>Sr</a:t>
                      </a:r>
                      <a:endParaRPr kumimoji="0" lang="en-US" sz="1400" b="1" i="0" u="none" strike="noStrike" cap="none" normalizeH="0" baseline="0" smtClean="0">
                        <a:ln>
                          <a:noFill/>
                        </a:ln>
                        <a:solidFill>
                          <a:srgbClr val="000066"/>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66"/>
                          </a:solidFill>
                          <a:effectLst/>
                          <a:latin typeface="Arial" pitchFamily="34" charset="0"/>
                          <a:cs typeface="Times New Roman" pitchFamily="18" charset="0"/>
                        </a:rPr>
                        <a:t>0</a:t>
                      </a:r>
                      <a:endParaRPr kumimoji="0" lang="ru-RU" sz="1400" b="1" i="0" u="none" strike="noStrike" cap="none" normalizeH="0" baseline="0" smtClean="0">
                        <a:ln>
                          <a:noFill/>
                        </a:ln>
                        <a:solidFill>
                          <a:srgbClr val="000066"/>
                        </a:solidFill>
                        <a:effectLst/>
                        <a:latin typeface="Arial" pitchFamily="34" charset="0"/>
                        <a:cs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66"/>
                          </a:solidFill>
                          <a:effectLst/>
                          <a:latin typeface="Arial" pitchFamily="34" charset="0"/>
                          <a:cs typeface="Times New Roman" pitchFamily="18" charset="0"/>
                        </a:rPr>
                        <a:t>2,2E-6</a:t>
                      </a:r>
                      <a:endParaRPr kumimoji="0" lang="en-US" sz="1400" b="1" i="0" u="none" strike="noStrike" cap="none" normalizeH="0" baseline="0" smtClean="0">
                        <a:ln>
                          <a:noFill/>
                        </a:ln>
                        <a:solidFill>
                          <a:srgbClr val="000066"/>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66"/>
                          </a:solidFill>
                          <a:effectLst/>
                          <a:latin typeface="Arial" pitchFamily="34" charset="0"/>
                          <a:cs typeface="Times New Roman" pitchFamily="18" charset="0"/>
                        </a:rPr>
                        <a:t>1,6e-8</a:t>
                      </a:r>
                      <a:endParaRPr kumimoji="0" lang="ru-RU" sz="1400" b="1" i="0" u="none" strike="noStrike" cap="none" normalizeH="0" baseline="0" smtClean="0">
                        <a:ln>
                          <a:noFill/>
                        </a:ln>
                        <a:solidFill>
                          <a:srgbClr val="000066"/>
                        </a:solidFill>
                        <a:effectLst/>
                        <a:latin typeface="Arial" pitchFamily="34" charset="0"/>
                        <a:cs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66"/>
                          </a:solidFill>
                          <a:effectLst/>
                          <a:latin typeface="Arial" pitchFamily="34" charset="0"/>
                          <a:cs typeface="Times New Roman" pitchFamily="18" charset="0"/>
                        </a:rPr>
                        <a:t>3,7</a:t>
                      </a:r>
                      <a:r>
                        <a:rPr kumimoji="0" lang="ru-RU" sz="1400" b="1" i="0" u="none" strike="noStrike" cap="none" normalizeH="0" baseline="0" smtClean="0">
                          <a:ln>
                            <a:noFill/>
                          </a:ln>
                          <a:solidFill>
                            <a:srgbClr val="000066"/>
                          </a:solidFill>
                          <a:effectLst/>
                          <a:latin typeface="Arial" pitchFamily="34" charset="0"/>
                          <a:cs typeface="Times New Roman" pitchFamily="18" charset="0"/>
                        </a:rPr>
                        <a:t>е</a:t>
                      </a:r>
                      <a:r>
                        <a:rPr kumimoji="0" lang="en-US" sz="1400" b="1" i="0" u="none" strike="noStrike" cap="none" normalizeH="0" baseline="0" smtClean="0">
                          <a:ln>
                            <a:noFill/>
                          </a:ln>
                          <a:solidFill>
                            <a:srgbClr val="000066"/>
                          </a:solidFill>
                          <a:effectLst/>
                          <a:latin typeface="Arial" pitchFamily="34" charset="0"/>
                          <a:cs typeface="Times New Roman" pitchFamily="18" charset="0"/>
                        </a:rPr>
                        <a:t>-</a:t>
                      </a:r>
                      <a:r>
                        <a:rPr kumimoji="0" lang="ru-RU" sz="1400" b="1" i="0" u="none" strike="noStrike" cap="none" normalizeH="0" baseline="0" smtClean="0">
                          <a:ln>
                            <a:noFill/>
                          </a:ln>
                          <a:solidFill>
                            <a:srgbClr val="000066"/>
                          </a:solidFill>
                          <a:effectLst/>
                          <a:latin typeface="Arial" pitchFamily="34" charset="0"/>
                          <a:cs typeface="Times New Roman" pitchFamily="18" charset="0"/>
                        </a:rPr>
                        <a:t>4</a:t>
                      </a:r>
                      <a:endParaRPr kumimoji="0" lang="ru-RU" sz="1400" b="1" i="0" u="none" strike="noStrike" cap="none" normalizeH="0" baseline="0" smtClean="0">
                        <a:ln>
                          <a:noFill/>
                        </a:ln>
                        <a:solidFill>
                          <a:srgbClr val="000066"/>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66"/>
                          </a:solidFill>
                          <a:effectLst/>
                          <a:latin typeface="Arial" pitchFamily="34" charset="0"/>
                          <a:cs typeface="Times New Roman" pitchFamily="18" charset="0"/>
                        </a:rPr>
                        <a:t>0,8</a:t>
                      </a:r>
                      <a:r>
                        <a:rPr kumimoji="0" lang="en-US" sz="1400" b="1" i="0" u="none" strike="noStrike" cap="none" normalizeH="0" baseline="0" smtClean="0">
                          <a:ln>
                            <a:noFill/>
                          </a:ln>
                          <a:solidFill>
                            <a:srgbClr val="000066"/>
                          </a:solidFill>
                          <a:effectLst/>
                          <a:latin typeface="Arial" pitchFamily="34" charset="0"/>
                          <a:cs typeface="Times New Roman" pitchFamily="18" charset="0"/>
                        </a:rPr>
                        <a:t>3</a:t>
                      </a:r>
                      <a:endParaRPr kumimoji="0" lang="en-US" sz="1400" b="1" i="0" u="none" strike="noStrike" cap="none" normalizeH="0" baseline="0" smtClean="0">
                        <a:ln>
                          <a:noFill/>
                        </a:ln>
                        <a:solidFill>
                          <a:srgbClr val="000066"/>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66"/>
                          </a:solidFill>
                          <a:effectLst/>
                          <a:latin typeface="Arial" pitchFamily="34" charset="0"/>
                          <a:cs typeface="Times New Roman" pitchFamily="18" charset="0"/>
                        </a:rPr>
                        <a:t>1.3е-3 </a:t>
                      </a:r>
                      <a:endParaRPr kumimoji="0" lang="ru-RU" sz="1400" b="1" i="0" u="none" strike="noStrike" cap="none" normalizeH="0" baseline="0" smtClean="0">
                        <a:ln>
                          <a:noFill/>
                        </a:ln>
                        <a:solidFill>
                          <a:srgbClr val="000066"/>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66"/>
                          </a:solidFill>
                          <a:effectLst/>
                          <a:latin typeface="Arial" pitchFamily="34" charset="0"/>
                          <a:cs typeface="Times New Roman" pitchFamily="18" charset="0"/>
                        </a:rPr>
                        <a:t> </a:t>
                      </a:r>
                      <a:r>
                        <a:rPr kumimoji="0" lang="en-US" sz="1400" b="1" i="0" u="none" strike="noStrike" cap="none" normalizeH="0" baseline="0" smtClean="0">
                          <a:ln>
                            <a:noFill/>
                          </a:ln>
                          <a:solidFill>
                            <a:srgbClr val="000066"/>
                          </a:solidFill>
                          <a:effectLst/>
                          <a:latin typeface="Arial" pitchFamily="34" charset="0"/>
                          <a:cs typeface="Times New Roman" pitchFamily="18" charset="0"/>
                        </a:rPr>
                        <a:t>~52</a:t>
                      </a:r>
                      <a:endParaRPr kumimoji="0" lang="en-US" sz="1400" b="1" i="0" u="none" strike="noStrike" cap="none" normalizeH="0" baseline="0" smtClean="0">
                        <a:ln>
                          <a:noFill/>
                        </a:ln>
                        <a:solidFill>
                          <a:srgbClr val="000066"/>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973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66"/>
                          </a:solidFill>
                          <a:effectLst/>
                          <a:latin typeface="Arial" pitchFamily="34" charset="0"/>
                          <a:cs typeface="Times New Roman" pitchFamily="18" charset="0"/>
                        </a:rPr>
                        <a:t>3</a:t>
                      </a:r>
                      <a:endParaRPr kumimoji="0" lang="en-US" sz="1400" b="1" i="0" u="none" strike="noStrike" cap="none" normalizeH="0" baseline="0" smtClean="0">
                        <a:ln>
                          <a:noFill/>
                        </a:ln>
                        <a:solidFill>
                          <a:srgbClr val="000066"/>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66"/>
                          </a:solidFill>
                          <a:effectLst/>
                          <a:latin typeface="Arial" pitchFamily="34" charset="0"/>
                          <a:cs typeface="Times New Roman" pitchFamily="18" charset="0"/>
                        </a:rPr>
                        <a:t>Cs-134</a:t>
                      </a:r>
                      <a:endParaRPr kumimoji="0" lang="en-US" sz="1400" b="1" i="0" u="none" strike="noStrike" cap="none" normalizeH="0" baseline="0" smtClean="0">
                        <a:ln>
                          <a:noFill/>
                        </a:ln>
                        <a:solidFill>
                          <a:srgbClr val="000066"/>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66"/>
                          </a:solidFill>
                          <a:effectLst/>
                          <a:latin typeface="Arial" pitchFamily="34" charset="0"/>
                          <a:cs typeface="Times New Roman" pitchFamily="18" charset="0"/>
                        </a:rPr>
                        <a:t>2,1</a:t>
                      </a:r>
                      <a:endParaRPr kumimoji="0" lang="ru-RU" sz="1400" b="1" i="0" u="none" strike="noStrike" cap="none" normalizeH="0" baseline="0" smtClean="0">
                        <a:ln>
                          <a:noFill/>
                        </a:ln>
                        <a:solidFill>
                          <a:srgbClr val="000066"/>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66"/>
                          </a:solidFill>
                          <a:effectLst/>
                          <a:latin typeface="Arial" pitchFamily="34" charset="0"/>
                          <a:cs typeface="Times New Roman" pitchFamily="18" charset="0"/>
                        </a:rPr>
                        <a:t>Cs</a:t>
                      </a:r>
                      <a:endParaRPr kumimoji="0" lang="en-US" sz="1400" b="1" i="0" u="none" strike="noStrike" cap="none" normalizeH="0" baseline="0" smtClean="0">
                        <a:ln>
                          <a:noFill/>
                        </a:ln>
                        <a:solidFill>
                          <a:srgbClr val="000066"/>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66"/>
                          </a:solidFill>
                          <a:effectLst/>
                          <a:latin typeface="Arial" pitchFamily="34" charset="0"/>
                          <a:cs typeface="Times New Roman" pitchFamily="18" charset="0"/>
                        </a:rPr>
                        <a:t>1,3e-5</a:t>
                      </a:r>
                      <a:endParaRPr kumimoji="0" lang="ru-RU" sz="1400" b="1" i="0" u="none" strike="noStrike" cap="none" normalizeH="0" baseline="0" smtClean="0">
                        <a:ln>
                          <a:noFill/>
                        </a:ln>
                        <a:solidFill>
                          <a:srgbClr val="000066"/>
                        </a:solidFill>
                        <a:effectLst/>
                        <a:latin typeface="Arial" pitchFamily="34" charset="0"/>
                        <a:cs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66"/>
                          </a:solidFill>
                          <a:effectLst/>
                          <a:latin typeface="Arial" pitchFamily="34" charset="0"/>
                          <a:cs typeface="Times New Roman" pitchFamily="18" charset="0"/>
                        </a:rPr>
                        <a:t>18</a:t>
                      </a:r>
                      <a:endParaRPr kumimoji="0" lang="ru-RU" sz="1400" b="1" i="0" u="none" strike="noStrike" cap="none" normalizeH="0" baseline="0" smtClean="0">
                        <a:ln>
                          <a:noFill/>
                        </a:ln>
                        <a:solidFill>
                          <a:srgbClr val="000066"/>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66"/>
                          </a:solidFill>
                          <a:effectLst/>
                          <a:latin typeface="Arial" pitchFamily="34" charset="0"/>
                          <a:cs typeface="Times New Roman" pitchFamily="18" charset="0"/>
                        </a:rPr>
                        <a:t>1.0e-5</a:t>
                      </a:r>
                      <a:endParaRPr kumimoji="0" lang="ru-RU" sz="1400" b="1" i="0" u="none" strike="noStrike" cap="none" normalizeH="0" baseline="0" smtClean="0">
                        <a:ln>
                          <a:noFill/>
                        </a:ln>
                        <a:solidFill>
                          <a:srgbClr val="000066"/>
                        </a:solidFill>
                        <a:effectLst/>
                        <a:latin typeface="Arial" pitchFamily="34" charset="0"/>
                        <a:cs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66"/>
                          </a:solidFill>
                          <a:effectLst/>
                          <a:latin typeface="Arial" pitchFamily="34" charset="0"/>
                          <a:cs typeface="Times New Roman" pitchFamily="18" charset="0"/>
                        </a:rPr>
                        <a:t>0,</a:t>
                      </a:r>
                      <a:r>
                        <a:rPr kumimoji="0" lang="en-US" sz="1400" b="1" i="0" u="none" strike="noStrike" cap="none" normalizeH="0" baseline="0" smtClean="0">
                          <a:ln>
                            <a:noFill/>
                          </a:ln>
                          <a:solidFill>
                            <a:srgbClr val="000066"/>
                          </a:solidFill>
                          <a:effectLst/>
                          <a:latin typeface="Arial" pitchFamily="34" charset="0"/>
                          <a:cs typeface="Times New Roman" pitchFamily="18" charset="0"/>
                        </a:rPr>
                        <a:t>24</a:t>
                      </a:r>
                      <a:endParaRPr kumimoji="0" lang="en-US" sz="1400" b="1" i="0" u="none" strike="noStrike" cap="none" normalizeH="0" baseline="0" smtClean="0">
                        <a:ln>
                          <a:noFill/>
                        </a:ln>
                        <a:solidFill>
                          <a:srgbClr val="000066"/>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66"/>
                          </a:solidFill>
                          <a:effectLst/>
                          <a:latin typeface="Arial" pitchFamily="34" charset="0"/>
                          <a:cs typeface="Times New Roman" pitchFamily="18" charset="0"/>
                        </a:rPr>
                        <a:t>1,0</a:t>
                      </a:r>
                      <a:endParaRPr kumimoji="0" lang="ru-RU" sz="1400" b="1" i="0" u="none" strike="noStrike" cap="none" normalizeH="0" baseline="0" smtClean="0">
                        <a:ln>
                          <a:noFill/>
                        </a:ln>
                        <a:solidFill>
                          <a:srgbClr val="000066"/>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66"/>
                          </a:solidFill>
                          <a:effectLst/>
                          <a:latin typeface="Arial" pitchFamily="34" charset="0"/>
                          <a:cs typeface="Times New Roman" pitchFamily="18" charset="0"/>
                        </a:rPr>
                        <a:t>89 </a:t>
                      </a:r>
                      <a:endParaRPr kumimoji="0" lang="ru-RU" sz="1400" b="1" i="0" u="none" strike="noStrike" cap="none" normalizeH="0" baseline="0" smtClean="0">
                        <a:ln>
                          <a:noFill/>
                        </a:ln>
                        <a:solidFill>
                          <a:srgbClr val="000066"/>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66"/>
                          </a:solidFill>
                          <a:effectLst/>
                          <a:latin typeface="Arial" pitchFamily="34" charset="0"/>
                          <a:cs typeface="Times New Roman" pitchFamily="18" charset="0"/>
                        </a:rPr>
                        <a:t>~</a:t>
                      </a:r>
                      <a:r>
                        <a:rPr kumimoji="0" lang="ru-RU" sz="1400" b="1" i="0" u="none" strike="noStrike" cap="none" normalizeH="0" baseline="0" smtClean="0">
                          <a:ln>
                            <a:noFill/>
                          </a:ln>
                          <a:solidFill>
                            <a:srgbClr val="000066"/>
                          </a:solidFill>
                          <a:effectLst/>
                          <a:latin typeface="Arial" pitchFamily="34" charset="0"/>
                          <a:cs typeface="Times New Roman" pitchFamily="18" charset="0"/>
                        </a:rPr>
                        <a:t>100</a:t>
                      </a:r>
                      <a:endParaRPr kumimoji="0" lang="ru-RU" sz="1400" b="1" i="0" u="none" strike="noStrike" cap="none" normalizeH="0" baseline="0" smtClean="0">
                        <a:ln>
                          <a:noFill/>
                        </a:ln>
                        <a:solidFill>
                          <a:srgbClr val="000066"/>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132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66"/>
                          </a:solidFill>
                          <a:effectLst/>
                          <a:latin typeface="Arial" pitchFamily="34" charset="0"/>
                          <a:cs typeface="Times New Roman" pitchFamily="18" charset="0"/>
                        </a:rPr>
                        <a:t>4</a:t>
                      </a:r>
                      <a:endParaRPr kumimoji="0" lang="en-US" sz="1400" b="1" i="0" u="none" strike="noStrike" cap="none" normalizeH="0" baseline="0" smtClean="0">
                        <a:ln>
                          <a:noFill/>
                        </a:ln>
                        <a:solidFill>
                          <a:srgbClr val="000066"/>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66"/>
                          </a:solidFill>
                          <a:effectLst/>
                          <a:latin typeface="Arial" pitchFamily="34" charset="0"/>
                          <a:cs typeface="Times New Roman" pitchFamily="18" charset="0"/>
                        </a:rPr>
                        <a:t>Cs-137</a:t>
                      </a:r>
                      <a:endParaRPr kumimoji="0" lang="en-US" sz="1400" b="1" i="0" u="none" strike="noStrike" cap="none" normalizeH="0" baseline="0" smtClean="0">
                        <a:ln>
                          <a:noFill/>
                        </a:ln>
                        <a:solidFill>
                          <a:srgbClr val="000066"/>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66"/>
                          </a:solidFill>
                          <a:effectLst/>
                          <a:latin typeface="Arial" pitchFamily="34" charset="0"/>
                          <a:cs typeface="Times New Roman" pitchFamily="18" charset="0"/>
                        </a:rPr>
                        <a:t>30</a:t>
                      </a:r>
                      <a:endParaRPr kumimoji="0" lang="ru-RU" sz="1400" b="1" i="0" u="none" strike="noStrike" cap="none" normalizeH="0" baseline="0" smtClean="0">
                        <a:ln>
                          <a:noFill/>
                        </a:ln>
                        <a:solidFill>
                          <a:srgbClr val="000066"/>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66"/>
                          </a:solidFill>
                          <a:effectLst/>
                          <a:latin typeface="Arial" pitchFamily="34" charset="0"/>
                          <a:cs typeface="Times New Roman" pitchFamily="18" charset="0"/>
                        </a:rPr>
                        <a:t>Cs</a:t>
                      </a:r>
                      <a:endParaRPr kumimoji="0" lang="en-US" sz="1400" b="1" i="0" u="none" strike="noStrike" cap="none" normalizeH="0" baseline="0" smtClean="0">
                        <a:ln>
                          <a:noFill/>
                        </a:ln>
                        <a:solidFill>
                          <a:srgbClr val="000066"/>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66"/>
                          </a:solidFill>
                          <a:effectLst/>
                          <a:latin typeface="Arial" pitchFamily="34" charset="0"/>
                          <a:cs typeface="Times New Roman" pitchFamily="18" charset="0"/>
                        </a:rPr>
                        <a:t>1,3e-5</a:t>
                      </a:r>
                      <a:endParaRPr kumimoji="0" lang="ru-RU" sz="1400" b="1" i="0" u="none" strike="noStrike" cap="none" normalizeH="0" baseline="0" smtClean="0">
                        <a:ln>
                          <a:noFill/>
                        </a:ln>
                        <a:solidFill>
                          <a:srgbClr val="000066"/>
                        </a:solidFill>
                        <a:effectLst/>
                        <a:latin typeface="Arial" pitchFamily="34" charset="0"/>
                        <a:cs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66"/>
                          </a:solidFill>
                          <a:effectLst/>
                          <a:latin typeface="Arial" pitchFamily="34" charset="0"/>
                          <a:cs typeface="Times New Roman" pitchFamily="18" charset="0"/>
                        </a:rPr>
                        <a:t>18</a:t>
                      </a:r>
                      <a:endParaRPr kumimoji="0" lang="ru-RU" sz="1400" b="1" i="0" u="none" strike="noStrike" cap="none" normalizeH="0" baseline="0" smtClean="0">
                        <a:ln>
                          <a:noFill/>
                        </a:ln>
                        <a:solidFill>
                          <a:srgbClr val="000066"/>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66"/>
                          </a:solidFill>
                          <a:effectLst/>
                          <a:latin typeface="Arial" pitchFamily="34" charset="0"/>
                          <a:cs typeface="Times New Roman" pitchFamily="18" charset="0"/>
                        </a:rPr>
                        <a:t>1.0e-5</a:t>
                      </a:r>
                      <a:endParaRPr kumimoji="0" lang="ru-RU" sz="1400" b="1" i="0" u="none" strike="noStrike" cap="none" normalizeH="0" baseline="0" smtClean="0">
                        <a:ln>
                          <a:noFill/>
                        </a:ln>
                        <a:solidFill>
                          <a:srgbClr val="000066"/>
                        </a:solidFill>
                        <a:effectLst/>
                        <a:latin typeface="Arial" pitchFamily="34" charset="0"/>
                        <a:cs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66"/>
                          </a:solidFill>
                          <a:effectLst/>
                          <a:latin typeface="Arial" pitchFamily="34" charset="0"/>
                          <a:cs typeface="Times New Roman" pitchFamily="18" charset="0"/>
                        </a:rPr>
                        <a:t>0,</a:t>
                      </a:r>
                      <a:r>
                        <a:rPr kumimoji="0" lang="en-US" sz="1400" b="1" i="0" u="none" strike="noStrike" cap="none" normalizeH="0" baseline="0" smtClean="0">
                          <a:ln>
                            <a:noFill/>
                          </a:ln>
                          <a:solidFill>
                            <a:srgbClr val="000066"/>
                          </a:solidFill>
                          <a:effectLst/>
                          <a:latin typeface="Arial" pitchFamily="34" charset="0"/>
                          <a:cs typeface="Times New Roman" pitchFamily="18" charset="0"/>
                        </a:rPr>
                        <a:t>24</a:t>
                      </a:r>
                      <a:endParaRPr kumimoji="0" lang="en-US" sz="1400" b="1" i="0" u="none" strike="noStrike" cap="none" normalizeH="0" baseline="0" smtClean="0">
                        <a:ln>
                          <a:noFill/>
                        </a:ln>
                        <a:solidFill>
                          <a:srgbClr val="000066"/>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66"/>
                          </a:solidFill>
                          <a:effectLst/>
                          <a:latin typeface="Arial" pitchFamily="34" charset="0"/>
                          <a:cs typeface="Times New Roman" pitchFamily="18" charset="0"/>
                        </a:rPr>
                        <a:t>0,</a:t>
                      </a:r>
                      <a:r>
                        <a:rPr kumimoji="0" lang="en-US" sz="1400" b="1" i="0" u="none" strike="noStrike" cap="none" normalizeH="0" baseline="0" smtClean="0">
                          <a:ln>
                            <a:noFill/>
                          </a:ln>
                          <a:solidFill>
                            <a:srgbClr val="000066"/>
                          </a:solidFill>
                          <a:effectLst/>
                          <a:latin typeface="Arial" pitchFamily="34" charset="0"/>
                          <a:cs typeface="Times New Roman" pitchFamily="18" charset="0"/>
                        </a:rPr>
                        <a:t>8</a:t>
                      </a:r>
                      <a:r>
                        <a:rPr kumimoji="0" lang="ru-RU" sz="1400" b="1" i="0" u="none" strike="noStrike" cap="none" normalizeH="0" baseline="0" smtClean="0">
                          <a:ln>
                            <a:noFill/>
                          </a:ln>
                          <a:solidFill>
                            <a:srgbClr val="000066"/>
                          </a:solidFill>
                          <a:effectLst/>
                          <a:latin typeface="Arial" pitchFamily="34" charset="0"/>
                          <a:cs typeface="Times New Roman" pitchFamily="18" charset="0"/>
                        </a:rPr>
                        <a:t>3</a:t>
                      </a:r>
                      <a:endParaRPr kumimoji="0" lang="ru-RU" sz="1400" b="1" i="0" u="none" strike="noStrike" cap="none" normalizeH="0" baseline="0" smtClean="0">
                        <a:ln>
                          <a:noFill/>
                        </a:ln>
                        <a:solidFill>
                          <a:srgbClr val="000066"/>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66"/>
                          </a:solidFill>
                          <a:effectLst/>
                          <a:latin typeface="Arial" pitchFamily="34" charset="0"/>
                          <a:cs typeface="Times New Roman" pitchFamily="18" charset="0"/>
                        </a:rPr>
                        <a:t>89 </a:t>
                      </a:r>
                      <a:endParaRPr kumimoji="0" lang="ru-RU" sz="1400" b="1" i="0" u="none" strike="noStrike" cap="none" normalizeH="0" baseline="0" smtClean="0">
                        <a:ln>
                          <a:noFill/>
                        </a:ln>
                        <a:solidFill>
                          <a:srgbClr val="000066"/>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66"/>
                          </a:solidFill>
                          <a:effectLst/>
                          <a:latin typeface="Arial" pitchFamily="34" charset="0"/>
                          <a:cs typeface="Times New Roman" pitchFamily="18" charset="0"/>
                        </a:rPr>
                        <a:t>~</a:t>
                      </a:r>
                      <a:r>
                        <a:rPr kumimoji="0" lang="ru-RU" sz="1400" b="1" i="0" u="none" strike="noStrike" cap="none" normalizeH="0" baseline="0" smtClean="0">
                          <a:ln>
                            <a:noFill/>
                          </a:ln>
                          <a:solidFill>
                            <a:srgbClr val="000066"/>
                          </a:solidFill>
                          <a:effectLst/>
                          <a:latin typeface="Arial" pitchFamily="34" charset="0"/>
                          <a:cs typeface="Times New Roman" pitchFamily="18" charset="0"/>
                        </a:rPr>
                        <a:t>100</a:t>
                      </a:r>
                      <a:endParaRPr kumimoji="0" lang="ru-RU" sz="1400" b="1" i="0" u="none" strike="noStrike" cap="none" normalizeH="0" baseline="0" smtClean="0">
                        <a:ln>
                          <a:noFill/>
                        </a:ln>
                        <a:solidFill>
                          <a:srgbClr val="000066"/>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973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66"/>
                          </a:solidFill>
                          <a:effectLst/>
                          <a:latin typeface="Arial" pitchFamily="34" charset="0"/>
                          <a:cs typeface="Times New Roman" pitchFamily="18" charset="0"/>
                        </a:rPr>
                        <a:t>5</a:t>
                      </a:r>
                      <a:endParaRPr kumimoji="0" lang="en-US" sz="1400" b="1" i="0" u="none" strike="noStrike" cap="none" normalizeH="0" baseline="0" smtClean="0">
                        <a:ln>
                          <a:noFill/>
                        </a:ln>
                        <a:solidFill>
                          <a:srgbClr val="000066"/>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66"/>
                          </a:solidFill>
                          <a:effectLst/>
                          <a:latin typeface="Arial" pitchFamily="34" charset="0"/>
                          <a:cs typeface="Times New Roman" pitchFamily="18" charset="0"/>
                        </a:rPr>
                        <a:t>Ce-144</a:t>
                      </a:r>
                      <a:endParaRPr kumimoji="0" lang="en-US" sz="1400" b="1" i="0" u="none" strike="noStrike" cap="none" normalizeH="0" baseline="0" smtClean="0">
                        <a:ln>
                          <a:noFill/>
                        </a:ln>
                        <a:solidFill>
                          <a:srgbClr val="000066"/>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66"/>
                          </a:solidFill>
                          <a:effectLst/>
                          <a:latin typeface="Arial" pitchFamily="34" charset="0"/>
                          <a:cs typeface="Times New Roman" pitchFamily="18" charset="0"/>
                        </a:rPr>
                        <a:t>0,8</a:t>
                      </a:r>
                      <a:endParaRPr kumimoji="0" lang="ru-RU" sz="1400" b="1" i="0" u="none" strike="noStrike" cap="none" normalizeH="0" baseline="0" smtClean="0">
                        <a:ln>
                          <a:noFill/>
                        </a:ln>
                        <a:solidFill>
                          <a:srgbClr val="000066"/>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66"/>
                          </a:solidFill>
                          <a:effectLst/>
                          <a:latin typeface="Arial" pitchFamily="34" charset="0"/>
                          <a:cs typeface="Times New Roman" pitchFamily="18" charset="0"/>
                        </a:rPr>
                        <a:t>Ce</a:t>
                      </a:r>
                      <a:endParaRPr kumimoji="0" lang="en-US" sz="1400" b="1" i="0" u="none" strike="noStrike" cap="none" normalizeH="0" baseline="0" smtClean="0">
                        <a:ln>
                          <a:noFill/>
                        </a:ln>
                        <a:solidFill>
                          <a:srgbClr val="000066"/>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66"/>
                          </a:solidFill>
                          <a:effectLst/>
                          <a:latin typeface="Arial" pitchFamily="34" charset="0"/>
                          <a:cs typeface="Times New Roman" pitchFamily="18" charset="0"/>
                        </a:rPr>
                        <a:t>0</a:t>
                      </a:r>
                      <a:endParaRPr kumimoji="0" lang="en-US" sz="1400" b="1" i="0" u="none" strike="noStrike" cap="none" normalizeH="0" baseline="0" smtClean="0">
                        <a:ln>
                          <a:noFill/>
                        </a:ln>
                        <a:solidFill>
                          <a:srgbClr val="000066"/>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66"/>
                          </a:solidFill>
                          <a:effectLst/>
                          <a:latin typeface="Arial" pitchFamily="34" charset="0"/>
                          <a:cs typeface="Times New Roman" pitchFamily="18" charset="0"/>
                        </a:rPr>
                        <a:t>1,7e-10</a:t>
                      </a:r>
                      <a:endParaRPr kumimoji="0" lang="ru-RU" sz="1400" b="1" i="0" u="none" strike="noStrike" cap="none" normalizeH="0" baseline="0" smtClean="0">
                        <a:ln>
                          <a:noFill/>
                        </a:ln>
                        <a:solidFill>
                          <a:srgbClr val="000066"/>
                        </a:solidFill>
                        <a:effectLst/>
                        <a:latin typeface="Arial" pitchFamily="34" charset="0"/>
                        <a:cs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66"/>
                          </a:solidFill>
                          <a:effectLst/>
                          <a:latin typeface="Arial" pitchFamily="34" charset="0"/>
                          <a:cs typeface="Times New Roman" pitchFamily="18" charset="0"/>
                        </a:rPr>
                        <a:t>4</a:t>
                      </a:r>
                      <a:r>
                        <a:rPr kumimoji="0" lang="ru-RU" sz="1400" b="1" i="0" u="none" strike="noStrike" cap="none" normalizeH="0" baseline="0" smtClean="0">
                          <a:ln>
                            <a:noFill/>
                          </a:ln>
                          <a:solidFill>
                            <a:srgbClr val="000066"/>
                          </a:solidFill>
                          <a:effectLst/>
                          <a:latin typeface="Arial" pitchFamily="34" charset="0"/>
                          <a:cs typeface="Times New Roman" pitchFamily="18" charset="0"/>
                        </a:rPr>
                        <a:t>,</a:t>
                      </a:r>
                      <a:r>
                        <a:rPr kumimoji="0" lang="en-US" sz="1400" b="1" i="0" u="none" strike="noStrike" cap="none" normalizeH="0" baseline="0" smtClean="0">
                          <a:ln>
                            <a:noFill/>
                          </a:ln>
                          <a:solidFill>
                            <a:srgbClr val="000066"/>
                          </a:solidFill>
                          <a:effectLst/>
                          <a:latin typeface="Arial" pitchFamily="34" charset="0"/>
                          <a:cs typeface="Times New Roman" pitchFamily="18" charset="0"/>
                        </a:rPr>
                        <a:t>0e</a:t>
                      </a:r>
                      <a:r>
                        <a:rPr kumimoji="0" lang="ru-RU" sz="1400" b="1" i="0" u="none" strike="noStrike" cap="none" normalizeH="0" baseline="0" smtClean="0">
                          <a:ln>
                            <a:noFill/>
                          </a:ln>
                          <a:solidFill>
                            <a:srgbClr val="000066"/>
                          </a:solidFill>
                          <a:effectLst/>
                          <a:latin typeface="Arial" pitchFamily="34" charset="0"/>
                          <a:cs typeface="Times New Roman" pitchFamily="18" charset="0"/>
                        </a:rPr>
                        <a:t>-</a:t>
                      </a:r>
                      <a:r>
                        <a:rPr kumimoji="0" lang="en-US" sz="1400" b="1" i="0" u="none" strike="noStrike" cap="none" normalizeH="0" baseline="0" smtClean="0">
                          <a:ln>
                            <a:noFill/>
                          </a:ln>
                          <a:solidFill>
                            <a:srgbClr val="000066"/>
                          </a:solidFill>
                          <a:effectLst/>
                          <a:latin typeface="Arial" pitchFamily="34" charset="0"/>
                          <a:cs typeface="Times New Roman" pitchFamily="18" charset="0"/>
                        </a:rPr>
                        <a:t>6</a:t>
                      </a:r>
                      <a:endParaRPr kumimoji="0" lang="en-US" sz="1400" b="1" i="0" u="none" strike="noStrike" cap="none" normalizeH="0" baseline="0" smtClean="0">
                        <a:ln>
                          <a:noFill/>
                        </a:ln>
                        <a:solidFill>
                          <a:srgbClr val="000066"/>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66"/>
                          </a:solidFill>
                          <a:effectLst/>
                          <a:latin typeface="Arial" pitchFamily="34" charset="0"/>
                          <a:cs typeface="Times New Roman" pitchFamily="18" charset="0"/>
                        </a:rPr>
                        <a:t>0,</a:t>
                      </a:r>
                      <a:r>
                        <a:rPr kumimoji="0" lang="en-US" sz="1400" b="1" i="0" u="none" strike="noStrike" cap="none" normalizeH="0" baseline="0" smtClean="0">
                          <a:ln>
                            <a:noFill/>
                          </a:ln>
                          <a:solidFill>
                            <a:srgbClr val="000066"/>
                          </a:solidFill>
                          <a:effectLst/>
                          <a:latin typeface="Arial" pitchFamily="34" charset="0"/>
                          <a:cs typeface="Times New Roman" pitchFamily="18" charset="0"/>
                        </a:rPr>
                        <a:t>7</a:t>
                      </a:r>
                      <a:r>
                        <a:rPr kumimoji="0" lang="ru-RU" sz="1400" b="1" i="0" u="none" strike="noStrike" cap="none" normalizeH="0" baseline="0" smtClean="0">
                          <a:ln>
                            <a:noFill/>
                          </a:ln>
                          <a:solidFill>
                            <a:srgbClr val="000066"/>
                          </a:solidFill>
                          <a:effectLst/>
                          <a:latin typeface="Arial" pitchFamily="34" charset="0"/>
                          <a:cs typeface="Times New Roman" pitchFamily="18" charset="0"/>
                        </a:rPr>
                        <a:t>9</a:t>
                      </a:r>
                      <a:endParaRPr kumimoji="0" lang="ru-RU" sz="1400" b="1" i="0" u="none" strike="noStrike" cap="none" normalizeH="0" baseline="0" smtClean="0">
                        <a:ln>
                          <a:noFill/>
                        </a:ln>
                        <a:solidFill>
                          <a:srgbClr val="000066"/>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66"/>
                          </a:solidFill>
                          <a:effectLst/>
                          <a:latin typeface="Arial" pitchFamily="34" charset="0"/>
                          <a:cs typeface="Times New Roman" pitchFamily="18" charset="0"/>
                        </a:rPr>
                        <a:t>7е-7</a:t>
                      </a:r>
                      <a:endParaRPr kumimoji="0" lang="ru-RU" sz="1400" b="1" i="0" u="none" strike="noStrike" cap="none" normalizeH="0" baseline="0" smtClean="0">
                        <a:ln>
                          <a:noFill/>
                        </a:ln>
                        <a:solidFill>
                          <a:srgbClr val="000066"/>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66"/>
                          </a:solidFill>
                          <a:effectLst/>
                          <a:latin typeface="Arial" pitchFamily="34" charset="0"/>
                          <a:cs typeface="Times New Roman" pitchFamily="18" charset="0"/>
                        </a:rPr>
                        <a:t>0.04</a:t>
                      </a:r>
                      <a:endParaRPr kumimoji="0" lang="ru-RU" sz="1400" b="1" i="0" u="none" strike="noStrike" cap="none" normalizeH="0" baseline="0" smtClean="0">
                        <a:ln>
                          <a:noFill/>
                        </a:ln>
                        <a:solidFill>
                          <a:srgbClr val="000066"/>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132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66"/>
                          </a:solidFill>
                          <a:effectLst/>
                          <a:latin typeface="Arial" pitchFamily="34" charset="0"/>
                          <a:cs typeface="Times New Roman" pitchFamily="18" charset="0"/>
                        </a:rPr>
                        <a:t>6</a:t>
                      </a:r>
                      <a:endParaRPr kumimoji="0" lang="en-US" sz="1400" b="1" i="0" u="none" strike="noStrike" cap="none" normalizeH="0" baseline="0" smtClean="0">
                        <a:ln>
                          <a:noFill/>
                        </a:ln>
                        <a:solidFill>
                          <a:srgbClr val="000066"/>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66"/>
                          </a:solidFill>
                          <a:effectLst/>
                          <a:latin typeface="Arial" pitchFamily="34" charset="0"/>
                          <a:cs typeface="Times New Roman" pitchFamily="18" charset="0"/>
                        </a:rPr>
                        <a:t>Pm-147</a:t>
                      </a:r>
                      <a:endParaRPr kumimoji="0" lang="en-US" sz="1400" b="1" i="0" u="none" strike="noStrike" cap="none" normalizeH="0" baseline="0" smtClean="0">
                        <a:ln>
                          <a:noFill/>
                        </a:ln>
                        <a:solidFill>
                          <a:srgbClr val="000066"/>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66"/>
                          </a:solidFill>
                          <a:effectLst/>
                          <a:latin typeface="Arial" pitchFamily="34" charset="0"/>
                          <a:cs typeface="Times New Roman" pitchFamily="18" charset="0"/>
                        </a:rPr>
                        <a:t>2,6</a:t>
                      </a:r>
                      <a:endParaRPr kumimoji="0" lang="ru-RU" sz="1400" b="1" i="0" u="none" strike="noStrike" cap="none" normalizeH="0" baseline="0" smtClean="0">
                        <a:ln>
                          <a:noFill/>
                        </a:ln>
                        <a:solidFill>
                          <a:srgbClr val="000066"/>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66"/>
                          </a:solidFill>
                          <a:effectLst/>
                          <a:latin typeface="Arial" pitchFamily="34" charset="0"/>
                          <a:cs typeface="Times New Roman" pitchFamily="18" charset="0"/>
                        </a:rPr>
                        <a:t>La</a:t>
                      </a:r>
                      <a:endParaRPr kumimoji="0" lang="en-US" sz="1400" b="1" i="0" u="none" strike="noStrike" cap="none" normalizeH="0" baseline="0" smtClean="0">
                        <a:ln>
                          <a:noFill/>
                        </a:ln>
                        <a:solidFill>
                          <a:srgbClr val="000066"/>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66"/>
                          </a:solidFill>
                          <a:effectLst/>
                          <a:latin typeface="Arial" pitchFamily="34" charset="0"/>
                          <a:cs typeface="Times New Roman" pitchFamily="18" charset="0"/>
                        </a:rPr>
                        <a:t>0</a:t>
                      </a:r>
                      <a:endParaRPr kumimoji="0" lang="en-US" sz="1400" b="1" i="0" u="none" strike="noStrike" cap="none" normalizeH="0" baseline="0" smtClean="0">
                        <a:ln>
                          <a:noFill/>
                        </a:ln>
                        <a:solidFill>
                          <a:srgbClr val="000066"/>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66"/>
                          </a:solidFill>
                          <a:effectLst/>
                          <a:latin typeface="Arial" pitchFamily="34" charset="0"/>
                          <a:cs typeface="Times New Roman" pitchFamily="18" charset="0"/>
                        </a:rPr>
                        <a:t>1,0e-10</a:t>
                      </a:r>
                      <a:endParaRPr kumimoji="0" lang="ru-RU" sz="1400" b="1" i="0" u="none" strike="noStrike" cap="none" normalizeH="0" baseline="0" smtClean="0">
                        <a:ln>
                          <a:noFill/>
                        </a:ln>
                        <a:solidFill>
                          <a:srgbClr val="000066"/>
                        </a:solidFill>
                        <a:effectLst/>
                        <a:latin typeface="Arial" pitchFamily="34" charset="0"/>
                        <a:cs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66"/>
                          </a:solidFill>
                          <a:effectLst/>
                          <a:latin typeface="Arial" pitchFamily="34" charset="0"/>
                          <a:cs typeface="Times New Roman" pitchFamily="18" charset="0"/>
                        </a:rPr>
                        <a:t>2</a:t>
                      </a:r>
                      <a:r>
                        <a:rPr kumimoji="0" lang="ru-RU" sz="1400" b="1" i="0" u="none" strike="noStrike" cap="none" normalizeH="0" baseline="0" smtClean="0">
                          <a:ln>
                            <a:noFill/>
                          </a:ln>
                          <a:solidFill>
                            <a:srgbClr val="000066"/>
                          </a:solidFill>
                          <a:effectLst/>
                          <a:latin typeface="Arial" pitchFamily="34" charset="0"/>
                          <a:cs typeface="Times New Roman" pitchFamily="18" charset="0"/>
                        </a:rPr>
                        <a:t>,</a:t>
                      </a:r>
                      <a:r>
                        <a:rPr kumimoji="0" lang="en-US" sz="1400" b="1" i="0" u="none" strike="noStrike" cap="none" normalizeH="0" baseline="0" smtClean="0">
                          <a:ln>
                            <a:noFill/>
                          </a:ln>
                          <a:solidFill>
                            <a:srgbClr val="000066"/>
                          </a:solidFill>
                          <a:effectLst/>
                          <a:latin typeface="Arial" pitchFamily="34" charset="0"/>
                          <a:cs typeface="Times New Roman" pitchFamily="18" charset="0"/>
                        </a:rPr>
                        <a:t>5e</a:t>
                      </a:r>
                      <a:r>
                        <a:rPr kumimoji="0" lang="ru-RU" sz="1400" b="1" i="0" u="none" strike="noStrike" cap="none" normalizeH="0" baseline="0" smtClean="0">
                          <a:ln>
                            <a:noFill/>
                          </a:ln>
                          <a:solidFill>
                            <a:srgbClr val="000066"/>
                          </a:solidFill>
                          <a:effectLst/>
                          <a:latin typeface="Arial" pitchFamily="34" charset="0"/>
                          <a:cs typeface="Times New Roman" pitchFamily="18" charset="0"/>
                        </a:rPr>
                        <a:t>-6</a:t>
                      </a:r>
                      <a:endParaRPr kumimoji="0" lang="ru-RU" sz="1400" b="1" i="0" u="none" strike="noStrike" cap="none" normalizeH="0" baseline="0" smtClean="0">
                        <a:ln>
                          <a:noFill/>
                        </a:ln>
                        <a:solidFill>
                          <a:srgbClr val="000066"/>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66"/>
                          </a:solidFill>
                          <a:effectLst/>
                          <a:latin typeface="Arial" pitchFamily="34" charset="0"/>
                          <a:cs typeface="Times New Roman" pitchFamily="18" charset="0"/>
                        </a:rPr>
                        <a:t>0,</a:t>
                      </a:r>
                      <a:r>
                        <a:rPr kumimoji="0" lang="en-US" sz="1400" b="1" i="0" u="none" strike="noStrike" cap="none" normalizeH="0" baseline="0" smtClean="0">
                          <a:ln>
                            <a:noFill/>
                          </a:ln>
                          <a:solidFill>
                            <a:srgbClr val="000066"/>
                          </a:solidFill>
                          <a:effectLst/>
                          <a:latin typeface="Arial" pitchFamily="34" charset="0"/>
                          <a:cs typeface="Times New Roman" pitchFamily="18" charset="0"/>
                        </a:rPr>
                        <a:t>89</a:t>
                      </a:r>
                      <a:endParaRPr kumimoji="0" lang="en-US" sz="1400" b="1" i="0" u="none" strike="noStrike" cap="none" normalizeH="0" baseline="0" smtClean="0">
                        <a:ln>
                          <a:noFill/>
                        </a:ln>
                        <a:solidFill>
                          <a:srgbClr val="000066"/>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66"/>
                          </a:solidFill>
                          <a:effectLst/>
                          <a:latin typeface="Arial" pitchFamily="34" charset="0"/>
                          <a:cs typeface="Times New Roman" pitchFamily="18" charset="0"/>
                        </a:rPr>
                        <a:t>1е-6 </a:t>
                      </a:r>
                      <a:endParaRPr kumimoji="0" lang="ru-RU" sz="1400" b="1" i="0" u="none" strike="noStrike" cap="none" normalizeH="0" baseline="0" smtClean="0">
                        <a:ln>
                          <a:noFill/>
                        </a:ln>
                        <a:solidFill>
                          <a:srgbClr val="000066"/>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66"/>
                          </a:solidFill>
                          <a:effectLst/>
                          <a:latin typeface="Arial" pitchFamily="34" charset="0"/>
                          <a:cs typeface="Times New Roman" pitchFamily="18" charset="0"/>
                        </a:rPr>
                        <a:t>0.3</a:t>
                      </a:r>
                      <a:endParaRPr kumimoji="0" lang="ru-RU" sz="1400" b="1" i="0" u="none" strike="noStrike" cap="none" normalizeH="0" baseline="0" smtClean="0">
                        <a:ln>
                          <a:noFill/>
                        </a:ln>
                        <a:solidFill>
                          <a:srgbClr val="000066"/>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24429" name="Rectangle 109"/>
          <p:cNvSpPr>
            <a:spLocks noChangeArrowheads="1"/>
          </p:cNvSpPr>
          <p:nvPr/>
        </p:nvSpPr>
        <p:spPr bwMode="auto">
          <a:xfrm>
            <a:off x="0" y="0"/>
            <a:ext cx="9144000"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213" tIns="44607" rIns="89213" bIns="44607" anchor="ctr"/>
          <a:lstStyle/>
          <a:p>
            <a:pPr algn="ctr" defTabSz="892175"/>
            <a:r>
              <a:rPr lang="en-US" sz="2000">
                <a:solidFill>
                  <a:srgbClr val="990000"/>
                </a:solidFill>
                <a:latin typeface="Tahoma" pitchFamily="34" charset="0"/>
              </a:rPr>
              <a:t>WP1: </a:t>
            </a:r>
            <a:r>
              <a:rPr lang="en-US" sz="2000" b="0">
                <a:solidFill>
                  <a:srgbClr val="990000"/>
                </a:solidFill>
                <a:latin typeface="Arial Black" pitchFamily="34" charset="0"/>
              </a:rPr>
              <a:t>Analysis of Severe Accident Scenarios (Task1)</a:t>
            </a:r>
            <a:r>
              <a:rPr lang="en-US" sz="2200" b="0">
                <a:solidFill>
                  <a:srgbClr val="990000"/>
                </a:solidFill>
                <a:latin typeface="Arial Black" pitchFamily="34" charset="0"/>
              </a:rPr>
              <a:t> </a:t>
            </a:r>
            <a:r>
              <a:rPr lang="ru-RU" sz="2200" b="0">
                <a:solidFill>
                  <a:srgbClr val="990000"/>
                </a:solidFill>
                <a:latin typeface="Arial Black" pitchFamily="34" charset="0"/>
              </a:rPr>
              <a:t/>
            </a:r>
            <a:br>
              <a:rPr lang="ru-RU" sz="2200" b="0">
                <a:solidFill>
                  <a:srgbClr val="990000"/>
                </a:solidFill>
                <a:latin typeface="Arial Black" pitchFamily="34" charset="0"/>
              </a:rPr>
            </a:br>
            <a:r>
              <a:rPr lang="en-US" sz="1800">
                <a:solidFill>
                  <a:srgbClr val="990000"/>
                </a:solidFill>
              </a:rPr>
              <a:t>Part </a:t>
            </a:r>
            <a:r>
              <a:rPr lang="ru-RU" sz="1800">
                <a:solidFill>
                  <a:srgbClr val="990000"/>
                </a:solidFill>
              </a:rPr>
              <a:t>2</a:t>
            </a:r>
            <a:r>
              <a:rPr lang="en-US" sz="1800">
                <a:solidFill>
                  <a:srgbClr val="990000"/>
                </a:solidFill>
              </a:rPr>
              <a:t>: </a:t>
            </a:r>
            <a:r>
              <a:rPr lang="en-US" sz="1800">
                <a:solidFill>
                  <a:srgbClr val="A50021"/>
                </a:solidFill>
              </a:rPr>
              <a:t>Analysis of FP accumulation in fuel and of FP release</a:t>
            </a:r>
            <a:r>
              <a:rPr lang="en-US" sz="1800" b="0">
                <a:solidFill>
                  <a:srgbClr val="990000"/>
                </a:solidFill>
              </a:rPr>
              <a:t> </a:t>
            </a:r>
            <a:endParaRPr lang="ru-RU" sz="1800" b="0">
              <a:solidFill>
                <a:srgbClr val="990000"/>
              </a:solidFill>
            </a:endParaRPr>
          </a:p>
        </p:txBody>
      </p:sp>
      <p:sp>
        <p:nvSpPr>
          <p:cNvPr id="824430" name="Text Box 110"/>
          <p:cNvSpPr txBox="1">
            <a:spLocks noChangeArrowheads="1"/>
          </p:cNvSpPr>
          <p:nvPr/>
        </p:nvSpPr>
        <p:spPr bwMode="auto">
          <a:xfrm>
            <a:off x="8532813" y="6308725"/>
            <a:ext cx="508000"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2300">
                <a:latin typeface="Arial" pitchFamily="34" charset="0"/>
              </a:rPr>
              <a:t>12</a:t>
            </a:r>
            <a:endParaRPr lang="ru-RU" sz="2300">
              <a:latin typeface="Arial" pitchFamily="34" charset="0"/>
            </a:endParaRPr>
          </a:p>
        </p:txBody>
      </p:sp>
    </p:spTree>
  </p:cSld>
  <p:clrMapOvr>
    <a:masterClrMapping/>
  </p:clrMapOvr>
  <p:transition advClick="0">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882" name="Rectangle 2"/>
          <p:cNvSpPr>
            <a:spLocks noGrp="1" noChangeArrowheads="1"/>
          </p:cNvSpPr>
          <p:nvPr>
            <p:ph type="title"/>
          </p:nvPr>
        </p:nvSpPr>
        <p:spPr>
          <a:xfrm>
            <a:off x="250825" y="692150"/>
            <a:ext cx="8388350" cy="431800"/>
          </a:xfrm>
        </p:spPr>
        <p:txBody>
          <a:bodyPr/>
          <a:lstStyle/>
          <a:p>
            <a:r>
              <a:rPr lang="en-US" sz="2400"/>
              <a:t/>
            </a:r>
            <a:br>
              <a:rPr lang="en-US" sz="2400"/>
            </a:br>
            <a:endParaRPr lang="ru-RU"/>
          </a:p>
        </p:txBody>
      </p:sp>
      <p:sp>
        <p:nvSpPr>
          <p:cNvPr id="762883" name="Rectangle 3"/>
          <p:cNvSpPr>
            <a:spLocks noGrp="1" noChangeArrowheads="1"/>
          </p:cNvSpPr>
          <p:nvPr>
            <p:ph type="body" idx="1"/>
          </p:nvPr>
        </p:nvSpPr>
        <p:spPr>
          <a:xfrm>
            <a:off x="684213" y="1989138"/>
            <a:ext cx="7772400" cy="4256087"/>
          </a:xfrm>
        </p:spPr>
        <p:txBody>
          <a:bodyPr/>
          <a:lstStyle/>
          <a:p>
            <a:pPr marL="438150" indent="-438150">
              <a:lnSpc>
                <a:spcPct val="90000"/>
              </a:lnSpc>
              <a:buFontTx/>
              <a:buAutoNum type="arabicPeriod"/>
            </a:pPr>
            <a:r>
              <a:rPr lang="en-US"/>
              <a:t>T</a:t>
            </a:r>
            <a:r>
              <a:rPr lang="ru-RU"/>
              <a:t>he analysis of </a:t>
            </a:r>
            <a:r>
              <a:rPr lang="en-US"/>
              <a:t>aerosols release condition</a:t>
            </a:r>
            <a:r>
              <a:rPr lang="ru-RU"/>
              <a:t> typical to in-vessel </a:t>
            </a:r>
            <a:r>
              <a:rPr lang="en-US"/>
              <a:t>and ex-vessel </a:t>
            </a:r>
            <a:r>
              <a:rPr lang="ru-RU"/>
              <a:t>phases of a severe accident</a:t>
            </a:r>
            <a:endParaRPr lang="en-US"/>
          </a:p>
          <a:p>
            <a:pPr marL="438150" indent="-438150">
              <a:lnSpc>
                <a:spcPct val="90000"/>
              </a:lnSpc>
              <a:buFontTx/>
              <a:buAutoNum type="arabicPeriod"/>
            </a:pPr>
            <a:r>
              <a:rPr lang="en-US"/>
              <a:t>Calculation of  fission products behavior by means of code SOKRAT</a:t>
            </a:r>
          </a:p>
          <a:p>
            <a:pPr marL="438150" indent="-438150">
              <a:lnSpc>
                <a:spcPct val="90000"/>
              </a:lnSpc>
              <a:buFontTx/>
              <a:buAutoNum type="arabicPeriod"/>
            </a:pPr>
            <a:r>
              <a:rPr lang="en-US"/>
              <a:t>Numerical modeling of convective flow above a surface of melt corium in reactor vessel by means of 3-D code</a:t>
            </a:r>
            <a:br>
              <a:rPr lang="en-US"/>
            </a:br>
            <a:endParaRPr lang="en-US"/>
          </a:p>
          <a:p>
            <a:pPr marL="438150" indent="-438150">
              <a:lnSpc>
                <a:spcPct val="90000"/>
              </a:lnSpc>
              <a:buFontTx/>
              <a:buNone/>
            </a:pPr>
            <a:r>
              <a:rPr lang="en-US" sz="1400" i="1" u="sng">
                <a:solidFill>
                  <a:schemeClr val="tx1"/>
                </a:solidFill>
              </a:rPr>
              <a:t>The following scenarios of heavy accidents have been reviewed:</a:t>
            </a:r>
            <a:r>
              <a:rPr lang="en-US" sz="1400" i="1">
                <a:solidFill>
                  <a:schemeClr val="tx1"/>
                </a:solidFill>
              </a:rPr>
              <a:t> </a:t>
            </a:r>
            <a:endParaRPr lang="en-US" sz="1400">
              <a:solidFill>
                <a:schemeClr val="tx1"/>
              </a:solidFill>
            </a:endParaRPr>
          </a:p>
          <a:p>
            <a:pPr marL="438150" indent="-438150">
              <a:lnSpc>
                <a:spcPct val="90000"/>
              </a:lnSpc>
            </a:pPr>
            <a:r>
              <a:rPr lang="en-US" sz="1400">
                <a:solidFill>
                  <a:schemeClr val="tx1"/>
                </a:solidFill>
              </a:rPr>
              <a:t>Large (Dnom346 - in case of rupture of PRZR surge line )</a:t>
            </a:r>
            <a:r>
              <a:rPr lang="ru-RU" sz="1400">
                <a:solidFill>
                  <a:schemeClr val="tx1"/>
                </a:solidFill>
              </a:rPr>
              <a:t> </a:t>
            </a:r>
            <a:r>
              <a:rPr lang="en-US" sz="1400">
                <a:solidFill>
                  <a:schemeClr val="tx1"/>
                </a:solidFill>
              </a:rPr>
              <a:t>and small (Dnom25 - from PCP) LOCA’s which is accompanied by a blackout</a:t>
            </a:r>
          </a:p>
          <a:p>
            <a:pPr marL="438150" indent="-438150">
              <a:lnSpc>
                <a:spcPct val="90000"/>
              </a:lnSpc>
            </a:pPr>
            <a:r>
              <a:rPr lang="en-US" sz="1400">
                <a:solidFill>
                  <a:schemeClr val="tx1"/>
                </a:solidFill>
              </a:rPr>
              <a:t>Large (Dnom300, (Dnom179) and small (Dnom80) LOCA’s from PCP cold leg accompanied by a failure of ECCS active part </a:t>
            </a:r>
          </a:p>
          <a:p>
            <a:pPr marL="438150" indent="-438150">
              <a:lnSpc>
                <a:spcPct val="90000"/>
              </a:lnSpc>
              <a:buFontTx/>
              <a:buAutoNum type="arabicPeriod"/>
            </a:pPr>
            <a:endParaRPr lang="ru-RU">
              <a:solidFill>
                <a:schemeClr val="tx1"/>
              </a:solidFill>
            </a:endParaRPr>
          </a:p>
        </p:txBody>
      </p:sp>
      <p:sp>
        <p:nvSpPr>
          <p:cNvPr id="762884" name="Rectangle 4"/>
          <p:cNvSpPr>
            <a:spLocks noChangeArrowheads="1"/>
          </p:cNvSpPr>
          <p:nvPr/>
        </p:nvSpPr>
        <p:spPr bwMode="auto">
          <a:xfrm>
            <a:off x="250825" y="1155700"/>
            <a:ext cx="8893175"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solidFill>
                  <a:srgbClr val="A50021"/>
                </a:solidFill>
              </a:rPr>
              <a:t>Part 3: Conditions of radioactive release from primary circuit</a:t>
            </a:r>
            <a:r>
              <a:rPr lang="en-US" b="0">
                <a:solidFill>
                  <a:srgbClr val="A50021"/>
                </a:solidFill>
              </a:rPr>
              <a:t> </a:t>
            </a:r>
            <a:endParaRPr lang="en-US">
              <a:solidFill>
                <a:srgbClr val="A50021"/>
              </a:solidFill>
            </a:endParaRPr>
          </a:p>
        </p:txBody>
      </p:sp>
      <p:sp>
        <p:nvSpPr>
          <p:cNvPr id="762887" name="Rectangle 7"/>
          <p:cNvSpPr>
            <a:spLocks noChangeArrowheads="1"/>
          </p:cNvSpPr>
          <p:nvPr/>
        </p:nvSpPr>
        <p:spPr bwMode="auto">
          <a:xfrm>
            <a:off x="250825" y="188913"/>
            <a:ext cx="8893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213" tIns="44607" rIns="89213" bIns="44607" anchor="ctr"/>
          <a:lstStyle/>
          <a:p>
            <a:pPr algn="ctr" defTabSz="892175"/>
            <a:r>
              <a:rPr lang="en-US" sz="2200">
                <a:solidFill>
                  <a:srgbClr val="990000"/>
                </a:solidFill>
                <a:latin typeface="Arial Black" pitchFamily="34" charset="0"/>
              </a:rPr>
              <a:t>WP1: </a:t>
            </a:r>
            <a:r>
              <a:rPr lang="en-US" sz="2200" b="0">
                <a:solidFill>
                  <a:srgbClr val="990000"/>
                </a:solidFill>
                <a:latin typeface="Arial Black" pitchFamily="34" charset="0"/>
              </a:rPr>
              <a:t>Analysis of Severe Accident Scenarios (Task1)</a:t>
            </a:r>
            <a:endParaRPr lang="ru-RU" sz="2200" b="0">
              <a:solidFill>
                <a:srgbClr val="990000"/>
              </a:solidFill>
              <a:latin typeface="Arial Black" pitchFamily="34" charset="0"/>
            </a:endParaRPr>
          </a:p>
        </p:txBody>
      </p:sp>
      <p:sp>
        <p:nvSpPr>
          <p:cNvPr id="762888" name="Text Box 8"/>
          <p:cNvSpPr txBox="1">
            <a:spLocks noChangeArrowheads="1"/>
          </p:cNvSpPr>
          <p:nvPr/>
        </p:nvSpPr>
        <p:spPr bwMode="auto">
          <a:xfrm>
            <a:off x="8532813" y="6308725"/>
            <a:ext cx="508000"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2300">
                <a:latin typeface="Arial" pitchFamily="34" charset="0"/>
              </a:rPr>
              <a:t>13</a:t>
            </a:r>
            <a:endParaRPr lang="ru-RU" sz="2300">
              <a:latin typeface="Arial" pitchFamily="34" charset="0"/>
            </a:endParaRPr>
          </a:p>
        </p:txBody>
      </p:sp>
    </p:spTree>
  </p:cSld>
  <p:clrMapOvr>
    <a:masterClrMapping/>
  </p:clrMapOvr>
  <p:transition advClick="0">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8418" name="Picture 2" descr="34617412%23TRANS_T_G_HOT1_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725" y="2349500"/>
            <a:ext cx="2592388" cy="1962150"/>
          </a:xfrm>
          <a:prstGeom prst="rect">
            <a:avLst/>
          </a:prstGeom>
          <a:solidFill>
            <a:schemeClr val="bg1"/>
          </a:solidFill>
          <a:ln w="9525" algn="ctr">
            <a:solidFill>
              <a:srgbClr val="00006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28419" name="Picture 3" descr="V_G_HOT1_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4437063"/>
            <a:ext cx="2592388" cy="2033587"/>
          </a:xfrm>
          <a:prstGeom prst="rect">
            <a:avLst/>
          </a:prstGeom>
          <a:solidFill>
            <a:schemeClr val="bg1"/>
          </a:solidFill>
          <a:ln w="9525" algn="ctr">
            <a:solidFill>
              <a:srgbClr val="00006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28421" name="Rectangle 5"/>
          <p:cNvSpPr>
            <a:spLocks noGrp="1" noChangeArrowheads="1"/>
          </p:cNvSpPr>
          <p:nvPr>
            <p:ph type="body" sz="half" idx="1"/>
          </p:nvPr>
        </p:nvSpPr>
        <p:spPr>
          <a:xfrm>
            <a:off x="395288" y="1628775"/>
            <a:ext cx="3816350" cy="4681538"/>
          </a:xfrm>
        </p:spPr>
        <p:txBody>
          <a:bodyPr/>
          <a:lstStyle/>
          <a:p>
            <a:pPr algn="ctr">
              <a:lnSpc>
                <a:spcPct val="90000"/>
              </a:lnSpc>
              <a:buFontTx/>
              <a:buNone/>
            </a:pPr>
            <a:r>
              <a:rPr lang="en-US" sz="2000" i="1"/>
              <a:t>The maximal value of</a:t>
            </a:r>
            <a:endParaRPr lang="ru-RU" sz="2000" i="1"/>
          </a:p>
          <a:p>
            <a:pPr algn="ctr">
              <a:lnSpc>
                <a:spcPct val="90000"/>
              </a:lnSpc>
              <a:buFontTx/>
              <a:buNone/>
            </a:pPr>
            <a:r>
              <a:rPr lang="en-US" sz="2000" i="1"/>
              <a:t>parameters </a:t>
            </a:r>
            <a:r>
              <a:rPr lang="ru-RU" sz="2000" i="1"/>
              <a:t>:</a:t>
            </a:r>
          </a:p>
          <a:p>
            <a:pPr>
              <a:lnSpc>
                <a:spcPct val="90000"/>
              </a:lnSpc>
              <a:buFontTx/>
              <a:buNone/>
            </a:pPr>
            <a:endParaRPr lang="ru-RU" sz="2400" i="1"/>
          </a:p>
          <a:p>
            <a:pPr>
              <a:lnSpc>
                <a:spcPct val="90000"/>
              </a:lnSpc>
              <a:buFontTx/>
              <a:buNone/>
            </a:pPr>
            <a:r>
              <a:rPr lang="en-US" sz="1400">
                <a:solidFill>
                  <a:srgbClr val="660033"/>
                </a:solidFill>
              </a:rPr>
              <a:t>Large and middle LOCA’s</a:t>
            </a:r>
            <a:r>
              <a:rPr lang="ru-RU" sz="1400">
                <a:solidFill>
                  <a:srgbClr val="660033"/>
                </a:solidFill>
              </a:rPr>
              <a:t>:</a:t>
            </a:r>
          </a:p>
          <a:p>
            <a:pPr>
              <a:lnSpc>
                <a:spcPct val="90000"/>
              </a:lnSpc>
            </a:pPr>
            <a:r>
              <a:rPr lang="ru-RU" sz="1400"/>
              <a:t>gas temperature: 3000 К</a:t>
            </a:r>
          </a:p>
          <a:p>
            <a:pPr>
              <a:lnSpc>
                <a:spcPct val="90000"/>
              </a:lnSpc>
            </a:pPr>
            <a:r>
              <a:rPr lang="en-US" sz="1400"/>
              <a:t>Velocity</a:t>
            </a:r>
            <a:r>
              <a:rPr lang="ru-RU" sz="1400"/>
              <a:t>: 97 </a:t>
            </a:r>
            <a:r>
              <a:rPr lang="en-US" sz="1400"/>
              <a:t>m</a:t>
            </a:r>
            <a:r>
              <a:rPr lang="ru-RU" sz="1400"/>
              <a:t>/</a:t>
            </a:r>
            <a:r>
              <a:rPr lang="en-US" sz="1400"/>
              <a:t>s</a:t>
            </a:r>
          </a:p>
          <a:p>
            <a:pPr>
              <a:lnSpc>
                <a:spcPct val="90000"/>
              </a:lnSpc>
            </a:pPr>
            <a:r>
              <a:rPr lang="en-US" sz="1400"/>
              <a:t>Reynolds number</a:t>
            </a:r>
            <a:r>
              <a:rPr lang="ru-RU" sz="1400"/>
              <a:t>: 2,2</a:t>
            </a:r>
            <a:r>
              <a:rPr lang="en-US" sz="1400">
                <a:cs typeface="Arial" pitchFamily="34" charset="0"/>
              </a:rPr>
              <a:t>·</a:t>
            </a:r>
            <a:r>
              <a:rPr lang="ru-RU" sz="1400">
                <a:cs typeface="Arial" pitchFamily="34" charset="0"/>
              </a:rPr>
              <a:t>10</a:t>
            </a:r>
            <a:r>
              <a:rPr lang="ru-RU" sz="1400" baseline="30000">
                <a:cs typeface="Arial" pitchFamily="34" charset="0"/>
              </a:rPr>
              <a:t>6</a:t>
            </a:r>
            <a:endParaRPr lang="en-US" sz="1400" baseline="30000">
              <a:cs typeface="Arial" pitchFamily="34" charset="0"/>
            </a:endParaRPr>
          </a:p>
          <a:p>
            <a:pPr>
              <a:lnSpc>
                <a:spcPct val="90000"/>
              </a:lnSpc>
              <a:buFontTx/>
              <a:buNone/>
            </a:pPr>
            <a:endParaRPr lang="ru-RU" sz="1400"/>
          </a:p>
          <a:p>
            <a:pPr>
              <a:lnSpc>
                <a:spcPct val="90000"/>
              </a:lnSpc>
              <a:buFontTx/>
              <a:buNone/>
            </a:pPr>
            <a:r>
              <a:rPr lang="en-US" sz="1400">
                <a:solidFill>
                  <a:srgbClr val="660033"/>
                </a:solidFill>
              </a:rPr>
              <a:t>Small  LOCA’s:</a:t>
            </a:r>
            <a:endParaRPr lang="ru-RU" sz="1400">
              <a:solidFill>
                <a:srgbClr val="660033"/>
              </a:solidFill>
            </a:endParaRPr>
          </a:p>
          <a:p>
            <a:pPr>
              <a:lnSpc>
                <a:spcPct val="90000"/>
              </a:lnSpc>
            </a:pPr>
            <a:r>
              <a:rPr lang="ru-RU" sz="1400"/>
              <a:t>gas temperature: 3000 К</a:t>
            </a:r>
          </a:p>
          <a:p>
            <a:pPr>
              <a:lnSpc>
                <a:spcPct val="90000"/>
              </a:lnSpc>
            </a:pPr>
            <a:r>
              <a:rPr lang="en-US" sz="1400"/>
              <a:t>Velocity</a:t>
            </a:r>
            <a:r>
              <a:rPr lang="ru-RU" sz="1400"/>
              <a:t>: 38 </a:t>
            </a:r>
            <a:r>
              <a:rPr lang="en-US" sz="1400"/>
              <a:t>m</a:t>
            </a:r>
            <a:r>
              <a:rPr lang="ru-RU" sz="1400"/>
              <a:t>/</a:t>
            </a:r>
            <a:r>
              <a:rPr lang="en-US" sz="1400"/>
              <a:t>s</a:t>
            </a:r>
          </a:p>
          <a:p>
            <a:pPr>
              <a:lnSpc>
                <a:spcPct val="90000"/>
              </a:lnSpc>
            </a:pPr>
            <a:r>
              <a:rPr lang="en-US" sz="1400"/>
              <a:t>Reynolds number</a:t>
            </a:r>
            <a:r>
              <a:rPr lang="ru-RU" sz="1400"/>
              <a:t>: 1</a:t>
            </a:r>
            <a:r>
              <a:rPr lang="en-US" sz="1400">
                <a:cs typeface="Arial" pitchFamily="34" charset="0"/>
              </a:rPr>
              <a:t>·</a:t>
            </a:r>
            <a:r>
              <a:rPr lang="ru-RU" sz="1400">
                <a:cs typeface="Arial" pitchFamily="34" charset="0"/>
              </a:rPr>
              <a:t>10</a:t>
            </a:r>
            <a:r>
              <a:rPr lang="ru-RU" sz="1400" baseline="30000">
                <a:cs typeface="Arial" pitchFamily="34" charset="0"/>
              </a:rPr>
              <a:t>6</a:t>
            </a:r>
            <a:endParaRPr lang="en-US" sz="1400" baseline="30000">
              <a:cs typeface="Arial" pitchFamily="34" charset="0"/>
            </a:endParaRPr>
          </a:p>
          <a:p>
            <a:pPr>
              <a:lnSpc>
                <a:spcPct val="90000"/>
              </a:lnSpc>
            </a:pPr>
            <a:endParaRPr lang="en-US" sz="1400"/>
          </a:p>
          <a:p>
            <a:pPr>
              <a:lnSpc>
                <a:spcPct val="90000"/>
              </a:lnSpc>
              <a:buFontTx/>
              <a:buNone/>
            </a:pPr>
            <a:r>
              <a:rPr lang="en-US" sz="1400">
                <a:solidFill>
                  <a:srgbClr val="660033"/>
                </a:solidFill>
              </a:rPr>
              <a:t>Steam generator tubes rupture (SGTR)</a:t>
            </a:r>
            <a:r>
              <a:rPr lang="ru-RU" sz="1400">
                <a:solidFill>
                  <a:srgbClr val="660033"/>
                </a:solidFill>
              </a:rPr>
              <a:t>:</a:t>
            </a:r>
            <a:endParaRPr lang="ru-RU" sz="1400"/>
          </a:p>
          <a:p>
            <a:pPr>
              <a:lnSpc>
                <a:spcPct val="90000"/>
              </a:lnSpc>
            </a:pPr>
            <a:r>
              <a:rPr lang="en-US" sz="1400"/>
              <a:t>Max. Velocity</a:t>
            </a:r>
            <a:r>
              <a:rPr lang="ru-RU" sz="1400"/>
              <a:t>: </a:t>
            </a:r>
            <a:r>
              <a:rPr lang="en-US" sz="1400"/>
              <a:t>324</a:t>
            </a:r>
            <a:r>
              <a:rPr lang="ru-RU" sz="1400"/>
              <a:t> </a:t>
            </a:r>
            <a:r>
              <a:rPr lang="en-US" sz="1400"/>
              <a:t>m</a:t>
            </a:r>
            <a:r>
              <a:rPr lang="ru-RU" sz="1400"/>
              <a:t>/</a:t>
            </a:r>
            <a:r>
              <a:rPr lang="en-US" sz="1400"/>
              <a:t>s</a:t>
            </a:r>
          </a:p>
          <a:p>
            <a:pPr>
              <a:lnSpc>
                <a:spcPct val="90000"/>
              </a:lnSpc>
            </a:pPr>
            <a:r>
              <a:rPr lang="en-US" sz="1400"/>
              <a:t>Max. Reynolds</a:t>
            </a:r>
            <a:br>
              <a:rPr lang="en-US" sz="1400"/>
            </a:br>
            <a:r>
              <a:rPr lang="en-US" sz="1400"/>
              <a:t> number</a:t>
            </a:r>
            <a:r>
              <a:rPr lang="ru-RU" sz="1400"/>
              <a:t>: </a:t>
            </a:r>
            <a:r>
              <a:rPr lang="en-US" sz="1400"/>
              <a:t>2.3</a:t>
            </a:r>
            <a:r>
              <a:rPr lang="en-US" sz="1400">
                <a:cs typeface="Arial" pitchFamily="34" charset="0"/>
              </a:rPr>
              <a:t>·</a:t>
            </a:r>
            <a:r>
              <a:rPr lang="ru-RU" sz="1400">
                <a:cs typeface="Arial" pitchFamily="34" charset="0"/>
              </a:rPr>
              <a:t>10</a:t>
            </a:r>
            <a:r>
              <a:rPr lang="en-US" sz="1400" baseline="30000">
                <a:cs typeface="Arial" pitchFamily="34" charset="0"/>
              </a:rPr>
              <a:t>7</a:t>
            </a:r>
          </a:p>
        </p:txBody>
      </p:sp>
      <p:sp>
        <p:nvSpPr>
          <p:cNvPr id="828422" name="Rectangle 6"/>
          <p:cNvSpPr>
            <a:spLocks noChangeArrowheads="1"/>
          </p:cNvSpPr>
          <p:nvPr/>
        </p:nvSpPr>
        <p:spPr bwMode="auto">
          <a:xfrm>
            <a:off x="395288" y="1557338"/>
            <a:ext cx="3887787" cy="4895850"/>
          </a:xfrm>
          <a:prstGeom prst="rect">
            <a:avLst/>
          </a:prstGeom>
          <a:noFill/>
          <a:ln w="25400">
            <a:solidFill>
              <a:srgbClr val="00008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28423" name="Text Box 7"/>
          <p:cNvSpPr txBox="1">
            <a:spLocks noChangeArrowheads="1"/>
          </p:cNvSpPr>
          <p:nvPr/>
        </p:nvSpPr>
        <p:spPr bwMode="auto">
          <a:xfrm>
            <a:off x="5148263" y="1484313"/>
            <a:ext cx="2771775" cy="728662"/>
          </a:xfrm>
          <a:prstGeom prst="rect">
            <a:avLst/>
          </a:prstGeom>
          <a:noFill/>
          <a:ln w="25400">
            <a:solidFill>
              <a:srgbClr val="000066"/>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pPr algn="ctr">
              <a:spcBef>
                <a:spcPct val="50000"/>
              </a:spcBef>
            </a:pPr>
            <a:r>
              <a:rPr lang="en-US" sz="1600">
                <a:solidFill>
                  <a:srgbClr val="660033"/>
                </a:solidFill>
                <a:latin typeface="Arial" pitchFamily="34" charset="0"/>
              </a:rPr>
              <a:t>large  LOCA</a:t>
            </a:r>
            <a:r>
              <a:rPr lang="ru-RU" sz="1600" b="0">
                <a:latin typeface="Arial" pitchFamily="34" charset="0"/>
              </a:rPr>
              <a:t> </a:t>
            </a:r>
            <a:r>
              <a:rPr lang="en-US" sz="1600">
                <a:solidFill>
                  <a:srgbClr val="000066"/>
                </a:solidFill>
                <a:latin typeface="Arial" pitchFamily="34" charset="0"/>
              </a:rPr>
              <a:t>Dnom</a:t>
            </a:r>
            <a:r>
              <a:rPr lang="ru-RU" sz="1600">
                <a:solidFill>
                  <a:srgbClr val="000066"/>
                </a:solidFill>
                <a:latin typeface="Arial" pitchFamily="34" charset="0"/>
              </a:rPr>
              <a:t> </a:t>
            </a:r>
            <a:r>
              <a:rPr lang="en-US" sz="1600">
                <a:solidFill>
                  <a:srgbClr val="000066"/>
                </a:solidFill>
                <a:latin typeface="Arial" pitchFamily="34" charset="0"/>
              </a:rPr>
              <a:t>346</a:t>
            </a:r>
            <a:endParaRPr lang="ru-RU" sz="1600">
              <a:solidFill>
                <a:srgbClr val="000066"/>
              </a:solidFill>
              <a:latin typeface="Arial" pitchFamily="34" charset="0"/>
            </a:endParaRPr>
          </a:p>
          <a:p>
            <a:pPr algn="ctr">
              <a:spcBef>
                <a:spcPct val="50000"/>
              </a:spcBef>
            </a:pPr>
            <a:r>
              <a:rPr lang="en-US" sz="1600">
                <a:solidFill>
                  <a:srgbClr val="000066"/>
                </a:solidFill>
                <a:latin typeface="Arial" pitchFamily="34" charset="0"/>
              </a:rPr>
              <a:t>Break loop,</a:t>
            </a:r>
            <a:r>
              <a:rPr lang="ru-RU" sz="1600">
                <a:solidFill>
                  <a:srgbClr val="000066"/>
                </a:solidFill>
                <a:latin typeface="Arial" pitchFamily="34" charset="0"/>
              </a:rPr>
              <a:t> </a:t>
            </a:r>
            <a:r>
              <a:rPr lang="en-US" sz="1600">
                <a:solidFill>
                  <a:srgbClr val="000066"/>
                </a:solidFill>
                <a:latin typeface="Arial" pitchFamily="34" charset="0"/>
              </a:rPr>
              <a:t>hot leg</a:t>
            </a:r>
            <a:endParaRPr lang="ru-RU" sz="1600">
              <a:solidFill>
                <a:srgbClr val="000066"/>
              </a:solidFill>
              <a:latin typeface="Arial" pitchFamily="34" charset="0"/>
            </a:endParaRPr>
          </a:p>
        </p:txBody>
      </p:sp>
      <p:sp>
        <p:nvSpPr>
          <p:cNvPr id="828425" name="Rectangle 9"/>
          <p:cNvSpPr>
            <a:spLocks noChangeArrowheads="1"/>
          </p:cNvSpPr>
          <p:nvPr/>
        </p:nvSpPr>
        <p:spPr bwMode="auto">
          <a:xfrm>
            <a:off x="1403350" y="908050"/>
            <a:ext cx="184150"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749300"/>
            <a:endParaRPr lang="de-DE" b="0">
              <a:solidFill>
                <a:srgbClr val="990000"/>
              </a:solidFill>
            </a:endParaRPr>
          </a:p>
        </p:txBody>
      </p:sp>
      <p:sp>
        <p:nvSpPr>
          <p:cNvPr id="828435" name="Rectangle 19"/>
          <p:cNvSpPr>
            <a:spLocks noChangeArrowheads="1"/>
          </p:cNvSpPr>
          <p:nvPr/>
        </p:nvSpPr>
        <p:spPr bwMode="auto">
          <a:xfrm>
            <a:off x="468313" y="0"/>
            <a:ext cx="8135937"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213" tIns="44607" rIns="89213" bIns="44607" anchor="ctr"/>
          <a:lstStyle/>
          <a:p>
            <a:pPr algn="ctr" defTabSz="892175"/>
            <a:r>
              <a:rPr lang="en-US" sz="2000">
                <a:solidFill>
                  <a:srgbClr val="990000"/>
                </a:solidFill>
                <a:latin typeface="Tahoma" pitchFamily="34" charset="0"/>
              </a:rPr>
              <a:t>WP1: </a:t>
            </a:r>
            <a:r>
              <a:rPr lang="en-US" sz="2000" b="0">
                <a:solidFill>
                  <a:srgbClr val="990000"/>
                </a:solidFill>
                <a:latin typeface="Arial Black" pitchFamily="34" charset="0"/>
              </a:rPr>
              <a:t>Analysis of Severe Accident Scenarios (Task1)</a:t>
            </a:r>
            <a:r>
              <a:rPr lang="en-US" sz="2200" b="0">
                <a:solidFill>
                  <a:srgbClr val="990000"/>
                </a:solidFill>
                <a:latin typeface="Arial Black" pitchFamily="34" charset="0"/>
              </a:rPr>
              <a:t> </a:t>
            </a:r>
            <a:br>
              <a:rPr lang="en-US" sz="2200" b="0">
                <a:solidFill>
                  <a:srgbClr val="990000"/>
                </a:solidFill>
                <a:latin typeface="Arial Black" pitchFamily="34" charset="0"/>
              </a:rPr>
            </a:br>
            <a:r>
              <a:rPr lang="en-US" sz="2200" b="0">
                <a:solidFill>
                  <a:srgbClr val="990000"/>
                </a:solidFill>
                <a:latin typeface="Arial Black" pitchFamily="34" charset="0"/>
              </a:rPr>
              <a:t> </a:t>
            </a:r>
            <a:r>
              <a:rPr lang="en-US" sz="1800" b="0">
                <a:solidFill>
                  <a:srgbClr val="990000"/>
                </a:solidFill>
                <a:latin typeface="Arial Black" pitchFamily="34" charset="0"/>
              </a:rPr>
              <a:t>Part 3: Conditions of radioactive release from primary circuit</a:t>
            </a:r>
            <a:endParaRPr lang="ru-RU" sz="1800" b="0">
              <a:solidFill>
                <a:srgbClr val="990000"/>
              </a:solidFill>
              <a:latin typeface="Arial Black" pitchFamily="34" charset="0"/>
            </a:endParaRPr>
          </a:p>
        </p:txBody>
      </p:sp>
      <p:sp>
        <p:nvSpPr>
          <p:cNvPr id="828436" name="Text Box 20"/>
          <p:cNvSpPr txBox="1">
            <a:spLocks noChangeArrowheads="1"/>
          </p:cNvSpPr>
          <p:nvPr/>
        </p:nvSpPr>
        <p:spPr bwMode="auto">
          <a:xfrm>
            <a:off x="8532813" y="6308725"/>
            <a:ext cx="508000"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2300">
                <a:latin typeface="Arial" pitchFamily="34" charset="0"/>
              </a:rPr>
              <a:t>14</a:t>
            </a:r>
            <a:endParaRPr lang="ru-RU" sz="2300">
              <a:latin typeface="Arial" pitchFamily="34" charset="0"/>
            </a:endParaRPr>
          </a:p>
        </p:txBody>
      </p:sp>
    </p:spTree>
  </p:cSld>
  <p:clrMapOvr>
    <a:masterClrMapping/>
  </p:clrMapOvr>
  <p:transition advClick="0">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4930" name="Group 2"/>
          <p:cNvGraphicFramePr>
            <a:graphicFrameLocks noGrp="1"/>
          </p:cNvGraphicFramePr>
          <p:nvPr/>
        </p:nvGraphicFramePr>
        <p:xfrm>
          <a:off x="34925" y="836613"/>
          <a:ext cx="5400675" cy="6016625"/>
        </p:xfrm>
        <a:graphic>
          <a:graphicData uri="http://schemas.openxmlformats.org/drawingml/2006/table">
            <a:tbl>
              <a:tblPr/>
              <a:tblGrid>
                <a:gridCol w="1555750"/>
                <a:gridCol w="850900"/>
                <a:gridCol w="757238"/>
                <a:gridCol w="744537"/>
                <a:gridCol w="747713"/>
                <a:gridCol w="744537"/>
              </a:tblGrid>
              <a:tr h="290513">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parameters</a:t>
                      </a:r>
                      <a:endParaRPr kumimoji="0" lang="ru-RU" sz="2400" b="0" i="0" u="none" strike="noStrike" cap="none" normalizeH="0" baseline="0" smtClean="0">
                        <a:ln>
                          <a:noFill/>
                        </a:ln>
                        <a:solidFill>
                          <a:schemeClr val="tx1"/>
                        </a:solidFill>
                        <a:effectLst/>
                        <a:latin typeface="Times New Roman" pitchFamily="18" charset="0"/>
                      </a:endParaRPr>
                    </a:p>
                  </a:txBody>
                  <a:tcPr marL="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accident</a:t>
                      </a:r>
                      <a:endParaRPr kumimoji="0" lang="ru-RU" sz="2400" b="0" i="0" u="none" strike="noStrike" cap="none" normalizeH="0" baseline="0" smtClean="0">
                        <a:ln>
                          <a:noFill/>
                        </a:ln>
                        <a:solidFill>
                          <a:schemeClr val="tx1"/>
                        </a:solidFill>
                        <a:effectLst/>
                        <a:latin typeface="Times New Roman" pitchFamily="18" charset="0"/>
                      </a:endParaRPr>
                    </a:p>
                  </a:txBody>
                  <a:tcPr marL="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r>
              <a:tr h="288925">
                <a:tc vMerge="1">
                  <a:txBody>
                    <a:bodyPr/>
                    <a:lstStyle/>
                    <a:p>
                      <a:endParaRPr lang="de-DE"/>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Dnom </a:t>
                      </a: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346</a:t>
                      </a:r>
                      <a:endParaRPr kumimoji="0" lang="ru-RU" sz="2400" b="0" i="0" u="none" strike="noStrike" cap="none" normalizeH="0" baseline="0" smtClean="0">
                        <a:ln>
                          <a:noFill/>
                        </a:ln>
                        <a:solidFill>
                          <a:schemeClr val="tx1"/>
                        </a:solidFill>
                        <a:effectLst/>
                        <a:latin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Dnom</a:t>
                      </a: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 300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Dnom</a:t>
                      </a: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 179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Dnom</a:t>
                      </a: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 80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Dnom</a:t>
                      </a: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 25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r>
              <a:tr h="5730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Times New Roman" pitchFamily="18" charset="0"/>
                          <a:cs typeface="Times New Roman" pitchFamily="18" charset="0"/>
                        </a:rPr>
                        <a:t>Time available before the reactor barrel is melt through, s</a:t>
                      </a:r>
                      <a:r>
                        <a:rPr kumimoji="0" lang="ru-RU" sz="1200" b="1" i="0" u="none" strike="noStrike" cap="none" normalizeH="0" baseline="0" smtClean="0">
                          <a:ln>
                            <a:noFill/>
                          </a:ln>
                          <a:solidFill>
                            <a:srgbClr val="000066"/>
                          </a:solidFill>
                          <a:effectLst/>
                          <a:latin typeface="Arial" pitchFamily="34" charset="0"/>
                        </a:rPr>
                        <a:t> </a:t>
                      </a:r>
                    </a:p>
                  </a:txBody>
                  <a:tcPr marL="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6 150 </a:t>
                      </a:r>
                      <a:endParaRPr kumimoji="0" lang="ru-RU" sz="2400" b="0" i="0" u="none" strike="noStrike" cap="none" normalizeH="0" baseline="0" smtClean="0">
                        <a:ln>
                          <a:noFill/>
                        </a:ln>
                        <a:solidFill>
                          <a:schemeClr val="tx1"/>
                        </a:solidFill>
                        <a:effectLst/>
                        <a:latin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5 920 </a:t>
                      </a:r>
                      <a:endParaRPr kumimoji="0" lang="ru-RU" sz="2400" b="0" i="0" u="none" strike="noStrike" cap="none" normalizeH="0" baseline="0" smtClean="0">
                        <a:ln>
                          <a:noFill/>
                        </a:ln>
                        <a:solidFill>
                          <a:schemeClr val="tx1"/>
                        </a:solidFill>
                        <a:effectLst/>
                        <a:latin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8 540 </a:t>
                      </a:r>
                      <a:endParaRPr kumimoji="0" lang="ru-RU" sz="2400" b="0" i="0" u="none" strike="noStrike" cap="none" normalizeH="0" baseline="0" smtClean="0">
                        <a:ln>
                          <a:noFill/>
                        </a:ln>
                        <a:solidFill>
                          <a:schemeClr val="tx1"/>
                        </a:solidFill>
                        <a:effectLst/>
                        <a:latin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14 900 </a:t>
                      </a:r>
                      <a:endParaRPr kumimoji="0" lang="ru-RU" sz="2400" b="0" i="0" u="none" strike="noStrike" cap="none" normalizeH="0" baseline="0" smtClean="0">
                        <a:ln>
                          <a:noFill/>
                        </a:ln>
                        <a:solidFill>
                          <a:schemeClr val="tx1"/>
                        </a:solidFill>
                        <a:effectLst/>
                        <a:latin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27 700 </a:t>
                      </a:r>
                      <a:endParaRPr kumimoji="0" lang="ru-RU" sz="2400" b="0" i="0" u="none" strike="noStrike" cap="none" normalizeH="0" baseline="0" smtClean="0">
                        <a:ln>
                          <a:noFill/>
                        </a:ln>
                        <a:solidFill>
                          <a:schemeClr val="tx1"/>
                        </a:solidFill>
                        <a:effectLst/>
                        <a:latin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238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Times New Roman" pitchFamily="18" charset="0"/>
                          <a:cs typeface="Times New Roman" pitchFamily="18" charset="0"/>
                        </a:rPr>
                        <a:t>Time available before the reactor vessel is melt through, s</a:t>
                      </a:r>
                      <a:r>
                        <a:rPr kumimoji="0" lang="ru-RU" sz="1200" b="1" i="0" u="none" strike="noStrike" cap="none" normalizeH="0" baseline="0" smtClean="0">
                          <a:ln>
                            <a:noFill/>
                          </a:ln>
                          <a:solidFill>
                            <a:srgbClr val="000066"/>
                          </a:solidFill>
                          <a:effectLst/>
                          <a:latin typeface="Arial" pitchFamily="34" charset="0"/>
                        </a:rPr>
                        <a:t> </a:t>
                      </a:r>
                    </a:p>
                  </a:txBody>
                  <a:tcPr marL="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8 340 </a:t>
                      </a:r>
                      <a:endParaRPr kumimoji="0" lang="ru-RU" sz="2400" b="0" i="0" u="none" strike="noStrike" cap="none" normalizeH="0" baseline="0" smtClean="0">
                        <a:ln>
                          <a:noFill/>
                        </a:ln>
                        <a:solidFill>
                          <a:schemeClr val="tx1"/>
                        </a:solidFill>
                        <a:effectLst/>
                        <a:latin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7 930 </a:t>
                      </a:r>
                      <a:endParaRPr kumimoji="0" lang="ru-RU" sz="2400" b="0" i="0" u="none" strike="noStrike" cap="none" normalizeH="0" baseline="0" smtClean="0">
                        <a:ln>
                          <a:noFill/>
                        </a:ln>
                        <a:solidFill>
                          <a:schemeClr val="tx1"/>
                        </a:solidFill>
                        <a:effectLst/>
                        <a:latin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10 330 </a:t>
                      </a:r>
                      <a:endParaRPr kumimoji="0" lang="ru-RU" sz="2400" b="0" i="0" u="none" strike="noStrike" cap="none" normalizeH="0" baseline="0" smtClean="0">
                        <a:ln>
                          <a:noFill/>
                        </a:ln>
                        <a:solidFill>
                          <a:schemeClr val="tx1"/>
                        </a:solidFill>
                        <a:effectLst/>
                        <a:latin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16 500 </a:t>
                      </a:r>
                      <a:endParaRPr kumimoji="0" lang="ru-RU" sz="2400" b="0" i="0" u="none" strike="noStrike" cap="none" normalizeH="0" baseline="0" smtClean="0">
                        <a:ln>
                          <a:noFill/>
                        </a:ln>
                        <a:solidFill>
                          <a:schemeClr val="tx1"/>
                        </a:solidFill>
                        <a:effectLst/>
                        <a:latin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29 820 </a:t>
                      </a:r>
                      <a:endParaRPr kumimoji="0" lang="ru-RU" sz="2400" b="0" i="0" u="none" strike="noStrike" cap="none" normalizeH="0" baseline="0" smtClean="0">
                        <a:ln>
                          <a:noFill/>
                        </a:ln>
                        <a:solidFill>
                          <a:schemeClr val="tx1"/>
                        </a:solidFill>
                        <a:effectLst/>
                        <a:latin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222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Times New Roman" pitchFamily="18" charset="0"/>
                          <a:cs typeface="Times New Roman" pitchFamily="18" charset="0"/>
                        </a:rPr>
                        <a:t>Time available before the oxidic corium relocation to the corium catcher stops, s</a:t>
                      </a:r>
                      <a:r>
                        <a:rPr kumimoji="0" lang="ru-RU" sz="1200" b="1" i="1" u="none" strike="noStrike" cap="none" normalizeH="0" baseline="0" smtClean="0">
                          <a:ln>
                            <a:noFill/>
                          </a:ln>
                          <a:solidFill>
                            <a:schemeClr val="tx1"/>
                          </a:solidFill>
                          <a:effectLst/>
                          <a:latin typeface="Times New Roman" pitchFamily="18" charset="0"/>
                          <a:cs typeface="Times New Roman" pitchFamily="18" charset="0"/>
                        </a:rPr>
                        <a:t> </a:t>
                      </a:r>
                    </a:p>
                  </a:txBody>
                  <a:tcPr marL="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11 800 </a:t>
                      </a:r>
                      <a:endParaRPr kumimoji="0" lang="ru-RU" sz="2400" b="0" i="0" u="none" strike="noStrike" cap="none" normalizeH="0" baseline="0" smtClean="0">
                        <a:ln>
                          <a:noFill/>
                        </a:ln>
                        <a:solidFill>
                          <a:schemeClr val="tx1"/>
                        </a:solidFill>
                        <a:effectLst/>
                        <a:latin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10 940 </a:t>
                      </a:r>
                      <a:endParaRPr kumimoji="0" lang="ru-RU" sz="2400" b="0" i="0" u="none" strike="noStrike" cap="none" normalizeH="0" baseline="0" smtClean="0">
                        <a:ln>
                          <a:noFill/>
                        </a:ln>
                        <a:solidFill>
                          <a:schemeClr val="tx1"/>
                        </a:solidFill>
                        <a:effectLst/>
                        <a:latin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13 840 </a:t>
                      </a:r>
                      <a:endParaRPr kumimoji="0" lang="ru-RU" sz="2400" b="0" i="0" u="none" strike="noStrike" cap="none" normalizeH="0" baseline="0" smtClean="0">
                        <a:ln>
                          <a:noFill/>
                        </a:ln>
                        <a:solidFill>
                          <a:schemeClr val="tx1"/>
                        </a:solidFill>
                        <a:effectLst/>
                        <a:latin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22 200 </a:t>
                      </a:r>
                      <a:endParaRPr kumimoji="0" lang="ru-RU" sz="2400" b="0" i="0" u="none" strike="noStrike" cap="none" normalizeH="0" baseline="0" smtClean="0">
                        <a:ln>
                          <a:noFill/>
                        </a:ln>
                        <a:solidFill>
                          <a:schemeClr val="tx1"/>
                        </a:solidFill>
                        <a:effectLst/>
                        <a:latin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3</a:t>
                      </a: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6</a:t>
                      </a: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 930 </a:t>
                      </a:r>
                      <a:endParaRPr kumimoji="0" lang="ru-RU" sz="2400" b="0" i="0" u="none" strike="noStrike" cap="none" normalizeH="0" baseline="0" smtClean="0">
                        <a:ln>
                          <a:noFill/>
                        </a:ln>
                        <a:solidFill>
                          <a:schemeClr val="tx1"/>
                        </a:solidFill>
                        <a:effectLst/>
                        <a:latin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88925">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Parameters characterizing</a:t>
                      </a:r>
                      <a:r>
                        <a:rPr kumimoji="0" lang="ru-RU" sz="2100" b="1" i="0" u="none" strike="noStrike" cap="none" normalizeH="0" baseline="0" smtClean="0">
                          <a:ln>
                            <a:noFill/>
                          </a:ln>
                          <a:solidFill>
                            <a:srgbClr val="000066"/>
                          </a:solidFill>
                          <a:effectLst/>
                          <a:latin typeface="Arial" pitchFamily="34" charset="0"/>
                        </a:rPr>
                        <a:t> </a:t>
                      </a: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corium melt before core barrel melting</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r>
              <a:tr h="12017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Times New Roman" pitchFamily="18" charset="0"/>
                          <a:cs typeface="Times New Roman" pitchFamily="18" charset="0"/>
                        </a:rPr>
                        <a:t>Upper layer</a:t>
                      </a:r>
                      <a:r>
                        <a:rPr kumimoji="0" lang="ru-RU" sz="1200" b="1" i="1" u="none" strike="noStrike" cap="none" normalizeH="0" baseline="0" smtClean="0">
                          <a:ln>
                            <a:noFill/>
                          </a:ln>
                          <a:solidFill>
                            <a:schemeClr val="tx1"/>
                          </a:solidFill>
                          <a:effectLst/>
                          <a:latin typeface="Times New Roman" pitchFamily="18" charset="0"/>
                          <a:cs typeface="Times New Roman"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temperature</a:t>
                      </a: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 К</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Mass share of</a:t>
                      </a: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UO</a:t>
                      </a: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2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Mass share of</a:t>
                      </a: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ZrO</a:t>
                      </a: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2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Mass share of</a:t>
                      </a: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Zr</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Mass share of</a:t>
                      </a: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steel</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2790-2980</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0,664-0,554</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0,081-0,089</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0,048-0,0105</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0,207-0,252</a:t>
                      </a:r>
                      <a:endParaRPr kumimoji="0" lang="ru-RU" sz="1200" b="0" i="0" u="none" strike="noStrike" cap="none" normalizeH="0" baseline="0" smtClean="0">
                        <a:ln>
                          <a:noFill/>
                        </a:ln>
                        <a:solidFill>
                          <a:schemeClr val="tx1"/>
                        </a:solidFill>
                        <a:effectLst/>
                        <a:latin typeface="Times New Roman" pitchFamily="18" charset="0"/>
                      </a:endParaRPr>
                    </a:p>
                  </a:txBody>
                  <a:tcPr marL="0" marR="0" marT="1800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2840-3000</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0,674-0,621</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0,086-0,076</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0,045-0,093</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0,195-0,21</a:t>
                      </a:r>
                    </a:p>
                  </a:txBody>
                  <a:tcPr marL="0" marR="0" marT="1800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2800-3170</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0,659-0,566</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0,073-0,066</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0,048-0,101</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0,22-0,267</a:t>
                      </a:r>
                    </a:p>
                  </a:txBody>
                  <a:tcPr marL="0" marR="0" marT="1800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2800-3300</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0,756-0,614</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0,105-0,102</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0,029-0,024</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0,109-0,259</a:t>
                      </a:r>
                    </a:p>
                  </a:txBody>
                  <a:tcPr marL="0" marR="0" marT="1800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2690-2890</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0,541-0,484</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0,159-0,097</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0,009-0,008</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0,291-0,411</a:t>
                      </a:r>
                    </a:p>
                  </a:txBody>
                  <a:tcPr marL="0" marR="0" marT="1800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90513">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Parameters of melt at the moment of the beginning</a:t>
                      </a:r>
                      <a:r>
                        <a:rPr kumimoji="0" lang="en-US" sz="2100" b="1" i="0" u="none" strike="noStrike" cap="none" normalizeH="0" baseline="0" smtClean="0">
                          <a:ln>
                            <a:noFill/>
                          </a:ln>
                          <a:solidFill>
                            <a:srgbClr val="000066"/>
                          </a:solidFill>
                          <a:effectLst/>
                          <a:latin typeface="Arial" pitchFamily="34" charset="0"/>
                        </a:rPr>
                        <a:t> </a:t>
                      </a: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vessel destruction</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r>
              <a:tr h="663575">
                <a:tc>
                  <a:txBody>
                    <a:bodyPr/>
                    <a:lstStyle/>
                    <a:p>
                      <a:pPr marL="0" marR="0" lvl="0" indent="0" algn="just" defTabSz="914400" rtl="0" eaLnBrk="1" fontAlgn="base" latinLnBrk="0" hangingPunct="1">
                        <a:lnSpc>
                          <a:spcPct val="95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Times New Roman" pitchFamily="18" charset="0"/>
                          <a:cs typeface="Times New Roman" pitchFamily="18" charset="0"/>
                        </a:rPr>
                        <a:t>metallic</a:t>
                      </a:r>
                      <a:r>
                        <a:rPr kumimoji="0" lang="ru-RU" sz="1200" b="1" i="1" u="none" strike="noStrike" cap="none" normalizeH="0" baseline="0" smtClean="0">
                          <a:ln>
                            <a:noFill/>
                          </a:ln>
                          <a:solidFill>
                            <a:schemeClr val="tx1"/>
                          </a:solidFill>
                          <a:effectLst/>
                          <a:latin typeface="Times New Roman" pitchFamily="18" charset="0"/>
                          <a:cs typeface="Times New Roman" pitchFamily="18" charset="0"/>
                        </a:rPr>
                        <a:t> </a:t>
                      </a:r>
                      <a:r>
                        <a:rPr kumimoji="0" lang="en-US" sz="1200" b="1" i="1" u="none" strike="noStrike" cap="none" normalizeH="0" baseline="0" smtClean="0">
                          <a:ln>
                            <a:noFill/>
                          </a:ln>
                          <a:solidFill>
                            <a:schemeClr val="tx1"/>
                          </a:solidFill>
                          <a:effectLst/>
                          <a:latin typeface="Times New Roman" pitchFamily="18" charset="0"/>
                          <a:cs typeface="Times New Roman" pitchFamily="18" charset="0"/>
                        </a:rPr>
                        <a:t>layer</a:t>
                      </a:r>
                      <a:r>
                        <a:rPr kumimoji="0" lang="ru-RU" sz="1200" b="1" i="1" u="none" strike="noStrike" cap="none" normalizeH="0" baseline="0" smtClean="0">
                          <a:ln>
                            <a:noFill/>
                          </a:ln>
                          <a:solidFill>
                            <a:schemeClr val="tx1"/>
                          </a:solidFill>
                          <a:effectLst/>
                          <a:latin typeface="Times New Roman" pitchFamily="18" charset="0"/>
                          <a:cs typeface="Times New Roman" pitchFamily="18" charset="0"/>
                        </a:rPr>
                        <a:t>:</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9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temperature</a:t>
                      </a: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 К</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9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Mass share of</a:t>
                      </a: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Zr</a:t>
                      </a: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9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Mass share of</a:t>
                      </a: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steel</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3070</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95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0,053</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95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0,947</a:t>
                      </a:r>
                      <a:endParaRPr kumimoji="0" lang="ru-RU" sz="2400" b="0" i="0" u="none" strike="noStrike" cap="none" normalizeH="0" baseline="0" smtClean="0">
                        <a:ln>
                          <a:noFill/>
                        </a:ln>
                        <a:solidFill>
                          <a:schemeClr val="tx1"/>
                        </a:solidFill>
                        <a:effectLst/>
                        <a:latin typeface="Times New Roman" pitchFamily="18" charset="0"/>
                      </a:endParaRPr>
                    </a:p>
                  </a:txBody>
                  <a:tcPr marL="0" marR="0" marT="1620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3080</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95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0,053</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95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0,947</a:t>
                      </a:r>
                      <a:endParaRPr kumimoji="0" lang="ru-RU" sz="2400" b="0" i="0" u="none" strike="noStrike" cap="none" normalizeH="0" baseline="0" smtClean="0">
                        <a:ln>
                          <a:noFill/>
                        </a:ln>
                        <a:solidFill>
                          <a:schemeClr val="tx1"/>
                        </a:solidFill>
                        <a:effectLst/>
                        <a:latin typeface="Times New Roman" pitchFamily="18" charset="0"/>
                      </a:endParaRPr>
                    </a:p>
                  </a:txBody>
                  <a:tcPr marL="0" marR="0" marT="1620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3000</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95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0,058</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95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0,942</a:t>
                      </a:r>
                      <a:endParaRPr kumimoji="0" lang="ru-RU" sz="2400" b="0" i="0" u="none" strike="noStrike" cap="none" normalizeH="0" baseline="0" smtClean="0">
                        <a:ln>
                          <a:noFill/>
                        </a:ln>
                        <a:solidFill>
                          <a:schemeClr val="tx1"/>
                        </a:solidFill>
                        <a:effectLst/>
                        <a:latin typeface="Times New Roman" pitchFamily="18" charset="0"/>
                      </a:endParaRPr>
                    </a:p>
                  </a:txBody>
                  <a:tcPr marL="0" marR="0" marT="1620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3000</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95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0,016</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95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0,984</a:t>
                      </a:r>
                      <a:endParaRPr kumimoji="0" lang="ru-RU" sz="2400" b="0" i="0" u="none" strike="noStrike" cap="none" normalizeH="0" baseline="0" smtClean="0">
                        <a:ln>
                          <a:noFill/>
                        </a:ln>
                        <a:solidFill>
                          <a:schemeClr val="tx1"/>
                        </a:solidFill>
                        <a:effectLst/>
                        <a:latin typeface="Times New Roman" pitchFamily="18" charset="0"/>
                      </a:endParaRPr>
                    </a:p>
                  </a:txBody>
                  <a:tcPr marL="0" marR="0" marT="1620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2650</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95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0,06</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95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0,994</a:t>
                      </a:r>
                      <a:endParaRPr kumimoji="0" lang="ru-RU" sz="2400" b="0" i="0" u="none" strike="noStrike" cap="none" normalizeH="0" baseline="0" smtClean="0">
                        <a:ln>
                          <a:noFill/>
                        </a:ln>
                        <a:solidFill>
                          <a:schemeClr val="tx1"/>
                        </a:solidFill>
                        <a:effectLst/>
                        <a:latin typeface="Times New Roman" pitchFamily="18" charset="0"/>
                      </a:endParaRPr>
                    </a:p>
                  </a:txBody>
                  <a:tcPr marL="0" marR="0" marT="1620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9366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Corum</a:t>
                      </a: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temperature</a:t>
                      </a: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 К</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Mass share of</a:t>
                      </a: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UO</a:t>
                      </a: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2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Mass share of</a:t>
                      </a: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 ZrO</a:t>
                      </a: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2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Mass share of</a:t>
                      </a: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Zr</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3210</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0,786</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0,118</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0,096</a:t>
                      </a:r>
                    </a:p>
                  </a:txBody>
                  <a:tcPr marL="0" marR="0" marT="1800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3200</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0,808</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0,102</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0,098</a:t>
                      </a:r>
                    </a:p>
                  </a:txBody>
                  <a:tcPr marL="0" marR="0" marT="1800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3160</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0,804</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0,094</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0,103</a:t>
                      </a:r>
                    </a:p>
                  </a:txBody>
                  <a:tcPr marL="0" marR="0" marT="1800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3100</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0,779</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0,19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0,03</a:t>
                      </a:r>
                    </a:p>
                  </a:txBody>
                  <a:tcPr marL="0" marR="0" marT="1800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2970</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0,75</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0,233</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0,017</a:t>
                      </a:r>
                    </a:p>
                  </a:txBody>
                  <a:tcPr marL="0" marR="0" marT="1800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765004" name="Rectangle 76"/>
          <p:cNvSpPr>
            <a:spLocks noChangeArrowheads="1"/>
          </p:cNvSpPr>
          <p:nvPr/>
        </p:nvSpPr>
        <p:spPr bwMode="auto">
          <a:xfrm>
            <a:off x="0" y="1738313"/>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765005" name="Object 77"/>
          <p:cNvGraphicFramePr>
            <a:graphicFrameLocks noChangeAspect="1"/>
          </p:cNvGraphicFramePr>
          <p:nvPr/>
        </p:nvGraphicFramePr>
        <p:xfrm>
          <a:off x="5219700" y="1196975"/>
          <a:ext cx="3924300" cy="2349500"/>
        </p:xfrm>
        <a:graphic>
          <a:graphicData uri="http://schemas.openxmlformats.org/presentationml/2006/ole">
            <mc:AlternateContent xmlns:mc="http://schemas.openxmlformats.org/markup-compatibility/2006">
              <mc:Choice xmlns:v="urn:schemas-microsoft-com:vml" Requires="v">
                <p:oleObj spid="_x0000_s765014" name="Диаграмма" r:id="rId3" imgW="6219749" imgH="3381451" progId="Excel.Chart.8">
                  <p:embed/>
                </p:oleObj>
              </mc:Choice>
              <mc:Fallback>
                <p:oleObj name="Диаграмма" r:id="rId3" imgW="6219749" imgH="3381451" progId="Excel.Chart.8">
                  <p:embed/>
                  <p:pic>
                    <p:nvPicPr>
                      <p:cNvPr id="0" name="Object 7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1196975"/>
                        <a:ext cx="3924300" cy="2349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65006" name="Rectangle 78"/>
          <p:cNvSpPr>
            <a:spLocks noChangeArrowheads="1"/>
          </p:cNvSpPr>
          <p:nvPr/>
        </p:nvSpPr>
        <p:spPr bwMode="auto">
          <a:xfrm>
            <a:off x="0" y="180975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765007" name="Object 79"/>
          <p:cNvGraphicFramePr>
            <a:graphicFrameLocks noChangeAspect="1"/>
          </p:cNvGraphicFramePr>
          <p:nvPr/>
        </p:nvGraphicFramePr>
        <p:xfrm>
          <a:off x="5292725" y="3933825"/>
          <a:ext cx="3851275" cy="2303463"/>
        </p:xfrm>
        <a:graphic>
          <a:graphicData uri="http://schemas.openxmlformats.org/presentationml/2006/ole">
            <mc:AlternateContent xmlns:mc="http://schemas.openxmlformats.org/markup-compatibility/2006">
              <mc:Choice xmlns:v="urn:schemas-microsoft-com:vml" Requires="v">
                <p:oleObj spid="_x0000_s765015" name="Диаграмма" r:id="rId5" imgW="5972251" imgH="3247949" progId="Excel.Chart.8">
                  <p:embed/>
                </p:oleObj>
              </mc:Choice>
              <mc:Fallback>
                <p:oleObj name="Диаграмма" r:id="rId5" imgW="5972251" imgH="3247949" progId="Excel.Chart.8">
                  <p:embed/>
                  <p:pic>
                    <p:nvPicPr>
                      <p:cNvPr id="0" name="Object 7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2725" y="3933825"/>
                        <a:ext cx="3851275" cy="2303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65009" name="Text Box 81"/>
          <p:cNvSpPr txBox="1">
            <a:spLocks noChangeArrowheads="1"/>
          </p:cNvSpPr>
          <p:nvPr/>
        </p:nvSpPr>
        <p:spPr bwMode="auto">
          <a:xfrm>
            <a:off x="5724525" y="836613"/>
            <a:ext cx="341947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pPr>
              <a:spcBef>
                <a:spcPct val="50000"/>
              </a:spcBef>
            </a:pPr>
            <a:r>
              <a:rPr lang="en-US" sz="2000">
                <a:solidFill>
                  <a:srgbClr val="660033"/>
                </a:solidFill>
                <a:latin typeface="Arial" pitchFamily="34" charset="0"/>
              </a:rPr>
              <a:t>Small  LOCA</a:t>
            </a:r>
            <a:r>
              <a:rPr lang="ru-RU" sz="2000" b="0">
                <a:latin typeface="Arial" pitchFamily="34" charset="0"/>
              </a:rPr>
              <a:t> </a:t>
            </a:r>
            <a:r>
              <a:rPr lang="en-US" sz="2000">
                <a:solidFill>
                  <a:srgbClr val="000066"/>
                </a:solidFill>
                <a:latin typeface="Arial" pitchFamily="34" charset="0"/>
              </a:rPr>
              <a:t>Dnom</a:t>
            </a:r>
            <a:r>
              <a:rPr lang="ru-RU" sz="2000">
                <a:solidFill>
                  <a:srgbClr val="000066"/>
                </a:solidFill>
                <a:latin typeface="Arial" pitchFamily="34" charset="0"/>
              </a:rPr>
              <a:t> 25</a:t>
            </a:r>
          </a:p>
        </p:txBody>
      </p:sp>
      <p:sp>
        <p:nvSpPr>
          <p:cNvPr id="765010" name="Rectangle 82"/>
          <p:cNvSpPr>
            <a:spLocks noChangeArrowheads="1"/>
          </p:cNvSpPr>
          <p:nvPr/>
        </p:nvSpPr>
        <p:spPr bwMode="auto">
          <a:xfrm>
            <a:off x="5724525" y="3489325"/>
            <a:ext cx="34131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749300">
              <a:lnSpc>
                <a:spcPct val="60000"/>
              </a:lnSpc>
            </a:pPr>
            <a:r>
              <a:rPr lang="en-US" sz="1200">
                <a:solidFill>
                  <a:srgbClr val="000066"/>
                </a:solidFill>
              </a:rPr>
              <a:t>the corium relocation to the corium catcher, </a:t>
            </a:r>
          </a:p>
          <a:p>
            <a:pPr defTabSz="749300">
              <a:lnSpc>
                <a:spcPct val="60000"/>
              </a:lnSpc>
            </a:pPr>
            <a:r>
              <a:rPr lang="en-US" sz="1200">
                <a:solidFill>
                  <a:srgbClr val="000066"/>
                </a:solidFill>
              </a:rPr>
              <a:t>mass share of melt</a:t>
            </a:r>
            <a:r>
              <a:rPr lang="ru-RU" b="0"/>
              <a:t> </a:t>
            </a:r>
          </a:p>
        </p:txBody>
      </p:sp>
      <p:sp>
        <p:nvSpPr>
          <p:cNvPr id="765011" name="Rectangle 83"/>
          <p:cNvSpPr>
            <a:spLocks noChangeArrowheads="1"/>
          </p:cNvSpPr>
          <p:nvPr/>
        </p:nvSpPr>
        <p:spPr bwMode="auto">
          <a:xfrm>
            <a:off x="5724525" y="6165850"/>
            <a:ext cx="34131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749300"/>
            <a:r>
              <a:rPr lang="en-US" sz="1200">
                <a:solidFill>
                  <a:srgbClr val="000066"/>
                </a:solidFill>
              </a:rPr>
              <a:t>the corium relocation to the corium catcher, </a:t>
            </a:r>
          </a:p>
          <a:p>
            <a:pPr defTabSz="749300"/>
            <a:r>
              <a:rPr lang="en-US" sz="1200">
                <a:solidFill>
                  <a:srgbClr val="000066"/>
                </a:solidFill>
              </a:rPr>
              <a:t>temperature of melt</a:t>
            </a:r>
            <a:endParaRPr lang="ru-RU" sz="1200">
              <a:solidFill>
                <a:srgbClr val="000066"/>
              </a:solidFill>
            </a:endParaRPr>
          </a:p>
        </p:txBody>
      </p:sp>
      <p:sp>
        <p:nvSpPr>
          <p:cNvPr id="765012" name="Rectangle 84"/>
          <p:cNvSpPr>
            <a:spLocks noChangeArrowheads="1"/>
          </p:cNvSpPr>
          <p:nvPr/>
        </p:nvSpPr>
        <p:spPr bwMode="auto">
          <a:xfrm>
            <a:off x="468313" y="0"/>
            <a:ext cx="8135937"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213" tIns="44607" rIns="89213" bIns="44607" anchor="ctr"/>
          <a:lstStyle/>
          <a:p>
            <a:pPr algn="ctr" defTabSz="892175"/>
            <a:r>
              <a:rPr lang="en-US" sz="2000">
                <a:solidFill>
                  <a:srgbClr val="990000"/>
                </a:solidFill>
                <a:latin typeface="Tahoma" pitchFamily="34" charset="0"/>
              </a:rPr>
              <a:t>WP1: </a:t>
            </a:r>
            <a:r>
              <a:rPr lang="en-US" sz="2000" b="0">
                <a:solidFill>
                  <a:srgbClr val="990000"/>
                </a:solidFill>
                <a:latin typeface="Arial Black" pitchFamily="34" charset="0"/>
              </a:rPr>
              <a:t>Analysis of Severe Accident Scenarios (Task1)</a:t>
            </a:r>
            <a:r>
              <a:rPr lang="en-US" sz="2200" b="0">
                <a:solidFill>
                  <a:srgbClr val="990000"/>
                </a:solidFill>
                <a:latin typeface="Arial Black" pitchFamily="34" charset="0"/>
              </a:rPr>
              <a:t> </a:t>
            </a:r>
            <a:br>
              <a:rPr lang="en-US" sz="2200" b="0">
                <a:solidFill>
                  <a:srgbClr val="990000"/>
                </a:solidFill>
                <a:latin typeface="Arial Black" pitchFamily="34" charset="0"/>
              </a:rPr>
            </a:br>
            <a:r>
              <a:rPr lang="en-US" sz="2200" b="0">
                <a:solidFill>
                  <a:srgbClr val="990000"/>
                </a:solidFill>
                <a:latin typeface="Arial Black" pitchFamily="34" charset="0"/>
              </a:rPr>
              <a:t> </a:t>
            </a:r>
            <a:r>
              <a:rPr lang="en-US" sz="1800" b="0">
                <a:solidFill>
                  <a:srgbClr val="990000"/>
                </a:solidFill>
                <a:latin typeface="Arial Black" pitchFamily="34" charset="0"/>
              </a:rPr>
              <a:t>Part 3: Conditions of radioactive release from primary circuit</a:t>
            </a:r>
            <a:endParaRPr lang="ru-RU" sz="1800" b="0">
              <a:solidFill>
                <a:srgbClr val="990000"/>
              </a:solidFill>
              <a:latin typeface="Arial Black" pitchFamily="34" charset="0"/>
            </a:endParaRPr>
          </a:p>
        </p:txBody>
      </p:sp>
      <p:sp>
        <p:nvSpPr>
          <p:cNvPr id="765013" name="Text Box 85"/>
          <p:cNvSpPr txBox="1">
            <a:spLocks noChangeArrowheads="1"/>
          </p:cNvSpPr>
          <p:nvPr/>
        </p:nvSpPr>
        <p:spPr bwMode="auto">
          <a:xfrm>
            <a:off x="8532813" y="6308725"/>
            <a:ext cx="508000"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2300">
                <a:latin typeface="Arial" pitchFamily="34" charset="0"/>
              </a:rPr>
              <a:t>15</a:t>
            </a:r>
            <a:endParaRPr lang="ru-RU" sz="2300">
              <a:latin typeface="Arial" pitchFamily="34" charset="0"/>
            </a:endParaRPr>
          </a:p>
        </p:txBody>
      </p:sp>
    </p:spTree>
  </p:cSld>
  <p:clrMapOvr>
    <a:masterClrMapping/>
  </p:clrMapOvr>
  <p:transition advClick="0">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954" name="Rectangle 2"/>
          <p:cNvSpPr>
            <a:spLocks noChangeArrowheads="1"/>
          </p:cNvSpPr>
          <p:nvPr/>
        </p:nvSpPr>
        <p:spPr bwMode="auto">
          <a:xfrm>
            <a:off x="4716463" y="3716338"/>
            <a:ext cx="4176712" cy="2736850"/>
          </a:xfrm>
          <a:prstGeom prst="rect">
            <a:avLst/>
          </a:prstGeom>
          <a:solidFill>
            <a:srgbClr val="E2C4A6"/>
          </a:solidFill>
          <a:ln w="190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65955" name="Rectangle 3"/>
          <p:cNvSpPr>
            <a:spLocks noChangeArrowheads="1"/>
          </p:cNvSpPr>
          <p:nvPr/>
        </p:nvSpPr>
        <p:spPr bwMode="auto">
          <a:xfrm>
            <a:off x="4716463" y="836613"/>
            <a:ext cx="4176712" cy="2736850"/>
          </a:xfrm>
          <a:prstGeom prst="rect">
            <a:avLst/>
          </a:prstGeom>
          <a:solidFill>
            <a:srgbClr val="E2C4A6"/>
          </a:solidFill>
          <a:ln w="190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65956" name="Rectangle 4"/>
          <p:cNvSpPr>
            <a:spLocks noChangeArrowheads="1"/>
          </p:cNvSpPr>
          <p:nvPr/>
        </p:nvSpPr>
        <p:spPr bwMode="auto">
          <a:xfrm>
            <a:off x="250825" y="836613"/>
            <a:ext cx="4176713" cy="2736850"/>
          </a:xfrm>
          <a:prstGeom prst="rect">
            <a:avLst/>
          </a:prstGeom>
          <a:solidFill>
            <a:srgbClr val="E2C4A6"/>
          </a:solidFill>
          <a:ln w="190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65957" name="Rectangle 5"/>
          <p:cNvSpPr>
            <a:spLocks noChangeArrowheads="1"/>
          </p:cNvSpPr>
          <p:nvPr/>
        </p:nvSpPr>
        <p:spPr bwMode="auto">
          <a:xfrm>
            <a:off x="250825" y="3716338"/>
            <a:ext cx="4176713" cy="2736850"/>
          </a:xfrm>
          <a:prstGeom prst="rect">
            <a:avLst/>
          </a:prstGeom>
          <a:solidFill>
            <a:srgbClr val="E2C4A6"/>
          </a:solidFill>
          <a:ln w="190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pic>
        <p:nvPicPr>
          <p:cNvPr id="765958" name="Picture 6" descr="AER_SUM_BREAK_ALL_1"/>
          <p:cNvPicPr>
            <a:picLocks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539750" y="1412875"/>
            <a:ext cx="3332163" cy="2051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65959" name="Picture 7" descr="AER_SUM_BREAK_5-8-9-10__1"/>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11188" y="4329113"/>
            <a:ext cx="3271837" cy="2052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65960" name="Picture 8" descr="GR_CI__1"/>
          <p:cNvPicPr>
            <a:picLocks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148263" y="1412875"/>
            <a:ext cx="3221037" cy="2051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65961" name="Picture 9" descr="PD_I_Mo_Te__1"/>
          <p:cNvPicPr>
            <a:picLocks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5281613" y="4292600"/>
            <a:ext cx="3178175" cy="2052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65963" name="Rectangle 11"/>
          <p:cNvSpPr>
            <a:spLocks noChangeArrowheads="1"/>
          </p:cNvSpPr>
          <p:nvPr/>
        </p:nvSpPr>
        <p:spPr bwMode="auto">
          <a:xfrm>
            <a:off x="5000625" y="3741738"/>
            <a:ext cx="3725863"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749300"/>
            <a:r>
              <a:rPr lang="en-US" sz="1400"/>
              <a:t>Time dependences of release I, Mo and Te</a:t>
            </a:r>
          </a:p>
          <a:p>
            <a:pPr algn="ctr" defTabSz="749300"/>
            <a:r>
              <a:rPr lang="en-US" sz="1400"/>
              <a:t> from fuel</a:t>
            </a:r>
          </a:p>
        </p:txBody>
      </p:sp>
      <p:sp>
        <p:nvSpPr>
          <p:cNvPr id="765964" name="Rectangle 12"/>
          <p:cNvSpPr>
            <a:spLocks noChangeArrowheads="1"/>
          </p:cNvSpPr>
          <p:nvPr/>
        </p:nvSpPr>
        <p:spPr bwMode="auto">
          <a:xfrm>
            <a:off x="620713" y="1057275"/>
            <a:ext cx="3575050"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749300">
              <a:lnSpc>
                <a:spcPct val="0"/>
              </a:lnSpc>
            </a:pPr>
            <a:r>
              <a:rPr lang="en-US" sz="1400"/>
              <a:t>Weights of all aerosols </a:t>
            </a:r>
          </a:p>
          <a:p>
            <a:pPr algn="ctr" defTabSz="749300"/>
            <a:r>
              <a:rPr lang="en-US" sz="1400"/>
              <a:t>which have left</a:t>
            </a:r>
            <a:r>
              <a:rPr lang="ru-RU" sz="1400"/>
              <a:t> </a:t>
            </a:r>
            <a:r>
              <a:rPr lang="en-US" sz="1400"/>
              <a:t>from the primary circuit</a:t>
            </a:r>
            <a:r>
              <a:rPr lang="en-US" b="0"/>
              <a:t> </a:t>
            </a:r>
            <a:endParaRPr lang="ru-RU" b="0"/>
          </a:p>
        </p:txBody>
      </p:sp>
      <p:sp>
        <p:nvSpPr>
          <p:cNvPr id="765965" name="Rectangle 13"/>
          <p:cNvSpPr>
            <a:spLocks noChangeArrowheads="1"/>
          </p:cNvSpPr>
          <p:nvPr/>
        </p:nvSpPr>
        <p:spPr bwMode="auto">
          <a:xfrm>
            <a:off x="5187950" y="773113"/>
            <a:ext cx="3314700" cy="655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749300"/>
            <a:r>
              <a:rPr lang="en-US" sz="1400"/>
              <a:t>Fission product behavior</a:t>
            </a:r>
            <a:r>
              <a:rPr lang="en-US"/>
              <a:t> </a:t>
            </a:r>
            <a:r>
              <a:rPr lang="en-US" sz="1400"/>
              <a:t>of class CI </a:t>
            </a:r>
          </a:p>
          <a:p>
            <a:pPr algn="ctr" defTabSz="749300"/>
            <a:r>
              <a:rPr lang="en-US" sz="1400"/>
              <a:t>during severe</a:t>
            </a:r>
            <a:r>
              <a:rPr lang="ru-RU" sz="1400"/>
              <a:t> </a:t>
            </a:r>
            <a:r>
              <a:rPr lang="en-US" sz="1400"/>
              <a:t>accident</a:t>
            </a:r>
            <a:endParaRPr lang="ru-RU" sz="1400"/>
          </a:p>
        </p:txBody>
      </p:sp>
      <p:sp>
        <p:nvSpPr>
          <p:cNvPr id="765966" name="Rectangle 14"/>
          <p:cNvSpPr>
            <a:spLocks noChangeArrowheads="1"/>
          </p:cNvSpPr>
          <p:nvPr/>
        </p:nvSpPr>
        <p:spPr bwMode="auto">
          <a:xfrm>
            <a:off x="0" y="3929063"/>
            <a:ext cx="4519613" cy="442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749300">
              <a:lnSpc>
                <a:spcPct val="0"/>
              </a:lnSpc>
            </a:pPr>
            <a:r>
              <a:rPr lang="en-US" sz="1400"/>
              <a:t>Weights of the aerosols</a:t>
            </a:r>
            <a:r>
              <a:rPr lang="en-US"/>
              <a:t> </a:t>
            </a:r>
            <a:r>
              <a:rPr lang="en-US" sz="1400"/>
              <a:t>which</a:t>
            </a:r>
            <a:r>
              <a:rPr lang="en-US"/>
              <a:t> </a:t>
            </a:r>
            <a:r>
              <a:rPr lang="en-US" sz="1400"/>
              <a:t>have left </a:t>
            </a:r>
          </a:p>
          <a:p>
            <a:pPr algn="ctr" defTabSz="749300"/>
            <a:r>
              <a:rPr lang="en-US" sz="1400"/>
              <a:t>the primary circuit</a:t>
            </a:r>
            <a:r>
              <a:rPr lang="en-US" b="0"/>
              <a:t> </a:t>
            </a:r>
            <a:r>
              <a:rPr lang="en-US" sz="1400"/>
              <a:t>for aerosols of the various sizes</a:t>
            </a:r>
            <a:endParaRPr lang="ru-RU" sz="1400"/>
          </a:p>
        </p:txBody>
      </p:sp>
      <p:sp>
        <p:nvSpPr>
          <p:cNvPr id="765967" name="Rectangle 15"/>
          <p:cNvSpPr>
            <a:spLocks noChangeArrowheads="1"/>
          </p:cNvSpPr>
          <p:nvPr/>
        </p:nvSpPr>
        <p:spPr bwMode="auto">
          <a:xfrm>
            <a:off x="468313" y="0"/>
            <a:ext cx="8135937"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213" tIns="44607" rIns="89213" bIns="44607" anchor="ctr"/>
          <a:lstStyle/>
          <a:p>
            <a:pPr algn="ctr" defTabSz="892175"/>
            <a:r>
              <a:rPr lang="en-US" sz="2000">
                <a:solidFill>
                  <a:srgbClr val="990000"/>
                </a:solidFill>
                <a:latin typeface="Tahoma" pitchFamily="34" charset="0"/>
              </a:rPr>
              <a:t>WP1: </a:t>
            </a:r>
            <a:r>
              <a:rPr lang="en-US" sz="2000" b="0">
                <a:solidFill>
                  <a:srgbClr val="990000"/>
                </a:solidFill>
                <a:latin typeface="Arial Black" pitchFamily="34" charset="0"/>
              </a:rPr>
              <a:t>Analysis of Severe Accident Scenarios (Task1)</a:t>
            </a:r>
            <a:r>
              <a:rPr lang="en-US" sz="2200" b="0">
                <a:solidFill>
                  <a:srgbClr val="990000"/>
                </a:solidFill>
                <a:latin typeface="Arial Black" pitchFamily="34" charset="0"/>
              </a:rPr>
              <a:t> </a:t>
            </a:r>
            <a:br>
              <a:rPr lang="en-US" sz="2200" b="0">
                <a:solidFill>
                  <a:srgbClr val="990000"/>
                </a:solidFill>
                <a:latin typeface="Arial Black" pitchFamily="34" charset="0"/>
              </a:rPr>
            </a:br>
            <a:r>
              <a:rPr lang="en-US" sz="2200" b="0">
                <a:solidFill>
                  <a:srgbClr val="990000"/>
                </a:solidFill>
                <a:latin typeface="Arial Black" pitchFamily="34" charset="0"/>
              </a:rPr>
              <a:t> </a:t>
            </a:r>
            <a:r>
              <a:rPr lang="en-US" sz="1800" b="0">
                <a:solidFill>
                  <a:srgbClr val="990000"/>
                </a:solidFill>
                <a:latin typeface="Arial Black" pitchFamily="34" charset="0"/>
              </a:rPr>
              <a:t>Part 3: Conditions of radioactive release from primary circuit</a:t>
            </a:r>
            <a:endParaRPr lang="ru-RU" sz="1800" b="0">
              <a:solidFill>
                <a:srgbClr val="990000"/>
              </a:solidFill>
              <a:latin typeface="Arial Black" pitchFamily="34" charset="0"/>
            </a:endParaRPr>
          </a:p>
        </p:txBody>
      </p:sp>
      <p:sp>
        <p:nvSpPr>
          <p:cNvPr id="765968" name="Text Box 16"/>
          <p:cNvSpPr txBox="1">
            <a:spLocks noChangeArrowheads="1"/>
          </p:cNvSpPr>
          <p:nvPr/>
        </p:nvSpPr>
        <p:spPr bwMode="auto">
          <a:xfrm>
            <a:off x="8532813" y="6308725"/>
            <a:ext cx="508000"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2300">
                <a:latin typeface="Arial" pitchFamily="34" charset="0"/>
              </a:rPr>
              <a:t>16</a:t>
            </a:r>
            <a:endParaRPr lang="ru-RU" sz="2300">
              <a:latin typeface="Arial" pitchFamily="34" charset="0"/>
            </a:endParaRPr>
          </a:p>
        </p:txBody>
      </p:sp>
    </p:spTree>
  </p:cSld>
  <p:clrMapOvr>
    <a:masterClrMapping/>
  </p:clrMapOvr>
  <p:transition advClick="0">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6979" name="Picture 3" descr="V"/>
          <p:cNvPicPr>
            <a:picLocks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a:xfrm>
            <a:off x="5292725" y="765175"/>
            <a:ext cx="3732213" cy="3319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66980" name="Picture 4" descr="T"/>
          <p:cNvPicPr>
            <a:picLocks noChangeAspect="1" noChangeArrowheads="1"/>
          </p:cNvPicPr>
          <p:nvPr>
            <p:ph sz="quarter" idx="3"/>
          </p:nvPr>
        </p:nvPicPr>
        <p:blipFill>
          <a:blip r:embed="rId3" cstate="print">
            <a:extLst>
              <a:ext uri="{28A0092B-C50C-407E-A947-70E740481C1C}">
                <a14:useLocalDpi xmlns:a14="http://schemas.microsoft.com/office/drawing/2010/main" val="0"/>
              </a:ext>
            </a:extLst>
          </a:blip>
          <a:srcRect/>
          <a:stretch>
            <a:fillRect/>
          </a:stretch>
        </p:blipFill>
        <p:spPr>
          <a:xfrm>
            <a:off x="395288" y="765175"/>
            <a:ext cx="3744912" cy="3327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66981" name="Picture 5" descr="Vy_surf"/>
          <p:cNvPicPr>
            <a:picLocks noChangeAspect="1" noChangeArrowheads="1"/>
          </p:cNvPicPr>
          <p:nvPr>
            <p:ph sz="quarter" idx="4"/>
          </p:nvPr>
        </p:nvPicPr>
        <p:blipFill>
          <a:blip r:embed="rId4" cstate="print">
            <a:extLst>
              <a:ext uri="{28A0092B-C50C-407E-A947-70E740481C1C}">
                <a14:useLocalDpi xmlns:a14="http://schemas.microsoft.com/office/drawing/2010/main" val="0"/>
              </a:ext>
            </a:extLst>
          </a:blip>
          <a:srcRect/>
          <a:stretch>
            <a:fillRect/>
          </a:stretch>
        </p:blipFill>
        <p:spPr>
          <a:xfrm>
            <a:off x="539750" y="4362450"/>
            <a:ext cx="2808288" cy="2495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66982" name="Picture 6" descr="T_sur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8625" y="4264025"/>
            <a:ext cx="2916238"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6983" name="Rectangle 7"/>
          <p:cNvSpPr>
            <a:spLocks noChangeArrowheads="1"/>
          </p:cNvSpPr>
          <p:nvPr/>
        </p:nvSpPr>
        <p:spPr bwMode="auto">
          <a:xfrm>
            <a:off x="611188" y="765175"/>
            <a:ext cx="777875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749300"/>
            <a:r>
              <a:rPr lang="en-US" sz="1400" b="0">
                <a:latin typeface="Arial Black" pitchFamily="34" charset="0"/>
              </a:rPr>
              <a:t>Fields of temperature and velocity in a longitudinal section for (z=0) at t=600с</a:t>
            </a:r>
            <a:endParaRPr lang="ru-RU" sz="1400" b="0">
              <a:latin typeface="Arial Black" pitchFamily="34" charset="0"/>
            </a:endParaRPr>
          </a:p>
        </p:txBody>
      </p:sp>
      <p:sp>
        <p:nvSpPr>
          <p:cNvPr id="766984" name="Rectangle 8"/>
          <p:cNvSpPr>
            <a:spLocks noChangeArrowheads="1"/>
          </p:cNvSpPr>
          <p:nvPr/>
        </p:nvSpPr>
        <p:spPr bwMode="auto">
          <a:xfrm>
            <a:off x="611188" y="4076700"/>
            <a:ext cx="764222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749300"/>
            <a:r>
              <a:rPr lang="en-US" sz="1400" b="0">
                <a:latin typeface="Arial Black" pitchFamily="34" charset="0"/>
              </a:rPr>
              <a:t>Fields of velocities and temperatures at a surface of melt (y=0.1м) at t=600с</a:t>
            </a:r>
            <a:endParaRPr lang="ru-RU" sz="1400" b="0">
              <a:latin typeface="Arial Black" pitchFamily="34" charset="0"/>
            </a:endParaRPr>
          </a:p>
        </p:txBody>
      </p:sp>
      <p:sp>
        <p:nvSpPr>
          <p:cNvPr id="766992" name="Rectangle 16"/>
          <p:cNvSpPr>
            <a:spLocks noChangeArrowheads="1"/>
          </p:cNvSpPr>
          <p:nvPr/>
        </p:nvSpPr>
        <p:spPr bwMode="auto">
          <a:xfrm>
            <a:off x="468313" y="0"/>
            <a:ext cx="8135937"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213" tIns="44607" rIns="89213" bIns="44607" anchor="ctr"/>
          <a:lstStyle/>
          <a:p>
            <a:pPr algn="ctr" defTabSz="892175"/>
            <a:r>
              <a:rPr lang="en-US" sz="2000">
                <a:solidFill>
                  <a:srgbClr val="990000"/>
                </a:solidFill>
                <a:latin typeface="Tahoma" pitchFamily="34" charset="0"/>
              </a:rPr>
              <a:t>WP1: </a:t>
            </a:r>
            <a:r>
              <a:rPr lang="en-US" sz="2000" b="0">
                <a:solidFill>
                  <a:srgbClr val="990000"/>
                </a:solidFill>
                <a:latin typeface="Arial Black" pitchFamily="34" charset="0"/>
              </a:rPr>
              <a:t>Analysis of Severe Accident Scenarios (Task1)</a:t>
            </a:r>
            <a:r>
              <a:rPr lang="en-US" sz="2200" b="0">
                <a:solidFill>
                  <a:srgbClr val="990000"/>
                </a:solidFill>
                <a:latin typeface="Arial Black" pitchFamily="34" charset="0"/>
              </a:rPr>
              <a:t> </a:t>
            </a:r>
            <a:br>
              <a:rPr lang="en-US" sz="2200" b="0">
                <a:solidFill>
                  <a:srgbClr val="990000"/>
                </a:solidFill>
                <a:latin typeface="Arial Black" pitchFamily="34" charset="0"/>
              </a:rPr>
            </a:br>
            <a:r>
              <a:rPr lang="en-US" sz="2200" b="0">
                <a:solidFill>
                  <a:srgbClr val="990000"/>
                </a:solidFill>
                <a:latin typeface="Arial Black" pitchFamily="34" charset="0"/>
              </a:rPr>
              <a:t> </a:t>
            </a:r>
            <a:r>
              <a:rPr lang="en-US" sz="1800" b="0">
                <a:solidFill>
                  <a:srgbClr val="990000"/>
                </a:solidFill>
                <a:latin typeface="Arial Black" pitchFamily="34" charset="0"/>
              </a:rPr>
              <a:t>Part 3: Conditions of radioactive release from primary circuit</a:t>
            </a:r>
            <a:endParaRPr lang="ru-RU" sz="1800" b="0">
              <a:solidFill>
                <a:srgbClr val="990000"/>
              </a:solidFill>
              <a:latin typeface="Arial Black" pitchFamily="34" charset="0"/>
            </a:endParaRPr>
          </a:p>
        </p:txBody>
      </p:sp>
      <p:sp>
        <p:nvSpPr>
          <p:cNvPr id="766993" name="Text Box 17"/>
          <p:cNvSpPr txBox="1">
            <a:spLocks noChangeArrowheads="1"/>
          </p:cNvSpPr>
          <p:nvPr/>
        </p:nvSpPr>
        <p:spPr bwMode="auto">
          <a:xfrm>
            <a:off x="8532813" y="6308725"/>
            <a:ext cx="508000"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2300">
                <a:latin typeface="Arial" pitchFamily="34" charset="0"/>
              </a:rPr>
              <a:t>17</a:t>
            </a:r>
            <a:endParaRPr lang="ru-RU" sz="2300">
              <a:latin typeface="Arial" pitchFamily="34" charset="0"/>
            </a:endParaRPr>
          </a:p>
        </p:txBody>
      </p:sp>
    </p:spTree>
  </p:cSld>
  <p:clrMapOvr>
    <a:masterClrMapping/>
  </p:clrMapOvr>
  <p:transition advClick="0">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467" name="Rectangle 3"/>
          <p:cNvSpPr>
            <a:spLocks noGrp="1" noChangeArrowheads="1"/>
          </p:cNvSpPr>
          <p:nvPr>
            <p:ph type="body" idx="1"/>
          </p:nvPr>
        </p:nvSpPr>
        <p:spPr/>
        <p:txBody>
          <a:bodyPr/>
          <a:lstStyle/>
          <a:p>
            <a:pPr lvl="1">
              <a:buClr>
                <a:srgbClr val="000066"/>
              </a:buClr>
              <a:buFontTx/>
              <a:buChar char="•"/>
            </a:pPr>
            <a:r>
              <a:rPr lang="en-US" sz="2400"/>
              <a:t>The analysis of aerosol behavior in the time  of steam generator tubes rupture (SGTR) and small LOCA’s will be continued at the next stage of project</a:t>
            </a:r>
          </a:p>
          <a:p>
            <a:pPr lvl="1">
              <a:buClr>
                <a:srgbClr val="000066"/>
              </a:buClr>
              <a:buFontTx/>
              <a:buNone/>
            </a:pPr>
            <a:endParaRPr lang="en-US" sz="2400"/>
          </a:p>
          <a:p>
            <a:pPr lvl="1">
              <a:buClr>
                <a:srgbClr val="000066"/>
              </a:buClr>
              <a:buFontTx/>
              <a:buChar char="•"/>
            </a:pPr>
            <a:r>
              <a:rPr lang="en-US" sz="2400"/>
              <a:t>Computational analysis of natural convection over melt surface by means of 3-D CFD  code taking into account corium oxidizing reactions </a:t>
            </a:r>
            <a:r>
              <a:rPr lang="ru-RU" sz="2400"/>
              <a:t>will be </a:t>
            </a:r>
            <a:r>
              <a:rPr lang="en-US" sz="2400"/>
              <a:t>executed</a:t>
            </a:r>
          </a:p>
          <a:p>
            <a:pPr lvl="1">
              <a:buClr>
                <a:srgbClr val="000066"/>
              </a:buClr>
              <a:buFontTx/>
              <a:buChar char="•"/>
            </a:pPr>
            <a:endParaRPr lang="ru-RU" sz="2400"/>
          </a:p>
          <a:p>
            <a:endParaRPr lang="ru-RU"/>
          </a:p>
        </p:txBody>
      </p:sp>
      <p:sp>
        <p:nvSpPr>
          <p:cNvPr id="830470" name="Rectangle 6"/>
          <p:cNvSpPr>
            <a:spLocks noChangeArrowheads="1"/>
          </p:cNvSpPr>
          <p:nvPr/>
        </p:nvSpPr>
        <p:spPr bwMode="auto">
          <a:xfrm>
            <a:off x="2987675" y="836613"/>
            <a:ext cx="2598738" cy="442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749300"/>
            <a:r>
              <a:rPr lang="ru-RU">
                <a:solidFill>
                  <a:srgbClr val="990000"/>
                </a:solidFill>
              </a:rPr>
              <a:t>Further Research</a:t>
            </a:r>
          </a:p>
        </p:txBody>
      </p:sp>
      <p:sp>
        <p:nvSpPr>
          <p:cNvPr id="830473" name="Rectangle 9"/>
          <p:cNvSpPr>
            <a:spLocks noChangeArrowheads="1"/>
          </p:cNvSpPr>
          <p:nvPr/>
        </p:nvSpPr>
        <p:spPr bwMode="auto">
          <a:xfrm>
            <a:off x="468313" y="0"/>
            <a:ext cx="8135937"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213" tIns="44607" rIns="89213" bIns="44607" anchor="ctr"/>
          <a:lstStyle/>
          <a:p>
            <a:pPr algn="ctr" defTabSz="892175"/>
            <a:r>
              <a:rPr lang="en-US" sz="2000">
                <a:solidFill>
                  <a:srgbClr val="990000"/>
                </a:solidFill>
                <a:latin typeface="Tahoma" pitchFamily="34" charset="0"/>
              </a:rPr>
              <a:t>WP1: </a:t>
            </a:r>
            <a:r>
              <a:rPr lang="en-US" sz="2000" b="0">
                <a:solidFill>
                  <a:srgbClr val="990000"/>
                </a:solidFill>
                <a:latin typeface="Arial Black" pitchFamily="34" charset="0"/>
              </a:rPr>
              <a:t>Analysis of Severe Accident Scenarios (Task1)</a:t>
            </a:r>
            <a:r>
              <a:rPr lang="en-US" sz="2200" b="0">
                <a:solidFill>
                  <a:srgbClr val="990000"/>
                </a:solidFill>
                <a:latin typeface="Arial Black" pitchFamily="34" charset="0"/>
              </a:rPr>
              <a:t> </a:t>
            </a:r>
            <a:br>
              <a:rPr lang="en-US" sz="2200" b="0">
                <a:solidFill>
                  <a:srgbClr val="990000"/>
                </a:solidFill>
                <a:latin typeface="Arial Black" pitchFamily="34" charset="0"/>
              </a:rPr>
            </a:br>
            <a:r>
              <a:rPr lang="en-US" sz="2200" b="0">
                <a:solidFill>
                  <a:srgbClr val="990000"/>
                </a:solidFill>
                <a:latin typeface="Arial Black" pitchFamily="34" charset="0"/>
              </a:rPr>
              <a:t> </a:t>
            </a:r>
            <a:r>
              <a:rPr lang="en-US" sz="1800" b="0">
                <a:solidFill>
                  <a:srgbClr val="990000"/>
                </a:solidFill>
                <a:latin typeface="Arial Black" pitchFamily="34" charset="0"/>
              </a:rPr>
              <a:t>Part 3: Conditions of radioactive release from primary circuit</a:t>
            </a:r>
            <a:endParaRPr lang="ru-RU" sz="1800" b="0">
              <a:solidFill>
                <a:srgbClr val="990000"/>
              </a:solidFill>
              <a:latin typeface="Arial Black" pitchFamily="34" charset="0"/>
            </a:endParaRPr>
          </a:p>
        </p:txBody>
      </p:sp>
      <p:sp>
        <p:nvSpPr>
          <p:cNvPr id="830474" name="Text Box 10"/>
          <p:cNvSpPr txBox="1">
            <a:spLocks noChangeArrowheads="1"/>
          </p:cNvSpPr>
          <p:nvPr/>
        </p:nvSpPr>
        <p:spPr bwMode="auto">
          <a:xfrm>
            <a:off x="8532813" y="6308725"/>
            <a:ext cx="508000"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2300">
                <a:latin typeface="Arial" pitchFamily="34" charset="0"/>
              </a:rPr>
              <a:t>18</a:t>
            </a:r>
            <a:endParaRPr lang="ru-RU" sz="2300">
              <a:latin typeface="Arial" pitchFamily="34" charset="0"/>
            </a:endParaRPr>
          </a:p>
        </p:txBody>
      </p:sp>
    </p:spTree>
  </p:cSld>
  <p:clrMapOvr>
    <a:masterClrMapping/>
  </p:clrMapOvr>
  <p:transition advClick="0">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03" name="Rectangle 3"/>
          <p:cNvSpPr>
            <a:spLocks noGrp="1" noChangeArrowheads="1"/>
          </p:cNvSpPr>
          <p:nvPr>
            <p:ph type="body" sz="half" idx="1"/>
          </p:nvPr>
        </p:nvSpPr>
        <p:spPr>
          <a:xfrm>
            <a:off x="520700" y="1268413"/>
            <a:ext cx="8372475" cy="1873250"/>
          </a:xfrm>
          <a:noFill/>
          <a:ln/>
        </p:spPr>
        <p:txBody>
          <a:bodyPr/>
          <a:lstStyle/>
          <a:p>
            <a:pPr marL="342900" indent="-342900" defTabSz="914400">
              <a:lnSpc>
                <a:spcPct val="90000"/>
              </a:lnSpc>
            </a:pPr>
            <a:r>
              <a:rPr lang="en-US" sz="1900" u="sng"/>
              <a:t>Multicomponent aerosols condensation block</a:t>
            </a:r>
            <a:r>
              <a:rPr lang="en-US" sz="1700" u="sng"/>
              <a:t>:</a:t>
            </a:r>
            <a:r>
              <a:rPr lang="en-US" sz="1700" b="0"/>
              <a:t> </a:t>
            </a:r>
            <a:r>
              <a:rPr lang="en-US" sz="1500" b="0" i="1">
                <a:solidFill>
                  <a:srgbClr val="FF0000"/>
                </a:solidFill>
              </a:rPr>
              <a:t>Jacobson, M.Z</a:t>
            </a:r>
            <a:r>
              <a:rPr lang="en-US" sz="1500" b="0"/>
              <a:t>. (1997). Numerical Techniques to Solve Condensational and Dissolutional Growth Equations When Growth is Coupled to Reversible Reactions, </a:t>
            </a:r>
            <a:r>
              <a:rPr lang="en-US" sz="1500" i="1" u="sng"/>
              <a:t>Aerosol Sci. Technol.</a:t>
            </a:r>
            <a:r>
              <a:rPr lang="en-US" sz="1500"/>
              <a:t> 27</a:t>
            </a:r>
            <a:r>
              <a:rPr lang="en-US" sz="1500" b="0"/>
              <a:t>: 91-498.</a:t>
            </a:r>
            <a:r>
              <a:rPr lang="ru-RU" sz="1900" b="0">
                <a:solidFill>
                  <a:schemeClr val="tx1"/>
                </a:solidFill>
              </a:rPr>
              <a:t> </a:t>
            </a:r>
            <a:endParaRPr lang="en-US" sz="1900" b="0"/>
          </a:p>
          <a:p>
            <a:pPr marL="342900" indent="-342900" defTabSz="914400">
              <a:lnSpc>
                <a:spcPct val="90000"/>
              </a:lnSpc>
            </a:pPr>
            <a:r>
              <a:rPr lang="en-US" sz="1900" u="sng"/>
              <a:t>Multicomponent aerosols coagulation block:</a:t>
            </a:r>
            <a:r>
              <a:rPr lang="en-US" sz="1900" b="0"/>
              <a:t> </a:t>
            </a:r>
            <a:r>
              <a:rPr lang="en-US" sz="1500" b="0"/>
              <a:t>Semi-implicit version of (</a:t>
            </a:r>
            <a:r>
              <a:rPr lang="en-US" sz="1500" b="0" i="1">
                <a:solidFill>
                  <a:srgbClr val="FF0000"/>
                </a:solidFill>
              </a:rPr>
              <a:t>Stankova E.N., Zatevakhin M.A</a:t>
            </a:r>
            <a:r>
              <a:rPr lang="en-US" sz="1500" b="0">
                <a:solidFill>
                  <a:srgbClr val="FF0000"/>
                </a:solidFill>
              </a:rPr>
              <a:t>.</a:t>
            </a:r>
            <a:r>
              <a:rPr lang="en-US" sz="1500" b="0"/>
              <a:t> The modified Kovetz and Olund method for the numerical solution of stochastic coalescence equation. Proceedings 12th International Conference on Clouds and Precipitation, Zurich, 19-23 August 1996, P. 921-923)</a:t>
            </a:r>
            <a:r>
              <a:rPr lang="ru-RU" sz="1500"/>
              <a:t> </a:t>
            </a:r>
            <a:endParaRPr lang="en-US" sz="1500" b="0"/>
          </a:p>
        </p:txBody>
      </p:sp>
      <p:pic>
        <p:nvPicPr>
          <p:cNvPr id="768004" name="Picture 4"/>
          <p:cNvPicPr>
            <a:picLocks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468313" y="3884613"/>
            <a:ext cx="3024187" cy="2689225"/>
          </a:xfrm>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6800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68006" name="Text Box 6"/>
          <p:cNvSpPr txBox="1">
            <a:spLocks noChangeArrowheads="1"/>
          </p:cNvSpPr>
          <p:nvPr/>
        </p:nvSpPr>
        <p:spPr bwMode="auto">
          <a:xfrm>
            <a:off x="250825" y="836613"/>
            <a:ext cx="86423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pPr algn="ctr"/>
            <a:r>
              <a:rPr lang="en-US" sz="1800">
                <a:solidFill>
                  <a:srgbClr val="A50021"/>
                </a:solidFill>
                <a:latin typeface="Arial" pitchFamily="34" charset="0"/>
              </a:rPr>
              <a:t>Part 4: </a:t>
            </a:r>
            <a:r>
              <a:rPr lang="en-US" sz="1800">
                <a:solidFill>
                  <a:srgbClr val="990000"/>
                </a:solidFill>
                <a:latin typeface="Arial" pitchFamily="34" charset="0"/>
              </a:rPr>
              <a:t>Numerical simulation of aerosol particle behaviour</a:t>
            </a:r>
            <a:r>
              <a:rPr lang="ru-RU" sz="1800">
                <a:solidFill>
                  <a:srgbClr val="990000"/>
                </a:solidFill>
                <a:latin typeface="Arial" pitchFamily="34" charset="0"/>
              </a:rPr>
              <a:t> </a:t>
            </a:r>
            <a:r>
              <a:rPr lang="en-US" sz="1800">
                <a:solidFill>
                  <a:srgbClr val="990000"/>
                </a:solidFill>
                <a:latin typeface="Arial" pitchFamily="34" charset="0"/>
              </a:rPr>
              <a:t>in the containment</a:t>
            </a:r>
            <a:r>
              <a:rPr lang="ru-RU" sz="1800">
                <a:solidFill>
                  <a:schemeClr val="accent2"/>
                </a:solidFill>
                <a:latin typeface="Arial" pitchFamily="34" charset="0"/>
              </a:rPr>
              <a:t> </a:t>
            </a:r>
          </a:p>
        </p:txBody>
      </p:sp>
      <p:sp>
        <p:nvSpPr>
          <p:cNvPr id="768007" name="Text Box 7"/>
          <p:cNvSpPr txBox="1">
            <a:spLocks noChangeArrowheads="1"/>
          </p:cNvSpPr>
          <p:nvPr/>
        </p:nvSpPr>
        <p:spPr bwMode="auto">
          <a:xfrm>
            <a:off x="611188" y="3213100"/>
            <a:ext cx="7956550"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1800" u="sng">
                <a:solidFill>
                  <a:schemeClr val="accent2"/>
                </a:solidFill>
                <a:latin typeface="Arial" pitchFamily="34" charset="0"/>
              </a:rPr>
              <a:t>Particles deposition model </a:t>
            </a:r>
            <a:r>
              <a:rPr lang="en-US" sz="1800" b="0">
                <a:solidFill>
                  <a:srgbClr val="000066"/>
                </a:solidFill>
                <a:latin typeface="Arial" pitchFamily="34" charset="0"/>
              </a:rPr>
              <a:t>includes</a:t>
            </a:r>
            <a:r>
              <a:rPr lang="ru-RU" sz="1800">
                <a:solidFill>
                  <a:schemeClr val="accent2"/>
                </a:solidFill>
                <a:latin typeface="Arial" pitchFamily="34" charset="0"/>
              </a:rPr>
              <a:t> </a:t>
            </a:r>
            <a:r>
              <a:rPr lang="en-US" sz="1800" b="0">
                <a:solidFill>
                  <a:srgbClr val="000066"/>
                </a:solidFill>
                <a:latin typeface="Arial" pitchFamily="34" charset="0"/>
              </a:rPr>
              <a:t>gravitational settling (sedimentation), Brownian diffusion, diffusiophoresis, thermophoresis</a:t>
            </a:r>
            <a:endParaRPr lang="ru-RU" sz="1800">
              <a:solidFill>
                <a:schemeClr val="accent2"/>
              </a:solidFill>
              <a:latin typeface="Arial" pitchFamily="34" charset="0"/>
            </a:endParaRPr>
          </a:p>
        </p:txBody>
      </p:sp>
      <p:sp>
        <p:nvSpPr>
          <p:cNvPr id="768008" name="Text Box 8"/>
          <p:cNvSpPr txBox="1">
            <a:spLocks noChangeArrowheads="1"/>
          </p:cNvSpPr>
          <p:nvPr/>
        </p:nvSpPr>
        <p:spPr bwMode="auto">
          <a:xfrm>
            <a:off x="3492500" y="4868863"/>
            <a:ext cx="2374900" cy="71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pPr algn="ctr"/>
            <a:r>
              <a:rPr lang="en-US" sz="1800" b="0">
                <a:solidFill>
                  <a:srgbClr val="000066"/>
                </a:solidFill>
                <a:latin typeface="Arial" pitchFamily="34" charset="0"/>
              </a:rPr>
              <a:t>Verification</a:t>
            </a:r>
            <a:r>
              <a:rPr lang="en-US" sz="2300" b="0">
                <a:latin typeface="Arial" pitchFamily="34" charset="0"/>
              </a:rPr>
              <a:t> </a:t>
            </a:r>
            <a:r>
              <a:rPr lang="en-US" sz="1800" b="0">
                <a:solidFill>
                  <a:srgbClr val="000066"/>
                </a:solidFill>
                <a:latin typeface="Arial" pitchFamily="34" charset="0"/>
              </a:rPr>
              <a:t>test</a:t>
            </a:r>
            <a:r>
              <a:rPr lang="en-US" sz="2300" b="0">
                <a:latin typeface="Arial" pitchFamily="34" charset="0"/>
              </a:rPr>
              <a:t> </a:t>
            </a:r>
            <a:r>
              <a:rPr lang="en-US" sz="1800" b="0">
                <a:solidFill>
                  <a:srgbClr val="000066"/>
                </a:solidFill>
                <a:latin typeface="Arial" pitchFamily="34" charset="0"/>
              </a:rPr>
              <a:t>results</a:t>
            </a:r>
            <a:endParaRPr lang="ru-RU" sz="1800" b="0">
              <a:solidFill>
                <a:srgbClr val="000066"/>
              </a:solidFill>
              <a:latin typeface="Arial" pitchFamily="34" charset="0"/>
            </a:endParaRPr>
          </a:p>
        </p:txBody>
      </p:sp>
      <p:pic>
        <p:nvPicPr>
          <p:cNvPr id="768009" name="Picture 9" descr="Ris1"/>
          <p:cNvPicPr>
            <a:picLocks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5867400" y="3857625"/>
            <a:ext cx="3025775" cy="2689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68011" name="Rectangle 11"/>
          <p:cNvSpPr>
            <a:spLocks noGrp="1" noChangeArrowheads="1"/>
          </p:cNvSpPr>
          <p:nvPr>
            <p:ph type="title"/>
          </p:nvPr>
        </p:nvSpPr>
        <p:spPr>
          <a:xfrm>
            <a:off x="250825" y="188913"/>
            <a:ext cx="8893175" cy="457200"/>
          </a:xfrm>
          <a:noFill/>
          <a:ln/>
        </p:spPr>
        <p:txBody>
          <a:bodyPr/>
          <a:lstStyle/>
          <a:p>
            <a:r>
              <a:rPr lang="en-US" sz="2200" b="1"/>
              <a:t>WP1: </a:t>
            </a:r>
            <a:r>
              <a:rPr lang="en-US" sz="2200"/>
              <a:t>Analysis of Severe Accident Scenarios (Task1)</a:t>
            </a:r>
            <a:endParaRPr lang="ru-RU" sz="2200"/>
          </a:p>
        </p:txBody>
      </p:sp>
      <p:sp>
        <p:nvSpPr>
          <p:cNvPr id="768012" name="Text Box 12"/>
          <p:cNvSpPr txBox="1">
            <a:spLocks noChangeArrowheads="1"/>
          </p:cNvSpPr>
          <p:nvPr/>
        </p:nvSpPr>
        <p:spPr bwMode="auto">
          <a:xfrm>
            <a:off x="8532813" y="6308725"/>
            <a:ext cx="508000"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2300">
                <a:latin typeface="Arial" pitchFamily="34" charset="0"/>
              </a:rPr>
              <a:t>19</a:t>
            </a:r>
            <a:endParaRPr lang="ru-RU" sz="2300">
              <a:latin typeface="Arial" pitchFamily="34" charset="0"/>
            </a:endParaRPr>
          </a:p>
        </p:txBody>
      </p:sp>
    </p:spTree>
  </p:cSld>
  <p:clrMapOvr>
    <a:masterClrMapping/>
  </p:clrMapOvr>
  <p:transition advClick="0">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970" name="Rectangle 2"/>
          <p:cNvSpPr>
            <a:spLocks noGrp="1" noChangeArrowheads="1"/>
          </p:cNvSpPr>
          <p:nvPr>
            <p:ph type="title"/>
          </p:nvPr>
        </p:nvSpPr>
        <p:spPr/>
        <p:txBody>
          <a:bodyPr/>
          <a:lstStyle/>
          <a:p>
            <a:r>
              <a:rPr lang="en-US" sz="2400"/>
              <a:t> Foreign Collaborators/Partners</a:t>
            </a:r>
            <a:r>
              <a:rPr lang="ru-RU" sz="2400"/>
              <a:t> </a:t>
            </a:r>
          </a:p>
        </p:txBody>
      </p:sp>
      <p:sp>
        <p:nvSpPr>
          <p:cNvPr id="723971" name="Rectangle 3"/>
          <p:cNvSpPr>
            <a:spLocks noGrp="1" noChangeArrowheads="1"/>
          </p:cNvSpPr>
          <p:nvPr>
            <p:ph type="body" idx="1"/>
          </p:nvPr>
        </p:nvSpPr>
        <p:spPr>
          <a:xfrm>
            <a:off x="611188" y="1484313"/>
            <a:ext cx="8532812" cy="4616450"/>
          </a:xfrm>
        </p:spPr>
        <p:txBody>
          <a:bodyPr/>
          <a:lstStyle/>
          <a:p>
            <a:r>
              <a:rPr lang="en-US" sz="2400"/>
              <a:t>Dr. Ari Auvinen</a:t>
            </a:r>
            <a:r>
              <a:rPr lang="ru-RU" sz="2400"/>
              <a:t> </a:t>
            </a:r>
            <a:r>
              <a:rPr lang="en-US" sz="2400"/>
              <a:t>			VTT		Finland</a:t>
            </a:r>
          </a:p>
          <a:p>
            <a:r>
              <a:rPr lang="en-US" sz="2400"/>
              <a:t>Dr. Hans-Josef Allelein</a:t>
            </a:r>
            <a:r>
              <a:rPr lang="ru-RU" sz="2400"/>
              <a:t> </a:t>
            </a:r>
            <a:r>
              <a:rPr lang="en-US" sz="2400"/>
              <a:t>	</a:t>
            </a:r>
            <a:r>
              <a:rPr lang="de-DE" sz="2400"/>
              <a:t>GRS	</a:t>
            </a:r>
            <a:r>
              <a:rPr lang="en-US" sz="2400"/>
              <a:t>	Germany</a:t>
            </a:r>
          </a:p>
          <a:p>
            <a:r>
              <a:rPr lang="en-US" sz="2400"/>
              <a:t>Dr. Paul David Bottomley</a:t>
            </a:r>
            <a:r>
              <a:rPr lang="ru-RU" sz="2400"/>
              <a:t> </a:t>
            </a:r>
            <a:r>
              <a:rPr lang="en-US" sz="2400"/>
              <a:t>	JRC-ITU</a:t>
            </a:r>
            <a:r>
              <a:rPr lang="ru-RU" sz="2400"/>
              <a:t> </a:t>
            </a:r>
            <a:r>
              <a:rPr lang="en-US" sz="2400"/>
              <a:t>	Germany</a:t>
            </a:r>
          </a:p>
          <a:p>
            <a:r>
              <a:rPr lang="en-US" sz="2400"/>
              <a:t>Dr. Salih Guenty		PSI		Switzerland</a:t>
            </a:r>
          </a:p>
          <a:p>
            <a:r>
              <a:rPr lang="en-US" sz="2400"/>
              <a:t>Dr. Bernard Clement		IRSN		France</a:t>
            </a:r>
          </a:p>
          <a:p>
            <a:r>
              <a:rPr lang="en-US" sz="2400"/>
              <a:t>Dr. Herve Chalaye		CEA-DEN	France</a:t>
            </a:r>
            <a:r>
              <a:rPr lang="en-US"/>
              <a:t>		</a:t>
            </a:r>
          </a:p>
          <a:p>
            <a:endParaRPr lang="en-US"/>
          </a:p>
          <a:p>
            <a:endParaRPr lang="ru-RU"/>
          </a:p>
        </p:txBody>
      </p:sp>
      <p:sp>
        <p:nvSpPr>
          <p:cNvPr id="723972" name="Text Box 4"/>
          <p:cNvSpPr txBox="1">
            <a:spLocks noChangeArrowheads="1"/>
          </p:cNvSpPr>
          <p:nvPr/>
        </p:nvSpPr>
        <p:spPr bwMode="auto">
          <a:xfrm>
            <a:off x="8532813" y="6308725"/>
            <a:ext cx="346075"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2300">
                <a:latin typeface="Arial" pitchFamily="34" charset="0"/>
              </a:rPr>
              <a:t>2</a:t>
            </a:r>
            <a:endParaRPr lang="ru-RU" sz="2300">
              <a:latin typeface="Arial" pitchFamily="34" charset="0"/>
            </a:endParaRPr>
          </a:p>
        </p:txBody>
      </p:sp>
    </p:spTree>
  </p:cSld>
  <p:clrMapOvr>
    <a:masterClrMapping/>
  </p:clrMapOvr>
  <p:transition advClick="0">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0051" name="Picture 3" descr="1vol-8secRNPT"/>
          <p:cNvPicPr>
            <a:picLocks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a:xfrm>
            <a:off x="993775" y="1392238"/>
            <a:ext cx="3290888" cy="23574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70052" name="Picture 4" descr="20secdp"/>
          <p:cNvPicPr>
            <a:picLocks noChangeAspect="1" noChangeArrowheads="1"/>
          </p:cNvPicPr>
          <p:nvPr>
            <p:ph sz="quarter" idx="2"/>
          </p:nvPr>
        </p:nvPicPr>
        <p:blipFill>
          <a:blip r:embed="rId4" cstate="print">
            <a:extLst>
              <a:ext uri="{28A0092B-C50C-407E-A947-70E740481C1C}">
                <a14:useLocalDpi xmlns:a14="http://schemas.microsoft.com/office/drawing/2010/main" val="0"/>
              </a:ext>
            </a:extLst>
          </a:blip>
          <a:srcRect/>
          <a:stretch>
            <a:fillRect/>
          </a:stretch>
        </p:blipFill>
        <p:spPr>
          <a:xfrm>
            <a:off x="4572000" y="1412875"/>
            <a:ext cx="3319463" cy="2378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70053" name="Picture 5" descr="20secdpProf"/>
          <p:cNvPicPr>
            <a:picLocks noChangeAspect="1" noChangeArrowheads="1"/>
          </p:cNvPicPr>
          <p:nvPr>
            <p:ph sz="quarter" idx="3"/>
          </p:nvPr>
        </p:nvPicPr>
        <p:blipFill>
          <a:blip r:embed="rId5" cstate="print">
            <a:extLst>
              <a:ext uri="{28A0092B-C50C-407E-A947-70E740481C1C}">
                <a14:useLocalDpi xmlns:a14="http://schemas.microsoft.com/office/drawing/2010/main" val="0"/>
              </a:ext>
            </a:extLst>
          </a:blip>
          <a:srcRect/>
          <a:stretch>
            <a:fillRect/>
          </a:stretch>
        </p:blipFill>
        <p:spPr>
          <a:xfrm>
            <a:off x="971550" y="3881438"/>
            <a:ext cx="3313113" cy="2371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70054"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70055" name="Text Box 7"/>
          <p:cNvSpPr txBox="1">
            <a:spLocks noChangeArrowheads="1"/>
          </p:cNvSpPr>
          <p:nvPr/>
        </p:nvSpPr>
        <p:spPr bwMode="auto">
          <a:xfrm>
            <a:off x="395288" y="836613"/>
            <a:ext cx="803751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2000">
                <a:solidFill>
                  <a:schemeClr val="accent2"/>
                </a:solidFill>
                <a:latin typeface="Arial" pitchFamily="34" charset="0"/>
              </a:rPr>
              <a:t>Aerosol code verification: comparison with MELCOR simulations</a:t>
            </a:r>
            <a:endParaRPr lang="ru-RU" sz="2000">
              <a:solidFill>
                <a:schemeClr val="accent2"/>
              </a:solidFill>
              <a:latin typeface="Arial" pitchFamily="34" charset="0"/>
            </a:endParaRPr>
          </a:p>
        </p:txBody>
      </p:sp>
      <p:pic>
        <p:nvPicPr>
          <p:cNvPr id="770056" name="Picture 8" descr="phor1"/>
          <p:cNvPicPr>
            <a:picLocks noChangeAspect="1" noChangeArrowheads="1"/>
          </p:cNvPicPr>
          <p:nvPr>
            <p:ph sz="quarter" idx="4"/>
          </p:nvPr>
        </p:nvPicPr>
        <p:blipFill>
          <a:blip r:embed="rId6" cstate="print">
            <a:extLst>
              <a:ext uri="{28A0092B-C50C-407E-A947-70E740481C1C}">
                <a14:useLocalDpi xmlns:a14="http://schemas.microsoft.com/office/drawing/2010/main" val="0"/>
              </a:ext>
            </a:extLst>
          </a:blip>
          <a:srcRect/>
          <a:stretch>
            <a:fillRect/>
          </a:stretch>
        </p:blipFill>
        <p:spPr>
          <a:xfrm>
            <a:off x="4572000" y="3911600"/>
            <a:ext cx="3298825" cy="2362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70062" name="Rectangle 14"/>
          <p:cNvSpPr>
            <a:spLocks noChangeArrowheads="1"/>
          </p:cNvSpPr>
          <p:nvPr/>
        </p:nvSpPr>
        <p:spPr bwMode="auto">
          <a:xfrm>
            <a:off x="0" y="0"/>
            <a:ext cx="9144000"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213" tIns="44607" rIns="89213" bIns="44607" anchor="ctr"/>
          <a:lstStyle/>
          <a:p>
            <a:pPr algn="ctr" defTabSz="892175"/>
            <a:r>
              <a:rPr lang="en-US" sz="2000">
                <a:solidFill>
                  <a:srgbClr val="990000"/>
                </a:solidFill>
                <a:latin typeface="Tahoma" pitchFamily="34" charset="0"/>
              </a:rPr>
              <a:t>WP1: </a:t>
            </a:r>
            <a:r>
              <a:rPr lang="en-US" sz="2000" b="0">
                <a:solidFill>
                  <a:srgbClr val="990000"/>
                </a:solidFill>
                <a:latin typeface="Arial Black" pitchFamily="34" charset="0"/>
              </a:rPr>
              <a:t>Analysis of Severe Accident Scenarios (Task1)</a:t>
            </a:r>
            <a:r>
              <a:rPr lang="en-US" sz="2200" b="0">
                <a:solidFill>
                  <a:srgbClr val="990000"/>
                </a:solidFill>
                <a:latin typeface="Arial Black" pitchFamily="34" charset="0"/>
              </a:rPr>
              <a:t> </a:t>
            </a:r>
            <a:r>
              <a:rPr lang="ru-RU" sz="2200" b="0">
                <a:solidFill>
                  <a:srgbClr val="990000"/>
                </a:solidFill>
                <a:latin typeface="Arial Black" pitchFamily="34" charset="0"/>
              </a:rPr>
              <a:t/>
            </a:r>
            <a:br>
              <a:rPr lang="ru-RU" sz="2200" b="0">
                <a:solidFill>
                  <a:srgbClr val="990000"/>
                </a:solidFill>
                <a:latin typeface="Arial Black" pitchFamily="34" charset="0"/>
              </a:rPr>
            </a:br>
            <a:r>
              <a:rPr lang="en-US" sz="1800">
                <a:solidFill>
                  <a:srgbClr val="990000"/>
                </a:solidFill>
              </a:rPr>
              <a:t>Part </a:t>
            </a:r>
            <a:r>
              <a:rPr lang="ru-RU" sz="1800">
                <a:solidFill>
                  <a:srgbClr val="990000"/>
                </a:solidFill>
              </a:rPr>
              <a:t>4</a:t>
            </a:r>
            <a:r>
              <a:rPr lang="en-US" sz="1800">
                <a:solidFill>
                  <a:srgbClr val="990000"/>
                </a:solidFill>
              </a:rPr>
              <a:t>: Numerical simulation of aerosol particle behaviour</a:t>
            </a:r>
            <a:r>
              <a:rPr lang="ru-RU" sz="1800">
                <a:solidFill>
                  <a:srgbClr val="990000"/>
                </a:solidFill>
              </a:rPr>
              <a:t> </a:t>
            </a:r>
            <a:r>
              <a:rPr lang="en-US" sz="1800">
                <a:solidFill>
                  <a:srgbClr val="990000"/>
                </a:solidFill>
              </a:rPr>
              <a:t>in the containment</a:t>
            </a:r>
            <a:endParaRPr lang="ru-RU" sz="1800">
              <a:solidFill>
                <a:srgbClr val="990000"/>
              </a:solidFill>
            </a:endParaRPr>
          </a:p>
        </p:txBody>
      </p:sp>
      <p:sp>
        <p:nvSpPr>
          <p:cNvPr id="770063" name="Text Box 15"/>
          <p:cNvSpPr txBox="1">
            <a:spLocks noChangeArrowheads="1"/>
          </p:cNvSpPr>
          <p:nvPr/>
        </p:nvSpPr>
        <p:spPr bwMode="auto">
          <a:xfrm>
            <a:off x="8532813" y="6308725"/>
            <a:ext cx="508000"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2300">
                <a:latin typeface="Arial" pitchFamily="34" charset="0"/>
              </a:rPr>
              <a:t>20</a:t>
            </a:r>
            <a:endParaRPr lang="ru-RU" sz="2300">
              <a:latin typeface="Arial" pitchFamily="34" charset="0"/>
            </a:endParaRPr>
          </a:p>
        </p:txBody>
      </p:sp>
    </p:spTree>
  </p:cSld>
  <p:clrMapOvr>
    <a:masterClrMapping/>
  </p:clrMapOvr>
  <p:transition advClick="0">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9"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72100" name="Text Box 4"/>
          <p:cNvSpPr txBox="1">
            <a:spLocks noChangeArrowheads="1"/>
          </p:cNvSpPr>
          <p:nvPr/>
        </p:nvSpPr>
        <p:spPr bwMode="auto">
          <a:xfrm>
            <a:off x="611188" y="1268413"/>
            <a:ext cx="3455987"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2000">
                <a:solidFill>
                  <a:schemeClr val="accent2"/>
                </a:solidFill>
                <a:latin typeface="Arial" pitchFamily="34" charset="0"/>
              </a:rPr>
              <a:t>Results of aerosol code</a:t>
            </a:r>
            <a:endParaRPr lang="ru-RU" sz="2000">
              <a:solidFill>
                <a:schemeClr val="accent2"/>
              </a:solidFill>
              <a:latin typeface="Arial" pitchFamily="34" charset="0"/>
            </a:endParaRPr>
          </a:p>
        </p:txBody>
      </p:sp>
      <p:pic>
        <p:nvPicPr>
          <p:cNvPr id="772101" name="Picture 5"/>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39750" y="1771650"/>
            <a:ext cx="3384550" cy="3111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72102" name="Text Box 6"/>
          <p:cNvSpPr txBox="1">
            <a:spLocks noChangeArrowheads="1"/>
          </p:cNvSpPr>
          <p:nvPr/>
        </p:nvSpPr>
        <p:spPr bwMode="auto">
          <a:xfrm>
            <a:off x="323850" y="5084763"/>
            <a:ext cx="4032250" cy="1368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1400" b="0">
                <a:latin typeface="Arial" pitchFamily="34" charset="0"/>
              </a:rPr>
              <a:t>Comparison between calculated aerosol output (1) and data obtained according to project recommendations (2). Slow aerosol output at the beginning stage is caused by relatively small size of aerosol particles and absence of water vapor condensation due to superheated media.</a:t>
            </a:r>
            <a:endParaRPr lang="ru-RU" sz="1400" b="0">
              <a:latin typeface="Arial" pitchFamily="34" charset="0"/>
            </a:endParaRPr>
          </a:p>
        </p:txBody>
      </p:sp>
      <p:sp>
        <p:nvSpPr>
          <p:cNvPr id="772103" name="Text Box 7"/>
          <p:cNvSpPr txBox="1">
            <a:spLocks noChangeArrowheads="1"/>
          </p:cNvSpPr>
          <p:nvPr/>
        </p:nvSpPr>
        <p:spPr bwMode="auto">
          <a:xfrm>
            <a:off x="5795963" y="1412875"/>
            <a:ext cx="184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a:solidFill>
                  <a:schemeClr val="accent2"/>
                </a:solidFill>
                <a:latin typeface="Arial" pitchFamily="34" charset="0"/>
              </a:rPr>
              <a:t>Conclusion</a:t>
            </a:r>
            <a:endParaRPr lang="ru-RU">
              <a:solidFill>
                <a:schemeClr val="accent2"/>
              </a:solidFill>
              <a:latin typeface="Arial" pitchFamily="34" charset="0"/>
            </a:endParaRPr>
          </a:p>
        </p:txBody>
      </p:sp>
      <p:sp>
        <p:nvSpPr>
          <p:cNvPr id="772104" name="Text Box 8"/>
          <p:cNvSpPr txBox="1">
            <a:spLocks noChangeArrowheads="1"/>
          </p:cNvSpPr>
          <p:nvPr/>
        </p:nvSpPr>
        <p:spPr bwMode="auto">
          <a:xfrm>
            <a:off x="6496050" y="1658938"/>
            <a:ext cx="184150" cy="442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endParaRPr lang="de-DE" sz="2300" b="0">
              <a:latin typeface="Arial" pitchFamily="34" charset="0"/>
            </a:endParaRPr>
          </a:p>
        </p:txBody>
      </p:sp>
      <p:sp>
        <p:nvSpPr>
          <p:cNvPr id="772105" name="Text Box 9"/>
          <p:cNvSpPr txBox="1">
            <a:spLocks noChangeArrowheads="1"/>
          </p:cNvSpPr>
          <p:nvPr/>
        </p:nvSpPr>
        <p:spPr bwMode="auto">
          <a:xfrm>
            <a:off x="6567488" y="1730375"/>
            <a:ext cx="184150"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endParaRPr lang="de-DE" sz="2300" b="0">
              <a:latin typeface="Arial" pitchFamily="34" charset="0"/>
            </a:endParaRPr>
          </a:p>
        </p:txBody>
      </p:sp>
      <p:sp>
        <p:nvSpPr>
          <p:cNvPr id="772106" name="Text Box 10"/>
          <p:cNvSpPr txBox="1">
            <a:spLocks noChangeArrowheads="1"/>
          </p:cNvSpPr>
          <p:nvPr/>
        </p:nvSpPr>
        <p:spPr bwMode="auto">
          <a:xfrm>
            <a:off x="4643438" y="2060575"/>
            <a:ext cx="4249737" cy="3508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pPr algn="just">
              <a:buFontTx/>
              <a:buChar char="•"/>
            </a:pPr>
            <a:r>
              <a:rPr lang="en-US" sz="2000">
                <a:solidFill>
                  <a:schemeClr val="accent2"/>
                </a:solidFill>
                <a:latin typeface="Arial" pitchFamily="34" charset="0"/>
              </a:rPr>
              <a:t>Aerosol code was developed and verified</a:t>
            </a:r>
          </a:p>
          <a:p>
            <a:pPr algn="just">
              <a:buFontTx/>
              <a:buChar char="•"/>
            </a:pPr>
            <a:r>
              <a:rPr lang="en-US" sz="2000">
                <a:solidFill>
                  <a:schemeClr val="accent2"/>
                </a:solidFill>
                <a:latin typeface="Arial" pitchFamily="34" charset="0"/>
              </a:rPr>
              <a:t>Farther development:</a:t>
            </a:r>
          </a:p>
          <a:p>
            <a:pPr algn="just"/>
            <a:endParaRPr lang="en-US" sz="2000">
              <a:solidFill>
                <a:schemeClr val="accent2"/>
              </a:solidFill>
              <a:latin typeface="Arial" pitchFamily="34" charset="0"/>
            </a:endParaRPr>
          </a:p>
          <a:p>
            <a:pPr algn="just"/>
            <a:r>
              <a:rPr lang="en-US" sz="1800">
                <a:solidFill>
                  <a:schemeClr val="accent2"/>
                </a:solidFill>
                <a:latin typeface="Arial" pitchFamily="34" charset="0"/>
              </a:rPr>
              <a:t>	Take into account aerosol 	hygroscopicity</a:t>
            </a:r>
          </a:p>
          <a:p>
            <a:pPr algn="just"/>
            <a:endParaRPr lang="en-US" sz="1800">
              <a:solidFill>
                <a:schemeClr val="accent2"/>
              </a:solidFill>
              <a:latin typeface="Arial" pitchFamily="34" charset="0"/>
            </a:endParaRPr>
          </a:p>
          <a:p>
            <a:pPr algn="just"/>
            <a:r>
              <a:rPr lang="en-US" sz="1800">
                <a:solidFill>
                  <a:schemeClr val="accent2"/>
                </a:solidFill>
                <a:latin typeface="Arial" pitchFamily="34" charset="0"/>
              </a:rPr>
              <a:t>	Use new experimental data for 	code validation</a:t>
            </a:r>
          </a:p>
          <a:p>
            <a:pPr algn="just"/>
            <a:endParaRPr lang="en-US" sz="1800">
              <a:solidFill>
                <a:schemeClr val="accent2"/>
              </a:solidFill>
              <a:latin typeface="Arial" pitchFamily="34" charset="0"/>
            </a:endParaRPr>
          </a:p>
          <a:p>
            <a:pPr algn="just"/>
            <a:r>
              <a:rPr lang="en-US" sz="1800">
                <a:solidFill>
                  <a:schemeClr val="accent2"/>
                </a:solidFill>
                <a:latin typeface="Arial" pitchFamily="34" charset="0"/>
              </a:rPr>
              <a:t>	Integrate aerosol code with 3D 	hydrodynamic code</a:t>
            </a:r>
            <a:endParaRPr lang="ru-RU" sz="1800">
              <a:solidFill>
                <a:schemeClr val="accent2"/>
              </a:solidFill>
              <a:latin typeface="Arial" pitchFamily="34" charset="0"/>
            </a:endParaRPr>
          </a:p>
        </p:txBody>
      </p:sp>
      <p:sp>
        <p:nvSpPr>
          <p:cNvPr id="772113" name="Rectangle 17"/>
          <p:cNvSpPr>
            <a:spLocks noChangeArrowheads="1"/>
          </p:cNvSpPr>
          <p:nvPr/>
        </p:nvSpPr>
        <p:spPr bwMode="auto">
          <a:xfrm>
            <a:off x="0" y="0"/>
            <a:ext cx="9144000"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213" tIns="44607" rIns="89213" bIns="44607" anchor="ctr"/>
          <a:lstStyle/>
          <a:p>
            <a:pPr algn="ctr" defTabSz="892175"/>
            <a:r>
              <a:rPr lang="en-US" sz="2000">
                <a:solidFill>
                  <a:srgbClr val="990000"/>
                </a:solidFill>
                <a:latin typeface="Tahoma" pitchFamily="34" charset="0"/>
              </a:rPr>
              <a:t>WP1: </a:t>
            </a:r>
            <a:r>
              <a:rPr lang="en-US" sz="2000" b="0">
                <a:solidFill>
                  <a:srgbClr val="990000"/>
                </a:solidFill>
                <a:latin typeface="Arial Black" pitchFamily="34" charset="0"/>
              </a:rPr>
              <a:t>Analysis of Severe Accident Scenarios (Task1)</a:t>
            </a:r>
            <a:r>
              <a:rPr lang="en-US" sz="2200" b="0">
                <a:solidFill>
                  <a:srgbClr val="990000"/>
                </a:solidFill>
                <a:latin typeface="Arial Black" pitchFamily="34" charset="0"/>
              </a:rPr>
              <a:t> </a:t>
            </a:r>
            <a:r>
              <a:rPr lang="ru-RU" sz="2200" b="0">
                <a:solidFill>
                  <a:srgbClr val="990000"/>
                </a:solidFill>
                <a:latin typeface="Arial Black" pitchFamily="34" charset="0"/>
              </a:rPr>
              <a:t/>
            </a:r>
            <a:br>
              <a:rPr lang="ru-RU" sz="2200" b="0">
                <a:solidFill>
                  <a:srgbClr val="990000"/>
                </a:solidFill>
                <a:latin typeface="Arial Black" pitchFamily="34" charset="0"/>
              </a:rPr>
            </a:br>
            <a:r>
              <a:rPr lang="en-US" sz="1800">
                <a:solidFill>
                  <a:srgbClr val="990000"/>
                </a:solidFill>
              </a:rPr>
              <a:t>Part </a:t>
            </a:r>
            <a:r>
              <a:rPr lang="ru-RU" sz="1800">
                <a:solidFill>
                  <a:srgbClr val="990000"/>
                </a:solidFill>
              </a:rPr>
              <a:t>4</a:t>
            </a:r>
            <a:r>
              <a:rPr lang="en-US" sz="1800">
                <a:solidFill>
                  <a:srgbClr val="990000"/>
                </a:solidFill>
              </a:rPr>
              <a:t>: Numerical simulation of aerosol particle behaviour</a:t>
            </a:r>
            <a:r>
              <a:rPr lang="ru-RU" sz="1800">
                <a:solidFill>
                  <a:srgbClr val="990000"/>
                </a:solidFill>
              </a:rPr>
              <a:t> </a:t>
            </a:r>
            <a:r>
              <a:rPr lang="en-US" sz="1800">
                <a:solidFill>
                  <a:srgbClr val="990000"/>
                </a:solidFill>
              </a:rPr>
              <a:t>in the containment</a:t>
            </a:r>
            <a:endParaRPr lang="ru-RU" sz="1800">
              <a:solidFill>
                <a:srgbClr val="990000"/>
              </a:solidFill>
            </a:endParaRPr>
          </a:p>
        </p:txBody>
      </p:sp>
      <p:sp>
        <p:nvSpPr>
          <p:cNvPr id="772114" name="Text Box 18"/>
          <p:cNvSpPr txBox="1">
            <a:spLocks noChangeArrowheads="1"/>
          </p:cNvSpPr>
          <p:nvPr/>
        </p:nvSpPr>
        <p:spPr bwMode="auto">
          <a:xfrm>
            <a:off x="8532813" y="6308725"/>
            <a:ext cx="508000"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2300">
                <a:latin typeface="Arial" pitchFamily="34" charset="0"/>
              </a:rPr>
              <a:t>21</a:t>
            </a:r>
            <a:endParaRPr lang="ru-RU" sz="2300">
              <a:latin typeface="Arial" pitchFamily="34" charset="0"/>
            </a:endParaRPr>
          </a:p>
        </p:txBody>
      </p:sp>
    </p:spTree>
  </p:cSld>
  <p:clrMapOvr>
    <a:masterClrMapping/>
  </p:clrMapOvr>
  <p:transition advClick="0">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0" name="Rectangle 2"/>
          <p:cNvSpPr>
            <a:spLocks noGrp="1" noChangeArrowheads="1"/>
          </p:cNvSpPr>
          <p:nvPr>
            <p:ph type="title"/>
          </p:nvPr>
        </p:nvSpPr>
        <p:spPr/>
        <p:txBody>
          <a:bodyPr/>
          <a:lstStyle/>
          <a:p>
            <a:pPr defTabSz="914400"/>
            <a:r>
              <a:rPr lang="en-US" sz="2200"/>
              <a:t>WP2: FP release from molten corium pool</a:t>
            </a:r>
            <a:r>
              <a:rPr lang="ru-RU" sz="2200"/>
              <a:t> </a:t>
            </a:r>
            <a:r>
              <a:rPr lang="en-US" sz="2200"/>
              <a:t>(Task2)</a:t>
            </a:r>
            <a:endParaRPr lang="ru-RU" sz="2200"/>
          </a:p>
        </p:txBody>
      </p:sp>
      <p:sp>
        <p:nvSpPr>
          <p:cNvPr id="734211" name="Rectangle 3"/>
          <p:cNvSpPr>
            <a:spLocks noGrp="1" noChangeArrowheads="1"/>
          </p:cNvSpPr>
          <p:nvPr>
            <p:ph type="body" idx="1"/>
          </p:nvPr>
        </p:nvSpPr>
        <p:spPr>
          <a:xfrm>
            <a:off x="611188" y="1268413"/>
            <a:ext cx="8215312" cy="4114800"/>
          </a:xfrm>
        </p:spPr>
        <p:txBody>
          <a:bodyPr/>
          <a:lstStyle/>
          <a:p>
            <a:pPr marL="342900" indent="-342900" defTabSz="914400">
              <a:lnSpc>
                <a:spcPct val="80000"/>
              </a:lnSpc>
            </a:pPr>
            <a:r>
              <a:rPr lang="en-US"/>
              <a:t>Objective of EVAN-FP1 experiment:</a:t>
            </a:r>
          </a:p>
          <a:p>
            <a:pPr marL="342900" indent="-342900" defTabSz="914400">
              <a:lnSpc>
                <a:spcPct val="80000"/>
              </a:lnSpc>
              <a:buFontTx/>
              <a:buNone/>
            </a:pPr>
            <a:endParaRPr lang="en-US"/>
          </a:p>
          <a:p>
            <a:pPr marL="342900" indent="-342900" defTabSz="914400">
              <a:lnSpc>
                <a:spcPct val="80000"/>
              </a:lnSpc>
              <a:buFontTx/>
              <a:buNone/>
            </a:pPr>
            <a:r>
              <a:rPr lang="en-US"/>
              <a:t>    - Determination of release rates of fission product simulants and melt components at corium oxidation transient from Сn=70 to Сn=100</a:t>
            </a:r>
          </a:p>
          <a:p>
            <a:pPr marL="342900" indent="-342900" defTabSz="914400">
              <a:lnSpc>
                <a:spcPct val="80000"/>
              </a:lnSpc>
              <a:buFontTx/>
              <a:buNone/>
            </a:pPr>
            <a:endParaRPr lang="en-US"/>
          </a:p>
          <a:p>
            <a:pPr marL="342900" indent="-342900" defTabSz="914400">
              <a:lnSpc>
                <a:spcPct val="80000"/>
              </a:lnSpc>
              <a:buFontTx/>
              <a:buNone/>
            </a:pPr>
            <a:r>
              <a:rPr lang="en-US"/>
              <a:t>    - Simulants: Sr, Ba, Ce, La, Ru, Mo</a:t>
            </a:r>
          </a:p>
          <a:p>
            <a:pPr marL="342900" indent="-342900" defTabSz="914400">
              <a:lnSpc>
                <a:spcPct val="80000"/>
              </a:lnSpc>
              <a:buFontTx/>
              <a:buNone/>
            </a:pPr>
            <a:endParaRPr lang="en-US"/>
          </a:p>
          <a:p>
            <a:pPr marL="342900" indent="-342900" defTabSz="914400">
              <a:lnSpc>
                <a:spcPct val="80000"/>
              </a:lnSpc>
              <a:buFontTx/>
              <a:buNone/>
            </a:pPr>
            <a:r>
              <a:rPr lang="en-US"/>
              <a:t>    - Oxidation index:</a:t>
            </a:r>
          </a:p>
          <a:p>
            <a:pPr marL="342900" indent="-342900" defTabSz="914400">
              <a:lnSpc>
                <a:spcPct val="80000"/>
              </a:lnSpc>
              <a:buFontTx/>
              <a:buNone/>
            </a:pPr>
            <a:endParaRPr lang="en-US"/>
          </a:p>
          <a:p>
            <a:pPr marL="342900" indent="-342900" defTabSz="914400">
              <a:lnSpc>
                <a:spcPct val="80000"/>
              </a:lnSpc>
              <a:buFontTx/>
              <a:buNone/>
            </a:pPr>
            <a:endParaRPr lang="en-US"/>
          </a:p>
          <a:p>
            <a:pPr marL="342900" indent="-342900" defTabSz="914400">
              <a:lnSpc>
                <a:spcPct val="80000"/>
              </a:lnSpc>
              <a:buFontTx/>
              <a:buNone/>
            </a:pPr>
            <a:endParaRPr lang="en-US"/>
          </a:p>
          <a:p>
            <a:pPr marL="342900" indent="-342900" defTabSz="914400">
              <a:lnSpc>
                <a:spcPct val="80000"/>
              </a:lnSpc>
              <a:buFontTx/>
              <a:buNone/>
            </a:pPr>
            <a:r>
              <a:rPr lang="en-US">
                <a:solidFill>
                  <a:srgbClr val="000000"/>
                </a:solidFill>
                <a:cs typeface="Times New Roman" pitchFamily="18" charset="0"/>
              </a:rPr>
              <a:t>M</a:t>
            </a:r>
            <a:r>
              <a:rPr lang="en-US" baseline="-30000">
                <a:solidFill>
                  <a:srgbClr val="000000"/>
                </a:solidFill>
                <a:cs typeface="Times New Roman" pitchFamily="18" charset="0"/>
              </a:rPr>
              <a:t>Zr,</a:t>
            </a:r>
            <a:r>
              <a:rPr lang="en-US" baseline="-30000">
                <a:solidFill>
                  <a:srgbClr val="000000"/>
                </a:solidFill>
                <a:latin typeface="Times New Roman" pitchFamily="18" charset="0"/>
                <a:cs typeface="Times New Roman" pitchFamily="18" charset="0"/>
                <a:sym typeface="Symbol" pitchFamily="18" charset="2"/>
              </a:rPr>
              <a:t></a:t>
            </a:r>
            <a:r>
              <a:rPr lang="en-US">
                <a:solidFill>
                  <a:srgbClr val="000000"/>
                </a:solidFill>
                <a:cs typeface="Times New Roman" pitchFamily="18" charset="0"/>
              </a:rPr>
              <a:t>, - mass of Zr and ZrO</a:t>
            </a:r>
            <a:r>
              <a:rPr lang="en-US" baseline="-25000">
                <a:solidFill>
                  <a:srgbClr val="000000"/>
                </a:solidFill>
                <a:cs typeface="Times New Roman" pitchFamily="18" charset="0"/>
              </a:rPr>
              <a:t>2</a:t>
            </a:r>
            <a:r>
              <a:rPr lang="en-US">
                <a:solidFill>
                  <a:srgbClr val="000000"/>
                </a:solidFill>
                <a:cs typeface="Times New Roman" pitchFamily="18" charset="0"/>
              </a:rPr>
              <a:t> 	M</a:t>
            </a:r>
            <a:r>
              <a:rPr lang="en-US" baseline="-30000">
                <a:solidFill>
                  <a:srgbClr val="000000"/>
                </a:solidFill>
                <a:cs typeface="Times New Roman" pitchFamily="18" charset="0"/>
              </a:rPr>
              <a:t>Zr, met</a:t>
            </a:r>
            <a:r>
              <a:rPr lang="en-US"/>
              <a:t>  - </a:t>
            </a:r>
            <a:r>
              <a:rPr lang="en-US">
                <a:solidFill>
                  <a:schemeClr val="tx1"/>
                </a:solidFill>
              </a:rPr>
              <a:t>mass of Zr</a:t>
            </a:r>
            <a:r>
              <a:rPr lang="en-US"/>
              <a:t>  </a:t>
            </a:r>
          </a:p>
          <a:p>
            <a:pPr marL="342900" indent="-342900" defTabSz="914400">
              <a:lnSpc>
                <a:spcPct val="80000"/>
              </a:lnSpc>
              <a:buFontTx/>
              <a:buNone/>
            </a:pPr>
            <a:endParaRPr lang="en-US"/>
          </a:p>
        </p:txBody>
      </p:sp>
      <p:sp>
        <p:nvSpPr>
          <p:cNvPr id="73421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734213" name="Object 5"/>
          <p:cNvGraphicFramePr>
            <a:graphicFrameLocks noChangeAspect="1"/>
          </p:cNvGraphicFramePr>
          <p:nvPr/>
        </p:nvGraphicFramePr>
        <p:xfrm>
          <a:off x="3563938" y="3860800"/>
          <a:ext cx="5257800" cy="1239838"/>
        </p:xfrm>
        <a:graphic>
          <a:graphicData uri="http://schemas.openxmlformats.org/presentationml/2006/ole">
            <mc:AlternateContent xmlns:mc="http://schemas.openxmlformats.org/markup-compatibility/2006">
              <mc:Choice xmlns:v="urn:schemas-microsoft-com:vml" Requires="v">
                <p:oleObj spid="_x0000_s734215" name="Формула" r:id="rId4" imgW="1981200" imgH="469900" progId="Equation.3">
                  <p:embed/>
                </p:oleObj>
              </mc:Choice>
              <mc:Fallback>
                <p:oleObj name="Формула" r:id="rId4" imgW="1981200" imgH="4699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938" y="3860800"/>
                        <a:ext cx="5257800" cy="1239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34214" name="Text Box 6"/>
          <p:cNvSpPr txBox="1">
            <a:spLocks noChangeArrowheads="1"/>
          </p:cNvSpPr>
          <p:nvPr/>
        </p:nvSpPr>
        <p:spPr bwMode="auto">
          <a:xfrm>
            <a:off x="8532813" y="6308725"/>
            <a:ext cx="508000"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2300">
                <a:latin typeface="Arial" pitchFamily="34" charset="0"/>
              </a:rPr>
              <a:t>22</a:t>
            </a:r>
            <a:endParaRPr lang="ru-RU" sz="2300">
              <a:latin typeface="Arial" pitchFamily="34" charset="0"/>
            </a:endParaRPr>
          </a:p>
        </p:txBody>
      </p:sp>
    </p:spTree>
  </p:cSld>
  <p:clrMapOvr>
    <a:masterClrMapping/>
  </p:clrMapOvr>
  <p:transition advClick="0">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258" name="Rectangle 2"/>
          <p:cNvSpPr>
            <a:spLocks noGrp="1" noChangeArrowheads="1"/>
          </p:cNvSpPr>
          <p:nvPr>
            <p:ph type="title"/>
          </p:nvPr>
        </p:nvSpPr>
        <p:spPr/>
        <p:txBody>
          <a:bodyPr/>
          <a:lstStyle/>
          <a:p>
            <a:pPr defTabSz="914400"/>
            <a:r>
              <a:rPr lang="en-US" sz="2200"/>
              <a:t>WP2: FP release from molten corium pool</a:t>
            </a:r>
            <a:r>
              <a:rPr lang="ru-RU" sz="2200"/>
              <a:t> </a:t>
            </a:r>
            <a:r>
              <a:rPr lang="en-US" sz="2200"/>
              <a:t>(Task2)</a:t>
            </a:r>
            <a:endParaRPr lang="ru-RU" sz="2200"/>
          </a:p>
        </p:txBody>
      </p:sp>
      <p:sp>
        <p:nvSpPr>
          <p:cNvPr id="736259" name="Rectangle 3"/>
          <p:cNvSpPr>
            <a:spLocks noGrp="1" noChangeArrowheads="1"/>
          </p:cNvSpPr>
          <p:nvPr>
            <p:ph type="body" idx="1"/>
          </p:nvPr>
        </p:nvSpPr>
        <p:spPr>
          <a:xfrm>
            <a:off x="611188" y="1268413"/>
            <a:ext cx="8215312" cy="4114800"/>
          </a:xfrm>
        </p:spPr>
        <p:txBody>
          <a:bodyPr/>
          <a:lstStyle/>
          <a:p>
            <a:pPr marL="342900" indent="-342900" defTabSz="914400"/>
            <a:r>
              <a:rPr lang="en-US" sz="2500"/>
              <a:t>Status of EVAN-FP1 experiment:</a:t>
            </a:r>
          </a:p>
          <a:p>
            <a:pPr marL="342900" indent="-342900" defTabSz="914400">
              <a:buFontTx/>
              <a:buNone/>
            </a:pPr>
            <a:endParaRPr lang="en-US" sz="2500"/>
          </a:p>
          <a:p>
            <a:pPr marL="342900" indent="-342900" defTabSz="914400">
              <a:buFontTx/>
              <a:buNone/>
            </a:pPr>
            <a:r>
              <a:rPr lang="en-US" sz="2500"/>
              <a:t>    - Test parameters and procedure have been coordinated</a:t>
            </a:r>
          </a:p>
          <a:p>
            <a:pPr marL="342900" indent="-342900" defTabSz="914400">
              <a:buFontTx/>
              <a:buNone/>
            </a:pPr>
            <a:endParaRPr lang="en-US" sz="2500"/>
          </a:p>
          <a:p>
            <a:pPr marL="342900" indent="-342900" defTabSz="914400">
              <a:buFontTx/>
              <a:buNone/>
            </a:pPr>
            <a:r>
              <a:rPr lang="en-US" sz="2500"/>
              <a:t>   -  Installation has been prepared</a:t>
            </a:r>
          </a:p>
          <a:p>
            <a:pPr marL="342900" indent="-342900" defTabSz="914400">
              <a:buFontTx/>
              <a:buNone/>
            </a:pPr>
            <a:endParaRPr lang="en-US" sz="2500"/>
          </a:p>
          <a:p>
            <a:pPr marL="342900" indent="-342900" defTabSz="914400">
              <a:buFontTx/>
              <a:buNone/>
            </a:pPr>
            <a:r>
              <a:rPr lang="en-US" sz="2500"/>
              <a:t>   - Pretest has been carried out</a:t>
            </a:r>
          </a:p>
          <a:p>
            <a:pPr marL="342900" indent="-342900" defTabSz="914400">
              <a:buFontTx/>
              <a:buNone/>
            </a:pPr>
            <a:endParaRPr lang="en-US" sz="2500"/>
          </a:p>
          <a:p>
            <a:pPr marL="342900" indent="-342900" defTabSz="914400">
              <a:buFontTx/>
              <a:buNone/>
            </a:pPr>
            <a:endParaRPr lang="en-US" sz="2500"/>
          </a:p>
          <a:p>
            <a:pPr marL="342900" indent="-342900" defTabSz="914400">
              <a:buFontTx/>
              <a:buNone/>
            </a:pPr>
            <a:endParaRPr lang="en-US" sz="2500"/>
          </a:p>
          <a:p>
            <a:pPr marL="342900" indent="-342900" defTabSz="914400">
              <a:buFontTx/>
              <a:buNone/>
            </a:pPr>
            <a:endParaRPr lang="en-US" sz="2500"/>
          </a:p>
        </p:txBody>
      </p:sp>
      <p:sp>
        <p:nvSpPr>
          <p:cNvPr id="73626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36261" name="Text Box 5"/>
          <p:cNvSpPr txBox="1">
            <a:spLocks noChangeArrowheads="1"/>
          </p:cNvSpPr>
          <p:nvPr/>
        </p:nvSpPr>
        <p:spPr bwMode="auto">
          <a:xfrm>
            <a:off x="8532813" y="6308725"/>
            <a:ext cx="508000"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2300">
                <a:latin typeface="Arial" pitchFamily="34" charset="0"/>
              </a:rPr>
              <a:t>23</a:t>
            </a:r>
            <a:endParaRPr lang="ru-RU" sz="2300">
              <a:latin typeface="Arial" pitchFamily="34" charset="0"/>
            </a:endParaRPr>
          </a:p>
        </p:txBody>
      </p:sp>
    </p:spTree>
  </p:cSld>
  <p:clrMapOvr>
    <a:masterClrMapping/>
  </p:clrMapOvr>
  <p:transition advClick="0">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306" name="Rectangle 2"/>
          <p:cNvSpPr>
            <a:spLocks noGrp="1" noChangeArrowheads="1"/>
          </p:cNvSpPr>
          <p:nvPr>
            <p:ph type="title"/>
          </p:nvPr>
        </p:nvSpPr>
        <p:spPr/>
        <p:txBody>
          <a:bodyPr/>
          <a:lstStyle/>
          <a:p>
            <a:pPr defTabSz="914400"/>
            <a:r>
              <a:rPr lang="en-US" sz="2200"/>
              <a:t>WP2: FP release from molten corium pool</a:t>
            </a:r>
            <a:r>
              <a:rPr lang="ru-RU" sz="2200"/>
              <a:t> </a:t>
            </a:r>
            <a:r>
              <a:rPr lang="en-US" sz="2200"/>
              <a:t>(Task2)</a:t>
            </a:r>
            <a:endParaRPr lang="ru-RU" sz="2200"/>
          </a:p>
        </p:txBody>
      </p:sp>
      <p:sp>
        <p:nvSpPr>
          <p:cNvPr id="738307" name="Rectangle 3"/>
          <p:cNvSpPr>
            <a:spLocks noGrp="1" noChangeArrowheads="1"/>
          </p:cNvSpPr>
          <p:nvPr>
            <p:ph type="body" idx="1"/>
          </p:nvPr>
        </p:nvSpPr>
        <p:spPr>
          <a:xfrm>
            <a:off x="611188" y="1268413"/>
            <a:ext cx="8215312" cy="4114800"/>
          </a:xfrm>
        </p:spPr>
        <p:txBody>
          <a:bodyPr/>
          <a:lstStyle/>
          <a:p>
            <a:pPr marL="342900" indent="-342900" defTabSz="914400"/>
            <a:r>
              <a:rPr lang="en-US" sz="2500"/>
              <a:t>Objectives of Pre-EVAN FP1 experiment:</a:t>
            </a:r>
          </a:p>
          <a:p>
            <a:pPr marL="342900" indent="-342900" defTabSz="914400">
              <a:buFontTx/>
              <a:buNone/>
            </a:pPr>
            <a:endParaRPr lang="en-US" sz="2500"/>
          </a:p>
          <a:p>
            <a:pPr marL="342900" indent="-342900" defTabSz="914400">
              <a:buFontTx/>
              <a:buNone/>
            </a:pPr>
            <a:r>
              <a:rPr lang="en-US" sz="2500" b="0">
                <a:solidFill>
                  <a:schemeClr val="tx1"/>
                </a:solidFill>
              </a:rPr>
              <a:t>    - </a:t>
            </a:r>
            <a:r>
              <a:rPr lang="en-US" sz="2500" b="0"/>
              <a:t>Functional</a:t>
            </a:r>
            <a:r>
              <a:rPr lang="ru-RU" sz="2500" b="0"/>
              <a:t> </a:t>
            </a:r>
            <a:r>
              <a:rPr lang="en-US" sz="2500" b="0"/>
              <a:t>check of the furnace and gas-aerosol system</a:t>
            </a:r>
          </a:p>
          <a:p>
            <a:pPr marL="342900" indent="-342900" defTabSz="914400">
              <a:buFontTx/>
              <a:buNone/>
            </a:pPr>
            <a:endParaRPr lang="en-US" sz="2500" b="0"/>
          </a:p>
          <a:p>
            <a:pPr marL="342900" indent="-342900" defTabSz="914400">
              <a:buFontTx/>
              <a:buNone/>
            </a:pPr>
            <a:r>
              <a:rPr lang="en-US" sz="2500" b="0"/>
              <a:t>   - Choice of oxygen content in Ar/O</a:t>
            </a:r>
            <a:r>
              <a:rPr lang="en-US" sz="2500" b="0" baseline="-25000"/>
              <a:t>2</a:t>
            </a:r>
            <a:r>
              <a:rPr lang="en-US" sz="2500" b="0"/>
              <a:t> mixture</a:t>
            </a:r>
          </a:p>
          <a:p>
            <a:pPr marL="342900" indent="-342900" defTabSz="914400">
              <a:buFontTx/>
              <a:buNone/>
            </a:pPr>
            <a:endParaRPr lang="ru-RU" sz="2500" b="0">
              <a:solidFill>
                <a:schemeClr val="tx1"/>
              </a:solidFill>
            </a:endParaRPr>
          </a:p>
          <a:p>
            <a:pPr marL="342900" indent="-342900" defTabSz="914400">
              <a:buFontTx/>
              <a:buNone/>
            </a:pPr>
            <a:r>
              <a:rPr lang="en-US" sz="2500"/>
              <a:t>    - </a:t>
            </a:r>
            <a:r>
              <a:rPr lang="en-US" sz="2500" b="0"/>
              <a:t>Determination of melt oxidation rate during transient from C 70 to C 100</a:t>
            </a:r>
          </a:p>
          <a:p>
            <a:pPr marL="342900" indent="-342900" defTabSz="914400">
              <a:buFontTx/>
              <a:buNone/>
            </a:pPr>
            <a:endParaRPr lang="en-US" sz="2500" b="0"/>
          </a:p>
          <a:p>
            <a:pPr marL="342900" indent="-342900" defTabSz="914400">
              <a:buFontTx/>
              <a:buNone/>
            </a:pPr>
            <a:endParaRPr lang="en-US" sz="2500"/>
          </a:p>
          <a:p>
            <a:pPr marL="342900" indent="-342900" defTabSz="914400">
              <a:buFontTx/>
              <a:buNone/>
            </a:pPr>
            <a:endParaRPr lang="en-US" sz="2500"/>
          </a:p>
        </p:txBody>
      </p:sp>
      <p:sp>
        <p:nvSpPr>
          <p:cNvPr id="73830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38309" name="Text Box 5"/>
          <p:cNvSpPr txBox="1">
            <a:spLocks noChangeArrowheads="1"/>
          </p:cNvSpPr>
          <p:nvPr/>
        </p:nvSpPr>
        <p:spPr bwMode="auto">
          <a:xfrm>
            <a:off x="8532813" y="6308725"/>
            <a:ext cx="508000"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2300">
                <a:latin typeface="Arial" pitchFamily="34" charset="0"/>
              </a:rPr>
              <a:t>24</a:t>
            </a:r>
            <a:endParaRPr lang="ru-RU" sz="2300">
              <a:latin typeface="Arial" pitchFamily="34" charset="0"/>
            </a:endParaRPr>
          </a:p>
        </p:txBody>
      </p:sp>
    </p:spTree>
  </p:cSld>
  <p:clrMapOvr>
    <a:masterClrMapping/>
  </p:clrMapOvr>
  <p:transition advClick="0">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4" name="Rectangle 2"/>
          <p:cNvSpPr>
            <a:spLocks noGrp="1" noChangeArrowheads="1"/>
          </p:cNvSpPr>
          <p:nvPr>
            <p:ph type="title"/>
          </p:nvPr>
        </p:nvSpPr>
        <p:spPr/>
        <p:txBody>
          <a:bodyPr/>
          <a:lstStyle/>
          <a:p>
            <a:pPr defTabSz="914400"/>
            <a:r>
              <a:rPr lang="en-US" sz="2200"/>
              <a:t>WP2: FP release from molten corium pool</a:t>
            </a:r>
            <a:r>
              <a:rPr lang="ru-RU" sz="2200"/>
              <a:t> </a:t>
            </a:r>
            <a:r>
              <a:rPr lang="en-US" sz="2200"/>
              <a:t>(Task2)</a:t>
            </a:r>
            <a:endParaRPr lang="ru-RU" sz="2200"/>
          </a:p>
        </p:txBody>
      </p:sp>
      <p:sp>
        <p:nvSpPr>
          <p:cNvPr id="740355" name="Rectangle 3"/>
          <p:cNvSpPr>
            <a:spLocks noGrp="1" noChangeArrowheads="1"/>
          </p:cNvSpPr>
          <p:nvPr>
            <p:ph type="body" idx="1"/>
          </p:nvPr>
        </p:nvSpPr>
        <p:spPr>
          <a:xfrm>
            <a:off x="928688" y="981075"/>
            <a:ext cx="8215312" cy="576263"/>
          </a:xfrm>
        </p:spPr>
        <p:txBody>
          <a:bodyPr/>
          <a:lstStyle/>
          <a:p>
            <a:pPr marL="342900" indent="-342900" defTabSz="914400"/>
            <a:r>
              <a:rPr lang="en-US" sz="2500"/>
              <a:t>Pre-EVAN FP1 conditions:</a:t>
            </a:r>
          </a:p>
          <a:p>
            <a:pPr marL="342900" indent="-342900" defTabSz="914400">
              <a:buFontTx/>
              <a:buNone/>
            </a:pPr>
            <a:endParaRPr lang="en-US" sz="2500"/>
          </a:p>
          <a:p>
            <a:pPr marL="342900" indent="-342900" defTabSz="914400">
              <a:buFontTx/>
              <a:buNone/>
            </a:pPr>
            <a:r>
              <a:rPr lang="en-US" sz="2500" b="0">
                <a:solidFill>
                  <a:schemeClr val="tx1"/>
                </a:solidFill>
              </a:rPr>
              <a:t>    </a:t>
            </a:r>
            <a:endParaRPr lang="en-US" sz="2500"/>
          </a:p>
          <a:p>
            <a:pPr marL="342900" indent="-342900" defTabSz="914400">
              <a:buFontTx/>
              <a:buNone/>
            </a:pPr>
            <a:endParaRPr lang="en-US" sz="2500"/>
          </a:p>
        </p:txBody>
      </p:sp>
      <p:sp>
        <p:nvSpPr>
          <p:cNvPr id="74035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40357" name="Text Box 5"/>
          <p:cNvSpPr txBox="1">
            <a:spLocks noChangeArrowheads="1"/>
          </p:cNvSpPr>
          <p:nvPr/>
        </p:nvSpPr>
        <p:spPr bwMode="auto">
          <a:xfrm>
            <a:off x="900113" y="2420938"/>
            <a:ext cx="7127875" cy="1655762"/>
          </a:xfrm>
          <a:prstGeom prst="rect">
            <a:avLst/>
          </a:prstGeom>
          <a:solidFill>
            <a:schemeClr val="bg1"/>
          </a:solidFill>
          <a:ln>
            <a:noFill/>
          </a:ln>
          <a:effectLst/>
          <a:extLs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pPr>
              <a:buFontTx/>
              <a:buChar char="•"/>
            </a:pPr>
            <a:r>
              <a:rPr lang="ru-RU" b="0">
                <a:solidFill>
                  <a:srgbClr val="990000"/>
                </a:solidFill>
                <a:cs typeface="Arial" pitchFamily="34" charset="0"/>
              </a:rPr>
              <a:t> </a:t>
            </a:r>
            <a:r>
              <a:rPr lang="en-US" b="0">
                <a:solidFill>
                  <a:srgbClr val="990000"/>
                </a:solidFill>
                <a:latin typeface="Arial" pitchFamily="34" charset="0"/>
                <a:cs typeface="Arial" pitchFamily="34" charset="0"/>
              </a:rPr>
              <a:t>Melt mass</a:t>
            </a:r>
            <a:r>
              <a:rPr lang="ru-RU" b="0">
                <a:solidFill>
                  <a:srgbClr val="990000"/>
                </a:solidFill>
                <a:latin typeface="Arial" pitchFamily="34" charset="0"/>
                <a:cs typeface="Arial" pitchFamily="34" charset="0"/>
              </a:rPr>
              <a:t>: 1</a:t>
            </a:r>
            <a:r>
              <a:rPr lang="en-US" b="0">
                <a:solidFill>
                  <a:srgbClr val="990000"/>
                </a:solidFill>
                <a:latin typeface="Arial" pitchFamily="34" charset="0"/>
                <a:cs typeface="Arial" pitchFamily="34" charset="0"/>
              </a:rPr>
              <a:t>6</a:t>
            </a:r>
            <a:r>
              <a:rPr lang="ru-RU" b="0">
                <a:solidFill>
                  <a:srgbClr val="990000"/>
                </a:solidFill>
                <a:latin typeface="Arial" pitchFamily="34" charset="0"/>
                <a:cs typeface="Arial" pitchFamily="34" charset="0"/>
              </a:rPr>
              <a:t>00 </a:t>
            </a:r>
            <a:r>
              <a:rPr lang="en-US" b="0">
                <a:solidFill>
                  <a:srgbClr val="990000"/>
                </a:solidFill>
                <a:latin typeface="Arial" pitchFamily="34" charset="0"/>
                <a:cs typeface="Arial" pitchFamily="34" charset="0"/>
              </a:rPr>
              <a:t>g</a:t>
            </a:r>
            <a:endParaRPr lang="ru-RU" b="0">
              <a:solidFill>
                <a:srgbClr val="990000"/>
              </a:solidFill>
              <a:cs typeface="Arial" pitchFamily="34" charset="0"/>
            </a:endParaRPr>
          </a:p>
          <a:p>
            <a:pPr>
              <a:buFontTx/>
              <a:buChar char="•"/>
            </a:pPr>
            <a:r>
              <a:rPr lang="ru-RU" b="0">
                <a:solidFill>
                  <a:srgbClr val="990000"/>
                </a:solidFill>
                <a:cs typeface="Arial" pitchFamily="34" charset="0"/>
              </a:rPr>
              <a:t> </a:t>
            </a:r>
            <a:r>
              <a:rPr lang="en-US" b="0">
                <a:solidFill>
                  <a:srgbClr val="990000"/>
                </a:solidFill>
                <a:latin typeface="Arial" pitchFamily="34" charset="0"/>
                <a:cs typeface="Arial" pitchFamily="34" charset="0"/>
              </a:rPr>
              <a:t>Initial index of corium oxidation</a:t>
            </a:r>
            <a:r>
              <a:rPr lang="ru-RU" b="0">
                <a:solidFill>
                  <a:srgbClr val="990000"/>
                </a:solidFill>
                <a:cs typeface="Arial" pitchFamily="34" charset="0"/>
              </a:rPr>
              <a:t>: С-</a:t>
            </a:r>
            <a:r>
              <a:rPr lang="ru-RU" b="0">
                <a:solidFill>
                  <a:srgbClr val="990000"/>
                </a:solidFill>
                <a:latin typeface="Arial" pitchFamily="34" charset="0"/>
                <a:cs typeface="Arial" pitchFamily="34" charset="0"/>
              </a:rPr>
              <a:t>70</a:t>
            </a:r>
          </a:p>
          <a:p>
            <a:pPr>
              <a:buFontTx/>
              <a:buChar char="•"/>
            </a:pPr>
            <a:r>
              <a:rPr lang="ru-RU" b="0">
                <a:solidFill>
                  <a:srgbClr val="990000"/>
                </a:solidFill>
                <a:latin typeface="Arial" pitchFamily="34" charset="0"/>
                <a:cs typeface="Arial" pitchFamily="34" charset="0"/>
              </a:rPr>
              <a:t> </a:t>
            </a:r>
            <a:r>
              <a:rPr lang="en-US" b="0">
                <a:solidFill>
                  <a:srgbClr val="990000"/>
                </a:solidFill>
                <a:latin typeface="Arial" pitchFamily="34" charset="0"/>
                <a:cs typeface="Arial" pitchFamily="34" charset="0"/>
              </a:rPr>
              <a:t>U/Zr = 1.2</a:t>
            </a:r>
          </a:p>
          <a:p>
            <a:pPr>
              <a:buFontTx/>
              <a:buChar char="•"/>
            </a:pPr>
            <a:r>
              <a:rPr lang="en-US" b="0">
                <a:solidFill>
                  <a:srgbClr val="990000"/>
                </a:solidFill>
                <a:latin typeface="Arial" pitchFamily="34" charset="0"/>
                <a:cs typeface="Arial" pitchFamily="34" charset="0"/>
              </a:rPr>
              <a:t> No FPS in the melt</a:t>
            </a:r>
            <a:endParaRPr lang="ru-RU" b="0">
              <a:solidFill>
                <a:srgbClr val="990000"/>
              </a:solidFill>
              <a:latin typeface="Arial" pitchFamily="34" charset="0"/>
            </a:endParaRPr>
          </a:p>
        </p:txBody>
      </p:sp>
      <p:sp>
        <p:nvSpPr>
          <p:cNvPr id="740358" name="Text Box 6"/>
          <p:cNvSpPr txBox="1">
            <a:spLocks noChangeArrowheads="1"/>
          </p:cNvSpPr>
          <p:nvPr/>
        </p:nvSpPr>
        <p:spPr bwMode="auto">
          <a:xfrm>
            <a:off x="1116013" y="1773238"/>
            <a:ext cx="3538537" cy="442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2300">
                <a:solidFill>
                  <a:srgbClr val="000066"/>
                </a:solidFill>
                <a:latin typeface="Arial" pitchFamily="34" charset="0"/>
              </a:rPr>
              <a:t>Main parameters of melt</a:t>
            </a:r>
            <a:endParaRPr lang="ru-RU" sz="2300">
              <a:solidFill>
                <a:srgbClr val="000066"/>
              </a:solidFill>
              <a:latin typeface="Arial" pitchFamily="34" charset="0"/>
            </a:endParaRPr>
          </a:p>
        </p:txBody>
      </p:sp>
      <p:sp>
        <p:nvSpPr>
          <p:cNvPr id="740359" name="Text Box 7"/>
          <p:cNvSpPr txBox="1">
            <a:spLocks noChangeArrowheads="1"/>
          </p:cNvSpPr>
          <p:nvPr/>
        </p:nvSpPr>
        <p:spPr bwMode="auto">
          <a:xfrm>
            <a:off x="1116013" y="4508500"/>
            <a:ext cx="3505200"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2300">
                <a:solidFill>
                  <a:srgbClr val="000066"/>
                </a:solidFill>
                <a:latin typeface="Arial" pitchFamily="34" charset="0"/>
              </a:rPr>
              <a:t>Above-melt atmosphere</a:t>
            </a:r>
            <a:endParaRPr lang="ru-RU" sz="2300">
              <a:solidFill>
                <a:srgbClr val="000066"/>
              </a:solidFill>
              <a:latin typeface="Arial" pitchFamily="34" charset="0"/>
            </a:endParaRPr>
          </a:p>
        </p:txBody>
      </p:sp>
      <p:sp>
        <p:nvSpPr>
          <p:cNvPr id="740360" name="Text Box 8"/>
          <p:cNvSpPr txBox="1">
            <a:spLocks noChangeArrowheads="1"/>
          </p:cNvSpPr>
          <p:nvPr/>
        </p:nvSpPr>
        <p:spPr bwMode="auto">
          <a:xfrm>
            <a:off x="1042988" y="5084763"/>
            <a:ext cx="7416800" cy="1512887"/>
          </a:xfrm>
          <a:prstGeom prst="rect">
            <a:avLst/>
          </a:prstGeom>
          <a:solidFill>
            <a:schemeClr val="bg1"/>
          </a:solidFill>
          <a:ln>
            <a:noFill/>
          </a:ln>
          <a:effectLst/>
          <a:extLs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pPr>
              <a:buFontTx/>
              <a:buChar char="•"/>
            </a:pPr>
            <a:r>
              <a:rPr lang="ru-RU" b="0">
                <a:solidFill>
                  <a:srgbClr val="990000"/>
                </a:solidFill>
                <a:cs typeface="Arial" pitchFamily="34" charset="0"/>
              </a:rPr>
              <a:t> </a:t>
            </a:r>
            <a:r>
              <a:rPr lang="en-US" b="0">
                <a:solidFill>
                  <a:srgbClr val="990000"/>
                </a:solidFill>
                <a:latin typeface="Arial" pitchFamily="34" charset="0"/>
                <a:cs typeface="Arial" pitchFamily="34" charset="0"/>
              </a:rPr>
              <a:t>Dry, high-purity</a:t>
            </a:r>
            <a:r>
              <a:rPr lang="ru-RU" b="0">
                <a:solidFill>
                  <a:srgbClr val="990000"/>
                </a:solidFill>
                <a:latin typeface="Arial" pitchFamily="34" charset="0"/>
                <a:cs typeface="Arial" pitchFamily="34" charset="0"/>
              </a:rPr>
              <a:t> </a:t>
            </a:r>
            <a:r>
              <a:rPr lang="en-US" b="0">
                <a:solidFill>
                  <a:srgbClr val="990000"/>
                </a:solidFill>
                <a:latin typeface="Arial" pitchFamily="34" charset="0"/>
                <a:cs typeface="Arial" pitchFamily="34" charset="0"/>
              </a:rPr>
              <a:t>Ar (At steady state)</a:t>
            </a:r>
            <a:endParaRPr lang="ru-RU" b="0">
              <a:solidFill>
                <a:srgbClr val="990000"/>
              </a:solidFill>
              <a:cs typeface="Arial" pitchFamily="34" charset="0"/>
            </a:endParaRPr>
          </a:p>
          <a:p>
            <a:pPr>
              <a:buFontTx/>
              <a:buChar char="•"/>
            </a:pPr>
            <a:r>
              <a:rPr lang="ru-RU" b="0">
                <a:solidFill>
                  <a:srgbClr val="990000"/>
                </a:solidFill>
                <a:latin typeface="Arial" pitchFamily="34" charset="0"/>
                <a:cs typeface="Arial" pitchFamily="34" charset="0"/>
              </a:rPr>
              <a:t> </a:t>
            </a:r>
            <a:r>
              <a:rPr lang="en-US" sz="2300" b="0">
                <a:solidFill>
                  <a:srgbClr val="990000"/>
                </a:solidFill>
                <a:latin typeface="Arial" pitchFamily="34" charset="0"/>
              </a:rPr>
              <a:t>Argon/oxygen</a:t>
            </a:r>
            <a:r>
              <a:rPr lang="en-US" sz="2300" b="0">
                <a:latin typeface="Arial" pitchFamily="34" charset="0"/>
              </a:rPr>
              <a:t> </a:t>
            </a:r>
            <a:r>
              <a:rPr lang="en-US" b="0">
                <a:solidFill>
                  <a:srgbClr val="990000"/>
                </a:solidFill>
                <a:latin typeface="Arial" pitchFamily="34" charset="0"/>
                <a:cs typeface="Arial" pitchFamily="34" charset="0"/>
              </a:rPr>
              <a:t>mixtures </a:t>
            </a:r>
            <a:r>
              <a:rPr lang="en-US" sz="2300" b="0">
                <a:solidFill>
                  <a:srgbClr val="990000"/>
                </a:solidFill>
                <a:latin typeface="Arial" pitchFamily="34" charset="0"/>
              </a:rPr>
              <a:t>with O</a:t>
            </a:r>
            <a:r>
              <a:rPr lang="en-US" sz="2300" b="0" baseline="-25000">
                <a:solidFill>
                  <a:srgbClr val="990000"/>
                </a:solidFill>
                <a:latin typeface="Arial" pitchFamily="34" charset="0"/>
              </a:rPr>
              <a:t>2</a:t>
            </a:r>
            <a:r>
              <a:rPr lang="en-US" sz="2300" b="0">
                <a:solidFill>
                  <a:srgbClr val="990000"/>
                </a:solidFill>
                <a:latin typeface="Arial" pitchFamily="34" charset="0"/>
              </a:rPr>
              <a:t> volume fraction </a:t>
            </a:r>
            <a:r>
              <a:rPr lang="ru-RU" b="0">
                <a:solidFill>
                  <a:srgbClr val="990000"/>
                </a:solidFill>
                <a:latin typeface="Arial" pitchFamily="34" charset="0"/>
                <a:cs typeface="Arial" pitchFamily="34" charset="0"/>
              </a:rPr>
              <a:t>5…20 </a:t>
            </a:r>
            <a:r>
              <a:rPr lang="en-US" b="0">
                <a:solidFill>
                  <a:srgbClr val="990000"/>
                </a:solidFill>
                <a:latin typeface="Arial" pitchFamily="34" charset="0"/>
                <a:cs typeface="Arial" pitchFamily="34" charset="0"/>
              </a:rPr>
              <a:t>vol. </a:t>
            </a:r>
            <a:r>
              <a:rPr lang="ru-RU" b="0">
                <a:solidFill>
                  <a:srgbClr val="990000"/>
                </a:solidFill>
                <a:cs typeface="Arial" pitchFamily="34" charset="0"/>
              </a:rPr>
              <a:t>%</a:t>
            </a:r>
            <a:r>
              <a:rPr lang="en-US" b="0">
                <a:solidFill>
                  <a:srgbClr val="990000"/>
                </a:solidFill>
                <a:cs typeface="Arial" pitchFamily="34" charset="0"/>
              </a:rPr>
              <a:t> </a:t>
            </a:r>
            <a:r>
              <a:rPr lang="en-US" b="0">
                <a:solidFill>
                  <a:srgbClr val="990000"/>
                </a:solidFill>
                <a:latin typeface="Arial" pitchFamily="34" charset="0"/>
                <a:cs typeface="Arial" pitchFamily="34" charset="0"/>
              </a:rPr>
              <a:t>(During transients)</a:t>
            </a:r>
          </a:p>
          <a:p>
            <a:pPr>
              <a:buFontTx/>
              <a:buChar char="•"/>
            </a:pPr>
            <a:r>
              <a:rPr lang="en-US" sz="2300" b="0">
                <a:solidFill>
                  <a:srgbClr val="990000"/>
                </a:solidFill>
                <a:latin typeface="Arial" pitchFamily="34" charset="0"/>
              </a:rPr>
              <a:t> Flow rate</a:t>
            </a:r>
            <a:r>
              <a:rPr lang="en-US" b="0">
                <a:solidFill>
                  <a:srgbClr val="990000"/>
                </a:solidFill>
                <a:cs typeface="Arial" pitchFamily="34" charset="0"/>
              </a:rPr>
              <a:t> 10 l/min (like in FPRMP and LPP tests)</a:t>
            </a:r>
          </a:p>
          <a:p>
            <a:pPr>
              <a:buFontTx/>
              <a:buChar char="•"/>
            </a:pPr>
            <a:endParaRPr lang="ru-RU" b="0">
              <a:solidFill>
                <a:srgbClr val="990000"/>
              </a:solidFill>
              <a:cs typeface="Arial" pitchFamily="34" charset="0"/>
            </a:endParaRPr>
          </a:p>
        </p:txBody>
      </p:sp>
      <p:sp>
        <p:nvSpPr>
          <p:cNvPr id="740361" name="Text Box 9"/>
          <p:cNvSpPr txBox="1">
            <a:spLocks noChangeArrowheads="1"/>
          </p:cNvSpPr>
          <p:nvPr/>
        </p:nvSpPr>
        <p:spPr bwMode="auto">
          <a:xfrm>
            <a:off x="8532813" y="6308725"/>
            <a:ext cx="508000"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2300">
                <a:latin typeface="Arial" pitchFamily="34" charset="0"/>
              </a:rPr>
              <a:t>25</a:t>
            </a:r>
            <a:endParaRPr lang="ru-RU" sz="2300">
              <a:latin typeface="Arial" pitchFamily="34" charset="0"/>
            </a:endParaRPr>
          </a:p>
        </p:txBody>
      </p:sp>
    </p:spTree>
  </p:cSld>
  <p:clrMapOvr>
    <a:masterClrMapping/>
  </p:clrMapOvr>
  <p:transition advClick="0">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2" name="Rectangle 2"/>
          <p:cNvSpPr>
            <a:spLocks noGrp="1" noChangeArrowheads="1"/>
          </p:cNvSpPr>
          <p:nvPr>
            <p:ph type="title"/>
          </p:nvPr>
        </p:nvSpPr>
        <p:spPr/>
        <p:txBody>
          <a:bodyPr/>
          <a:lstStyle/>
          <a:p>
            <a:pPr defTabSz="914400"/>
            <a:r>
              <a:rPr lang="en-US" sz="2200"/>
              <a:t>WP2: FP release from molten corium pool</a:t>
            </a:r>
            <a:r>
              <a:rPr lang="ru-RU" sz="2200"/>
              <a:t> </a:t>
            </a:r>
            <a:r>
              <a:rPr lang="en-US" sz="2200"/>
              <a:t>(Task2)</a:t>
            </a:r>
            <a:endParaRPr lang="ru-RU" sz="2200"/>
          </a:p>
        </p:txBody>
      </p:sp>
      <p:sp>
        <p:nvSpPr>
          <p:cNvPr id="742403" name="Rectangle 3"/>
          <p:cNvSpPr>
            <a:spLocks noGrp="1" noChangeArrowheads="1"/>
          </p:cNvSpPr>
          <p:nvPr>
            <p:ph type="body" idx="1"/>
          </p:nvPr>
        </p:nvSpPr>
        <p:spPr>
          <a:xfrm>
            <a:off x="928688" y="692150"/>
            <a:ext cx="8215312" cy="576263"/>
          </a:xfrm>
        </p:spPr>
        <p:txBody>
          <a:bodyPr/>
          <a:lstStyle/>
          <a:p>
            <a:pPr marL="342900" indent="-342900" defTabSz="914400"/>
            <a:r>
              <a:rPr lang="en-US" sz="2500"/>
              <a:t>Pre-EVAN FP1 main results:</a:t>
            </a:r>
          </a:p>
          <a:p>
            <a:pPr marL="342900" indent="-342900" defTabSz="914400">
              <a:buFontTx/>
              <a:buChar char="-"/>
            </a:pPr>
            <a:r>
              <a:rPr lang="en-US" sz="2500"/>
              <a:t>Efficiency of installation has been demonstrated</a:t>
            </a:r>
          </a:p>
          <a:p>
            <a:pPr marL="342900" indent="-342900" defTabSz="914400">
              <a:buFontTx/>
              <a:buChar char="-"/>
            </a:pPr>
            <a:r>
              <a:rPr lang="en-US" sz="2500"/>
              <a:t>Minor factors: high aerosol transport losses and unknown efficiency of the bubblers for </a:t>
            </a:r>
            <a:r>
              <a:rPr lang="en-US"/>
              <a:t>entrapping </a:t>
            </a:r>
            <a:r>
              <a:rPr lang="en-US" sz="2500"/>
              <a:t>gaseous Ru</a:t>
            </a:r>
          </a:p>
          <a:p>
            <a:pPr marL="342900" indent="-342900" defTabSz="914400">
              <a:buFontTx/>
              <a:buChar char="-"/>
            </a:pPr>
            <a:r>
              <a:rPr lang="en-US" sz="2500"/>
              <a:t>20 vol % of O</a:t>
            </a:r>
            <a:r>
              <a:rPr lang="en-US" sz="2500" baseline="-25000"/>
              <a:t>2</a:t>
            </a:r>
            <a:r>
              <a:rPr lang="en-US" sz="2500"/>
              <a:t> content in Ar have been selected for EVAN FP1 test</a:t>
            </a:r>
          </a:p>
          <a:p>
            <a:pPr marL="342900" indent="-342900" defTabSz="914400">
              <a:buFontTx/>
              <a:buChar char="-"/>
            </a:pPr>
            <a:r>
              <a:rPr lang="en-US" sz="2500"/>
              <a:t>Melt oxidation rate is not sensitive to metallic Zr content in the melt </a:t>
            </a:r>
          </a:p>
          <a:p>
            <a:pPr marL="342900" indent="-342900" defTabSz="914400">
              <a:buFontTx/>
              <a:buChar char="-"/>
            </a:pPr>
            <a:r>
              <a:rPr lang="en-US" sz="2500"/>
              <a:t>Aerosol mass releases have been determined without  FPS</a:t>
            </a:r>
          </a:p>
          <a:p>
            <a:pPr marL="342900" indent="-342900" defTabSz="914400">
              <a:buFontTx/>
              <a:buChar char="-"/>
            </a:pPr>
            <a:endParaRPr lang="en-US" sz="2500"/>
          </a:p>
          <a:p>
            <a:pPr marL="342900" indent="-342900" defTabSz="914400">
              <a:buFontTx/>
              <a:buNone/>
            </a:pPr>
            <a:endParaRPr lang="en-US" sz="2500"/>
          </a:p>
        </p:txBody>
      </p:sp>
      <p:sp>
        <p:nvSpPr>
          <p:cNvPr id="74240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42405" name="Text Box 5"/>
          <p:cNvSpPr txBox="1">
            <a:spLocks noChangeArrowheads="1"/>
          </p:cNvSpPr>
          <p:nvPr/>
        </p:nvSpPr>
        <p:spPr bwMode="auto">
          <a:xfrm>
            <a:off x="8532813" y="6308725"/>
            <a:ext cx="508000"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2300">
                <a:latin typeface="Arial" pitchFamily="34" charset="0"/>
              </a:rPr>
              <a:t>26</a:t>
            </a:r>
            <a:endParaRPr lang="ru-RU" sz="2300">
              <a:latin typeface="Arial" pitchFamily="34" charset="0"/>
            </a:endParaRPr>
          </a:p>
        </p:txBody>
      </p:sp>
    </p:spTree>
  </p:cSld>
  <p:clrMapOvr>
    <a:masterClrMapping/>
  </p:clrMapOvr>
  <p:transition advClick="0">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0" name="Rectangle 2"/>
          <p:cNvSpPr>
            <a:spLocks noGrp="1" noChangeArrowheads="1"/>
          </p:cNvSpPr>
          <p:nvPr>
            <p:ph type="title"/>
          </p:nvPr>
        </p:nvSpPr>
        <p:spPr/>
        <p:txBody>
          <a:bodyPr/>
          <a:lstStyle/>
          <a:p>
            <a:pPr defTabSz="914400"/>
            <a:r>
              <a:rPr lang="en-US" sz="2200"/>
              <a:t>WP2: FP release from molten corium pool</a:t>
            </a:r>
            <a:r>
              <a:rPr lang="ru-RU" sz="2200"/>
              <a:t> </a:t>
            </a:r>
            <a:r>
              <a:rPr lang="en-US" sz="2200"/>
              <a:t>(Task2)</a:t>
            </a:r>
            <a:endParaRPr lang="ru-RU" sz="2200"/>
          </a:p>
        </p:txBody>
      </p:sp>
      <p:sp>
        <p:nvSpPr>
          <p:cNvPr id="744451" name="Rectangle 3"/>
          <p:cNvSpPr>
            <a:spLocks noGrp="1" noChangeArrowheads="1"/>
          </p:cNvSpPr>
          <p:nvPr>
            <p:ph type="body" idx="1"/>
          </p:nvPr>
        </p:nvSpPr>
        <p:spPr>
          <a:xfrm>
            <a:off x="928688" y="1268413"/>
            <a:ext cx="8215312" cy="576262"/>
          </a:xfrm>
        </p:spPr>
        <p:txBody>
          <a:bodyPr/>
          <a:lstStyle/>
          <a:p>
            <a:pPr marL="342900" indent="-342900" defTabSz="914400"/>
            <a:r>
              <a:rPr lang="en-US" sz="2500"/>
              <a:t>Planning for the next quarter:</a:t>
            </a:r>
          </a:p>
          <a:p>
            <a:pPr marL="342900" indent="-342900" defTabSz="914400"/>
            <a:endParaRPr lang="en-US" sz="2500"/>
          </a:p>
          <a:p>
            <a:pPr marL="342900" indent="-342900" defTabSz="914400">
              <a:buFontTx/>
              <a:buChar char="-"/>
            </a:pPr>
            <a:r>
              <a:rPr lang="en-US" sz="2500"/>
              <a:t>EVAN FP1 test: 		October 2007</a:t>
            </a:r>
          </a:p>
          <a:p>
            <a:pPr marL="342900" indent="-342900" defTabSz="914400">
              <a:buFontTx/>
              <a:buChar char="-"/>
            </a:pPr>
            <a:r>
              <a:rPr lang="en-US" sz="2500"/>
              <a:t>Posttest analysis: 	November 2007</a:t>
            </a:r>
          </a:p>
          <a:p>
            <a:pPr marL="342900" indent="-342900" defTabSz="914400">
              <a:buFontTx/>
              <a:buChar char="-"/>
            </a:pPr>
            <a:r>
              <a:rPr lang="en-US" sz="2500"/>
              <a:t>Report: 			December 2007</a:t>
            </a:r>
          </a:p>
          <a:p>
            <a:pPr marL="342900" indent="-342900" defTabSz="914400">
              <a:buFontTx/>
              <a:buNone/>
            </a:pPr>
            <a:endParaRPr lang="en-US" sz="2500"/>
          </a:p>
          <a:p>
            <a:pPr marL="342900" indent="-342900" defTabSz="914400">
              <a:buFontTx/>
              <a:buNone/>
            </a:pPr>
            <a:r>
              <a:rPr lang="en-US" sz="2500" b="0">
                <a:solidFill>
                  <a:schemeClr val="tx1"/>
                </a:solidFill>
              </a:rPr>
              <a:t>    </a:t>
            </a:r>
            <a:endParaRPr lang="en-US" sz="2500"/>
          </a:p>
          <a:p>
            <a:pPr marL="342900" indent="-342900" defTabSz="914400">
              <a:buFontTx/>
              <a:buNone/>
            </a:pPr>
            <a:endParaRPr lang="en-US" sz="2500"/>
          </a:p>
        </p:txBody>
      </p:sp>
      <p:sp>
        <p:nvSpPr>
          <p:cNvPr id="74445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44453" name="Text Box 5"/>
          <p:cNvSpPr txBox="1">
            <a:spLocks noChangeArrowheads="1"/>
          </p:cNvSpPr>
          <p:nvPr/>
        </p:nvSpPr>
        <p:spPr bwMode="auto">
          <a:xfrm>
            <a:off x="8532813" y="6308725"/>
            <a:ext cx="508000"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2300">
                <a:latin typeface="Arial" pitchFamily="34" charset="0"/>
              </a:rPr>
              <a:t>27</a:t>
            </a:r>
            <a:endParaRPr lang="ru-RU" sz="2300">
              <a:latin typeface="Arial" pitchFamily="34" charset="0"/>
            </a:endParaRPr>
          </a:p>
        </p:txBody>
      </p:sp>
    </p:spTree>
  </p:cSld>
  <p:clrMapOvr>
    <a:masterClrMapping/>
  </p:clrMapOvr>
  <p:transition advClick="0">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194" name="Rectangle 2"/>
          <p:cNvSpPr>
            <a:spLocks noGrp="1" noChangeArrowheads="1"/>
          </p:cNvSpPr>
          <p:nvPr>
            <p:ph type="title"/>
          </p:nvPr>
        </p:nvSpPr>
        <p:spPr>
          <a:xfrm>
            <a:off x="539750" y="280988"/>
            <a:ext cx="8208963" cy="431800"/>
          </a:xfrm>
        </p:spPr>
        <p:txBody>
          <a:bodyPr/>
          <a:lstStyle/>
          <a:p>
            <a:pPr defTabSz="914400"/>
            <a:r>
              <a:rPr lang="en-US" sz="2200"/>
              <a:t>WP2: FP release from molten pool modeling (Task 3</a:t>
            </a:r>
            <a:r>
              <a:rPr lang="ru-RU" sz="2200"/>
              <a:t>)</a:t>
            </a:r>
          </a:p>
        </p:txBody>
      </p:sp>
      <p:sp>
        <p:nvSpPr>
          <p:cNvPr id="776195" name="Rectangle 3"/>
          <p:cNvSpPr>
            <a:spLocks noGrp="1" noChangeArrowheads="1"/>
          </p:cNvSpPr>
          <p:nvPr>
            <p:ph type="body" idx="1"/>
          </p:nvPr>
        </p:nvSpPr>
        <p:spPr>
          <a:xfrm>
            <a:off x="611188" y="1268413"/>
            <a:ext cx="8215312" cy="4114800"/>
          </a:xfrm>
        </p:spPr>
        <p:txBody>
          <a:bodyPr/>
          <a:lstStyle/>
          <a:p>
            <a:pPr marL="342900" indent="-342900" defTabSz="914400">
              <a:lnSpc>
                <a:spcPct val="80000"/>
              </a:lnSpc>
            </a:pPr>
            <a:r>
              <a:rPr lang="en-US"/>
              <a:t>Objective of work:</a:t>
            </a:r>
          </a:p>
          <a:p>
            <a:pPr marL="342900" indent="-342900" defTabSz="914400">
              <a:lnSpc>
                <a:spcPct val="80000"/>
              </a:lnSpc>
              <a:buFontTx/>
              <a:buNone/>
            </a:pPr>
            <a:r>
              <a:rPr lang="en-US"/>
              <a:t> </a:t>
            </a:r>
          </a:p>
          <a:p>
            <a:pPr marL="342900" indent="-342900" defTabSz="914400">
              <a:lnSpc>
                <a:spcPct val="80000"/>
              </a:lnSpc>
              <a:buFontTx/>
              <a:buNone/>
            </a:pPr>
            <a:r>
              <a:rPr lang="en-US"/>
              <a:t> </a:t>
            </a:r>
            <a:r>
              <a:rPr lang="en-US" b="0"/>
              <a:t>- Modeling of fission product release from the molten corium at the reactor vessel bottom</a:t>
            </a:r>
          </a:p>
          <a:p>
            <a:pPr marL="342900" indent="-342900" defTabSz="914400">
              <a:lnSpc>
                <a:spcPct val="80000"/>
              </a:lnSpc>
              <a:buFontTx/>
              <a:buNone/>
            </a:pPr>
            <a:endParaRPr lang="en-US" b="0"/>
          </a:p>
          <a:p>
            <a:pPr marL="342900" indent="-342900" defTabSz="914400">
              <a:lnSpc>
                <a:spcPct val="80000"/>
              </a:lnSpc>
            </a:pPr>
            <a:r>
              <a:rPr lang="en-US"/>
              <a:t>Status of the work</a:t>
            </a:r>
          </a:p>
          <a:p>
            <a:pPr marL="342900" indent="-342900" defTabSz="914400">
              <a:lnSpc>
                <a:spcPct val="80000"/>
              </a:lnSpc>
              <a:buFontTx/>
              <a:buNone/>
            </a:pPr>
            <a:endParaRPr lang="en-US"/>
          </a:p>
          <a:p>
            <a:pPr marL="342900" indent="-342900" defTabSz="914400">
              <a:lnSpc>
                <a:spcPct val="80000"/>
              </a:lnSpc>
              <a:buFontTx/>
              <a:buNone/>
            </a:pPr>
            <a:r>
              <a:rPr lang="en-US" b="0"/>
              <a:t> - A model of fission product release from molten corium pool is being developed</a:t>
            </a:r>
          </a:p>
          <a:p>
            <a:pPr marL="342900" indent="-342900" defTabSz="914400">
              <a:lnSpc>
                <a:spcPct val="80000"/>
              </a:lnSpc>
              <a:buFontTx/>
              <a:buNone/>
            </a:pPr>
            <a:r>
              <a:rPr lang="en-US" b="0"/>
              <a:t> - A beta-version of code has been developed</a:t>
            </a:r>
          </a:p>
          <a:p>
            <a:pPr marL="342900" indent="-342900" defTabSz="914400">
              <a:lnSpc>
                <a:spcPct val="80000"/>
              </a:lnSpc>
              <a:buFontTx/>
              <a:buNone/>
            </a:pPr>
            <a:endParaRPr lang="en-US" b="0"/>
          </a:p>
          <a:p>
            <a:pPr marL="342900" indent="-342900" defTabSz="914400">
              <a:lnSpc>
                <a:spcPct val="80000"/>
              </a:lnSpc>
              <a:buFontTx/>
              <a:buNone/>
            </a:pPr>
            <a:r>
              <a:rPr lang="en-US"/>
              <a:t>    </a:t>
            </a:r>
          </a:p>
        </p:txBody>
      </p:sp>
      <p:sp>
        <p:nvSpPr>
          <p:cNvPr id="77619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76197" name="Text Box 5"/>
          <p:cNvSpPr txBox="1">
            <a:spLocks noChangeArrowheads="1"/>
          </p:cNvSpPr>
          <p:nvPr/>
        </p:nvSpPr>
        <p:spPr bwMode="auto">
          <a:xfrm>
            <a:off x="8532813" y="6308725"/>
            <a:ext cx="508000"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2300">
                <a:latin typeface="Arial" pitchFamily="34" charset="0"/>
              </a:rPr>
              <a:t>28</a:t>
            </a:r>
            <a:endParaRPr lang="ru-RU" sz="2300">
              <a:latin typeface="Arial" pitchFamily="34" charset="0"/>
            </a:endParaRPr>
          </a:p>
        </p:txBody>
      </p:sp>
      <p:sp>
        <p:nvSpPr>
          <p:cNvPr id="776198" name="Text Box 6"/>
          <p:cNvSpPr txBox="1">
            <a:spLocks noChangeArrowheads="1"/>
          </p:cNvSpPr>
          <p:nvPr/>
        </p:nvSpPr>
        <p:spPr bwMode="auto">
          <a:xfrm>
            <a:off x="8532813" y="6308725"/>
            <a:ext cx="184150"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endParaRPr lang="de-DE" sz="2300">
              <a:latin typeface="Arial" pitchFamily="34" charset="0"/>
            </a:endParaRPr>
          </a:p>
        </p:txBody>
      </p:sp>
    </p:spTree>
  </p:cSld>
  <p:clrMapOvr>
    <a:masterClrMapping/>
  </p:clrMapOvr>
  <p:transition advClick="0">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2" name="Rectangle 2"/>
          <p:cNvSpPr>
            <a:spLocks noGrp="1" noChangeArrowheads="1"/>
          </p:cNvSpPr>
          <p:nvPr>
            <p:ph type="title"/>
          </p:nvPr>
        </p:nvSpPr>
        <p:spPr>
          <a:xfrm>
            <a:off x="539750" y="280988"/>
            <a:ext cx="8280400" cy="431800"/>
          </a:xfrm>
        </p:spPr>
        <p:txBody>
          <a:bodyPr/>
          <a:lstStyle/>
          <a:p>
            <a:pPr defTabSz="914400"/>
            <a:r>
              <a:rPr lang="en-US" sz="2200"/>
              <a:t>WP2: FP release from molten pool modeling (Task 3)</a:t>
            </a:r>
            <a:endParaRPr lang="ru-RU" sz="2200"/>
          </a:p>
        </p:txBody>
      </p:sp>
      <p:sp>
        <p:nvSpPr>
          <p:cNvPr id="778243" name="Rectangle 3"/>
          <p:cNvSpPr>
            <a:spLocks noGrp="1" noChangeArrowheads="1"/>
          </p:cNvSpPr>
          <p:nvPr>
            <p:ph type="body" idx="1"/>
          </p:nvPr>
        </p:nvSpPr>
        <p:spPr>
          <a:xfrm>
            <a:off x="611188" y="1268413"/>
            <a:ext cx="8215312" cy="4114800"/>
          </a:xfrm>
        </p:spPr>
        <p:txBody>
          <a:bodyPr/>
          <a:lstStyle/>
          <a:p>
            <a:pPr marL="342900" indent="-342900" defTabSz="914400">
              <a:lnSpc>
                <a:spcPct val="80000"/>
              </a:lnSpc>
            </a:pPr>
            <a:r>
              <a:rPr lang="en-US" sz="2000"/>
              <a:t>Model assumptions</a:t>
            </a:r>
          </a:p>
          <a:p>
            <a:pPr marL="342900" indent="-342900" defTabSz="914400">
              <a:lnSpc>
                <a:spcPct val="80000"/>
              </a:lnSpc>
            </a:pPr>
            <a:endParaRPr lang="en-US" sz="2000"/>
          </a:p>
          <a:p>
            <a:pPr marL="342900" indent="-342900" defTabSz="914400">
              <a:lnSpc>
                <a:spcPct val="80000"/>
              </a:lnSpc>
              <a:buFontTx/>
              <a:buNone/>
            </a:pPr>
            <a:r>
              <a:rPr lang="en-US" sz="2000"/>
              <a:t>	</a:t>
            </a:r>
            <a:r>
              <a:rPr lang="en-US" sz="2000" b="0"/>
              <a:t>- No gas bubbles in molten corium</a:t>
            </a:r>
          </a:p>
          <a:p>
            <a:pPr marL="342900" indent="-342900" defTabSz="914400">
              <a:lnSpc>
                <a:spcPct val="80000"/>
              </a:lnSpc>
              <a:buFontTx/>
              <a:buNone/>
            </a:pPr>
            <a:r>
              <a:rPr lang="en-US" sz="2000" b="0"/>
              <a:t>	- Saturated FP vapor over molten pool blown off at finite rate</a:t>
            </a:r>
          </a:p>
          <a:p>
            <a:pPr marL="342900" indent="-342900" defTabSz="914400">
              <a:lnSpc>
                <a:spcPct val="80000"/>
              </a:lnSpc>
              <a:buFontTx/>
              <a:buNone/>
            </a:pPr>
            <a:r>
              <a:rPr lang="en-US" sz="2000" b="0"/>
              <a:t>	- Not considering other kinetic effects (convection, evaporation)</a:t>
            </a:r>
          </a:p>
          <a:p>
            <a:pPr marL="342900" indent="-342900" defTabSz="914400">
              <a:lnSpc>
                <a:spcPct val="80000"/>
              </a:lnSpc>
              <a:buFontTx/>
              <a:buNone/>
            </a:pPr>
            <a:r>
              <a:rPr lang="en-US" sz="2000" b="0"/>
              <a:t>	- Molten corium and gas phase is ideal molecular mixture</a:t>
            </a:r>
          </a:p>
          <a:p>
            <a:pPr marL="342900" indent="-342900" defTabSz="914400">
              <a:lnSpc>
                <a:spcPct val="80000"/>
              </a:lnSpc>
            </a:pPr>
            <a:endParaRPr lang="en-US" sz="1600"/>
          </a:p>
          <a:p>
            <a:pPr marL="342900" indent="-342900" defTabSz="914400">
              <a:lnSpc>
                <a:spcPct val="80000"/>
              </a:lnSpc>
            </a:pPr>
            <a:r>
              <a:rPr lang="en-US" sz="2000"/>
              <a:t>Experimental data used</a:t>
            </a:r>
          </a:p>
          <a:p>
            <a:pPr marL="342900" indent="-342900" defTabSz="914400">
              <a:lnSpc>
                <a:spcPct val="80000"/>
              </a:lnSpc>
              <a:buFontTx/>
              <a:buNone/>
            </a:pPr>
            <a:endParaRPr lang="en-US" sz="2000"/>
          </a:p>
          <a:p>
            <a:pPr marL="342900" indent="-342900" defTabSz="914400">
              <a:lnSpc>
                <a:spcPct val="80000"/>
              </a:lnSpc>
              <a:buFontTx/>
              <a:buNone/>
            </a:pPr>
            <a:r>
              <a:rPr lang="en-US" sz="2000" b="0"/>
              <a:t>    - IVTANTHERMO database</a:t>
            </a:r>
          </a:p>
          <a:p>
            <a:pPr marL="342900" indent="-342900" defTabSz="914400">
              <a:lnSpc>
                <a:spcPct val="80000"/>
              </a:lnSpc>
              <a:buFontTx/>
              <a:buNone/>
            </a:pPr>
            <a:r>
              <a:rPr lang="en-US" sz="2000" b="0"/>
              <a:t>	- MASCA experiments (release of U, Zr, Fe, Ni, Cr)</a:t>
            </a:r>
          </a:p>
          <a:p>
            <a:pPr marL="342900" indent="-342900" defTabSz="914400">
              <a:lnSpc>
                <a:spcPct val="80000"/>
              </a:lnSpc>
              <a:buFontTx/>
              <a:buNone/>
            </a:pPr>
            <a:endParaRPr lang="en-US" sz="2000" b="0"/>
          </a:p>
          <a:p>
            <a:pPr marL="342900" indent="-342900" defTabSz="914400">
              <a:lnSpc>
                <a:spcPct val="80000"/>
              </a:lnSpc>
              <a:buFontTx/>
              <a:buNone/>
            </a:pPr>
            <a:endParaRPr lang="en-US" sz="1800" b="0"/>
          </a:p>
          <a:p>
            <a:pPr marL="342900" indent="-342900" defTabSz="914400">
              <a:lnSpc>
                <a:spcPct val="80000"/>
              </a:lnSpc>
              <a:buFontTx/>
              <a:buNone/>
            </a:pPr>
            <a:endParaRPr lang="en-US" sz="1600"/>
          </a:p>
        </p:txBody>
      </p:sp>
      <p:sp>
        <p:nvSpPr>
          <p:cNvPr id="77824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78245" name="Text Box 5"/>
          <p:cNvSpPr txBox="1">
            <a:spLocks noChangeArrowheads="1"/>
          </p:cNvSpPr>
          <p:nvPr/>
        </p:nvSpPr>
        <p:spPr bwMode="auto">
          <a:xfrm>
            <a:off x="8532813" y="6308725"/>
            <a:ext cx="508000"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2300">
                <a:latin typeface="Arial" pitchFamily="34" charset="0"/>
              </a:rPr>
              <a:t>29</a:t>
            </a:r>
            <a:endParaRPr lang="ru-RU" sz="2300">
              <a:latin typeface="Arial" pitchFamily="34" charset="0"/>
            </a:endParaRPr>
          </a:p>
        </p:txBody>
      </p:sp>
    </p:spTree>
  </p:cSld>
  <p:clrMapOvr>
    <a:masterClrMapping/>
  </p:clrMapOvr>
  <p:transition advClick="0">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2" name="Rectangle 2"/>
          <p:cNvSpPr>
            <a:spLocks noGrp="1" noChangeArrowheads="1"/>
          </p:cNvSpPr>
          <p:nvPr>
            <p:ph type="title"/>
          </p:nvPr>
        </p:nvSpPr>
        <p:spPr/>
        <p:txBody>
          <a:bodyPr/>
          <a:lstStyle/>
          <a:p>
            <a:pPr defTabSz="914400"/>
            <a:r>
              <a:rPr lang="en-US" sz="2200"/>
              <a:t>Project work packages</a:t>
            </a:r>
            <a:endParaRPr lang="ru-RU" sz="2200"/>
          </a:p>
        </p:txBody>
      </p:sp>
      <p:sp>
        <p:nvSpPr>
          <p:cNvPr id="701443" name="Rectangle 3"/>
          <p:cNvSpPr>
            <a:spLocks noGrp="1" noChangeArrowheads="1"/>
          </p:cNvSpPr>
          <p:nvPr>
            <p:ph type="body" idx="1"/>
          </p:nvPr>
        </p:nvSpPr>
        <p:spPr>
          <a:xfrm>
            <a:off x="611188" y="1268413"/>
            <a:ext cx="8215312" cy="4114800"/>
          </a:xfrm>
        </p:spPr>
        <p:txBody>
          <a:bodyPr/>
          <a:lstStyle/>
          <a:p>
            <a:pPr marL="342900" indent="-342900" defTabSz="914400">
              <a:lnSpc>
                <a:spcPct val="80000"/>
              </a:lnSpc>
            </a:pPr>
            <a:r>
              <a:rPr lang="en-US" sz="2100"/>
              <a:t>WP1: Analysis of Severe Accident Scenarios (</a:t>
            </a:r>
            <a:r>
              <a:rPr lang="en-US" sz="2100">
                <a:cs typeface="Times New Roman" pitchFamily="18" charset="0"/>
              </a:rPr>
              <a:t>SPAEP, IBRAE</a:t>
            </a:r>
            <a:r>
              <a:rPr lang="en-US" sz="2100"/>
              <a:t>)</a:t>
            </a:r>
          </a:p>
          <a:p>
            <a:pPr marL="342900" indent="-342900" defTabSz="914400">
              <a:lnSpc>
                <a:spcPct val="80000"/>
              </a:lnSpc>
            </a:pPr>
            <a:endParaRPr lang="en-US" sz="2100"/>
          </a:p>
          <a:p>
            <a:pPr marL="342900" indent="-342900" defTabSz="914400">
              <a:lnSpc>
                <a:spcPct val="80000"/>
              </a:lnSpc>
            </a:pPr>
            <a:r>
              <a:rPr lang="en-US" sz="2100"/>
              <a:t>WP2: FP release from molten corium pool</a:t>
            </a:r>
          </a:p>
          <a:p>
            <a:pPr marL="742950" lvl="1" indent="-285750" defTabSz="914400">
              <a:lnSpc>
                <a:spcPct val="80000"/>
              </a:lnSpc>
            </a:pPr>
            <a:r>
              <a:rPr lang="en-US" sz="1800"/>
              <a:t>Task 2: </a:t>
            </a:r>
            <a:r>
              <a:rPr lang="en-US" sz="1800">
                <a:cs typeface="Times New Roman" pitchFamily="18" charset="0"/>
              </a:rPr>
              <a:t>Experimental investigations (NITI)</a:t>
            </a:r>
          </a:p>
          <a:p>
            <a:pPr marL="742950" lvl="1" indent="-285750" defTabSz="914400">
              <a:lnSpc>
                <a:spcPct val="80000"/>
              </a:lnSpc>
            </a:pPr>
            <a:r>
              <a:rPr lang="en-US" sz="1800">
                <a:cs typeface="Times New Roman" pitchFamily="18" charset="0"/>
              </a:rPr>
              <a:t>Task 3: Theoretical and numerical modeling (IBRAE)</a:t>
            </a:r>
          </a:p>
          <a:p>
            <a:pPr marL="742950" lvl="1" indent="-285750" defTabSz="914400">
              <a:lnSpc>
                <a:spcPct val="80000"/>
              </a:lnSpc>
            </a:pPr>
            <a:endParaRPr lang="en-US" sz="1800"/>
          </a:p>
          <a:p>
            <a:pPr marL="342900" indent="-342900" defTabSz="914400">
              <a:lnSpc>
                <a:spcPct val="80000"/>
              </a:lnSpc>
            </a:pPr>
            <a:r>
              <a:rPr lang="en-US" sz="2100"/>
              <a:t>WP 3: Primary aerosol transport/deposition</a:t>
            </a:r>
          </a:p>
          <a:p>
            <a:pPr marL="742950" lvl="1" indent="-285750" defTabSz="914400">
              <a:lnSpc>
                <a:spcPct val="80000"/>
              </a:lnSpc>
            </a:pPr>
            <a:r>
              <a:rPr lang="en-US" sz="1800"/>
              <a:t>Task 4: </a:t>
            </a:r>
            <a:r>
              <a:rPr lang="en-US" sz="1800">
                <a:cs typeface="Times New Roman" pitchFamily="18" charset="0"/>
              </a:rPr>
              <a:t>Experimental investigations (NPO CKTI)</a:t>
            </a:r>
          </a:p>
          <a:p>
            <a:pPr marL="742950" lvl="1" indent="-285750" defTabSz="914400">
              <a:lnSpc>
                <a:spcPct val="80000"/>
              </a:lnSpc>
            </a:pPr>
            <a:r>
              <a:rPr lang="en-US" sz="1800">
                <a:cs typeface="Times New Roman" pitchFamily="18" charset="0"/>
              </a:rPr>
              <a:t>Task 5: Theoretical and numerical modeling (SPAEP, IBRAE)</a:t>
            </a:r>
          </a:p>
          <a:p>
            <a:pPr marL="742950" lvl="1" indent="-285750" defTabSz="914400">
              <a:lnSpc>
                <a:spcPct val="80000"/>
              </a:lnSpc>
            </a:pPr>
            <a:endParaRPr lang="en-US" sz="1800"/>
          </a:p>
          <a:p>
            <a:pPr marL="342900" indent="-342900" defTabSz="914400">
              <a:lnSpc>
                <a:spcPct val="80000"/>
              </a:lnSpc>
            </a:pPr>
            <a:r>
              <a:rPr lang="en-US" sz="2100"/>
              <a:t>WP 4: Containment parameters impact on iodine species behaviour</a:t>
            </a:r>
          </a:p>
          <a:p>
            <a:pPr marL="742950" lvl="1" indent="-285750" defTabSz="914400">
              <a:lnSpc>
                <a:spcPct val="80000"/>
              </a:lnSpc>
            </a:pPr>
            <a:r>
              <a:rPr lang="en-US" sz="1800"/>
              <a:t>Task 6: </a:t>
            </a:r>
            <a:r>
              <a:rPr lang="en-US" sz="1800">
                <a:cs typeface="Times New Roman" pitchFamily="18" charset="0"/>
              </a:rPr>
              <a:t>Experimental investigations</a:t>
            </a:r>
            <a:r>
              <a:rPr lang="ru-RU" sz="1800"/>
              <a:t> </a:t>
            </a:r>
            <a:r>
              <a:rPr lang="en-US" sz="1800"/>
              <a:t>(VNIPIET) </a:t>
            </a:r>
          </a:p>
          <a:p>
            <a:pPr marL="742950" lvl="1" indent="-285750" defTabSz="914400">
              <a:lnSpc>
                <a:spcPct val="80000"/>
              </a:lnSpc>
            </a:pPr>
            <a:r>
              <a:rPr lang="en-US" sz="1800"/>
              <a:t>Task 7: </a:t>
            </a:r>
            <a:r>
              <a:rPr lang="en-US" sz="1800">
                <a:cs typeface="Times New Roman" pitchFamily="18" charset="0"/>
              </a:rPr>
              <a:t>Theoretical and numerical modeling</a:t>
            </a:r>
            <a:r>
              <a:rPr lang="ru-RU" sz="1800"/>
              <a:t> </a:t>
            </a:r>
            <a:r>
              <a:rPr lang="en-US" sz="1800"/>
              <a:t>(VNIPIET, SPAEP)</a:t>
            </a:r>
          </a:p>
        </p:txBody>
      </p:sp>
      <p:sp>
        <p:nvSpPr>
          <p:cNvPr id="701444" name="Text Box 4"/>
          <p:cNvSpPr txBox="1">
            <a:spLocks noChangeArrowheads="1"/>
          </p:cNvSpPr>
          <p:nvPr/>
        </p:nvSpPr>
        <p:spPr bwMode="auto">
          <a:xfrm>
            <a:off x="8532813" y="6308725"/>
            <a:ext cx="346075"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2300">
                <a:latin typeface="Arial" pitchFamily="34" charset="0"/>
              </a:rPr>
              <a:t>3</a:t>
            </a:r>
            <a:endParaRPr lang="ru-RU" sz="2300">
              <a:latin typeface="Arial" pitchFamily="34" charset="0"/>
            </a:endParaRPr>
          </a:p>
        </p:txBody>
      </p:sp>
    </p:spTree>
  </p:cSld>
  <p:clrMapOvr>
    <a:masterClrMapping/>
  </p:clrMapOvr>
  <p:transition advClick="0">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290" name="Rectangle 2"/>
          <p:cNvSpPr>
            <a:spLocks noGrp="1" noChangeArrowheads="1"/>
          </p:cNvSpPr>
          <p:nvPr>
            <p:ph type="title"/>
          </p:nvPr>
        </p:nvSpPr>
        <p:spPr>
          <a:xfrm>
            <a:off x="323850" y="280988"/>
            <a:ext cx="8569325" cy="431800"/>
          </a:xfrm>
        </p:spPr>
        <p:txBody>
          <a:bodyPr/>
          <a:lstStyle/>
          <a:p>
            <a:pPr defTabSz="914400"/>
            <a:r>
              <a:rPr lang="en-US" sz="2200"/>
              <a:t>WP2: FP release from molten pool modeling (Task 3)</a:t>
            </a:r>
            <a:endParaRPr lang="ru-RU" sz="2200"/>
          </a:p>
        </p:txBody>
      </p:sp>
      <p:sp>
        <p:nvSpPr>
          <p:cNvPr id="780291" name="Rectangle 3"/>
          <p:cNvSpPr>
            <a:spLocks noGrp="1" noChangeArrowheads="1"/>
          </p:cNvSpPr>
          <p:nvPr>
            <p:ph type="body" idx="1"/>
          </p:nvPr>
        </p:nvSpPr>
        <p:spPr>
          <a:xfrm>
            <a:off x="611188" y="1268413"/>
            <a:ext cx="8215312" cy="4114800"/>
          </a:xfrm>
        </p:spPr>
        <p:txBody>
          <a:bodyPr/>
          <a:lstStyle/>
          <a:p>
            <a:pPr marL="342900" indent="-342900" defTabSz="914400">
              <a:lnSpc>
                <a:spcPct val="80000"/>
              </a:lnSpc>
            </a:pPr>
            <a:r>
              <a:rPr lang="en-US"/>
              <a:t>Results:</a:t>
            </a:r>
          </a:p>
          <a:p>
            <a:pPr marL="342900" indent="-342900" defTabSz="914400">
              <a:lnSpc>
                <a:spcPct val="80000"/>
              </a:lnSpc>
              <a:buFontTx/>
              <a:buNone/>
            </a:pPr>
            <a:r>
              <a:rPr lang="en-US" b="0"/>
              <a:t>	</a:t>
            </a:r>
          </a:p>
          <a:p>
            <a:pPr marL="342900" indent="-342900" defTabSz="914400">
              <a:lnSpc>
                <a:spcPct val="80000"/>
              </a:lnSpc>
              <a:buFontTx/>
              <a:buNone/>
            </a:pPr>
            <a:r>
              <a:rPr lang="en-US" b="0"/>
              <a:t>	- Upper estimate of FP release rate in neutral atmosphere</a:t>
            </a:r>
          </a:p>
          <a:p>
            <a:pPr marL="342900" indent="-342900" defTabSz="914400">
              <a:lnSpc>
                <a:spcPct val="80000"/>
              </a:lnSpc>
              <a:buFontTx/>
              <a:buNone/>
            </a:pPr>
            <a:r>
              <a:rPr lang="en-US" b="0"/>
              <a:t>    - Description of FP release in oxygen-containing atmospheres</a:t>
            </a:r>
          </a:p>
          <a:p>
            <a:pPr marL="342900" indent="-342900" defTabSz="914400">
              <a:lnSpc>
                <a:spcPct val="80000"/>
              </a:lnSpc>
              <a:buFontTx/>
              <a:buNone/>
            </a:pPr>
            <a:endParaRPr lang="en-US" b="0"/>
          </a:p>
          <a:p>
            <a:pPr marL="342900" indent="-342900" defTabSz="914400">
              <a:lnSpc>
                <a:spcPct val="80000"/>
              </a:lnSpc>
            </a:pPr>
            <a:r>
              <a:rPr lang="en-US"/>
              <a:t>Planning for the next quarter:</a:t>
            </a:r>
          </a:p>
          <a:p>
            <a:pPr marL="342900" indent="-342900" defTabSz="914400">
              <a:lnSpc>
                <a:spcPct val="80000"/>
              </a:lnSpc>
            </a:pPr>
            <a:endParaRPr lang="en-US"/>
          </a:p>
          <a:p>
            <a:pPr marL="342900" indent="-342900" defTabSz="914400">
              <a:lnSpc>
                <a:spcPct val="80000"/>
              </a:lnSpc>
              <a:buFontTx/>
              <a:buNone/>
            </a:pPr>
            <a:r>
              <a:rPr lang="en-US" b="0"/>
              <a:t>	- Finite rate of corium oxidation in oxygen-containing atmosphere</a:t>
            </a:r>
          </a:p>
          <a:p>
            <a:pPr marL="342900" indent="-342900" defTabSz="914400">
              <a:lnSpc>
                <a:spcPct val="80000"/>
              </a:lnSpc>
              <a:buFontTx/>
              <a:buNone/>
            </a:pPr>
            <a:r>
              <a:rPr lang="en-US" b="0">
                <a:solidFill>
                  <a:schemeClr val="tx1"/>
                </a:solidFill>
              </a:rPr>
              <a:t>  </a:t>
            </a:r>
            <a:r>
              <a:rPr lang="en-US" b="0"/>
              <a:t>  - Non-uniform distribution of FP in gas phase</a:t>
            </a:r>
          </a:p>
          <a:p>
            <a:pPr marL="342900" indent="-342900" defTabSz="914400">
              <a:lnSpc>
                <a:spcPct val="80000"/>
              </a:lnSpc>
              <a:buFontTx/>
              <a:buNone/>
            </a:pPr>
            <a:r>
              <a:rPr lang="en-US" b="0"/>
              <a:t>	- More realistic estimates of FP release rate</a:t>
            </a:r>
          </a:p>
          <a:p>
            <a:pPr marL="342900" indent="-342900" defTabSz="914400">
              <a:lnSpc>
                <a:spcPct val="80000"/>
              </a:lnSpc>
              <a:buFontTx/>
              <a:buNone/>
            </a:pPr>
            <a:endParaRPr lang="en-US" b="0"/>
          </a:p>
        </p:txBody>
      </p:sp>
      <p:sp>
        <p:nvSpPr>
          <p:cNvPr id="78029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80293" name="Text Box 5"/>
          <p:cNvSpPr txBox="1">
            <a:spLocks noChangeArrowheads="1"/>
          </p:cNvSpPr>
          <p:nvPr/>
        </p:nvSpPr>
        <p:spPr bwMode="auto">
          <a:xfrm>
            <a:off x="8532813" y="6308725"/>
            <a:ext cx="508000"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2300">
                <a:latin typeface="Arial" pitchFamily="34" charset="0"/>
              </a:rPr>
              <a:t>30</a:t>
            </a:r>
            <a:endParaRPr lang="ru-RU" sz="2300">
              <a:latin typeface="Arial" pitchFamily="34" charset="0"/>
            </a:endParaRPr>
          </a:p>
        </p:txBody>
      </p:sp>
      <p:sp>
        <p:nvSpPr>
          <p:cNvPr id="780294" name="Text Box 6"/>
          <p:cNvSpPr txBox="1">
            <a:spLocks noChangeArrowheads="1"/>
          </p:cNvSpPr>
          <p:nvPr/>
        </p:nvSpPr>
        <p:spPr bwMode="auto">
          <a:xfrm>
            <a:off x="8532813" y="6308725"/>
            <a:ext cx="184150"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endParaRPr lang="de-DE" sz="2300">
              <a:latin typeface="Arial" pitchFamily="34" charset="0"/>
            </a:endParaRPr>
          </a:p>
        </p:txBody>
      </p:sp>
    </p:spTree>
  </p:cSld>
  <p:clrMapOvr>
    <a:masterClrMapping/>
  </p:clrMapOvr>
  <p:transition advClick="0">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338" name="Rectangle 2"/>
          <p:cNvSpPr>
            <a:spLocks noGrp="1" noChangeArrowheads="1"/>
          </p:cNvSpPr>
          <p:nvPr>
            <p:ph type="title"/>
          </p:nvPr>
        </p:nvSpPr>
        <p:spPr>
          <a:xfrm>
            <a:off x="539750" y="0"/>
            <a:ext cx="8137525" cy="836613"/>
          </a:xfrm>
        </p:spPr>
        <p:txBody>
          <a:bodyPr/>
          <a:lstStyle/>
          <a:p>
            <a:r>
              <a:rPr lang="en-US" sz="2000" b="1">
                <a:latin typeface="Arial" pitchFamily="34" charset="0"/>
              </a:rPr>
              <a:t>WP3: </a:t>
            </a:r>
            <a:r>
              <a:rPr lang="en-US" sz="2000" b="1">
                <a:latin typeface="Arial" pitchFamily="34" charset="0"/>
                <a:cs typeface="Times New Roman" pitchFamily="18" charset="0"/>
              </a:rPr>
              <a:t>EXPERIMENTAL STUDY OF AEROSOLS TRANSPORT PROCESS IN THE PRIMARY CIRCUIT EQUIPMENT </a:t>
            </a:r>
            <a:r>
              <a:rPr lang="en-US" sz="2000" b="1">
                <a:latin typeface="Arial" pitchFamily="34" charset="0"/>
              </a:rPr>
              <a:t>(Task4)</a:t>
            </a:r>
            <a:endParaRPr lang="ru-RU" sz="2000" b="1">
              <a:solidFill>
                <a:srgbClr val="0033CC"/>
              </a:solidFill>
              <a:latin typeface="Arial" pitchFamily="34" charset="0"/>
            </a:endParaRPr>
          </a:p>
        </p:txBody>
      </p:sp>
      <p:sp>
        <p:nvSpPr>
          <p:cNvPr id="782340" name="Rectangle 4"/>
          <p:cNvSpPr>
            <a:spLocks noChangeArrowheads="1"/>
          </p:cNvSpPr>
          <p:nvPr/>
        </p:nvSpPr>
        <p:spPr bwMode="auto">
          <a:xfrm>
            <a:off x="971550" y="908050"/>
            <a:ext cx="7272338"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749300"/>
            <a:r>
              <a:rPr lang="en-US">
                <a:solidFill>
                  <a:srgbClr val="660033"/>
                </a:solidFill>
              </a:rPr>
              <a:t>Matrix of experiments of phase 1</a:t>
            </a:r>
            <a:endParaRPr lang="ru-RU">
              <a:solidFill>
                <a:srgbClr val="660033"/>
              </a:solidFill>
            </a:endParaRPr>
          </a:p>
        </p:txBody>
      </p:sp>
      <p:graphicFrame>
        <p:nvGraphicFramePr>
          <p:cNvPr id="782341" name="Object 5"/>
          <p:cNvGraphicFramePr>
            <a:graphicFrameLocks noChangeAspect="1"/>
          </p:cNvGraphicFramePr>
          <p:nvPr>
            <p:ph idx="1"/>
          </p:nvPr>
        </p:nvGraphicFramePr>
        <p:xfrm>
          <a:off x="755650" y="1628775"/>
          <a:ext cx="7416800" cy="6553200"/>
        </p:xfrm>
        <a:graphic>
          <a:graphicData uri="http://schemas.openxmlformats.org/presentationml/2006/ole">
            <mc:AlternateContent xmlns:mc="http://schemas.openxmlformats.org/markup-compatibility/2006">
              <mc:Choice xmlns:v="urn:schemas-microsoft-com:vml" Requires="v">
                <p:oleObj spid="_x0000_s782344" name="Document" r:id="rId3" imgW="6226929" imgH="5468076" progId="Word.Document.8">
                  <p:embed/>
                </p:oleObj>
              </mc:Choice>
              <mc:Fallback>
                <p:oleObj name="Document" r:id="rId3" imgW="6226929" imgH="5468076" progId="Word.Document.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1628775"/>
                        <a:ext cx="7416800" cy="655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82343" name="Text Box 7"/>
          <p:cNvSpPr txBox="1">
            <a:spLocks noChangeArrowheads="1"/>
          </p:cNvSpPr>
          <p:nvPr/>
        </p:nvSpPr>
        <p:spPr bwMode="auto">
          <a:xfrm>
            <a:off x="8532813" y="6308725"/>
            <a:ext cx="508000"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2300">
                <a:latin typeface="Arial" pitchFamily="34" charset="0"/>
              </a:rPr>
              <a:t>31</a:t>
            </a:r>
            <a:endParaRPr lang="ru-RU" sz="2300">
              <a:latin typeface="Arial" pitchFamily="34" charset="0"/>
            </a:endParaRPr>
          </a:p>
        </p:txBody>
      </p:sp>
    </p:spTree>
  </p:cSld>
  <p:clrMapOvr>
    <a:masterClrMapping/>
  </p:clrMapOvr>
  <p:transition advClick="0">
    <p:zo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514" name="Rectangle 2"/>
          <p:cNvSpPr>
            <a:spLocks noChangeArrowheads="1"/>
          </p:cNvSpPr>
          <p:nvPr/>
        </p:nvSpPr>
        <p:spPr bwMode="auto">
          <a:xfrm>
            <a:off x="1647825" y="-1071563"/>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832515" name="Rectangle 3"/>
          <p:cNvSpPr>
            <a:spLocks noChangeArrowheads="1"/>
          </p:cNvSpPr>
          <p:nvPr/>
        </p:nvSpPr>
        <p:spPr bwMode="auto">
          <a:xfrm>
            <a:off x="2038350" y="-17145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graphicFrame>
        <p:nvGraphicFramePr>
          <p:cNvPr id="832516" name="Object 4"/>
          <p:cNvGraphicFramePr>
            <a:graphicFrameLocks noChangeAspect="1"/>
          </p:cNvGraphicFramePr>
          <p:nvPr/>
        </p:nvGraphicFramePr>
        <p:xfrm>
          <a:off x="2286000" y="762000"/>
          <a:ext cx="4052888" cy="5759450"/>
        </p:xfrm>
        <a:graphic>
          <a:graphicData uri="http://schemas.openxmlformats.org/presentationml/2006/ole">
            <mc:AlternateContent xmlns:mc="http://schemas.openxmlformats.org/markup-compatibility/2006">
              <mc:Choice xmlns:v="urn:schemas-microsoft-com:vml" Requires="v">
                <p:oleObj spid="_x0000_s832519" name="Рисунок" r:id="rId4" imgW="7021080" imgH="9972720" progId="Word.Picture.8">
                  <p:embed/>
                </p:oleObj>
              </mc:Choice>
              <mc:Fallback>
                <p:oleObj name="Рисунок" r:id="rId4" imgW="7021080" imgH="9972720" progId="Word.Picture.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l="11896"/>
                      <a:stretch>
                        <a:fillRect/>
                      </a:stretch>
                    </p:blipFill>
                    <p:spPr bwMode="auto">
                      <a:xfrm>
                        <a:off x="2286000" y="762000"/>
                        <a:ext cx="4052888" cy="5759450"/>
                      </a:xfrm>
                      <a:prstGeom prst="rect">
                        <a:avLst/>
                      </a:prstGeom>
                      <a:noFill/>
                      <a:extLst>
                        <a:ext uri="{909E8E84-426E-40DD-AFC4-6F175D3DCCD1}">
                          <a14:hiddenFill xmlns:a14="http://schemas.microsoft.com/office/drawing/2010/main">
                            <a:solidFill>
                              <a:srgbClr val="00CC99"/>
                            </a:solidFill>
                          </a14:hiddenFill>
                        </a:ext>
                      </a:extLst>
                    </p:spPr>
                  </p:pic>
                </p:oleObj>
              </mc:Fallback>
            </mc:AlternateContent>
          </a:graphicData>
        </a:graphic>
      </p:graphicFrame>
      <p:sp>
        <p:nvSpPr>
          <p:cNvPr id="832517" name="Rectangle 5"/>
          <p:cNvSpPr>
            <a:spLocks noGrp="1" noChangeArrowheads="1"/>
          </p:cNvSpPr>
          <p:nvPr>
            <p:ph type="title"/>
          </p:nvPr>
        </p:nvSpPr>
        <p:spPr>
          <a:noFill/>
          <a:ln/>
        </p:spPr>
        <p:txBody>
          <a:bodyPr/>
          <a:lstStyle/>
          <a:p>
            <a:pPr>
              <a:lnSpc>
                <a:spcPct val="90000"/>
              </a:lnSpc>
            </a:pPr>
            <a:r>
              <a:rPr lang="en-US" b="1">
                <a:solidFill>
                  <a:srgbClr val="660033"/>
                </a:solidFill>
              </a:rPr>
              <a:t>Aerosol test facility ATF3</a:t>
            </a:r>
            <a:endParaRPr lang="ru-RU" b="1">
              <a:solidFill>
                <a:srgbClr val="660033"/>
              </a:solidFill>
            </a:endParaRPr>
          </a:p>
        </p:txBody>
      </p:sp>
      <p:sp>
        <p:nvSpPr>
          <p:cNvPr id="832518" name="Text Box 6"/>
          <p:cNvSpPr txBox="1">
            <a:spLocks noChangeArrowheads="1"/>
          </p:cNvSpPr>
          <p:nvPr/>
        </p:nvSpPr>
        <p:spPr bwMode="auto">
          <a:xfrm>
            <a:off x="8532813" y="6308725"/>
            <a:ext cx="508000"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2300">
                <a:latin typeface="Arial" pitchFamily="34" charset="0"/>
              </a:rPr>
              <a:t>32</a:t>
            </a:r>
            <a:endParaRPr lang="ru-RU" sz="2300">
              <a:latin typeface="Arial" pitchFamily="34" charset="0"/>
            </a:endParaRPr>
          </a:p>
        </p:txBody>
      </p:sp>
    </p:spTree>
  </p:cSld>
  <p:clrMapOvr>
    <a:masterClrMapping/>
  </p:clrMapOvr>
  <p:transition advClick="0">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562" name="Rectangle 2"/>
          <p:cNvSpPr>
            <a:spLocks noGrp="1" noChangeArrowheads="1"/>
          </p:cNvSpPr>
          <p:nvPr>
            <p:ph type="title"/>
          </p:nvPr>
        </p:nvSpPr>
        <p:spPr>
          <a:xfrm>
            <a:off x="179388" y="115888"/>
            <a:ext cx="8785225" cy="576262"/>
          </a:xfrm>
        </p:spPr>
        <p:txBody>
          <a:bodyPr/>
          <a:lstStyle/>
          <a:p>
            <a:r>
              <a:rPr lang="en-US" sz="1700" b="1">
                <a:solidFill>
                  <a:schemeClr val="accent2"/>
                </a:solidFill>
                <a:latin typeface="Tahoma" pitchFamily="34" charset="0"/>
              </a:rPr>
              <a:t> </a:t>
            </a:r>
            <a:endParaRPr lang="ru-RU" sz="2800" b="1">
              <a:solidFill>
                <a:srgbClr val="660033"/>
              </a:solidFill>
              <a:latin typeface="Tahoma" pitchFamily="34" charset="0"/>
            </a:endParaRPr>
          </a:p>
        </p:txBody>
      </p:sp>
      <p:sp>
        <p:nvSpPr>
          <p:cNvPr id="834563" name="Rectangle 3"/>
          <p:cNvSpPr>
            <a:spLocks noChangeArrowheads="1"/>
          </p:cNvSpPr>
          <p:nvPr/>
        </p:nvSpPr>
        <p:spPr bwMode="auto">
          <a:xfrm>
            <a:off x="0" y="152400"/>
            <a:ext cx="9144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ru-RU" sz="2800">
                <a:solidFill>
                  <a:srgbClr val="660033"/>
                </a:solidFill>
                <a:latin typeface="Times New Roman" pitchFamily="18" charset="0"/>
                <a:cs typeface="Times New Roman" pitchFamily="18" charset="0"/>
              </a:rPr>
              <a:t> </a:t>
            </a:r>
            <a:r>
              <a:rPr lang="en-US" sz="2800">
                <a:solidFill>
                  <a:srgbClr val="660033"/>
                </a:solidFill>
                <a:latin typeface="Times New Roman" pitchFamily="18" charset="0"/>
                <a:cs typeface="Times New Roman" pitchFamily="18" charset="0"/>
              </a:rPr>
              <a:t>General view of the test structure</a:t>
            </a:r>
            <a:endParaRPr lang="ru-RU" sz="2800">
              <a:solidFill>
                <a:srgbClr val="660033"/>
              </a:solidFill>
              <a:latin typeface="Times New Roman" pitchFamily="18" charset="0"/>
            </a:endParaRPr>
          </a:p>
        </p:txBody>
      </p:sp>
      <p:graphicFrame>
        <p:nvGraphicFramePr>
          <p:cNvPr id="834564" name="Object 4"/>
          <p:cNvGraphicFramePr>
            <a:graphicFrameLocks noChangeAspect="1"/>
          </p:cNvGraphicFramePr>
          <p:nvPr>
            <p:ph idx="1"/>
          </p:nvPr>
        </p:nvGraphicFramePr>
        <p:xfrm>
          <a:off x="2667000" y="914400"/>
          <a:ext cx="3449638" cy="5410200"/>
        </p:xfrm>
        <a:graphic>
          <a:graphicData uri="http://schemas.openxmlformats.org/presentationml/2006/ole">
            <mc:AlternateContent xmlns:mc="http://schemas.openxmlformats.org/markup-compatibility/2006">
              <mc:Choice xmlns:v="urn:schemas-microsoft-com:vml" Requires="v">
                <p:oleObj spid="_x0000_s834566" r:id="rId4" imgW="3552381" imgH="5571429" progId="PBrush">
                  <p:embed/>
                </p:oleObj>
              </mc:Choice>
              <mc:Fallback>
                <p:oleObj r:id="rId4" imgW="3552381" imgH="5571429" progId="PBrush">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914400"/>
                        <a:ext cx="3449638" cy="541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34565" name="Text Box 5"/>
          <p:cNvSpPr txBox="1">
            <a:spLocks noChangeArrowheads="1"/>
          </p:cNvSpPr>
          <p:nvPr/>
        </p:nvSpPr>
        <p:spPr bwMode="auto">
          <a:xfrm>
            <a:off x="8532813" y="6308725"/>
            <a:ext cx="508000"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2300">
                <a:latin typeface="Arial" pitchFamily="34" charset="0"/>
              </a:rPr>
              <a:t>33</a:t>
            </a:r>
            <a:endParaRPr lang="ru-RU" sz="2300">
              <a:latin typeface="Arial" pitchFamily="34" charset="0"/>
            </a:endParaRPr>
          </a:p>
        </p:txBody>
      </p:sp>
    </p:spTree>
  </p:cSld>
  <p:clrMapOvr>
    <a:masterClrMapping/>
  </p:clrMapOvr>
  <p:transition advClick="0">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10" name="Rectangle 2"/>
          <p:cNvSpPr>
            <a:spLocks noGrp="1" noChangeArrowheads="1"/>
          </p:cNvSpPr>
          <p:nvPr>
            <p:ph type="title"/>
          </p:nvPr>
        </p:nvSpPr>
        <p:spPr>
          <a:xfrm>
            <a:off x="762000" y="228600"/>
            <a:ext cx="7772400" cy="431800"/>
          </a:xfrm>
          <a:noFill/>
          <a:ln/>
        </p:spPr>
        <p:txBody>
          <a:bodyPr/>
          <a:lstStyle/>
          <a:p>
            <a:pPr>
              <a:lnSpc>
                <a:spcPct val="90000"/>
              </a:lnSpc>
            </a:pPr>
            <a:r>
              <a:rPr lang="en-US" sz="2800" b="1">
                <a:solidFill>
                  <a:srgbClr val="660033"/>
                </a:solidFill>
                <a:latin typeface="Times New Roman" pitchFamily="18" charset="0"/>
              </a:rPr>
              <a:t>Measurement techniques</a:t>
            </a:r>
            <a:endParaRPr lang="ru-RU" sz="2800" b="1">
              <a:solidFill>
                <a:schemeClr val="accent2"/>
              </a:solidFill>
              <a:latin typeface="Times New Roman" pitchFamily="18" charset="0"/>
            </a:endParaRPr>
          </a:p>
        </p:txBody>
      </p:sp>
      <p:grpSp>
        <p:nvGrpSpPr>
          <p:cNvPr id="836611" name="Group 3"/>
          <p:cNvGrpSpPr>
            <a:grpSpLocks/>
          </p:cNvGrpSpPr>
          <p:nvPr/>
        </p:nvGrpSpPr>
        <p:grpSpPr bwMode="auto">
          <a:xfrm>
            <a:off x="1066800" y="1555750"/>
            <a:ext cx="2209800" cy="1524000"/>
            <a:chOff x="864" y="2448"/>
            <a:chExt cx="1248" cy="960"/>
          </a:xfrm>
        </p:grpSpPr>
        <p:sp>
          <p:nvSpPr>
            <p:cNvPr id="836612" name="Rectangle 4"/>
            <p:cNvSpPr>
              <a:spLocks noChangeArrowheads="1"/>
            </p:cNvSpPr>
            <p:nvPr/>
          </p:nvSpPr>
          <p:spPr bwMode="auto">
            <a:xfrm>
              <a:off x="864" y="2448"/>
              <a:ext cx="1248" cy="960"/>
            </a:xfrm>
            <a:prstGeom prst="rect">
              <a:avLst/>
            </a:prstGeom>
            <a:solidFill>
              <a:srgbClr val="98E3F0"/>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36613" name="Text Box 5"/>
            <p:cNvSpPr txBox="1">
              <a:spLocks noChangeArrowheads="1"/>
            </p:cNvSpPr>
            <p:nvPr/>
          </p:nvSpPr>
          <p:spPr bwMode="auto">
            <a:xfrm>
              <a:off x="960" y="2544"/>
              <a:ext cx="1104" cy="728"/>
            </a:xfrm>
            <a:prstGeom prst="rect">
              <a:avLst/>
            </a:prstGeom>
            <a:noFill/>
            <a:ln>
              <a:noFill/>
            </a:ln>
            <a:effectLst/>
            <a:extLst>
              <a:ext uri="{909E8E84-426E-40DD-AFC4-6F175D3DCCD1}">
                <a14:hiddenFill xmlns:a14="http://schemas.microsoft.com/office/drawing/2010/main">
                  <a:solidFill>
                    <a:srgbClr val="98E3F0"/>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400">
                  <a:latin typeface="Times New Roman" pitchFamily="18" charset="0"/>
                </a:rPr>
                <a:t>Velocity related parameters of the carrying media and disperse phase of the flow</a:t>
              </a:r>
              <a:endParaRPr lang="ru-RU" sz="1400">
                <a:latin typeface="Times New Roman" pitchFamily="18" charset="0"/>
              </a:endParaRPr>
            </a:p>
          </p:txBody>
        </p:sp>
      </p:grpSp>
      <p:sp>
        <p:nvSpPr>
          <p:cNvPr id="836614" name="Text Box 6"/>
          <p:cNvSpPr txBox="1">
            <a:spLocks noChangeArrowheads="1"/>
          </p:cNvSpPr>
          <p:nvPr/>
        </p:nvSpPr>
        <p:spPr bwMode="auto">
          <a:xfrm>
            <a:off x="381000" y="4076700"/>
            <a:ext cx="2073275" cy="304800"/>
          </a:xfrm>
          <a:prstGeom prst="rect">
            <a:avLst/>
          </a:prstGeom>
          <a:solidFill>
            <a:srgbClr val="98E3F0"/>
          </a:solidFill>
          <a:ln>
            <a:noFill/>
          </a:ln>
          <a:effectLst/>
          <a:extLs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400">
                <a:latin typeface="Times New Roman" pitchFamily="18" charset="0"/>
              </a:rPr>
              <a:t>Thermoanemometer</a:t>
            </a:r>
            <a:endParaRPr lang="ru-RU" sz="1400">
              <a:latin typeface="Times New Roman" pitchFamily="18" charset="0"/>
            </a:endParaRPr>
          </a:p>
        </p:txBody>
      </p:sp>
      <p:sp>
        <p:nvSpPr>
          <p:cNvPr id="836615" name="Text Box 7"/>
          <p:cNvSpPr txBox="1">
            <a:spLocks noChangeArrowheads="1"/>
          </p:cNvSpPr>
          <p:nvPr/>
        </p:nvSpPr>
        <p:spPr bwMode="auto">
          <a:xfrm>
            <a:off x="2590800" y="4070350"/>
            <a:ext cx="1600200" cy="517525"/>
          </a:xfrm>
          <a:prstGeom prst="rect">
            <a:avLst/>
          </a:prstGeom>
          <a:solidFill>
            <a:srgbClr val="98E3F0"/>
          </a:solidFill>
          <a:ln>
            <a:noFill/>
          </a:ln>
          <a:effectLst/>
          <a:extLs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400">
                <a:latin typeface="Times New Roman" pitchFamily="18" charset="0"/>
              </a:rPr>
              <a:t>Laser Doppler anemometer</a:t>
            </a:r>
            <a:endParaRPr lang="ru-RU" sz="1400">
              <a:latin typeface="Times New Roman" pitchFamily="18" charset="0"/>
            </a:endParaRPr>
          </a:p>
        </p:txBody>
      </p:sp>
      <p:sp>
        <p:nvSpPr>
          <p:cNvPr id="836616" name="Text Box 8"/>
          <p:cNvSpPr txBox="1">
            <a:spLocks noChangeArrowheads="1"/>
          </p:cNvSpPr>
          <p:nvPr/>
        </p:nvSpPr>
        <p:spPr bwMode="auto">
          <a:xfrm>
            <a:off x="4495800" y="4070350"/>
            <a:ext cx="1600200" cy="942975"/>
          </a:xfrm>
          <a:prstGeom prst="rect">
            <a:avLst/>
          </a:prstGeom>
          <a:solidFill>
            <a:srgbClr val="98E3F0"/>
          </a:solidFill>
          <a:ln>
            <a:noFill/>
          </a:ln>
          <a:effectLst/>
          <a:extLs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400">
                <a:latin typeface="Times New Roman" pitchFamily="18" charset="0"/>
              </a:rPr>
              <a:t>Spectral transparency (extinction)  method </a:t>
            </a:r>
            <a:endParaRPr lang="ru-RU" sz="1400">
              <a:latin typeface="Times New Roman" pitchFamily="18" charset="0"/>
            </a:endParaRPr>
          </a:p>
        </p:txBody>
      </p:sp>
      <p:sp>
        <p:nvSpPr>
          <p:cNvPr id="836617" name="Text Box 9"/>
          <p:cNvSpPr txBox="1">
            <a:spLocks noChangeArrowheads="1"/>
          </p:cNvSpPr>
          <p:nvPr/>
        </p:nvSpPr>
        <p:spPr bwMode="auto">
          <a:xfrm>
            <a:off x="6248400" y="4070350"/>
            <a:ext cx="1143000" cy="1155700"/>
          </a:xfrm>
          <a:prstGeom prst="rect">
            <a:avLst/>
          </a:prstGeom>
          <a:solidFill>
            <a:srgbClr val="98E3F0"/>
          </a:solidFill>
          <a:ln>
            <a:noFill/>
          </a:ln>
          <a:effectLst/>
          <a:extLs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400">
                <a:latin typeface="Times New Roman" pitchFamily="18" charset="0"/>
              </a:rPr>
              <a:t>Forward scattering  (Fraunhofer diffraction) method</a:t>
            </a:r>
            <a:endParaRPr lang="ru-RU" sz="1400">
              <a:latin typeface="Times New Roman" pitchFamily="18" charset="0"/>
            </a:endParaRPr>
          </a:p>
        </p:txBody>
      </p:sp>
      <p:sp>
        <p:nvSpPr>
          <p:cNvPr id="836618" name="Text Box 10"/>
          <p:cNvSpPr txBox="1">
            <a:spLocks noChangeArrowheads="1"/>
          </p:cNvSpPr>
          <p:nvPr/>
        </p:nvSpPr>
        <p:spPr bwMode="auto">
          <a:xfrm>
            <a:off x="7543800" y="4070350"/>
            <a:ext cx="1371600" cy="517525"/>
          </a:xfrm>
          <a:prstGeom prst="rect">
            <a:avLst/>
          </a:prstGeom>
          <a:solidFill>
            <a:srgbClr val="98E3F0"/>
          </a:solidFill>
          <a:ln>
            <a:noFill/>
          </a:ln>
          <a:effectLst/>
          <a:extLs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400">
                <a:latin typeface="Times New Roman" pitchFamily="18" charset="0"/>
              </a:rPr>
              <a:t>Particle counter</a:t>
            </a:r>
            <a:endParaRPr lang="ru-RU" sz="1400">
              <a:latin typeface="Times New Roman" pitchFamily="18" charset="0"/>
            </a:endParaRPr>
          </a:p>
        </p:txBody>
      </p:sp>
      <p:grpSp>
        <p:nvGrpSpPr>
          <p:cNvPr id="836619" name="Group 11"/>
          <p:cNvGrpSpPr>
            <a:grpSpLocks/>
          </p:cNvGrpSpPr>
          <p:nvPr/>
        </p:nvGrpSpPr>
        <p:grpSpPr bwMode="auto">
          <a:xfrm>
            <a:off x="5562600" y="1555750"/>
            <a:ext cx="2286000" cy="1524000"/>
            <a:chOff x="1440" y="2832"/>
            <a:chExt cx="1584" cy="1200"/>
          </a:xfrm>
        </p:grpSpPr>
        <p:sp>
          <p:nvSpPr>
            <p:cNvPr id="836620" name="Rectangle 12"/>
            <p:cNvSpPr>
              <a:spLocks noChangeArrowheads="1"/>
            </p:cNvSpPr>
            <p:nvPr/>
          </p:nvSpPr>
          <p:spPr bwMode="auto">
            <a:xfrm>
              <a:off x="1440" y="2832"/>
              <a:ext cx="1584" cy="1200"/>
            </a:xfrm>
            <a:prstGeom prst="rect">
              <a:avLst/>
            </a:prstGeom>
            <a:solidFill>
              <a:srgbClr val="98E3F0"/>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36621" name="Text Box 13"/>
            <p:cNvSpPr txBox="1">
              <a:spLocks noChangeArrowheads="1"/>
            </p:cNvSpPr>
            <p:nvPr/>
          </p:nvSpPr>
          <p:spPr bwMode="auto">
            <a:xfrm>
              <a:off x="1584" y="3072"/>
              <a:ext cx="1306" cy="575"/>
            </a:xfrm>
            <a:prstGeom prst="rect">
              <a:avLst/>
            </a:prstGeom>
            <a:noFill/>
            <a:ln>
              <a:noFill/>
            </a:ln>
            <a:effectLst/>
            <a:extLst>
              <a:ext uri="{909E8E84-426E-40DD-AFC4-6F175D3DCCD1}">
                <a14:hiddenFill xmlns:a14="http://schemas.microsoft.com/office/drawing/2010/main">
                  <a:solidFill>
                    <a:srgbClr val="98E3F0"/>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400">
                  <a:latin typeface="Times New Roman" pitchFamily="18" charset="0"/>
                </a:rPr>
                <a:t>Size and concentration of the disperse phase</a:t>
              </a:r>
              <a:endParaRPr lang="ru-RU" sz="1400">
                <a:latin typeface="Times New Roman" pitchFamily="18" charset="0"/>
              </a:endParaRPr>
            </a:p>
          </p:txBody>
        </p:sp>
      </p:grpSp>
      <p:sp>
        <p:nvSpPr>
          <p:cNvPr id="836622" name="AutoShape 14"/>
          <p:cNvSpPr>
            <a:spLocks noChangeArrowheads="1"/>
          </p:cNvSpPr>
          <p:nvPr/>
        </p:nvSpPr>
        <p:spPr bwMode="auto">
          <a:xfrm rot="2610073">
            <a:off x="2178050" y="3462338"/>
            <a:ext cx="1219200" cy="304800"/>
          </a:xfrm>
          <a:prstGeom prst="rightArrow">
            <a:avLst>
              <a:gd name="adj1" fmla="val 50000"/>
              <a:gd name="adj2" fmla="val 100000"/>
            </a:avLst>
          </a:prstGeom>
          <a:noFill/>
          <a:ln w="25400">
            <a:solidFill>
              <a:srgbClr val="00008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36623" name="AutoShape 15"/>
          <p:cNvSpPr>
            <a:spLocks noChangeArrowheads="1"/>
          </p:cNvSpPr>
          <p:nvPr/>
        </p:nvSpPr>
        <p:spPr bwMode="auto">
          <a:xfrm rot="8217999">
            <a:off x="1201738" y="3438525"/>
            <a:ext cx="1141412" cy="304800"/>
          </a:xfrm>
          <a:prstGeom prst="rightArrow">
            <a:avLst>
              <a:gd name="adj1" fmla="val 50000"/>
              <a:gd name="adj2" fmla="val 93620"/>
            </a:avLst>
          </a:prstGeom>
          <a:noFill/>
          <a:ln w="25400">
            <a:solidFill>
              <a:srgbClr val="00008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36624" name="AutoShape 16"/>
          <p:cNvSpPr>
            <a:spLocks noChangeArrowheads="1"/>
          </p:cNvSpPr>
          <p:nvPr/>
        </p:nvSpPr>
        <p:spPr bwMode="auto">
          <a:xfrm rot="2544303">
            <a:off x="7010400" y="3460750"/>
            <a:ext cx="1274763" cy="304800"/>
          </a:xfrm>
          <a:prstGeom prst="rightArrow">
            <a:avLst>
              <a:gd name="adj1" fmla="val 50000"/>
              <a:gd name="adj2" fmla="val 104557"/>
            </a:avLst>
          </a:prstGeom>
          <a:noFill/>
          <a:ln w="25400">
            <a:solidFill>
              <a:srgbClr val="00008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36625" name="AutoShape 17"/>
          <p:cNvSpPr>
            <a:spLocks noChangeArrowheads="1"/>
          </p:cNvSpPr>
          <p:nvPr/>
        </p:nvSpPr>
        <p:spPr bwMode="auto">
          <a:xfrm rot="8148103">
            <a:off x="5257800" y="3460750"/>
            <a:ext cx="1219200" cy="304800"/>
          </a:xfrm>
          <a:prstGeom prst="rightArrow">
            <a:avLst>
              <a:gd name="adj1" fmla="val 50000"/>
              <a:gd name="adj2" fmla="val 100000"/>
            </a:avLst>
          </a:prstGeom>
          <a:noFill/>
          <a:ln w="25400">
            <a:solidFill>
              <a:srgbClr val="00008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36626" name="AutoShape 18"/>
          <p:cNvSpPr>
            <a:spLocks noChangeArrowheads="1"/>
          </p:cNvSpPr>
          <p:nvPr/>
        </p:nvSpPr>
        <p:spPr bwMode="auto">
          <a:xfrm>
            <a:off x="6629400" y="3155950"/>
            <a:ext cx="304800" cy="914400"/>
          </a:xfrm>
          <a:prstGeom prst="downArrow">
            <a:avLst>
              <a:gd name="adj1" fmla="val 50000"/>
              <a:gd name="adj2" fmla="val 75000"/>
            </a:avLst>
          </a:prstGeom>
          <a:noFill/>
          <a:ln w="25400">
            <a:solidFill>
              <a:srgbClr val="00008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36627" name="Text Box 19"/>
          <p:cNvSpPr txBox="1">
            <a:spLocks noChangeArrowheads="1"/>
          </p:cNvSpPr>
          <p:nvPr/>
        </p:nvSpPr>
        <p:spPr bwMode="auto">
          <a:xfrm>
            <a:off x="8532813" y="6308725"/>
            <a:ext cx="508000"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2300">
                <a:latin typeface="Arial" pitchFamily="34" charset="0"/>
              </a:rPr>
              <a:t>34</a:t>
            </a:r>
            <a:endParaRPr lang="ru-RU" sz="2300">
              <a:latin typeface="Arial" pitchFamily="34" charset="0"/>
            </a:endParaRPr>
          </a:p>
        </p:txBody>
      </p:sp>
      <p:sp>
        <p:nvSpPr>
          <p:cNvPr id="836628" name="Text Box 20"/>
          <p:cNvSpPr txBox="1">
            <a:spLocks noChangeArrowheads="1"/>
          </p:cNvSpPr>
          <p:nvPr/>
        </p:nvSpPr>
        <p:spPr bwMode="auto">
          <a:xfrm>
            <a:off x="8532813" y="6308725"/>
            <a:ext cx="184150"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endParaRPr lang="de-DE" sz="2300">
              <a:latin typeface="Arial" pitchFamily="34" charset="0"/>
            </a:endParaRPr>
          </a:p>
        </p:txBody>
      </p:sp>
    </p:spTree>
  </p:cSld>
  <p:clrMapOvr>
    <a:masterClrMapping/>
  </p:clrMapOvr>
  <p:transition advClick="0">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37634" name="Group 2"/>
          <p:cNvGraphicFramePr>
            <a:graphicFrameLocks noGrp="1"/>
          </p:cNvGraphicFramePr>
          <p:nvPr/>
        </p:nvGraphicFramePr>
        <p:xfrm>
          <a:off x="468313" y="836613"/>
          <a:ext cx="8458200" cy="5435600"/>
        </p:xfrm>
        <a:graphic>
          <a:graphicData uri="http://schemas.openxmlformats.org/drawingml/2006/table">
            <a:tbl>
              <a:tblPr/>
              <a:tblGrid>
                <a:gridCol w="1066800"/>
                <a:gridCol w="1219200"/>
                <a:gridCol w="1295400"/>
                <a:gridCol w="1752600"/>
                <a:gridCol w="1524000"/>
                <a:gridCol w="1600200"/>
              </a:tblGrid>
              <a:tr h="72072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accent2"/>
                          </a:solidFill>
                          <a:effectLst/>
                          <a:latin typeface="Times New Roman" pitchFamily="18" charset="0"/>
                        </a:rPr>
                        <a:t>Regime </a:t>
                      </a:r>
                      <a:endParaRPr kumimoji="0" lang="ru-RU" sz="1600" b="1" i="0" u="none" strike="noStrike" cap="none" normalizeH="0" baseline="0" smtClean="0">
                        <a:ln>
                          <a:noFill/>
                        </a:ln>
                        <a:solidFill>
                          <a:schemeClr val="accent2"/>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6E192"/>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accent2"/>
                          </a:solidFill>
                          <a:effectLst/>
                          <a:latin typeface="Times New Roman" pitchFamily="18" charset="0"/>
                          <a:cs typeface="Times New Roman" pitchFamily="18" charset="0"/>
                        </a:rPr>
                        <a:t>Air velocity [meter/s]</a:t>
                      </a:r>
                      <a:endParaRPr kumimoji="0" lang="ru-RU" sz="1600" b="1" i="0" u="none" strike="noStrike" cap="none" normalizeH="0" baseline="0" smtClean="0">
                        <a:ln>
                          <a:noFill/>
                        </a:ln>
                        <a:solidFill>
                          <a:schemeClr val="accent2"/>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6E192"/>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accent2"/>
                          </a:solidFill>
                          <a:effectLst/>
                          <a:latin typeface="Times New Roman" pitchFamily="18" charset="0"/>
                        </a:rPr>
                        <a:t>Measured parameters</a:t>
                      </a:r>
                      <a:endParaRPr kumimoji="0" lang="ru-RU" sz="1600" b="1" i="0" u="none" strike="noStrike" cap="none" normalizeH="0" baseline="0" smtClean="0">
                        <a:ln>
                          <a:noFill/>
                        </a:ln>
                        <a:solidFill>
                          <a:schemeClr val="accent2"/>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6E192"/>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1368425">
                <a:tc vMerge="1">
                  <a:txBody>
                    <a:bodyPr/>
                    <a:lstStyle/>
                    <a:p>
                      <a:endParaRPr lang="de-DE"/>
                    </a:p>
                  </a:txBody>
                  <a:tcPr/>
                </a:tc>
                <a:tc vMerge="1">
                  <a:txBody>
                    <a:bodyPr/>
                    <a:lstStyle/>
                    <a:p>
                      <a:endParaRPr lang="de-DE"/>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accent2"/>
                          </a:solidFill>
                          <a:effectLst/>
                          <a:latin typeface="Times New Roman" pitchFamily="18" charset="0"/>
                        </a:rPr>
                        <a:t>Mean drop diameter [</a:t>
                      </a:r>
                      <a:r>
                        <a:rPr kumimoji="0" lang="en-US" sz="1600" b="1" i="0" u="none" strike="noStrike" cap="none" normalizeH="0" baseline="0" smtClean="0">
                          <a:ln>
                            <a:noFill/>
                          </a:ln>
                          <a:solidFill>
                            <a:schemeClr val="accent2"/>
                          </a:solidFill>
                          <a:effectLst/>
                          <a:latin typeface="Symbol" pitchFamily="18" charset="2"/>
                        </a:rPr>
                        <a:t>m</a:t>
                      </a:r>
                      <a:r>
                        <a:rPr kumimoji="0" lang="en-US" sz="1600" b="1" i="0" u="none" strike="noStrike" cap="none" normalizeH="0" baseline="0" smtClean="0">
                          <a:ln>
                            <a:noFill/>
                          </a:ln>
                          <a:solidFill>
                            <a:schemeClr val="accent2"/>
                          </a:solidFill>
                          <a:effectLst/>
                          <a:latin typeface="Times New Roman" pitchFamily="18" charset="0"/>
                        </a:rPr>
                        <a:t>m]</a:t>
                      </a:r>
                      <a:endParaRPr kumimoji="0" lang="ru-RU" sz="1600" b="1" i="0" u="none" strike="noStrike" cap="none" normalizeH="0" baseline="0" smtClean="0">
                        <a:ln>
                          <a:noFill/>
                        </a:ln>
                        <a:solidFill>
                          <a:schemeClr val="accent2"/>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6E1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accent2"/>
                          </a:solidFill>
                          <a:effectLst/>
                          <a:latin typeface="Times New Roman" pitchFamily="18" charset="0"/>
                          <a:cs typeface="Times New Roman" pitchFamily="18" charset="0"/>
                        </a:rPr>
                        <a:t>Mass concentration of the disperse phase </a:t>
                      </a:r>
                      <a:r>
                        <a:rPr kumimoji="0" lang="ru-RU" sz="1600" b="1" i="0" u="none" strike="noStrike" cap="none" normalizeH="0" baseline="0" smtClean="0">
                          <a:ln>
                            <a:noFill/>
                          </a:ln>
                          <a:solidFill>
                            <a:schemeClr val="accent2"/>
                          </a:solidFill>
                          <a:effectLst/>
                          <a:latin typeface="Times New Roman" pitchFamily="18" charset="0"/>
                          <a:cs typeface="Times New Roman" pitchFamily="18" charset="0"/>
                        </a:rPr>
                        <a:t>(</a:t>
                      </a:r>
                      <a:r>
                        <a:rPr kumimoji="0" lang="en-US" sz="1600" b="1" i="0" u="none" strike="noStrike" cap="none" normalizeH="0" baseline="0" smtClean="0">
                          <a:ln>
                            <a:noFill/>
                          </a:ln>
                          <a:solidFill>
                            <a:schemeClr val="accent2"/>
                          </a:solidFill>
                          <a:effectLst/>
                          <a:latin typeface="Times New Roman" pitchFamily="18" charset="0"/>
                          <a:cs typeface="Times New Roman" pitchFamily="18" charset="0"/>
                        </a:rPr>
                        <a:t>g</a:t>
                      </a:r>
                      <a:r>
                        <a:rPr kumimoji="0" lang="ru-RU" sz="1600" b="1" i="0" u="none" strike="noStrike" cap="none" normalizeH="0" baseline="0" smtClean="0">
                          <a:ln>
                            <a:noFill/>
                          </a:ln>
                          <a:solidFill>
                            <a:schemeClr val="accent2"/>
                          </a:solidFill>
                          <a:effectLst/>
                          <a:latin typeface="Times New Roman" pitchFamily="18" charset="0"/>
                          <a:cs typeface="Times New Roman" pitchFamily="18" charset="0"/>
                        </a:rPr>
                        <a:t>/</a:t>
                      </a:r>
                      <a:r>
                        <a:rPr kumimoji="0" lang="en-US" sz="1600" b="1" i="0" u="none" strike="noStrike" cap="none" normalizeH="0" baseline="0" smtClean="0">
                          <a:ln>
                            <a:noFill/>
                          </a:ln>
                          <a:solidFill>
                            <a:schemeClr val="accent2"/>
                          </a:solidFill>
                          <a:effectLst/>
                          <a:latin typeface="Times New Roman" pitchFamily="18" charset="0"/>
                          <a:cs typeface="Times New Roman" pitchFamily="18" charset="0"/>
                        </a:rPr>
                        <a:t>m</a:t>
                      </a:r>
                      <a:r>
                        <a:rPr kumimoji="0" lang="en-US" sz="1600" b="1" i="0" u="none" strike="noStrike" cap="none" normalizeH="0" baseline="30000" smtClean="0">
                          <a:ln>
                            <a:noFill/>
                          </a:ln>
                          <a:solidFill>
                            <a:schemeClr val="accent2"/>
                          </a:solidFill>
                          <a:effectLst/>
                          <a:latin typeface="Times New Roman" pitchFamily="18" charset="0"/>
                          <a:cs typeface="Times New Roman" pitchFamily="18" charset="0"/>
                        </a:rPr>
                        <a:t>3</a:t>
                      </a:r>
                      <a:r>
                        <a:rPr kumimoji="0" lang="ru-RU" sz="1600" b="1" i="0" u="none" strike="noStrike" cap="none" normalizeH="0" baseline="0" smtClean="0">
                          <a:ln>
                            <a:noFill/>
                          </a:ln>
                          <a:solidFill>
                            <a:schemeClr val="accent2"/>
                          </a:solidFill>
                          <a:effectLst/>
                          <a:latin typeface="Times New Roman" pitchFamily="18" charset="0"/>
                          <a:cs typeface="Times New Roman" pitchFamily="18" charset="0"/>
                        </a:rPr>
                        <a:t>)</a:t>
                      </a:r>
                      <a:endParaRPr kumimoji="0" lang="ru-RU" sz="1600" b="1" i="0" u="none" strike="noStrike" cap="none" normalizeH="0" baseline="0" smtClean="0">
                        <a:ln>
                          <a:noFill/>
                        </a:ln>
                        <a:solidFill>
                          <a:schemeClr val="accent2"/>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6E1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accent2"/>
                          </a:solidFill>
                          <a:effectLst/>
                          <a:latin typeface="Times New Roman" pitchFamily="18" charset="0"/>
                        </a:rPr>
                        <a:t>Relative drop enlargement [%]</a:t>
                      </a:r>
                      <a:endParaRPr kumimoji="0" lang="ru-RU" sz="1600" b="1" i="0" u="none" strike="noStrike" cap="none" normalizeH="0" baseline="0" smtClean="0">
                        <a:ln>
                          <a:noFill/>
                        </a:ln>
                        <a:solidFill>
                          <a:schemeClr val="accent2"/>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accent2"/>
                          </a:solidFill>
                          <a:effectLst/>
                          <a:latin typeface="Times New Roman" pitchFamily="18" charset="0"/>
                        </a:rPr>
                        <a:t> (level to level)</a:t>
                      </a:r>
                      <a:endParaRPr kumimoji="0" lang="ru-RU" sz="1600" b="1" i="0" u="none" strike="noStrike" cap="none" normalizeH="0" baseline="0" smtClean="0">
                        <a:ln>
                          <a:noFill/>
                        </a:ln>
                        <a:solidFill>
                          <a:schemeClr val="accent2"/>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6E1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accent2"/>
                          </a:solidFill>
                          <a:effectLst/>
                          <a:latin typeface="Times New Roman" pitchFamily="18" charset="0"/>
                        </a:rPr>
                        <a:t>Relative decrease of mass concentration</a:t>
                      </a:r>
                      <a:endParaRPr kumimoji="0" lang="ru-RU" sz="1600" b="1" i="0" u="none" strike="noStrike" cap="none" normalizeH="0" baseline="0" smtClean="0">
                        <a:ln>
                          <a:noFill/>
                        </a:ln>
                        <a:solidFill>
                          <a:schemeClr val="accent2"/>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accent2"/>
                          </a:solidFill>
                          <a:effectLst/>
                          <a:latin typeface="Times New Roman" pitchFamily="18" charset="0"/>
                        </a:rPr>
                        <a:t>(%)</a:t>
                      </a:r>
                      <a:endParaRPr kumimoji="0" lang="en-US" sz="1600" b="1" i="0" u="none" strike="noStrike" cap="none" normalizeH="0" baseline="0" smtClean="0">
                        <a:ln>
                          <a:noFill/>
                        </a:ln>
                        <a:solidFill>
                          <a:schemeClr val="accent2"/>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accent2"/>
                          </a:solidFill>
                          <a:effectLst/>
                          <a:latin typeface="Times New Roman" pitchFamily="18" charset="0"/>
                        </a:rPr>
                        <a:t>(level to level)</a:t>
                      </a:r>
                      <a:endParaRPr kumimoji="0" lang="ru-RU" sz="1600" b="1" i="0" u="none" strike="noStrike" cap="none" normalizeH="0" baseline="0" smtClean="0">
                        <a:ln>
                          <a:noFill/>
                        </a:ln>
                        <a:solidFill>
                          <a:schemeClr val="accent2"/>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6E192"/>
                    </a:solidFill>
                  </a:tcPr>
                </a:tc>
              </a:tr>
              <a:tr h="7905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accent2"/>
                          </a:solidFill>
                          <a:effectLst/>
                          <a:latin typeface="Times New Roman" pitchFamily="18" charset="0"/>
                        </a:rPr>
                        <a:t>R</a:t>
                      </a:r>
                      <a:r>
                        <a:rPr kumimoji="0" lang="ru-RU" sz="1600" b="1" i="0" u="none" strike="noStrike" cap="none" normalizeH="0" baseline="0" smtClean="0">
                          <a:ln>
                            <a:noFill/>
                          </a:ln>
                          <a:solidFill>
                            <a:schemeClr val="accent2"/>
                          </a:solidFill>
                          <a:effectLst/>
                          <a:latin typeface="Times New Roman" pitchFamily="18" charset="0"/>
                          <a:cs typeface="Times New Roman" pitchFamily="18" charset="0"/>
                        </a:rPr>
                        <a:t>1</a:t>
                      </a:r>
                      <a:endParaRPr kumimoji="0" lang="ru-RU" sz="1600" b="1" i="0" u="none" strike="noStrike" cap="none" normalizeH="0" baseline="0" smtClean="0">
                        <a:ln>
                          <a:noFill/>
                        </a:ln>
                        <a:solidFill>
                          <a:schemeClr val="accent2"/>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6E1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accent2"/>
                          </a:solidFill>
                          <a:effectLst/>
                          <a:latin typeface="Times New Roman" pitchFamily="18" charset="0"/>
                          <a:cs typeface="Times New Roman" pitchFamily="18" charset="0"/>
                        </a:rPr>
                        <a:t>6</a:t>
                      </a:r>
                      <a:r>
                        <a:rPr kumimoji="0" lang="en-US" sz="1600" b="1" i="0" u="none" strike="noStrike" cap="none" normalizeH="0" baseline="0" smtClean="0">
                          <a:ln>
                            <a:noFill/>
                          </a:ln>
                          <a:solidFill>
                            <a:schemeClr val="accent2"/>
                          </a:solidFill>
                          <a:effectLst/>
                          <a:latin typeface="Times New Roman" pitchFamily="18" charset="0"/>
                          <a:cs typeface="Times New Roman" pitchFamily="18" charset="0"/>
                        </a:rPr>
                        <a:t>.</a:t>
                      </a:r>
                      <a:r>
                        <a:rPr kumimoji="0" lang="ru-RU" sz="1600" b="1" i="0" u="none" strike="noStrike" cap="none" normalizeH="0" baseline="0" smtClean="0">
                          <a:ln>
                            <a:noFill/>
                          </a:ln>
                          <a:solidFill>
                            <a:schemeClr val="accent2"/>
                          </a:solidFill>
                          <a:effectLst/>
                          <a:latin typeface="Times New Roman" pitchFamily="18" charset="0"/>
                          <a:cs typeface="Times New Roman" pitchFamily="18" charset="0"/>
                        </a:rPr>
                        <a:t>5</a:t>
                      </a:r>
                      <a:endParaRPr kumimoji="0" lang="ru-RU" sz="1600" b="1" i="0" u="none" strike="noStrike" cap="none" normalizeH="0" baseline="0" smtClean="0">
                        <a:ln>
                          <a:noFill/>
                        </a:ln>
                        <a:solidFill>
                          <a:schemeClr val="accent2"/>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6E1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accent2"/>
                          </a:solidFill>
                          <a:effectLst/>
                          <a:latin typeface="Times New Roman" pitchFamily="18" charset="0"/>
                        </a:rPr>
                        <a:t>0</a:t>
                      </a:r>
                      <a:r>
                        <a:rPr kumimoji="0" lang="en-US" sz="1600" b="1" i="0" u="none" strike="noStrike" cap="none" normalizeH="0" baseline="0" smtClean="0">
                          <a:ln>
                            <a:noFill/>
                          </a:ln>
                          <a:solidFill>
                            <a:schemeClr val="accent2"/>
                          </a:solidFill>
                          <a:effectLst/>
                          <a:latin typeface="Times New Roman" pitchFamily="18" charset="0"/>
                        </a:rPr>
                        <a:t>.</a:t>
                      </a:r>
                      <a:r>
                        <a:rPr kumimoji="0" lang="ru-RU" sz="1600" b="1" i="0" u="none" strike="noStrike" cap="none" normalizeH="0" baseline="0" smtClean="0">
                          <a:ln>
                            <a:noFill/>
                          </a:ln>
                          <a:solidFill>
                            <a:schemeClr val="accent2"/>
                          </a:solidFill>
                          <a:effectLst/>
                          <a:latin typeface="Times New Roman" pitchFamily="18" charset="0"/>
                        </a:rPr>
                        <a:t>55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6E1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accent2"/>
                          </a:solidFill>
                          <a:effectLst/>
                          <a:latin typeface="Times New Roman" pitchFamily="18" charset="0"/>
                          <a:cs typeface="Times New Roman" pitchFamily="18" charset="0"/>
                        </a:rPr>
                        <a:t>6</a:t>
                      </a:r>
                      <a:r>
                        <a:rPr kumimoji="0" lang="en-US" sz="1600" b="1" i="0" u="none" strike="noStrike" cap="none" normalizeH="0" baseline="0" smtClean="0">
                          <a:ln>
                            <a:noFill/>
                          </a:ln>
                          <a:solidFill>
                            <a:schemeClr val="accent2"/>
                          </a:solidFill>
                          <a:effectLst/>
                          <a:latin typeface="Times New Roman" pitchFamily="18" charset="0"/>
                          <a:cs typeface="Times New Roman" pitchFamily="18" charset="0"/>
                        </a:rPr>
                        <a:t>.</a:t>
                      </a:r>
                      <a:r>
                        <a:rPr kumimoji="0" lang="ru-RU" sz="1600" b="1" i="0" u="none" strike="noStrike" cap="none" normalizeH="0" baseline="0" smtClean="0">
                          <a:ln>
                            <a:noFill/>
                          </a:ln>
                          <a:solidFill>
                            <a:schemeClr val="accent2"/>
                          </a:solidFill>
                          <a:effectLst/>
                          <a:latin typeface="Times New Roman" pitchFamily="18" charset="0"/>
                          <a:cs typeface="Times New Roman" pitchFamily="18" charset="0"/>
                        </a:rPr>
                        <a:t>5</a:t>
                      </a:r>
                      <a:endParaRPr kumimoji="0" lang="ru-RU" sz="1600" b="1" i="0" u="none" strike="noStrike" cap="none" normalizeH="0" baseline="0" smtClean="0">
                        <a:ln>
                          <a:noFill/>
                        </a:ln>
                        <a:solidFill>
                          <a:schemeClr val="accent2"/>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6E1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accent2"/>
                          </a:solidFill>
                          <a:effectLst/>
                          <a:latin typeface="Times New Roman" pitchFamily="18" charset="0"/>
                        </a:rPr>
                        <a:t>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6E1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accent2"/>
                          </a:solidFill>
                          <a:effectLst/>
                          <a:latin typeface="Times New Roman" pitchFamily="18" charset="0"/>
                        </a:rPr>
                        <a:t>14</a:t>
                      </a:r>
                      <a:r>
                        <a:rPr kumimoji="0" lang="ru-RU" sz="1600" b="1" i="0" u="none" strike="noStrike" cap="none" normalizeH="0" baseline="0" smtClean="0">
                          <a:ln>
                            <a:noFill/>
                          </a:ln>
                          <a:solidFill>
                            <a:schemeClr val="accent2"/>
                          </a:solidFill>
                          <a:effectLst/>
                          <a:latin typeface="Times New Roman" pitchFamily="18" charset="0"/>
                          <a:cs typeface="Times New Roman" pitchFamily="18" charset="0"/>
                        </a:rPr>
                        <a:t>±</a:t>
                      </a:r>
                      <a:r>
                        <a:rPr kumimoji="0" lang="ru-RU" sz="1600" b="1" i="0" u="none" strike="noStrike" cap="none" normalizeH="0" baseline="0" smtClean="0">
                          <a:ln>
                            <a:noFill/>
                          </a:ln>
                          <a:solidFill>
                            <a:schemeClr val="accent2"/>
                          </a:solidFill>
                          <a:effectLst/>
                          <a:latin typeface="Times New Roman" pitchFamily="18" charset="0"/>
                        </a:rPr>
                        <a:t>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6E192"/>
                    </a:solidFill>
                  </a:tcPr>
                </a:tc>
              </a:tr>
              <a:tr h="7889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accent2"/>
                          </a:solidFill>
                          <a:effectLst/>
                          <a:latin typeface="Times New Roman" pitchFamily="18" charset="0"/>
                          <a:cs typeface="Times New Roman" pitchFamily="18" charset="0"/>
                        </a:rPr>
                        <a:t>R</a:t>
                      </a:r>
                      <a:r>
                        <a:rPr kumimoji="0" lang="ru-RU" sz="1600" b="1" i="0" u="none" strike="noStrike" cap="none" normalizeH="0" baseline="0" smtClean="0">
                          <a:ln>
                            <a:noFill/>
                          </a:ln>
                          <a:solidFill>
                            <a:schemeClr val="accent2"/>
                          </a:solidFill>
                          <a:effectLst/>
                          <a:latin typeface="Times New Roman" pitchFamily="18" charset="0"/>
                          <a:cs typeface="Times New Roman" pitchFamily="18" charset="0"/>
                        </a:rPr>
                        <a:t>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6E1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accent2"/>
                          </a:solidFill>
                          <a:effectLst/>
                          <a:latin typeface="Times New Roman" pitchFamily="18" charset="0"/>
                          <a:cs typeface="Times New Roman" pitchFamily="18" charset="0"/>
                        </a:rPr>
                        <a:t>6</a:t>
                      </a:r>
                      <a:r>
                        <a:rPr kumimoji="0" lang="en-US" sz="1600" b="1" i="0" u="none" strike="noStrike" cap="none" normalizeH="0" baseline="0" smtClean="0">
                          <a:ln>
                            <a:noFill/>
                          </a:ln>
                          <a:solidFill>
                            <a:schemeClr val="accent2"/>
                          </a:solidFill>
                          <a:effectLst/>
                          <a:latin typeface="Times New Roman" pitchFamily="18" charset="0"/>
                          <a:cs typeface="Times New Roman" pitchFamily="18" charset="0"/>
                        </a:rPr>
                        <a:t>.</a:t>
                      </a:r>
                      <a:r>
                        <a:rPr kumimoji="0" lang="ru-RU" sz="1600" b="1" i="0" u="none" strike="noStrike" cap="none" normalizeH="0" baseline="0" smtClean="0">
                          <a:ln>
                            <a:noFill/>
                          </a:ln>
                          <a:solidFill>
                            <a:schemeClr val="accent2"/>
                          </a:solidFill>
                          <a:effectLst/>
                          <a:latin typeface="Times New Roman" pitchFamily="18" charset="0"/>
                          <a:cs typeface="Times New Roman" pitchFamily="18" charset="0"/>
                        </a:rPr>
                        <a:t>5</a:t>
                      </a:r>
                      <a:endParaRPr kumimoji="0" lang="ru-RU" sz="1600" b="1" i="0" u="none" strike="noStrike" cap="none" normalizeH="0" baseline="0" smtClean="0">
                        <a:ln>
                          <a:noFill/>
                        </a:ln>
                        <a:solidFill>
                          <a:schemeClr val="accent2"/>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6E1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accent2"/>
                          </a:solidFill>
                          <a:effectLst/>
                          <a:latin typeface="Times New Roman" pitchFamily="18" charset="0"/>
                        </a:rPr>
                        <a:t>0</a:t>
                      </a:r>
                      <a:r>
                        <a:rPr kumimoji="0" lang="en-US" sz="1600" b="1" i="0" u="none" strike="noStrike" cap="none" normalizeH="0" baseline="0" smtClean="0">
                          <a:ln>
                            <a:noFill/>
                          </a:ln>
                          <a:solidFill>
                            <a:schemeClr val="accent2"/>
                          </a:solidFill>
                          <a:effectLst/>
                          <a:latin typeface="Times New Roman" pitchFamily="18" charset="0"/>
                        </a:rPr>
                        <a:t>.</a:t>
                      </a:r>
                      <a:r>
                        <a:rPr kumimoji="0" lang="ru-RU" sz="1600" b="1" i="0" u="none" strike="noStrike" cap="none" normalizeH="0" baseline="0" smtClean="0">
                          <a:ln>
                            <a:noFill/>
                          </a:ln>
                          <a:solidFill>
                            <a:schemeClr val="accent2"/>
                          </a:solidFill>
                          <a:effectLst/>
                          <a:latin typeface="Times New Roman" pitchFamily="18" charset="0"/>
                        </a:rPr>
                        <a:t>53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6E1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accent2"/>
                          </a:solidFill>
                          <a:effectLst/>
                          <a:latin typeface="Times New Roman" pitchFamily="18" charset="0"/>
                          <a:cs typeface="Times New Roman" pitchFamily="18" charset="0"/>
                        </a:rPr>
                        <a:t>9</a:t>
                      </a:r>
                      <a:r>
                        <a:rPr kumimoji="0" lang="en-US" sz="1600" b="1" i="0" u="none" strike="noStrike" cap="none" normalizeH="0" baseline="0" smtClean="0">
                          <a:ln>
                            <a:noFill/>
                          </a:ln>
                          <a:solidFill>
                            <a:schemeClr val="accent2"/>
                          </a:solidFill>
                          <a:effectLst/>
                          <a:latin typeface="Times New Roman" pitchFamily="18" charset="0"/>
                          <a:cs typeface="Times New Roman" pitchFamily="18" charset="0"/>
                        </a:rPr>
                        <a:t>.</a:t>
                      </a:r>
                      <a:r>
                        <a:rPr kumimoji="0" lang="ru-RU" sz="1600" b="1" i="0" u="none" strike="noStrike" cap="none" normalizeH="0" baseline="0" smtClean="0">
                          <a:ln>
                            <a:noFill/>
                          </a:ln>
                          <a:solidFill>
                            <a:schemeClr val="accent2"/>
                          </a:solidFill>
                          <a:effectLst/>
                          <a:latin typeface="Times New Roman" pitchFamily="18" charset="0"/>
                          <a:cs typeface="Times New Roman" pitchFamily="18" charset="0"/>
                        </a:rPr>
                        <a:t>5</a:t>
                      </a:r>
                      <a:endParaRPr kumimoji="0" lang="ru-RU" sz="1600" b="1" i="0" u="none" strike="noStrike" cap="none" normalizeH="0" baseline="0" smtClean="0">
                        <a:ln>
                          <a:noFill/>
                        </a:ln>
                        <a:solidFill>
                          <a:schemeClr val="accent2"/>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6E1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accent2"/>
                          </a:solidFill>
                          <a:effectLst/>
                          <a:latin typeface="Times New Roman" pitchFamily="18" charset="0"/>
                        </a:rPr>
                        <a:t>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6E1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accent2"/>
                          </a:solidFill>
                          <a:effectLst/>
                          <a:latin typeface="Times New Roman" pitchFamily="18" charset="0"/>
                        </a:rPr>
                        <a:t>14</a:t>
                      </a:r>
                      <a:r>
                        <a:rPr kumimoji="0" lang="ru-RU" sz="1600" b="1" i="0" u="none" strike="noStrike" cap="none" normalizeH="0" baseline="0" smtClean="0">
                          <a:ln>
                            <a:noFill/>
                          </a:ln>
                          <a:solidFill>
                            <a:schemeClr val="accent2"/>
                          </a:solidFill>
                          <a:effectLst/>
                          <a:latin typeface="Times New Roman" pitchFamily="18" charset="0"/>
                          <a:cs typeface="Times New Roman" pitchFamily="18" charset="0"/>
                        </a:rPr>
                        <a:t>±</a:t>
                      </a:r>
                      <a:r>
                        <a:rPr kumimoji="0" lang="ru-RU" sz="1600" b="1" i="0" u="none" strike="noStrike" cap="none" normalizeH="0" baseline="0" smtClean="0">
                          <a:ln>
                            <a:noFill/>
                          </a:ln>
                          <a:solidFill>
                            <a:schemeClr val="accent2"/>
                          </a:solidFill>
                          <a:effectLst/>
                          <a:latin typeface="Times New Roman" pitchFamily="18" charset="0"/>
                        </a:rPr>
                        <a:t>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6E192"/>
                    </a:solidFill>
                  </a:tcPr>
                </a:tc>
              </a:tr>
              <a:tr h="7889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accent2"/>
                          </a:solidFill>
                          <a:effectLst/>
                          <a:latin typeface="Times New Roman" pitchFamily="18" charset="0"/>
                        </a:rPr>
                        <a:t>R</a:t>
                      </a:r>
                      <a:r>
                        <a:rPr kumimoji="0" lang="ru-RU" sz="1600" b="1" i="0" u="none" strike="noStrike" cap="none" normalizeH="0" baseline="0" smtClean="0">
                          <a:ln>
                            <a:noFill/>
                          </a:ln>
                          <a:solidFill>
                            <a:schemeClr val="accent2"/>
                          </a:solidFill>
                          <a:effectLst/>
                          <a:latin typeface="Times New Roman" pitchFamily="18" charset="0"/>
                        </a:rPr>
                        <a:t>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6E1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accent2"/>
                          </a:solidFill>
                          <a:effectLst/>
                          <a:latin typeface="Times New Roman" pitchFamily="18" charset="0"/>
                        </a:rPr>
                        <a:t>34</a:t>
                      </a:r>
                      <a:r>
                        <a:rPr kumimoji="0" lang="en-US" sz="1600" b="1" i="0" u="none" strike="noStrike" cap="none" normalizeH="0" baseline="0" smtClean="0">
                          <a:ln>
                            <a:noFill/>
                          </a:ln>
                          <a:solidFill>
                            <a:schemeClr val="accent2"/>
                          </a:solidFill>
                          <a:effectLst/>
                          <a:latin typeface="Times New Roman" pitchFamily="18" charset="0"/>
                        </a:rPr>
                        <a:t>.</a:t>
                      </a:r>
                      <a:r>
                        <a:rPr kumimoji="0" lang="ru-RU" sz="1600" b="1" i="0" u="none" strike="noStrike" cap="none" normalizeH="0" baseline="0" smtClean="0">
                          <a:ln>
                            <a:noFill/>
                          </a:ln>
                          <a:solidFill>
                            <a:schemeClr val="accent2"/>
                          </a:solidFill>
                          <a:effectLst/>
                          <a:latin typeface="Times New Roman" pitchFamily="18" charset="0"/>
                        </a:rPr>
                        <a:t>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6E1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accent2"/>
                          </a:solidFill>
                          <a:effectLst/>
                          <a:latin typeface="Times New Roman" pitchFamily="18" charset="0"/>
                        </a:rPr>
                        <a:t>0</a:t>
                      </a:r>
                      <a:r>
                        <a:rPr kumimoji="0" lang="en-US" sz="1600" b="1" i="0" u="none" strike="noStrike" cap="none" normalizeH="0" baseline="0" smtClean="0">
                          <a:ln>
                            <a:noFill/>
                          </a:ln>
                          <a:solidFill>
                            <a:schemeClr val="accent2"/>
                          </a:solidFill>
                          <a:effectLst/>
                          <a:latin typeface="Times New Roman" pitchFamily="18" charset="0"/>
                        </a:rPr>
                        <a:t>.</a:t>
                      </a:r>
                      <a:r>
                        <a:rPr kumimoji="0" lang="ru-RU" sz="1600" b="1" i="0" u="none" strike="noStrike" cap="none" normalizeH="0" baseline="0" smtClean="0">
                          <a:ln>
                            <a:noFill/>
                          </a:ln>
                          <a:solidFill>
                            <a:schemeClr val="accent2"/>
                          </a:solidFill>
                          <a:effectLst/>
                          <a:latin typeface="Times New Roman" pitchFamily="18" charset="0"/>
                        </a:rPr>
                        <a:t>48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6E1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accent2"/>
                          </a:solidFill>
                          <a:effectLst/>
                          <a:latin typeface="Times New Roman" pitchFamily="18" charset="0"/>
                        </a:rPr>
                        <a:t>1</a:t>
                      </a:r>
                      <a:r>
                        <a:rPr kumimoji="0" lang="en-US" sz="1600" b="1" i="0" u="none" strike="noStrike" cap="none" normalizeH="0" baseline="0" smtClean="0">
                          <a:ln>
                            <a:noFill/>
                          </a:ln>
                          <a:solidFill>
                            <a:schemeClr val="accent2"/>
                          </a:solidFill>
                          <a:effectLst/>
                          <a:latin typeface="Times New Roman" pitchFamily="18" charset="0"/>
                        </a:rPr>
                        <a:t>.</a:t>
                      </a:r>
                      <a:r>
                        <a:rPr kumimoji="0" lang="ru-RU" sz="1600" b="1" i="0" u="none" strike="noStrike" cap="none" normalizeH="0" baseline="0" smtClean="0">
                          <a:ln>
                            <a:noFill/>
                          </a:ln>
                          <a:solidFill>
                            <a:schemeClr val="accent2"/>
                          </a:solidFill>
                          <a:effectLst/>
                          <a:latin typeface="Times New Roman" pitchFamily="18" charset="0"/>
                        </a:rPr>
                        <a:t>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6E1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accent2"/>
                          </a:solidFill>
                          <a:effectLst/>
                          <a:latin typeface="Times New Roman" pitchFamily="18" charset="0"/>
                        </a:rPr>
                        <a:t>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6E1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accent2"/>
                          </a:solidFill>
                          <a:effectLst/>
                          <a:latin typeface="Times New Roman" pitchFamily="18" charset="0"/>
                        </a:rPr>
                        <a:t>4</a:t>
                      </a:r>
                      <a:r>
                        <a:rPr kumimoji="0" lang="ru-RU" sz="1600" b="1" i="0" u="none" strike="noStrike" cap="none" normalizeH="0" baseline="0" smtClean="0">
                          <a:ln>
                            <a:noFill/>
                          </a:ln>
                          <a:solidFill>
                            <a:schemeClr val="accent2"/>
                          </a:solidFill>
                          <a:effectLst/>
                          <a:latin typeface="Times New Roman" pitchFamily="18" charset="0"/>
                          <a:cs typeface="Times New Roman" pitchFamily="18" charset="0"/>
                        </a:rPr>
                        <a:t>±</a:t>
                      </a:r>
                      <a:r>
                        <a:rPr kumimoji="0" lang="ru-RU" sz="1600" b="1" i="0" u="none" strike="noStrike" cap="none" normalizeH="0" baseline="0" smtClean="0">
                          <a:ln>
                            <a:noFill/>
                          </a:ln>
                          <a:solidFill>
                            <a:schemeClr val="accent2"/>
                          </a:solidFill>
                          <a:effectLst/>
                          <a:latin typeface="Times New Roman" pitchFamily="18" charset="0"/>
                        </a:rPr>
                        <a:t>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6E192"/>
                    </a:solidFill>
                  </a:tcPr>
                </a:tc>
              </a:tr>
              <a:tr h="7889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accent2"/>
                          </a:solidFill>
                          <a:effectLst/>
                          <a:latin typeface="Times New Roman" pitchFamily="18" charset="0"/>
                        </a:rPr>
                        <a:t>R</a:t>
                      </a:r>
                      <a:r>
                        <a:rPr kumimoji="0" lang="ru-RU" sz="1600" b="1" i="0" u="none" strike="noStrike" cap="none" normalizeH="0" baseline="0" smtClean="0">
                          <a:ln>
                            <a:noFill/>
                          </a:ln>
                          <a:solidFill>
                            <a:schemeClr val="accent2"/>
                          </a:solidFill>
                          <a:effectLst/>
                          <a:latin typeface="Times New Roman" pitchFamily="18" charset="0"/>
                        </a:rPr>
                        <a:t>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6E1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accent2"/>
                          </a:solidFill>
                          <a:effectLst/>
                          <a:latin typeface="Times New Roman" pitchFamily="18" charset="0"/>
                        </a:rPr>
                        <a:t>42</a:t>
                      </a:r>
                      <a:r>
                        <a:rPr kumimoji="0" lang="en-US" sz="1600" b="1" i="0" u="none" strike="noStrike" cap="none" normalizeH="0" baseline="0" smtClean="0">
                          <a:ln>
                            <a:noFill/>
                          </a:ln>
                          <a:solidFill>
                            <a:schemeClr val="accent2"/>
                          </a:solidFill>
                          <a:effectLst/>
                          <a:latin typeface="Times New Roman" pitchFamily="18" charset="0"/>
                        </a:rPr>
                        <a:t>.</a:t>
                      </a:r>
                      <a:r>
                        <a:rPr kumimoji="0" lang="ru-RU" sz="1600" b="1" i="0" u="none" strike="noStrike" cap="none" normalizeH="0" baseline="0" smtClean="0">
                          <a:ln>
                            <a:noFill/>
                          </a:ln>
                          <a:solidFill>
                            <a:schemeClr val="accent2"/>
                          </a:solidFill>
                          <a:effectLst/>
                          <a:latin typeface="Times New Roman" pitchFamily="18" charset="0"/>
                        </a:rPr>
                        <a:t>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6E1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accent2"/>
                          </a:solidFill>
                          <a:effectLst/>
                          <a:latin typeface="Times New Roman" pitchFamily="18" charset="0"/>
                        </a:rPr>
                        <a:t>0</a:t>
                      </a:r>
                      <a:r>
                        <a:rPr kumimoji="0" lang="en-US" sz="1600" b="1" i="0" u="none" strike="noStrike" cap="none" normalizeH="0" baseline="0" smtClean="0">
                          <a:ln>
                            <a:noFill/>
                          </a:ln>
                          <a:solidFill>
                            <a:schemeClr val="accent2"/>
                          </a:solidFill>
                          <a:effectLst/>
                          <a:latin typeface="Times New Roman" pitchFamily="18" charset="0"/>
                        </a:rPr>
                        <a:t>.</a:t>
                      </a:r>
                      <a:r>
                        <a:rPr kumimoji="0" lang="ru-RU" sz="1600" b="1" i="0" u="none" strike="noStrike" cap="none" normalizeH="0" baseline="0" smtClean="0">
                          <a:ln>
                            <a:noFill/>
                          </a:ln>
                          <a:solidFill>
                            <a:schemeClr val="accent2"/>
                          </a:solidFill>
                          <a:effectLst/>
                          <a:latin typeface="Times New Roman" pitchFamily="18" charset="0"/>
                        </a:rPr>
                        <a:t>48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6E1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accent2"/>
                          </a:solidFill>
                          <a:effectLst/>
                          <a:latin typeface="Times New Roman" pitchFamily="18" charset="0"/>
                        </a:rPr>
                        <a:t>1</a:t>
                      </a:r>
                      <a:r>
                        <a:rPr kumimoji="0" lang="en-US" sz="1600" b="1" i="0" u="none" strike="noStrike" cap="none" normalizeH="0" baseline="0" smtClean="0">
                          <a:ln>
                            <a:noFill/>
                          </a:ln>
                          <a:solidFill>
                            <a:schemeClr val="accent2"/>
                          </a:solidFill>
                          <a:effectLst/>
                          <a:latin typeface="Times New Roman" pitchFamily="18" charset="0"/>
                        </a:rPr>
                        <a:t>.</a:t>
                      </a:r>
                      <a:r>
                        <a:rPr kumimoji="0" lang="ru-RU" sz="1600" b="1" i="0" u="none" strike="noStrike" cap="none" normalizeH="0" baseline="0" smtClean="0">
                          <a:ln>
                            <a:noFill/>
                          </a:ln>
                          <a:solidFill>
                            <a:schemeClr val="accent2"/>
                          </a:solidFill>
                          <a:effectLst/>
                          <a:latin typeface="Times New Roman" pitchFamily="18" charset="0"/>
                        </a:rPr>
                        <a:t>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6E1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accent2"/>
                          </a:solidFill>
                          <a:effectLst/>
                          <a:latin typeface="Times New Roman" pitchFamily="18" charset="0"/>
                        </a:rPr>
                        <a:t>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6E1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accent2"/>
                          </a:solidFill>
                          <a:effectLst/>
                          <a:latin typeface="Times New Roman" pitchFamily="18" charset="0"/>
                        </a:rPr>
                        <a:t>4</a:t>
                      </a:r>
                      <a:r>
                        <a:rPr kumimoji="0" lang="ru-RU" sz="1600" b="1" i="0" u="none" strike="noStrike" cap="none" normalizeH="0" baseline="0" smtClean="0">
                          <a:ln>
                            <a:noFill/>
                          </a:ln>
                          <a:solidFill>
                            <a:schemeClr val="accent2"/>
                          </a:solidFill>
                          <a:effectLst/>
                          <a:latin typeface="Times New Roman" pitchFamily="18" charset="0"/>
                          <a:cs typeface="Times New Roman" pitchFamily="18" charset="0"/>
                        </a:rPr>
                        <a:t>±</a:t>
                      </a:r>
                      <a:r>
                        <a:rPr kumimoji="0" lang="ru-RU" sz="1600" b="1" i="0" u="none" strike="noStrike" cap="none" normalizeH="0" baseline="0" smtClean="0">
                          <a:ln>
                            <a:noFill/>
                          </a:ln>
                          <a:solidFill>
                            <a:schemeClr val="accent2"/>
                          </a:solidFill>
                          <a:effectLst/>
                          <a:latin typeface="Times New Roman" pitchFamily="18" charset="0"/>
                        </a:rPr>
                        <a:t>2</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smtClean="0">
                        <a:ln>
                          <a:noFill/>
                        </a:ln>
                        <a:solidFill>
                          <a:schemeClr val="accent2"/>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6E192"/>
                    </a:solidFill>
                  </a:tcPr>
                </a:tc>
              </a:tr>
            </a:tbl>
          </a:graphicData>
        </a:graphic>
      </p:graphicFrame>
      <p:sp>
        <p:nvSpPr>
          <p:cNvPr id="837680" name="Rectangle 48"/>
          <p:cNvSpPr>
            <a:spLocks noChangeArrowheads="1"/>
          </p:cNvSpPr>
          <p:nvPr/>
        </p:nvSpPr>
        <p:spPr bwMode="auto">
          <a:xfrm>
            <a:off x="609600" y="188913"/>
            <a:ext cx="8534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2800">
                <a:solidFill>
                  <a:srgbClr val="660033"/>
                </a:solidFill>
                <a:latin typeface="Times New Roman" pitchFamily="18" charset="0"/>
              </a:rPr>
              <a:t>Aerosol transport process: measurement results</a:t>
            </a:r>
          </a:p>
        </p:txBody>
      </p:sp>
      <p:sp>
        <p:nvSpPr>
          <p:cNvPr id="837681" name="Text Box 49"/>
          <p:cNvSpPr txBox="1">
            <a:spLocks noChangeArrowheads="1"/>
          </p:cNvSpPr>
          <p:nvPr/>
        </p:nvSpPr>
        <p:spPr bwMode="auto">
          <a:xfrm>
            <a:off x="8532813" y="6308725"/>
            <a:ext cx="508000"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2300">
                <a:latin typeface="Arial" pitchFamily="34" charset="0"/>
              </a:rPr>
              <a:t>35</a:t>
            </a:r>
            <a:endParaRPr lang="ru-RU" sz="2300">
              <a:latin typeface="Arial" pitchFamily="34" charset="0"/>
            </a:endParaRPr>
          </a:p>
        </p:txBody>
      </p:sp>
    </p:spTree>
  </p:cSld>
  <p:clrMapOvr>
    <a:masterClrMapping/>
  </p:clrMapOvr>
  <p:transition advClick="0">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45826" name="Group 2"/>
          <p:cNvGraphicFramePr>
            <a:graphicFrameLocks noGrp="1"/>
          </p:cNvGraphicFramePr>
          <p:nvPr/>
        </p:nvGraphicFramePr>
        <p:xfrm>
          <a:off x="395288" y="1268413"/>
          <a:ext cx="8208962" cy="4608512"/>
        </p:xfrm>
        <a:graphic>
          <a:graphicData uri="http://schemas.openxmlformats.org/drawingml/2006/table">
            <a:tbl>
              <a:tblPr/>
              <a:tblGrid>
                <a:gridCol w="4041775"/>
                <a:gridCol w="4167187"/>
              </a:tblGrid>
              <a:tr h="557213">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Axial flow velocity </a:t>
                      </a:r>
                      <a:r>
                        <a:rPr kumimoji="0" lang="ru-RU" sz="2000" b="1"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a:t>
                      </a: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 3 </a:t>
                      </a: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m</a:t>
                      </a: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a:t>
                      </a:r>
                      <a:r>
                        <a:rPr kumimoji="0" lang="en-US" sz="2000" b="1"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s, level 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tr>
              <a:tr h="3575050">
                <a:tc>
                  <a:txBody>
                    <a:bodyPr/>
                    <a:lstStyle/>
                    <a:p>
                      <a:pPr marL="0" marR="0" lvl="0" indent="0" algn="l" defTabSz="892175" rtl="0" eaLnBrk="1" fontAlgn="base" latinLnBrk="0" hangingPunct="1">
                        <a:lnSpc>
                          <a:spcPct val="100000"/>
                        </a:lnSpc>
                        <a:spcBef>
                          <a:spcPct val="20000"/>
                        </a:spcBef>
                        <a:spcAft>
                          <a:spcPct val="0"/>
                        </a:spcAft>
                        <a:buClrTx/>
                        <a:buSzTx/>
                        <a:buFontTx/>
                        <a:buNone/>
                        <a:tabLst/>
                      </a:pPr>
                      <a:endParaRPr kumimoji="0" lang="de-DE" sz="2100" b="1" i="0" u="none" strike="noStrike" cap="none" normalizeH="0" baseline="0" smtClean="0">
                        <a:ln>
                          <a:noFill/>
                        </a:ln>
                        <a:solidFill>
                          <a:srgbClr val="000066"/>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92175" rtl="0" eaLnBrk="1" fontAlgn="base" latinLnBrk="0" hangingPunct="1">
                        <a:lnSpc>
                          <a:spcPct val="100000"/>
                        </a:lnSpc>
                        <a:spcBef>
                          <a:spcPct val="20000"/>
                        </a:spcBef>
                        <a:spcAft>
                          <a:spcPct val="0"/>
                        </a:spcAft>
                        <a:buClrTx/>
                        <a:buSzTx/>
                        <a:buFontTx/>
                        <a:buNone/>
                        <a:tabLst/>
                      </a:pPr>
                      <a:endParaRPr kumimoji="0" lang="de-DE" sz="2100" b="1" i="0" u="none" strike="noStrike" cap="none" normalizeH="0" baseline="0" smtClean="0">
                        <a:ln>
                          <a:noFill/>
                        </a:ln>
                        <a:solidFill>
                          <a:srgbClr val="000066"/>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62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Mean axial velocity profile</a:t>
                      </a:r>
                      <a:endParaRPr kumimoji="0" lang="ru-RU"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Turbulence intensity profile</a:t>
                      </a:r>
                      <a:endParaRPr kumimoji="0" lang="ru-RU"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45839" name="Text Box 15"/>
          <p:cNvSpPr txBox="1">
            <a:spLocks noChangeArrowheads="1"/>
          </p:cNvSpPr>
          <p:nvPr/>
        </p:nvSpPr>
        <p:spPr bwMode="auto">
          <a:xfrm>
            <a:off x="282575" y="1192213"/>
            <a:ext cx="8610600" cy="427037"/>
          </a:xfrm>
          <a:prstGeom prst="rect">
            <a:avLst/>
          </a:prstGeom>
          <a:noFill/>
          <a:ln>
            <a:noFill/>
          </a:ln>
          <a:effectLst/>
          <a:extLst>
            <a:ext uri="{909E8E84-426E-40DD-AFC4-6F175D3DCCD1}">
              <a14:hiddenFill xmlns:a14="http://schemas.microsoft.com/office/drawing/2010/main">
                <a:solidFill>
                  <a:srgbClr val="EFF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449263">
              <a:defRPr sz="2400">
                <a:solidFill>
                  <a:schemeClr val="tx1"/>
                </a:solidFill>
                <a:latin typeface="Times New Roman" pitchFamily="18" charset="0"/>
              </a:defRPr>
            </a:lvl1pPr>
            <a:lvl2pPr marL="62865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gn="just">
              <a:lnSpc>
                <a:spcPct val="110000"/>
              </a:lnSpc>
            </a:pPr>
            <a:endParaRPr lang="de-DE" sz="2000">
              <a:solidFill>
                <a:srgbClr val="000066"/>
              </a:solidFill>
              <a:latin typeface="Arial" pitchFamily="34" charset="0"/>
            </a:endParaRPr>
          </a:p>
        </p:txBody>
      </p:sp>
      <p:sp>
        <p:nvSpPr>
          <p:cNvPr id="845840" name="Rectangle 16"/>
          <p:cNvSpPr>
            <a:spLocks noChangeArrowheads="1"/>
          </p:cNvSpPr>
          <p:nvPr/>
        </p:nvSpPr>
        <p:spPr bwMode="auto">
          <a:xfrm>
            <a:off x="1477963" y="2247900"/>
            <a:ext cx="3046412"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de-DE"/>
          </a:p>
        </p:txBody>
      </p:sp>
      <p:sp>
        <p:nvSpPr>
          <p:cNvPr id="845841" name="Rectangle 17"/>
          <p:cNvSpPr>
            <a:spLocks noChangeArrowheads="1"/>
          </p:cNvSpPr>
          <p:nvPr/>
        </p:nvSpPr>
        <p:spPr bwMode="auto">
          <a:xfrm>
            <a:off x="1477963" y="2247900"/>
            <a:ext cx="3141662"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de-DE"/>
          </a:p>
        </p:txBody>
      </p:sp>
      <p:sp>
        <p:nvSpPr>
          <p:cNvPr id="845842" name="Rectangle 18"/>
          <p:cNvSpPr>
            <a:spLocks noChangeArrowheads="1"/>
          </p:cNvSpPr>
          <p:nvPr/>
        </p:nvSpPr>
        <p:spPr bwMode="auto">
          <a:xfrm>
            <a:off x="609600" y="152400"/>
            <a:ext cx="78073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2800">
                <a:solidFill>
                  <a:srgbClr val="660033"/>
                </a:solidFill>
                <a:latin typeface="Times New Roman" pitchFamily="18" charset="0"/>
              </a:rPr>
              <a:t>LDA measurements: seeding particles comparison</a:t>
            </a:r>
          </a:p>
        </p:txBody>
      </p:sp>
      <p:grpSp>
        <p:nvGrpSpPr>
          <p:cNvPr id="845843" name="Group 19"/>
          <p:cNvGrpSpPr>
            <a:grpSpLocks/>
          </p:cNvGrpSpPr>
          <p:nvPr/>
        </p:nvGrpSpPr>
        <p:grpSpPr bwMode="auto">
          <a:xfrm>
            <a:off x="539750" y="1809750"/>
            <a:ext cx="3671888" cy="3203575"/>
            <a:chOff x="340" y="1140"/>
            <a:chExt cx="2313" cy="2018"/>
          </a:xfrm>
        </p:grpSpPr>
        <p:pic>
          <p:nvPicPr>
            <p:cNvPr id="845844" name="Picture 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 y="1140"/>
              <a:ext cx="2313" cy="2018"/>
            </a:xfrm>
            <a:prstGeom prst="rect">
              <a:avLst/>
            </a:prstGeom>
            <a:noFill/>
            <a:extLst>
              <a:ext uri="{909E8E84-426E-40DD-AFC4-6F175D3DCCD1}">
                <a14:hiddenFill xmlns:a14="http://schemas.microsoft.com/office/drawing/2010/main">
                  <a:solidFill>
                    <a:srgbClr val="FFFFFF"/>
                  </a:solidFill>
                </a14:hiddenFill>
              </a:ext>
            </a:extLst>
          </p:spPr>
        </p:pic>
        <p:sp>
          <p:nvSpPr>
            <p:cNvPr id="845845" name="Rectangle 21"/>
            <p:cNvSpPr>
              <a:spLocks noChangeArrowheads="1"/>
            </p:cNvSpPr>
            <p:nvPr/>
          </p:nvSpPr>
          <p:spPr bwMode="auto">
            <a:xfrm>
              <a:off x="1519" y="1972"/>
              <a:ext cx="363" cy="318"/>
            </a:xfrm>
            <a:prstGeom prst="rect">
              <a:avLst/>
            </a:prstGeom>
            <a:solidFill>
              <a:schemeClr val="bg1"/>
            </a:solidFill>
            <a:ln>
              <a:noFill/>
            </a:ln>
            <a:effectLst/>
            <a:extLs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749300">
                <a:lnSpc>
                  <a:spcPts val="1000"/>
                </a:lnSpc>
              </a:pPr>
              <a:r>
                <a:rPr lang="en-US" sz="1000" b="0">
                  <a:latin typeface="Times New Roman" pitchFamily="18" charset="0"/>
                </a:rPr>
                <a:t>Smoke</a:t>
              </a:r>
            </a:p>
            <a:p>
              <a:pPr algn="ctr" defTabSz="749300">
                <a:lnSpc>
                  <a:spcPts val="1000"/>
                </a:lnSpc>
              </a:pPr>
              <a:r>
                <a:rPr lang="en-US" sz="1000" b="0">
                  <a:latin typeface="Times New Roman" pitchFamily="18" charset="0"/>
                </a:rPr>
                <a:t>Fog</a:t>
              </a:r>
              <a:endParaRPr lang="ru-RU" sz="1000" b="0">
                <a:latin typeface="Times New Roman" pitchFamily="18" charset="0"/>
              </a:endParaRPr>
            </a:p>
          </p:txBody>
        </p:sp>
      </p:grpSp>
      <p:grpSp>
        <p:nvGrpSpPr>
          <p:cNvPr id="845846" name="Group 22"/>
          <p:cNvGrpSpPr>
            <a:grpSpLocks/>
          </p:cNvGrpSpPr>
          <p:nvPr/>
        </p:nvGrpSpPr>
        <p:grpSpPr bwMode="auto">
          <a:xfrm>
            <a:off x="4643438" y="1844675"/>
            <a:ext cx="3600450" cy="3240088"/>
            <a:chOff x="2925" y="1162"/>
            <a:chExt cx="2268" cy="2041"/>
          </a:xfrm>
        </p:grpSpPr>
        <p:pic>
          <p:nvPicPr>
            <p:cNvPr id="845847" name="Picture 2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25" y="1162"/>
              <a:ext cx="2268" cy="2041"/>
            </a:xfrm>
            <a:prstGeom prst="rect">
              <a:avLst/>
            </a:prstGeom>
            <a:noFill/>
            <a:extLst>
              <a:ext uri="{909E8E84-426E-40DD-AFC4-6F175D3DCCD1}">
                <a14:hiddenFill xmlns:a14="http://schemas.microsoft.com/office/drawing/2010/main">
                  <a:solidFill>
                    <a:srgbClr val="FFFFFF"/>
                  </a:solidFill>
                </a14:hiddenFill>
              </a:ext>
            </a:extLst>
          </p:spPr>
        </p:pic>
        <p:sp>
          <p:nvSpPr>
            <p:cNvPr id="845848" name="Rectangle 24"/>
            <p:cNvSpPr>
              <a:spLocks noChangeArrowheads="1"/>
            </p:cNvSpPr>
            <p:nvPr/>
          </p:nvSpPr>
          <p:spPr bwMode="auto">
            <a:xfrm>
              <a:off x="4105" y="1476"/>
              <a:ext cx="363" cy="318"/>
            </a:xfrm>
            <a:prstGeom prst="rect">
              <a:avLst/>
            </a:prstGeom>
            <a:solidFill>
              <a:schemeClr val="bg1"/>
            </a:solidFill>
            <a:ln>
              <a:noFill/>
            </a:ln>
            <a:effectLst/>
            <a:extLs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749300">
                <a:lnSpc>
                  <a:spcPts val="1000"/>
                </a:lnSpc>
              </a:pPr>
              <a:r>
                <a:rPr lang="en-US" sz="1000" b="0">
                  <a:latin typeface="Times New Roman" pitchFamily="18" charset="0"/>
                </a:rPr>
                <a:t>Smoke</a:t>
              </a:r>
            </a:p>
            <a:p>
              <a:pPr algn="ctr" defTabSz="749300">
                <a:lnSpc>
                  <a:spcPts val="1000"/>
                </a:lnSpc>
              </a:pPr>
              <a:r>
                <a:rPr lang="en-US" sz="1000" b="0">
                  <a:latin typeface="Times New Roman" pitchFamily="18" charset="0"/>
                </a:rPr>
                <a:t>Fog</a:t>
              </a:r>
              <a:endParaRPr lang="ru-RU" sz="1000" b="0">
                <a:latin typeface="Times New Roman" pitchFamily="18" charset="0"/>
              </a:endParaRPr>
            </a:p>
          </p:txBody>
        </p:sp>
      </p:grpSp>
      <p:sp>
        <p:nvSpPr>
          <p:cNvPr id="845849" name="Text Box 25"/>
          <p:cNvSpPr txBox="1">
            <a:spLocks noChangeArrowheads="1"/>
          </p:cNvSpPr>
          <p:nvPr/>
        </p:nvSpPr>
        <p:spPr bwMode="auto">
          <a:xfrm>
            <a:off x="8532813" y="6308725"/>
            <a:ext cx="508000"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2300">
                <a:latin typeface="Arial" pitchFamily="34" charset="0"/>
              </a:rPr>
              <a:t>36</a:t>
            </a:r>
            <a:endParaRPr lang="ru-RU" sz="2300">
              <a:latin typeface="Arial" pitchFamily="34"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afterEffect">
                                  <p:stCondLst>
                                    <p:cond delay="0"/>
                                  </p:stCondLst>
                                  <p:childTnLst>
                                    <p:set>
                                      <p:cBhvr>
                                        <p:cTn id="6" dur="1" fill="hold">
                                          <p:stCondLst>
                                            <p:cond delay="0"/>
                                          </p:stCondLst>
                                        </p:cTn>
                                        <p:tgtEl>
                                          <p:spTgt spid="845839"/>
                                        </p:tgtEl>
                                        <p:attrNameLst>
                                          <p:attrName>style.visibility</p:attrName>
                                        </p:attrNameLst>
                                      </p:cBhvr>
                                      <p:to>
                                        <p:strVal val="visible"/>
                                      </p:to>
                                    </p:set>
                                    <p:animEffect transition="in" filter="blinds(vertical)">
                                      <p:cBhvr>
                                        <p:cTn id="7" dur="500"/>
                                        <p:tgtEl>
                                          <p:spTgt spid="8458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5839"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658" name="Text Box 2"/>
          <p:cNvSpPr txBox="1">
            <a:spLocks noChangeArrowheads="1"/>
          </p:cNvSpPr>
          <p:nvPr/>
        </p:nvSpPr>
        <p:spPr bwMode="auto">
          <a:xfrm>
            <a:off x="282575" y="1192213"/>
            <a:ext cx="8610600" cy="427037"/>
          </a:xfrm>
          <a:prstGeom prst="rect">
            <a:avLst/>
          </a:prstGeom>
          <a:noFill/>
          <a:ln>
            <a:noFill/>
          </a:ln>
          <a:effectLst/>
          <a:extLst>
            <a:ext uri="{909E8E84-426E-40DD-AFC4-6F175D3DCCD1}">
              <a14:hiddenFill xmlns:a14="http://schemas.microsoft.com/office/drawing/2010/main">
                <a:solidFill>
                  <a:srgbClr val="EFF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449263">
              <a:defRPr sz="2400">
                <a:solidFill>
                  <a:schemeClr val="tx1"/>
                </a:solidFill>
                <a:latin typeface="Times New Roman" pitchFamily="18" charset="0"/>
              </a:defRPr>
            </a:lvl1pPr>
            <a:lvl2pPr marL="62865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gn="just">
              <a:lnSpc>
                <a:spcPct val="110000"/>
              </a:lnSpc>
            </a:pPr>
            <a:endParaRPr lang="de-DE" sz="2000">
              <a:solidFill>
                <a:srgbClr val="000066"/>
              </a:solidFill>
              <a:latin typeface="Arial" pitchFamily="34" charset="0"/>
            </a:endParaRPr>
          </a:p>
        </p:txBody>
      </p:sp>
      <p:pic>
        <p:nvPicPr>
          <p:cNvPr id="8386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025" y="836613"/>
            <a:ext cx="4537075"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86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463" y="3357563"/>
            <a:ext cx="4681537" cy="313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8661" name="Rectangle 5"/>
          <p:cNvSpPr>
            <a:spLocks noChangeArrowheads="1"/>
          </p:cNvSpPr>
          <p:nvPr/>
        </p:nvSpPr>
        <p:spPr bwMode="auto">
          <a:xfrm>
            <a:off x="900113" y="188913"/>
            <a:ext cx="7620000"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2800">
                <a:solidFill>
                  <a:srgbClr val="660033"/>
                </a:solidFill>
                <a:latin typeface="Times New Roman" pitchFamily="18" charset="0"/>
              </a:rPr>
              <a:t>Measurement of aerosol mass concentration</a:t>
            </a:r>
            <a:r>
              <a:rPr lang="ru-RU" sz="2800">
                <a:solidFill>
                  <a:srgbClr val="660033"/>
                </a:solidFill>
                <a:latin typeface="Times New Roman" pitchFamily="18" charset="0"/>
              </a:rPr>
              <a:t> </a:t>
            </a:r>
            <a:r>
              <a:rPr lang="en-US" sz="2800">
                <a:solidFill>
                  <a:srgbClr val="660033"/>
                </a:solidFill>
                <a:latin typeface="Times New Roman" pitchFamily="18" charset="0"/>
              </a:rPr>
              <a:t>(R1)</a:t>
            </a:r>
            <a:endParaRPr lang="ru-RU" sz="2800">
              <a:solidFill>
                <a:srgbClr val="660033"/>
              </a:solidFill>
              <a:latin typeface="Times New Roman" pitchFamily="18" charset="0"/>
            </a:endParaRPr>
          </a:p>
        </p:txBody>
      </p:sp>
      <p:graphicFrame>
        <p:nvGraphicFramePr>
          <p:cNvPr id="838662" name="Group 6"/>
          <p:cNvGraphicFramePr>
            <a:graphicFrameLocks noGrp="1"/>
          </p:cNvGraphicFramePr>
          <p:nvPr/>
        </p:nvGraphicFramePr>
        <p:xfrm>
          <a:off x="5562600" y="990600"/>
          <a:ext cx="2971800" cy="1031875"/>
        </p:xfrm>
        <a:graphic>
          <a:graphicData uri="http://schemas.openxmlformats.org/drawingml/2006/table">
            <a:tbl>
              <a:tblPr/>
              <a:tblGrid>
                <a:gridCol w="1485900"/>
                <a:gridCol w="1485900"/>
              </a:tblGrid>
              <a:tr h="677863">
                <a:tc>
                  <a:txBody>
                    <a:bodyPr/>
                    <a:lstStyle/>
                    <a:p>
                      <a:pPr marL="0" marR="0" lvl="0" indent="0" algn="ctr" defTabSz="892175"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accent2"/>
                        </a:solidFill>
                        <a:effectLst/>
                        <a:latin typeface="Times New Roman" pitchFamily="18" charset="0"/>
                        <a:cs typeface="Times New Roman" pitchFamily="18" charset="0"/>
                      </a:endParaRPr>
                    </a:p>
                    <a:p>
                      <a:pPr marL="0" marR="0" lvl="0" indent="0" algn="ctr" defTabSz="892175"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Times New Roman" pitchFamily="18" charset="0"/>
                          <a:cs typeface="Times New Roman" pitchFamily="18" charset="0"/>
                        </a:rPr>
                        <a:t>Air velocity [meter/s]</a:t>
                      </a:r>
                      <a:endParaRPr kumimoji="0" lang="ru-RU" sz="1400" b="1" i="0" u="none" strike="noStrike" cap="none" normalizeH="0" baseline="0" smtClean="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solidFill>
                          <a:effectLst/>
                          <a:latin typeface="Times New Roman" pitchFamily="18" charset="0"/>
                          <a:cs typeface="Times New Roman" pitchFamily="18" charset="0"/>
                        </a:rPr>
                        <a:t>Mass concentration of liquid [g/m</a:t>
                      </a:r>
                      <a:r>
                        <a:rPr kumimoji="0" lang="en-US" sz="1400" b="1" i="0" u="none" strike="noStrike" cap="none" normalizeH="0" baseline="30000" smtClean="0">
                          <a:ln>
                            <a:noFill/>
                          </a:ln>
                          <a:solidFill>
                            <a:schemeClr val="accent2"/>
                          </a:solidFill>
                          <a:effectLst/>
                          <a:latin typeface="Times New Roman" pitchFamily="18" charset="0"/>
                          <a:cs typeface="Times New Roman" pitchFamily="18" charset="0"/>
                        </a:rPr>
                        <a:t>3</a:t>
                      </a:r>
                      <a:r>
                        <a:rPr kumimoji="0" lang="en-US" sz="1400" b="1" i="0" u="none" strike="noStrike" cap="none" normalizeH="0" baseline="0" smtClean="0">
                          <a:ln>
                            <a:noFill/>
                          </a:ln>
                          <a:solidFill>
                            <a:schemeClr val="accent2"/>
                          </a:solidFill>
                          <a:effectLst/>
                          <a:latin typeface="Times New Roman" pitchFamily="18" charset="0"/>
                          <a:cs typeface="Times New Roman" pitchFamily="18" charset="0"/>
                        </a:rPr>
                        <a:t>]</a:t>
                      </a:r>
                      <a:endParaRPr kumimoji="0" lang="ru-RU" sz="1400" b="1" i="0" u="none" strike="noStrike" cap="none" normalizeH="0" baseline="0" smtClean="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r h="277813">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accent2"/>
                          </a:solidFill>
                          <a:effectLst/>
                          <a:latin typeface="Times New Roman" pitchFamily="18" charset="0"/>
                          <a:cs typeface="Times New Roman" pitchFamily="18" charset="0"/>
                        </a:rPr>
                        <a:t>6,5</a:t>
                      </a:r>
                      <a:endParaRPr kumimoji="0" lang="ru-RU" sz="1400" b="1" i="0" u="none" strike="noStrike" cap="none" normalizeH="0" baseline="0" smtClean="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accent2"/>
                          </a:solidFill>
                          <a:effectLst/>
                          <a:latin typeface="Times New Roman" pitchFamily="18" charset="0"/>
                          <a:cs typeface="Times New Roman" pitchFamily="18" charset="0"/>
                        </a:rPr>
                        <a:t>6,5</a:t>
                      </a:r>
                      <a:endParaRPr kumimoji="0" lang="ru-RU" sz="1400" b="1" i="0" u="none" strike="noStrike" cap="none" normalizeH="0" baseline="0" smtClean="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r>
            </a:tbl>
          </a:graphicData>
        </a:graphic>
      </p:graphicFrame>
      <p:sp>
        <p:nvSpPr>
          <p:cNvPr id="838673" name="Text Box 17"/>
          <p:cNvSpPr txBox="1">
            <a:spLocks noChangeArrowheads="1"/>
          </p:cNvSpPr>
          <p:nvPr/>
        </p:nvSpPr>
        <p:spPr bwMode="auto">
          <a:xfrm>
            <a:off x="8532813" y="6308725"/>
            <a:ext cx="508000"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2300">
                <a:latin typeface="Arial" pitchFamily="34" charset="0"/>
              </a:rPr>
              <a:t>37</a:t>
            </a:r>
            <a:endParaRPr lang="ru-RU" sz="2300">
              <a:latin typeface="Arial" pitchFamily="34"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afterEffect">
                                  <p:stCondLst>
                                    <p:cond delay="0"/>
                                  </p:stCondLst>
                                  <p:childTnLst>
                                    <p:set>
                                      <p:cBhvr>
                                        <p:cTn id="6" dur="1" fill="hold">
                                          <p:stCondLst>
                                            <p:cond delay="0"/>
                                          </p:stCondLst>
                                        </p:cTn>
                                        <p:tgtEl>
                                          <p:spTgt spid="838658"/>
                                        </p:tgtEl>
                                        <p:attrNameLst>
                                          <p:attrName>style.visibility</p:attrName>
                                        </p:attrNameLst>
                                      </p:cBhvr>
                                      <p:to>
                                        <p:strVal val="visible"/>
                                      </p:to>
                                    </p:set>
                                    <p:animEffect transition="in" filter="blinds(vertical)">
                                      <p:cBhvr>
                                        <p:cTn id="7" dur="500"/>
                                        <p:tgtEl>
                                          <p:spTgt spid="838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8658"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706" name="Rectangle 2"/>
          <p:cNvSpPr>
            <a:spLocks noGrp="1" noChangeArrowheads="1"/>
          </p:cNvSpPr>
          <p:nvPr>
            <p:ph type="title"/>
          </p:nvPr>
        </p:nvSpPr>
        <p:spPr>
          <a:xfrm>
            <a:off x="755650" y="188913"/>
            <a:ext cx="7772400" cy="431800"/>
          </a:xfrm>
        </p:spPr>
        <p:txBody>
          <a:bodyPr/>
          <a:lstStyle/>
          <a:p>
            <a:pPr algn="l"/>
            <a:r>
              <a:rPr lang="en-US" sz="2800" b="1">
                <a:solidFill>
                  <a:schemeClr val="accent2"/>
                </a:solidFill>
                <a:latin typeface="Times New Roman" pitchFamily="18" charset="0"/>
              </a:rPr>
              <a:t>WP3</a:t>
            </a:r>
            <a:r>
              <a:rPr lang="en-US" sz="2800" b="1">
                <a:solidFill>
                  <a:srgbClr val="660033"/>
                </a:solidFill>
                <a:latin typeface="Times New Roman" pitchFamily="18" charset="0"/>
              </a:rPr>
              <a:t>                Summary                          </a:t>
            </a:r>
            <a:r>
              <a:rPr lang="en-US" sz="2800" b="1">
                <a:solidFill>
                  <a:schemeClr val="accent2"/>
                </a:solidFill>
                <a:latin typeface="Times New Roman" pitchFamily="18" charset="0"/>
              </a:rPr>
              <a:t>TASK 4</a:t>
            </a:r>
            <a:endParaRPr lang="ru-RU" sz="2800" b="1">
              <a:solidFill>
                <a:schemeClr val="accent2"/>
              </a:solidFill>
              <a:latin typeface="Times New Roman" pitchFamily="18" charset="0"/>
            </a:endParaRPr>
          </a:p>
        </p:txBody>
      </p:sp>
      <p:sp>
        <p:nvSpPr>
          <p:cNvPr id="840707" name="Rectangle 3"/>
          <p:cNvSpPr>
            <a:spLocks noGrp="1" noChangeArrowheads="1"/>
          </p:cNvSpPr>
          <p:nvPr>
            <p:ph type="body" idx="1"/>
          </p:nvPr>
        </p:nvSpPr>
        <p:spPr>
          <a:xfrm>
            <a:off x="520700" y="1392238"/>
            <a:ext cx="7772400" cy="4484687"/>
          </a:xfrm>
        </p:spPr>
        <p:txBody>
          <a:bodyPr/>
          <a:lstStyle/>
          <a:p>
            <a:pPr algn="just">
              <a:spcBef>
                <a:spcPct val="50000"/>
              </a:spcBef>
            </a:pPr>
            <a:r>
              <a:rPr lang="en-US" sz="1800">
                <a:latin typeface="Times New Roman" pitchFamily="18" charset="0"/>
              </a:rPr>
              <a:t>Developed and constructed test facility can be successfully used for the investigation of the aerosol transport processes in the primary circuit equipment </a:t>
            </a:r>
          </a:p>
          <a:p>
            <a:pPr algn="just">
              <a:spcBef>
                <a:spcPct val="50000"/>
              </a:spcBef>
            </a:pPr>
            <a:r>
              <a:rPr lang="en-US" sz="1800">
                <a:latin typeface="Times New Roman" pitchFamily="18" charset="0"/>
              </a:rPr>
              <a:t>Constructed test-rig is equipped with measurement tools, which allows to measure the cinematics of the carrying and disperse phases of the up-flow in the vertical channel, including mean and pulsating components of the axial and tangential flow velocities</a:t>
            </a:r>
          </a:p>
          <a:p>
            <a:pPr algn="just">
              <a:spcBef>
                <a:spcPct val="50000"/>
              </a:spcBef>
            </a:pPr>
            <a:r>
              <a:rPr lang="en-US" sz="1800">
                <a:latin typeface="Times New Roman" pitchFamily="18" charset="0"/>
              </a:rPr>
              <a:t>The measurement technique for the estimation of size and concentration of liquid particles makes it feasible to measure the parameters along the air up-flow in the vertical duct</a:t>
            </a:r>
          </a:p>
          <a:p>
            <a:pPr algn="just">
              <a:spcBef>
                <a:spcPct val="50000"/>
              </a:spcBef>
            </a:pPr>
            <a:r>
              <a:rPr lang="en-US" sz="1800">
                <a:latin typeface="Times New Roman" pitchFamily="18" charset="0"/>
              </a:rPr>
              <a:t>First experimental results obtained with the developed measurement instruments attested the efficiency of the developed techniques</a:t>
            </a:r>
          </a:p>
          <a:p>
            <a:pPr algn="just">
              <a:spcBef>
                <a:spcPct val="50000"/>
              </a:spcBef>
            </a:pPr>
            <a:r>
              <a:rPr lang="en-US" sz="1800">
                <a:latin typeface="Times New Roman" pitchFamily="18" charset="0"/>
              </a:rPr>
              <a:t>Preparation are made to learn in details the transport of liquid particles and to start the solid particles study</a:t>
            </a:r>
            <a:endParaRPr lang="ru-RU" sz="1800">
              <a:latin typeface="Times New Roman" pitchFamily="18" charset="0"/>
            </a:endParaRPr>
          </a:p>
        </p:txBody>
      </p:sp>
      <p:sp>
        <p:nvSpPr>
          <p:cNvPr id="840708" name="Text Box 4"/>
          <p:cNvSpPr txBox="1">
            <a:spLocks noChangeArrowheads="1"/>
          </p:cNvSpPr>
          <p:nvPr/>
        </p:nvSpPr>
        <p:spPr bwMode="auto">
          <a:xfrm>
            <a:off x="8532813" y="6308725"/>
            <a:ext cx="508000"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2300">
                <a:latin typeface="Arial" pitchFamily="34" charset="0"/>
              </a:rPr>
              <a:t>38</a:t>
            </a:r>
            <a:endParaRPr lang="ru-RU" sz="2300">
              <a:latin typeface="Arial" pitchFamily="34" charset="0"/>
            </a:endParaRPr>
          </a:p>
        </p:txBody>
      </p:sp>
    </p:spTree>
  </p:cSld>
  <p:clrMapOvr>
    <a:masterClrMapping/>
  </p:clrMapOvr>
  <p:transition advClick="0">
    <p:zo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4" name="Rectangle 2"/>
          <p:cNvSpPr>
            <a:spLocks noChangeArrowheads="1"/>
          </p:cNvSpPr>
          <p:nvPr/>
        </p:nvSpPr>
        <p:spPr bwMode="auto">
          <a:xfrm>
            <a:off x="395288" y="5275263"/>
            <a:ext cx="4392612" cy="573087"/>
          </a:xfrm>
          <a:prstGeom prst="rect">
            <a:avLst/>
          </a:prstGeom>
          <a:solidFill>
            <a:srgbClr val="CCCCFF"/>
          </a:solidFill>
          <a:ln>
            <a:noFill/>
          </a:ln>
          <a:effectLst/>
          <a:extLs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42755" name="Rectangle 3"/>
          <p:cNvSpPr>
            <a:spLocks noChangeArrowheads="1"/>
          </p:cNvSpPr>
          <p:nvPr/>
        </p:nvSpPr>
        <p:spPr bwMode="auto">
          <a:xfrm>
            <a:off x="395288" y="4084638"/>
            <a:ext cx="4392612" cy="862012"/>
          </a:xfrm>
          <a:prstGeom prst="rect">
            <a:avLst/>
          </a:prstGeom>
          <a:solidFill>
            <a:srgbClr val="CCCCFF"/>
          </a:solidFill>
          <a:ln>
            <a:noFill/>
          </a:ln>
          <a:effectLst/>
          <a:extLs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42756" name="Rectangle 4"/>
          <p:cNvSpPr>
            <a:spLocks noChangeArrowheads="1"/>
          </p:cNvSpPr>
          <p:nvPr/>
        </p:nvSpPr>
        <p:spPr bwMode="auto">
          <a:xfrm>
            <a:off x="395288" y="3154363"/>
            <a:ext cx="4392612" cy="644525"/>
          </a:xfrm>
          <a:prstGeom prst="rect">
            <a:avLst/>
          </a:prstGeom>
          <a:solidFill>
            <a:srgbClr val="CCCCFF"/>
          </a:solidFill>
          <a:ln>
            <a:noFill/>
          </a:ln>
          <a:effectLst/>
          <a:extLs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42757" name="Rectangle 5"/>
          <p:cNvSpPr>
            <a:spLocks noChangeArrowheads="1"/>
          </p:cNvSpPr>
          <p:nvPr/>
        </p:nvSpPr>
        <p:spPr bwMode="auto">
          <a:xfrm>
            <a:off x="395288" y="1557338"/>
            <a:ext cx="4392612" cy="1366837"/>
          </a:xfrm>
          <a:prstGeom prst="rect">
            <a:avLst/>
          </a:prstGeom>
          <a:solidFill>
            <a:srgbClr val="CCCCFF"/>
          </a:solidFill>
          <a:ln>
            <a:noFill/>
          </a:ln>
          <a:effectLst/>
          <a:extLs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42758" name="Rectangle 6"/>
          <p:cNvSpPr>
            <a:spLocks noGrp="1" noChangeArrowheads="1"/>
          </p:cNvSpPr>
          <p:nvPr>
            <p:ph type="title"/>
          </p:nvPr>
        </p:nvSpPr>
        <p:spPr>
          <a:xfrm>
            <a:off x="609600" y="188913"/>
            <a:ext cx="7850188" cy="431800"/>
          </a:xfrm>
        </p:spPr>
        <p:txBody>
          <a:bodyPr/>
          <a:lstStyle/>
          <a:p>
            <a:pPr algn="l"/>
            <a:r>
              <a:rPr lang="en-US" sz="2800" b="1">
                <a:solidFill>
                  <a:schemeClr val="accent2"/>
                </a:solidFill>
                <a:latin typeface="Times New Roman" pitchFamily="18" charset="0"/>
              </a:rPr>
              <a:t>WP3</a:t>
            </a:r>
            <a:r>
              <a:rPr lang="en-US" sz="2800" b="1">
                <a:solidFill>
                  <a:srgbClr val="660033"/>
                </a:solidFill>
                <a:latin typeface="Times New Roman" pitchFamily="18" charset="0"/>
              </a:rPr>
              <a:t>         Perspectives for stage 2            </a:t>
            </a:r>
            <a:r>
              <a:rPr lang="en-US" sz="2800" b="1">
                <a:solidFill>
                  <a:schemeClr val="accent2"/>
                </a:solidFill>
                <a:latin typeface="Times New Roman" pitchFamily="18" charset="0"/>
              </a:rPr>
              <a:t>TASK 4</a:t>
            </a:r>
            <a:endParaRPr lang="ru-RU" sz="2800" b="1">
              <a:solidFill>
                <a:schemeClr val="accent2"/>
              </a:solidFill>
              <a:latin typeface="Times New Roman" pitchFamily="18" charset="0"/>
            </a:endParaRPr>
          </a:p>
        </p:txBody>
      </p:sp>
      <p:sp>
        <p:nvSpPr>
          <p:cNvPr id="842759" name="Rectangle 7"/>
          <p:cNvSpPr>
            <a:spLocks noGrp="1" noChangeArrowheads="1"/>
          </p:cNvSpPr>
          <p:nvPr>
            <p:ph type="body" idx="1"/>
          </p:nvPr>
        </p:nvSpPr>
        <p:spPr>
          <a:xfrm>
            <a:off x="520700" y="1611313"/>
            <a:ext cx="4627563" cy="4256087"/>
          </a:xfrm>
        </p:spPr>
        <p:txBody>
          <a:bodyPr/>
          <a:lstStyle/>
          <a:p>
            <a:r>
              <a:rPr lang="en-US" sz="2400">
                <a:solidFill>
                  <a:schemeClr val="accent2"/>
                </a:solidFill>
              </a:rPr>
              <a:t>Mounting of the new channel and the measurement equipment</a:t>
            </a:r>
          </a:p>
          <a:p>
            <a:pPr>
              <a:buFontTx/>
              <a:buNone/>
            </a:pPr>
            <a:endParaRPr lang="ru-RU" sz="2400">
              <a:solidFill>
                <a:schemeClr val="accent2"/>
              </a:solidFill>
            </a:endParaRPr>
          </a:p>
          <a:p>
            <a:r>
              <a:rPr lang="en-US" sz="2400">
                <a:solidFill>
                  <a:schemeClr val="accent2"/>
                </a:solidFill>
              </a:rPr>
              <a:t>Experiments</a:t>
            </a:r>
          </a:p>
          <a:p>
            <a:pPr>
              <a:buFontTx/>
              <a:buNone/>
            </a:pPr>
            <a:endParaRPr lang="en-US" sz="2400">
              <a:solidFill>
                <a:schemeClr val="accent2"/>
              </a:solidFill>
            </a:endParaRPr>
          </a:p>
          <a:p>
            <a:r>
              <a:rPr lang="en-US" sz="2400">
                <a:solidFill>
                  <a:schemeClr val="accent2"/>
                </a:solidFill>
              </a:rPr>
              <a:t>Data processing and analyses</a:t>
            </a:r>
          </a:p>
          <a:p>
            <a:pPr>
              <a:buFontTx/>
              <a:buNone/>
            </a:pPr>
            <a:endParaRPr lang="ru-RU" sz="2400">
              <a:solidFill>
                <a:schemeClr val="accent2"/>
              </a:solidFill>
            </a:endParaRPr>
          </a:p>
          <a:p>
            <a:r>
              <a:rPr lang="en-US" sz="2400">
                <a:solidFill>
                  <a:schemeClr val="accent2"/>
                </a:solidFill>
              </a:rPr>
              <a:t>Final report</a:t>
            </a:r>
            <a:endParaRPr lang="ru-RU" sz="2400">
              <a:solidFill>
                <a:schemeClr val="accent2"/>
              </a:solidFill>
            </a:endParaRPr>
          </a:p>
        </p:txBody>
      </p:sp>
      <p:sp>
        <p:nvSpPr>
          <p:cNvPr id="842760" name="Rectangle 8"/>
          <p:cNvSpPr>
            <a:spLocks noChangeArrowheads="1"/>
          </p:cNvSpPr>
          <p:nvPr/>
        </p:nvSpPr>
        <p:spPr bwMode="auto">
          <a:xfrm>
            <a:off x="6156325" y="1455738"/>
            <a:ext cx="2603500" cy="425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213" tIns="44607" rIns="89213" bIns="44607"/>
          <a:lstStyle/>
          <a:p>
            <a:pPr marL="334963" indent="-334963" defTabSz="892175">
              <a:spcBef>
                <a:spcPct val="20000"/>
              </a:spcBef>
            </a:pPr>
            <a:endParaRPr lang="ru-RU" sz="2400">
              <a:solidFill>
                <a:schemeClr val="accent2"/>
              </a:solidFill>
            </a:endParaRPr>
          </a:p>
          <a:p>
            <a:pPr marL="334963" indent="-334963" defTabSz="892175">
              <a:spcBef>
                <a:spcPct val="20000"/>
              </a:spcBef>
            </a:pPr>
            <a:r>
              <a:rPr lang="en-US" sz="2400">
                <a:solidFill>
                  <a:schemeClr val="accent2"/>
                </a:solidFill>
              </a:rPr>
              <a:t>September </a:t>
            </a:r>
            <a:r>
              <a:rPr lang="ru-RU" sz="2400">
                <a:solidFill>
                  <a:schemeClr val="accent2"/>
                </a:solidFill>
              </a:rPr>
              <a:t>2007</a:t>
            </a:r>
          </a:p>
          <a:p>
            <a:pPr marL="334963" indent="-334963" defTabSz="892175">
              <a:spcBef>
                <a:spcPct val="20000"/>
              </a:spcBef>
            </a:pPr>
            <a:endParaRPr lang="en-US" sz="2400">
              <a:solidFill>
                <a:schemeClr val="accent2"/>
              </a:solidFill>
            </a:endParaRPr>
          </a:p>
          <a:p>
            <a:pPr marL="334963" indent="-334963" defTabSz="892175">
              <a:spcBef>
                <a:spcPct val="20000"/>
              </a:spcBef>
            </a:pPr>
            <a:endParaRPr lang="ru-RU" sz="2400">
              <a:solidFill>
                <a:schemeClr val="accent2"/>
              </a:solidFill>
            </a:endParaRPr>
          </a:p>
          <a:p>
            <a:pPr marL="334963" indent="-334963" defTabSz="892175">
              <a:spcBef>
                <a:spcPct val="20000"/>
              </a:spcBef>
            </a:pPr>
            <a:r>
              <a:rPr lang="en-US" sz="2400">
                <a:solidFill>
                  <a:schemeClr val="accent2"/>
                </a:solidFill>
              </a:rPr>
              <a:t>October </a:t>
            </a:r>
            <a:r>
              <a:rPr lang="ru-RU" sz="2400">
                <a:solidFill>
                  <a:schemeClr val="accent2"/>
                </a:solidFill>
              </a:rPr>
              <a:t>2007</a:t>
            </a:r>
            <a:endParaRPr lang="en-US" sz="2400">
              <a:solidFill>
                <a:schemeClr val="accent2"/>
              </a:solidFill>
            </a:endParaRPr>
          </a:p>
          <a:p>
            <a:pPr marL="334963" indent="-334963" defTabSz="892175">
              <a:spcBef>
                <a:spcPct val="20000"/>
              </a:spcBef>
            </a:pPr>
            <a:endParaRPr lang="ru-RU" sz="2400">
              <a:solidFill>
                <a:schemeClr val="accent2"/>
              </a:solidFill>
            </a:endParaRPr>
          </a:p>
          <a:p>
            <a:pPr marL="334963" indent="-334963" defTabSz="892175">
              <a:spcBef>
                <a:spcPct val="20000"/>
              </a:spcBef>
            </a:pPr>
            <a:r>
              <a:rPr lang="en-US" sz="2400">
                <a:solidFill>
                  <a:schemeClr val="accent2"/>
                </a:solidFill>
              </a:rPr>
              <a:t>November </a:t>
            </a:r>
            <a:r>
              <a:rPr lang="ru-RU" sz="2400">
                <a:solidFill>
                  <a:schemeClr val="accent2"/>
                </a:solidFill>
              </a:rPr>
              <a:t>2007</a:t>
            </a:r>
            <a:endParaRPr lang="en-US" sz="2400">
              <a:solidFill>
                <a:schemeClr val="accent2"/>
              </a:solidFill>
            </a:endParaRPr>
          </a:p>
          <a:p>
            <a:pPr marL="334963" indent="-334963" defTabSz="892175">
              <a:spcBef>
                <a:spcPct val="20000"/>
              </a:spcBef>
            </a:pPr>
            <a:endParaRPr lang="en-US" sz="2400">
              <a:solidFill>
                <a:schemeClr val="accent2"/>
              </a:solidFill>
            </a:endParaRPr>
          </a:p>
          <a:p>
            <a:pPr marL="334963" indent="-334963" defTabSz="892175">
              <a:spcBef>
                <a:spcPct val="20000"/>
              </a:spcBef>
            </a:pPr>
            <a:endParaRPr lang="en-US" sz="2400">
              <a:solidFill>
                <a:schemeClr val="accent2"/>
              </a:solidFill>
            </a:endParaRPr>
          </a:p>
          <a:p>
            <a:pPr marL="334963" indent="-334963" defTabSz="892175">
              <a:spcBef>
                <a:spcPct val="20000"/>
              </a:spcBef>
            </a:pPr>
            <a:r>
              <a:rPr lang="en-US" sz="2400">
                <a:solidFill>
                  <a:schemeClr val="accent2"/>
                </a:solidFill>
              </a:rPr>
              <a:t>December</a:t>
            </a:r>
            <a:r>
              <a:rPr lang="ru-RU" sz="2400">
                <a:solidFill>
                  <a:schemeClr val="accent2"/>
                </a:solidFill>
              </a:rPr>
              <a:t> 2007</a:t>
            </a:r>
          </a:p>
        </p:txBody>
      </p:sp>
      <p:sp>
        <p:nvSpPr>
          <p:cNvPr id="842761" name="AutoShape 9"/>
          <p:cNvSpPr>
            <a:spLocks noChangeArrowheads="1"/>
          </p:cNvSpPr>
          <p:nvPr/>
        </p:nvSpPr>
        <p:spPr bwMode="auto">
          <a:xfrm>
            <a:off x="5219700" y="2060575"/>
            <a:ext cx="503238" cy="142875"/>
          </a:xfrm>
          <a:prstGeom prst="rightArrow">
            <a:avLst>
              <a:gd name="adj1" fmla="val 50000"/>
              <a:gd name="adj2" fmla="val 88056"/>
            </a:avLst>
          </a:prstGeom>
          <a:noFill/>
          <a:ln w="25400">
            <a:solidFill>
              <a:srgbClr val="00008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42762" name="AutoShape 10"/>
          <p:cNvSpPr>
            <a:spLocks noChangeArrowheads="1"/>
          </p:cNvSpPr>
          <p:nvPr/>
        </p:nvSpPr>
        <p:spPr bwMode="auto">
          <a:xfrm>
            <a:off x="5219700" y="4292600"/>
            <a:ext cx="503238" cy="142875"/>
          </a:xfrm>
          <a:prstGeom prst="rightArrow">
            <a:avLst>
              <a:gd name="adj1" fmla="val 50000"/>
              <a:gd name="adj2" fmla="val 88056"/>
            </a:avLst>
          </a:prstGeom>
          <a:noFill/>
          <a:ln w="25400">
            <a:solidFill>
              <a:srgbClr val="00008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42763" name="AutoShape 11"/>
          <p:cNvSpPr>
            <a:spLocks noChangeArrowheads="1"/>
          </p:cNvSpPr>
          <p:nvPr/>
        </p:nvSpPr>
        <p:spPr bwMode="auto">
          <a:xfrm>
            <a:off x="5219700" y="3402013"/>
            <a:ext cx="503238" cy="142875"/>
          </a:xfrm>
          <a:prstGeom prst="rightArrow">
            <a:avLst>
              <a:gd name="adj1" fmla="val 50000"/>
              <a:gd name="adj2" fmla="val 88056"/>
            </a:avLst>
          </a:prstGeom>
          <a:noFill/>
          <a:ln w="25400">
            <a:solidFill>
              <a:srgbClr val="00008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42764" name="AutoShape 12"/>
          <p:cNvSpPr>
            <a:spLocks noChangeArrowheads="1"/>
          </p:cNvSpPr>
          <p:nvPr/>
        </p:nvSpPr>
        <p:spPr bwMode="auto">
          <a:xfrm>
            <a:off x="5219700" y="5518150"/>
            <a:ext cx="503238" cy="142875"/>
          </a:xfrm>
          <a:prstGeom prst="rightArrow">
            <a:avLst>
              <a:gd name="adj1" fmla="val 50000"/>
              <a:gd name="adj2" fmla="val 88056"/>
            </a:avLst>
          </a:prstGeom>
          <a:noFill/>
          <a:ln w="25400">
            <a:solidFill>
              <a:srgbClr val="00008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42765" name="Text Box 13"/>
          <p:cNvSpPr txBox="1">
            <a:spLocks noChangeArrowheads="1"/>
          </p:cNvSpPr>
          <p:nvPr/>
        </p:nvSpPr>
        <p:spPr bwMode="auto">
          <a:xfrm>
            <a:off x="8532813" y="6308725"/>
            <a:ext cx="508000"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2300">
                <a:latin typeface="Arial" pitchFamily="34" charset="0"/>
              </a:rPr>
              <a:t>39</a:t>
            </a:r>
            <a:endParaRPr lang="ru-RU" sz="2300">
              <a:latin typeface="Arial" pitchFamily="34" charset="0"/>
            </a:endParaRPr>
          </a:p>
        </p:txBody>
      </p:sp>
    </p:spTree>
  </p:cSld>
  <p:clrMapOvr>
    <a:masterClrMapping/>
  </p:clrMapOvr>
  <p:transition advClick="0">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4" name="Rectangle 2"/>
          <p:cNvSpPr>
            <a:spLocks noGrp="1" noChangeArrowheads="1"/>
          </p:cNvSpPr>
          <p:nvPr>
            <p:ph type="title"/>
          </p:nvPr>
        </p:nvSpPr>
        <p:spPr/>
        <p:txBody>
          <a:bodyPr/>
          <a:lstStyle/>
          <a:p>
            <a:pPr defTabSz="914400"/>
            <a:r>
              <a:rPr lang="en-US" sz="2200"/>
              <a:t>WP1: FP release from molten corium pool</a:t>
            </a:r>
            <a:r>
              <a:rPr lang="ru-RU" sz="2200"/>
              <a:t> </a:t>
            </a:r>
            <a:r>
              <a:rPr lang="en-US" sz="2200"/>
              <a:t>(Task1)</a:t>
            </a:r>
            <a:endParaRPr lang="ru-RU" sz="2200"/>
          </a:p>
        </p:txBody>
      </p:sp>
      <p:sp>
        <p:nvSpPr>
          <p:cNvPr id="73011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30120" name="Rectangle 8"/>
          <p:cNvSpPr>
            <a:spLocks noChangeArrowheads="1"/>
          </p:cNvSpPr>
          <p:nvPr/>
        </p:nvSpPr>
        <p:spPr bwMode="auto">
          <a:xfrm>
            <a:off x="395288" y="882650"/>
            <a:ext cx="8064500" cy="551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defTabSz="749300">
              <a:buFontTx/>
              <a:buChar char="•"/>
            </a:pPr>
            <a:r>
              <a:rPr lang="ru-RU" sz="2400">
                <a:solidFill>
                  <a:srgbClr val="000066"/>
                </a:solidFill>
              </a:rPr>
              <a:t> </a:t>
            </a:r>
            <a:r>
              <a:rPr lang="en-US" sz="2400">
                <a:solidFill>
                  <a:srgbClr val="000066"/>
                </a:solidFill>
              </a:rPr>
              <a:t>Main objectives of EVAN FP release analysis within the frames of Task1 :</a:t>
            </a:r>
          </a:p>
          <a:p>
            <a:pPr algn="just" defTabSz="749300"/>
            <a:endParaRPr lang="en-US" sz="2400">
              <a:solidFill>
                <a:srgbClr val="000066"/>
              </a:solidFill>
            </a:endParaRPr>
          </a:p>
          <a:p>
            <a:pPr algn="just" defTabSz="749300"/>
            <a:r>
              <a:rPr lang="en-US" sz="2000">
                <a:solidFill>
                  <a:srgbClr val="000066"/>
                </a:solidFill>
              </a:rPr>
              <a:t>    </a:t>
            </a:r>
            <a:r>
              <a:rPr lang="ru-RU" sz="2000">
                <a:solidFill>
                  <a:srgbClr val="000066"/>
                </a:solidFill>
              </a:rPr>
              <a:t>	</a:t>
            </a:r>
            <a:r>
              <a:rPr lang="en-US" sz="2000">
                <a:solidFill>
                  <a:srgbClr val="000066"/>
                </a:solidFill>
              </a:rPr>
              <a:t>- Analysis of calculation results for radioactive releases caused by various classes of severe accidents</a:t>
            </a:r>
            <a:r>
              <a:rPr lang="ru-RU" sz="2000">
                <a:solidFill>
                  <a:srgbClr val="000066"/>
                </a:solidFill>
              </a:rPr>
              <a:t>  </a:t>
            </a:r>
            <a:endParaRPr lang="en-US" sz="2000">
              <a:solidFill>
                <a:srgbClr val="000066"/>
              </a:solidFill>
            </a:endParaRPr>
          </a:p>
          <a:p>
            <a:pPr algn="just" defTabSz="749300"/>
            <a:r>
              <a:rPr lang="en-US" sz="1600">
                <a:solidFill>
                  <a:srgbClr val="000066"/>
                </a:solidFill>
              </a:rPr>
              <a:t>    </a:t>
            </a:r>
            <a:endParaRPr lang="ru-RU" sz="1600">
              <a:solidFill>
                <a:srgbClr val="000066"/>
              </a:solidFill>
            </a:endParaRPr>
          </a:p>
          <a:p>
            <a:pPr algn="just" defTabSz="749300"/>
            <a:r>
              <a:rPr lang="ru-RU" sz="2000">
                <a:solidFill>
                  <a:srgbClr val="000066"/>
                </a:solidFill>
              </a:rPr>
              <a:t>	</a:t>
            </a:r>
            <a:r>
              <a:rPr lang="en-US" sz="2000">
                <a:solidFill>
                  <a:srgbClr val="000066"/>
                </a:solidFill>
              </a:rPr>
              <a:t>- Analysis of FP buildup in fuel and FP release from fuel and molten pools</a:t>
            </a:r>
            <a:r>
              <a:rPr lang="ru-RU" sz="2000">
                <a:solidFill>
                  <a:srgbClr val="000066"/>
                </a:solidFill>
              </a:rPr>
              <a:t> </a:t>
            </a:r>
            <a:endParaRPr lang="en-US" sz="2000">
              <a:solidFill>
                <a:srgbClr val="000066"/>
              </a:solidFill>
            </a:endParaRPr>
          </a:p>
          <a:p>
            <a:pPr algn="just" defTabSz="749300"/>
            <a:endParaRPr lang="en-US" sz="1600">
              <a:solidFill>
                <a:srgbClr val="000066"/>
              </a:solidFill>
            </a:endParaRPr>
          </a:p>
          <a:p>
            <a:pPr algn="just" defTabSz="749300"/>
            <a:r>
              <a:rPr lang="en-US" sz="2000">
                <a:solidFill>
                  <a:srgbClr val="000066"/>
                </a:solidFill>
              </a:rPr>
              <a:t>    </a:t>
            </a:r>
            <a:r>
              <a:rPr lang="ru-RU" sz="2000">
                <a:solidFill>
                  <a:srgbClr val="000066"/>
                </a:solidFill>
              </a:rPr>
              <a:t>	</a:t>
            </a:r>
            <a:r>
              <a:rPr lang="en-US" sz="2000">
                <a:solidFill>
                  <a:srgbClr val="000066"/>
                </a:solidFill>
              </a:rPr>
              <a:t>- Analysis of conditions of radioactive release from reactor plant during severe accidents</a:t>
            </a:r>
            <a:r>
              <a:rPr lang="ru-RU" sz="2000">
                <a:solidFill>
                  <a:srgbClr val="000066"/>
                </a:solidFill>
              </a:rPr>
              <a:t> (</a:t>
            </a:r>
            <a:r>
              <a:rPr lang="en-US" sz="2000">
                <a:solidFill>
                  <a:srgbClr val="000066"/>
                </a:solidFill>
              </a:rPr>
              <a:t>LOCA</a:t>
            </a:r>
            <a:r>
              <a:rPr lang="ru-RU" sz="2000">
                <a:solidFill>
                  <a:srgbClr val="000066"/>
                </a:solidFill>
              </a:rPr>
              <a:t> </a:t>
            </a:r>
            <a:r>
              <a:rPr lang="en-US" sz="2000">
                <a:solidFill>
                  <a:srgbClr val="000066"/>
                </a:solidFill>
              </a:rPr>
              <a:t>and primary-to-secondary circuit leak</a:t>
            </a:r>
            <a:r>
              <a:rPr lang="ru-RU" sz="2000">
                <a:solidFill>
                  <a:srgbClr val="000066"/>
                </a:solidFill>
              </a:rPr>
              <a:t>).</a:t>
            </a:r>
          </a:p>
          <a:p>
            <a:pPr algn="just" defTabSz="749300"/>
            <a:endParaRPr lang="ru-RU" sz="1600">
              <a:solidFill>
                <a:srgbClr val="000066"/>
              </a:solidFill>
            </a:endParaRPr>
          </a:p>
          <a:p>
            <a:pPr algn="just" defTabSz="749300"/>
            <a:r>
              <a:rPr lang="ru-RU" sz="2000">
                <a:solidFill>
                  <a:srgbClr val="000066"/>
                </a:solidFill>
              </a:rPr>
              <a:t>	</a:t>
            </a:r>
            <a:r>
              <a:rPr lang="en-US" sz="2000">
                <a:solidFill>
                  <a:srgbClr val="000066"/>
                </a:solidFill>
              </a:rPr>
              <a:t>-</a:t>
            </a:r>
            <a:r>
              <a:rPr lang="ru-RU" sz="2000">
                <a:solidFill>
                  <a:srgbClr val="000066"/>
                </a:solidFill>
              </a:rPr>
              <a:t> </a:t>
            </a:r>
            <a:r>
              <a:rPr lang="en-US" sz="2000">
                <a:solidFill>
                  <a:srgbClr val="000066"/>
                </a:solidFill>
              </a:rPr>
              <a:t>Analysis of radioactive source behavior in containment during severe accidents</a:t>
            </a:r>
            <a:r>
              <a:rPr lang="ru-RU" sz="2000">
                <a:solidFill>
                  <a:srgbClr val="000066"/>
                </a:solidFill>
              </a:rPr>
              <a:t> </a:t>
            </a:r>
          </a:p>
          <a:p>
            <a:pPr algn="just" defTabSz="749300"/>
            <a:endParaRPr lang="ru-RU" sz="1600">
              <a:solidFill>
                <a:srgbClr val="000066"/>
              </a:solidFill>
            </a:endParaRPr>
          </a:p>
          <a:p>
            <a:pPr algn="just" defTabSz="749300"/>
            <a:r>
              <a:rPr lang="ru-RU" sz="2000">
                <a:solidFill>
                  <a:srgbClr val="000066"/>
                </a:solidFill>
              </a:rPr>
              <a:t>	- </a:t>
            </a:r>
            <a:r>
              <a:rPr lang="en-US" sz="2000">
                <a:solidFill>
                  <a:srgbClr val="000066"/>
                </a:solidFill>
              </a:rPr>
              <a:t>Analysis of boundary conditions for the planned experiments</a:t>
            </a:r>
            <a:r>
              <a:rPr lang="ru-RU" sz="2000">
                <a:solidFill>
                  <a:srgbClr val="000066"/>
                </a:solidFill>
              </a:rPr>
              <a:t> </a:t>
            </a:r>
            <a:endParaRPr lang="en-US" sz="2000">
              <a:solidFill>
                <a:srgbClr val="000066"/>
              </a:solidFill>
            </a:endParaRPr>
          </a:p>
        </p:txBody>
      </p:sp>
      <p:sp>
        <p:nvSpPr>
          <p:cNvPr id="730121" name="Text Box 9"/>
          <p:cNvSpPr txBox="1">
            <a:spLocks noChangeArrowheads="1"/>
          </p:cNvSpPr>
          <p:nvPr/>
        </p:nvSpPr>
        <p:spPr bwMode="auto">
          <a:xfrm>
            <a:off x="8532813" y="6308725"/>
            <a:ext cx="346075"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2300">
                <a:latin typeface="Arial" pitchFamily="34" charset="0"/>
              </a:rPr>
              <a:t>4</a:t>
            </a:r>
            <a:endParaRPr lang="ru-RU" sz="2300">
              <a:latin typeface="Arial" pitchFamily="34" charset="0"/>
            </a:endParaRPr>
          </a:p>
        </p:txBody>
      </p:sp>
    </p:spTree>
  </p:cSld>
  <p:clrMapOvr>
    <a:masterClrMapping/>
  </p:clrMapOvr>
  <p:transition advClick="0">
    <p:zo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066" name="Rectangle 2"/>
          <p:cNvSpPr>
            <a:spLocks noGrp="1" noChangeArrowheads="1"/>
          </p:cNvSpPr>
          <p:nvPr>
            <p:ph type="ctrTitle"/>
          </p:nvPr>
        </p:nvSpPr>
        <p:spPr>
          <a:xfrm>
            <a:off x="0" y="0"/>
            <a:ext cx="9144000" cy="620713"/>
          </a:xfrm>
        </p:spPr>
        <p:txBody>
          <a:bodyPr/>
          <a:lstStyle/>
          <a:p>
            <a:r>
              <a:rPr lang="en-US" sz="2200"/>
              <a:t>Experimental determination </a:t>
            </a:r>
            <a:r>
              <a:rPr lang="ru-RU" sz="2200"/>
              <a:t> </a:t>
            </a:r>
            <a:r>
              <a:rPr lang="en-US" sz="2200"/>
              <a:t>of aerodynamic diameter and mass of ammonium chloride aerosol particles</a:t>
            </a:r>
            <a:endParaRPr lang="ru-RU" sz="2200"/>
          </a:p>
        </p:txBody>
      </p:sp>
      <p:sp>
        <p:nvSpPr>
          <p:cNvPr id="856067" name="Rectangle 3"/>
          <p:cNvSpPr>
            <a:spLocks noGrp="1" noChangeArrowheads="1"/>
          </p:cNvSpPr>
          <p:nvPr>
            <p:ph type="subTitle" idx="1"/>
          </p:nvPr>
        </p:nvSpPr>
        <p:spPr>
          <a:xfrm>
            <a:off x="0" y="765175"/>
            <a:ext cx="9144000" cy="2159000"/>
          </a:xfrm>
        </p:spPr>
        <p:txBody>
          <a:bodyPr/>
          <a:lstStyle/>
          <a:p>
            <a:pPr algn="l"/>
            <a:r>
              <a:rPr lang="en-US" sz="2000"/>
              <a:t>Aim of the work:</a:t>
            </a:r>
          </a:p>
          <a:p>
            <a:pPr algn="just">
              <a:buFontTx/>
              <a:buChar char="•"/>
            </a:pPr>
            <a:r>
              <a:rPr lang="en-US" sz="2000"/>
              <a:t> Generation of the ammonium chloride particles within a definite range of sizes;</a:t>
            </a:r>
          </a:p>
          <a:p>
            <a:pPr algn="just">
              <a:buFontTx/>
              <a:buChar char="•"/>
            </a:pPr>
            <a:r>
              <a:rPr lang="en-US" altLang="ko-KR" sz="2000">
                <a:ea typeface="Gulim" pitchFamily="34" charset="-127"/>
              </a:rPr>
              <a:t> D</a:t>
            </a:r>
            <a:r>
              <a:rPr lang="en-US" sz="2000"/>
              <a:t>etermination of their aerodynamic parameters</a:t>
            </a:r>
            <a:r>
              <a:rPr lang="ru-RU" sz="2000"/>
              <a:t> (</a:t>
            </a:r>
            <a:r>
              <a:rPr lang="en-US" sz="2000"/>
              <a:t>aerodynamic diameter</a:t>
            </a:r>
            <a:r>
              <a:rPr lang="ru-RU" sz="2000"/>
              <a:t>, </a:t>
            </a:r>
            <a:r>
              <a:rPr lang="en-US" sz="2000"/>
              <a:t>mass and density of substance</a:t>
            </a:r>
            <a:r>
              <a:rPr lang="ru-RU" sz="2000"/>
              <a:t>, </a:t>
            </a:r>
            <a:r>
              <a:rPr lang="en-US" sz="2000"/>
              <a:t>geometrical shape</a:t>
            </a:r>
            <a:r>
              <a:rPr lang="ru-RU" sz="2000"/>
              <a:t>, </a:t>
            </a:r>
            <a:r>
              <a:rPr lang="en-US" sz="2000"/>
              <a:t>size distribution</a:t>
            </a:r>
            <a:r>
              <a:rPr lang="ru-RU" sz="2000"/>
              <a:t>)</a:t>
            </a:r>
            <a:r>
              <a:rPr lang="en-US" sz="2000"/>
              <a:t>;</a:t>
            </a:r>
          </a:p>
          <a:p>
            <a:pPr algn="just">
              <a:buFontTx/>
              <a:buChar char="•"/>
            </a:pPr>
            <a:r>
              <a:rPr lang="en-US" altLang="ko-KR" sz="2000">
                <a:ea typeface="Gulim" pitchFamily="34" charset="-127"/>
              </a:rPr>
              <a:t> Surface morphology determination.</a:t>
            </a:r>
            <a:r>
              <a:rPr lang="ru-RU" altLang="ko-KR" sz="2000"/>
              <a:t> </a:t>
            </a:r>
            <a:endParaRPr lang="en-US" sz="2000"/>
          </a:p>
        </p:txBody>
      </p:sp>
      <p:sp>
        <p:nvSpPr>
          <p:cNvPr id="856068" name="Rectangle 4"/>
          <p:cNvSpPr>
            <a:spLocks noChangeArrowheads="1"/>
          </p:cNvSpPr>
          <p:nvPr/>
        </p:nvSpPr>
        <p:spPr bwMode="auto">
          <a:xfrm>
            <a:off x="0" y="2852738"/>
            <a:ext cx="4427538"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213" tIns="44607" rIns="89213" bIns="44607"/>
          <a:lstStyle/>
          <a:p>
            <a:pPr algn="r">
              <a:spcBef>
                <a:spcPct val="20000"/>
              </a:spcBef>
            </a:pPr>
            <a:r>
              <a:rPr lang="en-US" sz="2000">
                <a:solidFill>
                  <a:srgbClr val="000066"/>
                </a:solidFill>
              </a:rPr>
              <a:t>Ma</a:t>
            </a:r>
            <a:r>
              <a:rPr lang="en-US" altLang="ko-KR" sz="2000">
                <a:solidFill>
                  <a:srgbClr val="000066"/>
                </a:solidFill>
                <a:ea typeface="Gulim" pitchFamily="34" charset="-127"/>
              </a:rPr>
              <a:t>in facilities:</a:t>
            </a:r>
            <a:endParaRPr lang="en-US" sz="2000">
              <a:solidFill>
                <a:srgbClr val="000066"/>
              </a:solidFill>
            </a:endParaRPr>
          </a:p>
          <a:p>
            <a:pPr>
              <a:buFontTx/>
              <a:buChar char="•"/>
            </a:pPr>
            <a:r>
              <a:rPr lang="en-US" sz="2000">
                <a:solidFill>
                  <a:srgbClr val="000066"/>
                </a:solidFill>
                <a:ea typeface="Gulim" pitchFamily="34" charset="-127"/>
              </a:rPr>
              <a:t> atomic-force probe microscope </a:t>
            </a:r>
            <a:r>
              <a:rPr lang="ru-RU" sz="2000">
                <a:solidFill>
                  <a:srgbClr val="000066"/>
                </a:solidFill>
                <a:ea typeface="Gulim" pitchFamily="34" charset="-127"/>
              </a:rPr>
              <a:t>Nanoeducator </a:t>
            </a:r>
            <a:r>
              <a:rPr lang="en-US" sz="2000">
                <a:solidFill>
                  <a:srgbClr val="000066"/>
                </a:solidFill>
                <a:ea typeface="Gulim" pitchFamily="34" charset="-127"/>
              </a:rPr>
              <a:t>(RF Co </a:t>
            </a:r>
            <a:r>
              <a:rPr lang="ru-RU" sz="2000">
                <a:solidFill>
                  <a:srgbClr val="000066"/>
                </a:solidFill>
                <a:ea typeface="Gulim" pitchFamily="34" charset="-127"/>
              </a:rPr>
              <a:t>NT-MDT</a:t>
            </a:r>
            <a:r>
              <a:rPr lang="en-US" sz="2000">
                <a:solidFill>
                  <a:srgbClr val="000066"/>
                </a:solidFill>
                <a:ea typeface="Gulim" pitchFamily="34" charset="-127"/>
              </a:rPr>
              <a:t>)</a:t>
            </a:r>
            <a:endParaRPr lang="ru-RU" sz="2000">
              <a:solidFill>
                <a:srgbClr val="000066"/>
              </a:solidFill>
              <a:ea typeface="Gulim" pitchFamily="34" charset="-127"/>
            </a:endParaRPr>
          </a:p>
        </p:txBody>
      </p:sp>
      <p:sp>
        <p:nvSpPr>
          <p:cNvPr id="856069" name="Rectangle 5"/>
          <p:cNvSpPr>
            <a:spLocks noChangeArrowheads="1"/>
          </p:cNvSpPr>
          <p:nvPr/>
        </p:nvSpPr>
        <p:spPr bwMode="auto">
          <a:xfrm>
            <a:off x="4572000" y="3141663"/>
            <a:ext cx="4572000" cy="371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213" tIns="44607" rIns="89213" bIns="44607"/>
          <a:lstStyle/>
          <a:p>
            <a:pPr algn="just">
              <a:spcBef>
                <a:spcPct val="20000"/>
              </a:spcBef>
              <a:buFontTx/>
              <a:buChar char="•"/>
            </a:pPr>
            <a:r>
              <a:rPr lang="en-US" sz="2000">
                <a:solidFill>
                  <a:srgbClr val="000066"/>
                </a:solidFill>
                <a:ea typeface="Gulim" pitchFamily="34" charset="-127"/>
              </a:rPr>
              <a:t> condensation aerosol generation plant (self designed and built)</a:t>
            </a:r>
            <a:endParaRPr lang="ru-RU" sz="2000">
              <a:solidFill>
                <a:srgbClr val="000066"/>
              </a:solidFill>
              <a:ea typeface="Gulim" pitchFamily="34" charset="-127"/>
            </a:endParaRPr>
          </a:p>
        </p:txBody>
      </p:sp>
      <p:pic>
        <p:nvPicPr>
          <p:cNvPr id="856070" name="Picture 6" descr="DSC001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860800"/>
            <a:ext cx="4067175" cy="3038475"/>
          </a:xfrm>
          <a:prstGeom prst="rect">
            <a:avLst/>
          </a:prstGeom>
          <a:noFill/>
          <a:extLst>
            <a:ext uri="{909E8E84-426E-40DD-AFC4-6F175D3DCCD1}">
              <a14:hiddenFill xmlns:a14="http://schemas.microsoft.com/office/drawing/2010/main">
                <a:solidFill>
                  <a:srgbClr val="FFFFFF"/>
                </a:solidFill>
              </a14:hiddenFill>
            </a:ext>
          </a:extLst>
        </p:spPr>
      </p:pic>
      <p:pic>
        <p:nvPicPr>
          <p:cNvPr id="856071" name="Picture 7" descr="DSC001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3800" y="3860800"/>
            <a:ext cx="3995738" cy="299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6072" name="Text Box 8"/>
          <p:cNvSpPr txBox="1">
            <a:spLocks noChangeArrowheads="1"/>
          </p:cNvSpPr>
          <p:nvPr/>
        </p:nvSpPr>
        <p:spPr bwMode="auto">
          <a:xfrm>
            <a:off x="8532813" y="6308725"/>
            <a:ext cx="508000"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2300">
                <a:latin typeface="Arial" pitchFamily="34" charset="0"/>
              </a:rPr>
              <a:t>41</a:t>
            </a:r>
            <a:endParaRPr lang="ru-RU" sz="2300">
              <a:latin typeface="Arial" pitchFamily="34" charset="0"/>
            </a:endParaRPr>
          </a:p>
        </p:txBody>
      </p:sp>
    </p:spTree>
  </p:cSld>
  <p:clrMapOvr>
    <a:masterClrMapping/>
  </p:clrMapOvr>
  <p:transition advClick="0">
    <p:zo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2994" name="Rectangle 2"/>
          <p:cNvSpPr>
            <a:spLocks noGrp="1" noChangeArrowheads="1"/>
          </p:cNvSpPr>
          <p:nvPr>
            <p:ph type="ctrTitle"/>
          </p:nvPr>
        </p:nvSpPr>
        <p:spPr>
          <a:xfrm>
            <a:off x="0" y="0"/>
            <a:ext cx="9144000" cy="620713"/>
          </a:xfrm>
        </p:spPr>
        <p:txBody>
          <a:bodyPr/>
          <a:lstStyle/>
          <a:p>
            <a:r>
              <a:rPr lang="en-US" sz="2200"/>
              <a:t>Experimental determination </a:t>
            </a:r>
            <a:r>
              <a:rPr lang="ru-RU" sz="2200"/>
              <a:t> </a:t>
            </a:r>
            <a:r>
              <a:rPr lang="en-US" sz="2200"/>
              <a:t>of aerodynamic diameter and mass of ammonium chloride aerosol particles</a:t>
            </a:r>
            <a:endParaRPr lang="ru-RU" sz="2200"/>
          </a:p>
        </p:txBody>
      </p:sp>
      <p:sp>
        <p:nvSpPr>
          <p:cNvPr id="852995" name="Rectangle 3"/>
          <p:cNvSpPr>
            <a:spLocks noGrp="1" noChangeArrowheads="1"/>
          </p:cNvSpPr>
          <p:nvPr>
            <p:ph type="subTitle" idx="1"/>
          </p:nvPr>
        </p:nvSpPr>
        <p:spPr>
          <a:xfrm>
            <a:off x="107950" y="692150"/>
            <a:ext cx="8928100" cy="5976938"/>
          </a:xfrm>
        </p:spPr>
        <p:txBody>
          <a:bodyPr/>
          <a:lstStyle/>
          <a:p>
            <a:pPr algn="just"/>
            <a:r>
              <a:rPr lang="en-US" sz="2200"/>
              <a:t>	</a:t>
            </a:r>
            <a:r>
              <a:rPr lang="en-US" sz="2000"/>
              <a:t>Preliminary Results:</a:t>
            </a:r>
          </a:p>
          <a:p>
            <a:pPr algn="just">
              <a:buFontTx/>
              <a:buChar char="•"/>
            </a:pPr>
            <a:r>
              <a:rPr lang="en-US" altLang="ko-KR" sz="2000">
                <a:ea typeface="Gulim" pitchFamily="34" charset="-127"/>
              </a:rPr>
              <a:t> </a:t>
            </a:r>
            <a:r>
              <a:rPr lang="en-US" sz="2000">
                <a:ea typeface="Gulim" pitchFamily="34" charset="-127"/>
              </a:rPr>
              <a:t>condensation aerosol generation plant allows to generate the ammonium chloride particles with mean radii of about 1.5 µm;</a:t>
            </a:r>
          </a:p>
          <a:p>
            <a:pPr algn="just">
              <a:buFontTx/>
              <a:buChar char="•"/>
            </a:pPr>
            <a:r>
              <a:rPr lang="en-US" sz="2000">
                <a:ea typeface="Gulim" pitchFamily="34" charset="-127"/>
              </a:rPr>
              <a:t> procedure based on re-condensation of the ammonium chloride vapor on the generated particles allows to enlarge generated particles up to 3-4 µm in radius;</a:t>
            </a:r>
          </a:p>
          <a:p>
            <a:pPr algn="just">
              <a:buFontTx/>
              <a:buChar char="•"/>
            </a:pPr>
            <a:r>
              <a:rPr lang="en-US" altLang="ko-KR" sz="2000">
                <a:ea typeface="Gulim" pitchFamily="34" charset="-127"/>
              </a:rPr>
              <a:t> no particles </a:t>
            </a:r>
            <a:r>
              <a:rPr lang="en-US" sz="2000">
                <a:ea typeface="Gulim" pitchFamily="34" charset="-127"/>
              </a:rPr>
              <a:t>with complicated microstructure are produced by the condensation aerosol generation plant.</a:t>
            </a:r>
            <a:endParaRPr lang="en-US" altLang="ko-KR" sz="2000">
              <a:ea typeface="Gulim" pitchFamily="34" charset="-127"/>
            </a:endParaRPr>
          </a:p>
        </p:txBody>
      </p:sp>
      <p:sp>
        <p:nvSpPr>
          <p:cNvPr id="85299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85299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pic>
        <p:nvPicPr>
          <p:cNvPr id="852998" name="Picture 6" descr="Рис"/>
          <p:cNvPicPr>
            <a:picLocks noChangeAspect="1" noChangeArrowheads="1"/>
          </p:cNvPicPr>
          <p:nvPr/>
        </p:nvPicPr>
        <p:blipFill>
          <a:blip r:embed="rId2" cstate="print">
            <a:extLst>
              <a:ext uri="{28A0092B-C50C-407E-A947-70E740481C1C}">
                <a14:useLocalDpi xmlns:a14="http://schemas.microsoft.com/office/drawing/2010/main" val="0"/>
              </a:ext>
            </a:extLst>
          </a:blip>
          <a:srcRect l="7253"/>
          <a:stretch>
            <a:fillRect/>
          </a:stretch>
        </p:blipFill>
        <p:spPr bwMode="auto">
          <a:xfrm>
            <a:off x="250825" y="3416300"/>
            <a:ext cx="3384550"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2999" name="Rectangle 7"/>
          <p:cNvSpPr>
            <a:spLocks noChangeArrowheads="1"/>
          </p:cNvSpPr>
          <p:nvPr/>
        </p:nvSpPr>
        <p:spPr bwMode="auto">
          <a:xfrm>
            <a:off x="0" y="6092825"/>
            <a:ext cx="3995738"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749300"/>
            <a:r>
              <a:rPr lang="en-US" sz="1400" b="0">
                <a:solidFill>
                  <a:srgbClr val="000000"/>
                </a:solidFill>
              </a:rPr>
              <a:t>Two-dimensional image of on-carrier settled particles under primary condensation conditions</a:t>
            </a:r>
            <a:endParaRPr lang="ru-RU" sz="1400" b="0">
              <a:solidFill>
                <a:srgbClr val="000000"/>
              </a:solidFill>
            </a:endParaRPr>
          </a:p>
        </p:txBody>
      </p:sp>
      <p:pic>
        <p:nvPicPr>
          <p:cNvPr id="853000" name="Picture 8" descr="Рис"/>
          <p:cNvPicPr>
            <a:picLocks noChangeAspect="1" noChangeArrowheads="1"/>
          </p:cNvPicPr>
          <p:nvPr/>
        </p:nvPicPr>
        <p:blipFill>
          <a:blip r:embed="rId3" cstate="print">
            <a:extLst>
              <a:ext uri="{28A0092B-C50C-407E-A947-70E740481C1C}">
                <a14:useLocalDpi xmlns:a14="http://schemas.microsoft.com/office/drawing/2010/main" val="0"/>
              </a:ext>
            </a:extLst>
          </a:blip>
          <a:srcRect r="2438"/>
          <a:stretch>
            <a:fillRect/>
          </a:stretch>
        </p:blipFill>
        <p:spPr bwMode="auto">
          <a:xfrm>
            <a:off x="4932363" y="3395663"/>
            <a:ext cx="3527425" cy="272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3001" name="Rectangle 9"/>
          <p:cNvSpPr>
            <a:spLocks noChangeArrowheads="1"/>
          </p:cNvSpPr>
          <p:nvPr/>
        </p:nvSpPr>
        <p:spPr bwMode="auto">
          <a:xfrm>
            <a:off x="4716463" y="6092825"/>
            <a:ext cx="403225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749300"/>
            <a:r>
              <a:rPr lang="en-US" sz="1400" b="0">
                <a:solidFill>
                  <a:srgbClr val="000000"/>
                </a:solidFill>
              </a:rPr>
              <a:t>Three-dimensional image of on-carrier settled particles under primary condensation conditions</a:t>
            </a:r>
            <a:endParaRPr lang="ru-RU" sz="1400" b="0">
              <a:solidFill>
                <a:srgbClr val="000000"/>
              </a:solidFill>
            </a:endParaRPr>
          </a:p>
        </p:txBody>
      </p:sp>
      <p:sp>
        <p:nvSpPr>
          <p:cNvPr id="853002" name="Text Box 10"/>
          <p:cNvSpPr txBox="1">
            <a:spLocks noChangeArrowheads="1"/>
          </p:cNvSpPr>
          <p:nvPr/>
        </p:nvSpPr>
        <p:spPr bwMode="auto">
          <a:xfrm>
            <a:off x="8532813" y="6308725"/>
            <a:ext cx="508000"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2300">
                <a:latin typeface="Arial" pitchFamily="34" charset="0"/>
              </a:rPr>
              <a:t>41</a:t>
            </a:r>
            <a:endParaRPr lang="ru-RU" sz="2300">
              <a:latin typeface="Arial" pitchFamily="34" charset="0"/>
            </a:endParaRPr>
          </a:p>
        </p:txBody>
      </p:sp>
    </p:spTree>
  </p:cSld>
  <p:clrMapOvr>
    <a:masterClrMapping/>
  </p:clrMapOvr>
  <p:transition advClick="0">
    <p:zo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018" name="Rectangle 2"/>
          <p:cNvSpPr>
            <a:spLocks noGrp="1" noChangeArrowheads="1"/>
          </p:cNvSpPr>
          <p:nvPr>
            <p:ph type="ctrTitle"/>
          </p:nvPr>
        </p:nvSpPr>
        <p:spPr>
          <a:xfrm>
            <a:off x="0" y="0"/>
            <a:ext cx="9144000" cy="620713"/>
          </a:xfrm>
        </p:spPr>
        <p:txBody>
          <a:bodyPr/>
          <a:lstStyle/>
          <a:p>
            <a:r>
              <a:rPr lang="en-US" sz="2200"/>
              <a:t>Experimental determination </a:t>
            </a:r>
            <a:r>
              <a:rPr lang="ru-RU" sz="2200"/>
              <a:t> </a:t>
            </a:r>
            <a:r>
              <a:rPr lang="en-US" sz="2200"/>
              <a:t>of aerodynamic diameter and mass of ammonium chloride aerosol particles</a:t>
            </a:r>
            <a:endParaRPr lang="ru-RU" sz="2200"/>
          </a:p>
        </p:txBody>
      </p:sp>
      <p:sp>
        <p:nvSpPr>
          <p:cNvPr id="854019" name="Rectangle 3"/>
          <p:cNvSpPr>
            <a:spLocks noGrp="1" noChangeArrowheads="1"/>
          </p:cNvSpPr>
          <p:nvPr>
            <p:ph type="subTitle" idx="1"/>
          </p:nvPr>
        </p:nvSpPr>
        <p:spPr>
          <a:xfrm>
            <a:off x="395288" y="765175"/>
            <a:ext cx="8569325" cy="1223963"/>
          </a:xfrm>
        </p:spPr>
        <p:txBody>
          <a:bodyPr/>
          <a:lstStyle/>
          <a:p>
            <a:pPr algn="just"/>
            <a:r>
              <a:rPr lang="en-US" sz="2200"/>
              <a:t>Preliminary Results:</a:t>
            </a:r>
          </a:p>
          <a:p>
            <a:pPr algn="just">
              <a:buFontTx/>
              <a:buChar char="•"/>
            </a:pPr>
            <a:r>
              <a:rPr lang="en-US" altLang="ko-KR" sz="2200">
                <a:ea typeface="Gulim" pitchFamily="34" charset="-127"/>
              </a:rPr>
              <a:t> Surface thin structure images for roughness characteristic determination were obtained.</a:t>
            </a:r>
            <a:endParaRPr lang="en-US" sz="2200"/>
          </a:p>
        </p:txBody>
      </p:sp>
      <p:sp>
        <p:nvSpPr>
          <p:cNvPr id="85402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854021"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pic>
        <p:nvPicPr>
          <p:cNvPr id="854022" name="Picture 6" descr="образец_101_3Д"/>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2060575"/>
            <a:ext cx="3311525"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4023" name="Rectangle 7"/>
          <p:cNvSpPr>
            <a:spLocks noChangeArrowheads="1"/>
          </p:cNvSpPr>
          <p:nvPr/>
        </p:nvSpPr>
        <p:spPr bwMode="auto">
          <a:xfrm>
            <a:off x="468313" y="4941888"/>
            <a:ext cx="8567737" cy="122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213" tIns="44607" rIns="89213" bIns="44607"/>
          <a:lstStyle/>
          <a:p>
            <a:pPr algn="just" defTabSz="892175">
              <a:spcBef>
                <a:spcPct val="20000"/>
              </a:spcBef>
            </a:pPr>
            <a:r>
              <a:rPr lang="en-US" sz="2200">
                <a:solidFill>
                  <a:srgbClr val="000066"/>
                </a:solidFill>
              </a:rPr>
              <a:t>Those images allow to estimate the surface roughness parameters that are necessary for simulation of resuspension process.</a:t>
            </a:r>
          </a:p>
        </p:txBody>
      </p:sp>
      <p:pic>
        <p:nvPicPr>
          <p:cNvPr id="854024" name="Picture 8" descr="образец_101_2Д"/>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063" y="2060575"/>
            <a:ext cx="338455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4025" name="Rectangle 9"/>
          <p:cNvSpPr>
            <a:spLocks noChangeArrowheads="1"/>
          </p:cNvSpPr>
          <p:nvPr/>
        </p:nvSpPr>
        <p:spPr bwMode="auto">
          <a:xfrm>
            <a:off x="3563938" y="2058988"/>
            <a:ext cx="1944687" cy="173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1800" b="0"/>
              <a:t>Images of the inner tube surface obtained by electron microscope technique</a:t>
            </a:r>
            <a:r>
              <a:rPr lang="ru-RU" sz="1400" b="0"/>
              <a:t> </a:t>
            </a:r>
          </a:p>
        </p:txBody>
      </p:sp>
      <p:sp>
        <p:nvSpPr>
          <p:cNvPr id="854026" name="Text Box 10"/>
          <p:cNvSpPr txBox="1">
            <a:spLocks noChangeArrowheads="1"/>
          </p:cNvSpPr>
          <p:nvPr/>
        </p:nvSpPr>
        <p:spPr bwMode="auto">
          <a:xfrm>
            <a:off x="8532813" y="6308725"/>
            <a:ext cx="508000"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2300">
                <a:latin typeface="Arial" pitchFamily="34" charset="0"/>
              </a:rPr>
              <a:t>42</a:t>
            </a:r>
            <a:endParaRPr lang="ru-RU" sz="2300">
              <a:latin typeface="Arial" pitchFamily="34" charset="0"/>
            </a:endParaRPr>
          </a:p>
        </p:txBody>
      </p:sp>
    </p:spTree>
  </p:cSld>
  <p:clrMapOvr>
    <a:masterClrMapping/>
  </p:clrMapOvr>
  <p:transition advClick="0">
    <p:zo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2" name="Rectangle 2"/>
          <p:cNvSpPr>
            <a:spLocks noGrp="1" noChangeArrowheads="1"/>
          </p:cNvSpPr>
          <p:nvPr>
            <p:ph type="ctrTitle"/>
          </p:nvPr>
        </p:nvSpPr>
        <p:spPr>
          <a:xfrm>
            <a:off x="0" y="0"/>
            <a:ext cx="9144000" cy="620713"/>
          </a:xfrm>
        </p:spPr>
        <p:txBody>
          <a:bodyPr/>
          <a:lstStyle/>
          <a:p>
            <a:r>
              <a:rPr lang="en-US" sz="2200"/>
              <a:t>Experimental determination </a:t>
            </a:r>
            <a:r>
              <a:rPr lang="ru-RU" sz="2200"/>
              <a:t> </a:t>
            </a:r>
            <a:r>
              <a:rPr lang="en-US" sz="2200"/>
              <a:t>of aerodynamic diameter and mass of ammonium chloride aerosol particles</a:t>
            </a:r>
            <a:endParaRPr lang="ru-RU" sz="2200"/>
          </a:p>
        </p:txBody>
      </p:sp>
      <p:sp>
        <p:nvSpPr>
          <p:cNvPr id="855043" name="Rectangle 3"/>
          <p:cNvSpPr>
            <a:spLocks noGrp="1" noChangeArrowheads="1"/>
          </p:cNvSpPr>
          <p:nvPr>
            <p:ph type="subTitle" idx="1"/>
          </p:nvPr>
        </p:nvSpPr>
        <p:spPr>
          <a:xfrm>
            <a:off x="395288" y="765175"/>
            <a:ext cx="8497887" cy="5903913"/>
          </a:xfrm>
        </p:spPr>
        <p:txBody>
          <a:bodyPr/>
          <a:lstStyle/>
          <a:p>
            <a:r>
              <a:rPr lang="en-US" sz="2200"/>
              <a:t> </a:t>
            </a:r>
            <a:r>
              <a:rPr lang="en-US" sz="2800">
                <a:ea typeface="Gulim" pitchFamily="34" charset="-127"/>
              </a:rPr>
              <a:t>Further Research:</a:t>
            </a:r>
          </a:p>
          <a:p>
            <a:pPr algn="l">
              <a:buFontTx/>
              <a:buChar char="•"/>
            </a:pPr>
            <a:r>
              <a:rPr lang="en-US" sz="2000"/>
              <a:t> </a:t>
            </a:r>
            <a:r>
              <a:rPr lang="en-US" sz="2200"/>
              <a:t>Providing one more point of substance evaporation in the system to provide repeated influence for the purpose of achieving the particle size within the range required;</a:t>
            </a:r>
          </a:p>
          <a:p>
            <a:pPr algn="l">
              <a:buFontTx/>
              <a:buChar char="•"/>
            </a:pPr>
            <a:r>
              <a:rPr lang="en-US" sz="2200"/>
              <a:t> Providing the mechanical separating devices for particle cutoff;</a:t>
            </a:r>
          </a:p>
          <a:p>
            <a:pPr algn="l">
              <a:buFontTx/>
              <a:buChar char="•"/>
            </a:pPr>
            <a:r>
              <a:rPr lang="en-US" sz="2200"/>
              <a:t> Making the calibration measurements  of aerodynamic parameters by direct sedimentation method;</a:t>
            </a:r>
          </a:p>
          <a:p>
            <a:pPr algn="l">
              <a:buFontTx/>
              <a:buChar char="•"/>
            </a:pPr>
            <a:r>
              <a:rPr lang="en-US" sz="2200"/>
              <a:t> Calculating the particles distribution in terms of their sizes and aerodynamic characteristics;</a:t>
            </a:r>
          </a:p>
          <a:p>
            <a:pPr algn="l">
              <a:buFontTx/>
              <a:buChar char="•"/>
            </a:pPr>
            <a:r>
              <a:rPr lang="en-US" sz="2200"/>
              <a:t> Investigating the evolution of particle adhesion properties;</a:t>
            </a:r>
          </a:p>
          <a:p>
            <a:pPr algn="l">
              <a:buFontTx/>
              <a:buChar char="•"/>
            </a:pPr>
            <a:r>
              <a:rPr lang="en-US" sz="2200"/>
              <a:t> Calculating the optical characteristics (damping coefficients and scattering indicatrices) for the different-size particles within a range from 0.5 µm to 10 µm as well as for the ensembles of particles.</a:t>
            </a:r>
          </a:p>
        </p:txBody>
      </p:sp>
      <p:sp>
        <p:nvSpPr>
          <p:cNvPr id="85504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85504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855046" name="Text Box 6"/>
          <p:cNvSpPr txBox="1">
            <a:spLocks noChangeArrowheads="1"/>
          </p:cNvSpPr>
          <p:nvPr/>
        </p:nvSpPr>
        <p:spPr bwMode="auto">
          <a:xfrm>
            <a:off x="8532813" y="6308725"/>
            <a:ext cx="508000"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2300">
                <a:latin typeface="Arial" pitchFamily="34" charset="0"/>
              </a:rPr>
              <a:t>43</a:t>
            </a:r>
            <a:endParaRPr lang="ru-RU" sz="2300">
              <a:latin typeface="Arial" pitchFamily="34" charset="0"/>
            </a:endParaRPr>
          </a:p>
        </p:txBody>
      </p:sp>
    </p:spTree>
  </p:cSld>
  <p:clrMapOvr>
    <a:masterClrMapping/>
  </p:clrMapOvr>
  <p:transition advClick="0">
    <p:zo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2" name="Rectangle 2"/>
          <p:cNvSpPr>
            <a:spLocks noGrp="1" noChangeArrowheads="1"/>
          </p:cNvSpPr>
          <p:nvPr>
            <p:ph type="title"/>
          </p:nvPr>
        </p:nvSpPr>
        <p:spPr/>
        <p:txBody>
          <a:bodyPr/>
          <a:lstStyle/>
          <a:p>
            <a:pPr defTabSz="914400"/>
            <a:r>
              <a:rPr lang="en-US" sz="2200"/>
              <a:t>WP3: Theoretical and numerical modeling(Task5)</a:t>
            </a:r>
            <a:endParaRPr lang="ru-RU" sz="2200"/>
          </a:p>
        </p:txBody>
      </p:sp>
      <p:sp>
        <p:nvSpPr>
          <p:cNvPr id="783363" name="Rectangle 3"/>
          <p:cNvSpPr>
            <a:spLocks noGrp="1" noChangeArrowheads="1"/>
          </p:cNvSpPr>
          <p:nvPr>
            <p:ph type="body" idx="1"/>
          </p:nvPr>
        </p:nvSpPr>
        <p:spPr>
          <a:xfrm>
            <a:off x="611188" y="1268413"/>
            <a:ext cx="8215312" cy="4114800"/>
          </a:xfrm>
        </p:spPr>
        <p:txBody>
          <a:bodyPr/>
          <a:lstStyle/>
          <a:p>
            <a:pPr marL="342900" indent="-342900" defTabSz="914400">
              <a:lnSpc>
                <a:spcPct val="80000"/>
              </a:lnSpc>
            </a:pPr>
            <a:endParaRPr lang="en-US"/>
          </a:p>
          <a:p>
            <a:pPr marL="342900" indent="-342900" defTabSz="914400">
              <a:lnSpc>
                <a:spcPct val="80000"/>
              </a:lnSpc>
            </a:pPr>
            <a:endParaRPr lang="en-US"/>
          </a:p>
          <a:p>
            <a:pPr marL="342900" indent="-342900" defTabSz="914400">
              <a:lnSpc>
                <a:spcPct val="80000"/>
              </a:lnSpc>
            </a:pPr>
            <a:r>
              <a:rPr lang="en-US"/>
              <a:t>Objective of this work:</a:t>
            </a:r>
          </a:p>
          <a:p>
            <a:pPr marL="342900" indent="-342900" defTabSz="914400">
              <a:lnSpc>
                <a:spcPct val="80000"/>
              </a:lnSpc>
              <a:buFontTx/>
              <a:buNone/>
            </a:pPr>
            <a:endParaRPr lang="en-US"/>
          </a:p>
          <a:p>
            <a:pPr marL="342900" indent="-342900" defTabSz="914400">
              <a:lnSpc>
                <a:spcPct val="80000"/>
              </a:lnSpc>
              <a:buFontTx/>
              <a:buNone/>
            </a:pPr>
            <a:r>
              <a:rPr lang="en-US"/>
              <a:t>    - State-of-art review of modeling capabilities of the processes in question by modern computer codes, justification of applicability of the expected experimental results for models validation</a:t>
            </a:r>
          </a:p>
          <a:p>
            <a:pPr marL="342900" indent="-342900" defTabSz="914400">
              <a:lnSpc>
                <a:spcPct val="80000"/>
              </a:lnSpc>
              <a:buFontTx/>
              <a:buNone/>
            </a:pPr>
            <a:endParaRPr lang="en-US"/>
          </a:p>
          <a:p>
            <a:pPr marL="342900" indent="-342900" defTabSz="914400">
              <a:lnSpc>
                <a:spcPct val="80000"/>
              </a:lnSpc>
              <a:buFontTx/>
              <a:buNone/>
            </a:pPr>
            <a:r>
              <a:rPr lang="en-US"/>
              <a:t>    - Pretest/posttest calculations</a:t>
            </a:r>
          </a:p>
          <a:p>
            <a:pPr marL="342900" indent="-342900" defTabSz="914400">
              <a:lnSpc>
                <a:spcPct val="80000"/>
              </a:lnSpc>
              <a:buFontTx/>
              <a:buNone/>
            </a:pPr>
            <a:endParaRPr lang="en-US"/>
          </a:p>
          <a:p>
            <a:pPr marL="342900" indent="-342900" defTabSz="914400">
              <a:lnSpc>
                <a:spcPct val="80000"/>
              </a:lnSpc>
              <a:buFontTx/>
              <a:buNone/>
            </a:pPr>
            <a:r>
              <a:rPr lang="en-US"/>
              <a:t>    </a:t>
            </a:r>
          </a:p>
          <a:p>
            <a:pPr marL="342900" indent="-342900" defTabSz="914400">
              <a:lnSpc>
                <a:spcPct val="80000"/>
              </a:lnSpc>
              <a:buFontTx/>
              <a:buNone/>
            </a:pPr>
            <a:endParaRPr lang="en-US"/>
          </a:p>
          <a:p>
            <a:pPr marL="342900" indent="-342900" defTabSz="914400">
              <a:lnSpc>
                <a:spcPct val="80000"/>
              </a:lnSpc>
              <a:buFontTx/>
              <a:buNone/>
            </a:pPr>
            <a:endParaRPr lang="en-US"/>
          </a:p>
          <a:p>
            <a:pPr marL="342900" indent="-342900" defTabSz="914400">
              <a:lnSpc>
                <a:spcPct val="80000"/>
              </a:lnSpc>
              <a:buFontTx/>
              <a:buNone/>
            </a:pPr>
            <a:r>
              <a:rPr lang="en-US">
                <a:solidFill>
                  <a:srgbClr val="000000"/>
                </a:solidFill>
                <a:cs typeface="Times New Roman" pitchFamily="18" charset="0"/>
              </a:rPr>
              <a:t> 	</a:t>
            </a:r>
            <a:r>
              <a:rPr lang="en-US"/>
              <a:t>  </a:t>
            </a:r>
          </a:p>
          <a:p>
            <a:pPr marL="342900" indent="-342900" defTabSz="914400">
              <a:lnSpc>
                <a:spcPct val="80000"/>
              </a:lnSpc>
              <a:buFontTx/>
              <a:buNone/>
            </a:pPr>
            <a:endParaRPr lang="en-US"/>
          </a:p>
        </p:txBody>
      </p:sp>
      <p:sp>
        <p:nvSpPr>
          <p:cNvPr id="78336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83365" name="Text Box 5"/>
          <p:cNvSpPr txBox="1">
            <a:spLocks noChangeArrowheads="1"/>
          </p:cNvSpPr>
          <p:nvPr/>
        </p:nvSpPr>
        <p:spPr bwMode="auto">
          <a:xfrm>
            <a:off x="8532813" y="6308725"/>
            <a:ext cx="508000"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2300">
                <a:latin typeface="Arial" pitchFamily="34" charset="0"/>
              </a:rPr>
              <a:t>44</a:t>
            </a:r>
            <a:endParaRPr lang="ru-RU" sz="2300">
              <a:latin typeface="Arial" pitchFamily="34" charset="0"/>
            </a:endParaRPr>
          </a:p>
        </p:txBody>
      </p:sp>
    </p:spTree>
  </p:cSld>
  <p:clrMapOvr>
    <a:masterClrMapping/>
  </p:clrMapOvr>
  <p:transition advClick="0">
    <p:zo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10" name="Rectangle 2"/>
          <p:cNvSpPr>
            <a:spLocks noGrp="1" noChangeArrowheads="1"/>
          </p:cNvSpPr>
          <p:nvPr>
            <p:ph type="title"/>
          </p:nvPr>
        </p:nvSpPr>
        <p:spPr/>
        <p:txBody>
          <a:bodyPr/>
          <a:lstStyle/>
          <a:p>
            <a:pPr defTabSz="914400"/>
            <a:r>
              <a:rPr lang="en-US" sz="2200"/>
              <a:t>WP3: Theoretical and numerical modeling(Task5)</a:t>
            </a:r>
            <a:endParaRPr lang="ru-RU" sz="2200"/>
          </a:p>
        </p:txBody>
      </p:sp>
      <p:sp>
        <p:nvSpPr>
          <p:cNvPr id="785411" name="Rectangle 3"/>
          <p:cNvSpPr>
            <a:spLocks noGrp="1" noChangeArrowheads="1"/>
          </p:cNvSpPr>
          <p:nvPr>
            <p:ph type="body" idx="1"/>
          </p:nvPr>
        </p:nvSpPr>
        <p:spPr>
          <a:xfrm>
            <a:off x="611188" y="1268413"/>
            <a:ext cx="8215312" cy="4114800"/>
          </a:xfrm>
        </p:spPr>
        <p:txBody>
          <a:bodyPr/>
          <a:lstStyle/>
          <a:p>
            <a:pPr marL="342900" indent="-342900" defTabSz="914400">
              <a:lnSpc>
                <a:spcPct val="80000"/>
              </a:lnSpc>
            </a:pPr>
            <a:r>
              <a:rPr lang="en-US"/>
              <a:t>Status of work:</a:t>
            </a:r>
          </a:p>
          <a:p>
            <a:pPr marL="342900" indent="-342900" defTabSz="914400">
              <a:lnSpc>
                <a:spcPct val="80000"/>
              </a:lnSpc>
              <a:buFontTx/>
              <a:buNone/>
            </a:pPr>
            <a:endParaRPr lang="en-US"/>
          </a:p>
          <a:p>
            <a:pPr marL="342900" indent="-342900" defTabSz="914400">
              <a:lnSpc>
                <a:spcPct val="80000"/>
              </a:lnSpc>
              <a:buFontTx/>
              <a:buNone/>
            </a:pPr>
            <a:r>
              <a:rPr lang="en-US"/>
              <a:t>    - The analysis of various mechanisms of aerosol particles coagulation and sedimentation was done</a:t>
            </a:r>
            <a:r>
              <a:rPr lang="en-US" sz="2100"/>
              <a:t>.</a:t>
            </a:r>
            <a:r>
              <a:rPr lang="ru-RU" sz="2100"/>
              <a:t> </a:t>
            </a:r>
            <a:endParaRPr lang="en-US"/>
          </a:p>
          <a:p>
            <a:pPr marL="342900" indent="-342900" defTabSz="914400">
              <a:lnSpc>
                <a:spcPct val="80000"/>
              </a:lnSpc>
              <a:buFontTx/>
              <a:buNone/>
            </a:pPr>
            <a:endParaRPr lang="en-US"/>
          </a:p>
          <a:p>
            <a:pPr marL="342900" indent="-342900" defTabSz="914400">
              <a:lnSpc>
                <a:spcPct val="80000"/>
              </a:lnSpc>
              <a:buFontTx/>
              <a:buNone/>
            </a:pPr>
            <a:r>
              <a:rPr lang="en-US"/>
              <a:t>   -  New dependence of speed of sedimentation has been constructed</a:t>
            </a:r>
          </a:p>
          <a:p>
            <a:pPr marL="342900" indent="-342900" defTabSz="914400">
              <a:lnSpc>
                <a:spcPct val="80000"/>
              </a:lnSpc>
              <a:buFontTx/>
              <a:buNone/>
            </a:pPr>
            <a:endParaRPr lang="en-US"/>
          </a:p>
          <a:p>
            <a:pPr marL="342900" indent="-342900" defTabSz="914400">
              <a:lnSpc>
                <a:spcPct val="80000"/>
              </a:lnSpc>
              <a:buFontTx/>
              <a:buNone/>
            </a:pPr>
            <a:r>
              <a:rPr lang="en-US"/>
              <a:t>   - </a:t>
            </a:r>
            <a:r>
              <a:rPr lang="en-US" sz="2500"/>
              <a:t>The model of resuspension of aerosol particles has been developed.</a:t>
            </a:r>
          </a:p>
          <a:p>
            <a:pPr marL="342900" indent="-342900" defTabSz="914400">
              <a:lnSpc>
                <a:spcPct val="80000"/>
              </a:lnSpc>
              <a:buFontTx/>
              <a:buNone/>
            </a:pPr>
            <a:endParaRPr lang="en-US"/>
          </a:p>
          <a:p>
            <a:pPr marL="342900" indent="-342900" defTabSz="914400">
              <a:lnSpc>
                <a:spcPct val="80000"/>
              </a:lnSpc>
              <a:buFontTx/>
              <a:buNone/>
            </a:pPr>
            <a:r>
              <a:rPr lang="en-US"/>
              <a:t>   - </a:t>
            </a:r>
            <a:r>
              <a:rPr lang="en-US" sz="2500"/>
              <a:t>Pretest calculation has been carried out</a:t>
            </a:r>
          </a:p>
          <a:p>
            <a:pPr marL="342900" indent="-342900" defTabSz="914400">
              <a:lnSpc>
                <a:spcPct val="80000"/>
              </a:lnSpc>
              <a:buFontTx/>
              <a:buNone/>
            </a:pPr>
            <a:endParaRPr lang="en-US" sz="2500"/>
          </a:p>
          <a:p>
            <a:pPr marL="342900" indent="-342900" defTabSz="914400">
              <a:lnSpc>
                <a:spcPct val="80000"/>
              </a:lnSpc>
              <a:buFontTx/>
              <a:buNone/>
            </a:pPr>
            <a:endParaRPr lang="en-US" sz="2500"/>
          </a:p>
          <a:p>
            <a:pPr marL="342900" indent="-342900" defTabSz="914400">
              <a:lnSpc>
                <a:spcPct val="80000"/>
              </a:lnSpc>
              <a:buFontTx/>
              <a:buNone/>
            </a:pPr>
            <a:endParaRPr lang="en-US"/>
          </a:p>
          <a:p>
            <a:pPr marL="342900" indent="-342900" defTabSz="914400">
              <a:lnSpc>
                <a:spcPct val="80000"/>
              </a:lnSpc>
              <a:buFontTx/>
              <a:buNone/>
            </a:pPr>
            <a:endParaRPr lang="en-US"/>
          </a:p>
        </p:txBody>
      </p:sp>
      <p:sp>
        <p:nvSpPr>
          <p:cNvPr id="78541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85413" name="Text Box 5"/>
          <p:cNvSpPr txBox="1">
            <a:spLocks noChangeArrowheads="1"/>
          </p:cNvSpPr>
          <p:nvPr/>
        </p:nvSpPr>
        <p:spPr bwMode="auto">
          <a:xfrm>
            <a:off x="8532813" y="6308725"/>
            <a:ext cx="508000"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2300">
                <a:latin typeface="Arial" pitchFamily="34" charset="0"/>
              </a:rPr>
              <a:t>45</a:t>
            </a:r>
            <a:endParaRPr lang="ru-RU" sz="2300">
              <a:latin typeface="Arial" pitchFamily="34" charset="0"/>
            </a:endParaRPr>
          </a:p>
        </p:txBody>
      </p:sp>
    </p:spTree>
  </p:cSld>
  <p:clrMapOvr>
    <a:masterClrMapping/>
  </p:clrMapOvr>
  <p:transition advClick="0">
    <p:zo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p:txBody>
          <a:bodyPr/>
          <a:lstStyle/>
          <a:p>
            <a:pPr defTabSz="914400"/>
            <a:r>
              <a:rPr lang="en-US" sz="2200"/>
              <a:t>WP3: Theoretical and numerical modeling(Task5)</a:t>
            </a:r>
            <a:endParaRPr lang="ru-RU" sz="2200"/>
          </a:p>
        </p:txBody>
      </p:sp>
      <p:sp>
        <p:nvSpPr>
          <p:cNvPr id="787459" name="Rectangle 3"/>
          <p:cNvSpPr>
            <a:spLocks noGrp="1" noChangeArrowheads="1"/>
          </p:cNvSpPr>
          <p:nvPr>
            <p:ph type="body" sz="half" idx="1"/>
          </p:nvPr>
        </p:nvSpPr>
        <p:spPr>
          <a:xfrm>
            <a:off x="520700" y="1392238"/>
            <a:ext cx="5130800" cy="4256087"/>
          </a:xfrm>
        </p:spPr>
        <p:txBody>
          <a:bodyPr/>
          <a:lstStyle/>
          <a:p>
            <a:pPr marL="342900" indent="-342900" defTabSz="914400"/>
            <a:r>
              <a:rPr lang="en-US" sz="1900"/>
              <a:t>Pretest analysis. Deposition rate</a:t>
            </a:r>
          </a:p>
          <a:p>
            <a:pPr marL="342900" indent="-342900" defTabSz="914400">
              <a:buFontTx/>
              <a:buNone/>
            </a:pPr>
            <a:endParaRPr lang="en-US" sz="1900"/>
          </a:p>
          <a:p>
            <a:pPr marL="342900" indent="-342900" defTabSz="914400">
              <a:buFontTx/>
              <a:buNone/>
            </a:pPr>
            <a:r>
              <a:rPr lang="en-US" sz="1900" b="0">
                <a:solidFill>
                  <a:schemeClr val="tx1"/>
                </a:solidFill>
              </a:rPr>
              <a:t>    </a:t>
            </a:r>
            <a:endParaRPr lang="en-US" sz="1900"/>
          </a:p>
          <a:p>
            <a:pPr marL="342900" indent="-342900" defTabSz="914400">
              <a:buFontTx/>
              <a:buNone/>
            </a:pPr>
            <a:endParaRPr lang="en-US" sz="1900"/>
          </a:p>
        </p:txBody>
      </p:sp>
      <p:sp>
        <p:nvSpPr>
          <p:cNvPr id="78746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787461" name="Object 3"/>
          <p:cNvGraphicFramePr>
            <a:graphicFrameLocks noChangeAspect="1"/>
          </p:cNvGraphicFramePr>
          <p:nvPr>
            <p:ph sz="half" idx="2"/>
          </p:nvPr>
        </p:nvGraphicFramePr>
        <p:xfrm>
          <a:off x="900113" y="1916113"/>
          <a:ext cx="4967287" cy="2981325"/>
        </p:xfrm>
        <a:graphic>
          <a:graphicData uri="http://schemas.openxmlformats.org/presentationml/2006/ole">
            <mc:AlternateContent xmlns:mc="http://schemas.openxmlformats.org/markup-compatibility/2006">
              <mc:Choice xmlns:v="urn:schemas-microsoft-com:vml" Requires="v">
                <p:oleObj spid="_x0000_s787466" name="Picture" r:id="rId4" imgW="3709503" imgH="2981341" progId="Word.Picture.8">
                  <p:embed/>
                </p:oleObj>
              </mc:Choice>
              <mc:Fallback>
                <p:oleObj name="Picture" r:id="rId4" imgW="3709503" imgH="2981341" progId="Word.Picture.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13" y="1916113"/>
                        <a:ext cx="4967287" cy="2981325"/>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87462" name="Rectangle 7"/>
          <p:cNvSpPr>
            <a:spLocks noChangeArrowheads="1"/>
          </p:cNvSpPr>
          <p:nvPr/>
        </p:nvSpPr>
        <p:spPr bwMode="auto">
          <a:xfrm>
            <a:off x="900113" y="5013325"/>
            <a:ext cx="48958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0" hangingPunct="0"/>
            <a:r>
              <a:rPr lang="en-US" sz="1600">
                <a:latin typeface="Verdana" pitchFamily="34" charset="0"/>
                <a:cs typeface="Times New Roman" pitchFamily="18" charset="0"/>
              </a:rPr>
              <a:t>Deposition rate (m/s)  versus their size</a:t>
            </a:r>
            <a:r>
              <a:rPr lang="en-US" sz="1600" b="0">
                <a:latin typeface="Verdana" pitchFamily="34" charset="0"/>
                <a:cs typeface="Times New Roman" pitchFamily="18" charset="0"/>
              </a:rPr>
              <a:t>.</a:t>
            </a:r>
            <a:endParaRPr lang="en-US" sz="1600" b="0">
              <a:latin typeface="Verdana" pitchFamily="34" charset="0"/>
            </a:endParaRPr>
          </a:p>
        </p:txBody>
      </p:sp>
      <p:sp>
        <p:nvSpPr>
          <p:cNvPr id="787463" name="Rectangle 9"/>
          <p:cNvSpPr>
            <a:spLocks noChangeArrowheads="1"/>
          </p:cNvSpPr>
          <p:nvPr/>
        </p:nvSpPr>
        <p:spPr bwMode="auto">
          <a:xfrm>
            <a:off x="900113" y="5410200"/>
            <a:ext cx="4824412"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0" hangingPunct="0"/>
            <a:r>
              <a:rPr lang="en-US" sz="1400"/>
              <a:t>Densities:</a:t>
            </a:r>
            <a:r>
              <a:rPr lang="en-US" sz="1400" b="0"/>
              <a:t> I - ρp=1000kg/m3; II - ρp=4000kg/m3</a:t>
            </a:r>
            <a:endParaRPr lang="de-DE" sz="1400">
              <a:cs typeface="Times New Roman" pitchFamily="18" charset="0"/>
            </a:endParaRPr>
          </a:p>
          <a:p>
            <a:pPr algn="ctr" eaLnBrk="0" hangingPunct="0"/>
            <a:r>
              <a:rPr lang="de-DE" sz="1400">
                <a:cs typeface="Times New Roman" pitchFamily="18" charset="0"/>
              </a:rPr>
              <a:t>Flow rates</a:t>
            </a:r>
            <a:r>
              <a:rPr lang="de-DE" sz="1400" b="0">
                <a:cs typeface="Times New Roman" pitchFamily="18" charset="0"/>
              </a:rPr>
              <a:t>:</a:t>
            </a:r>
            <a:r>
              <a:rPr lang="de-DE" sz="1400" b="0"/>
              <a:t>1 - Um=0.5m/s; 2 - Um=1m/s; 3 - Um=2m/s;</a:t>
            </a:r>
          </a:p>
          <a:p>
            <a:pPr algn="ctr" eaLnBrk="0" hangingPunct="0"/>
            <a:r>
              <a:rPr lang="de-DE" sz="1400" b="0"/>
              <a:t> 4 - Um=5m/s; 5 - Um=10m/s;</a:t>
            </a:r>
          </a:p>
          <a:p>
            <a:pPr algn="ctr" eaLnBrk="0" hangingPunct="0"/>
            <a:r>
              <a:rPr lang="de-DE" sz="1400" b="0"/>
              <a:t>6 - Um=20m/s; 7 Um=50m/s; 8 Um=100m/s</a:t>
            </a:r>
            <a:r>
              <a:rPr lang="de-DE" sz="1400" b="0">
                <a:latin typeface="Verdana" pitchFamily="34" charset="0"/>
                <a:cs typeface="Times New Roman" pitchFamily="18" charset="0"/>
              </a:rPr>
              <a:t> </a:t>
            </a:r>
          </a:p>
        </p:txBody>
      </p:sp>
      <p:sp>
        <p:nvSpPr>
          <p:cNvPr id="787464" name="Rectangle 7"/>
          <p:cNvSpPr>
            <a:spLocks noChangeArrowheads="1"/>
          </p:cNvSpPr>
          <p:nvPr/>
        </p:nvSpPr>
        <p:spPr bwMode="auto">
          <a:xfrm>
            <a:off x="5795963" y="2166938"/>
            <a:ext cx="3240087" cy="1404937"/>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0" hangingPunct="0"/>
            <a:r>
              <a:rPr lang="en-US" sz="1800">
                <a:latin typeface="Verdana" pitchFamily="34" charset="0"/>
                <a:cs typeface="Times New Roman" pitchFamily="18" charset="0"/>
              </a:rPr>
              <a:t>Basic deposition mechanisms</a:t>
            </a:r>
          </a:p>
          <a:p>
            <a:pPr eaLnBrk="0" hangingPunct="0">
              <a:buFontTx/>
              <a:buChar char="•"/>
            </a:pPr>
            <a:r>
              <a:rPr lang="en-US" sz="1600" b="0">
                <a:latin typeface="Verdana" pitchFamily="34" charset="0"/>
                <a:cs typeface="Times New Roman" pitchFamily="18" charset="0"/>
              </a:rPr>
              <a:t>Turbulent diffusion</a:t>
            </a:r>
          </a:p>
          <a:p>
            <a:pPr eaLnBrk="0" hangingPunct="0">
              <a:buFontTx/>
              <a:buChar char="•"/>
            </a:pPr>
            <a:r>
              <a:rPr lang="en-US" sz="1600" b="0">
                <a:latin typeface="Verdana" pitchFamily="34" charset="0"/>
              </a:rPr>
              <a:t>Turbulent migration (turbophoresis</a:t>
            </a:r>
            <a:r>
              <a:rPr lang="en-US" sz="1800" b="0">
                <a:latin typeface="Verdana" pitchFamily="34" charset="0"/>
              </a:rPr>
              <a:t>)</a:t>
            </a:r>
          </a:p>
        </p:txBody>
      </p:sp>
      <p:sp>
        <p:nvSpPr>
          <p:cNvPr id="787465" name="Text Box 9"/>
          <p:cNvSpPr txBox="1">
            <a:spLocks noChangeArrowheads="1"/>
          </p:cNvSpPr>
          <p:nvPr/>
        </p:nvSpPr>
        <p:spPr bwMode="auto">
          <a:xfrm>
            <a:off x="8532813" y="6308725"/>
            <a:ext cx="508000"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2300">
                <a:latin typeface="Arial" pitchFamily="34" charset="0"/>
              </a:rPr>
              <a:t>46</a:t>
            </a:r>
            <a:endParaRPr lang="ru-RU" sz="2300">
              <a:latin typeface="Arial" pitchFamily="34" charset="0"/>
            </a:endParaRPr>
          </a:p>
        </p:txBody>
      </p:sp>
    </p:spTree>
  </p:cSld>
  <p:clrMapOvr>
    <a:masterClrMapping/>
  </p:clrMapOvr>
  <p:transition advClick="0">
    <p:zo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6" name="Rectangle 2"/>
          <p:cNvSpPr>
            <a:spLocks noGrp="1" noChangeArrowheads="1"/>
          </p:cNvSpPr>
          <p:nvPr>
            <p:ph type="title"/>
          </p:nvPr>
        </p:nvSpPr>
        <p:spPr/>
        <p:txBody>
          <a:bodyPr/>
          <a:lstStyle/>
          <a:p>
            <a:pPr defTabSz="914400"/>
            <a:r>
              <a:rPr lang="en-US" sz="2200"/>
              <a:t>WP3: Theoretical and numerical modeling(Task5)</a:t>
            </a:r>
            <a:endParaRPr lang="ru-RU" sz="2200"/>
          </a:p>
        </p:txBody>
      </p:sp>
      <p:sp>
        <p:nvSpPr>
          <p:cNvPr id="789507" name="Rectangle 3"/>
          <p:cNvSpPr>
            <a:spLocks noGrp="1" noChangeArrowheads="1"/>
          </p:cNvSpPr>
          <p:nvPr>
            <p:ph type="body" sz="half" idx="1"/>
          </p:nvPr>
        </p:nvSpPr>
        <p:spPr>
          <a:xfrm>
            <a:off x="468313" y="1125538"/>
            <a:ext cx="7651750" cy="741362"/>
          </a:xfrm>
        </p:spPr>
        <p:txBody>
          <a:bodyPr/>
          <a:lstStyle/>
          <a:p>
            <a:pPr marL="342900" indent="-342900" defTabSz="914400"/>
            <a:r>
              <a:rPr lang="en-US" sz="2400"/>
              <a:t>Pretest analysis. Effect of dispersion of aerosol size distribution on the deposition efficiency</a:t>
            </a:r>
            <a:r>
              <a:rPr lang="en-US" sz="1900"/>
              <a:t>  </a:t>
            </a:r>
            <a:r>
              <a:rPr lang="en-US" sz="1900" b="0">
                <a:solidFill>
                  <a:schemeClr val="tx1"/>
                </a:solidFill>
              </a:rPr>
              <a:t> </a:t>
            </a:r>
            <a:endParaRPr lang="en-US" sz="1900"/>
          </a:p>
          <a:p>
            <a:pPr marL="342900" indent="-342900" defTabSz="914400">
              <a:buFontTx/>
              <a:buNone/>
            </a:pPr>
            <a:endParaRPr lang="en-US" sz="1900"/>
          </a:p>
        </p:txBody>
      </p:sp>
      <p:sp>
        <p:nvSpPr>
          <p:cNvPr id="78950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789509" name="Object 3"/>
          <p:cNvGraphicFramePr>
            <a:graphicFrameLocks noChangeAspect="1"/>
          </p:cNvGraphicFramePr>
          <p:nvPr>
            <p:ph sz="half" idx="2"/>
          </p:nvPr>
        </p:nvGraphicFramePr>
        <p:xfrm>
          <a:off x="468313" y="2133600"/>
          <a:ext cx="5545137" cy="3938588"/>
        </p:xfrm>
        <a:graphic>
          <a:graphicData uri="http://schemas.openxmlformats.org/presentationml/2006/ole">
            <mc:AlternateContent xmlns:mc="http://schemas.openxmlformats.org/markup-compatibility/2006">
              <mc:Choice xmlns:v="urn:schemas-microsoft-com:vml" Requires="v">
                <p:oleObj spid="_x0000_s789512" name="Graph" r:id="rId4" imgW="5207400" imgH="3699000" progId="Origin50.Graph">
                  <p:embed/>
                </p:oleObj>
              </mc:Choice>
              <mc:Fallback>
                <p:oleObj name="Graph" r:id="rId4" imgW="5207400" imgH="3699000" progId="Origin50.Graph">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2133600"/>
                        <a:ext cx="5545137" cy="3938588"/>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89510" name="Text Box 6"/>
          <p:cNvSpPr txBox="1">
            <a:spLocks noChangeArrowheads="1"/>
          </p:cNvSpPr>
          <p:nvPr/>
        </p:nvSpPr>
        <p:spPr bwMode="auto">
          <a:xfrm>
            <a:off x="6084888" y="3357563"/>
            <a:ext cx="2751137" cy="1311275"/>
          </a:xfrm>
          <a:prstGeom prst="rect">
            <a:avLst/>
          </a:prstGeom>
          <a:solidFill>
            <a:srgbClr val="CCFFFF"/>
          </a:solidFill>
          <a:ln>
            <a:noFill/>
          </a:ln>
          <a:effectLst/>
          <a:extLs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pPr>
              <a:buFont typeface="Symbol" pitchFamily="18" charset="2"/>
              <a:buChar char="x"/>
            </a:pPr>
            <a:r>
              <a:rPr lang="en-US" sz="2000" b="0">
                <a:latin typeface="Arial" pitchFamily="34" charset="0"/>
                <a:sym typeface="Symbol" pitchFamily="18" charset="2"/>
              </a:rPr>
              <a:t>- deposition efficiency</a:t>
            </a:r>
          </a:p>
          <a:p>
            <a:pPr>
              <a:buFont typeface="Symbol" pitchFamily="18" charset="2"/>
              <a:buNone/>
            </a:pPr>
            <a:r>
              <a:rPr lang="ru-RU" sz="2000" b="0">
                <a:latin typeface="Arial" pitchFamily="34" charset="0"/>
                <a:sym typeface="Symbol" pitchFamily="18" charset="2"/>
              </a:rPr>
              <a:t></a:t>
            </a:r>
            <a:r>
              <a:rPr lang="en-US" sz="2000" b="0">
                <a:latin typeface="Arial" pitchFamily="34" charset="0"/>
                <a:sym typeface="Symbol" pitchFamily="18" charset="2"/>
              </a:rPr>
              <a:t>- dispersion</a:t>
            </a:r>
          </a:p>
          <a:p>
            <a:pPr>
              <a:buFont typeface="Symbol" pitchFamily="18" charset="2"/>
              <a:buNone/>
            </a:pPr>
            <a:r>
              <a:rPr lang="en-US" sz="2000" b="0">
                <a:latin typeface="Arial" pitchFamily="34" charset="0"/>
                <a:sym typeface="Symbol" pitchFamily="18" charset="2"/>
              </a:rPr>
              <a:t>U- flow rate</a:t>
            </a:r>
          </a:p>
          <a:p>
            <a:pPr>
              <a:buFont typeface="Symbol" pitchFamily="18" charset="2"/>
              <a:buNone/>
            </a:pPr>
            <a:r>
              <a:rPr lang="en-US" sz="2000" b="0">
                <a:latin typeface="Arial" pitchFamily="34" charset="0"/>
                <a:sym typeface="Symbol" pitchFamily="18" charset="2"/>
              </a:rPr>
              <a:t>d</a:t>
            </a:r>
            <a:r>
              <a:rPr lang="en-US" sz="1000" b="0">
                <a:latin typeface="Arial" pitchFamily="34" charset="0"/>
                <a:sym typeface="Symbol" pitchFamily="18" charset="2"/>
              </a:rPr>
              <a:t>s</a:t>
            </a:r>
            <a:r>
              <a:rPr lang="en-US" sz="2000" b="0">
                <a:latin typeface="Arial" pitchFamily="34" charset="0"/>
                <a:sym typeface="Symbol" pitchFamily="18" charset="2"/>
              </a:rPr>
              <a:t>- mean diameter</a:t>
            </a:r>
            <a:endParaRPr lang="ru-RU" sz="2000" b="0">
              <a:latin typeface="Arial" pitchFamily="34" charset="0"/>
              <a:sym typeface="Symbol" pitchFamily="18" charset="2"/>
            </a:endParaRPr>
          </a:p>
        </p:txBody>
      </p:sp>
      <p:sp>
        <p:nvSpPr>
          <p:cNvPr id="789511" name="Text Box 7"/>
          <p:cNvSpPr txBox="1">
            <a:spLocks noChangeArrowheads="1"/>
          </p:cNvSpPr>
          <p:nvPr/>
        </p:nvSpPr>
        <p:spPr bwMode="auto">
          <a:xfrm>
            <a:off x="8532813" y="6308725"/>
            <a:ext cx="508000"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2300">
                <a:latin typeface="Arial" pitchFamily="34" charset="0"/>
              </a:rPr>
              <a:t>47</a:t>
            </a:r>
            <a:endParaRPr lang="ru-RU" sz="2300">
              <a:latin typeface="Arial" pitchFamily="34" charset="0"/>
            </a:endParaRPr>
          </a:p>
        </p:txBody>
      </p:sp>
    </p:spTree>
  </p:cSld>
  <p:clrMapOvr>
    <a:masterClrMapping/>
  </p:clrMapOvr>
  <p:transition advClick="0">
    <p:zo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Rectangle 2"/>
          <p:cNvSpPr>
            <a:spLocks noGrp="1" noChangeArrowheads="1"/>
          </p:cNvSpPr>
          <p:nvPr>
            <p:ph type="title"/>
          </p:nvPr>
        </p:nvSpPr>
        <p:spPr/>
        <p:txBody>
          <a:bodyPr/>
          <a:lstStyle/>
          <a:p>
            <a:pPr defTabSz="914400"/>
            <a:r>
              <a:rPr lang="en-US" sz="2200"/>
              <a:t>WP3: Theoretical and numerical modeling(Task5)</a:t>
            </a:r>
            <a:endParaRPr lang="ru-RU" sz="2200"/>
          </a:p>
        </p:txBody>
      </p:sp>
      <p:sp>
        <p:nvSpPr>
          <p:cNvPr id="791555" name="Rectangle 3"/>
          <p:cNvSpPr>
            <a:spLocks noGrp="1" noChangeArrowheads="1"/>
          </p:cNvSpPr>
          <p:nvPr>
            <p:ph type="body" idx="1"/>
          </p:nvPr>
        </p:nvSpPr>
        <p:spPr>
          <a:xfrm>
            <a:off x="928688" y="1412875"/>
            <a:ext cx="8215312" cy="576263"/>
          </a:xfrm>
        </p:spPr>
        <p:txBody>
          <a:bodyPr/>
          <a:lstStyle/>
          <a:p>
            <a:pPr marL="342900" indent="-342900" defTabSz="914400"/>
            <a:r>
              <a:rPr lang="en-US" sz="2500"/>
              <a:t>Main results:</a:t>
            </a:r>
          </a:p>
          <a:p>
            <a:pPr marL="342900" indent="-342900" defTabSz="914400">
              <a:buFontTx/>
              <a:buChar char="-"/>
            </a:pPr>
            <a:r>
              <a:rPr lang="en-US" b="0">
                <a:solidFill>
                  <a:schemeClr val="tx1"/>
                </a:solidFill>
              </a:rPr>
              <a:t>Calculations of deposition rate of aerosol particles in turbulent channel flow are performed for conditions of experiments at ATF facility.</a:t>
            </a:r>
            <a:endParaRPr lang="en-US" sz="2500"/>
          </a:p>
          <a:p>
            <a:pPr marL="342900" indent="-342900" defTabSz="914400">
              <a:lnSpc>
                <a:spcPct val="80000"/>
              </a:lnSpc>
              <a:spcBef>
                <a:spcPct val="40000"/>
              </a:spcBef>
              <a:buClr>
                <a:schemeClr val="folHlink"/>
              </a:buClr>
              <a:buSzPct val="85000"/>
              <a:buFontTx/>
              <a:buNone/>
            </a:pPr>
            <a:r>
              <a:rPr lang="en-US" b="0">
                <a:solidFill>
                  <a:schemeClr val="tx1"/>
                </a:solidFill>
              </a:rPr>
              <a:t>-  The results received allow us to estimated entrance concentration of aerosols which if exceeded, requires taking into account  the effect coagulation.</a:t>
            </a:r>
          </a:p>
          <a:p>
            <a:pPr marL="342900" indent="-342900" defTabSz="914400">
              <a:lnSpc>
                <a:spcPct val="80000"/>
              </a:lnSpc>
              <a:spcBef>
                <a:spcPct val="40000"/>
              </a:spcBef>
              <a:buClr>
                <a:schemeClr val="folHlink"/>
              </a:buClr>
              <a:buSzPct val="85000"/>
              <a:buFont typeface="Wingdings" pitchFamily="2" charset="2"/>
              <a:buNone/>
            </a:pPr>
            <a:r>
              <a:rPr lang="en-US" b="0">
                <a:solidFill>
                  <a:schemeClr val="tx1"/>
                </a:solidFill>
              </a:rPr>
              <a:t>-   A strong effect of a dispersion of aerosol size distribution on efficiency of deposition takes place.</a:t>
            </a:r>
          </a:p>
          <a:p>
            <a:pPr marL="342900" indent="-342900" defTabSz="914400">
              <a:lnSpc>
                <a:spcPct val="80000"/>
              </a:lnSpc>
              <a:spcBef>
                <a:spcPct val="40000"/>
              </a:spcBef>
              <a:buClr>
                <a:schemeClr val="folHlink"/>
              </a:buClr>
              <a:buSzPct val="85000"/>
              <a:buFontTx/>
              <a:buChar char="-"/>
            </a:pPr>
            <a:endParaRPr lang="en-GB" b="0">
              <a:solidFill>
                <a:schemeClr val="tx1"/>
              </a:solidFill>
            </a:endParaRPr>
          </a:p>
          <a:p>
            <a:pPr marL="342900" indent="-342900" defTabSz="914400">
              <a:buFontTx/>
              <a:buChar char="-"/>
            </a:pPr>
            <a:endParaRPr lang="en-US" sz="2500"/>
          </a:p>
          <a:p>
            <a:pPr marL="342900" indent="-342900" defTabSz="914400">
              <a:buFontTx/>
              <a:buChar char="-"/>
            </a:pPr>
            <a:endParaRPr lang="en-US" sz="2500"/>
          </a:p>
          <a:p>
            <a:pPr marL="342900" indent="-342900" defTabSz="914400">
              <a:buFontTx/>
              <a:buNone/>
            </a:pPr>
            <a:endParaRPr lang="en-US" sz="2500"/>
          </a:p>
          <a:p>
            <a:pPr marL="342900" indent="-342900" defTabSz="914400">
              <a:buFontTx/>
              <a:buNone/>
            </a:pPr>
            <a:r>
              <a:rPr lang="en-US" sz="2500" b="0">
                <a:solidFill>
                  <a:schemeClr val="tx1"/>
                </a:solidFill>
              </a:rPr>
              <a:t>    </a:t>
            </a:r>
            <a:endParaRPr lang="en-US" sz="2500"/>
          </a:p>
          <a:p>
            <a:pPr marL="342900" indent="-342900" defTabSz="914400">
              <a:buFontTx/>
              <a:buNone/>
            </a:pPr>
            <a:endParaRPr lang="en-US" sz="2500"/>
          </a:p>
        </p:txBody>
      </p:sp>
      <p:sp>
        <p:nvSpPr>
          <p:cNvPr id="79155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91557" name="Text Box 5"/>
          <p:cNvSpPr txBox="1">
            <a:spLocks noChangeArrowheads="1"/>
          </p:cNvSpPr>
          <p:nvPr/>
        </p:nvSpPr>
        <p:spPr bwMode="auto">
          <a:xfrm>
            <a:off x="8532813" y="6308725"/>
            <a:ext cx="508000"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2300">
                <a:latin typeface="Arial" pitchFamily="34" charset="0"/>
              </a:rPr>
              <a:t>48</a:t>
            </a:r>
            <a:endParaRPr lang="ru-RU" sz="2300">
              <a:latin typeface="Arial" pitchFamily="34" charset="0"/>
            </a:endParaRPr>
          </a:p>
        </p:txBody>
      </p:sp>
    </p:spTree>
  </p:cSld>
  <p:clrMapOvr>
    <a:masterClrMapping/>
  </p:clrMapOvr>
  <p:transition advClick="0">
    <p:zo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2" name="Rectangle 2"/>
          <p:cNvSpPr>
            <a:spLocks noGrp="1" noChangeArrowheads="1"/>
          </p:cNvSpPr>
          <p:nvPr>
            <p:ph type="title"/>
          </p:nvPr>
        </p:nvSpPr>
        <p:spPr/>
        <p:txBody>
          <a:bodyPr/>
          <a:lstStyle/>
          <a:p>
            <a:pPr defTabSz="914400"/>
            <a:r>
              <a:rPr lang="en-US" sz="2200"/>
              <a:t>WP3: Theoretical and numerical modeling(Task5)</a:t>
            </a:r>
            <a:endParaRPr lang="ru-RU" sz="2200"/>
          </a:p>
        </p:txBody>
      </p:sp>
      <p:sp>
        <p:nvSpPr>
          <p:cNvPr id="793603" name="Rectangle 3"/>
          <p:cNvSpPr>
            <a:spLocks noGrp="1" noChangeArrowheads="1"/>
          </p:cNvSpPr>
          <p:nvPr>
            <p:ph type="body" idx="1"/>
          </p:nvPr>
        </p:nvSpPr>
        <p:spPr>
          <a:xfrm>
            <a:off x="928688" y="1268413"/>
            <a:ext cx="8215312" cy="576262"/>
          </a:xfrm>
        </p:spPr>
        <p:txBody>
          <a:bodyPr/>
          <a:lstStyle/>
          <a:p>
            <a:pPr marL="342900" indent="-342900" defTabSz="914400"/>
            <a:r>
              <a:rPr lang="en-US" sz="2500"/>
              <a:t>Planning for the next quarter:</a:t>
            </a:r>
          </a:p>
          <a:p>
            <a:pPr marL="342900" indent="-342900" defTabSz="914400"/>
            <a:endParaRPr lang="en-US" sz="2500"/>
          </a:p>
          <a:p>
            <a:pPr marL="342900" indent="-342900" defTabSz="914400">
              <a:buFontTx/>
              <a:buChar char="-"/>
            </a:pPr>
            <a:r>
              <a:rPr lang="en-US" sz="2500"/>
              <a:t>Posttest calculation: 	October 2007</a:t>
            </a:r>
          </a:p>
          <a:p>
            <a:pPr marL="342900" indent="-342900" defTabSz="914400">
              <a:buFontTx/>
              <a:buChar char="-"/>
            </a:pPr>
            <a:r>
              <a:rPr lang="en-US" sz="2500"/>
              <a:t>Posttest analysis: 	November 2007</a:t>
            </a:r>
          </a:p>
          <a:p>
            <a:pPr marL="342900" indent="-342900" defTabSz="914400">
              <a:buFontTx/>
              <a:buChar char="-"/>
            </a:pPr>
            <a:r>
              <a:rPr lang="en-US" sz="2500"/>
              <a:t>Report: 			December 2007</a:t>
            </a:r>
          </a:p>
          <a:p>
            <a:pPr marL="342900" indent="-342900" defTabSz="914400">
              <a:buFontTx/>
              <a:buNone/>
            </a:pPr>
            <a:endParaRPr lang="en-US" sz="2500"/>
          </a:p>
          <a:p>
            <a:pPr marL="342900" indent="-342900" defTabSz="914400">
              <a:buFontTx/>
              <a:buNone/>
            </a:pPr>
            <a:r>
              <a:rPr lang="en-US" sz="2500" b="0">
                <a:solidFill>
                  <a:schemeClr val="tx1"/>
                </a:solidFill>
              </a:rPr>
              <a:t>    </a:t>
            </a:r>
            <a:endParaRPr lang="en-US" sz="2500"/>
          </a:p>
          <a:p>
            <a:pPr marL="342900" indent="-342900" defTabSz="914400">
              <a:buFontTx/>
              <a:buNone/>
            </a:pPr>
            <a:endParaRPr lang="en-US" sz="2500"/>
          </a:p>
        </p:txBody>
      </p:sp>
      <p:sp>
        <p:nvSpPr>
          <p:cNvPr id="79360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93605" name="Text Box 5"/>
          <p:cNvSpPr txBox="1">
            <a:spLocks noChangeArrowheads="1"/>
          </p:cNvSpPr>
          <p:nvPr/>
        </p:nvSpPr>
        <p:spPr bwMode="auto">
          <a:xfrm>
            <a:off x="8532813" y="6308725"/>
            <a:ext cx="508000"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2300">
                <a:latin typeface="Arial" pitchFamily="34" charset="0"/>
              </a:rPr>
              <a:t>49</a:t>
            </a:r>
            <a:endParaRPr lang="ru-RU" sz="2300">
              <a:latin typeface="Arial" pitchFamily="34" charset="0"/>
            </a:endParaRPr>
          </a:p>
        </p:txBody>
      </p:sp>
    </p:spTree>
  </p:cSld>
  <p:clrMapOvr>
    <a:masterClrMapping/>
  </p:clrMapOvr>
  <p:transition advClick="0">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9" name="Rectangle 3"/>
          <p:cNvSpPr>
            <a:spLocks noGrp="1" noChangeArrowheads="1"/>
          </p:cNvSpPr>
          <p:nvPr>
            <p:ph type="body" idx="1"/>
          </p:nvPr>
        </p:nvSpPr>
        <p:spPr>
          <a:xfrm>
            <a:off x="609600" y="2057400"/>
            <a:ext cx="8215313" cy="3379788"/>
          </a:xfrm>
        </p:spPr>
        <p:txBody>
          <a:bodyPr/>
          <a:lstStyle/>
          <a:p>
            <a:pPr marL="342900" indent="-342900" defTabSz="914400">
              <a:buFontTx/>
              <a:buNone/>
            </a:pPr>
            <a:r>
              <a:rPr lang="en-US" sz="2000"/>
              <a:t>	</a:t>
            </a:r>
            <a:r>
              <a:rPr lang="en-US" sz="2000" u="sng"/>
              <a:t>Aim of EVAN FP release analysis:</a:t>
            </a:r>
          </a:p>
          <a:p>
            <a:pPr marL="342900" indent="-342900" defTabSz="914400">
              <a:buFontTx/>
              <a:buNone/>
            </a:pPr>
            <a:endParaRPr lang="en-US" sz="2000" u="sng"/>
          </a:p>
          <a:p>
            <a:pPr marL="342900" indent="-342900" defTabSz="914400">
              <a:buFontTx/>
              <a:buChar char="-"/>
            </a:pPr>
            <a:r>
              <a:rPr lang="en-US" sz="2000"/>
              <a:t>Identification of the main factors affects the accidental releases magnitude </a:t>
            </a:r>
          </a:p>
          <a:p>
            <a:pPr marL="342900" indent="-342900" defTabSz="914400">
              <a:buFontTx/>
              <a:buNone/>
            </a:pPr>
            <a:endParaRPr lang="en-US" sz="2000"/>
          </a:p>
          <a:p>
            <a:pPr marL="342900" indent="-342900" defTabSz="914400">
              <a:buFontTx/>
              <a:buChar char="-"/>
            </a:pPr>
            <a:r>
              <a:rPr lang="en-US" sz="2000"/>
              <a:t>Estimate of </a:t>
            </a:r>
            <a:r>
              <a:rPr lang="en-US" sz="2000">
                <a:cs typeface="Times New Roman" pitchFamily="18" charset="0"/>
              </a:rPr>
              <a:t>conservatism</a:t>
            </a:r>
            <a:r>
              <a:rPr lang="en-US" sz="2000"/>
              <a:t> rate for project calculations</a:t>
            </a:r>
          </a:p>
          <a:p>
            <a:pPr marL="342900" indent="-342900" defTabSz="914400">
              <a:buFontTx/>
              <a:buNone/>
            </a:pPr>
            <a:endParaRPr lang="en-US" sz="2000"/>
          </a:p>
          <a:p>
            <a:pPr marL="342900" indent="-342900" defTabSz="914400">
              <a:buFontTx/>
              <a:buChar char="-"/>
            </a:pPr>
            <a:r>
              <a:rPr lang="en-US" sz="2000"/>
              <a:t>Foundation of experimental parameters for Task 2, 4, 6</a:t>
            </a:r>
          </a:p>
          <a:p>
            <a:pPr marL="342900" indent="-342900" defTabSz="914400">
              <a:buFontTx/>
              <a:buNone/>
            </a:pPr>
            <a:endParaRPr lang="en-US" sz="2000"/>
          </a:p>
          <a:p>
            <a:pPr marL="342900" indent="-342900" defTabSz="914400">
              <a:buFontTx/>
              <a:buNone/>
            </a:pPr>
            <a:endParaRPr lang="en-US" sz="2500"/>
          </a:p>
          <a:p>
            <a:pPr marL="342900" indent="-342900" defTabSz="914400">
              <a:buFontTx/>
              <a:buNone/>
            </a:pPr>
            <a:endParaRPr lang="en-US" sz="2500"/>
          </a:p>
        </p:txBody>
      </p:sp>
      <p:sp>
        <p:nvSpPr>
          <p:cNvPr id="74650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46501" name="Rectangle 5"/>
          <p:cNvSpPr>
            <a:spLocks noChangeArrowheads="1"/>
          </p:cNvSpPr>
          <p:nvPr/>
        </p:nvSpPr>
        <p:spPr bwMode="auto">
          <a:xfrm>
            <a:off x="611188" y="1268413"/>
            <a:ext cx="6824662" cy="442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749300"/>
            <a:r>
              <a:rPr lang="en-US">
                <a:solidFill>
                  <a:srgbClr val="990000"/>
                </a:solidFill>
              </a:rPr>
              <a:t>Part 1: Radioactive releases at severe accidents</a:t>
            </a:r>
            <a:endParaRPr lang="ru-RU">
              <a:solidFill>
                <a:srgbClr val="990000"/>
              </a:solidFill>
            </a:endParaRPr>
          </a:p>
        </p:txBody>
      </p:sp>
      <p:sp>
        <p:nvSpPr>
          <p:cNvPr id="746504" name="Rectangle 8"/>
          <p:cNvSpPr>
            <a:spLocks noChangeArrowheads="1"/>
          </p:cNvSpPr>
          <p:nvPr/>
        </p:nvSpPr>
        <p:spPr bwMode="auto">
          <a:xfrm>
            <a:off x="0" y="1889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213" tIns="44607" rIns="89213" bIns="44607" anchor="ctr"/>
          <a:lstStyle/>
          <a:p>
            <a:pPr algn="ctr" defTabSz="892175"/>
            <a:r>
              <a:rPr lang="en-US" sz="2200">
                <a:solidFill>
                  <a:srgbClr val="990000"/>
                </a:solidFill>
                <a:latin typeface="Arial Black" pitchFamily="34" charset="0"/>
              </a:rPr>
              <a:t>WP1: </a:t>
            </a:r>
            <a:r>
              <a:rPr lang="en-US" sz="2200" b="0">
                <a:solidFill>
                  <a:srgbClr val="990000"/>
                </a:solidFill>
                <a:latin typeface="Arial Black" pitchFamily="34" charset="0"/>
              </a:rPr>
              <a:t>Analysis of Severe Accident Scenarios (Task1)</a:t>
            </a:r>
            <a:endParaRPr lang="ru-RU" sz="2200" b="0">
              <a:solidFill>
                <a:srgbClr val="990000"/>
              </a:solidFill>
              <a:latin typeface="Arial Black" pitchFamily="34" charset="0"/>
            </a:endParaRPr>
          </a:p>
        </p:txBody>
      </p:sp>
      <p:sp>
        <p:nvSpPr>
          <p:cNvPr id="746505" name="Text Box 9"/>
          <p:cNvSpPr txBox="1">
            <a:spLocks noChangeArrowheads="1"/>
          </p:cNvSpPr>
          <p:nvPr/>
        </p:nvSpPr>
        <p:spPr bwMode="auto">
          <a:xfrm>
            <a:off x="8532813" y="6308725"/>
            <a:ext cx="346075"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2300">
                <a:latin typeface="Arial" pitchFamily="34" charset="0"/>
              </a:rPr>
              <a:t>5</a:t>
            </a:r>
            <a:endParaRPr lang="ru-RU" sz="2300">
              <a:latin typeface="Arial" pitchFamily="34" charset="0"/>
            </a:endParaRPr>
          </a:p>
        </p:txBody>
      </p:sp>
    </p:spTree>
  </p:cSld>
  <p:clrMapOvr>
    <a:masterClrMapping/>
  </p:clrMapOvr>
  <p:transition advClick="0">
    <p:zo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651" name="Rectangle 3"/>
          <p:cNvSpPr>
            <a:spLocks noGrp="1" noChangeArrowheads="1"/>
          </p:cNvSpPr>
          <p:nvPr>
            <p:ph type="subTitle" idx="1"/>
          </p:nvPr>
        </p:nvSpPr>
        <p:spPr>
          <a:xfrm>
            <a:off x="0" y="765175"/>
            <a:ext cx="9144000" cy="3024188"/>
          </a:xfrm>
        </p:spPr>
        <p:txBody>
          <a:bodyPr/>
          <a:lstStyle/>
          <a:p>
            <a:r>
              <a:rPr lang="en-US" sz="2200"/>
              <a:t>The Rock ‘n’ roll Resuspension Model (RRRM)</a:t>
            </a:r>
          </a:p>
          <a:p>
            <a:pPr algn="just">
              <a:buFontTx/>
              <a:buChar char="•"/>
            </a:pPr>
            <a:r>
              <a:rPr lang="en-US" sz="2200"/>
              <a:t> RRRM is a kinetic quasi-static model;</a:t>
            </a:r>
          </a:p>
          <a:p>
            <a:pPr algn="just">
              <a:buFontTx/>
              <a:buChar char="•"/>
            </a:pPr>
            <a:r>
              <a:rPr lang="en-US" altLang="ko-KR" sz="2200">
                <a:ea typeface="Gulim" pitchFamily="34" charset="-127"/>
              </a:rPr>
              <a:t> removal dynamics from the rough surface is determined not by the direct effect of the removal force, but by the couples, that cause </a:t>
            </a:r>
            <a:r>
              <a:rPr lang="en-US" altLang="ko-KR" sz="2200" i="1">
                <a:ea typeface="Gulim" pitchFamily="34" charset="-127"/>
              </a:rPr>
              <a:t>rocking</a:t>
            </a:r>
            <a:r>
              <a:rPr lang="en-US" altLang="ko-KR" sz="2200">
                <a:ea typeface="Gulim" pitchFamily="34" charset="-127"/>
              </a:rPr>
              <a:t> of the particle about the contact zone of a single asperity;</a:t>
            </a:r>
            <a:endParaRPr lang="en-US" sz="2200"/>
          </a:p>
          <a:p>
            <a:pPr algn="just">
              <a:buFontTx/>
              <a:buChar char="•"/>
            </a:pPr>
            <a:r>
              <a:rPr lang="en-US" sz="2200"/>
              <a:t> </a:t>
            </a:r>
            <a:r>
              <a:rPr lang="en-US" sz="2200" i="1"/>
              <a:t>previously</a:t>
            </a:r>
            <a:r>
              <a:rPr lang="en-US" sz="2200"/>
              <a:t> RRRM was formulated for the </a:t>
            </a:r>
            <a:r>
              <a:rPr lang="en-US" sz="2200" i="1"/>
              <a:t>spherical particles</a:t>
            </a:r>
            <a:r>
              <a:rPr lang="en-US" sz="2200"/>
              <a:t> only, and now it was developed for the particles of </a:t>
            </a:r>
            <a:r>
              <a:rPr lang="en-US" sz="2200" i="1">
                <a:solidFill>
                  <a:srgbClr val="CC00FF"/>
                </a:solidFill>
              </a:rPr>
              <a:t>arbitrary shape</a:t>
            </a:r>
            <a:r>
              <a:rPr lang="en-US" sz="2200"/>
              <a:t>. </a:t>
            </a:r>
          </a:p>
        </p:txBody>
      </p:sp>
      <p:pic>
        <p:nvPicPr>
          <p:cNvPr id="7956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41863"/>
            <a:ext cx="2555875" cy="211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5653" name="Rectangle 5"/>
          <p:cNvSpPr>
            <a:spLocks noChangeArrowheads="1"/>
          </p:cNvSpPr>
          <p:nvPr/>
        </p:nvSpPr>
        <p:spPr bwMode="auto">
          <a:xfrm>
            <a:off x="2555875" y="3860800"/>
            <a:ext cx="6588125" cy="280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213" tIns="44607" rIns="89213" bIns="44607"/>
          <a:lstStyle/>
          <a:p>
            <a:pPr algn="just">
              <a:spcBef>
                <a:spcPct val="20000"/>
              </a:spcBef>
            </a:pPr>
            <a:r>
              <a:rPr lang="en-US" sz="2100">
                <a:solidFill>
                  <a:srgbClr val="000066"/>
                </a:solidFill>
              </a:rPr>
              <a:t>Models based on the </a:t>
            </a:r>
            <a:r>
              <a:rPr lang="en-US" altLang="ko-KR" sz="2100">
                <a:solidFill>
                  <a:srgbClr val="000066"/>
                </a:solidFill>
                <a:ea typeface="Gulim" pitchFamily="34" charset="-127"/>
              </a:rPr>
              <a:t>direct effect of the removal force gives the values of the resuspension rate constant much less than the</a:t>
            </a:r>
            <a:r>
              <a:rPr lang="ru-RU" altLang="ko-KR" sz="2100">
                <a:solidFill>
                  <a:srgbClr val="000066"/>
                </a:solidFill>
              </a:rPr>
              <a:t> </a:t>
            </a:r>
            <a:r>
              <a:rPr lang="en-US" sz="2100">
                <a:solidFill>
                  <a:srgbClr val="000066"/>
                </a:solidFill>
              </a:rPr>
              <a:t>RRRM one.</a:t>
            </a:r>
          </a:p>
          <a:p>
            <a:pPr algn="just">
              <a:spcBef>
                <a:spcPct val="20000"/>
              </a:spcBef>
            </a:pPr>
            <a:r>
              <a:rPr lang="en-US" sz="2100">
                <a:solidFill>
                  <a:srgbClr val="000066"/>
                </a:solidFill>
              </a:rPr>
              <a:t>The </a:t>
            </a:r>
            <a:r>
              <a:rPr lang="en-US" sz="2100" b="0" i="1">
                <a:solidFill>
                  <a:srgbClr val="000066"/>
                </a:solidFill>
              </a:rPr>
              <a:t>condition of the particle removed</a:t>
            </a:r>
            <a:r>
              <a:rPr lang="en-US" sz="2100">
                <a:solidFill>
                  <a:srgbClr val="000066"/>
                </a:solidFill>
              </a:rPr>
              <a:t> from the surface is that the removal force </a:t>
            </a:r>
            <a:r>
              <a:rPr lang="fr-FR" altLang="ko-KR" sz="2100" i="1">
                <a:solidFill>
                  <a:srgbClr val="000066"/>
                </a:solidFill>
                <a:ea typeface="Gulim" pitchFamily="34" charset="-127"/>
              </a:rPr>
              <a:t>F</a:t>
            </a:r>
            <a:r>
              <a:rPr lang="fr-FR" altLang="ko-KR" sz="2100" i="1" baseline="-25000">
                <a:solidFill>
                  <a:srgbClr val="000066"/>
                </a:solidFill>
                <a:ea typeface="Gulim" pitchFamily="34" charset="-127"/>
              </a:rPr>
              <a:t>t</a:t>
            </a:r>
            <a:r>
              <a:rPr lang="fr-FR" altLang="ko-KR" sz="2100">
                <a:solidFill>
                  <a:srgbClr val="000066"/>
                </a:solidFill>
                <a:ea typeface="Gulim" pitchFamily="34" charset="-127"/>
              </a:rPr>
              <a:t>(</a:t>
            </a:r>
            <a:r>
              <a:rPr lang="fr-FR" altLang="ko-KR" sz="2100" i="1">
                <a:solidFill>
                  <a:srgbClr val="000066"/>
                </a:solidFill>
                <a:ea typeface="Gulim" pitchFamily="34" charset="-127"/>
              </a:rPr>
              <a:t>t</a:t>
            </a:r>
            <a:r>
              <a:rPr lang="fr-FR" altLang="ko-KR" sz="2100">
                <a:solidFill>
                  <a:srgbClr val="000066"/>
                </a:solidFill>
                <a:ea typeface="Gulim" pitchFamily="34" charset="-127"/>
              </a:rPr>
              <a:t>)</a:t>
            </a:r>
            <a:r>
              <a:rPr lang="en-US" sz="2100">
                <a:solidFill>
                  <a:srgbClr val="000066"/>
                </a:solidFill>
              </a:rPr>
              <a:t> at point Q exceeds the adhesive one </a:t>
            </a:r>
            <a:r>
              <a:rPr lang="fr-FR" altLang="ko-KR" sz="2100" i="1">
                <a:solidFill>
                  <a:srgbClr val="000066"/>
                </a:solidFill>
                <a:ea typeface="Gulim" pitchFamily="34" charset="-127"/>
              </a:rPr>
              <a:t>f</a:t>
            </a:r>
            <a:r>
              <a:rPr lang="fr-FR" altLang="ko-KR" sz="2100" i="1" baseline="-25000">
                <a:solidFill>
                  <a:srgbClr val="000066"/>
                </a:solidFill>
                <a:ea typeface="Gulim" pitchFamily="34" charset="-127"/>
              </a:rPr>
              <a:t>aQ</a:t>
            </a:r>
            <a:r>
              <a:rPr lang="en-US" sz="2100">
                <a:solidFill>
                  <a:srgbClr val="000066"/>
                </a:solidFill>
              </a:rPr>
              <a:t>.</a:t>
            </a:r>
          </a:p>
          <a:p>
            <a:pPr algn="just">
              <a:spcBef>
                <a:spcPct val="20000"/>
              </a:spcBef>
            </a:pPr>
            <a:r>
              <a:rPr lang="en-US" altLang="ko-KR" sz="2100">
                <a:solidFill>
                  <a:srgbClr val="CC0000"/>
                </a:solidFill>
                <a:ea typeface="Gulim" pitchFamily="34" charset="-127"/>
              </a:rPr>
              <a:t>Fluctuation of the turbulent flow causes the fluctuation of both lift </a:t>
            </a:r>
            <a:r>
              <a:rPr lang="en-US" altLang="ko-KR" sz="2100" i="1">
                <a:solidFill>
                  <a:srgbClr val="CC0000"/>
                </a:solidFill>
                <a:ea typeface="Gulim" pitchFamily="34" charset="-127"/>
              </a:rPr>
              <a:t>F</a:t>
            </a:r>
            <a:r>
              <a:rPr lang="en-US" altLang="ko-KR" sz="2100" i="1" baseline="-25000">
                <a:solidFill>
                  <a:srgbClr val="CC0000"/>
                </a:solidFill>
                <a:ea typeface="Gulim" pitchFamily="34" charset="-127"/>
              </a:rPr>
              <a:t>L</a:t>
            </a:r>
            <a:r>
              <a:rPr lang="en-US" altLang="ko-KR" sz="2100">
                <a:solidFill>
                  <a:srgbClr val="CC0000"/>
                </a:solidFill>
                <a:ea typeface="Gulim" pitchFamily="34" charset="-127"/>
              </a:rPr>
              <a:t> and drag </a:t>
            </a:r>
            <a:r>
              <a:rPr lang="en-US" altLang="ko-KR" sz="2100" i="1">
                <a:solidFill>
                  <a:srgbClr val="CC0000"/>
                </a:solidFill>
                <a:ea typeface="Gulim" pitchFamily="34" charset="-127"/>
              </a:rPr>
              <a:t>F</a:t>
            </a:r>
            <a:r>
              <a:rPr lang="en-US" altLang="ko-KR" sz="2100" i="1" baseline="-25000">
                <a:solidFill>
                  <a:srgbClr val="CC0000"/>
                </a:solidFill>
                <a:ea typeface="Gulim" pitchFamily="34" charset="-127"/>
              </a:rPr>
              <a:t>D</a:t>
            </a:r>
            <a:r>
              <a:rPr lang="en-US" altLang="ko-KR" sz="2100">
                <a:solidFill>
                  <a:srgbClr val="CC0000"/>
                </a:solidFill>
                <a:ea typeface="Gulim" pitchFamily="34" charset="-127"/>
              </a:rPr>
              <a:t> forces</a:t>
            </a:r>
            <a:r>
              <a:rPr lang="en-US" altLang="ko-KR" sz="2100" i="1">
                <a:solidFill>
                  <a:srgbClr val="CC0000"/>
                </a:solidFill>
                <a:ea typeface="Gulim" pitchFamily="34" charset="-127"/>
              </a:rPr>
              <a:t>.</a:t>
            </a:r>
            <a:endParaRPr lang="ru-RU" sz="2100" i="1">
              <a:solidFill>
                <a:srgbClr val="CC0000"/>
              </a:solidFill>
              <a:ea typeface="Gulim" pitchFamily="34" charset="-127"/>
            </a:endParaRPr>
          </a:p>
        </p:txBody>
      </p:sp>
      <p:sp>
        <p:nvSpPr>
          <p:cNvPr id="795655" name="Rectangle 7"/>
          <p:cNvSpPr>
            <a:spLocks noChangeArrowheads="1"/>
          </p:cNvSpPr>
          <p:nvPr/>
        </p:nvSpPr>
        <p:spPr bwMode="auto">
          <a:xfrm>
            <a:off x="250825" y="280988"/>
            <a:ext cx="8713788"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213" tIns="44607" rIns="89213" bIns="44607" anchor="ctr"/>
          <a:lstStyle/>
          <a:p>
            <a:pPr algn="ctr" defTabSz="892175"/>
            <a:r>
              <a:rPr lang="en-US" sz="2200" b="0">
                <a:solidFill>
                  <a:srgbClr val="990000"/>
                </a:solidFill>
                <a:latin typeface="Arial Black" pitchFamily="34" charset="0"/>
              </a:rPr>
              <a:t>WP3: Theoretical and numerical modeling</a:t>
            </a:r>
            <a:r>
              <a:rPr lang="ru-RU" sz="2200" b="0">
                <a:solidFill>
                  <a:srgbClr val="990000"/>
                </a:solidFill>
                <a:latin typeface="Arial Black" pitchFamily="34" charset="0"/>
              </a:rPr>
              <a:t> </a:t>
            </a:r>
            <a:r>
              <a:rPr lang="en-US" sz="2200" b="0">
                <a:solidFill>
                  <a:srgbClr val="990000"/>
                </a:solidFill>
                <a:latin typeface="Arial Black" pitchFamily="34" charset="0"/>
              </a:rPr>
              <a:t>(Task</a:t>
            </a:r>
            <a:r>
              <a:rPr lang="ru-RU" sz="2200" b="0">
                <a:solidFill>
                  <a:srgbClr val="990000"/>
                </a:solidFill>
                <a:latin typeface="Arial Black" pitchFamily="34" charset="0"/>
              </a:rPr>
              <a:t> </a:t>
            </a:r>
            <a:r>
              <a:rPr lang="en-US" sz="2200" b="0">
                <a:solidFill>
                  <a:srgbClr val="990000"/>
                </a:solidFill>
                <a:latin typeface="Arial Black" pitchFamily="34" charset="0"/>
              </a:rPr>
              <a:t>5</a:t>
            </a:r>
            <a:r>
              <a:rPr lang="ru-RU" sz="2200" b="0">
                <a:solidFill>
                  <a:srgbClr val="990000"/>
                </a:solidFill>
                <a:latin typeface="Arial Black" pitchFamily="34" charset="0"/>
              </a:rPr>
              <a:t>.2</a:t>
            </a:r>
            <a:r>
              <a:rPr lang="en-US" sz="2200" b="0">
                <a:solidFill>
                  <a:srgbClr val="990000"/>
                </a:solidFill>
                <a:latin typeface="Arial Black" pitchFamily="34" charset="0"/>
              </a:rPr>
              <a:t>)</a:t>
            </a:r>
            <a:endParaRPr lang="ru-RU" sz="2200" b="0">
              <a:solidFill>
                <a:srgbClr val="990000"/>
              </a:solidFill>
              <a:latin typeface="Arial Black" pitchFamily="34" charset="0"/>
            </a:endParaRPr>
          </a:p>
        </p:txBody>
      </p:sp>
      <p:sp>
        <p:nvSpPr>
          <p:cNvPr id="795656" name="Text Box 8"/>
          <p:cNvSpPr txBox="1">
            <a:spLocks noChangeArrowheads="1"/>
          </p:cNvSpPr>
          <p:nvPr/>
        </p:nvSpPr>
        <p:spPr bwMode="auto">
          <a:xfrm>
            <a:off x="8532813" y="6308725"/>
            <a:ext cx="508000"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2300">
                <a:latin typeface="Arial" pitchFamily="34" charset="0"/>
              </a:rPr>
              <a:t>50</a:t>
            </a:r>
            <a:endParaRPr lang="ru-RU" sz="2300">
              <a:latin typeface="Arial" pitchFamily="34" charset="0"/>
            </a:endParaRPr>
          </a:p>
        </p:txBody>
      </p:sp>
    </p:spTree>
  </p:cSld>
  <p:clrMapOvr>
    <a:masterClrMapping/>
  </p:clrMapOvr>
  <p:transition advClick="0">
    <p:zo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5" name="Rectangle 3"/>
          <p:cNvSpPr>
            <a:spLocks noGrp="1" noChangeArrowheads="1"/>
          </p:cNvSpPr>
          <p:nvPr>
            <p:ph type="subTitle" idx="1"/>
          </p:nvPr>
        </p:nvSpPr>
        <p:spPr>
          <a:xfrm>
            <a:off x="107950" y="765175"/>
            <a:ext cx="8928100" cy="5903913"/>
          </a:xfrm>
        </p:spPr>
        <p:txBody>
          <a:bodyPr/>
          <a:lstStyle/>
          <a:p>
            <a:pPr algn="just"/>
            <a:r>
              <a:rPr lang="en-US" sz="2200"/>
              <a:t>	The list of RRRM parameters:</a:t>
            </a:r>
          </a:p>
          <a:p>
            <a:pPr algn="just">
              <a:buFontTx/>
              <a:buChar char="•"/>
            </a:pPr>
            <a:r>
              <a:rPr lang="en-US" altLang="ko-KR" sz="2200">
                <a:ea typeface="Gulim" pitchFamily="34" charset="-127"/>
              </a:rPr>
              <a:t> </a:t>
            </a:r>
            <a:r>
              <a:rPr lang="en-US" altLang="ko-KR" sz="2200" i="1">
                <a:solidFill>
                  <a:schemeClr val="tx1"/>
                </a:solidFill>
                <a:ea typeface="Gulim" pitchFamily="34" charset="-127"/>
              </a:rPr>
              <a:t>a</a:t>
            </a:r>
            <a:r>
              <a:rPr lang="en-US" altLang="ko-KR" sz="2200" i="1">
                <a:ea typeface="Gulim" pitchFamily="34" charset="-127"/>
              </a:rPr>
              <a:t> </a:t>
            </a:r>
            <a:r>
              <a:rPr lang="en-US" altLang="ko-KR" sz="2200">
                <a:ea typeface="Gulim" pitchFamily="34" charset="-127"/>
              </a:rPr>
              <a:t>is a typical distance between surface asperities;</a:t>
            </a:r>
          </a:p>
          <a:p>
            <a:pPr algn="just">
              <a:buFontTx/>
              <a:buChar char="•"/>
            </a:pPr>
            <a:r>
              <a:rPr lang="en-US" sz="2200"/>
              <a:t> </a:t>
            </a:r>
            <a:r>
              <a:rPr lang="en-US" altLang="ko-KR" sz="2200" i="1">
                <a:solidFill>
                  <a:schemeClr val="tx1"/>
                </a:solidFill>
                <a:ea typeface="Gulim" pitchFamily="34" charset="-127"/>
              </a:rPr>
              <a:t>r</a:t>
            </a:r>
            <a:r>
              <a:rPr lang="en-US" altLang="ko-KR" sz="2200" i="1" baseline="-25000">
                <a:solidFill>
                  <a:schemeClr val="tx1"/>
                </a:solidFill>
                <a:ea typeface="Gulim" pitchFamily="34" charset="-127"/>
              </a:rPr>
              <a:t>D</a:t>
            </a:r>
            <a:r>
              <a:rPr lang="en-US" altLang="ko-KR" sz="2200">
                <a:ea typeface="Gulim" pitchFamily="34" charset="-127"/>
              </a:rPr>
              <a:t> is a vertical half-size of the deposited particle (for spherical particles it is of the order of its radius);</a:t>
            </a:r>
          </a:p>
          <a:p>
            <a:pPr algn="just">
              <a:buFontTx/>
              <a:buChar char="•"/>
            </a:pPr>
            <a:r>
              <a:rPr lang="en-US" sz="2200"/>
              <a:t> </a:t>
            </a:r>
            <a:r>
              <a:rPr lang="ru-RU" altLang="ko-KR" sz="2200" i="1">
                <a:solidFill>
                  <a:schemeClr val="tx1"/>
                </a:solidFill>
              </a:rPr>
              <a:t>γ</a:t>
            </a:r>
            <a:r>
              <a:rPr lang="en-US" altLang="ko-KR" sz="2200">
                <a:ea typeface="Gulim" pitchFamily="34" charset="-127"/>
              </a:rPr>
              <a:t> is the adhesive surface energy for spherical particles, or </a:t>
            </a:r>
            <a:r>
              <a:rPr lang="en-US" altLang="ko-KR" sz="2200" i="1">
                <a:solidFill>
                  <a:schemeClr val="tx1"/>
                </a:solidFill>
                <a:ea typeface="Gulim" pitchFamily="34" charset="-127"/>
              </a:rPr>
              <a:t>F</a:t>
            </a:r>
            <a:r>
              <a:rPr lang="en-US" altLang="ko-KR" sz="2200" i="1" baseline="-25000">
                <a:solidFill>
                  <a:schemeClr val="tx1"/>
                </a:solidFill>
                <a:ea typeface="Gulim" pitchFamily="34" charset="-127"/>
              </a:rPr>
              <a:t>a</a:t>
            </a:r>
            <a:r>
              <a:rPr lang="en-US" altLang="ko-KR" sz="2200">
                <a:ea typeface="Gulim" pitchFamily="34" charset="-127"/>
              </a:rPr>
              <a:t> that is the adhesive force for perfectly smooth contact;</a:t>
            </a:r>
          </a:p>
          <a:p>
            <a:pPr algn="just">
              <a:buFontTx/>
              <a:buChar char="•"/>
            </a:pPr>
            <a:r>
              <a:rPr lang="en-US" altLang="ko-KR" sz="2200">
                <a:ea typeface="Gulim" pitchFamily="34" charset="-127"/>
              </a:rPr>
              <a:t>       is the geometric mean of the normalized adhesive force     ;</a:t>
            </a:r>
          </a:p>
          <a:p>
            <a:pPr algn="just">
              <a:buFontTx/>
              <a:buChar char="•"/>
            </a:pPr>
            <a:r>
              <a:rPr lang="en-US" altLang="ko-KR" sz="2200">
                <a:ea typeface="Gulim" pitchFamily="34" charset="-127"/>
              </a:rPr>
              <a:t>       is the geometric standard deviation of the adhesive forces.</a:t>
            </a:r>
          </a:p>
          <a:p>
            <a:pPr algn="just"/>
            <a:r>
              <a:rPr lang="en-US" altLang="ko-KR" sz="2200" i="1">
                <a:solidFill>
                  <a:schemeClr val="tx1"/>
                </a:solidFill>
                <a:ea typeface="Gulim" pitchFamily="34" charset="-127"/>
              </a:rPr>
              <a:t>a</a:t>
            </a:r>
            <a:r>
              <a:rPr lang="en-US" altLang="ko-KR" sz="2200">
                <a:ea typeface="Gulim" pitchFamily="34" charset="-127"/>
              </a:rPr>
              <a:t> is the </a:t>
            </a:r>
            <a:r>
              <a:rPr lang="en-US" altLang="ko-KR" sz="2200" i="1">
                <a:ea typeface="Gulim" pitchFamily="34" charset="-127"/>
              </a:rPr>
              <a:t>surface characteristic</a:t>
            </a:r>
            <a:r>
              <a:rPr lang="en-US" altLang="ko-KR" sz="2200">
                <a:ea typeface="Gulim" pitchFamily="34" charset="-127"/>
              </a:rPr>
              <a:t>,</a:t>
            </a:r>
          </a:p>
          <a:p>
            <a:pPr algn="just"/>
            <a:r>
              <a:rPr lang="en-US" altLang="ko-KR" sz="2200" i="1">
                <a:solidFill>
                  <a:schemeClr val="tx1"/>
                </a:solidFill>
                <a:ea typeface="Gulim" pitchFamily="34" charset="-127"/>
              </a:rPr>
              <a:t>r</a:t>
            </a:r>
            <a:r>
              <a:rPr lang="en-US" altLang="ko-KR" sz="2200" i="1" baseline="-25000">
                <a:solidFill>
                  <a:schemeClr val="tx1"/>
                </a:solidFill>
                <a:ea typeface="Gulim" pitchFamily="34" charset="-127"/>
              </a:rPr>
              <a:t>D</a:t>
            </a:r>
            <a:r>
              <a:rPr lang="en-US" altLang="ko-KR" sz="2200">
                <a:ea typeface="Gulim" pitchFamily="34" charset="-127"/>
              </a:rPr>
              <a:t> is the particle characteristic,</a:t>
            </a:r>
          </a:p>
          <a:p>
            <a:pPr algn="just"/>
            <a:r>
              <a:rPr lang="ru-RU" altLang="ko-KR" sz="2200" i="1">
                <a:solidFill>
                  <a:schemeClr val="tx1"/>
                </a:solidFill>
              </a:rPr>
              <a:t>γ</a:t>
            </a:r>
            <a:r>
              <a:rPr lang="en-US" altLang="ko-KR" sz="2200">
                <a:ea typeface="Gulim" pitchFamily="34" charset="-127"/>
              </a:rPr>
              <a:t> or </a:t>
            </a:r>
            <a:r>
              <a:rPr lang="en-US" altLang="ko-KR" sz="2200" i="1">
                <a:solidFill>
                  <a:schemeClr val="tx1"/>
                </a:solidFill>
                <a:ea typeface="Gulim" pitchFamily="34" charset="-127"/>
              </a:rPr>
              <a:t>F</a:t>
            </a:r>
            <a:r>
              <a:rPr lang="en-US" altLang="ko-KR" sz="2200" i="1" baseline="-25000">
                <a:solidFill>
                  <a:schemeClr val="tx1"/>
                </a:solidFill>
                <a:ea typeface="Gulim" pitchFamily="34" charset="-127"/>
              </a:rPr>
              <a:t>a</a:t>
            </a:r>
            <a:r>
              <a:rPr lang="en-US" altLang="ko-KR" sz="2200">
                <a:ea typeface="Gulim" pitchFamily="34" charset="-127"/>
              </a:rPr>
              <a:t> are characteristics of the particle interaction with perfectly smooth surface,</a:t>
            </a:r>
          </a:p>
          <a:p>
            <a:pPr algn="just"/>
            <a:r>
              <a:rPr lang="en-US" altLang="ko-KR" sz="2200">
                <a:ea typeface="Gulim" pitchFamily="34" charset="-127"/>
              </a:rPr>
              <a:t>      and   reflects the roughness effect on particle surface interaction.</a:t>
            </a:r>
          </a:p>
          <a:p>
            <a:pPr algn="just"/>
            <a:r>
              <a:rPr lang="en-US" altLang="ko-KR" sz="2400">
                <a:ea typeface="Gulim" pitchFamily="34" charset="-127"/>
              </a:rPr>
              <a:t>All these parameters should be obtained experimentally</a:t>
            </a:r>
            <a:r>
              <a:rPr lang="en-US" altLang="ko-KR" sz="2200">
                <a:ea typeface="Gulim" pitchFamily="34" charset="-127"/>
              </a:rPr>
              <a:t>.</a:t>
            </a:r>
            <a:endParaRPr lang="en-US" sz="2200"/>
          </a:p>
        </p:txBody>
      </p:sp>
      <p:sp>
        <p:nvSpPr>
          <p:cNvPr id="79667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796677" name="Object 5"/>
          <p:cNvGraphicFramePr>
            <a:graphicFrameLocks noChangeAspect="1"/>
          </p:cNvGraphicFramePr>
          <p:nvPr/>
        </p:nvGraphicFramePr>
        <p:xfrm>
          <a:off x="323850" y="2997200"/>
          <a:ext cx="503238" cy="457200"/>
        </p:xfrm>
        <a:graphic>
          <a:graphicData uri="http://schemas.openxmlformats.org/presentationml/2006/ole">
            <mc:AlternateContent xmlns:mc="http://schemas.openxmlformats.org/markup-compatibility/2006">
              <mc:Choice xmlns:v="urn:schemas-microsoft-com:vml" Requires="v">
                <p:oleObj spid="_x0000_s796687" name="Equation" r:id="rId3" imgW="304668" imgH="279279" progId="Equation.3">
                  <p:embed/>
                </p:oleObj>
              </mc:Choice>
              <mc:Fallback>
                <p:oleObj name="Equation" r:id="rId3" imgW="304668" imgH="279279"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2997200"/>
                        <a:ext cx="503238"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96678" name="Object 6"/>
          <p:cNvGraphicFramePr>
            <a:graphicFrameLocks noChangeAspect="1"/>
          </p:cNvGraphicFramePr>
          <p:nvPr/>
        </p:nvGraphicFramePr>
        <p:xfrm>
          <a:off x="8243888" y="2997200"/>
          <a:ext cx="330200" cy="433388"/>
        </p:xfrm>
        <a:graphic>
          <a:graphicData uri="http://schemas.openxmlformats.org/presentationml/2006/ole">
            <mc:AlternateContent xmlns:mc="http://schemas.openxmlformats.org/markup-compatibility/2006">
              <mc:Choice xmlns:v="urn:schemas-microsoft-com:vml" Requires="v">
                <p:oleObj spid="_x0000_s796688" name="Equation" r:id="rId5" imgW="177646" imgH="241091" progId="Equation.3">
                  <p:embed/>
                </p:oleObj>
              </mc:Choice>
              <mc:Fallback>
                <p:oleObj name="Equation" r:id="rId5" imgW="177646" imgH="241091"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43888" y="2997200"/>
                        <a:ext cx="330200" cy="43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9667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796680" name="Object 8"/>
          <p:cNvGraphicFramePr>
            <a:graphicFrameLocks noChangeAspect="1"/>
          </p:cNvGraphicFramePr>
          <p:nvPr/>
        </p:nvGraphicFramePr>
        <p:xfrm>
          <a:off x="395288" y="3429000"/>
          <a:ext cx="404812" cy="504825"/>
        </p:xfrm>
        <a:graphic>
          <a:graphicData uri="http://schemas.openxmlformats.org/presentationml/2006/ole">
            <mc:AlternateContent xmlns:mc="http://schemas.openxmlformats.org/markup-compatibility/2006">
              <mc:Choice xmlns:v="urn:schemas-microsoft-com:vml" Requires="v">
                <p:oleObj spid="_x0000_s796689" name="Equation" r:id="rId7" imgW="190417" imgH="241195" progId="Equation.3">
                  <p:embed/>
                </p:oleObj>
              </mc:Choice>
              <mc:Fallback>
                <p:oleObj name="Equation" r:id="rId7" imgW="190417" imgH="241195"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288" y="3429000"/>
                        <a:ext cx="404812"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96681" name="Object 9"/>
          <p:cNvGraphicFramePr>
            <a:graphicFrameLocks noChangeAspect="1"/>
          </p:cNvGraphicFramePr>
          <p:nvPr/>
        </p:nvGraphicFramePr>
        <p:xfrm>
          <a:off x="107950" y="5373688"/>
          <a:ext cx="503238" cy="457200"/>
        </p:xfrm>
        <a:graphic>
          <a:graphicData uri="http://schemas.openxmlformats.org/presentationml/2006/ole">
            <mc:AlternateContent xmlns:mc="http://schemas.openxmlformats.org/markup-compatibility/2006">
              <mc:Choice xmlns:v="urn:schemas-microsoft-com:vml" Requires="v">
                <p:oleObj spid="_x0000_s796690" name="Equation" r:id="rId9" imgW="304668" imgH="279279" progId="Equation.3">
                  <p:embed/>
                </p:oleObj>
              </mc:Choice>
              <mc:Fallback>
                <p:oleObj name="Equation" r:id="rId9" imgW="304668" imgH="279279" progId="Equation.3">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5373688"/>
                        <a:ext cx="503238"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96682" name="Object 10"/>
          <p:cNvGraphicFramePr>
            <a:graphicFrameLocks noChangeAspect="1"/>
          </p:cNvGraphicFramePr>
          <p:nvPr/>
        </p:nvGraphicFramePr>
        <p:xfrm>
          <a:off x="1258888" y="5373688"/>
          <a:ext cx="404812" cy="504825"/>
        </p:xfrm>
        <a:graphic>
          <a:graphicData uri="http://schemas.openxmlformats.org/presentationml/2006/ole">
            <mc:AlternateContent xmlns:mc="http://schemas.openxmlformats.org/markup-compatibility/2006">
              <mc:Choice xmlns:v="urn:schemas-microsoft-com:vml" Requires="v">
                <p:oleObj spid="_x0000_s796691" name="Equation" r:id="rId10" imgW="190417" imgH="241195" progId="Equation.3">
                  <p:embed/>
                </p:oleObj>
              </mc:Choice>
              <mc:Fallback>
                <p:oleObj name="Equation" r:id="rId10" imgW="190417" imgH="241195" progId="Equation.3">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58888" y="5373688"/>
                        <a:ext cx="404812"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96685" name="Rectangle 13"/>
          <p:cNvSpPr>
            <a:spLocks noChangeArrowheads="1"/>
          </p:cNvSpPr>
          <p:nvPr/>
        </p:nvSpPr>
        <p:spPr bwMode="auto">
          <a:xfrm>
            <a:off x="250825" y="280988"/>
            <a:ext cx="8713788"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213" tIns="44607" rIns="89213" bIns="44607" anchor="ctr"/>
          <a:lstStyle/>
          <a:p>
            <a:pPr algn="ctr" defTabSz="892175"/>
            <a:r>
              <a:rPr lang="en-US" sz="2200" b="0">
                <a:solidFill>
                  <a:srgbClr val="990000"/>
                </a:solidFill>
                <a:latin typeface="Arial Black" pitchFamily="34" charset="0"/>
              </a:rPr>
              <a:t>WP3: Theoretical and numerical modeling</a:t>
            </a:r>
            <a:r>
              <a:rPr lang="ru-RU" sz="2200" b="0">
                <a:solidFill>
                  <a:srgbClr val="990000"/>
                </a:solidFill>
                <a:latin typeface="Arial Black" pitchFamily="34" charset="0"/>
              </a:rPr>
              <a:t> </a:t>
            </a:r>
            <a:r>
              <a:rPr lang="en-US" sz="2200" b="0">
                <a:solidFill>
                  <a:srgbClr val="990000"/>
                </a:solidFill>
                <a:latin typeface="Arial Black" pitchFamily="34" charset="0"/>
              </a:rPr>
              <a:t>(Task</a:t>
            </a:r>
            <a:r>
              <a:rPr lang="ru-RU" sz="2200" b="0">
                <a:solidFill>
                  <a:srgbClr val="990000"/>
                </a:solidFill>
                <a:latin typeface="Arial Black" pitchFamily="34" charset="0"/>
              </a:rPr>
              <a:t> </a:t>
            </a:r>
            <a:r>
              <a:rPr lang="en-US" sz="2200" b="0">
                <a:solidFill>
                  <a:srgbClr val="990000"/>
                </a:solidFill>
                <a:latin typeface="Arial Black" pitchFamily="34" charset="0"/>
              </a:rPr>
              <a:t>5</a:t>
            </a:r>
            <a:r>
              <a:rPr lang="ru-RU" sz="2200" b="0">
                <a:solidFill>
                  <a:srgbClr val="990000"/>
                </a:solidFill>
                <a:latin typeface="Arial Black" pitchFamily="34" charset="0"/>
              </a:rPr>
              <a:t>.2</a:t>
            </a:r>
            <a:r>
              <a:rPr lang="en-US" sz="2200" b="0">
                <a:solidFill>
                  <a:srgbClr val="990000"/>
                </a:solidFill>
                <a:latin typeface="Arial Black" pitchFamily="34" charset="0"/>
              </a:rPr>
              <a:t>)</a:t>
            </a:r>
            <a:endParaRPr lang="ru-RU" sz="2200" b="0">
              <a:solidFill>
                <a:srgbClr val="990000"/>
              </a:solidFill>
              <a:latin typeface="Arial Black" pitchFamily="34" charset="0"/>
            </a:endParaRPr>
          </a:p>
        </p:txBody>
      </p:sp>
      <p:sp>
        <p:nvSpPr>
          <p:cNvPr id="796686" name="Text Box 14"/>
          <p:cNvSpPr txBox="1">
            <a:spLocks noChangeArrowheads="1"/>
          </p:cNvSpPr>
          <p:nvPr/>
        </p:nvSpPr>
        <p:spPr bwMode="auto">
          <a:xfrm>
            <a:off x="8532813" y="6308725"/>
            <a:ext cx="508000"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2300">
                <a:latin typeface="Arial" pitchFamily="34" charset="0"/>
              </a:rPr>
              <a:t>51</a:t>
            </a:r>
            <a:endParaRPr lang="ru-RU" sz="2300">
              <a:latin typeface="Arial" pitchFamily="34" charset="0"/>
            </a:endParaRPr>
          </a:p>
        </p:txBody>
      </p:sp>
    </p:spTree>
  </p:cSld>
  <p:clrMapOvr>
    <a:masterClrMapping/>
  </p:clrMapOvr>
  <p:transition advClick="0">
    <p:zo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9" name="Rectangle 3"/>
          <p:cNvSpPr>
            <a:spLocks noGrp="1" noChangeArrowheads="1"/>
          </p:cNvSpPr>
          <p:nvPr>
            <p:ph type="subTitle" idx="1"/>
          </p:nvPr>
        </p:nvSpPr>
        <p:spPr>
          <a:xfrm>
            <a:off x="395288" y="765175"/>
            <a:ext cx="8569325" cy="5903913"/>
          </a:xfrm>
        </p:spPr>
        <p:txBody>
          <a:bodyPr/>
          <a:lstStyle/>
          <a:p>
            <a:pPr algn="just">
              <a:lnSpc>
                <a:spcPct val="90000"/>
              </a:lnSpc>
              <a:buFontTx/>
              <a:buChar char="•"/>
            </a:pPr>
            <a:r>
              <a:rPr lang="en-US" sz="2200"/>
              <a:t> Turbulent flow in the tube was simulated.</a:t>
            </a:r>
          </a:p>
          <a:p>
            <a:pPr algn="just">
              <a:lnSpc>
                <a:spcPct val="90000"/>
              </a:lnSpc>
              <a:buFontTx/>
              <a:buChar char="•"/>
            </a:pPr>
            <a:r>
              <a:rPr lang="en-US" sz="2200"/>
              <a:t> Estimations of the surface roughness parameter as well as particle size were done on the base of the experimental results obtained by using the electron microscope technique.</a:t>
            </a:r>
          </a:p>
          <a:p>
            <a:pPr algn="just">
              <a:lnSpc>
                <a:spcPct val="90000"/>
              </a:lnSpc>
              <a:buFontTx/>
              <a:buChar char="•"/>
            </a:pPr>
            <a:r>
              <a:rPr lang="en-US" sz="2200"/>
              <a:t> Obtained parameters were used for resuspension rate calculations.</a:t>
            </a:r>
          </a:p>
          <a:p>
            <a:pPr algn="just">
              <a:lnSpc>
                <a:spcPct val="90000"/>
              </a:lnSpc>
              <a:buFontTx/>
              <a:buChar char="•"/>
            </a:pPr>
            <a:r>
              <a:rPr lang="en-US" sz="2200"/>
              <a:t> The effectiveness of the resuspension depends essentially on the gas flow velocity.</a:t>
            </a:r>
            <a:r>
              <a:rPr lang="ru-RU" sz="2200"/>
              <a:t> </a:t>
            </a:r>
            <a:r>
              <a:rPr lang="en-US" sz="2200"/>
              <a:t>While gas flow changes from </a:t>
            </a:r>
            <a:r>
              <a:rPr lang="ru-RU" sz="2200"/>
              <a:t>20 </a:t>
            </a:r>
            <a:r>
              <a:rPr lang="en-US" sz="2200"/>
              <a:t>to</a:t>
            </a:r>
            <a:r>
              <a:rPr lang="ru-RU" sz="2200"/>
              <a:t> 80 </a:t>
            </a:r>
            <a:r>
              <a:rPr lang="en-US" sz="2200"/>
              <a:t>m</a:t>
            </a:r>
            <a:r>
              <a:rPr lang="ru-RU" sz="2200"/>
              <a:t>/</a:t>
            </a:r>
            <a:r>
              <a:rPr lang="en-US" sz="2200"/>
              <a:t>s</a:t>
            </a:r>
            <a:r>
              <a:rPr lang="ru-RU" sz="2200"/>
              <a:t>,</a:t>
            </a:r>
            <a:r>
              <a:rPr lang="en-US" sz="2200"/>
              <a:t> the percent mass resuspension rate increases by a factor of 10</a:t>
            </a:r>
            <a:r>
              <a:rPr lang="ru-RU" sz="2200" baseline="30000"/>
              <a:t>8</a:t>
            </a:r>
            <a:r>
              <a:rPr lang="en-US" sz="2200"/>
              <a:t> to 10</a:t>
            </a:r>
            <a:r>
              <a:rPr lang="ru-RU" sz="2200" baseline="30000"/>
              <a:t>9</a:t>
            </a:r>
            <a:r>
              <a:rPr lang="ru-RU" sz="2200"/>
              <a:t>.</a:t>
            </a:r>
            <a:endParaRPr lang="en-US" sz="2200"/>
          </a:p>
          <a:p>
            <a:pPr algn="just">
              <a:lnSpc>
                <a:spcPct val="90000"/>
              </a:lnSpc>
              <a:buFontTx/>
              <a:buChar char="•"/>
            </a:pPr>
            <a:r>
              <a:rPr lang="en-US" sz="2200"/>
              <a:t> The surface roughness influences essentially on the resuspension rate only if roughness parameter</a:t>
            </a:r>
            <a:r>
              <a:rPr lang="ru-RU" sz="2200"/>
              <a:t> </a:t>
            </a:r>
            <a:r>
              <a:rPr lang="en-US" sz="2200" i="1"/>
              <a:t>a</a:t>
            </a:r>
            <a:r>
              <a:rPr lang="en-US" sz="2200"/>
              <a:t> is lower or of the same order as the mean particle diameter,</a:t>
            </a:r>
            <a:r>
              <a:rPr lang="ru-RU" sz="2200"/>
              <a:t> </a:t>
            </a:r>
            <a:r>
              <a:rPr lang="en-US" sz="2200"/>
              <a:t>i</a:t>
            </a:r>
            <a:r>
              <a:rPr lang="ru-RU" sz="2200"/>
              <a:t>.</a:t>
            </a:r>
            <a:r>
              <a:rPr lang="en-US" sz="2200"/>
              <a:t>e</a:t>
            </a:r>
            <a:r>
              <a:rPr lang="ru-RU" sz="2200"/>
              <a:t>. </a:t>
            </a:r>
            <a:r>
              <a:rPr lang="en-US" sz="2200"/>
              <a:t>when the drag force effect prevails over the lift farce</a:t>
            </a:r>
            <a:r>
              <a:rPr lang="ru-RU" sz="2200"/>
              <a:t>. </a:t>
            </a:r>
            <a:r>
              <a:rPr lang="en-US" sz="2200"/>
              <a:t>When the roughness parameter is much larger than the mean particle diameter the lift force prevails in the removal and therefore in the resuspension process</a:t>
            </a:r>
            <a:r>
              <a:rPr lang="ru-RU" sz="2200"/>
              <a:t>, </a:t>
            </a:r>
            <a:r>
              <a:rPr lang="en-US" sz="2200"/>
              <a:t>that no longer depends on </a:t>
            </a:r>
            <a:r>
              <a:rPr lang="en-US" sz="2200" i="1"/>
              <a:t>a</a:t>
            </a:r>
            <a:r>
              <a:rPr lang="en-US" sz="2200"/>
              <a:t>.</a:t>
            </a:r>
          </a:p>
        </p:txBody>
      </p:sp>
      <p:sp>
        <p:nvSpPr>
          <p:cNvPr id="79770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97701"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97703" name="Rectangle 7"/>
          <p:cNvSpPr>
            <a:spLocks noChangeArrowheads="1"/>
          </p:cNvSpPr>
          <p:nvPr/>
        </p:nvSpPr>
        <p:spPr bwMode="auto">
          <a:xfrm>
            <a:off x="250825" y="280988"/>
            <a:ext cx="8713788"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213" tIns="44607" rIns="89213" bIns="44607" anchor="ctr"/>
          <a:lstStyle/>
          <a:p>
            <a:pPr algn="ctr" defTabSz="892175"/>
            <a:r>
              <a:rPr lang="en-US" sz="2200" b="0">
                <a:solidFill>
                  <a:srgbClr val="990000"/>
                </a:solidFill>
                <a:latin typeface="Arial Black" pitchFamily="34" charset="0"/>
              </a:rPr>
              <a:t>WP3: Theoretical and numerical modeling</a:t>
            </a:r>
            <a:r>
              <a:rPr lang="ru-RU" sz="2200" b="0">
                <a:solidFill>
                  <a:srgbClr val="990000"/>
                </a:solidFill>
                <a:latin typeface="Arial Black" pitchFamily="34" charset="0"/>
              </a:rPr>
              <a:t> </a:t>
            </a:r>
            <a:r>
              <a:rPr lang="en-US" sz="2200" b="0">
                <a:solidFill>
                  <a:srgbClr val="990000"/>
                </a:solidFill>
                <a:latin typeface="Arial Black" pitchFamily="34" charset="0"/>
              </a:rPr>
              <a:t>(Task</a:t>
            </a:r>
            <a:r>
              <a:rPr lang="ru-RU" sz="2200" b="0">
                <a:solidFill>
                  <a:srgbClr val="990000"/>
                </a:solidFill>
                <a:latin typeface="Arial Black" pitchFamily="34" charset="0"/>
              </a:rPr>
              <a:t> </a:t>
            </a:r>
            <a:r>
              <a:rPr lang="en-US" sz="2200" b="0">
                <a:solidFill>
                  <a:srgbClr val="990000"/>
                </a:solidFill>
                <a:latin typeface="Arial Black" pitchFamily="34" charset="0"/>
              </a:rPr>
              <a:t>5</a:t>
            </a:r>
            <a:r>
              <a:rPr lang="ru-RU" sz="2200" b="0">
                <a:solidFill>
                  <a:srgbClr val="990000"/>
                </a:solidFill>
                <a:latin typeface="Arial Black" pitchFamily="34" charset="0"/>
              </a:rPr>
              <a:t>.2</a:t>
            </a:r>
            <a:r>
              <a:rPr lang="en-US" sz="2200" b="0">
                <a:solidFill>
                  <a:srgbClr val="990000"/>
                </a:solidFill>
                <a:latin typeface="Arial Black" pitchFamily="34" charset="0"/>
              </a:rPr>
              <a:t>)</a:t>
            </a:r>
            <a:endParaRPr lang="ru-RU" sz="2200" b="0">
              <a:solidFill>
                <a:srgbClr val="990000"/>
              </a:solidFill>
              <a:latin typeface="Arial Black" pitchFamily="34" charset="0"/>
            </a:endParaRPr>
          </a:p>
        </p:txBody>
      </p:sp>
      <p:sp>
        <p:nvSpPr>
          <p:cNvPr id="797704" name="Text Box 8"/>
          <p:cNvSpPr txBox="1">
            <a:spLocks noChangeArrowheads="1"/>
          </p:cNvSpPr>
          <p:nvPr/>
        </p:nvSpPr>
        <p:spPr bwMode="auto">
          <a:xfrm>
            <a:off x="8532813" y="6308725"/>
            <a:ext cx="508000"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2300">
                <a:latin typeface="Arial" pitchFamily="34" charset="0"/>
              </a:rPr>
              <a:t>52</a:t>
            </a:r>
            <a:endParaRPr lang="ru-RU" sz="2300">
              <a:latin typeface="Arial" pitchFamily="34" charset="0"/>
            </a:endParaRPr>
          </a:p>
        </p:txBody>
      </p:sp>
    </p:spTree>
  </p:cSld>
  <p:clrMapOvr>
    <a:masterClrMapping/>
  </p:clrMapOvr>
  <p:transition advClick="0">
    <p:zo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3" name="Rectangle 3"/>
          <p:cNvSpPr>
            <a:spLocks noGrp="1" noChangeArrowheads="1"/>
          </p:cNvSpPr>
          <p:nvPr>
            <p:ph type="subTitle" idx="1"/>
          </p:nvPr>
        </p:nvSpPr>
        <p:spPr>
          <a:xfrm>
            <a:off x="971550" y="981075"/>
            <a:ext cx="7488238" cy="5688013"/>
          </a:xfrm>
        </p:spPr>
        <p:txBody>
          <a:bodyPr/>
          <a:lstStyle/>
          <a:p>
            <a:r>
              <a:rPr lang="en-US" sz="2200"/>
              <a:t> </a:t>
            </a:r>
            <a:r>
              <a:rPr lang="en-US" sz="2800">
                <a:ea typeface="Gulim" pitchFamily="34" charset="-127"/>
              </a:rPr>
              <a:t>Further Research:</a:t>
            </a:r>
          </a:p>
          <a:p>
            <a:endParaRPr lang="en-US" sz="2800">
              <a:ea typeface="Gulim" pitchFamily="34" charset="-127"/>
            </a:endParaRPr>
          </a:p>
          <a:p>
            <a:pPr algn="just">
              <a:buFontTx/>
              <a:buChar char="•"/>
            </a:pPr>
            <a:r>
              <a:rPr lang="en-US"/>
              <a:t> Model verification by comparison of the simulation predictions with the experimental data that will be obtained in future experiments;</a:t>
            </a:r>
          </a:p>
          <a:p>
            <a:pPr algn="just"/>
            <a:endParaRPr lang="en-US"/>
          </a:p>
          <a:p>
            <a:pPr algn="just">
              <a:buFontTx/>
              <a:buChar char="•"/>
            </a:pPr>
            <a:r>
              <a:rPr lang="en-US"/>
              <a:t> Analysis of the possible influence of the hydrophilic properties of the particles on the resuspension process</a:t>
            </a:r>
            <a:r>
              <a:rPr lang="ru-RU"/>
              <a:t>.</a:t>
            </a:r>
            <a:endParaRPr lang="en-US"/>
          </a:p>
        </p:txBody>
      </p:sp>
      <p:sp>
        <p:nvSpPr>
          <p:cNvPr id="79872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9872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98727" name="Rectangle 7"/>
          <p:cNvSpPr>
            <a:spLocks noChangeArrowheads="1"/>
          </p:cNvSpPr>
          <p:nvPr/>
        </p:nvSpPr>
        <p:spPr bwMode="auto">
          <a:xfrm>
            <a:off x="250825" y="280988"/>
            <a:ext cx="8713788"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213" tIns="44607" rIns="89213" bIns="44607" anchor="ctr"/>
          <a:lstStyle/>
          <a:p>
            <a:pPr algn="ctr" defTabSz="892175"/>
            <a:r>
              <a:rPr lang="en-US" sz="2200" b="0">
                <a:solidFill>
                  <a:srgbClr val="990000"/>
                </a:solidFill>
                <a:latin typeface="Arial Black" pitchFamily="34" charset="0"/>
              </a:rPr>
              <a:t>WP3: Theoretical and numerical modeling</a:t>
            </a:r>
            <a:r>
              <a:rPr lang="ru-RU" sz="2200" b="0">
                <a:solidFill>
                  <a:srgbClr val="990000"/>
                </a:solidFill>
                <a:latin typeface="Arial Black" pitchFamily="34" charset="0"/>
              </a:rPr>
              <a:t> </a:t>
            </a:r>
            <a:r>
              <a:rPr lang="en-US" sz="2200" b="0">
                <a:solidFill>
                  <a:srgbClr val="990000"/>
                </a:solidFill>
                <a:latin typeface="Arial Black" pitchFamily="34" charset="0"/>
              </a:rPr>
              <a:t>(Task</a:t>
            </a:r>
            <a:r>
              <a:rPr lang="ru-RU" sz="2200" b="0">
                <a:solidFill>
                  <a:srgbClr val="990000"/>
                </a:solidFill>
                <a:latin typeface="Arial Black" pitchFamily="34" charset="0"/>
              </a:rPr>
              <a:t> </a:t>
            </a:r>
            <a:r>
              <a:rPr lang="en-US" sz="2200" b="0">
                <a:solidFill>
                  <a:srgbClr val="990000"/>
                </a:solidFill>
                <a:latin typeface="Arial Black" pitchFamily="34" charset="0"/>
              </a:rPr>
              <a:t>5</a:t>
            </a:r>
            <a:r>
              <a:rPr lang="ru-RU" sz="2200" b="0">
                <a:solidFill>
                  <a:srgbClr val="990000"/>
                </a:solidFill>
                <a:latin typeface="Arial Black" pitchFamily="34" charset="0"/>
              </a:rPr>
              <a:t>.2</a:t>
            </a:r>
            <a:r>
              <a:rPr lang="en-US" sz="2200" b="0">
                <a:solidFill>
                  <a:srgbClr val="990000"/>
                </a:solidFill>
                <a:latin typeface="Arial Black" pitchFamily="34" charset="0"/>
              </a:rPr>
              <a:t>)</a:t>
            </a:r>
            <a:endParaRPr lang="ru-RU" sz="2200" b="0">
              <a:solidFill>
                <a:srgbClr val="990000"/>
              </a:solidFill>
              <a:latin typeface="Arial Black" pitchFamily="34" charset="0"/>
            </a:endParaRPr>
          </a:p>
        </p:txBody>
      </p:sp>
      <p:sp>
        <p:nvSpPr>
          <p:cNvPr id="798728" name="Text Box 8"/>
          <p:cNvSpPr txBox="1">
            <a:spLocks noChangeArrowheads="1"/>
          </p:cNvSpPr>
          <p:nvPr/>
        </p:nvSpPr>
        <p:spPr bwMode="auto">
          <a:xfrm>
            <a:off x="8532813" y="6308725"/>
            <a:ext cx="508000"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2300">
                <a:latin typeface="Arial" pitchFamily="34" charset="0"/>
              </a:rPr>
              <a:t>53</a:t>
            </a:r>
            <a:endParaRPr lang="ru-RU" sz="2300">
              <a:latin typeface="Arial" pitchFamily="34" charset="0"/>
            </a:endParaRPr>
          </a:p>
        </p:txBody>
      </p:sp>
    </p:spTree>
  </p:cSld>
  <p:clrMapOvr>
    <a:masterClrMapping/>
  </p:clrMapOvr>
  <p:transition advClick="0">
    <p:zo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746" name="Rectangle 2"/>
          <p:cNvSpPr>
            <a:spLocks noGrp="1" noChangeArrowheads="1"/>
          </p:cNvSpPr>
          <p:nvPr>
            <p:ph type="title"/>
          </p:nvPr>
        </p:nvSpPr>
        <p:spPr>
          <a:xfrm>
            <a:off x="755650" y="188913"/>
            <a:ext cx="7772400" cy="431800"/>
          </a:xfrm>
        </p:spPr>
        <p:txBody>
          <a:bodyPr/>
          <a:lstStyle/>
          <a:p>
            <a:pPr defTabSz="914400"/>
            <a:r>
              <a:rPr lang="en-US" sz="1800" b="1"/>
              <a:t>WP3: LES simulation of aerosol transport and deposition in turbulent flow in the channel. </a:t>
            </a:r>
            <a:r>
              <a:rPr lang="en-US" sz="1800"/>
              <a:t>(Task5)</a:t>
            </a:r>
            <a:endParaRPr lang="ru-RU" sz="1800"/>
          </a:p>
        </p:txBody>
      </p:sp>
      <p:sp>
        <p:nvSpPr>
          <p:cNvPr id="799747" name="Rectangle 3"/>
          <p:cNvSpPr>
            <a:spLocks noGrp="1" noChangeArrowheads="1"/>
          </p:cNvSpPr>
          <p:nvPr>
            <p:ph type="body" sz="half" idx="1"/>
          </p:nvPr>
        </p:nvSpPr>
        <p:spPr>
          <a:xfrm>
            <a:off x="323850" y="908050"/>
            <a:ext cx="3835400" cy="2252663"/>
          </a:xfrm>
        </p:spPr>
        <p:txBody>
          <a:bodyPr/>
          <a:lstStyle/>
          <a:p>
            <a:pPr marL="342900" indent="-342900" defTabSz="914400">
              <a:lnSpc>
                <a:spcPct val="90000"/>
              </a:lnSpc>
            </a:pPr>
            <a:r>
              <a:rPr lang="en-US" sz="1300"/>
              <a:t>Objective: numerical simulation of aerosol particles turbo-phoresis in the channel.</a:t>
            </a:r>
            <a:br>
              <a:rPr lang="en-US" sz="1300"/>
            </a:br>
            <a:endParaRPr lang="en-US" sz="1300"/>
          </a:p>
          <a:p>
            <a:pPr marL="342900" indent="-342900" defTabSz="914400">
              <a:lnSpc>
                <a:spcPct val="90000"/>
              </a:lnSpc>
            </a:pPr>
            <a:r>
              <a:rPr lang="en-US" sz="1300"/>
              <a:t>Main advantages of LES (Large Eddy Simulation) method: LES is able to resolve realistic turbulent pulsations in contrast of classical RANS (Reynolds Average Navier-Stokes)</a:t>
            </a:r>
          </a:p>
          <a:p>
            <a:pPr marL="742950" lvl="1" indent="-285750" defTabSz="914400">
              <a:lnSpc>
                <a:spcPct val="90000"/>
              </a:lnSpc>
            </a:pPr>
            <a:endParaRPr lang="en-US" sz="1300"/>
          </a:p>
        </p:txBody>
      </p:sp>
      <p:graphicFrame>
        <p:nvGraphicFramePr>
          <p:cNvPr id="799748" name="Object 4"/>
          <p:cNvGraphicFramePr>
            <a:graphicFrameLocks noChangeAspect="1"/>
          </p:cNvGraphicFramePr>
          <p:nvPr>
            <p:ph sz="quarter" idx="2"/>
          </p:nvPr>
        </p:nvGraphicFramePr>
        <p:xfrm>
          <a:off x="1331913" y="3500438"/>
          <a:ext cx="647700" cy="536575"/>
        </p:xfrm>
        <a:graphic>
          <a:graphicData uri="http://schemas.openxmlformats.org/presentationml/2006/ole">
            <mc:AlternateContent xmlns:mc="http://schemas.openxmlformats.org/markup-compatibility/2006">
              <mc:Choice xmlns:v="urn:schemas-microsoft-com:vml" Requires="v">
                <p:oleObj spid="_x0000_s799761" name="Формула" r:id="rId4" imgW="520560" imgH="431640" progId="Equation.3">
                  <p:embed/>
                </p:oleObj>
              </mc:Choice>
              <mc:Fallback>
                <p:oleObj name="Формула" r:id="rId4" imgW="520560" imgH="43164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913" y="3500438"/>
                        <a:ext cx="647700" cy="53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9974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pic>
        <p:nvPicPr>
          <p:cNvPr id="799750" name="Picture 6" descr="particles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5738" y="981075"/>
            <a:ext cx="4895850" cy="1655763"/>
          </a:xfrm>
          <a:prstGeom prst="rect">
            <a:avLst/>
          </a:prstGeom>
          <a:noFill/>
          <a:extLst>
            <a:ext uri="{909E8E84-426E-40DD-AFC4-6F175D3DCCD1}">
              <a14:hiddenFill xmlns:a14="http://schemas.microsoft.com/office/drawing/2010/main">
                <a:solidFill>
                  <a:srgbClr val="FFFFFF"/>
                </a:solidFill>
              </a14:hiddenFill>
            </a:ext>
          </a:extLst>
        </p:spPr>
      </p:pic>
      <p:sp>
        <p:nvSpPr>
          <p:cNvPr id="799751" name="Rectangle 7"/>
          <p:cNvSpPr>
            <a:spLocks noChangeArrowheads="1"/>
          </p:cNvSpPr>
          <p:nvPr/>
        </p:nvSpPr>
        <p:spPr bwMode="auto">
          <a:xfrm>
            <a:off x="684213" y="2852738"/>
            <a:ext cx="8135937"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213" tIns="44607" rIns="89213" bIns="44607"/>
          <a:lstStyle/>
          <a:p>
            <a:pPr marL="334963" indent="-334963" defTabSz="892175">
              <a:spcBef>
                <a:spcPct val="20000"/>
              </a:spcBef>
            </a:pPr>
            <a:r>
              <a:rPr lang="en-US" sz="1300">
                <a:solidFill>
                  <a:srgbClr val="000066"/>
                </a:solidFill>
              </a:rPr>
              <a:t>	Mathematical model consists of two parts:</a:t>
            </a:r>
          </a:p>
          <a:p>
            <a:pPr marL="334963" indent="-334963" defTabSz="892175">
              <a:spcBef>
                <a:spcPct val="20000"/>
              </a:spcBef>
            </a:pPr>
            <a:r>
              <a:rPr lang="en-US" sz="1300">
                <a:solidFill>
                  <a:srgbClr val="000066"/>
                </a:solidFill>
              </a:rPr>
              <a:t>	1) Hydrodynamic model for incompressible viscous fluid:</a:t>
            </a:r>
          </a:p>
        </p:txBody>
      </p:sp>
      <p:graphicFrame>
        <p:nvGraphicFramePr>
          <p:cNvPr id="799752" name="Object 8"/>
          <p:cNvGraphicFramePr>
            <a:graphicFrameLocks noChangeAspect="1"/>
          </p:cNvGraphicFramePr>
          <p:nvPr>
            <p:ph sz="quarter" idx="3"/>
          </p:nvPr>
        </p:nvGraphicFramePr>
        <p:xfrm>
          <a:off x="2484438" y="3500438"/>
          <a:ext cx="3095625" cy="593725"/>
        </p:xfrm>
        <a:graphic>
          <a:graphicData uri="http://schemas.openxmlformats.org/presentationml/2006/ole">
            <mc:AlternateContent xmlns:mc="http://schemas.openxmlformats.org/markup-compatibility/2006">
              <mc:Choice xmlns:v="urn:schemas-microsoft-com:vml" Requires="v">
                <p:oleObj spid="_x0000_s799762" name="Формула" r:id="rId7" imgW="2450880" imgH="469800" progId="Equation.3">
                  <p:embed/>
                </p:oleObj>
              </mc:Choice>
              <mc:Fallback>
                <p:oleObj name="Формула" r:id="rId7" imgW="2450880" imgH="469800"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4438" y="3500438"/>
                        <a:ext cx="3095625" cy="593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99753" name="Text Box 9"/>
          <p:cNvSpPr txBox="1">
            <a:spLocks noChangeArrowheads="1"/>
          </p:cNvSpPr>
          <p:nvPr/>
        </p:nvSpPr>
        <p:spPr bwMode="auto">
          <a:xfrm>
            <a:off x="1258888" y="4149725"/>
            <a:ext cx="661987" cy="290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1300">
                <a:solidFill>
                  <a:srgbClr val="000066"/>
                </a:solidFill>
                <a:latin typeface="Arial" pitchFamily="34" charset="0"/>
              </a:rPr>
              <a:t>where</a:t>
            </a:r>
          </a:p>
        </p:txBody>
      </p:sp>
      <p:graphicFrame>
        <p:nvGraphicFramePr>
          <p:cNvPr id="799754" name="Object 10"/>
          <p:cNvGraphicFramePr>
            <a:graphicFrameLocks noChangeAspect="1"/>
          </p:cNvGraphicFramePr>
          <p:nvPr/>
        </p:nvGraphicFramePr>
        <p:xfrm>
          <a:off x="2051050" y="4149725"/>
          <a:ext cx="1800225" cy="361950"/>
        </p:xfrm>
        <a:graphic>
          <a:graphicData uri="http://schemas.openxmlformats.org/presentationml/2006/ole">
            <mc:AlternateContent xmlns:mc="http://schemas.openxmlformats.org/markup-compatibility/2006">
              <mc:Choice xmlns:v="urn:schemas-microsoft-com:vml" Requires="v">
                <p:oleObj spid="_x0000_s799763" name="Формула" r:id="rId9" imgW="1396800" imgH="279360" progId="Equation.3">
                  <p:embed/>
                </p:oleObj>
              </mc:Choice>
              <mc:Fallback>
                <p:oleObj name="Формула" r:id="rId9" imgW="1396800" imgH="279360" progId="Equation.3">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51050" y="4149725"/>
                        <a:ext cx="1800225" cy="361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99755" name="Text Box 11"/>
          <p:cNvSpPr txBox="1">
            <a:spLocks noChangeArrowheads="1"/>
          </p:cNvSpPr>
          <p:nvPr/>
        </p:nvSpPr>
        <p:spPr bwMode="auto">
          <a:xfrm>
            <a:off x="4067175" y="4076700"/>
            <a:ext cx="4464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1300">
                <a:solidFill>
                  <a:srgbClr val="000066"/>
                </a:solidFill>
                <a:latin typeface="Arial" pitchFamily="34" charset="0"/>
              </a:rPr>
              <a:t>is the subgrid turbulent viscosity according to modified Smagorinsky model (</a:t>
            </a:r>
            <a:r>
              <a:rPr lang="ru-RU" sz="1300">
                <a:solidFill>
                  <a:srgbClr val="000066"/>
                </a:solidFill>
                <a:latin typeface="Arial" pitchFamily="34" charset="0"/>
              </a:rPr>
              <a:t>Leveque at al., 2007</a:t>
            </a:r>
            <a:r>
              <a:rPr lang="en-US" sz="1300">
                <a:solidFill>
                  <a:srgbClr val="000066"/>
                </a:solidFill>
                <a:latin typeface="Arial" pitchFamily="34" charset="0"/>
              </a:rPr>
              <a:t>).</a:t>
            </a:r>
          </a:p>
        </p:txBody>
      </p:sp>
      <p:sp>
        <p:nvSpPr>
          <p:cNvPr id="799756" name="Rectangle 12"/>
          <p:cNvSpPr>
            <a:spLocks noChangeArrowheads="1"/>
          </p:cNvSpPr>
          <p:nvPr/>
        </p:nvSpPr>
        <p:spPr bwMode="auto">
          <a:xfrm>
            <a:off x="1042988" y="4724400"/>
            <a:ext cx="2232025"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213" tIns="44607" rIns="89213" bIns="44607"/>
          <a:lstStyle/>
          <a:p>
            <a:pPr marL="334963" indent="-334963" defTabSz="892175">
              <a:spcBef>
                <a:spcPct val="20000"/>
              </a:spcBef>
            </a:pPr>
            <a:r>
              <a:rPr lang="en-US" sz="1300">
                <a:solidFill>
                  <a:srgbClr val="000066"/>
                </a:solidFill>
              </a:rPr>
              <a:t>2) Particle motion model:</a:t>
            </a:r>
          </a:p>
        </p:txBody>
      </p:sp>
      <p:graphicFrame>
        <p:nvGraphicFramePr>
          <p:cNvPr id="799757" name="Object 13"/>
          <p:cNvGraphicFramePr>
            <a:graphicFrameLocks noChangeAspect="1"/>
          </p:cNvGraphicFramePr>
          <p:nvPr/>
        </p:nvGraphicFramePr>
        <p:xfrm>
          <a:off x="1187450" y="5084763"/>
          <a:ext cx="1944688" cy="554037"/>
        </p:xfrm>
        <a:graphic>
          <a:graphicData uri="http://schemas.openxmlformats.org/presentationml/2006/ole">
            <mc:AlternateContent xmlns:mc="http://schemas.openxmlformats.org/markup-compatibility/2006">
              <mc:Choice xmlns:v="urn:schemas-microsoft-com:vml" Requires="v">
                <p:oleObj spid="_x0000_s799764" name="Формула" r:id="rId11" imgW="1396394" imgH="393529" progId="Equation.3">
                  <p:embed/>
                </p:oleObj>
              </mc:Choice>
              <mc:Fallback>
                <p:oleObj name="Формула" r:id="rId11" imgW="1396394" imgH="393529" progId="Equation.3">
                  <p:embed/>
                  <p:pic>
                    <p:nvPicPr>
                      <p:cNvPr id="0" name="Object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87450" y="5084763"/>
                        <a:ext cx="1944688" cy="554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99758" name="Object 14"/>
          <p:cNvGraphicFramePr>
            <a:graphicFrameLocks noChangeAspect="1"/>
          </p:cNvGraphicFramePr>
          <p:nvPr/>
        </p:nvGraphicFramePr>
        <p:xfrm>
          <a:off x="1174750" y="5734050"/>
          <a:ext cx="2692400" cy="577850"/>
        </p:xfrm>
        <a:graphic>
          <a:graphicData uri="http://schemas.openxmlformats.org/presentationml/2006/ole">
            <mc:AlternateContent xmlns:mc="http://schemas.openxmlformats.org/markup-compatibility/2006">
              <mc:Choice xmlns:v="urn:schemas-microsoft-com:vml" Requires="v">
                <p:oleObj spid="_x0000_s799765" name="Формула" r:id="rId13" imgW="2057400" imgH="444240" progId="Equation.3">
                  <p:embed/>
                </p:oleObj>
              </mc:Choice>
              <mc:Fallback>
                <p:oleObj name="Формула" r:id="rId13" imgW="2057400" imgH="444240" progId="Equation.3">
                  <p:embed/>
                  <p:pic>
                    <p:nvPicPr>
                      <p:cNvPr id="0" name="Object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74750" y="5734050"/>
                        <a:ext cx="2692400" cy="577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99759" name="Text Box 15"/>
          <p:cNvSpPr txBox="1">
            <a:spLocks noChangeArrowheads="1"/>
          </p:cNvSpPr>
          <p:nvPr/>
        </p:nvSpPr>
        <p:spPr bwMode="auto">
          <a:xfrm>
            <a:off x="4356100" y="4652963"/>
            <a:ext cx="3816350" cy="1862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1300">
                <a:solidFill>
                  <a:srgbClr val="000066"/>
                </a:solidFill>
                <a:latin typeface="Arial" pitchFamily="34" charset="0"/>
              </a:rPr>
              <a:t>where </a:t>
            </a:r>
            <a:r>
              <a:rPr lang="en-US" sz="1300" i="1">
                <a:solidFill>
                  <a:srgbClr val="000066"/>
                </a:solidFill>
                <a:latin typeface="Arial" pitchFamily="34" charset="0"/>
              </a:rPr>
              <a:t> </a:t>
            </a:r>
          </a:p>
          <a:p>
            <a:r>
              <a:rPr lang="en-US" sz="1300" i="1">
                <a:solidFill>
                  <a:srgbClr val="000066"/>
                </a:solidFill>
                <a:latin typeface="Arial" pitchFamily="34" charset="0"/>
              </a:rPr>
              <a:t>N</a:t>
            </a:r>
            <a:r>
              <a:rPr lang="en-US" sz="1300" i="1" baseline="-25000">
                <a:solidFill>
                  <a:srgbClr val="000066"/>
                </a:solidFill>
                <a:latin typeface="Arial" pitchFamily="34" charset="0"/>
              </a:rPr>
              <a:t>p</a:t>
            </a:r>
            <a:r>
              <a:rPr lang="en-US" sz="1300" i="1">
                <a:solidFill>
                  <a:srgbClr val="000066"/>
                </a:solidFill>
                <a:latin typeface="Arial" pitchFamily="34" charset="0"/>
              </a:rPr>
              <a:t>    </a:t>
            </a:r>
            <a:r>
              <a:rPr lang="en-US" sz="1300">
                <a:solidFill>
                  <a:srgbClr val="000066"/>
                </a:solidFill>
                <a:latin typeface="Arial" pitchFamily="34" charset="0"/>
              </a:rPr>
              <a:t>is the number of particles,</a:t>
            </a:r>
          </a:p>
          <a:p>
            <a:r>
              <a:rPr lang="en-US" sz="1300" i="1">
                <a:solidFill>
                  <a:srgbClr val="000066"/>
                </a:solidFill>
                <a:latin typeface="Arial" pitchFamily="34" charset="0"/>
              </a:rPr>
              <a:t>x</a:t>
            </a:r>
            <a:r>
              <a:rPr lang="en-US" sz="1300" i="1" baseline="-25000">
                <a:solidFill>
                  <a:srgbClr val="000066"/>
                </a:solidFill>
                <a:latin typeface="Arial" pitchFamily="34" charset="0"/>
              </a:rPr>
              <a:t>k</a:t>
            </a:r>
            <a:r>
              <a:rPr lang="en-US" sz="1300">
                <a:solidFill>
                  <a:srgbClr val="000066"/>
                </a:solidFill>
                <a:latin typeface="Arial" pitchFamily="34" charset="0"/>
              </a:rPr>
              <a:t>     is the radius-vector of the particle </a:t>
            </a:r>
            <a:r>
              <a:rPr lang="en-US" sz="1300" i="1">
                <a:solidFill>
                  <a:srgbClr val="000066"/>
                </a:solidFill>
                <a:latin typeface="Arial" pitchFamily="34" charset="0"/>
              </a:rPr>
              <a:t>k</a:t>
            </a:r>
            <a:r>
              <a:rPr lang="en-US" sz="1300">
                <a:solidFill>
                  <a:srgbClr val="000066"/>
                </a:solidFill>
                <a:latin typeface="Arial" pitchFamily="34" charset="0"/>
              </a:rPr>
              <a:t>, </a:t>
            </a:r>
          </a:p>
          <a:p>
            <a:r>
              <a:rPr lang="en-US" sz="1300" i="1">
                <a:solidFill>
                  <a:srgbClr val="000066"/>
                </a:solidFill>
                <a:latin typeface="Arial" pitchFamily="34" charset="0"/>
              </a:rPr>
              <a:t>v</a:t>
            </a:r>
            <a:r>
              <a:rPr lang="en-US" sz="1300" i="1" baseline="-25000">
                <a:solidFill>
                  <a:srgbClr val="000066"/>
                </a:solidFill>
                <a:latin typeface="Arial" pitchFamily="34" charset="0"/>
              </a:rPr>
              <a:t>k</a:t>
            </a:r>
            <a:r>
              <a:rPr lang="en-US" sz="1300">
                <a:solidFill>
                  <a:srgbClr val="000066"/>
                </a:solidFill>
                <a:latin typeface="Arial" pitchFamily="34" charset="0"/>
              </a:rPr>
              <a:t>     is the velocity vector of the particle </a:t>
            </a:r>
            <a:r>
              <a:rPr lang="en-US" sz="1300" i="1">
                <a:solidFill>
                  <a:srgbClr val="000066"/>
                </a:solidFill>
                <a:latin typeface="Arial" pitchFamily="34" charset="0"/>
              </a:rPr>
              <a:t>k</a:t>
            </a:r>
            <a:r>
              <a:rPr lang="en-US" sz="1300">
                <a:solidFill>
                  <a:srgbClr val="000066"/>
                </a:solidFill>
                <a:latin typeface="Arial" pitchFamily="34" charset="0"/>
              </a:rPr>
              <a:t>, </a:t>
            </a:r>
          </a:p>
          <a:p>
            <a:r>
              <a:rPr lang="en-US" sz="1300" i="1">
                <a:solidFill>
                  <a:srgbClr val="000066"/>
                </a:solidFill>
                <a:latin typeface="Arial" pitchFamily="34" charset="0"/>
              </a:rPr>
              <a:t>u</a:t>
            </a:r>
            <a:r>
              <a:rPr lang="en-US" sz="1300" i="1" baseline="-25000">
                <a:solidFill>
                  <a:srgbClr val="000066"/>
                </a:solidFill>
                <a:latin typeface="Arial" pitchFamily="34" charset="0"/>
              </a:rPr>
              <a:t>k</a:t>
            </a:r>
            <a:r>
              <a:rPr lang="en-US" sz="1300">
                <a:solidFill>
                  <a:srgbClr val="000066"/>
                </a:solidFill>
                <a:latin typeface="Arial" pitchFamily="34" charset="0"/>
              </a:rPr>
              <a:t>     is the fluid velocity at </a:t>
            </a:r>
            <a:r>
              <a:rPr lang="en-US" sz="1300" i="1">
                <a:solidFill>
                  <a:srgbClr val="000066"/>
                </a:solidFill>
                <a:latin typeface="Arial" pitchFamily="34" charset="0"/>
              </a:rPr>
              <a:t>x</a:t>
            </a:r>
            <a:r>
              <a:rPr lang="en-US" sz="1300" i="1" baseline="-25000">
                <a:solidFill>
                  <a:srgbClr val="000066"/>
                </a:solidFill>
                <a:latin typeface="Arial" pitchFamily="34" charset="0"/>
              </a:rPr>
              <a:t>k</a:t>
            </a:r>
            <a:r>
              <a:rPr lang="en-US" sz="1300">
                <a:solidFill>
                  <a:srgbClr val="000066"/>
                </a:solidFill>
                <a:latin typeface="Arial" pitchFamily="34" charset="0"/>
              </a:rPr>
              <a:t> . </a:t>
            </a:r>
          </a:p>
          <a:p>
            <a:r>
              <a:rPr lang="en-US" sz="1300" i="1">
                <a:solidFill>
                  <a:srgbClr val="000066"/>
                </a:solidFill>
                <a:latin typeface="Symbol" pitchFamily="18" charset="2"/>
              </a:rPr>
              <a:t>t</a:t>
            </a:r>
            <a:r>
              <a:rPr lang="en-US" sz="1300" i="1" baseline="-25000">
                <a:solidFill>
                  <a:srgbClr val="000066"/>
                </a:solidFill>
                <a:latin typeface="Arial" pitchFamily="34" charset="0"/>
              </a:rPr>
              <a:t>p</a:t>
            </a:r>
            <a:r>
              <a:rPr lang="en-US" sz="1300">
                <a:solidFill>
                  <a:srgbClr val="000066"/>
                </a:solidFill>
                <a:latin typeface="Arial" pitchFamily="34" charset="0"/>
              </a:rPr>
              <a:t>     is the particle relaxation time.</a:t>
            </a:r>
          </a:p>
          <a:p>
            <a:r>
              <a:rPr lang="en-US" sz="1300" i="1">
                <a:solidFill>
                  <a:srgbClr val="000066"/>
                </a:solidFill>
                <a:latin typeface="Arial" pitchFamily="34" charset="0"/>
              </a:rPr>
              <a:t>f</a:t>
            </a:r>
            <a:r>
              <a:rPr lang="en-US" sz="1300" i="1" baseline="-25000">
                <a:solidFill>
                  <a:srgbClr val="000066"/>
                </a:solidFill>
                <a:latin typeface="Arial" pitchFamily="34" charset="0"/>
              </a:rPr>
              <a:t>k</a:t>
            </a:r>
            <a:r>
              <a:rPr lang="en-US" sz="1300">
                <a:solidFill>
                  <a:srgbClr val="000066"/>
                </a:solidFill>
                <a:latin typeface="Arial" pitchFamily="34" charset="0"/>
              </a:rPr>
              <a:t>      is the normal-wall directed lift force </a:t>
            </a:r>
            <a:br>
              <a:rPr lang="en-US" sz="1300">
                <a:solidFill>
                  <a:srgbClr val="000066"/>
                </a:solidFill>
                <a:latin typeface="Arial" pitchFamily="34" charset="0"/>
              </a:rPr>
            </a:br>
            <a:r>
              <a:rPr lang="en-US" sz="1300">
                <a:solidFill>
                  <a:srgbClr val="000066"/>
                </a:solidFill>
                <a:latin typeface="Arial" pitchFamily="34" charset="0"/>
              </a:rPr>
              <a:t>        (assumed as </a:t>
            </a:r>
            <a:r>
              <a:rPr lang="en-US" sz="1300" i="1">
                <a:solidFill>
                  <a:srgbClr val="000066"/>
                </a:solidFill>
                <a:latin typeface="Arial" pitchFamily="34" charset="0"/>
              </a:rPr>
              <a:t>f</a:t>
            </a:r>
            <a:r>
              <a:rPr lang="en-US" sz="1300" i="1" baseline="-25000">
                <a:solidFill>
                  <a:srgbClr val="000066"/>
                </a:solidFill>
                <a:latin typeface="Arial" pitchFamily="34" charset="0"/>
              </a:rPr>
              <a:t>k</a:t>
            </a:r>
            <a:r>
              <a:rPr lang="en-US" sz="1300" b="0">
                <a:latin typeface="Arial" pitchFamily="34" charset="0"/>
              </a:rPr>
              <a:t> = </a:t>
            </a:r>
            <a:r>
              <a:rPr lang="en-US" sz="1300">
                <a:solidFill>
                  <a:srgbClr val="000066"/>
                </a:solidFill>
                <a:latin typeface="Arial" pitchFamily="34" charset="0"/>
              </a:rPr>
              <a:t>0 ).</a:t>
            </a:r>
            <a:endParaRPr lang="ru-RU" sz="1300">
              <a:solidFill>
                <a:srgbClr val="000066"/>
              </a:solidFill>
              <a:latin typeface="Arial" pitchFamily="34" charset="0"/>
            </a:endParaRPr>
          </a:p>
          <a:p>
            <a:endParaRPr lang="ru-RU" sz="1200">
              <a:solidFill>
                <a:srgbClr val="000066"/>
              </a:solidFill>
              <a:latin typeface="Arial" pitchFamily="34" charset="0"/>
            </a:endParaRPr>
          </a:p>
        </p:txBody>
      </p:sp>
      <p:sp>
        <p:nvSpPr>
          <p:cNvPr id="799760" name="Text Box 16"/>
          <p:cNvSpPr txBox="1">
            <a:spLocks noChangeArrowheads="1"/>
          </p:cNvSpPr>
          <p:nvPr/>
        </p:nvSpPr>
        <p:spPr bwMode="auto">
          <a:xfrm>
            <a:off x="8532813" y="6308725"/>
            <a:ext cx="508000"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2300">
                <a:latin typeface="Arial" pitchFamily="34" charset="0"/>
              </a:rPr>
              <a:t>54</a:t>
            </a:r>
            <a:endParaRPr lang="ru-RU" sz="2300">
              <a:latin typeface="Arial" pitchFamily="34" charset="0"/>
            </a:endParaRPr>
          </a:p>
        </p:txBody>
      </p:sp>
    </p:spTree>
  </p:cSld>
  <p:clrMapOvr>
    <a:masterClrMapping/>
  </p:clrMapOvr>
  <p:transition advClick="0">
    <p:zo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4" name="Rectangle 2"/>
          <p:cNvSpPr>
            <a:spLocks noGrp="1" noChangeArrowheads="1"/>
          </p:cNvSpPr>
          <p:nvPr>
            <p:ph type="title"/>
          </p:nvPr>
        </p:nvSpPr>
        <p:spPr>
          <a:xfrm>
            <a:off x="755650" y="115888"/>
            <a:ext cx="7775575" cy="596900"/>
          </a:xfrm>
        </p:spPr>
        <p:txBody>
          <a:bodyPr/>
          <a:lstStyle/>
          <a:p>
            <a:pPr defTabSz="914400"/>
            <a:r>
              <a:rPr lang="en-US" sz="1800" b="1"/>
              <a:t>WP3: LES simulation of aerosol transport and deposition in turbulent flow in the channel. </a:t>
            </a:r>
            <a:r>
              <a:rPr lang="en-US" sz="1800"/>
              <a:t>(Task5)</a:t>
            </a:r>
            <a:endParaRPr lang="ru-RU" sz="1800"/>
          </a:p>
        </p:txBody>
      </p:sp>
      <p:sp>
        <p:nvSpPr>
          <p:cNvPr id="801795" name="Rectangle 3"/>
          <p:cNvSpPr>
            <a:spLocks noGrp="1" noChangeArrowheads="1"/>
          </p:cNvSpPr>
          <p:nvPr>
            <p:ph type="body" sz="half" idx="1"/>
          </p:nvPr>
        </p:nvSpPr>
        <p:spPr>
          <a:xfrm>
            <a:off x="3635375" y="765175"/>
            <a:ext cx="1511300" cy="215900"/>
          </a:xfrm>
        </p:spPr>
        <p:txBody>
          <a:bodyPr/>
          <a:lstStyle/>
          <a:p>
            <a:pPr marL="342900" indent="-342900" defTabSz="914400">
              <a:buFontTx/>
              <a:buNone/>
            </a:pPr>
            <a:r>
              <a:rPr lang="en-US" sz="1400"/>
              <a:t>Validation tests</a:t>
            </a:r>
          </a:p>
        </p:txBody>
      </p:sp>
      <p:sp>
        <p:nvSpPr>
          <p:cNvPr id="80179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801797" name="Rectangle 5"/>
          <p:cNvSpPr>
            <a:spLocks noChangeArrowheads="1"/>
          </p:cNvSpPr>
          <p:nvPr/>
        </p:nvSpPr>
        <p:spPr bwMode="auto">
          <a:xfrm>
            <a:off x="0" y="3287713"/>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801798" name="Rectangle 6"/>
          <p:cNvSpPr>
            <a:spLocks noChangeArrowheads="1"/>
          </p:cNvSpPr>
          <p:nvPr/>
        </p:nvSpPr>
        <p:spPr bwMode="auto">
          <a:xfrm>
            <a:off x="611188" y="2852738"/>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801799" name="Rectangle 7"/>
          <p:cNvSpPr>
            <a:spLocks noChangeArrowheads="1"/>
          </p:cNvSpPr>
          <p:nvPr/>
        </p:nvSpPr>
        <p:spPr bwMode="auto">
          <a:xfrm>
            <a:off x="0" y="3230563"/>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801800" name="Rectangle 8"/>
          <p:cNvSpPr>
            <a:spLocks noChangeArrowheads="1"/>
          </p:cNvSpPr>
          <p:nvPr/>
        </p:nvSpPr>
        <p:spPr bwMode="auto">
          <a:xfrm>
            <a:off x="0" y="3208338"/>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801801" name="Text Box 9"/>
          <p:cNvSpPr txBox="1">
            <a:spLocks noChangeArrowheads="1"/>
          </p:cNvSpPr>
          <p:nvPr/>
        </p:nvSpPr>
        <p:spPr bwMode="auto">
          <a:xfrm>
            <a:off x="900113" y="981075"/>
            <a:ext cx="6459537" cy="639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defTabSz="749300">
              <a:defRPr sz="2400">
                <a:solidFill>
                  <a:schemeClr val="tx1"/>
                </a:solidFill>
                <a:latin typeface="Times New Roman" pitchFamily="18" charset="0"/>
              </a:defRPr>
            </a:lvl1pPr>
            <a:lvl2pPr marL="914400" indent="-457200" defTabSz="749300">
              <a:defRPr sz="2400">
                <a:solidFill>
                  <a:schemeClr val="tx1"/>
                </a:solidFill>
                <a:latin typeface="Times New Roman" pitchFamily="18" charset="0"/>
              </a:defRPr>
            </a:lvl2pPr>
            <a:lvl3pPr marL="1371600" indent="-457200" defTabSz="749300">
              <a:defRPr sz="2400">
                <a:solidFill>
                  <a:schemeClr val="tx1"/>
                </a:solidFill>
                <a:latin typeface="Times New Roman" pitchFamily="18" charset="0"/>
              </a:defRPr>
            </a:lvl3pPr>
            <a:lvl4pPr marL="1909763" indent="-457200" defTabSz="749300">
              <a:defRPr sz="2400">
                <a:solidFill>
                  <a:schemeClr val="tx1"/>
                </a:solidFill>
                <a:latin typeface="Times New Roman" pitchFamily="18" charset="0"/>
              </a:defRPr>
            </a:lvl4pPr>
            <a:lvl5pPr marL="2546350" indent="-457200" defTabSz="749300">
              <a:defRPr sz="2400">
                <a:solidFill>
                  <a:schemeClr val="tx1"/>
                </a:solidFill>
                <a:latin typeface="Times New Roman" pitchFamily="18" charset="0"/>
              </a:defRPr>
            </a:lvl5pPr>
            <a:lvl6pPr marL="3003550" indent="-457200" defTabSz="749300" fontAlgn="base">
              <a:spcBef>
                <a:spcPct val="0"/>
              </a:spcBef>
              <a:spcAft>
                <a:spcPct val="0"/>
              </a:spcAft>
              <a:defRPr sz="2400">
                <a:solidFill>
                  <a:schemeClr val="tx1"/>
                </a:solidFill>
                <a:latin typeface="Times New Roman" pitchFamily="18" charset="0"/>
              </a:defRPr>
            </a:lvl6pPr>
            <a:lvl7pPr marL="3460750" indent="-457200" defTabSz="749300" fontAlgn="base">
              <a:spcBef>
                <a:spcPct val="0"/>
              </a:spcBef>
              <a:spcAft>
                <a:spcPct val="0"/>
              </a:spcAft>
              <a:defRPr sz="2400">
                <a:solidFill>
                  <a:schemeClr val="tx1"/>
                </a:solidFill>
                <a:latin typeface="Times New Roman" pitchFamily="18" charset="0"/>
              </a:defRPr>
            </a:lvl7pPr>
            <a:lvl8pPr marL="3917950" indent="-457200" defTabSz="749300" fontAlgn="base">
              <a:spcBef>
                <a:spcPct val="0"/>
              </a:spcBef>
              <a:spcAft>
                <a:spcPct val="0"/>
              </a:spcAft>
              <a:defRPr sz="2400">
                <a:solidFill>
                  <a:schemeClr val="tx1"/>
                </a:solidFill>
                <a:latin typeface="Times New Roman" pitchFamily="18" charset="0"/>
              </a:defRPr>
            </a:lvl8pPr>
            <a:lvl9pPr marL="4375150" indent="-457200" defTabSz="749300" fontAlgn="base">
              <a:spcBef>
                <a:spcPct val="0"/>
              </a:spcBef>
              <a:spcAft>
                <a:spcPct val="0"/>
              </a:spcAft>
              <a:defRPr sz="2400">
                <a:solidFill>
                  <a:schemeClr val="tx1"/>
                </a:solidFill>
                <a:latin typeface="Times New Roman" pitchFamily="18" charset="0"/>
              </a:defRPr>
            </a:lvl9pPr>
          </a:lstStyle>
          <a:p>
            <a:pPr>
              <a:buFontTx/>
              <a:buAutoNum type="arabicPeriod"/>
            </a:pPr>
            <a:r>
              <a:rPr lang="en-US" sz="1200">
                <a:solidFill>
                  <a:srgbClr val="000066"/>
                </a:solidFill>
                <a:latin typeface="Arial" pitchFamily="34" charset="0"/>
              </a:rPr>
              <a:t>Turbulent flow in the channel with Re=120 000 (Re</a:t>
            </a:r>
            <a:r>
              <a:rPr lang="el-GR" sz="1200" baseline="-25000">
                <a:solidFill>
                  <a:srgbClr val="000066"/>
                </a:solidFill>
                <a:cs typeface="Times New Roman" pitchFamily="18" charset="0"/>
              </a:rPr>
              <a:t>τ</a:t>
            </a:r>
            <a:r>
              <a:rPr lang="en-US" sz="1200">
                <a:solidFill>
                  <a:srgbClr val="000066"/>
                </a:solidFill>
                <a:latin typeface="Arial" pitchFamily="34" charset="0"/>
              </a:rPr>
              <a:t> =5400)(without particles).</a:t>
            </a:r>
            <a:br>
              <a:rPr lang="en-US" sz="1200">
                <a:solidFill>
                  <a:srgbClr val="000066"/>
                </a:solidFill>
                <a:latin typeface="Arial" pitchFamily="34" charset="0"/>
              </a:rPr>
            </a:br>
            <a:r>
              <a:rPr lang="en-US" sz="1200">
                <a:solidFill>
                  <a:srgbClr val="000066"/>
                </a:solidFill>
                <a:latin typeface="Arial" pitchFamily="34" charset="0"/>
              </a:rPr>
              <a:t>Compare with experiment (Genevieve Comte-Bellot, Ecoulement turbulent entre </a:t>
            </a:r>
            <a:br>
              <a:rPr lang="en-US" sz="1200">
                <a:solidFill>
                  <a:srgbClr val="000066"/>
                </a:solidFill>
                <a:latin typeface="Arial" pitchFamily="34" charset="0"/>
              </a:rPr>
            </a:br>
            <a:r>
              <a:rPr lang="en-US" sz="1200">
                <a:solidFill>
                  <a:srgbClr val="000066"/>
                </a:solidFill>
                <a:latin typeface="Arial" pitchFamily="34" charset="0"/>
              </a:rPr>
              <a:t>deux parois paralleles, Paris, 1965)</a:t>
            </a:r>
            <a:endParaRPr lang="ru-RU" sz="1200">
              <a:solidFill>
                <a:srgbClr val="000066"/>
              </a:solidFill>
              <a:latin typeface="Arial" pitchFamily="34" charset="0"/>
            </a:endParaRPr>
          </a:p>
        </p:txBody>
      </p:sp>
      <p:pic>
        <p:nvPicPr>
          <p:cNvPr id="801802" name="Picture 10" descr="VarYcompare_e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6375" y="1557338"/>
            <a:ext cx="3024188" cy="212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1803" name="Picture 11" descr="VarXcompare_e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59338" y="1557338"/>
            <a:ext cx="2881312" cy="2024062"/>
          </a:xfrm>
          <a:prstGeom prst="rect">
            <a:avLst/>
          </a:prstGeom>
          <a:noFill/>
          <a:extLst>
            <a:ext uri="{909E8E84-426E-40DD-AFC4-6F175D3DCCD1}">
              <a14:hiddenFill xmlns:a14="http://schemas.microsoft.com/office/drawing/2010/main">
                <a:solidFill>
                  <a:srgbClr val="FFFFFF"/>
                </a:solidFill>
              </a14:hiddenFill>
            </a:ext>
          </a:extLst>
        </p:spPr>
      </p:pic>
      <p:sp>
        <p:nvSpPr>
          <p:cNvPr id="801804" name="Text Box 12"/>
          <p:cNvSpPr txBox="1">
            <a:spLocks noChangeArrowheads="1"/>
          </p:cNvSpPr>
          <p:nvPr/>
        </p:nvSpPr>
        <p:spPr bwMode="auto">
          <a:xfrm>
            <a:off x="1042988" y="3716338"/>
            <a:ext cx="6459537"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defTabSz="749300">
              <a:defRPr sz="2400">
                <a:solidFill>
                  <a:schemeClr val="tx1"/>
                </a:solidFill>
                <a:latin typeface="Times New Roman" pitchFamily="18" charset="0"/>
              </a:defRPr>
            </a:lvl1pPr>
            <a:lvl2pPr marL="914400" indent="-457200" defTabSz="749300">
              <a:defRPr sz="2400">
                <a:solidFill>
                  <a:schemeClr val="tx1"/>
                </a:solidFill>
                <a:latin typeface="Times New Roman" pitchFamily="18" charset="0"/>
              </a:defRPr>
            </a:lvl2pPr>
            <a:lvl3pPr marL="1371600" indent="-457200" defTabSz="749300">
              <a:defRPr sz="2400">
                <a:solidFill>
                  <a:schemeClr val="tx1"/>
                </a:solidFill>
                <a:latin typeface="Times New Roman" pitchFamily="18" charset="0"/>
              </a:defRPr>
            </a:lvl3pPr>
            <a:lvl4pPr marL="1909763" indent="-457200" defTabSz="749300">
              <a:defRPr sz="2400">
                <a:solidFill>
                  <a:schemeClr val="tx1"/>
                </a:solidFill>
                <a:latin typeface="Times New Roman" pitchFamily="18" charset="0"/>
              </a:defRPr>
            </a:lvl4pPr>
            <a:lvl5pPr marL="2546350" indent="-457200" defTabSz="749300">
              <a:defRPr sz="2400">
                <a:solidFill>
                  <a:schemeClr val="tx1"/>
                </a:solidFill>
                <a:latin typeface="Times New Roman" pitchFamily="18" charset="0"/>
              </a:defRPr>
            </a:lvl5pPr>
            <a:lvl6pPr marL="3003550" indent="-457200" defTabSz="749300" fontAlgn="base">
              <a:spcBef>
                <a:spcPct val="0"/>
              </a:spcBef>
              <a:spcAft>
                <a:spcPct val="0"/>
              </a:spcAft>
              <a:defRPr sz="2400">
                <a:solidFill>
                  <a:schemeClr val="tx1"/>
                </a:solidFill>
                <a:latin typeface="Times New Roman" pitchFamily="18" charset="0"/>
              </a:defRPr>
            </a:lvl6pPr>
            <a:lvl7pPr marL="3460750" indent="-457200" defTabSz="749300" fontAlgn="base">
              <a:spcBef>
                <a:spcPct val="0"/>
              </a:spcBef>
              <a:spcAft>
                <a:spcPct val="0"/>
              </a:spcAft>
              <a:defRPr sz="2400">
                <a:solidFill>
                  <a:schemeClr val="tx1"/>
                </a:solidFill>
                <a:latin typeface="Times New Roman" pitchFamily="18" charset="0"/>
              </a:defRPr>
            </a:lvl7pPr>
            <a:lvl8pPr marL="3917950" indent="-457200" defTabSz="749300" fontAlgn="base">
              <a:spcBef>
                <a:spcPct val="0"/>
              </a:spcBef>
              <a:spcAft>
                <a:spcPct val="0"/>
              </a:spcAft>
              <a:defRPr sz="2400">
                <a:solidFill>
                  <a:schemeClr val="tx1"/>
                </a:solidFill>
                <a:latin typeface="Times New Roman" pitchFamily="18" charset="0"/>
              </a:defRPr>
            </a:lvl8pPr>
            <a:lvl9pPr marL="4375150" indent="-457200" defTabSz="749300" fontAlgn="base">
              <a:spcBef>
                <a:spcPct val="0"/>
              </a:spcBef>
              <a:spcAft>
                <a:spcPct val="0"/>
              </a:spcAft>
              <a:defRPr sz="2400">
                <a:solidFill>
                  <a:schemeClr val="tx1"/>
                </a:solidFill>
                <a:latin typeface="Times New Roman" pitchFamily="18" charset="0"/>
              </a:defRPr>
            </a:lvl9pPr>
          </a:lstStyle>
          <a:p>
            <a:r>
              <a:rPr lang="en-US" sz="1200">
                <a:solidFill>
                  <a:srgbClr val="000066"/>
                </a:solidFill>
                <a:latin typeface="Arial" pitchFamily="34" charset="0"/>
              </a:rPr>
              <a:t>2.	Turbulent flow in the channel with Re=3200 (Re</a:t>
            </a:r>
            <a:r>
              <a:rPr lang="el-GR" sz="1200" baseline="-25000">
                <a:solidFill>
                  <a:srgbClr val="000066"/>
                </a:solidFill>
                <a:cs typeface="Times New Roman" pitchFamily="18" charset="0"/>
              </a:rPr>
              <a:t>τ</a:t>
            </a:r>
            <a:r>
              <a:rPr lang="en-US" sz="1200">
                <a:solidFill>
                  <a:srgbClr val="000066"/>
                </a:solidFill>
                <a:cs typeface="Times New Roman" pitchFamily="18" charset="0"/>
              </a:rPr>
              <a:t>=180</a:t>
            </a:r>
            <a:r>
              <a:rPr lang="en-US" sz="1200">
                <a:solidFill>
                  <a:srgbClr val="000066"/>
                </a:solidFill>
                <a:latin typeface="Arial" pitchFamily="34" charset="0"/>
              </a:rPr>
              <a:t>). (with particles)</a:t>
            </a:r>
            <a:br>
              <a:rPr lang="en-US" sz="1200">
                <a:solidFill>
                  <a:srgbClr val="000066"/>
                </a:solidFill>
                <a:latin typeface="Arial" pitchFamily="34" charset="0"/>
              </a:rPr>
            </a:br>
            <a:r>
              <a:rPr lang="en-US" sz="1200">
                <a:solidFill>
                  <a:srgbClr val="000066"/>
                </a:solidFill>
                <a:latin typeface="Arial" pitchFamily="34" charset="0"/>
              </a:rPr>
              <a:t>Compare with other LES simulation (Wang,Squires, 1996)</a:t>
            </a:r>
            <a:endParaRPr lang="ru-RU" sz="1200">
              <a:solidFill>
                <a:srgbClr val="000066"/>
              </a:solidFill>
              <a:latin typeface="Arial" pitchFamily="34" charset="0"/>
            </a:endParaRPr>
          </a:p>
        </p:txBody>
      </p:sp>
      <p:sp>
        <p:nvSpPr>
          <p:cNvPr id="801805" name="Text Box 13"/>
          <p:cNvSpPr txBox="1">
            <a:spLocks noChangeArrowheads="1"/>
          </p:cNvSpPr>
          <p:nvPr/>
        </p:nvSpPr>
        <p:spPr bwMode="auto">
          <a:xfrm>
            <a:off x="1384300" y="1744663"/>
            <a:ext cx="3651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1600" b="0">
                <a:latin typeface="Arial" pitchFamily="34" charset="0"/>
              </a:rPr>
              <a:t>a)</a:t>
            </a:r>
            <a:endParaRPr lang="ru-RU" sz="1600" b="0">
              <a:latin typeface="Arial" pitchFamily="34" charset="0"/>
            </a:endParaRPr>
          </a:p>
        </p:txBody>
      </p:sp>
      <p:sp>
        <p:nvSpPr>
          <p:cNvPr id="801806" name="Text Box 14"/>
          <p:cNvSpPr txBox="1">
            <a:spLocks noChangeArrowheads="1"/>
          </p:cNvSpPr>
          <p:nvPr/>
        </p:nvSpPr>
        <p:spPr bwMode="auto">
          <a:xfrm>
            <a:off x="4840288" y="1744663"/>
            <a:ext cx="3651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1600" b="0">
                <a:latin typeface="Arial" pitchFamily="34" charset="0"/>
              </a:rPr>
              <a:t>b)</a:t>
            </a:r>
            <a:endParaRPr lang="ru-RU" sz="1600" b="0">
              <a:latin typeface="Arial" pitchFamily="34" charset="0"/>
            </a:endParaRPr>
          </a:p>
        </p:txBody>
      </p:sp>
      <p:pic>
        <p:nvPicPr>
          <p:cNvPr id="801807" name="Picture 15" descr="Vd_comap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43213" y="4149725"/>
            <a:ext cx="3457575" cy="2428875"/>
          </a:xfrm>
          <a:prstGeom prst="rect">
            <a:avLst/>
          </a:prstGeom>
          <a:noFill/>
          <a:extLst>
            <a:ext uri="{909E8E84-426E-40DD-AFC4-6F175D3DCCD1}">
              <a14:hiddenFill xmlns:a14="http://schemas.microsoft.com/office/drawing/2010/main">
                <a:solidFill>
                  <a:srgbClr val="FFFFFF"/>
                </a:solidFill>
              </a14:hiddenFill>
            </a:ext>
          </a:extLst>
        </p:spPr>
      </p:pic>
      <p:sp>
        <p:nvSpPr>
          <p:cNvPr id="801808" name="Text Box 16"/>
          <p:cNvSpPr txBox="1">
            <a:spLocks noChangeArrowheads="1"/>
          </p:cNvSpPr>
          <p:nvPr/>
        </p:nvSpPr>
        <p:spPr bwMode="auto">
          <a:xfrm>
            <a:off x="8532813" y="6308725"/>
            <a:ext cx="508000"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2300">
                <a:latin typeface="Arial" pitchFamily="34" charset="0"/>
              </a:rPr>
              <a:t>55</a:t>
            </a:r>
            <a:endParaRPr lang="ru-RU" sz="2300">
              <a:latin typeface="Arial" pitchFamily="34" charset="0"/>
            </a:endParaRPr>
          </a:p>
        </p:txBody>
      </p:sp>
    </p:spTree>
  </p:cSld>
  <p:clrMapOvr>
    <a:masterClrMapping/>
  </p:clrMapOvr>
  <p:transition advClick="0">
    <p:zo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842" name="Rectangle 2"/>
          <p:cNvSpPr>
            <a:spLocks noGrp="1" noChangeArrowheads="1"/>
          </p:cNvSpPr>
          <p:nvPr>
            <p:ph type="title"/>
          </p:nvPr>
        </p:nvSpPr>
        <p:spPr>
          <a:xfrm>
            <a:off x="755650" y="188913"/>
            <a:ext cx="7772400" cy="431800"/>
          </a:xfrm>
        </p:spPr>
        <p:txBody>
          <a:bodyPr/>
          <a:lstStyle/>
          <a:p>
            <a:pPr defTabSz="914400"/>
            <a:r>
              <a:rPr lang="en-US" sz="1800" b="1"/>
              <a:t>WP3: LES simulation of aerosol transport and deposition in turbulent flow in the channel. </a:t>
            </a:r>
            <a:r>
              <a:rPr lang="en-US" sz="1800"/>
              <a:t>(Task5)</a:t>
            </a:r>
            <a:endParaRPr lang="ru-RU" sz="1800"/>
          </a:p>
        </p:txBody>
      </p:sp>
      <p:sp>
        <p:nvSpPr>
          <p:cNvPr id="803843" name="Rectangle 3"/>
          <p:cNvSpPr>
            <a:spLocks noGrp="1" noChangeArrowheads="1"/>
          </p:cNvSpPr>
          <p:nvPr>
            <p:ph type="body" sz="half" idx="1"/>
          </p:nvPr>
        </p:nvSpPr>
        <p:spPr>
          <a:xfrm>
            <a:off x="539750" y="836613"/>
            <a:ext cx="7993063" cy="5399087"/>
          </a:xfrm>
        </p:spPr>
        <p:txBody>
          <a:bodyPr/>
          <a:lstStyle/>
          <a:p>
            <a:pPr marL="361950" indent="-361950" defTabSz="914400">
              <a:buFontTx/>
              <a:buNone/>
            </a:pPr>
            <a:r>
              <a:rPr lang="en-US" sz="1400"/>
              <a:t>	</a:t>
            </a:r>
            <a:r>
              <a:rPr lang="en-US" sz="1600"/>
              <a:t>Conclusions</a:t>
            </a:r>
          </a:p>
          <a:p>
            <a:pPr marL="361950" indent="-361950" defTabSz="914400">
              <a:buFontTx/>
              <a:buNone/>
            </a:pPr>
            <a:endParaRPr lang="en-US" sz="1600"/>
          </a:p>
          <a:p>
            <a:pPr marL="361950" indent="-361950" defTabSz="914400">
              <a:buFontTx/>
              <a:buAutoNum type="arabicPeriod"/>
            </a:pPr>
            <a:r>
              <a:rPr lang="en-US" sz="1600"/>
              <a:t>Hydrodynamic model and code based on LES model for simulation of turbulent flows in rectangular channels has been developed.</a:t>
            </a:r>
            <a:br>
              <a:rPr lang="en-US" sz="1600"/>
            </a:br>
            <a:endParaRPr lang="en-US" sz="1600"/>
          </a:p>
          <a:p>
            <a:pPr marL="361950" indent="-361950" defTabSz="914400">
              <a:buFontTx/>
              <a:buAutoNum type="arabicPeriod"/>
            </a:pPr>
            <a:r>
              <a:rPr lang="en-US" sz="1600"/>
              <a:t>Comparison of experimental and numerical results show satisfactory agreement and confirm code ability to calculate turbulent flows with particles in channels for rather high Reynolds numbers even on relatively coarse grid for LES (160 000 cells). </a:t>
            </a:r>
            <a:br>
              <a:rPr lang="en-US" sz="1600"/>
            </a:br>
            <a:endParaRPr lang="en-US" sz="1600"/>
          </a:p>
          <a:p>
            <a:pPr marL="361950" indent="-361950" defTabSz="914400">
              <a:buFontTx/>
              <a:buAutoNum type="arabicPeriod"/>
            </a:pPr>
            <a:r>
              <a:rPr lang="en-US" sz="1600"/>
              <a:t>Due to small time step caused by strong grid stretching near the wall, total number of  time iterations required for achievement of stationary level of turbulence may reach one million and such calculation may take time about a month on PC P4 3 GHz, especially for high Reynolds numbers. </a:t>
            </a:r>
            <a:r>
              <a:rPr lang="en-US" sz="1600">
                <a:solidFill>
                  <a:srgbClr val="FF0000"/>
                </a:solidFill>
              </a:rPr>
              <a:t>Therefore more powerful computers for multiple calculations are needed.</a:t>
            </a:r>
            <a:br>
              <a:rPr lang="en-US" sz="1600">
                <a:solidFill>
                  <a:srgbClr val="FF0000"/>
                </a:solidFill>
              </a:rPr>
            </a:br>
            <a:endParaRPr lang="en-US" sz="1600">
              <a:solidFill>
                <a:srgbClr val="FF0000"/>
              </a:solidFill>
            </a:endParaRPr>
          </a:p>
          <a:p>
            <a:pPr marL="361950" indent="-361950" defTabSz="914400">
              <a:buFontTx/>
              <a:buAutoNum type="arabicPeriod"/>
            </a:pPr>
            <a:r>
              <a:rPr lang="en-US" sz="1700"/>
              <a:t>In the near future it is planned to modify model of particles and to take into account the lift force directed normally to the wall, and to make a number of calculations for the purpose of comparison with results of the experiments which are carried out within our project.</a:t>
            </a:r>
          </a:p>
        </p:txBody>
      </p:sp>
      <p:sp>
        <p:nvSpPr>
          <p:cNvPr id="80384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803845" name="Rectangle 5"/>
          <p:cNvSpPr>
            <a:spLocks noChangeArrowheads="1"/>
          </p:cNvSpPr>
          <p:nvPr/>
        </p:nvSpPr>
        <p:spPr bwMode="auto">
          <a:xfrm>
            <a:off x="0" y="3287713"/>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803846" name="Rectangle 6"/>
          <p:cNvSpPr>
            <a:spLocks noChangeArrowheads="1"/>
          </p:cNvSpPr>
          <p:nvPr/>
        </p:nvSpPr>
        <p:spPr bwMode="auto">
          <a:xfrm>
            <a:off x="611188" y="2852738"/>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803847" name="Rectangle 7"/>
          <p:cNvSpPr>
            <a:spLocks noChangeArrowheads="1"/>
          </p:cNvSpPr>
          <p:nvPr/>
        </p:nvSpPr>
        <p:spPr bwMode="auto">
          <a:xfrm>
            <a:off x="0" y="3230563"/>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803848" name="Rectangle 8"/>
          <p:cNvSpPr>
            <a:spLocks noChangeArrowheads="1"/>
          </p:cNvSpPr>
          <p:nvPr/>
        </p:nvSpPr>
        <p:spPr bwMode="auto">
          <a:xfrm>
            <a:off x="0" y="3208338"/>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803849" name="Text Box 9"/>
          <p:cNvSpPr txBox="1">
            <a:spLocks noChangeArrowheads="1"/>
          </p:cNvSpPr>
          <p:nvPr/>
        </p:nvSpPr>
        <p:spPr bwMode="auto">
          <a:xfrm>
            <a:off x="8532813" y="6308725"/>
            <a:ext cx="508000"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2300">
                <a:latin typeface="Arial" pitchFamily="34" charset="0"/>
              </a:rPr>
              <a:t>56</a:t>
            </a:r>
            <a:endParaRPr lang="ru-RU" sz="2300">
              <a:latin typeface="Arial" pitchFamily="34" charset="0"/>
            </a:endParaRPr>
          </a:p>
        </p:txBody>
      </p:sp>
    </p:spTree>
  </p:cSld>
  <p:clrMapOvr>
    <a:masterClrMapping/>
  </p:clrMapOvr>
  <p:transition advClick="0">
    <p:zo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0" name="Text Box 2"/>
          <p:cNvSpPr txBox="1">
            <a:spLocks noChangeArrowheads="1"/>
          </p:cNvSpPr>
          <p:nvPr/>
        </p:nvSpPr>
        <p:spPr bwMode="auto">
          <a:xfrm>
            <a:off x="252413" y="2060575"/>
            <a:ext cx="6642100" cy="393700"/>
          </a:xfrm>
          <a:prstGeom prst="rect">
            <a:avLst/>
          </a:prstGeom>
          <a:noFill/>
          <a:ln>
            <a:noFill/>
          </a:ln>
          <a:effectLst/>
          <a:extLst>
            <a:ext uri="{909E8E84-426E-40DD-AFC4-6F175D3DCCD1}">
              <a14:hiddenFill xmlns:a14="http://schemas.microsoft.com/office/drawing/2010/main">
                <a:solidFill>
                  <a:srgbClr val="EFF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0000"/>
              </a:lnSpc>
            </a:pPr>
            <a:r>
              <a:rPr lang="en-US" sz="1800">
                <a:solidFill>
                  <a:srgbClr val="000066"/>
                </a:solidFill>
              </a:rPr>
              <a:t>Table 1 - Matrix of tests on project EVAN, Task 6</a:t>
            </a:r>
            <a:endParaRPr lang="ru-RU" sz="1800">
              <a:solidFill>
                <a:srgbClr val="000066"/>
              </a:solidFill>
              <a:effectLst>
                <a:outerShdw blurRad="38100" dist="38100" dir="2700000" algn="tl">
                  <a:srgbClr val="000000"/>
                </a:outerShdw>
              </a:effectLst>
            </a:endParaRPr>
          </a:p>
        </p:txBody>
      </p:sp>
      <p:sp>
        <p:nvSpPr>
          <p:cNvPr id="805891" name="Text Box 3"/>
          <p:cNvSpPr txBox="1">
            <a:spLocks noChangeArrowheads="1"/>
          </p:cNvSpPr>
          <p:nvPr/>
        </p:nvSpPr>
        <p:spPr bwMode="auto">
          <a:xfrm>
            <a:off x="252413" y="981075"/>
            <a:ext cx="8639175" cy="1096963"/>
          </a:xfrm>
          <a:prstGeom prst="rect">
            <a:avLst/>
          </a:prstGeom>
          <a:noFill/>
          <a:ln>
            <a:noFill/>
          </a:ln>
          <a:effectLst/>
          <a:extLst>
            <a:ext uri="{909E8E84-426E-40DD-AFC4-6F175D3DCCD1}">
              <a14:hiddenFill xmlns:a14="http://schemas.microsoft.com/office/drawing/2010/main">
                <a:solidFill>
                  <a:srgbClr val="EFF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534988">
              <a:defRPr sz="2400">
                <a:solidFill>
                  <a:schemeClr val="tx1"/>
                </a:solidFill>
                <a:latin typeface="Times New Roman" pitchFamily="18" charset="0"/>
              </a:defRPr>
            </a:lvl1pPr>
            <a:lvl2pPr marL="71437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gn="just">
              <a:lnSpc>
                <a:spcPct val="110000"/>
              </a:lnSpc>
            </a:pPr>
            <a:r>
              <a:rPr lang="en-US" sz="2000">
                <a:solidFill>
                  <a:srgbClr val="000066"/>
                </a:solidFill>
                <a:latin typeface="Arial" pitchFamily="34" charset="0"/>
              </a:rPr>
              <a:t>Experimental investigations</a:t>
            </a:r>
            <a:r>
              <a:rPr lang="ru-RU" sz="2000">
                <a:solidFill>
                  <a:srgbClr val="000066"/>
                </a:solidFill>
                <a:latin typeface="Arial" pitchFamily="34" charset="0"/>
              </a:rPr>
              <a:t> </a:t>
            </a:r>
            <a:r>
              <a:rPr lang="en-US" sz="2000">
                <a:solidFill>
                  <a:srgbClr val="000066"/>
                </a:solidFill>
                <a:latin typeface="Arial" pitchFamily="34" charset="0"/>
              </a:rPr>
              <a:t> on Task 6 are aimed at assessing sump sludge content and impact of containment parameters on iodine volatility.</a:t>
            </a:r>
            <a:endParaRPr lang="ru-RU" sz="2000">
              <a:solidFill>
                <a:srgbClr val="000066"/>
              </a:solidFill>
              <a:latin typeface="Arial" pitchFamily="34" charset="0"/>
            </a:endParaRPr>
          </a:p>
        </p:txBody>
      </p:sp>
      <p:pic>
        <p:nvPicPr>
          <p:cNvPr id="80589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13" y="2425700"/>
            <a:ext cx="8639175" cy="44323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5893" name="Rectangle 5"/>
          <p:cNvSpPr>
            <a:spLocks noChangeArrowheads="1"/>
          </p:cNvSpPr>
          <p:nvPr/>
        </p:nvSpPr>
        <p:spPr bwMode="auto">
          <a:xfrm>
            <a:off x="252413" y="188913"/>
            <a:ext cx="8639175" cy="62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213" tIns="44607" rIns="89213" bIns="44607" anchor="ctr"/>
          <a:lstStyle/>
          <a:p>
            <a:pPr algn="ctr" defTabSz="892175"/>
            <a:r>
              <a:rPr lang="en-US" sz="2000" b="0">
                <a:solidFill>
                  <a:srgbClr val="990000"/>
                </a:solidFill>
                <a:latin typeface="Arial Black" pitchFamily="34" charset="0"/>
              </a:rPr>
              <a:t>WP 4: Containment parameters impact on iodine species behavior</a:t>
            </a:r>
            <a:br>
              <a:rPr lang="en-US" sz="2000" b="0">
                <a:solidFill>
                  <a:srgbClr val="990000"/>
                </a:solidFill>
                <a:latin typeface="Arial Black" pitchFamily="34" charset="0"/>
              </a:rPr>
            </a:br>
            <a:endParaRPr lang="ru-RU" sz="1600" b="0">
              <a:solidFill>
                <a:srgbClr val="990000"/>
              </a:solidFill>
              <a:latin typeface="Arial Black" pitchFamily="34" charset="0"/>
            </a:endParaRPr>
          </a:p>
        </p:txBody>
      </p:sp>
      <p:sp>
        <p:nvSpPr>
          <p:cNvPr id="805894" name="Rectangle 6"/>
          <p:cNvSpPr>
            <a:spLocks noChangeArrowheads="1"/>
          </p:cNvSpPr>
          <p:nvPr/>
        </p:nvSpPr>
        <p:spPr bwMode="auto">
          <a:xfrm>
            <a:off x="252413" y="692150"/>
            <a:ext cx="86391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600">
                <a:solidFill>
                  <a:srgbClr val="990000"/>
                </a:solidFill>
              </a:rPr>
              <a:t>(Task 6: Experimental investigations)</a:t>
            </a:r>
            <a:endParaRPr lang="ru-RU" sz="1600">
              <a:solidFill>
                <a:srgbClr val="990000"/>
              </a:solidFill>
            </a:endParaRPr>
          </a:p>
        </p:txBody>
      </p:sp>
      <p:sp>
        <p:nvSpPr>
          <p:cNvPr id="805895" name="Text Box 7"/>
          <p:cNvSpPr txBox="1">
            <a:spLocks noChangeArrowheads="1"/>
          </p:cNvSpPr>
          <p:nvPr/>
        </p:nvSpPr>
        <p:spPr bwMode="auto">
          <a:xfrm>
            <a:off x="8532813" y="6308725"/>
            <a:ext cx="508000"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2300">
                <a:latin typeface="Arial" pitchFamily="34" charset="0"/>
              </a:rPr>
              <a:t>57</a:t>
            </a:r>
            <a:endParaRPr lang="ru-RU" sz="2300">
              <a:latin typeface="Arial" pitchFamily="34" charset="0"/>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4" name="Text Box 2"/>
          <p:cNvSpPr txBox="1">
            <a:spLocks noChangeArrowheads="1"/>
          </p:cNvSpPr>
          <p:nvPr/>
        </p:nvSpPr>
        <p:spPr bwMode="auto">
          <a:xfrm>
            <a:off x="252413" y="1123950"/>
            <a:ext cx="8612187" cy="762000"/>
          </a:xfrm>
          <a:prstGeom prst="rect">
            <a:avLst/>
          </a:prstGeom>
          <a:noFill/>
          <a:ln>
            <a:noFill/>
          </a:ln>
          <a:effectLst/>
          <a:extLst>
            <a:ext uri="{909E8E84-426E-40DD-AFC4-6F175D3DCCD1}">
              <a14:hiddenFill xmlns:a14="http://schemas.microsoft.com/office/drawing/2010/main">
                <a:solidFill>
                  <a:srgbClr val="EFF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449263">
              <a:defRPr sz="2400">
                <a:solidFill>
                  <a:schemeClr val="tx1"/>
                </a:solidFill>
                <a:latin typeface="Times New Roman" pitchFamily="18" charset="0"/>
              </a:defRPr>
            </a:lvl1pPr>
            <a:lvl2pPr marL="62865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gn="just">
              <a:lnSpc>
                <a:spcPct val="110000"/>
              </a:lnSpc>
            </a:pPr>
            <a:r>
              <a:rPr lang="en-US" sz="2000">
                <a:solidFill>
                  <a:srgbClr val="000066"/>
                </a:solidFill>
                <a:latin typeface="Arial" pitchFamily="34" charset="0"/>
              </a:rPr>
              <a:t>This slide presents the used analytical methods of iodine determination in water and gas phases.</a:t>
            </a:r>
            <a:endParaRPr lang="ru-RU" sz="2000">
              <a:solidFill>
                <a:srgbClr val="000066"/>
              </a:solidFill>
              <a:latin typeface="Arial" pitchFamily="34" charset="0"/>
            </a:endParaRPr>
          </a:p>
        </p:txBody>
      </p:sp>
      <p:sp>
        <p:nvSpPr>
          <p:cNvPr id="806915" name="Text Box 3"/>
          <p:cNvSpPr txBox="1">
            <a:spLocks noChangeArrowheads="1"/>
          </p:cNvSpPr>
          <p:nvPr/>
        </p:nvSpPr>
        <p:spPr bwMode="auto">
          <a:xfrm>
            <a:off x="1581150" y="1989138"/>
            <a:ext cx="5678488" cy="493712"/>
          </a:xfrm>
          <a:prstGeom prst="rect">
            <a:avLst/>
          </a:prstGeom>
          <a:noFill/>
          <a:ln>
            <a:noFill/>
          </a:ln>
          <a:effectLst/>
          <a:extLst>
            <a:ext uri="{909E8E84-426E-40DD-AFC4-6F175D3DCCD1}">
              <a14:hiddenFill xmlns:a14="http://schemas.microsoft.com/office/drawing/2010/main">
                <a:solidFill>
                  <a:srgbClr val="EFF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449263">
              <a:defRPr sz="2400">
                <a:solidFill>
                  <a:schemeClr val="tx1"/>
                </a:solidFill>
                <a:latin typeface="Times New Roman" pitchFamily="18" charset="0"/>
              </a:defRPr>
            </a:lvl1pPr>
            <a:lvl2pPr marL="62865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gn="ctr">
              <a:lnSpc>
                <a:spcPct val="110000"/>
              </a:lnSpc>
            </a:pPr>
            <a:r>
              <a:rPr lang="en-US">
                <a:solidFill>
                  <a:srgbClr val="000066"/>
                </a:solidFill>
                <a:latin typeface="Arial" pitchFamily="34" charset="0"/>
              </a:rPr>
              <a:t>Iodine Analytical Methods</a:t>
            </a:r>
            <a:endParaRPr lang="ru-RU">
              <a:solidFill>
                <a:srgbClr val="000066"/>
              </a:solidFill>
              <a:latin typeface="Arial" pitchFamily="34" charset="0"/>
            </a:endParaRPr>
          </a:p>
        </p:txBody>
      </p:sp>
      <p:grpSp>
        <p:nvGrpSpPr>
          <p:cNvPr id="806916" name="Group 4"/>
          <p:cNvGrpSpPr>
            <a:grpSpLocks/>
          </p:cNvGrpSpPr>
          <p:nvPr/>
        </p:nvGrpSpPr>
        <p:grpSpPr bwMode="auto">
          <a:xfrm>
            <a:off x="92075" y="2708275"/>
            <a:ext cx="8985250" cy="3600450"/>
            <a:chOff x="63" y="920"/>
            <a:chExt cx="6132" cy="2189"/>
          </a:xfrm>
        </p:grpSpPr>
        <p:sp>
          <p:nvSpPr>
            <p:cNvPr id="806917" name="Text Box 5"/>
            <p:cNvSpPr txBox="1">
              <a:spLocks noChangeArrowheads="1"/>
            </p:cNvSpPr>
            <p:nvPr/>
          </p:nvSpPr>
          <p:spPr bwMode="auto">
            <a:xfrm>
              <a:off x="963" y="957"/>
              <a:ext cx="1526" cy="237"/>
            </a:xfrm>
            <a:prstGeom prst="rect">
              <a:avLst/>
            </a:prstGeom>
            <a:solidFill>
              <a:srgbClr val="EFF9FF"/>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900">
                  <a:solidFill>
                    <a:srgbClr val="000000"/>
                  </a:solidFill>
                  <a:effectLst>
                    <a:outerShdw blurRad="38100" dist="38100" dir="2700000" algn="tl">
                      <a:srgbClr val="FFFFFF"/>
                    </a:outerShdw>
                  </a:effectLst>
                </a:rPr>
                <a:t>Aqueous solution</a:t>
              </a:r>
              <a:endParaRPr lang="ru-RU" sz="1900">
                <a:solidFill>
                  <a:srgbClr val="000000"/>
                </a:solidFill>
                <a:effectLst>
                  <a:outerShdw blurRad="38100" dist="38100" dir="2700000" algn="tl">
                    <a:srgbClr val="FFFFFF"/>
                  </a:outerShdw>
                </a:effectLst>
              </a:endParaRPr>
            </a:p>
          </p:txBody>
        </p:sp>
        <p:sp>
          <p:nvSpPr>
            <p:cNvPr id="806918" name="Text Box 6"/>
            <p:cNvSpPr txBox="1">
              <a:spLocks noChangeArrowheads="1"/>
            </p:cNvSpPr>
            <p:nvPr/>
          </p:nvSpPr>
          <p:spPr bwMode="auto">
            <a:xfrm>
              <a:off x="3736" y="920"/>
              <a:ext cx="1717" cy="294"/>
            </a:xfrm>
            <a:prstGeom prst="rect">
              <a:avLst/>
            </a:prstGeom>
            <a:solidFill>
              <a:srgbClr val="EFF9FF"/>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sz="2000">
                  <a:solidFill>
                    <a:srgbClr val="000000"/>
                  </a:solidFill>
                  <a:effectLst>
                    <a:outerShdw blurRad="38100" dist="38100" dir="2700000" algn="tl">
                      <a:srgbClr val="FFFFFF"/>
                    </a:outerShdw>
                  </a:effectLst>
                </a:rPr>
                <a:t>Air atmosphere</a:t>
              </a:r>
              <a:endParaRPr lang="ru-RU" sz="2000">
                <a:solidFill>
                  <a:srgbClr val="000000"/>
                </a:solidFill>
                <a:effectLst>
                  <a:outerShdw blurRad="38100" dist="38100" dir="2700000" algn="tl">
                    <a:srgbClr val="FFFFFF"/>
                  </a:outerShdw>
                </a:effectLst>
              </a:endParaRPr>
            </a:p>
          </p:txBody>
        </p:sp>
        <p:sp>
          <p:nvSpPr>
            <p:cNvPr id="806919" name="Text Box 7"/>
            <p:cNvSpPr txBox="1">
              <a:spLocks noChangeArrowheads="1"/>
            </p:cNvSpPr>
            <p:nvPr/>
          </p:nvSpPr>
          <p:spPr bwMode="auto">
            <a:xfrm>
              <a:off x="63" y="1681"/>
              <a:ext cx="1607" cy="460"/>
            </a:xfrm>
            <a:prstGeom prst="rect">
              <a:avLst/>
            </a:prstGeom>
            <a:solidFill>
              <a:srgbClr val="EFF9FF"/>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sz="1800">
                  <a:solidFill>
                    <a:srgbClr val="000000"/>
                  </a:solidFill>
                </a:rPr>
                <a:t>Ion-chromatography</a:t>
              </a:r>
            </a:p>
            <a:p>
              <a:pPr algn="ctr"/>
              <a:r>
                <a:rPr lang="en-US" sz="1800">
                  <a:solidFill>
                    <a:srgbClr val="000000"/>
                  </a:solidFill>
                </a:rPr>
                <a:t>(25 mkg/l – 5 mg/l)</a:t>
              </a:r>
              <a:endParaRPr lang="ru-RU" sz="1800">
                <a:solidFill>
                  <a:srgbClr val="000000"/>
                </a:solidFill>
              </a:endParaRPr>
            </a:p>
          </p:txBody>
        </p:sp>
        <p:sp>
          <p:nvSpPr>
            <p:cNvPr id="806920" name="Text Box 8"/>
            <p:cNvSpPr txBox="1">
              <a:spLocks noChangeArrowheads="1"/>
            </p:cNvSpPr>
            <p:nvPr/>
          </p:nvSpPr>
          <p:spPr bwMode="auto">
            <a:xfrm>
              <a:off x="1767" y="1490"/>
              <a:ext cx="1616" cy="651"/>
            </a:xfrm>
            <a:prstGeom prst="rect">
              <a:avLst/>
            </a:prstGeom>
            <a:solidFill>
              <a:srgbClr val="EFF9FF"/>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sz="1800">
                  <a:solidFill>
                    <a:srgbClr val="000000"/>
                  </a:solidFill>
                </a:rPr>
                <a:t>Kinetic-photometric</a:t>
              </a:r>
            </a:p>
            <a:p>
              <a:pPr algn="ctr"/>
              <a:r>
                <a:rPr lang="en-US" sz="1800">
                  <a:solidFill>
                    <a:srgbClr val="000000"/>
                  </a:solidFill>
                </a:rPr>
                <a:t>method</a:t>
              </a:r>
            </a:p>
            <a:p>
              <a:pPr algn="ctr"/>
              <a:r>
                <a:rPr lang="en-US" sz="1800">
                  <a:solidFill>
                    <a:srgbClr val="000000"/>
                  </a:solidFill>
                </a:rPr>
                <a:t>(0,2-1 mkg/l)</a:t>
              </a:r>
              <a:endParaRPr lang="ru-RU" sz="1800">
                <a:solidFill>
                  <a:srgbClr val="000000"/>
                </a:solidFill>
              </a:endParaRPr>
            </a:p>
          </p:txBody>
        </p:sp>
        <p:sp>
          <p:nvSpPr>
            <p:cNvPr id="806921" name="Line 9"/>
            <p:cNvSpPr>
              <a:spLocks noChangeShapeType="1"/>
            </p:cNvSpPr>
            <p:nvPr/>
          </p:nvSpPr>
          <p:spPr bwMode="auto">
            <a:xfrm flipH="1">
              <a:off x="887" y="1189"/>
              <a:ext cx="356" cy="49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06922" name="Line 10"/>
            <p:cNvSpPr>
              <a:spLocks noChangeShapeType="1"/>
            </p:cNvSpPr>
            <p:nvPr/>
          </p:nvSpPr>
          <p:spPr bwMode="auto">
            <a:xfrm>
              <a:off x="2057" y="1189"/>
              <a:ext cx="265" cy="301"/>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06923" name="Text Box 11"/>
            <p:cNvSpPr txBox="1">
              <a:spLocks noChangeArrowheads="1"/>
            </p:cNvSpPr>
            <p:nvPr/>
          </p:nvSpPr>
          <p:spPr bwMode="auto">
            <a:xfrm>
              <a:off x="834" y="2431"/>
              <a:ext cx="1616" cy="651"/>
            </a:xfrm>
            <a:prstGeom prst="rect">
              <a:avLst/>
            </a:prstGeom>
            <a:solidFill>
              <a:srgbClr val="EFF9FF"/>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sz="2000">
                  <a:solidFill>
                    <a:srgbClr val="000000"/>
                  </a:solidFill>
                </a:rPr>
                <a:t>Iodine-selective</a:t>
              </a:r>
            </a:p>
            <a:p>
              <a:pPr algn="ctr"/>
              <a:r>
                <a:rPr lang="en-US" sz="2000">
                  <a:solidFill>
                    <a:srgbClr val="000000"/>
                  </a:solidFill>
                </a:rPr>
                <a:t>electrode</a:t>
              </a:r>
            </a:p>
            <a:p>
              <a:pPr algn="ctr"/>
              <a:r>
                <a:rPr lang="en-US" sz="2000">
                  <a:solidFill>
                    <a:srgbClr val="000000"/>
                  </a:solidFill>
                </a:rPr>
                <a:t>(10</a:t>
              </a:r>
              <a:r>
                <a:rPr lang="en-US" sz="2000" baseline="30000">
                  <a:solidFill>
                    <a:srgbClr val="000000"/>
                  </a:solidFill>
                </a:rPr>
                <a:t>-1</a:t>
              </a:r>
              <a:r>
                <a:rPr lang="en-US" sz="2000">
                  <a:solidFill>
                    <a:srgbClr val="000000"/>
                  </a:solidFill>
                </a:rPr>
                <a:t> – 10</a:t>
              </a:r>
              <a:r>
                <a:rPr lang="en-US" sz="2000" baseline="30000">
                  <a:solidFill>
                    <a:srgbClr val="000000"/>
                  </a:solidFill>
                </a:rPr>
                <a:t>-7</a:t>
              </a:r>
              <a:r>
                <a:rPr lang="en-US" sz="2000">
                  <a:solidFill>
                    <a:srgbClr val="000000"/>
                  </a:solidFill>
                </a:rPr>
                <a:t> mol/l)</a:t>
              </a:r>
              <a:endParaRPr lang="ru-RU" sz="2000">
                <a:solidFill>
                  <a:srgbClr val="000000"/>
                </a:solidFill>
              </a:endParaRPr>
            </a:p>
          </p:txBody>
        </p:sp>
        <p:sp>
          <p:nvSpPr>
            <p:cNvPr id="806924" name="Line 12"/>
            <p:cNvSpPr>
              <a:spLocks noChangeShapeType="1"/>
            </p:cNvSpPr>
            <p:nvPr/>
          </p:nvSpPr>
          <p:spPr bwMode="auto">
            <a:xfrm>
              <a:off x="1691" y="1198"/>
              <a:ext cx="37" cy="123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06925" name="Text Box 13"/>
            <p:cNvSpPr txBox="1">
              <a:spLocks noChangeArrowheads="1"/>
            </p:cNvSpPr>
            <p:nvPr/>
          </p:nvSpPr>
          <p:spPr bwMode="auto">
            <a:xfrm>
              <a:off x="3450" y="1490"/>
              <a:ext cx="1342" cy="1043"/>
            </a:xfrm>
            <a:prstGeom prst="rect">
              <a:avLst/>
            </a:prstGeom>
            <a:solidFill>
              <a:srgbClr val="EFF9FF"/>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sz="2000">
                  <a:solidFill>
                    <a:srgbClr val="000000"/>
                  </a:solidFill>
                </a:rPr>
                <a:t>Spectrometry</a:t>
              </a:r>
            </a:p>
            <a:p>
              <a:pPr algn="ctr"/>
              <a:r>
                <a:rPr lang="en-US" sz="2000">
                  <a:solidFill>
                    <a:srgbClr val="000000"/>
                  </a:solidFill>
                </a:rPr>
                <a:t>of ionic mobility</a:t>
              </a:r>
            </a:p>
            <a:p>
              <a:pPr algn="ctr"/>
              <a:r>
                <a:rPr lang="en-US" sz="2000">
                  <a:solidFill>
                    <a:srgbClr val="000000"/>
                  </a:solidFill>
                </a:rPr>
                <a:t>(</a:t>
              </a:r>
              <a:r>
                <a:rPr lang="en-US" sz="2000">
                  <a:solidFill>
                    <a:srgbClr val="000000"/>
                  </a:solidFill>
                  <a:sym typeface="Symbol" pitchFamily="18" charset="2"/>
                </a:rPr>
                <a:t>1 mkg; iodine</a:t>
              </a:r>
            </a:p>
            <a:p>
              <a:pPr algn="ctr"/>
              <a:r>
                <a:rPr lang="en-US" sz="2000">
                  <a:solidFill>
                    <a:srgbClr val="000000"/>
                  </a:solidFill>
                  <a:sym typeface="Symbol" pitchFamily="18" charset="2"/>
                </a:rPr>
                <a:t>forms</a:t>
              </a:r>
            </a:p>
            <a:p>
              <a:pPr algn="ctr"/>
              <a:r>
                <a:rPr lang="en-US" sz="2000">
                  <a:solidFill>
                    <a:srgbClr val="000000"/>
                  </a:solidFill>
                  <a:sym typeface="Symbol" pitchFamily="18" charset="2"/>
                </a:rPr>
                <a:t>identification</a:t>
              </a:r>
              <a:r>
                <a:rPr lang="en-US" sz="2000">
                  <a:solidFill>
                    <a:srgbClr val="000000"/>
                  </a:solidFill>
                </a:rPr>
                <a:t>)</a:t>
              </a:r>
              <a:endParaRPr lang="ru-RU" sz="2000">
                <a:solidFill>
                  <a:srgbClr val="000000"/>
                </a:solidFill>
              </a:endParaRPr>
            </a:p>
          </p:txBody>
        </p:sp>
        <p:sp>
          <p:nvSpPr>
            <p:cNvPr id="806926" name="Line 14"/>
            <p:cNvSpPr>
              <a:spLocks noChangeShapeType="1"/>
            </p:cNvSpPr>
            <p:nvPr/>
          </p:nvSpPr>
          <p:spPr bwMode="auto">
            <a:xfrm flipH="1">
              <a:off x="4032" y="1207"/>
              <a:ext cx="128" cy="28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06927" name="Text Box 15"/>
            <p:cNvSpPr txBox="1">
              <a:spLocks noChangeArrowheads="1"/>
            </p:cNvSpPr>
            <p:nvPr/>
          </p:nvSpPr>
          <p:spPr bwMode="auto">
            <a:xfrm>
              <a:off x="4853" y="1481"/>
              <a:ext cx="1342" cy="1628"/>
            </a:xfrm>
            <a:prstGeom prst="rect">
              <a:avLst/>
            </a:prstGeom>
            <a:solidFill>
              <a:srgbClr val="EFF9FF"/>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sz="2000">
                  <a:solidFill>
                    <a:srgbClr val="000000"/>
                  </a:solidFill>
                </a:rPr>
                <a:t>Absorption</a:t>
              </a:r>
            </a:p>
            <a:p>
              <a:pPr algn="ctr"/>
              <a:r>
                <a:rPr lang="en-US" sz="2000">
                  <a:solidFill>
                    <a:srgbClr val="000000"/>
                  </a:solidFill>
                </a:rPr>
                <a:t> and desorption</a:t>
              </a:r>
            </a:p>
            <a:p>
              <a:pPr algn="ctr"/>
              <a:r>
                <a:rPr lang="en-US" sz="2000">
                  <a:solidFill>
                    <a:srgbClr val="000000"/>
                  </a:solidFill>
                </a:rPr>
                <a:t>of volatile</a:t>
              </a:r>
            </a:p>
            <a:p>
              <a:pPr algn="ctr"/>
              <a:r>
                <a:rPr lang="en-US" sz="2000">
                  <a:solidFill>
                    <a:srgbClr val="000000"/>
                  </a:solidFill>
                </a:rPr>
                <a:t>iodine forms</a:t>
              </a:r>
            </a:p>
            <a:p>
              <a:pPr algn="ctr"/>
              <a:r>
                <a:rPr lang="en-US" sz="2000">
                  <a:solidFill>
                    <a:srgbClr val="000000"/>
                  </a:solidFill>
                </a:rPr>
                <a:t>by fibrous</a:t>
              </a:r>
            </a:p>
            <a:p>
              <a:pPr algn="ctr"/>
              <a:r>
                <a:rPr lang="en-US" sz="2000">
                  <a:solidFill>
                    <a:srgbClr val="000000"/>
                  </a:solidFill>
                </a:rPr>
                <a:t>carbon</a:t>
              </a:r>
            </a:p>
            <a:p>
              <a:pPr algn="ctr"/>
              <a:r>
                <a:rPr lang="en-US" sz="2000">
                  <a:solidFill>
                    <a:srgbClr val="000000"/>
                  </a:solidFill>
                </a:rPr>
                <a:t>materials</a:t>
              </a:r>
            </a:p>
            <a:p>
              <a:pPr algn="ctr"/>
              <a:r>
                <a:rPr lang="en-US" sz="2000">
                  <a:solidFill>
                    <a:srgbClr val="000000"/>
                  </a:solidFill>
                </a:rPr>
                <a:t>(</a:t>
              </a:r>
              <a:r>
                <a:rPr lang="en-US" sz="1800">
                  <a:solidFill>
                    <a:srgbClr val="000000"/>
                  </a:solidFill>
                  <a:sym typeface="Symbol" pitchFamily="18" charset="2"/>
                </a:rPr>
                <a:t>0,5 mkg)</a:t>
              </a:r>
              <a:endParaRPr lang="ru-RU" sz="1800">
                <a:solidFill>
                  <a:srgbClr val="000000"/>
                </a:solidFill>
                <a:sym typeface="Symbol" pitchFamily="18" charset="2"/>
              </a:endParaRPr>
            </a:p>
          </p:txBody>
        </p:sp>
      </p:grpSp>
      <p:sp>
        <p:nvSpPr>
          <p:cNvPr id="806928" name="Line 16"/>
          <p:cNvSpPr>
            <a:spLocks noChangeShapeType="1"/>
          </p:cNvSpPr>
          <p:nvPr/>
        </p:nvSpPr>
        <p:spPr bwMode="auto">
          <a:xfrm>
            <a:off x="7648575" y="3179763"/>
            <a:ext cx="233363" cy="44926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06929" name="Rectangle 17"/>
          <p:cNvSpPr>
            <a:spLocks noChangeArrowheads="1"/>
          </p:cNvSpPr>
          <p:nvPr/>
        </p:nvSpPr>
        <p:spPr bwMode="auto">
          <a:xfrm>
            <a:off x="252413" y="188913"/>
            <a:ext cx="8639175" cy="62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213" tIns="44607" rIns="89213" bIns="44607" anchor="ctr"/>
          <a:lstStyle/>
          <a:p>
            <a:pPr algn="ctr" defTabSz="892175"/>
            <a:r>
              <a:rPr lang="en-US" sz="2000" b="0">
                <a:solidFill>
                  <a:srgbClr val="990000"/>
                </a:solidFill>
                <a:latin typeface="Arial Black" pitchFamily="34" charset="0"/>
              </a:rPr>
              <a:t>WP 4: Containment parameters impact on iodine species behavior</a:t>
            </a:r>
            <a:br>
              <a:rPr lang="en-US" sz="2000" b="0">
                <a:solidFill>
                  <a:srgbClr val="990000"/>
                </a:solidFill>
                <a:latin typeface="Arial Black" pitchFamily="34" charset="0"/>
              </a:rPr>
            </a:br>
            <a:endParaRPr lang="ru-RU" sz="1600" b="0">
              <a:solidFill>
                <a:srgbClr val="990000"/>
              </a:solidFill>
              <a:latin typeface="Arial Black" pitchFamily="34" charset="0"/>
            </a:endParaRPr>
          </a:p>
        </p:txBody>
      </p:sp>
      <p:sp>
        <p:nvSpPr>
          <p:cNvPr id="806930" name="Rectangle 18"/>
          <p:cNvSpPr>
            <a:spLocks noChangeArrowheads="1"/>
          </p:cNvSpPr>
          <p:nvPr/>
        </p:nvSpPr>
        <p:spPr bwMode="auto">
          <a:xfrm>
            <a:off x="252413" y="692150"/>
            <a:ext cx="86391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600">
                <a:solidFill>
                  <a:srgbClr val="990000"/>
                </a:solidFill>
              </a:rPr>
              <a:t>(Task 6: Experimental investigations)</a:t>
            </a:r>
            <a:endParaRPr lang="ru-RU" sz="1600">
              <a:solidFill>
                <a:srgbClr val="990000"/>
              </a:solidFill>
            </a:endParaRPr>
          </a:p>
        </p:txBody>
      </p:sp>
      <p:sp>
        <p:nvSpPr>
          <p:cNvPr id="806931" name="Text Box 19"/>
          <p:cNvSpPr txBox="1">
            <a:spLocks noChangeArrowheads="1"/>
          </p:cNvSpPr>
          <p:nvPr/>
        </p:nvSpPr>
        <p:spPr bwMode="auto">
          <a:xfrm>
            <a:off x="8532813" y="6308725"/>
            <a:ext cx="508000"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2300">
                <a:latin typeface="Arial" pitchFamily="34" charset="0"/>
              </a:rPr>
              <a:t>58</a:t>
            </a:r>
            <a:endParaRPr lang="ru-RU" sz="2300">
              <a:latin typeface="Arial" pitchFamily="34" charset="0"/>
            </a:endParaRPr>
          </a:p>
        </p:txBody>
      </p:sp>
    </p:spTree>
  </p:cSld>
  <p:clrMapOvr>
    <a:masterClrMapping/>
  </p:clrMapOvr>
  <p:transition>
    <p:zo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38" name="Text Box 2"/>
          <p:cNvSpPr txBox="1">
            <a:spLocks noChangeArrowheads="1"/>
          </p:cNvSpPr>
          <p:nvPr/>
        </p:nvSpPr>
        <p:spPr bwMode="auto">
          <a:xfrm>
            <a:off x="274638" y="4868863"/>
            <a:ext cx="8616950" cy="167957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300">
                <a:solidFill>
                  <a:srgbClr val="000066"/>
                </a:solidFill>
              </a:rPr>
              <a:t>SCHEMATIC DIAGRAM OF THE APPARATUS FOR THE EXPERIMENTAL INVESTIGATION OF IODINE WATER/GAS PARTITIONING</a:t>
            </a:r>
          </a:p>
          <a:p>
            <a:pPr algn="ctr"/>
            <a:r>
              <a:rPr lang="en-US" sz="1300">
                <a:solidFill>
                  <a:srgbClr val="000066"/>
                </a:solidFill>
              </a:rPr>
              <a:t>1 - thermostat (20-150 </a:t>
            </a:r>
            <a:r>
              <a:rPr lang="en-US" sz="1300" baseline="30000">
                <a:solidFill>
                  <a:srgbClr val="000066"/>
                </a:solidFill>
              </a:rPr>
              <a:t>o</a:t>
            </a:r>
            <a:r>
              <a:rPr lang="en-US" sz="1300">
                <a:solidFill>
                  <a:srgbClr val="000066"/>
                </a:solidFill>
              </a:rPr>
              <a:t>С); 2 – autoclave (Teflon); 3 – gas phase; 4 – aqueous solution (I</a:t>
            </a:r>
            <a:r>
              <a:rPr lang="en-US" sz="1300" baseline="30000">
                <a:solidFill>
                  <a:srgbClr val="000066"/>
                </a:solidFill>
              </a:rPr>
              <a:t>-</a:t>
            </a:r>
            <a:r>
              <a:rPr lang="en-US" sz="1300">
                <a:solidFill>
                  <a:srgbClr val="000066"/>
                </a:solidFill>
              </a:rPr>
              <a:t>); 5 – iodine source; 6 – iodine concentration and species analysis in the aqueous phase; 7 – pH, potential and pI measuring instrument; 8 –iodine species separation in gas samples</a:t>
            </a:r>
            <a:r>
              <a:rPr lang="ru-RU" sz="1300">
                <a:solidFill>
                  <a:srgbClr val="000066"/>
                </a:solidFill>
              </a:rPr>
              <a:t>:</a:t>
            </a:r>
            <a:r>
              <a:rPr lang="en-US" sz="1300">
                <a:solidFill>
                  <a:srgbClr val="000066"/>
                </a:solidFill>
              </a:rPr>
              <a:t> 8a – adsorbing filters (or sorbents); 8b – barbateur; 9 – water-jet pump; 10 - thermocouple; 11 – platinum electrode; </a:t>
            </a:r>
            <a:r>
              <a:rPr lang="ru-RU" sz="1300">
                <a:solidFill>
                  <a:srgbClr val="000066"/>
                </a:solidFill>
              </a:rPr>
              <a:t> </a:t>
            </a:r>
            <a:r>
              <a:rPr lang="en-US" sz="1300">
                <a:solidFill>
                  <a:srgbClr val="000066"/>
                </a:solidFill>
              </a:rPr>
              <a:t>12 – compared electrode; 13 – glass electrode; 14 – iodide-selective electrode; 15 – iodine sensor;</a:t>
            </a:r>
            <a:r>
              <a:rPr lang="ru-RU" sz="1300">
                <a:solidFill>
                  <a:srgbClr val="000066"/>
                </a:solidFill>
              </a:rPr>
              <a:t> </a:t>
            </a:r>
            <a:r>
              <a:rPr lang="en-US" sz="1300">
                <a:solidFill>
                  <a:srgbClr val="000066"/>
                </a:solidFill>
              </a:rPr>
              <a:t>16 – locked tap; 17 – line of solution sampling or vapour I</a:t>
            </a:r>
            <a:r>
              <a:rPr lang="en-US" sz="1300" baseline="-25000">
                <a:solidFill>
                  <a:srgbClr val="000066"/>
                </a:solidFill>
              </a:rPr>
              <a:t>2</a:t>
            </a:r>
            <a:r>
              <a:rPr lang="en-US" sz="1300">
                <a:solidFill>
                  <a:srgbClr val="000066"/>
                </a:solidFill>
              </a:rPr>
              <a:t> (gas) supply; 18 – heater;</a:t>
            </a:r>
            <a:r>
              <a:rPr lang="ru-RU" sz="1300">
                <a:solidFill>
                  <a:srgbClr val="000066"/>
                </a:solidFill>
              </a:rPr>
              <a:t> </a:t>
            </a:r>
            <a:r>
              <a:rPr lang="en-US" sz="1300">
                <a:solidFill>
                  <a:srgbClr val="000066"/>
                </a:solidFill>
              </a:rPr>
              <a:t>19 – gas sample volume measuring</a:t>
            </a:r>
          </a:p>
        </p:txBody>
      </p:sp>
      <p:pic>
        <p:nvPicPr>
          <p:cNvPr id="80793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13" y="1123950"/>
            <a:ext cx="8639175" cy="375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7940" name="Rectangle 4"/>
          <p:cNvSpPr>
            <a:spLocks noChangeArrowheads="1"/>
          </p:cNvSpPr>
          <p:nvPr/>
        </p:nvSpPr>
        <p:spPr bwMode="auto">
          <a:xfrm>
            <a:off x="252413" y="188913"/>
            <a:ext cx="8639175" cy="62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213" tIns="44607" rIns="89213" bIns="44607" anchor="ctr"/>
          <a:lstStyle/>
          <a:p>
            <a:pPr algn="ctr" defTabSz="892175"/>
            <a:r>
              <a:rPr lang="en-US" sz="2000" b="0">
                <a:solidFill>
                  <a:srgbClr val="990000"/>
                </a:solidFill>
                <a:latin typeface="Arial Black" pitchFamily="34" charset="0"/>
              </a:rPr>
              <a:t>WP 4: Containment parameters impact on iodine species behavior</a:t>
            </a:r>
            <a:br>
              <a:rPr lang="en-US" sz="2000" b="0">
                <a:solidFill>
                  <a:srgbClr val="990000"/>
                </a:solidFill>
                <a:latin typeface="Arial Black" pitchFamily="34" charset="0"/>
              </a:rPr>
            </a:br>
            <a:endParaRPr lang="ru-RU" sz="1600" b="0">
              <a:solidFill>
                <a:srgbClr val="990000"/>
              </a:solidFill>
              <a:latin typeface="Arial Black" pitchFamily="34" charset="0"/>
            </a:endParaRPr>
          </a:p>
        </p:txBody>
      </p:sp>
      <p:sp>
        <p:nvSpPr>
          <p:cNvPr id="807941" name="Rectangle 5"/>
          <p:cNvSpPr>
            <a:spLocks noChangeArrowheads="1"/>
          </p:cNvSpPr>
          <p:nvPr/>
        </p:nvSpPr>
        <p:spPr bwMode="auto">
          <a:xfrm>
            <a:off x="252413" y="692150"/>
            <a:ext cx="86391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600">
                <a:solidFill>
                  <a:srgbClr val="990000"/>
                </a:solidFill>
              </a:rPr>
              <a:t>(Task 6: Experimental investigations)</a:t>
            </a:r>
            <a:endParaRPr lang="ru-RU" sz="1600">
              <a:solidFill>
                <a:srgbClr val="990000"/>
              </a:solidFill>
            </a:endParaRPr>
          </a:p>
        </p:txBody>
      </p:sp>
      <p:sp>
        <p:nvSpPr>
          <p:cNvPr id="807942" name="Text Box 6"/>
          <p:cNvSpPr txBox="1">
            <a:spLocks noChangeArrowheads="1"/>
          </p:cNvSpPr>
          <p:nvPr/>
        </p:nvSpPr>
        <p:spPr bwMode="auto">
          <a:xfrm>
            <a:off x="8532813" y="6308725"/>
            <a:ext cx="508000"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2300">
                <a:latin typeface="Arial" pitchFamily="34" charset="0"/>
              </a:rPr>
              <a:t>59</a:t>
            </a:r>
            <a:endParaRPr lang="ru-RU" sz="2300">
              <a:latin typeface="Arial" pitchFamily="34" charset="0"/>
            </a:endParaRPr>
          </a:p>
        </p:txBody>
      </p:sp>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47" name="Rectangle 3"/>
          <p:cNvSpPr>
            <a:spLocks noGrp="1" noChangeArrowheads="1"/>
          </p:cNvSpPr>
          <p:nvPr>
            <p:ph type="body" idx="1"/>
          </p:nvPr>
        </p:nvSpPr>
        <p:spPr>
          <a:xfrm>
            <a:off x="611188" y="2349500"/>
            <a:ext cx="7772400" cy="3913188"/>
          </a:xfrm>
        </p:spPr>
        <p:txBody>
          <a:bodyPr/>
          <a:lstStyle/>
          <a:p>
            <a:pPr>
              <a:buFontTx/>
              <a:buNone/>
            </a:pPr>
            <a:r>
              <a:rPr lang="en-US"/>
              <a:t>Review of the project approaches and models was executed for:</a:t>
            </a:r>
          </a:p>
          <a:p>
            <a:pPr>
              <a:buFontTx/>
              <a:buNone/>
            </a:pPr>
            <a:endParaRPr lang="en-US"/>
          </a:p>
          <a:p>
            <a:pPr>
              <a:buFontTx/>
              <a:buChar char="-"/>
            </a:pPr>
            <a:r>
              <a:rPr lang="en-US"/>
              <a:t>“NPP</a:t>
            </a:r>
            <a:r>
              <a:rPr lang="ru-RU"/>
              <a:t>-91</a:t>
            </a:r>
            <a:r>
              <a:rPr lang="en-US"/>
              <a:t>” project with VVER-1000</a:t>
            </a:r>
          </a:p>
          <a:p>
            <a:pPr>
              <a:buFontTx/>
              <a:buNone/>
            </a:pPr>
            <a:endParaRPr lang="en-US"/>
          </a:p>
          <a:p>
            <a:pPr>
              <a:buFontTx/>
              <a:buChar char="-"/>
            </a:pPr>
            <a:r>
              <a:rPr lang="en-US"/>
              <a:t>EUR, NRC and IAEA recommendations for LWR NPP </a:t>
            </a:r>
            <a:endParaRPr lang="ru-RU"/>
          </a:p>
        </p:txBody>
      </p:sp>
      <p:sp>
        <p:nvSpPr>
          <p:cNvPr id="748552" name="Rectangle 8"/>
          <p:cNvSpPr>
            <a:spLocks noChangeArrowheads="1"/>
          </p:cNvSpPr>
          <p:nvPr/>
        </p:nvSpPr>
        <p:spPr bwMode="auto">
          <a:xfrm>
            <a:off x="0" y="0"/>
            <a:ext cx="9144000"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213" tIns="44607" rIns="89213" bIns="44607" anchor="ctr"/>
          <a:lstStyle/>
          <a:p>
            <a:pPr algn="ctr" defTabSz="892175"/>
            <a:r>
              <a:rPr lang="en-US" sz="2000">
                <a:solidFill>
                  <a:srgbClr val="990000"/>
                </a:solidFill>
                <a:latin typeface="Tahoma" pitchFamily="34" charset="0"/>
              </a:rPr>
              <a:t>WP1: </a:t>
            </a:r>
            <a:r>
              <a:rPr lang="en-US" sz="2000" b="0">
                <a:solidFill>
                  <a:srgbClr val="990000"/>
                </a:solidFill>
                <a:latin typeface="Arial Black" pitchFamily="34" charset="0"/>
              </a:rPr>
              <a:t>Analysis of Severe Accident Scenarios (Task1)</a:t>
            </a:r>
            <a:r>
              <a:rPr lang="en-US" sz="2200" b="0">
                <a:solidFill>
                  <a:srgbClr val="990000"/>
                </a:solidFill>
                <a:latin typeface="Arial Black" pitchFamily="34" charset="0"/>
              </a:rPr>
              <a:t> </a:t>
            </a:r>
            <a:r>
              <a:rPr lang="ru-RU" sz="2200" b="0">
                <a:solidFill>
                  <a:srgbClr val="990000"/>
                </a:solidFill>
                <a:latin typeface="Arial Black" pitchFamily="34" charset="0"/>
              </a:rPr>
              <a:t/>
            </a:r>
            <a:br>
              <a:rPr lang="ru-RU" sz="2200" b="0">
                <a:solidFill>
                  <a:srgbClr val="990000"/>
                </a:solidFill>
                <a:latin typeface="Arial Black" pitchFamily="34" charset="0"/>
              </a:rPr>
            </a:br>
            <a:r>
              <a:rPr lang="en-US" sz="1800">
                <a:solidFill>
                  <a:srgbClr val="990000"/>
                </a:solidFill>
              </a:rPr>
              <a:t>Part </a:t>
            </a:r>
            <a:r>
              <a:rPr lang="ru-RU" sz="1800">
                <a:solidFill>
                  <a:srgbClr val="990000"/>
                </a:solidFill>
              </a:rPr>
              <a:t>1</a:t>
            </a:r>
            <a:r>
              <a:rPr lang="en-US" sz="1800">
                <a:solidFill>
                  <a:srgbClr val="990000"/>
                </a:solidFill>
              </a:rPr>
              <a:t>: Radioactive releases at severe accidents</a:t>
            </a:r>
            <a:endParaRPr lang="ru-RU" sz="1800">
              <a:solidFill>
                <a:srgbClr val="990000"/>
              </a:solidFill>
            </a:endParaRPr>
          </a:p>
        </p:txBody>
      </p:sp>
      <p:sp>
        <p:nvSpPr>
          <p:cNvPr id="748553" name="Text Box 9"/>
          <p:cNvSpPr txBox="1">
            <a:spLocks noChangeArrowheads="1"/>
          </p:cNvSpPr>
          <p:nvPr/>
        </p:nvSpPr>
        <p:spPr bwMode="auto">
          <a:xfrm>
            <a:off x="8532813" y="6308725"/>
            <a:ext cx="346075"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2300">
                <a:latin typeface="Arial" pitchFamily="34" charset="0"/>
              </a:rPr>
              <a:t>6</a:t>
            </a:r>
            <a:endParaRPr lang="ru-RU" sz="2300">
              <a:latin typeface="Arial" pitchFamily="34" charset="0"/>
            </a:endParaRPr>
          </a:p>
        </p:txBody>
      </p:sp>
    </p:spTree>
  </p:cSld>
  <p:clrMapOvr>
    <a:masterClrMapping/>
  </p:clrMapOvr>
  <p:transition advClick="0">
    <p:zoom/>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62" name="Picture 2" descr="P814118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2613" y="1052513"/>
            <a:ext cx="4043362" cy="5334000"/>
          </a:xfrm>
          <a:prstGeom prst="rect">
            <a:avLst/>
          </a:prstGeom>
          <a:noFill/>
          <a:extLst>
            <a:ext uri="{909E8E84-426E-40DD-AFC4-6F175D3DCCD1}">
              <a14:hiddenFill xmlns:a14="http://schemas.microsoft.com/office/drawing/2010/main">
                <a:solidFill>
                  <a:srgbClr val="FFFFFF"/>
                </a:solidFill>
              </a14:hiddenFill>
            </a:ext>
          </a:extLst>
        </p:spPr>
      </p:pic>
      <p:sp>
        <p:nvSpPr>
          <p:cNvPr id="808963" name="AutoShape 3"/>
          <p:cNvSpPr>
            <a:spLocks noChangeArrowheads="1"/>
          </p:cNvSpPr>
          <p:nvPr/>
        </p:nvSpPr>
        <p:spPr bwMode="auto">
          <a:xfrm>
            <a:off x="4905375" y="1628775"/>
            <a:ext cx="3656013" cy="3600450"/>
          </a:xfrm>
          <a:prstGeom prst="leftArrowCallout">
            <a:avLst>
              <a:gd name="adj1" fmla="val 25000"/>
              <a:gd name="adj2" fmla="val 25000"/>
              <a:gd name="adj3" fmla="val 16924"/>
              <a:gd name="adj4" fmla="val 66667"/>
            </a:avLst>
          </a:prstGeom>
          <a:noFill/>
          <a:ln w="25400">
            <a:solidFill>
              <a:srgbClr val="00008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08964" name="Text Box 4"/>
          <p:cNvSpPr txBox="1">
            <a:spLocks noChangeArrowheads="1"/>
          </p:cNvSpPr>
          <p:nvPr/>
        </p:nvSpPr>
        <p:spPr bwMode="auto">
          <a:xfrm>
            <a:off x="6234113" y="1989138"/>
            <a:ext cx="2327275" cy="301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a:solidFill>
                  <a:srgbClr val="000066"/>
                </a:solidFill>
              </a:rPr>
              <a:t>View of autoclave for experimental investigations of iodine aqueous solution/air partitioning</a:t>
            </a:r>
            <a:endParaRPr lang="ru-RU" sz="2400">
              <a:solidFill>
                <a:srgbClr val="000066"/>
              </a:solidFill>
            </a:endParaRPr>
          </a:p>
        </p:txBody>
      </p:sp>
      <p:sp>
        <p:nvSpPr>
          <p:cNvPr id="808965" name="Rectangle 5"/>
          <p:cNvSpPr>
            <a:spLocks noChangeArrowheads="1"/>
          </p:cNvSpPr>
          <p:nvPr/>
        </p:nvSpPr>
        <p:spPr bwMode="auto">
          <a:xfrm>
            <a:off x="252413" y="188913"/>
            <a:ext cx="8639175" cy="62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213" tIns="44607" rIns="89213" bIns="44607" anchor="ctr"/>
          <a:lstStyle/>
          <a:p>
            <a:pPr algn="ctr" defTabSz="892175"/>
            <a:r>
              <a:rPr lang="en-US" sz="2000" b="0">
                <a:solidFill>
                  <a:srgbClr val="990000"/>
                </a:solidFill>
                <a:latin typeface="Arial Black" pitchFamily="34" charset="0"/>
              </a:rPr>
              <a:t>WP 4: Containment parameters impact on iodine species behavior</a:t>
            </a:r>
            <a:br>
              <a:rPr lang="en-US" sz="2000" b="0">
                <a:solidFill>
                  <a:srgbClr val="990000"/>
                </a:solidFill>
                <a:latin typeface="Arial Black" pitchFamily="34" charset="0"/>
              </a:rPr>
            </a:br>
            <a:endParaRPr lang="ru-RU" sz="1600" b="0">
              <a:solidFill>
                <a:srgbClr val="990000"/>
              </a:solidFill>
              <a:latin typeface="Arial Black" pitchFamily="34" charset="0"/>
            </a:endParaRPr>
          </a:p>
        </p:txBody>
      </p:sp>
      <p:sp>
        <p:nvSpPr>
          <p:cNvPr id="808966" name="Rectangle 6"/>
          <p:cNvSpPr>
            <a:spLocks noChangeArrowheads="1"/>
          </p:cNvSpPr>
          <p:nvPr/>
        </p:nvSpPr>
        <p:spPr bwMode="auto">
          <a:xfrm>
            <a:off x="252413" y="692150"/>
            <a:ext cx="86391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600">
                <a:solidFill>
                  <a:srgbClr val="990000"/>
                </a:solidFill>
              </a:rPr>
              <a:t>(Task 6: Experimental investigations)</a:t>
            </a:r>
            <a:endParaRPr lang="ru-RU" sz="1600">
              <a:solidFill>
                <a:srgbClr val="990000"/>
              </a:solidFill>
            </a:endParaRPr>
          </a:p>
        </p:txBody>
      </p:sp>
      <p:sp>
        <p:nvSpPr>
          <p:cNvPr id="808967" name="Text Box 7"/>
          <p:cNvSpPr txBox="1">
            <a:spLocks noChangeArrowheads="1"/>
          </p:cNvSpPr>
          <p:nvPr/>
        </p:nvSpPr>
        <p:spPr bwMode="auto">
          <a:xfrm>
            <a:off x="8532813" y="6308725"/>
            <a:ext cx="508000"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2300">
                <a:latin typeface="Arial" pitchFamily="34" charset="0"/>
              </a:rPr>
              <a:t>60</a:t>
            </a:r>
            <a:endParaRPr lang="ru-RU" sz="2300">
              <a:latin typeface="Arial" pitchFamily="34" charset="0"/>
            </a:endParaRPr>
          </a:p>
        </p:txBody>
      </p:sp>
    </p:spTree>
  </p:cSld>
  <p:clrMapOvr>
    <a:masterClrMapping/>
  </p:clrMapOvr>
  <p:transition>
    <p:zo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6" name="Text Box 2"/>
          <p:cNvSpPr txBox="1">
            <a:spLocks noChangeArrowheads="1"/>
          </p:cNvSpPr>
          <p:nvPr/>
        </p:nvSpPr>
        <p:spPr bwMode="auto">
          <a:xfrm>
            <a:off x="252413" y="5373688"/>
            <a:ext cx="8639175" cy="1025525"/>
          </a:xfrm>
          <a:prstGeom prst="rect">
            <a:avLst/>
          </a:prstGeom>
          <a:noFill/>
          <a:ln>
            <a:noFill/>
          </a:ln>
          <a:effectLst/>
          <a:extLst>
            <a:ext uri="{909E8E84-426E-40DD-AFC4-6F175D3DCCD1}">
              <a14:hiddenFill xmlns:a14="http://schemas.microsoft.com/office/drawing/2010/main">
                <a:solidFill>
                  <a:srgbClr val="EFF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449263">
              <a:defRPr sz="2400">
                <a:solidFill>
                  <a:schemeClr val="tx1"/>
                </a:solidFill>
                <a:latin typeface="Times New Roman" pitchFamily="18" charset="0"/>
              </a:defRPr>
            </a:lvl1pPr>
            <a:lvl2pPr marL="62865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gn="just">
              <a:lnSpc>
                <a:spcPct val="110000"/>
              </a:lnSpc>
            </a:pPr>
            <a:r>
              <a:rPr lang="en-US" sz="1400">
                <a:solidFill>
                  <a:srgbClr val="000066"/>
                </a:solidFill>
                <a:latin typeface="Arial" pitchFamily="34" charset="0"/>
              </a:rPr>
              <a:t>These results were confirmed that the change of pH and temperature has slight influence on iodine volatility in absence of </a:t>
            </a:r>
            <a:r>
              <a:rPr lang="en-US" sz="1400">
                <a:solidFill>
                  <a:srgbClr val="000066"/>
                </a:solidFill>
                <a:latin typeface="Arial" pitchFamily="34" charset="0"/>
                <a:sym typeface="Symbol" pitchFamily="18" charset="2"/>
              </a:rPr>
              <a:t>-radiation. Formation of iodine volatile compounds with yield up to 90% and high velocity of stainless steel corrosion are revealed at -irradiation at 150 </a:t>
            </a:r>
            <a:r>
              <a:rPr lang="en-US" sz="1400" baseline="30000">
                <a:solidFill>
                  <a:srgbClr val="000066"/>
                </a:solidFill>
                <a:latin typeface="Arial" pitchFamily="34" charset="0"/>
                <a:sym typeface="Symbol" pitchFamily="18" charset="2"/>
              </a:rPr>
              <a:t>o</a:t>
            </a:r>
            <a:r>
              <a:rPr lang="en-US" sz="1400">
                <a:solidFill>
                  <a:srgbClr val="000066"/>
                </a:solidFill>
                <a:latin typeface="Arial" pitchFamily="34" charset="0"/>
                <a:sym typeface="Symbol" pitchFamily="18" charset="2"/>
              </a:rPr>
              <a:t>C solution of CsI and H</a:t>
            </a:r>
            <a:r>
              <a:rPr lang="en-US" sz="1400" baseline="-25000">
                <a:solidFill>
                  <a:srgbClr val="000066"/>
                </a:solidFill>
                <a:latin typeface="Arial" pitchFamily="34" charset="0"/>
                <a:sym typeface="Symbol" pitchFamily="18" charset="2"/>
              </a:rPr>
              <a:t>3</a:t>
            </a:r>
            <a:r>
              <a:rPr lang="en-US" sz="1400">
                <a:solidFill>
                  <a:srgbClr val="000066"/>
                </a:solidFill>
                <a:latin typeface="Arial" pitchFamily="34" charset="0"/>
                <a:sym typeface="Symbol" pitchFamily="18" charset="2"/>
              </a:rPr>
              <a:t>BO</a:t>
            </a:r>
            <a:r>
              <a:rPr lang="en-US" sz="1400" baseline="-25000">
                <a:solidFill>
                  <a:srgbClr val="000066"/>
                </a:solidFill>
                <a:latin typeface="Arial" pitchFamily="34" charset="0"/>
                <a:sym typeface="Symbol" pitchFamily="18" charset="2"/>
              </a:rPr>
              <a:t>3</a:t>
            </a:r>
            <a:r>
              <a:rPr lang="en-US" sz="1400">
                <a:solidFill>
                  <a:srgbClr val="000066"/>
                </a:solidFill>
                <a:latin typeface="Arial" pitchFamily="34" charset="0"/>
                <a:sym typeface="Symbol" pitchFamily="18" charset="2"/>
              </a:rPr>
              <a:t> (10 g/l). In the presence of FeOOH iodine volatility is reduced.</a:t>
            </a:r>
          </a:p>
        </p:txBody>
      </p:sp>
      <p:sp>
        <p:nvSpPr>
          <p:cNvPr id="809987" name="Text Box 3"/>
          <p:cNvSpPr txBox="1">
            <a:spLocks noChangeArrowheads="1"/>
          </p:cNvSpPr>
          <p:nvPr/>
        </p:nvSpPr>
        <p:spPr bwMode="auto">
          <a:xfrm>
            <a:off x="252413" y="1052513"/>
            <a:ext cx="8702675" cy="58102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a:solidFill>
                  <a:srgbClr val="000066"/>
                </a:solidFill>
              </a:rPr>
              <a:t>Table 2 - Aqueous solution parameters and volatile iodine forms content in gas phase</a:t>
            </a:r>
          </a:p>
          <a:p>
            <a:r>
              <a:rPr lang="en-US" sz="1600">
                <a:solidFill>
                  <a:srgbClr val="000066"/>
                </a:solidFill>
              </a:rPr>
              <a:t>               (10 g/l H</a:t>
            </a:r>
            <a:r>
              <a:rPr lang="en-US" sz="1600" baseline="-25000">
                <a:solidFill>
                  <a:srgbClr val="000066"/>
                </a:solidFill>
              </a:rPr>
              <a:t>3</a:t>
            </a:r>
            <a:r>
              <a:rPr lang="en-US" sz="1600">
                <a:solidFill>
                  <a:srgbClr val="000066"/>
                </a:solidFill>
              </a:rPr>
              <a:t>BO</a:t>
            </a:r>
            <a:r>
              <a:rPr lang="en-US" sz="1600" baseline="-25000">
                <a:solidFill>
                  <a:srgbClr val="000066"/>
                </a:solidFill>
              </a:rPr>
              <a:t>3</a:t>
            </a:r>
            <a:r>
              <a:rPr lang="en-US" sz="1600">
                <a:solidFill>
                  <a:srgbClr val="000066"/>
                </a:solidFill>
              </a:rPr>
              <a:t>)</a:t>
            </a:r>
            <a:endParaRPr lang="ru-RU" sz="1600">
              <a:solidFill>
                <a:srgbClr val="000066"/>
              </a:solidFill>
            </a:endParaRPr>
          </a:p>
        </p:txBody>
      </p:sp>
      <p:pic>
        <p:nvPicPr>
          <p:cNvPr id="80998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13" y="1557338"/>
            <a:ext cx="8639175" cy="38163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9989" name="Rectangle 5"/>
          <p:cNvSpPr>
            <a:spLocks noChangeArrowheads="1"/>
          </p:cNvSpPr>
          <p:nvPr/>
        </p:nvSpPr>
        <p:spPr bwMode="auto">
          <a:xfrm>
            <a:off x="252413" y="188913"/>
            <a:ext cx="8639175" cy="62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213" tIns="44607" rIns="89213" bIns="44607" anchor="ctr"/>
          <a:lstStyle/>
          <a:p>
            <a:pPr algn="ctr" defTabSz="892175"/>
            <a:r>
              <a:rPr lang="en-US" sz="2000" b="0">
                <a:solidFill>
                  <a:srgbClr val="990000"/>
                </a:solidFill>
                <a:latin typeface="Arial Black" pitchFamily="34" charset="0"/>
              </a:rPr>
              <a:t>WP 4: Containment parameters impact on iodine species behavior</a:t>
            </a:r>
            <a:br>
              <a:rPr lang="en-US" sz="2000" b="0">
                <a:solidFill>
                  <a:srgbClr val="990000"/>
                </a:solidFill>
                <a:latin typeface="Arial Black" pitchFamily="34" charset="0"/>
              </a:rPr>
            </a:br>
            <a:endParaRPr lang="ru-RU" sz="1600" b="0">
              <a:solidFill>
                <a:srgbClr val="990000"/>
              </a:solidFill>
              <a:latin typeface="Arial Black" pitchFamily="34" charset="0"/>
            </a:endParaRPr>
          </a:p>
        </p:txBody>
      </p:sp>
      <p:sp>
        <p:nvSpPr>
          <p:cNvPr id="809990" name="Rectangle 6"/>
          <p:cNvSpPr>
            <a:spLocks noChangeArrowheads="1"/>
          </p:cNvSpPr>
          <p:nvPr/>
        </p:nvSpPr>
        <p:spPr bwMode="auto">
          <a:xfrm>
            <a:off x="252413" y="692150"/>
            <a:ext cx="86391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600">
                <a:solidFill>
                  <a:srgbClr val="990000"/>
                </a:solidFill>
              </a:rPr>
              <a:t>(Task 6: Experimental investigations)</a:t>
            </a:r>
            <a:endParaRPr lang="ru-RU" sz="1600">
              <a:solidFill>
                <a:srgbClr val="990000"/>
              </a:solidFill>
            </a:endParaRPr>
          </a:p>
        </p:txBody>
      </p:sp>
      <p:sp>
        <p:nvSpPr>
          <p:cNvPr id="809991" name="Text Box 7"/>
          <p:cNvSpPr txBox="1">
            <a:spLocks noChangeArrowheads="1"/>
          </p:cNvSpPr>
          <p:nvPr/>
        </p:nvSpPr>
        <p:spPr bwMode="auto">
          <a:xfrm>
            <a:off x="8532813" y="6308725"/>
            <a:ext cx="508000"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2300">
                <a:latin typeface="Arial" pitchFamily="34" charset="0"/>
              </a:rPr>
              <a:t>61</a:t>
            </a:r>
            <a:endParaRPr lang="ru-RU" sz="2300">
              <a:latin typeface="Arial" pitchFamily="34" charset="0"/>
            </a:endParaRPr>
          </a:p>
        </p:txBody>
      </p:sp>
      <p:sp>
        <p:nvSpPr>
          <p:cNvPr id="809992" name="Text Box 8"/>
          <p:cNvSpPr txBox="1">
            <a:spLocks noChangeArrowheads="1"/>
          </p:cNvSpPr>
          <p:nvPr/>
        </p:nvSpPr>
        <p:spPr bwMode="auto">
          <a:xfrm>
            <a:off x="8532813" y="6308725"/>
            <a:ext cx="184150"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endParaRPr lang="de-DE" sz="2300">
              <a:latin typeface="Arial" pitchFamily="34" charset="0"/>
            </a:endParaRPr>
          </a:p>
        </p:txBody>
      </p:sp>
    </p:spTree>
  </p:cSld>
  <p:clrMapOvr>
    <a:masterClrMapping/>
  </p:clrMapOvr>
  <p:transition>
    <p:zoom/>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010" name="Text Box 2"/>
          <p:cNvSpPr txBox="1">
            <a:spLocks noChangeArrowheads="1"/>
          </p:cNvSpPr>
          <p:nvPr/>
        </p:nvSpPr>
        <p:spPr bwMode="auto">
          <a:xfrm>
            <a:off x="628650" y="1687513"/>
            <a:ext cx="8515350" cy="337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a:solidFill>
                  <a:srgbClr val="660033"/>
                </a:solidFill>
              </a:rPr>
              <a:t>Planning for the next half-year:</a:t>
            </a:r>
          </a:p>
          <a:p>
            <a:endParaRPr lang="en-US" sz="2400">
              <a:solidFill>
                <a:srgbClr val="660033"/>
              </a:solidFill>
            </a:endParaRPr>
          </a:p>
          <a:p>
            <a:pPr>
              <a:buFontTx/>
              <a:buChar char="•"/>
            </a:pPr>
            <a:r>
              <a:rPr lang="en-US" sz="2400">
                <a:solidFill>
                  <a:srgbClr val="000066"/>
                </a:solidFill>
              </a:rPr>
              <a:t> Further</a:t>
            </a:r>
            <a:r>
              <a:rPr lang="ru-RU" sz="2400">
                <a:solidFill>
                  <a:srgbClr val="000066"/>
                </a:solidFill>
              </a:rPr>
              <a:t> </a:t>
            </a:r>
            <a:r>
              <a:rPr lang="en-US" sz="2400">
                <a:solidFill>
                  <a:srgbClr val="000066"/>
                </a:solidFill>
              </a:rPr>
              <a:t>realization of</a:t>
            </a:r>
            <a:r>
              <a:rPr lang="ru-RU" sz="2400">
                <a:solidFill>
                  <a:srgbClr val="000066"/>
                </a:solidFill>
              </a:rPr>
              <a:t> </a:t>
            </a:r>
            <a:r>
              <a:rPr lang="en-US" sz="2400">
                <a:solidFill>
                  <a:srgbClr val="000066"/>
                </a:solidFill>
              </a:rPr>
              <a:t>experiments </a:t>
            </a:r>
          </a:p>
          <a:p>
            <a:r>
              <a:rPr lang="en-US" sz="2400">
                <a:solidFill>
                  <a:srgbClr val="000066"/>
                </a:solidFill>
              </a:rPr>
              <a:t>  according to matrix of tests:              November 2007          </a:t>
            </a:r>
          </a:p>
          <a:p>
            <a:r>
              <a:rPr lang="en-US" sz="2400">
                <a:solidFill>
                  <a:srgbClr val="000066"/>
                </a:solidFill>
              </a:rPr>
              <a:t> </a:t>
            </a:r>
          </a:p>
          <a:p>
            <a:pPr>
              <a:buFontTx/>
              <a:buChar char="•"/>
            </a:pPr>
            <a:endParaRPr lang="en-US" sz="2400">
              <a:solidFill>
                <a:srgbClr val="000066"/>
              </a:solidFill>
            </a:endParaRPr>
          </a:p>
          <a:p>
            <a:pPr>
              <a:buFontTx/>
              <a:buChar char="•"/>
            </a:pPr>
            <a:r>
              <a:rPr lang="en-US" sz="2400">
                <a:solidFill>
                  <a:srgbClr val="000066"/>
                </a:solidFill>
              </a:rPr>
              <a:t> Report: 	</a:t>
            </a:r>
            <a:r>
              <a:rPr lang="ru-RU" sz="2400">
                <a:solidFill>
                  <a:srgbClr val="000066"/>
                </a:solidFill>
              </a:rPr>
              <a:t>      </a:t>
            </a:r>
            <a:r>
              <a:rPr lang="en-US" sz="2400">
                <a:solidFill>
                  <a:srgbClr val="000066"/>
                </a:solidFill>
              </a:rPr>
              <a:t>                                     December 2007</a:t>
            </a:r>
          </a:p>
          <a:p>
            <a:endParaRPr lang="ru-RU" sz="2400">
              <a:solidFill>
                <a:srgbClr val="000066"/>
              </a:solidFill>
            </a:endParaRPr>
          </a:p>
          <a:p>
            <a:endParaRPr lang="ru-RU" sz="2400">
              <a:solidFill>
                <a:srgbClr val="000066"/>
              </a:solidFill>
            </a:endParaRPr>
          </a:p>
        </p:txBody>
      </p:sp>
      <p:sp>
        <p:nvSpPr>
          <p:cNvPr id="811011" name="Rectangle 3"/>
          <p:cNvSpPr>
            <a:spLocks noChangeArrowheads="1"/>
          </p:cNvSpPr>
          <p:nvPr/>
        </p:nvSpPr>
        <p:spPr bwMode="auto">
          <a:xfrm>
            <a:off x="252413" y="188913"/>
            <a:ext cx="8639175" cy="62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213" tIns="44607" rIns="89213" bIns="44607" anchor="ctr"/>
          <a:lstStyle/>
          <a:p>
            <a:pPr algn="ctr" defTabSz="892175"/>
            <a:r>
              <a:rPr lang="en-US" sz="2000" b="0">
                <a:solidFill>
                  <a:srgbClr val="990000"/>
                </a:solidFill>
                <a:latin typeface="Arial Black" pitchFamily="34" charset="0"/>
              </a:rPr>
              <a:t>WP 4: Containment parameters impact on iodine species behavior</a:t>
            </a:r>
            <a:br>
              <a:rPr lang="en-US" sz="2000" b="0">
                <a:solidFill>
                  <a:srgbClr val="990000"/>
                </a:solidFill>
                <a:latin typeface="Arial Black" pitchFamily="34" charset="0"/>
              </a:rPr>
            </a:br>
            <a:endParaRPr lang="ru-RU" sz="1600" b="0">
              <a:solidFill>
                <a:srgbClr val="990000"/>
              </a:solidFill>
              <a:latin typeface="Arial Black" pitchFamily="34" charset="0"/>
            </a:endParaRPr>
          </a:p>
        </p:txBody>
      </p:sp>
      <p:sp>
        <p:nvSpPr>
          <p:cNvPr id="811012" name="Rectangle 4"/>
          <p:cNvSpPr>
            <a:spLocks noChangeArrowheads="1"/>
          </p:cNvSpPr>
          <p:nvPr/>
        </p:nvSpPr>
        <p:spPr bwMode="auto">
          <a:xfrm>
            <a:off x="252413" y="692150"/>
            <a:ext cx="86391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600">
                <a:solidFill>
                  <a:srgbClr val="990000"/>
                </a:solidFill>
              </a:rPr>
              <a:t>(Task 6: Experimental investigations)</a:t>
            </a:r>
            <a:endParaRPr lang="ru-RU" sz="1600">
              <a:solidFill>
                <a:srgbClr val="990000"/>
              </a:solidFill>
            </a:endParaRPr>
          </a:p>
        </p:txBody>
      </p:sp>
      <p:sp>
        <p:nvSpPr>
          <p:cNvPr id="811013" name="Text Box 5"/>
          <p:cNvSpPr txBox="1">
            <a:spLocks noChangeArrowheads="1"/>
          </p:cNvSpPr>
          <p:nvPr/>
        </p:nvSpPr>
        <p:spPr bwMode="auto">
          <a:xfrm>
            <a:off x="8532813" y="6308725"/>
            <a:ext cx="508000"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2300">
                <a:latin typeface="Arial" pitchFamily="34" charset="0"/>
              </a:rPr>
              <a:t>62</a:t>
            </a:r>
            <a:endParaRPr lang="ru-RU" sz="2300">
              <a:latin typeface="Arial" pitchFamily="34" charset="0"/>
            </a:endParaRPr>
          </a:p>
        </p:txBody>
      </p:sp>
    </p:spTree>
  </p:cSld>
  <p:clrMapOvr>
    <a:masterClrMapping/>
  </p:clrMapOvr>
  <p:transition advClick="0">
    <p:zoom/>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4" name="Rectangle 2"/>
          <p:cNvSpPr>
            <a:spLocks noChangeArrowheads="1"/>
          </p:cNvSpPr>
          <p:nvPr/>
        </p:nvSpPr>
        <p:spPr bwMode="auto">
          <a:xfrm>
            <a:off x="252413" y="1123950"/>
            <a:ext cx="8639175" cy="1312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749300"/>
            <a:r>
              <a:rPr lang="en-US">
                <a:solidFill>
                  <a:srgbClr val="000066"/>
                </a:solidFill>
              </a:rPr>
              <a:t>Kinetic model has been developed for calculating the distribution of iodine forms among aqueous and gaseous phases</a:t>
            </a:r>
          </a:p>
          <a:p>
            <a:pPr defTabSz="749300"/>
            <a:endParaRPr lang="en-US" sz="1100">
              <a:solidFill>
                <a:srgbClr val="000066"/>
              </a:solidFill>
            </a:endParaRPr>
          </a:p>
          <a:p>
            <a:pPr defTabSz="749300"/>
            <a:r>
              <a:rPr lang="en-US">
                <a:solidFill>
                  <a:srgbClr val="000066"/>
                </a:solidFill>
              </a:rPr>
              <a:t>Model consist of:</a:t>
            </a:r>
            <a:endParaRPr lang="ru-RU">
              <a:solidFill>
                <a:srgbClr val="000066"/>
              </a:solidFill>
            </a:endParaRPr>
          </a:p>
        </p:txBody>
      </p:sp>
      <p:graphicFrame>
        <p:nvGraphicFramePr>
          <p:cNvPr id="812035" name="Group 3"/>
          <p:cNvGraphicFramePr>
            <a:graphicFrameLocks noGrp="1"/>
          </p:cNvGraphicFramePr>
          <p:nvPr/>
        </p:nvGraphicFramePr>
        <p:xfrm>
          <a:off x="250825" y="2781300"/>
          <a:ext cx="8639175" cy="3544888"/>
        </p:xfrm>
        <a:graphic>
          <a:graphicData uri="http://schemas.openxmlformats.org/drawingml/2006/table">
            <a:tbl>
              <a:tblPr/>
              <a:tblGrid>
                <a:gridCol w="5316538"/>
                <a:gridCol w="1660525"/>
                <a:gridCol w="1662112"/>
              </a:tblGrid>
              <a:tr h="5905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66"/>
                          </a:solidFill>
                          <a:effectLst/>
                          <a:latin typeface="Arial" pitchFamily="34" charset="0"/>
                          <a:cs typeface="Arial" pitchFamily="34" charset="0"/>
                        </a:rPr>
                        <a:t>Process</a:t>
                      </a:r>
                      <a:endParaRPr kumimoji="0" lang="en-US" sz="2000" b="0" i="0" u="none" strike="noStrike" cap="none" normalizeH="0" baseline="0" smtClean="0">
                        <a:ln>
                          <a:noFill/>
                        </a:ln>
                        <a:solidFill>
                          <a:srgbClr val="000066"/>
                        </a:solidFill>
                        <a:effectLst/>
                        <a:latin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66"/>
                          </a:solidFill>
                          <a:effectLst/>
                          <a:latin typeface="Arial" pitchFamily="34" charset="0"/>
                          <a:ea typeface="Times New Roman" pitchFamily="18" charset="0"/>
                          <a:cs typeface="Arial" pitchFamily="34" charset="0"/>
                        </a:rPr>
                        <a:t>Equation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66"/>
                          </a:solidFill>
                          <a:effectLst/>
                          <a:latin typeface="Arial" pitchFamily="34" charset="0"/>
                          <a:ea typeface="Times New Roman" pitchFamily="18" charset="0"/>
                          <a:cs typeface="Arial" pitchFamily="34" charset="0"/>
                        </a:rPr>
                        <a:t>toll</a:t>
                      </a:r>
                      <a:endParaRPr kumimoji="0" lang="en-US" sz="2000" b="0" i="0" u="none" strike="noStrike" cap="none" normalizeH="0" baseline="0" smtClean="0">
                        <a:ln>
                          <a:noFill/>
                        </a:ln>
                        <a:solidFill>
                          <a:srgbClr val="000066"/>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66"/>
                          </a:solidFill>
                          <a:effectLst/>
                          <a:latin typeface="Arial" pitchFamily="34" charset="0"/>
                        </a:rPr>
                        <a:t>Species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66"/>
                          </a:solidFill>
                          <a:effectLst/>
                          <a:latin typeface="Arial" pitchFamily="34" charset="0"/>
                        </a:rPr>
                        <a:t>toll</a:t>
                      </a:r>
                    </a:p>
                  </a:txBody>
                  <a:tcPr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44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66"/>
                          </a:solidFill>
                          <a:effectLst/>
                          <a:latin typeface="Arial" pitchFamily="34" charset="0"/>
                        </a:rPr>
                        <a:t>Water radiolysis</a:t>
                      </a:r>
                    </a:p>
                  </a:txBody>
                  <a:tcPr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66"/>
                          </a:solidFill>
                          <a:effectLst/>
                          <a:latin typeface="Arial" pitchFamily="34" charset="0"/>
                          <a:ea typeface="Times New Roman" pitchFamily="18" charset="0"/>
                          <a:cs typeface="Arial" pitchFamily="34" charset="0"/>
                        </a:rPr>
                        <a:t>5</a:t>
                      </a:r>
                      <a:r>
                        <a:rPr kumimoji="0" lang="ru-RU" sz="2000" b="1" i="0" u="none" strike="noStrike" cap="none" normalizeH="0" baseline="0" smtClean="0">
                          <a:ln>
                            <a:noFill/>
                          </a:ln>
                          <a:solidFill>
                            <a:srgbClr val="000066"/>
                          </a:solidFill>
                          <a:effectLst/>
                          <a:latin typeface="Arial" pitchFamily="34" charset="0"/>
                          <a:ea typeface="Times New Roman" pitchFamily="18" charset="0"/>
                          <a:cs typeface="Arial" pitchFamily="34" charset="0"/>
                        </a:rPr>
                        <a:t>4</a:t>
                      </a:r>
                      <a:endParaRPr kumimoji="0" lang="en-US" sz="2000" b="0" i="0" u="none" strike="noStrike" cap="none" normalizeH="0" baseline="0" smtClean="0">
                        <a:ln>
                          <a:noFill/>
                        </a:ln>
                        <a:solidFill>
                          <a:srgbClr val="000066"/>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66"/>
                          </a:solidFill>
                          <a:effectLst/>
                          <a:latin typeface="Arial" pitchFamily="34" charset="0"/>
                          <a:ea typeface="Times New Roman" pitchFamily="18" charset="0"/>
                          <a:cs typeface="Arial" pitchFamily="34" charset="0"/>
                        </a:rPr>
                        <a:t>9</a:t>
                      </a:r>
                      <a:endParaRPr kumimoji="0" lang="en-US" sz="2000" b="0" i="0" u="none" strike="noStrike" cap="none" normalizeH="0" baseline="0" smtClean="0">
                        <a:ln>
                          <a:noFill/>
                        </a:ln>
                        <a:solidFill>
                          <a:srgbClr val="000066"/>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7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66"/>
                          </a:solidFill>
                          <a:effectLst/>
                          <a:latin typeface="Arial" pitchFamily="34" charset="0"/>
                        </a:rPr>
                        <a:t>Iodine hydrolysis &amp; radiolysis</a:t>
                      </a:r>
                    </a:p>
                  </a:txBody>
                  <a:tcPr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66"/>
                          </a:solidFill>
                          <a:effectLst/>
                          <a:latin typeface="Arial" pitchFamily="34" charset="0"/>
                          <a:ea typeface="Times New Roman" pitchFamily="18" charset="0"/>
                          <a:cs typeface="Arial" pitchFamily="34" charset="0"/>
                        </a:rPr>
                        <a:t>26</a:t>
                      </a:r>
                      <a:endParaRPr kumimoji="0" lang="en-US" sz="2000" b="0" i="0" u="none" strike="noStrike" cap="none" normalizeH="0" baseline="0" smtClean="0">
                        <a:ln>
                          <a:noFill/>
                        </a:ln>
                        <a:solidFill>
                          <a:srgbClr val="000066"/>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66"/>
                          </a:solidFill>
                          <a:effectLst/>
                          <a:latin typeface="Arial" pitchFamily="34" charset="0"/>
                          <a:ea typeface="Times New Roman" pitchFamily="18" charset="0"/>
                          <a:cs typeface="Arial" pitchFamily="34" charset="0"/>
                        </a:rPr>
                        <a:t>12</a:t>
                      </a:r>
                      <a:endParaRPr kumimoji="0" lang="en-US" sz="2000" b="0" i="0" u="none" strike="noStrike" cap="none" normalizeH="0" baseline="0" smtClean="0">
                        <a:ln>
                          <a:noFill/>
                        </a:ln>
                        <a:solidFill>
                          <a:srgbClr val="000066"/>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8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66"/>
                          </a:solidFill>
                          <a:effectLst/>
                          <a:latin typeface="Arial" pitchFamily="34" charset="0"/>
                        </a:rPr>
                        <a:t>Radiolysis products and organic impurities</a:t>
                      </a:r>
                    </a:p>
                  </a:txBody>
                  <a:tcPr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66"/>
                          </a:solidFill>
                          <a:effectLst/>
                          <a:latin typeface="Arial" pitchFamily="34" charset="0"/>
                          <a:ea typeface="Times New Roman" pitchFamily="18" charset="0"/>
                          <a:cs typeface="Arial" pitchFamily="34" charset="0"/>
                        </a:rPr>
                        <a:t>18</a:t>
                      </a:r>
                      <a:endParaRPr kumimoji="0" lang="en-US" sz="2000" b="0" i="0" u="none" strike="noStrike" cap="none" normalizeH="0" baseline="0" smtClean="0">
                        <a:ln>
                          <a:noFill/>
                        </a:ln>
                        <a:solidFill>
                          <a:srgbClr val="000066"/>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rgbClr val="000066"/>
                          </a:solidFill>
                          <a:effectLst/>
                          <a:latin typeface="Arial" pitchFamily="34" charset="0"/>
                          <a:cs typeface="Arial" pitchFamily="34" charset="0"/>
                        </a:rPr>
                        <a:t>8</a:t>
                      </a:r>
                      <a:endParaRPr kumimoji="0" lang="en-US" sz="2000" b="0" i="0" u="none" strike="noStrike" cap="none" normalizeH="0" baseline="0" smtClean="0">
                        <a:ln>
                          <a:noFill/>
                        </a:ln>
                        <a:solidFill>
                          <a:srgbClr val="000066"/>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8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66"/>
                          </a:solidFill>
                          <a:effectLst/>
                          <a:latin typeface="Arial" pitchFamily="34" charset="0"/>
                        </a:rPr>
                        <a:t>Interaction of iodine forms on gaseous phase</a:t>
                      </a:r>
                    </a:p>
                  </a:txBody>
                  <a:tcPr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66"/>
                          </a:solidFill>
                          <a:effectLst/>
                          <a:latin typeface="Arial" pitchFamily="34" charset="0"/>
                          <a:ea typeface="Times New Roman" pitchFamily="18" charset="0"/>
                          <a:cs typeface="Arial" pitchFamily="34" charset="0"/>
                        </a:rPr>
                        <a:t>15</a:t>
                      </a:r>
                      <a:endParaRPr kumimoji="0" lang="en-US" sz="2000" b="0" i="0" u="none" strike="noStrike" cap="none" normalizeH="0" baseline="0" smtClean="0">
                        <a:ln>
                          <a:noFill/>
                        </a:ln>
                        <a:solidFill>
                          <a:srgbClr val="000066"/>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66"/>
                          </a:solidFill>
                          <a:effectLst/>
                          <a:latin typeface="Arial" pitchFamily="34" charset="0"/>
                          <a:ea typeface="Times New Roman" pitchFamily="18" charset="0"/>
                          <a:cs typeface="Arial" pitchFamily="34" charset="0"/>
                        </a:rPr>
                        <a:t>5</a:t>
                      </a:r>
                      <a:endParaRPr kumimoji="0" lang="en-US" sz="2000" b="0" i="0" u="none" strike="noStrike" cap="none" normalizeH="0" baseline="0" smtClean="0">
                        <a:ln>
                          <a:noFill/>
                        </a:ln>
                        <a:solidFill>
                          <a:srgbClr val="000066"/>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0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66"/>
                          </a:solidFill>
                          <a:effectLst/>
                          <a:latin typeface="Arial" pitchFamily="34" charset="0"/>
                        </a:rPr>
                        <a:t>Mass exchange between aqueous and gaseous phases</a:t>
                      </a:r>
                    </a:p>
                  </a:txBody>
                  <a:tcPr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66"/>
                          </a:solidFill>
                          <a:effectLst/>
                          <a:latin typeface="Arial" pitchFamily="34" charset="0"/>
                          <a:ea typeface="Times New Roman" pitchFamily="18" charset="0"/>
                          <a:cs typeface="Arial" pitchFamily="34" charset="0"/>
                        </a:rPr>
                        <a:t>7</a:t>
                      </a:r>
                      <a:endParaRPr kumimoji="0" lang="en-US" sz="2000" b="0" i="0" u="none" strike="noStrike" cap="none" normalizeH="0" baseline="0" smtClean="0">
                        <a:ln>
                          <a:noFill/>
                        </a:ln>
                        <a:solidFill>
                          <a:srgbClr val="000066"/>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66"/>
                          </a:solidFill>
                          <a:effectLst/>
                          <a:latin typeface="Arial" pitchFamily="34" charset="0"/>
                          <a:ea typeface="Times New Roman" pitchFamily="18" charset="0"/>
                          <a:cs typeface="Arial" pitchFamily="34" charset="0"/>
                        </a:rPr>
                        <a:t>7</a:t>
                      </a:r>
                      <a:endParaRPr kumimoji="0" lang="en-US" sz="2000" b="0" i="0" u="none" strike="noStrike" cap="none" normalizeH="0" baseline="0" smtClean="0">
                        <a:ln>
                          <a:noFill/>
                        </a:ln>
                        <a:solidFill>
                          <a:srgbClr val="000066"/>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4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66"/>
                          </a:solidFill>
                          <a:effectLst/>
                          <a:latin typeface="Arial" pitchFamily="34" charset="0"/>
                        </a:rPr>
                        <a:t>Sorption</a:t>
                      </a:r>
                      <a:r>
                        <a:rPr kumimoji="0" lang="ru-RU" sz="1800" b="1" i="0" u="none" strike="noStrike" cap="none" normalizeH="0" baseline="0" smtClean="0">
                          <a:ln>
                            <a:noFill/>
                          </a:ln>
                          <a:solidFill>
                            <a:srgbClr val="000066"/>
                          </a:solidFill>
                          <a:effectLst/>
                          <a:latin typeface="Arial" pitchFamily="34" charset="0"/>
                        </a:rPr>
                        <a:t>/</a:t>
                      </a:r>
                      <a:r>
                        <a:rPr kumimoji="0" lang="en-US" sz="1800" b="1" i="0" u="none" strike="noStrike" cap="none" normalizeH="0" baseline="0" smtClean="0">
                          <a:ln>
                            <a:noFill/>
                          </a:ln>
                          <a:solidFill>
                            <a:srgbClr val="000066"/>
                          </a:solidFill>
                          <a:effectLst/>
                          <a:latin typeface="Arial" pitchFamily="34" charset="0"/>
                        </a:rPr>
                        <a:t>desorption from</a:t>
                      </a:r>
                      <a:r>
                        <a:rPr kumimoji="0" lang="ru-RU" sz="1800" b="1" i="0" u="none" strike="noStrike" cap="none" normalizeH="0" baseline="0" smtClean="0">
                          <a:ln>
                            <a:noFill/>
                          </a:ln>
                          <a:solidFill>
                            <a:srgbClr val="000066"/>
                          </a:solidFill>
                          <a:effectLst/>
                          <a:latin typeface="Arial" pitchFamily="34" charset="0"/>
                        </a:rPr>
                        <a:t>/</a:t>
                      </a:r>
                      <a:r>
                        <a:rPr kumimoji="0" lang="en-US" sz="1800" b="1" i="0" u="none" strike="noStrike" cap="none" normalizeH="0" baseline="0" smtClean="0">
                          <a:ln>
                            <a:noFill/>
                          </a:ln>
                          <a:solidFill>
                            <a:srgbClr val="000066"/>
                          </a:solidFill>
                          <a:effectLst/>
                          <a:latin typeface="Arial" pitchFamily="34" charset="0"/>
                        </a:rPr>
                        <a:t>to surfaces</a:t>
                      </a:r>
                    </a:p>
                  </a:txBody>
                  <a:tcPr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66"/>
                          </a:solidFill>
                          <a:effectLst/>
                          <a:latin typeface="Arial" pitchFamily="34" charset="0"/>
                          <a:ea typeface="Times New Roman" pitchFamily="18" charset="0"/>
                          <a:cs typeface="Arial" pitchFamily="34" charset="0"/>
                        </a:rPr>
                        <a:t>10</a:t>
                      </a:r>
                      <a:endParaRPr kumimoji="0" lang="en-US" sz="2000" b="0" i="0" u="none" strike="noStrike" cap="none" normalizeH="0" baseline="0" smtClean="0">
                        <a:ln>
                          <a:noFill/>
                        </a:ln>
                        <a:solidFill>
                          <a:srgbClr val="000066"/>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66"/>
                          </a:solidFill>
                          <a:effectLst/>
                          <a:latin typeface="Arial" pitchFamily="34" charset="0"/>
                          <a:ea typeface="Times New Roman" pitchFamily="18" charset="0"/>
                          <a:cs typeface="Arial" pitchFamily="34" charset="0"/>
                        </a:rPr>
                        <a:t>6</a:t>
                      </a:r>
                      <a:endParaRPr kumimoji="0" lang="en-US" sz="2000" b="0" i="0" u="none" strike="noStrike" cap="none" normalizeH="0" baseline="0" smtClean="0">
                        <a:ln>
                          <a:noFill/>
                        </a:ln>
                        <a:solidFill>
                          <a:srgbClr val="000066"/>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12069" name="Rectangle 37"/>
          <p:cNvSpPr>
            <a:spLocks noChangeArrowheads="1"/>
          </p:cNvSpPr>
          <p:nvPr/>
        </p:nvSpPr>
        <p:spPr bwMode="auto">
          <a:xfrm>
            <a:off x="252413" y="188913"/>
            <a:ext cx="8639175" cy="62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213" tIns="44607" rIns="89213" bIns="44607" anchor="ctr"/>
          <a:lstStyle/>
          <a:p>
            <a:pPr algn="ctr" defTabSz="892175"/>
            <a:r>
              <a:rPr lang="en-US" sz="2000" b="0">
                <a:solidFill>
                  <a:srgbClr val="990000"/>
                </a:solidFill>
                <a:latin typeface="Arial Black" pitchFamily="34" charset="0"/>
              </a:rPr>
              <a:t>WP 4: Containment parameters impact on iodine species behavior</a:t>
            </a:r>
            <a:br>
              <a:rPr lang="en-US" sz="2000" b="0">
                <a:solidFill>
                  <a:srgbClr val="990000"/>
                </a:solidFill>
                <a:latin typeface="Arial Black" pitchFamily="34" charset="0"/>
              </a:rPr>
            </a:br>
            <a:endParaRPr lang="ru-RU" sz="1600" b="0">
              <a:solidFill>
                <a:srgbClr val="990000"/>
              </a:solidFill>
              <a:latin typeface="Arial Black" pitchFamily="34" charset="0"/>
            </a:endParaRPr>
          </a:p>
        </p:txBody>
      </p:sp>
      <p:sp>
        <p:nvSpPr>
          <p:cNvPr id="812070" name="Rectangle 38"/>
          <p:cNvSpPr>
            <a:spLocks noChangeArrowheads="1"/>
          </p:cNvSpPr>
          <p:nvPr/>
        </p:nvSpPr>
        <p:spPr bwMode="auto">
          <a:xfrm>
            <a:off x="252413" y="692150"/>
            <a:ext cx="86391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600">
                <a:solidFill>
                  <a:srgbClr val="990000"/>
                </a:solidFill>
              </a:rPr>
              <a:t>(Task 7: Theoretical and numerical modeling)</a:t>
            </a:r>
            <a:endParaRPr lang="ru-RU" sz="1600">
              <a:solidFill>
                <a:srgbClr val="990000"/>
              </a:solidFill>
            </a:endParaRPr>
          </a:p>
        </p:txBody>
      </p:sp>
      <p:sp>
        <p:nvSpPr>
          <p:cNvPr id="812071" name="Text Box 39"/>
          <p:cNvSpPr txBox="1">
            <a:spLocks noChangeArrowheads="1"/>
          </p:cNvSpPr>
          <p:nvPr/>
        </p:nvSpPr>
        <p:spPr bwMode="auto">
          <a:xfrm>
            <a:off x="8532813" y="6308725"/>
            <a:ext cx="508000"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2300">
                <a:latin typeface="Arial" pitchFamily="34" charset="0"/>
              </a:rPr>
              <a:t>63</a:t>
            </a:r>
            <a:endParaRPr lang="ru-RU" sz="2300">
              <a:latin typeface="Arial" pitchFamily="34" charset="0"/>
            </a:endParaRPr>
          </a:p>
        </p:txBody>
      </p:sp>
    </p:spTree>
  </p:cSld>
  <p:clrMapOvr>
    <a:masterClrMapping/>
  </p:clrMapOvr>
  <p:transition advClick="0">
    <p:zoom/>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4082" name="Object 2"/>
          <p:cNvGraphicFramePr>
            <a:graphicFrameLocks noChangeAspect="1"/>
          </p:cNvGraphicFramePr>
          <p:nvPr/>
        </p:nvGraphicFramePr>
        <p:xfrm>
          <a:off x="2051050" y="2276475"/>
          <a:ext cx="4960938" cy="595313"/>
        </p:xfrm>
        <a:graphic>
          <a:graphicData uri="http://schemas.openxmlformats.org/presentationml/2006/ole">
            <mc:AlternateContent xmlns:mc="http://schemas.openxmlformats.org/markup-compatibility/2006">
              <mc:Choice xmlns:v="urn:schemas-microsoft-com:vml" Requires="v">
                <p:oleObj spid="_x0000_s814089" name="Формула" r:id="rId3" imgW="2946240" imgH="419040" progId="Equation.3">
                  <p:embed/>
                </p:oleObj>
              </mc:Choice>
              <mc:Fallback>
                <p:oleObj name="Формула" r:id="rId3" imgW="2946240" imgH="4190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2276475"/>
                        <a:ext cx="4960938" cy="595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4083" name="Object 3"/>
          <p:cNvGraphicFramePr>
            <a:graphicFrameLocks noChangeAspect="1"/>
          </p:cNvGraphicFramePr>
          <p:nvPr/>
        </p:nvGraphicFramePr>
        <p:xfrm>
          <a:off x="1979613" y="3284538"/>
          <a:ext cx="5114925" cy="601662"/>
        </p:xfrm>
        <a:graphic>
          <a:graphicData uri="http://schemas.openxmlformats.org/presentationml/2006/ole">
            <mc:AlternateContent xmlns:mc="http://schemas.openxmlformats.org/markup-compatibility/2006">
              <mc:Choice xmlns:v="urn:schemas-microsoft-com:vml" Requires="v">
                <p:oleObj spid="_x0000_s814090" name="Формула" r:id="rId5" imgW="3085920" imgH="393480" progId="Equation.3">
                  <p:embed/>
                </p:oleObj>
              </mc:Choice>
              <mc:Fallback>
                <p:oleObj name="Формула" r:id="rId5" imgW="3085920" imgH="39348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9613" y="3284538"/>
                        <a:ext cx="5114925" cy="601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4084" name="Rectangle 4"/>
          <p:cNvSpPr>
            <a:spLocks noChangeArrowheads="1"/>
          </p:cNvSpPr>
          <p:nvPr/>
        </p:nvSpPr>
        <p:spPr bwMode="auto">
          <a:xfrm>
            <a:off x="582613" y="1196975"/>
            <a:ext cx="7994650" cy="79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749300"/>
            <a:r>
              <a:rPr lang="en-US">
                <a:solidFill>
                  <a:srgbClr val="000066"/>
                </a:solidFill>
              </a:rPr>
              <a:t>For adapting model to experiment two differential equations have been introduced:</a:t>
            </a:r>
            <a:endParaRPr lang="ru-RU">
              <a:solidFill>
                <a:srgbClr val="000066"/>
              </a:solidFill>
            </a:endParaRPr>
          </a:p>
        </p:txBody>
      </p:sp>
      <p:sp>
        <p:nvSpPr>
          <p:cNvPr id="814085" name="Rectangle 5"/>
          <p:cNvSpPr>
            <a:spLocks noChangeArrowheads="1"/>
          </p:cNvSpPr>
          <p:nvPr/>
        </p:nvSpPr>
        <p:spPr bwMode="auto">
          <a:xfrm>
            <a:off x="539750" y="4437063"/>
            <a:ext cx="8424863" cy="1312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749300"/>
            <a:r>
              <a:rPr lang="en-US" sz="1600">
                <a:solidFill>
                  <a:srgbClr val="000066"/>
                </a:solidFill>
              </a:rPr>
              <a:t>C</a:t>
            </a:r>
            <a:r>
              <a:rPr lang="en-US" sz="1200">
                <a:solidFill>
                  <a:srgbClr val="000066"/>
                </a:solidFill>
              </a:rPr>
              <a:t>aq</a:t>
            </a:r>
            <a:r>
              <a:rPr lang="en-US" sz="1400">
                <a:solidFill>
                  <a:srgbClr val="000066"/>
                </a:solidFill>
              </a:rPr>
              <a:t>(</a:t>
            </a:r>
            <a:r>
              <a:rPr lang="en-US" sz="1600">
                <a:solidFill>
                  <a:srgbClr val="000066"/>
                </a:solidFill>
              </a:rPr>
              <a:t>t) - concentration of aqua's form (</a:t>
            </a:r>
            <a:r>
              <a:rPr lang="ru-RU" sz="1600">
                <a:solidFill>
                  <a:srgbClr val="000066"/>
                </a:solidFill>
              </a:rPr>
              <a:t>С</a:t>
            </a:r>
            <a:r>
              <a:rPr lang="en-US" sz="1200">
                <a:solidFill>
                  <a:srgbClr val="000066"/>
                </a:solidFill>
              </a:rPr>
              <a:t>aq</a:t>
            </a:r>
            <a:r>
              <a:rPr lang="en-US" sz="1600">
                <a:solidFill>
                  <a:srgbClr val="000066"/>
                </a:solidFill>
              </a:rPr>
              <a:t> = [I</a:t>
            </a:r>
            <a:r>
              <a:rPr lang="en-US" sz="1600">
                <a:solidFill>
                  <a:srgbClr val="000066"/>
                </a:solidFill>
                <a:sym typeface="Symbol" pitchFamily="18" charset="2"/>
              </a:rPr>
              <a:t></a:t>
            </a:r>
            <a:r>
              <a:rPr lang="en-US" sz="1600">
                <a:solidFill>
                  <a:srgbClr val="000066"/>
                </a:solidFill>
              </a:rPr>
              <a:t>]</a:t>
            </a:r>
            <a:r>
              <a:rPr lang="en-US" sz="1200">
                <a:solidFill>
                  <a:srgbClr val="000066"/>
                </a:solidFill>
              </a:rPr>
              <a:t>aq</a:t>
            </a:r>
            <a:r>
              <a:rPr lang="en-US" sz="1600">
                <a:solidFill>
                  <a:srgbClr val="000066"/>
                </a:solidFill>
              </a:rPr>
              <a:t>), mol</a:t>
            </a:r>
            <a:r>
              <a:rPr lang="ru-RU" sz="1600">
                <a:solidFill>
                  <a:srgbClr val="000066"/>
                </a:solidFill>
              </a:rPr>
              <a:t>/</a:t>
            </a:r>
            <a:r>
              <a:rPr lang="en-US" sz="1600">
                <a:solidFill>
                  <a:srgbClr val="000066"/>
                </a:solidFill>
              </a:rPr>
              <a:t>dm</a:t>
            </a:r>
            <a:r>
              <a:rPr lang="en-US" sz="1600" baseline="30000">
                <a:solidFill>
                  <a:srgbClr val="000066"/>
                </a:solidFill>
              </a:rPr>
              <a:t>3</a:t>
            </a:r>
          </a:p>
          <a:p>
            <a:pPr defTabSz="749300"/>
            <a:endParaRPr lang="en-US" sz="900">
              <a:solidFill>
                <a:srgbClr val="000066"/>
              </a:solidFill>
            </a:endParaRPr>
          </a:p>
          <a:p>
            <a:pPr defTabSz="749300"/>
            <a:r>
              <a:rPr lang="ru-RU" sz="1600">
                <a:solidFill>
                  <a:srgbClr val="000066"/>
                </a:solidFill>
              </a:rPr>
              <a:t>С</a:t>
            </a:r>
            <a:r>
              <a:rPr lang="en-US" sz="1200">
                <a:solidFill>
                  <a:srgbClr val="000066"/>
                </a:solidFill>
              </a:rPr>
              <a:t>sorb</a:t>
            </a:r>
            <a:r>
              <a:rPr lang="en-US" sz="1600">
                <a:solidFill>
                  <a:srgbClr val="000066"/>
                </a:solidFill>
              </a:rPr>
              <a:t>(t) - concentration of sorption's forms (</a:t>
            </a:r>
            <a:r>
              <a:rPr lang="ru-RU" sz="1600">
                <a:solidFill>
                  <a:srgbClr val="000066"/>
                </a:solidFill>
              </a:rPr>
              <a:t>С</a:t>
            </a:r>
            <a:r>
              <a:rPr lang="en-US" sz="1200">
                <a:solidFill>
                  <a:srgbClr val="000066"/>
                </a:solidFill>
              </a:rPr>
              <a:t>sorb</a:t>
            </a:r>
            <a:r>
              <a:rPr lang="en-US" sz="1600">
                <a:solidFill>
                  <a:srgbClr val="000066"/>
                </a:solidFill>
              </a:rPr>
              <a:t> = [I</a:t>
            </a:r>
            <a:r>
              <a:rPr lang="en-US" sz="1600">
                <a:solidFill>
                  <a:srgbClr val="000066"/>
                </a:solidFill>
                <a:sym typeface="Symbol" pitchFamily="18" charset="2"/>
              </a:rPr>
              <a:t></a:t>
            </a:r>
            <a:r>
              <a:rPr lang="en-US" sz="1600">
                <a:solidFill>
                  <a:srgbClr val="000066"/>
                </a:solidFill>
              </a:rPr>
              <a:t>]</a:t>
            </a:r>
            <a:r>
              <a:rPr lang="en-US" sz="1200">
                <a:solidFill>
                  <a:srgbClr val="000066"/>
                </a:solidFill>
              </a:rPr>
              <a:t>s</a:t>
            </a:r>
            <a:r>
              <a:rPr lang="en-US" sz="1600">
                <a:solidFill>
                  <a:srgbClr val="000066"/>
                </a:solidFill>
              </a:rPr>
              <a:t>), mol</a:t>
            </a:r>
            <a:r>
              <a:rPr lang="ru-RU" sz="1600">
                <a:solidFill>
                  <a:srgbClr val="000066"/>
                </a:solidFill>
              </a:rPr>
              <a:t>/</a:t>
            </a:r>
            <a:r>
              <a:rPr lang="en-US" sz="1600">
                <a:solidFill>
                  <a:srgbClr val="000066"/>
                </a:solidFill>
              </a:rPr>
              <a:t>dm</a:t>
            </a:r>
            <a:r>
              <a:rPr lang="en-US" sz="1600" baseline="30000">
                <a:solidFill>
                  <a:srgbClr val="000066"/>
                </a:solidFill>
              </a:rPr>
              <a:t>2</a:t>
            </a:r>
          </a:p>
          <a:p>
            <a:pPr defTabSz="749300"/>
            <a:r>
              <a:rPr lang="en-US" sz="1600">
                <a:solidFill>
                  <a:srgbClr val="000066"/>
                </a:solidFill>
                <a:sym typeface="Symbol" pitchFamily="18" charset="2"/>
              </a:rPr>
              <a:t></a:t>
            </a:r>
            <a:r>
              <a:rPr lang="en-US" sz="1600">
                <a:solidFill>
                  <a:srgbClr val="000066"/>
                </a:solidFill>
              </a:rPr>
              <a:t> and </a:t>
            </a:r>
            <a:r>
              <a:rPr lang="en-US" sz="1600">
                <a:solidFill>
                  <a:srgbClr val="000066"/>
                </a:solidFill>
                <a:sym typeface="Symbol" pitchFamily="18" charset="2"/>
              </a:rPr>
              <a:t></a:t>
            </a:r>
            <a:r>
              <a:rPr lang="en-US" sz="1600">
                <a:solidFill>
                  <a:srgbClr val="000066"/>
                </a:solidFill>
              </a:rPr>
              <a:t>  - constants</a:t>
            </a:r>
            <a:r>
              <a:rPr lang="en-US">
                <a:solidFill>
                  <a:srgbClr val="000066"/>
                </a:solidFill>
              </a:rPr>
              <a:t> </a:t>
            </a:r>
            <a:r>
              <a:rPr lang="en-US" sz="1600">
                <a:solidFill>
                  <a:srgbClr val="000066"/>
                </a:solidFill>
              </a:rPr>
              <a:t>are</a:t>
            </a:r>
            <a:r>
              <a:rPr lang="en-US">
                <a:solidFill>
                  <a:srgbClr val="000066"/>
                </a:solidFill>
              </a:rPr>
              <a:t> </a:t>
            </a:r>
            <a:r>
              <a:rPr lang="en-US" sz="1600">
                <a:solidFill>
                  <a:srgbClr val="000066"/>
                </a:solidFill>
              </a:rPr>
              <a:t>chosen from comparison of calculated and experimental</a:t>
            </a:r>
          </a:p>
          <a:p>
            <a:pPr defTabSz="749300"/>
            <a:r>
              <a:rPr lang="en-US" sz="1600">
                <a:solidFill>
                  <a:srgbClr val="000066"/>
                </a:solidFill>
              </a:rPr>
              <a:t>                 dependences. </a:t>
            </a:r>
            <a:endParaRPr lang="ru-RU" sz="1600">
              <a:solidFill>
                <a:srgbClr val="000066"/>
              </a:solidFill>
            </a:endParaRPr>
          </a:p>
        </p:txBody>
      </p:sp>
      <p:sp>
        <p:nvSpPr>
          <p:cNvPr id="814086" name="Rectangle 6"/>
          <p:cNvSpPr>
            <a:spLocks noChangeArrowheads="1"/>
          </p:cNvSpPr>
          <p:nvPr/>
        </p:nvSpPr>
        <p:spPr bwMode="auto">
          <a:xfrm>
            <a:off x="252413" y="188913"/>
            <a:ext cx="8639175" cy="62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213" tIns="44607" rIns="89213" bIns="44607" anchor="ctr"/>
          <a:lstStyle/>
          <a:p>
            <a:pPr algn="ctr" defTabSz="892175"/>
            <a:r>
              <a:rPr lang="en-US" sz="2000" b="0">
                <a:solidFill>
                  <a:srgbClr val="990000"/>
                </a:solidFill>
                <a:latin typeface="Arial Black" pitchFamily="34" charset="0"/>
              </a:rPr>
              <a:t>WP 4: Containment parameters impact on iodine species behavior</a:t>
            </a:r>
            <a:br>
              <a:rPr lang="en-US" sz="2000" b="0">
                <a:solidFill>
                  <a:srgbClr val="990000"/>
                </a:solidFill>
                <a:latin typeface="Arial Black" pitchFamily="34" charset="0"/>
              </a:rPr>
            </a:br>
            <a:endParaRPr lang="ru-RU" sz="1600" b="0">
              <a:solidFill>
                <a:srgbClr val="990000"/>
              </a:solidFill>
              <a:latin typeface="Arial Black" pitchFamily="34" charset="0"/>
            </a:endParaRPr>
          </a:p>
        </p:txBody>
      </p:sp>
      <p:sp>
        <p:nvSpPr>
          <p:cNvPr id="814087" name="Rectangle 7"/>
          <p:cNvSpPr>
            <a:spLocks noChangeArrowheads="1"/>
          </p:cNvSpPr>
          <p:nvPr/>
        </p:nvSpPr>
        <p:spPr bwMode="auto">
          <a:xfrm>
            <a:off x="252413" y="692150"/>
            <a:ext cx="86391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600">
                <a:solidFill>
                  <a:srgbClr val="990000"/>
                </a:solidFill>
              </a:rPr>
              <a:t>(Task 7: Theoretical and numerical modeling)</a:t>
            </a:r>
            <a:endParaRPr lang="ru-RU" sz="1600">
              <a:solidFill>
                <a:srgbClr val="990000"/>
              </a:solidFill>
            </a:endParaRPr>
          </a:p>
        </p:txBody>
      </p:sp>
      <p:sp>
        <p:nvSpPr>
          <p:cNvPr id="814088" name="Text Box 8"/>
          <p:cNvSpPr txBox="1">
            <a:spLocks noChangeArrowheads="1"/>
          </p:cNvSpPr>
          <p:nvPr/>
        </p:nvSpPr>
        <p:spPr bwMode="auto">
          <a:xfrm>
            <a:off x="8532813" y="6308725"/>
            <a:ext cx="508000"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2300">
                <a:latin typeface="Arial" pitchFamily="34" charset="0"/>
              </a:rPr>
              <a:t>64</a:t>
            </a:r>
            <a:endParaRPr lang="ru-RU" sz="2300">
              <a:latin typeface="Arial" pitchFamily="34" charset="0"/>
            </a:endParaRPr>
          </a:p>
        </p:txBody>
      </p:sp>
    </p:spTree>
  </p:cSld>
  <p:clrMapOvr>
    <a:masterClrMapping/>
  </p:clrMapOvr>
  <p:transition advClick="0">
    <p:zoom/>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5106" name="Rectangle 2"/>
          <p:cNvSpPr>
            <a:spLocks noChangeArrowheads="1"/>
          </p:cNvSpPr>
          <p:nvPr/>
        </p:nvSpPr>
        <p:spPr bwMode="auto">
          <a:xfrm>
            <a:off x="517525" y="1123950"/>
            <a:ext cx="8043863"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749300"/>
            <a:r>
              <a:rPr lang="en-US" sz="2000">
                <a:solidFill>
                  <a:srgbClr val="000066"/>
                </a:solidFill>
              </a:rPr>
              <a:t>Results of Calculated on Model</a:t>
            </a:r>
            <a:endParaRPr lang="ru-RU" sz="2000">
              <a:solidFill>
                <a:srgbClr val="000066"/>
              </a:solidFill>
            </a:endParaRPr>
          </a:p>
        </p:txBody>
      </p:sp>
      <p:graphicFrame>
        <p:nvGraphicFramePr>
          <p:cNvPr id="815107" name="Group 3"/>
          <p:cNvGraphicFramePr>
            <a:graphicFrameLocks noGrp="1"/>
          </p:cNvGraphicFramePr>
          <p:nvPr>
            <p:ph/>
          </p:nvPr>
        </p:nvGraphicFramePr>
        <p:xfrm>
          <a:off x="517525" y="1557338"/>
          <a:ext cx="8010525" cy="3908425"/>
        </p:xfrm>
        <a:graphic>
          <a:graphicData uri="http://schemas.openxmlformats.org/drawingml/2006/table">
            <a:tbl>
              <a:tblPr/>
              <a:tblGrid>
                <a:gridCol w="1692275"/>
                <a:gridCol w="1511300"/>
                <a:gridCol w="1603375"/>
                <a:gridCol w="1598613"/>
                <a:gridCol w="1604962"/>
              </a:tblGrid>
              <a:tr h="315913">
                <a:tc rowSpan="3">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rPr>
                        <a:t>Test </a:t>
                      </a:r>
                      <a:r>
                        <a:rPr kumimoji="0" lang="ru-RU" sz="1800" b="1" i="0" u="none" strike="noStrike" cap="none" normalizeH="0" baseline="0" smtClean="0">
                          <a:ln>
                            <a:noFill/>
                          </a:ln>
                          <a:solidFill>
                            <a:schemeClr val="tx1"/>
                          </a:solidFill>
                          <a:effectLst/>
                          <a:latin typeface="Arial" pitchFamily="34" charset="0"/>
                        </a:rPr>
                        <a:t>№</a:t>
                      </a:r>
                    </a:p>
                  </a:txBody>
                  <a:tcPr marL="61704" marR="61704" marT="30852" marB="3085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rPr>
                        <a:t>Total iodine concentrations at test ending ( 2 hour )</a:t>
                      </a:r>
                      <a:endParaRPr kumimoji="0" lang="ru-RU" sz="1800" b="1" i="0" u="none" strike="noStrike" cap="none" normalizeH="0" baseline="0" smtClean="0">
                        <a:ln>
                          <a:noFill/>
                        </a:ln>
                        <a:solidFill>
                          <a:schemeClr val="tx1"/>
                        </a:solidFill>
                        <a:effectLst/>
                        <a:latin typeface="Arial" pitchFamily="34" charset="0"/>
                      </a:endParaRPr>
                    </a:p>
                  </a:txBody>
                  <a:tcPr marL="61704" marR="61704" marT="30852" marB="3085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tc hMerge="1">
                  <a:txBody>
                    <a:bodyPr/>
                    <a:lstStyle/>
                    <a:p>
                      <a:endParaRPr lang="de-DE"/>
                    </a:p>
                  </a:txBody>
                  <a:tcPr/>
                </a:tc>
                <a:tc hMerge="1">
                  <a:txBody>
                    <a:bodyPr/>
                    <a:lstStyle/>
                    <a:p>
                      <a:endParaRPr lang="de-DE"/>
                    </a:p>
                  </a:txBody>
                  <a:tcPr/>
                </a:tc>
              </a:tr>
              <a:tr h="604838">
                <a:tc vMerge="1">
                  <a:txBody>
                    <a:bodyPr/>
                    <a:lstStyle/>
                    <a:p>
                      <a:endParaRPr lang="de-DE"/>
                    </a:p>
                  </a:txBody>
                  <a:tcPr/>
                </a:tc>
                <a:tc gridSpan="2">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water phase, mg/l</a:t>
                      </a:r>
                      <a:endParaRPr kumimoji="0" lang="ru-RU" sz="1600" b="0" i="0" u="none" strike="noStrike" cap="none" normalizeH="0" baseline="0" smtClean="0">
                        <a:ln>
                          <a:noFill/>
                        </a:ln>
                        <a:solidFill>
                          <a:schemeClr val="tx1"/>
                        </a:solidFill>
                        <a:effectLst/>
                        <a:latin typeface="Arial" pitchFamily="34" charset="0"/>
                      </a:endParaRPr>
                    </a:p>
                  </a:txBody>
                  <a:tcPr marL="61704" marR="61704" marT="30852" marB="308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tc gridSpan="2">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gas phase, mkg</a:t>
                      </a:r>
                      <a:endParaRPr kumimoji="0" lang="ru-RU" sz="1600" b="0" i="0" u="none" strike="noStrike" cap="none" normalizeH="0" baseline="0" smtClean="0">
                        <a:ln>
                          <a:noFill/>
                        </a:ln>
                        <a:solidFill>
                          <a:schemeClr val="tx1"/>
                        </a:solidFill>
                        <a:effectLst/>
                        <a:latin typeface="Arial" pitchFamily="34" charset="0"/>
                      </a:endParaRPr>
                    </a:p>
                  </a:txBody>
                  <a:tcPr marL="61704" marR="61704" marT="30852" marB="3085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tr>
              <a:tr h="436563">
                <a:tc vMerge="1">
                  <a:txBody>
                    <a:bodyPr/>
                    <a:lstStyle/>
                    <a:p>
                      <a:endParaRPr lang="de-DE"/>
                    </a:p>
                  </a:txBody>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calculated</a:t>
                      </a:r>
                      <a:endParaRPr kumimoji="0" lang="ru-RU" sz="1400" b="1" i="0" u="none" strike="noStrike" cap="none" normalizeH="0" baseline="0" smtClean="0">
                        <a:ln>
                          <a:noFill/>
                        </a:ln>
                        <a:solidFill>
                          <a:schemeClr val="tx1"/>
                        </a:solidFill>
                        <a:effectLst/>
                        <a:latin typeface="Arial" pitchFamily="34" charset="0"/>
                      </a:endParaRPr>
                    </a:p>
                  </a:txBody>
                  <a:tcPr marL="61704" marR="61704" marT="30852" marB="308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experiment</a:t>
                      </a:r>
                      <a:endParaRPr kumimoji="0" lang="ru-RU" sz="1400" b="1" i="0" u="none" strike="noStrike" cap="none" normalizeH="0" baseline="0" smtClean="0">
                        <a:ln>
                          <a:noFill/>
                        </a:ln>
                        <a:solidFill>
                          <a:schemeClr val="tx1"/>
                        </a:solidFill>
                        <a:effectLst/>
                        <a:latin typeface="Arial" pitchFamily="34" charset="0"/>
                      </a:endParaRPr>
                    </a:p>
                  </a:txBody>
                  <a:tcPr marL="61704" marR="61704" marT="30852" marB="308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calculated</a:t>
                      </a:r>
                      <a:endParaRPr kumimoji="0" lang="ru-RU" sz="1400" b="1" i="0" u="none" strike="noStrike" cap="none" normalizeH="0" baseline="0" smtClean="0">
                        <a:ln>
                          <a:noFill/>
                        </a:ln>
                        <a:solidFill>
                          <a:schemeClr val="tx1"/>
                        </a:solidFill>
                        <a:effectLst/>
                        <a:latin typeface="Arial" pitchFamily="34" charset="0"/>
                      </a:endParaRPr>
                    </a:p>
                  </a:txBody>
                  <a:tcPr marL="61704" marR="61704" marT="30852" marB="308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experiment</a:t>
                      </a:r>
                      <a:endParaRPr kumimoji="0" lang="ru-RU" sz="1400" b="1" i="0" u="none" strike="noStrike" cap="none" normalizeH="0" baseline="0" smtClean="0">
                        <a:ln>
                          <a:noFill/>
                        </a:ln>
                        <a:solidFill>
                          <a:schemeClr val="tx1"/>
                        </a:solidFill>
                        <a:effectLst/>
                        <a:latin typeface="Arial" pitchFamily="34" charset="0"/>
                      </a:endParaRPr>
                    </a:p>
                  </a:txBody>
                  <a:tcPr marL="61704" marR="61704" marT="30852" marB="3085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4550">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rPr>
                        <a:t>I 6-2-1</a:t>
                      </a:r>
                      <a:endParaRPr kumimoji="0" lang="ru-RU" sz="1800" b="1" i="0" u="none" strike="noStrike" cap="none" normalizeH="0" baseline="0" smtClean="0">
                        <a:ln>
                          <a:noFill/>
                        </a:ln>
                        <a:solidFill>
                          <a:schemeClr val="tx1"/>
                        </a:solidFill>
                        <a:effectLst/>
                        <a:latin typeface="Arial" pitchFamily="34" charset="0"/>
                      </a:endParaRPr>
                    </a:p>
                  </a:txBody>
                  <a:tcPr marL="61704" marR="61704" marT="30852" marB="3085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smtClean="0">
                          <a:ln>
                            <a:noFill/>
                          </a:ln>
                          <a:solidFill>
                            <a:schemeClr val="tx1"/>
                          </a:solidFill>
                          <a:effectLst/>
                          <a:latin typeface="Arial" pitchFamily="34" charset="0"/>
                        </a:rPr>
                        <a:t>1,016</a:t>
                      </a:r>
                      <a:endParaRPr kumimoji="0" lang="ru-RU" sz="1700" b="1" i="0" u="none" strike="noStrike" cap="none" normalizeH="0" baseline="0" smtClean="0">
                        <a:ln>
                          <a:noFill/>
                        </a:ln>
                        <a:solidFill>
                          <a:schemeClr val="tx1"/>
                        </a:solidFill>
                        <a:effectLst/>
                        <a:latin typeface="Arial" pitchFamily="34" charset="0"/>
                      </a:endParaRPr>
                    </a:p>
                  </a:txBody>
                  <a:tcPr marL="61704" marR="61704" marT="30852" marB="308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smtClean="0">
                          <a:ln>
                            <a:noFill/>
                          </a:ln>
                          <a:solidFill>
                            <a:schemeClr val="tx1"/>
                          </a:solidFill>
                          <a:effectLst/>
                          <a:latin typeface="Arial" pitchFamily="34" charset="0"/>
                        </a:rPr>
                        <a:t>1,016</a:t>
                      </a:r>
                      <a:endParaRPr kumimoji="0" lang="ru-RU" sz="1700" b="1" i="0" u="none" strike="noStrike" cap="none" normalizeH="0" baseline="0" smtClean="0">
                        <a:ln>
                          <a:noFill/>
                        </a:ln>
                        <a:solidFill>
                          <a:schemeClr val="tx1"/>
                        </a:solidFill>
                        <a:effectLst/>
                        <a:latin typeface="Arial" pitchFamily="34" charset="0"/>
                      </a:endParaRPr>
                    </a:p>
                  </a:txBody>
                  <a:tcPr marL="61704" marR="61704" marT="30852" marB="308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smtClean="0">
                          <a:ln>
                            <a:noFill/>
                          </a:ln>
                          <a:solidFill>
                            <a:schemeClr val="tx1"/>
                          </a:solidFill>
                          <a:effectLst/>
                          <a:latin typeface="Arial" pitchFamily="34" charset="0"/>
                        </a:rPr>
                        <a:t>0,003</a:t>
                      </a:r>
                      <a:endParaRPr kumimoji="0" lang="ru-RU" sz="1700" b="1" i="0" u="none" strike="noStrike" cap="none" normalizeH="0" baseline="0" smtClean="0">
                        <a:ln>
                          <a:noFill/>
                        </a:ln>
                        <a:solidFill>
                          <a:schemeClr val="tx1"/>
                        </a:solidFill>
                        <a:effectLst/>
                        <a:latin typeface="Arial" pitchFamily="34" charset="0"/>
                      </a:endParaRPr>
                    </a:p>
                  </a:txBody>
                  <a:tcPr marL="61704" marR="61704" marT="30852" marB="308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smtClean="0">
                          <a:ln>
                            <a:noFill/>
                          </a:ln>
                          <a:solidFill>
                            <a:schemeClr val="tx1"/>
                          </a:solidFill>
                          <a:effectLst/>
                          <a:latin typeface="Arial" pitchFamily="34" charset="0"/>
                        </a:rPr>
                        <a:t>7,0</a:t>
                      </a:r>
                      <a:endParaRPr kumimoji="0" lang="ru-RU" sz="1700" b="1" i="0" u="none" strike="noStrike" cap="none" normalizeH="0" baseline="0" smtClean="0">
                        <a:ln>
                          <a:noFill/>
                        </a:ln>
                        <a:solidFill>
                          <a:schemeClr val="tx1"/>
                        </a:solidFill>
                        <a:effectLst/>
                        <a:latin typeface="Arial" pitchFamily="34" charset="0"/>
                      </a:endParaRPr>
                    </a:p>
                  </a:txBody>
                  <a:tcPr marL="61704" marR="61704" marT="30852" marB="3085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4550">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rPr>
                        <a:t>I 6-2-2*</a:t>
                      </a:r>
                      <a:endParaRPr kumimoji="0" lang="ru-RU" sz="1800" b="1" i="0" u="none" strike="noStrike" cap="none" normalizeH="0" baseline="0" smtClean="0">
                        <a:ln>
                          <a:noFill/>
                        </a:ln>
                        <a:solidFill>
                          <a:schemeClr val="tx1"/>
                        </a:solidFill>
                        <a:effectLst/>
                        <a:latin typeface="Arial" pitchFamily="34" charset="0"/>
                      </a:endParaRPr>
                    </a:p>
                  </a:txBody>
                  <a:tcPr marL="61704" marR="61704" marT="30852" marB="3085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smtClean="0">
                          <a:ln>
                            <a:noFill/>
                          </a:ln>
                          <a:solidFill>
                            <a:schemeClr val="tx1"/>
                          </a:solidFill>
                          <a:effectLst/>
                          <a:latin typeface="Arial" pitchFamily="34" charset="0"/>
                        </a:rPr>
                        <a:t>11,43</a:t>
                      </a:r>
                      <a:endParaRPr kumimoji="0" lang="ru-RU" sz="1700" b="1" i="0" u="none" strike="noStrike" cap="none" normalizeH="0" baseline="0" smtClean="0">
                        <a:ln>
                          <a:noFill/>
                        </a:ln>
                        <a:solidFill>
                          <a:schemeClr val="tx1"/>
                        </a:solidFill>
                        <a:effectLst/>
                        <a:latin typeface="Arial" pitchFamily="34" charset="0"/>
                      </a:endParaRPr>
                    </a:p>
                  </a:txBody>
                  <a:tcPr marL="61704" marR="61704" marT="30852" marB="308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smtClean="0">
                          <a:ln>
                            <a:noFill/>
                          </a:ln>
                          <a:solidFill>
                            <a:schemeClr val="tx1"/>
                          </a:solidFill>
                          <a:effectLst/>
                          <a:latin typeface="Arial" pitchFamily="34" charset="0"/>
                        </a:rPr>
                        <a:t>2,67</a:t>
                      </a:r>
                      <a:endParaRPr kumimoji="0" lang="ru-RU" sz="1700" b="1" i="0" u="none" strike="noStrike" cap="none" normalizeH="0" baseline="0" smtClean="0">
                        <a:ln>
                          <a:noFill/>
                        </a:ln>
                        <a:solidFill>
                          <a:schemeClr val="tx1"/>
                        </a:solidFill>
                        <a:effectLst/>
                        <a:latin typeface="Arial" pitchFamily="34" charset="0"/>
                      </a:endParaRPr>
                    </a:p>
                  </a:txBody>
                  <a:tcPr marL="61704" marR="61704" marT="30852" marB="308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smtClean="0">
                          <a:ln>
                            <a:noFill/>
                          </a:ln>
                          <a:solidFill>
                            <a:schemeClr val="tx1"/>
                          </a:solidFill>
                          <a:effectLst/>
                          <a:latin typeface="Arial" pitchFamily="34" charset="0"/>
                        </a:rPr>
                        <a:t>0,83</a:t>
                      </a:r>
                      <a:endParaRPr kumimoji="0" lang="ru-RU" sz="1700" b="1" i="0" u="none" strike="noStrike" cap="none" normalizeH="0" baseline="0" smtClean="0">
                        <a:ln>
                          <a:noFill/>
                        </a:ln>
                        <a:solidFill>
                          <a:schemeClr val="tx1"/>
                        </a:solidFill>
                        <a:effectLst/>
                        <a:latin typeface="Arial" pitchFamily="34" charset="0"/>
                      </a:endParaRPr>
                    </a:p>
                  </a:txBody>
                  <a:tcPr marL="61704" marR="61704" marT="30852" marB="308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smtClean="0">
                          <a:ln>
                            <a:noFill/>
                          </a:ln>
                          <a:solidFill>
                            <a:schemeClr val="tx1"/>
                          </a:solidFill>
                          <a:effectLst/>
                          <a:latin typeface="Arial" pitchFamily="34" charset="0"/>
                        </a:rPr>
                        <a:t>1200</a:t>
                      </a:r>
                      <a:endParaRPr kumimoji="0" lang="ru-RU" sz="1700" b="1" i="0" u="none" strike="noStrike" cap="none" normalizeH="0" baseline="0" smtClean="0">
                        <a:ln>
                          <a:noFill/>
                        </a:ln>
                        <a:solidFill>
                          <a:schemeClr val="tx1"/>
                        </a:solidFill>
                        <a:effectLst/>
                        <a:latin typeface="Arial" pitchFamily="34" charset="0"/>
                      </a:endParaRPr>
                    </a:p>
                  </a:txBody>
                  <a:tcPr marL="61704" marR="61704" marT="30852" marB="3085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2963">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rPr>
                        <a:t>I 6-2-3</a:t>
                      </a:r>
                      <a:endParaRPr kumimoji="0" lang="ru-RU" sz="1800" b="1" i="0" u="none" strike="noStrike" cap="none" normalizeH="0" baseline="0" smtClean="0">
                        <a:ln>
                          <a:noFill/>
                        </a:ln>
                        <a:solidFill>
                          <a:schemeClr val="tx1"/>
                        </a:solidFill>
                        <a:effectLst/>
                        <a:latin typeface="Arial" pitchFamily="34" charset="0"/>
                      </a:endParaRPr>
                    </a:p>
                  </a:txBody>
                  <a:tcPr marL="61704" marR="61704" marT="30852" marB="3085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smtClean="0">
                          <a:ln>
                            <a:noFill/>
                          </a:ln>
                          <a:solidFill>
                            <a:schemeClr val="tx1"/>
                          </a:solidFill>
                          <a:effectLst/>
                          <a:latin typeface="Arial" pitchFamily="34" charset="0"/>
                        </a:rPr>
                        <a:t>7,40</a:t>
                      </a:r>
                      <a:endParaRPr kumimoji="0" lang="ru-RU" sz="1700" b="1" i="0" u="none" strike="noStrike" cap="none" normalizeH="0" baseline="0" smtClean="0">
                        <a:ln>
                          <a:noFill/>
                        </a:ln>
                        <a:solidFill>
                          <a:schemeClr val="tx1"/>
                        </a:solidFill>
                        <a:effectLst/>
                        <a:latin typeface="Arial" pitchFamily="34" charset="0"/>
                      </a:endParaRPr>
                    </a:p>
                  </a:txBody>
                  <a:tcPr marL="61704" marR="61704" marT="30852" marB="308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smtClean="0">
                          <a:ln>
                            <a:noFill/>
                          </a:ln>
                          <a:solidFill>
                            <a:schemeClr val="tx1"/>
                          </a:solidFill>
                          <a:effectLst/>
                          <a:latin typeface="Arial" pitchFamily="34" charset="0"/>
                        </a:rPr>
                        <a:t>7,60</a:t>
                      </a:r>
                      <a:endParaRPr kumimoji="0" lang="ru-RU" sz="1700" b="1" i="0" u="none" strike="noStrike" cap="none" normalizeH="0" baseline="0" smtClean="0">
                        <a:ln>
                          <a:noFill/>
                        </a:ln>
                        <a:solidFill>
                          <a:schemeClr val="tx1"/>
                        </a:solidFill>
                        <a:effectLst/>
                        <a:latin typeface="Arial" pitchFamily="34" charset="0"/>
                      </a:endParaRPr>
                    </a:p>
                  </a:txBody>
                  <a:tcPr marL="61704" marR="61704" marT="30852" marB="308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smtClean="0">
                          <a:ln>
                            <a:noFill/>
                          </a:ln>
                          <a:solidFill>
                            <a:schemeClr val="tx1"/>
                          </a:solidFill>
                          <a:effectLst/>
                          <a:latin typeface="Arial" pitchFamily="34" charset="0"/>
                        </a:rPr>
                        <a:t>1,16</a:t>
                      </a:r>
                      <a:endParaRPr kumimoji="0" lang="ru-RU" sz="1700" b="1" i="0" u="none" strike="noStrike" cap="none" normalizeH="0" baseline="0" smtClean="0">
                        <a:ln>
                          <a:noFill/>
                        </a:ln>
                        <a:solidFill>
                          <a:schemeClr val="tx1"/>
                        </a:solidFill>
                        <a:effectLst/>
                        <a:latin typeface="Arial" pitchFamily="34" charset="0"/>
                      </a:endParaRPr>
                    </a:p>
                  </a:txBody>
                  <a:tcPr marL="61704" marR="61704" marT="30852" marB="308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smtClean="0">
                          <a:ln>
                            <a:noFill/>
                          </a:ln>
                          <a:solidFill>
                            <a:schemeClr val="tx1"/>
                          </a:solidFill>
                          <a:effectLst/>
                          <a:latin typeface="Arial" pitchFamily="34" charset="0"/>
                        </a:rPr>
                        <a:t>21</a:t>
                      </a:r>
                      <a:endParaRPr kumimoji="0" lang="ru-RU" sz="1700" b="1" i="0" u="none" strike="noStrike" cap="none" normalizeH="0" baseline="0" smtClean="0">
                        <a:ln>
                          <a:noFill/>
                        </a:ln>
                        <a:solidFill>
                          <a:schemeClr val="tx1"/>
                        </a:solidFill>
                        <a:effectLst/>
                        <a:latin typeface="Arial" pitchFamily="34" charset="0"/>
                      </a:endParaRPr>
                    </a:p>
                  </a:txBody>
                  <a:tcPr marL="61704" marR="61704" marT="30852" marB="3085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15144" name="Rectangle 40"/>
          <p:cNvSpPr>
            <a:spLocks noChangeArrowheads="1"/>
          </p:cNvSpPr>
          <p:nvPr/>
        </p:nvSpPr>
        <p:spPr bwMode="auto">
          <a:xfrm>
            <a:off x="395288" y="5445125"/>
            <a:ext cx="8516937" cy="1069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749300">
              <a:lnSpc>
                <a:spcPct val="90000"/>
              </a:lnSpc>
              <a:spcBef>
                <a:spcPct val="30000"/>
              </a:spcBef>
            </a:pPr>
            <a:r>
              <a:rPr lang="en-US" b="0">
                <a:solidFill>
                  <a:srgbClr val="000066"/>
                </a:solidFill>
              </a:rPr>
              <a:t>* </a:t>
            </a:r>
            <a:r>
              <a:rPr lang="en-US" sz="1600" b="0">
                <a:solidFill>
                  <a:srgbClr val="000066"/>
                </a:solidFill>
              </a:rPr>
              <a:t>at carrying out of this experiment an outflow of vapor and condensate from an autoclave was occurred, therefore values reported, obviously, undere-stimate of iodine concentration in a water phase and overestimate it in a gas phase where iodine has arrived not owing to volatility, but has been released by the vapor and a condensate.</a:t>
            </a:r>
            <a:r>
              <a:rPr lang="ru-RU" sz="1600" b="0">
                <a:solidFill>
                  <a:srgbClr val="000066"/>
                </a:solidFill>
              </a:rPr>
              <a:t> </a:t>
            </a:r>
            <a:endParaRPr lang="en-US" sz="1600" b="0">
              <a:solidFill>
                <a:srgbClr val="000066"/>
              </a:solidFill>
            </a:endParaRPr>
          </a:p>
        </p:txBody>
      </p:sp>
      <p:sp>
        <p:nvSpPr>
          <p:cNvPr id="815145" name="Rectangle 41"/>
          <p:cNvSpPr>
            <a:spLocks noChangeArrowheads="1"/>
          </p:cNvSpPr>
          <p:nvPr/>
        </p:nvSpPr>
        <p:spPr bwMode="auto">
          <a:xfrm>
            <a:off x="252413" y="188913"/>
            <a:ext cx="8639175" cy="62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213" tIns="44607" rIns="89213" bIns="44607" anchor="ctr"/>
          <a:lstStyle/>
          <a:p>
            <a:pPr algn="ctr" defTabSz="892175"/>
            <a:r>
              <a:rPr lang="en-US" sz="2000" b="0">
                <a:solidFill>
                  <a:srgbClr val="990000"/>
                </a:solidFill>
                <a:latin typeface="Arial Black" pitchFamily="34" charset="0"/>
              </a:rPr>
              <a:t>WP 4: Containment parameters impact on iodine species behavior</a:t>
            </a:r>
            <a:br>
              <a:rPr lang="en-US" sz="2000" b="0">
                <a:solidFill>
                  <a:srgbClr val="990000"/>
                </a:solidFill>
                <a:latin typeface="Arial Black" pitchFamily="34" charset="0"/>
              </a:rPr>
            </a:br>
            <a:endParaRPr lang="ru-RU" sz="1600" b="0">
              <a:solidFill>
                <a:srgbClr val="990000"/>
              </a:solidFill>
              <a:latin typeface="Arial Black" pitchFamily="34" charset="0"/>
            </a:endParaRPr>
          </a:p>
        </p:txBody>
      </p:sp>
      <p:sp>
        <p:nvSpPr>
          <p:cNvPr id="815146" name="Rectangle 42"/>
          <p:cNvSpPr>
            <a:spLocks noChangeArrowheads="1"/>
          </p:cNvSpPr>
          <p:nvPr/>
        </p:nvSpPr>
        <p:spPr bwMode="auto">
          <a:xfrm>
            <a:off x="252413" y="692150"/>
            <a:ext cx="86391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600">
                <a:solidFill>
                  <a:srgbClr val="990000"/>
                </a:solidFill>
              </a:rPr>
              <a:t>(Task 7: Theoretical and numerical modeling)</a:t>
            </a:r>
            <a:endParaRPr lang="ru-RU" sz="1600">
              <a:solidFill>
                <a:srgbClr val="990000"/>
              </a:solidFill>
            </a:endParaRPr>
          </a:p>
        </p:txBody>
      </p:sp>
      <p:sp>
        <p:nvSpPr>
          <p:cNvPr id="815147" name="Text Box 43"/>
          <p:cNvSpPr txBox="1">
            <a:spLocks noChangeArrowheads="1"/>
          </p:cNvSpPr>
          <p:nvPr/>
        </p:nvSpPr>
        <p:spPr bwMode="auto">
          <a:xfrm>
            <a:off x="8532813" y="6308725"/>
            <a:ext cx="508000"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2300">
                <a:latin typeface="Arial" pitchFamily="34" charset="0"/>
              </a:rPr>
              <a:t>65</a:t>
            </a:r>
            <a:endParaRPr lang="ru-RU" sz="2300">
              <a:latin typeface="Arial" pitchFamily="34" charset="0"/>
            </a:endParaRPr>
          </a:p>
        </p:txBody>
      </p:sp>
    </p:spTree>
  </p:cSld>
  <p:clrMapOvr>
    <a:masterClrMapping/>
  </p:clrMapOvr>
  <p:transition advClick="0">
    <p:zoom/>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130" name="Text Box 2"/>
          <p:cNvSpPr txBox="1">
            <a:spLocks noChangeArrowheads="1"/>
          </p:cNvSpPr>
          <p:nvPr/>
        </p:nvSpPr>
        <p:spPr bwMode="auto">
          <a:xfrm>
            <a:off x="517525" y="1196975"/>
            <a:ext cx="7977188"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pPr>
            <a:r>
              <a:rPr lang="en-US">
                <a:solidFill>
                  <a:srgbClr val="990000"/>
                </a:solidFill>
              </a:rPr>
              <a:t>Conclusion</a:t>
            </a:r>
            <a:endParaRPr lang="ru-RU">
              <a:solidFill>
                <a:srgbClr val="990000"/>
              </a:solidFill>
            </a:endParaRPr>
          </a:p>
        </p:txBody>
      </p:sp>
      <p:sp>
        <p:nvSpPr>
          <p:cNvPr id="816131" name="Text Box 3"/>
          <p:cNvSpPr txBox="1">
            <a:spLocks noChangeArrowheads="1"/>
          </p:cNvSpPr>
          <p:nvPr/>
        </p:nvSpPr>
        <p:spPr bwMode="auto">
          <a:xfrm>
            <a:off x="849313" y="1628775"/>
            <a:ext cx="7726362" cy="2197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defTabSz="749300">
              <a:defRPr sz="2400">
                <a:solidFill>
                  <a:schemeClr val="tx1"/>
                </a:solidFill>
                <a:latin typeface="Times New Roman" pitchFamily="18" charset="0"/>
              </a:defRPr>
            </a:lvl1pPr>
            <a:lvl2pPr marL="914400" indent="-457200" defTabSz="749300">
              <a:defRPr sz="2400">
                <a:solidFill>
                  <a:schemeClr val="tx1"/>
                </a:solidFill>
                <a:latin typeface="Times New Roman" pitchFamily="18" charset="0"/>
              </a:defRPr>
            </a:lvl2pPr>
            <a:lvl3pPr marL="1371600" indent="-457200" defTabSz="749300">
              <a:defRPr sz="2400">
                <a:solidFill>
                  <a:schemeClr val="tx1"/>
                </a:solidFill>
                <a:latin typeface="Times New Roman" pitchFamily="18" charset="0"/>
              </a:defRPr>
            </a:lvl3pPr>
            <a:lvl4pPr marL="1828800" indent="-457200" defTabSz="749300">
              <a:defRPr sz="2400">
                <a:solidFill>
                  <a:schemeClr val="tx1"/>
                </a:solidFill>
                <a:latin typeface="Times New Roman" pitchFamily="18" charset="0"/>
              </a:defRPr>
            </a:lvl4pPr>
            <a:lvl5pPr marL="2286000" indent="-457200" defTabSz="749300">
              <a:defRPr sz="2400">
                <a:solidFill>
                  <a:schemeClr val="tx1"/>
                </a:solidFill>
                <a:latin typeface="Times New Roman" pitchFamily="18" charset="0"/>
              </a:defRPr>
            </a:lvl5pPr>
            <a:lvl6pPr marL="2743200" indent="-457200" defTabSz="749300" fontAlgn="base">
              <a:spcBef>
                <a:spcPct val="0"/>
              </a:spcBef>
              <a:spcAft>
                <a:spcPct val="0"/>
              </a:spcAft>
              <a:defRPr sz="2400">
                <a:solidFill>
                  <a:schemeClr val="tx1"/>
                </a:solidFill>
                <a:latin typeface="Times New Roman" pitchFamily="18" charset="0"/>
              </a:defRPr>
            </a:lvl6pPr>
            <a:lvl7pPr marL="3200400" indent="-457200" defTabSz="749300" fontAlgn="base">
              <a:spcBef>
                <a:spcPct val="0"/>
              </a:spcBef>
              <a:spcAft>
                <a:spcPct val="0"/>
              </a:spcAft>
              <a:defRPr sz="2400">
                <a:solidFill>
                  <a:schemeClr val="tx1"/>
                </a:solidFill>
                <a:latin typeface="Times New Roman" pitchFamily="18" charset="0"/>
              </a:defRPr>
            </a:lvl7pPr>
            <a:lvl8pPr marL="3657600" indent="-457200" defTabSz="749300" fontAlgn="base">
              <a:spcBef>
                <a:spcPct val="0"/>
              </a:spcBef>
              <a:spcAft>
                <a:spcPct val="0"/>
              </a:spcAft>
              <a:defRPr sz="2400">
                <a:solidFill>
                  <a:schemeClr val="tx1"/>
                </a:solidFill>
                <a:latin typeface="Times New Roman" pitchFamily="18" charset="0"/>
              </a:defRPr>
            </a:lvl8pPr>
            <a:lvl9pPr marL="4114800" indent="-457200" defTabSz="749300" fontAlgn="base">
              <a:spcBef>
                <a:spcPct val="0"/>
              </a:spcBef>
              <a:spcAft>
                <a:spcPct val="0"/>
              </a:spcAft>
              <a:defRPr sz="2400">
                <a:solidFill>
                  <a:schemeClr val="tx1"/>
                </a:solidFill>
                <a:latin typeface="Times New Roman" pitchFamily="18" charset="0"/>
              </a:defRPr>
            </a:lvl9pPr>
          </a:lstStyle>
          <a:p>
            <a:pPr>
              <a:buFontTx/>
              <a:buAutoNum type="arabicPeriod"/>
            </a:pPr>
            <a:r>
              <a:rPr lang="en-US" sz="2300">
                <a:solidFill>
                  <a:srgbClr val="000066"/>
                </a:solidFill>
                <a:latin typeface="Arial" pitchFamily="34" charset="0"/>
              </a:rPr>
              <a:t>Iodine model has been adapted to experiment</a:t>
            </a:r>
          </a:p>
          <a:p>
            <a:pPr>
              <a:buFontTx/>
              <a:buAutoNum type="arabicPeriod"/>
            </a:pPr>
            <a:r>
              <a:rPr lang="en-US" sz="2300">
                <a:solidFill>
                  <a:srgbClr val="000066"/>
                </a:solidFill>
                <a:latin typeface="Arial" pitchFamily="34" charset="0"/>
              </a:rPr>
              <a:t>Pre-test calculation and a part of post-test calculation have been performed </a:t>
            </a:r>
          </a:p>
          <a:p>
            <a:pPr>
              <a:buFontTx/>
              <a:buAutoNum type="arabicPeriod"/>
            </a:pPr>
            <a:r>
              <a:rPr lang="en-US" sz="2300">
                <a:solidFill>
                  <a:srgbClr val="000066"/>
                </a:solidFill>
                <a:latin typeface="Arial" pitchFamily="34" charset="0"/>
              </a:rPr>
              <a:t>Created and adapted model is being improved for best agreement between calculation and experimental data</a:t>
            </a:r>
            <a:endParaRPr lang="ru-RU" sz="2300">
              <a:solidFill>
                <a:srgbClr val="000066"/>
              </a:solidFill>
              <a:latin typeface="Arial" pitchFamily="34" charset="0"/>
            </a:endParaRPr>
          </a:p>
        </p:txBody>
      </p:sp>
      <p:sp>
        <p:nvSpPr>
          <p:cNvPr id="816132" name="Rectangle 4"/>
          <p:cNvSpPr>
            <a:spLocks noChangeArrowheads="1"/>
          </p:cNvSpPr>
          <p:nvPr/>
        </p:nvSpPr>
        <p:spPr bwMode="auto">
          <a:xfrm>
            <a:off x="611188" y="4149725"/>
            <a:ext cx="7978775" cy="1846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749300"/>
            <a:r>
              <a:rPr lang="en-US">
                <a:solidFill>
                  <a:srgbClr val="990000"/>
                </a:solidFill>
              </a:rPr>
              <a:t>Planning for the next half-year:</a:t>
            </a:r>
          </a:p>
          <a:p>
            <a:pPr defTabSz="749300"/>
            <a:endParaRPr lang="en-US">
              <a:solidFill>
                <a:srgbClr val="990000"/>
              </a:solidFill>
            </a:endParaRPr>
          </a:p>
          <a:p>
            <a:pPr defTabSz="749300">
              <a:buFontTx/>
              <a:buChar char="•"/>
            </a:pPr>
            <a:r>
              <a:rPr lang="en-US">
                <a:solidFill>
                  <a:srgbClr val="000066"/>
                </a:solidFill>
              </a:rPr>
              <a:t> Post</a:t>
            </a:r>
            <a:r>
              <a:rPr lang="ru-RU">
                <a:solidFill>
                  <a:srgbClr val="000066"/>
                </a:solidFill>
              </a:rPr>
              <a:t>-</a:t>
            </a:r>
            <a:r>
              <a:rPr lang="en-US">
                <a:solidFill>
                  <a:srgbClr val="000066"/>
                </a:solidFill>
              </a:rPr>
              <a:t>test calculation:  	November 2007</a:t>
            </a:r>
          </a:p>
          <a:p>
            <a:pPr defTabSz="749300">
              <a:buFontTx/>
              <a:buChar char="•"/>
            </a:pPr>
            <a:endParaRPr lang="en-US">
              <a:solidFill>
                <a:srgbClr val="000066"/>
              </a:solidFill>
            </a:endParaRPr>
          </a:p>
          <a:p>
            <a:pPr defTabSz="749300">
              <a:buFontTx/>
              <a:buChar char="•"/>
            </a:pPr>
            <a:r>
              <a:rPr lang="en-US">
                <a:solidFill>
                  <a:srgbClr val="000066"/>
                </a:solidFill>
              </a:rPr>
              <a:t> Report: 			         December 2007</a:t>
            </a:r>
          </a:p>
        </p:txBody>
      </p:sp>
      <p:sp>
        <p:nvSpPr>
          <p:cNvPr id="816133" name="Rectangle 5"/>
          <p:cNvSpPr>
            <a:spLocks noChangeArrowheads="1"/>
          </p:cNvSpPr>
          <p:nvPr/>
        </p:nvSpPr>
        <p:spPr bwMode="auto">
          <a:xfrm>
            <a:off x="252413" y="188913"/>
            <a:ext cx="8639175" cy="62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213" tIns="44607" rIns="89213" bIns="44607" anchor="ctr"/>
          <a:lstStyle/>
          <a:p>
            <a:pPr algn="ctr" defTabSz="892175"/>
            <a:r>
              <a:rPr lang="en-US" sz="2000" b="0">
                <a:solidFill>
                  <a:srgbClr val="990000"/>
                </a:solidFill>
                <a:latin typeface="Arial Black" pitchFamily="34" charset="0"/>
              </a:rPr>
              <a:t>WP 4: Containment parameters impact on iodine species behavior</a:t>
            </a:r>
            <a:br>
              <a:rPr lang="en-US" sz="2000" b="0">
                <a:solidFill>
                  <a:srgbClr val="990000"/>
                </a:solidFill>
                <a:latin typeface="Arial Black" pitchFamily="34" charset="0"/>
              </a:rPr>
            </a:br>
            <a:endParaRPr lang="ru-RU" sz="1600" b="0">
              <a:solidFill>
                <a:srgbClr val="990000"/>
              </a:solidFill>
              <a:latin typeface="Arial Black" pitchFamily="34" charset="0"/>
            </a:endParaRPr>
          </a:p>
        </p:txBody>
      </p:sp>
      <p:sp>
        <p:nvSpPr>
          <p:cNvPr id="816134" name="Rectangle 6"/>
          <p:cNvSpPr>
            <a:spLocks noChangeArrowheads="1"/>
          </p:cNvSpPr>
          <p:nvPr/>
        </p:nvSpPr>
        <p:spPr bwMode="auto">
          <a:xfrm>
            <a:off x="252413" y="692150"/>
            <a:ext cx="86391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600">
                <a:solidFill>
                  <a:srgbClr val="990000"/>
                </a:solidFill>
              </a:rPr>
              <a:t>(Task 7: Theoretical and numerical modeling)</a:t>
            </a:r>
            <a:endParaRPr lang="ru-RU" sz="1600">
              <a:solidFill>
                <a:srgbClr val="990000"/>
              </a:solidFill>
            </a:endParaRPr>
          </a:p>
        </p:txBody>
      </p:sp>
      <p:sp>
        <p:nvSpPr>
          <p:cNvPr id="816135" name="Text Box 7"/>
          <p:cNvSpPr txBox="1">
            <a:spLocks noChangeArrowheads="1"/>
          </p:cNvSpPr>
          <p:nvPr/>
        </p:nvSpPr>
        <p:spPr bwMode="auto">
          <a:xfrm>
            <a:off x="8532813" y="6308725"/>
            <a:ext cx="508000"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2300">
                <a:latin typeface="Arial" pitchFamily="34" charset="0"/>
              </a:rPr>
              <a:t>66</a:t>
            </a:r>
            <a:endParaRPr lang="ru-RU" sz="2300">
              <a:latin typeface="Arial" pitchFamily="34" charset="0"/>
            </a:endParaRPr>
          </a:p>
        </p:txBody>
      </p:sp>
    </p:spTree>
  </p:cSld>
  <p:clrMapOvr>
    <a:masterClrMapping/>
  </p:clrMapOvr>
  <p:transition advClick="0">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7211" name="Group 59"/>
          <p:cNvGraphicFramePr>
            <a:graphicFrameLocks noGrp="1"/>
          </p:cNvGraphicFramePr>
          <p:nvPr/>
        </p:nvGraphicFramePr>
        <p:xfrm>
          <a:off x="468313" y="1700213"/>
          <a:ext cx="8077200" cy="4816159"/>
        </p:xfrm>
        <a:graphic>
          <a:graphicData uri="http://schemas.openxmlformats.org/drawingml/2006/table">
            <a:tbl>
              <a:tblPr/>
              <a:tblGrid>
                <a:gridCol w="2286000"/>
                <a:gridCol w="762000"/>
                <a:gridCol w="914400"/>
                <a:gridCol w="4114800"/>
              </a:tblGrid>
              <a:tr h="450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rgbClr val="000066"/>
                          </a:solidFill>
                          <a:effectLst/>
                          <a:latin typeface="Arial" pitchFamily="34" charset="0"/>
                          <a:cs typeface="Times New Roman" pitchFamily="18" charset="0"/>
                        </a:rPr>
                        <a:t>Group of phenomena</a:t>
                      </a:r>
                      <a:endParaRPr kumimoji="0" lang="ru-RU" sz="1300" b="1" i="0" u="none" strike="noStrike" cap="none" normalizeH="0" baseline="0" smtClean="0">
                        <a:ln>
                          <a:noFill/>
                        </a:ln>
                        <a:solidFill>
                          <a:srgbClr val="000066"/>
                        </a:solidFill>
                        <a:effectLst/>
                        <a:latin typeface="Arial"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100" b="1" i="0" u="none" strike="noStrike" cap="none" normalizeH="0" baseline="0" smtClean="0">
                          <a:ln>
                            <a:noFill/>
                          </a:ln>
                          <a:solidFill>
                            <a:srgbClr val="000066"/>
                          </a:solidFill>
                          <a:effectLst/>
                          <a:latin typeface="Arial" pitchFamily="34" charset="0"/>
                          <a:cs typeface="Times New Roman" pitchFamily="18" charset="0"/>
                        </a:rPr>
                        <a:t>Uncertainty</a:t>
                      </a:r>
                      <a:endParaRPr kumimoji="0" lang="ru-RU" sz="1100" b="1" i="0" u="none" strike="noStrike" cap="none" normalizeH="0" baseline="0" smtClean="0">
                        <a:ln>
                          <a:noFill/>
                        </a:ln>
                        <a:solidFill>
                          <a:srgbClr val="000066"/>
                        </a:solidFill>
                        <a:effectLst/>
                        <a:latin typeface="Arial"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rgbClr val="000066"/>
                          </a:solidFill>
                          <a:effectLst/>
                          <a:latin typeface="Arial" pitchFamily="34" charset="0"/>
                          <a:cs typeface="Times New Roman" pitchFamily="18" charset="0"/>
                        </a:rPr>
                        <a:t>Sensitivity</a:t>
                      </a:r>
                      <a:endParaRPr kumimoji="0" lang="ru-RU" sz="1300" b="1" i="0" u="none" strike="noStrike" cap="none" normalizeH="0" baseline="0" smtClean="0">
                        <a:ln>
                          <a:noFill/>
                        </a:ln>
                        <a:solidFill>
                          <a:srgbClr val="000066"/>
                        </a:solidFill>
                        <a:effectLst/>
                        <a:latin typeface="Arial"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rgbClr val="000066"/>
                          </a:solidFill>
                          <a:effectLst/>
                          <a:latin typeface="Arial" pitchFamily="34" charset="0"/>
                          <a:cs typeface="Times New Roman" pitchFamily="18" charset="0"/>
                        </a:rPr>
                        <a:t>Note</a:t>
                      </a:r>
                      <a:endParaRPr kumimoji="0" lang="ru-RU" sz="900" b="1" i="0" u="none" strike="noStrike" cap="none" normalizeH="0" baseline="0" smtClean="0">
                        <a:ln>
                          <a:noFill/>
                        </a:ln>
                        <a:solidFill>
                          <a:srgbClr val="000066"/>
                        </a:solidFill>
                        <a:effectLst/>
                        <a:latin typeface="Arial"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smtClean="0">
                          <a:ln>
                            <a:noFill/>
                          </a:ln>
                          <a:solidFill>
                            <a:srgbClr val="000066"/>
                          </a:solidFill>
                          <a:effectLst/>
                          <a:latin typeface="Arial" pitchFamily="34" charset="0"/>
                          <a:cs typeface="Times New Roman" pitchFamily="18" charset="0"/>
                        </a:rPr>
                        <a:t>Accumulation of FP in fuel</a:t>
                      </a:r>
                      <a:endParaRPr kumimoji="0" lang="ru-RU" sz="1100" b="1" i="0" u="none" strike="noStrike" cap="none" normalizeH="0" baseline="0" smtClean="0">
                        <a:ln>
                          <a:noFill/>
                        </a:ln>
                        <a:solidFill>
                          <a:srgbClr val="000066"/>
                        </a:solidFill>
                        <a:effectLst/>
                        <a:latin typeface="Arial"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rgbClr val="000066"/>
                          </a:solidFill>
                          <a:effectLst/>
                          <a:latin typeface="Arial" pitchFamily="34" charset="0"/>
                          <a:cs typeface="Times New Roman" pitchFamily="18" charset="0"/>
                        </a:rPr>
                        <a:t>L</a:t>
                      </a:r>
                      <a:endParaRPr kumimoji="0" lang="ru-RU" sz="1100" b="0" i="0" u="none" strike="noStrike" cap="none" normalizeH="0" baseline="0" smtClean="0">
                        <a:ln>
                          <a:noFill/>
                        </a:ln>
                        <a:solidFill>
                          <a:srgbClr val="000066"/>
                        </a:solidFill>
                        <a:effectLst/>
                        <a:latin typeface="Arial"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rgbClr val="000066"/>
                          </a:solidFill>
                          <a:effectLst/>
                          <a:latin typeface="Arial" pitchFamily="34" charset="0"/>
                          <a:cs typeface="Times New Roman" pitchFamily="18" charset="0"/>
                        </a:rPr>
                        <a:t>M</a:t>
                      </a:r>
                      <a:endParaRPr kumimoji="0" lang="ru-RU" sz="1300" b="0" i="0" u="none" strike="noStrike" cap="none" normalizeH="0" baseline="0" smtClean="0">
                        <a:ln>
                          <a:noFill/>
                        </a:ln>
                        <a:solidFill>
                          <a:srgbClr val="000066"/>
                        </a:solidFill>
                        <a:effectLst/>
                        <a:latin typeface="Arial"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rgbClr val="000066"/>
                          </a:solidFill>
                          <a:effectLst/>
                          <a:latin typeface="Arial" pitchFamily="34" charset="0"/>
                          <a:cs typeface="Times New Roman" pitchFamily="18" charset="0"/>
                        </a:rPr>
                        <a:t>Calculation of fission products accumulation is performed according to the well verified methodic </a:t>
                      </a:r>
                      <a:endParaRPr kumimoji="0" lang="ru-RU" sz="900" b="1" i="0" u="none" strike="noStrike" cap="none" normalizeH="0" baseline="0" smtClean="0">
                        <a:ln>
                          <a:noFill/>
                        </a:ln>
                        <a:solidFill>
                          <a:srgbClr val="000066"/>
                        </a:solidFill>
                        <a:effectLst/>
                        <a:latin typeface="Arial"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smtClean="0">
                          <a:ln>
                            <a:noFill/>
                          </a:ln>
                          <a:solidFill>
                            <a:srgbClr val="000066"/>
                          </a:solidFill>
                          <a:effectLst/>
                          <a:latin typeface="Arial" pitchFamily="34" charset="0"/>
                          <a:cs typeface="Times New Roman" pitchFamily="18" charset="0"/>
                        </a:rPr>
                        <a:t>Release of FP from fuel under heating and melting</a:t>
                      </a:r>
                      <a:endParaRPr kumimoji="0" lang="ru-RU" sz="1100" b="1" i="0" u="none" strike="noStrike" cap="none" normalizeH="0" baseline="0" smtClean="0">
                        <a:ln>
                          <a:noFill/>
                        </a:ln>
                        <a:solidFill>
                          <a:srgbClr val="000066"/>
                        </a:solidFill>
                        <a:effectLst/>
                        <a:latin typeface="Arial"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rgbClr val="000066"/>
                          </a:solidFill>
                          <a:effectLst/>
                          <a:latin typeface="Arial" pitchFamily="34" charset="0"/>
                          <a:cs typeface="Times New Roman" pitchFamily="18" charset="0"/>
                        </a:rPr>
                        <a:t>L-M</a:t>
                      </a:r>
                      <a:endParaRPr kumimoji="0" lang="ru-RU" sz="1100" b="0" i="0" u="none" strike="noStrike" cap="none" normalizeH="0" baseline="0" smtClean="0">
                        <a:ln>
                          <a:noFill/>
                        </a:ln>
                        <a:solidFill>
                          <a:srgbClr val="000066"/>
                        </a:solidFill>
                        <a:effectLst/>
                        <a:latin typeface="Arial"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rgbClr val="000066"/>
                          </a:solidFill>
                          <a:effectLst/>
                          <a:latin typeface="Arial" pitchFamily="34" charset="0"/>
                          <a:cs typeface="Times New Roman" pitchFamily="18" charset="0"/>
                        </a:rPr>
                        <a:t>M-H</a:t>
                      </a:r>
                      <a:endParaRPr kumimoji="0" lang="ru-RU" sz="1300" b="0" i="0" u="none" strike="noStrike" cap="none" normalizeH="0" baseline="0" smtClean="0">
                        <a:ln>
                          <a:noFill/>
                        </a:ln>
                        <a:solidFill>
                          <a:srgbClr val="000066"/>
                        </a:solidFill>
                        <a:effectLst/>
                        <a:latin typeface="Arial"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rgbClr val="000066"/>
                          </a:solidFill>
                          <a:effectLst/>
                          <a:latin typeface="Arial" pitchFamily="34" charset="0"/>
                          <a:cs typeface="Times New Roman" pitchFamily="18" charset="0"/>
                        </a:rPr>
                        <a:t>Uncertainty for fuel model of VVER is related with evaluation of release of Ru forms and effects of fuel oxidation on fission products release. </a:t>
                      </a:r>
                      <a:endParaRPr kumimoji="0" lang="ru-RU" sz="900" b="1" i="0" u="none" strike="noStrike" cap="none" normalizeH="0" baseline="0" smtClean="0">
                        <a:ln>
                          <a:noFill/>
                        </a:ln>
                        <a:solidFill>
                          <a:srgbClr val="000066"/>
                        </a:solidFill>
                        <a:effectLst/>
                        <a:latin typeface="Arial"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smtClean="0">
                          <a:ln>
                            <a:noFill/>
                          </a:ln>
                          <a:solidFill>
                            <a:srgbClr val="000066"/>
                          </a:solidFill>
                          <a:effectLst/>
                          <a:latin typeface="Arial" pitchFamily="34" charset="0"/>
                          <a:cs typeface="Times New Roman" pitchFamily="18" charset="0"/>
                        </a:rPr>
                        <a:t>Aerosol transport and retention in the primary circuit </a:t>
                      </a:r>
                      <a:endParaRPr kumimoji="0" lang="ru-RU" sz="1100" b="1" i="0" u="none" strike="noStrike" cap="none" normalizeH="0" baseline="0" smtClean="0">
                        <a:ln>
                          <a:noFill/>
                        </a:ln>
                        <a:solidFill>
                          <a:srgbClr val="000066"/>
                        </a:solidFill>
                        <a:effectLst/>
                        <a:latin typeface="Arial"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rgbClr val="000066"/>
                          </a:solidFill>
                          <a:effectLst/>
                          <a:latin typeface="Arial" pitchFamily="34" charset="0"/>
                          <a:cs typeface="Times New Roman" pitchFamily="18" charset="0"/>
                        </a:rPr>
                        <a:t>M-H</a:t>
                      </a:r>
                      <a:endParaRPr kumimoji="0" lang="ru-RU" sz="1100" b="0" i="0" u="none" strike="noStrike" cap="none" normalizeH="0" baseline="0" smtClean="0">
                        <a:ln>
                          <a:noFill/>
                        </a:ln>
                        <a:solidFill>
                          <a:srgbClr val="000066"/>
                        </a:solidFill>
                        <a:effectLst/>
                        <a:latin typeface="Arial"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rgbClr val="000066"/>
                          </a:solidFill>
                          <a:effectLst/>
                          <a:latin typeface="Arial" pitchFamily="34" charset="0"/>
                          <a:cs typeface="Times New Roman" pitchFamily="18" charset="0"/>
                        </a:rPr>
                        <a:t>M-H</a:t>
                      </a:r>
                      <a:endParaRPr kumimoji="0" lang="ru-RU" sz="1300" b="0" i="0" u="none" strike="noStrike" cap="none" normalizeH="0" baseline="0" smtClean="0">
                        <a:ln>
                          <a:noFill/>
                        </a:ln>
                        <a:solidFill>
                          <a:srgbClr val="000066"/>
                        </a:solidFill>
                        <a:effectLst/>
                        <a:latin typeface="Arial"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rgbClr val="000066"/>
                          </a:solidFill>
                          <a:effectLst/>
                          <a:latin typeface="Arial" pitchFamily="34" charset="0"/>
                          <a:cs typeface="Times New Roman" pitchFamily="18" charset="0"/>
                        </a:rPr>
                        <a:t>For analysis of severe accident consequences with containment bypass related with significant releases.</a:t>
                      </a:r>
                      <a:endParaRPr kumimoji="0" lang="ru-RU" sz="900" b="1" i="0" u="none" strike="noStrike" cap="none" normalizeH="0" baseline="0" smtClean="0">
                        <a:ln>
                          <a:noFill/>
                        </a:ln>
                        <a:solidFill>
                          <a:srgbClr val="000066"/>
                        </a:solidFill>
                        <a:effectLst/>
                        <a:latin typeface="Arial"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6613">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smtClean="0">
                          <a:ln>
                            <a:noFill/>
                          </a:ln>
                          <a:solidFill>
                            <a:srgbClr val="000066"/>
                          </a:solidFill>
                          <a:effectLst/>
                          <a:latin typeface="Arial" pitchFamily="34" charset="0"/>
                          <a:cs typeface="Times New Roman" pitchFamily="18" charset="0"/>
                        </a:rPr>
                        <a:t>Release of low volatile FP from molten pools (in-vessel)</a:t>
                      </a:r>
                      <a:endParaRPr kumimoji="0" lang="ru-RU" sz="1100" b="1" i="0" u="none" strike="noStrike" cap="none" normalizeH="0" baseline="0" smtClean="0">
                        <a:ln>
                          <a:noFill/>
                        </a:ln>
                        <a:solidFill>
                          <a:srgbClr val="000066"/>
                        </a:solidFill>
                        <a:effectLst/>
                        <a:latin typeface="Arial"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rgbClr val="000066"/>
                          </a:solidFill>
                          <a:effectLst/>
                          <a:latin typeface="Arial" pitchFamily="34" charset="0"/>
                          <a:cs typeface="Times New Roman" pitchFamily="18" charset="0"/>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300" b="0" i="0" u="none" strike="noStrike" cap="none" normalizeH="0" baseline="0" smtClean="0">
                          <a:ln>
                            <a:noFill/>
                          </a:ln>
                          <a:solidFill>
                            <a:srgbClr val="000066"/>
                          </a:solidFill>
                          <a:effectLst/>
                          <a:latin typeface="Arial" pitchFamily="34" charset="0"/>
                          <a:cs typeface="Times New Roman" pitchFamily="18" charset="0"/>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rgbClr val="000066"/>
                          </a:solidFill>
                          <a:effectLst/>
                          <a:latin typeface="Arial" pitchFamily="34" charset="0"/>
                          <a:cs typeface="Times New Roman" pitchFamily="18" charset="0"/>
                        </a:rPr>
                        <a:t>Uncertainty for fuel model of VVER is related with evaluation of release of Ru forms and effects of fuel oxidation on fission products release. Conservative assumptions were used in the design calculations.</a:t>
                      </a:r>
                      <a:endParaRPr kumimoji="0" lang="ru-RU" sz="900" b="1" i="0" u="none" strike="noStrike" cap="none" normalizeH="0" baseline="0" smtClean="0">
                        <a:ln>
                          <a:noFill/>
                        </a:ln>
                        <a:solidFill>
                          <a:srgbClr val="000066"/>
                        </a:solidFill>
                        <a:effectLst/>
                        <a:latin typeface="Arial"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smtClean="0">
                          <a:ln>
                            <a:noFill/>
                          </a:ln>
                          <a:solidFill>
                            <a:srgbClr val="000066"/>
                          </a:solidFill>
                          <a:effectLst/>
                          <a:latin typeface="Arial" pitchFamily="34" charset="0"/>
                          <a:cs typeface="Times New Roman" pitchFamily="18" charset="0"/>
                        </a:rPr>
                        <a:t>Release of low volatile FP from molten pools at the ex-vessel stage </a:t>
                      </a:r>
                      <a:endParaRPr kumimoji="0" lang="ru-RU" sz="1100" b="1" i="0" u="none" strike="noStrike" cap="none" normalizeH="0" baseline="0" smtClean="0">
                        <a:ln>
                          <a:noFill/>
                        </a:ln>
                        <a:solidFill>
                          <a:srgbClr val="000066"/>
                        </a:solidFill>
                        <a:effectLst/>
                        <a:latin typeface="Arial"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rgbClr val="000066"/>
                          </a:solidFill>
                          <a:effectLst/>
                          <a:latin typeface="Arial" pitchFamily="34" charset="0"/>
                          <a:cs typeface="Times New Roman" pitchFamily="18" charset="0"/>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300" b="0" i="0" u="none" strike="noStrike" cap="none" normalizeH="0" baseline="0" smtClean="0">
                          <a:ln>
                            <a:noFill/>
                          </a:ln>
                          <a:solidFill>
                            <a:srgbClr val="000066"/>
                          </a:solidFill>
                          <a:effectLst/>
                          <a:latin typeface="Arial" pitchFamily="34" charset="0"/>
                          <a:cs typeface="Times New Roman" pitchFamily="18" charset="0"/>
                        </a:rPr>
                        <a: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rgbClr val="000066"/>
                          </a:solidFill>
                          <a:effectLst/>
                          <a:latin typeface="Arial" pitchFamily="34" charset="0"/>
                          <a:cs typeface="Times New Roman" pitchFamily="18" charset="0"/>
                        </a:rPr>
                        <a:t>A core catcher preventing core-concrete interaction and decreasing aerosol release at ex-vessel stage.</a:t>
                      </a:r>
                      <a:endParaRPr kumimoji="0" lang="ru-RU" sz="900" b="1" i="0" u="none" strike="noStrike" cap="none" normalizeH="0" baseline="0" smtClean="0">
                        <a:ln>
                          <a:noFill/>
                        </a:ln>
                        <a:solidFill>
                          <a:srgbClr val="000066"/>
                        </a:solidFill>
                        <a:effectLst/>
                        <a:latin typeface="Arial"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smtClean="0">
                          <a:ln>
                            <a:noFill/>
                          </a:ln>
                          <a:solidFill>
                            <a:srgbClr val="000066"/>
                          </a:solidFill>
                          <a:effectLst/>
                          <a:latin typeface="Arial" pitchFamily="34" charset="0"/>
                          <a:cs typeface="Times New Roman" pitchFamily="18" charset="0"/>
                        </a:rPr>
                        <a:t>Aerosol behaviour in the containment</a:t>
                      </a:r>
                      <a:endParaRPr kumimoji="0" lang="ru-RU" sz="1100" b="1" i="0" u="none" strike="noStrike" cap="none" normalizeH="0" baseline="0" smtClean="0">
                        <a:ln>
                          <a:noFill/>
                        </a:ln>
                        <a:solidFill>
                          <a:srgbClr val="000066"/>
                        </a:solidFill>
                        <a:effectLst/>
                        <a:latin typeface="Arial"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rgbClr val="000066"/>
                          </a:solidFill>
                          <a:effectLst/>
                          <a:latin typeface="Arial" pitchFamily="34" charset="0"/>
                          <a:cs typeface="Times New Roman" pitchFamily="18" charset="0"/>
                        </a:rPr>
                        <a:t>L-M</a:t>
                      </a:r>
                      <a:endParaRPr kumimoji="0" lang="ru-RU" sz="1100" b="0" i="0" u="none" strike="noStrike" cap="none" normalizeH="0" baseline="0" smtClean="0">
                        <a:ln>
                          <a:noFill/>
                        </a:ln>
                        <a:solidFill>
                          <a:srgbClr val="000066"/>
                        </a:solidFill>
                        <a:effectLst/>
                        <a:latin typeface="Arial"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rgbClr val="000066"/>
                          </a:solidFill>
                          <a:effectLst/>
                          <a:latin typeface="Arial" pitchFamily="34" charset="0"/>
                          <a:cs typeface="Times New Roman" pitchFamily="18" charset="0"/>
                        </a:rPr>
                        <a:t>M-H</a:t>
                      </a:r>
                      <a:endParaRPr kumimoji="0" lang="ru-RU" sz="1300" b="0" i="0" u="none" strike="noStrike" cap="none" normalizeH="0" baseline="0" smtClean="0">
                        <a:ln>
                          <a:noFill/>
                        </a:ln>
                        <a:solidFill>
                          <a:srgbClr val="000066"/>
                        </a:solidFill>
                        <a:effectLst/>
                        <a:latin typeface="Arial"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rgbClr val="000066"/>
                          </a:solidFill>
                          <a:effectLst/>
                          <a:latin typeface="Arial" pitchFamily="34" charset="0"/>
                          <a:cs typeface="Times New Roman" pitchFamily="18" charset="0"/>
                        </a:rPr>
                        <a:t>Design calculations are taking account only Brownian and gravity coagulation and gravitation sedimentation.</a:t>
                      </a:r>
                      <a:endParaRPr kumimoji="0" lang="ru-RU" sz="900" b="1" i="0" u="none" strike="noStrike" cap="none" normalizeH="0" baseline="0" smtClean="0">
                        <a:ln>
                          <a:noFill/>
                        </a:ln>
                        <a:solidFill>
                          <a:srgbClr val="000066"/>
                        </a:solidFill>
                        <a:effectLst/>
                        <a:latin typeface="Arial"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smtClean="0">
                          <a:ln>
                            <a:noFill/>
                          </a:ln>
                          <a:solidFill>
                            <a:srgbClr val="000066"/>
                          </a:solidFill>
                          <a:effectLst/>
                          <a:latin typeface="Arial" pitchFamily="34" charset="0"/>
                          <a:cs typeface="Times New Roman" pitchFamily="18" charset="0"/>
                        </a:rPr>
                        <a:t>Iodine chemistry</a:t>
                      </a:r>
                      <a:endParaRPr kumimoji="0" lang="ru-RU" sz="1100" b="1" i="0" u="none" strike="noStrike" cap="none" normalizeH="0" baseline="0" smtClean="0">
                        <a:ln>
                          <a:noFill/>
                        </a:ln>
                        <a:solidFill>
                          <a:srgbClr val="000066"/>
                        </a:solidFill>
                        <a:effectLst/>
                        <a:latin typeface="Arial"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rgbClr val="000066"/>
                          </a:solidFill>
                          <a:effectLst/>
                          <a:latin typeface="Arial" pitchFamily="34" charset="0"/>
                          <a:cs typeface="Times New Roman" pitchFamily="18" charset="0"/>
                        </a:rPr>
                        <a:t>L-H</a:t>
                      </a:r>
                      <a:endParaRPr kumimoji="0" lang="ru-RU" sz="1100" b="0" i="0" u="none" strike="noStrike" cap="none" normalizeH="0" baseline="0" smtClean="0">
                        <a:ln>
                          <a:noFill/>
                        </a:ln>
                        <a:solidFill>
                          <a:srgbClr val="000066"/>
                        </a:solidFill>
                        <a:effectLst/>
                        <a:latin typeface="Arial"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rgbClr val="000066"/>
                          </a:solidFill>
                          <a:effectLst/>
                          <a:latin typeface="Arial" pitchFamily="34" charset="0"/>
                          <a:cs typeface="Times New Roman" pitchFamily="18" charset="0"/>
                        </a:rPr>
                        <a:t>M-H</a:t>
                      </a:r>
                      <a:endParaRPr kumimoji="0" lang="ru-RU" sz="1300" b="0" i="0" u="none" strike="noStrike" cap="none" normalizeH="0" baseline="0" smtClean="0">
                        <a:ln>
                          <a:noFill/>
                        </a:ln>
                        <a:solidFill>
                          <a:srgbClr val="000066"/>
                        </a:solidFill>
                        <a:effectLst/>
                        <a:latin typeface="Arial"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rgbClr val="000066"/>
                          </a:solidFill>
                          <a:effectLst/>
                          <a:latin typeface="Arial" pitchFamily="34" charset="0"/>
                          <a:cs typeface="Times New Roman" pitchFamily="18" charset="0"/>
                        </a:rPr>
                        <a:t>level of uncertainty is connected with pH maintaining in containment. High sensitivity of results to parameters determining release of organic iodine forms. Conservative assumptions were used in the design calculations.</a:t>
                      </a:r>
                      <a:endParaRPr kumimoji="0" lang="ru-RU" sz="900" b="1" i="0" u="none" strike="noStrike" cap="none" normalizeH="0" baseline="0" smtClean="0">
                        <a:ln>
                          <a:noFill/>
                        </a:ln>
                        <a:solidFill>
                          <a:srgbClr val="000066"/>
                        </a:solidFill>
                        <a:effectLst/>
                        <a:latin typeface="Arial"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smtClean="0">
                          <a:ln>
                            <a:noFill/>
                          </a:ln>
                          <a:solidFill>
                            <a:srgbClr val="000066"/>
                          </a:solidFill>
                          <a:effectLst/>
                          <a:latin typeface="Arial" pitchFamily="34" charset="0"/>
                          <a:cs typeface="Times New Roman" pitchFamily="18" charset="0"/>
                        </a:rPr>
                        <a:t>Release routs and failure mode effects </a:t>
                      </a:r>
                      <a:endParaRPr kumimoji="0" lang="ru-RU" sz="1100" b="1" i="0" u="none" strike="noStrike" cap="none" normalizeH="0" baseline="0" smtClean="0">
                        <a:ln>
                          <a:noFill/>
                        </a:ln>
                        <a:solidFill>
                          <a:srgbClr val="000066"/>
                        </a:solidFill>
                        <a:effectLst/>
                        <a:latin typeface="Arial"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rgbClr val="000066"/>
                          </a:solidFill>
                          <a:effectLst/>
                          <a:latin typeface="Arial" pitchFamily="34" charset="0"/>
                          <a:cs typeface="Times New Roman" pitchFamily="18" charset="0"/>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300" b="0" i="0" u="none" strike="noStrike" cap="none" normalizeH="0" baseline="0" smtClean="0">
                          <a:ln>
                            <a:noFill/>
                          </a:ln>
                          <a:solidFill>
                            <a:srgbClr val="000066"/>
                          </a:solidFill>
                          <a:effectLst/>
                          <a:latin typeface="Arial" pitchFamily="34" charset="0"/>
                          <a:cs typeface="Times New Roman" pitchFamily="18" charset="0"/>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rgbClr val="000066"/>
                          </a:solidFill>
                          <a:effectLst/>
                          <a:latin typeface="Arial" pitchFamily="34" charset="0"/>
                          <a:cs typeface="Times New Roman" pitchFamily="18" charset="0"/>
                        </a:rPr>
                        <a:t>Sensitivity level is related to parameters determining leak rate and mode of containment leakage</a:t>
                      </a:r>
                      <a:endParaRPr kumimoji="0" lang="ru-RU" sz="900" b="1" i="0" u="none" strike="noStrike" cap="none" normalizeH="0" baseline="0" smtClean="0">
                        <a:ln>
                          <a:noFill/>
                        </a:ln>
                        <a:solidFill>
                          <a:srgbClr val="000066"/>
                        </a:solidFill>
                        <a:effectLst/>
                        <a:latin typeface="Arial"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17207" name="Oval 55"/>
          <p:cNvSpPr>
            <a:spLocks noChangeArrowheads="1"/>
          </p:cNvSpPr>
          <p:nvPr/>
        </p:nvSpPr>
        <p:spPr bwMode="auto">
          <a:xfrm>
            <a:off x="2771775" y="3068638"/>
            <a:ext cx="1600200" cy="457200"/>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17208" name="Oval 56"/>
          <p:cNvSpPr>
            <a:spLocks noChangeArrowheads="1"/>
          </p:cNvSpPr>
          <p:nvPr/>
        </p:nvSpPr>
        <p:spPr bwMode="auto">
          <a:xfrm>
            <a:off x="2700338" y="3573463"/>
            <a:ext cx="1743075" cy="600075"/>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17209" name="Oval 57"/>
          <p:cNvSpPr>
            <a:spLocks noChangeArrowheads="1"/>
          </p:cNvSpPr>
          <p:nvPr/>
        </p:nvSpPr>
        <p:spPr bwMode="auto">
          <a:xfrm>
            <a:off x="2627313" y="5445125"/>
            <a:ext cx="1744662" cy="528638"/>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17210" name="Oval 58"/>
          <p:cNvSpPr>
            <a:spLocks noChangeArrowheads="1"/>
          </p:cNvSpPr>
          <p:nvPr/>
        </p:nvSpPr>
        <p:spPr bwMode="auto">
          <a:xfrm>
            <a:off x="2627313" y="4868863"/>
            <a:ext cx="1816100" cy="601662"/>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17212" name="Rectangle 60"/>
          <p:cNvSpPr>
            <a:spLocks noChangeArrowheads="1"/>
          </p:cNvSpPr>
          <p:nvPr/>
        </p:nvSpPr>
        <p:spPr bwMode="auto">
          <a:xfrm>
            <a:off x="395288" y="765175"/>
            <a:ext cx="8139112" cy="79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749300"/>
            <a:r>
              <a:rPr lang="en-US" b="0"/>
              <a:t>Main sources of uncertainties of accidental release estimates</a:t>
            </a:r>
            <a:r>
              <a:rPr lang="ru-RU" b="0"/>
              <a:t> </a:t>
            </a:r>
            <a:r>
              <a:rPr lang="en-US" b="0"/>
              <a:t/>
            </a:r>
            <a:br>
              <a:rPr lang="en-US" b="0"/>
            </a:br>
            <a:r>
              <a:rPr lang="en-US"/>
              <a:t>L</a:t>
            </a:r>
            <a:r>
              <a:rPr lang="en-US" b="0"/>
              <a:t> – low,   </a:t>
            </a:r>
            <a:r>
              <a:rPr lang="en-US"/>
              <a:t>M</a:t>
            </a:r>
            <a:r>
              <a:rPr lang="en-US" b="0"/>
              <a:t> – medium,   </a:t>
            </a:r>
            <a:r>
              <a:rPr lang="en-US"/>
              <a:t>H</a:t>
            </a:r>
            <a:r>
              <a:rPr lang="en-US" b="0"/>
              <a:t>- high level</a:t>
            </a:r>
            <a:endParaRPr lang="ru-RU" b="0"/>
          </a:p>
        </p:txBody>
      </p:sp>
      <p:sp>
        <p:nvSpPr>
          <p:cNvPr id="817219" name="Rectangle 67"/>
          <p:cNvSpPr>
            <a:spLocks noChangeArrowheads="1"/>
          </p:cNvSpPr>
          <p:nvPr/>
        </p:nvSpPr>
        <p:spPr bwMode="auto">
          <a:xfrm>
            <a:off x="0" y="0"/>
            <a:ext cx="9144000"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213" tIns="44607" rIns="89213" bIns="44607" anchor="ctr"/>
          <a:lstStyle/>
          <a:p>
            <a:pPr algn="ctr" defTabSz="892175"/>
            <a:r>
              <a:rPr lang="en-US" sz="2000">
                <a:solidFill>
                  <a:srgbClr val="990000"/>
                </a:solidFill>
                <a:latin typeface="Tahoma" pitchFamily="34" charset="0"/>
              </a:rPr>
              <a:t>WP1: </a:t>
            </a:r>
            <a:r>
              <a:rPr lang="en-US" sz="2000" b="0">
                <a:solidFill>
                  <a:srgbClr val="990000"/>
                </a:solidFill>
                <a:latin typeface="Arial Black" pitchFamily="34" charset="0"/>
              </a:rPr>
              <a:t>Analysis of Severe Accident Scenarios (Task1)</a:t>
            </a:r>
            <a:r>
              <a:rPr lang="en-US" sz="2200" b="0">
                <a:solidFill>
                  <a:srgbClr val="990000"/>
                </a:solidFill>
                <a:latin typeface="Arial Black" pitchFamily="34" charset="0"/>
              </a:rPr>
              <a:t> </a:t>
            </a:r>
            <a:r>
              <a:rPr lang="ru-RU" sz="2200" b="0">
                <a:solidFill>
                  <a:srgbClr val="990000"/>
                </a:solidFill>
                <a:latin typeface="Arial Black" pitchFamily="34" charset="0"/>
              </a:rPr>
              <a:t/>
            </a:r>
            <a:br>
              <a:rPr lang="ru-RU" sz="2200" b="0">
                <a:solidFill>
                  <a:srgbClr val="990000"/>
                </a:solidFill>
                <a:latin typeface="Arial Black" pitchFamily="34" charset="0"/>
              </a:rPr>
            </a:br>
            <a:r>
              <a:rPr lang="en-US" sz="1800">
                <a:solidFill>
                  <a:srgbClr val="990000"/>
                </a:solidFill>
              </a:rPr>
              <a:t>Part </a:t>
            </a:r>
            <a:r>
              <a:rPr lang="ru-RU" sz="1800">
                <a:solidFill>
                  <a:srgbClr val="990000"/>
                </a:solidFill>
              </a:rPr>
              <a:t>1</a:t>
            </a:r>
            <a:r>
              <a:rPr lang="en-US" sz="1800">
                <a:solidFill>
                  <a:srgbClr val="990000"/>
                </a:solidFill>
              </a:rPr>
              <a:t>: Radioactive releases at severe accidents</a:t>
            </a:r>
            <a:endParaRPr lang="ru-RU" sz="1800">
              <a:solidFill>
                <a:srgbClr val="990000"/>
              </a:solidFill>
            </a:endParaRPr>
          </a:p>
        </p:txBody>
      </p:sp>
      <p:sp>
        <p:nvSpPr>
          <p:cNvPr id="817220" name="Text Box 68"/>
          <p:cNvSpPr txBox="1">
            <a:spLocks noChangeArrowheads="1"/>
          </p:cNvSpPr>
          <p:nvPr/>
        </p:nvSpPr>
        <p:spPr bwMode="auto">
          <a:xfrm>
            <a:off x="8532813" y="6308725"/>
            <a:ext cx="346075"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2300">
                <a:latin typeface="Arial" pitchFamily="34" charset="0"/>
              </a:rPr>
              <a:t>7</a:t>
            </a:r>
            <a:endParaRPr lang="ru-RU" sz="2300">
              <a:latin typeface="Arial" pitchFamily="34" charset="0"/>
            </a:endParaRPr>
          </a:p>
        </p:txBody>
      </p:sp>
    </p:spTree>
  </p:cSld>
  <p:clrMapOvr>
    <a:masterClrMapping/>
  </p:clrMapOvr>
  <p:transition advClick="0">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5" name="Rectangle 3"/>
          <p:cNvSpPr>
            <a:spLocks noGrp="1" noChangeArrowheads="1"/>
          </p:cNvSpPr>
          <p:nvPr>
            <p:ph type="body" idx="1"/>
          </p:nvPr>
        </p:nvSpPr>
        <p:spPr/>
        <p:txBody>
          <a:bodyPr/>
          <a:lstStyle/>
          <a:p>
            <a:pPr>
              <a:buFontTx/>
              <a:buNone/>
            </a:pPr>
            <a:r>
              <a:rPr lang="en-US" sz="2000"/>
              <a:t>The analysis was shown the following main factors affects the calculation accidental releases magnitude :</a:t>
            </a:r>
          </a:p>
          <a:p>
            <a:pPr>
              <a:buFontTx/>
              <a:buChar char="-"/>
            </a:pPr>
            <a:r>
              <a:rPr lang="en-GB" sz="2000">
                <a:cs typeface="Times New Roman" pitchFamily="18" charset="0"/>
              </a:rPr>
              <a:t>appreciably uncertainties at assessment of FP release from fuel for the elements referred to </a:t>
            </a:r>
            <a:r>
              <a:rPr lang="en-GB" sz="2000">
                <a:latin typeface="Times New Roman CYR" charset="-52"/>
                <a:cs typeface="Times New Roman" pitchFamily="18" charset="0"/>
              </a:rPr>
              <a:t>Ru </a:t>
            </a:r>
            <a:r>
              <a:rPr lang="en-GB" sz="2000">
                <a:cs typeface="Times New Roman" pitchFamily="18" charset="0"/>
              </a:rPr>
              <a:t>group </a:t>
            </a:r>
            <a:r>
              <a:rPr lang="en-GB" sz="2000">
                <a:latin typeface="Times New Roman CYR" charset="-52"/>
                <a:cs typeface="Times New Roman" pitchFamily="18" charset="0"/>
              </a:rPr>
              <a:t>(Ru, Mo, Tc) </a:t>
            </a:r>
          </a:p>
          <a:p>
            <a:pPr>
              <a:buFontTx/>
              <a:buChar char="-"/>
            </a:pPr>
            <a:r>
              <a:rPr lang="en-US" sz="2000"/>
              <a:t>aerosol deposition and resuspension in reactor equipments </a:t>
            </a:r>
            <a:r>
              <a:rPr lang="en-GB" sz="2000">
                <a:cs typeface="Times New Roman" pitchFamily="18" charset="0"/>
              </a:rPr>
              <a:t>at primary-to-secondary leaks</a:t>
            </a:r>
            <a:r>
              <a:rPr lang="ru-RU" sz="2000"/>
              <a:t> </a:t>
            </a:r>
            <a:r>
              <a:rPr lang="en-US" sz="2000"/>
              <a:t>accidents (deposition rate up to 0,7)</a:t>
            </a:r>
          </a:p>
          <a:p>
            <a:pPr>
              <a:buFontTx/>
              <a:buChar char="-"/>
            </a:pPr>
            <a:r>
              <a:rPr lang="en-US" sz="2000"/>
              <a:t>iodine sorption at polymer facing, steel corrosion products and the </a:t>
            </a:r>
            <a:r>
              <a:rPr lang="en-GB" sz="2000">
                <a:cs typeface="Times New Roman" pitchFamily="18" charset="0"/>
              </a:rPr>
              <a:t>core catcher</a:t>
            </a:r>
            <a:r>
              <a:rPr lang="ru-RU" sz="2000"/>
              <a:t> </a:t>
            </a:r>
            <a:r>
              <a:rPr lang="en-US" sz="2000"/>
              <a:t>materials (sorption rate up to 0,9)</a:t>
            </a:r>
          </a:p>
          <a:p>
            <a:pPr>
              <a:buFontTx/>
              <a:buChar char="-"/>
            </a:pPr>
            <a:r>
              <a:rPr lang="en-US" sz="2000"/>
              <a:t>correct calculating simulation of aerosol transport at containment and </a:t>
            </a:r>
            <a:r>
              <a:rPr lang="en-GB" sz="2000">
                <a:cs typeface="Times New Roman" pitchFamily="18" charset="0"/>
              </a:rPr>
              <a:t>inter-containment space</a:t>
            </a:r>
            <a:r>
              <a:rPr lang="en-US" sz="2000"/>
              <a:t> </a:t>
            </a:r>
            <a:endParaRPr lang="ru-RU" sz="2000"/>
          </a:p>
        </p:txBody>
      </p:sp>
      <p:sp>
        <p:nvSpPr>
          <p:cNvPr id="750597" name="Rectangle 5"/>
          <p:cNvSpPr>
            <a:spLocks noChangeArrowheads="1"/>
          </p:cNvSpPr>
          <p:nvPr/>
        </p:nvSpPr>
        <p:spPr bwMode="auto">
          <a:xfrm>
            <a:off x="0" y="0"/>
            <a:ext cx="9144000"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213" tIns="44607" rIns="89213" bIns="44607" anchor="ctr"/>
          <a:lstStyle/>
          <a:p>
            <a:pPr algn="ctr" defTabSz="892175"/>
            <a:r>
              <a:rPr lang="en-US" sz="2000">
                <a:solidFill>
                  <a:srgbClr val="990000"/>
                </a:solidFill>
                <a:latin typeface="Tahoma" pitchFamily="34" charset="0"/>
              </a:rPr>
              <a:t>WP1: </a:t>
            </a:r>
            <a:r>
              <a:rPr lang="en-US" sz="2000" b="0">
                <a:solidFill>
                  <a:srgbClr val="990000"/>
                </a:solidFill>
                <a:latin typeface="Arial Black" pitchFamily="34" charset="0"/>
              </a:rPr>
              <a:t>Analysis of Severe Accident Scenarios (Task1)</a:t>
            </a:r>
            <a:r>
              <a:rPr lang="en-US" sz="2200" b="0">
                <a:solidFill>
                  <a:srgbClr val="990000"/>
                </a:solidFill>
                <a:latin typeface="Arial Black" pitchFamily="34" charset="0"/>
              </a:rPr>
              <a:t> </a:t>
            </a:r>
            <a:r>
              <a:rPr lang="ru-RU" sz="2200" b="0">
                <a:solidFill>
                  <a:srgbClr val="990000"/>
                </a:solidFill>
                <a:latin typeface="Arial Black" pitchFamily="34" charset="0"/>
              </a:rPr>
              <a:t/>
            </a:r>
            <a:br>
              <a:rPr lang="ru-RU" sz="2200" b="0">
                <a:solidFill>
                  <a:srgbClr val="990000"/>
                </a:solidFill>
                <a:latin typeface="Arial Black" pitchFamily="34" charset="0"/>
              </a:rPr>
            </a:br>
            <a:r>
              <a:rPr lang="en-US" sz="1800">
                <a:solidFill>
                  <a:srgbClr val="990000"/>
                </a:solidFill>
              </a:rPr>
              <a:t>Part </a:t>
            </a:r>
            <a:r>
              <a:rPr lang="ru-RU" sz="1800">
                <a:solidFill>
                  <a:srgbClr val="990000"/>
                </a:solidFill>
              </a:rPr>
              <a:t>1</a:t>
            </a:r>
            <a:r>
              <a:rPr lang="en-US" sz="1800">
                <a:solidFill>
                  <a:srgbClr val="990000"/>
                </a:solidFill>
              </a:rPr>
              <a:t>: Radioactive releases at severe accidents</a:t>
            </a:r>
            <a:endParaRPr lang="ru-RU" sz="1800">
              <a:solidFill>
                <a:srgbClr val="990000"/>
              </a:solidFill>
            </a:endParaRPr>
          </a:p>
        </p:txBody>
      </p:sp>
      <p:sp>
        <p:nvSpPr>
          <p:cNvPr id="750598" name="Text Box 6"/>
          <p:cNvSpPr txBox="1">
            <a:spLocks noChangeArrowheads="1"/>
          </p:cNvSpPr>
          <p:nvPr/>
        </p:nvSpPr>
        <p:spPr bwMode="auto">
          <a:xfrm>
            <a:off x="8532813" y="6308725"/>
            <a:ext cx="346075"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2300">
                <a:latin typeface="Arial" pitchFamily="34" charset="0"/>
              </a:rPr>
              <a:t>8</a:t>
            </a:r>
            <a:endParaRPr lang="ru-RU" sz="2300">
              <a:latin typeface="Arial" pitchFamily="34" charset="0"/>
            </a:endParaRPr>
          </a:p>
        </p:txBody>
      </p:sp>
    </p:spTree>
  </p:cSld>
  <p:clrMapOvr>
    <a:masterClrMapping/>
  </p:clrMapOvr>
  <p:transition advClick="0">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179" name="Rectangle 3"/>
          <p:cNvSpPr>
            <a:spLocks noChangeArrowheads="1"/>
          </p:cNvSpPr>
          <p:nvPr/>
        </p:nvSpPr>
        <p:spPr bwMode="auto">
          <a:xfrm>
            <a:off x="539750" y="2133600"/>
            <a:ext cx="821531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213" tIns="44607" rIns="89213" bIns="44607"/>
          <a:lstStyle/>
          <a:p>
            <a:pPr marL="334963" indent="-334963" defTabSz="892175">
              <a:lnSpc>
                <a:spcPct val="80000"/>
              </a:lnSpc>
              <a:spcBef>
                <a:spcPct val="20000"/>
              </a:spcBef>
              <a:buFontTx/>
              <a:buChar char="•"/>
            </a:pPr>
            <a:r>
              <a:rPr lang="en-US">
                <a:solidFill>
                  <a:srgbClr val="000066"/>
                </a:solidFill>
              </a:rPr>
              <a:t>Objective of FP accumulation and release analysis:</a:t>
            </a:r>
          </a:p>
          <a:p>
            <a:pPr marL="334963" indent="-334963" defTabSz="892175">
              <a:lnSpc>
                <a:spcPct val="80000"/>
              </a:lnSpc>
              <a:spcBef>
                <a:spcPct val="20000"/>
              </a:spcBef>
            </a:pPr>
            <a:endParaRPr lang="en-US">
              <a:solidFill>
                <a:srgbClr val="000066"/>
              </a:solidFill>
            </a:endParaRPr>
          </a:p>
          <a:p>
            <a:pPr marL="334963" indent="-334963" defTabSz="892175">
              <a:lnSpc>
                <a:spcPct val="80000"/>
              </a:lnSpc>
              <a:spcBef>
                <a:spcPct val="20000"/>
              </a:spcBef>
            </a:pPr>
            <a:r>
              <a:rPr lang="en-US">
                <a:solidFill>
                  <a:srgbClr val="000066"/>
                </a:solidFill>
              </a:rPr>
              <a:t>    - prepare the initial data for FP aerosol formation on the intra-vessel stage of accident in case of fuel destruction </a:t>
            </a:r>
          </a:p>
          <a:p>
            <a:pPr marL="334963" indent="-334963" defTabSz="892175">
              <a:lnSpc>
                <a:spcPct val="80000"/>
              </a:lnSpc>
              <a:spcBef>
                <a:spcPct val="20000"/>
              </a:spcBef>
            </a:pPr>
            <a:endParaRPr lang="en-US">
              <a:solidFill>
                <a:srgbClr val="000066"/>
              </a:solidFill>
            </a:endParaRPr>
          </a:p>
          <a:p>
            <a:pPr marL="334963" indent="-334963" defTabSz="892175">
              <a:lnSpc>
                <a:spcPct val="80000"/>
              </a:lnSpc>
              <a:spcBef>
                <a:spcPct val="20000"/>
              </a:spcBef>
            </a:pPr>
            <a:r>
              <a:rPr lang="en-US">
                <a:solidFill>
                  <a:srgbClr val="000066"/>
                </a:solidFill>
              </a:rPr>
              <a:t>    -</a:t>
            </a:r>
            <a:r>
              <a:rPr lang="ru-RU">
                <a:solidFill>
                  <a:srgbClr val="000066"/>
                </a:solidFill>
              </a:rPr>
              <a:t> </a:t>
            </a:r>
            <a:r>
              <a:rPr lang="en-US">
                <a:solidFill>
                  <a:srgbClr val="000066"/>
                </a:solidFill>
              </a:rPr>
              <a:t>prepare the initial data for FP aerosol formation on the extra-vessel stage of accident in case of melt formation</a:t>
            </a:r>
          </a:p>
          <a:p>
            <a:pPr marL="334963" indent="-334963" defTabSz="892175">
              <a:lnSpc>
                <a:spcPct val="80000"/>
              </a:lnSpc>
              <a:spcBef>
                <a:spcPct val="20000"/>
              </a:spcBef>
            </a:pPr>
            <a:endParaRPr lang="en-US">
              <a:solidFill>
                <a:srgbClr val="000066"/>
              </a:solidFill>
            </a:endParaRPr>
          </a:p>
          <a:p>
            <a:pPr marL="334963" indent="-334963" defTabSz="892175">
              <a:lnSpc>
                <a:spcPct val="80000"/>
              </a:lnSpc>
              <a:spcBef>
                <a:spcPct val="20000"/>
              </a:spcBef>
            </a:pPr>
            <a:r>
              <a:rPr lang="en-US">
                <a:solidFill>
                  <a:srgbClr val="000066"/>
                </a:solidFill>
              </a:rPr>
              <a:t>    -</a:t>
            </a:r>
            <a:r>
              <a:rPr lang="ru-RU">
                <a:solidFill>
                  <a:srgbClr val="000066"/>
                </a:solidFill>
              </a:rPr>
              <a:t> </a:t>
            </a:r>
            <a:r>
              <a:rPr lang="en-US">
                <a:solidFill>
                  <a:srgbClr val="000066"/>
                </a:solidFill>
              </a:rPr>
              <a:t>prepare the initial data for consideration of iodine behavior</a:t>
            </a:r>
          </a:p>
          <a:p>
            <a:pPr marL="334963" indent="-334963" defTabSz="892175">
              <a:lnSpc>
                <a:spcPct val="80000"/>
              </a:lnSpc>
              <a:spcBef>
                <a:spcPct val="20000"/>
              </a:spcBef>
            </a:pPr>
            <a:endParaRPr lang="en-US">
              <a:solidFill>
                <a:srgbClr val="000066"/>
              </a:solidFill>
            </a:endParaRPr>
          </a:p>
          <a:p>
            <a:pPr marL="334963" indent="-334963" defTabSz="892175">
              <a:lnSpc>
                <a:spcPct val="80000"/>
              </a:lnSpc>
              <a:spcBef>
                <a:spcPct val="20000"/>
              </a:spcBef>
            </a:pPr>
            <a:endParaRPr lang="en-US">
              <a:solidFill>
                <a:srgbClr val="000066"/>
              </a:solidFill>
            </a:endParaRPr>
          </a:p>
          <a:p>
            <a:pPr marL="334963" indent="-334963" defTabSz="892175">
              <a:lnSpc>
                <a:spcPct val="80000"/>
              </a:lnSpc>
              <a:spcBef>
                <a:spcPct val="20000"/>
              </a:spcBef>
            </a:pPr>
            <a:endParaRPr lang="en-US">
              <a:solidFill>
                <a:srgbClr val="000066"/>
              </a:solidFill>
            </a:endParaRPr>
          </a:p>
        </p:txBody>
      </p:sp>
      <p:sp>
        <p:nvSpPr>
          <p:cNvPr id="818180" name="Rectangle 4"/>
          <p:cNvSpPr>
            <a:spLocks noChangeArrowheads="1"/>
          </p:cNvSpPr>
          <p:nvPr/>
        </p:nvSpPr>
        <p:spPr bwMode="auto">
          <a:xfrm>
            <a:off x="684213" y="1196975"/>
            <a:ext cx="7991475" cy="79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749300"/>
            <a:r>
              <a:rPr lang="en-US">
                <a:solidFill>
                  <a:srgbClr val="A50021"/>
                </a:solidFill>
              </a:rPr>
              <a:t>Part 2: Analysis of FP accumulation in fuel and of FP release </a:t>
            </a:r>
            <a:endParaRPr lang="ru-RU">
              <a:solidFill>
                <a:srgbClr val="A50021"/>
              </a:solidFill>
            </a:endParaRPr>
          </a:p>
        </p:txBody>
      </p:sp>
      <p:sp>
        <p:nvSpPr>
          <p:cNvPr id="818184" name="Rectangle 8"/>
          <p:cNvSpPr>
            <a:spLocks noGrp="1" noChangeArrowheads="1"/>
          </p:cNvSpPr>
          <p:nvPr>
            <p:ph type="title"/>
          </p:nvPr>
        </p:nvSpPr>
        <p:spPr>
          <a:xfrm>
            <a:off x="250825" y="188913"/>
            <a:ext cx="8893175" cy="457200"/>
          </a:xfrm>
          <a:noFill/>
          <a:ln/>
        </p:spPr>
        <p:txBody>
          <a:bodyPr/>
          <a:lstStyle/>
          <a:p>
            <a:r>
              <a:rPr lang="en-US" sz="2300" b="1"/>
              <a:t>WP1: </a:t>
            </a:r>
            <a:r>
              <a:rPr lang="en-US" sz="2300"/>
              <a:t>Analysis of Severe Accident Scenarios (Task1)</a:t>
            </a:r>
            <a:endParaRPr lang="ru-RU" sz="2300"/>
          </a:p>
        </p:txBody>
      </p:sp>
      <p:sp>
        <p:nvSpPr>
          <p:cNvPr id="818185" name="Text Box 9"/>
          <p:cNvSpPr txBox="1">
            <a:spLocks noChangeArrowheads="1"/>
          </p:cNvSpPr>
          <p:nvPr/>
        </p:nvSpPr>
        <p:spPr bwMode="auto">
          <a:xfrm>
            <a:off x="8532813" y="6308725"/>
            <a:ext cx="346075"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2300">
                <a:latin typeface="Arial" pitchFamily="34" charset="0"/>
              </a:rPr>
              <a:t>9</a:t>
            </a:r>
            <a:endParaRPr lang="ru-RU" sz="2300">
              <a:latin typeface="Arial" pitchFamily="34" charset="0"/>
            </a:endParaRPr>
          </a:p>
        </p:txBody>
      </p:sp>
      <p:sp>
        <p:nvSpPr>
          <p:cNvPr id="818186" name="Text Box 10"/>
          <p:cNvSpPr txBox="1">
            <a:spLocks noChangeArrowheads="1"/>
          </p:cNvSpPr>
          <p:nvPr/>
        </p:nvSpPr>
        <p:spPr bwMode="auto">
          <a:xfrm>
            <a:off x="8532813" y="6308725"/>
            <a:ext cx="184150"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endParaRPr lang="de-DE" sz="2300">
              <a:latin typeface="Arial" pitchFamily="34" charset="0"/>
            </a:endParaRPr>
          </a:p>
        </p:txBody>
      </p:sp>
    </p:spTree>
  </p:cSld>
  <p:clrMapOvr>
    <a:masterClrMapping/>
  </p:clrMapOvr>
  <p:transition advClick="0">
    <p:zoom/>
  </p:transition>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Оформление по умолчанию">
      <a:majorFont>
        <a:latin typeface="Arial Black"/>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rgbClr val="00008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749300" rtl="0" eaLnBrk="1" fontAlgn="base" latinLnBrk="0" hangingPunct="1">
          <a:lnSpc>
            <a:spcPct val="100000"/>
          </a:lnSpc>
          <a:spcBef>
            <a:spcPct val="0"/>
          </a:spcBef>
          <a:spcAft>
            <a:spcPct val="0"/>
          </a:spcAft>
          <a:buClrTx/>
          <a:buSzTx/>
          <a:buFontTx/>
          <a:buNone/>
          <a:tabLst/>
          <a:defRPr kumimoji="0" lang="ru-RU" sz="23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25400" cap="flat" cmpd="sng" algn="ctr">
          <a:solidFill>
            <a:srgbClr val="00008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749300" rtl="0" eaLnBrk="1" fontAlgn="base" latinLnBrk="0" hangingPunct="1">
          <a:lnSpc>
            <a:spcPct val="100000"/>
          </a:lnSpc>
          <a:spcBef>
            <a:spcPct val="0"/>
          </a:spcBef>
          <a:spcAft>
            <a:spcPct val="0"/>
          </a:spcAft>
          <a:buClrTx/>
          <a:buSzTx/>
          <a:buFontTx/>
          <a:buNone/>
          <a:tabLst/>
          <a:defRPr kumimoji="0" lang="ru-RU" sz="23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Оформление по умолчанию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Оформление по умолчанию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Специальное оформление">
  <a:themeElements>
    <a:clrScheme name="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пециальное оформление">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rgbClr val="00008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749300" rtl="0" eaLnBrk="1" fontAlgn="base" latinLnBrk="0" hangingPunct="1">
          <a:lnSpc>
            <a:spcPct val="100000"/>
          </a:lnSpc>
          <a:spcBef>
            <a:spcPct val="0"/>
          </a:spcBef>
          <a:spcAft>
            <a:spcPct val="0"/>
          </a:spcAft>
          <a:buClrTx/>
          <a:buSzTx/>
          <a:buFontTx/>
          <a:buNone/>
          <a:tabLst/>
          <a:defRPr kumimoji="0" lang="ru-RU" sz="23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25400" cap="flat" cmpd="sng" algn="ctr">
          <a:solidFill>
            <a:srgbClr val="00008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749300" rtl="0" eaLnBrk="1" fontAlgn="base" latinLnBrk="0" hangingPunct="1">
          <a:lnSpc>
            <a:spcPct val="100000"/>
          </a:lnSpc>
          <a:spcBef>
            <a:spcPct val="0"/>
          </a:spcBef>
          <a:spcAft>
            <a:spcPct val="0"/>
          </a:spcAft>
          <a:buClrTx/>
          <a:buSzTx/>
          <a:buFontTx/>
          <a:buNone/>
          <a:tabLst/>
          <a:defRPr kumimoji="0" lang="ru-RU" sz="23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5393</Words>
  <Application>Microsoft Office PowerPoint</Application>
  <PresentationFormat>Bildschirmpräsentation (4:3)</PresentationFormat>
  <Paragraphs>987</Paragraphs>
  <Slides>66</Slides>
  <Notes>38</Notes>
  <HiddenSlides>0</HiddenSlides>
  <MMClips>0</MMClips>
  <ScaleCrop>false</ScaleCrop>
  <HeadingPairs>
    <vt:vector size="8" baseType="variant">
      <vt:variant>
        <vt:lpstr>Verwendete Schriftarten</vt:lpstr>
      </vt:variant>
      <vt:variant>
        <vt:i4>10</vt:i4>
      </vt:variant>
      <vt:variant>
        <vt:lpstr>Design</vt:lpstr>
      </vt:variant>
      <vt:variant>
        <vt:i4>2</vt:i4>
      </vt:variant>
      <vt:variant>
        <vt:lpstr>Eingebettete OLE-Server</vt:lpstr>
      </vt:variant>
      <vt:variant>
        <vt:i4>7</vt:i4>
      </vt:variant>
      <vt:variant>
        <vt:lpstr>Folientitel</vt:lpstr>
      </vt:variant>
      <vt:variant>
        <vt:i4>66</vt:i4>
      </vt:variant>
    </vt:vector>
  </HeadingPairs>
  <TitlesOfParts>
    <vt:vector size="85" baseType="lpstr">
      <vt:lpstr>Times New Roman</vt:lpstr>
      <vt:lpstr>Arial Black</vt:lpstr>
      <vt:lpstr>Arial</vt:lpstr>
      <vt:lpstr>Tahoma</vt:lpstr>
      <vt:lpstr>ＭＳ Ｐゴシック</vt:lpstr>
      <vt:lpstr>Times New Roman CYR</vt:lpstr>
      <vt:lpstr>Symbol</vt:lpstr>
      <vt:lpstr>Gulim</vt:lpstr>
      <vt:lpstr>Verdana</vt:lpstr>
      <vt:lpstr>Wingdings</vt:lpstr>
      <vt:lpstr>Оформление по умолчанию</vt:lpstr>
      <vt:lpstr>Специальное оформление</vt:lpstr>
      <vt:lpstr>Диаграмма Microsoft Office Excel</vt:lpstr>
      <vt:lpstr>Microsoft Equation 3.0</vt:lpstr>
      <vt:lpstr>Microsoft Word Document</vt:lpstr>
      <vt:lpstr>Рисунок Microsoft Word</vt:lpstr>
      <vt:lpstr>Рисунок Paintbrush</vt:lpstr>
      <vt:lpstr>Microsoft Word Picture</vt:lpstr>
      <vt:lpstr>Origin Graph</vt:lpstr>
      <vt:lpstr>Status  of the ISTC project #3345 “Ex-vessel source term analysis” (EVAN)”, phase 1   Vladimir Bezlepkin (SPAEP)</vt:lpstr>
      <vt:lpstr> Foreign Collaborators/Partners </vt:lpstr>
      <vt:lpstr>Project work packages</vt:lpstr>
      <vt:lpstr>WP1: FP release from molten corium pool (Task1)</vt:lpstr>
      <vt:lpstr>PowerPoint-Präsentation</vt:lpstr>
      <vt:lpstr>PowerPoint-Präsentation</vt:lpstr>
      <vt:lpstr>PowerPoint-Präsentation</vt:lpstr>
      <vt:lpstr>PowerPoint-Präsentation</vt:lpstr>
      <vt:lpstr>WP1: Analysis of Severe Accident Scenarios (Task1)</vt:lpstr>
      <vt:lpstr>PowerPoint-Präsentation</vt:lpstr>
      <vt:lpstr>PowerPoint-Präsentation</vt:lpstr>
      <vt:lpstr>PowerPoint-Präsentation</vt:lpstr>
      <vt:lpstr> </vt:lpstr>
      <vt:lpstr>PowerPoint-Präsentation</vt:lpstr>
      <vt:lpstr>PowerPoint-Präsentation</vt:lpstr>
      <vt:lpstr>PowerPoint-Präsentation</vt:lpstr>
      <vt:lpstr>PowerPoint-Präsentation</vt:lpstr>
      <vt:lpstr>PowerPoint-Präsentation</vt:lpstr>
      <vt:lpstr>WP1: Analysis of Severe Accident Scenarios (Task1)</vt:lpstr>
      <vt:lpstr>PowerPoint-Präsentation</vt:lpstr>
      <vt:lpstr>PowerPoint-Präsentation</vt:lpstr>
      <vt:lpstr>WP2: FP release from molten corium pool (Task2)</vt:lpstr>
      <vt:lpstr>WP2: FP release from molten corium pool (Task2)</vt:lpstr>
      <vt:lpstr>WP2: FP release from molten corium pool (Task2)</vt:lpstr>
      <vt:lpstr>WP2: FP release from molten corium pool (Task2)</vt:lpstr>
      <vt:lpstr>WP2: FP release from molten corium pool (Task2)</vt:lpstr>
      <vt:lpstr>WP2: FP release from molten corium pool (Task2)</vt:lpstr>
      <vt:lpstr>WP2: FP release from molten pool modeling (Task 3)</vt:lpstr>
      <vt:lpstr>WP2: FP release from molten pool modeling (Task 3)</vt:lpstr>
      <vt:lpstr>WP2: FP release from molten pool modeling (Task 3)</vt:lpstr>
      <vt:lpstr>WP3: EXPERIMENTAL STUDY OF AEROSOLS TRANSPORT PROCESS IN THE PRIMARY CIRCUIT EQUIPMENT (Task4)</vt:lpstr>
      <vt:lpstr>Aerosol test facility ATF3</vt:lpstr>
      <vt:lpstr> </vt:lpstr>
      <vt:lpstr>Measurement techniques</vt:lpstr>
      <vt:lpstr>PowerPoint-Präsentation</vt:lpstr>
      <vt:lpstr>PowerPoint-Präsentation</vt:lpstr>
      <vt:lpstr>PowerPoint-Präsentation</vt:lpstr>
      <vt:lpstr>WP3                Summary                          TASK 4</vt:lpstr>
      <vt:lpstr>WP3         Perspectives for stage 2            TASK 4</vt:lpstr>
      <vt:lpstr>Experimental determination  of aerodynamic diameter and mass of ammonium chloride aerosol particles</vt:lpstr>
      <vt:lpstr>Experimental determination  of aerodynamic diameter and mass of ammonium chloride aerosol particles</vt:lpstr>
      <vt:lpstr>Experimental determination  of aerodynamic diameter and mass of ammonium chloride aerosol particles</vt:lpstr>
      <vt:lpstr>Experimental determination  of aerodynamic diameter and mass of ammonium chloride aerosol particles</vt:lpstr>
      <vt:lpstr>WP3: Theoretical and numerical modeling(Task5)</vt:lpstr>
      <vt:lpstr>WP3: Theoretical and numerical modeling(Task5)</vt:lpstr>
      <vt:lpstr>WP3: Theoretical and numerical modeling(Task5)</vt:lpstr>
      <vt:lpstr>WP3: Theoretical and numerical modeling(Task5)</vt:lpstr>
      <vt:lpstr>WP3: Theoretical and numerical modeling(Task5)</vt:lpstr>
      <vt:lpstr>WP3: Theoretical and numerical modeling(Task5)</vt:lpstr>
      <vt:lpstr>PowerPoint-Präsentation</vt:lpstr>
      <vt:lpstr>PowerPoint-Präsentation</vt:lpstr>
      <vt:lpstr>PowerPoint-Präsentation</vt:lpstr>
      <vt:lpstr>PowerPoint-Präsentation</vt:lpstr>
      <vt:lpstr>WP3: LES simulation of aerosol transport and deposition in turbulent flow in the channel. (Task5)</vt:lpstr>
      <vt:lpstr>WP3: LES simulation of aerosol transport and deposition in turbulent flow in the channel. (Task5)</vt:lpstr>
      <vt:lpstr>WP3: LES simulation of aerosol transport and deposition in turbulent flow in the channel. (Task5)</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A.P. Alexandrov RIT (NITI)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Experiment EVAN-FP1</dc:title>
  <dc:subject>EVAN</dc:subject>
  <dc:creator>Peters, Ursula (IAM)</dc:creator>
  <cp:lastModifiedBy>Peters, Ursula</cp:lastModifiedBy>
  <cp:revision>667</cp:revision>
  <dcterms:created xsi:type="dcterms:W3CDTF">2004-05-26T10:18:17Z</dcterms:created>
  <dcterms:modified xsi:type="dcterms:W3CDTF">2012-10-10T06:45:32Z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escription0">
    <vt:lpwstr>Status report on "Ex-vessel source term analysis" phase 1</vt:lpwstr>
  </property>
</Properties>
</file>