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7"/>
  </p:notesMasterIdLst>
  <p:sldIdLst>
    <p:sldId id="286" r:id="rId2"/>
    <p:sldId id="395" r:id="rId3"/>
    <p:sldId id="383" r:id="rId4"/>
    <p:sldId id="389" r:id="rId5"/>
    <p:sldId id="429" r:id="rId6"/>
    <p:sldId id="387" r:id="rId7"/>
    <p:sldId id="445" r:id="rId8"/>
    <p:sldId id="444" r:id="rId9"/>
    <p:sldId id="430" r:id="rId10"/>
    <p:sldId id="391" r:id="rId11"/>
    <p:sldId id="446" r:id="rId12"/>
    <p:sldId id="443" r:id="rId13"/>
    <p:sldId id="439" r:id="rId14"/>
    <p:sldId id="423" r:id="rId15"/>
    <p:sldId id="373"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7" autoAdjust="0"/>
    <p:restoredTop sz="77966" autoAdjust="0"/>
  </p:normalViewPr>
  <p:slideViewPr>
    <p:cSldViewPr>
      <p:cViewPr>
        <p:scale>
          <a:sx n="74" d="100"/>
          <a:sy n="74" d="100"/>
        </p:scale>
        <p:origin x="-1680" y="-5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7613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7613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613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7613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7613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6DC0C88-D302-4168-BE66-47183427C46E}" type="slidenum">
              <a:rPr lang="ru-RU"/>
              <a:pPr/>
              <a:t>‹Nr.›</a:t>
            </a:fld>
            <a:endParaRPr lang="ru-RU"/>
          </a:p>
        </p:txBody>
      </p:sp>
    </p:spTree>
    <p:extLst>
      <p:ext uri="{BB962C8B-B14F-4D97-AF65-F5344CB8AC3E}">
        <p14:creationId xmlns:p14="http://schemas.microsoft.com/office/powerpoint/2010/main" val="19896311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B840ED-8A6B-4495-98E8-7CE2FDF8517F}" type="slidenum">
              <a:rPr lang="ru-RU"/>
              <a:pPr/>
              <a:t>1</a:t>
            </a:fld>
            <a:endParaRPr lang="ru-RU"/>
          </a:p>
        </p:txBody>
      </p:sp>
      <p:sp>
        <p:nvSpPr>
          <p:cNvPr id="325634" name="Rectangle 2"/>
          <p:cNvSpPr>
            <a:spLocks noChangeArrowheads="1" noTextEdit="1"/>
          </p:cNvSpPr>
          <p:nvPr>
            <p:ph type="sldImg"/>
          </p:nvPr>
        </p:nvSpPr>
        <p:spPr>
          <a:ln/>
        </p:spPr>
      </p:sp>
      <p:sp>
        <p:nvSpPr>
          <p:cNvPr id="325635" name="Rectangle 3"/>
          <p:cNvSpPr>
            <a:spLocks noGrp="1" noChangeArrowheads="1"/>
          </p:cNvSpPr>
          <p:nvPr>
            <p:ph type="body" idx="1"/>
          </p:nvPr>
        </p:nvSpPr>
        <p:spPr/>
        <p:txBody>
          <a:bodyPr/>
          <a:lstStyle/>
          <a:p>
            <a:r>
              <a:rPr lang="en-US"/>
              <a:t>Good morning/afternoon, ladies and gentelmen!</a:t>
            </a:r>
          </a:p>
          <a:p>
            <a:r>
              <a:rPr lang="en-US"/>
              <a:t>I will briefly present the current information on our EVAN project. The Project Agreement is signed now, and we expect to start experiments during this autumn</a:t>
            </a:r>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9062DE-5F6F-4B87-BD06-7059001AA2D5}" type="slidenum">
              <a:rPr lang="ru-RU"/>
              <a:pPr/>
              <a:t>10</a:t>
            </a:fld>
            <a:endParaRPr lang="ru-RU"/>
          </a:p>
        </p:txBody>
      </p:sp>
      <p:sp>
        <p:nvSpPr>
          <p:cNvPr id="234498" name="Rectangle 1026"/>
          <p:cNvSpPr>
            <a:spLocks noChangeArrowheads="1" noTextEdit="1"/>
          </p:cNvSpPr>
          <p:nvPr>
            <p:ph type="sldImg"/>
          </p:nvPr>
        </p:nvSpPr>
        <p:spPr>
          <a:ln/>
        </p:spPr>
      </p:sp>
      <p:sp>
        <p:nvSpPr>
          <p:cNvPr id="234499" name="Rectangle 1027"/>
          <p:cNvSpPr>
            <a:spLocks noGrp="1" noChangeArrowheads="1"/>
          </p:cNvSpPr>
          <p:nvPr>
            <p:ph type="body" idx="1"/>
          </p:nvPr>
        </p:nvSpPr>
        <p:spPr/>
        <p:txBody>
          <a:bodyPr/>
          <a:lstStyle/>
          <a:p>
            <a:pPr algn="just"/>
            <a:r>
              <a:rPr lang="en-US">
                <a:cs typeface="Times New Roman" pitchFamily="18" charset="0"/>
              </a:rPr>
              <a:t>For this task there were many discussions about the test matrix, and finally it was approved by all collaborators. </a:t>
            </a:r>
          </a:p>
          <a:p>
            <a:pPr algn="just"/>
            <a:r>
              <a:rPr lang="en-US">
                <a:cs typeface="Times New Roman" pitchFamily="18" charset="0"/>
              </a:rPr>
              <a:t>We </a:t>
            </a:r>
            <a:r>
              <a:rPr lang="en-US"/>
              <a:t>dispose of two basic experimental techniques – single-autoclave end multi-ampoule.</a:t>
            </a:r>
            <a:endParaRPr lang="en-US">
              <a:cs typeface="Times New Roman" pitchFamily="18" charset="0"/>
            </a:endParaRPr>
          </a:p>
          <a:p>
            <a:pPr algn="just"/>
            <a:endParaRPr lang="en-US">
              <a:cs typeface="Times New Roman" pitchFamily="18" charset="0"/>
            </a:endParaRPr>
          </a:p>
          <a:p>
            <a:pPr algn="just"/>
            <a:r>
              <a:rPr lang="en-US">
                <a:cs typeface="Times New Roman" pitchFamily="18" charset="0"/>
              </a:rPr>
              <a:t>The modelling is performed by VNIPIET and by SPAEP</a:t>
            </a:r>
            <a:endParaRPr lang="ru-RU">
              <a:cs typeface="Times New Roman" pitchFamily="18" charset="0"/>
            </a:endParaRPr>
          </a:p>
          <a:p>
            <a:pPr algn="just"/>
            <a:endParaRPr lang="ru-RU">
              <a:cs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8AAD82-1D47-4E5A-B042-58A49FD7EF43}" type="slidenum">
              <a:rPr lang="ru-RU"/>
              <a:pPr/>
              <a:t>11</a:t>
            </a:fld>
            <a:endParaRPr lang="ru-RU"/>
          </a:p>
        </p:txBody>
      </p:sp>
      <p:sp>
        <p:nvSpPr>
          <p:cNvPr id="331778" name="Rectangle 2"/>
          <p:cNvSpPr>
            <a:spLocks noChangeArrowheads="1" noTextEdit="1"/>
          </p:cNvSpPr>
          <p:nvPr>
            <p:ph type="sldImg"/>
          </p:nvPr>
        </p:nvSpPr>
        <p:spPr>
          <a:ln/>
        </p:spPr>
      </p:sp>
      <p:sp>
        <p:nvSpPr>
          <p:cNvPr id="331779" name="Rectangle 3"/>
          <p:cNvSpPr>
            <a:spLocks noGrp="1" noChangeArrowheads="1"/>
          </p:cNvSpPr>
          <p:nvPr>
            <p:ph type="body" idx="1"/>
          </p:nvPr>
        </p:nvSpPr>
        <p:spPr/>
        <p:txBody>
          <a:bodyPr/>
          <a:lstStyle/>
          <a:p>
            <a:r>
              <a:rPr lang="en-US"/>
              <a:t>Here is the diagram of the autoclave setup for experimental investigation of iodine partitioning between the water and gas phases</a:t>
            </a:r>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3C421F-1CEA-4977-A2BF-A70945BB8517}" type="slidenum">
              <a:rPr lang="ru-RU"/>
              <a:pPr/>
              <a:t>12</a:t>
            </a:fld>
            <a:endParaRPr lang="ru-RU"/>
          </a:p>
        </p:txBody>
      </p:sp>
      <p:sp>
        <p:nvSpPr>
          <p:cNvPr id="327682" name="Rectangle 2"/>
          <p:cNvSpPr>
            <a:spLocks noChangeArrowheads="1" noTextEdit="1"/>
          </p:cNvSpPr>
          <p:nvPr>
            <p:ph type="sldImg"/>
          </p:nvPr>
        </p:nvSpPr>
        <p:spPr>
          <a:ln/>
        </p:spPr>
      </p:sp>
      <p:sp>
        <p:nvSpPr>
          <p:cNvPr id="327683" name="Rectangle 3"/>
          <p:cNvSpPr>
            <a:spLocks noGrp="1" noChangeArrowheads="1"/>
          </p:cNvSpPr>
          <p:nvPr>
            <p:ph type="body" idx="1"/>
          </p:nvPr>
        </p:nvSpPr>
        <p:spPr/>
        <p:txBody>
          <a:bodyPr/>
          <a:lstStyle/>
          <a:p>
            <a:r>
              <a:rPr lang="en-US"/>
              <a:t>The objective of the experiments is investigation of effect of the ferro-silicate sludge on the iodine volatility depending on different parameters and composition of the containment sump</a:t>
            </a:r>
            <a:r>
              <a:rPr lang="ru-RU"/>
              <a:t>.</a:t>
            </a:r>
          </a:p>
          <a:p>
            <a:r>
              <a:rPr lang="en-US"/>
              <a:t>During the experiments we will determine</a:t>
            </a:r>
            <a:r>
              <a:rPr lang="ru-RU"/>
              <a:t>:</a:t>
            </a:r>
          </a:p>
          <a:p>
            <a:r>
              <a:rPr lang="ru-RU"/>
              <a:t>- </a:t>
            </a:r>
            <a:r>
              <a:rPr lang="en-US"/>
              <a:t>The effect of gamma-irradiation on the iodine sorption by the ferro-silicate sludge and on the iodine volatility</a:t>
            </a:r>
            <a:endParaRPr lang="ru-RU"/>
          </a:p>
          <a:p>
            <a:r>
              <a:rPr lang="ru-RU"/>
              <a:t>- </a:t>
            </a:r>
            <a:r>
              <a:rPr lang="en-US"/>
              <a:t>Effect of other parameters </a:t>
            </a:r>
            <a:r>
              <a:rPr lang="ru-RU"/>
              <a:t>(</a:t>
            </a:r>
            <a:r>
              <a:rPr lang="en-US"/>
              <a:t> </a:t>
            </a:r>
            <a:r>
              <a:rPr lang="ru-RU"/>
              <a:t>рН, </a:t>
            </a:r>
            <a:r>
              <a:rPr lang="en-US"/>
              <a:t>sorbent mass, temperature and concentration composition of sumpwater</a:t>
            </a:r>
            <a:r>
              <a:rPr lang="ru-RU"/>
              <a:t>)</a:t>
            </a:r>
          </a:p>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56C833-4128-4C0F-BB91-89C51BAE916F}" type="slidenum">
              <a:rPr lang="ru-RU"/>
              <a:pPr/>
              <a:t>13</a:t>
            </a:fld>
            <a:endParaRPr lang="ru-RU"/>
          </a:p>
        </p:txBody>
      </p:sp>
      <p:sp>
        <p:nvSpPr>
          <p:cNvPr id="318466" name="Rectangle 2"/>
          <p:cNvSpPr>
            <a:spLocks noChangeArrowheads="1" noTextEdit="1"/>
          </p:cNvSpPr>
          <p:nvPr>
            <p:ph type="sldImg"/>
          </p:nvPr>
        </p:nvSpPr>
        <p:spPr>
          <a:ln/>
        </p:spPr>
      </p:sp>
      <p:sp>
        <p:nvSpPr>
          <p:cNvPr id="318467" name="Rectangle 3"/>
          <p:cNvSpPr>
            <a:spLocks noGrp="1" noChangeArrowheads="1"/>
          </p:cNvSpPr>
          <p:nvPr>
            <p:ph type="body" idx="1"/>
          </p:nvPr>
        </p:nvSpPr>
        <p:spPr/>
        <p:txBody>
          <a:bodyPr/>
          <a:lstStyle/>
          <a:p>
            <a:r>
              <a:rPr lang="en-US">
                <a:cs typeface="Times New Roman" pitchFamily="18" charset="0"/>
              </a:rPr>
              <a:t>The modelling is performed by VNIPIET and by SPAEP</a:t>
            </a:r>
            <a:endParaRPr lang="ru-RU">
              <a:cs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A3BA48-FD4C-4C69-807D-C598364524BB}" type="slidenum">
              <a:rPr lang="ru-RU"/>
              <a:pPr/>
              <a:t>14</a:t>
            </a:fld>
            <a:endParaRPr lang="ru-RU"/>
          </a:p>
        </p:txBody>
      </p:sp>
      <p:sp>
        <p:nvSpPr>
          <p:cNvPr id="323586" name="Rectangle 2"/>
          <p:cNvSpPr>
            <a:spLocks noChangeArrowheads="1" noTextEdit="1"/>
          </p:cNvSpPr>
          <p:nvPr>
            <p:ph type="sldImg"/>
          </p:nvPr>
        </p:nvSpPr>
        <p:spPr>
          <a:ln/>
        </p:spPr>
      </p:sp>
      <p:sp>
        <p:nvSpPr>
          <p:cNvPr id="323587" name="Rectangle 3"/>
          <p:cNvSpPr>
            <a:spLocks noGrp="1" noChangeArrowheads="1"/>
          </p:cNvSpPr>
          <p:nvPr>
            <p:ph type="body" idx="1"/>
          </p:nvPr>
        </p:nvSpPr>
        <p:spPr/>
        <p:txBody>
          <a:bodyPr/>
          <a:lstStyle/>
          <a:p>
            <a:r>
              <a:rPr lang="en-US"/>
              <a:t>The Project Agreement has been prepared ISTC and expected to start with experiments We hope that our project will be successful. We would like to thank all our collaborators, all our Western partners, and of course, our hosts from Kazakhstan, thank you very much.</a:t>
            </a:r>
            <a:endParaRPr lang="ru-RU"/>
          </a:p>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8EE7B2-FBFD-46A9-BCB6-73A24907C4FD}" type="slidenum">
              <a:rPr lang="ru-RU"/>
              <a:pPr/>
              <a:t>2</a:t>
            </a:fld>
            <a:endParaRPr lang="ru-RU"/>
          </a:p>
        </p:txBody>
      </p:sp>
      <p:sp>
        <p:nvSpPr>
          <p:cNvPr id="324610" name="Rectangle 2"/>
          <p:cNvSpPr>
            <a:spLocks noChangeArrowheads="1" noTextEdit="1"/>
          </p:cNvSpPr>
          <p:nvPr>
            <p:ph type="sldImg"/>
          </p:nvPr>
        </p:nvSpPr>
        <p:spPr>
          <a:ln/>
        </p:spPr>
      </p:sp>
      <p:sp>
        <p:nvSpPr>
          <p:cNvPr id="324611" name="Rectangle 3"/>
          <p:cNvSpPr>
            <a:spLocks noGrp="1" noChangeArrowheads="1"/>
          </p:cNvSpPr>
          <p:nvPr>
            <p:ph type="body" idx="1"/>
          </p:nvPr>
        </p:nvSpPr>
        <p:spPr/>
        <p:txBody>
          <a:bodyPr/>
          <a:lstStyle/>
          <a:p>
            <a:r>
              <a:rPr lang="en-US"/>
              <a:t>Here are the work packages for the project and the tasks for the project. I will shortly describe each task, showing the present situation.</a:t>
            </a:r>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5C763D-B7F1-4D20-A594-3B79E02D8991}" type="slidenum">
              <a:rPr lang="ru-RU"/>
              <a:pPr/>
              <a:t>3</a:t>
            </a:fld>
            <a:endParaRPr lang="ru-RU"/>
          </a:p>
        </p:txBody>
      </p:sp>
      <p:sp>
        <p:nvSpPr>
          <p:cNvPr id="314370" name="Rectangle 2"/>
          <p:cNvSpPr>
            <a:spLocks noChangeArrowheads="1" noTextEdit="1"/>
          </p:cNvSpPr>
          <p:nvPr>
            <p:ph type="sldImg"/>
          </p:nvPr>
        </p:nvSpPr>
        <p:spPr>
          <a:ln/>
        </p:spPr>
      </p:sp>
      <p:sp>
        <p:nvSpPr>
          <p:cNvPr id="314371" name="Rectangle 3"/>
          <p:cNvSpPr>
            <a:spLocks noGrp="1" noChangeArrowheads="1"/>
          </p:cNvSpPr>
          <p:nvPr>
            <p:ph type="body" idx="1"/>
          </p:nvPr>
        </p:nvSpPr>
        <p:spPr/>
        <p:txBody>
          <a:bodyPr/>
          <a:lstStyle/>
          <a:p>
            <a:pPr algn="just"/>
            <a:r>
              <a:rPr lang="en-US" sz="800"/>
              <a:t>For this task we will make analysis of calculations</a:t>
            </a:r>
            <a:r>
              <a:rPr lang="en-US">
                <a:cs typeface="Times New Roman" pitchFamily="18" charset="0"/>
              </a:rPr>
              <a:t> of </a:t>
            </a:r>
            <a:r>
              <a:rPr lang="en-US" sz="800"/>
              <a:t>severe accident scenarios. </a:t>
            </a:r>
            <a:r>
              <a:rPr lang="en-US"/>
              <a:t>These calculations were made for</a:t>
            </a:r>
            <a:r>
              <a:rPr lang="en-US">
                <a:cs typeface="Times New Roman" pitchFamily="18" charset="0"/>
              </a:rPr>
              <a:t> NPP designs with Russian and Western reactors. </a:t>
            </a:r>
          </a:p>
          <a:p>
            <a:pPr algn="just"/>
            <a:endParaRPr lang="en-US">
              <a:cs typeface="Times New Roman" pitchFamily="18" charset="0"/>
            </a:endParaRPr>
          </a:p>
          <a:p>
            <a:pPr algn="just"/>
            <a:r>
              <a:rPr lang="en-US">
                <a:cs typeface="Times New Roman" pitchFamily="18" charset="0"/>
              </a:rPr>
              <a:t>Different computer codes were used for the </a:t>
            </a:r>
            <a:r>
              <a:rPr lang="en-US" sz="1400">
                <a:cs typeface="Times New Roman" pitchFamily="18" charset="0"/>
              </a:rPr>
              <a:t>calculations.</a:t>
            </a:r>
            <a:r>
              <a:rPr lang="en-US">
                <a:cs typeface="Times New Roman" pitchFamily="18" charset="0"/>
              </a:rPr>
              <a:t> The Russian codes were RATEG/SVECHA/HEFEST,</a:t>
            </a:r>
            <a:r>
              <a:rPr lang="en-US">
                <a:solidFill>
                  <a:srgbClr val="D60093"/>
                </a:solidFill>
                <a:cs typeface="Times New Roman" pitchFamily="18" charset="0"/>
              </a:rPr>
              <a:t> CORCAT</a:t>
            </a:r>
            <a:r>
              <a:rPr lang="en-US">
                <a:cs typeface="Times New Roman" pitchFamily="18" charset="0"/>
              </a:rPr>
              <a:t>, DINCOR, KUPOL-M. The Western codes were SCDAP/RELAP, MELCOR and others.</a:t>
            </a:r>
          </a:p>
          <a:p>
            <a:pPr algn="just"/>
            <a:endParaRPr lang="en-US">
              <a:cs typeface="Times New Roman" pitchFamily="18" charset="0"/>
            </a:endParaRPr>
          </a:p>
          <a:p>
            <a:pPr algn="just"/>
            <a:r>
              <a:rPr lang="en-US">
                <a:cs typeface="Times New Roman" pitchFamily="18" charset="0"/>
              </a:rPr>
              <a:t>For this Task 1 we will prepare a report with some more analysis and justification of initial data end </a:t>
            </a:r>
            <a:r>
              <a:rPr lang="en-US"/>
              <a:t>boundary</a:t>
            </a:r>
            <a:r>
              <a:rPr lang="en-US">
                <a:cs typeface="Times New Roman" pitchFamily="18" charset="0"/>
              </a:rPr>
              <a:t> conditions for experiments. This report also will contain some justification of experimental data applicability to the codes validation.</a:t>
            </a:r>
          </a:p>
          <a:p>
            <a:pPr algn="just"/>
            <a:endParaRPr lang="en-US">
              <a:cs typeface="Times New Roman" pitchFamily="18" charset="0"/>
            </a:endParaRPr>
          </a:p>
          <a:p>
            <a:pPr algn="just"/>
            <a:r>
              <a:rPr lang="en-US">
                <a:cs typeface="Times New Roman" pitchFamily="18" charset="0"/>
              </a:rPr>
              <a:t>It is important to notice that the test matrices for the other tasks were developed following the requests of our collaborators.</a:t>
            </a:r>
          </a:p>
          <a:p>
            <a:pPr algn="just"/>
            <a:endParaRPr lang="en-US">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D073FE-96FC-41F0-B3C1-2E904E63E4A4}" type="slidenum">
              <a:rPr lang="ru-RU"/>
              <a:pPr/>
              <a:t>4</a:t>
            </a:fld>
            <a:endParaRPr lang="ru-RU"/>
          </a:p>
        </p:txBody>
      </p:sp>
      <p:sp>
        <p:nvSpPr>
          <p:cNvPr id="315394" name="Rectangle 2"/>
          <p:cNvSpPr>
            <a:spLocks noChangeArrowheads="1" noTextEdit="1"/>
          </p:cNvSpPr>
          <p:nvPr>
            <p:ph type="sldImg"/>
          </p:nvPr>
        </p:nvSpPr>
        <p:spPr>
          <a:ln/>
        </p:spPr>
      </p:sp>
      <p:sp>
        <p:nvSpPr>
          <p:cNvPr id="315395" name="Rectangle 3"/>
          <p:cNvSpPr>
            <a:spLocks noGrp="1" noChangeArrowheads="1"/>
          </p:cNvSpPr>
          <p:nvPr>
            <p:ph type="body" idx="1"/>
          </p:nvPr>
        </p:nvSpPr>
        <p:spPr/>
        <p:txBody>
          <a:bodyPr/>
          <a:lstStyle/>
          <a:p>
            <a:pPr algn="just"/>
            <a:r>
              <a:rPr lang="en-US" sz="900"/>
              <a:t>For this task the experiments are performed in NITI, by research team of Prof. Khabensky, Dr. Bechta, Prof. Gusarov, and others. The tests are performed at the </a:t>
            </a:r>
            <a:r>
              <a:rPr lang="en-US">
                <a:cs typeface="Times New Roman" pitchFamily="18" charset="0"/>
              </a:rPr>
              <a:t>set of “Rasplav” experimental installations, equipped with aerosol sampling system, for studying high-temperature phenomena in molten corium. </a:t>
            </a:r>
          </a:p>
          <a:p>
            <a:pPr algn="just"/>
            <a:r>
              <a:rPr lang="en-US">
                <a:cs typeface="Times New Roman" pitchFamily="18" charset="0"/>
              </a:rPr>
              <a:t>Also there is a complex of instruments and equipment for tests preparation, for conducting posttest analyses.</a:t>
            </a:r>
          </a:p>
          <a:p>
            <a:pPr algn="just"/>
            <a:endParaRPr lang="en-US">
              <a:cs typeface="Times New Roman" pitchFamily="18" charset="0"/>
            </a:endParaRPr>
          </a:p>
          <a:p>
            <a:pPr algn="just"/>
            <a:r>
              <a:rPr lang="en-US" sz="900">
                <a:cs typeface="Times New Roman" pitchFamily="18" charset="0"/>
              </a:rPr>
              <a:t>During the first year of the project it is planned to determine FP release </a:t>
            </a:r>
            <a:r>
              <a:rPr lang="en-GB" sz="900">
                <a:cs typeface="Times New Roman" pitchFamily="18" charset="0"/>
              </a:rPr>
              <a:t>during melt transition from sub-oxidized (C-30) to fully-oxidized (C-100) state. The low-volatile fission product release still is the source of high uncertainty in determining the source term.</a:t>
            </a:r>
          </a:p>
          <a:p>
            <a:pPr algn="just"/>
            <a:endParaRPr lang="en-GB" sz="900">
              <a:cs typeface="Times New Roman" pitchFamily="18" charset="0"/>
            </a:endParaRPr>
          </a:p>
          <a:p>
            <a:pPr algn="just"/>
            <a:r>
              <a:rPr lang="en-GB" sz="900">
                <a:cs typeface="Times New Roman" pitchFamily="18" charset="0"/>
              </a:rPr>
              <a:t>The fission products to be studied are also shown at the slide.</a:t>
            </a:r>
          </a:p>
          <a:p>
            <a:pPr algn="just"/>
            <a:r>
              <a:rPr lang="en-GB" sz="900">
                <a:cs typeface="Times New Roman" pitchFamily="18" charset="0"/>
              </a:rPr>
              <a:t> </a:t>
            </a:r>
            <a:endParaRPr lang="en-US">
              <a:cs typeface="Times New Roman" pitchFamily="18" charset="0"/>
            </a:endParaRPr>
          </a:p>
          <a:p>
            <a:pPr>
              <a:lnSpc>
                <a:spcPct val="90000"/>
              </a:lnSpc>
            </a:pPr>
            <a:r>
              <a:rPr lang="en-US">
                <a:cs typeface="Times New Roman" pitchFamily="18" charset="0"/>
              </a:rPr>
              <a:t>Experimental investigations of low-volatile fission products release during water supply onto the melt surface are planned for the second stage of the project.</a:t>
            </a:r>
            <a:endParaRPr lang="ru-RU">
              <a:cs typeface="Times New Roman" pitchFamily="18" charset="0"/>
            </a:endParaRPr>
          </a:p>
          <a:p>
            <a:pPr>
              <a:lnSpc>
                <a:spcPct val="90000"/>
              </a:lnSpc>
            </a:pPr>
            <a:endParaRPr lang="ru-RU">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E9FE4D-C365-494E-9FC1-47C2115A7758}" type="slidenum">
              <a:rPr lang="ru-RU"/>
              <a:pPr/>
              <a:t>5</a:t>
            </a:fld>
            <a:endParaRPr lang="ru-RU"/>
          </a:p>
        </p:txBody>
      </p:sp>
      <p:sp>
        <p:nvSpPr>
          <p:cNvPr id="316418" name="Rectangle 2"/>
          <p:cNvSpPr>
            <a:spLocks noChangeArrowheads="1" noTextEdit="1"/>
          </p:cNvSpPr>
          <p:nvPr>
            <p:ph type="sldImg"/>
          </p:nvPr>
        </p:nvSpPr>
        <p:spPr>
          <a:ln/>
        </p:spPr>
      </p:sp>
      <p:sp>
        <p:nvSpPr>
          <p:cNvPr id="316419" name="Rectangle 3"/>
          <p:cNvSpPr>
            <a:spLocks noGrp="1" noChangeArrowheads="1"/>
          </p:cNvSpPr>
          <p:nvPr>
            <p:ph type="body" idx="1"/>
          </p:nvPr>
        </p:nvSpPr>
        <p:spPr/>
        <p:txBody>
          <a:bodyPr/>
          <a:lstStyle/>
          <a:p>
            <a:pPr algn="just"/>
            <a:r>
              <a:rPr lang="en-US">
                <a:cs typeface="Times New Roman" pitchFamily="18" charset="0"/>
              </a:rPr>
              <a:t>For this task, to do the calculations, we suppose to use codes RATEG/SVECHA and code RELOS, Germany, if it will be provided by collaborators. For additional analysis IBRAE experts can use the experimental data from LPP project from European Union Framework Programme.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7B427E-3386-4007-908B-606EAB9A35D5}" type="slidenum">
              <a:rPr lang="ru-RU"/>
              <a:pPr/>
              <a:t>6</a:t>
            </a:fld>
            <a:endParaRPr lang="ru-RU"/>
          </a:p>
        </p:txBody>
      </p:sp>
      <p:sp>
        <p:nvSpPr>
          <p:cNvPr id="231426" name="Rectangle 2"/>
          <p:cNvSpPr>
            <a:spLocks noChangeArrowheads="1" noTextEdit="1"/>
          </p:cNvSpPr>
          <p:nvPr>
            <p:ph type="sldImg"/>
          </p:nvPr>
        </p:nvSpPr>
        <p:spPr>
          <a:ln/>
        </p:spPr>
      </p:sp>
      <p:sp>
        <p:nvSpPr>
          <p:cNvPr id="231427" name="Rectangle 3"/>
          <p:cNvSpPr>
            <a:spLocks noGrp="1" noChangeArrowheads="1"/>
          </p:cNvSpPr>
          <p:nvPr>
            <p:ph type="body" idx="1"/>
          </p:nvPr>
        </p:nvSpPr>
        <p:spPr/>
        <p:txBody>
          <a:bodyPr/>
          <a:lstStyle/>
          <a:p>
            <a:pPr algn="just"/>
            <a:r>
              <a:rPr lang="en-US" sz="1400">
                <a:cs typeface="Times New Roman" pitchFamily="18" charset="0"/>
              </a:rPr>
              <a:t>Now about the next task. </a:t>
            </a:r>
          </a:p>
          <a:p>
            <a:pPr algn="just"/>
            <a:r>
              <a:rPr lang="en-US" sz="1400">
                <a:cs typeface="Times New Roman" pitchFamily="18" charset="0"/>
              </a:rPr>
              <a:t>The next task is devoted to experimental study of aerosols transport processes in the primary circuit. </a:t>
            </a:r>
            <a:r>
              <a:rPr lang="en-US"/>
              <a:t>Main tests  will be performed by NPO CKTI in St.Petersburg ( the team of Dr.Krektunov).</a:t>
            </a:r>
          </a:p>
          <a:p>
            <a:r>
              <a:rPr lang="en-US"/>
              <a:t>Support analytical tests on properties of generated aerosol particles will be at Polytechnical University in St.Petersburg.</a:t>
            </a:r>
          </a:p>
          <a:p>
            <a:r>
              <a:rPr lang="en-US"/>
              <a:t>Compared to the previous version of workplan, we introduced several changes</a:t>
            </a:r>
            <a:r>
              <a:rPr lang="ru-RU"/>
              <a:t>:</a:t>
            </a:r>
          </a:p>
          <a:p>
            <a:r>
              <a:rPr lang="ru-RU"/>
              <a:t>- </a:t>
            </a:r>
            <a:r>
              <a:rPr lang="en-US"/>
              <a:t>The Raynolds numbers were increased which will allow more reliably study the effect of turbulence on the deposition and resuspension of aerosols</a:t>
            </a:r>
            <a:r>
              <a:rPr lang="ru-RU"/>
              <a:t>;</a:t>
            </a:r>
          </a:p>
          <a:p>
            <a:r>
              <a:rPr lang="ru-RU"/>
              <a:t>- </a:t>
            </a:r>
            <a:r>
              <a:rPr lang="en-US"/>
              <a:t>In the second test series new tube diameter is used and another setup is used. We will use a single-pass system instead of closed-loop circuit. Also we added a device for preparation of the aerosol particles of the specified size</a:t>
            </a:r>
            <a:r>
              <a:rPr lang="ru-RU"/>
              <a:t>;</a:t>
            </a:r>
          </a:p>
          <a:p>
            <a:pPr>
              <a:buFontTx/>
              <a:buChar char="-"/>
            </a:pPr>
            <a:r>
              <a:rPr lang="en-US"/>
              <a:t>Also we increased the maximal diameter of the aerosol in the first test series and improve the parameters and measurement techniques</a:t>
            </a:r>
            <a:r>
              <a:rPr lang="ru-RU"/>
              <a:t>.</a:t>
            </a:r>
            <a:endParaRPr lang="en-US"/>
          </a:p>
          <a:p>
            <a:pPr>
              <a:buFontTx/>
              <a:buChar char="-"/>
            </a:pPr>
            <a:endParaRPr lang="ru-RU"/>
          </a:p>
          <a:p>
            <a:endParaRPr lang="en-US"/>
          </a:p>
          <a:p>
            <a:endParaRPr lang="en-US"/>
          </a:p>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F6020A-07AC-42CC-BC10-12CFC1939946}" type="slidenum">
              <a:rPr lang="ru-RU"/>
              <a:pPr/>
              <a:t>7</a:t>
            </a:fld>
            <a:endParaRPr lang="ru-RU"/>
          </a:p>
        </p:txBody>
      </p:sp>
      <p:sp>
        <p:nvSpPr>
          <p:cNvPr id="329730" name="Rectangle 2"/>
          <p:cNvSpPr>
            <a:spLocks noChangeArrowheads="1" noTextEdit="1"/>
          </p:cNvSpPr>
          <p:nvPr>
            <p:ph type="sldImg"/>
          </p:nvPr>
        </p:nvSpPr>
        <p:spPr>
          <a:ln/>
        </p:spPr>
      </p:sp>
      <p:sp>
        <p:nvSpPr>
          <p:cNvPr id="329731" name="Rectangle 3"/>
          <p:cNvSpPr>
            <a:spLocks noGrp="1" noChangeArrowheads="1"/>
          </p:cNvSpPr>
          <p:nvPr>
            <p:ph type="body" idx="1"/>
          </p:nvPr>
        </p:nvSpPr>
        <p:spPr/>
        <p:txBody>
          <a:bodyPr/>
          <a:lstStyle/>
          <a:p>
            <a:r>
              <a:rPr lang="en-US"/>
              <a:t>This slide show the principal diagram of the experimental setup. </a:t>
            </a:r>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658E3D-40A3-4184-83BC-8F4735B13108}" type="slidenum">
              <a:rPr lang="ru-RU"/>
              <a:pPr/>
              <a:t>8</a:t>
            </a:fld>
            <a:endParaRPr lang="ru-RU"/>
          </a:p>
        </p:txBody>
      </p:sp>
      <p:sp>
        <p:nvSpPr>
          <p:cNvPr id="326658" name="Rectangle 2"/>
          <p:cNvSpPr>
            <a:spLocks noChangeArrowheads="1" noTextEdit="1"/>
          </p:cNvSpPr>
          <p:nvPr>
            <p:ph type="sldImg"/>
          </p:nvPr>
        </p:nvSpPr>
        <p:spPr>
          <a:ln/>
        </p:spPr>
      </p:sp>
      <p:sp>
        <p:nvSpPr>
          <p:cNvPr id="326659" name="Rectangle 3"/>
          <p:cNvSpPr>
            <a:spLocks noGrp="1" noChangeArrowheads="1"/>
          </p:cNvSpPr>
          <p:nvPr>
            <p:ph type="body" idx="1"/>
          </p:nvPr>
        </p:nvSpPr>
        <p:spPr/>
        <p:txBody>
          <a:bodyPr/>
          <a:lstStyle/>
          <a:p>
            <a:r>
              <a:rPr lang="en-US"/>
              <a:t>The test matrix is given here.</a:t>
            </a:r>
            <a:endParaRPr lang="ru-RU"/>
          </a:p>
          <a:p>
            <a:endParaRPr lang="ru-RU"/>
          </a:p>
          <a:p>
            <a:r>
              <a:rPr lang="en-US"/>
              <a:t>For the first series of tests with liquid aerosol we will measure </a:t>
            </a:r>
            <a:r>
              <a:rPr lang="en-GB">
                <a:cs typeface="Times New Roman" pitchFamily="18" charset="0"/>
              </a:rPr>
              <a:t>on-line</a:t>
            </a:r>
            <a:r>
              <a:rPr lang="en-US">
                <a:cs typeface="Times New Roman" pitchFamily="18" charset="0"/>
              </a:rPr>
              <a:t>:</a:t>
            </a:r>
            <a:endParaRPr lang="en-GB">
              <a:cs typeface="Times New Roman" pitchFamily="18" charset="0"/>
            </a:endParaRPr>
          </a:p>
          <a:p>
            <a:r>
              <a:rPr lang="en-GB">
                <a:cs typeface="Times New Roman" pitchFamily="18" charset="0"/>
              </a:rPr>
              <a:t>- the velocity profile --  time averaged and pulsation components for two directions</a:t>
            </a:r>
          </a:p>
          <a:p>
            <a:r>
              <a:rPr lang="en-GB">
                <a:cs typeface="Times New Roman" pitchFamily="18" charset="0"/>
              </a:rPr>
              <a:t>- the aerosol size distribution</a:t>
            </a:r>
          </a:p>
          <a:p>
            <a:r>
              <a:rPr lang="en-GB">
                <a:cs typeface="Times New Roman" pitchFamily="18" charset="0"/>
              </a:rPr>
              <a:t>- the aerosol concentration at the entrance and at the exit of the pipe.</a:t>
            </a:r>
          </a:p>
          <a:p>
            <a:r>
              <a:rPr lang="en-GB">
                <a:cs typeface="Times New Roman" pitchFamily="18" charset="0"/>
              </a:rPr>
              <a:t>- the deposition rate</a:t>
            </a:r>
          </a:p>
          <a:p>
            <a:endParaRPr lang="en-GB">
              <a:cs typeface="Times New Roman" pitchFamily="18" charset="0"/>
            </a:endParaRPr>
          </a:p>
          <a:p>
            <a:r>
              <a:rPr lang="en-US"/>
              <a:t>For the second series of the tests with solid aerosol we will measure </a:t>
            </a:r>
            <a:r>
              <a:rPr lang="en-GB">
                <a:cs typeface="Times New Roman" pitchFamily="18" charset="0"/>
              </a:rPr>
              <a:t>on-line</a:t>
            </a:r>
            <a:r>
              <a:rPr lang="en-US">
                <a:cs typeface="Times New Roman" pitchFamily="18" charset="0"/>
              </a:rPr>
              <a:t>:</a:t>
            </a:r>
          </a:p>
          <a:p>
            <a:pPr algn="just"/>
            <a:r>
              <a:rPr lang="ru-RU"/>
              <a:t>- </a:t>
            </a:r>
            <a:r>
              <a:rPr lang="en-GB">
                <a:cs typeface="Times New Roman" pitchFamily="18" charset="0"/>
              </a:rPr>
              <a:t>the velocity profile (time averaged)</a:t>
            </a:r>
            <a:endParaRPr lang="ru-RU"/>
          </a:p>
          <a:p>
            <a:pPr algn="just"/>
            <a:r>
              <a:rPr lang="ru-RU"/>
              <a:t>- </a:t>
            </a:r>
            <a:r>
              <a:rPr lang="en-US"/>
              <a:t>the </a:t>
            </a:r>
            <a:r>
              <a:rPr lang="en-GB">
                <a:cs typeface="Times New Roman" pitchFamily="18" charset="0"/>
              </a:rPr>
              <a:t>aerosol size distribution </a:t>
            </a:r>
            <a:endParaRPr lang="ru-RU"/>
          </a:p>
          <a:p>
            <a:pPr algn="just"/>
            <a:r>
              <a:rPr lang="ru-RU"/>
              <a:t>- </a:t>
            </a:r>
            <a:r>
              <a:rPr lang="en-US"/>
              <a:t>the aerosol </a:t>
            </a:r>
            <a:r>
              <a:rPr lang="en-GB">
                <a:cs typeface="Times New Roman" pitchFamily="18" charset="0"/>
              </a:rPr>
              <a:t>flow rate at the entrance and exit of the pipe </a:t>
            </a:r>
            <a:endParaRPr lang="en-US"/>
          </a:p>
          <a:p>
            <a:r>
              <a:rPr lang="en-GB">
                <a:cs typeface="Times New Roman" pitchFamily="18" charset="0"/>
              </a:rPr>
              <a:t>Post test: </a:t>
            </a:r>
          </a:p>
          <a:p>
            <a:r>
              <a:rPr lang="en-GB">
                <a:cs typeface="Times New Roman" pitchFamily="18" charset="0"/>
              </a:rPr>
              <a:t>- the deposition thickness</a:t>
            </a:r>
          </a:p>
          <a:p>
            <a:endParaRPr lang="en-US"/>
          </a:p>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0A5E3A-5644-476E-9F0A-20FF1F44D075}" type="slidenum">
              <a:rPr lang="ru-RU"/>
              <a:pPr/>
              <a:t>9</a:t>
            </a:fld>
            <a:endParaRPr lang="ru-RU"/>
          </a:p>
        </p:txBody>
      </p:sp>
      <p:sp>
        <p:nvSpPr>
          <p:cNvPr id="317442" name="Rectangle 2"/>
          <p:cNvSpPr>
            <a:spLocks noChangeArrowheads="1" noTextEdit="1"/>
          </p:cNvSpPr>
          <p:nvPr>
            <p:ph type="sldImg"/>
          </p:nvPr>
        </p:nvSpPr>
        <p:spPr>
          <a:ln/>
        </p:spPr>
      </p:sp>
      <p:sp>
        <p:nvSpPr>
          <p:cNvPr id="317443" name="Rectangle 3"/>
          <p:cNvSpPr>
            <a:spLocks noGrp="1" noChangeArrowheads="1"/>
          </p:cNvSpPr>
          <p:nvPr>
            <p:ph type="body" idx="1"/>
          </p:nvPr>
        </p:nvSpPr>
        <p:spPr/>
        <p:txBody>
          <a:bodyPr/>
          <a:lstStyle/>
          <a:p>
            <a:pPr algn="just"/>
            <a:r>
              <a:rPr lang="en-US">
                <a:cs typeface="Times New Roman" pitchFamily="18" charset="0"/>
              </a:rPr>
              <a:t>For this task the theoretical modeling will be performed in SPAEP and IBRAE.</a:t>
            </a:r>
            <a:endParaRPr lang="ru-RU">
              <a:cs typeface="Times New Roman" pitchFamily="18" charset="0"/>
            </a:endParaRPr>
          </a:p>
          <a:p>
            <a:pPr algn="just"/>
            <a:endParaRPr lang="ru-RU">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60418" name="Group 2"/>
          <p:cNvGrpSpPr>
            <a:grpSpLocks/>
          </p:cNvGrpSpPr>
          <p:nvPr/>
        </p:nvGrpSpPr>
        <p:grpSpPr bwMode="auto">
          <a:xfrm>
            <a:off x="0" y="6350"/>
            <a:ext cx="9140825" cy="6851650"/>
            <a:chOff x="0" y="4"/>
            <a:chExt cx="5758" cy="4316"/>
          </a:xfrm>
        </p:grpSpPr>
        <p:grpSp>
          <p:nvGrpSpPr>
            <p:cNvPr id="60419" name="Group 3"/>
            <p:cNvGrpSpPr>
              <a:grpSpLocks/>
            </p:cNvGrpSpPr>
            <p:nvPr/>
          </p:nvGrpSpPr>
          <p:grpSpPr bwMode="auto">
            <a:xfrm>
              <a:off x="0" y="1161"/>
              <a:ext cx="5758" cy="3159"/>
              <a:chOff x="0" y="1161"/>
              <a:chExt cx="5758" cy="3159"/>
            </a:xfrm>
          </p:grpSpPr>
          <p:sp>
            <p:nvSpPr>
              <p:cNvPr id="60420"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1"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sp>
          <p:nvSpPr>
            <p:cNvPr id="60422"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3"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4"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60425" name="Group 9"/>
            <p:cNvGrpSpPr>
              <a:grpSpLocks/>
            </p:cNvGrpSpPr>
            <p:nvPr/>
          </p:nvGrpSpPr>
          <p:grpSpPr bwMode="auto">
            <a:xfrm>
              <a:off x="348" y="4"/>
              <a:ext cx="5410" cy="4316"/>
              <a:chOff x="348" y="4"/>
              <a:chExt cx="5410" cy="4316"/>
            </a:xfrm>
          </p:grpSpPr>
          <p:sp>
            <p:nvSpPr>
              <p:cNvPr id="60426"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7"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8"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9"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30"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31"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grpSp>
      <p:sp>
        <p:nvSpPr>
          <p:cNvPr id="60432"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ru-RU" noProof="0" smtClean="0"/>
              <a:t>Образец заголовка</a:t>
            </a:r>
          </a:p>
        </p:txBody>
      </p:sp>
      <p:sp>
        <p:nvSpPr>
          <p:cNvPr id="60433"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ru-RU" noProof="0" smtClean="0"/>
              <a:t>Образец подзаголовка</a:t>
            </a:r>
          </a:p>
        </p:txBody>
      </p:sp>
      <p:sp>
        <p:nvSpPr>
          <p:cNvPr id="60434" name="Rectangle 18"/>
          <p:cNvSpPr>
            <a:spLocks noGrp="1" noChangeArrowheads="1"/>
          </p:cNvSpPr>
          <p:nvPr>
            <p:ph type="dt" sz="quarter" idx="2"/>
          </p:nvPr>
        </p:nvSpPr>
        <p:spPr/>
        <p:txBody>
          <a:bodyPr/>
          <a:lstStyle>
            <a:lvl1pPr>
              <a:defRPr/>
            </a:lvl1pPr>
          </a:lstStyle>
          <a:p>
            <a:endParaRPr lang="ru-RU"/>
          </a:p>
        </p:txBody>
      </p:sp>
      <p:sp>
        <p:nvSpPr>
          <p:cNvPr id="60435" name="Rectangle 19"/>
          <p:cNvSpPr>
            <a:spLocks noGrp="1" noChangeArrowheads="1"/>
          </p:cNvSpPr>
          <p:nvPr>
            <p:ph type="ftr" sz="quarter" idx="3"/>
          </p:nvPr>
        </p:nvSpPr>
        <p:spPr>
          <a:xfrm>
            <a:off x="3352800" y="6248400"/>
            <a:ext cx="2895600" cy="457200"/>
          </a:xfrm>
        </p:spPr>
        <p:txBody>
          <a:bodyPr/>
          <a:lstStyle>
            <a:lvl1pPr>
              <a:defRPr/>
            </a:lvl1pPr>
          </a:lstStyle>
          <a:p>
            <a:endParaRPr lang="ru-RU"/>
          </a:p>
        </p:txBody>
      </p:sp>
      <p:sp>
        <p:nvSpPr>
          <p:cNvPr id="60436" name="Rectangle 20"/>
          <p:cNvSpPr>
            <a:spLocks noGrp="1" noChangeArrowheads="1"/>
          </p:cNvSpPr>
          <p:nvPr>
            <p:ph type="sldNum" sz="quarter" idx="4"/>
          </p:nvPr>
        </p:nvSpPr>
        <p:spPr/>
        <p:txBody>
          <a:bodyPr/>
          <a:lstStyle>
            <a:lvl1pPr>
              <a:defRPr/>
            </a:lvl1pPr>
          </a:lstStyle>
          <a:p>
            <a:fld id="{F813462D-7787-4BA9-8509-17620590E9E9}" type="slidenum">
              <a:rPr lang="ru-RU"/>
              <a:pPr/>
              <a:t>‹Nr.›</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5-7 Sep 2006, CEG-SAM, Kurchatov, Kazakhstan</a:t>
            </a:r>
          </a:p>
        </p:txBody>
      </p:sp>
      <p:sp>
        <p:nvSpPr>
          <p:cNvPr id="5" name="Fußzeilenplatzhalter 4"/>
          <p:cNvSpPr>
            <a:spLocks noGrp="1"/>
          </p:cNvSpPr>
          <p:nvPr>
            <p:ph type="ftr" sz="quarter" idx="11"/>
          </p:nvPr>
        </p:nvSpPr>
        <p:spPr/>
        <p:txBody>
          <a:bodyPr/>
          <a:lstStyle>
            <a:lvl1pPr>
              <a:defRPr/>
            </a:lvl1pPr>
          </a:lstStyle>
          <a:p>
            <a:r>
              <a:rPr lang="en-US"/>
              <a:t>© SPAEP, 2006</a:t>
            </a:r>
            <a:endParaRPr lang="ru-RU"/>
          </a:p>
        </p:txBody>
      </p:sp>
      <p:sp>
        <p:nvSpPr>
          <p:cNvPr id="6" name="Foliennummernplatzhalter 5"/>
          <p:cNvSpPr>
            <a:spLocks noGrp="1"/>
          </p:cNvSpPr>
          <p:nvPr>
            <p:ph type="sldNum" sz="quarter" idx="12"/>
          </p:nvPr>
        </p:nvSpPr>
        <p:spPr/>
        <p:txBody>
          <a:bodyPr/>
          <a:lstStyle>
            <a:lvl1pPr>
              <a:defRPr/>
            </a:lvl1pPr>
          </a:lstStyle>
          <a:p>
            <a:fld id="{01D59BE2-8B6E-41B5-BD3D-6EB8013B1859}" type="slidenum">
              <a:rPr lang="ru-RU"/>
              <a:pPr/>
              <a:t>‹Nr.›</a:t>
            </a:fld>
            <a:fld id="{1C989179-7ABD-4EC1-93DD-54424B8687B3}" type="slidenum">
              <a:rPr lang="ru-RU"/>
              <a:pPr/>
              <a:t>‹Nr.›</a:t>
            </a:fld>
            <a:endParaRPr lang="ru-RU"/>
          </a:p>
        </p:txBody>
      </p:sp>
    </p:spTree>
    <p:extLst>
      <p:ext uri="{BB962C8B-B14F-4D97-AF65-F5344CB8AC3E}">
        <p14:creationId xmlns:p14="http://schemas.microsoft.com/office/powerpoint/2010/main" val="1639840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24650" y="304800"/>
            <a:ext cx="1885950" cy="5791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066800" y="304800"/>
            <a:ext cx="5505450" cy="5791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5-7 Sep 2006, CEG-SAM, Kurchatov, Kazakhstan</a:t>
            </a:r>
          </a:p>
        </p:txBody>
      </p:sp>
      <p:sp>
        <p:nvSpPr>
          <p:cNvPr id="5" name="Fußzeilenplatzhalter 4"/>
          <p:cNvSpPr>
            <a:spLocks noGrp="1"/>
          </p:cNvSpPr>
          <p:nvPr>
            <p:ph type="ftr" sz="quarter" idx="11"/>
          </p:nvPr>
        </p:nvSpPr>
        <p:spPr/>
        <p:txBody>
          <a:bodyPr/>
          <a:lstStyle>
            <a:lvl1pPr>
              <a:defRPr/>
            </a:lvl1pPr>
          </a:lstStyle>
          <a:p>
            <a:r>
              <a:rPr lang="en-US"/>
              <a:t>© SPAEP, 2006</a:t>
            </a:r>
            <a:endParaRPr lang="ru-RU"/>
          </a:p>
        </p:txBody>
      </p:sp>
      <p:sp>
        <p:nvSpPr>
          <p:cNvPr id="6" name="Foliennummernplatzhalter 5"/>
          <p:cNvSpPr>
            <a:spLocks noGrp="1"/>
          </p:cNvSpPr>
          <p:nvPr>
            <p:ph type="sldNum" sz="quarter" idx="12"/>
          </p:nvPr>
        </p:nvSpPr>
        <p:spPr/>
        <p:txBody>
          <a:bodyPr/>
          <a:lstStyle>
            <a:lvl1pPr>
              <a:defRPr/>
            </a:lvl1pPr>
          </a:lstStyle>
          <a:p>
            <a:fld id="{0D2ACE5D-6159-4D3F-A4E3-ABEE6B318FF3}" type="slidenum">
              <a:rPr lang="ru-RU"/>
              <a:pPr/>
              <a:t>‹Nr.›</a:t>
            </a:fld>
            <a:fld id="{E7BF6F9E-B256-4EFE-84A8-85FE4F0A1189}" type="slidenum">
              <a:rPr lang="ru-RU"/>
              <a:pPr/>
              <a:t>‹Nr.›</a:t>
            </a:fld>
            <a:endParaRPr lang="ru-RU"/>
          </a:p>
        </p:txBody>
      </p:sp>
    </p:spTree>
    <p:extLst>
      <p:ext uri="{BB962C8B-B14F-4D97-AF65-F5344CB8AC3E}">
        <p14:creationId xmlns:p14="http://schemas.microsoft.com/office/powerpoint/2010/main" val="2333984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5-7 Sep 2006, CEG-SAM, Kurchatov, Kazakhstan</a:t>
            </a:r>
          </a:p>
        </p:txBody>
      </p:sp>
      <p:sp>
        <p:nvSpPr>
          <p:cNvPr id="5" name="Fußzeilenplatzhalter 4"/>
          <p:cNvSpPr>
            <a:spLocks noGrp="1"/>
          </p:cNvSpPr>
          <p:nvPr>
            <p:ph type="ftr" sz="quarter" idx="11"/>
          </p:nvPr>
        </p:nvSpPr>
        <p:spPr/>
        <p:txBody>
          <a:bodyPr/>
          <a:lstStyle>
            <a:lvl1pPr>
              <a:defRPr/>
            </a:lvl1pPr>
          </a:lstStyle>
          <a:p>
            <a:r>
              <a:rPr lang="en-US"/>
              <a:t>© SPAEP, 2006</a:t>
            </a:r>
            <a:endParaRPr lang="ru-RU"/>
          </a:p>
        </p:txBody>
      </p:sp>
      <p:sp>
        <p:nvSpPr>
          <p:cNvPr id="6" name="Foliennummernplatzhalter 5"/>
          <p:cNvSpPr>
            <a:spLocks noGrp="1"/>
          </p:cNvSpPr>
          <p:nvPr>
            <p:ph type="sldNum" sz="quarter" idx="12"/>
          </p:nvPr>
        </p:nvSpPr>
        <p:spPr/>
        <p:txBody>
          <a:bodyPr/>
          <a:lstStyle>
            <a:lvl1pPr>
              <a:defRPr/>
            </a:lvl1pPr>
          </a:lstStyle>
          <a:p>
            <a:fld id="{1F7D12BA-404B-4F23-85E6-3F82D5D2FE48}" type="slidenum">
              <a:rPr lang="ru-RU"/>
              <a:pPr/>
              <a:t>‹Nr.›</a:t>
            </a:fld>
            <a:fld id="{34F806FF-E627-4FFA-BDE4-B7F9570E1C1A}" type="slidenum">
              <a:rPr lang="ru-RU"/>
              <a:pPr/>
              <a:t>‹Nr.›</a:t>
            </a:fld>
            <a:endParaRPr lang="ru-RU"/>
          </a:p>
        </p:txBody>
      </p:sp>
    </p:spTree>
    <p:extLst>
      <p:ext uri="{BB962C8B-B14F-4D97-AF65-F5344CB8AC3E}">
        <p14:creationId xmlns:p14="http://schemas.microsoft.com/office/powerpoint/2010/main" val="347718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r>
              <a:rPr lang="en-US"/>
              <a:t>5-7 Sep 2006, CEG-SAM, Kurchatov, Kazakhstan</a:t>
            </a:r>
          </a:p>
        </p:txBody>
      </p:sp>
      <p:sp>
        <p:nvSpPr>
          <p:cNvPr id="5" name="Fußzeilenplatzhalter 4"/>
          <p:cNvSpPr>
            <a:spLocks noGrp="1"/>
          </p:cNvSpPr>
          <p:nvPr>
            <p:ph type="ftr" sz="quarter" idx="11"/>
          </p:nvPr>
        </p:nvSpPr>
        <p:spPr/>
        <p:txBody>
          <a:bodyPr/>
          <a:lstStyle>
            <a:lvl1pPr>
              <a:defRPr/>
            </a:lvl1pPr>
          </a:lstStyle>
          <a:p>
            <a:r>
              <a:rPr lang="en-US"/>
              <a:t>© SPAEP, 2006</a:t>
            </a:r>
            <a:endParaRPr lang="ru-RU"/>
          </a:p>
        </p:txBody>
      </p:sp>
      <p:sp>
        <p:nvSpPr>
          <p:cNvPr id="6" name="Foliennummernplatzhalter 5"/>
          <p:cNvSpPr>
            <a:spLocks noGrp="1"/>
          </p:cNvSpPr>
          <p:nvPr>
            <p:ph type="sldNum" sz="quarter" idx="12"/>
          </p:nvPr>
        </p:nvSpPr>
        <p:spPr/>
        <p:txBody>
          <a:bodyPr/>
          <a:lstStyle>
            <a:lvl1pPr>
              <a:defRPr/>
            </a:lvl1pPr>
          </a:lstStyle>
          <a:p>
            <a:fld id="{87A22569-7792-4FAD-A0FF-4AEB9E262A20}" type="slidenum">
              <a:rPr lang="ru-RU"/>
              <a:pPr/>
              <a:t>‹Nr.›</a:t>
            </a:fld>
            <a:fld id="{A24FAE64-C017-46E3-85B2-ACDCFB07E3D6}" type="slidenum">
              <a:rPr lang="ru-RU"/>
              <a:pPr/>
              <a:t>‹Nr.›</a:t>
            </a:fld>
            <a:endParaRPr lang="ru-RU"/>
          </a:p>
        </p:txBody>
      </p:sp>
    </p:spTree>
    <p:extLst>
      <p:ext uri="{BB962C8B-B14F-4D97-AF65-F5344CB8AC3E}">
        <p14:creationId xmlns:p14="http://schemas.microsoft.com/office/powerpoint/2010/main" val="4084979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5-7 Sep 2006, CEG-SAM, Kurchatov, Kazakhstan</a:t>
            </a:r>
          </a:p>
        </p:txBody>
      </p:sp>
      <p:sp>
        <p:nvSpPr>
          <p:cNvPr id="6" name="Fußzeilenplatzhalter 5"/>
          <p:cNvSpPr>
            <a:spLocks noGrp="1"/>
          </p:cNvSpPr>
          <p:nvPr>
            <p:ph type="ftr" sz="quarter" idx="11"/>
          </p:nvPr>
        </p:nvSpPr>
        <p:spPr/>
        <p:txBody>
          <a:bodyPr/>
          <a:lstStyle>
            <a:lvl1pPr>
              <a:defRPr/>
            </a:lvl1pPr>
          </a:lstStyle>
          <a:p>
            <a:r>
              <a:rPr lang="en-US"/>
              <a:t>© SPAEP, 2006</a:t>
            </a:r>
            <a:endParaRPr lang="ru-RU"/>
          </a:p>
        </p:txBody>
      </p:sp>
      <p:sp>
        <p:nvSpPr>
          <p:cNvPr id="7" name="Foliennummernplatzhalter 6"/>
          <p:cNvSpPr>
            <a:spLocks noGrp="1"/>
          </p:cNvSpPr>
          <p:nvPr>
            <p:ph type="sldNum" sz="quarter" idx="12"/>
          </p:nvPr>
        </p:nvSpPr>
        <p:spPr/>
        <p:txBody>
          <a:bodyPr/>
          <a:lstStyle>
            <a:lvl1pPr>
              <a:defRPr/>
            </a:lvl1pPr>
          </a:lstStyle>
          <a:p>
            <a:fld id="{23F40C01-CC48-4987-AD4B-9C4D9142391F}" type="slidenum">
              <a:rPr lang="ru-RU"/>
              <a:pPr/>
              <a:t>‹Nr.›</a:t>
            </a:fld>
            <a:fld id="{B87AB61F-835D-47A6-9F42-4A4480247A9D}" type="slidenum">
              <a:rPr lang="ru-RU"/>
              <a:pPr/>
              <a:t>‹Nr.›</a:t>
            </a:fld>
            <a:endParaRPr lang="ru-RU"/>
          </a:p>
        </p:txBody>
      </p:sp>
    </p:spTree>
    <p:extLst>
      <p:ext uri="{BB962C8B-B14F-4D97-AF65-F5344CB8AC3E}">
        <p14:creationId xmlns:p14="http://schemas.microsoft.com/office/powerpoint/2010/main" val="2732056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5-7 Sep 2006, CEG-SAM, Kurchatov, Kazakhstan</a:t>
            </a:r>
          </a:p>
        </p:txBody>
      </p:sp>
      <p:sp>
        <p:nvSpPr>
          <p:cNvPr id="8" name="Fußzeilenplatzhalter 7"/>
          <p:cNvSpPr>
            <a:spLocks noGrp="1"/>
          </p:cNvSpPr>
          <p:nvPr>
            <p:ph type="ftr" sz="quarter" idx="11"/>
          </p:nvPr>
        </p:nvSpPr>
        <p:spPr/>
        <p:txBody>
          <a:bodyPr/>
          <a:lstStyle>
            <a:lvl1pPr>
              <a:defRPr/>
            </a:lvl1pPr>
          </a:lstStyle>
          <a:p>
            <a:r>
              <a:rPr lang="en-US"/>
              <a:t>© SPAEP, 2006</a:t>
            </a:r>
            <a:endParaRPr lang="ru-RU"/>
          </a:p>
        </p:txBody>
      </p:sp>
      <p:sp>
        <p:nvSpPr>
          <p:cNvPr id="9" name="Foliennummernplatzhalter 8"/>
          <p:cNvSpPr>
            <a:spLocks noGrp="1"/>
          </p:cNvSpPr>
          <p:nvPr>
            <p:ph type="sldNum" sz="quarter" idx="12"/>
          </p:nvPr>
        </p:nvSpPr>
        <p:spPr/>
        <p:txBody>
          <a:bodyPr/>
          <a:lstStyle>
            <a:lvl1pPr>
              <a:defRPr/>
            </a:lvl1pPr>
          </a:lstStyle>
          <a:p>
            <a:fld id="{1CB90130-4B02-434D-82E0-FEB9B3BE0239}" type="slidenum">
              <a:rPr lang="ru-RU"/>
              <a:pPr/>
              <a:t>‹Nr.›</a:t>
            </a:fld>
            <a:fld id="{F53219CF-77E4-48BE-BF8D-35340E0453C1}" type="slidenum">
              <a:rPr lang="ru-RU"/>
              <a:pPr/>
              <a:t>‹Nr.›</a:t>
            </a:fld>
            <a:endParaRPr lang="ru-RU"/>
          </a:p>
        </p:txBody>
      </p:sp>
    </p:spTree>
    <p:extLst>
      <p:ext uri="{BB962C8B-B14F-4D97-AF65-F5344CB8AC3E}">
        <p14:creationId xmlns:p14="http://schemas.microsoft.com/office/powerpoint/2010/main" val="2512563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5-7 Sep 2006, CEG-SAM, Kurchatov, Kazakhstan</a:t>
            </a:r>
          </a:p>
        </p:txBody>
      </p:sp>
      <p:sp>
        <p:nvSpPr>
          <p:cNvPr id="4" name="Fußzeilenplatzhalter 3"/>
          <p:cNvSpPr>
            <a:spLocks noGrp="1"/>
          </p:cNvSpPr>
          <p:nvPr>
            <p:ph type="ftr" sz="quarter" idx="11"/>
          </p:nvPr>
        </p:nvSpPr>
        <p:spPr/>
        <p:txBody>
          <a:bodyPr/>
          <a:lstStyle>
            <a:lvl1pPr>
              <a:defRPr/>
            </a:lvl1pPr>
          </a:lstStyle>
          <a:p>
            <a:r>
              <a:rPr lang="en-US"/>
              <a:t>© SPAEP, 2006</a:t>
            </a:r>
            <a:endParaRPr lang="ru-RU"/>
          </a:p>
        </p:txBody>
      </p:sp>
      <p:sp>
        <p:nvSpPr>
          <p:cNvPr id="5" name="Foliennummernplatzhalter 4"/>
          <p:cNvSpPr>
            <a:spLocks noGrp="1"/>
          </p:cNvSpPr>
          <p:nvPr>
            <p:ph type="sldNum" sz="quarter" idx="12"/>
          </p:nvPr>
        </p:nvSpPr>
        <p:spPr/>
        <p:txBody>
          <a:bodyPr/>
          <a:lstStyle>
            <a:lvl1pPr>
              <a:defRPr/>
            </a:lvl1pPr>
          </a:lstStyle>
          <a:p>
            <a:fld id="{728D012C-44E7-4422-B00D-9486A3B51448}" type="slidenum">
              <a:rPr lang="ru-RU"/>
              <a:pPr/>
              <a:t>‹Nr.›</a:t>
            </a:fld>
            <a:fld id="{553BAC48-8119-4732-8BBD-1A10B6E14551}" type="slidenum">
              <a:rPr lang="ru-RU"/>
              <a:pPr/>
              <a:t>‹Nr.›</a:t>
            </a:fld>
            <a:endParaRPr lang="ru-RU"/>
          </a:p>
        </p:txBody>
      </p:sp>
    </p:spTree>
    <p:extLst>
      <p:ext uri="{BB962C8B-B14F-4D97-AF65-F5344CB8AC3E}">
        <p14:creationId xmlns:p14="http://schemas.microsoft.com/office/powerpoint/2010/main" val="1588915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t>5-7 Sep 2006, CEG-SAM, Kurchatov, Kazakhstan</a:t>
            </a:r>
          </a:p>
        </p:txBody>
      </p:sp>
      <p:sp>
        <p:nvSpPr>
          <p:cNvPr id="3" name="Fußzeilenplatzhalter 2"/>
          <p:cNvSpPr>
            <a:spLocks noGrp="1"/>
          </p:cNvSpPr>
          <p:nvPr>
            <p:ph type="ftr" sz="quarter" idx="11"/>
          </p:nvPr>
        </p:nvSpPr>
        <p:spPr/>
        <p:txBody>
          <a:bodyPr/>
          <a:lstStyle>
            <a:lvl1pPr>
              <a:defRPr/>
            </a:lvl1pPr>
          </a:lstStyle>
          <a:p>
            <a:r>
              <a:rPr lang="en-US"/>
              <a:t>© SPAEP, 2006</a:t>
            </a:r>
            <a:endParaRPr lang="ru-RU"/>
          </a:p>
        </p:txBody>
      </p:sp>
      <p:sp>
        <p:nvSpPr>
          <p:cNvPr id="4" name="Foliennummernplatzhalter 3"/>
          <p:cNvSpPr>
            <a:spLocks noGrp="1"/>
          </p:cNvSpPr>
          <p:nvPr>
            <p:ph type="sldNum" sz="quarter" idx="12"/>
          </p:nvPr>
        </p:nvSpPr>
        <p:spPr/>
        <p:txBody>
          <a:bodyPr/>
          <a:lstStyle>
            <a:lvl1pPr>
              <a:defRPr/>
            </a:lvl1pPr>
          </a:lstStyle>
          <a:p>
            <a:fld id="{7A9905F9-40E5-4E90-95C3-68532B49A4F4}" type="slidenum">
              <a:rPr lang="ru-RU"/>
              <a:pPr/>
              <a:t>‹Nr.›</a:t>
            </a:fld>
            <a:fld id="{7321E54E-09A2-4B26-B448-1BB2420E45AF}" type="slidenum">
              <a:rPr lang="ru-RU"/>
              <a:pPr/>
              <a:t>‹Nr.›</a:t>
            </a:fld>
            <a:endParaRPr lang="ru-RU"/>
          </a:p>
        </p:txBody>
      </p:sp>
    </p:spTree>
    <p:extLst>
      <p:ext uri="{BB962C8B-B14F-4D97-AF65-F5344CB8AC3E}">
        <p14:creationId xmlns:p14="http://schemas.microsoft.com/office/powerpoint/2010/main" val="1266325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t>5-7 Sep 2006, CEG-SAM, Kurchatov, Kazakhstan</a:t>
            </a:r>
          </a:p>
        </p:txBody>
      </p:sp>
      <p:sp>
        <p:nvSpPr>
          <p:cNvPr id="6" name="Fußzeilenplatzhalter 5"/>
          <p:cNvSpPr>
            <a:spLocks noGrp="1"/>
          </p:cNvSpPr>
          <p:nvPr>
            <p:ph type="ftr" sz="quarter" idx="11"/>
          </p:nvPr>
        </p:nvSpPr>
        <p:spPr/>
        <p:txBody>
          <a:bodyPr/>
          <a:lstStyle>
            <a:lvl1pPr>
              <a:defRPr/>
            </a:lvl1pPr>
          </a:lstStyle>
          <a:p>
            <a:r>
              <a:rPr lang="en-US"/>
              <a:t>© SPAEP, 2006</a:t>
            </a:r>
            <a:endParaRPr lang="ru-RU"/>
          </a:p>
        </p:txBody>
      </p:sp>
      <p:sp>
        <p:nvSpPr>
          <p:cNvPr id="7" name="Foliennummernplatzhalter 6"/>
          <p:cNvSpPr>
            <a:spLocks noGrp="1"/>
          </p:cNvSpPr>
          <p:nvPr>
            <p:ph type="sldNum" sz="quarter" idx="12"/>
          </p:nvPr>
        </p:nvSpPr>
        <p:spPr/>
        <p:txBody>
          <a:bodyPr/>
          <a:lstStyle>
            <a:lvl1pPr>
              <a:defRPr/>
            </a:lvl1pPr>
          </a:lstStyle>
          <a:p>
            <a:fld id="{11E01769-0486-46E8-A1CA-44B6C65A7B78}" type="slidenum">
              <a:rPr lang="ru-RU"/>
              <a:pPr/>
              <a:t>‹Nr.›</a:t>
            </a:fld>
            <a:fld id="{F3700D36-C09F-4A3E-AEA7-4A06285A79C0}" type="slidenum">
              <a:rPr lang="ru-RU"/>
              <a:pPr/>
              <a:t>‹Nr.›</a:t>
            </a:fld>
            <a:endParaRPr lang="ru-RU"/>
          </a:p>
        </p:txBody>
      </p:sp>
    </p:spTree>
    <p:extLst>
      <p:ext uri="{BB962C8B-B14F-4D97-AF65-F5344CB8AC3E}">
        <p14:creationId xmlns:p14="http://schemas.microsoft.com/office/powerpoint/2010/main" val="3212850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t>5-7 Sep 2006, CEG-SAM, Kurchatov, Kazakhstan</a:t>
            </a:r>
          </a:p>
        </p:txBody>
      </p:sp>
      <p:sp>
        <p:nvSpPr>
          <p:cNvPr id="6" name="Fußzeilenplatzhalter 5"/>
          <p:cNvSpPr>
            <a:spLocks noGrp="1"/>
          </p:cNvSpPr>
          <p:nvPr>
            <p:ph type="ftr" sz="quarter" idx="11"/>
          </p:nvPr>
        </p:nvSpPr>
        <p:spPr/>
        <p:txBody>
          <a:bodyPr/>
          <a:lstStyle>
            <a:lvl1pPr>
              <a:defRPr/>
            </a:lvl1pPr>
          </a:lstStyle>
          <a:p>
            <a:r>
              <a:rPr lang="en-US"/>
              <a:t>© SPAEP, 2006</a:t>
            </a:r>
            <a:endParaRPr lang="ru-RU"/>
          </a:p>
        </p:txBody>
      </p:sp>
      <p:sp>
        <p:nvSpPr>
          <p:cNvPr id="7" name="Foliennummernplatzhalter 6"/>
          <p:cNvSpPr>
            <a:spLocks noGrp="1"/>
          </p:cNvSpPr>
          <p:nvPr>
            <p:ph type="sldNum" sz="quarter" idx="12"/>
          </p:nvPr>
        </p:nvSpPr>
        <p:spPr/>
        <p:txBody>
          <a:bodyPr/>
          <a:lstStyle>
            <a:lvl1pPr>
              <a:defRPr/>
            </a:lvl1pPr>
          </a:lstStyle>
          <a:p>
            <a:fld id="{783FE427-3BB0-4675-B65A-020CEDAC0079}" type="slidenum">
              <a:rPr lang="ru-RU"/>
              <a:pPr/>
              <a:t>‹Nr.›</a:t>
            </a:fld>
            <a:fld id="{2D6254AC-E2AE-4763-8D5E-EB3607D8CF88}" type="slidenum">
              <a:rPr lang="ru-RU"/>
              <a:pPr/>
              <a:t>‹Nr.›</a:t>
            </a:fld>
            <a:endParaRPr lang="ru-RU"/>
          </a:p>
        </p:txBody>
      </p:sp>
    </p:spTree>
    <p:extLst>
      <p:ext uri="{BB962C8B-B14F-4D97-AF65-F5344CB8AC3E}">
        <p14:creationId xmlns:p14="http://schemas.microsoft.com/office/powerpoint/2010/main" val="3936241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9394" name="Group 2"/>
          <p:cNvGrpSpPr>
            <a:grpSpLocks/>
          </p:cNvGrpSpPr>
          <p:nvPr/>
        </p:nvGrpSpPr>
        <p:grpSpPr bwMode="auto">
          <a:xfrm>
            <a:off x="0" y="6350"/>
            <a:ext cx="9140825" cy="6851650"/>
            <a:chOff x="0" y="4"/>
            <a:chExt cx="5758" cy="4316"/>
          </a:xfrm>
        </p:grpSpPr>
        <p:sp>
          <p:nvSpPr>
            <p:cNvPr id="59395"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396"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59397" name="Group 5"/>
            <p:cNvGrpSpPr>
              <a:grpSpLocks/>
            </p:cNvGrpSpPr>
            <p:nvPr userDrawn="1"/>
          </p:nvGrpSpPr>
          <p:grpSpPr bwMode="auto">
            <a:xfrm>
              <a:off x="0" y="4"/>
              <a:ext cx="5758" cy="4316"/>
              <a:chOff x="0" y="4"/>
              <a:chExt cx="5758" cy="4316"/>
            </a:xfrm>
          </p:grpSpPr>
          <p:sp>
            <p:nvSpPr>
              <p:cNvPr id="59398"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399"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0"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1"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2"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3"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4"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5"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6"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grpSp>
      <p:sp>
        <p:nvSpPr>
          <p:cNvPr id="59407"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9408"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9409"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r>
              <a:rPr lang="en-US"/>
              <a:t>5-7 Sep 2006, CEG-SAM, Kurchatov, Kazakhstan</a:t>
            </a:r>
          </a:p>
        </p:txBody>
      </p:sp>
      <p:sp>
        <p:nvSpPr>
          <p:cNvPr id="59410"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r>
              <a:rPr lang="en-US"/>
              <a:t>© SPAEP, 2006</a:t>
            </a:r>
            <a:endParaRPr lang="ru-RU"/>
          </a:p>
        </p:txBody>
      </p:sp>
      <p:sp>
        <p:nvSpPr>
          <p:cNvPr id="59411"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F3D0F11C-9102-43C0-9636-B93910275A92}" type="slidenum">
              <a:rPr lang="ru-RU"/>
              <a:pPr/>
              <a:t>‹Nr.›</a:t>
            </a:fld>
            <a:fld id="{E9BA0E26-D88A-4C09-8EE7-7E30B27C7BD1}" type="slidenum">
              <a:rPr lang="ru-RU"/>
              <a:pPr/>
              <a:t>‹Nr.›</a:t>
            </a:fld>
            <a:endParaRPr lang="ru-RU"/>
          </a:p>
        </p:txBody>
      </p:sp>
    </p:spTree>
  </p:cSld>
  <p:clrMap bg1="dk2" tx1="lt1" bg2="dk1"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ctrTitle"/>
          </p:nvPr>
        </p:nvSpPr>
        <p:spPr>
          <a:xfrm>
            <a:off x="1143000" y="2286000"/>
            <a:ext cx="8001000" cy="2209800"/>
          </a:xfrm>
        </p:spPr>
        <p:txBody>
          <a:bodyPr/>
          <a:lstStyle/>
          <a:p>
            <a:r>
              <a:rPr lang="en-US" sz="3200"/>
              <a:t>ISTC project #3345:</a:t>
            </a:r>
            <a:r>
              <a:rPr lang="en-US" u="sng"/>
              <a:t/>
            </a:r>
            <a:br>
              <a:rPr lang="en-US" u="sng"/>
            </a:br>
            <a:r>
              <a:rPr lang="ru-RU" sz="3200" u="sng"/>
              <a:t>E</a:t>
            </a:r>
            <a:r>
              <a:rPr lang="ru-RU" sz="3200"/>
              <a:t>x-</a:t>
            </a:r>
            <a:r>
              <a:rPr lang="ru-RU" sz="3200" u="sng"/>
              <a:t>V</a:t>
            </a:r>
            <a:r>
              <a:rPr lang="ru-RU" sz="3200"/>
              <a:t>essel Source Term </a:t>
            </a:r>
            <a:r>
              <a:rPr lang="ru-RU" sz="3200" u="sng"/>
              <a:t>AN</a:t>
            </a:r>
            <a:r>
              <a:rPr lang="ru-RU" sz="3200"/>
              <a:t>alysis (EVAN)</a:t>
            </a:r>
            <a:r>
              <a:rPr lang="en-US" sz="3200"/>
              <a:t/>
            </a:r>
            <a:br>
              <a:rPr lang="en-US" sz="3200"/>
            </a:br>
            <a:r>
              <a:rPr lang="en-US" sz="3200"/>
              <a:t/>
            </a:r>
            <a:br>
              <a:rPr lang="en-US" sz="3200"/>
            </a:br>
            <a:r>
              <a:rPr lang="en-US" sz="3200"/>
              <a:t>Status and Workplan </a:t>
            </a:r>
            <a:br>
              <a:rPr lang="en-US" sz="3200"/>
            </a:br>
            <a:r>
              <a:rPr lang="en-US" sz="3200"/>
              <a:t/>
            </a:r>
            <a:br>
              <a:rPr lang="en-US" sz="3200"/>
            </a:br>
            <a:r>
              <a:rPr lang="en-US" sz="2000"/>
              <a:t>Vladimir Bezlepkin </a:t>
            </a:r>
            <a:r>
              <a:rPr lang="en-GB" sz="2000"/>
              <a:t>(SPAEP)</a:t>
            </a:r>
            <a:endParaRPr lang="ru-RU" sz="2000"/>
          </a:p>
        </p:txBody>
      </p:sp>
      <p:sp>
        <p:nvSpPr>
          <p:cNvPr id="93187" name="Rectangle 3"/>
          <p:cNvSpPr>
            <a:spLocks noGrp="1" noChangeArrowheads="1"/>
          </p:cNvSpPr>
          <p:nvPr>
            <p:ph type="subTitle" idx="1"/>
          </p:nvPr>
        </p:nvSpPr>
        <p:spPr/>
        <p:txBody>
          <a:bodyPr/>
          <a:lstStyle/>
          <a:p>
            <a:pPr>
              <a:lnSpc>
                <a:spcPct val="80000"/>
              </a:lnSpc>
              <a:spcBef>
                <a:spcPct val="0"/>
              </a:spcBef>
              <a:buClrTx/>
              <a:buSzTx/>
              <a:buFontTx/>
              <a:buNone/>
            </a:pPr>
            <a:endParaRPr lang="en-US" sz="1800">
              <a:effectLst/>
            </a:endParaRPr>
          </a:p>
          <a:p>
            <a:pPr>
              <a:lnSpc>
                <a:spcPct val="80000"/>
              </a:lnSpc>
              <a:spcBef>
                <a:spcPct val="0"/>
              </a:spcBef>
              <a:buClrTx/>
              <a:buSzTx/>
              <a:buFontTx/>
              <a:buNone/>
            </a:pPr>
            <a:endParaRPr lang="en-US" sz="2000">
              <a:effectLst/>
            </a:endParaRPr>
          </a:p>
          <a:p>
            <a:pPr>
              <a:lnSpc>
                <a:spcPct val="80000"/>
              </a:lnSpc>
              <a:spcBef>
                <a:spcPct val="0"/>
              </a:spcBef>
              <a:buClrTx/>
              <a:buSzTx/>
              <a:buFontTx/>
              <a:buNone/>
            </a:pPr>
            <a:endParaRPr lang="en-US" sz="2000">
              <a:effectLst/>
            </a:endParaRPr>
          </a:p>
          <a:p>
            <a:pPr>
              <a:lnSpc>
                <a:spcPct val="80000"/>
              </a:lnSpc>
              <a:spcBef>
                <a:spcPct val="0"/>
              </a:spcBef>
              <a:buClrTx/>
              <a:buSzTx/>
              <a:buFontTx/>
              <a:buNone/>
            </a:pPr>
            <a:endParaRPr lang="en-US" sz="2000">
              <a:effectLst/>
            </a:endParaRPr>
          </a:p>
          <a:p>
            <a:pPr>
              <a:lnSpc>
                <a:spcPct val="80000"/>
              </a:lnSpc>
              <a:spcBef>
                <a:spcPct val="0"/>
              </a:spcBef>
              <a:buClrTx/>
              <a:buSzTx/>
              <a:buFontTx/>
              <a:buNone/>
            </a:pPr>
            <a:r>
              <a:rPr lang="en-US" sz="2000">
                <a:effectLst/>
              </a:rPr>
              <a:t>10th Meeting of EU-ISTC Contact Expert Group on Severe Accident Management (CEG-SAM)</a:t>
            </a:r>
          </a:p>
          <a:p>
            <a:pPr>
              <a:lnSpc>
                <a:spcPct val="80000"/>
              </a:lnSpc>
              <a:spcBef>
                <a:spcPct val="0"/>
              </a:spcBef>
              <a:buClrTx/>
              <a:buSzTx/>
              <a:buFontTx/>
              <a:buNone/>
            </a:pPr>
            <a:endParaRPr lang="en-US" sz="2000">
              <a:effectLst/>
            </a:endParaRPr>
          </a:p>
          <a:p>
            <a:pPr>
              <a:lnSpc>
                <a:spcPct val="80000"/>
              </a:lnSpc>
              <a:spcBef>
                <a:spcPct val="0"/>
              </a:spcBef>
              <a:buClrTx/>
              <a:buSzTx/>
              <a:buFontTx/>
              <a:buNone/>
            </a:pPr>
            <a:r>
              <a:rPr lang="en-US" sz="2000">
                <a:effectLst/>
              </a:rPr>
              <a:t>5-8 September 2006</a:t>
            </a:r>
          </a:p>
          <a:p>
            <a:pPr>
              <a:lnSpc>
                <a:spcPct val="80000"/>
              </a:lnSpc>
              <a:spcBef>
                <a:spcPct val="0"/>
              </a:spcBef>
              <a:buClrTx/>
              <a:buSzTx/>
              <a:buFontTx/>
              <a:buNone/>
            </a:pPr>
            <a:r>
              <a:rPr lang="en-US" sz="2000">
                <a:effectLst/>
              </a:rPr>
              <a:t>Kurchatov, Kazakhstan</a:t>
            </a:r>
            <a:endParaRPr lang="ru-RU" sz="2000">
              <a:effectLst/>
            </a:endParaRPr>
          </a:p>
        </p:txBody>
      </p:sp>
      <p:pic>
        <p:nvPicPr>
          <p:cNvPr id="20377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r="83063"/>
          <a:stretch>
            <a:fillRect/>
          </a:stretch>
        </p:blipFill>
        <p:spPr bwMode="auto">
          <a:xfrm>
            <a:off x="8020050" y="0"/>
            <a:ext cx="1123950" cy="939800"/>
          </a:xfrm>
          <a:prstGeom prst="rect">
            <a:avLst/>
          </a:prstGeom>
          <a:solidFill>
            <a:schemeClr val="hlink"/>
          </a:solidFill>
        </p:spPr>
      </p:pic>
      <p:pic>
        <p:nvPicPr>
          <p:cNvPr id="203779" name="Picture 3" descr="aep_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990600" cy="981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227330" name="Rectangle 2"/>
          <p:cNvSpPr>
            <a:spLocks noGrp="1" noChangeArrowheads="1"/>
          </p:cNvSpPr>
          <p:nvPr>
            <p:ph type="title"/>
          </p:nvPr>
        </p:nvSpPr>
        <p:spPr/>
        <p:txBody>
          <a:bodyPr/>
          <a:lstStyle/>
          <a:p>
            <a:r>
              <a:rPr lang="en-US" sz="3200"/>
              <a:t>Task 6: Experiments on Iodine Species Behaviour</a:t>
            </a:r>
          </a:p>
        </p:txBody>
      </p:sp>
      <p:sp>
        <p:nvSpPr>
          <p:cNvPr id="227331" name="Rectangle 3"/>
          <p:cNvSpPr>
            <a:spLocks noGrp="1" noChangeArrowheads="1"/>
          </p:cNvSpPr>
          <p:nvPr>
            <p:ph type="body" idx="1"/>
          </p:nvPr>
        </p:nvSpPr>
        <p:spPr>
          <a:xfrm>
            <a:off x="838200" y="1752600"/>
            <a:ext cx="8305800" cy="4724400"/>
          </a:xfrm>
        </p:spPr>
        <p:txBody>
          <a:bodyPr/>
          <a:lstStyle/>
          <a:p>
            <a:r>
              <a:rPr lang="ru-RU"/>
              <a:t>Participants</a:t>
            </a:r>
            <a:r>
              <a:rPr lang="en-US"/>
              <a:t>: VNIPIET</a:t>
            </a:r>
          </a:p>
          <a:p>
            <a:r>
              <a:rPr lang="ru-RU"/>
              <a:t>Experiments on containment sump solution</a:t>
            </a:r>
            <a:r>
              <a:rPr lang="en-US"/>
              <a:t> with s</a:t>
            </a:r>
            <a:r>
              <a:rPr lang="ru-RU"/>
              <a:t>ludge</a:t>
            </a:r>
            <a:r>
              <a:rPr lang="en-US"/>
              <a:t> presence</a:t>
            </a:r>
          </a:p>
          <a:p>
            <a:pPr>
              <a:buFont typeface="Wingdings" pitchFamily="2" charset="2"/>
              <a:buNone/>
            </a:pPr>
            <a:r>
              <a:rPr lang="en-US" sz="2800" i="1"/>
              <a:t>- Changing pH, T, irradiation, iodine concentration</a:t>
            </a:r>
          </a:p>
          <a:p>
            <a:pPr>
              <a:buFont typeface="Wingdings" pitchFamily="2" charset="2"/>
              <a:buNone/>
            </a:pPr>
            <a:r>
              <a:rPr lang="en-US" sz="2800" i="1"/>
              <a:t>- Sludge content was agreed with collaborators </a:t>
            </a:r>
          </a:p>
          <a:p>
            <a:pPr>
              <a:buFont typeface="Wingdings" pitchFamily="2" charset="2"/>
              <a:buNone/>
            </a:pPr>
            <a:r>
              <a:rPr lang="en-US" sz="2800" i="1"/>
              <a:t>- Well-controlled conditions, blank tests and single effect tests for direct comparison</a:t>
            </a:r>
          </a:p>
          <a:p>
            <a:pPr>
              <a:buFont typeface="Wingdings" pitchFamily="2" charset="2"/>
              <a:buNone/>
            </a:pPr>
            <a:r>
              <a:rPr lang="en-US" sz="2800" i="1"/>
              <a:t>- Two basic experimental techniques (single-autoclave and multi-ampoule) to be worked out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p:cNvSpPr>
            <a:spLocks noGrp="1"/>
          </p:cNvSpPr>
          <p:nvPr>
            <p:ph type="dt" sz="half" idx="10"/>
          </p:nvPr>
        </p:nvSpPr>
        <p:spPr/>
        <p:txBody>
          <a:bodyPr/>
          <a:lstStyle/>
          <a:p>
            <a:r>
              <a:rPr lang="en-US"/>
              <a:t>5-7 Sep 2006, CEG-SAM, Kurchatov, Kazakhstan</a:t>
            </a:r>
          </a:p>
        </p:txBody>
      </p:sp>
      <p:sp>
        <p:nvSpPr>
          <p:cNvPr id="6" name="Fußzeilenplatzhalter 4"/>
          <p:cNvSpPr>
            <a:spLocks noGrp="1"/>
          </p:cNvSpPr>
          <p:nvPr>
            <p:ph type="ftr" sz="quarter" idx="11"/>
          </p:nvPr>
        </p:nvSpPr>
        <p:spPr/>
        <p:txBody>
          <a:bodyPr/>
          <a:lstStyle/>
          <a:p>
            <a:r>
              <a:rPr lang="en-US"/>
              <a:t>© SPAEP, 2006</a:t>
            </a:r>
            <a:endParaRPr lang="ru-RU"/>
          </a:p>
        </p:txBody>
      </p:sp>
      <p:sp>
        <p:nvSpPr>
          <p:cNvPr id="330754" name="Rectangle 2"/>
          <p:cNvSpPr>
            <a:spLocks noGrp="1" noChangeArrowheads="1"/>
          </p:cNvSpPr>
          <p:nvPr>
            <p:ph type="title"/>
          </p:nvPr>
        </p:nvSpPr>
        <p:spPr>
          <a:xfrm>
            <a:off x="179388" y="188913"/>
            <a:ext cx="8964612" cy="1152525"/>
          </a:xfrm>
        </p:spPr>
        <p:txBody>
          <a:bodyPr/>
          <a:lstStyle/>
          <a:p>
            <a:pPr algn="ctr"/>
            <a:r>
              <a:rPr lang="en-US" sz="2800"/>
              <a:t>Autoclave setup for experimental investigation of iodine partitioning between the water and gas phases</a:t>
            </a:r>
            <a:endParaRPr lang="ru-RU" sz="2800"/>
          </a:p>
        </p:txBody>
      </p:sp>
      <p:pic>
        <p:nvPicPr>
          <p:cNvPr id="330755" name="Picture 3"/>
          <p:cNvPicPr>
            <a:picLocks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763713" y="1700213"/>
            <a:ext cx="5905500" cy="2843212"/>
          </a:xfrm>
          <a:solidFill>
            <a:schemeClr val="tx1"/>
          </a:solidFill>
          <a:ln/>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30756" name="Text Box 4"/>
          <p:cNvSpPr txBox="1">
            <a:spLocks noChangeArrowheads="1"/>
          </p:cNvSpPr>
          <p:nvPr/>
        </p:nvSpPr>
        <p:spPr bwMode="auto">
          <a:xfrm>
            <a:off x="0" y="4581525"/>
            <a:ext cx="91440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ru-RU" altLang="ja-JP" sz="1400" b="1"/>
              <a:t>1 - </a:t>
            </a:r>
            <a:r>
              <a:rPr lang="en-US" altLang="ja-JP" sz="1400" b="1">
                <a:ea typeface="ＭＳ Ｐゴシック" charset="-128"/>
              </a:rPr>
              <a:t>thermostat</a:t>
            </a:r>
            <a:r>
              <a:rPr lang="ru-RU" altLang="ja-JP" sz="1400" b="1"/>
              <a:t>; 2 – </a:t>
            </a:r>
            <a:r>
              <a:rPr lang="en-US" altLang="ja-JP" sz="1400" b="1">
                <a:ea typeface="ＭＳ Ｐゴシック" charset="-128"/>
              </a:rPr>
              <a:t>autoclave </a:t>
            </a:r>
            <a:r>
              <a:rPr lang="ru-RU" altLang="ja-JP" sz="1400" b="1"/>
              <a:t>(</a:t>
            </a:r>
            <a:r>
              <a:rPr lang="en-US" altLang="ja-JP" sz="1400" b="1">
                <a:ea typeface="ＭＳ Ｐゴシック" charset="-128"/>
              </a:rPr>
              <a:t>PTFE</a:t>
            </a:r>
            <a:r>
              <a:rPr lang="ru-RU" altLang="ja-JP" sz="1400" b="1"/>
              <a:t>); 3 – </a:t>
            </a:r>
            <a:r>
              <a:rPr lang="en-US" altLang="ja-JP" sz="1400" b="1">
                <a:ea typeface="ＭＳ Ｐゴシック" charset="-128"/>
              </a:rPr>
              <a:t>gas phase</a:t>
            </a:r>
            <a:r>
              <a:rPr lang="ru-RU" altLang="ja-JP" sz="1400" b="1"/>
              <a:t>; 4 – </a:t>
            </a:r>
            <a:r>
              <a:rPr lang="en-US" altLang="ja-JP" sz="1400" b="1">
                <a:ea typeface="ＭＳ Ｐゴシック" charset="-128"/>
              </a:rPr>
              <a:t>water solution</a:t>
            </a:r>
            <a:r>
              <a:rPr lang="ru-RU" altLang="ja-JP" sz="1400" b="1"/>
              <a:t> (I</a:t>
            </a:r>
            <a:r>
              <a:rPr lang="en-US" altLang="ja-JP" sz="1400" b="1">
                <a:ea typeface="ＭＳ Ｐゴシック" charset="-128"/>
                <a:sym typeface="Symbol" pitchFamily="18" charset="2"/>
              </a:rPr>
              <a:t></a:t>
            </a:r>
            <a:r>
              <a:rPr lang="ru-RU" altLang="ja-JP" sz="1400" b="1"/>
              <a:t>);</a:t>
            </a:r>
            <a:r>
              <a:rPr lang="en-US" altLang="ja-JP" sz="1400" b="1">
                <a:ea typeface="ＭＳ Ｐゴシック" charset="-128"/>
              </a:rPr>
              <a:t> </a:t>
            </a:r>
            <a:r>
              <a:rPr lang="ru-RU" altLang="ja-JP" sz="1400" b="1"/>
              <a:t>5 – </a:t>
            </a:r>
            <a:r>
              <a:rPr lang="en-US" altLang="ja-JP" sz="1400" b="1">
                <a:ea typeface="ＭＳ Ｐゴシック" charset="-128"/>
              </a:rPr>
              <a:t>iodine source </a:t>
            </a:r>
            <a:r>
              <a:rPr lang="ru-RU" altLang="ja-JP" sz="1400" b="1"/>
              <a:t>; 6 – </a:t>
            </a:r>
            <a:r>
              <a:rPr lang="en-US" altLang="ja-JP" sz="1400" b="1">
                <a:ea typeface="ＭＳ Ｐゴシック" charset="-128"/>
              </a:rPr>
              <a:t>water-phase iodine concentration and species analyzer</a:t>
            </a:r>
            <a:r>
              <a:rPr lang="ru-RU" altLang="ja-JP" sz="1400" b="1"/>
              <a:t>; 7 – </a:t>
            </a:r>
            <a:r>
              <a:rPr lang="en-US" altLang="ja-JP" sz="1400" b="1">
                <a:ea typeface="ＭＳ Ｐゴシック" charset="-128"/>
              </a:rPr>
              <a:t>meter for </a:t>
            </a:r>
            <a:r>
              <a:rPr lang="ru-RU" altLang="ja-JP" sz="1400" b="1"/>
              <a:t>рН, </a:t>
            </a:r>
            <a:r>
              <a:rPr lang="en-US" altLang="ja-JP" sz="1400" b="1">
                <a:ea typeface="ＭＳ Ｐゴシック" charset="-128"/>
              </a:rPr>
              <a:t>pI</a:t>
            </a:r>
            <a:r>
              <a:rPr lang="ru-RU" altLang="ja-JP" sz="1400" b="1"/>
              <a:t> </a:t>
            </a:r>
            <a:r>
              <a:rPr lang="en-US" altLang="ja-JP" sz="1400" b="1">
                <a:ea typeface="ＭＳ Ｐゴシック" charset="-128"/>
              </a:rPr>
              <a:t>and potential</a:t>
            </a:r>
            <a:r>
              <a:rPr lang="ru-RU" altLang="ja-JP" sz="1400" b="1"/>
              <a:t>; 8 – </a:t>
            </a:r>
            <a:r>
              <a:rPr lang="en-US" altLang="ja-JP" sz="1400" b="1">
                <a:ea typeface="ＭＳ Ｐゴシック" charset="-128"/>
              </a:rPr>
              <a:t>iodine species separation in gas samples</a:t>
            </a:r>
            <a:r>
              <a:rPr lang="ru-RU" altLang="ja-JP" sz="1400" b="1"/>
              <a:t>; 8а – </a:t>
            </a:r>
            <a:r>
              <a:rPr lang="en-US" altLang="ja-JP" sz="1400" b="1">
                <a:ea typeface="ＭＳ Ｐゴシック" charset="-128"/>
              </a:rPr>
              <a:t>sorbent filters</a:t>
            </a:r>
            <a:r>
              <a:rPr lang="ru-RU" altLang="ja-JP" sz="1400" b="1"/>
              <a:t>; 8</a:t>
            </a:r>
            <a:r>
              <a:rPr lang="en-US" altLang="ja-JP" sz="1400" b="1">
                <a:ea typeface="ＭＳ Ｐゴシック" charset="-128"/>
              </a:rPr>
              <a:t>b</a:t>
            </a:r>
            <a:r>
              <a:rPr lang="ru-RU" altLang="ja-JP" sz="1400" b="1"/>
              <a:t> – </a:t>
            </a:r>
            <a:r>
              <a:rPr lang="en-US" altLang="ja-JP" sz="1400" b="1">
                <a:ea typeface="ＭＳ Ｐゴシック" charset="-128"/>
              </a:rPr>
              <a:t>bubble condenser with solution</a:t>
            </a:r>
            <a:r>
              <a:rPr lang="ru-RU" altLang="ja-JP" sz="1400" b="1"/>
              <a:t>; 9 – </a:t>
            </a:r>
            <a:r>
              <a:rPr lang="en-US" altLang="ja-JP" sz="1400" b="1">
                <a:ea typeface="ＭＳ Ｐゴシック" charset="-128"/>
              </a:rPr>
              <a:t>water jet pump</a:t>
            </a:r>
            <a:r>
              <a:rPr lang="ru-RU" altLang="ja-JP" sz="1400" b="1"/>
              <a:t>; 10 - </a:t>
            </a:r>
            <a:r>
              <a:rPr lang="en-US" altLang="ja-JP" sz="1400" b="1">
                <a:ea typeface="ＭＳ Ｐゴシック" charset="-128"/>
              </a:rPr>
              <a:t>thermocouple</a:t>
            </a:r>
            <a:r>
              <a:rPr lang="ru-RU" altLang="ja-JP" sz="1400" b="1"/>
              <a:t>;</a:t>
            </a:r>
            <a:r>
              <a:rPr lang="en-US" altLang="ja-JP" sz="1400" b="1">
                <a:ea typeface="ＭＳ Ｐゴシック" charset="-128"/>
              </a:rPr>
              <a:t> </a:t>
            </a:r>
            <a:r>
              <a:rPr lang="ru-RU" altLang="ja-JP" sz="1400" b="1"/>
              <a:t>11 – </a:t>
            </a:r>
            <a:r>
              <a:rPr lang="en-US" altLang="ja-JP" sz="1400" b="1">
                <a:ea typeface="ＭＳ Ｐゴシック" charset="-128"/>
              </a:rPr>
              <a:t>Pt electrode</a:t>
            </a:r>
            <a:r>
              <a:rPr lang="ru-RU" altLang="ja-JP" sz="1400" b="1"/>
              <a:t>; 12 – </a:t>
            </a:r>
            <a:r>
              <a:rPr lang="en-US" altLang="ja-JP" sz="1400" b="1">
                <a:ea typeface="ＭＳ Ｐゴシック" charset="-128"/>
              </a:rPr>
              <a:t>comparison electrode</a:t>
            </a:r>
            <a:r>
              <a:rPr lang="ru-RU" altLang="ja-JP" sz="1400" b="1"/>
              <a:t>; 13 – </a:t>
            </a:r>
            <a:r>
              <a:rPr lang="en-US" altLang="ja-JP" sz="1400" b="1">
                <a:ea typeface="ＭＳ Ｐゴシック" charset="-128"/>
              </a:rPr>
              <a:t>glass electrode</a:t>
            </a:r>
            <a:r>
              <a:rPr lang="ru-RU" altLang="ja-JP" sz="1400" b="1"/>
              <a:t>; 14-</a:t>
            </a:r>
            <a:r>
              <a:rPr lang="en-US" altLang="ja-JP" sz="1400" b="1">
                <a:ea typeface="ＭＳ Ｐゴシック" charset="-128"/>
              </a:rPr>
              <a:t>iodine-selective electrode</a:t>
            </a:r>
            <a:r>
              <a:rPr lang="ru-RU" altLang="ja-JP" sz="1400" b="1"/>
              <a:t>; 15 – </a:t>
            </a:r>
            <a:r>
              <a:rPr lang="en-US" altLang="ja-JP" sz="1400" b="1">
                <a:ea typeface="ＭＳ Ｐゴシック" charset="-128"/>
              </a:rPr>
              <a:t>iodine sensor</a:t>
            </a:r>
            <a:r>
              <a:rPr lang="ru-RU" altLang="ja-JP" sz="1400" b="1"/>
              <a:t>; 16 – </a:t>
            </a:r>
            <a:r>
              <a:rPr lang="en-US" altLang="ja-JP" sz="1400" b="1">
                <a:ea typeface="ＭＳ Ｐゴシック" charset="-128"/>
              </a:rPr>
              <a:t>shut-off valve</a:t>
            </a:r>
            <a:r>
              <a:rPr lang="ru-RU" altLang="ja-JP" sz="1400" b="1"/>
              <a:t>; 17 – </a:t>
            </a:r>
            <a:r>
              <a:rPr lang="en-US" altLang="ja-JP" sz="1400" b="1">
                <a:ea typeface="ＭＳ Ｐゴシック" charset="-128"/>
              </a:rPr>
              <a:t>solutions sampling line or </a:t>
            </a:r>
            <a:r>
              <a:rPr lang="ru-RU" altLang="ja-JP" sz="1400" b="1"/>
              <a:t>I2 </a:t>
            </a:r>
            <a:r>
              <a:rPr lang="en-US" altLang="ja-JP" sz="1400" b="1">
                <a:ea typeface="ＭＳ Ｐゴシック" charset="-128"/>
              </a:rPr>
              <a:t>vapor supply line</a:t>
            </a:r>
            <a:r>
              <a:rPr lang="ru-RU" altLang="ja-JP" sz="1400" b="1"/>
              <a:t>; 18 – </a:t>
            </a:r>
            <a:r>
              <a:rPr lang="en-US" altLang="ja-JP" sz="1400" b="1">
                <a:ea typeface="ＭＳ Ｐゴシック" charset="-128"/>
              </a:rPr>
              <a:t>heaters</a:t>
            </a:r>
            <a:r>
              <a:rPr lang="ru-RU" altLang="ja-JP" sz="1400" b="1"/>
              <a:t>; 19 – </a:t>
            </a:r>
            <a:r>
              <a:rPr lang="en-US" altLang="ja-JP" sz="1400" b="1">
                <a:ea typeface="ＭＳ Ｐゴシック" charset="-128"/>
              </a:rPr>
              <a:t>measuring gas vessel</a:t>
            </a:r>
            <a:endParaRPr lang="ru-RU" sz="1400"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p:cNvSpPr>
            <a:spLocks noGrp="1"/>
          </p:cNvSpPr>
          <p:nvPr>
            <p:ph type="dt" sz="half" idx="10"/>
          </p:nvPr>
        </p:nvSpPr>
        <p:spPr/>
        <p:txBody>
          <a:bodyPr/>
          <a:lstStyle/>
          <a:p>
            <a:r>
              <a:rPr lang="en-US"/>
              <a:t>5-7 Sep 2006, CEG-SAM, Kurchatov, Kazakhstan</a:t>
            </a:r>
          </a:p>
        </p:txBody>
      </p:sp>
      <p:sp>
        <p:nvSpPr>
          <p:cNvPr id="6" name="Fußzeilenplatzhalter 4"/>
          <p:cNvSpPr>
            <a:spLocks noGrp="1"/>
          </p:cNvSpPr>
          <p:nvPr>
            <p:ph type="ftr" sz="quarter" idx="11"/>
          </p:nvPr>
        </p:nvSpPr>
        <p:spPr/>
        <p:txBody>
          <a:bodyPr/>
          <a:lstStyle/>
          <a:p>
            <a:r>
              <a:rPr lang="en-US"/>
              <a:t>© SPAEP, 2006</a:t>
            </a:r>
            <a:endParaRPr lang="ru-RU"/>
          </a:p>
        </p:txBody>
      </p:sp>
      <p:sp>
        <p:nvSpPr>
          <p:cNvPr id="321538" name="Rectangle 2"/>
          <p:cNvSpPr>
            <a:spLocks noGrp="1" noChangeArrowheads="1"/>
          </p:cNvSpPr>
          <p:nvPr>
            <p:ph type="title"/>
          </p:nvPr>
        </p:nvSpPr>
        <p:spPr/>
        <p:txBody>
          <a:bodyPr/>
          <a:lstStyle/>
          <a:p>
            <a:endParaRPr lang="de-DE"/>
          </a:p>
        </p:txBody>
      </p:sp>
      <p:sp>
        <p:nvSpPr>
          <p:cNvPr id="321539" name="Rectangle 3"/>
          <p:cNvSpPr>
            <a:spLocks noGrp="1" noChangeArrowheads="1"/>
          </p:cNvSpPr>
          <p:nvPr>
            <p:ph type="body" idx="1"/>
          </p:nvPr>
        </p:nvSpPr>
        <p:spPr/>
        <p:txBody>
          <a:bodyPr/>
          <a:lstStyle/>
          <a:p>
            <a:endParaRPr lang="de-DE"/>
          </a:p>
        </p:txBody>
      </p:sp>
      <p:pic>
        <p:nvPicPr>
          <p:cNvPr id="321540" name="Picture 4"/>
          <p:cNvPicPr>
            <a:picLocks noChangeAspect="1" noChangeArrowheads="1"/>
          </p:cNvPicPr>
          <p:nvPr/>
        </p:nvPicPr>
        <p:blipFill>
          <a:blip r:embed="rId3">
            <a:extLst>
              <a:ext uri="{28A0092B-C50C-407E-A947-70E740481C1C}">
                <a14:useLocalDpi xmlns:a14="http://schemas.microsoft.com/office/drawing/2010/main" val="0"/>
              </a:ext>
            </a:extLst>
          </a:blip>
          <a:srcRect b="25555"/>
          <a:stretch>
            <a:fillRect/>
          </a:stretch>
        </p:blipFill>
        <p:spPr bwMode="auto">
          <a:xfrm>
            <a:off x="0" y="762000"/>
            <a:ext cx="9144000"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299010" name="Rectangle 2"/>
          <p:cNvSpPr>
            <a:spLocks noGrp="1" noChangeArrowheads="1"/>
          </p:cNvSpPr>
          <p:nvPr>
            <p:ph type="title"/>
          </p:nvPr>
        </p:nvSpPr>
        <p:spPr/>
        <p:txBody>
          <a:bodyPr/>
          <a:lstStyle/>
          <a:p>
            <a:r>
              <a:rPr lang="en-US" sz="3200"/>
              <a:t>Task 7: Analytical Support of Experiments </a:t>
            </a:r>
          </a:p>
        </p:txBody>
      </p:sp>
      <p:sp>
        <p:nvSpPr>
          <p:cNvPr id="299011" name="Rectangle 3"/>
          <p:cNvSpPr>
            <a:spLocks noGrp="1" noChangeArrowheads="1"/>
          </p:cNvSpPr>
          <p:nvPr>
            <p:ph type="body" idx="1"/>
          </p:nvPr>
        </p:nvSpPr>
        <p:spPr/>
        <p:txBody>
          <a:bodyPr/>
          <a:lstStyle/>
          <a:p>
            <a:r>
              <a:rPr lang="en-US" sz="2800"/>
              <a:t>Participants: VNIPIET, SPAEP</a:t>
            </a:r>
          </a:p>
          <a:p>
            <a:pPr lvl="1"/>
            <a:r>
              <a:rPr lang="en-US" sz="2400"/>
              <a:t>C</a:t>
            </a:r>
            <a:r>
              <a:rPr lang="ru-RU" sz="2400"/>
              <a:t>ontainment iodine behaviour model developed by VNIPIET/SPAEP</a:t>
            </a:r>
          </a:p>
          <a:p>
            <a:pPr lvl="1"/>
            <a:r>
              <a:rPr lang="en-US" sz="2400"/>
              <a:t>Applicable calculation techniques</a:t>
            </a:r>
            <a:r>
              <a:rPr lang="ru-RU" sz="2400"/>
              <a:t>, published data, iodine databases.</a:t>
            </a:r>
          </a:p>
          <a:p>
            <a:r>
              <a:rPr lang="en-US" sz="2800"/>
              <a:t>Pre-test calcs for experiments and follow-up analysis</a:t>
            </a:r>
          </a:p>
          <a:p>
            <a:r>
              <a:rPr lang="en-US" sz="2800"/>
              <a:t>Justification of applicability of the obtained results for validation of models</a:t>
            </a:r>
            <a:endParaRPr lang="ru-RU" sz="2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281602" name="Rectangle 2"/>
          <p:cNvSpPr>
            <a:spLocks noGrp="1" noChangeArrowheads="1"/>
          </p:cNvSpPr>
          <p:nvPr>
            <p:ph type="title"/>
          </p:nvPr>
        </p:nvSpPr>
        <p:spPr>
          <a:xfrm>
            <a:off x="685800" y="381000"/>
            <a:ext cx="7696200" cy="974725"/>
          </a:xfrm>
        </p:spPr>
        <p:txBody>
          <a:bodyPr/>
          <a:lstStyle/>
          <a:p>
            <a:r>
              <a:rPr lang="en-US" sz="2800"/>
              <a:t>EVAN Project Status &amp; Schedule</a:t>
            </a:r>
            <a:endParaRPr lang="en-US" sz="3600"/>
          </a:p>
        </p:txBody>
      </p:sp>
      <p:sp>
        <p:nvSpPr>
          <p:cNvPr id="281603" name="Rectangle 3"/>
          <p:cNvSpPr>
            <a:spLocks noGrp="1" noChangeArrowheads="1"/>
          </p:cNvSpPr>
          <p:nvPr>
            <p:ph type="body" idx="1"/>
          </p:nvPr>
        </p:nvSpPr>
        <p:spPr>
          <a:xfrm>
            <a:off x="838200" y="1676400"/>
            <a:ext cx="8305800" cy="2514600"/>
          </a:xfrm>
        </p:spPr>
        <p:txBody>
          <a:bodyPr/>
          <a:lstStyle/>
          <a:p>
            <a:pPr>
              <a:lnSpc>
                <a:spcPct val="90000"/>
              </a:lnSpc>
            </a:pPr>
            <a:r>
              <a:rPr lang="en-US" sz="2400"/>
              <a:t>Phase 1 (1 year) Mounting/installation, pilot expertiments and analysis</a:t>
            </a:r>
          </a:p>
          <a:p>
            <a:pPr lvl="1">
              <a:lnSpc>
                <a:spcPct val="90000"/>
              </a:lnSpc>
            </a:pPr>
            <a:r>
              <a:rPr lang="en-US" sz="2000"/>
              <a:t>Now the Project Agreement is being signed by ISTC and SPAEP.</a:t>
            </a:r>
          </a:p>
          <a:p>
            <a:pPr lvl="1">
              <a:lnSpc>
                <a:spcPct val="90000"/>
              </a:lnSpc>
            </a:pPr>
            <a:endParaRPr lang="en-US" sz="2000"/>
          </a:p>
          <a:p>
            <a:pPr lvl="1">
              <a:lnSpc>
                <a:spcPct val="90000"/>
              </a:lnSpc>
            </a:pPr>
            <a:r>
              <a:rPr lang="en-US" sz="2000"/>
              <a:t>The date for the 1 st year progress meeting will be defined later.</a:t>
            </a:r>
          </a:p>
          <a:p>
            <a:pPr>
              <a:lnSpc>
                <a:spcPct val="90000"/>
              </a:lnSpc>
            </a:pPr>
            <a:endParaRPr lang="en-US" sz="2400"/>
          </a:p>
          <a:p>
            <a:pPr>
              <a:lnSpc>
                <a:spcPct val="90000"/>
              </a:lnSpc>
            </a:pPr>
            <a:r>
              <a:rPr lang="en-US" sz="2400"/>
              <a:t>Phase 2 (2 years) More detailed testing &amp; analysis selected on the evaluation of Phase 1 results</a:t>
            </a:r>
          </a:p>
          <a:p>
            <a:pPr>
              <a:lnSpc>
                <a:spcPct val="90000"/>
              </a:lnSpc>
            </a:pPr>
            <a:endParaRPr lang="en-US" sz="2400"/>
          </a:p>
          <a:p>
            <a:pPr lvl="1">
              <a:lnSpc>
                <a:spcPct val="90000"/>
              </a:lnSpc>
            </a:pPr>
            <a:r>
              <a:rPr lang="en-US" sz="2000"/>
              <a:t>Proposal preparation will start on 4th quarter of Phase 1</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194562" name="Rectangle 2"/>
          <p:cNvSpPr>
            <a:spLocks noGrp="1" noChangeArrowheads="1"/>
          </p:cNvSpPr>
          <p:nvPr>
            <p:ph type="title"/>
          </p:nvPr>
        </p:nvSpPr>
        <p:spPr>
          <a:xfrm>
            <a:off x="3429000" y="152400"/>
            <a:ext cx="2286000" cy="974725"/>
          </a:xfrm>
        </p:spPr>
        <p:txBody>
          <a:bodyPr/>
          <a:lstStyle/>
          <a:p>
            <a:r>
              <a:rPr lang="en-US"/>
              <a:t>Thanks</a:t>
            </a:r>
          </a:p>
        </p:txBody>
      </p:sp>
      <p:sp>
        <p:nvSpPr>
          <p:cNvPr id="194563" name="Rectangle 3"/>
          <p:cNvSpPr>
            <a:spLocks noGrp="1" noChangeArrowheads="1"/>
          </p:cNvSpPr>
          <p:nvPr>
            <p:ph type="body" idx="1"/>
          </p:nvPr>
        </p:nvSpPr>
        <p:spPr>
          <a:xfrm>
            <a:off x="914400" y="1295400"/>
            <a:ext cx="7543800" cy="5257800"/>
          </a:xfrm>
        </p:spPr>
        <p:txBody>
          <a:bodyPr/>
          <a:lstStyle/>
          <a:p>
            <a:r>
              <a:rPr lang="en-US"/>
              <a:t>To CEG-SAM members and chairs</a:t>
            </a:r>
          </a:p>
          <a:p>
            <a:r>
              <a:rPr lang="en-US"/>
              <a:t>To collaborators</a:t>
            </a:r>
          </a:p>
          <a:p>
            <a:r>
              <a:rPr lang="en-US"/>
              <a:t>To Russian colleagues</a:t>
            </a:r>
          </a:p>
          <a:p>
            <a:r>
              <a:rPr lang="en-US"/>
              <a:t>To NNC host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232450" name="Rectangle 2"/>
          <p:cNvSpPr>
            <a:spLocks noGrp="1" noChangeArrowheads="1"/>
          </p:cNvSpPr>
          <p:nvPr>
            <p:ph type="title"/>
          </p:nvPr>
        </p:nvSpPr>
        <p:spPr/>
        <p:txBody>
          <a:bodyPr/>
          <a:lstStyle/>
          <a:p>
            <a:r>
              <a:rPr lang="en-US" sz="4000"/>
              <a:t>Project tasks</a:t>
            </a:r>
            <a:endParaRPr lang="ru-RU" sz="4000"/>
          </a:p>
        </p:txBody>
      </p:sp>
      <p:sp>
        <p:nvSpPr>
          <p:cNvPr id="232451" name="Rectangle 3"/>
          <p:cNvSpPr>
            <a:spLocks noGrp="1" noChangeArrowheads="1"/>
          </p:cNvSpPr>
          <p:nvPr>
            <p:ph type="body" idx="1"/>
          </p:nvPr>
        </p:nvSpPr>
        <p:spPr>
          <a:xfrm>
            <a:off x="928688" y="1989138"/>
            <a:ext cx="8215312" cy="4114800"/>
          </a:xfrm>
        </p:spPr>
        <p:txBody>
          <a:bodyPr/>
          <a:lstStyle/>
          <a:p>
            <a:pPr>
              <a:lnSpc>
                <a:spcPct val="90000"/>
              </a:lnSpc>
            </a:pPr>
            <a:r>
              <a:rPr lang="en-US" sz="2400"/>
              <a:t>WP1/Task 1: Analysis of Severe Accident Scenarios (</a:t>
            </a:r>
            <a:r>
              <a:rPr lang="en-US" sz="2400">
                <a:cs typeface="Times New Roman" pitchFamily="18" charset="0"/>
              </a:rPr>
              <a:t>SPAEP, IBRAE</a:t>
            </a:r>
            <a:r>
              <a:rPr lang="en-US" sz="2400"/>
              <a:t>)</a:t>
            </a:r>
          </a:p>
          <a:p>
            <a:pPr>
              <a:lnSpc>
                <a:spcPct val="90000"/>
              </a:lnSpc>
            </a:pPr>
            <a:r>
              <a:rPr lang="en-US" sz="2400"/>
              <a:t>WP2: Molten pool/core catcher FP release</a:t>
            </a:r>
          </a:p>
          <a:p>
            <a:pPr lvl="1">
              <a:lnSpc>
                <a:spcPct val="90000"/>
              </a:lnSpc>
            </a:pPr>
            <a:r>
              <a:rPr lang="en-US" sz="2000"/>
              <a:t>Task 2: </a:t>
            </a:r>
            <a:r>
              <a:rPr lang="en-US" sz="2000">
                <a:cs typeface="Times New Roman" pitchFamily="18" charset="0"/>
              </a:rPr>
              <a:t>Experimental investigations (NITI)</a:t>
            </a:r>
          </a:p>
          <a:p>
            <a:pPr lvl="1">
              <a:lnSpc>
                <a:spcPct val="90000"/>
              </a:lnSpc>
            </a:pPr>
            <a:r>
              <a:rPr lang="en-US" sz="2000">
                <a:cs typeface="Times New Roman" pitchFamily="18" charset="0"/>
              </a:rPr>
              <a:t>Task 3: Theoretical and numerical modeling (IBRAE)</a:t>
            </a:r>
            <a:endParaRPr lang="en-US" sz="2000"/>
          </a:p>
          <a:p>
            <a:pPr>
              <a:lnSpc>
                <a:spcPct val="90000"/>
              </a:lnSpc>
            </a:pPr>
            <a:r>
              <a:rPr lang="en-US" sz="2400"/>
              <a:t>WP 3: Primary aerosol transport/deposition</a:t>
            </a:r>
          </a:p>
          <a:p>
            <a:pPr lvl="1">
              <a:lnSpc>
                <a:spcPct val="90000"/>
              </a:lnSpc>
            </a:pPr>
            <a:r>
              <a:rPr lang="en-US" sz="2000"/>
              <a:t>Task 4: </a:t>
            </a:r>
            <a:r>
              <a:rPr lang="en-US" sz="2000">
                <a:cs typeface="Times New Roman" pitchFamily="18" charset="0"/>
              </a:rPr>
              <a:t>Experimental investigations (NPO CKTI)</a:t>
            </a:r>
          </a:p>
          <a:p>
            <a:pPr lvl="1">
              <a:lnSpc>
                <a:spcPct val="90000"/>
              </a:lnSpc>
            </a:pPr>
            <a:r>
              <a:rPr lang="en-US" sz="2000">
                <a:cs typeface="Times New Roman" pitchFamily="18" charset="0"/>
              </a:rPr>
              <a:t>Task 5: Theoretical and numerical modeling (SPAEP, IBRAE)</a:t>
            </a:r>
            <a:endParaRPr lang="en-US" sz="2000"/>
          </a:p>
          <a:p>
            <a:pPr>
              <a:lnSpc>
                <a:spcPct val="90000"/>
              </a:lnSpc>
            </a:pPr>
            <a:r>
              <a:rPr lang="en-US" sz="2400"/>
              <a:t>WP 4: Containment parameters impact on iodine species behaviour</a:t>
            </a:r>
          </a:p>
          <a:p>
            <a:pPr lvl="1">
              <a:lnSpc>
                <a:spcPct val="90000"/>
              </a:lnSpc>
            </a:pPr>
            <a:r>
              <a:rPr lang="en-US" sz="2000"/>
              <a:t>Task 6: </a:t>
            </a:r>
            <a:r>
              <a:rPr lang="en-US" sz="2000">
                <a:cs typeface="Times New Roman" pitchFamily="18" charset="0"/>
              </a:rPr>
              <a:t>Experimental investigations</a:t>
            </a:r>
            <a:r>
              <a:rPr lang="ru-RU" sz="2000"/>
              <a:t> </a:t>
            </a:r>
            <a:r>
              <a:rPr lang="en-US" sz="2000"/>
              <a:t>(VNIPIET) </a:t>
            </a:r>
          </a:p>
          <a:p>
            <a:pPr lvl="1">
              <a:lnSpc>
                <a:spcPct val="90000"/>
              </a:lnSpc>
            </a:pPr>
            <a:r>
              <a:rPr lang="en-US" sz="2000"/>
              <a:t>Task 7: </a:t>
            </a:r>
            <a:r>
              <a:rPr lang="en-US" sz="2000">
                <a:cs typeface="Times New Roman" pitchFamily="18" charset="0"/>
              </a:rPr>
              <a:t>Theoretical and numerical modeling</a:t>
            </a:r>
            <a:r>
              <a:rPr lang="ru-RU" sz="2000"/>
              <a:t> </a:t>
            </a:r>
            <a:r>
              <a:rPr lang="en-US" sz="2000"/>
              <a:t>(VNIPIET, SPAEP)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217090" name="Rectangle 2"/>
          <p:cNvSpPr>
            <a:spLocks noGrp="1" noChangeArrowheads="1"/>
          </p:cNvSpPr>
          <p:nvPr>
            <p:ph type="title"/>
          </p:nvPr>
        </p:nvSpPr>
        <p:spPr/>
        <p:txBody>
          <a:bodyPr/>
          <a:lstStyle/>
          <a:p>
            <a:r>
              <a:rPr lang="en-US" sz="3200"/>
              <a:t>Task 1: </a:t>
            </a:r>
            <a:r>
              <a:rPr lang="en-US" sz="3600">
                <a:cs typeface="Times New Roman" pitchFamily="18" charset="0"/>
              </a:rPr>
              <a:t>Analysis of severe accident sequences modeling</a:t>
            </a:r>
            <a:endParaRPr lang="en-US" sz="3200"/>
          </a:p>
        </p:txBody>
      </p:sp>
      <p:sp>
        <p:nvSpPr>
          <p:cNvPr id="217091" name="Rectangle 3"/>
          <p:cNvSpPr>
            <a:spLocks noGrp="1" noChangeArrowheads="1"/>
          </p:cNvSpPr>
          <p:nvPr>
            <p:ph type="body" idx="1"/>
          </p:nvPr>
        </p:nvSpPr>
        <p:spPr/>
        <p:txBody>
          <a:bodyPr/>
          <a:lstStyle/>
          <a:p>
            <a:pPr>
              <a:lnSpc>
                <a:spcPct val="90000"/>
              </a:lnSpc>
            </a:pPr>
            <a:r>
              <a:rPr lang="en-US" sz="2400"/>
              <a:t>Participants: SPAEP, IBRAE</a:t>
            </a:r>
          </a:p>
          <a:p>
            <a:pPr>
              <a:lnSpc>
                <a:spcPct val="90000"/>
              </a:lnSpc>
            </a:pPr>
            <a:r>
              <a:rPr lang="en-US" sz="2400"/>
              <a:t>Information for analysis:</a:t>
            </a:r>
            <a:endParaRPr lang="ru-RU" sz="2400"/>
          </a:p>
          <a:p>
            <a:pPr lvl="1">
              <a:lnSpc>
                <a:spcPct val="90000"/>
              </a:lnSpc>
            </a:pPr>
            <a:r>
              <a:rPr lang="en-US" sz="2000">
                <a:cs typeface="Times New Roman" pitchFamily="18" charset="0"/>
              </a:rPr>
              <a:t>Data provided by foreign collaborators (Western LWR</a:t>
            </a:r>
            <a:r>
              <a:rPr lang="en-US" sz="2000"/>
              <a:t>s</a:t>
            </a:r>
            <a:r>
              <a:rPr lang="en-US" sz="2000">
                <a:cs typeface="Times New Roman" pitchFamily="18" charset="0"/>
              </a:rPr>
              <a:t>, VVER-1000, Phebus (ISP-46), SARNET (PSA-2 and OPTSAM data)</a:t>
            </a:r>
          </a:p>
          <a:p>
            <a:pPr lvl="1">
              <a:lnSpc>
                <a:spcPct val="90000"/>
              </a:lnSpc>
            </a:pPr>
            <a:r>
              <a:rPr lang="en-US" sz="2000">
                <a:cs typeface="Times New Roman" pitchFamily="18" charset="0"/>
              </a:rPr>
              <a:t>Data already available for Russian participants (VVER-640, VVER-1000)</a:t>
            </a:r>
            <a:r>
              <a:rPr lang="ru-RU" sz="2000"/>
              <a:t> </a:t>
            </a:r>
            <a:endParaRPr lang="en-US" sz="2000"/>
          </a:p>
          <a:p>
            <a:pPr>
              <a:lnSpc>
                <a:spcPct val="90000"/>
              </a:lnSpc>
            </a:pPr>
            <a:r>
              <a:rPr lang="en-US" sz="2400"/>
              <a:t>Results:</a:t>
            </a:r>
          </a:p>
          <a:p>
            <a:pPr lvl="1">
              <a:lnSpc>
                <a:spcPct val="90000"/>
              </a:lnSpc>
            </a:pPr>
            <a:r>
              <a:rPr lang="en-US" sz="2000"/>
              <a:t>Justification of bounding parameter ranges for experiments (Tasks 2, 4, 6)</a:t>
            </a:r>
          </a:p>
          <a:p>
            <a:pPr lvl="1">
              <a:lnSpc>
                <a:spcPct val="90000"/>
              </a:lnSpc>
            </a:pPr>
            <a:r>
              <a:rPr lang="en-US" sz="2000"/>
              <a:t>Justification of applicability of experimental data for validation of models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225282" name="Rectangle 2"/>
          <p:cNvSpPr>
            <a:spLocks noGrp="1" noChangeArrowheads="1"/>
          </p:cNvSpPr>
          <p:nvPr>
            <p:ph type="title"/>
          </p:nvPr>
        </p:nvSpPr>
        <p:spPr/>
        <p:txBody>
          <a:bodyPr/>
          <a:lstStyle/>
          <a:p>
            <a:r>
              <a:rPr lang="en-US" sz="3200"/>
              <a:t>Task 2: Experiments on Fission Product Release from Molten Pool</a:t>
            </a:r>
          </a:p>
        </p:txBody>
      </p:sp>
      <p:sp>
        <p:nvSpPr>
          <p:cNvPr id="225283" name="Rectangle 3"/>
          <p:cNvSpPr>
            <a:spLocks noGrp="1" noChangeArrowheads="1"/>
          </p:cNvSpPr>
          <p:nvPr>
            <p:ph type="body" idx="1"/>
          </p:nvPr>
        </p:nvSpPr>
        <p:spPr/>
        <p:txBody>
          <a:bodyPr/>
          <a:lstStyle/>
          <a:p>
            <a:pPr>
              <a:lnSpc>
                <a:spcPct val="90000"/>
              </a:lnSpc>
            </a:pPr>
            <a:r>
              <a:rPr lang="en-US" sz="2800"/>
              <a:t>Research team: NITI</a:t>
            </a:r>
            <a:endParaRPr lang="en-GB" sz="2800">
              <a:cs typeface="Times New Roman" pitchFamily="18" charset="0"/>
            </a:endParaRPr>
          </a:p>
          <a:p>
            <a:pPr algn="just">
              <a:lnSpc>
                <a:spcPct val="90000"/>
              </a:lnSpc>
            </a:pPr>
            <a:r>
              <a:rPr lang="en-US" sz="2800">
                <a:cs typeface="Times New Roman" pitchFamily="18" charset="0"/>
              </a:rPr>
              <a:t>Corium composition: UO</a:t>
            </a:r>
            <a:r>
              <a:rPr lang="en-US" sz="2800" baseline="-30000">
                <a:cs typeface="Times New Roman" pitchFamily="18" charset="0"/>
              </a:rPr>
              <a:t>2</a:t>
            </a:r>
            <a:r>
              <a:rPr lang="en-US" sz="2800">
                <a:cs typeface="Times New Roman" pitchFamily="18" charset="0"/>
              </a:rPr>
              <a:t>–ZrO</a:t>
            </a:r>
            <a:r>
              <a:rPr lang="en-US" sz="2800" baseline="-30000">
                <a:cs typeface="Times New Roman" pitchFamily="18" charset="0"/>
              </a:rPr>
              <a:t>2</a:t>
            </a:r>
            <a:r>
              <a:rPr lang="en-US" sz="2800">
                <a:cs typeface="Times New Roman" pitchFamily="18" charset="0"/>
              </a:rPr>
              <a:t>-Zr, U/Zr(at)=1.2  ( from C-32 to C-100)</a:t>
            </a:r>
          </a:p>
          <a:p>
            <a:pPr algn="just">
              <a:lnSpc>
                <a:spcPct val="90000"/>
              </a:lnSpc>
            </a:pPr>
            <a:r>
              <a:rPr lang="en-US" sz="2800">
                <a:cs typeface="Times New Roman" pitchFamily="18" charset="0"/>
              </a:rPr>
              <a:t>Corium mass: 1-2 kg</a:t>
            </a:r>
          </a:p>
          <a:p>
            <a:pPr algn="just">
              <a:lnSpc>
                <a:spcPct val="90000"/>
              </a:lnSpc>
            </a:pPr>
            <a:r>
              <a:rPr lang="en-US" sz="2800">
                <a:cs typeface="Times New Roman" pitchFamily="18" charset="0"/>
              </a:rPr>
              <a:t>Melt temperature: T</a:t>
            </a:r>
            <a:r>
              <a:rPr lang="en-US" sz="2800" baseline="-30000">
                <a:cs typeface="Times New Roman" pitchFamily="18" charset="0"/>
              </a:rPr>
              <a:t>liq</a:t>
            </a:r>
            <a:r>
              <a:rPr lang="en-US" sz="2800">
                <a:cs typeface="Times New Roman" pitchFamily="18" charset="0"/>
              </a:rPr>
              <a:t>+(50-100)C</a:t>
            </a:r>
          </a:p>
          <a:p>
            <a:pPr>
              <a:lnSpc>
                <a:spcPct val="90000"/>
              </a:lnSpc>
            </a:pPr>
            <a:r>
              <a:rPr lang="fr-FR" sz="2800">
                <a:cs typeface="Times New Roman" pitchFamily="18" charset="0"/>
              </a:rPr>
              <a:t>FP: Ru, Mo, Ce, La, Sr, Ba</a:t>
            </a:r>
          </a:p>
          <a:p>
            <a:pPr>
              <a:lnSpc>
                <a:spcPct val="90000"/>
              </a:lnSpc>
            </a:pPr>
            <a:endParaRPr lang="fr-FR" sz="2800">
              <a:cs typeface="Times New Roman" pitchFamily="18" charset="0"/>
            </a:endParaRPr>
          </a:p>
          <a:p>
            <a:pPr>
              <a:lnSpc>
                <a:spcPct val="90000"/>
              </a:lnSpc>
            </a:pPr>
            <a:r>
              <a:rPr lang="fr-FR" sz="2800">
                <a:cs typeface="Times New Roman" pitchFamily="18" charset="0"/>
              </a:rPr>
              <a:t>Results: </a:t>
            </a:r>
            <a:r>
              <a:rPr lang="en-GB" sz="2800">
                <a:cs typeface="Times New Roman" pitchFamily="18" charset="0"/>
              </a:rPr>
              <a:t>Data on low-volatile FP release from molten pool</a:t>
            </a:r>
          </a:p>
          <a:p>
            <a:pPr>
              <a:lnSpc>
                <a:spcPct val="90000"/>
              </a:lnSpc>
            </a:pPr>
            <a:endParaRPr lang="ru-RU" sz="2800" b="1" u="sng"/>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288770" name="Rectangle 2"/>
          <p:cNvSpPr>
            <a:spLocks noGrp="1" noChangeArrowheads="1"/>
          </p:cNvSpPr>
          <p:nvPr>
            <p:ph type="title"/>
          </p:nvPr>
        </p:nvSpPr>
        <p:spPr/>
        <p:txBody>
          <a:bodyPr/>
          <a:lstStyle/>
          <a:p>
            <a:r>
              <a:rPr lang="en-US" sz="3200"/>
              <a:t>Task 3: Analytical support of FP release experiments </a:t>
            </a:r>
          </a:p>
        </p:txBody>
      </p:sp>
      <p:sp>
        <p:nvSpPr>
          <p:cNvPr id="288771" name="Rectangle 3"/>
          <p:cNvSpPr>
            <a:spLocks noGrp="1" noChangeArrowheads="1"/>
          </p:cNvSpPr>
          <p:nvPr>
            <p:ph type="body" idx="1"/>
          </p:nvPr>
        </p:nvSpPr>
        <p:spPr/>
        <p:txBody>
          <a:bodyPr/>
          <a:lstStyle/>
          <a:p>
            <a:r>
              <a:rPr lang="en-US"/>
              <a:t>Participants: IBRAE (Dr.A.Kiselev’s team)</a:t>
            </a:r>
          </a:p>
          <a:p>
            <a:r>
              <a:rPr lang="en-US"/>
              <a:t>Pre-test calcs for experiments and follow-up analysis</a:t>
            </a:r>
          </a:p>
          <a:p>
            <a:r>
              <a:rPr lang="en-US"/>
              <a:t>Justification of the results for validation of models</a:t>
            </a: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223234" name="Rectangle 1026"/>
          <p:cNvSpPr>
            <a:spLocks noGrp="1" noChangeArrowheads="1"/>
          </p:cNvSpPr>
          <p:nvPr>
            <p:ph type="title"/>
          </p:nvPr>
        </p:nvSpPr>
        <p:spPr/>
        <p:txBody>
          <a:bodyPr/>
          <a:lstStyle/>
          <a:p>
            <a:r>
              <a:rPr lang="en-US" sz="2800"/>
              <a:t>Task 4: </a:t>
            </a:r>
            <a:r>
              <a:rPr lang="en-US" sz="2800">
                <a:cs typeface="Times New Roman" pitchFamily="18" charset="0"/>
              </a:rPr>
              <a:t>Experimental study of aerosols transport processes in the primary circuit equipment</a:t>
            </a:r>
          </a:p>
        </p:txBody>
      </p:sp>
      <p:sp>
        <p:nvSpPr>
          <p:cNvPr id="223235" name="Rectangle 1027"/>
          <p:cNvSpPr>
            <a:spLocks noGrp="1" noChangeArrowheads="1"/>
          </p:cNvSpPr>
          <p:nvPr>
            <p:ph type="body" idx="1"/>
          </p:nvPr>
        </p:nvSpPr>
        <p:spPr/>
        <p:txBody>
          <a:bodyPr/>
          <a:lstStyle/>
          <a:p>
            <a:pPr>
              <a:lnSpc>
                <a:spcPct val="90000"/>
              </a:lnSpc>
            </a:pPr>
            <a:r>
              <a:rPr lang="en-US" sz="2400"/>
              <a:t>Participants: NPO CKTI</a:t>
            </a:r>
          </a:p>
          <a:p>
            <a:pPr algn="just">
              <a:lnSpc>
                <a:spcPct val="90000"/>
              </a:lnSpc>
            </a:pPr>
            <a:r>
              <a:rPr lang="en-GB" sz="2800">
                <a:cs typeface="Times New Roman" pitchFamily="18" charset="0"/>
              </a:rPr>
              <a:t>1 tests series: Transport and deposition</a:t>
            </a:r>
            <a:endParaRPr lang="en-US" sz="2800">
              <a:cs typeface="Times New Roman" pitchFamily="18" charset="0"/>
            </a:endParaRPr>
          </a:p>
          <a:p>
            <a:pPr lvl="1" algn="just">
              <a:lnSpc>
                <a:spcPct val="90000"/>
              </a:lnSpc>
            </a:pPr>
            <a:r>
              <a:rPr lang="en-GB" sz="2400">
                <a:cs typeface="Times New Roman" pitchFamily="18" charset="0"/>
              </a:rPr>
              <a:t>Re number</a:t>
            </a:r>
            <a:r>
              <a:rPr lang="en-US" sz="2400">
                <a:cs typeface="Times New Roman" pitchFamily="18" charset="0"/>
              </a:rPr>
              <a:t> </a:t>
            </a:r>
            <a:r>
              <a:rPr lang="en-GB" sz="2400">
                <a:cs typeface="Times New Roman" pitchFamily="18" charset="0"/>
              </a:rPr>
              <a:t>from 10000 to</a:t>
            </a:r>
            <a:r>
              <a:rPr lang="en-US" sz="2400">
                <a:cs typeface="Times New Roman" pitchFamily="18" charset="0"/>
              </a:rPr>
              <a:t> </a:t>
            </a:r>
            <a:r>
              <a:rPr lang="en-GB" sz="2400">
                <a:cs typeface="Times New Roman" pitchFamily="18" charset="0"/>
              </a:rPr>
              <a:t>260000</a:t>
            </a:r>
            <a:endParaRPr lang="en-US" sz="2400">
              <a:cs typeface="Times New Roman" pitchFamily="18" charset="0"/>
            </a:endParaRPr>
          </a:p>
          <a:p>
            <a:pPr lvl="1" algn="just">
              <a:lnSpc>
                <a:spcPct val="90000"/>
              </a:lnSpc>
            </a:pPr>
            <a:r>
              <a:rPr lang="en-GB" sz="2400">
                <a:cs typeface="Times New Roman" pitchFamily="18" charset="0"/>
              </a:rPr>
              <a:t>Vertical pipe with 98 mm diameter, height ~6 m  (upwards flow), steel 10</a:t>
            </a:r>
            <a:r>
              <a:rPr lang="ru-RU" sz="2400">
                <a:cs typeface="Times New Roman" pitchFamily="18" charset="0"/>
              </a:rPr>
              <a:t>ХСНД</a:t>
            </a:r>
            <a:endParaRPr lang="en-US" sz="2400">
              <a:cs typeface="Times New Roman" pitchFamily="18" charset="0"/>
            </a:endParaRPr>
          </a:p>
          <a:p>
            <a:pPr lvl="1" algn="just">
              <a:lnSpc>
                <a:spcPct val="90000"/>
              </a:lnSpc>
            </a:pPr>
            <a:r>
              <a:rPr lang="en-GB" sz="2400">
                <a:cs typeface="Times New Roman" pitchFamily="18" charset="0"/>
              </a:rPr>
              <a:t>Liquid aerosol up to 10 </a:t>
            </a:r>
            <a:r>
              <a:rPr lang="en-GB" sz="2400">
                <a:latin typeface="Symbol" pitchFamily="18" charset="2"/>
                <a:cs typeface="Times New Roman" pitchFamily="18" charset="0"/>
              </a:rPr>
              <a:t>m</a:t>
            </a:r>
            <a:r>
              <a:rPr lang="en-GB" sz="2400">
                <a:cs typeface="Times New Roman" pitchFamily="18" charset="0"/>
              </a:rPr>
              <a:t>m</a:t>
            </a:r>
          </a:p>
          <a:p>
            <a:pPr algn="just">
              <a:lnSpc>
                <a:spcPct val="90000"/>
              </a:lnSpc>
            </a:pPr>
            <a:r>
              <a:rPr lang="en-GB" sz="2800">
                <a:cs typeface="Times New Roman" pitchFamily="18" charset="0"/>
              </a:rPr>
              <a:t>2 tests series: Deposition and resuspension</a:t>
            </a:r>
            <a:endParaRPr lang="en-US" sz="2800"/>
          </a:p>
          <a:p>
            <a:pPr lvl="1" algn="just">
              <a:lnSpc>
                <a:spcPct val="90000"/>
              </a:lnSpc>
            </a:pPr>
            <a:r>
              <a:rPr lang="en-GB" sz="2400">
                <a:cs typeface="Times New Roman" pitchFamily="18" charset="0"/>
              </a:rPr>
              <a:t>Re number from 50000 to 240000</a:t>
            </a:r>
            <a:endParaRPr lang="en-US" sz="2400">
              <a:cs typeface="Times New Roman" pitchFamily="18" charset="0"/>
            </a:endParaRPr>
          </a:p>
          <a:p>
            <a:pPr lvl="1" algn="just">
              <a:lnSpc>
                <a:spcPct val="90000"/>
              </a:lnSpc>
            </a:pPr>
            <a:r>
              <a:rPr lang="en-GB" sz="2400">
                <a:cs typeface="Times New Roman" pitchFamily="18" charset="0"/>
              </a:rPr>
              <a:t>Vetrtical pipe from stainless steel </a:t>
            </a:r>
            <a:r>
              <a:rPr lang="en-US" sz="2400">
                <a:cs typeface="Times New Roman" pitchFamily="18" charset="0"/>
              </a:rPr>
              <a:t>having</a:t>
            </a:r>
            <a:r>
              <a:rPr lang="en-GB" sz="2400">
                <a:cs typeface="Times New Roman" pitchFamily="18" charset="0"/>
              </a:rPr>
              <a:t> diameter ~36 mm, height ~6 m, </a:t>
            </a:r>
            <a:endParaRPr lang="en-US" sz="2400">
              <a:cs typeface="Times New Roman" pitchFamily="18" charset="0"/>
            </a:endParaRPr>
          </a:p>
          <a:p>
            <a:pPr lvl="1" algn="just">
              <a:lnSpc>
                <a:spcPct val="90000"/>
              </a:lnSpc>
            </a:pPr>
            <a:r>
              <a:rPr lang="en-GB" sz="2400">
                <a:cs typeface="Times New Roman" pitchFamily="18" charset="0"/>
              </a:rPr>
              <a:t>Solid aerosol particles of NH</a:t>
            </a:r>
            <a:r>
              <a:rPr lang="en-GB" sz="2400" baseline="-30000">
                <a:cs typeface="Times New Roman" pitchFamily="18" charset="0"/>
              </a:rPr>
              <a:t>4</a:t>
            </a:r>
            <a:r>
              <a:rPr lang="en-GB" sz="2400">
                <a:cs typeface="Times New Roman" pitchFamily="18" charset="0"/>
              </a:rPr>
              <a:t>Cl up to 10 </a:t>
            </a:r>
            <a:r>
              <a:rPr lang="en-GB" sz="2400">
                <a:latin typeface="Symbol" pitchFamily="18" charset="2"/>
                <a:cs typeface="Times New Roman" pitchFamily="18" charset="0"/>
              </a:rPr>
              <a:t>m</a:t>
            </a:r>
            <a:r>
              <a:rPr lang="en-GB" sz="2400">
                <a:cs typeface="Times New Roman" pitchFamily="18" charset="0"/>
              </a:rPr>
              <a:t>m</a:t>
            </a:r>
            <a:endParaRPr lang="en-US" sz="240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p:cNvSpPr>
            <a:spLocks noGrp="1"/>
          </p:cNvSpPr>
          <p:nvPr>
            <p:ph type="dt" sz="half" idx="10"/>
          </p:nvPr>
        </p:nvSpPr>
        <p:spPr/>
        <p:txBody>
          <a:bodyPr/>
          <a:lstStyle/>
          <a:p>
            <a:r>
              <a:rPr lang="en-US"/>
              <a:t>5-7 Sep 2006, CEG-SAM, Kurchatov, Kazakhstan</a:t>
            </a:r>
          </a:p>
        </p:txBody>
      </p:sp>
      <p:sp>
        <p:nvSpPr>
          <p:cNvPr id="6" name="Fußzeilenplatzhalter 4"/>
          <p:cNvSpPr>
            <a:spLocks noGrp="1"/>
          </p:cNvSpPr>
          <p:nvPr>
            <p:ph type="ftr" sz="quarter" idx="11"/>
          </p:nvPr>
        </p:nvSpPr>
        <p:spPr/>
        <p:txBody>
          <a:bodyPr/>
          <a:lstStyle/>
          <a:p>
            <a:r>
              <a:rPr lang="en-US"/>
              <a:t>© SPAEP, 2006</a:t>
            </a:r>
            <a:endParaRPr lang="ru-RU"/>
          </a:p>
        </p:txBody>
      </p:sp>
      <p:sp>
        <p:nvSpPr>
          <p:cNvPr id="328706" name="Rectangle 2"/>
          <p:cNvSpPr>
            <a:spLocks noGrp="1" noChangeArrowheads="1"/>
          </p:cNvSpPr>
          <p:nvPr>
            <p:ph type="title"/>
          </p:nvPr>
        </p:nvSpPr>
        <p:spPr>
          <a:xfrm>
            <a:off x="2843213" y="333375"/>
            <a:ext cx="6119812" cy="892175"/>
          </a:xfrm>
        </p:spPr>
        <p:txBody>
          <a:bodyPr/>
          <a:lstStyle/>
          <a:p>
            <a:r>
              <a:rPr lang="en-US" sz="2800"/>
              <a:t>Scheme of experimental unit  - Task </a:t>
            </a:r>
            <a:r>
              <a:rPr lang="ru-RU" sz="2800"/>
              <a:t>4</a:t>
            </a:r>
          </a:p>
        </p:txBody>
      </p:sp>
      <p:graphicFrame>
        <p:nvGraphicFramePr>
          <p:cNvPr id="328707" name="Object 3"/>
          <p:cNvGraphicFramePr>
            <a:graphicFrameLocks noChangeAspect="1"/>
          </p:cNvGraphicFramePr>
          <p:nvPr>
            <p:ph idx="1"/>
          </p:nvPr>
        </p:nvGraphicFramePr>
        <p:xfrm>
          <a:off x="179388" y="0"/>
          <a:ext cx="2484437" cy="6858000"/>
        </p:xfrm>
        <a:graphic>
          <a:graphicData uri="http://schemas.openxmlformats.org/presentationml/2006/ole">
            <mc:AlternateContent xmlns:mc="http://schemas.openxmlformats.org/markup-compatibility/2006">
              <mc:Choice xmlns:v="urn:schemas-microsoft-com:vml" Requires="v">
                <p:oleObj spid="_x0000_s328709" name="Точечный рисунок" r:id="rId4" imgW="1380952" imgH="4172532" progId="Paint.Picture">
                  <p:embed/>
                </p:oleObj>
              </mc:Choice>
              <mc:Fallback>
                <p:oleObj name="Точечный рисунок" r:id="rId4" imgW="1380952" imgH="4172532" progId="Paint.Picture">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0"/>
                        <a:ext cx="2484437"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8708" name="Text Box 4"/>
          <p:cNvSpPr txBox="1">
            <a:spLocks noChangeArrowheads="1"/>
          </p:cNvSpPr>
          <p:nvPr/>
        </p:nvSpPr>
        <p:spPr bwMode="auto">
          <a:xfrm>
            <a:off x="2916238" y="2060575"/>
            <a:ext cx="5903912"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t>1 – </a:t>
            </a:r>
            <a:r>
              <a:rPr lang="en-US"/>
              <a:t>Working section</a:t>
            </a:r>
            <a:r>
              <a:rPr lang="ru-RU"/>
              <a:t>;</a:t>
            </a:r>
          </a:p>
          <a:p>
            <a:r>
              <a:rPr lang="ru-RU"/>
              <a:t>2 – </a:t>
            </a:r>
            <a:r>
              <a:rPr lang="en-US"/>
              <a:t>Ventilator</a:t>
            </a:r>
            <a:r>
              <a:rPr lang="ru-RU"/>
              <a:t>;</a:t>
            </a:r>
          </a:p>
          <a:p>
            <a:r>
              <a:rPr lang="ru-RU"/>
              <a:t>3 – </a:t>
            </a:r>
            <a:r>
              <a:rPr lang="en-US"/>
              <a:t>Aerosol generator</a:t>
            </a:r>
            <a:r>
              <a:rPr lang="ru-RU"/>
              <a:t>;</a:t>
            </a:r>
          </a:p>
          <a:p>
            <a:r>
              <a:rPr lang="ru-RU"/>
              <a:t>4 – </a:t>
            </a:r>
            <a:r>
              <a:rPr lang="en-US"/>
              <a:t>Aerosol sizer</a:t>
            </a:r>
            <a:r>
              <a:rPr lang="ru-RU"/>
              <a:t>;</a:t>
            </a:r>
          </a:p>
          <a:p>
            <a:r>
              <a:rPr lang="ru-RU"/>
              <a:t>5 – </a:t>
            </a:r>
            <a:r>
              <a:rPr lang="en-US"/>
              <a:t>Mixing chamber</a:t>
            </a:r>
            <a:r>
              <a:rPr lang="ru-RU"/>
              <a:t>;</a:t>
            </a:r>
          </a:p>
          <a:p>
            <a:r>
              <a:rPr lang="ru-RU"/>
              <a:t>6 – </a:t>
            </a:r>
            <a:r>
              <a:rPr lang="en-US"/>
              <a:t>Aerosol neutralization system</a:t>
            </a:r>
            <a:r>
              <a:rPr lang="ru-RU"/>
              <a:t>;</a:t>
            </a:r>
          </a:p>
          <a:p>
            <a:r>
              <a:rPr lang="ru-RU"/>
              <a:t>7 – </a:t>
            </a:r>
            <a:r>
              <a:rPr lang="en-US"/>
              <a:t>Automated data gathering and processing system</a:t>
            </a:r>
            <a:r>
              <a:rPr lang="ru-RU"/>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p:cNvSpPr>
            <a:spLocks noGrp="1"/>
          </p:cNvSpPr>
          <p:nvPr>
            <p:ph type="dt" sz="half" idx="10"/>
          </p:nvPr>
        </p:nvSpPr>
        <p:spPr/>
        <p:txBody>
          <a:bodyPr/>
          <a:lstStyle/>
          <a:p>
            <a:r>
              <a:rPr lang="en-US"/>
              <a:t>5-7 Sep 2006, CEG-SAM, Kurchatov, Kazakhstan</a:t>
            </a:r>
          </a:p>
        </p:txBody>
      </p:sp>
      <p:sp>
        <p:nvSpPr>
          <p:cNvPr id="6" name="Fußzeilenplatzhalter 4"/>
          <p:cNvSpPr>
            <a:spLocks noGrp="1"/>
          </p:cNvSpPr>
          <p:nvPr>
            <p:ph type="ftr" sz="quarter" idx="11"/>
          </p:nvPr>
        </p:nvSpPr>
        <p:spPr/>
        <p:txBody>
          <a:bodyPr/>
          <a:lstStyle/>
          <a:p>
            <a:r>
              <a:rPr lang="en-US"/>
              <a:t>© SPAEP, 2006</a:t>
            </a:r>
            <a:endParaRPr lang="ru-RU"/>
          </a:p>
        </p:txBody>
      </p:sp>
      <p:sp>
        <p:nvSpPr>
          <p:cNvPr id="322562" name="Rectangle 2"/>
          <p:cNvSpPr>
            <a:spLocks noGrp="1" noChangeArrowheads="1"/>
          </p:cNvSpPr>
          <p:nvPr>
            <p:ph type="title"/>
          </p:nvPr>
        </p:nvSpPr>
        <p:spPr/>
        <p:txBody>
          <a:bodyPr/>
          <a:lstStyle/>
          <a:p>
            <a:endParaRPr lang="de-DE"/>
          </a:p>
        </p:txBody>
      </p:sp>
      <p:sp>
        <p:nvSpPr>
          <p:cNvPr id="322563" name="Rectangle 3"/>
          <p:cNvSpPr>
            <a:spLocks noGrp="1" noChangeArrowheads="1"/>
          </p:cNvSpPr>
          <p:nvPr>
            <p:ph type="body" idx="1"/>
          </p:nvPr>
        </p:nvSpPr>
        <p:spPr/>
        <p:txBody>
          <a:bodyPr/>
          <a:lstStyle/>
          <a:p>
            <a:endParaRPr lang="de-DE"/>
          </a:p>
        </p:txBody>
      </p:sp>
      <p:pic>
        <p:nvPicPr>
          <p:cNvPr id="322564" name="Picture 4"/>
          <p:cNvPicPr>
            <a:picLocks noChangeAspect="1" noChangeArrowheads="1"/>
          </p:cNvPicPr>
          <p:nvPr/>
        </p:nvPicPr>
        <p:blipFill>
          <a:blip r:embed="rId3">
            <a:extLst>
              <a:ext uri="{28A0092B-C50C-407E-A947-70E740481C1C}">
                <a14:useLocalDpi xmlns:a14="http://schemas.microsoft.com/office/drawing/2010/main" val="0"/>
              </a:ext>
            </a:extLst>
          </a:blip>
          <a:srcRect b="3635"/>
          <a:stretch>
            <a:fillRect/>
          </a:stretch>
        </p:blipFill>
        <p:spPr bwMode="auto">
          <a:xfrm>
            <a:off x="0" y="0"/>
            <a:ext cx="9144000" cy="660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5-7 Sep 2006, CEG-SAM, Kurchatov, Kazakhstan</a:t>
            </a:r>
          </a:p>
        </p:txBody>
      </p:sp>
      <p:sp>
        <p:nvSpPr>
          <p:cNvPr id="5" name="Fußzeilenplatzhalter 4"/>
          <p:cNvSpPr>
            <a:spLocks noGrp="1"/>
          </p:cNvSpPr>
          <p:nvPr>
            <p:ph type="ftr" sz="quarter" idx="11"/>
          </p:nvPr>
        </p:nvSpPr>
        <p:spPr/>
        <p:txBody>
          <a:bodyPr/>
          <a:lstStyle/>
          <a:p>
            <a:r>
              <a:rPr lang="en-US"/>
              <a:t>© SPAEP, 2006</a:t>
            </a:r>
            <a:endParaRPr lang="ru-RU"/>
          </a:p>
        </p:txBody>
      </p:sp>
      <p:sp>
        <p:nvSpPr>
          <p:cNvPr id="289794" name="Rectangle 1026"/>
          <p:cNvSpPr>
            <a:spLocks noGrp="1" noChangeArrowheads="1"/>
          </p:cNvSpPr>
          <p:nvPr>
            <p:ph type="title"/>
          </p:nvPr>
        </p:nvSpPr>
        <p:spPr/>
        <p:txBody>
          <a:bodyPr/>
          <a:lstStyle/>
          <a:p>
            <a:r>
              <a:rPr lang="en-US" sz="3200"/>
              <a:t>Task 5: </a:t>
            </a:r>
            <a:r>
              <a:rPr lang="en-US" sz="3200">
                <a:cs typeface="Times New Roman" pitchFamily="18" charset="0"/>
              </a:rPr>
              <a:t>Modeling of aerosol transport in the reactor plant</a:t>
            </a:r>
            <a:r>
              <a:rPr lang="en-US" sz="3200"/>
              <a:t> </a:t>
            </a:r>
          </a:p>
        </p:txBody>
      </p:sp>
      <p:sp>
        <p:nvSpPr>
          <p:cNvPr id="289795" name="Rectangle 1027"/>
          <p:cNvSpPr>
            <a:spLocks noGrp="1" noChangeArrowheads="1"/>
          </p:cNvSpPr>
          <p:nvPr>
            <p:ph type="body" idx="1"/>
          </p:nvPr>
        </p:nvSpPr>
        <p:spPr/>
        <p:txBody>
          <a:bodyPr/>
          <a:lstStyle/>
          <a:p>
            <a:r>
              <a:rPr lang="en-US" sz="2800"/>
              <a:t>SPAEP team</a:t>
            </a:r>
          </a:p>
          <a:p>
            <a:pPr lvl="1"/>
            <a:r>
              <a:rPr lang="en-US" sz="2400"/>
              <a:t>Mechanistic aerosol kinetics models coupled to 2D and 3D CFD models (LES-based)</a:t>
            </a:r>
          </a:p>
          <a:p>
            <a:r>
              <a:rPr lang="en-US" sz="2800"/>
              <a:t>IBRAE severe accident research lab</a:t>
            </a:r>
          </a:p>
          <a:p>
            <a:pPr lvl="1"/>
            <a:r>
              <a:rPr lang="en-US" sz="2400"/>
              <a:t>integral aerosol model PROFIT coupled to RATEG/SVECHA/GEFEST code</a:t>
            </a:r>
          </a:p>
          <a:p>
            <a:r>
              <a:rPr lang="en-US" sz="2800"/>
              <a:t>Deliverables: </a:t>
            </a:r>
            <a:r>
              <a:rPr lang="en-US" sz="2800">
                <a:cs typeface="Times New Roman" pitchFamily="18" charset="0"/>
              </a:rPr>
              <a:t>Report on modeling results for aerosol particles transport in the primary curcuit</a:t>
            </a:r>
            <a:endParaRPr lang="ru-RU" sz="2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Сумерки">
  <a:themeElements>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Сумерки">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Сумерки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Сумерки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Сумерки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Сумерки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Сумерки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Сумерки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Сумерки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5325</TotalTime>
  <Words>1750</Words>
  <Application>Microsoft Office PowerPoint</Application>
  <PresentationFormat>Bildschirmpräsentation (4:3)</PresentationFormat>
  <Paragraphs>190</Paragraphs>
  <Slides>15</Slides>
  <Notes>14</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3" baseType="lpstr">
      <vt:lpstr>Arial</vt:lpstr>
      <vt:lpstr>Tahoma</vt:lpstr>
      <vt:lpstr>Times New Roman</vt:lpstr>
      <vt:lpstr>Wingdings</vt:lpstr>
      <vt:lpstr>Symbol</vt:lpstr>
      <vt:lpstr>ＭＳ Ｐゴシック</vt:lpstr>
      <vt:lpstr>Сумерки</vt:lpstr>
      <vt:lpstr>Точечный рисунок</vt:lpstr>
      <vt:lpstr>ISTC project #3345: Ex-Vessel Source Term ANalysis (EVAN)  Status and Workplan   Vladimir Bezlepkin (SPAEP)</vt:lpstr>
      <vt:lpstr>Project tasks</vt:lpstr>
      <vt:lpstr>Task 1: Analysis of severe accident sequences modeling</vt:lpstr>
      <vt:lpstr>Task 2: Experiments on Fission Product Release from Molten Pool</vt:lpstr>
      <vt:lpstr>Task 3: Analytical support of FP release experiments </vt:lpstr>
      <vt:lpstr>Task 4: Experimental study of aerosols transport processes in the primary circuit equipment</vt:lpstr>
      <vt:lpstr>Scheme of experimental unit  - Task 4</vt:lpstr>
      <vt:lpstr>PowerPoint-Präsentation</vt:lpstr>
      <vt:lpstr>Task 5: Modeling of aerosol transport in the reactor plant </vt:lpstr>
      <vt:lpstr>Task 6: Experiments on Iodine Species Behaviour</vt:lpstr>
      <vt:lpstr>Autoclave setup for experimental investigation of iodine partitioning between the water and gas phases</vt:lpstr>
      <vt:lpstr>PowerPoint-Präsentation</vt:lpstr>
      <vt:lpstr>Task 7: Analytical Support of Experiments </vt:lpstr>
      <vt:lpstr>EVAN Project Status &amp; Schedule</vt:lpstr>
      <vt:lpstr>Thanks</vt:lpstr>
    </vt:vector>
  </TitlesOfParts>
  <Company>SPAEP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EVAN-09-2004</dc:title>
  <dc:creator>Yuri Leontiev</dc:creator>
  <cp:lastModifiedBy>Peters, Ursula</cp:lastModifiedBy>
  <cp:revision>529</cp:revision>
  <dcterms:created xsi:type="dcterms:W3CDTF">2003-09-04T10:30:03Z</dcterms:created>
  <dcterms:modified xsi:type="dcterms:W3CDTF">2012-10-09T14:52:12Z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Status report</vt:lpwstr>
  </property>
</Properties>
</file>