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40"/>
  </p:notesMasterIdLst>
  <p:handoutMasterIdLst>
    <p:handoutMasterId r:id="rId41"/>
  </p:handoutMasterIdLst>
  <p:sldIdLst>
    <p:sldId id="547" r:id="rId3"/>
    <p:sldId id="548" r:id="rId4"/>
    <p:sldId id="549" r:id="rId5"/>
    <p:sldId id="564" r:id="rId6"/>
    <p:sldId id="565" r:id="rId7"/>
    <p:sldId id="557" r:id="rId8"/>
    <p:sldId id="558" r:id="rId9"/>
    <p:sldId id="559" r:id="rId10"/>
    <p:sldId id="526" r:id="rId11"/>
    <p:sldId id="527" r:id="rId12"/>
    <p:sldId id="528" r:id="rId13"/>
    <p:sldId id="529" r:id="rId14"/>
    <p:sldId id="530" r:id="rId15"/>
    <p:sldId id="531" r:id="rId16"/>
    <p:sldId id="532" r:id="rId17"/>
    <p:sldId id="533" r:id="rId18"/>
    <p:sldId id="534" r:id="rId19"/>
    <p:sldId id="516" r:id="rId20"/>
    <p:sldId id="519" r:id="rId21"/>
    <p:sldId id="517" r:id="rId22"/>
    <p:sldId id="518" r:id="rId23"/>
    <p:sldId id="553" r:id="rId24"/>
    <p:sldId id="554" r:id="rId25"/>
    <p:sldId id="535" r:id="rId26"/>
    <p:sldId id="536" r:id="rId27"/>
    <p:sldId id="537" r:id="rId28"/>
    <p:sldId id="550" r:id="rId29"/>
    <p:sldId id="551" r:id="rId30"/>
    <p:sldId id="566" r:id="rId31"/>
    <p:sldId id="539" r:id="rId32"/>
    <p:sldId id="540" r:id="rId33"/>
    <p:sldId id="541" r:id="rId34"/>
    <p:sldId id="542" r:id="rId35"/>
    <p:sldId id="544" r:id="rId36"/>
    <p:sldId id="545" r:id="rId37"/>
    <p:sldId id="546" r:id="rId38"/>
    <p:sldId id="560" r:id="rId39"/>
  </p:sldIdLst>
  <p:sldSz cx="9144000" cy="6858000" type="screen4x3"/>
  <p:notesSz cx="6640513" cy="9904413"/>
  <p:defaultTextStyle>
    <a:defPPr>
      <a:defRPr lang="ru-RU"/>
    </a:defPPr>
    <a:lvl1pPr algn="l" rtl="0" fontAlgn="base">
      <a:spcBef>
        <a:spcPct val="0"/>
      </a:spcBef>
      <a:spcAft>
        <a:spcPct val="0"/>
      </a:spcAft>
      <a:defRPr sz="1000" b="1" kern="1200">
        <a:solidFill>
          <a:srgbClr val="990000"/>
        </a:solidFill>
        <a:latin typeface="Arial" pitchFamily="34" charset="0"/>
        <a:ea typeface="+mn-ea"/>
        <a:cs typeface="+mn-cs"/>
      </a:defRPr>
    </a:lvl1pPr>
    <a:lvl2pPr marL="457200" algn="l" rtl="0" fontAlgn="base">
      <a:spcBef>
        <a:spcPct val="0"/>
      </a:spcBef>
      <a:spcAft>
        <a:spcPct val="0"/>
      </a:spcAft>
      <a:defRPr sz="1000" b="1" kern="1200">
        <a:solidFill>
          <a:srgbClr val="990000"/>
        </a:solidFill>
        <a:latin typeface="Arial" pitchFamily="34" charset="0"/>
        <a:ea typeface="+mn-ea"/>
        <a:cs typeface="+mn-cs"/>
      </a:defRPr>
    </a:lvl2pPr>
    <a:lvl3pPr marL="914400" algn="l" rtl="0" fontAlgn="base">
      <a:spcBef>
        <a:spcPct val="0"/>
      </a:spcBef>
      <a:spcAft>
        <a:spcPct val="0"/>
      </a:spcAft>
      <a:defRPr sz="1000" b="1" kern="1200">
        <a:solidFill>
          <a:srgbClr val="990000"/>
        </a:solidFill>
        <a:latin typeface="Arial" pitchFamily="34" charset="0"/>
        <a:ea typeface="+mn-ea"/>
        <a:cs typeface="+mn-cs"/>
      </a:defRPr>
    </a:lvl3pPr>
    <a:lvl4pPr marL="1371600" algn="l" rtl="0" fontAlgn="base">
      <a:spcBef>
        <a:spcPct val="0"/>
      </a:spcBef>
      <a:spcAft>
        <a:spcPct val="0"/>
      </a:spcAft>
      <a:defRPr sz="1000" b="1" kern="1200">
        <a:solidFill>
          <a:srgbClr val="990000"/>
        </a:solidFill>
        <a:latin typeface="Arial" pitchFamily="34" charset="0"/>
        <a:ea typeface="+mn-ea"/>
        <a:cs typeface="+mn-cs"/>
      </a:defRPr>
    </a:lvl4pPr>
    <a:lvl5pPr marL="1828800" algn="l" rtl="0" fontAlgn="base">
      <a:spcBef>
        <a:spcPct val="0"/>
      </a:spcBef>
      <a:spcAft>
        <a:spcPct val="0"/>
      </a:spcAft>
      <a:defRPr sz="1000" b="1" kern="1200">
        <a:solidFill>
          <a:srgbClr val="990000"/>
        </a:solidFill>
        <a:latin typeface="Arial" pitchFamily="34" charset="0"/>
        <a:ea typeface="+mn-ea"/>
        <a:cs typeface="+mn-cs"/>
      </a:defRPr>
    </a:lvl5pPr>
    <a:lvl6pPr marL="2286000" algn="l" defTabSz="914400" rtl="0" eaLnBrk="1" latinLnBrk="0" hangingPunct="1">
      <a:defRPr sz="1000" b="1" kern="1200">
        <a:solidFill>
          <a:srgbClr val="990000"/>
        </a:solidFill>
        <a:latin typeface="Arial" pitchFamily="34" charset="0"/>
        <a:ea typeface="+mn-ea"/>
        <a:cs typeface="+mn-cs"/>
      </a:defRPr>
    </a:lvl6pPr>
    <a:lvl7pPr marL="2743200" algn="l" defTabSz="914400" rtl="0" eaLnBrk="1" latinLnBrk="0" hangingPunct="1">
      <a:defRPr sz="1000" b="1" kern="1200">
        <a:solidFill>
          <a:srgbClr val="990000"/>
        </a:solidFill>
        <a:latin typeface="Arial" pitchFamily="34" charset="0"/>
        <a:ea typeface="+mn-ea"/>
        <a:cs typeface="+mn-cs"/>
      </a:defRPr>
    </a:lvl7pPr>
    <a:lvl8pPr marL="3200400" algn="l" defTabSz="914400" rtl="0" eaLnBrk="1" latinLnBrk="0" hangingPunct="1">
      <a:defRPr sz="1000" b="1" kern="1200">
        <a:solidFill>
          <a:srgbClr val="990000"/>
        </a:solidFill>
        <a:latin typeface="Arial" pitchFamily="34" charset="0"/>
        <a:ea typeface="+mn-ea"/>
        <a:cs typeface="+mn-cs"/>
      </a:defRPr>
    </a:lvl8pPr>
    <a:lvl9pPr marL="3657600" algn="l" defTabSz="914400" rtl="0" eaLnBrk="1" latinLnBrk="0" hangingPunct="1">
      <a:defRPr sz="1000" b="1" kern="1200">
        <a:solidFill>
          <a:srgbClr val="990000"/>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y3"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000066"/>
    <a:srgbClr val="660033"/>
    <a:srgbClr val="E2C4A6"/>
    <a:srgbClr val="FDD1A1"/>
    <a:srgbClr val="FFCC99"/>
    <a:srgbClr val="F6E192"/>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1" autoAdjust="0"/>
    <p:restoredTop sz="99831" autoAdjust="0"/>
  </p:normalViewPr>
  <p:slideViewPr>
    <p:cSldViewPr>
      <p:cViewPr>
        <p:scale>
          <a:sx n="66" d="100"/>
          <a:sy n="66" d="100"/>
        </p:scale>
        <p:origin x="-1886" y="-57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08" y="-72"/>
      </p:cViewPr>
      <p:guideLst>
        <p:guide orient="horz" pos="3120"/>
        <p:guide pos="2092"/>
      </p:guideLst>
    </p:cSldViewPr>
  </p:notes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28781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defRPr>
            </a:lvl1pPr>
          </a:lstStyle>
          <a:p>
            <a:endParaRPr lang="ru-RU"/>
          </a:p>
        </p:txBody>
      </p:sp>
      <p:sp>
        <p:nvSpPr>
          <p:cNvPr id="129027" name="Rectangle 3"/>
          <p:cNvSpPr>
            <a:spLocks noGrp="1" noChangeArrowheads="1"/>
          </p:cNvSpPr>
          <p:nvPr>
            <p:ph type="dt" sz="quarter" idx="1"/>
          </p:nvPr>
        </p:nvSpPr>
        <p:spPr bwMode="auto">
          <a:xfrm>
            <a:off x="3762375" y="0"/>
            <a:ext cx="28781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ru-RU"/>
          </a:p>
        </p:txBody>
      </p:sp>
      <p:sp>
        <p:nvSpPr>
          <p:cNvPr id="129028" name="Rectangle 4"/>
          <p:cNvSpPr>
            <a:spLocks noGrp="1" noChangeArrowheads="1"/>
          </p:cNvSpPr>
          <p:nvPr>
            <p:ph type="ftr" sz="quarter" idx="2"/>
          </p:nvPr>
        </p:nvSpPr>
        <p:spPr bwMode="auto">
          <a:xfrm>
            <a:off x="0" y="9409113"/>
            <a:ext cx="28781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defRPr>
            </a:lvl1pPr>
          </a:lstStyle>
          <a:p>
            <a:endParaRPr lang="ru-RU"/>
          </a:p>
        </p:txBody>
      </p:sp>
    </p:spTree>
    <p:extLst>
      <p:ext uri="{BB962C8B-B14F-4D97-AF65-F5344CB8AC3E}">
        <p14:creationId xmlns:p14="http://schemas.microsoft.com/office/powerpoint/2010/main" val="1171048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8781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endParaRPr lang="en-GB"/>
          </a:p>
        </p:txBody>
      </p:sp>
      <p:sp>
        <p:nvSpPr>
          <p:cNvPr id="34819" name="Rectangle 3"/>
          <p:cNvSpPr>
            <a:spLocks noGrp="1" noChangeArrowheads="1"/>
          </p:cNvSpPr>
          <p:nvPr>
            <p:ph type="dt" idx="1"/>
          </p:nvPr>
        </p:nvSpPr>
        <p:spPr bwMode="auto">
          <a:xfrm>
            <a:off x="3760788" y="0"/>
            <a:ext cx="287813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endParaRPr lang="en-GB"/>
          </a:p>
        </p:txBody>
      </p:sp>
      <p:sp>
        <p:nvSpPr>
          <p:cNvPr id="34820" name="Rectangle 4"/>
          <p:cNvSpPr>
            <a:spLocks noRot="1" noChangeArrowheads="1" noTextEdit="1"/>
          </p:cNvSpPr>
          <p:nvPr>
            <p:ph type="sldImg" idx="2"/>
          </p:nvPr>
        </p:nvSpPr>
        <p:spPr bwMode="auto">
          <a:xfrm>
            <a:off x="844550" y="742950"/>
            <a:ext cx="4953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21" name="Rectangle 5"/>
          <p:cNvSpPr>
            <a:spLocks noGrp="1" noChangeArrowheads="1"/>
          </p:cNvSpPr>
          <p:nvPr>
            <p:ph type="body" sz="quarter" idx="3"/>
          </p:nvPr>
        </p:nvSpPr>
        <p:spPr bwMode="auto">
          <a:xfrm>
            <a:off x="663575" y="4705350"/>
            <a:ext cx="5313363" cy="445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Образец текста</a:t>
            </a:r>
          </a:p>
          <a:p>
            <a:pPr lvl="1"/>
            <a:r>
              <a:rPr lang="en-GB" smtClean="0"/>
              <a:t>Второй уровень</a:t>
            </a:r>
          </a:p>
          <a:p>
            <a:pPr lvl="2"/>
            <a:r>
              <a:rPr lang="en-GB" smtClean="0"/>
              <a:t>Третий уровень</a:t>
            </a:r>
          </a:p>
          <a:p>
            <a:pPr lvl="3"/>
            <a:r>
              <a:rPr lang="en-GB" smtClean="0"/>
              <a:t>Четвертый уровень</a:t>
            </a:r>
          </a:p>
          <a:p>
            <a:pPr lvl="4"/>
            <a:r>
              <a:rPr lang="en-GB" smtClean="0"/>
              <a:t>Пятый уровень</a:t>
            </a:r>
          </a:p>
        </p:txBody>
      </p:sp>
      <p:sp>
        <p:nvSpPr>
          <p:cNvPr id="34822" name="Rectangle 6"/>
          <p:cNvSpPr>
            <a:spLocks noGrp="1" noChangeArrowheads="1"/>
          </p:cNvSpPr>
          <p:nvPr>
            <p:ph type="ftr" sz="quarter" idx="4"/>
          </p:nvPr>
        </p:nvSpPr>
        <p:spPr bwMode="auto">
          <a:xfrm>
            <a:off x="0" y="9407525"/>
            <a:ext cx="28781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endParaRPr lang="en-GB"/>
          </a:p>
        </p:txBody>
      </p:sp>
      <p:sp>
        <p:nvSpPr>
          <p:cNvPr id="34823" name="Rectangle 7"/>
          <p:cNvSpPr>
            <a:spLocks noGrp="1" noChangeArrowheads="1"/>
          </p:cNvSpPr>
          <p:nvPr>
            <p:ph type="sldNum" sz="quarter" idx="5"/>
          </p:nvPr>
        </p:nvSpPr>
        <p:spPr bwMode="auto">
          <a:xfrm>
            <a:off x="3760788" y="9407525"/>
            <a:ext cx="287813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itchFamily="18" charset="0"/>
              </a:defRPr>
            </a:lvl1pPr>
          </a:lstStyle>
          <a:p>
            <a:fld id="{733B4EEF-BCC4-458E-B677-51A5AF162785}" type="slidenum">
              <a:rPr lang="en-GB"/>
              <a:pPr/>
              <a:t>‹Nr.›</a:t>
            </a:fld>
            <a:endParaRPr lang="en-GB"/>
          </a:p>
        </p:txBody>
      </p:sp>
    </p:spTree>
    <p:extLst>
      <p:ext uri="{BB962C8B-B14F-4D97-AF65-F5344CB8AC3E}">
        <p14:creationId xmlns:p14="http://schemas.microsoft.com/office/powerpoint/2010/main" val="42668623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8FF1E74-308A-4BF7-810D-0407CC071E6F}" type="slidenum">
              <a:rPr lang="en-GB"/>
              <a:pPr/>
              <a:t>1</a:t>
            </a:fld>
            <a:endParaRPr lang="en-GB"/>
          </a:p>
        </p:txBody>
      </p:sp>
      <p:sp>
        <p:nvSpPr>
          <p:cNvPr id="899074" name="Rectangle 2"/>
          <p:cNvSpPr>
            <a:spLocks noRot="1" noChangeArrowheads="1" noTextEdit="1"/>
          </p:cNvSpPr>
          <p:nvPr>
            <p:ph type="sldImg"/>
          </p:nvPr>
        </p:nvSpPr>
        <p:spPr>
          <a:ln/>
        </p:spPr>
      </p:sp>
      <p:sp>
        <p:nvSpPr>
          <p:cNvPr id="899075" name="Rectangle 3"/>
          <p:cNvSpPr>
            <a:spLocks noGrp="1" noChangeArrowheads="1"/>
          </p:cNvSpPr>
          <p:nvPr>
            <p:ph type="body" idx="1"/>
          </p:nvPr>
        </p:nvSpPr>
        <p:spPr>
          <a:xfrm>
            <a:off x="885825" y="4705350"/>
            <a:ext cx="4868863" cy="1962150"/>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0E0D98CD-0CF1-4430-B4BA-5BA82FCAC624}" type="slidenum">
              <a:rPr lang="en-GB"/>
              <a:pPr/>
              <a:t>10</a:t>
            </a:fld>
            <a:endParaRPr lang="en-GB"/>
          </a:p>
        </p:txBody>
      </p:sp>
      <p:sp>
        <p:nvSpPr>
          <p:cNvPr id="935938" name="Rectangle 2"/>
          <p:cNvSpPr>
            <a:spLocks noRot="1" noChangeArrowheads="1" noTextEdit="1"/>
          </p:cNvSpPr>
          <p:nvPr>
            <p:ph type="sldImg"/>
          </p:nvPr>
        </p:nvSpPr>
        <p:spPr>
          <a:ln/>
        </p:spPr>
      </p:sp>
      <p:sp>
        <p:nvSpPr>
          <p:cNvPr id="93593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5397D48F-F2CF-462D-947D-6568D0F3CA97}" type="slidenum">
              <a:rPr lang="en-GB"/>
              <a:pPr/>
              <a:t>11</a:t>
            </a:fld>
            <a:endParaRPr lang="en-GB"/>
          </a:p>
        </p:txBody>
      </p:sp>
      <p:sp>
        <p:nvSpPr>
          <p:cNvPr id="936962" name="Rectangle 2"/>
          <p:cNvSpPr>
            <a:spLocks noRot="1" noChangeArrowheads="1" noTextEdit="1"/>
          </p:cNvSpPr>
          <p:nvPr>
            <p:ph type="sldImg"/>
          </p:nvPr>
        </p:nvSpPr>
        <p:spPr>
          <a:ln/>
        </p:spPr>
      </p:sp>
      <p:sp>
        <p:nvSpPr>
          <p:cNvPr id="93696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BC8D576-4933-4721-846F-841DAA575223}" type="slidenum">
              <a:rPr lang="en-GB"/>
              <a:pPr/>
              <a:t>12</a:t>
            </a:fld>
            <a:endParaRPr lang="en-GB"/>
          </a:p>
        </p:txBody>
      </p:sp>
      <p:sp>
        <p:nvSpPr>
          <p:cNvPr id="937986" name="Rectangle 2"/>
          <p:cNvSpPr>
            <a:spLocks noRot="1" noChangeArrowheads="1" noTextEdit="1"/>
          </p:cNvSpPr>
          <p:nvPr>
            <p:ph type="sldImg"/>
          </p:nvPr>
        </p:nvSpPr>
        <p:spPr>
          <a:ln/>
        </p:spPr>
      </p:sp>
      <p:sp>
        <p:nvSpPr>
          <p:cNvPr id="93798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02A6CD55-86A6-49C5-BB16-4CD0C5FDDB53}" type="slidenum">
              <a:rPr lang="en-GB"/>
              <a:pPr/>
              <a:t>13</a:t>
            </a:fld>
            <a:endParaRPr lang="en-GB"/>
          </a:p>
        </p:txBody>
      </p:sp>
      <p:sp>
        <p:nvSpPr>
          <p:cNvPr id="939010" name="Rectangle 2"/>
          <p:cNvSpPr>
            <a:spLocks noRot="1" noChangeArrowheads="1" noTextEdit="1"/>
          </p:cNvSpPr>
          <p:nvPr>
            <p:ph type="sldImg"/>
          </p:nvPr>
        </p:nvSpPr>
        <p:spPr>
          <a:ln/>
        </p:spPr>
      </p:sp>
      <p:sp>
        <p:nvSpPr>
          <p:cNvPr id="9390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A867DCF-309B-4B57-9DD9-3DC3271E42E4}" type="slidenum">
              <a:rPr lang="en-GB"/>
              <a:pPr/>
              <a:t>14</a:t>
            </a:fld>
            <a:endParaRPr lang="en-GB"/>
          </a:p>
        </p:txBody>
      </p:sp>
      <p:sp>
        <p:nvSpPr>
          <p:cNvPr id="878594" name="Rectangle 2"/>
          <p:cNvSpPr>
            <a:spLocks noRot="1" noChangeArrowheads="1" noTextEdit="1"/>
          </p:cNvSpPr>
          <p:nvPr>
            <p:ph type="sldImg"/>
          </p:nvPr>
        </p:nvSpPr>
        <p:spPr>
          <a:ln/>
        </p:spPr>
      </p:sp>
      <p:sp>
        <p:nvSpPr>
          <p:cNvPr id="878595" name="Rectangle 3"/>
          <p:cNvSpPr>
            <a:spLocks noGrp="1" noChangeArrowheads="1"/>
          </p:cNvSpPr>
          <p:nvPr>
            <p:ph type="body" idx="1"/>
          </p:nvPr>
        </p:nvSpPr>
        <p:spPr>
          <a:xfrm>
            <a:off x="885825" y="4705350"/>
            <a:ext cx="4868863" cy="4456113"/>
          </a:xfrm>
        </p:spPr>
        <p:txBody>
          <a:bodyPr/>
          <a:lstStyle/>
          <a:p>
            <a:r>
              <a:rPr lang="en-US"/>
              <a:t>The objective of this work is theoretical analysis of fission product release from molten corium pool at the reactor vessel bottom. At present moment two models are developed. One of them is based on atomic approach and the other supposes the existence of molecules. Both models can predict the release rate of all FP simulants used in EV-1 experiment. The results of the models are compared with the results of this experiment.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70B8A8DD-1F52-4627-AE27-72079286B139}" type="slidenum">
              <a:rPr lang="en-GB"/>
              <a:pPr/>
              <a:t>15</a:t>
            </a:fld>
            <a:endParaRPr lang="en-GB"/>
          </a:p>
        </p:txBody>
      </p:sp>
      <p:sp>
        <p:nvSpPr>
          <p:cNvPr id="880642" name="Rectangle 2"/>
          <p:cNvSpPr>
            <a:spLocks noRot="1" noChangeArrowheads="1" noTextEdit="1"/>
          </p:cNvSpPr>
          <p:nvPr>
            <p:ph type="sldImg"/>
          </p:nvPr>
        </p:nvSpPr>
        <p:spPr>
          <a:ln/>
        </p:spPr>
      </p:sp>
      <p:sp>
        <p:nvSpPr>
          <p:cNvPr id="880643" name="Rectangle 3"/>
          <p:cNvSpPr>
            <a:spLocks noGrp="1" noChangeArrowheads="1"/>
          </p:cNvSpPr>
          <p:nvPr>
            <p:ph type="body" idx="1"/>
          </p:nvPr>
        </p:nvSpPr>
        <p:spPr>
          <a:xfrm>
            <a:off x="885825" y="4705350"/>
            <a:ext cx="5432425" cy="4927600"/>
          </a:xfrm>
        </p:spPr>
        <p:txBody>
          <a:bodyPr/>
          <a:lstStyle/>
          <a:p>
            <a:r>
              <a:rPr lang="en-US"/>
              <a:t>Both models describe only evaporation from molten corium pool at the bottom of the reactor vessel. In this case FPs are expected to evaporate from an open surface of the melt without creation of any bubbles. </a:t>
            </a:r>
          </a:p>
          <a:p>
            <a:endParaRPr lang="en-US"/>
          </a:p>
          <a:p>
            <a:r>
              <a:rPr lang="en-US"/>
              <a:t>Atomic model supposes that the melt is a regular atomic mixture. Evaporation of FPs is described by Langmuir model.</a:t>
            </a:r>
          </a:p>
          <a:p>
            <a:endParaRPr lang="en-US"/>
          </a:p>
          <a:p>
            <a:r>
              <a:rPr lang="en-US"/>
              <a:t>Molecular model considers the melt as a regular molecular mixture and atmosphere over it as an ideal molecular gas. FP release rate is determined by the composition of the gas over the melt and the rate of its blowing off by an air flux. The model of the melt now  contains a simplified description of non-ideal interaction of FPs with the melt and finite rate of their diffusion in the gas phase. There is also a preliminary model which describes oxidization of the melt under oxygen-containing atmosphere. It is of great importance for the solution of the main task.</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9F4DC1F-79F6-421F-934E-FF0D2938ECC9}" type="slidenum">
              <a:rPr lang="en-GB"/>
              <a:pPr/>
              <a:t>16</a:t>
            </a:fld>
            <a:endParaRPr lang="en-GB"/>
          </a:p>
        </p:txBody>
      </p:sp>
      <p:sp>
        <p:nvSpPr>
          <p:cNvPr id="882690" name="Rectangle 2"/>
          <p:cNvSpPr>
            <a:spLocks noRot="1" noChangeArrowheads="1" noTextEdit="1"/>
          </p:cNvSpPr>
          <p:nvPr>
            <p:ph type="sldImg"/>
          </p:nvPr>
        </p:nvSpPr>
        <p:spPr>
          <a:ln/>
        </p:spPr>
      </p:sp>
      <p:sp>
        <p:nvSpPr>
          <p:cNvPr id="882691" name="Rectangle 3"/>
          <p:cNvSpPr>
            <a:spLocks noGrp="1" noChangeArrowheads="1"/>
          </p:cNvSpPr>
          <p:nvPr>
            <p:ph type="body" idx="1"/>
          </p:nvPr>
        </p:nvSpPr>
        <p:spPr>
          <a:xfrm>
            <a:off x="885825" y="4705350"/>
            <a:ext cx="5432425" cy="4927600"/>
          </a:xfrm>
        </p:spPr>
        <p:txBody>
          <a:bodyPr/>
          <a:lstStyle/>
          <a:p>
            <a:r>
              <a:rPr lang="en-US"/>
              <a:t>Here are some results of the molecular model. The conditions were chosen as in the EV-1 experiment. The left graph shows time dependence of the release rate of some FPs in the experiment. The right graph shows the same dependence, predicted by the model. The agreement is satisfactory. Total aerosol release is in good agreement with the experiment.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3E64458-19D7-4CA5-A01A-39B894A3FF9A}" type="slidenum">
              <a:rPr lang="en-GB"/>
              <a:pPr/>
              <a:t>17</a:t>
            </a:fld>
            <a:endParaRPr lang="en-GB"/>
          </a:p>
        </p:txBody>
      </p:sp>
      <p:sp>
        <p:nvSpPr>
          <p:cNvPr id="884738" name="Rectangle 2"/>
          <p:cNvSpPr>
            <a:spLocks noRot="1" noChangeArrowheads="1" noTextEdit="1"/>
          </p:cNvSpPr>
          <p:nvPr>
            <p:ph type="sldImg"/>
          </p:nvPr>
        </p:nvSpPr>
        <p:spPr>
          <a:ln/>
        </p:spPr>
      </p:sp>
      <p:sp>
        <p:nvSpPr>
          <p:cNvPr id="884739" name="Rectangle 3"/>
          <p:cNvSpPr>
            <a:spLocks noGrp="1" noChangeArrowheads="1"/>
          </p:cNvSpPr>
          <p:nvPr>
            <p:ph type="body" idx="1"/>
          </p:nvPr>
        </p:nvSpPr>
        <p:spPr>
          <a:xfrm>
            <a:off x="885825" y="4705350"/>
            <a:ext cx="4868863" cy="4456113"/>
          </a:xfrm>
        </p:spPr>
        <p:txBody>
          <a:bodyPr/>
          <a:lstStyle/>
          <a:p>
            <a:r>
              <a:rPr lang="en-US"/>
              <a:t>Here are the conclusions. Two models of FP release from the melt are developed. </a:t>
            </a:r>
          </a:p>
          <a:p>
            <a:endParaRPr lang="en-US"/>
          </a:p>
          <a:p>
            <a:r>
              <a:rPr lang="en-US"/>
              <a:t>In the atomic model FPs are introduced. Non-ideal parameters for FP-melt interaction are obtained. Now it can describe the release of FPs and CMs.</a:t>
            </a:r>
          </a:p>
          <a:p>
            <a:endParaRPr lang="en-US"/>
          </a:p>
          <a:p>
            <a:r>
              <a:rPr lang="en-US"/>
              <a:t>Molecular model gives a simplified description of the oxidization  of the melt under oxygen-containing atmosphere. Taking into account finite diffusion rate of FPs in the gas makes the model sensible to some geometrical properties of the system. For example, the more the surface of the melt, the higher the rate of FP release.</a:t>
            </a:r>
          </a:p>
          <a:p>
            <a:endParaRPr lang="en-US"/>
          </a:p>
          <a:p>
            <a:r>
              <a:rPr lang="en-US"/>
              <a:t>The total aerosol release predicted by the model is in a good agreement with the results of EV-1 experiment. Introduction of non-ideal interaction of FPs with the melt allows to describe the release rate of each FP in a satisfactory way. Molecular model is realized as a stand-alone code. However, its implementation for the case of real heavy accident requires its further development.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C069B5F-8333-4645-AC8D-4832CCF0B7D8}" type="slidenum">
              <a:rPr lang="en-GB"/>
              <a:pPr/>
              <a:t>18</a:t>
            </a:fld>
            <a:endParaRPr lang="en-GB"/>
          </a:p>
        </p:txBody>
      </p:sp>
      <p:sp>
        <p:nvSpPr>
          <p:cNvPr id="940034" name="Rectangle 2"/>
          <p:cNvSpPr>
            <a:spLocks noRot="1" noChangeArrowheads="1" noTextEdit="1"/>
          </p:cNvSpPr>
          <p:nvPr>
            <p:ph type="sldImg"/>
          </p:nvPr>
        </p:nvSpPr>
        <p:spPr>
          <a:ln/>
        </p:spPr>
      </p:sp>
      <p:sp>
        <p:nvSpPr>
          <p:cNvPr id="94003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89293667-3461-4BE8-9ED5-B1780CE5F892}" type="slidenum">
              <a:rPr lang="en-GB"/>
              <a:pPr/>
              <a:t>19</a:t>
            </a:fld>
            <a:endParaRPr lang="en-GB"/>
          </a:p>
        </p:txBody>
      </p:sp>
      <p:sp>
        <p:nvSpPr>
          <p:cNvPr id="941058" name="Rectangle 2"/>
          <p:cNvSpPr>
            <a:spLocks noRot="1" noChangeArrowheads="1" noTextEdit="1"/>
          </p:cNvSpPr>
          <p:nvPr>
            <p:ph type="sldImg"/>
          </p:nvPr>
        </p:nvSpPr>
        <p:spPr>
          <a:ln/>
        </p:spPr>
      </p:sp>
      <p:sp>
        <p:nvSpPr>
          <p:cNvPr id="94105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8D761AC6-B7D7-425F-88E4-86C9B51D15E9}" type="slidenum">
              <a:rPr lang="en-GB"/>
              <a:pPr/>
              <a:t>2</a:t>
            </a:fld>
            <a:endParaRPr lang="en-GB"/>
          </a:p>
        </p:txBody>
      </p:sp>
      <p:sp>
        <p:nvSpPr>
          <p:cNvPr id="901122" name="Rectangle 2"/>
          <p:cNvSpPr>
            <a:spLocks noRot="1" noChangeArrowheads="1" noTextEdit="1"/>
          </p:cNvSpPr>
          <p:nvPr>
            <p:ph type="sldImg"/>
          </p:nvPr>
        </p:nvSpPr>
        <p:spPr>
          <a:ln/>
        </p:spPr>
      </p:sp>
      <p:sp>
        <p:nvSpPr>
          <p:cNvPr id="901123" name="Rectangle 3"/>
          <p:cNvSpPr>
            <a:spLocks noGrp="1" noChangeArrowheads="1"/>
          </p:cNvSpPr>
          <p:nvPr>
            <p:ph type="body" idx="1"/>
          </p:nvPr>
        </p:nvSpPr>
        <p:spPr>
          <a:xfrm>
            <a:off x="663575" y="4705350"/>
            <a:ext cx="5313363" cy="1104900"/>
          </a:xfrm>
        </p:spPr>
        <p:txBody>
          <a:bodyPr/>
          <a:lstStyle/>
          <a:p>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0671B7A7-51D4-4DAD-ADF9-B8E0F649F06F}" type="slidenum">
              <a:rPr lang="en-GB"/>
              <a:pPr/>
              <a:t>20</a:t>
            </a:fld>
            <a:endParaRPr lang="en-GB"/>
          </a:p>
        </p:txBody>
      </p:sp>
      <p:sp>
        <p:nvSpPr>
          <p:cNvPr id="942082" name="Rectangle 2"/>
          <p:cNvSpPr>
            <a:spLocks noRot="1" noChangeArrowheads="1" noTextEdit="1"/>
          </p:cNvSpPr>
          <p:nvPr>
            <p:ph type="sldImg"/>
          </p:nvPr>
        </p:nvSpPr>
        <p:spPr>
          <a:ln/>
        </p:spPr>
      </p:sp>
      <p:sp>
        <p:nvSpPr>
          <p:cNvPr id="9420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C37FDE6-7C61-45AC-AFA4-1D449A4FD309}" type="slidenum">
              <a:rPr lang="en-GB"/>
              <a:pPr/>
              <a:t>21</a:t>
            </a:fld>
            <a:endParaRPr lang="en-GB"/>
          </a:p>
        </p:txBody>
      </p:sp>
      <p:sp>
        <p:nvSpPr>
          <p:cNvPr id="943106" name="Rectangle 2"/>
          <p:cNvSpPr>
            <a:spLocks noRot="1" noChangeArrowheads="1" noTextEdit="1"/>
          </p:cNvSpPr>
          <p:nvPr>
            <p:ph type="sldImg"/>
          </p:nvPr>
        </p:nvSpPr>
        <p:spPr>
          <a:ln/>
        </p:spPr>
      </p:sp>
      <p:sp>
        <p:nvSpPr>
          <p:cNvPr id="94310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C5CDB56A-37E4-4EEF-BC11-CD023ED9C14F}" type="slidenum">
              <a:rPr lang="en-GB"/>
              <a:pPr/>
              <a:t>22</a:t>
            </a:fld>
            <a:endParaRPr lang="en-GB"/>
          </a:p>
        </p:txBody>
      </p:sp>
      <p:sp>
        <p:nvSpPr>
          <p:cNvPr id="911362" name="Rectangle 2"/>
          <p:cNvSpPr>
            <a:spLocks noRot="1" noChangeArrowheads="1" noTextEdit="1"/>
          </p:cNvSpPr>
          <p:nvPr>
            <p:ph type="sldImg"/>
          </p:nvPr>
        </p:nvSpPr>
        <p:spPr>
          <a:ln/>
        </p:spPr>
      </p:sp>
      <p:sp>
        <p:nvSpPr>
          <p:cNvPr id="911363" name="Rectangle 3"/>
          <p:cNvSpPr>
            <a:spLocks noGrp="1" noChangeArrowheads="1"/>
          </p:cNvSpPr>
          <p:nvPr>
            <p:ph type="body" idx="1"/>
          </p:nvPr>
        </p:nvSpPr>
        <p:spPr>
          <a:xfrm>
            <a:off x="885825" y="4705350"/>
            <a:ext cx="4868863" cy="4456113"/>
          </a:xfrm>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B45C57E-A32B-487A-95BF-040A71EBAC12}" type="slidenum">
              <a:rPr lang="en-GB"/>
              <a:pPr/>
              <a:t>23</a:t>
            </a:fld>
            <a:endParaRPr lang="en-GB"/>
          </a:p>
        </p:txBody>
      </p:sp>
      <p:sp>
        <p:nvSpPr>
          <p:cNvPr id="913410" name="Rectangle 2"/>
          <p:cNvSpPr>
            <a:spLocks noRot="1" noChangeArrowheads="1" noTextEdit="1"/>
          </p:cNvSpPr>
          <p:nvPr>
            <p:ph type="sldImg"/>
          </p:nvPr>
        </p:nvSpPr>
        <p:spPr>
          <a:ln/>
        </p:spPr>
      </p:sp>
      <p:sp>
        <p:nvSpPr>
          <p:cNvPr id="9134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507DDC93-AFEE-475F-AF77-E6A67C96C01E}" type="slidenum">
              <a:rPr lang="en-GB"/>
              <a:pPr/>
              <a:t>24</a:t>
            </a:fld>
            <a:endParaRPr lang="en-GB"/>
          </a:p>
        </p:txBody>
      </p:sp>
      <p:sp>
        <p:nvSpPr>
          <p:cNvPr id="944130" name="Rectangle 2"/>
          <p:cNvSpPr>
            <a:spLocks noRot="1" noChangeArrowheads="1" noTextEdit="1"/>
          </p:cNvSpPr>
          <p:nvPr>
            <p:ph type="sldImg"/>
          </p:nvPr>
        </p:nvSpPr>
        <p:spPr>
          <a:ln/>
        </p:spPr>
      </p:sp>
      <p:sp>
        <p:nvSpPr>
          <p:cNvPr id="94413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C29F576-B7C9-4017-BE8A-D388261C53E8}" type="slidenum">
              <a:rPr lang="en-GB"/>
              <a:pPr/>
              <a:t>25</a:t>
            </a:fld>
            <a:endParaRPr lang="en-GB"/>
          </a:p>
        </p:txBody>
      </p:sp>
      <p:sp>
        <p:nvSpPr>
          <p:cNvPr id="945154" name="Rectangle 2"/>
          <p:cNvSpPr>
            <a:spLocks noRot="1" noChangeArrowheads="1" noTextEdit="1"/>
          </p:cNvSpPr>
          <p:nvPr>
            <p:ph type="sldImg"/>
          </p:nvPr>
        </p:nvSpPr>
        <p:spPr>
          <a:ln/>
        </p:spPr>
      </p:sp>
      <p:sp>
        <p:nvSpPr>
          <p:cNvPr id="94515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2B1F928-F19E-4DDF-9601-5B92060CC527}" type="slidenum">
              <a:rPr lang="en-GB"/>
              <a:pPr/>
              <a:t>26</a:t>
            </a:fld>
            <a:endParaRPr lang="en-GB"/>
          </a:p>
        </p:txBody>
      </p:sp>
      <p:sp>
        <p:nvSpPr>
          <p:cNvPr id="946178" name="Rectangle 2"/>
          <p:cNvSpPr>
            <a:spLocks noRot="1" noChangeArrowheads="1" noTextEdit="1"/>
          </p:cNvSpPr>
          <p:nvPr>
            <p:ph type="sldImg"/>
          </p:nvPr>
        </p:nvSpPr>
        <p:spPr>
          <a:ln/>
        </p:spPr>
      </p:sp>
      <p:sp>
        <p:nvSpPr>
          <p:cNvPr id="9461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05C2D26-FC19-4031-BCB9-6AF75E21181B}" type="slidenum">
              <a:rPr lang="en-GB"/>
              <a:pPr/>
              <a:t>27</a:t>
            </a:fld>
            <a:endParaRPr lang="en-GB"/>
          </a:p>
        </p:txBody>
      </p:sp>
      <p:sp>
        <p:nvSpPr>
          <p:cNvPr id="905218" name="Rectangle 2"/>
          <p:cNvSpPr>
            <a:spLocks noRot="1" noChangeArrowheads="1" noTextEdit="1"/>
          </p:cNvSpPr>
          <p:nvPr>
            <p:ph type="sldImg"/>
          </p:nvPr>
        </p:nvSpPr>
        <p:spPr>
          <a:ln/>
        </p:spPr>
      </p:sp>
      <p:sp>
        <p:nvSpPr>
          <p:cNvPr id="905219" name="Rectangle 3"/>
          <p:cNvSpPr>
            <a:spLocks noGrp="1" noChangeArrowheads="1"/>
          </p:cNvSpPr>
          <p:nvPr>
            <p:ph type="body" idx="1"/>
          </p:nvPr>
        </p:nvSpPr>
        <p:spPr>
          <a:xfrm>
            <a:off x="885825" y="4705350"/>
            <a:ext cx="4868863" cy="4456113"/>
          </a:xfrm>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C6D6239-C2F4-4F66-A442-3144C6B2429E}" type="slidenum">
              <a:rPr lang="en-GB"/>
              <a:pPr/>
              <a:t>28</a:t>
            </a:fld>
            <a:endParaRPr lang="en-GB"/>
          </a:p>
        </p:txBody>
      </p:sp>
      <p:sp>
        <p:nvSpPr>
          <p:cNvPr id="907266" name="Rectangle 2"/>
          <p:cNvSpPr>
            <a:spLocks noRot="1" noChangeArrowheads="1" noTextEdit="1"/>
          </p:cNvSpPr>
          <p:nvPr>
            <p:ph type="sldImg"/>
          </p:nvPr>
        </p:nvSpPr>
        <p:spPr>
          <a:ln/>
        </p:spPr>
      </p:sp>
      <p:sp>
        <p:nvSpPr>
          <p:cNvPr id="907267" name="Rectangle 3"/>
          <p:cNvSpPr>
            <a:spLocks noGrp="1" noChangeArrowheads="1"/>
          </p:cNvSpPr>
          <p:nvPr>
            <p:ph type="body" idx="1"/>
          </p:nvPr>
        </p:nvSpPr>
        <p:spPr>
          <a:xfrm>
            <a:off x="885825" y="4705350"/>
            <a:ext cx="4868863" cy="4456113"/>
          </a:xfrm>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F53FBD3-4243-454C-B5B3-DFBAA1100FDE}" type="slidenum">
              <a:rPr lang="en-GB"/>
              <a:pPr/>
              <a:t>29</a:t>
            </a:fld>
            <a:endParaRPr lang="en-GB"/>
          </a:p>
        </p:txBody>
      </p:sp>
      <p:sp>
        <p:nvSpPr>
          <p:cNvPr id="962562" name="Rectangle 2"/>
          <p:cNvSpPr>
            <a:spLocks noRot="1" noChangeArrowheads="1" noTextEdit="1"/>
          </p:cNvSpPr>
          <p:nvPr>
            <p:ph type="sldImg"/>
          </p:nvPr>
        </p:nvSpPr>
        <p:spPr>
          <a:ln/>
        </p:spPr>
      </p:sp>
      <p:sp>
        <p:nvSpPr>
          <p:cNvPr id="962563" name="Rectangle 3"/>
          <p:cNvSpPr>
            <a:spLocks noGrp="1" noChangeArrowheads="1"/>
          </p:cNvSpPr>
          <p:nvPr>
            <p:ph type="body" idx="1"/>
          </p:nvPr>
        </p:nvSpPr>
        <p:spPr>
          <a:xfrm>
            <a:off x="885825" y="4705350"/>
            <a:ext cx="4868863" cy="4456113"/>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176B25B7-7E2F-4FD0-BAC2-4CD5C9F525C3}" type="slidenum">
              <a:rPr lang="en-GB"/>
              <a:pPr/>
              <a:t>3</a:t>
            </a:fld>
            <a:endParaRPr lang="en-GB"/>
          </a:p>
        </p:txBody>
      </p:sp>
      <p:sp>
        <p:nvSpPr>
          <p:cNvPr id="903170" name="Rectangle 2"/>
          <p:cNvSpPr>
            <a:spLocks noRot="1" noChangeArrowheads="1" noTextEdit="1"/>
          </p:cNvSpPr>
          <p:nvPr>
            <p:ph type="sldImg"/>
          </p:nvPr>
        </p:nvSpPr>
        <p:spPr>
          <a:ln/>
        </p:spPr>
      </p:sp>
      <p:sp>
        <p:nvSpPr>
          <p:cNvPr id="903171" name="Rectangle 3"/>
          <p:cNvSpPr>
            <a:spLocks noGrp="1" noChangeArrowheads="1"/>
          </p:cNvSpPr>
          <p:nvPr>
            <p:ph type="body" idx="1"/>
          </p:nvPr>
        </p:nvSpPr>
        <p:spPr>
          <a:xfrm>
            <a:off x="885825" y="4705350"/>
            <a:ext cx="4868863" cy="4456113"/>
          </a:xfrm>
        </p:spPr>
        <p:txBody>
          <a:bodyPr/>
          <a:lstStyle/>
          <a:p>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83978DC1-3442-4321-A8C3-9FB3BFD6DDC9}" type="slidenum">
              <a:rPr lang="en-GB"/>
              <a:pPr/>
              <a:t>30</a:t>
            </a:fld>
            <a:endParaRPr lang="en-GB"/>
          </a:p>
        </p:txBody>
      </p:sp>
      <p:sp>
        <p:nvSpPr>
          <p:cNvPr id="947202" name="Rectangle 2"/>
          <p:cNvSpPr>
            <a:spLocks noRot="1" noChangeArrowheads="1" noTextEdit="1"/>
          </p:cNvSpPr>
          <p:nvPr>
            <p:ph type="sldImg"/>
          </p:nvPr>
        </p:nvSpPr>
        <p:spPr>
          <a:ln/>
        </p:spPr>
      </p:sp>
      <p:sp>
        <p:nvSpPr>
          <p:cNvPr id="94720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76DC962B-350A-4CE4-8496-3F1F03C6AB45}" type="slidenum">
              <a:rPr lang="en-GB"/>
              <a:pPr/>
              <a:t>31</a:t>
            </a:fld>
            <a:endParaRPr lang="en-GB"/>
          </a:p>
        </p:txBody>
      </p:sp>
      <p:sp>
        <p:nvSpPr>
          <p:cNvPr id="948226" name="Rectangle 2"/>
          <p:cNvSpPr>
            <a:spLocks noRot="1" noChangeArrowheads="1" noTextEdit="1"/>
          </p:cNvSpPr>
          <p:nvPr>
            <p:ph type="sldImg"/>
          </p:nvPr>
        </p:nvSpPr>
        <p:spPr>
          <a:ln/>
        </p:spPr>
      </p:sp>
      <p:sp>
        <p:nvSpPr>
          <p:cNvPr id="94822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3CEE400-78BF-4CC8-9DB3-AC02D1A8D5EC}" type="slidenum">
              <a:rPr lang="en-GB"/>
              <a:pPr/>
              <a:t>32</a:t>
            </a:fld>
            <a:endParaRPr lang="en-GB"/>
          </a:p>
        </p:txBody>
      </p:sp>
      <p:sp>
        <p:nvSpPr>
          <p:cNvPr id="949250" name="Rectangle 2"/>
          <p:cNvSpPr>
            <a:spLocks noRot="1" noChangeArrowheads="1" noTextEdit="1"/>
          </p:cNvSpPr>
          <p:nvPr>
            <p:ph type="sldImg"/>
          </p:nvPr>
        </p:nvSpPr>
        <p:spPr>
          <a:ln/>
        </p:spPr>
      </p:sp>
      <p:sp>
        <p:nvSpPr>
          <p:cNvPr id="94925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7A7D3112-6207-4955-91D6-96B5838F7785}" type="slidenum">
              <a:rPr lang="en-GB"/>
              <a:pPr/>
              <a:t>33</a:t>
            </a:fld>
            <a:endParaRPr lang="en-GB"/>
          </a:p>
        </p:txBody>
      </p:sp>
      <p:sp>
        <p:nvSpPr>
          <p:cNvPr id="950274" name="Rectangle 2"/>
          <p:cNvSpPr>
            <a:spLocks noRot="1" noChangeArrowheads="1" noTextEdit="1"/>
          </p:cNvSpPr>
          <p:nvPr>
            <p:ph type="sldImg"/>
          </p:nvPr>
        </p:nvSpPr>
        <p:spPr>
          <a:ln/>
        </p:spPr>
      </p:sp>
      <p:sp>
        <p:nvSpPr>
          <p:cNvPr id="95027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B2C3909-E72D-4614-820A-795E6C8B8471}" type="slidenum">
              <a:rPr lang="en-GB"/>
              <a:pPr/>
              <a:t>34</a:t>
            </a:fld>
            <a:endParaRPr lang="en-GB"/>
          </a:p>
        </p:txBody>
      </p:sp>
      <p:sp>
        <p:nvSpPr>
          <p:cNvPr id="951298" name="Rectangle 2"/>
          <p:cNvSpPr>
            <a:spLocks noRot="1" noChangeArrowheads="1" noTextEdit="1"/>
          </p:cNvSpPr>
          <p:nvPr>
            <p:ph type="sldImg"/>
          </p:nvPr>
        </p:nvSpPr>
        <p:spPr>
          <a:ln/>
        </p:spPr>
      </p:sp>
      <p:sp>
        <p:nvSpPr>
          <p:cNvPr id="9512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E930FF1-64F4-4C6F-B2B2-CF2E31B14226}" type="slidenum">
              <a:rPr lang="en-GB"/>
              <a:pPr/>
              <a:t>35</a:t>
            </a:fld>
            <a:endParaRPr lang="en-GB"/>
          </a:p>
        </p:txBody>
      </p:sp>
      <p:sp>
        <p:nvSpPr>
          <p:cNvPr id="952322" name="Rectangle 2"/>
          <p:cNvSpPr>
            <a:spLocks noRot="1" noChangeArrowheads="1" noTextEdit="1"/>
          </p:cNvSpPr>
          <p:nvPr>
            <p:ph type="sldImg"/>
          </p:nvPr>
        </p:nvSpPr>
        <p:spPr>
          <a:ln/>
        </p:spPr>
      </p:sp>
      <p:sp>
        <p:nvSpPr>
          <p:cNvPr id="95232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49832253-DF20-4BEE-92A4-B80FECADF408}" type="slidenum">
              <a:rPr lang="en-GB"/>
              <a:pPr/>
              <a:t>36</a:t>
            </a:fld>
            <a:endParaRPr lang="en-GB"/>
          </a:p>
        </p:txBody>
      </p:sp>
      <p:sp>
        <p:nvSpPr>
          <p:cNvPr id="953346" name="Rectangle 2"/>
          <p:cNvSpPr>
            <a:spLocks noRot="1" noChangeArrowheads="1" noTextEdit="1"/>
          </p:cNvSpPr>
          <p:nvPr>
            <p:ph type="sldImg"/>
          </p:nvPr>
        </p:nvSpPr>
        <p:spPr>
          <a:ln/>
        </p:spPr>
      </p:sp>
      <p:sp>
        <p:nvSpPr>
          <p:cNvPr id="95334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7AC08479-0CC6-4B12-9705-0A9D8243B990}" type="slidenum">
              <a:rPr lang="en-GB"/>
              <a:pPr/>
              <a:t>37</a:t>
            </a:fld>
            <a:endParaRPr lang="en-GB"/>
          </a:p>
        </p:txBody>
      </p:sp>
      <p:sp>
        <p:nvSpPr>
          <p:cNvPr id="954370" name="Rectangle 2"/>
          <p:cNvSpPr>
            <a:spLocks noRot="1" noChangeArrowheads="1" noTextEdit="1"/>
          </p:cNvSpPr>
          <p:nvPr>
            <p:ph type="sldImg"/>
          </p:nvPr>
        </p:nvSpPr>
        <p:spPr>
          <a:ln/>
        </p:spPr>
      </p:sp>
      <p:sp>
        <p:nvSpPr>
          <p:cNvPr id="95437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E5752CE-FBDE-415F-B150-01792F79C0A3}" type="slidenum">
              <a:rPr lang="en-GB"/>
              <a:pPr/>
              <a:t>4</a:t>
            </a:fld>
            <a:endParaRPr lang="en-GB"/>
          </a:p>
        </p:txBody>
      </p:sp>
      <p:sp>
        <p:nvSpPr>
          <p:cNvPr id="958466" name="Rectangle 2"/>
          <p:cNvSpPr>
            <a:spLocks noRot="1" noChangeArrowheads="1" noTextEdit="1"/>
          </p:cNvSpPr>
          <p:nvPr>
            <p:ph type="sldImg"/>
          </p:nvPr>
        </p:nvSpPr>
        <p:spPr>
          <a:ln/>
        </p:spPr>
      </p:sp>
      <p:sp>
        <p:nvSpPr>
          <p:cNvPr id="95846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02A10072-DFDE-4B26-BC5D-AF7A2D6156DB}" type="slidenum">
              <a:rPr lang="en-GB"/>
              <a:pPr/>
              <a:t>5</a:t>
            </a:fld>
            <a:endParaRPr lang="en-GB"/>
          </a:p>
        </p:txBody>
      </p:sp>
      <p:sp>
        <p:nvSpPr>
          <p:cNvPr id="960514" name="Rectangle 2"/>
          <p:cNvSpPr>
            <a:spLocks noRot="1" noChangeArrowheads="1" noTextEdit="1"/>
          </p:cNvSpPr>
          <p:nvPr>
            <p:ph type="sldImg"/>
          </p:nvPr>
        </p:nvSpPr>
        <p:spPr>
          <a:ln/>
        </p:spPr>
      </p:sp>
      <p:sp>
        <p:nvSpPr>
          <p:cNvPr id="9605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EB7E7FA0-E66A-478D-B149-038D80C85F94}" type="slidenum">
              <a:rPr lang="en-GB"/>
              <a:pPr/>
              <a:t>6</a:t>
            </a:fld>
            <a:endParaRPr lang="en-GB"/>
          </a:p>
        </p:txBody>
      </p:sp>
      <p:sp>
        <p:nvSpPr>
          <p:cNvPr id="931842" name="Rectangle 2"/>
          <p:cNvSpPr>
            <a:spLocks noRot="1" noChangeArrowheads="1" noTextEdit="1"/>
          </p:cNvSpPr>
          <p:nvPr>
            <p:ph type="sldImg"/>
          </p:nvPr>
        </p:nvSpPr>
        <p:spPr>
          <a:ln/>
        </p:spPr>
      </p:sp>
      <p:sp>
        <p:nvSpPr>
          <p:cNvPr id="9318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7AE44B47-5187-4017-9208-5B8120F37A57}" type="slidenum">
              <a:rPr lang="en-GB"/>
              <a:pPr/>
              <a:t>7</a:t>
            </a:fld>
            <a:endParaRPr lang="en-GB"/>
          </a:p>
        </p:txBody>
      </p:sp>
      <p:sp>
        <p:nvSpPr>
          <p:cNvPr id="932866" name="Rectangle 2"/>
          <p:cNvSpPr>
            <a:spLocks noRot="1" noChangeArrowheads="1" noTextEdit="1"/>
          </p:cNvSpPr>
          <p:nvPr>
            <p:ph type="sldImg"/>
          </p:nvPr>
        </p:nvSpPr>
        <p:spPr>
          <a:ln/>
        </p:spPr>
      </p:sp>
      <p:sp>
        <p:nvSpPr>
          <p:cNvPr id="93286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82F4C32F-AB84-49CE-9113-4192CDA9DEFC}" type="slidenum">
              <a:rPr lang="en-GB"/>
              <a:pPr/>
              <a:t>8</a:t>
            </a:fld>
            <a:endParaRPr lang="en-GB"/>
          </a:p>
        </p:txBody>
      </p:sp>
      <p:sp>
        <p:nvSpPr>
          <p:cNvPr id="933890" name="Rectangle 2"/>
          <p:cNvSpPr>
            <a:spLocks noRot="1" noChangeArrowheads="1" noTextEdit="1"/>
          </p:cNvSpPr>
          <p:nvPr>
            <p:ph type="sldImg"/>
          </p:nvPr>
        </p:nvSpPr>
        <p:spPr>
          <a:ln/>
        </p:spPr>
      </p:sp>
      <p:sp>
        <p:nvSpPr>
          <p:cNvPr id="93389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975CF45D-0D66-4BAA-BA09-A6A530AA51E5}" type="slidenum">
              <a:rPr lang="en-GB"/>
              <a:pPr/>
              <a:t>9</a:t>
            </a:fld>
            <a:endParaRPr lang="en-GB"/>
          </a:p>
        </p:txBody>
      </p:sp>
      <p:sp>
        <p:nvSpPr>
          <p:cNvPr id="934914" name="Rectangle 2"/>
          <p:cNvSpPr>
            <a:spLocks noRot="1" noChangeArrowheads="1" noTextEdit="1"/>
          </p:cNvSpPr>
          <p:nvPr>
            <p:ph type="sldImg"/>
          </p:nvPr>
        </p:nvSpPr>
        <p:spPr>
          <a:ln/>
        </p:spPr>
      </p:sp>
      <p:sp>
        <p:nvSpPr>
          <p:cNvPr id="934915"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                        </a:t>
            </a:r>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3863782598"/>
      </p:ext>
    </p:extLst>
  </p:cSld>
  <p:clrMapOvr>
    <a:masterClrMapping/>
  </p:clrMapOvr>
  <p:transition advClick="0">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                        </a:t>
            </a:r>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2626802180"/>
      </p:ext>
    </p:extLst>
  </p:cSld>
  <p:clrMapOvr>
    <a:masterClrMapping/>
  </p:clrMapOvr>
  <p:transition advClick="0">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29388" y="280988"/>
            <a:ext cx="2001837" cy="53673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20700" y="280988"/>
            <a:ext cx="5856288" cy="536733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                        </a:t>
            </a:r>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3832226732"/>
      </p:ext>
    </p:extLst>
  </p:cSld>
  <p:clrMapOvr>
    <a:masterClrMapping/>
  </p:clrMapOvr>
  <p:transition advClick="0">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520700" y="280988"/>
            <a:ext cx="8010525" cy="536733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Datumsplatzhalter 2"/>
          <p:cNvSpPr>
            <a:spLocks noGrp="1"/>
          </p:cNvSpPr>
          <p:nvPr>
            <p:ph type="dt" sz="half" idx="10"/>
          </p:nvPr>
        </p:nvSpPr>
        <p:spPr>
          <a:xfrm>
            <a:off x="7239000" y="6400800"/>
            <a:ext cx="1905000" cy="457200"/>
          </a:xfrm>
        </p:spPr>
        <p:txBody>
          <a:bodyPr/>
          <a:lstStyle>
            <a:lvl1pPr>
              <a:defRPr/>
            </a:lvl1pPr>
          </a:lstStyle>
          <a:p>
            <a:r>
              <a:rPr lang="en-US"/>
              <a:t>                        </a:t>
            </a:r>
            <a:endParaRPr lang="ru-RU"/>
          </a:p>
        </p:txBody>
      </p:sp>
      <p:sp>
        <p:nvSpPr>
          <p:cNvPr id="4" name="Fußzeilenplatzhalter 3"/>
          <p:cNvSpPr>
            <a:spLocks noGrp="1"/>
          </p:cNvSpPr>
          <p:nvPr>
            <p:ph type="ftr" sz="quarter" idx="11"/>
          </p:nvPr>
        </p:nvSpPr>
        <p:spPr>
          <a:xfrm>
            <a:off x="2700338" y="6610350"/>
            <a:ext cx="6019800" cy="247650"/>
          </a:xfrm>
        </p:spPr>
        <p:txBody>
          <a:bodyPr/>
          <a:lstStyle>
            <a:lvl1pPr>
              <a:defRPr/>
            </a:lvl1pPr>
          </a:lstStyle>
          <a:p>
            <a:endParaRPr lang="ru-RU"/>
          </a:p>
        </p:txBody>
      </p:sp>
    </p:spTree>
    <p:extLst>
      <p:ext uri="{BB962C8B-B14F-4D97-AF65-F5344CB8AC3E}">
        <p14:creationId xmlns:p14="http://schemas.microsoft.com/office/powerpoint/2010/main" val="3242358404"/>
      </p:ext>
    </p:extLst>
  </p:cSld>
  <p:clrMapOvr>
    <a:masterClrMapping/>
  </p:clrMapOvr>
  <p:transition advClick="0">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el, Inhal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758825" y="280988"/>
            <a:ext cx="7772400" cy="431800"/>
          </a:xfr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20700" y="1392238"/>
            <a:ext cx="3810000" cy="42560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483100" y="1392238"/>
            <a:ext cx="3810000" cy="205105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483100" y="3595688"/>
            <a:ext cx="3810000" cy="205263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Datumsplatzhalter 5"/>
          <p:cNvSpPr>
            <a:spLocks noGrp="1"/>
          </p:cNvSpPr>
          <p:nvPr>
            <p:ph type="dt" sz="half" idx="10"/>
          </p:nvPr>
        </p:nvSpPr>
        <p:spPr>
          <a:xfrm>
            <a:off x="7239000" y="6400800"/>
            <a:ext cx="1905000" cy="457200"/>
          </a:xfrm>
        </p:spPr>
        <p:txBody>
          <a:bodyPr/>
          <a:lstStyle>
            <a:lvl1pPr>
              <a:defRPr/>
            </a:lvl1pPr>
          </a:lstStyle>
          <a:p>
            <a:r>
              <a:rPr lang="en-US"/>
              <a:t>                        </a:t>
            </a:r>
            <a:endParaRPr lang="ru-RU"/>
          </a:p>
        </p:txBody>
      </p:sp>
      <p:sp>
        <p:nvSpPr>
          <p:cNvPr id="7" name="Fußzeilenplatzhalter 6"/>
          <p:cNvSpPr>
            <a:spLocks noGrp="1"/>
          </p:cNvSpPr>
          <p:nvPr>
            <p:ph type="ftr" sz="quarter" idx="11"/>
          </p:nvPr>
        </p:nvSpPr>
        <p:spPr>
          <a:xfrm>
            <a:off x="2700338" y="6610350"/>
            <a:ext cx="6019800" cy="247650"/>
          </a:xfrm>
        </p:spPr>
        <p:txBody>
          <a:bodyPr/>
          <a:lstStyle>
            <a:lvl1pPr>
              <a:defRPr/>
            </a:lvl1pPr>
          </a:lstStyle>
          <a:p>
            <a:endParaRPr lang="ru-RU"/>
          </a:p>
        </p:txBody>
      </p:sp>
    </p:spTree>
    <p:extLst>
      <p:ext uri="{BB962C8B-B14F-4D97-AF65-F5344CB8AC3E}">
        <p14:creationId xmlns:p14="http://schemas.microsoft.com/office/powerpoint/2010/main" val="451815984"/>
      </p:ext>
    </p:extLst>
  </p:cSld>
  <p:clrMapOvr>
    <a:masterClrMapping/>
  </p:clrMapOvr>
  <p:transition advClick="0">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758825" y="280988"/>
            <a:ext cx="7772400" cy="4318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520700" y="1392238"/>
            <a:ext cx="3810000" cy="42560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483100" y="1392238"/>
            <a:ext cx="3810000" cy="42560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7239000" y="6400800"/>
            <a:ext cx="1905000" cy="457200"/>
          </a:xfrm>
        </p:spPr>
        <p:txBody>
          <a:bodyPr/>
          <a:lstStyle>
            <a:lvl1pPr>
              <a:defRPr/>
            </a:lvl1pPr>
          </a:lstStyle>
          <a:p>
            <a:r>
              <a:rPr lang="en-US"/>
              <a:t>                        </a:t>
            </a:r>
            <a:endParaRPr lang="ru-RU"/>
          </a:p>
        </p:txBody>
      </p:sp>
      <p:sp>
        <p:nvSpPr>
          <p:cNvPr id="6" name="Fußzeilenplatzhalter 5"/>
          <p:cNvSpPr>
            <a:spLocks noGrp="1"/>
          </p:cNvSpPr>
          <p:nvPr>
            <p:ph type="ftr" sz="quarter" idx="11"/>
          </p:nvPr>
        </p:nvSpPr>
        <p:spPr>
          <a:xfrm>
            <a:off x="2700338" y="6610350"/>
            <a:ext cx="6019800" cy="247650"/>
          </a:xfrm>
        </p:spPr>
        <p:txBody>
          <a:bodyPr/>
          <a:lstStyle>
            <a:lvl1pPr>
              <a:defRPr/>
            </a:lvl1pPr>
          </a:lstStyle>
          <a:p>
            <a:endParaRPr lang="ru-RU"/>
          </a:p>
        </p:txBody>
      </p:sp>
    </p:spTree>
    <p:extLst>
      <p:ext uri="{BB962C8B-B14F-4D97-AF65-F5344CB8AC3E}">
        <p14:creationId xmlns:p14="http://schemas.microsoft.com/office/powerpoint/2010/main" val="3101233970"/>
      </p:ext>
    </p:extLst>
  </p:cSld>
  <p:clrMapOvr>
    <a:masterClrMapping/>
  </p:clrMapOvr>
  <p:transition advClick="0">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758825" y="280988"/>
            <a:ext cx="7772400" cy="4318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520700" y="1392238"/>
            <a:ext cx="7772400" cy="4256087"/>
          </a:xfrm>
        </p:spPr>
        <p:txBody>
          <a:bodyPr/>
          <a:lstStyle/>
          <a:p>
            <a:endParaRPr lang="de-DE"/>
          </a:p>
        </p:txBody>
      </p:sp>
      <p:sp>
        <p:nvSpPr>
          <p:cNvPr id="4" name="Datumsplatzhalter 3"/>
          <p:cNvSpPr>
            <a:spLocks noGrp="1"/>
          </p:cNvSpPr>
          <p:nvPr>
            <p:ph type="dt" sz="half" idx="10"/>
          </p:nvPr>
        </p:nvSpPr>
        <p:spPr>
          <a:xfrm>
            <a:off x="7239000" y="6400800"/>
            <a:ext cx="1905000" cy="457200"/>
          </a:xfrm>
        </p:spPr>
        <p:txBody>
          <a:bodyPr/>
          <a:lstStyle>
            <a:lvl1pPr>
              <a:defRPr/>
            </a:lvl1pPr>
          </a:lstStyle>
          <a:p>
            <a:r>
              <a:rPr lang="en-US"/>
              <a:t>                        </a:t>
            </a:r>
            <a:endParaRPr lang="ru-RU"/>
          </a:p>
        </p:txBody>
      </p:sp>
      <p:sp>
        <p:nvSpPr>
          <p:cNvPr id="5" name="Fußzeilenplatzhalter 4"/>
          <p:cNvSpPr>
            <a:spLocks noGrp="1"/>
          </p:cNvSpPr>
          <p:nvPr>
            <p:ph type="ftr" sz="quarter" idx="11"/>
          </p:nvPr>
        </p:nvSpPr>
        <p:spPr>
          <a:xfrm>
            <a:off x="2700338" y="6610350"/>
            <a:ext cx="6019800" cy="247650"/>
          </a:xfrm>
        </p:spPr>
        <p:txBody>
          <a:bodyPr/>
          <a:lstStyle>
            <a:lvl1pPr>
              <a:defRPr/>
            </a:lvl1pPr>
          </a:lstStyle>
          <a:p>
            <a:endParaRPr lang="ru-RU"/>
          </a:p>
        </p:txBody>
      </p:sp>
    </p:spTree>
    <p:extLst>
      <p:ext uri="{BB962C8B-B14F-4D97-AF65-F5344CB8AC3E}">
        <p14:creationId xmlns:p14="http://schemas.microsoft.com/office/powerpoint/2010/main" val="2341557595"/>
      </p:ext>
    </p:extLst>
  </p:cSld>
  <p:clrMapOvr>
    <a:masterClrMapping/>
  </p:clrMapOvr>
  <p:transition advClick="0">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758825" y="280988"/>
            <a:ext cx="7772400" cy="4318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520700" y="1392238"/>
            <a:ext cx="3810000" cy="42560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483100" y="1392238"/>
            <a:ext cx="3810000" cy="205105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483100" y="3595688"/>
            <a:ext cx="3810000" cy="205263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Datumsplatzhalter 5"/>
          <p:cNvSpPr>
            <a:spLocks noGrp="1"/>
          </p:cNvSpPr>
          <p:nvPr>
            <p:ph type="dt" sz="half" idx="10"/>
          </p:nvPr>
        </p:nvSpPr>
        <p:spPr>
          <a:xfrm>
            <a:off x="7239000" y="6400800"/>
            <a:ext cx="1905000" cy="457200"/>
          </a:xfrm>
        </p:spPr>
        <p:txBody>
          <a:bodyPr/>
          <a:lstStyle>
            <a:lvl1pPr>
              <a:defRPr/>
            </a:lvl1pPr>
          </a:lstStyle>
          <a:p>
            <a:r>
              <a:rPr lang="en-US"/>
              <a:t>                        </a:t>
            </a:r>
            <a:endParaRPr lang="ru-RU"/>
          </a:p>
        </p:txBody>
      </p:sp>
      <p:sp>
        <p:nvSpPr>
          <p:cNvPr id="7" name="Fußzeilenplatzhalter 6"/>
          <p:cNvSpPr>
            <a:spLocks noGrp="1"/>
          </p:cNvSpPr>
          <p:nvPr>
            <p:ph type="ftr" sz="quarter" idx="11"/>
          </p:nvPr>
        </p:nvSpPr>
        <p:spPr>
          <a:xfrm>
            <a:off x="2700338" y="6610350"/>
            <a:ext cx="6019800" cy="247650"/>
          </a:xfrm>
        </p:spPr>
        <p:txBody>
          <a:bodyPr/>
          <a:lstStyle>
            <a:lvl1pPr>
              <a:defRPr/>
            </a:lvl1pPr>
          </a:lstStyle>
          <a:p>
            <a:endParaRPr lang="ru-RU"/>
          </a:p>
        </p:txBody>
      </p:sp>
    </p:spTree>
    <p:extLst>
      <p:ext uri="{BB962C8B-B14F-4D97-AF65-F5344CB8AC3E}">
        <p14:creationId xmlns:p14="http://schemas.microsoft.com/office/powerpoint/2010/main" val="4105912469"/>
      </p:ext>
    </p:extLst>
  </p:cSld>
  <p:clrMapOvr>
    <a:masterClrMapping/>
  </p:clrMapOvr>
  <p:transition advClick="0">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D28CB759-9DC3-4619-BC8A-6C14D69BCB6B}" type="slidenum">
              <a:rPr lang="ru-RU"/>
              <a:pPr/>
              <a:t>‹Nr.›</a:t>
            </a:fld>
            <a:endParaRPr lang="ru-RU"/>
          </a:p>
        </p:txBody>
      </p:sp>
    </p:spTree>
    <p:extLst>
      <p:ext uri="{BB962C8B-B14F-4D97-AF65-F5344CB8AC3E}">
        <p14:creationId xmlns:p14="http://schemas.microsoft.com/office/powerpoint/2010/main" val="31156095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99EE4894-1F8B-48FE-8FA7-1542D946239F}" type="slidenum">
              <a:rPr lang="ru-RU"/>
              <a:pPr/>
              <a:t>‹Nr.›</a:t>
            </a:fld>
            <a:endParaRPr lang="ru-RU"/>
          </a:p>
        </p:txBody>
      </p:sp>
    </p:spTree>
    <p:extLst>
      <p:ext uri="{BB962C8B-B14F-4D97-AF65-F5344CB8AC3E}">
        <p14:creationId xmlns:p14="http://schemas.microsoft.com/office/powerpoint/2010/main" val="2454640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696976E8-C3D0-494B-A029-B2E882DB78F6}" type="slidenum">
              <a:rPr lang="ru-RU"/>
              <a:pPr/>
              <a:t>‹Nr.›</a:t>
            </a:fld>
            <a:endParaRPr lang="ru-RU"/>
          </a:p>
        </p:txBody>
      </p:sp>
    </p:spTree>
    <p:extLst>
      <p:ext uri="{BB962C8B-B14F-4D97-AF65-F5344CB8AC3E}">
        <p14:creationId xmlns:p14="http://schemas.microsoft.com/office/powerpoint/2010/main" val="55236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                        </a:t>
            </a:r>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1332419370"/>
      </p:ext>
    </p:extLst>
  </p:cSld>
  <p:clrMapOvr>
    <a:masterClrMapping/>
  </p:clrMapOvr>
  <p:transition advClick="0">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9F8C9C68-E757-42D8-A7A9-6C88FD612C0D}" type="slidenum">
              <a:rPr lang="ru-RU"/>
              <a:pPr/>
              <a:t>‹Nr.›</a:t>
            </a:fld>
            <a:endParaRPr lang="ru-RU"/>
          </a:p>
        </p:txBody>
      </p:sp>
    </p:spTree>
    <p:extLst>
      <p:ext uri="{BB962C8B-B14F-4D97-AF65-F5344CB8AC3E}">
        <p14:creationId xmlns:p14="http://schemas.microsoft.com/office/powerpoint/2010/main" val="38784339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37F16780-579F-443D-BC7A-F5AF0C27C2FF}" type="slidenum">
              <a:rPr lang="ru-RU"/>
              <a:pPr/>
              <a:t>‹Nr.›</a:t>
            </a:fld>
            <a:endParaRPr lang="ru-RU"/>
          </a:p>
        </p:txBody>
      </p:sp>
    </p:spTree>
    <p:extLst>
      <p:ext uri="{BB962C8B-B14F-4D97-AF65-F5344CB8AC3E}">
        <p14:creationId xmlns:p14="http://schemas.microsoft.com/office/powerpoint/2010/main" val="11642314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54827CC3-F869-4FE5-8818-D9EADE1EE7E7}" type="slidenum">
              <a:rPr lang="ru-RU"/>
              <a:pPr/>
              <a:t>‹Nr.›</a:t>
            </a:fld>
            <a:endParaRPr lang="ru-RU"/>
          </a:p>
        </p:txBody>
      </p:sp>
    </p:spTree>
    <p:extLst>
      <p:ext uri="{BB962C8B-B14F-4D97-AF65-F5344CB8AC3E}">
        <p14:creationId xmlns:p14="http://schemas.microsoft.com/office/powerpoint/2010/main" val="6275207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0EC937B9-A536-40AD-82A5-357B92C967EC}" type="slidenum">
              <a:rPr lang="ru-RU"/>
              <a:pPr/>
              <a:t>‹Nr.›</a:t>
            </a:fld>
            <a:endParaRPr lang="ru-RU"/>
          </a:p>
        </p:txBody>
      </p:sp>
    </p:spTree>
    <p:extLst>
      <p:ext uri="{BB962C8B-B14F-4D97-AF65-F5344CB8AC3E}">
        <p14:creationId xmlns:p14="http://schemas.microsoft.com/office/powerpoint/2010/main" val="20138219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1ADD6629-BE09-4E53-B45D-9DB4A807262D}" type="slidenum">
              <a:rPr lang="ru-RU"/>
              <a:pPr/>
              <a:t>‹Nr.›</a:t>
            </a:fld>
            <a:endParaRPr lang="ru-RU"/>
          </a:p>
        </p:txBody>
      </p:sp>
    </p:spTree>
    <p:extLst>
      <p:ext uri="{BB962C8B-B14F-4D97-AF65-F5344CB8AC3E}">
        <p14:creationId xmlns:p14="http://schemas.microsoft.com/office/powerpoint/2010/main" val="1678359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D7299C56-CB5A-4F66-84CD-1C5A7E707FF7}" type="slidenum">
              <a:rPr lang="ru-RU"/>
              <a:pPr/>
              <a:t>‹Nr.›</a:t>
            </a:fld>
            <a:endParaRPr lang="ru-RU"/>
          </a:p>
        </p:txBody>
      </p:sp>
    </p:spTree>
    <p:extLst>
      <p:ext uri="{BB962C8B-B14F-4D97-AF65-F5344CB8AC3E}">
        <p14:creationId xmlns:p14="http://schemas.microsoft.com/office/powerpoint/2010/main" val="12954101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AFEB86C4-1B8C-4C44-BED0-2A9A9A1FBF8F}" type="slidenum">
              <a:rPr lang="ru-RU"/>
              <a:pPr/>
              <a:t>‹Nr.›</a:t>
            </a:fld>
            <a:endParaRPr lang="ru-RU"/>
          </a:p>
        </p:txBody>
      </p:sp>
    </p:spTree>
    <p:extLst>
      <p:ext uri="{BB962C8B-B14F-4D97-AF65-F5344CB8AC3E}">
        <p14:creationId xmlns:p14="http://schemas.microsoft.com/office/powerpoint/2010/main" val="39974820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537EEFEC-E124-49FB-8A55-F4A13DA8A6C7}" type="slidenum">
              <a:rPr lang="ru-RU"/>
              <a:pPr/>
              <a:t>‹Nr.›</a:t>
            </a:fld>
            <a:endParaRPr lang="ru-RU"/>
          </a:p>
        </p:txBody>
      </p:sp>
    </p:spTree>
    <p:extLst>
      <p:ext uri="{BB962C8B-B14F-4D97-AF65-F5344CB8AC3E}">
        <p14:creationId xmlns:p14="http://schemas.microsoft.com/office/powerpoint/2010/main" val="667666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r>
              <a:rPr lang="en-US"/>
              <a:t>                        </a:t>
            </a:r>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2870923159"/>
      </p:ext>
    </p:extLst>
  </p:cSld>
  <p:clrMapOvr>
    <a:masterClrMapping/>
  </p:clrMapOvr>
  <p:transition advClick="0">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20700" y="13922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483100" y="13922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                        </a:t>
            </a:r>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830376750"/>
      </p:ext>
    </p:extLst>
  </p:cSld>
  <p:clrMapOvr>
    <a:masterClrMapping/>
  </p:clrMapOvr>
  <p:transition advClick="0">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                        </a:t>
            </a:r>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3526830151"/>
      </p:ext>
    </p:extLst>
  </p:cSld>
  <p:clrMapOvr>
    <a:masterClrMapping/>
  </p:clrMapOvr>
  <p:transition advClick="0">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                        </a:t>
            </a:r>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1958776378"/>
      </p:ext>
    </p:extLst>
  </p:cSld>
  <p:clrMapOvr>
    <a:masterClrMapping/>
  </p:clrMapOvr>
  <p:transition advClick="0">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t>                        </a:t>
            </a:r>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415841386"/>
      </p:ext>
    </p:extLst>
  </p:cSld>
  <p:clrMapOvr>
    <a:masterClrMapping/>
  </p:clrMapOvr>
  <p:transition advClick="0">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t>                        </a:t>
            </a:r>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1152985540"/>
      </p:ext>
    </p:extLst>
  </p:cSld>
  <p:clrMapOvr>
    <a:masterClrMapping/>
  </p:clrMapOvr>
  <p:transition advClick="0">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t>                        </a:t>
            </a:r>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Tree>
    <p:extLst>
      <p:ext uri="{BB962C8B-B14F-4D97-AF65-F5344CB8AC3E}">
        <p14:creationId xmlns:p14="http://schemas.microsoft.com/office/powerpoint/2010/main" val="1101714003"/>
      </p:ext>
    </p:extLst>
  </p:cSld>
  <p:clrMapOvr>
    <a:masterClrMapping/>
  </p:clrMapOvr>
  <p:transition advClick="0">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1C39F"/>
            </a:gs>
            <a:gs pos="35001">
              <a:srgbClr val="F0EBD5"/>
            </a:gs>
            <a:gs pos="100000">
              <a:srgbClr val="FFEFD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8825" y="280988"/>
            <a:ext cx="7772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213" tIns="44607" rIns="89213" bIns="44607"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520700" y="1392238"/>
            <a:ext cx="7772400" cy="4256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213" tIns="44607" rIns="89213" bIns="44607"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72390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213" tIns="44607" rIns="89213" bIns="44607" numCol="1" anchor="t" anchorCtr="0" compatLnSpc="1">
            <a:prstTxWarp prst="textNoShape">
              <a:avLst/>
            </a:prstTxWarp>
          </a:bodyPr>
          <a:lstStyle>
            <a:lvl1pPr defTabSz="892175">
              <a:defRPr sz="1400" b="0">
                <a:solidFill>
                  <a:srgbClr val="000066"/>
                </a:solidFill>
                <a:latin typeface="+mj-lt"/>
              </a:defRPr>
            </a:lvl1pPr>
          </a:lstStyle>
          <a:p>
            <a:r>
              <a:rPr lang="en-US"/>
              <a:t>                        </a:t>
            </a:r>
            <a:endParaRPr lang="ru-RU"/>
          </a:p>
        </p:txBody>
      </p:sp>
      <p:sp>
        <p:nvSpPr>
          <p:cNvPr id="1029" name="Rectangle 5"/>
          <p:cNvSpPr>
            <a:spLocks noGrp="1" noChangeArrowheads="1"/>
          </p:cNvSpPr>
          <p:nvPr>
            <p:ph type="ftr" sz="quarter" idx="3"/>
          </p:nvPr>
        </p:nvSpPr>
        <p:spPr bwMode="auto">
          <a:xfrm>
            <a:off x="2700338" y="6610350"/>
            <a:ext cx="601980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213" tIns="44607" rIns="89213" bIns="44607" numCol="1" anchor="t" anchorCtr="0" compatLnSpc="1">
            <a:prstTxWarp prst="textNoShape">
              <a:avLst/>
            </a:prstTxWarp>
          </a:bodyPr>
          <a:lstStyle>
            <a:lvl1pPr algn="r" defTabSz="892175">
              <a:defRPr sz="1100" i="1">
                <a:solidFill>
                  <a:srgbClr val="000066"/>
                </a:solidFill>
              </a:defRPr>
            </a:lvl1pPr>
          </a:lstStyle>
          <a:p>
            <a:endParaRPr lang="ru-RU"/>
          </a:p>
        </p:txBody>
      </p:sp>
      <p:sp>
        <p:nvSpPr>
          <p:cNvPr id="1037" name="Line 13"/>
          <p:cNvSpPr>
            <a:spLocks noChangeShapeType="1"/>
          </p:cNvSpPr>
          <p:nvPr/>
        </p:nvSpPr>
        <p:spPr bwMode="auto">
          <a:xfrm>
            <a:off x="698500" y="712788"/>
            <a:ext cx="7747000" cy="0"/>
          </a:xfrm>
          <a:prstGeom prst="line">
            <a:avLst/>
          </a:prstGeom>
          <a:noFill/>
          <a:ln w="2857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9" name="Line 15"/>
          <p:cNvSpPr>
            <a:spLocks noChangeShapeType="1"/>
          </p:cNvSpPr>
          <p:nvPr/>
        </p:nvSpPr>
        <p:spPr bwMode="auto">
          <a:xfrm>
            <a:off x="817563" y="6638925"/>
            <a:ext cx="7745412"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 id="2147483673" r:id="rId13"/>
    <p:sldLayoutId id="2147483674" r:id="rId14"/>
    <p:sldLayoutId id="2147483675" r:id="rId15"/>
    <p:sldLayoutId id="2147483676" r:id="rId16"/>
  </p:sldLayoutIdLst>
  <p:transition advClick="0">
    <p:zoom/>
  </p:transition>
  <p:txStyles>
    <p:titleStyle>
      <a:lvl1pPr algn="ctr" defTabSz="892175" rtl="0" fontAlgn="base">
        <a:spcBef>
          <a:spcPct val="0"/>
        </a:spcBef>
        <a:spcAft>
          <a:spcPct val="0"/>
        </a:spcAft>
        <a:defRPr sz="2600">
          <a:solidFill>
            <a:srgbClr val="990000"/>
          </a:solidFill>
          <a:latin typeface="+mj-lt"/>
          <a:ea typeface="+mj-ea"/>
          <a:cs typeface="+mj-cs"/>
        </a:defRPr>
      </a:lvl1pPr>
      <a:lvl2pPr algn="ctr" defTabSz="892175" rtl="0" fontAlgn="base">
        <a:spcBef>
          <a:spcPct val="0"/>
        </a:spcBef>
        <a:spcAft>
          <a:spcPct val="0"/>
        </a:spcAft>
        <a:defRPr sz="2600">
          <a:solidFill>
            <a:srgbClr val="990000"/>
          </a:solidFill>
          <a:latin typeface="Arial Black" pitchFamily="34" charset="0"/>
        </a:defRPr>
      </a:lvl2pPr>
      <a:lvl3pPr algn="ctr" defTabSz="892175" rtl="0" fontAlgn="base">
        <a:spcBef>
          <a:spcPct val="0"/>
        </a:spcBef>
        <a:spcAft>
          <a:spcPct val="0"/>
        </a:spcAft>
        <a:defRPr sz="2600">
          <a:solidFill>
            <a:srgbClr val="990000"/>
          </a:solidFill>
          <a:latin typeface="Arial Black" pitchFamily="34" charset="0"/>
        </a:defRPr>
      </a:lvl3pPr>
      <a:lvl4pPr algn="ctr" defTabSz="892175" rtl="0" fontAlgn="base">
        <a:spcBef>
          <a:spcPct val="0"/>
        </a:spcBef>
        <a:spcAft>
          <a:spcPct val="0"/>
        </a:spcAft>
        <a:defRPr sz="2600">
          <a:solidFill>
            <a:srgbClr val="990000"/>
          </a:solidFill>
          <a:latin typeface="Arial Black" pitchFamily="34" charset="0"/>
        </a:defRPr>
      </a:lvl4pPr>
      <a:lvl5pPr algn="ctr" defTabSz="892175" rtl="0" fontAlgn="base">
        <a:spcBef>
          <a:spcPct val="0"/>
        </a:spcBef>
        <a:spcAft>
          <a:spcPct val="0"/>
        </a:spcAft>
        <a:defRPr sz="2600">
          <a:solidFill>
            <a:srgbClr val="990000"/>
          </a:solidFill>
          <a:latin typeface="Arial Black" pitchFamily="34" charset="0"/>
        </a:defRPr>
      </a:lvl5pPr>
      <a:lvl6pPr marL="457200" algn="ctr" defTabSz="892175" rtl="0" fontAlgn="base">
        <a:spcBef>
          <a:spcPct val="0"/>
        </a:spcBef>
        <a:spcAft>
          <a:spcPct val="0"/>
        </a:spcAft>
        <a:defRPr sz="2600">
          <a:solidFill>
            <a:srgbClr val="990000"/>
          </a:solidFill>
          <a:latin typeface="Arial Black" pitchFamily="34" charset="0"/>
        </a:defRPr>
      </a:lvl6pPr>
      <a:lvl7pPr marL="914400" algn="ctr" defTabSz="892175" rtl="0" fontAlgn="base">
        <a:spcBef>
          <a:spcPct val="0"/>
        </a:spcBef>
        <a:spcAft>
          <a:spcPct val="0"/>
        </a:spcAft>
        <a:defRPr sz="2600">
          <a:solidFill>
            <a:srgbClr val="990000"/>
          </a:solidFill>
          <a:latin typeface="Arial Black" pitchFamily="34" charset="0"/>
        </a:defRPr>
      </a:lvl7pPr>
      <a:lvl8pPr marL="1371600" algn="ctr" defTabSz="892175" rtl="0" fontAlgn="base">
        <a:spcBef>
          <a:spcPct val="0"/>
        </a:spcBef>
        <a:spcAft>
          <a:spcPct val="0"/>
        </a:spcAft>
        <a:defRPr sz="2600">
          <a:solidFill>
            <a:srgbClr val="990000"/>
          </a:solidFill>
          <a:latin typeface="Arial Black" pitchFamily="34" charset="0"/>
        </a:defRPr>
      </a:lvl8pPr>
      <a:lvl9pPr marL="1828800" algn="ctr" defTabSz="892175" rtl="0" fontAlgn="base">
        <a:spcBef>
          <a:spcPct val="0"/>
        </a:spcBef>
        <a:spcAft>
          <a:spcPct val="0"/>
        </a:spcAft>
        <a:defRPr sz="2600">
          <a:solidFill>
            <a:srgbClr val="990000"/>
          </a:solidFill>
          <a:latin typeface="Arial Black" pitchFamily="34" charset="0"/>
        </a:defRPr>
      </a:lvl9pPr>
    </p:titleStyle>
    <p:bodyStyle>
      <a:lvl1pPr marL="334963" indent="-334963" algn="l" defTabSz="892175" rtl="0" fontAlgn="base">
        <a:spcBef>
          <a:spcPct val="20000"/>
        </a:spcBef>
        <a:spcAft>
          <a:spcPct val="0"/>
        </a:spcAft>
        <a:buChar char="•"/>
        <a:defRPr sz="2300" b="1">
          <a:solidFill>
            <a:srgbClr val="000066"/>
          </a:solidFill>
          <a:latin typeface="+mn-lt"/>
          <a:ea typeface="+mn-ea"/>
          <a:cs typeface="+mn-cs"/>
        </a:defRPr>
      </a:lvl1pPr>
      <a:lvl2pPr marL="725488" indent="-279400" algn="l" defTabSz="892175" rtl="0" fontAlgn="base">
        <a:spcBef>
          <a:spcPct val="20000"/>
        </a:spcBef>
        <a:spcAft>
          <a:spcPct val="0"/>
        </a:spcAft>
        <a:buChar char="–"/>
        <a:defRPr sz="2000" b="1">
          <a:solidFill>
            <a:srgbClr val="000066"/>
          </a:solidFill>
          <a:latin typeface="+mn-lt"/>
        </a:defRPr>
      </a:lvl2pPr>
      <a:lvl3pPr marL="1114425" indent="-222250" algn="l" defTabSz="892175" rtl="0" fontAlgn="base">
        <a:spcBef>
          <a:spcPct val="20000"/>
        </a:spcBef>
        <a:spcAft>
          <a:spcPct val="0"/>
        </a:spcAft>
        <a:buChar char="•"/>
        <a:defRPr sz="1600">
          <a:solidFill>
            <a:srgbClr val="000066"/>
          </a:solidFill>
          <a:latin typeface="+mn-lt"/>
        </a:defRPr>
      </a:lvl3pPr>
      <a:lvl4pPr marL="1562100" indent="-223838" algn="l" defTabSz="892175" rtl="0" fontAlgn="base">
        <a:spcBef>
          <a:spcPct val="20000"/>
        </a:spcBef>
        <a:spcAft>
          <a:spcPct val="0"/>
        </a:spcAft>
        <a:buChar char="–"/>
        <a:defRPr sz="1400">
          <a:solidFill>
            <a:srgbClr val="000066"/>
          </a:solidFill>
          <a:latin typeface="+mn-lt"/>
        </a:defRPr>
      </a:lvl4pPr>
      <a:lvl5pPr marL="2008188" indent="-223838" algn="l" defTabSz="892175" rtl="0" fontAlgn="base">
        <a:spcBef>
          <a:spcPct val="20000"/>
        </a:spcBef>
        <a:spcAft>
          <a:spcPct val="0"/>
        </a:spcAft>
        <a:buChar char="»"/>
        <a:defRPr sz="1100">
          <a:solidFill>
            <a:srgbClr val="000066"/>
          </a:solidFill>
          <a:latin typeface="+mn-lt"/>
        </a:defRPr>
      </a:lvl5pPr>
      <a:lvl6pPr marL="2465388" indent="-223838" algn="l" defTabSz="892175" rtl="0" fontAlgn="base">
        <a:spcBef>
          <a:spcPct val="20000"/>
        </a:spcBef>
        <a:spcAft>
          <a:spcPct val="0"/>
        </a:spcAft>
        <a:buChar char="»"/>
        <a:defRPr sz="1100">
          <a:solidFill>
            <a:srgbClr val="000066"/>
          </a:solidFill>
          <a:latin typeface="+mn-lt"/>
        </a:defRPr>
      </a:lvl6pPr>
      <a:lvl7pPr marL="2922588" indent="-223838" algn="l" defTabSz="892175" rtl="0" fontAlgn="base">
        <a:spcBef>
          <a:spcPct val="20000"/>
        </a:spcBef>
        <a:spcAft>
          <a:spcPct val="0"/>
        </a:spcAft>
        <a:buChar char="»"/>
        <a:defRPr sz="1100">
          <a:solidFill>
            <a:srgbClr val="000066"/>
          </a:solidFill>
          <a:latin typeface="+mn-lt"/>
        </a:defRPr>
      </a:lvl7pPr>
      <a:lvl8pPr marL="3379788" indent="-223838" algn="l" defTabSz="892175" rtl="0" fontAlgn="base">
        <a:spcBef>
          <a:spcPct val="20000"/>
        </a:spcBef>
        <a:spcAft>
          <a:spcPct val="0"/>
        </a:spcAft>
        <a:buChar char="»"/>
        <a:defRPr sz="1100">
          <a:solidFill>
            <a:srgbClr val="000066"/>
          </a:solidFill>
          <a:latin typeface="+mn-lt"/>
        </a:defRPr>
      </a:lvl8pPr>
      <a:lvl9pPr marL="3836988" indent="-223838" algn="l" defTabSz="892175" rtl="0" fontAlgn="base">
        <a:spcBef>
          <a:spcPct val="20000"/>
        </a:spcBef>
        <a:spcAft>
          <a:spcPct val="0"/>
        </a:spcAft>
        <a:buChar char="»"/>
        <a:defRPr sz="1100">
          <a:solidFill>
            <a:srgbClr val="000066"/>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9664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9664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solidFill>
                  <a:schemeClr val="tx1"/>
                </a:solidFill>
                <a:latin typeface="Times New Roman" pitchFamily="18" charset="0"/>
              </a:defRPr>
            </a:lvl1pPr>
          </a:lstStyle>
          <a:p>
            <a:endParaRPr lang="ru-RU"/>
          </a:p>
        </p:txBody>
      </p:sp>
      <p:sp>
        <p:nvSpPr>
          <p:cNvPr id="49664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solidFill>
                  <a:schemeClr val="tx1"/>
                </a:solidFill>
                <a:latin typeface="Times New Roman" pitchFamily="18" charset="0"/>
              </a:defRPr>
            </a:lvl1pPr>
          </a:lstStyle>
          <a:p>
            <a:endParaRPr lang="ru-RU"/>
          </a:p>
        </p:txBody>
      </p:sp>
      <p:sp>
        <p:nvSpPr>
          <p:cNvPr id="49664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Times New Roman" pitchFamily="18" charset="0"/>
              </a:defRPr>
            </a:lvl1pPr>
          </a:lstStyle>
          <a:p>
            <a:fld id="{2FFAAF83-D766-4203-8437-0EAF387D3DDA}" type="slidenum">
              <a:rPr lang="ru-RU"/>
              <a:pPr/>
              <a:t>‹Nr.›</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5.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20.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9.wmf"/><Relationship Id="rId4" Type="http://schemas.openxmlformats.org/officeDocument/2006/relationships/oleObject" Target="../embeddings/oleObject4.bin"/><Relationship Id="rId9" Type="http://schemas.openxmlformats.org/officeDocument/2006/relationships/image" Target="../media/image1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6.bin"/><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17.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14.xml"/><Relationship Id="rId4" Type="http://schemas.openxmlformats.org/officeDocument/2006/relationships/image" Target="../media/image19.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8050" name="Rectangle 2"/>
          <p:cNvSpPr>
            <a:spLocks noGrp="1" noChangeArrowheads="1"/>
          </p:cNvSpPr>
          <p:nvPr>
            <p:ph type="ctrTitle"/>
          </p:nvPr>
        </p:nvSpPr>
        <p:spPr>
          <a:xfrm>
            <a:off x="611188" y="1125538"/>
            <a:ext cx="8001000" cy="3168650"/>
          </a:xfrm>
        </p:spPr>
        <p:txBody>
          <a:bodyPr/>
          <a:lstStyle/>
          <a:p>
            <a:r>
              <a:rPr lang="en-US" altLang="ja-JP" sz="2800" b="1">
                <a:latin typeface="Tahoma" pitchFamily="34" charset="0"/>
                <a:ea typeface="ＭＳ Ｐゴシック" pitchFamily="34" charset="-128"/>
              </a:rPr>
              <a:t>Status </a:t>
            </a:r>
            <a:br>
              <a:rPr lang="en-US" altLang="ja-JP" sz="2800" b="1">
                <a:latin typeface="Tahoma" pitchFamily="34" charset="0"/>
                <a:ea typeface="ＭＳ Ｐゴシック" pitchFamily="34" charset="-128"/>
              </a:rPr>
            </a:br>
            <a:r>
              <a:rPr lang="en-US" altLang="ja-JP" sz="2800" b="1">
                <a:latin typeface="Tahoma" pitchFamily="34" charset="0"/>
                <a:ea typeface="ＭＳ Ｐゴシック" pitchFamily="34" charset="-128"/>
              </a:rPr>
              <a:t>of the ISTC project #3345 “Ex-vessel source term analysis” (EVAN)”</a:t>
            </a:r>
            <a:r>
              <a:rPr lang="en-US" sz="2800">
                <a:latin typeface="Tahoma" pitchFamily="34" charset="0"/>
              </a:rPr>
              <a:t/>
            </a:r>
            <a:br>
              <a:rPr lang="en-US" sz="2800">
                <a:latin typeface="Tahoma" pitchFamily="34" charset="0"/>
              </a:rPr>
            </a:br>
            <a:r>
              <a:rPr lang="en-US" sz="1700"/>
              <a:t/>
            </a:r>
            <a:br>
              <a:rPr lang="en-US" sz="1700"/>
            </a:br>
            <a:r>
              <a:rPr lang="en-US" sz="1800"/>
              <a:t>Vladimir Bezlepkin </a:t>
            </a:r>
            <a:r>
              <a:rPr lang="en-GB" sz="1800"/>
              <a:t>(SPAEP)</a:t>
            </a:r>
            <a:endParaRPr lang="ru-RU" sz="1800"/>
          </a:p>
        </p:txBody>
      </p:sp>
      <p:sp>
        <p:nvSpPr>
          <p:cNvPr id="898051" name="Rectangle 3"/>
          <p:cNvSpPr>
            <a:spLocks noGrp="1" noChangeArrowheads="1"/>
          </p:cNvSpPr>
          <p:nvPr>
            <p:ph type="subTitle" idx="1"/>
          </p:nvPr>
        </p:nvSpPr>
        <p:spPr/>
        <p:txBody>
          <a:bodyPr/>
          <a:lstStyle/>
          <a:p>
            <a:pPr>
              <a:lnSpc>
                <a:spcPct val="80000"/>
              </a:lnSpc>
              <a:spcBef>
                <a:spcPct val="0"/>
              </a:spcBef>
            </a:pPr>
            <a:endParaRPr lang="en-US" sz="1400"/>
          </a:p>
          <a:p>
            <a:pPr>
              <a:lnSpc>
                <a:spcPct val="80000"/>
              </a:lnSpc>
              <a:spcBef>
                <a:spcPct val="0"/>
              </a:spcBef>
            </a:pPr>
            <a:endParaRPr lang="en-US" sz="1600"/>
          </a:p>
          <a:p>
            <a:pPr>
              <a:lnSpc>
                <a:spcPct val="80000"/>
              </a:lnSpc>
              <a:spcBef>
                <a:spcPct val="0"/>
              </a:spcBef>
            </a:pPr>
            <a:endParaRPr lang="en-US" sz="1600"/>
          </a:p>
          <a:p>
            <a:pPr>
              <a:lnSpc>
                <a:spcPct val="80000"/>
              </a:lnSpc>
              <a:spcBef>
                <a:spcPct val="0"/>
              </a:spcBef>
            </a:pPr>
            <a:endParaRPr lang="en-US" sz="1600"/>
          </a:p>
          <a:p>
            <a:pPr>
              <a:lnSpc>
                <a:spcPct val="80000"/>
              </a:lnSpc>
              <a:spcBef>
                <a:spcPct val="0"/>
              </a:spcBef>
            </a:pPr>
            <a:r>
              <a:rPr lang="en-US" sz="1800"/>
              <a:t>13th Meeting of Contact Expert Group on Severe Accident Management (CEG-SAM)</a:t>
            </a:r>
          </a:p>
          <a:p>
            <a:pPr>
              <a:lnSpc>
                <a:spcPct val="80000"/>
              </a:lnSpc>
              <a:spcBef>
                <a:spcPct val="0"/>
              </a:spcBef>
            </a:pPr>
            <a:endParaRPr lang="en-US" sz="1800"/>
          </a:p>
          <a:p>
            <a:pPr>
              <a:lnSpc>
                <a:spcPct val="80000"/>
              </a:lnSpc>
              <a:spcBef>
                <a:spcPct val="0"/>
              </a:spcBef>
            </a:pPr>
            <a:r>
              <a:rPr lang="en-US" sz="1800"/>
              <a:t>March 5-7, 2008</a:t>
            </a:r>
          </a:p>
          <a:p>
            <a:pPr>
              <a:lnSpc>
                <a:spcPct val="80000"/>
              </a:lnSpc>
              <a:spcBef>
                <a:spcPct val="0"/>
              </a:spcBef>
            </a:pPr>
            <a:r>
              <a:rPr lang="en-US" sz="1800"/>
              <a:t>Budapest</a:t>
            </a:r>
            <a:endParaRPr lang="ru-RU" sz="1800"/>
          </a:p>
        </p:txBody>
      </p:sp>
      <p:pic>
        <p:nvPicPr>
          <p:cNvPr id="898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r="83063"/>
          <a:stretch>
            <a:fillRect/>
          </a:stretch>
        </p:blipFill>
        <p:spPr bwMode="auto">
          <a:xfrm>
            <a:off x="7885113" y="0"/>
            <a:ext cx="1258887" cy="1052513"/>
          </a:xfrm>
          <a:prstGeom prst="rect">
            <a:avLst/>
          </a:prstGeom>
          <a:solidFill>
            <a:schemeClr val="hlink"/>
          </a:solidFill>
        </p:spPr>
      </p:pic>
      <p:pic>
        <p:nvPicPr>
          <p:cNvPr id="898053" name="Picture 5" descr="aep_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116013" cy="1104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3474" name="Rectangle 2"/>
          <p:cNvSpPr>
            <a:spLocks noGrp="1" noChangeArrowheads="1"/>
          </p:cNvSpPr>
          <p:nvPr>
            <p:ph type="title"/>
          </p:nvPr>
        </p:nvSpPr>
        <p:spPr>
          <a:xfrm>
            <a:off x="792163" y="728663"/>
            <a:ext cx="7772400" cy="639762"/>
          </a:xfrm>
          <a:noFill/>
          <a:ln/>
        </p:spPr>
        <p:txBody>
          <a:bodyPr lIns="92075" tIns="46038" rIns="92075" bIns="46038"/>
          <a:lstStyle/>
          <a:p>
            <a:r>
              <a:rPr lang="en-US"/>
              <a:t> Test matrix of </a:t>
            </a:r>
            <a:r>
              <a:rPr lang="en-GB"/>
              <a:t>Task 2 </a:t>
            </a:r>
          </a:p>
        </p:txBody>
      </p:sp>
      <p:graphicFrame>
        <p:nvGraphicFramePr>
          <p:cNvPr id="873475" name="Object 3"/>
          <p:cNvGraphicFramePr>
            <a:graphicFrameLocks noChangeAspect="1"/>
          </p:cNvGraphicFramePr>
          <p:nvPr>
            <p:ph idx="1"/>
          </p:nvPr>
        </p:nvGraphicFramePr>
        <p:xfrm>
          <a:off x="792163" y="1449388"/>
          <a:ext cx="7442200" cy="3544887"/>
        </p:xfrm>
        <a:graphic>
          <a:graphicData uri="http://schemas.openxmlformats.org/presentationml/2006/ole">
            <mc:AlternateContent xmlns:mc="http://schemas.openxmlformats.org/markup-compatibility/2006">
              <mc:Choice xmlns:v="urn:schemas-microsoft-com:vml" Requires="v">
                <p:oleObj spid="_x0000_s873479" name="Документ" r:id="rId4" imgW="7460783" imgH="4097952" progId="Word.Document.8">
                  <p:embed/>
                </p:oleObj>
              </mc:Choice>
              <mc:Fallback>
                <p:oleObj name="Документ" r:id="rId4" imgW="7460783" imgH="4097952"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163" y="1449388"/>
                        <a:ext cx="7442200" cy="354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73476" name="Text Box 4"/>
          <p:cNvSpPr txBox="1">
            <a:spLocks noChangeArrowheads="1"/>
          </p:cNvSpPr>
          <p:nvPr/>
        </p:nvSpPr>
        <p:spPr bwMode="auto">
          <a:xfrm>
            <a:off x="411163" y="4738688"/>
            <a:ext cx="82804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Wingdings" pitchFamily="2" charset="2"/>
              <a:buChar char="ü"/>
            </a:pPr>
            <a:r>
              <a:rPr lang="en-US" sz="1600" i="1">
                <a:solidFill>
                  <a:srgbClr val="000066"/>
                </a:solidFill>
              </a:rPr>
              <a:t>Pr</a:t>
            </a:r>
            <a:r>
              <a:rPr lang="ru-RU" sz="1600" i="1">
                <a:solidFill>
                  <a:srgbClr val="000066"/>
                </a:solidFill>
              </a:rPr>
              <a:t>1-</a:t>
            </a:r>
            <a:r>
              <a:rPr lang="en-US" sz="1600" i="1">
                <a:solidFill>
                  <a:srgbClr val="000066"/>
                </a:solidFill>
              </a:rPr>
              <a:t>EV</a:t>
            </a:r>
            <a:r>
              <a:rPr lang="ru-RU" sz="1600" i="1">
                <a:solidFill>
                  <a:srgbClr val="000066"/>
                </a:solidFill>
              </a:rPr>
              <a:t>1</a:t>
            </a:r>
            <a:r>
              <a:rPr lang="en-US" sz="1600" i="1">
                <a:solidFill>
                  <a:srgbClr val="000066"/>
                </a:solidFill>
              </a:rPr>
              <a:t>: pretest carried out for facility functional check and determination of melt</a:t>
            </a:r>
            <a:br>
              <a:rPr lang="en-US" sz="1600" i="1">
                <a:solidFill>
                  <a:srgbClr val="000066"/>
                </a:solidFill>
              </a:rPr>
            </a:br>
            <a:r>
              <a:rPr lang="en-US" sz="1600" i="1">
                <a:solidFill>
                  <a:srgbClr val="000066"/>
                </a:solidFill>
              </a:rPr>
              <a:t>   oxidation rate</a:t>
            </a:r>
          </a:p>
          <a:p>
            <a:pPr>
              <a:buFont typeface="Wingdings" pitchFamily="2" charset="2"/>
              <a:buChar char="ü"/>
            </a:pPr>
            <a:r>
              <a:rPr lang="en-US" sz="1600" i="1">
                <a:solidFill>
                  <a:srgbClr val="000066"/>
                </a:solidFill>
              </a:rPr>
              <a:t>Pr2</a:t>
            </a:r>
            <a:r>
              <a:rPr lang="ru-RU" sz="1600" i="1">
                <a:solidFill>
                  <a:srgbClr val="000066"/>
                </a:solidFill>
              </a:rPr>
              <a:t>-</a:t>
            </a:r>
            <a:r>
              <a:rPr lang="en-US" sz="1600" i="1">
                <a:solidFill>
                  <a:srgbClr val="000066"/>
                </a:solidFill>
              </a:rPr>
              <a:t>EV1: pretest carried out for preparation of the crucible charge of high density</a:t>
            </a:r>
            <a:br>
              <a:rPr lang="en-US" sz="1600" i="1">
                <a:solidFill>
                  <a:srgbClr val="000066"/>
                </a:solidFill>
              </a:rPr>
            </a:br>
            <a:r>
              <a:rPr lang="en-US" sz="1600" i="1">
                <a:solidFill>
                  <a:srgbClr val="000066"/>
                </a:solidFill>
              </a:rPr>
              <a:t> </a:t>
            </a:r>
            <a:r>
              <a:rPr lang="ru-RU" sz="1600" i="1">
                <a:solidFill>
                  <a:srgbClr val="000066"/>
                </a:solidFill>
              </a:rPr>
              <a:t> (</a:t>
            </a:r>
            <a:r>
              <a:rPr lang="en-US" sz="1600" i="1">
                <a:solidFill>
                  <a:srgbClr val="000066"/>
                </a:solidFill>
              </a:rPr>
              <a:t>m=1390 g</a:t>
            </a:r>
            <a:r>
              <a:rPr lang="ru-RU" sz="1600" i="1">
                <a:solidFill>
                  <a:srgbClr val="000066"/>
                </a:solidFill>
              </a:rPr>
              <a:t>, grading</a:t>
            </a:r>
            <a:r>
              <a:rPr lang="en-US" sz="1600" i="1">
                <a:solidFill>
                  <a:srgbClr val="000066"/>
                </a:solidFill>
              </a:rPr>
              <a:t> </a:t>
            </a:r>
            <a:r>
              <a:rPr lang="ru-RU" sz="1600" i="1">
                <a:solidFill>
                  <a:srgbClr val="000066"/>
                </a:solidFill>
              </a:rPr>
              <a:t>200-300</a:t>
            </a:r>
            <a:r>
              <a:rPr lang="en-US" sz="1600" i="1">
                <a:solidFill>
                  <a:srgbClr val="000066"/>
                </a:solidFill>
              </a:rPr>
              <a:t> </a:t>
            </a:r>
            <a:r>
              <a:rPr lang="en-US" sz="1600" i="1">
                <a:solidFill>
                  <a:srgbClr val="000066"/>
                </a:solidFill>
                <a:cs typeface="Arial" pitchFamily="34" charset="0"/>
              </a:rPr>
              <a:t>µm</a:t>
            </a:r>
            <a:r>
              <a:rPr lang="ru-RU" sz="1600" i="1">
                <a:solidFill>
                  <a:srgbClr val="000066"/>
                </a:solidFill>
              </a:rPr>
              <a:t>)</a:t>
            </a:r>
            <a:endParaRPr lang="en-US" sz="1600" i="1">
              <a:solidFill>
                <a:srgbClr val="000066"/>
              </a:solidFill>
            </a:endParaRPr>
          </a:p>
          <a:p>
            <a:pPr>
              <a:buFont typeface="Wingdings" pitchFamily="2" charset="2"/>
              <a:buChar char="ü"/>
            </a:pPr>
            <a:r>
              <a:rPr lang="en-US" sz="1600" i="1">
                <a:solidFill>
                  <a:srgbClr val="000066"/>
                </a:solidFill>
              </a:rPr>
              <a:t>EVAN-1FP: main test</a:t>
            </a:r>
          </a:p>
          <a:p>
            <a:pPr>
              <a:buFont typeface="Wingdings" pitchFamily="2" charset="2"/>
              <a:buChar char="ü"/>
            </a:pPr>
            <a:r>
              <a:rPr lang="en-US" sz="1600" i="1">
                <a:solidFill>
                  <a:srgbClr val="000066"/>
                </a:solidFill>
              </a:rPr>
              <a:t> BaO and SrO were added in the form of their zirconates </a:t>
            </a:r>
            <a:endParaRPr lang="ru-RU" sz="1600" i="1">
              <a:solidFill>
                <a:srgbClr val="000066"/>
              </a:solidFill>
            </a:endParaRPr>
          </a:p>
        </p:txBody>
      </p:sp>
      <p:sp>
        <p:nvSpPr>
          <p:cNvPr id="873477" name="Rectangle 5"/>
          <p:cNvSpPr>
            <a:spLocks noChangeArrowheads="1"/>
          </p:cNvSpPr>
          <p:nvPr/>
        </p:nvSpPr>
        <p:spPr bwMode="auto">
          <a:xfrm>
            <a:off x="758825" y="280988"/>
            <a:ext cx="7772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WP2: FP release from molten corium pool</a:t>
            </a:r>
            <a:r>
              <a:rPr lang="ru-RU" sz="2200" b="0">
                <a:latin typeface="Arial Black" pitchFamily="34" charset="0"/>
              </a:rPr>
              <a:t> </a:t>
            </a:r>
            <a:r>
              <a:rPr lang="en-US" sz="2200" b="0">
                <a:latin typeface="Arial Black" pitchFamily="34" charset="0"/>
              </a:rPr>
              <a:t>(Task2)</a:t>
            </a:r>
            <a:endParaRPr lang="ru-RU" sz="2200" b="0">
              <a:latin typeface="Arial Black" pitchFamily="34" charset="0"/>
            </a:endParaRPr>
          </a:p>
        </p:txBody>
      </p:sp>
      <p:sp>
        <p:nvSpPr>
          <p:cNvPr id="873478" name="Text Box 6"/>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10</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4498" name="Rectangle 2"/>
          <p:cNvSpPr>
            <a:spLocks noGrp="1" noChangeArrowheads="1"/>
          </p:cNvSpPr>
          <p:nvPr>
            <p:ph type="title"/>
          </p:nvPr>
        </p:nvSpPr>
        <p:spPr>
          <a:xfrm>
            <a:off x="0" y="728663"/>
            <a:ext cx="8147050" cy="906462"/>
          </a:xfrm>
        </p:spPr>
        <p:txBody>
          <a:bodyPr/>
          <a:lstStyle/>
          <a:p>
            <a:pPr>
              <a:buFont typeface="Wingdings" pitchFamily="2" charset="2"/>
              <a:buChar char="Ø"/>
            </a:pPr>
            <a:r>
              <a:rPr lang="en-US"/>
              <a:t>Conclusion remarks for the Task 2 (1)</a:t>
            </a:r>
            <a:endParaRPr lang="ru-RU"/>
          </a:p>
        </p:txBody>
      </p:sp>
      <p:sp>
        <p:nvSpPr>
          <p:cNvPr id="874499" name="Rectangle 3"/>
          <p:cNvSpPr>
            <a:spLocks noChangeArrowheads="1"/>
          </p:cNvSpPr>
          <p:nvPr/>
        </p:nvSpPr>
        <p:spPr bwMode="auto">
          <a:xfrm>
            <a:off x="250825" y="1781175"/>
            <a:ext cx="8705850" cy="393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20000"/>
              </a:spcBef>
              <a:tabLst>
                <a:tab pos="457200" algn="l"/>
              </a:tabLst>
            </a:pPr>
            <a:r>
              <a:rPr lang="en-US" sz="2000" b="0" u="sng">
                <a:solidFill>
                  <a:srgbClr val="000066"/>
                </a:solidFill>
              </a:rPr>
              <a:t>The following qualitative effects have been detected</a:t>
            </a:r>
            <a:r>
              <a:rPr lang="ru-RU" sz="2000" b="0" u="sng">
                <a:solidFill>
                  <a:srgbClr val="000066"/>
                </a:solidFill>
              </a:rPr>
              <a:t>:</a:t>
            </a:r>
            <a:endParaRPr lang="en-US" sz="2000" b="0" u="sng">
              <a:solidFill>
                <a:srgbClr val="000066"/>
              </a:solidFill>
            </a:endParaRPr>
          </a:p>
          <a:p>
            <a:pPr>
              <a:spcBef>
                <a:spcPct val="20000"/>
              </a:spcBef>
              <a:buFont typeface="Wingdings" pitchFamily="2" charset="2"/>
              <a:buChar char="ü"/>
              <a:tabLst>
                <a:tab pos="457200" algn="l"/>
              </a:tabLst>
            </a:pPr>
            <a:r>
              <a:rPr lang="en-US" sz="2000" b="0">
                <a:solidFill>
                  <a:srgbClr val="000066"/>
                </a:solidFill>
              </a:rPr>
              <a:t>Decrease of the evaporation rate of melt components and fission</a:t>
            </a:r>
            <a:br>
              <a:rPr lang="en-US" sz="2000" b="0">
                <a:solidFill>
                  <a:srgbClr val="000066"/>
                </a:solidFill>
              </a:rPr>
            </a:br>
            <a:r>
              <a:rPr lang="en-US" sz="2000" b="0">
                <a:solidFill>
                  <a:srgbClr val="000066"/>
                </a:solidFill>
              </a:rPr>
              <a:t>   products, excluding molybdenum, after the increase of the corium</a:t>
            </a:r>
            <a:br>
              <a:rPr lang="en-US" sz="2000" b="0">
                <a:solidFill>
                  <a:srgbClr val="000066"/>
                </a:solidFill>
              </a:rPr>
            </a:br>
            <a:r>
              <a:rPr lang="en-US" sz="2000" b="0">
                <a:solidFill>
                  <a:srgbClr val="000066"/>
                </a:solidFill>
              </a:rPr>
              <a:t>   oxidation index.</a:t>
            </a:r>
            <a:r>
              <a:rPr lang="ru-RU" sz="2000" b="0">
                <a:solidFill>
                  <a:srgbClr val="000066"/>
                </a:solidFill>
              </a:rPr>
              <a:t> </a:t>
            </a:r>
            <a:r>
              <a:rPr lang="en-US" sz="2000" b="0">
                <a:solidFill>
                  <a:srgbClr val="000066"/>
                </a:solidFill>
              </a:rPr>
              <a:t>Therefore, melt oxidation in the catcher has in general</a:t>
            </a:r>
            <a:br>
              <a:rPr lang="en-US" sz="2000" b="0">
                <a:solidFill>
                  <a:srgbClr val="000066"/>
                </a:solidFill>
              </a:rPr>
            </a:br>
            <a:r>
              <a:rPr lang="en-US" sz="2000" b="0">
                <a:solidFill>
                  <a:srgbClr val="000066"/>
                </a:solidFill>
              </a:rPr>
              <a:t>   a positive influence on the radiation situation in the containment</a:t>
            </a:r>
          </a:p>
          <a:p>
            <a:pPr>
              <a:spcBef>
                <a:spcPct val="20000"/>
              </a:spcBef>
              <a:buFont typeface="Wingdings" pitchFamily="2" charset="2"/>
              <a:buChar char="ü"/>
              <a:tabLst>
                <a:tab pos="457200" algn="l"/>
              </a:tabLst>
            </a:pPr>
            <a:r>
              <a:rPr lang="en-US" sz="2000" b="0">
                <a:solidFill>
                  <a:srgbClr val="000066"/>
                </a:solidFill>
              </a:rPr>
              <a:t>Strong adhesion of the chemically prototypic corium aerosols, especially</a:t>
            </a:r>
            <a:br>
              <a:rPr lang="en-US" sz="2000" b="0">
                <a:solidFill>
                  <a:srgbClr val="000066"/>
                </a:solidFill>
              </a:rPr>
            </a:br>
            <a:r>
              <a:rPr lang="en-US" sz="2000" b="0">
                <a:solidFill>
                  <a:srgbClr val="000066"/>
                </a:solidFill>
              </a:rPr>
              <a:t>   to cold metallic surfaces. This also reduces the release of aerosols into</a:t>
            </a:r>
            <a:br>
              <a:rPr lang="en-US" sz="2000" b="0">
                <a:solidFill>
                  <a:srgbClr val="000066"/>
                </a:solidFill>
              </a:rPr>
            </a:br>
            <a:r>
              <a:rPr lang="en-US" sz="2000" b="0">
                <a:solidFill>
                  <a:srgbClr val="000066"/>
                </a:solidFill>
              </a:rPr>
              <a:t>   atmosphere of the containment.</a:t>
            </a:r>
            <a:r>
              <a:rPr lang="ru-RU" sz="2000" b="0">
                <a:solidFill>
                  <a:srgbClr val="000066"/>
                </a:solidFill>
              </a:rPr>
              <a:t> </a:t>
            </a:r>
            <a:endParaRPr lang="en-US" sz="2000" b="0">
              <a:solidFill>
                <a:srgbClr val="000066"/>
              </a:solidFill>
            </a:endParaRPr>
          </a:p>
          <a:p>
            <a:pPr>
              <a:spcBef>
                <a:spcPct val="20000"/>
              </a:spcBef>
              <a:buFont typeface="Wingdings" pitchFamily="2" charset="2"/>
              <a:buChar char="ü"/>
              <a:tabLst>
                <a:tab pos="457200" algn="l"/>
              </a:tabLst>
            </a:pPr>
            <a:r>
              <a:rPr lang="en-US" sz="2000" b="0">
                <a:solidFill>
                  <a:srgbClr val="000066"/>
                </a:solidFill>
              </a:rPr>
              <a:t>Kinetics of melt oxidation is controlled by the supply of oxidizer to the pool</a:t>
            </a:r>
            <a:br>
              <a:rPr lang="en-US" sz="2000" b="0">
                <a:solidFill>
                  <a:srgbClr val="000066"/>
                </a:solidFill>
              </a:rPr>
            </a:br>
            <a:r>
              <a:rPr lang="en-US" sz="2000" b="0">
                <a:solidFill>
                  <a:srgbClr val="000066"/>
                </a:solidFill>
              </a:rPr>
              <a:t>   surface, i.e., depends on characteristics of the steam-gas mixture natural</a:t>
            </a:r>
            <a:br>
              <a:rPr lang="en-US" sz="2000" b="0">
                <a:solidFill>
                  <a:srgbClr val="000066"/>
                </a:solidFill>
              </a:rPr>
            </a:br>
            <a:r>
              <a:rPr lang="en-US" sz="2000" b="0">
                <a:solidFill>
                  <a:srgbClr val="000066"/>
                </a:solidFill>
              </a:rPr>
              <a:t>   convection in the reactor at the in-vessel stage of a severe accident, or in</a:t>
            </a:r>
            <a:br>
              <a:rPr lang="en-US" sz="2000" b="0">
                <a:solidFill>
                  <a:srgbClr val="000066"/>
                </a:solidFill>
              </a:rPr>
            </a:br>
            <a:r>
              <a:rPr lang="en-US" sz="2000" b="0">
                <a:solidFill>
                  <a:srgbClr val="000066"/>
                </a:solidFill>
              </a:rPr>
              <a:t>   the reactor shaft at the ex-vessel stage</a:t>
            </a:r>
            <a:endParaRPr lang="ru-RU" sz="2000" b="0">
              <a:solidFill>
                <a:srgbClr val="000066"/>
              </a:solidFill>
            </a:endParaRPr>
          </a:p>
        </p:txBody>
      </p:sp>
      <p:sp>
        <p:nvSpPr>
          <p:cNvPr id="874500" name="Rectangle 4"/>
          <p:cNvSpPr>
            <a:spLocks noChangeArrowheads="1"/>
          </p:cNvSpPr>
          <p:nvPr/>
        </p:nvSpPr>
        <p:spPr bwMode="auto">
          <a:xfrm>
            <a:off x="758825" y="280988"/>
            <a:ext cx="7772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WP2: FP release from molten corium pool</a:t>
            </a:r>
            <a:r>
              <a:rPr lang="ru-RU" sz="2200" b="0">
                <a:latin typeface="Arial Black" pitchFamily="34" charset="0"/>
              </a:rPr>
              <a:t> </a:t>
            </a:r>
            <a:r>
              <a:rPr lang="en-US" sz="2200" b="0">
                <a:latin typeface="Arial Black" pitchFamily="34" charset="0"/>
              </a:rPr>
              <a:t>(Task2)</a:t>
            </a:r>
            <a:endParaRPr lang="ru-RU" sz="2200" b="0">
              <a:latin typeface="Arial Black" pitchFamily="34" charset="0"/>
            </a:endParaRPr>
          </a:p>
        </p:txBody>
      </p:sp>
      <p:sp>
        <p:nvSpPr>
          <p:cNvPr id="874502" name="Text Box 6"/>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11</a:t>
            </a:r>
            <a:endParaRPr lang="ru-RU" sz="1000">
              <a:latin typeface="Arial" pitchFamily="34" charset="0"/>
            </a:endParaRPr>
          </a:p>
        </p:txBody>
      </p:sp>
    </p:spTree>
  </p:cSld>
  <p:clrMapOvr>
    <a:masterClrMapping/>
  </p:clrMapOvr>
  <p:transition advClick="0">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Rectangle 2"/>
          <p:cNvSpPr>
            <a:spLocks noGrp="1" noChangeArrowheads="1"/>
          </p:cNvSpPr>
          <p:nvPr>
            <p:ph type="title"/>
          </p:nvPr>
        </p:nvSpPr>
        <p:spPr>
          <a:xfrm>
            <a:off x="431800" y="908050"/>
            <a:ext cx="8253413" cy="677863"/>
          </a:xfrm>
        </p:spPr>
        <p:txBody>
          <a:bodyPr/>
          <a:lstStyle/>
          <a:p>
            <a:pPr>
              <a:buFont typeface="Wingdings" pitchFamily="2" charset="2"/>
              <a:buChar char="Ø"/>
            </a:pPr>
            <a:r>
              <a:rPr lang="en-US"/>
              <a:t>Conclusion remarks for the Task 2 </a:t>
            </a:r>
            <a:r>
              <a:rPr lang="ru-RU"/>
              <a:t>(2)</a:t>
            </a:r>
          </a:p>
        </p:txBody>
      </p:sp>
      <p:sp>
        <p:nvSpPr>
          <p:cNvPr id="875523" name="Rectangle 3"/>
          <p:cNvSpPr>
            <a:spLocks noChangeArrowheads="1"/>
          </p:cNvSpPr>
          <p:nvPr/>
        </p:nvSpPr>
        <p:spPr bwMode="auto">
          <a:xfrm>
            <a:off x="250825" y="1989138"/>
            <a:ext cx="8628063"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457200" algn="l"/>
              </a:tabLst>
            </a:pPr>
            <a:r>
              <a:rPr lang="en-US" sz="2000" b="0" u="sng">
                <a:solidFill>
                  <a:srgbClr val="000066"/>
                </a:solidFill>
              </a:rPr>
              <a:t>Qualitative effects</a:t>
            </a:r>
            <a:r>
              <a:rPr lang="ru-RU" sz="2000" b="0" u="sng">
                <a:solidFill>
                  <a:srgbClr val="000066"/>
                </a:solidFill>
              </a:rPr>
              <a:t> (2):</a:t>
            </a:r>
            <a:endParaRPr lang="ru-RU" sz="2000" b="0">
              <a:solidFill>
                <a:srgbClr val="000066"/>
              </a:solidFill>
            </a:endParaRPr>
          </a:p>
          <a:p>
            <a:pPr>
              <a:tabLst>
                <a:tab pos="457200" algn="l"/>
              </a:tabLst>
            </a:pPr>
            <a:endParaRPr lang="ru-RU" sz="2000" b="0">
              <a:solidFill>
                <a:srgbClr val="000066"/>
              </a:solidFill>
            </a:endParaRPr>
          </a:p>
          <a:p>
            <a:pPr>
              <a:buFont typeface="Wingdings" pitchFamily="2" charset="2"/>
              <a:buChar char="ü"/>
              <a:tabLst>
                <a:tab pos="457200" algn="l"/>
              </a:tabLst>
            </a:pPr>
            <a:r>
              <a:rPr lang="en-US" sz="2000" b="0">
                <a:solidFill>
                  <a:srgbClr val="000066"/>
                </a:solidFill>
              </a:rPr>
              <a:t>The submicron particles fraction in the release is noticeable. Their inertia</a:t>
            </a:r>
            <a:br>
              <a:rPr lang="en-US" sz="2000" b="0">
                <a:solidFill>
                  <a:srgbClr val="000066"/>
                </a:solidFill>
              </a:rPr>
            </a:br>
            <a:r>
              <a:rPr lang="en-US" sz="2000" b="0">
                <a:solidFill>
                  <a:srgbClr val="000066"/>
                </a:solidFill>
              </a:rPr>
              <a:t>   and gravitational deposition are weak. This fraction keeps increasing</a:t>
            </a:r>
            <a:br>
              <a:rPr lang="en-US" sz="2000" b="0">
                <a:solidFill>
                  <a:srgbClr val="000066"/>
                </a:solidFill>
              </a:rPr>
            </a:br>
            <a:r>
              <a:rPr lang="en-US" sz="2000" b="0">
                <a:solidFill>
                  <a:srgbClr val="000066"/>
                </a:solidFill>
              </a:rPr>
              <a:t>   during the melt surface oxidation. Characteristics of the aerosol release</a:t>
            </a:r>
            <a:br>
              <a:rPr lang="en-US" sz="2000" b="0">
                <a:solidFill>
                  <a:srgbClr val="000066"/>
                </a:solidFill>
              </a:rPr>
            </a:br>
            <a:r>
              <a:rPr lang="en-US" sz="2000" b="0">
                <a:solidFill>
                  <a:srgbClr val="000066"/>
                </a:solidFill>
              </a:rPr>
              <a:t>   during melt oxidation at its interaction with sacrificial material have not</a:t>
            </a:r>
            <a:br>
              <a:rPr lang="en-US" sz="2000" b="0">
                <a:solidFill>
                  <a:srgbClr val="000066"/>
                </a:solidFill>
              </a:rPr>
            </a:br>
            <a:r>
              <a:rPr lang="en-US" sz="2000" b="0">
                <a:solidFill>
                  <a:srgbClr val="000066"/>
                </a:solidFill>
              </a:rPr>
              <a:t>   been determined yet </a:t>
            </a:r>
          </a:p>
          <a:p>
            <a:pPr>
              <a:buFont typeface="Wingdings" pitchFamily="2" charset="2"/>
              <a:buChar char="ü"/>
              <a:tabLst>
                <a:tab pos="457200" algn="l"/>
              </a:tabLst>
            </a:pPr>
            <a:endParaRPr lang="ru-RU" sz="2000" b="0">
              <a:solidFill>
                <a:srgbClr val="000066"/>
              </a:solidFill>
            </a:endParaRPr>
          </a:p>
          <a:p>
            <a:pPr>
              <a:buFont typeface="Wingdings" pitchFamily="2" charset="2"/>
              <a:buChar char="ü"/>
              <a:tabLst>
                <a:tab pos="457200" algn="l"/>
              </a:tabLst>
            </a:pPr>
            <a:r>
              <a:rPr lang="en-US" sz="2000" b="0">
                <a:solidFill>
                  <a:srgbClr val="000066"/>
                </a:solidFill>
              </a:rPr>
              <a:t>There exists evidence that ruthenium and a part of molybdenum, which</a:t>
            </a:r>
            <a:br>
              <a:rPr lang="en-US" sz="2000" b="0">
                <a:solidFill>
                  <a:srgbClr val="000066"/>
                </a:solidFill>
              </a:rPr>
            </a:br>
            <a:r>
              <a:rPr lang="en-US" sz="2000" b="0">
                <a:solidFill>
                  <a:srgbClr val="000066"/>
                </a:solidFill>
              </a:rPr>
              <a:t>   concentrate in the metallic melt, stratify in molten corium C 100</a:t>
            </a:r>
            <a:r>
              <a:rPr lang="ru-RU" sz="2000" b="0">
                <a:solidFill>
                  <a:srgbClr val="000066"/>
                </a:solidFill>
              </a:rPr>
              <a:t>. </a:t>
            </a:r>
            <a:r>
              <a:rPr lang="en-US" sz="2000" b="0">
                <a:solidFill>
                  <a:srgbClr val="000066"/>
                </a:solidFill>
              </a:rPr>
              <a:t>Under</a:t>
            </a:r>
            <a:br>
              <a:rPr lang="en-US" sz="2000" b="0">
                <a:solidFill>
                  <a:srgbClr val="000066"/>
                </a:solidFill>
              </a:rPr>
            </a:br>
            <a:r>
              <a:rPr lang="en-US" sz="2000" b="0">
                <a:solidFill>
                  <a:srgbClr val="000066"/>
                </a:solidFill>
              </a:rPr>
              <a:t>   conditions of the test, no release of gaseous RuO</a:t>
            </a:r>
            <a:r>
              <a:rPr lang="ru-RU" sz="2000" b="0" baseline="-25000">
                <a:solidFill>
                  <a:srgbClr val="000066"/>
                </a:solidFill>
              </a:rPr>
              <a:t>4</a:t>
            </a:r>
            <a:r>
              <a:rPr lang="ru-RU" sz="2000" b="0">
                <a:solidFill>
                  <a:srgbClr val="000066"/>
                </a:solidFill>
              </a:rPr>
              <a:t> </a:t>
            </a:r>
            <a:r>
              <a:rPr lang="en-US" sz="2000" b="0">
                <a:solidFill>
                  <a:srgbClr val="000066"/>
                </a:solidFill>
              </a:rPr>
              <a:t>was recorded after</a:t>
            </a:r>
            <a:br>
              <a:rPr lang="en-US" sz="2000" b="0">
                <a:solidFill>
                  <a:srgbClr val="000066"/>
                </a:solidFill>
              </a:rPr>
            </a:br>
            <a:r>
              <a:rPr lang="en-US" sz="2000" b="0">
                <a:solidFill>
                  <a:srgbClr val="000066"/>
                </a:solidFill>
              </a:rPr>
              <a:t>   free zirconium in the melt has oxidized completely</a:t>
            </a:r>
            <a:endParaRPr lang="ru-RU" sz="2000" b="0">
              <a:solidFill>
                <a:srgbClr val="000066"/>
              </a:solidFill>
            </a:endParaRPr>
          </a:p>
        </p:txBody>
      </p:sp>
      <p:sp>
        <p:nvSpPr>
          <p:cNvPr id="875524" name="Rectangle 4"/>
          <p:cNvSpPr>
            <a:spLocks noChangeArrowheads="1"/>
          </p:cNvSpPr>
          <p:nvPr/>
        </p:nvSpPr>
        <p:spPr bwMode="auto">
          <a:xfrm>
            <a:off x="758825" y="280988"/>
            <a:ext cx="7772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WP2: FP release from molten corium pool</a:t>
            </a:r>
            <a:r>
              <a:rPr lang="ru-RU" sz="2200" b="0">
                <a:latin typeface="Arial Black" pitchFamily="34" charset="0"/>
              </a:rPr>
              <a:t> </a:t>
            </a:r>
            <a:r>
              <a:rPr lang="en-US" sz="2200" b="0">
                <a:latin typeface="Arial Black" pitchFamily="34" charset="0"/>
              </a:rPr>
              <a:t>(Task2)</a:t>
            </a:r>
            <a:endParaRPr lang="ru-RU" sz="2200" b="0">
              <a:latin typeface="Arial Black" pitchFamily="34" charset="0"/>
            </a:endParaRPr>
          </a:p>
        </p:txBody>
      </p:sp>
      <p:sp>
        <p:nvSpPr>
          <p:cNvPr id="875525" name="Text Box 5"/>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12</a:t>
            </a:r>
            <a:endParaRPr lang="ru-RU" sz="1000">
              <a:latin typeface="Arial" pitchFamily="34" charset="0"/>
            </a:endParaRPr>
          </a:p>
        </p:txBody>
      </p:sp>
    </p:spTree>
  </p:cSld>
  <p:clrMapOvr>
    <a:masterClrMapping/>
  </p:clrMapOvr>
  <p:transition advClick="0">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title"/>
          </p:nvPr>
        </p:nvSpPr>
        <p:spPr>
          <a:xfrm>
            <a:off x="250825" y="728663"/>
            <a:ext cx="8180388" cy="804862"/>
          </a:xfrm>
        </p:spPr>
        <p:txBody>
          <a:bodyPr/>
          <a:lstStyle/>
          <a:p>
            <a:pPr>
              <a:buFont typeface="Wingdings" pitchFamily="2" charset="2"/>
              <a:buChar char="Ø"/>
            </a:pPr>
            <a:r>
              <a:rPr lang="en-US"/>
              <a:t>Conclusion remarks for the Task 2 (3)</a:t>
            </a:r>
            <a:endParaRPr lang="ru-RU"/>
          </a:p>
        </p:txBody>
      </p:sp>
      <p:sp>
        <p:nvSpPr>
          <p:cNvPr id="876547" name="Rectangle 3"/>
          <p:cNvSpPr>
            <a:spLocks noChangeArrowheads="1"/>
          </p:cNvSpPr>
          <p:nvPr/>
        </p:nvSpPr>
        <p:spPr bwMode="auto">
          <a:xfrm>
            <a:off x="250825" y="1808163"/>
            <a:ext cx="8628063"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tabLst>
                <a:tab pos="457200" algn="l"/>
              </a:tabLst>
            </a:pPr>
            <a:r>
              <a:rPr lang="en-US" sz="2000" b="0" u="sng">
                <a:solidFill>
                  <a:srgbClr val="000066"/>
                </a:solidFill>
              </a:rPr>
              <a:t>The obtained quantitative results</a:t>
            </a:r>
            <a:r>
              <a:rPr lang="ru-RU" sz="2000" b="0">
                <a:solidFill>
                  <a:srgbClr val="000066"/>
                </a:solidFill>
              </a:rPr>
              <a:t> </a:t>
            </a:r>
            <a:r>
              <a:rPr lang="en-US" sz="2000" b="0">
                <a:solidFill>
                  <a:srgbClr val="000066"/>
                </a:solidFill>
              </a:rPr>
              <a:t>can be used for the development and verification of models and codes which describe the release of FP during a severe accident.</a:t>
            </a:r>
            <a:r>
              <a:rPr lang="ru-RU" sz="2000" b="0">
                <a:solidFill>
                  <a:srgbClr val="000066"/>
                </a:solidFill>
              </a:rPr>
              <a:t> </a:t>
            </a:r>
            <a:endParaRPr lang="en-US" sz="2000" b="0">
              <a:solidFill>
                <a:srgbClr val="000066"/>
              </a:solidFill>
            </a:endParaRPr>
          </a:p>
          <a:p>
            <a:pPr eaLnBrk="0" hangingPunct="0">
              <a:tabLst>
                <a:tab pos="457200" algn="l"/>
              </a:tabLst>
            </a:pPr>
            <a:endParaRPr lang="en-US" sz="2000" b="0">
              <a:solidFill>
                <a:srgbClr val="000066"/>
              </a:solidFill>
            </a:endParaRPr>
          </a:p>
          <a:p>
            <a:pPr eaLnBrk="0" hangingPunct="0">
              <a:tabLst>
                <a:tab pos="457200" algn="l"/>
              </a:tabLst>
            </a:pPr>
            <a:r>
              <a:rPr lang="en-US" sz="2000" b="0">
                <a:solidFill>
                  <a:srgbClr val="000066"/>
                </a:solidFill>
              </a:rPr>
              <a:t>These results include</a:t>
            </a:r>
            <a:r>
              <a:rPr lang="ru-RU" sz="2000" b="0">
                <a:solidFill>
                  <a:srgbClr val="000066"/>
                </a:solidFill>
              </a:rPr>
              <a:t>:  </a:t>
            </a:r>
          </a:p>
          <a:p>
            <a:pPr eaLnBrk="0" hangingPunct="0">
              <a:buFont typeface="Wingdings" pitchFamily="2" charset="2"/>
              <a:buChar char="ü"/>
              <a:tabLst>
                <a:tab pos="457200" algn="l"/>
              </a:tabLst>
            </a:pPr>
            <a:r>
              <a:rPr lang="en-US" sz="2000" b="0">
                <a:solidFill>
                  <a:srgbClr val="000066"/>
                </a:solidFill>
              </a:rPr>
              <a:t>Correlations of the element release rates with the melt temperature and</a:t>
            </a:r>
            <a:br>
              <a:rPr lang="en-US" sz="2000" b="0">
                <a:solidFill>
                  <a:srgbClr val="000066"/>
                </a:solidFill>
              </a:rPr>
            </a:br>
            <a:r>
              <a:rPr lang="en-US" sz="2000" b="0">
                <a:solidFill>
                  <a:srgbClr val="000066"/>
                </a:solidFill>
              </a:rPr>
              <a:t> oxidation index</a:t>
            </a:r>
            <a:endParaRPr lang="ru-RU" sz="2000" b="0">
              <a:solidFill>
                <a:srgbClr val="000066"/>
              </a:solidFill>
            </a:endParaRPr>
          </a:p>
          <a:p>
            <a:pPr eaLnBrk="0" hangingPunct="0">
              <a:buFont typeface="Wingdings" pitchFamily="2" charset="2"/>
              <a:buChar char="ü"/>
              <a:tabLst>
                <a:tab pos="457200" algn="l"/>
              </a:tabLst>
            </a:pPr>
            <a:r>
              <a:rPr lang="en-US" sz="2000" b="0">
                <a:solidFill>
                  <a:srgbClr val="000066"/>
                </a:solidFill>
              </a:rPr>
              <a:t>Aerosols chemical and phase composition</a:t>
            </a:r>
            <a:endParaRPr lang="ru-RU" sz="2000" b="0">
              <a:solidFill>
                <a:srgbClr val="000066"/>
              </a:solidFill>
            </a:endParaRPr>
          </a:p>
          <a:p>
            <a:pPr eaLnBrk="0" hangingPunct="0">
              <a:buFont typeface="Wingdings" pitchFamily="2" charset="2"/>
              <a:buChar char="ü"/>
              <a:tabLst>
                <a:tab pos="457200" algn="l"/>
              </a:tabLst>
            </a:pPr>
            <a:r>
              <a:rPr lang="en-US" sz="2000" b="0">
                <a:solidFill>
                  <a:srgbClr val="000066"/>
                </a:solidFill>
              </a:rPr>
              <a:t>Dispersion and masses of aerosols collected along the facility duct at</a:t>
            </a:r>
            <a:br>
              <a:rPr lang="en-US" sz="2000" b="0">
                <a:solidFill>
                  <a:srgbClr val="000066"/>
                </a:solidFill>
              </a:rPr>
            </a:br>
            <a:r>
              <a:rPr lang="en-US" sz="2000" b="0">
                <a:solidFill>
                  <a:srgbClr val="000066"/>
                </a:solidFill>
              </a:rPr>
              <a:t>   different distances from the release source</a:t>
            </a:r>
          </a:p>
          <a:p>
            <a:pPr eaLnBrk="0" hangingPunct="0">
              <a:buFont typeface="Wingdings" pitchFamily="2" charset="2"/>
              <a:buChar char="ü"/>
              <a:tabLst>
                <a:tab pos="457200" algn="l"/>
              </a:tabLst>
            </a:pPr>
            <a:endParaRPr lang="en-US" sz="2000" b="0">
              <a:solidFill>
                <a:srgbClr val="000066"/>
              </a:solidFill>
            </a:endParaRPr>
          </a:p>
          <a:p>
            <a:pPr eaLnBrk="0" hangingPunct="0">
              <a:tabLst>
                <a:tab pos="457200" algn="l"/>
              </a:tabLst>
            </a:pPr>
            <a:r>
              <a:rPr lang="en-US" sz="2000" b="0">
                <a:solidFill>
                  <a:srgbClr val="000066"/>
                </a:solidFill>
              </a:rPr>
              <a:t>For verification use of the data, the report offers the facility’s design and geometry, in particular, of its gas-aerosol duct, as well as characteristics of the gas-aerosol mixture flow</a:t>
            </a:r>
            <a:endParaRPr lang="ru-RU" sz="2000" b="0">
              <a:solidFill>
                <a:srgbClr val="000066"/>
              </a:solidFill>
            </a:endParaRPr>
          </a:p>
        </p:txBody>
      </p:sp>
      <p:sp>
        <p:nvSpPr>
          <p:cNvPr id="876548" name="Rectangle 4"/>
          <p:cNvSpPr>
            <a:spLocks noChangeArrowheads="1"/>
          </p:cNvSpPr>
          <p:nvPr/>
        </p:nvSpPr>
        <p:spPr bwMode="auto">
          <a:xfrm>
            <a:off x="758825" y="280988"/>
            <a:ext cx="7772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WP2: FP release from molten corium pool</a:t>
            </a:r>
            <a:r>
              <a:rPr lang="ru-RU" sz="2200" b="0">
                <a:latin typeface="Arial Black" pitchFamily="34" charset="0"/>
              </a:rPr>
              <a:t> </a:t>
            </a:r>
            <a:r>
              <a:rPr lang="en-US" sz="2200" b="0">
                <a:latin typeface="Arial Black" pitchFamily="34" charset="0"/>
              </a:rPr>
              <a:t>(Task2)</a:t>
            </a:r>
            <a:endParaRPr lang="ru-RU" sz="2200" b="0">
              <a:latin typeface="Arial Black" pitchFamily="34" charset="0"/>
            </a:endParaRPr>
          </a:p>
        </p:txBody>
      </p:sp>
      <p:sp>
        <p:nvSpPr>
          <p:cNvPr id="876549" name="Text Box 5"/>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13</a:t>
            </a:r>
            <a:endParaRPr lang="ru-RU" sz="1000">
              <a:latin typeface="Arial" pitchFamily="34" charset="0"/>
            </a:endParaRPr>
          </a:p>
        </p:txBody>
      </p:sp>
    </p:spTree>
  </p:cSld>
  <p:clrMapOvr>
    <a:masterClrMapping/>
  </p:clrMapOvr>
  <p:transition advClick="0">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1" name="Rectangle 3"/>
          <p:cNvSpPr>
            <a:spLocks noGrp="1" noChangeArrowheads="1"/>
          </p:cNvSpPr>
          <p:nvPr>
            <p:ph type="body" idx="1"/>
          </p:nvPr>
        </p:nvSpPr>
        <p:spPr>
          <a:xfrm>
            <a:off x="611188" y="1268413"/>
            <a:ext cx="8215312" cy="4114800"/>
          </a:xfrm>
        </p:spPr>
        <p:txBody>
          <a:bodyPr/>
          <a:lstStyle/>
          <a:p>
            <a:pPr marL="342900" indent="-342900" defTabSz="914400"/>
            <a:r>
              <a:rPr lang="en-US" sz="2100">
                <a:solidFill>
                  <a:srgbClr val="990000"/>
                </a:solidFill>
              </a:rPr>
              <a:t>Objective of work</a:t>
            </a:r>
          </a:p>
          <a:p>
            <a:pPr marL="342900" indent="-342900" defTabSz="914400">
              <a:buFontTx/>
              <a:buNone/>
            </a:pPr>
            <a:r>
              <a:rPr lang="en-US" sz="2100"/>
              <a:t> </a:t>
            </a:r>
          </a:p>
          <a:p>
            <a:pPr marL="342900" indent="-342900" defTabSz="914400">
              <a:buFontTx/>
              <a:buNone/>
            </a:pPr>
            <a:r>
              <a:rPr lang="en-US" sz="2100"/>
              <a:t> </a:t>
            </a:r>
            <a:r>
              <a:rPr lang="en-US" sz="2100" b="0"/>
              <a:t>- Modeling of fission product release from the molten corium at the reactor vessel bottom</a:t>
            </a:r>
          </a:p>
          <a:p>
            <a:pPr marL="342900" indent="-342900" defTabSz="914400">
              <a:buFontTx/>
              <a:buNone/>
            </a:pPr>
            <a:endParaRPr lang="en-US" sz="2100" b="0"/>
          </a:p>
          <a:p>
            <a:pPr marL="342900" indent="-342900" defTabSz="914400"/>
            <a:r>
              <a:rPr lang="en-US" sz="2100">
                <a:solidFill>
                  <a:srgbClr val="990000"/>
                </a:solidFill>
              </a:rPr>
              <a:t>Status of the work</a:t>
            </a:r>
          </a:p>
          <a:p>
            <a:pPr marL="342900" indent="-342900" defTabSz="914400">
              <a:buFontTx/>
              <a:buNone/>
            </a:pPr>
            <a:endParaRPr lang="en-US" sz="2100"/>
          </a:p>
          <a:p>
            <a:pPr marL="342900" indent="-342900" defTabSz="914400">
              <a:buFontTx/>
              <a:buNone/>
            </a:pPr>
            <a:r>
              <a:rPr lang="en-US" sz="2100" b="0"/>
              <a:t> - Two approaches: molecular and atomic</a:t>
            </a:r>
          </a:p>
          <a:p>
            <a:pPr marL="342900" indent="-342900" defTabSz="914400">
              <a:buFontTx/>
              <a:buNone/>
            </a:pPr>
            <a:r>
              <a:rPr lang="en-US" sz="2100" b="0"/>
              <a:t> - Both models predict release rate of FPs: Mo, Ru, Ba, Sr, Ce, La </a:t>
            </a:r>
          </a:p>
          <a:p>
            <a:pPr marL="342900" indent="-342900" defTabSz="914400">
              <a:buFontTx/>
              <a:buNone/>
            </a:pPr>
            <a:r>
              <a:rPr lang="en-US" sz="2100" b="0"/>
              <a:t> - Model predictions are compared with EV-1 experimental results </a:t>
            </a:r>
          </a:p>
          <a:p>
            <a:pPr marL="342900" indent="-342900" defTabSz="914400">
              <a:buFontTx/>
              <a:buNone/>
            </a:pPr>
            <a:endParaRPr lang="en-US" sz="2100"/>
          </a:p>
        </p:txBody>
      </p:sp>
      <p:sp>
        <p:nvSpPr>
          <p:cNvPr id="87757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77573" name="Rectangle 5"/>
          <p:cNvSpPr>
            <a:spLocks noChangeArrowheads="1"/>
          </p:cNvSpPr>
          <p:nvPr/>
        </p:nvSpPr>
        <p:spPr bwMode="auto">
          <a:xfrm>
            <a:off x="539750" y="280988"/>
            <a:ext cx="8280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WP2: FP release from molten pool modeling (Task 3)</a:t>
            </a:r>
            <a:endParaRPr lang="ru-RU" sz="2200" b="0">
              <a:latin typeface="Arial Black" pitchFamily="34" charset="0"/>
            </a:endParaRPr>
          </a:p>
        </p:txBody>
      </p:sp>
      <p:sp>
        <p:nvSpPr>
          <p:cNvPr id="877575" name="Text Box 7"/>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14</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619" name="Rectangle 3"/>
          <p:cNvSpPr>
            <a:spLocks noGrp="1" noChangeArrowheads="1"/>
          </p:cNvSpPr>
          <p:nvPr>
            <p:ph type="body" idx="1"/>
          </p:nvPr>
        </p:nvSpPr>
        <p:spPr>
          <a:xfrm>
            <a:off x="468313" y="908050"/>
            <a:ext cx="8424862" cy="5616575"/>
          </a:xfrm>
        </p:spPr>
        <p:txBody>
          <a:bodyPr/>
          <a:lstStyle/>
          <a:p>
            <a:pPr marL="342900" indent="-342900" defTabSz="914400">
              <a:lnSpc>
                <a:spcPct val="80000"/>
              </a:lnSpc>
              <a:buFontTx/>
              <a:buNone/>
            </a:pPr>
            <a:r>
              <a:rPr lang="en-US" sz="2200"/>
              <a:t> 	</a:t>
            </a:r>
            <a:r>
              <a:rPr lang="en-US" sz="2200">
                <a:solidFill>
                  <a:srgbClr val="990000"/>
                </a:solidFill>
              </a:rPr>
              <a:t>Model assumptions</a:t>
            </a:r>
          </a:p>
          <a:p>
            <a:pPr marL="342900" indent="-342900" defTabSz="914400">
              <a:lnSpc>
                <a:spcPct val="80000"/>
              </a:lnSpc>
            </a:pPr>
            <a:endParaRPr lang="en-US" sz="2200"/>
          </a:p>
          <a:p>
            <a:pPr marL="342900" indent="-342900" defTabSz="914400">
              <a:lnSpc>
                <a:spcPct val="80000"/>
              </a:lnSpc>
              <a:buFontTx/>
              <a:buNone/>
            </a:pPr>
            <a:r>
              <a:rPr lang="en-US" sz="1800" b="0"/>
              <a:t>	- </a:t>
            </a:r>
            <a:r>
              <a:rPr lang="en-US" sz="1800"/>
              <a:t>Consider only evaporation in vessel</a:t>
            </a:r>
          </a:p>
          <a:p>
            <a:pPr marL="342900" indent="-342900" defTabSz="914400">
              <a:lnSpc>
                <a:spcPct val="80000"/>
              </a:lnSpc>
              <a:buFontTx/>
              <a:buNone/>
            </a:pPr>
            <a:r>
              <a:rPr lang="en-US" sz="1800"/>
              <a:t>	- No gas bubbles in molten corium</a:t>
            </a:r>
          </a:p>
          <a:p>
            <a:pPr marL="342900" indent="-342900" defTabSz="914400">
              <a:lnSpc>
                <a:spcPct val="80000"/>
              </a:lnSpc>
              <a:buFontTx/>
              <a:buNone/>
            </a:pPr>
            <a:r>
              <a:rPr lang="en-US" sz="1800"/>
              <a:t>	- Evaporation from open surface of melt</a:t>
            </a:r>
          </a:p>
          <a:p>
            <a:pPr marL="342900" indent="-342900" defTabSz="914400">
              <a:lnSpc>
                <a:spcPct val="80000"/>
              </a:lnSpc>
              <a:buFontTx/>
              <a:buNone/>
            </a:pPr>
            <a:endParaRPr lang="en-US" sz="1800"/>
          </a:p>
          <a:p>
            <a:pPr marL="342900" indent="-342900" defTabSz="914400">
              <a:lnSpc>
                <a:spcPct val="80000"/>
              </a:lnSpc>
              <a:buFontTx/>
              <a:buNone/>
            </a:pPr>
            <a:r>
              <a:rPr lang="en-US" sz="1800" b="0"/>
              <a:t>	</a:t>
            </a:r>
            <a:r>
              <a:rPr lang="en-US" sz="2200">
                <a:solidFill>
                  <a:srgbClr val="990000"/>
                </a:solidFill>
              </a:rPr>
              <a:t>Atomic model</a:t>
            </a:r>
          </a:p>
          <a:p>
            <a:pPr marL="342900" indent="-342900" defTabSz="914400">
              <a:lnSpc>
                <a:spcPct val="80000"/>
              </a:lnSpc>
              <a:buFontTx/>
              <a:buNone/>
            </a:pPr>
            <a:endParaRPr lang="en-US" sz="2200"/>
          </a:p>
          <a:p>
            <a:pPr marL="342900" indent="-342900" defTabSz="914400">
              <a:lnSpc>
                <a:spcPct val="80000"/>
              </a:lnSpc>
              <a:buFontTx/>
              <a:buNone/>
            </a:pPr>
            <a:r>
              <a:rPr lang="en-US" sz="1800"/>
              <a:t>	</a:t>
            </a:r>
            <a:r>
              <a:rPr lang="en-US" sz="1800" b="0"/>
              <a:t>- </a:t>
            </a:r>
            <a:r>
              <a:rPr lang="en-US" sz="1800"/>
              <a:t>Melt is atomic regular mixture</a:t>
            </a:r>
          </a:p>
          <a:p>
            <a:pPr marL="342900" indent="-342900" defTabSz="914400">
              <a:lnSpc>
                <a:spcPct val="80000"/>
              </a:lnSpc>
              <a:buFontTx/>
              <a:buNone/>
            </a:pPr>
            <a:r>
              <a:rPr lang="en-US" sz="1800"/>
              <a:t>	- Evaporation rate is described by Langmuir model</a:t>
            </a:r>
          </a:p>
          <a:p>
            <a:pPr marL="342900" indent="-342900" defTabSz="914400">
              <a:lnSpc>
                <a:spcPct val="80000"/>
              </a:lnSpc>
              <a:buFontTx/>
              <a:buNone/>
            </a:pPr>
            <a:endParaRPr lang="en-US" sz="1800"/>
          </a:p>
          <a:p>
            <a:pPr marL="342900" indent="-342900" defTabSz="914400">
              <a:lnSpc>
                <a:spcPct val="80000"/>
              </a:lnSpc>
              <a:buFontTx/>
              <a:buNone/>
            </a:pPr>
            <a:r>
              <a:rPr lang="en-US" sz="1800"/>
              <a:t>	</a:t>
            </a:r>
            <a:r>
              <a:rPr lang="en-US" sz="1800">
                <a:solidFill>
                  <a:srgbClr val="990000"/>
                </a:solidFill>
              </a:rPr>
              <a:t> </a:t>
            </a:r>
            <a:r>
              <a:rPr lang="en-US" sz="2200">
                <a:solidFill>
                  <a:srgbClr val="990000"/>
                </a:solidFill>
              </a:rPr>
              <a:t>Molecular model</a:t>
            </a:r>
          </a:p>
          <a:p>
            <a:pPr marL="342900" indent="-342900" defTabSz="914400">
              <a:lnSpc>
                <a:spcPct val="80000"/>
              </a:lnSpc>
              <a:buFontTx/>
              <a:buNone/>
            </a:pPr>
            <a:endParaRPr lang="en-US" sz="2200" b="0"/>
          </a:p>
          <a:p>
            <a:pPr marL="342900" indent="-342900" defTabSz="914400">
              <a:lnSpc>
                <a:spcPct val="80000"/>
              </a:lnSpc>
              <a:buFontTx/>
              <a:buNone/>
            </a:pPr>
            <a:r>
              <a:rPr lang="en-US" sz="1800" b="0"/>
              <a:t>	- </a:t>
            </a:r>
            <a:r>
              <a:rPr lang="en-US" sz="1800"/>
              <a:t>Melt is regular molecular mixture </a:t>
            </a:r>
          </a:p>
          <a:p>
            <a:pPr marL="342900" indent="-342900" defTabSz="914400">
              <a:lnSpc>
                <a:spcPct val="80000"/>
              </a:lnSpc>
              <a:buFontTx/>
              <a:buNone/>
            </a:pPr>
            <a:r>
              <a:rPr lang="en-US" sz="1800"/>
              <a:t>	- Atmosphere is ideal molecular gas</a:t>
            </a:r>
          </a:p>
          <a:p>
            <a:pPr marL="342900" indent="-342900" defTabSz="914400">
              <a:lnSpc>
                <a:spcPct val="80000"/>
              </a:lnSpc>
              <a:buFontTx/>
              <a:buNone/>
            </a:pPr>
            <a:r>
              <a:rPr lang="en-US" sz="1800"/>
              <a:t>	- FP vapor over molten pool blown off at finite rate</a:t>
            </a:r>
          </a:p>
          <a:p>
            <a:pPr marL="342900" indent="-342900" defTabSz="914400">
              <a:lnSpc>
                <a:spcPct val="80000"/>
              </a:lnSpc>
              <a:buFontTx/>
              <a:buNone/>
            </a:pPr>
            <a:r>
              <a:rPr lang="en-US" sz="1800"/>
              <a:t>	- FPs in melt: non-ideality of interaction</a:t>
            </a:r>
          </a:p>
          <a:p>
            <a:pPr marL="342900" indent="-342900" defTabSz="914400">
              <a:lnSpc>
                <a:spcPct val="80000"/>
              </a:lnSpc>
              <a:buFontTx/>
              <a:buNone/>
            </a:pPr>
            <a:r>
              <a:rPr lang="en-US" sz="1800"/>
              <a:t>	- FPs in gas: finite rate of diffusion</a:t>
            </a:r>
          </a:p>
          <a:p>
            <a:pPr marL="342900" indent="-342900" defTabSz="914400">
              <a:lnSpc>
                <a:spcPct val="80000"/>
              </a:lnSpc>
              <a:buFontTx/>
              <a:buNone/>
            </a:pPr>
            <a:r>
              <a:rPr lang="en-US" sz="1800"/>
              <a:t>	- Melt under oxygen-containing atmosphere: oxidization</a:t>
            </a:r>
            <a:endParaRPr lang="en-US" sz="1600"/>
          </a:p>
        </p:txBody>
      </p:sp>
      <p:sp>
        <p:nvSpPr>
          <p:cNvPr id="8796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79622" name="Rectangle 6"/>
          <p:cNvSpPr>
            <a:spLocks noChangeArrowheads="1"/>
          </p:cNvSpPr>
          <p:nvPr/>
        </p:nvSpPr>
        <p:spPr bwMode="auto">
          <a:xfrm>
            <a:off x="539750" y="280988"/>
            <a:ext cx="8280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WP2: FP release from molten pool modeling (Task 3)</a:t>
            </a:r>
            <a:endParaRPr lang="ru-RU" sz="2200" b="0">
              <a:latin typeface="Arial Black" pitchFamily="34" charset="0"/>
            </a:endParaRPr>
          </a:p>
        </p:txBody>
      </p:sp>
      <p:sp>
        <p:nvSpPr>
          <p:cNvPr id="879623" name="Text Box 7"/>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15</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667" name="Rectangle 3"/>
          <p:cNvSpPr>
            <a:spLocks noGrp="1" noChangeArrowheads="1"/>
          </p:cNvSpPr>
          <p:nvPr>
            <p:ph type="body" idx="1"/>
          </p:nvPr>
        </p:nvSpPr>
        <p:spPr>
          <a:xfrm>
            <a:off x="611188" y="1268413"/>
            <a:ext cx="8215312" cy="5184775"/>
          </a:xfrm>
        </p:spPr>
        <p:txBody>
          <a:bodyPr/>
          <a:lstStyle/>
          <a:p>
            <a:pPr marL="342900" indent="-342900" defTabSz="914400"/>
            <a:r>
              <a:rPr lang="en-US" sz="2100"/>
              <a:t>Results: Molecular model</a:t>
            </a:r>
            <a:endParaRPr lang="en-US" sz="1600"/>
          </a:p>
        </p:txBody>
      </p:sp>
      <p:sp>
        <p:nvSpPr>
          <p:cNvPr id="88166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8816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2276475"/>
            <a:ext cx="3529012" cy="3384550"/>
          </a:xfrm>
          <a:prstGeom prst="rect">
            <a:avLst/>
          </a:prstGeom>
          <a:noFill/>
          <a:extLst>
            <a:ext uri="{909E8E84-426E-40DD-AFC4-6F175D3DCCD1}">
              <a14:hiddenFill xmlns:a14="http://schemas.microsoft.com/office/drawing/2010/main">
                <a:solidFill>
                  <a:srgbClr val="FFFFFF"/>
                </a:solidFill>
              </a14:hiddenFill>
            </a:ext>
          </a:extLst>
        </p:spPr>
      </p:pic>
      <p:pic>
        <p:nvPicPr>
          <p:cNvPr id="88167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2349500"/>
            <a:ext cx="3313112" cy="3311525"/>
          </a:xfrm>
          <a:prstGeom prst="rect">
            <a:avLst/>
          </a:prstGeom>
          <a:noFill/>
          <a:extLst>
            <a:ext uri="{909E8E84-426E-40DD-AFC4-6F175D3DCCD1}">
              <a14:hiddenFill xmlns:a14="http://schemas.microsoft.com/office/drawing/2010/main">
                <a:solidFill>
                  <a:srgbClr val="FFFFFF"/>
                </a:solidFill>
              </a14:hiddenFill>
            </a:ext>
          </a:extLst>
        </p:spPr>
      </p:pic>
      <p:sp>
        <p:nvSpPr>
          <p:cNvPr id="881671" name="Rectangle 7"/>
          <p:cNvSpPr>
            <a:spLocks noChangeArrowheads="1"/>
          </p:cNvSpPr>
          <p:nvPr/>
        </p:nvSpPr>
        <p:spPr bwMode="auto">
          <a:xfrm>
            <a:off x="0" y="2259013"/>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sz="2400" b="0">
              <a:solidFill>
                <a:schemeClr val="tx1"/>
              </a:solidFill>
              <a:latin typeface="Times New Roman" pitchFamily="18" charset="0"/>
            </a:endParaRPr>
          </a:p>
        </p:txBody>
      </p:sp>
      <p:sp>
        <p:nvSpPr>
          <p:cNvPr id="881672" name="Rectangle 8"/>
          <p:cNvSpPr>
            <a:spLocks noChangeArrowheads="1"/>
          </p:cNvSpPr>
          <p:nvPr/>
        </p:nvSpPr>
        <p:spPr bwMode="auto">
          <a:xfrm>
            <a:off x="0" y="2259013"/>
            <a:ext cx="29337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81673" name="Rectangle 9"/>
          <p:cNvSpPr>
            <a:spLocks noChangeArrowheads="1"/>
          </p:cNvSpPr>
          <p:nvPr/>
        </p:nvSpPr>
        <p:spPr bwMode="auto">
          <a:xfrm>
            <a:off x="0" y="2259013"/>
            <a:ext cx="2943225"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881674" name="Group 10"/>
          <p:cNvGraphicFramePr>
            <a:graphicFrameLocks noGrp="1"/>
          </p:cNvGraphicFramePr>
          <p:nvPr/>
        </p:nvGraphicFramePr>
        <p:xfrm>
          <a:off x="971550" y="1916113"/>
          <a:ext cx="7561263" cy="3887787"/>
        </p:xfrm>
        <a:graphic>
          <a:graphicData uri="http://schemas.openxmlformats.org/drawingml/2006/table">
            <a:tbl>
              <a:tblPr/>
              <a:tblGrid>
                <a:gridCol w="3773488"/>
                <a:gridCol w="3787775"/>
              </a:tblGrid>
              <a:tr h="3887788">
                <a:tc>
                  <a:txBody>
                    <a:bodyPr/>
                    <a:lstStyle/>
                    <a:p>
                      <a:pPr marL="0" marR="0" lvl="0" indent="0" algn="l" defTabSz="892175" rtl="0" eaLnBrk="1" fontAlgn="base" latinLnBrk="0" hangingPunct="1">
                        <a:lnSpc>
                          <a:spcPct val="100000"/>
                        </a:lnSpc>
                        <a:spcBef>
                          <a:spcPct val="20000"/>
                        </a:spcBef>
                        <a:spcAft>
                          <a:spcPct val="0"/>
                        </a:spcAft>
                        <a:buClrTx/>
                        <a:buSzTx/>
                        <a:buFontTx/>
                        <a:buNone/>
                        <a:tabLst/>
                      </a:pPr>
                      <a:endParaRPr kumimoji="0" lang="de-DE" sz="2100" b="1" i="0" u="none" strike="noStrike" cap="none" normalizeH="0" baseline="0" smtClean="0">
                        <a:ln>
                          <a:noFill/>
                        </a:ln>
                        <a:solidFill>
                          <a:srgbClr val="0000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892175" rtl="0" eaLnBrk="1" fontAlgn="base" latinLnBrk="0" hangingPunct="1">
                        <a:lnSpc>
                          <a:spcPct val="100000"/>
                        </a:lnSpc>
                        <a:spcBef>
                          <a:spcPct val="20000"/>
                        </a:spcBef>
                        <a:spcAft>
                          <a:spcPct val="0"/>
                        </a:spcAft>
                        <a:buClrTx/>
                        <a:buSzTx/>
                        <a:buFontTx/>
                        <a:buNone/>
                        <a:tabLst/>
                      </a:pPr>
                      <a:endParaRPr kumimoji="0" lang="de-DE" sz="2100" b="1" i="0" u="none" strike="noStrike" cap="none" normalizeH="0" baseline="0" smtClean="0">
                        <a:ln>
                          <a:noFill/>
                        </a:ln>
                        <a:solidFill>
                          <a:srgbClr val="0000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81682" name="Text Box 18"/>
          <p:cNvSpPr txBox="1">
            <a:spLocks noChangeArrowheads="1"/>
          </p:cNvSpPr>
          <p:nvPr/>
        </p:nvSpPr>
        <p:spPr bwMode="auto">
          <a:xfrm>
            <a:off x="971550" y="6021388"/>
            <a:ext cx="5770563" cy="442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2300" b="0">
                <a:latin typeface="Arial" pitchFamily="34" charset="0"/>
              </a:rPr>
              <a:t>Total aerosol release rate: good agreement</a:t>
            </a:r>
            <a:endParaRPr lang="ru-RU" sz="2300" b="0">
              <a:latin typeface="Arial" pitchFamily="34" charset="0"/>
            </a:endParaRPr>
          </a:p>
        </p:txBody>
      </p:sp>
      <p:sp>
        <p:nvSpPr>
          <p:cNvPr id="881692" name="Rectangle 28"/>
          <p:cNvSpPr>
            <a:spLocks noChangeArrowheads="1"/>
          </p:cNvSpPr>
          <p:nvPr/>
        </p:nvSpPr>
        <p:spPr bwMode="auto">
          <a:xfrm>
            <a:off x="539750" y="280988"/>
            <a:ext cx="8280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WP2: FP release from molten pool modeling (Task 3)</a:t>
            </a:r>
            <a:endParaRPr lang="ru-RU" sz="2200" b="0">
              <a:latin typeface="Arial Black" pitchFamily="34" charset="0"/>
            </a:endParaRPr>
          </a:p>
        </p:txBody>
      </p:sp>
      <p:sp>
        <p:nvSpPr>
          <p:cNvPr id="881695" name="Text Box 31"/>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16</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5" name="Rectangle 3"/>
          <p:cNvSpPr>
            <a:spLocks noGrp="1" noChangeArrowheads="1"/>
          </p:cNvSpPr>
          <p:nvPr>
            <p:ph type="body" idx="1"/>
          </p:nvPr>
        </p:nvSpPr>
        <p:spPr>
          <a:xfrm>
            <a:off x="611188" y="1089025"/>
            <a:ext cx="8208962" cy="4860925"/>
          </a:xfrm>
        </p:spPr>
        <p:txBody>
          <a:bodyPr/>
          <a:lstStyle/>
          <a:p>
            <a:pPr marL="342900" indent="-342900" defTabSz="914400">
              <a:lnSpc>
                <a:spcPct val="80000"/>
              </a:lnSpc>
              <a:buFontTx/>
              <a:buNone/>
            </a:pPr>
            <a:r>
              <a:rPr lang="en-US" sz="1600"/>
              <a:t>	</a:t>
            </a:r>
            <a:r>
              <a:rPr lang="en-US" sz="2000">
                <a:solidFill>
                  <a:srgbClr val="990000"/>
                </a:solidFill>
              </a:rPr>
              <a:t>Conclusion remarks for task 3</a:t>
            </a:r>
          </a:p>
          <a:p>
            <a:pPr marL="342900" indent="-342900" defTabSz="914400">
              <a:lnSpc>
                <a:spcPct val="80000"/>
              </a:lnSpc>
              <a:buFontTx/>
              <a:buNone/>
            </a:pPr>
            <a:endParaRPr lang="en-US" sz="1600"/>
          </a:p>
          <a:p>
            <a:pPr marL="342900" indent="-342900" defTabSz="914400">
              <a:lnSpc>
                <a:spcPct val="80000"/>
              </a:lnSpc>
              <a:buFont typeface="Wingdings" pitchFamily="2" charset="2"/>
              <a:buChar char="ь"/>
            </a:pPr>
            <a:r>
              <a:rPr lang="en-US" sz="2000" b="0"/>
              <a:t>The atomic model FPs are developed. Non-ideal parameters for FP-melt interaction are obtained. It can describe the release of FPs.</a:t>
            </a:r>
            <a:r>
              <a:rPr lang="ru-RU" sz="2000"/>
              <a:t> </a:t>
            </a:r>
            <a:endParaRPr lang="en-US" sz="2000"/>
          </a:p>
          <a:p>
            <a:pPr marL="342900" indent="-342900" defTabSz="914400">
              <a:lnSpc>
                <a:spcPct val="80000"/>
              </a:lnSpc>
              <a:buFontTx/>
              <a:buNone/>
            </a:pPr>
            <a:endParaRPr lang="en-US" sz="2000" b="0"/>
          </a:p>
          <a:p>
            <a:pPr marL="342900" indent="-342900" defTabSz="914400">
              <a:lnSpc>
                <a:spcPct val="80000"/>
              </a:lnSpc>
              <a:buFont typeface="Wingdings" pitchFamily="2" charset="2"/>
              <a:buChar char="ь"/>
            </a:pPr>
            <a:r>
              <a:rPr lang="en-US" sz="2000" b="0"/>
              <a:t>Molecular model gives a simplified description of the oxidization  of the melt under oxygen-containing atmosphere. Consideration of the finite diffusion rate of FPs in the gas makes the model sensible to some geometrical properties of the system. For example, the more the surface of the melt, the higher the rate of FP release.</a:t>
            </a:r>
          </a:p>
          <a:p>
            <a:pPr marL="342900" indent="-342900" defTabSz="914400">
              <a:lnSpc>
                <a:spcPct val="80000"/>
              </a:lnSpc>
              <a:buFontTx/>
              <a:buNone/>
            </a:pPr>
            <a:endParaRPr lang="en-US" sz="2000" b="0"/>
          </a:p>
          <a:p>
            <a:pPr marL="342900" indent="-342900" defTabSz="914400">
              <a:lnSpc>
                <a:spcPct val="80000"/>
              </a:lnSpc>
              <a:buFont typeface="Wingdings" pitchFamily="2" charset="2"/>
              <a:buChar char="ь"/>
            </a:pPr>
            <a:r>
              <a:rPr lang="en-US" sz="2000" b="0"/>
              <a:t>The total aerosol release predicted by the model is in a good agreement with the results of EV-1 experiment. Introduction of non-ideal interaction of FPs with the melt allows to describe the release rate of each FP in a satisfactory way. The molecular model is realized as a stand-alone code. However, its implementation for the case of real severe accident requires its further development.</a:t>
            </a:r>
          </a:p>
        </p:txBody>
      </p:sp>
      <p:sp>
        <p:nvSpPr>
          <p:cNvPr id="88371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83718" name="Rectangle 6"/>
          <p:cNvSpPr>
            <a:spLocks noChangeArrowheads="1"/>
          </p:cNvSpPr>
          <p:nvPr/>
        </p:nvSpPr>
        <p:spPr bwMode="auto">
          <a:xfrm>
            <a:off x="539750" y="280988"/>
            <a:ext cx="8280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WP2: FP release from molten pool modeling (Task 3)</a:t>
            </a:r>
            <a:endParaRPr lang="ru-RU" sz="2200" b="0">
              <a:latin typeface="Arial Black" pitchFamily="34" charset="0"/>
            </a:endParaRPr>
          </a:p>
        </p:txBody>
      </p:sp>
      <p:sp>
        <p:nvSpPr>
          <p:cNvPr id="883719" name="Text Box 7"/>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17</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title"/>
          </p:nvPr>
        </p:nvSpPr>
        <p:spPr>
          <a:xfrm>
            <a:off x="611188" y="188913"/>
            <a:ext cx="7772400" cy="431800"/>
          </a:xfrm>
        </p:spPr>
        <p:txBody>
          <a:bodyPr/>
          <a:lstStyle/>
          <a:p>
            <a:r>
              <a:rPr lang="en-US" sz="2000" b="1">
                <a:latin typeface="Arial" pitchFamily="34" charset="0"/>
              </a:rPr>
              <a:t>WP3: </a:t>
            </a:r>
            <a:r>
              <a:rPr lang="en-US" sz="2000" b="1">
                <a:latin typeface="Arial" pitchFamily="34" charset="0"/>
                <a:cs typeface="Times New Roman" pitchFamily="18" charset="0"/>
              </a:rPr>
              <a:t>EXPERIMENTAL STUDY OF AEROSOLS TRANSPORT PROCESS IN THE PRIMARY CIRCUIT EQUIPMENT </a:t>
            </a:r>
            <a:r>
              <a:rPr lang="en-US" sz="2000" b="1">
                <a:latin typeface="Arial" pitchFamily="34" charset="0"/>
              </a:rPr>
              <a:t>(Task4)</a:t>
            </a:r>
            <a:endParaRPr lang="ru-RU" sz="2000" b="1">
              <a:solidFill>
                <a:srgbClr val="0033CC"/>
              </a:solidFill>
              <a:latin typeface="Arial" pitchFamily="34" charset="0"/>
            </a:endParaRPr>
          </a:p>
        </p:txBody>
      </p:sp>
      <p:graphicFrame>
        <p:nvGraphicFramePr>
          <p:cNvPr id="859921" name="Group 1809"/>
          <p:cNvGraphicFramePr>
            <a:graphicFrameLocks noGrp="1"/>
          </p:cNvGraphicFramePr>
          <p:nvPr>
            <p:ph idx="1"/>
          </p:nvPr>
        </p:nvGraphicFramePr>
        <p:xfrm>
          <a:off x="250825" y="1449388"/>
          <a:ext cx="8642350" cy="5076825"/>
        </p:xfrm>
        <a:graphic>
          <a:graphicData uri="http://schemas.openxmlformats.org/drawingml/2006/table">
            <a:tbl>
              <a:tblPr/>
              <a:tblGrid>
                <a:gridCol w="793750"/>
                <a:gridCol w="1104900"/>
                <a:gridCol w="1108075"/>
                <a:gridCol w="960438"/>
                <a:gridCol w="760412"/>
                <a:gridCol w="1501775"/>
                <a:gridCol w="1263650"/>
                <a:gridCol w="1149350"/>
              </a:tblGrid>
              <a:tr h="7016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rPr>
                        <a:t>Test</a:t>
                      </a:r>
                      <a:r>
                        <a:rPr kumimoji="0" lang="ru-RU" sz="1200" b="1" i="0" u="none" strike="noStrike" cap="none" normalizeH="0" baseline="0" smtClean="0">
                          <a:ln>
                            <a:noFill/>
                          </a:ln>
                          <a:solidFill>
                            <a:schemeClr val="tx1"/>
                          </a:solidFill>
                          <a:effectLst/>
                          <a:latin typeface="Arial"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cs typeface="Times New Roman" pitchFamily="18" charset="0"/>
                        </a:rPr>
                        <a:t>Velocity</a:t>
                      </a:r>
                      <a:r>
                        <a:rPr kumimoji="0" lang="ru-RU" sz="12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200" b="1" i="0" u="none" strike="noStrike" cap="none" normalizeH="0" baseline="0" smtClean="0">
                          <a:ln>
                            <a:noFill/>
                          </a:ln>
                          <a:solidFill>
                            <a:schemeClr val="tx1"/>
                          </a:solidFill>
                          <a:effectLst/>
                          <a:latin typeface="Times New Roman" pitchFamily="18" charset="0"/>
                          <a:cs typeface="Times New Roman" pitchFamily="18" charset="0"/>
                        </a:rPr>
                        <a:t>for deposition phase</a:t>
                      </a:r>
                      <a:r>
                        <a:rPr kumimoji="0" lang="ru-RU" sz="12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200" b="1" i="0" u="none" strike="noStrike" cap="none" normalizeH="0" baseline="0" smtClean="0">
                          <a:ln>
                            <a:noFill/>
                          </a:ln>
                          <a:solidFill>
                            <a:schemeClr val="tx1"/>
                          </a:solidFill>
                          <a:effectLst/>
                          <a:latin typeface="Times New Roman" pitchFamily="18" charset="0"/>
                          <a:cs typeface="Times New Roman" pitchFamily="18" charset="0"/>
                        </a:rPr>
                        <a:t>m/s</a:t>
                      </a:r>
                      <a:endParaRPr kumimoji="0" lang="ru-RU" sz="12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rPr>
                        <a:t>Velocity</a:t>
                      </a:r>
                      <a:r>
                        <a:rPr kumimoji="0" lang="ru-RU" sz="1200" b="1" i="0" u="none" strike="noStrike" cap="none" normalizeH="0" baseline="0" smtClean="0">
                          <a:ln>
                            <a:noFill/>
                          </a:ln>
                          <a:solidFill>
                            <a:schemeClr val="tx1"/>
                          </a:solidFill>
                          <a:effectLst/>
                          <a:latin typeface="Arial" pitchFamily="34" charset="0"/>
                        </a:rPr>
                        <a:t> </a:t>
                      </a:r>
                      <a:r>
                        <a:rPr kumimoji="0" lang="en-US" sz="1200" b="1" i="0" u="none" strike="noStrike" cap="none" normalizeH="0" baseline="0" smtClean="0">
                          <a:ln>
                            <a:noFill/>
                          </a:ln>
                          <a:solidFill>
                            <a:schemeClr val="tx1"/>
                          </a:solidFill>
                          <a:effectLst/>
                          <a:latin typeface="Arial" pitchFamily="34" charset="0"/>
                        </a:rPr>
                        <a:t>for </a:t>
                      </a:r>
                      <a:r>
                        <a:rPr kumimoji="0" lang="en-GB" sz="1200" b="1" i="0" u="none" strike="noStrike" cap="none" normalizeH="0" baseline="0" smtClean="0">
                          <a:ln>
                            <a:noFill/>
                          </a:ln>
                          <a:solidFill>
                            <a:schemeClr val="tx1"/>
                          </a:solidFill>
                          <a:effectLst/>
                          <a:latin typeface="Arial" pitchFamily="34" charset="0"/>
                        </a:rPr>
                        <a:t>resuspension</a:t>
                      </a:r>
                      <a:r>
                        <a:rPr kumimoji="0" lang="ru-RU" sz="1200" b="1" i="0" u="none" strike="noStrike" cap="none" normalizeH="0" baseline="0" smtClean="0">
                          <a:ln>
                            <a:noFill/>
                          </a:ln>
                          <a:solidFill>
                            <a:schemeClr val="tx1"/>
                          </a:solidFill>
                          <a:effectLst/>
                          <a:latin typeface="Arial" pitchFamily="34" charset="0"/>
                        </a:rPr>
                        <a:t> </a:t>
                      </a:r>
                      <a:r>
                        <a:rPr kumimoji="0" lang="en-US" sz="1200" b="1" i="0" u="none" strike="noStrike" cap="none" normalizeH="0" baseline="0" smtClean="0">
                          <a:ln>
                            <a:noFill/>
                          </a:ln>
                          <a:solidFill>
                            <a:schemeClr val="tx1"/>
                          </a:solidFill>
                          <a:effectLst/>
                          <a:latin typeface="Arial" pitchFamily="34" charset="0"/>
                        </a:rPr>
                        <a:t>phase</a:t>
                      </a:r>
                      <a:r>
                        <a:rPr kumimoji="0" lang="ru-RU" sz="1200" b="1" i="0" u="none" strike="noStrike" cap="none" normalizeH="0" baseline="0" smtClean="0">
                          <a:ln>
                            <a:noFill/>
                          </a:ln>
                          <a:solidFill>
                            <a:schemeClr val="tx1"/>
                          </a:solidFill>
                          <a:effectLst/>
                          <a:latin typeface="Arial" pitchFamily="34" charset="0"/>
                        </a:rPr>
                        <a:t>, </a:t>
                      </a:r>
                      <a:r>
                        <a:rPr kumimoji="0" lang="en-US" sz="1200" b="1" i="0" u="none" strike="noStrike" cap="none" normalizeH="0" baseline="0" smtClean="0">
                          <a:ln>
                            <a:noFill/>
                          </a:ln>
                          <a:solidFill>
                            <a:schemeClr val="tx1"/>
                          </a:solidFill>
                          <a:effectLst/>
                          <a:latin typeface="Arial" pitchFamily="34" charset="0"/>
                        </a:rPr>
                        <a:t>m/s</a:t>
                      </a:r>
                      <a:endParaRPr kumimoji="0" lang="ru-RU" sz="1200" b="1"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cs typeface="Times New Roman" pitchFamily="18" charset="0"/>
                        </a:rPr>
                        <a:t>Particle size</a:t>
                      </a:r>
                      <a:r>
                        <a:rPr kumimoji="0" lang="ru-RU" sz="1200" b="1" i="0" u="none" strike="noStrike" cap="none" normalizeH="0" baseline="0" smtClean="0">
                          <a:ln>
                            <a:noFill/>
                          </a:ln>
                          <a:solidFill>
                            <a:schemeClr val="tx1"/>
                          </a:solidFill>
                          <a:effectLst/>
                          <a:latin typeface="Times New Roman" pitchFamily="18" charset="0"/>
                          <a:cs typeface="Times New Roman" pitchFamily="18" charset="0"/>
                        </a:rPr>
                        <a:t> d</a:t>
                      </a:r>
                      <a:r>
                        <a:rPr kumimoji="0" lang="en-US" sz="1200" b="1" i="0" u="none" strike="noStrike" cap="none" normalizeH="0" baseline="0" smtClean="0">
                          <a:ln>
                            <a:noFill/>
                          </a:ln>
                          <a:solidFill>
                            <a:schemeClr val="tx1"/>
                          </a:solidFill>
                          <a:effectLst/>
                          <a:latin typeface="Times New Roman" pitchFamily="18" charset="0"/>
                          <a:cs typeface="Times New Roman" pitchFamily="18" charset="0"/>
                        </a:rPr>
                        <a:t>,</a:t>
                      </a:r>
                      <a:r>
                        <a:rPr kumimoji="0" lang="ru-RU" sz="12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200" b="1" i="0" u="none" strike="noStrike" cap="none" normalizeH="0" baseline="0" smtClean="0">
                          <a:ln>
                            <a:noFill/>
                          </a:ln>
                          <a:solidFill>
                            <a:schemeClr val="tx1"/>
                          </a:solidFill>
                          <a:effectLst/>
                          <a:latin typeface="Times New Roman" pitchFamily="18" charset="0"/>
                          <a:cs typeface="Times New Roman" pitchFamily="18" charset="0"/>
                        </a:rPr>
                        <a:t>mkm</a:t>
                      </a:r>
                      <a:endParaRPr kumimoji="0" lang="ru-RU" sz="12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rPr>
                        <a:t>Temperature, K</a:t>
                      </a:r>
                      <a:r>
                        <a:rPr kumimoji="0" lang="ru-RU" sz="1200" b="1" i="0" u="none" strike="noStrike" cap="none" normalizeH="0" baseline="0" smtClean="0">
                          <a:ln>
                            <a:noFill/>
                          </a:ln>
                          <a:solidFill>
                            <a:schemeClr val="tx1"/>
                          </a:solidFill>
                          <a:effectLst/>
                          <a:latin typeface="Arial"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rPr>
                        <a:t>Test Purpose</a:t>
                      </a:r>
                      <a:endParaRPr kumimoji="0" lang="ru-RU" sz="1200" b="1"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rPr>
                        <a:t>Aerosol particles parameters</a:t>
                      </a:r>
                      <a:r>
                        <a:rPr kumimoji="0" lang="ru-RU" sz="1200" b="1" i="0" u="none" strike="noStrike" cap="none" normalizeH="0" baseline="0" smtClean="0">
                          <a:ln>
                            <a:noFill/>
                          </a:ln>
                          <a:solidFill>
                            <a:schemeClr val="tx1"/>
                          </a:solidFill>
                          <a:effectLst/>
                          <a:latin typeface="Arial"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rPr>
                        <a:t>Orientation and surface parameters of working section</a:t>
                      </a:r>
                      <a:r>
                        <a:rPr kumimoji="0" lang="ru-RU" sz="1200" b="1" i="0" u="none" strike="noStrike" cap="none" normalizeH="0" baseline="0" smtClean="0">
                          <a:ln>
                            <a:noFill/>
                          </a:ln>
                          <a:solidFill>
                            <a:schemeClr val="tx1"/>
                          </a:solidFill>
                          <a:effectLst/>
                          <a:latin typeface="Arial"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Times New Roman" pitchFamily="18" charset="0"/>
                          <a:cs typeface="Times New Roman" pitchFamily="18" charset="0"/>
                        </a:rPr>
                        <a:t>EVAN–№3345 AT 1.1</a:t>
                      </a:r>
                      <a:endParaRPr kumimoji="0" lang="en-US" sz="24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33,8</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None</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0.2 – 5</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300</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rPr>
                        <a:t>Investigation of transport and deposition rate of liquid aerosol particles from gas flow towards the wall</a:t>
                      </a:r>
                      <a:r>
                        <a:rPr kumimoji="0" lang="ru-RU" sz="1200" b="1" i="0" u="none" strike="noStrike" cap="none" normalizeH="0" baseline="0" smtClean="0">
                          <a:ln>
                            <a:noFill/>
                          </a:ln>
                          <a:solidFill>
                            <a:schemeClr val="tx1"/>
                          </a:solidFill>
                          <a:effectLst/>
                          <a:latin typeface="Arial"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rPr>
                        <a:t>Liquid  JEM PRO-SMOKE high density (SP MIX)</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rPr>
                        <a:t>Vertical pipe with 98 mm diameter, height ~6 m  (upwards flow), steel 10ХСНД</a:t>
                      </a:r>
                      <a:endParaRPr kumimoji="0" lang="ru-RU" sz="12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5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Times New Roman" pitchFamily="18" charset="0"/>
                          <a:cs typeface="Times New Roman" pitchFamily="18" charset="0"/>
                        </a:rPr>
                        <a:t>EVAN–№3345 AT 1.2.1</a:t>
                      </a:r>
                      <a:endParaRPr kumimoji="0" lang="en-US" sz="24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39,6</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None</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0.2 – 28</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300</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c vMerge="1">
                  <a:txBody>
                    <a:bodyPr/>
                    <a:lstStyle/>
                    <a:p>
                      <a:endParaRPr lang="de-DE"/>
                    </a:p>
                  </a:txBody>
                  <a:tcPr/>
                </a:tc>
              </a:tr>
              <a:tr h="487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Times New Roman" pitchFamily="18" charset="0"/>
                          <a:cs typeface="Times New Roman" pitchFamily="18" charset="0"/>
                        </a:rPr>
                        <a:t>EVAN–№3345 AT 1.2.2</a:t>
                      </a:r>
                      <a:endParaRPr kumimoji="0" lang="en-US" sz="24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33,8</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r>
              <a:tr h="487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Times New Roman" pitchFamily="18" charset="0"/>
                          <a:cs typeface="Times New Roman" pitchFamily="18" charset="0"/>
                        </a:rPr>
                        <a:t>EVAN–№3345 AT 1.2.3</a:t>
                      </a:r>
                      <a:endParaRPr kumimoji="0" lang="en-US" sz="24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24,8</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r>
              <a:tr h="487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Times New Roman" pitchFamily="18" charset="0"/>
                          <a:cs typeface="Times New Roman" pitchFamily="18" charset="0"/>
                        </a:rPr>
                        <a:t>EVAN–№3345 AT 1.2.4</a:t>
                      </a:r>
                      <a:endParaRPr kumimoji="0" lang="en-US" sz="24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6,5</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r>
              <a:tr h="2571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Times New Roman" pitchFamily="18" charset="0"/>
                          <a:cs typeface="Times New Roman" pitchFamily="18" charset="0"/>
                        </a:rPr>
                        <a:t>EVAN–№3345 AT 2.1</a:t>
                      </a:r>
                      <a:endParaRPr kumimoji="0" lang="en-US" sz="24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65</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0.3 – 10</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320</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rPr>
                        <a:t>Investigation of deposition and resuspension of solid aerosol particles (prototype and preliminary tests)</a:t>
                      </a:r>
                      <a:r>
                        <a:rPr kumimoji="0" lang="ru-RU" sz="1200" b="1" i="0" u="none" strike="noStrike" cap="none" normalizeH="0" baseline="0" smtClean="0">
                          <a:ln>
                            <a:noFill/>
                          </a:ln>
                          <a:solidFill>
                            <a:schemeClr val="tx1"/>
                          </a:solidFill>
                          <a:effectLst/>
                          <a:latin typeface="Arial"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rPr>
                        <a:t>Solid aerosol particles of NH4Cl</a:t>
                      </a:r>
                      <a:endParaRPr kumimoji="0" lang="en-US" sz="12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rPr>
                        <a:t>Vetrtical pipe from stainless steel with diameter ~</a:t>
                      </a:r>
                      <a:r>
                        <a:rPr kumimoji="0" lang="ru-RU" sz="1200" b="0" i="0" u="none" strike="noStrike" cap="none" normalizeH="0" baseline="0" smtClean="0">
                          <a:ln>
                            <a:noFill/>
                          </a:ln>
                          <a:solidFill>
                            <a:schemeClr val="tx1"/>
                          </a:solidFill>
                          <a:effectLst/>
                          <a:latin typeface="Arial" pitchFamily="34" charset="0"/>
                        </a:rPr>
                        <a:t>50</a:t>
                      </a:r>
                      <a:r>
                        <a:rPr kumimoji="0" lang="en-GB" sz="1200" b="0" i="0" u="none" strike="noStrike" cap="none" normalizeH="0" baseline="0" smtClean="0">
                          <a:ln>
                            <a:noFill/>
                          </a:ln>
                          <a:solidFill>
                            <a:schemeClr val="tx1"/>
                          </a:solidFill>
                          <a:effectLst/>
                          <a:latin typeface="Arial" pitchFamily="34" charset="0"/>
                        </a:rPr>
                        <a:t>mm, height ~</a:t>
                      </a:r>
                      <a:r>
                        <a:rPr kumimoji="0" lang="ru-RU" sz="1200" b="0" i="0" u="none" strike="noStrike" cap="none" normalizeH="0" baseline="0" smtClean="0">
                          <a:ln>
                            <a:noFill/>
                          </a:ln>
                          <a:solidFill>
                            <a:schemeClr val="tx1"/>
                          </a:solidFill>
                          <a:effectLst/>
                          <a:latin typeface="Arial" pitchFamily="34" charset="0"/>
                        </a:rPr>
                        <a:t>5</a:t>
                      </a:r>
                      <a:r>
                        <a:rPr kumimoji="0" lang="en-GB" sz="1200" b="0" i="0" u="none" strike="noStrike" cap="none" normalizeH="0" baseline="0" smtClean="0">
                          <a:ln>
                            <a:noFill/>
                          </a:ln>
                          <a:solidFill>
                            <a:schemeClr val="tx1"/>
                          </a:solidFill>
                          <a:effectLst/>
                          <a:latin typeface="Arial" pitchFamily="34" charset="0"/>
                        </a:rPr>
                        <a:t> m,</a:t>
                      </a:r>
                      <a:r>
                        <a:rPr kumimoji="0" lang="en-GB" sz="1200" b="1" i="0" u="none" strike="noStrike" cap="none" normalizeH="0" baseline="0" smtClean="0">
                          <a:ln>
                            <a:noFill/>
                          </a:ln>
                          <a:solidFill>
                            <a:schemeClr val="tx1"/>
                          </a:solidFill>
                          <a:effectLst/>
                          <a:latin typeface="Arial" pitchFamily="34" charset="0"/>
                        </a:rPr>
                        <a:t> </a:t>
                      </a:r>
                      <a:endParaRPr kumimoji="0" lang="ru-RU" sz="1200" b="0"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vMerge="1">
                  <a:txBody>
                    <a:bodyPr/>
                    <a:lstStyle/>
                    <a:p>
                      <a:endParaRPr lang="de-DE"/>
                    </a:p>
                  </a:txBody>
                  <a:tcPr/>
                </a:tc>
                <a:tc vMerge="1">
                  <a:txBody>
                    <a:bodyPr/>
                    <a:lstStyle/>
                    <a:p>
                      <a:endParaRPr lang="de-DE"/>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105</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r>
              <a:tr h="2571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Times New Roman" pitchFamily="18" charset="0"/>
                          <a:cs typeface="Times New Roman" pitchFamily="18" charset="0"/>
                        </a:rPr>
                        <a:t>EVAN–№3345 AT 2.2</a:t>
                      </a:r>
                      <a:endParaRPr kumimoji="0" lang="en-US" sz="24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30</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75</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r>
              <a:tr h="258763">
                <a:tc vMerge="1">
                  <a:txBody>
                    <a:bodyPr/>
                    <a:lstStyle/>
                    <a:p>
                      <a:endParaRPr lang="de-DE"/>
                    </a:p>
                  </a:txBody>
                  <a:tcPr/>
                </a:tc>
                <a:tc vMerge="1">
                  <a:txBody>
                    <a:bodyPr/>
                    <a:lstStyle/>
                    <a:p>
                      <a:endParaRPr lang="de-DE"/>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105</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r>
              <a:tr h="2571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Times New Roman" pitchFamily="18" charset="0"/>
                          <a:cs typeface="Times New Roman" pitchFamily="18" charset="0"/>
                        </a:rPr>
                        <a:t>EVAN–№3345 AT 2.3</a:t>
                      </a:r>
                      <a:endParaRPr kumimoji="0" lang="en-US" sz="24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38</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75</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r>
              <a:tr h="257175">
                <a:tc vMerge="1">
                  <a:txBody>
                    <a:bodyPr/>
                    <a:lstStyle/>
                    <a:p>
                      <a:endParaRPr lang="de-DE"/>
                    </a:p>
                  </a:txBody>
                  <a:tcPr/>
                </a:tc>
                <a:tc vMerge="1">
                  <a:txBody>
                    <a:bodyPr/>
                    <a:lstStyle/>
                    <a:p>
                      <a:endParaRPr lang="de-DE"/>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105</a:t>
                      </a:r>
                      <a:endParaRPr kumimoji="0" lang="ru-RU"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r>
            </a:tbl>
          </a:graphicData>
        </a:graphic>
      </p:graphicFrame>
      <p:sp>
        <p:nvSpPr>
          <p:cNvPr id="859919" name="Rectangle 1807"/>
          <p:cNvSpPr>
            <a:spLocks noChangeArrowheads="1"/>
          </p:cNvSpPr>
          <p:nvPr/>
        </p:nvSpPr>
        <p:spPr bwMode="auto">
          <a:xfrm>
            <a:off x="0" y="908050"/>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800">
                <a:solidFill>
                  <a:srgbClr val="660033"/>
                </a:solidFill>
                <a:latin typeface="Times New Roman" pitchFamily="18" charset="0"/>
              </a:rPr>
              <a:t>Matrix of experiments for phase </a:t>
            </a:r>
            <a:r>
              <a:rPr lang="ru-RU" sz="2800">
                <a:solidFill>
                  <a:srgbClr val="660033"/>
                </a:solidFill>
                <a:latin typeface="Times New Roman" pitchFamily="18" charset="0"/>
              </a:rPr>
              <a:t>№</a:t>
            </a:r>
            <a:r>
              <a:rPr lang="en-US" sz="2800">
                <a:solidFill>
                  <a:srgbClr val="660033"/>
                </a:solidFill>
                <a:latin typeface="Times New Roman" pitchFamily="18" charset="0"/>
              </a:rPr>
              <a:t>1 and phase </a:t>
            </a:r>
            <a:r>
              <a:rPr lang="ru-RU" sz="2800">
                <a:solidFill>
                  <a:srgbClr val="660033"/>
                </a:solidFill>
                <a:latin typeface="Times New Roman" pitchFamily="18" charset="0"/>
              </a:rPr>
              <a:t>№</a:t>
            </a:r>
            <a:r>
              <a:rPr lang="en-US" sz="2800">
                <a:solidFill>
                  <a:srgbClr val="660033"/>
                </a:solidFill>
                <a:latin typeface="Times New Roman" pitchFamily="18" charset="0"/>
              </a:rPr>
              <a:t>2</a:t>
            </a:r>
          </a:p>
        </p:txBody>
      </p:sp>
      <p:sp>
        <p:nvSpPr>
          <p:cNvPr id="859922" name="Text Box 1810"/>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18</a:t>
            </a:r>
            <a:endParaRPr lang="ru-RU" sz="1000">
              <a:latin typeface="Arial" pitchFamily="34" charset="0"/>
            </a:endParaRPr>
          </a:p>
        </p:txBody>
      </p:sp>
    </p:spTree>
  </p:cSld>
  <p:clrMapOvr>
    <a:masterClrMapping/>
  </p:clrMapOvr>
  <p:transition advClick="0">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8" name="Rectangle 6"/>
          <p:cNvSpPr>
            <a:spLocks noChangeArrowheads="1"/>
          </p:cNvSpPr>
          <p:nvPr/>
        </p:nvSpPr>
        <p:spPr bwMode="auto">
          <a:xfrm>
            <a:off x="1509713" y="2247900"/>
            <a:ext cx="3114675"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p>
        </p:txBody>
      </p:sp>
      <p:sp>
        <p:nvSpPr>
          <p:cNvPr id="863240" name="Rectangle 8"/>
          <p:cNvSpPr>
            <a:spLocks noChangeArrowheads="1"/>
          </p:cNvSpPr>
          <p:nvPr/>
        </p:nvSpPr>
        <p:spPr bwMode="auto">
          <a:xfrm>
            <a:off x="1509713" y="2247900"/>
            <a:ext cx="3011487"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p>
        </p:txBody>
      </p:sp>
      <p:sp>
        <p:nvSpPr>
          <p:cNvPr id="863284" name="Rectangle 52"/>
          <p:cNvSpPr>
            <a:spLocks noChangeArrowheads="1"/>
          </p:cNvSpPr>
          <p:nvPr/>
        </p:nvSpPr>
        <p:spPr bwMode="auto">
          <a:xfrm>
            <a:off x="1533525" y="2190750"/>
            <a:ext cx="607695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p>
        </p:txBody>
      </p:sp>
      <p:sp>
        <p:nvSpPr>
          <p:cNvPr id="863303" name="Rectangle 71"/>
          <p:cNvSpPr>
            <a:spLocks noChangeArrowheads="1"/>
          </p:cNvSpPr>
          <p:nvPr/>
        </p:nvSpPr>
        <p:spPr bwMode="auto">
          <a:xfrm>
            <a:off x="0" y="1709738"/>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863302" name="Object 70"/>
          <p:cNvGraphicFramePr>
            <a:graphicFrameLocks noChangeAspect="1"/>
          </p:cNvGraphicFramePr>
          <p:nvPr/>
        </p:nvGraphicFramePr>
        <p:xfrm>
          <a:off x="250825" y="4689475"/>
          <a:ext cx="4141788" cy="1800225"/>
        </p:xfrm>
        <a:graphic>
          <a:graphicData uri="http://schemas.openxmlformats.org/presentationml/2006/ole">
            <mc:AlternateContent xmlns:mc="http://schemas.openxmlformats.org/markup-compatibility/2006">
              <mc:Choice xmlns:v="urn:schemas-microsoft-com:vml" Requires="v">
                <p:oleObj spid="_x0000_s865362" name="Рисунок" r:id="rId4" imgW="5931360" imgH="4788360" progId="Word.Picture.8">
                  <p:embed/>
                </p:oleObj>
              </mc:Choice>
              <mc:Fallback>
                <p:oleObj name="Рисунок" r:id="rId4" imgW="5931360" imgH="4788360" progId="Word.Picture.8">
                  <p:embed/>
                  <p:pic>
                    <p:nvPicPr>
                      <p:cNvPr id="0" name="Object 70"/>
                      <p:cNvPicPr>
                        <a:picLocks noChangeAspect="1" noChangeArrowheads="1"/>
                      </p:cNvPicPr>
                      <p:nvPr/>
                    </p:nvPicPr>
                    <p:blipFill>
                      <a:blip r:embed="rId5">
                        <a:extLst>
                          <a:ext uri="{28A0092B-C50C-407E-A947-70E740481C1C}">
                            <a14:useLocalDpi xmlns:a14="http://schemas.microsoft.com/office/drawing/2010/main" val="0"/>
                          </a:ext>
                        </a:extLst>
                      </a:blip>
                      <a:srcRect l="2730" t="2574" r="27213" b="17619"/>
                      <a:stretch>
                        <a:fillRect/>
                      </a:stretch>
                    </p:blipFill>
                    <p:spPr bwMode="auto">
                      <a:xfrm>
                        <a:off x="250825" y="4689475"/>
                        <a:ext cx="4141788" cy="180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64184" name="Group 952"/>
          <p:cNvGraphicFramePr>
            <a:graphicFrameLocks noGrp="1"/>
          </p:cNvGraphicFramePr>
          <p:nvPr>
            <p:ph idx="1"/>
          </p:nvPr>
        </p:nvGraphicFramePr>
        <p:xfrm>
          <a:off x="611188" y="1449388"/>
          <a:ext cx="7939087" cy="2573337"/>
        </p:xfrm>
        <a:graphic>
          <a:graphicData uri="http://schemas.openxmlformats.org/drawingml/2006/table">
            <a:tbl>
              <a:tblPr/>
              <a:tblGrid>
                <a:gridCol w="2259012"/>
                <a:gridCol w="684213"/>
                <a:gridCol w="1354137"/>
                <a:gridCol w="692150"/>
                <a:gridCol w="692150"/>
                <a:gridCol w="692150"/>
                <a:gridCol w="692150"/>
                <a:gridCol w="873125"/>
              </a:tblGrid>
              <a:tr h="36036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Test</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U</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m</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Particle size</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С</a:t>
                      </a:r>
                      <a:r>
                        <a:rPr kumimoji="0" lang="ru-RU" sz="1600" b="1" i="0" u="none" strike="noStrike" cap="none" normalizeH="0" baseline="-30000" smtClean="0">
                          <a:ln>
                            <a:noFill/>
                          </a:ln>
                          <a:solidFill>
                            <a:schemeClr val="tx1"/>
                          </a:solidFill>
                          <a:effectLst/>
                          <a:latin typeface="Times New Roman" pitchFamily="18" charset="0"/>
                          <a:cs typeface="Times New Roman" pitchFamily="18" charset="0"/>
                        </a:rPr>
                        <a:t>1</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С</a:t>
                      </a:r>
                      <a:r>
                        <a:rPr kumimoji="0" lang="ru-RU" sz="1600" b="1" i="0" u="none" strike="noStrike" cap="none" normalizeH="0" baseline="-30000" smtClean="0">
                          <a:ln>
                            <a:noFill/>
                          </a:ln>
                          <a:solidFill>
                            <a:schemeClr val="tx1"/>
                          </a:solidFill>
                          <a:effectLst/>
                          <a:latin typeface="Times New Roman" pitchFamily="18" charset="0"/>
                          <a:cs typeface="Times New Roman" pitchFamily="18" charset="0"/>
                        </a:rPr>
                        <a:t>2</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C</a:t>
                      </a:r>
                      <a:r>
                        <a:rPr kumimoji="0" lang="ru-RU" sz="1600" b="1" i="0" u="none" strike="noStrike" cap="none" normalizeH="0" baseline="-30000" smtClean="0">
                          <a:ln>
                            <a:noFill/>
                          </a:ln>
                          <a:solidFill>
                            <a:schemeClr val="tx1"/>
                          </a:solidFill>
                          <a:effectLst/>
                          <a:latin typeface="Times New Roman" pitchFamily="18" charset="0"/>
                          <a:cs typeface="Times New Roman" pitchFamily="18" charset="0"/>
                        </a:rPr>
                        <a:t>1</a:t>
                      </a: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-C</a:t>
                      </a:r>
                      <a:r>
                        <a:rPr kumimoji="0" lang="ru-RU" sz="1600" b="1" i="0" u="none" strike="noStrike" cap="none" normalizeH="0" baseline="-30000" smtClean="0">
                          <a:ln>
                            <a:noFill/>
                          </a:ln>
                          <a:solidFill>
                            <a:schemeClr val="tx1"/>
                          </a:solidFill>
                          <a:effectLst/>
                          <a:latin typeface="Times New Roman" pitchFamily="18" charset="0"/>
                          <a:cs typeface="Times New Roman" pitchFamily="18" charset="0"/>
                        </a:rPr>
                        <a:t>2</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M</a:t>
                      </a:r>
                      <a:endParaRPr kumimoji="0" lang="en-US"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F</a:t>
                      </a:r>
                      <a:endParaRPr kumimoji="0" lang="en-US"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vMerge="1">
                  <a:txBody>
                    <a:bodyPr/>
                    <a:lstStyle/>
                    <a:p>
                      <a:endParaRPr lang="de-DE"/>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m</a:t>
                      </a:r>
                      <a:r>
                        <a:rPr kumimoji="0" lang="ru-RU" sz="1600" b="1" i="0" u="none" strike="noStrike" cap="none" normalizeH="0" baseline="0" smtClean="0">
                          <a:ln>
                            <a:noFill/>
                          </a:ln>
                          <a:solidFill>
                            <a:schemeClr val="tx1"/>
                          </a:solidFill>
                          <a:effectLst/>
                          <a:latin typeface="Arial Cyr" pitchFamily="34" charset="-52"/>
                          <a:cs typeface="Times New Roman" pitchFamily="18" charset="0"/>
                        </a:rPr>
                        <a:t>/</a:t>
                      </a:r>
                      <a:r>
                        <a:rPr kumimoji="0" lang="en-US" sz="1600" b="1" i="0" u="none" strike="noStrike" cap="none" normalizeH="0" baseline="0" smtClean="0">
                          <a:ln>
                            <a:noFill/>
                          </a:ln>
                          <a:solidFill>
                            <a:schemeClr val="tx1"/>
                          </a:solidFill>
                          <a:effectLst/>
                          <a:latin typeface="Arial Cyr" pitchFamily="34" charset="-52"/>
                          <a:cs typeface="Times New Roman" pitchFamily="18" charset="0"/>
                        </a:rPr>
                        <a:t>s</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mkm</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g</a:t>
                      </a:r>
                      <a:r>
                        <a:rPr kumimoji="0" lang="ru-RU" sz="1600" b="1" i="0" u="none" strike="noStrike" cap="none" normalizeH="0" baseline="0" smtClean="0">
                          <a:ln>
                            <a:noFill/>
                          </a:ln>
                          <a:solidFill>
                            <a:schemeClr val="tx1"/>
                          </a:solidFill>
                          <a:effectLst/>
                          <a:latin typeface="Arial Cyr" pitchFamily="34" charset="-52"/>
                          <a:cs typeface="Times New Roman" pitchFamily="18" charset="0"/>
                        </a:rPr>
                        <a:t>/</a:t>
                      </a:r>
                      <a:r>
                        <a:rPr kumimoji="0" lang="en-US" sz="1600" b="1" i="0" u="none" strike="noStrike" cap="none" normalizeH="0" baseline="0" smtClean="0">
                          <a:ln>
                            <a:noFill/>
                          </a:ln>
                          <a:solidFill>
                            <a:schemeClr val="tx1"/>
                          </a:solidFill>
                          <a:effectLst/>
                          <a:latin typeface="Arial Cyr" pitchFamily="34" charset="-52"/>
                          <a:cs typeface="Times New Roman" pitchFamily="18" charset="0"/>
                        </a:rPr>
                        <a:t>m</a:t>
                      </a:r>
                      <a:r>
                        <a:rPr kumimoji="0" lang="ru-RU" sz="1600" b="1" i="0" u="none" strike="noStrike" cap="none" normalizeH="0" baseline="30000" smtClean="0">
                          <a:ln>
                            <a:noFill/>
                          </a:ln>
                          <a:solidFill>
                            <a:schemeClr val="tx1"/>
                          </a:solidFill>
                          <a:effectLst/>
                          <a:latin typeface="Arial Cyr" pitchFamily="34" charset="-52"/>
                          <a:cs typeface="Times New Roman" pitchFamily="18" charset="0"/>
                        </a:rPr>
                        <a:t>3</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g</a:t>
                      </a:r>
                      <a:r>
                        <a:rPr kumimoji="0" lang="ru-RU" sz="1600" b="1" i="0" u="none" strike="noStrike" cap="none" normalizeH="0" baseline="0" smtClean="0">
                          <a:ln>
                            <a:noFill/>
                          </a:ln>
                          <a:solidFill>
                            <a:schemeClr val="tx1"/>
                          </a:solidFill>
                          <a:effectLst/>
                          <a:latin typeface="Arial Cyr" pitchFamily="34" charset="-52"/>
                          <a:cs typeface="Times New Roman" pitchFamily="18" charset="0"/>
                        </a:rPr>
                        <a:t>/</a:t>
                      </a:r>
                      <a:r>
                        <a:rPr kumimoji="0" lang="en-US" sz="1600" b="1" i="0" u="none" strike="noStrike" cap="none" normalizeH="0" baseline="0" smtClean="0">
                          <a:ln>
                            <a:noFill/>
                          </a:ln>
                          <a:solidFill>
                            <a:schemeClr val="tx1"/>
                          </a:solidFill>
                          <a:effectLst/>
                          <a:latin typeface="Arial Cyr" pitchFamily="34" charset="-52"/>
                          <a:cs typeface="Times New Roman" pitchFamily="18" charset="0"/>
                        </a:rPr>
                        <a:t>m</a:t>
                      </a:r>
                      <a:r>
                        <a:rPr kumimoji="0" lang="ru-RU" sz="1600" b="1" i="0" u="none" strike="noStrike" cap="none" normalizeH="0" baseline="30000" smtClean="0">
                          <a:ln>
                            <a:noFill/>
                          </a:ln>
                          <a:solidFill>
                            <a:schemeClr val="tx1"/>
                          </a:solidFill>
                          <a:effectLst/>
                          <a:latin typeface="Arial Cyr" pitchFamily="34" charset="-52"/>
                          <a:cs typeface="Times New Roman" pitchFamily="18" charset="0"/>
                        </a:rPr>
                        <a:t>3</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g</a:t>
                      </a:r>
                      <a:r>
                        <a:rPr kumimoji="0" lang="ru-RU" sz="1600" b="1" i="0" u="none" strike="noStrike" cap="none" normalizeH="0" baseline="0" smtClean="0">
                          <a:ln>
                            <a:noFill/>
                          </a:ln>
                          <a:solidFill>
                            <a:schemeClr val="tx1"/>
                          </a:solidFill>
                          <a:effectLst/>
                          <a:latin typeface="Arial Cyr" pitchFamily="34" charset="-52"/>
                          <a:cs typeface="Times New Roman" pitchFamily="18" charset="0"/>
                        </a:rPr>
                        <a:t>/</a:t>
                      </a:r>
                      <a:r>
                        <a:rPr kumimoji="0" lang="en-US" sz="1600" b="1" i="0" u="none" strike="noStrike" cap="none" normalizeH="0" baseline="0" smtClean="0">
                          <a:ln>
                            <a:noFill/>
                          </a:ln>
                          <a:solidFill>
                            <a:schemeClr val="tx1"/>
                          </a:solidFill>
                          <a:effectLst/>
                          <a:latin typeface="Arial Cyr" pitchFamily="34" charset="-52"/>
                          <a:cs typeface="Times New Roman" pitchFamily="18" charset="0"/>
                        </a:rPr>
                        <a:t>m</a:t>
                      </a:r>
                      <a:r>
                        <a:rPr kumimoji="0" lang="ru-RU" sz="1600" b="1" i="0" u="none" strike="noStrike" cap="none" normalizeH="0" baseline="30000" smtClean="0">
                          <a:ln>
                            <a:noFill/>
                          </a:ln>
                          <a:solidFill>
                            <a:schemeClr val="tx1"/>
                          </a:solidFill>
                          <a:effectLst/>
                          <a:latin typeface="Arial Cyr" pitchFamily="34" charset="-52"/>
                          <a:cs typeface="Times New Roman" pitchFamily="18" charset="0"/>
                        </a:rPr>
                        <a:t>3</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g</a:t>
                      </a:r>
                      <a:r>
                        <a:rPr kumimoji="0" lang="ru-RU" sz="1600" b="1" i="0" u="none" strike="noStrike" cap="none" normalizeH="0" baseline="0" smtClean="0">
                          <a:ln>
                            <a:noFill/>
                          </a:ln>
                          <a:solidFill>
                            <a:schemeClr val="tx1"/>
                          </a:solidFill>
                          <a:effectLst/>
                          <a:latin typeface="Arial Cyr" pitchFamily="34" charset="-52"/>
                          <a:cs typeface="Times New Roman" pitchFamily="18" charset="0"/>
                        </a:rPr>
                        <a:t>/</a:t>
                      </a:r>
                      <a:r>
                        <a:rPr kumimoji="0" lang="en-US" sz="1600" b="1" i="0" u="none" strike="noStrike" cap="none" normalizeH="0" baseline="0" smtClean="0">
                          <a:ln>
                            <a:noFill/>
                          </a:ln>
                          <a:solidFill>
                            <a:schemeClr val="tx1"/>
                          </a:solidFill>
                          <a:effectLst/>
                          <a:latin typeface="Arial Cyr" pitchFamily="34" charset="-52"/>
                          <a:cs typeface="Times New Roman" pitchFamily="18" charset="0"/>
                        </a:rPr>
                        <a:t>s</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g</a:t>
                      </a:r>
                      <a:r>
                        <a:rPr kumimoji="0" lang="ru-RU" sz="1600" b="1" i="0" u="none" strike="noStrike" cap="none" normalizeH="0" baseline="0" smtClean="0">
                          <a:ln>
                            <a:noFill/>
                          </a:ln>
                          <a:solidFill>
                            <a:schemeClr val="tx1"/>
                          </a:solidFill>
                          <a:effectLst/>
                          <a:latin typeface="Arial Cyr" pitchFamily="34" charset="-52"/>
                          <a:cs typeface="Times New Roman" pitchFamily="18" charset="0"/>
                        </a:rPr>
                        <a:t>/(</a:t>
                      </a:r>
                      <a:r>
                        <a:rPr kumimoji="0" lang="en-US" sz="1600" b="1" i="0" u="none" strike="noStrike" cap="none" normalizeH="0" baseline="0" smtClean="0">
                          <a:ln>
                            <a:noFill/>
                          </a:ln>
                          <a:solidFill>
                            <a:schemeClr val="tx1"/>
                          </a:solidFill>
                          <a:effectLst/>
                          <a:latin typeface="Arial Cyr" pitchFamily="34" charset="-52"/>
                          <a:cs typeface="Times New Roman" pitchFamily="18" charset="0"/>
                        </a:rPr>
                        <a:t>m</a:t>
                      </a:r>
                      <a:r>
                        <a:rPr kumimoji="0" lang="ru-RU" sz="1600" b="1" i="0" u="none" strike="noStrike" cap="none" normalizeH="0" baseline="30000" smtClean="0">
                          <a:ln>
                            <a:noFill/>
                          </a:ln>
                          <a:solidFill>
                            <a:schemeClr val="tx1"/>
                          </a:solidFill>
                          <a:effectLst/>
                          <a:latin typeface="Arial Cyr" pitchFamily="34" charset="-52"/>
                          <a:cs typeface="Times New Roman" pitchFamily="18" charset="0"/>
                        </a:rPr>
                        <a:t>2</a:t>
                      </a:r>
                      <a:r>
                        <a:rPr kumimoji="0" lang="en-US" sz="1600" b="1" i="0" u="none" strike="noStrike" cap="none" normalizeH="0" baseline="0" smtClean="0">
                          <a:ln>
                            <a:noFill/>
                          </a:ln>
                          <a:solidFill>
                            <a:schemeClr val="tx1"/>
                          </a:solidFill>
                          <a:effectLst/>
                          <a:latin typeface="Arial Cyr" pitchFamily="34" charset="-52"/>
                          <a:cs typeface="Times New Roman" pitchFamily="18" charset="0"/>
                        </a:rPr>
                        <a:t>s</a:t>
                      </a:r>
                      <a:r>
                        <a:rPr kumimoji="0" lang="ru-RU" sz="1600" b="1" i="0" u="none" strike="noStrike" cap="none" normalizeH="0" baseline="0" smtClean="0">
                          <a:ln>
                            <a:noFill/>
                          </a:ln>
                          <a:solidFill>
                            <a:schemeClr val="tx1"/>
                          </a:solidFill>
                          <a:effectLst/>
                          <a:latin typeface="Arial Cyr" pitchFamily="34" charset="-52"/>
                          <a:cs typeface="Times New Roman" pitchFamily="18" charset="0"/>
                        </a:rPr>
                        <a:t>)</a:t>
                      </a:r>
                      <a:endParaRPr kumimoji="0" lang="ru-RU" sz="16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EVAN–№3345 AT 1.1</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33,8</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0,52</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4,80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4,10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0,700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0,185</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0,182</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EVAN–№3345 AT 1.2.2</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33,8</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 5,5</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1,50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0,750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0,750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0,198</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0,195</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EVAN–№3345 AT 1.2.1</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39,6</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 5,5 </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0,730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0,250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0,480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0,143</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0,141</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0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EVAN–№3345 AT 1.2.3</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24,8</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 5,5</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1,10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0,500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0,600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0,112</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0,110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EVAN–№3345 AT 1.2.4</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6,5</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 5,5</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4,50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2,40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2,10</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0,103</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yr" pitchFamily="34" charset="-52"/>
                          <a:cs typeface="Times New Roman" pitchFamily="18" charset="0"/>
                        </a:rPr>
                        <a:t>0,101</a:t>
                      </a:r>
                      <a:endParaRPr kumimoji="0" lang="en-US" sz="16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64129" name="Rectangle 897"/>
          <p:cNvSpPr>
            <a:spLocks noChangeArrowheads="1"/>
          </p:cNvSpPr>
          <p:nvPr/>
        </p:nvSpPr>
        <p:spPr bwMode="auto">
          <a:xfrm>
            <a:off x="611188" y="188913"/>
            <a:ext cx="7772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000"/>
              <a:t>WP3: </a:t>
            </a:r>
            <a:r>
              <a:rPr lang="en-US" sz="2000">
                <a:cs typeface="Times New Roman" pitchFamily="18" charset="0"/>
              </a:rPr>
              <a:t>EXPERIMENTAL STUDY OF AEROSOLS TRANSPORT PROCESS IN THE PRIMARY CIRCUIT EQUIPMENT </a:t>
            </a:r>
            <a:r>
              <a:rPr lang="en-US" sz="2000"/>
              <a:t>(Task4)</a:t>
            </a:r>
            <a:endParaRPr lang="ru-RU" sz="2000">
              <a:solidFill>
                <a:srgbClr val="0033CC"/>
              </a:solidFill>
            </a:endParaRPr>
          </a:p>
        </p:txBody>
      </p:sp>
      <p:sp>
        <p:nvSpPr>
          <p:cNvPr id="864171" name="Rectangle 939"/>
          <p:cNvSpPr>
            <a:spLocks noChangeArrowheads="1"/>
          </p:cNvSpPr>
          <p:nvPr/>
        </p:nvSpPr>
        <p:spPr bwMode="auto">
          <a:xfrm>
            <a:off x="0" y="908050"/>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800">
                <a:solidFill>
                  <a:srgbClr val="660033"/>
                </a:solidFill>
                <a:latin typeface="Times New Roman" pitchFamily="18" charset="0"/>
              </a:rPr>
              <a:t>The experimental results for phase 1</a:t>
            </a:r>
          </a:p>
        </p:txBody>
      </p:sp>
      <p:sp>
        <p:nvSpPr>
          <p:cNvPr id="864180" name="Rectangle 948"/>
          <p:cNvSpPr>
            <a:spLocks noChangeArrowheads="1"/>
          </p:cNvSpPr>
          <p:nvPr/>
        </p:nvSpPr>
        <p:spPr bwMode="auto">
          <a:xfrm>
            <a:off x="250825" y="4329113"/>
            <a:ext cx="18637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749300"/>
            <a:r>
              <a:rPr lang="en-US">
                <a:solidFill>
                  <a:schemeClr val="tx1"/>
                </a:solidFill>
              </a:rPr>
              <a:t>P</a:t>
            </a:r>
            <a:r>
              <a:rPr lang="ru-RU">
                <a:solidFill>
                  <a:schemeClr val="tx1"/>
                </a:solidFill>
              </a:rPr>
              <a:t>article spectrum</a:t>
            </a:r>
            <a:r>
              <a:rPr lang="en-US">
                <a:solidFill>
                  <a:schemeClr val="tx1"/>
                </a:solidFill>
              </a:rPr>
              <a:t> for AT 1.2</a:t>
            </a:r>
            <a:endParaRPr lang="ru-RU">
              <a:solidFill>
                <a:schemeClr val="tx1"/>
              </a:solidFill>
            </a:endParaRPr>
          </a:p>
        </p:txBody>
      </p:sp>
      <p:sp>
        <p:nvSpPr>
          <p:cNvPr id="864181" name="Rectangle 949"/>
          <p:cNvSpPr>
            <a:spLocks noChangeArrowheads="1"/>
          </p:cNvSpPr>
          <p:nvPr/>
        </p:nvSpPr>
        <p:spPr bwMode="auto">
          <a:xfrm>
            <a:off x="4572000" y="4329113"/>
            <a:ext cx="18637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749300"/>
            <a:r>
              <a:rPr lang="en-US">
                <a:solidFill>
                  <a:schemeClr val="tx1"/>
                </a:solidFill>
              </a:rPr>
              <a:t>P</a:t>
            </a:r>
            <a:r>
              <a:rPr lang="ru-RU">
                <a:solidFill>
                  <a:schemeClr val="tx1"/>
                </a:solidFill>
              </a:rPr>
              <a:t>article spectrum</a:t>
            </a:r>
            <a:r>
              <a:rPr lang="en-US">
                <a:solidFill>
                  <a:schemeClr val="tx1"/>
                </a:solidFill>
              </a:rPr>
              <a:t> for AT 2.1</a:t>
            </a:r>
            <a:endParaRPr lang="ru-RU">
              <a:solidFill>
                <a:schemeClr val="tx1"/>
              </a:solidFill>
            </a:endParaRPr>
          </a:p>
        </p:txBody>
      </p:sp>
      <p:grpSp>
        <p:nvGrpSpPr>
          <p:cNvPr id="864186" name="Group 954"/>
          <p:cNvGrpSpPr>
            <a:grpSpLocks noChangeAspect="1"/>
          </p:cNvGrpSpPr>
          <p:nvPr/>
        </p:nvGrpSpPr>
        <p:grpSpPr bwMode="auto">
          <a:xfrm>
            <a:off x="4572000" y="4689475"/>
            <a:ext cx="4319588" cy="1755775"/>
            <a:chOff x="2880" y="2954"/>
            <a:chExt cx="2721" cy="1106"/>
          </a:xfrm>
        </p:grpSpPr>
        <p:sp>
          <p:nvSpPr>
            <p:cNvPr id="864185" name="AutoShape 953"/>
            <p:cNvSpPr>
              <a:spLocks noChangeAspect="1" noChangeArrowheads="1" noTextEdit="1"/>
            </p:cNvSpPr>
            <p:nvPr/>
          </p:nvSpPr>
          <p:spPr bwMode="auto">
            <a:xfrm>
              <a:off x="2880" y="2954"/>
              <a:ext cx="2721" cy="11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nvGrpSpPr>
            <p:cNvPr id="865317" name="Group 1061"/>
            <p:cNvGrpSpPr>
              <a:grpSpLocks/>
            </p:cNvGrpSpPr>
            <p:nvPr/>
          </p:nvGrpSpPr>
          <p:grpSpPr bwMode="auto">
            <a:xfrm>
              <a:off x="3067" y="3035"/>
              <a:ext cx="2440" cy="947"/>
              <a:chOff x="3067" y="3035"/>
              <a:chExt cx="2440" cy="947"/>
            </a:xfrm>
          </p:grpSpPr>
          <p:sp>
            <p:nvSpPr>
              <p:cNvPr id="864187" name="Rectangle 955"/>
              <p:cNvSpPr>
                <a:spLocks noChangeArrowheads="1"/>
              </p:cNvSpPr>
              <p:nvPr/>
            </p:nvSpPr>
            <p:spPr bwMode="auto">
              <a:xfrm>
                <a:off x="3188" y="3904"/>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0.0</a:t>
                </a:r>
                <a:endParaRPr lang="ru-RU">
                  <a:solidFill>
                    <a:schemeClr val="tx1"/>
                  </a:solidFill>
                </a:endParaRPr>
              </a:p>
            </p:txBody>
          </p:sp>
          <p:sp>
            <p:nvSpPr>
              <p:cNvPr id="864188" name="Rectangle 956"/>
              <p:cNvSpPr>
                <a:spLocks noChangeArrowheads="1"/>
              </p:cNvSpPr>
              <p:nvPr/>
            </p:nvSpPr>
            <p:spPr bwMode="auto">
              <a:xfrm>
                <a:off x="3490" y="3904"/>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0.5</a:t>
                </a:r>
                <a:endParaRPr lang="ru-RU">
                  <a:solidFill>
                    <a:schemeClr val="tx1"/>
                  </a:solidFill>
                </a:endParaRPr>
              </a:p>
            </p:txBody>
          </p:sp>
          <p:sp>
            <p:nvSpPr>
              <p:cNvPr id="864189" name="Rectangle 957"/>
              <p:cNvSpPr>
                <a:spLocks noChangeArrowheads="1"/>
              </p:cNvSpPr>
              <p:nvPr/>
            </p:nvSpPr>
            <p:spPr bwMode="auto">
              <a:xfrm>
                <a:off x="3794" y="3904"/>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1.0</a:t>
                </a:r>
                <a:endParaRPr lang="ru-RU">
                  <a:solidFill>
                    <a:schemeClr val="tx1"/>
                  </a:solidFill>
                </a:endParaRPr>
              </a:p>
            </p:txBody>
          </p:sp>
          <p:sp>
            <p:nvSpPr>
              <p:cNvPr id="864190" name="Rectangle 958"/>
              <p:cNvSpPr>
                <a:spLocks noChangeArrowheads="1"/>
              </p:cNvSpPr>
              <p:nvPr/>
            </p:nvSpPr>
            <p:spPr bwMode="auto">
              <a:xfrm>
                <a:off x="4096" y="3904"/>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1.5</a:t>
                </a:r>
                <a:endParaRPr lang="ru-RU">
                  <a:solidFill>
                    <a:schemeClr val="tx1"/>
                  </a:solidFill>
                </a:endParaRPr>
              </a:p>
            </p:txBody>
          </p:sp>
          <p:sp>
            <p:nvSpPr>
              <p:cNvPr id="864191" name="Rectangle 959"/>
              <p:cNvSpPr>
                <a:spLocks noChangeArrowheads="1"/>
              </p:cNvSpPr>
              <p:nvPr/>
            </p:nvSpPr>
            <p:spPr bwMode="auto">
              <a:xfrm>
                <a:off x="4400" y="3904"/>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2.0</a:t>
                </a:r>
                <a:endParaRPr lang="ru-RU">
                  <a:solidFill>
                    <a:schemeClr val="tx1"/>
                  </a:solidFill>
                </a:endParaRPr>
              </a:p>
            </p:txBody>
          </p:sp>
          <p:sp>
            <p:nvSpPr>
              <p:cNvPr id="864192" name="Rectangle 960"/>
              <p:cNvSpPr>
                <a:spLocks noChangeArrowheads="1"/>
              </p:cNvSpPr>
              <p:nvPr/>
            </p:nvSpPr>
            <p:spPr bwMode="auto">
              <a:xfrm>
                <a:off x="4703" y="3904"/>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2.5</a:t>
                </a:r>
                <a:endParaRPr lang="ru-RU">
                  <a:solidFill>
                    <a:schemeClr val="tx1"/>
                  </a:solidFill>
                </a:endParaRPr>
              </a:p>
            </p:txBody>
          </p:sp>
          <p:sp>
            <p:nvSpPr>
              <p:cNvPr id="864193" name="Rectangle 961"/>
              <p:cNvSpPr>
                <a:spLocks noChangeArrowheads="1"/>
              </p:cNvSpPr>
              <p:nvPr/>
            </p:nvSpPr>
            <p:spPr bwMode="auto">
              <a:xfrm>
                <a:off x="5006" y="3904"/>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3.0</a:t>
                </a:r>
                <a:endParaRPr lang="ru-RU">
                  <a:solidFill>
                    <a:schemeClr val="tx1"/>
                  </a:solidFill>
                </a:endParaRPr>
              </a:p>
            </p:txBody>
          </p:sp>
          <p:sp>
            <p:nvSpPr>
              <p:cNvPr id="864194" name="Rectangle 962"/>
              <p:cNvSpPr>
                <a:spLocks noChangeArrowheads="1"/>
              </p:cNvSpPr>
              <p:nvPr/>
            </p:nvSpPr>
            <p:spPr bwMode="auto">
              <a:xfrm>
                <a:off x="5309" y="3904"/>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3.5</a:t>
                </a:r>
                <a:endParaRPr lang="ru-RU">
                  <a:solidFill>
                    <a:schemeClr val="tx1"/>
                  </a:solidFill>
                </a:endParaRPr>
              </a:p>
            </p:txBody>
          </p:sp>
          <p:sp>
            <p:nvSpPr>
              <p:cNvPr id="864195" name="Rectangle 963"/>
              <p:cNvSpPr>
                <a:spLocks noChangeArrowheads="1"/>
              </p:cNvSpPr>
              <p:nvPr/>
            </p:nvSpPr>
            <p:spPr bwMode="auto">
              <a:xfrm>
                <a:off x="3067" y="3779"/>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0.0</a:t>
                </a:r>
                <a:endParaRPr lang="ru-RU">
                  <a:solidFill>
                    <a:schemeClr val="tx1"/>
                  </a:solidFill>
                </a:endParaRPr>
              </a:p>
            </p:txBody>
          </p:sp>
          <p:sp>
            <p:nvSpPr>
              <p:cNvPr id="864196" name="Rectangle 964"/>
              <p:cNvSpPr>
                <a:spLocks noChangeArrowheads="1"/>
              </p:cNvSpPr>
              <p:nvPr/>
            </p:nvSpPr>
            <p:spPr bwMode="auto">
              <a:xfrm>
                <a:off x="3067" y="3639"/>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0.2</a:t>
                </a:r>
                <a:endParaRPr lang="ru-RU">
                  <a:solidFill>
                    <a:schemeClr val="tx1"/>
                  </a:solidFill>
                </a:endParaRPr>
              </a:p>
            </p:txBody>
          </p:sp>
          <p:sp>
            <p:nvSpPr>
              <p:cNvPr id="864197" name="Rectangle 965"/>
              <p:cNvSpPr>
                <a:spLocks noChangeArrowheads="1"/>
              </p:cNvSpPr>
              <p:nvPr/>
            </p:nvSpPr>
            <p:spPr bwMode="auto">
              <a:xfrm>
                <a:off x="3067" y="3497"/>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0.4</a:t>
                </a:r>
                <a:endParaRPr lang="ru-RU">
                  <a:solidFill>
                    <a:schemeClr val="tx1"/>
                  </a:solidFill>
                </a:endParaRPr>
              </a:p>
            </p:txBody>
          </p:sp>
          <p:sp>
            <p:nvSpPr>
              <p:cNvPr id="864198" name="Rectangle 966"/>
              <p:cNvSpPr>
                <a:spLocks noChangeArrowheads="1"/>
              </p:cNvSpPr>
              <p:nvPr/>
            </p:nvSpPr>
            <p:spPr bwMode="auto">
              <a:xfrm>
                <a:off x="3067" y="3357"/>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0.6</a:t>
                </a:r>
                <a:endParaRPr lang="ru-RU">
                  <a:solidFill>
                    <a:schemeClr val="tx1"/>
                  </a:solidFill>
                </a:endParaRPr>
              </a:p>
            </p:txBody>
          </p:sp>
          <p:sp>
            <p:nvSpPr>
              <p:cNvPr id="864199" name="Rectangle 967"/>
              <p:cNvSpPr>
                <a:spLocks noChangeArrowheads="1"/>
              </p:cNvSpPr>
              <p:nvPr/>
            </p:nvSpPr>
            <p:spPr bwMode="auto">
              <a:xfrm>
                <a:off x="3067" y="3215"/>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0.8</a:t>
                </a:r>
                <a:endParaRPr lang="ru-RU">
                  <a:solidFill>
                    <a:schemeClr val="tx1"/>
                  </a:solidFill>
                </a:endParaRPr>
              </a:p>
            </p:txBody>
          </p:sp>
          <p:sp>
            <p:nvSpPr>
              <p:cNvPr id="864200" name="Rectangle 968"/>
              <p:cNvSpPr>
                <a:spLocks noChangeArrowheads="1"/>
              </p:cNvSpPr>
              <p:nvPr/>
            </p:nvSpPr>
            <p:spPr bwMode="auto">
              <a:xfrm>
                <a:off x="3067" y="3074"/>
                <a:ext cx="1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rPr>
                  <a:t>1.0</a:t>
                </a:r>
                <a:endParaRPr lang="ru-RU">
                  <a:solidFill>
                    <a:schemeClr val="tx1"/>
                  </a:solidFill>
                </a:endParaRPr>
              </a:p>
            </p:txBody>
          </p:sp>
          <p:sp>
            <p:nvSpPr>
              <p:cNvPr id="864201" name="Line 969"/>
              <p:cNvSpPr>
                <a:spLocks noChangeShapeType="1"/>
              </p:cNvSpPr>
              <p:nvPr/>
            </p:nvSpPr>
            <p:spPr bwMode="auto">
              <a:xfrm flipV="1">
                <a:off x="3254" y="3882"/>
                <a:ext cx="1" cy="1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02" name="Line 970"/>
              <p:cNvSpPr>
                <a:spLocks noChangeShapeType="1"/>
              </p:cNvSpPr>
              <p:nvPr/>
            </p:nvSpPr>
            <p:spPr bwMode="auto">
              <a:xfrm flipV="1">
                <a:off x="3405" y="3882"/>
                <a:ext cx="1" cy="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03" name="Line 971"/>
              <p:cNvSpPr>
                <a:spLocks noChangeShapeType="1"/>
              </p:cNvSpPr>
              <p:nvPr/>
            </p:nvSpPr>
            <p:spPr bwMode="auto">
              <a:xfrm flipV="1">
                <a:off x="3556" y="3882"/>
                <a:ext cx="1" cy="1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04" name="Line 972"/>
              <p:cNvSpPr>
                <a:spLocks noChangeShapeType="1"/>
              </p:cNvSpPr>
              <p:nvPr/>
            </p:nvSpPr>
            <p:spPr bwMode="auto">
              <a:xfrm flipV="1">
                <a:off x="3709" y="3882"/>
                <a:ext cx="1" cy="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05" name="Line 973"/>
              <p:cNvSpPr>
                <a:spLocks noChangeShapeType="1"/>
              </p:cNvSpPr>
              <p:nvPr/>
            </p:nvSpPr>
            <p:spPr bwMode="auto">
              <a:xfrm flipV="1">
                <a:off x="3860" y="3882"/>
                <a:ext cx="1" cy="1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06" name="Line 974"/>
              <p:cNvSpPr>
                <a:spLocks noChangeShapeType="1"/>
              </p:cNvSpPr>
              <p:nvPr/>
            </p:nvSpPr>
            <p:spPr bwMode="auto">
              <a:xfrm flipV="1">
                <a:off x="4011" y="3882"/>
                <a:ext cx="1" cy="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07" name="Line 975"/>
              <p:cNvSpPr>
                <a:spLocks noChangeShapeType="1"/>
              </p:cNvSpPr>
              <p:nvPr/>
            </p:nvSpPr>
            <p:spPr bwMode="auto">
              <a:xfrm flipV="1">
                <a:off x="4163" y="3882"/>
                <a:ext cx="1" cy="1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08" name="Line 976"/>
              <p:cNvSpPr>
                <a:spLocks noChangeShapeType="1"/>
              </p:cNvSpPr>
              <p:nvPr/>
            </p:nvSpPr>
            <p:spPr bwMode="auto">
              <a:xfrm flipV="1">
                <a:off x="4315" y="3882"/>
                <a:ext cx="1" cy="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09" name="Line 977"/>
              <p:cNvSpPr>
                <a:spLocks noChangeShapeType="1"/>
              </p:cNvSpPr>
              <p:nvPr/>
            </p:nvSpPr>
            <p:spPr bwMode="auto">
              <a:xfrm flipV="1">
                <a:off x="4466" y="3882"/>
                <a:ext cx="1" cy="1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0" name="Line 978"/>
              <p:cNvSpPr>
                <a:spLocks noChangeShapeType="1"/>
              </p:cNvSpPr>
              <p:nvPr/>
            </p:nvSpPr>
            <p:spPr bwMode="auto">
              <a:xfrm flipV="1">
                <a:off x="4617" y="3882"/>
                <a:ext cx="1" cy="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1" name="Line 979"/>
              <p:cNvSpPr>
                <a:spLocks noChangeShapeType="1"/>
              </p:cNvSpPr>
              <p:nvPr/>
            </p:nvSpPr>
            <p:spPr bwMode="auto">
              <a:xfrm flipV="1">
                <a:off x="4769" y="3882"/>
                <a:ext cx="1" cy="1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2" name="Line 980"/>
              <p:cNvSpPr>
                <a:spLocks noChangeShapeType="1"/>
              </p:cNvSpPr>
              <p:nvPr/>
            </p:nvSpPr>
            <p:spPr bwMode="auto">
              <a:xfrm flipV="1">
                <a:off x="4920" y="3882"/>
                <a:ext cx="1" cy="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3" name="Line 981"/>
              <p:cNvSpPr>
                <a:spLocks noChangeShapeType="1"/>
              </p:cNvSpPr>
              <p:nvPr/>
            </p:nvSpPr>
            <p:spPr bwMode="auto">
              <a:xfrm flipV="1">
                <a:off x="5072" y="3882"/>
                <a:ext cx="1" cy="1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4" name="Line 982"/>
              <p:cNvSpPr>
                <a:spLocks noChangeShapeType="1"/>
              </p:cNvSpPr>
              <p:nvPr/>
            </p:nvSpPr>
            <p:spPr bwMode="auto">
              <a:xfrm flipV="1">
                <a:off x="5224" y="3882"/>
                <a:ext cx="1" cy="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5" name="Line 983"/>
              <p:cNvSpPr>
                <a:spLocks noChangeShapeType="1"/>
              </p:cNvSpPr>
              <p:nvPr/>
            </p:nvSpPr>
            <p:spPr bwMode="auto">
              <a:xfrm flipV="1">
                <a:off x="5375" y="3882"/>
                <a:ext cx="1" cy="1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6" name="Line 984"/>
              <p:cNvSpPr>
                <a:spLocks noChangeShapeType="1"/>
              </p:cNvSpPr>
              <p:nvPr/>
            </p:nvSpPr>
            <p:spPr bwMode="auto">
              <a:xfrm>
                <a:off x="3254" y="3882"/>
                <a:ext cx="2121"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7" name="Line 985"/>
              <p:cNvSpPr>
                <a:spLocks noChangeShapeType="1"/>
              </p:cNvSpPr>
              <p:nvPr/>
            </p:nvSpPr>
            <p:spPr bwMode="auto">
              <a:xfrm>
                <a:off x="3254" y="3035"/>
                <a:ext cx="2121"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8" name="Line 986"/>
              <p:cNvSpPr>
                <a:spLocks noChangeShapeType="1"/>
              </p:cNvSpPr>
              <p:nvPr/>
            </p:nvSpPr>
            <p:spPr bwMode="auto">
              <a:xfrm>
                <a:off x="3237" y="3882"/>
                <a:ext cx="17"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19" name="Line 987"/>
              <p:cNvSpPr>
                <a:spLocks noChangeShapeType="1"/>
              </p:cNvSpPr>
              <p:nvPr/>
            </p:nvSpPr>
            <p:spPr bwMode="auto">
              <a:xfrm>
                <a:off x="3221" y="3811"/>
                <a:ext cx="33"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0" name="Line 988"/>
              <p:cNvSpPr>
                <a:spLocks noChangeShapeType="1"/>
              </p:cNvSpPr>
              <p:nvPr/>
            </p:nvSpPr>
            <p:spPr bwMode="auto">
              <a:xfrm>
                <a:off x="3237" y="3741"/>
                <a:ext cx="17"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1" name="Line 989"/>
              <p:cNvSpPr>
                <a:spLocks noChangeShapeType="1"/>
              </p:cNvSpPr>
              <p:nvPr/>
            </p:nvSpPr>
            <p:spPr bwMode="auto">
              <a:xfrm>
                <a:off x="3221" y="3670"/>
                <a:ext cx="33"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2" name="Line 990"/>
              <p:cNvSpPr>
                <a:spLocks noChangeShapeType="1"/>
              </p:cNvSpPr>
              <p:nvPr/>
            </p:nvSpPr>
            <p:spPr bwMode="auto">
              <a:xfrm>
                <a:off x="3237" y="3599"/>
                <a:ext cx="17"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3" name="Line 991"/>
              <p:cNvSpPr>
                <a:spLocks noChangeShapeType="1"/>
              </p:cNvSpPr>
              <p:nvPr/>
            </p:nvSpPr>
            <p:spPr bwMode="auto">
              <a:xfrm>
                <a:off x="3221" y="3529"/>
                <a:ext cx="33"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4" name="Line 992"/>
              <p:cNvSpPr>
                <a:spLocks noChangeShapeType="1"/>
              </p:cNvSpPr>
              <p:nvPr/>
            </p:nvSpPr>
            <p:spPr bwMode="auto">
              <a:xfrm>
                <a:off x="3237" y="3459"/>
                <a:ext cx="17"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5" name="Line 993"/>
              <p:cNvSpPr>
                <a:spLocks noChangeShapeType="1"/>
              </p:cNvSpPr>
              <p:nvPr/>
            </p:nvSpPr>
            <p:spPr bwMode="auto">
              <a:xfrm>
                <a:off x="3221" y="3388"/>
                <a:ext cx="33"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6" name="Line 994"/>
              <p:cNvSpPr>
                <a:spLocks noChangeShapeType="1"/>
              </p:cNvSpPr>
              <p:nvPr/>
            </p:nvSpPr>
            <p:spPr bwMode="auto">
              <a:xfrm>
                <a:off x="3237" y="3317"/>
                <a:ext cx="17"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7" name="Line 995"/>
              <p:cNvSpPr>
                <a:spLocks noChangeShapeType="1"/>
              </p:cNvSpPr>
              <p:nvPr/>
            </p:nvSpPr>
            <p:spPr bwMode="auto">
              <a:xfrm>
                <a:off x="3221" y="3247"/>
                <a:ext cx="33"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8" name="Line 996"/>
              <p:cNvSpPr>
                <a:spLocks noChangeShapeType="1"/>
              </p:cNvSpPr>
              <p:nvPr/>
            </p:nvSpPr>
            <p:spPr bwMode="auto">
              <a:xfrm>
                <a:off x="3237" y="3177"/>
                <a:ext cx="17"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29" name="Line 997"/>
              <p:cNvSpPr>
                <a:spLocks noChangeShapeType="1"/>
              </p:cNvSpPr>
              <p:nvPr/>
            </p:nvSpPr>
            <p:spPr bwMode="auto">
              <a:xfrm>
                <a:off x="3221" y="3106"/>
                <a:ext cx="33"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30" name="Line 998"/>
              <p:cNvSpPr>
                <a:spLocks noChangeShapeType="1"/>
              </p:cNvSpPr>
              <p:nvPr/>
            </p:nvSpPr>
            <p:spPr bwMode="auto">
              <a:xfrm>
                <a:off x="3237" y="3035"/>
                <a:ext cx="17"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31" name="Line 999"/>
              <p:cNvSpPr>
                <a:spLocks noChangeShapeType="1"/>
              </p:cNvSpPr>
              <p:nvPr/>
            </p:nvSpPr>
            <p:spPr bwMode="auto">
              <a:xfrm flipV="1">
                <a:off x="3254" y="3035"/>
                <a:ext cx="1" cy="84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32" name="Line 1000"/>
              <p:cNvSpPr>
                <a:spLocks noChangeShapeType="1"/>
              </p:cNvSpPr>
              <p:nvPr/>
            </p:nvSpPr>
            <p:spPr bwMode="auto">
              <a:xfrm flipV="1">
                <a:off x="5375" y="3035"/>
                <a:ext cx="1" cy="84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64233" name="Oval 1001"/>
              <p:cNvSpPr>
                <a:spLocks noChangeArrowheads="1"/>
              </p:cNvSpPr>
              <p:nvPr/>
            </p:nvSpPr>
            <p:spPr bwMode="auto">
              <a:xfrm>
                <a:off x="3447" y="3504"/>
                <a:ext cx="34" cy="17"/>
              </a:xfrm>
              <a:prstGeom prst="ellipse">
                <a:avLst/>
              </a:prstGeom>
              <a:solidFill>
                <a:srgbClr val="FFFFFF"/>
              </a:solidFill>
              <a:ln w="4763">
                <a:solidFill>
                  <a:srgbClr val="000000"/>
                </a:solidFill>
                <a:round/>
                <a:headEnd/>
                <a:tailEnd/>
              </a:ln>
            </p:spPr>
            <p:txBody>
              <a:bodyPr/>
              <a:lstStyle/>
              <a:p>
                <a:endParaRPr lang="de-DE"/>
              </a:p>
            </p:txBody>
          </p:sp>
          <p:sp>
            <p:nvSpPr>
              <p:cNvPr id="864234" name="Oval 1002"/>
              <p:cNvSpPr>
                <a:spLocks noChangeArrowheads="1"/>
              </p:cNvSpPr>
              <p:nvPr/>
            </p:nvSpPr>
            <p:spPr bwMode="auto">
              <a:xfrm>
                <a:off x="3459" y="3796"/>
                <a:ext cx="33" cy="17"/>
              </a:xfrm>
              <a:prstGeom prst="ellipse">
                <a:avLst/>
              </a:prstGeom>
              <a:solidFill>
                <a:srgbClr val="FFFFFF"/>
              </a:solidFill>
              <a:ln w="4763">
                <a:solidFill>
                  <a:srgbClr val="000000"/>
                </a:solidFill>
                <a:round/>
                <a:headEnd/>
                <a:tailEnd/>
              </a:ln>
            </p:spPr>
            <p:txBody>
              <a:bodyPr/>
              <a:lstStyle/>
              <a:p>
                <a:endParaRPr lang="de-DE"/>
              </a:p>
            </p:txBody>
          </p:sp>
          <p:sp>
            <p:nvSpPr>
              <p:cNvPr id="864235" name="Oval 1003"/>
              <p:cNvSpPr>
                <a:spLocks noChangeArrowheads="1"/>
              </p:cNvSpPr>
              <p:nvPr/>
            </p:nvSpPr>
            <p:spPr bwMode="auto">
              <a:xfrm>
                <a:off x="3471" y="3604"/>
                <a:ext cx="34" cy="18"/>
              </a:xfrm>
              <a:prstGeom prst="ellipse">
                <a:avLst/>
              </a:prstGeom>
              <a:solidFill>
                <a:srgbClr val="FFFFFF"/>
              </a:solidFill>
              <a:ln w="4763">
                <a:solidFill>
                  <a:srgbClr val="000000"/>
                </a:solidFill>
                <a:round/>
                <a:headEnd/>
                <a:tailEnd/>
              </a:ln>
            </p:spPr>
            <p:txBody>
              <a:bodyPr/>
              <a:lstStyle/>
              <a:p>
                <a:endParaRPr lang="de-DE"/>
              </a:p>
            </p:txBody>
          </p:sp>
          <p:sp>
            <p:nvSpPr>
              <p:cNvPr id="864236" name="Oval 1004"/>
              <p:cNvSpPr>
                <a:spLocks noChangeArrowheads="1"/>
              </p:cNvSpPr>
              <p:nvPr/>
            </p:nvSpPr>
            <p:spPr bwMode="auto">
              <a:xfrm>
                <a:off x="3485" y="3688"/>
                <a:ext cx="33" cy="17"/>
              </a:xfrm>
              <a:prstGeom prst="ellipse">
                <a:avLst/>
              </a:prstGeom>
              <a:solidFill>
                <a:srgbClr val="FFFFFF"/>
              </a:solidFill>
              <a:ln w="4763">
                <a:solidFill>
                  <a:srgbClr val="000000"/>
                </a:solidFill>
                <a:round/>
                <a:headEnd/>
                <a:tailEnd/>
              </a:ln>
            </p:spPr>
            <p:txBody>
              <a:bodyPr/>
              <a:lstStyle/>
              <a:p>
                <a:endParaRPr lang="de-DE"/>
              </a:p>
            </p:txBody>
          </p:sp>
          <p:sp>
            <p:nvSpPr>
              <p:cNvPr id="864237" name="Oval 1005"/>
              <p:cNvSpPr>
                <a:spLocks noChangeArrowheads="1"/>
              </p:cNvSpPr>
              <p:nvPr/>
            </p:nvSpPr>
            <p:spPr bwMode="auto">
              <a:xfrm>
                <a:off x="3500" y="3669"/>
                <a:ext cx="33" cy="17"/>
              </a:xfrm>
              <a:prstGeom prst="ellipse">
                <a:avLst/>
              </a:prstGeom>
              <a:solidFill>
                <a:srgbClr val="FFFFFF"/>
              </a:solidFill>
              <a:ln w="4763">
                <a:solidFill>
                  <a:srgbClr val="000000"/>
                </a:solidFill>
                <a:round/>
                <a:headEnd/>
                <a:tailEnd/>
              </a:ln>
            </p:spPr>
            <p:txBody>
              <a:bodyPr/>
              <a:lstStyle/>
              <a:p>
                <a:endParaRPr lang="de-DE"/>
              </a:p>
            </p:txBody>
          </p:sp>
          <p:sp>
            <p:nvSpPr>
              <p:cNvPr id="864238" name="Oval 1006"/>
              <p:cNvSpPr>
                <a:spLocks noChangeArrowheads="1"/>
              </p:cNvSpPr>
              <p:nvPr/>
            </p:nvSpPr>
            <p:spPr bwMode="auto">
              <a:xfrm>
                <a:off x="3517" y="3452"/>
                <a:ext cx="34" cy="17"/>
              </a:xfrm>
              <a:prstGeom prst="ellipse">
                <a:avLst/>
              </a:prstGeom>
              <a:solidFill>
                <a:srgbClr val="FFFFFF"/>
              </a:solidFill>
              <a:ln w="4763">
                <a:solidFill>
                  <a:srgbClr val="000000"/>
                </a:solidFill>
                <a:round/>
                <a:headEnd/>
                <a:tailEnd/>
              </a:ln>
            </p:spPr>
            <p:txBody>
              <a:bodyPr/>
              <a:lstStyle/>
              <a:p>
                <a:endParaRPr lang="de-DE"/>
              </a:p>
            </p:txBody>
          </p:sp>
          <p:sp>
            <p:nvSpPr>
              <p:cNvPr id="864239" name="Oval 1007"/>
              <p:cNvSpPr>
                <a:spLocks noChangeArrowheads="1"/>
              </p:cNvSpPr>
              <p:nvPr/>
            </p:nvSpPr>
            <p:spPr bwMode="auto">
              <a:xfrm>
                <a:off x="3536" y="3562"/>
                <a:ext cx="34" cy="17"/>
              </a:xfrm>
              <a:prstGeom prst="ellipse">
                <a:avLst/>
              </a:prstGeom>
              <a:solidFill>
                <a:srgbClr val="FFFFFF"/>
              </a:solidFill>
              <a:ln w="4763">
                <a:solidFill>
                  <a:srgbClr val="000000"/>
                </a:solidFill>
                <a:round/>
                <a:headEnd/>
                <a:tailEnd/>
              </a:ln>
            </p:spPr>
            <p:txBody>
              <a:bodyPr/>
              <a:lstStyle/>
              <a:p>
                <a:endParaRPr lang="de-DE"/>
              </a:p>
            </p:txBody>
          </p:sp>
          <p:sp>
            <p:nvSpPr>
              <p:cNvPr id="864240" name="Oval 1008"/>
              <p:cNvSpPr>
                <a:spLocks noChangeArrowheads="1"/>
              </p:cNvSpPr>
              <p:nvPr/>
            </p:nvSpPr>
            <p:spPr bwMode="auto">
              <a:xfrm>
                <a:off x="3556" y="3625"/>
                <a:ext cx="34" cy="17"/>
              </a:xfrm>
              <a:prstGeom prst="ellipse">
                <a:avLst/>
              </a:prstGeom>
              <a:solidFill>
                <a:srgbClr val="FFFFFF"/>
              </a:solidFill>
              <a:ln w="4763">
                <a:solidFill>
                  <a:srgbClr val="000000"/>
                </a:solidFill>
                <a:round/>
                <a:headEnd/>
                <a:tailEnd/>
              </a:ln>
            </p:spPr>
            <p:txBody>
              <a:bodyPr/>
              <a:lstStyle/>
              <a:p>
                <a:endParaRPr lang="de-DE"/>
              </a:p>
            </p:txBody>
          </p:sp>
          <p:sp>
            <p:nvSpPr>
              <p:cNvPr id="864241" name="Oval 1009"/>
              <p:cNvSpPr>
                <a:spLocks noChangeArrowheads="1"/>
              </p:cNvSpPr>
              <p:nvPr/>
            </p:nvSpPr>
            <p:spPr bwMode="auto">
              <a:xfrm>
                <a:off x="3579" y="3564"/>
                <a:ext cx="34" cy="17"/>
              </a:xfrm>
              <a:prstGeom prst="ellipse">
                <a:avLst/>
              </a:prstGeom>
              <a:solidFill>
                <a:srgbClr val="FFFFFF"/>
              </a:solidFill>
              <a:ln w="4763">
                <a:solidFill>
                  <a:srgbClr val="000000"/>
                </a:solidFill>
                <a:round/>
                <a:headEnd/>
                <a:tailEnd/>
              </a:ln>
            </p:spPr>
            <p:txBody>
              <a:bodyPr/>
              <a:lstStyle/>
              <a:p>
                <a:endParaRPr lang="de-DE"/>
              </a:p>
            </p:txBody>
          </p:sp>
          <p:sp>
            <p:nvSpPr>
              <p:cNvPr id="864242" name="Oval 1010"/>
              <p:cNvSpPr>
                <a:spLocks noChangeArrowheads="1"/>
              </p:cNvSpPr>
              <p:nvPr/>
            </p:nvSpPr>
            <p:spPr bwMode="auto">
              <a:xfrm>
                <a:off x="3604" y="3802"/>
                <a:ext cx="34" cy="17"/>
              </a:xfrm>
              <a:prstGeom prst="ellipse">
                <a:avLst/>
              </a:prstGeom>
              <a:solidFill>
                <a:srgbClr val="FFFFFF"/>
              </a:solidFill>
              <a:ln w="4763">
                <a:solidFill>
                  <a:srgbClr val="000000"/>
                </a:solidFill>
                <a:round/>
                <a:headEnd/>
                <a:tailEnd/>
              </a:ln>
            </p:spPr>
            <p:txBody>
              <a:bodyPr/>
              <a:lstStyle/>
              <a:p>
                <a:endParaRPr lang="de-DE"/>
              </a:p>
            </p:txBody>
          </p:sp>
          <p:sp>
            <p:nvSpPr>
              <p:cNvPr id="864243" name="Oval 1011"/>
              <p:cNvSpPr>
                <a:spLocks noChangeArrowheads="1"/>
              </p:cNvSpPr>
              <p:nvPr/>
            </p:nvSpPr>
            <p:spPr bwMode="auto">
              <a:xfrm>
                <a:off x="3631" y="3655"/>
                <a:ext cx="34" cy="17"/>
              </a:xfrm>
              <a:prstGeom prst="ellipse">
                <a:avLst/>
              </a:prstGeom>
              <a:solidFill>
                <a:srgbClr val="FFFFFF"/>
              </a:solidFill>
              <a:ln w="4763">
                <a:solidFill>
                  <a:srgbClr val="000000"/>
                </a:solidFill>
                <a:round/>
                <a:headEnd/>
                <a:tailEnd/>
              </a:ln>
            </p:spPr>
            <p:txBody>
              <a:bodyPr/>
              <a:lstStyle/>
              <a:p>
                <a:endParaRPr lang="de-DE"/>
              </a:p>
            </p:txBody>
          </p:sp>
          <p:sp>
            <p:nvSpPr>
              <p:cNvPr id="864244" name="Oval 1012"/>
              <p:cNvSpPr>
                <a:spLocks noChangeArrowheads="1"/>
              </p:cNvSpPr>
              <p:nvPr/>
            </p:nvSpPr>
            <p:spPr bwMode="auto">
              <a:xfrm>
                <a:off x="3661" y="3770"/>
                <a:ext cx="33" cy="17"/>
              </a:xfrm>
              <a:prstGeom prst="ellipse">
                <a:avLst/>
              </a:prstGeom>
              <a:solidFill>
                <a:srgbClr val="FFFFFF"/>
              </a:solidFill>
              <a:ln w="4763">
                <a:solidFill>
                  <a:srgbClr val="000000"/>
                </a:solidFill>
                <a:round/>
                <a:headEnd/>
                <a:tailEnd/>
              </a:ln>
            </p:spPr>
            <p:txBody>
              <a:bodyPr/>
              <a:lstStyle/>
              <a:p>
                <a:endParaRPr lang="de-DE"/>
              </a:p>
            </p:txBody>
          </p:sp>
          <p:sp>
            <p:nvSpPr>
              <p:cNvPr id="864245" name="Oval 1013"/>
              <p:cNvSpPr>
                <a:spLocks noChangeArrowheads="1"/>
              </p:cNvSpPr>
              <p:nvPr/>
            </p:nvSpPr>
            <p:spPr bwMode="auto">
              <a:xfrm>
                <a:off x="3693" y="3638"/>
                <a:ext cx="34" cy="17"/>
              </a:xfrm>
              <a:prstGeom prst="ellipse">
                <a:avLst/>
              </a:prstGeom>
              <a:solidFill>
                <a:srgbClr val="FFFFFF"/>
              </a:solidFill>
              <a:ln w="4763">
                <a:solidFill>
                  <a:srgbClr val="000000"/>
                </a:solidFill>
                <a:round/>
                <a:headEnd/>
                <a:tailEnd/>
              </a:ln>
            </p:spPr>
            <p:txBody>
              <a:bodyPr/>
              <a:lstStyle/>
              <a:p>
                <a:endParaRPr lang="de-DE"/>
              </a:p>
            </p:txBody>
          </p:sp>
          <p:sp>
            <p:nvSpPr>
              <p:cNvPr id="864246" name="Oval 1014"/>
              <p:cNvSpPr>
                <a:spLocks noChangeArrowheads="1"/>
              </p:cNvSpPr>
              <p:nvPr/>
            </p:nvSpPr>
            <p:spPr bwMode="auto">
              <a:xfrm>
                <a:off x="3728" y="3412"/>
                <a:ext cx="33" cy="17"/>
              </a:xfrm>
              <a:prstGeom prst="ellipse">
                <a:avLst/>
              </a:prstGeom>
              <a:solidFill>
                <a:srgbClr val="FFFFFF"/>
              </a:solidFill>
              <a:ln w="4763">
                <a:solidFill>
                  <a:srgbClr val="000000"/>
                </a:solidFill>
                <a:round/>
                <a:headEnd/>
                <a:tailEnd/>
              </a:ln>
            </p:spPr>
            <p:txBody>
              <a:bodyPr/>
              <a:lstStyle/>
              <a:p>
                <a:endParaRPr lang="de-DE"/>
              </a:p>
            </p:txBody>
          </p:sp>
          <p:sp>
            <p:nvSpPr>
              <p:cNvPr id="864247" name="Oval 1015"/>
              <p:cNvSpPr>
                <a:spLocks noChangeArrowheads="1"/>
              </p:cNvSpPr>
              <p:nvPr/>
            </p:nvSpPr>
            <p:spPr bwMode="auto">
              <a:xfrm>
                <a:off x="3767" y="3537"/>
                <a:ext cx="34" cy="17"/>
              </a:xfrm>
              <a:prstGeom prst="ellipse">
                <a:avLst/>
              </a:prstGeom>
              <a:solidFill>
                <a:srgbClr val="FFFFFF"/>
              </a:solidFill>
              <a:ln w="4763">
                <a:solidFill>
                  <a:srgbClr val="000000"/>
                </a:solidFill>
                <a:round/>
                <a:headEnd/>
                <a:tailEnd/>
              </a:ln>
            </p:spPr>
            <p:txBody>
              <a:bodyPr/>
              <a:lstStyle/>
              <a:p>
                <a:endParaRPr lang="de-DE"/>
              </a:p>
            </p:txBody>
          </p:sp>
          <p:sp>
            <p:nvSpPr>
              <p:cNvPr id="864248" name="Oval 1016"/>
              <p:cNvSpPr>
                <a:spLocks noChangeArrowheads="1"/>
              </p:cNvSpPr>
              <p:nvPr/>
            </p:nvSpPr>
            <p:spPr bwMode="auto">
              <a:xfrm>
                <a:off x="3808" y="3447"/>
                <a:ext cx="34" cy="17"/>
              </a:xfrm>
              <a:prstGeom prst="ellipse">
                <a:avLst/>
              </a:prstGeom>
              <a:solidFill>
                <a:srgbClr val="FFFFFF"/>
              </a:solidFill>
              <a:ln w="4763">
                <a:solidFill>
                  <a:srgbClr val="000000"/>
                </a:solidFill>
                <a:round/>
                <a:headEnd/>
                <a:tailEnd/>
              </a:ln>
            </p:spPr>
            <p:txBody>
              <a:bodyPr/>
              <a:lstStyle/>
              <a:p>
                <a:endParaRPr lang="de-DE"/>
              </a:p>
            </p:txBody>
          </p:sp>
          <p:sp>
            <p:nvSpPr>
              <p:cNvPr id="864249" name="Oval 1017"/>
              <p:cNvSpPr>
                <a:spLocks noChangeArrowheads="1"/>
              </p:cNvSpPr>
              <p:nvPr/>
            </p:nvSpPr>
            <p:spPr bwMode="auto">
              <a:xfrm>
                <a:off x="3853" y="3356"/>
                <a:ext cx="34" cy="17"/>
              </a:xfrm>
              <a:prstGeom prst="ellipse">
                <a:avLst/>
              </a:prstGeom>
              <a:solidFill>
                <a:srgbClr val="FFFFFF"/>
              </a:solidFill>
              <a:ln w="4763">
                <a:solidFill>
                  <a:srgbClr val="000000"/>
                </a:solidFill>
                <a:round/>
                <a:headEnd/>
                <a:tailEnd/>
              </a:ln>
            </p:spPr>
            <p:txBody>
              <a:bodyPr/>
              <a:lstStyle/>
              <a:p>
                <a:endParaRPr lang="de-DE"/>
              </a:p>
            </p:txBody>
          </p:sp>
          <p:sp>
            <p:nvSpPr>
              <p:cNvPr id="864250" name="Oval 1018"/>
              <p:cNvSpPr>
                <a:spLocks noChangeArrowheads="1"/>
              </p:cNvSpPr>
              <p:nvPr/>
            </p:nvSpPr>
            <p:spPr bwMode="auto">
              <a:xfrm>
                <a:off x="3903" y="3260"/>
                <a:ext cx="34" cy="17"/>
              </a:xfrm>
              <a:prstGeom prst="ellipse">
                <a:avLst/>
              </a:prstGeom>
              <a:solidFill>
                <a:srgbClr val="FFFFFF"/>
              </a:solidFill>
              <a:ln w="4763">
                <a:solidFill>
                  <a:srgbClr val="000000"/>
                </a:solidFill>
                <a:round/>
                <a:headEnd/>
                <a:tailEnd/>
              </a:ln>
            </p:spPr>
            <p:txBody>
              <a:bodyPr/>
              <a:lstStyle/>
              <a:p>
                <a:endParaRPr lang="de-DE"/>
              </a:p>
            </p:txBody>
          </p:sp>
          <p:sp>
            <p:nvSpPr>
              <p:cNvPr id="864251" name="Oval 1019"/>
              <p:cNvSpPr>
                <a:spLocks noChangeArrowheads="1"/>
              </p:cNvSpPr>
              <p:nvPr/>
            </p:nvSpPr>
            <p:spPr bwMode="auto">
              <a:xfrm>
                <a:off x="3956" y="3201"/>
                <a:ext cx="33" cy="17"/>
              </a:xfrm>
              <a:prstGeom prst="ellipse">
                <a:avLst/>
              </a:prstGeom>
              <a:solidFill>
                <a:srgbClr val="FFFFFF"/>
              </a:solidFill>
              <a:ln w="4763">
                <a:solidFill>
                  <a:srgbClr val="000000"/>
                </a:solidFill>
                <a:round/>
                <a:headEnd/>
                <a:tailEnd/>
              </a:ln>
            </p:spPr>
            <p:txBody>
              <a:bodyPr/>
              <a:lstStyle/>
              <a:p>
                <a:endParaRPr lang="de-DE"/>
              </a:p>
            </p:txBody>
          </p:sp>
          <p:sp>
            <p:nvSpPr>
              <p:cNvPr id="864252" name="Oval 1020"/>
              <p:cNvSpPr>
                <a:spLocks noChangeArrowheads="1"/>
              </p:cNvSpPr>
              <p:nvPr/>
            </p:nvSpPr>
            <p:spPr bwMode="auto">
              <a:xfrm>
                <a:off x="4012" y="3097"/>
                <a:ext cx="34" cy="17"/>
              </a:xfrm>
              <a:prstGeom prst="ellipse">
                <a:avLst/>
              </a:prstGeom>
              <a:solidFill>
                <a:srgbClr val="FFFFFF"/>
              </a:solidFill>
              <a:ln w="4763">
                <a:solidFill>
                  <a:srgbClr val="000000"/>
                </a:solidFill>
                <a:round/>
                <a:headEnd/>
                <a:tailEnd/>
              </a:ln>
            </p:spPr>
            <p:txBody>
              <a:bodyPr/>
              <a:lstStyle/>
              <a:p>
                <a:endParaRPr lang="de-DE"/>
              </a:p>
            </p:txBody>
          </p:sp>
          <p:sp>
            <p:nvSpPr>
              <p:cNvPr id="864253" name="Oval 1021"/>
              <p:cNvSpPr>
                <a:spLocks noChangeArrowheads="1"/>
              </p:cNvSpPr>
              <p:nvPr/>
            </p:nvSpPr>
            <p:spPr bwMode="auto">
              <a:xfrm>
                <a:off x="4073" y="3327"/>
                <a:ext cx="34" cy="17"/>
              </a:xfrm>
              <a:prstGeom prst="ellipse">
                <a:avLst/>
              </a:prstGeom>
              <a:solidFill>
                <a:srgbClr val="FFFFFF"/>
              </a:solidFill>
              <a:ln w="4763">
                <a:solidFill>
                  <a:srgbClr val="000000"/>
                </a:solidFill>
                <a:round/>
                <a:headEnd/>
                <a:tailEnd/>
              </a:ln>
            </p:spPr>
            <p:txBody>
              <a:bodyPr/>
              <a:lstStyle/>
              <a:p>
                <a:endParaRPr lang="de-DE"/>
              </a:p>
            </p:txBody>
          </p:sp>
          <p:sp>
            <p:nvSpPr>
              <p:cNvPr id="864254" name="Oval 1022"/>
              <p:cNvSpPr>
                <a:spLocks noChangeArrowheads="1"/>
              </p:cNvSpPr>
              <p:nvPr/>
            </p:nvSpPr>
            <p:spPr bwMode="auto">
              <a:xfrm>
                <a:off x="4140" y="3387"/>
                <a:ext cx="33" cy="17"/>
              </a:xfrm>
              <a:prstGeom prst="ellipse">
                <a:avLst/>
              </a:prstGeom>
              <a:solidFill>
                <a:srgbClr val="FFFFFF"/>
              </a:solidFill>
              <a:ln w="4763">
                <a:solidFill>
                  <a:srgbClr val="000000"/>
                </a:solidFill>
                <a:round/>
                <a:headEnd/>
                <a:tailEnd/>
              </a:ln>
            </p:spPr>
            <p:txBody>
              <a:bodyPr/>
              <a:lstStyle/>
              <a:p>
                <a:endParaRPr lang="de-DE"/>
              </a:p>
            </p:txBody>
          </p:sp>
          <p:sp>
            <p:nvSpPr>
              <p:cNvPr id="864255" name="Oval 1023"/>
              <p:cNvSpPr>
                <a:spLocks noChangeArrowheads="1"/>
              </p:cNvSpPr>
              <p:nvPr/>
            </p:nvSpPr>
            <p:spPr bwMode="auto">
              <a:xfrm>
                <a:off x="4210" y="3347"/>
                <a:ext cx="34" cy="17"/>
              </a:xfrm>
              <a:prstGeom prst="ellipse">
                <a:avLst/>
              </a:prstGeom>
              <a:solidFill>
                <a:srgbClr val="FFFFFF"/>
              </a:solidFill>
              <a:ln w="4763">
                <a:solidFill>
                  <a:srgbClr val="000000"/>
                </a:solidFill>
                <a:round/>
                <a:headEnd/>
                <a:tailEnd/>
              </a:ln>
            </p:spPr>
            <p:txBody>
              <a:bodyPr/>
              <a:lstStyle/>
              <a:p>
                <a:endParaRPr lang="de-DE"/>
              </a:p>
            </p:txBody>
          </p:sp>
          <p:sp>
            <p:nvSpPr>
              <p:cNvPr id="865280" name="Oval 1024"/>
              <p:cNvSpPr>
                <a:spLocks noChangeArrowheads="1"/>
              </p:cNvSpPr>
              <p:nvPr/>
            </p:nvSpPr>
            <p:spPr bwMode="auto">
              <a:xfrm>
                <a:off x="4287" y="3379"/>
                <a:ext cx="34" cy="18"/>
              </a:xfrm>
              <a:prstGeom prst="ellipse">
                <a:avLst/>
              </a:prstGeom>
              <a:solidFill>
                <a:srgbClr val="FFFFFF"/>
              </a:solidFill>
              <a:ln w="4763">
                <a:solidFill>
                  <a:srgbClr val="000000"/>
                </a:solidFill>
                <a:round/>
                <a:headEnd/>
                <a:tailEnd/>
              </a:ln>
            </p:spPr>
            <p:txBody>
              <a:bodyPr/>
              <a:lstStyle/>
              <a:p>
                <a:endParaRPr lang="de-DE"/>
              </a:p>
            </p:txBody>
          </p:sp>
          <p:sp>
            <p:nvSpPr>
              <p:cNvPr id="865281" name="Oval 1025"/>
              <p:cNvSpPr>
                <a:spLocks noChangeArrowheads="1"/>
              </p:cNvSpPr>
              <p:nvPr/>
            </p:nvSpPr>
            <p:spPr bwMode="auto">
              <a:xfrm>
                <a:off x="4368" y="3277"/>
                <a:ext cx="34" cy="17"/>
              </a:xfrm>
              <a:prstGeom prst="ellipse">
                <a:avLst/>
              </a:prstGeom>
              <a:solidFill>
                <a:srgbClr val="FFFFFF"/>
              </a:solidFill>
              <a:ln w="4763">
                <a:solidFill>
                  <a:srgbClr val="000000"/>
                </a:solidFill>
                <a:round/>
                <a:headEnd/>
                <a:tailEnd/>
              </a:ln>
            </p:spPr>
            <p:txBody>
              <a:bodyPr/>
              <a:lstStyle/>
              <a:p>
                <a:endParaRPr lang="de-DE"/>
              </a:p>
            </p:txBody>
          </p:sp>
          <p:sp>
            <p:nvSpPr>
              <p:cNvPr id="865282" name="Oval 1026"/>
              <p:cNvSpPr>
                <a:spLocks noChangeArrowheads="1"/>
              </p:cNvSpPr>
              <p:nvPr/>
            </p:nvSpPr>
            <p:spPr bwMode="auto">
              <a:xfrm>
                <a:off x="4457" y="3579"/>
                <a:ext cx="33" cy="17"/>
              </a:xfrm>
              <a:prstGeom prst="ellipse">
                <a:avLst/>
              </a:prstGeom>
              <a:solidFill>
                <a:srgbClr val="FFFFFF"/>
              </a:solidFill>
              <a:ln w="4763">
                <a:solidFill>
                  <a:srgbClr val="000000"/>
                </a:solidFill>
                <a:round/>
                <a:headEnd/>
                <a:tailEnd/>
              </a:ln>
            </p:spPr>
            <p:txBody>
              <a:bodyPr/>
              <a:lstStyle/>
              <a:p>
                <a:endParaRPr lang="de-DE"/>
              </a:p>
            </p:txBody>
          </p:sp>
          <p:sp>
            <p:nvSpPr>
              <p:cNvPr id="865283" name="Oval 1027"/>
              <p:cNvSpPr>
                <a:spLocks noChangeArrowheads="1"/>
              </p:cNvSpPr>
              <p:nvPr/>
            </p:nvSpPr>
            <p:spPr bwMode="auto">
              <a:xfrm>
                <a:off x="4551" y="3537"/>
                <a:ext cx="34" cy="17"/>
              </a:xfrm>
              <a:prstGeom prst="ellipse">
                <a:avLst/>
              </a:prstGeom>
              <a:solidFill>
                <a:srgbClr val="FFFFFF"/>
              </a:solidFill>
              <a:ln w="4763">
                <a:solidFill>
                  <a:srgbClr val="000000"/>
                </a:solidFill>
                <a:round/>
                <a:headEnd/>
                <a:tailEnd/>
              </a:ln>
            </p:spPr>
            <p:txBody>
              <a:bodyPr/>
              <a:lstStyle/>
              <a:p>
                <a:endParaRPr lang="de-DE"/>
              </a:p>
            </p:txBody>
          </p:sp>
          <p:sp>
            <p:nvSpPr>
              <p:cNvPr id="865284" name="Oval 1028"/>
              <p:cNvSpPr>
                <a:spLocks noChangeArrowheads="1"/>
              </p:cNvSpPr>
              <p:nvPr/>
            </p:nvSpPr>
            <p:spPr bwMode="auto">
              <a:xfrm>
                <a:off x="4652" y="3654"/>
                <a:ext cx="33" cy="17"/>
              </a:xfrm>
              <a:prstGeom prst="ellipse">
                <a:avLst/>
              </a:prstGeom>
              <a:solidFill>
                <a:srgbClr val="FFFFFF"/>
              </a:solidFill>
              <a:ln w="4763">
                <a:solidFill>
                  <a:srgbClr val="000000"/>
                </a:solidFill>
                <a:round/>
                <a:headEnd/>
                <a:tailEnd/>
              </a:ln>
            </p:spPr>
            <p:txBody>
              <a:bodyPr/>
              <a:lstStyle/>
              <a:p>
                <a:endParaRPr lang="de-DE"/>
              </a:p>
            </p:txBody>
          </p:sp>
          <p:sp>
            <p:nvSpPr>
              <p:cNvPr id="865285" name="Oval 1029"/>
              <p:cNvSpPr>
                <a:spLocks noChangeArrowheads="1"/>
              </p:cNvSpPr>
              <p:nvPr/>
            </p:nvSpPr>
            <p:spPr bwMode="auto">
              <a:xfrm>
                <a:off x="4760" y="3665"/>
                <a:ext cx="34" cy="17"/>
              </a:xfrm>
              <a:prstGeom prst="ellipse">
                <a:avLst/>
              </a:prstGeom>
              <a:solidFill>
                <a:srgbClr val="FFFFFF"/>
              </a:solidFill>
              <a:ln w="4763">
                <a:solidFill>
                  <a:srgbClr val="000000"/>
                </a:solidFill>
                <a:round/>
                <a:headEnd/>
                <a:tailEnd/>
              </a:ln>
            </p:spPr>
            <p:txBody>
              <a:bodyPr/>
              <a:lstStyle/>
              <a:p>
                <a:endParaRPr lang="de-DE"/>
              </a:p>
            </p:txBody>
          </p:sp>
          <p:sp>
            <p:nvSpPr>
              <p:cNvPr id="865286" name="Oval 1030"/>
              <p:cNvSpPr>
                <a:spLocks noChangeArrowheads="1"/>
              </p:cNvSpPr>
              <p:nvPr/>
            </p:nvSpPr>
            <p:spPr bwMode="auto">
              <a:xfrm>
                <a:off x="4876" y="3735"/>
                <a:ext cx="34" cy="17"/>
              </a:xfrm>
              <a:prstGeom prst="ellipse">
                <a:avLst/>
              </a:prstGeom>
              <a:solidFill>
                <a:srgbClr val="FFFFFF"/>
              </a:solidFill>
              <a:ln w="4763">
                <a:solidFill>
                  <a:srgbClr val="000000"/>
                </a:solidFill>
                <a:round/>
                <a:headEnd/>
                <a:tailEnd/>
              </a:ln>
            </p:spPr>
            <p:txBody>
              <a:bodyPr/>
              <a:lstStyle/>
              <a:p>
                <a:endParaRPr lang="de-DE"/>
              </a:p>
            </p:txBody>
          </p:sp>
          <p:sp>
            <p:nvSpPr>
              <p:cNvPr id="865287" name="Oval 1031"/>
              <p:cNvSpPr>
                <a:spLocks noChangeArrowheads="1"/>
              </p:cNvSpPr>
              <p:nvPr/>
            </p:nvSpPr>
            <p:spPr bwMode="auto">
              <a:xfrm>
                <a:off x="5000" y="3639"/>
                <a:ext cx="33" cy="17"/>
              </a:xfrm>
              <a:prstGeom prst="ellipse">
                <a:avLst/>
              </a:prstGeom>
              <a:solidFill>
                <a:srgbClr val="FFFFFF"/>
              </a:solidFill>
              <a:ln w="4763">
                <a:solidFill>
                  <a:srgbClr val="000000"/>
                </a:solidFill>
                <a:round/>
                <a:headEnd/>
                <a:tailEnd/>
              </a:ln>
            </p:spPr>
            <p:txBody>
              <a:bodyPr/>
              <a:lstStyle/>
              <a:p>
                <a:endParaRPr lang="de-DE"/>
              </a:p>
            </p:txBody>
          </p:sp>
          <p:sp>
            <p:nvSpPr>
              <p:cNvPr id="865288" name="Rectangle 1032"/>
              <p:cNvSpPr>
                <a:spLocks noChangeArrowheads="1"/>
              </p:cNvSpPr>
              <p:nvPr/>
            </p:nvSpPr>
            <p:spPr bwMode="auto">
              <a:xfrm>
                <a:off x="3486" y="3803"/>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289" name="Rectangle 1033"/>
              <p:cNvSpPr>
                <a:spLocks noChangeArrowheads="1"/>
              </p:cNvSpPr>
              <p:nvPr/>
            </p:nvSpPr>
            <p:spPr bwMode="auto">
              <a:xfrm>
                <a:off x="3502" y="3700"/>
                <a:ext cx="29" cy="15"/>
              </a:xfrm>
              <a:prstGeom prst="rect">
                <a:avLst/>
              </a:prstGeom>
              <a:solidFill>
                <a:srgbClr val="FFFFFF"/>
              </a:solidFill>
              <a:ln w="4763">
                <a:solidFill>
                  <a:srgbClr val="000000"/>
                </a:solidFill>
                <a:miter lim="800000"/>
                <a:headEnd/>
                <a:tailEnd/>
              </a:ln>
            </p:spPr>
            <p:txBody>
              <a:bodyPr/>
              <a:lstStyle/>
              <a:p>
                <a:endParaRPr lang="de-DE"/>
              </a:p>
            </p:txBody>
          </p:sp>
          <p:sp>
            <p:nvSpPr>
              <p:cNvPr id="865290" name="Rectangle 1034"/>
              <p:cNvSpPr>
                <a:spLocks noChangeArrowheads="1"/>
              </p:cNvSpPr>
              <p:nvPr/>
            </p:nvSpPr>
            <p:spPr bwMode="auto">
              <a:xfrm>
                <a:off x="3519" y="3768"/>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291" name="Rectangle 1035"/>
              <p:cNvSpPr>
                <a:spLocks noChangeArrowheads="1"/>
              </p:cNvSpPr>
              <p:nvPr/>
            </p:nvSpPr>
            <p:spPr bwMode="auto">
              <a:xfrm>
                <a:off x="3538" y="3614"/>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292" name="Rectangle 1036"/>
              <p:cNvSpPr>
                <a:spLocks noChangeArrowheads="1"/>
              </p:cNvSpPr>
              <p:nvPr/>
            </p:nvSpPr>
            <p:spPr bwMode="auto">
              <a:xfrm>
                <a:off x="3558" y="3648"/>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293" name="Rectangle 1037"/>
              <p:cNvSpPr>
                <a:spLocks noChangeArrowheads="1"/>
              </p:cNvSpPr>
              <p:nvPr/>
            </p:nvSpPr>
            <p:spPr bwMode="auto">
              <a:xfrm>
                <a:off x="3581" y="3538"/>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294" name="Rectangle 1038"/>
              <p:cNvSpPr>
                <a:spLocks noChangeArrowheads="1"/>
              </p:cNvSpPr>
              <p:nvPr/>
            </p:nvSpPr>
            <p:spPr bwMode="auto">
              <a:xfrm>
                <a:off x="3606" y="3642"/>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295" name="Rectangle 1039"/>
              <p:cNvSpPr>
                <a:spLocks noChangeArrowheads="1"/>
              </p:cNvSpPr>
              <p:nvPr/>
            </p:nvSpPr>
            <p:spPr bwMode="auto">
              <a:xfrm>
                <a:off x="3633" y="3543"/>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296" name="Rectangle 1040"/>
              <p:cNvSpPr>
                <a:spLocks noChangeArrowheads="1"/>
              </p:cNvSpPr>
              <p:nvPr/>
            </p:nvSpPr>
            <p:spPr bwMode="auto">
              <a:xfrm>
                <a:off x="3663" y="3402"/>
                <a:ext cx="29" cy="15"/>
              </a:xfrm>
              <a:prstGeom prst="rect">
                <a:avLst/>
              </a:prstGeom>
              <a:solidFill>
                <a:srgbClr val="FFFFFF"/>
              </a:solidFill>
              <a:ln w="4763">
                <a:solidFill>
                  <a:srgbClr val="000000"/>
                </a:solidFill>
                <a:miter lim="800000"/>
                <a:headEnd/>
                <a:tailEnd/>
              </a:ln>
            </p:spPr>
            <p:txBody>
              <a:bodyPr/>
              <a:lstStyle/>
              <a:p>
                <a:endParaRPr lang="de-DE"/>
              </a:p>
            </p:txBody>
          </p:sp>
          <p:sp>
            <p:nvSpPr>
              <p:cNvPr id="865297" name="Rectangle 1041"/>
              <p:cNvSpPr>
                <a:spLocks noChangeArrowheads="1"/>
              </p:cNvSpPr>
              <p:nvPr/>
            </p:nvSpPr>
            <p:spPr bwMode="auto">
              <a:xfrm>
                <a:off x="3695" y="3234"/>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298" name="Rectangle 1042"/>
              <p:cNvSpPr>
                <a:spLocks noChangeArrowheads="1"/>
              </p:cNvSpPr>
              <p:nvPr/>
            </p:nvSpPr>
            <p:spPr bwMode="auto">
              <a:xfrm>
                <a:off x="3730" y="3273"/>
                <a:ext cx="29" cy="15"/>
              </a:xfrm>
              <a:prstGeom prst="rect">
                <a:avLst/>
              </a:prstGeom>
              <a:solidFill>
                <a:srgbClr val="FFFFFF"/>
              </a:solidFill>
              <a:ln w="4763">
                <a:solidFill>
                  <a:srgbClr val="000000"/>
                </a:solidFill>
                <a:miter lim="800000"/>
                <a:headEnd/>
                <a:tailEnd/>
              </a:ln>
            </p:spPr>
            <p:txBody>
              <a:bodyPr/>
              <a:lstStyle/>
              <a:p>
                <a:endParaRPr lang="de-DE"/>
              </a:p>
            </p:txBody>
          </p:sp>
          <p:sp>
            <p:nvSpPr>
              <p:cNvPr id="865299" name="Rectangle 1043"/>
              <p:cNvSpPr>
                <a:spLocks noChangeArrowheads="1"/>
              </p:cNvSpPr>
              <p:nvPr/>
            </p:nvSpPr>
            <p:spPr bwMode="auto">
              <a:xfrm>
                <a:off x="3769" y="3465"/>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00" name="Rectangle 1044"/>
              <p:cNvSpPr>
                <a:spLocks noChangeArrowheads="1"/>
              </p:cNvSpPr>
              <p:nvPr/>
            </p:nvSpPr>
            <p:spPr bwMode="auto">
              <a:xfrm>
                <a:off x="3810" y="3300"/>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01" name="Rectangle 1045"/>
              <p:cNvSpPr>
                <a:spLocks noChangeArrowheads="1"/>
              </p:cNvSpPr>
              <p:nvPr/>
            </p:nvSpPr>
            <p:spPr bwMode="auto">
              <a:xfrm>
                <a:off x="3855" y="3098"/>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02" name="Rectangle 1046"/>
              <p:cNvSpPr>
                <a:spLocks noChangeArrowheads="1"/>
              </p:cNvSpPr>
              <p:nvPr/>
            </p:nvSpPr>
            <p:spPr bwMode="auto">
              <a:xfrm>
                <a:off x="3905" y="3153"/>
                <a:ext cx="30" cy="16"/>
              </a:xfrm>
              <a:prstGeom prst="rect">
                <a:avLst/>
              </a:prstGeom>
              <a:solidFill>
                <a:srgbClr val="FFFFFF"/>
              </a:solidFill>
              <a:ln w="4763">
                <a:solidFill>
                  <a:srgbClr val="000000"/>
                </a:solidFill>
                <a:miter lim="800000"/>
                <a:headEnd/>
                <a:tailEnd/>
              </a:ln>
            </p:spPr>
            <p:txBody>
              <a:bodyPr/>
              <a:lstStyle/>
              <a:p>
                <a:endParaRPr lang="de-DE"/>
              </a:p>
            </p:txBody>
          </p:sp>
          <p:sp>
            <p:nvSpPr>
              <p:cNvPr id="865303" name="Rectangle 1047"/>
              <p:cNvSpPr>
                <a:spLocks noChangeArrowheads="1"/>
              </p:cNvSpPr>
              <p:nvPr/>
            </p:nvSpPr>
            <p:spPr bwMode="auto">
              <a:xfrm>
                <a:off x="3958" y="3130"/>
                <a:ext cx="29" cy="15"/>
              </a:xfrm>
              <a:prstGeom prst="rect">
                <a:avLst/>
              </a:prstGeom>
              <a:solidFill>
                <a:srgbClr val="FFFFFF"/>
              </a:solidFill>
              <a:ln w="4763">
                <a:solidFill>
                  <a:srgbClr val="000000"/>
                </a:solidFill>
                <a:miter lim="800000"/>
                <a:headEnd/>
                <a:tailEnd/>
              </a:ln>
            </p:spPr>
            <p:txBody>
              <a:bodyPr/>
              <a:lstStyle/>
              <a:p>
                <a:endParaRPr lang="de-DE"/>
              </a:p>
            </p:txBody>
          </p:sp>
          <p:sp>
            <p:nvSpPr>
              <p:cNvPr id="865304" name="Rectangle 1048"/>
              <p:cNvSpPr>
                <a:spLocks noChangeArrowheads="1"/>
              </p:cNvSpPr>
              <p:nvPr/>
            </p:nvSpPr>
            <p:spPr bwMode="auto">
              <a:xfrm>
                <a:off x="4014" y="3252"/>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05" name="Rectangle 1049"/>
              <p:cNvSpPr>
                <a:spLocks noChangeArrowheads="1"/>
              </p:cNvSpPr>
              <p:nvPr/>
            </p:nvSpPr>
            <p:spPr bwMode="auto">
              <a:xfrm>
                <a:off x="4075" y="3432"/>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06" name="Rectangle 1050"/>
              <p:cNvSpPr>
                <a:spLocks noChangeArrowheads="1"/>
              </p:cNvSpPr>
              <p:nvPr/>
            </p:nvSpPr>
            <p:spPr bwMode="auto">
              <a:xfrm>
                <a:off x="4141" y="3435"/>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07" name="Rectangle 1051"/>
              <p:cNvSpPr>
                <a:spLocks noChangeArrowheads="1"/>
              </p:cNvSpPr>
              <p:nvPr/>
            </p:nvSpPr>
            <p:spPr bwMode="auto">
              <a:xfrm>
                <a:off x="4212" y="3424"/>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08" name="Rectangle 1052"/>
              <p:cNvSpPr>
                <a:spLocks noChangeArrowheads="1"/>
              </p:cNvSpPr>
              <p:nvPr/>
            </p:nvSpPr>
            <p:spPr bwMode="auto">
              <a:xfrm>
                <a:off x="4289" y="3621"/>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09" name="Rectangle 1053"/>
              <p:cNvSpPr>
                <a:spLocks noChangeArrowheads="1"/>
              </p:cNvSpPr>
              <p:nvPr/>
            </p:nvSpPr>
            <p:spPr bwMode="auto">
              <a:xfrm>
                <a:off x="4370" y="3655"/>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10" name="Rectangle 1054"/>
              <p:cNvSpPr>
                <a:spLocks noChangeArrowheads="1"/>
              </p:cNvSpPr>
              <p:nvPr/>
            </p:nvSpPr>
            <p:spPr bwMode="auto">
              <a:xfrm>
                <a:off x="4458" y="3574"/>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11" name="Rectangle 1055"/>
              <p:cNvSpPr>
                <a:spLocks noChangeArrowheads="1"/>
              </p:cNvSpPr>
              <p:nvPr/>
            </p:nvSpPr>
            <p:spPr bwMode="auto">
              <a:xfrm>
                <a:off x="4553" y="3620"/>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12" name="Rectangle 1056"/>
              <p:cNvSpPr>
                <a:spLocks noChangeArrowheads="1"/>
              </p:cNvSpPr>
              <p:nvPr/>
            </p:nvSpPr>
            <p:spPr bwMode="auto">
              <a:xfrm>
                <a:off x="4654" y="3690"/>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13" name="Rectangle 1057"/>
              <p:cNvSpPr>
                <a:spLocks noChangeArrowheads="1"/>
              </p:cNvSpPr>
              <p:nvPr/>
            </p:nvSpPr>
            <p:spPr bwMode="auto">
              <a:xfrm>
                <a:off x="4762" y="3673"/>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14" name="Rectangle 1058"/>
              <p:cNvSpPr>
                <a:spLocks noChangeArrowheads="1"/>
              </p:cNvSpPr>
              <p:nvPr/>
            </p:nvSpPr>
            <p:spPr bwMode="auto">
              <a:xfrm>
                <a:off x="4878" y="3706"/>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15" name="Rectangle 1059"/>
              <p:cNvSpPr>
                <a:spLocks noChangeArrowheads="1"/>
              </p:cNvSpPr>
              <p:nvPr/>
            </p:nvSpPr>
            <p:spPr bwMode="auto">
              <a:xfrm>
                <a:off x="5001" y="3737"/>
                <a:ext cx="30" cy="15"/>
              </a:xfrm>
              <a:prstGeom prst="rect">
                <a:avLst/>
              </a:prstGeom>
              <a:solidFill>
                <a:srgbClr val="FFFFFF"/>
              </a:solidFill>
              <a:ln w="4763">
                <a:solidFill>
                  <a:srgbClr val="000000"/>
                </a:solidFill>
                <a:miter lim="800000"/>
                <a:headEnd/>
                <a:tailEnd/>
              </a:ln>
            </p:spPr>
            <p:txBody>
              <a:bodyPr/>
              <a:lstStyle/>
              <a:p>
                <a:endParaRPr lang="de-DE"/>
              </a:p>
            </p:txBody>
          </p:sp>
          <p:sp>
            <p:nvSpPr>
              <p:cNvPr id="865316" name="Freeform 1060"/>
              <p:cNvSpPr>
                <a:spLocks/>
              </p:cNvSpPr>
              <p:nvPr/>
            </p:nvSpPr>
            <p:spPr bwMode="auto">
              <a:xfrm>
                <a:off x="3401" y="3106"/>
                <a:ext cx="1616" cy="694"/>
              </a:xfrm>
              <a:custGeom>
                <a:avLst/>
                <a:gdLst>
                  <a:gd name="T0" fmla="*/ 0 w 1616"/>
                  <a:gd name="T1" fmla="*/ 694 h 694"/>
                  <a:gd name="T2" fmla="*/ 4 w 1616"/>
                  <a:gd name="T3" fmla="*/ 693 h 694"/>
                  <a:gd name="T4" fmla="*/ 9 w 1616"/>
                  <a:gd name="T5" fmla="*/ 691 h 694"/>
                  <a:gd name="T6" fmla="*/ 13 w 1616"/>
                  <a:gd name="T7" fmla="*/ 689 h 694"/>
                  <a:gd name="T8" fmla="*/ 17 w 1616"/>
                  <a:gd name="T9" fmla="*/ 685 h 694"/>
                  <a:gd name="T10" fmla="*/ 23 w 1616"/>
                  <a:gd name="T11" fmla="*/ 682 h 694"/>
                  <a:gd name="T12" fmla="*/ 30 w 1616"/>
                  <a:gd name="T13" fmla="*/ 677 h 694"/>
                  <a:gd name="T14" fmla="*/ 37 w 1616"/>
                  <a:gd name="T15" fmla="*/ 671 h 694"/>
                  <a:gd name="T16" fmla="*/ 45 w 1616"/>
                  <a:gd name="T17" fmla="*/ 663 h 694"/>
                  <a:gd name="T18" fmla="*/ 54 w 1616"/>
                  <a:gd name="T19" fmla="*/ 654 h 694"/>
                  <a:gd name="T20" fmla="*/ 63 w 1616"/>
                  <a:gd name="T21" fmla="*/ 642 h 694"/>
                  <a:gd name="T22" fmla="*/ 75 w 1616"/>
                  <a:gd name="T23" fmla="*/ 625 h 694"/>
                  <a:gd name="T24" fmla="*/ 87 w 1616"/>
                  <a:gd name="T25" fmla="*/ 606 h 694"/>
                  <a:gd name="T26" fmla="*/ 101 w 1616"/>
                  <a:gd name="T27" fmla="*/ 582 h 694"/>
                  <a:gd name="T28" fmla="*/ 116 w 1616"/>
                  <a:gd name="T29" fmla="*/ 552 h 694"/>
                  <a:gd name="T30" fmla="*/ 133 w 1616"/>
                  <a:gd name="T31" fmla="*/ 516 h 694"/>
                  <a:gd name="T32" fmla="*/ 152 w 1616"/>
                  <a:gd name="T33" fmla="*/ 474 h 694"/>
                  <a:gd name="T34" fmla="*/ 173 w 1616"/>
                  <a:gd name="T35" fmla="*/ 426 h 694"/>
                  <a:gd name="T36" fmla="*/ 196 w 1616"/>
                  <a:gd name="T37" fmla="*/ 371 h 694"/>
                  <a:gd name="T38" fmla="*/ 220 w 1616"/>
                  <a:gd name="T39" fmla="*/ 312 h 694"/>
                  <a:gd name="T40" fmla="*/ 247 w 1616"/>
                  <a:gd name="T41" fmla="*/ 250 h 694"/>
                  <a:gd name="T42" fmla="*/ 277 w 1616"/>
                  <a:gd name="T43" fmla="*/ 189 h 694"/>
                  <a:gd name="T44" fmla="*/ 310 w 1616"/>
                  <a:gd name="T45" fmla="*/ 130 h 694"/>
                  <a:gd name="T46" fmla="*/ 344 w 1616"/>
                  <a:gd name="T47" fmla="*/ 80 h 694"/>
                  <a:gd name="T48" fmla="*/ 383 w 1616"/>
                  <a:gd name="T49" fmla="*/ 38 h 694"/>
                  <a:gd name="T50" fmla="*/ 424 w 1616"/>
                  <a:gd name="T51" fmla="*/ 11 h 694"/>
                  <a:gd name="T52" fmla="*/ 469 w 1616"/>
                  <a:gd name="T53" fmla="*/ 0 h 694"/>
                  <a:gd name="T54" fmla="*/ 519 w 1616"/>
                  <a:gd name="T55" fmla="*/ 5 h 694"/>
                  <a:gd name="T56" fmla="*/ 572 w 1616"/>
                  <a:gd name="T57" fmla="*/ 27 h 694"/>
                  <a:gd name="T58" fmla="*/ 628 w 1616"/>
                  <a:gd name="T59" fmla="*/ 65 h 694"/>
                  <a:gd name="T60" fmla="*/ 690 w 1616"/>
                  <a:gd name="T61" fmla="*/ 114 h 694"/>
                  <a:gd name="T62" fmla="*/ 756 w 1616"/>
                  <a:gd name="T63" fmla="*/ 173 h 694"/>
                  <a:gd name="T64" fmla="*/ 827 w 1616"/>
                  <a:gd name="T65" fmla="*/ 237 h 694"/>
                  <a:gd name="T66" fmla="*/ 903 w 1616"/>
                  <a:gd name="T67" fmla="*/ 303 h 694"/>
                  <a:gd name="T68" fmla="*/ 985 w 1616"/>
                  <a:gd name="T69" fmla="*/ 367 h 694"/>
                  <a:gd name="T70" fmla="*/ 1073 w 1616"/>
                  <a:gd name="T71" fmla="*/ 427 h 694"/>
                  <a:gd name="T72" fmla="*/ 1168 w 1616"/>
                  <a:gd name="T73" fmla="*/ 482 h 694"/>
                  <a:gd name="T74" fmla="*/ 1268 w 1616"/>
                  <a:gd name="T75" fmla="*/ 530 h 694"/>
                  <a:gd name="T76" fmla="*/ 1376 w 1616"/>
                  <a:gd name="T77" fmla="*/ 570 h 694"/>
                  <a:gd name="T78" fmla="*/ 1492 w 1616"/>
                  <a:gd name="T79" fmla="*/ 604 h 694"/>
                  <a:gd name="T80" fmla="*/ 1616 w 1616"/>
                  <a:gd name="T81" fmla="*/ 63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16" h="694">
                    <a:moveTo>
                      <a:pt x="0" y="694"/>
                    </a:moveTo>
                    <a:lnTo>
                      <a:pt x="4" y="693"/>
                    </a:lnTo>
                    <a:lnTo>
                      <a:pt x="9" y="691"/>
                    </a:lnTo>
                    <a:lnTo>
                      <a:pt x="13" y="689"/>
                    </a:lnTo>
                    <a:lnTo>
                      <a:pt x="17" y="685"/>
                    </a:lnTo>
                    <a:lnTo>
                      <a:pt x="23" y="682"/>
                    </a:lnTo>
                    <a:lnTo>
                      <a:pt x="30" y="677"/>
                    </a:lnTo>
                    <a:lnTo>
                      <a:pt x="37" y="671"/>
                    </a:lnTo>
                    <a:lnTo>
                      <a:pt x="45" y="663"/>
                    </a:lnTo>
                    <a:lnTo>
                      <a:pt x="54" y="654"/>
                    </a:lnTo>
                    <a:lnTo>
                      <a:pt x="63" y="642"/>
                    </a:lnTo>
                    <a:lnTo>
                      <a:pt x="75" y="625"/>
                    </a:lnTo>
                    <a:lnTo>
                      <a:pt x="87" y="606"/>
                    </a:lnTo>
                    <a:lnTo>
                      <a:pt x="101" y="582"/>
                    </a:lnTo>
                    <a:lnTo>
                      <a:pt x="116" y="552"/>
                    </a:lnTo>
                    <a:lnTo>
                      <a:pt x="133" y="516"/>
                    </a:lnTo>
                    <a:lnTo>
                      <a:pt x="152" y="474"/>
                    </a:lnTo>
                    <a:lnTo>
                      <a:pt x="173" y="426"/>
                    </a:lnTo>
                    <a:lnTo>
                      <a:pt x="196" y="371"/>
                    </a:lnTo>
                    <a:lnTo>
                      <a:pt x="220" y="312"/>
                    </a:lnTo>
                    <a:lnTo>
                      <a:pt x="247" y="250"/>
                    </a:lnTo>
                    <a:lnTo>
                      <a:pt x="277" y="189"/>
                    </a:lnTo>
                    <a:lnTo>
                      <a:pt x="310" y="130"/>
                    </a:lnTo>
                    <a:lnTo>
                      <a:pt x="344" y="80"/>
                    </a:lnTo>
                    <a:lnTo>
                      <a:pt x="383" y="38"/>
                    </a:lnTo>
                    <a:lnTo>
                      <a:pt x="424" y="11"/>
                    </a:lnTo>
                    <a:lnTo>
                      <a:pt x="469" y="0"/>
                    </a:lnTo>
                    <a:lnTo>
                      <a:pt x="519" y="5"/>
                    </a:lnTo>
                    <a:lnTo>
                      <a:pt x="572" y="27"/>
                    </a:lnTo>
                    <a:lnTo>
                      <a:pt x="628" y="65"/>
                    </a:lnTo>
                    <a:lnTo>
                      <a:pt x="690" y="114"/>
                    </a:lnTo>
                    <a:lnTo>
                      <a:pt x="756" y="173"/>
                    </a:lnTo>
                    <a:lnTo>
                      <a:pt x="827" y="237"/>
                    </a:lnTo>
                    <a:lnTo>
                      <a:pt x="903" y="303"/>
                    </a:lnTo>
                    <a:lnTo>
                      <a:pt x="985" y="367"/>
                    </a:lnTo>
                    <a:lnTo>
                      <a:pt x="1073" y="427"/>
                    </a:lnTo>
                    <a:lnTo>
                      <a:pt x="1168" y="482"/>
                    </a:lnTo>
                    <a:lnTo>
                      <a:pt x="1268" y="530"/>
                    </a:lnTo>
                    <a:lnTo>
                      <a:pt x="1376" y="570"/>
                    </a:lnTo>
                    <a:lnTo>
                      <a:pt x="1492" y="604"/>
                    </a:lnTo>
                    <a:lnTo>
                      <a:pt x="1616" y="63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grpSp>
        <p:sp>
          <p:nvSpPr>
            <p:cNvPr id="865318" name="Rectangle 1062"/>
            <p:cNvSpPr>
              <a:spLocks noChangeArrowheads="1"/>
            </p:cNvSpPr>
            <p:nvPr/>
          </p:nvSpPr>
          <p:spPr bwMode="auto">
            <a:xfrm>
              <a:off x="3883" y="3955"/>
              <a:ext cx="25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en-US" sz="800" b="0">
                  <a:solidFill>
                    <a:schemeClr val="tx1"/>
                  </a:solidFill>
                </a:rPr>
                <a:t>diameter</a:t>
              </a:r>
              <a:endParaRPr lang="ru-RU" sz="800" b="0">
                <a:solidFill>
                  <a:schemeClr val="tx1"/>
                </a:solidFill>
              </a:endParaRPr>
            </a:p>
          </p:txBody>
        </p:sp>
        <p:sp>
          <p:nvSpPr>
            <p:cNvPr id="865319" name="Rectangle 1063"/>
            <p:cNvSpPr>
              <a:spLocks noChangeArrowheads="1"/>
            </p:cNvSpPr>
            <p:nvPr/>
          </p:nvSpPr>
          <p:spPr bwMode="auto">
            <a:xfrm>
              <a:off x="4262" y="3955"/>
              <a:ext cx="7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latin typeface="Times New Roman" pitchFamily="18" charset="0"/>
                </a:rPr>
                <a:t>[</a:t>
              </a:r>
              <a:endParaRPr lang="ru-RU">
                <a:solidFill>
                  <a:schemeClr val="tx1"/>
                </a:solidFill>
              </a:endParaRPr>
            </a:p>
          </p:txBody>
        </p:sp>
        <p:sp>
          <p:nvSpPr>
            <p:cNvPr id="865320" name="Rectangle 1064"/>
            <p:cNvSpPr>
              <a:spLocks noChangeArrowheads="1"/>
            </p:cNvSpPr>
            <p:nvPr/>
          </p:nvSpPr>
          <p:spPr bwMode="auto">
            <a:xfrm>
              <a:off x="4293" y="3955"/>
              <a:ext cx="11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en-US" sz="700" b="0">
                  <a:solidFill>
                    <a:srgbClr val="000000"/>
                  </a:solidFill>
                  <a:latin typeface="Times New Roman" pitchFamily="18" charset="0"/>
                </a:rPr>
                <a:t>mkm</a:t>
              </a:r>
              <a:endParaRPr lang="ru-RU">
                <a:solidFill>
                  <a:schemeClr val="tx1"/>
                </a:solidFill>
              </a:endParaRPr>
            </a:p>
          </p:txBody>
        </p:sp>
        <p:sp>
          <p:nvSpPr>
            <p:cNvPr id="865321" name="Rectangle 1065"/>
            <p:cNvSpPr>
              <a:spLocks noChangeArrowheads="1"/>
            </p:cNvSpPr>
            <p:nvPr/>
          </p:nvSpPr>
          <p:spPr bwMode="auto">
            <a:xfrm>
              <a:off x="4462" y="3955"/>
              <a:ext cx="7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latin typeface="Times New Roman" pitchFamily="18" charset="0"/>
                </a:rPr>
                <a:t>]</a:t>
              </a:r>
              <a:endParaRPr lang="ru-RU">
                <a:solidFill>
                  <a:schemeClr val="tx1"/>
                </a:solidFill>
              </a:endParaRPr>
            </a:p>
          </p:txBody>
        </p:sp>
        <p:sp>
          <p:nvSpPr>
            <p:cNvPr id="865322" name="Rectangle 1066"/>
            <p:cNvSpPr>
              <a:spLocks noChangeArrowheads="1"/>
            </p:cNvSpPr>
            <p:nvPr/>
          </p:nvSpPr>
          <p:spPr bwMode="auto">
            <a:xfrm rot="16200000">
              <a:off x="2696" y="3441"/>
              <a:ext cx="57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en-US" sz="800">
                  <a:solidFill>
                    <a:schemeClr val="tx1"/>
                  </a:solidFill>
                </a:rPr>
                <a:t>R</a:t>
              </a:r>
              <a:r>
                <a:rPr lang="ru-RU" sz="800">
                  <a:solidFill>
                    <a:schemeClr val="tx1"/>
                  </a:solidFill>
                </a:rPr>
                <a:t>elative frequency</a:t>
              </a:r>
            </a:p>
          </p:txBody>
        </p:sp>
        <p:sp>
          <p:nvSpPr>
            <p:cNvPr id="865323" name="Rectangle 1067"/>
            <p:cNvSpPr>
              <a:spLocks noChangeArrowheads="1"/>
            </p:cNvSpPr>
            <p:nvPr/>
          </p:nvSpPr>
          <p:spPr bwMode="auto">
            <a:xfrm rot="16200000">
              <a:off x="2990" y="3322"/>
              <a:ext cx="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endParaRPr lang="de-DE">
                <a:solidFill>
                  <a:schemeClr val="tx1"/>
                </a:solidFill>
              </a:endParaRPr>
            </a:p>
          </p:txBody>
        </p:sp>
        <p:sp>
          <p:nvSpPr>
            <p:cNvPr id="865324" name="Rectangle 1068"/>
            <p:cNvSpPr>
              <a:spLocks noChangeArrowheads="1"/>
            </p:cNvSpPr>
            <p:nvPr/>
          </p:nvSpPr>
          <p:spPr bwMode="auto">
            <a:xfrm rot="16200000">
              <a:off x="2949" y="3081"/>
              <a:ext cx="7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latin typeface="Times New Roman" pitchFamily="18" charset="0"/>
                </a:rPr>
                <a:t>[</a:t>
              </a:r>
              <a:endParaRPr lang="ru-RU">
                <a:solidFill>
                  <a:schemeClr val="tx1"/>
                </a:solidFill>
              </a:endParaRPr>
            </a:p>
          </p:txBody>
        </p:sp>
        <p:sp>
          <p:nvSpPr>
            <p:cNvPr id="865325" name="Rectangle 1069"/>
            <p:cNvSpPr>
              <a:spLocks noChangeArrowheads="1"/>
            </p:cNvSpPr>
            <p:nvPr/>
          </p:nvSpPr>
          <p:spPr bwMode="auto">
            <a:xfrm rot="16200000">
              <a:off x="2949" y="3062"/>
              <a:ext cx="7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latin typeface="Times New Roman" pitchFamily="18" charset="0"/>
                </a:rPr>
                <a:t>-</a:t>
              </a:r>
              <a:endParaRPr lang="ru-RU">
                <a:solidFill>
                  <a:schemeClr val="tx1"/>
                </a:solidFill>
              </a:endParaRPr>
            </a:p>
          </p:txBody>
        </p:sp>
        <p:sp>
          <p:nvSpPr>
            <p:cNvPr id="865326" name="Rectangle 1070"/>
            <p:cNvSpPr>
              <a:spLocks noChangeArrowheads="1"/>
            </p:cNvSpPr>
            <p:nvPr/>
          </p:nvSpPr>
          <p:spPr bwMode="auto">
            <a:xfrm rot="16200000">
              <a:off x="2949" y="3042"/>
              <a:ext cx="7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700" b="0">
                  <a:solidFill>
                    <a:srgbClr val="000000"/>
                  </a:solidFill>
                  <a:latin typeface="Times New Roman" pitchFamily="18" charset="0"/>
                </a:rPr>
                <a:t>]</a:t>
              </a:r>
              <a:endParaRPr lang="ru-RU">
                <a:solidFill>
                  <a:schemeClr val="tx1"/>
                </a:solidFill>
              </a:endParaRPr>
            </a:p>
          </p:txBody>
        </p:sp>
        <p:sp>
          <p:nvSpPr>
            <p:cNvPr id="865327" name="Rectangle 1071"/>
            <p:cNvSpPr>
              <a:spLocks noChangeArrowheads="1"/>
            </p:cNvSpPr>
            <p:nvPr/>
          </p:nvSpPr>
          <p:spPr bwMode="auto">
            <a:xfrm>
              <a:off x="4427" y="3123"/>
              <a:ext cx="815" cy="18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865328" name="Rectangle 1072"/>
            <p:cNvSpPr>
              <a:spLocks noChangeArrowheads="1"/>
            </p:cNvSpPr>
            <p:nvPr/>
          </p:nvSpPr>
          <p:spPr bwMode="auto">
            <a:xfrm>
              <a:off x="4702" y="3140"/>
              <a:ext cx="477"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эксперимент </a:t>
              </a:r>
              <a:endParaRPr lang="ru-RU">
                <a:solidFill>
                  <a:schemeClr val="tx1"/>
                </a:solidFill>
              </a:endParaRPr>
            </a:p>
          </p:txBody>
        </p:sp>
        <p:sp>
          <p:nvSpPr>
            <p:cNvPr id="865329" name="Rectangle 1073"/>
            <p:cNvSpPr>
              <a:spLocks noChangeArrowheads="1"/>
            </p:cNvSpPr>
            <p:nvPr/>
          </p:nvSpPr>
          <p:spPr bwMode="auto">
            <a:xfrm>
              <a:off x="5095" y="3140"/>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a:t>
              </a:r>
              <a:endParaRPr lang="ru-RU">
                <a:solidFill>
                  <a:schemeClr val="tx1"/>
                </a:solidFill>
              </a:endParaRPr>
            </a:p>
          </p:txBody>
        </p:sp>
        <p:sp>
          <p:nvSpPr>
            <p:cNvPr id="865330" name="Rectangle 1074"/>
            <p:cNvSpPr>
              <a:spLocks noChangeArrowheads="1"/>
            </p:cNvSpPr>
            <p:nvPr/>
          </p:nvSpPr>
          <p:spPr bwMode="auto">
            <a:xfrm>
              <a:off x="5124" y="3140"/>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а</a:t>
              </a:r>
              <a:endParaRPr lang="ru-RU">
                <a:solidFill>
                  <a:schemeClr val="tx1"/>
                </a:solidFill>
              </a:endParaRPr>
            </a:p>
          </p:txBody>
        </p:sp>
        <p:sp>
          <p:nvSpPr>
            <p:cNvPr id="865331" name="Rectangle 1075"/>
            <p:cNvSpPr>
              <a:spLocks noChangeArrowheads="1"/>
            </p:cNvSpPr>
            <p:nvPr/>
          </p:nvSpPr>
          <p:spPr bwMode="auto">
            <a:xfrm>
              <a:off x="5156" y="3140"/>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a:t>
              </a:r>
              <a:endParaRPr lang="ru-RU">
                <a:solidFill>
                  <a:schemeClr val="tx1"/>
                </a:solidFill>
              </a:endParaRPr>
            </a:p>
          </p:txBody>
        </p:sp>
        <p:sp>
          <p:nvSpPr>
            <p:cNvPr id="865332" name="Rectangle 1076"/>
            <p:cNvSpPr>
              <a:spLocks noChangeArrowheads="1"/>
            </p:cNvSpPr>
            <p:nvPr/>
          </p:nvSpPr>
          <p:spPr bwMode="auto">
            <a:xfrm>
              <a:off x="4702" y="3191"/>
              <a:ext cx="477"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эксперимент </a:t>
              </a:r>
              <a:endParaRPr lang="ru-RU">
                <a:solidFill>
                  <a:schemeClr val="tx1"/>
                </a:solidFill>
              </a:endParaRPr>
            </a:p>
          </p:txBody>
        </p:sp>
        <p:sp>
          <p:nvSpPr>
            <p:cNvPr id="865333" name="Rectangle 1077"/>
            <p:cNvSpPr>
              <a:spLocks noChangeArrowheads="1"/>
            </p:cNvSpPr>
            <p:nvPr/>
          </p:nvSpPr>
          <p:spPr bwMode="auto">
            <a:xfrm>
              <a:off x="5095" y="3191"/>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a:t>
              </a:r>
              <a:endParaRPr lang="ru-RU">
                <a:solidFill>
                  <a:schemeClr val="tx1"/>
                </a:solidFill>
              </a:endParaRPr>
            </a:p>
          </p:txBody>
        </p:sp>
        <p:sp>
          <p:nvSpPr>
            <p:cNvPr id="865334" name="Rectangle 1078"/>
            <p:cNvSpPr>
              <a:spLocks noChangeArrowheads="1"/>
            </p:cNvSpPr>
            <p:nvPr/>
          </p:nvSpPr>
          <p:spPr bwMode="auto">
            <a:xfrm>
              <a:off x="5124" y="3191"/>
              <a:ext cx="71"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б</a:t>
              </a:r>
              <a:endParaRPr lang="ru-RU">
                <a:solidFill>
                  <a:schemeClr val="tx1"/>
                </a:solidFill>
              </a:endParaRPr>
            </a:p>
          </p:txBody>
        </p:sp>
        <p:sp>
          <p:nvSpPr>
            <p:cNvPr id="865335" name="Rectangle 1079"/>
            <p:cNvSpPr>
              <a:spLocks noChangeArrowheads="1"/>
            </p:cNvSpPr>
            <p:nvPr/>
          </p:nvSpPr>
          <p:spPr bwMode="auto">
            <a:xfrm>
              <a:off x="5159" y="3191"/>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a:t>
              </a:r>
              <a:endParaRPr lang="ru-RU">
                <a:solidFill>
                  <a:schemeClr val="tx1"/>
                </a:solidFill>
              </a:endParaRPr>
            </a:p>
          </p:txBody>
        </p:sp>
        <p:sp>
          <p:nvSpPr>
            <p:cNvPr id="865336" name="Rectangle 1080"/>
            <p:cNvSpPr>
              <a:spLocks noChangeArrowheads="1"/>
            </p:cNvSpPr>
            <p:nvPr/>
          </p:nvSpPr>
          <p:spPr bwMode="auto">
            <a:xfrm>
              <a:off x="4702" y="3241"/>
              <a:ext cx="588"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аппроксимация. </a:t>
              </a:r>
              <a:endParaRPr lang="ru-RU">
                <a:solidFill>
                  <a:schemeClr val="tx1"/>
                </a:solidFill>
              </a:endParaRPr>
            </a:p>
          </p:txBody>
        </p:sp>
        <p:sp>
          <p:nvSpPr>
            <p:cNvPr id="865337" name="Line 1081"/>
            <p:cNvSpPr>
              <a:spLocks noChangeShapeType="1"/>
            </p:cNvSpPr>
            <p:nvPr/>
          </p:nvSpPr>
          <p:spPr bwMode="auto">
            <a:xfrm>
              <a:off x="4505" y="3265"/>
              <a:ext cx="157" cy="1"/>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nvGrpSpPr>
            <p:cNvPr id="865340" name="Group 1084"/>
            <p:cNvGrpSpPr>
              <a:grpSpLocks/>
            </p:cNvGrpSpPr>
            <p:nvPr/>
          </p:nvGrpSpPr>
          <p:grpSpPr bwMode="auto">
            <a:xfrm>
              <a:off x="4534" y="3156"/>
              <a:ext cx="39" cy="25"/>
              <a:chOff x="4534" y="3156"/>
              <a:chExt cx="39" cy="25"/>
            </a:xfrm>
          </p:grpSpPr>
          <p:sp>
            <p:nvSpPr>
              <p:cNvPr id="865338" name="Oval 1082"/>
              <p:cNvSpPr>
                <a:spLocks noChangeArrowheads="1"/>
              </p:cNvSpPr>
              <p:nvPr/>
            </p:nvSpPr>
            <p:spPr bwMode="auto">
              <a:xfrm>
                <a:off x="4534" y="3156"/>
                <a:ext cx="39" cy="25"/>
              </a:xfrm>
              <a:prstGeom prst="ellipse">
                <a:avLst/>
              </a:prstGeom>
              <a:solidFill>
                <a:srgbClr val="FFFFFF"/>
              </a:solidFill>
              <a:ln w="0">
                <a:solidFill>
                  <a:srgbClr val="000000"/>
                </a:solidFill>
                <a:round/>
                <a:headEnd/>
                <a:tailEnd/>
              </a:ln>
            </p:spPr>
            <p:txBody>
              <a:bodyPr/>
              <a:lstStyle/>
              <a:p>
                <a:endParaRPr lang="de-DE"/>
              </a:p>
            </p:txBody>
          </p:sp>
          <p:sp>
            <p:nvSpPr>
              <p:cNvPr id="865339" name="Oval 1083"/>
              <p:cNvSpPr>
                <a:spLocks noChangeArrowheads="1"/>
              </p:cNvSpPr>
              <p:nvPr/>
            </p:nvSpPr>
            <p:spPr bwMode="auto">
              <a:xfrm>
                <a:off x="4534" y="3156"/>
                <a:ext cx="39" cy="25"/>
              </a:xfrm>
              <a:prstGeom prst="ellipse">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grpSp>
        <p:grpSp>
          <p:nvGrpSpPr>
            <p:cNvPr id="865343" name="Group 1087"/>
            <p:cNvGrpSpPr>
              <a:grpSpLocks/>
            </p:cNvGrpSpPr>
            <p:nvPr/>
          </p:nvGrpSpPr>
          <p:grpSpPr bwMode="auto">
            <a:xfrm>
              <a:off x="4544" y="3206"/>
              <a:ext cx="40" cy="24"/>
              <a:chOff x="4544" y="3206"/>
              <a:chExt cx="40" cy="24"/>
            </a:xfrm>
          </p:grpSpPr>
          <p:sp>
            <p:nvSpPr>
              <p:cNvPr id="865341" name="Rectangle 1085"/>
              <p:cNvSpPr>
                <a:spLocks noChangeArrowheads="1"/>
              </p:cNvSpPr>
              <p:nvPr/>
            </p:nvSpPr>
            <p:spPr bwMode="auto">
              <a:xfrm>
                <a:off x="4544" y="3206"/>
                <a:ext cx="40" cy="2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865342" name="Rectangle 1086"/>
              <p:cNvSpPr>
                <a:spLocks noChangeArrowheads="1"/>
              </p:cNvSpPr>
              <p:nvPr/>
            </p:nvSpPr>
            <p:spPr bwMode="auto">
              <a:xfrm>
                <a:off x="4544" y="3206"/>
                <a:ext cx="40" cy="24"/>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grpSp>
        <p:sp>
          <p:nvSpPr>
            <p:cNvPr id="865344" name="Rectangle 1088"/>
            <p:cNvSpPr>
              <a:spLocks noChangeArrowheads="1"/>
            </p:cNvSpPr>
            <p:nvPr/>
          </p:nvSpPr>
          <p:spPr bwMode="auto">
            <a:xfrm>
              <a:off x="4427" y="3123"/>
              <a:ext cx="815" cy="18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865345" name="Rectangle 1089"/>
            <p:cNvSpPr>
              <a:spLocks noChangeArrowheads="1"/>
            </p:cNvSpPr>
            <p:nvPr/>
          </p:nvSpPr>
          <p:spPr bwMode="auto">
            <a:xfrm>
              <a:off x="4702" y="3140"/>
              <a:ext cx="190"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en-US" sz="500" b="0">
                  <a:solidFill>
                    <a:srgbClr val="000000"/>
                  </a:solidFill>
                  <a:latin typeface="Times New Roman" pitchFamily="18" charset="0"/>
                </a:rPr>
                <a:t>experiment</a:t>
              </a:r>
              <a:r>
                <a:rPr lang="ru-RU" sz="500" b="0">
                  <a:solidFill>
                    <a:srgbClr val="000000"/>
                  </a:solidFill>
                  <a:latin typeface="Times New Roman" pitchFamily="18" charset="0"/>
                </a:rPr>
                <a:t> </a:t>
              </a:r>
              <a:endParaRPr lang="ru-RU">
                <a:solidFill>
                  <a:schemeClr val="tx1"/>
                </a:solidFill>
              </a:endParaRPr>
            </a:p>
          </p:txBody>
        </p:sp>
        <p:sp>
          <p:nvSpPr>
            <p:cNvPr id="865346" name="Rectangle 1090"/>
            <p:cNvSpPr>
              <a:spLocks noChangeArrowheads="1"/>
            </p:cNvSpPr>
            <p:nvPr/>
          </p:nvSpPr>
          <p:spPr bwMode="auto">
            <a:xfrm>
              <a:off x="5095" y="3140"/>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a:t>
              </a:r>
              <a:endParaRPr lang="ru-RU">
                <a:solidFill>
                  <a:schemeClr val="tx1"/>
                </a:solidFill>
              </a:endParaRPr>
            </a:p>
          </p:txBody>
        </p:sp>
        <p:sp>
          <p:nvSpPr>
            <p:cNvPr id="865347" name="Rectangle 1091"/>
            <p:cNvSpPr>
              <a:spLocks noChangeArrowheads="1"/>
            </p:cNvSpPr>
            <p:nvPr/>
          </p:nvSpPr>
          <p:spPr bwMode="auto">
            <a:xfrm>
              <a:off x="5124" y="3140"/>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а</a:t>
              </a:r>
              <a:endParaRPr lang="ru-RU">
                <a:solidFill>
                  <a:schemeClr val="tx1"/>
                </a:solidFill>
              </a:endParaRPr>
            </a:p>
          </p:txBody>
        </p:sp>
        <p:sp>
          <p:nvSpPr>
            <p:cNvPr id="865348" name="Rectangle 1092"/>
            <p:cNvSpPr>
              <a:spLocks noChangeArrowheads="1"/>
            </p:cNvSpPr>
            <p:nvPr/>
          </p:nvSpPr>
          <p:spPr bwMode="auto">
            <a:xfrm>
              <a:off x="5156" y="3140"/>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a:t>
              </a:r>
              <a:endParaRPr lang="ru-RU">
                <a:solidFill>
                  <a:schemeClr val="tx1"/>
                </a:solidFill>
              </a:endParaRPr>
            </a:p>
          </p:txBody>
        </p:sp>
        <p:sp>
          <p:nvSpPr>
            <p:cNvPr id="865349" name="Rectangle 1093"/>
            <p:cNvSpPr>
              <a:spLocks noChangeArrowheads="1"/>
            </p:cNvSpPr>
            <p:nvPr/>
          </p:nvSpPr>
          <p:spPr bwMode="auto">
            <a:xfrm>
              <a:off x="4702" y="3191"/>
              <a:ext cx="206"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en-US" sz="500" b="0">
                  <a:solidFill>
                    <a:srgbClr val="000000"/>
                  </a:solidFill>
                </a:rPr>
                <a:t>experiment</a:t>
              </a:r>
              <a:r>
                <a:rPr lang="ru-RU" sz="500" b="0">
                  <a:solidFill>
                    <a:srgbClr val="000000"/>
                  </a:solidFill>
                  <a:latin typeface="Times New Roman" pitchFamily="18" charset="0"/>
                </a:rPr>
                <a:t> </a:t>
              </a:r>
            </a:p>
          </p:txBody>
        </p:sp>
        <p:sp>
          <p:nvSpPr>
            <p:cNvPr id="865350" name="Rectangle 1094"/>
            <p:cNvSpPr>
              <a:spLocks noChangeArrowheads="1"/>
            </p:cNvSpPr>
            <p:nvPr/>
          </p:nvSpPr>
          <p:spPr bwMode="auto">
            <a:xfrm>
              <a:off x="5095" y="3191"/>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a:t>
              </a:r>
              <a:endParaRPr lang="ru-RU">
                <a:solidFill>
                  <a:schemeClr val="tx1"/>
                </a:solidFill>
              </a:endParaRPr>
            </a:p>
          </p:txBody>
        </p:sp>
        <p:sp>
          <p:nvSpPr>
            <p:cNvPr id="865351" name="Rectangle 1095"/>
            <p:cNvSpPr>
              <a:spLocks noChangeArrowheads="1"/>
            </p:cNvSpPr>
            <p:nvPr/>
          </p:nvSpPr>
          <p:spPr bwMode="auto">
            <a:xfrm>
              <a:off x="5124" y="3191"/>
              <a:ext cx="20"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en-US" sz="500" b="0">
                  <a:solidFill>
                    <a:srgbClr val="000000"/>
                  </a:solidFill>
                  <a:latin typeface="Times New Roman" pitchFamily="18" charset="0"/>
                </a:rPr>
                <a:t>b</a:t>
              </a:r>
              <a:endParaRPr lang="ru-RU">
                <a:solidFill>
                  <a:schemeClr val="tx1"/>
                </a:solidFill>
              </a:endParaRPr>
            </a:p>
          </p:txBody>
        </p:sp>
        <p:sp>
          <p:nvSpPr>
            <p:cNvPr id="865352" name="Rectangle 1096"/>
            <p:cNvSpPr>
              <a:spLocks noChangeArrowheads="1"/>
            </p:cNvSpPr>
            <p:nvPr/>
          </p:nvSpPr>
          <p:spPr bwMode="auto">
            <a:xfrm>
              <a:off x="5159" y="3191"/>
              <a:ext cx="66"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b="0">
                  <a:solidFill>
                    <a:srgbClr val="000000"/>
                  </a:solidFill>
                  <a:latin typeface="Times New Roman" pitchFamily="18" charset="0"/>
                </a:rPr>
                <a:t>”</a:t>
              </a:r>
              <a:endParaRPr lang="ru-RU">
                <a:solidFill>
                  <a:schemeClr val="tx1"/>
                </a:solidFill>
              </a:endParaRPr>
            </a:p>
          </p:txBody>
        </p:sp>
        <p:sp>
          <p:nvSpPr>
            <p:cNvPr id="865353" name="Rectangle 1097"/>
            <p:cNvSpPr>
              <a:spLocks noChangeArrowheads="1"/>
            </p:cNvSpPr>
            <p:nvPr/>
          </p:nvSpPr>
          <p:spPr bwMode="auto">
            <a:xfrm>
              <a:off x="4702" y="3241"/>
              <a:ext cx="273"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749300"/>
              <a:r>
                <a:rPr lang="ru-RU" sz="500">
                  <a:solidFill>
                    <a:schemeClr val="tx1"/>
                  </a:solidFill>
                </a:rPr>
                <a:t>approximation</a:t>
              </a:r>
            </a:p>
          </p:txBody>
        </p:sp>
        <p:sp>
          <p:nvSpPr>
            <p:cNvPr id="865354" name="Line 1098"/>
            <p:cNvSpPr>
              <a:spLocks noChangeShapeType="1"/>
            </p:cNvSpPr>
            <p:nvPr/>
          </p:nvSpPr>
          <p:spPr bwMode="auto">
            <a:xfrm>
              <a:off x="4505" y="3265"/>
              <a:ext cx="157" cy="1"/>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nvGrpSpPr>
            <p:cNvPr id="865357" name="Group 1101"/>
            <p:cNvGrpSpPr>
              <a:grpSpLocks/>
            </p:cNvGrpSpPr>
            <p:nvPr/>
          </p:nvGrpSpPr>
          <p:grpSpPr bwMode="auto">
            <a:xfrm>
              <a:off x="4534" y="3156"/>
              <a:ext cx="39" cy="25"/>
              <a:chOff x="4534" y="3156"/>
              <a:chExt cx="39" cy="25"/>
            </a:xfrm>
          </p:grpSpPr>
          <p:sp>
            <p:nvSpPr>
              <p:cNvPr id="865355" name="Oval 1099"/>
              <p:cNvSpPr>
                <a:spLocks noChangeArrowheads="1"/>
              </p:cNvSpPr>
              <p:nvPr/>
            </p:nvSpPr>
            <p:spPr bwMode="auto">
              <a:xfrm>
                <a:off x="4534" y="3156"/>
                <a:ext cx="39" cy="25"/>
              </a:xfrm>
              <a:prstGeom prst="ellipse">
                <a:avLst/>
              </a:prstGeom>
              <a:solidFill>
                <a:srgbClr val="FFFFFF"/>
              </a:solidFill>
              <a:ln w="0">
                <a:solidFill>
                  <a:srgbClr val="000000"/>
                </a:solidFill>
                <a:round/>
                <a:headEnd/>
                <a:tailEnd/>
              </a:ln>
            </p:spPr>
            <p:txBody>
              <a:bodyPr/>
              <a:lstStyle/>
              <a:p>
                <a:endParaRPr lang="de-DE"/>
              </a:p>
            </p:txBody>
          </p:sp>
          <p:sp>
            <p:nvSpPr>
              <p:cNvPr id="865356" name="Oval 1100"/>
              <p:cNvSpPr>
                <a:spLocks noChangeArrowheads="1"/>
              </p:cNvSpPr>
              <p:nvPr/>
            </p:nvSpPr>
            <p:spPr bwMode="auto">
              <a:xfrm>
                <a:off x="4534" y="3156"/>
                <a:ext cx="39" cy="25"/>
              </a:xfrm>
              <a:prstGeom prst="ellipse">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grpSp>
        <p:grpSp>
          <p:nvGrpSpPr>
            <p:cNvPr id="865360" name="Group 1104"/>
            <p:cNvGrpSpPr>
              <a:grpSpLocks/>
            </p:cNvGrpSpPr>
            <p:nvPr/>
          </p:nvGrpSpPr>
          <p:grpSpPr bwMode="auto">
            <a:xfrm>
              <a:off x="4544" y="3206"/>
              <a:ext cx="40" cy="24"/>
              <a:chOff x="4544" y="3206"/>
              <a:chExt cx="40" cy="24"/>
            </a:xfrm>
          </p:grpSpPr>
          <p:sp>
            <p:nvSpPr>
              <p:cNvPr id="865358" name="Rectangle 1102"/>
              <p:cNvSpPr>
                <a:spLocks noChangeArrowheads="1"/>
              </p:cNvSpPr>
              <p:nvPr/>
            </p:nvSpPr>
            <p:spPr bwMode="auto">
              <a:xfrm>
                <a:off x="4544" y="3206"/>
                <a:ext cx="40" cy="2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865359" name="Rectangle 1103"/>
              <p:cNvSpPr>
                <a:spLocks noChangeArrowheads="1"/>
              </p:cNvSpPr>
              <p:nvPr/>
            </p:nvSpPr>
            <p:spPr bwMode="auto">
              <a:xfrm>
                <a:off x="4544" y="3206"/>
                <a:ext cx="40" cy="24"/>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grpSp>
      </p:grpSp>
      <p:sp>
        <p:nvSpPr>
          <p:cNvPr id="865361" name="Text Box 1105"/>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19</a:t>
            </a:r>
            <a:endParaRPr lang="ru-RU" sz="1000">
              <a:latin typeface="Arial" pitchFamily="34" charset="0"/>
            </a:endParaRPr>
          </a:p>
        </p:txBody>
      </p:sp>
    </p:spTree>
  </p:cSld>
  <p:clrMapOvr>
    <a:masterClrMapping/>
  </p:clrMapOvr>
  <p:transition advClick="0">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0098" name="Rectangle 2"/>
          <p:cNvSpPr>
            <a:spLocks noGrp="1" noChangeArrowheads="1"/>
          </p:cNvSpPr>
          <p:nvPr>
            <p:ph type="title"/>
          </p:nvPr>
        </p:nvSpPr>
        <p:spPr/>
        <p:txBody>
          <a:bodyPr/>
          <a:lstStyle/>
          <a:p>
            <a:r>
              <a:rPr lang="en-US" sz="2400"/>
              <a:t> Foreign Collaborators/Partners</a:t>
            </a:r>
            <a:r>
              <a:rPr lang="ru-RU" sz="2400"/>
              <a:t> </a:t>
            </a:r>
          </a:p>
        </p:txBody>
      </p:sp>
      <p:sp>
        <p:nvSpPr>
          <p:cNvPr id="900099" name="Rectangle 3"/>
          <p:cNvSpPr>
            <a:spLocks noGrp="1" noChangeArrowheads="1"/>
          </p:cNvSpPr>
          <p:nvPr>
            <p:ph type="body" idx="1"/>
          </p:nvPr>
        </p:nvSpPr>
        <p:spPr>
          <a:xfrm>
            <a:off x="611188" y="1484313"/>
            <a:ext cx="8532812" cy="4616450"/>
          </a:xfrm>
        </p:spPr>
        <p:txBody>
          <a:bodyPr/>
          <a:lstStyle/>
          <a:p>
            <a:r>
              <a:rPr lang="en-US" sz="2400"/>
              <a:t>Dr. Ari Auvinen</a:t>
            </a:r>
            <a:r>
              <a:rPr lang="ru-RU" sz="2400"/>
              <a:t> </a:t>
            </a:r>
            <a:r>
              <a:rPr lang="en-US" sz="2400"/>
              <a:t>			VTT		Finland</a:t>
            </a:r>
          </a:p>
          <a:p>
            <a:r>
              <a:rPr lang="en-US" sz="2400"/>
              <a:t>Dr. Hans-Josef Allelein</a:t>
            </a:r>
            <a:r>
              <a:rPr lang="ru-RU" sz="2400"/>
              <a:t> </a:t>
            </a:r>
            <a:r>
              <a:rPr lang="en-US" sz="2400"/>
              <a:t>	</a:t>
            </a:r>
            <a:r>
              <a:rPr lang="de-DE" sz="2400"/>
              <a:t>GRS	</a:t>
            </a:r>
            <a:r>
              <a:rPr lang="en-US" sz="2400"/>
              <a:t>	Germany</a:t>
            </a:r>
          </a:p>
          <a:p>
            <a:r>
              <a:rPr lang="en-US" sz="2400"/>
              <a:t>Dr. Paul David Bottomley</a:t>
            </a:r>
            <a:r>
              <a:rPr lang="ru-RU" sz="2400"/>
              <a:t> </a:t>
            </a:r>
            <a:r>
              <a:rPr lang="en-US" sz="2400"/>
              <a:t>	JRC-ITU</a:t>
            </a:r>
            <a:r>
              <a:rPr lang="ru-RU" sz="2400"/>
              <a:t> </a:t>
            </a:r>
            <a:r>
              <a:rPr lang="en-US" sz="2400"/>
              <a:t>	Germany</a:t>
            </a:r>
          </a:p>
          <a:p>
            <a:r>
              <a:rPr lang="en-US" sz="2400"/>
              <a:t>Dr. Salih Guenty		PSI		Switzerland</a:t>
            </a:r>
          </a:p>
          <a:p>
            <a:r>
              <a:rPr lang="en-US" sz="2400"/>
              <a:t>Dr. Bernard Clement		IRSN		France</a:t>
            </a:r>
          </a:p>
          <a:p>
            <a:r>
              <a:rPr lang="en-US" sz="2400"/>
              <a:t>Dr. Herve Chalaye		CEA-DEN	France</a:t>
            </a:r>
          </a:p>
          <a:p>
            <a:r>
              <a:rPr lang="en-US" sz="2400"/>
              <a:t>Dr. Luis Herranz 		CIEMAT	Spain</a:t>
            </a:r>
            <a:r>
              <a:rPr lang="en-US"/>
              <a:t>	</a:t>
            </a:r>
          </a:p>
          <a:p>
            <a:endParaRPr lang="en-US"/>
          </a:p>
          <a:p>
            <a:endParaRPr lang="ru-RU"/>
          </a:p>
        </p:txBody>
      </p:sp>
      <p:sp>
        <p:nvSpPr>
          <p:cNvPr id="900100" name="Text Box 4"/>
          <p:cNvSpPr txBox="1">
            <a:spLocks noChangeArrowheads="1"/>
          </p:cNvSpPr>
          <p:nvPr/>
        </p:nvSpPr>
        <p:spPr bwMode="auto">
          <a:xfrm>
            <a:off x="8890000" y="6613525"/>
            <a:ext cx="2540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a:t>
            </a:r>
            <a:endParaRPr lang="ru-RU" sz="1000">
              <a:latin typeface="Arial" pitchFamily="34" charset="0"/>
            </a:endParaRPr>
          </a:p>
        </p:txBody>
      </p:sp>
    </p:spTree>
  </p:cSld>
  <p:clrMapOvr>
    <a:masterClrMapping/>
  </p:clrMapOvr>
  <p:transition advClick="0">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90" name="Rectangle 6"/>
          <p:cNvSpPr>
            <a:spLocks noGrp="1" noChangeArrowheads="1"/>
          </p:cNvSpPr>
          <p:nvPr>
            <p:ph type="title"/>
          </p:nvPr>
        </p:nvSpPr>
        <p:spPr>
          <a:xfrm>
            <a:off x="611188" y="188913"/>
            <a:ext cx="7772400" cy="431800"/>
          </a:xfrm>
          <a:noFill/>
          <a:ln/>
        </p:spPr>
        <p:txBody>
          <a:bodyPr/>
          <a:lstStyle/>
          <a:p>
            <a:r>
              <a:rPr lang="en-US" sz="2000" b="1">
                <a:latin typeface="Arial" pitchFamily="34" charset="0"/>
              </a:rPr>
              <a:t>WP3: EXPERIMENTAL STUDY OF AEROSOLS TRANSPORT PROCESS IN THE PRIMARY CIRCUIT EQUIPMENT (Task4)</a:t>
            </a:r>
            <a:endParaRPr lang="ru-RU" sz="2000" b="1">
              <a:latin typeface="Arial" pitchFamily="34" charset="0"/>
            </a:endParaRPr>
          </a:p>
        </p:txBody>
      </p:sp>
      <p:sp>
        <p:nvSpPr>
          <p:cNvPr id="861193" name="Rectangle 9"/>
          <p:cNvSpPr>
            <a:spLocks noChangeArrowheads="1"/>
          </p:cNvSpPr>
          <p:nvPr/>
        </p:nvSpPr>
        <p:spPr bwMode="auto">
          <a:xfrm>
            <a:off x="0" y="144780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61195" name="Rectangle 11"/>
          <p:cNvSpPr>
            <a:spLocks noChangeArrowheads="1"/>
          </p:cNvSpPr>
          <p:nvPr/>
        </p:nvSpPr>
        <p:spPr bwMode="auto">
          <a:xfrm>
            <a:off x="0" y="144780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861194" name="Object 10"/>
          <p:cNvGraphicFramePr>
            <a:graphicFrameLocks noChangeAspect="1"/>
          </p:cNvGraphicFramePr>
          <p:nvPr/>
        </p:nvGraphicFramePr>
        <p:xfrm>
          <a:off x="0" y="1449388"/>
          <a:ext cx="4572000" cy="2820987"/>
        </p:xfrm>
        <a:graphic>
          <a:graphicData uri="http://schemas.openxmlformats.org/presentationml/2006/ole">
            <mc:AlternateContent xmlns:mc="http://schemas.openxmlformats.org/markup-compatibility/2006">
              <mc:Choice xmlns:v="urn:schemas-microsoft-com:vml" Requires="v">
                <p:oleObj spid="_x0000_s861207" name="Graph" r:id="rId4" imgW="3602880" imgH="3018240" progId="Origin50.Graph">
                  <p:embed/>
                </p:oleObj>
              </mc:Choice>
              <mc:Fallback>
                <p:oleObj name="Graph" r:id="rId4" imgW="3602880" imgH="3018240" progId="Origin50.Graph">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449388"/>
                        <a:ext cx="4572000" cy="2820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61197" name="Rectangle 13"/>
          <p:cNvSpPr>
            <a:spLocks noChangeArrowheads="1"/>
          </p:cNvSpPr>
          <p:nvPr/>
        </p:nvSpPr>
        <p:spPr bwMode="auto">
          <a:xfrm>
            <a:off x="0" y="1457325"/>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861196" name="Object 12"/>
          <p:cNvGraphicFramePr>
            <a:graphicFrameLocks noChangeAspect="1"/>
          </p:cNvGraphicFramePr>
          <p:nvPr/>
        </p:nvGraphicFramePr>
        <p:xfrm>
          <a:off x="4032250" y="3068638"/>
          <a:ext cx="5219700" cy="3582987"/>
        </p:xfrm>
        <a:graphic>
          <a:graphicData uri="http://schemas.openxmlformats.org/presentationml/2006/ole">
            <mc:AlternateContent xmlns:mc="http://schemas.openxmlformats.org/markup-compatibility/2006">
              <mc:Choice xmlns:v="urn:schemas-microsoft-com:vml" Requires="v">
                <p:oleObj spid="_x0000_s861208" name="Graph" r:id="rId6" imgW="3602880" imgH="3018240" progId="Origin50.Graph">
                  <p:embed/>
                </p:oleObj>
              </mc:Choice>
              <mc:Fallback>
                <p:oleObj name="Graph" r:id="rId6" imgW="3602880" imgH="3018240" progId="Origin50.Graph">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2250" y="3068638"/>
                        <a:ext cx="5219700" cy="3582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861200" name="Picture 16" descr="clip_image006"/>
          <p:cNvPicPr preferRelativeResize="0">
            <a:picLocks noRot="1" noChangeAspect="1"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431800" y="4508500"/>
            <a:ext cx="3600450" cy="1843088"/>
          </a:xfrm>
          <a:prstGeom prst="rect">
            <a:avLst/>
          </a:prstGeom>
          <a:noFill/>
          <a:ln>
            <a:noFill/>
          </a:ln>
          <a:extLst>
            <a:ext uri="{91240B29-F687-4F45-9708-019B960494DF}">
              <a14:hiddenLine xmlns:a14="http://schemas.microsoft.com/office/drawing/2010/main" w="9525">
                <a:noFill/>
                <a:miter lim="800000"/>
                <a:headEnd/>
                <a:tailEnd/>
              </a14:hiddenLine>
            </a:ext>
          </a:extLst>
        </p:spPr>
      </p:pic>
      <p:pic>
        <p:nvPicPr>
          <p:cNvPr id="861201" name="Picture 17" descr="clip_image004"/>
          <p:cNvPicPr preferRelativeResize="0">
            <a:picLocks noRot="1" noChangeAspect="1"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4932363" y="1989138"/>
            <a:ext cx="3960812" cy="1146175"/>
          </a:xfrm>
          <a:prstGeom prst="rect">
            <a:avLst/>
          </a:prstGeom>
          <a:noFill/>
          <a:ln>
            <a:noFill/>
          </a:ln>
          <a:extLst>
            <a:ext uri="{91240B29-F687-4F45-9708-019B960494DF}">
              <a14:hiddenLine xmlns:a14="http://schemas.microsoft.com/office/drawing/2010/main" w="9525">
                <a:noFill/>
                <a:miter lim="800000"/>
                <a:headEnd/>
                <a:tailEnd/>
              </a14:hiddenLine>
            </a:ext>
          </a:extLst>
        </p:spPr>
      </p:pic>
      <p:sp>
        <p:nvSpPr>
          <p:cNvPr id="861203" name="Rectangle 19"/>
          <p:cNvSpPr>
            <a:spLocks noChangeArrowheads="1"/>
          </p:cNvSpPr>
          <p:nvPr/>
        </p:nvSpPr>
        <p:spPr bwMode="auto">
          <a:xfrm>
            <a:off x="0" y="908050"/>
            <a:ext cx="9145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800">
                <a:solidFill>
                  <a:srgbClr val="660033"/>
                </a:solidFill>
                <a:latin typeface="Times New Roman" pitchFamily="18" charset="0"/>
              </a:rPr>
              <a:t>The experimental results for phase 2</a:t>
            </a:r>
          </a:p>
        </p:txBody>
      </p:sp>
      <p:sp>
        <p:nvSpPr>
          <p:cNvPr id="861204" name="Rectangle 20"/>
          <p:cNvSpPr>
            <a:spLocks noChangeArrowheads="1"/>
          </p:cNvSpPr>
          <p:nvPr/>
        </p:nvSpPr>
        <p:spPr bwMode="auto">
          <a:xfrm>
            <a:off x="4932363" y="1628775"/>
            <a:ext cx="19685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749300"/>
            <a:r>
              <a:rPr lang="en-US">
                <a:solidFill>
                  <a:schemeClr val="tx1"/>
                </a:solidFill>
              </a:rPr>
              <a:t>P</a:t>
            </a:r>
            <a:r>
              <a:rPr lang="ru-RU">
                <a:solidFill>
                  <a:schemeClr val="tx1"/>
                </a:solidFill>
              </a:rPr>
              <a:t>article spectrum</a:t>
            </a:r>
            <a:r>
              <a:rPr lang="en-US">
                <a:solidFill>
                  <a:schemeClr val="tx1"/>
                </a:solidFill>
              </a:rPr>
              <a:t> for AT 2.2.1</a:t>
            </a:r>
            <a:endParaRPr lang="ru-RU">
              <a:solidFill>
                <a:schemeClr val="tx1"/>
              </a:solidFill>
            </a:endParaRPr>
          </a:p>
        </p:txBody>
      </p:sp>
      <p:sp>
        <p:nvSpPr>
          <p:cNvPr id="861205" name="Rectangle 21"/>
          <p:cNvSpPr>
            <a:spLocks noChangeArrowheads="1"/>
          </p:cNvSpPr>
          <p:nvPr/>
        </p:nvSpPr>
        <p:spPr bwMode="auto">
          <a:xfrm>
            <a:off x="611188" y="4149725"/>
            <a:ext cx="186372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749300"/>
            <a:r>
              <a:rPr lang="en-US">
                <a:solidFill>
                  <a:schemeClr val="tx1"/>
                </a:solidFill>
              </a:rPr>
              <a:t>P</a:t>
            </a:r>
            <a:r>
              <a:rPr lang="ru-RU">
                <a:solidFill>
                  <a:schemeClr val="tx1"/>
                </a:solidFill>
              </a:rPr>
              <a:t>article spectrum</a:t>
            </a:r>
            <a:r>
              <a:rPr lang="en-US">
                <a:solidFill>
                  <a:schemeClr val="tx1"/>
                </a:solidFill>
              </a:rPr>
              <a:t> for AT 2.1</a:t>
            </a:r>
            <a:endParaRPr lang="ru-RU">
              <a:solidFill>
                <a:schemeClr val="tx1"/>
              </a:solidFill>
            </a:endParaRPr>
          </a:p>
        </p:txBody>
      </p:sp>
      <p:sp>
        <p:nvSpPr>
          <p:cNvPr id="861206" name="Text Box 22"/>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20</a:t>
            </a:r>
            <a:endParaRPr lang="ru-RU" sz="1000">
              <a:latin typeface="Arial" pitchFamily="34" charset="0"/>
            </a:endParaRPr>
          </a:p>
        </p:txBody>
      </p:sp>
    </p:spTree>
  </p:cSld>
  <p:clrMapOvr>
    <a:masterClrMapping/>
  </p:clrMapOvr>
  <p:transition advClick="0">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250825" y="1403350"/>
            <a:ext cx="8642350" cy="473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906463" indent="-457200">
              <a:tabLst>
                <a:tab pos="449263" algn="l"/>
              </a:tabLst>
            </a:pPr>
            <a:endParaRPr lang="ru-RU" sz="1600">
              <a:solidFill>
                <a:srgbClr val="000066"/>
              </a:solidFill>
            </a:endParaRPr>
          </a:p>
          <a:p>
            <a:pPr marL="906463" indent="-457200">
              <a:buFont typeface="Wingdings" pitchFamily="2" charset="2"/>
              <a:buChar char="ь"/>
              <a:tabLst>
                <a:tab pos="449263" algn="l"/>
              </a:tabLst>
            </a:pPr>
            <a:r>
              <a:rPr lang="en-US" sz="1600">
                <a:solidFill>
                  <a:srgbClr val="000066"/>
                </a:solidFill>
              </a:rPr>
              <a:t>	Deposition velocities of  liquid aerosol in a range 0,3... 28 microns in the cylindrical vertical channel by Reynolds numbers from 10000 to 240000 have been determined.</a:t>
            </a:r>
            <a:endParaRPr lang="ru-RU" sz="1600">
              <a:solidFill>
                <a:srgbClr val="000066"/>
              </a:solidFill>
            </a:endParaRPr>
          </a:p>
          <a:p>
            <a:pPr marL="906463" indent="-457200">
              <a:buFont typeface="Wingdings" pitchFamily="2" charset="2"/>
              <a:buChar char="ь"/>
              <a:tabLst>
                <a:tab pos="449263" algn="l"/>
              </a:tabLst>
            </a:pPr>
            <a:r>
              <a:rPr lang="en-US" sz="1600">
                <a:solidFill>
                  <a:srgbClr val="000066"/>
                </a:solidFill>
              </a:rPr>
              <a:t>	Parameters of carrier gas flow (average velocity, velocity fluctuations and fluctuation frequencies) in the cylindrical vertical channel in diameter of 98 mm have been measured.</a:t>
            </a:r>
            <a:endParaRPr lang="ru-RU" sz="1600">
              <a:solidFill>
                <a:srgbClr val="000066"/>
              </a:solidFill>
            </a:endParaRPr>
          </a:p>
          <a:p>
            <a:pPr marL="906463" indent="-457200">
              <a:buFont typeface="Wingdings" pitchFamily="2" charset="2"/>
              <a:buChar char="ь"/>
              <a:tabLst>
                <a:tab pos="449263" algn="l"/>
              </a:tabLst>
            </a:pPr>
            <a:r>
              <a:rPr lang="en-US" sz="1600">
                <a:solidFill>
                  <a:srgbClr val="000066"/>
                </a:solidFill>
              </a:rPr>
              <a:t> Particle size spectra and particle concentrations along the channel (</a:t>
            </a:r>
            <a:r>
              <a:rPr lang="ru-RU" sz="1600">
                <a:solidFill>
                  <a:srgbClr val="000066"/>
                </a:solidFill>
              </a:rPr>
              <a:t>В</a:t>
            </a:r>
            <a:r>
              <a:rPr lang="en-US" sz="1600">
                <a:solidFill>
                  <a:srgbClr val="000066"/>
                </a:solidFill>
              </a:rPr>
              <a:t>=98 </a:t>
            </a:r>
            <a:r>
              <a:rPr lang="ru-RU" sz="1600">
                <a:solidFill>
                  <a:srgbClr val="000066"/>
                </a:solidFill>
              </a:rPr>
              <a:t>мм</a:t>
            </a:r>
            <a:r>
              <a:rPr lang="en-US" sz="1600">
                <a:solidFill>
                  <a:srgbClr val="000066"/>
                </a:solidFill>
              </a:rPr>
              <a:t>) are obtained.</a:t>
            </a:r>
            <a:endParaRPr lang="ru-RU" sz="1600">
              <a:solidFill>
                <a:srgbClr val="000066"/>
              </a:solidFill>
            </a:endParaRPr>
          </a:p>
          <a:p>
            <a:pPr marL="906463" indent="-457200">
              <a:buFont typeface="Wingdings" pitchFamily="2" charset="2"/>
              <a:buChar char="ь"/>
              <a:tabLst>
                <a:tab pos="449263" algn="l"/>
              </a:tabLst>
            </a:pPr>
            <a:r>
              <a:rPr lang="en-US" sz="1600">
                <a:solidFill>
                  <a:srgbClr val="000066"/>
                </a:solidFill>
              </a:rPr>
              <a:t> A novel experimental setup for investigation of solid aerosol deposition and resuspension has been constructed.</a:t>
            </a:r>
            <a:endParaRPr lang="ru-RU" sz="1600">
              <a:solidFill>
                <a:srgbClr val="000066"/>
              </a:solidFill>
            </a:endParaRPr>
          </a:p>
          <a:p>
            <a:pPr marL="906463" indent="-457200">
              <a:buFont typeface="Wingdings" pitchFamily="2" charset="2"/>
              <a:buChar char="ь"/>
              <a:tabLst>
                <a:tab pos="449263" algn="l"/>
              </a:tabLst>
            </a:pPr>
            <a:r>
              <a:rPr lang="en-US" sz="1600">
                <a:solidFill>
                  <a:srgbClr val="000066"/>
                </a:solidFill>
              </a:rPr>
              <a:t> The design of the ammonium chloride aerosol generator based on use of reversible chemical reaction (dissociation - recombination) has been developed. 		</a:t>
            </a:r>
            <a:endParaRPr lang="ru-RU" sz="1600">
              <a:solidFill>
                <a:srgbClr val="000066"/>
              </a:solidFill>
            </a:endParaRPr>
          </a:p>
          <a:p>
            <a:pPr marL="906463" indent="-457200">
              <a:buFont typeface="Wingdings" pitchFamily="2" charset="2"/>
              <a:buChar char="ь"/>
              <a:tabLst>
                <a:tab pos="449263" algn="l"/>
              </a:tabLst>
            </a:pPr>
            <a:r>
              <a:rPr lang="en-US" sz="1600">
                <a:solidFill>
                  <a:srgbClr val="000066"/>
                </a:solidFill>
              </a:rPr>
              <a:t>	Deposition intensities of ammonium chloride aerosol in size of 0,3 to 10 microns in the vertical channel in diameter of 50 mm have been obtained under air velocity from 20 to 38 m/s. It has been found out that deposition intensities depend on two simultaneous processes – deposition and resuspension.</a:t>
            </a:r>
            <a:endParaRPr lang="ru-RU" sz="1600">
              <a:solidFill>
                <a:srgbClr val="000066"/>
              </a:solidFill>
            </a:endParaRPr>
          </a:p>
        </p:txBody>
      </p:sp>
      <p:sp>
        <p:nvSpPr>
          <p:cNvPr id="862214" name="Rectangle 6"/>
          <p:cNvSpPr>
            <a:spLocks noChangeArrowheads="1"/>
          </p:cNvSpPr>
          <p:nvPr/>
        </p:nvSpPr>
        <p:spPr bwMode="auto">
          <a:xfrm>
            <a:off x="611188" y="188913"/>
            <a:ext cx="7772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000"/>
              <a:t>WP3: </a:t>
            </a:r>
            <a:r>
              <a:rPr lang="en-US" sz="2000">
                <a:cs typeface="Times New Roman" pitchFamily="18" charset="0"/>
              </a:rPr>
              <a:t>EXPERIMENTAL STUDY OF AEROSOLS TRANSPORT PROCESS IN THE PRIMARY CIRCUIT EQUIPMENT </a:t>
            </a:r>
            <a:r>
              <a:rPr lang="en-US" sz="2000"/>
              <a:t>(Task4)</a:t>
            </a:r>
            <a:endParaRPr lang="ru-RU" sz="2000">
              <a:solidFill>
                <a:srgbClr val="0033CC"/>
              </a:solidFill>
            </a:endParaRPr>
          </a:p>
        </p:txBody>
      </p:sp>
      <p:sp>
        <p:nvSpPr>
          <p:cNvPr id="862216" name="Rectangle 8"/>
          <p:cNvSpPr>
            <a:spLocks noChangeArrowheads="1"/>
          </p:cNvSpPr>
          <p:nvPr/>
        </p:nvSpPr>
        <p:spPr bwMode="auto">
          <a:xfrm>
            <a:off x="0" y="728663"/>
            <a:ext cx="9144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800">
                <a:solidFill>
                  <a:srgbClr val="660033"/>
                </a:solidFill>
                <a:latin typeface="Times New Roman" pitchFamily="18" charset="0"/>
              </a:rPr>
              <a:t>Conclusion remarks for task 4</a:t>
            </a:r>
          </a:p>
        </p:txBody>
      </p:sp>
      <p:sp>
        <p:nvSpPr>
          <p:cNvPr id="862217" name="Text Box 9"/>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21</a:t>
            </a:r>
            <a:endParaRPr lang="ru-RU" sz="1000">
              <a:latin typeface="Arial" pitchFamily="34" charset="0"/>
            </a:endParaRPr>
          </a:p>
        </p:txBody>
      </p:sp>
    </p:spTree>
  </p:cSld>
  <p:clrMapOvr>
    <a:masterClrMapping/>
  </p:clrMapOvr>
  <p:transition advClick="0">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2"/>
          <p:cNvSpPr>
            <a:spLocks noGrp="1" noChangeArrowheads="1"/>
          </p:cNvSpPr>
          <p:nvPr>
            <p:ph type="title"/>
          </p:nvPr>
        </p:nvSpPr>
        <p:spPr>
          <a:xfrm>
            <a:off x="684213" y="188913"/>
            <a:ext cx="7772400" cy="431800"/>
          </a:xfrm>
        </p:spPr>
        <p:txBody>
          <a:bodyPr/>
          <a:lstStyle/>
          <a:p>
            <a:pPr defTabSz="914400"/>
            <a:r>
              <a:rPr lang="de-DE" sz="1800" b="1">
                <a:cs typeface="Times New Roman" pitchFamily="18" charset="0"/>
              </a:rPr>
              <a:t>Modelling of Aerosol Deposition in a Nuclear Reactor during</a:t>
            </a:r>
            <a:br>
              <a:rPr lang="de-DE" sz="1800" b="1">
                <a:cs typeface="Times New Roman" pitchFamily="18" charset="0"/>
              </a:rPr>
            </a:br>
            <a:r>
              <a:rPr lang="de-DE" sz="1800" b="1">
                <a:cs typeface="Times New Roman" pitchFamily="18" charset="0"/>
              </a:rPr>
              <a:t>a Severe Accident </a:t>
            </a:r>
            <a:r>
              <a:rPr lang="en-US" sz="1800"/>
              <a:t>(Task5)</a:t>
            </a:r>
            <a:endParaRPr lang="ru-RU" sz="1800"/>
          </a:p>
        </p:txBody>
      </p:sp>
      <p:sp>
        <p:nvSpPr>
          <p:cNvPr id="910339"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10340" name="Text Box 4"/>
          <p:cNvSpPr txBox="1">
            <a:spLocks noChangeArrowheads="1"/>
          </p:cNvSpPr>
          <p:nvPr/>
        </p:nvSpPr>
        <p:spPr bwMode="auto">
          <a:xfrm>
            <a:off x="900113" y="1052513"/>
            <a:ext cx="6985000" cy="437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90000"/>
              </a:spcBef>
            </a:pPr>
            <a:r>
              <a:rPr lang="en-GB" sz="1800" u="sng">
                <a:cs typeface="Times New Roman" pitchFamily="18" charset="0"/>
              </a:rPr>
              <a:t>Objective</a:t>
            </a:r>
          </a:p>
          <a:p>
            <a:pPr>
              <a:spcBef>
                <a:spcPct val="90000"/>
              </a:spcBef>
            </a:pPr>
            <a:r>
              <a:rPr lang="en-GB" sz="1800">
                <a:solidFill>
                  <a:srgbClr val="000066"/>
                </a:solidFill>
                <a:cs typeface="Times New Roman" pitchFamily="18" charset="0"/>
              </a:rPr>
              <a:t>Develop analytical models and approximations </a:t>
            </a:r>
            <a:r>
              <a:rPr lang="en-GB" sz="1800">
                <a:solidFill>
                  <a:srgbClr val="000066"/>
                </a:solidFill>
              </a:rPr>
              <a:t>for predicting the </a:t>
            </a:r>
            <a:r>
              <a:rPr lang="en-GB" sz="1800" u="sng">
                <a:solidFill>
                  <a:srgbClr val="000066"/>
                </a:solidFill>
              </a:rPr>
              <a:t>deposition</a:t>
            </a:r>
            <a:r>
              <a:rPr lang="en-GB" sz="1800">
                <a:solidFill>
                  <a:srgbClr val="000066"/>
                </a:solidFill>
              </a:rPr>
              <a:t> of aerosol-shaped fission products.</a:t>
            </a:r>
          </a:p>
          <a:p>
            <a:pPr>
              <a:spcBef>
                <a:spcPct val="90000"/>
              </a:spcBef>
            </a:pPr>
            <a:r>
              <a:rPr lang="en-GB" sz="1800" u="sng"/>
              <a:t>Achievement</a:t>
            </a:r>
          </a:p>
          <a:p>
            <a:pPr>
              <a:spcBef>
                <a:spcPct val="90000"/>
              </a:spcBef>
              <a:buFontTx/>
              <a:buChar char="•"/>
            </a:pPr>
            <a:r>
              <a:rPr lang="en-GB" sz="1800">
                <a:solidFill>
                  <a:srgbClr val="000066"/>
                </a:solidFill>
              </a:rPr>
              <a:t> On the basis of comparisons with experimental data and</a:t>
            </a:r>
            <a:br>
              <a:rPr lang="en-GB" sz="1800">
                <a:solidFill>
                  <a:srgbClr val="000066"/>
                </a:solidFill>
              </a:rPr>
            </a:br>
            <a:r>
              <a:rPr lang="en-GB" sz="1800">
                <a:solidFill>
                  <a:srgbClr val="000066"/>
                </a:solidFill>
              </a:rPr>
              <a:t>   numerical simulations, it  can be concluded that the models</a:t>
            </a:r>
            <a:br>
              <a:rPr lang="en-GB" sz="1800">
                <a:solidFill>
                  <a:srgbClr val="000066"/>
                </a:solidFill>
              </a:rPr>
            </a:br>
            <a:r>
              <a:rPr lang="en-GB" sz="1800">
                <a:solidFill>
                  <a:srgbClr val="000066"/>
                </a:solidFill>
              </a:rPr>
              <a:t>   presented correctly reproduce the main tendencies of the</a:t>
            </a:r>
            <a:br>
              <a:rPr lang="en-GB" sz="1800">
                <a:solidFill>
                  <a:srgbClr val="000066"/>
                </a:solidFill>
              </a:rPr>
            </a:br>
            <a:r>
              <a:rPr lang="en-GB" sz="1800">
                <a:solidFill>
                  <a:srgbClr val="000066"/>
                </a:solidFill>
              </a:rPr>
              <a:t>   effect of diffusion</a:t>
            </a:r>
            <a:r>
              <a:rPr lang="en-GB" sz="1800">
                <a:solidFill>
                  <a:srgbClr val="000066"/>
                </a:solidFill>
                <a:sym typeface="Symbol" pitchFamily="18" charset="2"/>
              </a:rPr>
              <a:t></a:t>
            </a:r>
            <a:r>
              <a:rPr lang="en-GB" sz="1800">
                <a:solidFill>
                  <a:srgbClr val="000066"/>
                </a:solidFill>
              </a:rPr>
              <a:t>migration and convection</a:t>
            </a:r>
            <a:r>
              <a:rPr lang="en-GB" sz="1800">
                <a:solidFill>
                  <a:srgbClr val="000066"/>
                </a:solidFill>
                <a:sym typeface="Symbol" pitchFamily="18" charset="2"/>
              </a:rPr>
              <a:t>force</a:t>
            </a:r>
            <a:br>
              <a:rPr lang="en-GB" sz="1800">
                <a:solidFill>
                  <a:srgbClr val="000066"/>
                </a:solidFill>
                <a:sym typeface="Symbol" pitchFamily="18" charset="2"/>
              </a:rPr>
            </a:br>
            <a:r>
              <a:rPr lang="en-GB" sz="1800">
                <a:solidFill>
                  <a:srgbClr val="000066"/>
                </a:solidFill>
                <a:sym typeface="Symbol" pitchFamily="18" charset="2"/>
              </a:rPr>
              <a:t>   mechanisms on </a:t>
            </a:r>
            <a:r>
              <a:rPr lang="en-GB" sz="1800">
                <a:solidFill>
                  <a:srgbClr val="000066"/>
                </a:solidFill>
              </a:rPr>
              <a:t>the aerosol deposition rate in channel</a:t>
            </a:r>
            <a:br>
              <a:rPr lang="en-GB" sz="1800">
                <a:solidFill>
                  <a:srgbClr val="000066"/>
                </a:solidFill>
              </a:rPr>
            </a:br>
            <a:r>
              <a:rPr lang="en-GB" sz="1800">
                <a:solidFill>
                  <a:srgbClr val="000066"/>
                </a:solidFill>
              </a:rPr>
              <a:t>   turbulent flows.</a:t>
            </a:r>
          </a:p>
          <a:p>
            <a:pPr>
              <a:spcBef>
                <a:spcPct val="90000"/>
              </a:spcBef>
              <a:buFontTx/>
              <a:buChar char="•"/>
            </a:pPr>
            <a:r>
              <a:rPr lang="en-GB" sz="1800">
                <a:solidFill>
                  <a:srgbClr val="000066"/>
                </a:solidFill>
              </a:rPr>
              <a:t> The models for predicting the deposition rate of aerosol</a:t>
            </a:r>
            <a:br>
              <a:rPr lang="en-GB" sz="1800">
                <a:solidFill>
                  <a:srgbClr val="000066"/>
                </a:solidFill>
              </a:rPr>
            </a:br>
            <a:r>
              <a:rPr lang="en-GB" sz="1800">
                <a:solidFill>
                  <a:srgbClr val="000066"/>
                </a:solidFill>
              </a:rPr>
              <a:t>   particles are implemented in the PROFIT code</a:t>
            </a:r>
            <a:endParaRPr lang="en-GB" sz="1600">
              <a:solidFill>
                <a:schemeClr val="tx1"/>
              </a:solidFill>
            </a:endParaRPr>
          </a:p>
        </p:txBody>
      </p:sp>
      <p:sp>
        <p:nvSpPr>
          <p:cNvPr id="910342" name="Text Box 6"/>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22</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a:xfrm>
            <a:off x="755650" y="188913"/>
            <a:ext cx="7772400" cy="476250"/>
          </a:xfrm>
          <a:noFill/>
          <a:ln/>
        </p:spPr>
        <p:txBody>
          <a:bodyPr/>
          <a:lstStyle/>
          <a:p>
            <a:r>
              <a:rPr lang="de-DE" sz="1800" b="1"/>
              <a:t>Modelling of Aerosol Deposition in a Nuclear Reactor during</a:t>
            </a:r>
            <a:br>
              <a:rPr lang="de-DE" sz="1800" b="1"/>
            </a:br>
            <a:r>
              <a:rPr lang="de-DE" sz="1800" b="1"/>
              <a:t>a Severe Accident </a:t>
            </a:r>
            <a:r>
              <a:rPr lang="en-US" sz="1800"/>
              <a:t>(Task5)</a:t>
            </a:r>
            <a:endParaRPr lang="ru-RU" sz="1800"/>
          </a:p>
        </p:txBody>
      </p:sp>
      <p:sp>
        <p:nvSpPr>
          <p:cNvPr id="912387" name="Line 3"/>
          <p:cNvSpPr>
            <a:spLocks noChangeShapeType="1"/>
          </p:cNvSpPr>
          <p:nvPr/>
        </p:nvSpPr>
        <p:spPr bwMode="auto">
          <a:xfrm>
            <a:off x="1714500" y="3270250"/>
            <a:ext cx="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a:p>
        </p:txBody>
      </p:sp>
      <p:sp>
        <p:nvSpPr>
          <p:cNvPr id="912388" name="Line 4"/>
          <p:cNvSpPr>
            <a:spLocks noChangeShapeType="1"/>
          </p:cNvSpPr>
          <p:nvPr/>
        </p:nvSpPr>
        <p:spPr bwMode="auto">
          <a:xfrm>
            <a:off x="4881563" y="4495800"/>
            <a:ext cx="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a:p>
        </p:txBody>
      </p:sp>
      <p:sp>
        <p:nvSpPr>
          <p:cNvPr id="912389" name="Rectangle 5"/>
          <p:cNvSpPr>
            <a:spLocks noChangeArrowheads="1"/>
          </p:cNvSpPr>
          <p:nvPr/>
        </p:nvSpPr>
        <p:spPr bwMode="auto">
          <a:xfrm>
            <a:off x="22225" y="3308350"/>
            <a:ext cx="89535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12390" name="Rectangle 6"/>
          <p:cNvSpPr>
            <a:spLocks noChangeArrowheads="1"/>
          </p:cNvSpPr>
          <p:nvPr/>
        </p:nvSpPr>
        <p:spPr bwMode="auto">
          <a:xfrm>
            <a:off x="22225" y="3756025"/>
            <a:ext cx="89535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12391" name="Rectangle 7"/>
          <p:cNvSpPr>
            <a:spLocks noChangeArrowheads="1"/>
          </p:cNvSpPr>
          <p:nvPr/>
        </p:nvSpPr>
        <p:spPr bwMode="auto">
          <a:xfrm>
            <a:off x="539750" y="1052513"/>
            <a:ext cx="7272338" cy="58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p>
            <a:pPr algn="ctr">
              <a:lnSpc>
                <a:spcPct val="90000"/>
              </a:lnSpc>
            </a:pPr>
            <a:r>
              <a:rPr lang="en-US" sz="1800">
                <a:solidFill>
                  <a:srgbClr val="000066"/>
                </a:solidFill>
              </a:rPr>
              <a:t>Analytical approximation for the deposition rate due to Diffusion and Turbulent Migration (Turbophoresis)</a:t>
            </a:r>
            <a:r>
              <a:rPr lang="en-US" sz="1800">
                <a:solidFill>
                  <a:schemeClr val="tx2"/>
                </a:solidFill>
              </a:rPr>
              <a:t> </a:t>
            </a:r>
          </a:p>
        </p:txBody>
      </p:sp>
      <p:sp>
        <p:nvSpPr>
          <p:cNvPr id="912392" name="Text Box 8"/>
          <p:cNvSpPr txBox="1">
            <a:spLocks noChangeArrowheads="1"/>
          </p:cNvSpPr>
          <p:nvPr/>
        </p:nvSpPr>
        <p:spPr bwMode="auto">
          <a:xfrm>
            <a:off x="611188" y="5516563"/>
            <a:ext cx="8221662" cy="113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spcBef>
                <a:spcPct val="50000"/>
              </a:spcBef>
              <a:spcAft>
                <a:spcPct val="10000"/>
              </a:spcAft>
            </a:pPr>
            <a:r>
              <a:rPr lang="en-US" sz="2000">
                <a:solidFill>
                  <a:srgbClr val="000066"/>
                </a:solidFill>
              </a:rPr>
              <a:t>The deposition coefficient against the dimensionless</a:t>
            </a:r>
            <a:br>
              <a:rPr lang="en-US" sz="2000">
                <a:solidFill>
                  <a:srgbClr val="000066"/>
                </a:solidFill>
              </a:rPr>
            </a:br>
            <a:r>
              <a:rPr lang="en-US" sz="2000">
                <a:solidFill>
                  <a:srgbClr val="000066"/>
                </a:solidFill>
              </a:rPr>
              <a:t>particle response time in channel flows</a:t>
            </a:r>
          </a:p>
          <a:p>
            <a:pPr algn="ctr">
              <a:lnSpc>
                <a:spcPct val="90000"/>
              </a:lnSpc>
              <a:spcAft>
                <a:spcPct val="10000"/>
              </a:spcAft>
            </a:pPr>
            <a:r>
              <a:rPr lang="en-GB" sz="2000" b="0">
                <a:solidFill>
                  <a:srgbClr val="000066"/>
                </a:solidFill>
                <a:latin typeface="Times New Roman" pitchFamily="18" charset="0"/>
              </a:rPr>
              <a:t> </a:t>
            </a:r>
            <a:r>
              <a:rPr lang="ru-RU" sz="1400">
                <a:solidFill>
                  <a:srgbClr val="000066"/>
                </a:solidFill>
              </a:rPr>
              <a:t>1 </a:t>
            </a:r>
            <a:r>
              <a:rPr lang="ru-RU" sz="1400">
                <a:solidFill>
                  <a:srgbClr val="000066"/>
                </a:solidFill>
                <a:sym typeface="Symbol" pitchFamily="18" charset="2"/>
              </a:rPr>
              <a:t></a:t>
            </a:r>
            <a:r>
              <a:rPr lang="ru-RU" sz="1400">
                <a:solidFill>
                  <a:srgbClr val="000066"/>
                </a:solidFill>
              </a:rPr>
              <a:t> </a:t>
            </a:r>
            <a:r>
              <a:rPr lang="en-US" sz="1400">
                <a:solidFill>
                  <a:srgbClr val="000066"/>
                </a:solidFill>
              </a:rPr>
              <a:t>Re</a:t>
            </a:r>
            <a:r>
              <a:rPr lang="ru-RU" sz="1400">
                <a:solidFill>
                  <a:srgbClr val="000066"/>
                </a:solidFill>
              </a:rPr>
              <a:t>=1.5</a:t>
            </a:r>
            <a:r>
              <a:rPr lang="en-US" sz="1400">
                <a:solidFill>
                  <a:srgbClr val="000066"/>
                </a:solidFill>
                <a:cs typeface="Arial" pitchFamily="34" charset="0"/>
              </a:rPr>
              <a:t>·</a:t>
            </a:r>
            <a:r>
              <a:rPr lang="ru-RU" sz="1400">
                <a:solidFill>
                  <a:srgbClr val="000066"/>
                </a:solidFill>
              </a:rPr>
              <a:t>105, </a:t>
            </a:r>
            <a:r>
              <a:rPr lang="en-US" sz="1400" i="1">
                <a:solidFill>
                  <a:srgbClr val="000066"/>
                </a:solidFill>
              </a:rPr>
              <a:t>B</a:t>
            </a:r>
            <a:r>
              <a:rPr lang="ru-RU" sz="1400">
                <a:solidFill>
                  <a:srgbClr val="000066"/>
                </a:solidFill>
              </a:rPr>
              <a:t>=5</a:t>
            </a:r>
            <a:r>
              <a:rPr lang="en-US" sz="1400">
                <a:solidFill>
                  <a:srgbClr val="000066"/>
                </a:solidFill>
                <a:cs typeface="Arial" pitchFamily="34" charset="0"/>
              </a:rPr>
              <a:t>·</a:t>
            </a:r>
            <a:r>
              <a:rPr lang="ru-RU" sz="1400">
                <a:solidFill>
                  <a:srgbClr val="000066"/>
                </a:solidFill>
              </a:rPr>
              <a:t>105; 2 </a:t>
            </a:r>
            <a:r>
              <a:rPr lang="ru-RU" sz="1400">
                <a:solidFill>
                  <a:srgbClr val="000066"/>
                </a:solidFill>
                <a:sym typeface="Symbol" pitchFamily="18" charset="2"/>
              </a:rPr>
              <a:t></a:t>
            </a:r>
            <a:r>
              <a:rPr lang="ru-RU" sz="1400">
                <a:solidFill>
                  <a:srgbClr val="000066"/>
                </a:solidFill>
              </a:rPr>
              <a:t> </a:t>
            </a:r>
            <a:r>
              <a:rPr lang="en-US" sz="1400">
                <a:solidFill>
                  <a:srgbClr val="000066"/>
                </a:solidFill>
              </a:rPr>
              <a:t>Re</a:t>
            </a:r>
            <a:r>
              <a:rPr lang="ru-RU" sz="1400">
                <a:solidFill>
                  <a:srgbClr val="000066"/>
                </a:solidFill>
              </a:rPr>
              <a:t>=6</a:t>
            </a:r>
            <a:r>
              <a:rPr lang="en-US" sz="1400">
                <a:solidFill>
                  <a:srgbClr val="000066"/>
                </a:solidFill>
                <a:cs typeface="Arial" pitchFamily="34" charset="0"/>
              </a:rPr>
              <a:t>·</a:t>
            </a:r>
            <a:r>
              <a:rPr lang="ru-RU" sz="1400">
                <a:solidFill>
                  <a:srgbClr val="000066"/>
                </a:solidFill>
              </a:rPr>
              <a:t>10</a:t>
            </a:r>
            <a:r>
              <a:rPr lang="en-US" sz="1400" baseline="30000">
                <a:solidFill>
                  <a:srgbClr val="000066"/>
                </a:solidFill>
              </a:rPr>
              <a:t>4</a:t>
            </a:r>
            <a:r>
              <a:rPr lang="ru-RU" sz="1400">
                <a:solidFill>
                  <a:srgbClr val="000066"/>
                </a:solidFill>
              </a:rPr>
              <a:t>, </a:t>
            </a:r>
            <a:r>
              <a:rPr lang="en-US" sz="1400" i="1">
                <a:solidFill>
                  <a:srgbClr val="000066"/>
                </a:solidFill>
              </a:rPr>
              <a:t>B</a:t>
            </a:r>
            <a:r>
              <a:rPr lang="ru-RU" sz="1400">
                <a:solidFill>
                  <a:srgbClr val="000066"/>
                </a:solidFill>
              </a:rPr>
              <a:t>=1.2</a:t>
            </a:r>
            <a:r>
              <a:rPr lang="en-US" sz="1400">
                <a:solidFill>
                  <a:srgbClr val="000066"/>
                </a:solidFill>
                <a:cs typeface="Arial" pitchFamily="34" charset="0"/>
              </a:rPr>
              <a:t>·</a:t>
            </a:r>
            <a:r>
              <a:rPr lang="ru-RU" sz="1400">
                <a:solidFill>
                  <a:srgbClr val="000066"/>
                </a:solidFill>
              </a:rPr>
              <a:t>10</a:t>
            </a:r>
            <a:r>
              <a:rPr lang="en-US" sz="1400" baseline="30000">
                <a:solidFill>
                  <a:srgbClr val="000066"/>
                </a:solidFill>
              </a:rPr>
              <a:t>6</a:t>
            </a:r>
            <a:r>
              <a:rPr lang="ru-RU" sz="1400">
                <a:solidFill>
                  <a:srgbClr val="000066"/>
                </a:solidFill>
              </a:rPr>
              <a:t>; 3 </a:t>
            </a:r>
            <a:r>
              <a:rPr lang="ru-RU" sz="1400">
                <a:solidFill>
                  <a:srgbClr val="000066"/>
                </a:solidFill>
                <a:sym typeface="Symbol" pitchFamily="18" charset="2"/>
              </a:rPr>
              <a:t></a:t>
            </a:r>
            <a:r>
              <a:rPr lang="ru-RU" sz="1400">
                <a:solidFill>
                  <a:srgbClr val="000066"/>
                </a:solidFill>
              </a:rPr>
              <a:t> </a:t>
            </a:r>
            <a:r>
              <a:rPr lang="en-US" sz="1400">
                <a:solidFill>
                  <a:srgbClr val="000066"/>
                </a:solidFill>
              </a:rPr>
              <a:t>Re</a:t>
            </a:r>
            <a:r>
              <a:rPr lang="ru-RU" sz="1400">
                <a:solidFill>
                  <a:srgbClr val="000066"/>
                </a:solidFill>
              </a:rPr>
              <a:t>=1.5</a:t>
            </a:r>
            <a:r>
              <a:rPr lang="en-US" sz="1400">
                <a:solidFill>
                  <a:srgbClr val="000066"/>
                </a:solidFill>
                <a:cs typeface="Arial" pitchFamily="34" charset="0"/>
              </a:rPr>
              <a:t>·</a:t>
            </a:r>
            <a:r>
              <a:rPr lang="ru-RU" sz="1400">
                <a:solidFill>
                  <a:srgbClr val="000066"/>
                </a:solidFill>
              </a:rPr>
              <a:t>104, </a:t>
            </a:r>
            <a:r>
              <a:rPr lang="en-US" sz="1400" i="1">
                <a:solidFill>
                  <a:srgbClr val="000066"/>
                </a:solidFill>
              </a:rPr>
              <a:t>B</a:t>
            </a:r>
            <a:r>
              <a:rPr lang="ru-RU" sz="1400">
                <a:solidFill>
                  <a:srgbClr val="000066"/>
                </a:solidFill>
              </a:rPr>
              <a:t>=4.2</a:t>
            </a:r>
            <a:r>
              <a:rPr lang="en-US" sz="1400">
                <a:solidFill>
                  <a:srgbClr val="000066"/>
                </a:solidFill>
                <a:cs typeface="Arial" pitchFamily="34" charset="0"/>
              </a:rPr>
              <a:t>·</a:t>
            </a:r>
            <a:r>
              <a:rPr lang="ru-RU" sz="1400">
                <a:solidFill>
                  <a:srgbClr val="000066"/>
                </a:solidFill>
              </a:rPr>
              <a:t>106;</a:t>
            </a:r>
            <a:r>
              <a:rPr lang="en-US" sz="1400">
                <a:solidFill>
                  <a:srgbClr val="000066"/>
                </a:solidFill>
              </a:rPr>
              <a:t/>
            </a:r>
            <a:br>
              <a:rPr lang="en-US" sz="1400">
                <a:solidFill>
                  <a:srgbClr val="000066"/>
                </a:solidFill>
              </a:rPr>
            </a:br>
            <a:r>
              <a:rPr lang="ru-RU" sz="1400">
                <a:solidFill>
                  <a:srgbClr val="000066"/>
                </a:solidFill>
              </a:rPr>
              <a:t>4 </a:t>
            </a:r>
            <a:r>
              <a:rPr lang="ru-RU" sz="1400">
                <a:solidFill>
                  <a:srgbClr val="000066"/>
                </a:solidFill>
                <a:sym typeface="Symbol" pitchFamily="18" charset="2"/>
              </a:rPr>
              <a:t></a:t>
            </a:r>
            <a:r>
              <a:rPr lang="ru-RU" sz="1400">
                <a:solidFill>
                  <a:srgbClr val="000066"/>
                </a:solidFill>
              </a:rPr>
              <a:t> </a:t>
            </a:r>
            <a:r>
              <a:rPr lang="en-US" sz="1400">
                <a:solidFill>
                  <a:srgbClr val="000066"/>
                </a:solidFill>
              </a:rPr>
              <a:t>experimental data by </a:t>
            </a:r>
            <a:r>
              <a:rPr lang="en-GB" sz="1400">
                <a:solidFill>
                  <a:srgbClr val="000066"/>
                </a:solidFill>
              </a:rPr>
              <a:t>McCoy &amp; Hanratty (1977)</a:t>
            </a:r>
            <a:endParaRPr lang="en-US" sz="1400">
              <a:solidFill>
                <a:srgbClr val="000066"/>
              </a:solidFill>
            </a:endParaRPr>
          </a:p>
        </p:txBody>
      </p:sp>
      <p:sp>
        <p:nvSpPr>
          <p:cNvPr id="912393" name="Rectangle 9"/>
          <p:cNvSpPr>
            <a:spLocks noChangeArrowheads="1"/>
          </p:cNvSpPr>
          <p:nvPr/>
        </p:nvSpPr>
        <p:spPr bwMode="auto">
          <a:xfrm>
            <a:off x="22225" y="346075"/>
            <a:ext cx="89535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12394" name="Rectangle 10"/>
          <p:cNvSpPr>
            <a:spLocks noChangeArrowheads="1"/>
          </p:cNvSpPr>
          <p:nvPr/>
        </p:nvSpPr>
        <p:spPr bwMode="auto">
          <a:xfrm>
            <a:off x="22225" y="2751138"/>
            <a:ext cx="89535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912395" name="Picture 11"/>
          <p:cNvPicPr>
            <a:picLocks noChangeArrowheads="1"/>
          </p:cNvPicPr>
          <p:nvPr/>
        </p:nvPicPr>
        <p:blipFill>
          <a:blip r:embed="rId4">
            <a:extLst>
              <a:ext uri="{28A0092B-C50C-407E-A947-70E740481C1C}">
                <a14:useLocalDpi xmlns:a14="http://schemas.microsoft.com/office/drawing/2010/main" val="0"/>
              </a:ext>
            </a:extLst>
          </a:blip>
          <a:srcRect t="-4947"/>
          <a:stretch>
            <a:fillRect/>
          </a:stretch>
        </p:blipFill>
        <p:spPr bwMode="auto">
          <a:xfrm>
            <a:off x="1763713" y="1916113"/>
            <a:ext cx="5160962" cy="3433762"/>
          </a:xfrm>
          <a:prstGeom prst="rect">
            <a:avLst/>
          </a:prstGeom>
          <a:solidFill>
            <a:schemeClr val="accent1"/>
          </a:solidFill>
          <a:ln w="9525">
            <a:solidFill>
              <a:schemeClr val="tx2"/>
            </a:solidFill>
            <a:miter lim="800000"/>
            <a:headEnd/>
            <a:tailEnd/>
          </a:ln>
        </p:spPr>
      </p:pic>
      <p:graphicFrame>
        <p:nvGraphicFramePr>
          <p:cNvPr id="912396" name="Object 12"/>
          <p:cNvGraphicFramePr>
            <a:graphicFrameLocks noChangeAspect="1"/>
          </p:cNvGraphicFramePr>
          <p:nvPr/>
        </p:nvGraphicFramePr>
        <p:xfrm>
          <a:off x="5543550" y="3846513"/>
          <a:ext cx="3276600" cy="719137"/>
        </p:xfrm>
        <a:graphic>
          <a:graphicData uri="http://schemas.openxmlformats.org/presentationml/2006/ole">
            <mc:AlternateContent xmlns:mc="http://schemas.openxmlformats.org/markup-compatibility/2006">
              <mc:Choice xmlns:v="urn:schemas-microsoft-com:vml" Requires="v">
                <p:oleObj spid="_x0000_s912399" name="Equation" r:id="rId5" imgW="3276360" imgH="711000" progId="Equation.DSMT4">
                  <p:embed/>
                </p:oleObj>
              </mc:Choice>
              <mc:Fallback>
                <p:oleObj name="Equation" r:id="rId5" imgW="3276360" imgH="711000" progId="Equation.DSMT4">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43550" y="3846513"/>
                        <a:ext cx="3276600" cy="719137"/>
                      </a:xfrm>
                      <a:prstGeom prst="rect">
                        <a:avLst/>
                      </a:prstGeom>
                      <a:solidFill>
                        <a:srgbClr val="FFFF99"/>
                      </a:solidFill>
                      <a:ln w="9525">
                        <a:solidFill>
                          <a:schemeClr val="tx2"/>
                        </a:solidFill>
                        <a:miter lim="800000"/>
                        <a:headEnd/>
                        <a:tailEnd/>
                      </a:ln>
                    </p:spPr>
                  </p:pic>
                </p:oleObj>
              </mc:Fallback>
            </mc:AlternateContent>
          </a:graphicData>
        </a:graphic>
      </p:graphicFrame>
      <p:sp>
        <p:nvSpPr>
          <p:cNvPr id="912398" name="Text Box 14"/>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23</a:t>
            </a:r>
            <a:endParaRPr lang="ru-RU" sz="1000">
              <a:latin typeface="Arial" pitchFamily="34" charset="0"/>
            </a:endParaRPr>
          </a:p>
        </p:txBody>
      </p:sp>
    </p:spTree>
  </p:cSld>
  <p:clrMapOvr>
    <a:masterClrMapping/>
  </p:clrMapOvr>
  <p:transition advClick="0">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5762" name="Rectangle 2"/>
          <p:cNvSpPr>
            <a:spLocks noGrp="1" noChangeArrowheads="1"/>
          </p:cNvSpPr>
          <p:nvPr>
            <p:ph type="subTitle" idx="1"/>
          </p:nvPr>
        </p:nvSpPr>
        <p:spPr>
          <a:xfrm>
            <a:off x="0" y="765175"/>
            <a:ext cx="9144000" cy="4103688"/>
          </a:xfrm>
        </p:spPr>
        <p:txBody>
          <a:bodyPr/>
          <a:lstStyle/>
          <a:p>
            <a:pPr>
              <a:lnSpc>
                <a:spcPct val="90000"/>
              </a:lnSpc>
            </a:pPr>
            <a:endParaRPr lang="en-US" sz="100"/>
          </a:p>
          <a:p>
            <a:pPr algn="just">
              <a:lnSpc>
                <a:spcPct val="90000"/>
              </a:lnSpc>
              <a:buFontTx/>
              <a:buChar char="•"/>
            </a:pPr>
            <a:r>
              <a:rPr lang="en-US" sz="2200"/>
              <a:t> The model for particle resuspension process in the turbulent dusty flow was developed;</a:t>
            </a:r>
          </a:p>
          <a:p>
            <a:pPr algn="just">
              <a:lnSpc>
                <a:spcPct val="90000"/>
              </a:lnSpc>
              <a:buFontTx/>
              <a:buChar char="•"/>
            </a:pPr>
            <a:r>
              <a:rPr lang="en-US" altLang="ko-KR" sz="2200">
                <a:ea typeface="Gulim" pitchFamily="34" charset="-127"/>
              </a:rPr>
              <a:t> The model is based on the Rock ‘n’ roll description of the particle removing from the rough surface that assumes not the direct effect of the removal force, but effect of the couples, that course </a:t>
            </a:r>
            <a:r>
              <a:rPr lang="en-US" altLang="ko-KR" sz="2200" i="1">
                <a:ea typeface="Gulim" pitchFamily="34" charset="-127"/>
              </a:rPr>
              <a:t>rocking</a:t>
            </a:r>
            <a:r>
              <a:rPr lang="en-US" altLang="ko-KR" sz="2200">
                <a:ea typeface="Gulim" pitchFamily="34" charset="-127"/>
              </a:rPr>
              <a:t> of the particle about the contact zone of a single asperity;</a:t>
            </a:r>
          </a:p>
          <a:p>
            <a:pPr algn="just">
              <a:lnSpc>
                <a:spcPct val="90000"/>
              </a:lnSpc>
              <a:buFontTx/>
              <a:buChar char="•"/>
            </a:pPr>
            <a:r>
              <a:rPr lang="en-US" sz="2200"/>
              <a:t> The model allows to describe the evolution of multilayer wall coverage by polydisperse particle mixture for simultaneous deposition/resuspension processes;</a:t>
            </a:r>
          </a:p>
          <a:p>
            <a:pPr algn="just">
              <a:lnSpc>
                <a:spcPct val="90000"/>
              </a:lnSpc>
              <a:buFontTx/>
              <a:buChar char="•"/>
            </a:pPr>
            <a:r>
              <a:rPr lang="en-US" sz="2200"/>
              <a:t> The code for deposition/resuspension process simulation was designed;</a:t>
            </a:r>
          </a:p>
          <a:p>
            <a:pPr algn="just">
              <a:lnSpc>
                <a:spcPct val="90000"/>
              </a:lnSpc>
              <a:buFontTx/>
              <a:buChar char="•"/>
            </a:pPr>
            <a:r>
              <a:rPr lang="en-US" sz="2200"/>
              <a:t> Simulations for the experimental setup were perfomed.</a:t>
            </a:r>
          </a:p>
        </p:txBody>
      </p:sp>
      <p:pic>
        <p:nvPicPr>
          <p:cNvPr id="8857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860925"/>
            <a:ext cx="2411413"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5764" name="Rectangle 4"/>
          <p:cNvSpPr>
            <a:spLocks noChangeArrowheads="1"/>
          </p:cNvSpPr>
          <p:nvPr/>
        </p:nvSpPr>
        <p:spPr bwMode="auto">
          <a:xfrm>
            <a:off x="2771775" y="4868863"/>
            <a:ext cx="61214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lstStyle/>
          <a:p>
            <a:pPr algn="just">
              <a:spcBef>
                <a:spcPct val="20000"/>
              </a:spcBef>
            </a:pPr>
            <a:r>
              <a:rPr lang="en-US" sz="1800">
                <a:solidFill>
                  <a:srgbClr val="000066"/>
                </a:solidFill>
              </a:rPr>
              <a:t>The </a:t>
            </a:r>
            <a:r>
              <a:rPr lang="en-US" sz="1800" i="1">
                <a:solidFill>
                  <a:srgbClr val="000066"/>
                </a:solidFill>
              </a:rPr>
              <a:t>condition of the particle remove</a:t>
            </a:r>
            <a:r>
              <a:rPr lang="en-US" sz="1800">
                <a:solidFill>
                  <a:srgbClr val="000066"/>
                </a:solidFill>
              </a:rPr>
              <a:t> from the surface consists in that the removal force </a:t>
            </a:r>
            <a:r>
              <a:rPr lang="fr-FR" altLang="ko-KR" sz="1800" i="1">
                <a:solidFill>
                  <a:srgbClr val="000066"/>
                </a:solidFill>
                <a:ea typeface="Gulim" pitchFamily="34" charset="-127"/>
              </a:rPr>
              <a:t>F</a:t>
            </a:r>
            <a:r>
              <a:rPr lang="fr-FR" altLang="ko-KR" sz="1800" i="1" baseline="-25000">
                <a:solidFill>
                  <a:srgbClr val="000066"/>
                </a:solidFill>
                <a:ea typeface="Gulim" pitchFamily="34" charset="-127"/>
              </a:rPr>
              <a:t>t</a:t>
            </a:r>
            <a:r>
              <a:rPr lang="fr-FR" altLang="ko-KR" sz="1800">
                <a:solidFill>
                  <a:srgbClr val="000066"/>
                </a:solidFill>
                <a:ea typeface="Gulim" pitchFamily="34" charset="-127"/>
              </a:rPr>
              <a:t>(</a:t>
            </a:r>
            <a:r>
              <a:rPr lang="fr-FR" altLang="ko-KR" sz="1800" i="1">
                <a:solidFill>
                  <a:srgbClr val="000066"/>
                </a:solidFill>
                <a:ea typeface="Gulim" pitchFamily="34" charset="-127"/>
              </a:rPr>
              <a:t>t</a:t>
            </a:r>
            <a:r>
              <a:rPr lang="fr-FR" altLang="ko-KR" sz="1800">
                <a:solidFill>
                  <a:srgbClr val="000066"/>
                </a:solidFill>
                <a:ea typeface="Gulim" pitchFamily="34" charset="-127"/>
              </a:rPr>
              <a:t>)</a:t>
            </a:r>
            <a:r>
              <a:rPr lang="en-US" sz="1800">
                <a:solidFill>
                  <a:srgbClr val="000066"/>
                </a:solidFill>
              </a:rPr>
              <a:t> at point Q exceeds the adhesive one </a:t>
            </a:r>
            <a:r>
              <a:rPr lang="fr-FR" altLang="ko-KR" sz="1800" i="1">
                <a:solidFill>
                  <a:srgbClr val="000066"/>
                </a:solidFill>
                <a:ea typeface="Gulim" pitchFamily="34" charset="-127"/>
              </a:rPr>
              <a:t>f</a:t>
            </a:r>
            <a:r>
              <a:rPr lang="fr-FR" altLang="ko-KR" sz="1800" i="1" baseline="-25000">
                <a:solidFill>
                  <a:srgbClr val="000066"/>
                </a:solidFill>
                <a:ea typeface="Gulim" pitchFamily="34" charset="-127"/>
              </a:rPr>
              <a:t>aQ</a:t>
            </a:r>
            <a:r>
              <a:rPr lang="en-US" sz="1800">
                <a:solidFill>
                  <a:srgbClr val="000066"/>
                </a:solidFill>
              </a:rPr>
              <a:t>.</a:t>
            </a:r>
          </a:p>
          <a:p>
            <a:pPr algn="just">
              <a:spcBef>
                <a:spcPct val="20000"/>
              </a:spcBef>
            </a:pPr>
            <a:r>
              <a:rPr lang="en-US" altLang="ko-KR" sz="1800">
                <a:solidFill>
                  <a:srgbClr val="CC0000"/>
                </a:solidFill>
                <a:ea typeface="Gulim" pitchFamily="34" charset="-127"/>
              </a:rPr>
              <a:t>Fluctuation of the turbulent flow causes the fluctuation of both lift </a:t>
            </a:r>
            <a:r>
              <a:rPr lang="en-US" altLang="ko-KR" sz="1800" i="1">
                <a:solidFill>
                  <a:srgbClr val="CC0000"/>
                </a:solidFill>
                <a:ea typeface="Gulim" pitchFamily="34" charset="-127"/>
              </a:rPr>
              <a:t>F</a:t>
            </a:r>
            <a:r>
              <a:rPr lang="en-US" altLang="ko-KR" sz="1800" i="1" baseline="-25000">
                <a:solidFill>
                  <a:srgbClr val="CC0000"/>
                </a:solidFill>
                <a:ea typeface="Gulim" pitchFamily="34" charset="-127"/>
              </a:rPr>
              <a:t>L</a:t>
            </a:r>
            <a:r>
              <a:rPr lang="en-US" altLang="ko-KR" sz="1800">
                <a:solidFill>
                  <a:srgbClr val="CC0000"/>
                </a:solidFill>
                <a:ea typeface="Gulim" pitchFamily="34" charset="-127"/>
              </a:rPr>
              <a:t> and drag </a:t>
            </a:r>
            <a:r>
              <a:rPr lang="en-US" altLang="ko-KR" sz="1800" i="1">
                <a:solidFill>
                  <a:srgbClr val="CC0000"/>
                </a:solidFill>
                <a:ea typeface="Gulim" pitchFamily="34" charset="-127"/>
              </a:rPr>
              <a:t>F</a:t>
            </a:r>
            <a:r>
              <a:rPr lang="en-US" altLang="ko-KR" sz="1800" i="1" baseline="-25000">
                <a:solidFill>
                  <a:srgbClr val="CC0000"/>
                </a:solidFill>
                <a:ea typeface="Gulim" pitchFamily="34" charset="-127"/>
              </a:rPr>
              <a:t>D</a:t>
            </a:r>
            <a:r>
              <a:rPr lang="en-US" altLang="ko-KR" sz="1800">
                <a:solidFill>
                  <a:srgbClr val="CC0000"/>
                </a:solidFill>
                <a:ea typeface="Gulim" pitchFamily="34" charset="-127"/>
              </a:rPr>
              <a:t> forces</a:t>
            </a:r>
            <a:r>
              <a:rPr lang="en-US" altLang="ko-KR" sz="1800" i="1">
                <a:solidFill>
                  <a:srgbClr val="CC0000"/>
                </a:solidFill>
                <a:ea typeface="Gulim" pitchFamily="34" charset="-127"/>
              </a:rPr>
              <a:t>.</a:t>
            </a:r>
            <a:endParaRPr lang="ru-RU" sz="1800" i="1">
              <a:solidFill>
                <a:srgbClr val="CC0000"/>
              </a:solidFill>
              <a:ea typeface="Gulim" pitchFamily="34" charset="-127"/>
            </a:endParaRPr>
          </a:p>
        </p:txBody>
      </p:sp>
      <p:sp>
        <p:nvSpPr>
          <p:cNvPr id="885765" name="Rectangle 5"/>
          <p:cNvSpPr>
            <a:spLocks noChangeArrowheads="1"/>
          </p:cNvSpPr>
          <p:nvPr/>
        </p:nvSpPr>
        <p:spPr bwMode="auto">
          <a:xfrm>
            <a:off x="250825" y="280988"/>
            <a:ext cx="871378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WP3: Theoretical and numerical modeling</a:t>
            </a:r>
            <a:r>
              <a:rPr lang="ru-RU" sz="2200" b="0">
                <a:latin typeface="Arial Black" pitchFamily="34" charset="0"/>
              </a:rPr>
              <a:t> </a:t>
            </a:r>
            <a:r>
              <a:rPr lang="en-US" sz="2200" b="0">
                <a:latin typeface="Arial Black" pitchFamily="34" charset="0"/>
              </a:rPr>
              <a:t>(Task</a:t>
            </a:r>
            <a:r>
              <a:rPr lang="ru-RU" sz="2200" b="0">
                <a:latin typeface="Arial Black" pitchFamily="34" charset="0"/>
              </a:rPr>
              <a:t> </a:t>
            </a:r>
            <a:r>
              <a:rPr lang="en-US" sz="2200" b="0">
                <a:latin typeface="Arial Black" pitchFamily="34" charset="0"/>
              </a:rPr>
              <a:t>5)</a:t>
            </a:r>
            <a:endParaRPr lang="ru-RU" sz="2200" b="0">
              <a:latin typeface="Arial Black" pitchFamily="34" charset="0"/>
            </a:endParaRPr>
          </a:p>
        </p:txBody>
      </p:sp>
      <p:sp>
        <p:nvSpPr>
          <p:cNvPr id="885766" name="Text Box 6"/>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24</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subTitle" idx="1"/>
          </p:nvPr>
        </p:nvSpPr>
        <p:spPr>
          <a:xfrm>
            <a:off x="107950" y="765175"/>
            <a:ext cx="8928100" cy="5903913"/>
          </a:xfrm>
        </p:spPr>
        <p:txBody>
          <a:bodyPr/>
          <a:lstStyle/>
          <a:p>
            <a:pPr algn="just"/>
            <a:r>
              <a:rPr lang="en-US" sz="2200"/>
              <a:t>	</a:t>
            </a:r>
          </a:p>
        </p:txBody>
      </p:sp>
      <p:sp>
        <p:nvSpPr>
          <p:cNvPr id="886787"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8678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86789" name="Rectangle 5"/>
          <p:cNvSpPr>
            <a:spLocks noChangeArrowheads="1"/>
          </p:cNvSpPr>
          <p:nvPr/>
        </p:nvSpPr>
        <p:spPr bwMode="auto">
          <a:xfrm>
            <a:off x="250825" y="280988"/>
            <a:ext cx="871378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WP3: Theoretical and numerical modeling</a:t>
            </a:r>
            <a:r>
              <a:rPr lang="ru-RU" sz="2200" b="0">
                <a:latin typeface="Arial Black" pitchFamily="34" charset="0"/>
              </a:rPr>
              <a:t> </a:t>
            </a:r>
            <a:r>
              <a:rPr lang="en-US" sz="2200" b="0">
                <a:latin typeface="Arial Black" pitchFamily="34" charset="0"/>
              </a:rPr>
              <a:t>(Task</a:t>
            </a:r>
            <a:r>
              <a:rPr lang="ru-RU" sz="2200" b="0">
                <a:latin typeface="Arial Black" pitchFamily="34" charset="0"/>
              </a:rPr>
              <a:t> </a:t>
            </a:r>
            <a:r>
              <a:rPr lang="en-US" sz="2200" b="0">
                <a:latin typeface="Arial Black" pitchFamily="34" charset="0"/>
              </a:rPr>
              <a:t>5)</a:t>
            </a:r>
            <a:endParaRPr lang="ru-RU" sz="2200" b="0">
              <a:latin typeface="Arial Black" pitchFamily="34" charset="0"/>
            </a:endParaRPr>
          </a:p>
        </p:txBody>
      </p:sp>
      <p:sp>
        <p:nvSpPr>
          <p:cNvPr id="886790" name="Rectangle 6"/>
          <p:cNvSpPr>
            <a:spLocks noChangeArrowheads="1"/>
          </p:cNvSpPr>
          <p:nvPr/>
        </p:nvSpPr>
        <p:spPr bwMode="auto">
          <a:xfrm>
            <a:off x="2051050" y="896938"/>
            <a:ext cx="466883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749300"/>
            <a:r>
              <a:rPr lang="en-US" altLang="ko-KR" sz="2400">
                <a:ea typeface="Gulim" pitchFamily="34" charset="-127"/>
              </a:rPr>
              <a:t>Experimental Setup Simulation</a:t>
            </a:r>
            <a:endParaRPr lang="ru-RU" sz="2400"/>
          </a:p>
        </p:txBody>
      </p:sp>
      <p:sp>
        <p:nvSpPr>
          <p:cNvPr id="886791" name="Rectangle 7"/>
          <p:cNvSpPr>
            <a:spLocks noChangeArrowheads="1"/>
          </p:cNvSpPr>
          <p:nvPr/>
        </p:nvSpPr>
        <p:spPr bwMode="auto">
          <a:xfrm>
            <a:off x="250825" y="1268413"/>
            <a:ext cx="8642350" cy="792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749300">
              <a:spcBef>
                <a:spcPct val="40000"/>
              </a:spcBef>
            </a:pPr>
            <a:endParaRPr lang="en-US" sz="800" b="0">
              <a:solidFill>
                <a:schemeClr val="tx1"/>
              </a:solidFill>
            </a:endParaRPr>
          </a:p>
          <a:p>
            <a:pPr defTabSz="749300"/>
            <a:r>
              <a:rPr lang="en-US" sz="1900">
                <a:solidFill>
                  <a:srgbClr val="000066"/>
                </a:solidFill>
              </a:rPr>
              <a:t>Comparison of the simulation results and experimental data for the surface mass density of the deposited particles after deposition process </a:t>
            </a:r>
            <a:endParaRPr lang="ru-RU" sz="1900">
              <a:solidFill>
                <a:srgbClr val="000066"/>
              </a:solidFill>
            </a:endParaRPr>
          </a:p>
        </p:txBody>
      </p:sp>
      <p:pic>
        <p:nvPicPr>
          <p:cNvPr id="886792" name="Picture 8" descr="30res_e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2763" y="2349500"/>
            <a:ext cx="4821237" cy="3889375"/>
          </a:xfrm>
          <a:prstGeom prst="rect">
            <a:avLst/>
          </a:prstGeom>
          <a:noFill/>
          <a:extLst>
            <a:ext uri="{909E8E84-426E-40DD-AFC4-6F175D3DCCD1}">
              <a14:hiddenFill xmlns:a14="http://schemas.microsoft.com/office/drawing/2010/main">
                <a:solidFill>
                  <a:srgbClr val="FFFFFF"/>
                </a:solidFill>
              </a14:hiddenFill>
            </a:ext>
          </a:extLst>
        </p:spPr>
      </p:pic>
      <p:pic>
        <p:nvPicPr>
          <p:cNvPr id="886793" name="Picture 9" descr="30dep_e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49500"/>
            <a:ext cx="4572000" cy="3990975"/>
          </a:xfrm>
          <a:prstGeom prst="rect">
            <a:avLst/>
          </a:prstGeom>
          <a:noFill/>
          <a:extLst>
            <a:ext uri="{909E8E84-426E-40DD-AFC4-6F175D3DCCD1}">
              <a14:hiddenFill xmlns:a14="http://schemas.microsoft.com/office/drawing/2010/main">
                <a:solidFill>
                  <a:srgbClr val="FFFFFF"/>
                </a:solidFill>
              </a14:hiddenFill>
            </a:ext>
          </a:extLst>
        </p:spPr>
      </p:pic>
      <p:sp>
        <p:nvSpPr>
          <p:cNvPr id="886794" name="Text Box 10"/>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25</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7810" name="Rectangle 2"/>
          <p:cNvSpPr>
            <a:spLocks noGrp="1" noChangeArrowheads="1"/>
          </p:cNvSpPr>
          <p:nvPr>
            <p:ph type="subTitle" idx="1"/>
          </p:nvPr>
        </p:nvSpPr>
        <p:spPr>
          <a:xfrm>
            <a:off x="395288" y="1628775"/>
            <a:ext cx="8569325" cy="5040313"/>
          </a:xfrm>
        </p:spPr>
        <p:txBody>
          <a:bodyPr/>
          <a:lstStyle/>
          <a:p>
            <a:pPr algn="just">
              <a:buFontTx/>
              <a:buChar char="•"/>
            </a:pPr>
            <a:r>
              <a:rPr lang="en-US" sz="2200"/>
              <a:t> </a:t>
            </a:r>
            <a:r>
              <a:rPr lang="en-US" sz="2400"/>
              <a:t>C</a:t>
            </a:r>
            <a:r>
              <a:rPr lang="en-US" altLang="ko-KR" sz="2400">
                <a:ea typeface="Gulim" pitchFamily="34" charset="-127"/>
              </a:rPr>
              <a:t>omparison of</a:t>
            </a:r>
            <a:r>
              <a:rPr lang="en-US" sz="2400"/>
              <a:t> the s</a:t>
            </a:r>
            <a:r>
              <a:rPr lang="en-US" altLang="ko-KR" sz="2400">
                <a:ea typeface="Gulim" pitchFamily="34" charset="-127"/>
              </a:rPr>
              <a:t>imulation results for dusty turbulent flow with the obtained experimental data shows that at the whole range of studied flow velocities (20 – 110 m/s)</a:t>
            </a:r>
            <a:r>
              <a:rPr lang="ru-RU" altLang="ko-KR" sz="2400"/>
              <a:t> </a:t>
            </a:r>
            <a:r>
              <a:rPr lang="en-US" altLang="ko-KR" sz="2400">
                <a:ea typeface="Gulim" pitchFamily="34" charset="-127"/>
              </a:rPr>
              <a:t>the resuspension and deposition process are of the same value of importance.</a:t>
            </a:r>
          </a:p>
          <a:p>
            <a:pPr algn="just"/>
            <a:endParaRPr lang="en-US" sz="2400"/>
          </a:p>
          <a:p>
            <a:pPr algn="just">
              <a:buFontTx/>
              <a:buChar char="•"/>
            </a:pPr>
            <a:r>
              <a:rPr lang="en-US" sz="2400"/>
              <a:t> Good agreement of the simulation results with experimental data is achieved</a:t>
            </a:r>
            <a:r>
              <a:rPr lang="ru-RU" sz="2400"/>
              <a:t>.</a:t>
            </a:r>
            <a:r>
              <a:rPr lang="en-US" sz="2400"/>
              <a:t> This allows to conclude that the model proposed describes adequately the resuspension/deposition processes in the turbulent dusty flows and can be recommended for further investigations.</a:t>
            </a:r>
          </a:p>
        </p:txBody>
      </p:sp>
      <p:sp>
        <p:nvSpPr>
          <p:cNvPr id="887811"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878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887813" name="Rectangle 5"/>
          <p:cNvSpPr>
            <a:spLocks noChangeArrowheads="1"/>
          </p:cNvSpPr>
          <p:nvPr/>
        </p:nvSpPr>
        <p:spPr bwMode="auto">
          <a:xfrm>
            <a:off x="250825" y="280988"/>
            <a:ext cx="871378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WP3: Theoretical and numerical modeling</a:t>
            </a:r>
            <a:r>
              <a:rPr lang="ru-RU" sz="2200" b="0">
                <a:latin typeface="Arial Black" pitchFamily="34" charset="0"/>
              </a:rPr>
              <a:t> </a:t>
            </a:r>
            <a:r>
              <a:rPr lang="en-US" sz="2200" b="0">
                <a:latin typeface="Arial Black" pitchFamily="34" charset="0"/>
              </a:rPr>
              <a:t>(Task</a:t>
            </a:r>
            <a:r>
              <a:rPr lang="ru-RU" sz="2200" b="0">
                <a:latin typeface="Arial Black" pitchFamily="34" charset="0"/>
              </a:rPr>
              <a:t> </a:t>
            </a:r>
            <a:r>
              <a:rPr lang="en-US" sz="2200" b="0">
                <a:latin typeface="Arial Black" pitchFamily="34" charset="0"/>
              </a:rPr>
              <a:t>5)</a:t>
            </a:r>
            <a:endParaRPr lang="ru-RU" sz="2200" b="0">
              <a:latin typeface="Arial Black" pitchFamily="34" charset="0"/>
            </a:endParaRPr>
          </a:p>
        </p:txBody>
      </p:sp>
      <p:sp>
        <p:nvSpPr>
          <p:cNvPr id="887814" name="Rectangle 6"/>
          <p:cNvSpPr>
            <a:spLocks noChangeArrowheads="1"/>
          </p:cNvSpPr>
          <p:nvPr/>
        </p:nvSpPr>
        <p:spPr bwMode="auto">
          <a:xfrm>
            <a:off x="0" y="908050"/>
            <a:ext cx="9144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749300"/>
            <a:r>
              <a:rPr lang="en-US" sz="2400"/>
              <a:t>Conclusion remarks</a:t>
            </a:r>
            <a:endParaRPr lang="ru-RU" sz="2400"/>
          </a:p>
        </p:txBody>
      </p:sp>
      <p:sp>
        <p:nvSpPr>
          <p:cNvPr id="887815" name="Text Box 7"/>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26</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4194" name="Rectangle 2"/>
          <p:cNvSpPr>
            <a:spLocks noGrp="1" noChangeArrowheads="1"/>
          </p:cNvSpPr>
          <p:nvPr>
            <p:ph type="title"/>
          </p:nvPr>
        </p:nvSpPr>
        <p:spPr>
          <a:xfrm>
            <a:off x="684213" y="188913"/>
            <a:ext cx="7772400" cy="431800"/>
          </a:xfrm>
        </p:spPr>
        <p:txBody>
          <a:bodyPr/>
          <a:lstStyle/>
          <a:p>
            <a:pPr defTabSz="914400"/>
            <a:r>
              <a:rPr lang="en-US" sz="1800" b="1"/>
              <a:t>LES simulation of aerosol transport and deposition in turbulent flow in the channel. </a:t>
            </a:r>
            <a:r>
              <a:rPr lang="en-US" sz="1800"/>
              <a:t>(Task5)</a:t>
            </a:r>
            <a:endParaRPr lang="ru-RU" sz="1800"/>
          </a:p>
        </p:txBody>
      </p:sp>
      <p:sp>
        <p:nvSpPr>
          <p:cNvPr id="90419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04197" name="Rectangle 5"/>
          <p:cNvSpPr>
            <a:spLocks noChangeArrowheads="1"/>
          </p:cNvSpPr>
          <p:nvPr/>
        </p:nvSpPr>
        <p:spPr bwMode="auto">
          <a:xfrm>
            <a:off x="395288" y="1052513"/>
            <a:ext cx="8135937"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lstStyle/>
          <a:p>
            <a:pPr marL="361950" indent="-361950">
              <a:spcBef>
                <a:spcPct val="20000"/>
              </a:spcBef>
            </a:pPr>
            <a:r>
              <a:rPr lang="en-US" sz="2000">
                <a:solidFill>
                  <a:srgbClr val="000066"/>
                </a:solidFill>
              </a:rPr>
              <a:t>	</a:t>
            </a:r>
            <a:r>
              <a:rPr lang="en-US" sz="2000"/>
              <a:t>Objective</a:t>
            </a:r>
            <a:r>
              <a:rPr lang="en-US" sz="2000">
                <a:solidFill>
                  <a:srgbClr val="000066"/>
                </a:solidFill>
              </a:rPr>
              <a:t> </a:t>
            </a:r>
            <a:br>
              <a:rPr lang="en-US" sz="2000">
                <a:solidFill>
                  <a:srgbClr val="000066"/>
                </a:solidFill>
              </a:rPr>
            </a:br>
            <a:endParaRPr lang="en-US" sz="2000">
              <a:solidFill>
                <a:srgbClr val="000066"/>
              </a:solidFill>
            </a:endParaRPr>
          </a:p>
          <a:p>
            <a:pPr marL="361950" indent="-361950">
              <a:spcBef>
                <a:spcPct val="20000"/>
              </a:spcBef>
            </a:pPr>
            <a:r>
              <a:rPr lang="en-US" sz="1700">
                <a:solidFill>
                  <a:srgbClr val="000066"/>
                </a:solidFill>
              </a:rPr>
              <a:t>	</a:t>
            </a:r>
            <a:r>
              <a:rPr lang="en-US" sz="1800">
                <a:solidFill>
                  <a:srgbClr val="000066"/>
                </a:solidFill>
              </a:rPr>
              <a:t>Numerical simulation of aerosol particles deposition in the channel based on Large Eddy Simulation</a:t>
            </a:r>
            <a:br>
              <a:rPr lang="en-US" sz="1800">
                <a:solidFill>
                  <a:srgbClr val="000066"/>
                </a:solidFill>
              </a:rPr>
            </a:br>
            <a:endParaRPr lang="en-US" sz="1800">
              <a:solidFill>
                <a:srgbClr val="000066"/>
              </a:solidFill>
            </a:endParaRPr>
          </a:p>
          <a:p>
            <a:pPr marL="361950" indent="-361950">
              <a:spcBef>
                <a:spcPct val="20000"/>
              </a:spcBef>
            </a:pPr>
            <a:r>
              <a:rPr lang="en-US" sz="1900">
                <a:solidFill>
                  <a:srgbClr val="000066"/>
                </a:solidFill>
              </a:rPr>
              <a:t>	</a:t>
            </a:r>
            <a:r>
              <a:rPr lang="en-US" sz="2000"/>
              <a:t>Achievement</a:t>
            </a:r>
            <a:r>
              <a:rPr lang="en-US" sz="2000">
                <a:solidFill>
                  <a:srgbClr val="000066"/>
                </a:solidFill>
              </a:rPr>
              <a:t/>
            </a:r>
            <a:br>
              <a:rPr lang="en-US" sz="2000">
                <a:solidFill>
                  <a:srgbClr val="000066"/>
                </a:solidFill>
              </a:rPr>
            </a:br>
            <a:endParaRPr lang="en-US" sz="2000">
              <a:solidFill>
                <a:srgbClr val="000066"/>
              </a:solidFill>
            </a:endParaRPr>
          </a:p>
          <a:p>
            <a:pPr marL="361950" indent="-361950">
              <a:spcBef>
                <a:spcPct val="20000"/>
              </a:spcBef>
              <a:buFontTx/>
              <a:buChar char="•"/>
            </a:pPr>
            <a:r>
              <a:rPr lang="en-US" sz="1800">
                <a:solidFill>
                  <a:srgbClr val="000066"/>
                </a:solidFill>
              </a:rPr>
              <a:t>Hydrodynamic model and code based on Navier-Stokes and particle equations within LES framework for simulation of turbulent flows in rectangular channels has been developed.</a:t>
            </a:r>
            <a:br>
              <a:rPr lang="en-US" sz="1800">
                <a:solidFill>
                  <a:srgbClr val="000066"/>
                </a:solidFill>
              </a:rPr>
            </a:br>
            <a:endParaRPr lang="en-US" sz="1800">
              <a:solidFill>
                <a:srgbClr val="000066"/>
              </a:solidFill>
            </a:endParaRPr>
          </a:p>
          <a:p>
            <a:pPr marL="361950" indent="-361950">
              <a:spcBef>
                <a:spcPct val="20000"/>
              </a:spcBef>
              <a:buFontTx/>
              <a:buChar char="•"/>
            </a:pPr>
            <a:r>
              <a:rPr lang="en-US" sz="1800">
                <a:solidFill>
                  <a:srgbClr val="000066"/>
                </a:solidFill>
              </a:rPr>
              <a:t>Comparison of experimental and numerical results show satisfactory agreement and confirm code ability to predict particle velocity deposition on the channel walls. </a:t>
            </a:r>
          </a:p>
        </p:txBody>
      </p:sp>
      <p:sp>
        <p:nvSpPr>
          <p:cNvPr id="904198" name="Text Box 6"/>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27</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6242" name="Rectangle 2"/>
          <p:cNvSpPr>
            <a:spLocks noGrp="1" noChangeArrowheads="1"/>
          </p:cNvSpPr>
          <p:nvPr>
            <p:ph type="title"/>
          </p:nvPr>
        </p:nvSpPr>
        <p:spPr>
          <a:xfrm>
            <a:off x="755650" y="188913"/>
            <a:ext cx="7772400" cy="431800"/>
          </a:xfrm>
        </p:spPr>
        <p:txBody>
          <a:bodyPr/>
          <a:lstStyle/>
          <a:p>
            <a:pPr defTabSz="914400"/>
            <a:r>
              <a:rPr lang="en-US" sz="1800" b="1"/>
              <a:t>LES simulation of aerosol transport and deposition in turbulent flow in the channel. </a:t>
            </a:r>
            <a:r>
              <a:rPr lang="en-US" sz="1800"/>
              <a:t>(Task5)</a:t>
            </a:r>
            <a:endParaRPr lang="ru-RU" sz="1800"/>
          </a:p>
        </p:txBody>
      </p:sp>
      <p:sp>
        <p:nvSpPr>
          <p:cNvPr id="906243"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06244" name="Rectangle 4"/>
          <p:cNvSpPr>
            <a:spLocks noChangeArrowheads="1"/>
          </p:cNvSpPr>
          <p:nvPr/>
        </p:nvSpPr>
        <p:spPr bwMode="auto">
          <a:xfrm>
            <a:off x="0" y="3287713"/>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06245" name="Rectangle 5"/>
          <p:cNvSpPr>
            <a:spLocks noChangeArrowheads="1"/>
          </p:cNvSpPr>
          <p:nvPr/>
        </p:nvSpPr>
        <p:spPr bwMode="auto">
          <a:xfrm>
            <a:off x="611188" y="2852738"/>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06246" name="Rectangle 6"/>
          <p:cNvSpPr>
            <a:spLocks noChangeArrowheads="1"/>
          </p:cNvSpPr>
          <p:nvPr/>
        </p:nvSpPr>
        <p:spPr bwMode="auto">
          <a:xfrm>
            <a:off x="0" y="3230563"/>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06247" name="Rectangle 7"/>
          <p:cNvSpPr>
            <a:spLocks noChangeArrowheads="1"/>
          </p:cNvSpPr>
          <p:nvPr/>
        </p:nvSpPr>
        <p:spPr bwMode="auto">
          <a:xfrm>
            <a:off x="0" y="3208338"/>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906249" name="Picture 9" descr="Les_cal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068638"/>
            <a:ext cx="4248150" cy="3186112"/>
          </a:xfrm>
          <a:prstGeom prst="rect">
            <a:avLst/>
          </a:prstGeom>
          <a:noFill/>
          <a:extLst>
            <a:ext uri="{909E8E84-426E-40DD-AFC4-6F175D3DCCD1}">
              <a14:hiddenFill xmlns:a14="http://schemas.microsoft.com/office/drawing/2010/main">
                <a:solidFill>
                  <a:srgbClr val="FFFFFF"/>
                </a:solidFill>
              </a14:hiddenFill>
            </a:ext>
          </a:extLst>
        </p:spPr>
      </p:pic>
      <p:pic>
        <p:nvPicPr>
          <p:cNvPr id="906250" name="Picture 10" descr="all_experiments_e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56100" y="3068638"/>
            <a:ext cx="4500563" cy="3162300"/>
          </a:xfrm>
          <a:prstGeom prst="rect">
            <a:avLst/>
          </a:prstGeom>
          <a:noFill/>
          <a:extLst>
            <a:ext uri="{909E8E84-426E-40DD-AFC4-6F175D3DCCD1}">
              <a14:hiddenFill xmlns:a14="http://schemas.microsoft.com/office/drawing/2010/main">
                <a:solidFill>
                  <a:srgbClr val="FFFFFF"/>
                </a:solidFill>
              </a14:hiddenFill>
            </a:ext>
          </a:extLst>
        </p:spPr>
      </p:pic>
      <p:sp>
        <p:nvSpPr>
          <p:cNvPr id="906251" name="Text Box 11"/>
          <p:cNvSpPr txBox="1">
            <a:spLocks noChangeArrowheads="1"/>
          </p:cNvSpPr>
          <p:nvPr/>
        </p:nvSpPr>
        <p:spPr bwMode="auto">
          <a:xfrm>
            <a:off x="1116013" y="1125538"/>
            <a:ext cx="619442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a:solidFill>
                  <a:srgbClr val="000066"/>
                </a:solidFill>
                <a:latin typeface="Arial" pitchFamily="34" charset="0"/>
              </a:rPr>
              <a:t>Velocity deposition versus response time</a:t>
            </a:r>
            <a:endParaRPr lang="ru-RU">
              <a:solidFill>
                <a:srgbClr val="000066"/>
              </a:solidFill>
              <a:latin typeface="Arial" pitchFamily="34" charset="0"/>
            </a:endParaRPr>
          </a:p>
        </p:txBody>
      </p:sp>
      <p:sp>
        <p:nvSpPr>
          <p:cNvPr id="906252" name="Text Box 12"/>
          <p:cNvSpPr txBox="1">
            <a:spLocks noChangeArrowheads="1"/>
          </p:cNvSpPr>
          <p:nvPr/>
        </p:nvSpPr>
        <p:spPr bwMode="auto">
          <a:xfrm>
            <a:off x="179388" y="2060575"/>
            <a:ext cx="3816350" cy="91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800">
                <a:latin typeface="Arial" pitchFamily="34" charset="0"/>
              </a:rPr>
              <a:t>Comparison with other LES simulation and analytical approximation</a:t>
            </a:r>
            <a:endParaRPr lang="ru-RU" sz="1800">
              <a:latin typeface="Arial" pitchFamily="34" charset="0"/>
            </a:endParaRPr>
          </a:p>
        </p:txBody>
      </p:sp>
      <p:sp>
        <p:nvSpPr>
          <p:cNvPr id="906253" name="Text Box 13"/>
          <p:cNvSpPr txBox="1">
            <a:spLocks noChangeArrowheads="1"/>
          </p:cNvSpPr>
          <p:nvPr/>
        </p:nvSpPr>
        <p:spPr bwMode="auto">
          <a:xfrm>
            <a:off x="4716463" y="2133600"/>
            <a:ext cx="381635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800">
                <a:latin typeface="Arial" pitchFamily="34" charset="0"/>
              </a:rPr>
              <a:t>Comparison with EVAN</a:t>
            </a:r>
          </a:p>
          <a:p>
            <a:r>
              <a:rPr lang="en-US" sz="1800">
                <a:latin typeface="Arial" pitchFamily="34" charset="0"/>
              </a:rPr>
              <a:t>experiments</a:t>
            </a:r>
          </a:p>
        </p:txBody>
      </p:sp>
      <p:sp>
        <p:nvSpPr>
          <p:cNvPr id="906254" name="Text Box 14"/>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28</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a:xfrm>
            <a:off x="755650" y="188913"/>
            <a:ext cx="7772400" cy="431800"/>
          </a:xfrm>
        </p:spPr>
        <p:txBody>
          <a:bodyPr/>
          <a:lstStyle/>
          <a:p>
            <a:pPr defTabSz="914400"/>
            <a:r>
              <a:rPr lang="en-US" sz="1800" b="1"/>
              <a:t>LES simulation of aerosol transport and deposition in turbulent flow in the channel. </a:t>
            </a:r>
            <a:r>
              <a:rPr lang="en-US" sz="1800"/>
              <a:t>(Task5)</a:t>
            </a:r>
            <a:endParaRPr lang="ru-RU" sz="1800"/>
          </a:p>
        </p:txBody>
      </p:sp>
      <p:sp>
        <p:nvSpPr>
          <p:cNvPr id="961539"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61540" name="Rectangle 4"/>
          <p:cNvSpPr>
            <a:spLocks noChangeArrowheads="1"/>
          </p:cNvSpPr>
          <p:nvPr/>
        </p:nvSpPr>
        <p:spPr bwMode="auto">
          <a:xfrm>
            <a:off x="0" y="3287713"/>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61541" name="Rectangle 5"/>
          <p:cNvSpPr>
            <a:spLocks noChangeArrowheads="1"/>
          </p:cNvSpPr>
          <p:nvPr/>
        </p:nvSpPr>
        <p:spPr bwMode="auto">
          <a:xfrm>
            <a:off x="611188" y="2852738"/>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61542" name="Rectangle 6"/>
          <p:cNvSpPr>
            <a:spLocks noChangeArrowheads="1"/>
          </p:cNvSpPr>
          <p:nvPr/>
        </p:nvSpPr>
        <p:spPr bwMode="auto">
          <a:xfrm>
            <a:off x="0" y="3230563"/>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61543" name="Rectangle 7"/>
          <p:cNvSpPr>
            <a:spLocks noChangeArrowheads="1"/>
          </p:cNvSpPr>
          <p:nvPr/>
        </p:nvSpPr>
        <p:spPr bwMode="auto">
          <a:xfrm>
            <a:off x="0" y="3208338"/>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961544" name="Rectangle 8"/>
          <p:cNvSpPr>
            <a:spLocks noGrp="1" noChangeArrowheads="1"/>
          </p:cNvSpPr>
          <p:nvPr>
            <p:ph type="body" sz="half" idx="1"/>
          </p:nvPr>
        </p:nvSpPr>
        <p:spPr>
          <a:xfrm>
            <a:off x="539750" y="836613"/>
            <a:ext cx="7993063" cy="5399087"/>
          </a:xfrm>
          <a:noFill/>
          <a:ln/>
        </p:spPr>
        <p:txBody>
          <a:bodyPr/>
          <a:lstStyle/>
          <a:p>
            <a:pPr marL="361950" indent="-361950" defTabSz="914400">
              <a:buFontTx/>
              <a:buNone/>
            </a:pPr>
            <a:r>
              <a:rPr lang="en-US" sz="2000"/>
              <a:t>	</a:t>
            </a:r>
            <a:r>
              <a:rPr lang="en-US" sz="2400">
                <a:solidFill>
                  <a:srgbClr val="990000"/>
                </a:solidFill>
              </a:rPr>
              <a:t>Conclusions for the LES modelling</a:t>
            </a:r>
          </a:p>
          <a:p>
            <a:pPr marL="361950" indent="-361950" defTabSz="914400"/>
            <a:endParaRPr lang="en-US" sz="2400"/>
          </a:p>
          <a:p>
            <a:pPr marL="361950" indent="-361950" defTabSz="914400"/>
            <a:r>
              <a:rPr lang="en-US" sz="1800"/>
              <a:t>Hydrodynamic model and code based on LES model for simulation of turbulent flows in rectangular channels has been developed.</a:t>
            </a:r>
            <a:br>
              <a:rPr lang="en-US" sz="1800"/>
            </a:br>
            <a:endParaRPr lang="en-US" sz="1800"/>
          </a:p>
          <a:p>
            <a:pPr marL="361950" indent="-361950" defTabSz="914400"/>
            <a:r>
              <a:rPr lang="en-US" sz="1800"/>
              <a:t>Comparison of experimental and numerical results show satisfactory agreement and confirm code ability to calculate turbulent flows with particles in channels. </a:t>
            </a:r>
            <a:br>
              <a:rPr lang="en-US" sz="1800"/>
            </a:br>
            <a:endParaRPr lang="en-US" sz="1800"/>
          </a:p>
          <a:p>
            <a:pPr marL="361950" indent="-361950" defTabSz="914400"/>
            <a:endParaRPr lang="en-US" sz="1800"/>
          </a:p>
        </p:txBody>
      </p:sp>
      <p:sp>
        <p:nvSpPr>
          <p:cNvPr id="961545" name="Text Box 9"/>
          <p:cNvSpPr txBox="1">
            <a:spLocks noChangeArrowheads="1"/>
          </p:cNvSpPr>
          <p:nvPr/>
        </p:nvSpPr>
        <p:spPr bwMode="auto">
          <a:xfrm>
            <a:off x="8459788" y="6021388"/>
            <a:ext cx="508000" cy="442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2300" b="0">
                <a:latin typeface="Arial" pitchFamily="34" charset="0"/>
              </a:rPr>
              <a:t>16</a:t>
            </a:r>
            <a:endParaRPr lang="ru-RU" sz="2300" b="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2146" name="Rectangle 2"/>
          <p:cNvSpPr>
            <a:spLocks noGrp="1" noChangeArrowheads="1"/>
          </p:cNvSpPr>
          <p:nvPr>
            <p:ph type="title"/>
          </p:nvPr>
        </p:nvSpPr>
        <p:spPr/>
        <p:txBody>
          <a:bodyPr/>
          <a:lstStyle/>
          <a:p>
            <a:pPr defTabSz="914400"/>
            <a:r>
              <a:rPr lang="en-US" sz="2200"/>
              <a:t>Project work packages</a:t>
            </a:r>
            <a:endParaRPr lang="ru-RU" sz="2200"/>
          </a:p>
        </p:txBody>
      </p:sp>
      <p:sp>
        <p:nvSpPr>
          <p:cNvPr id="902147" name="Rectangle 3"/>
          <p:cNvSpPr>
            <a:spLocks noGrp="1" noChangeArrowheads="1"/>
          </p:cNvSpPr>
          <p:nvPr>
            <p:ph type="body" idx="1"/>
          </p:nvPr>
        </p:nvSpPr>
        <p:spPr>
          <a:xfrm>
            <a:off x="611188" y="1268413"/>
            <a:ext cx="8215312" cy="4114800"/>
          </a:xfrm>
        </p:spPr>
        <p:txBody>
          <a:bodyPr/>
          <a:lstStyle/>
          <a:p>
            <a:pPr marL="342900" indent="-342900" defTabSz="914400">
              <a:lnSpc>
                <a:spcPct val="80000"/>
              </a:lnSpc>
            </a:pPr>
            <a:r>
              <a:rPr lang="en-US" sz="2100"/>
              <a:t>WP1: Analysis of Severe Accident Scenarios (</a:t>
            </a:r>
            <a:r>
              <a:rPr lang="en-US" sz="2100">
                <a:cs typeface="Times New Roman" pitchFamily="18" charset="0"/>
              </a:rPr>
              <a:t>SPAEP, IBRAE</a:t>
            </a:r>
            <a:r>
              <a:rPr lang="en-US" sz="2100"/>
              <a:t>)</a:t>
            </a:r>
          </a:p>
          <a:p>
            <a:pPr marL="342900" indent="-342900" defTabSz="914400">
              <a:lnSpc>
                <a:spcPct val="80000"/>
              </a:lnSpc>
            </a:pPr>
            <a:endParaRPr lang="en-US" sz="2100"/>
          </a:p>
          <a:p>
            <a:pPr marL="342900" indent="-342900" defTabSz="914400">
              <a:lnSpc>
                <a:spcPct val="80000"/>
              </a:lnSpc>
            </a:pPr>
            <a:r>
              <a:rPr lang="en-US" sz="2100"/>
              <a:t>WP2: FP release from molten corium pool</a:t>
            </a:r>
          </a:p>
          <a:p>
            <a:pPr marL="742950" lvl="1" indent="-285750" defTabSz="914400">
              <a:lnSpc>
                <a:spcPct val="80000"/>
              </a:lnSpc>
            </a:pPr>
            <a:r>
              <a:rPr lang="en-US" sz="1800"/>
              <a:t>Task 2: </a:t>
            </a:r>
            <a:r>
              <a:rPr lang="en-US" sz="1800">
                <a:cs typeface="Times New Roman" pitchFamily="18" charset="0"/>
              </a:rPr>
              <a:t>Experimental investigations (NITI)</a:t>
            </a:r>
          </a:p>
          <a:p>
            <a:pPr marL="742950" lvl="1" indent="-285750" defTabSz="914400">
              <a:lnSpc>
                <a:spcPct val="80000"/>
              </a:lnSpc>
            </a:pPr>
            <a:r>
              <a:rPr lang="en-US" sz="1800">
                <a:cs typeface="Times New Roman" pitchFamily="18" charset="0"/>
              </a:rPr>
              <a:t>Task 3: Theoretical and numerical modeling (IBRAE)</a:t>
            </a:r>
          </a:p>
          <a:p>
            <a:pPr marL="742950" lvl="1" indent="-285750" defTabSz="914400">
              <a:lnSpc>
                <a:spcPct val="80000"/>
              </a:lnSpc>
            </a:pPr>
            <a:endParaRPr lang="en-US" sz="1800"/>
          </a:p>
          <a:p>
            <a:pPr marL="342900" indent="-342900" defTabSz="914400">
              <a:lnSpc>
                <a:spcPct val="80000"/>
              </a:lnSpc>
            </a:pPr>
            <a:r>
              <a:rPr lang="en-US" sz="2100"/>
              <a:t>WP 3: Primary aerosol transport/deposition</a:t>
            </a:r>
          </a:p>
          <a:p>
            <a:pPr marL="742950" lvl="1" indent="-285750" defTabSz="914400">
              <a:lnSpc>
                <a:spcPct val="80000"/>
              </a:lnSpc>
            </a:pPr>
            <a:r>
              <a:rPr lang="en-US" sz="1800"/>
              <a:t>Task 4: </a:t>
            </a:r>
            <a:r>
              <a:rPr lang="en-US" sz="1800">
                <a:cs typeface="Times New Roman" pitchFamily="18" charset="0"/>
              </a:rPr>
              <a:t>Experimental investigations (NPO CKTI)</a:t>
            </a:r>
          </a:p>
          <a:p>
            <a:pPr marL="742950" lvl="1" indent="-285750" defTabSz="914400">
              <a:lnSpc>
                <a:spcPct val="80000"/>
              </a:lnSpc>
            </a:pPr>
            <a:r>
              <a:rPr lang="en-US" sz="1800">
                <a:cs typeface="Times New Roman" pitchFamily="18" charset="0"/>
              </a:rPr>
              <a:t>Task 5: Theoretical and numerical modeling (SPAEP, IBRAE)</a:t>
            </a:r>
          </a:p>
          <a:p>
            <a:pPr marL="742950" lvl="1" indent="-285750" defTabSz="914400">
              <a:lnSpc>
                <a:spcPct val="80000"/>
              </a:lnSpc>
            </a:pPr>
            <a:endParaRPr lang="en-US" sz="1800"/>
          </a:p>
          <a:p>
            <a:pPr marL="342900" indent="-342900" defTabSz="914400">
              <a:lnSpc>
                <a:spcPct val="80000"/>
              </a:lnSpc>
            </a:pPr>
            <a:r>
              <a:rPr lang="en-US" sz="2100"/>
              <a:t>WP 4: Containment parameters impact on iodine species behaviour</a:t>
            </a:r>
          </a:p>
          <a:p>
            <a:pPr marL="742950" lvl="1" indent="-285750" defTabSz="914400">
              <a:lnSpc>
                <a:spcPct val="80000"/>
              </a:lnSpc>
            </a:pPr>
            <a:r>
              <a:rPr lang="en-US" sz="1800"/>
              <a:t>Task 6: </a:t>
            </a:r>
            <a:r>
              <a:rPr lang="en-US" sz="1800">
                <a:cs typeface="Times New Roman" pitchFamily="18" charset="0"/>
              </a:rPr>
              <a:t>Experimental investigations</a:t>
            </a:r>
            <a:r>
              <a:rPr lang="ru-RU" sz="1800"/>
              <a:t> </a:t>
            </a:r>
            <a:r>
              <a:rPr lang="en-US" sz="1800"/>
              <a:t>(VNIPIET) </a:t>
            </a:r>
          </a:p>
          <a:p>
            <a:pPr marL="742950" lvl="1" indent="-285750" defTabSz="914400">
              <a:lnSpc>
                <a:spcPct val="80000"/>
              </a:lnSpc>
            </a:pPr>
            <a:r>
              <a:rPr lang="en-US" sz="1800"/>
              <a:t>Task 7: </a:t>
            </a:r>
            <a:r>
              <a:rPr lang="en-US" sz="1800">
                <a:cs typeface="Times New Roman" pitchFamily="18" charset="0"/>
              </a:rPr>
              <a:t>Theoretical and numerical modeling</a:t>
            </a:r>
            <a:r>
              <a:rPr lang="ru-RU" sz="1800"/>
              <a:t> </a:t>
            </a:r>
            <a:r>
              <a:rPr lang="en-US" sz="1800"/>
              <a:t>(VNIPIET, SPAEP)</a:t>
            </a:r>
          </a:p>
        </p:txBody>
      </p:sp>
      <p:sp>
        <p:nvSpPr>
          <p:cNvPr id="902148" name="Text Box 4"/>
          <p:cNvSpPr txBox="1">
            <a:spLocks noChangeArrowheads="1"/>
          </p:cNvSpPr>
          <p:nvPr/>
        </p:nvSpPr>
        <p:spPr bwMode="auto">
          <a:xfrm>
            <a:off x="8890000" y="6613525"/>
            <a:ext cx="2540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3</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9859" name="Text Box 3"/>
          <p:cNvSpPr txBox="1">
            <a:spLocks noChangeArrowheads="1"/>
          </p:cNvSpPr>
          <p:nvPr/>
        </p:nvSpPr>
        <p:spPr bwMode="auto">
          <a:xfrm>
            <a:off x="338138" y="1233488"/>
            <a:ext cx="8462962" cy="5313362"/>
          </a:xfrm>
          <a:prstGeom prst="rect">
            <a:avLst/>
          </a:prstGeom>
          <a:noFill/>
          <a:ln>
            <a:noFill/>
          </a:ln>
          <a:effectLst/>
          <a:extLst>
            <a:ext uri="{909E8E84-426E-40DD-AFC4-6F175D3DCCD1}">
              <a14:hiddenFill xmlns:a14="http://schemas.microsoft.com/office/drawing/2010/main">
                <a:solidFill>
                  <a:srgbClr val="EFF9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10000"/>
              </a:lnSpc>
            </a:pPr>
            <a:r>
              <a:rPr lang="en-US" sz="2400" u="sng"/>
              <a:t>Aim</a:t>
            </a:r>
            <a:r>
              <a:rPr lang="en-US" sz="2400">
                <a:solidFill>
                  <a:srgbClr val="000000"/>
                </a:solidFill>
              </a:rPr>
              <a:t>    </a:t>
            </a:r>
          </a:p>
          <a:p>
            <a:pPr algn="just">
              <a:lnSpc>
                <a:spcPct val="110000"/>
              </a:lnSpc>
            </a:pPr>
            <a:r>
              <a:rPr lang="en-US" sz="2400">
                <a:solidFill>
                  <a:srgbClr val="000066"/>
                </a:solidFill>
              </a:rPr>
              <a:t>Determination of ferric hydroxides sludge's impact on iodine volatility at containment parameters (T, pH, iodide concentration, integral dose of </a:t>
            </a:r>
            <a:r>
              <a:rPr lang="en-US" sz="2400">
                <a:solidFill>
                  <a:srgbClr val="000066"/>
                </a:solidFill>
                <a:sym typeface="Symbol" pitchFamily="18" charset="2"/>
              </a:rPr>
              <a:t>-irradiation).</a:t>
            </a:r>
          </a:p>
          <a:p>
            <a:pPr algn="just">
              <a:lnSpc>
                <a:spcPct val="110000"/>
              </a:lnSpc>
            </a:pPr>
            <a:endParaRPr lang="en-US" sz="2400">
              <a:solidFill>
                <a:srgbClr val="000066"/>
              </a:solidFill>
              <a:sym typeface="Symbol" pitchFamily="18" charset="2"/>
            </a:endParaRPr>
          </a:p>
          <a:p>
            <a:pPr algn="just">
              <a:lnSpc>
                <a:spcPct val="110000"/>
              </a:lnSpc>
            </a:pPr>
            <a:r>
              <a:rPr lang="en-US" sz="2400" u="sng">
                <a:sym typeface="Symbol" pitchFamily="18" charset="2"/>
              </a:rPr>
              <a:t>Conditions of the experiments</a:t>
            </a:r>
          </a:p>
          <a:p>
            <a:pPr algn="just">
              <a:lnSpc>
                <a:spcPct val="110000"/>
              </a:lnSpc>
            </a:pPr>
            <a:r>
              <a:rPr lang="en-US" sz="2400">
                <a:solidFill>
                  <a:srgbClr val="000066"/>
                </a:solidFill>
                <a:sym typeface="Symbol" pitchFamily="18" charset="2"/>
              </a:rPr>
              <a:t>Sludge simulant – synthetic FeOOH.</a:t>
            </a:r>
          </a:p>
          <a:p>
            <a:pPr algn="just">
              <a:lnSpc>
                <a:spcPct val="110000"/>
              </a:lnSpc>
            </a:pPr>
            <a:r>
              <a:rPr lang="en-US" sz="2400">
                <a:solidFill>
                  <a:srgbClr val="000066"/>
                </a:solidFill>
                <a:sym typeface="Symbol" pitchFamily="18" charset="2"/>
              </a:rPr>
              <a:t>Kinetics of iodine interaction with FeOOH at thermal oxidation (2-24 h).</a:t>
            </a:r>
          </a:p>
          <a:p>
            <a:pPr algn="just">
              <a:lnSpc>
                <a:spcPct val="110000"/>
              </a:lnSpc>
            </a:pPr>
            <a:r>
              <a:rPr lang="en-US" sz="2400">
                <a:solidFill>
                  <a:srgbClr val="000066"/>
                </a:solidFill>
                <a:sym typeface="Symbol" pitchFamily="18" charset="2"/>
              </a:rPr>
              <a:t>     T = 30, 60, 90-95, 120, 150 </a:t>
            </a:r>
            <a:r>
              <a:rPr lang="en-US" sz="2400" baseline="30000">
                <a:solidFill>
                  <a:srgbClr val="000066"/>
                </a:solidFill>
                <a:sym typeface="Symbol" pitchFamily="18" charset="2"/>
              </a:rPr>
              <a:t>o</a:t>
            </a:r>
            <a:r>
              <a:rPr lang="en-US" sz="2400">
                <a:solidFill>
                  <a:srgbClr val="000066"/>
                </a:solidFill>
                <a:sym typeface="Symbol" pitchFamily="18" charset="2"/>
              </a:rPr>
              <a:t>C</a:t>
            </a:r>
          </a:p>
          <a:p>
            <a:pPr algn="just">
              <a:lnSpc>
                <a:spcPct val="110000"/>
              </a:lnSpc>
            </a:pPr>
            <a:r>
              <a:rPr lang="en-US" sz="2400">
                <a:solidFill>
                  <a:srgbClr val="000066"/>
                </a:solidFill>
                <a:sym typeface="Symbol" pitchFamily="18" charset="2"/>
              </a:rPr>
              <a:t>     pH = 4, 5, 6-7, 8</a:t>
            </a:r>
          </a:p>
          <a:p>
            <a:pPr algn="just">
              <a:lnSpc>
                <a:spcPct val="110000"/>
              </a:lnSpc>
            </a:pPr>
            <a:r>
              <a:rPr lang="en-US" sz="2400">
                <a:solidFill>
                  <a:srgbClr val="000066"/>
                </a:solidFill>
                <a:sym typeface="Symbol" pitchFamily="18" charset="2"/>
              </a:rPr>
              <a:t>     [I</a:t>
            </a:r>
            <a:r>
              <a:rPr lang="en-US" sz="2400" baseline="30000">
                <a:solidFill>
                  <a:srgbClr val="000066"/>
                </a:solidFill>
                <a:sym typeface="Symbol" pitchFamily="18" charset="2"/>
              </a:rPr>
              <a:t></a:t>
            </a:r>
            <a:r>
              <a:rPr lang="en-US" sz="2400">
                <a:solidFill>
                  <a:srgbClr val="000066"/>
                </a:solidFill>
                <a:sym typeface="Symbol" pitchFamily="18" charset="2"/>
              </a:rPr>
              <a:t>]</a:t>
            </a:r>
            <a:r>
              <a:rPr lang="en-US" sz="2400" baseline="-25000">
                <a:solidFill>
                  <a:srgbClr val="000066"/>
                </a:solidFill>
                <a:sym typeface="Symbol" pitchFamily="18" charset="2"/>
              </a:rPr>
              <a:t>aq</a:t>
            </a:r>
            <a:r>
              <a:rPr lang="en-US" sz="2400">
                <a:solidFill>
                  <a:srgbClr val="000066"/>
                </a:solidFill>
                <a:sym typeface="Symbol" pitchFamily="18" charset="2"/>
              </a:rPr>
              <a:t> = 10</a:t>
            </a:r>
            <a:r>
              <a:rPr lang="en-US" sz="2400" baseline="30000">
                <a:solidFill>
                  <a:srgbClr val="000066"/>
                </a:solidFill>
                <a:sym typeface="Symbol" pitchFamily="18" charset="2"/>
              </a:rPr>
              <a:t>-5</a:t>
            </a:r>
            <a:r>
              <a:rPr lang="en-US" sz="2400">
                <a:solidFill>
                  <a:srgbClr val="000066"/>
                </a:solidFill>
                <a:sym typeface="Symbol" pitchFamily="18" charset="2"/>
              </a:rPr>
              <a:t>-10</a:t>
            </a:r>
            <a:r>
              <a:rPr lang="en-US" sz="2400" baseline="30000">
                <a:solidFill>
                  <a:srgbClr val="000066"/>
                </a:solidFill>
                <a:sym typeface="Symbol" pitchFamily="18" charset="2"/>
              </a:rPr>
              <a:t>-3</a:t>
            </a:r>
            <a:r>
              <a:rPr lang="en-US" sz="2400">
                <a:solidFill>
                  <a:srgbClr val="000066"/>
                </a:solidFill>
                <a:sym typeface="Symbol" pitchFamily="18" charset="2"/>
              </a:rPr>
              <a:t> mol/dm</a:t>
            </a:r>
            <a:r>
              <a:rPr lang="en-US" sz="2400" baseline="30000">
                <a:solidFill>
                  <a:srgbClr val="000066"/>
                </a:solidFill>
                <a:sym typeface="Symbol" pitchFamily="18" charset="2"/>
              </a:rPr>
              <a:t>3</a:t>
            </a:r>
          </a:p>
          <a:p>
            <a:pPr algn="just">
              <a:lnSpc>
                <a:spcPct val="110000"/>
              </a:lnSpc>
            </a:pPr>
            <a:r>
              <a:rPr lang="en-US" sz="2400">
                <a:solidFill>
                  <a:srgbClr val="000066"/>
                </a:solidFill>
                <a:sym typeface="Symbol" pitchFamily="18" charset="2"/>
              </a:rPr>
              <a:t>     Integral dose rate – 2-14 kGy (D ~ 1 kGy/h).</a:t>
            </a:r>
          </a:p>
        </p:txBody>
      </p:sp>
      <p:sp>
        <p:nvSpPr>
          <p:cNvPr id="889861" name="Rectangle 5"/>
          <p:cNvSpPr>
            <a:spLocks noChangeArrowheads="1"/>
          </p:cNvSpPr>
          <p:nvPr/>
        </p:nvSpPr>
        <p:spPr bwMode="auto">
          <a:xfrm>
            <a:off x="252413" y="188913"/>
            <a:ext cx="8639175" cy="62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000" b="0">
                <a:latin typeface="Arial Black" pitchFamily="34" charset="0"/>
              </a:rPr>
              <a:t>WP 4: Containment parameters impact on iodine species behavior</a:t>
            </a:r>
            <a:br>
              <a:rPr lang="en-US" sz="2000" b="0">
                <a:latin typeface="Arial Black" pitchFamily="34" charset="0"/>
              </a:rPr>
            </a:br>
            <a:endParaRPr lang="ru-RU" sz="1600" b="0">
              <a:latin typeface="Arial Black" pitchFamily="34" charset="0"/>
            </a:endParaRPr>
          </a:p>
        </p:txBody>
      </p:sp>
      <p:sp>
        <p:nvSpPr>
          <p:cNvPr id="889862" name="Rectangle 6"/>
          <p:cNvSpPr>
            <a:spLocks noChangeArrowheads="1"/>
          </p:cNvSpPr>
          <p:nvPr/>
        </p:nvSpPr>
        <p:spPr bwMode="auto">
          <a:xfrm>
            <a:off x="252413" y="692150"/>
            <a:ext cx="86391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a:t>(Task 6: Experimental investigations)</a:t>
            </a:r>
            <a:endParaRPr lang="ru-RU" sz="1600"/>
          </a:p>
        </p:txBody>
      </p:sp>
      <p:sp>
        <p:nvSpPr>
          <p:cNvPr id="889863" name="Text Box 7"/>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30</a:t>
            </a:r>
            <a:endParaRPr lang="ru-RU" sz="1000">
              <a:latin typeface="Arial" pitchFamily="34" charset="0"/>
            </a:endParaRPr>
          </a:p>
        </p:txBody>
      </p:sp>
    </p:spTree>
  </p:cSld>
  <p:clrMapOvr>
    <a:masterClrMapping/>
  </p:clrMapOvr>
  <p:transition advClick="0">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889859"/>
                                        </p:tgtEl>
                                        <p:attrNameLst>
                                          <p:attrName>style.visibility</p:attrName>
                                        </p:attrNameLst>
                                      </p:cBhvr>
                                      <p:to>
                                        <p:strVal val="visible"/>
                                      </p:to>
                                    </p:set>
                                    <p:animEffect transition="in" filter="blinds(vertical)">
                                      <p:cBhvr>
                                        <p:cTn id="7" dur="500"/>
                                        <p:tgtEl>
                                          <p:spTgt spid="889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985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82" name="Text Box 2"/>
          <p:cNvSpPr txBox="1">
            <a:spLocks noChangeArrowheads="1"/>
          </p:cNvSpPr>
          <p:nvPr/>
        </p:nvSpPr>
        <p:spPr bwMode="auto">
          <a:xfrm>
            <a:off x="431800" y="1089025"/>
            <a:ext cx="8386763" cy="5313363"/>
          </a:xfrm>
          <a:prstGeom prst="rect">
            <a:avLst/>
          </a:prstGeom>
          <a:noFill/>
          <a:ln>
            <a:noFill/>
          </a:ln>
          <a:effectLst/>
          <a:extLst>
            <a:ext uri="{909E8E84-426E-40DD-AFC4-6F175D3DCCD1}">
              <a14:hiddenFill xmlns:a14="http://schemas.microsoft.com/office/drawing/2010/main">
                <a:solidFill>
                  <a:srgbClr val="EFF9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10000"/>
              </a:lnSpc>
            </a:pPr>
            <a:r>
              <a:rPr lang="en-US" sz="2400">
                <a:solidFill>
                  <a:srgbClr val="000000"/>
                </a:solidFill>
              </a:rPr>
              <a:t>      </a:t>
            </a:r>
            <a:r>
              <a:rPr lang="en-US" sz="2400">
                <a:solidFill>
                  <a:srgbClr val="000066"/>
                </a:solidFill>
              </a:rPr>
              <a:t>The following qualitative effects have been estimated:</a:t>
            </a:r>
          </a:p>
          <a:p>
            <a:pPr algn="just">
              <a:lnSpc>
                <a:spcPct val="110000"/>
              </a:lnSpc>
            </a:pPr>
            <a:r>
              <a:rPr lang="en-US" sz="2400">
                <a:solidFill>
                  <a:srgbClr val="000066"/>
                </a:solidFill>
              </a:rPr>
              <a:t>     1. At thermal iodide oxidation in the presence of FeOOH the iodine volatility ([I</a:t>
            </a:r>
            <a:r>
              <a:rPr lang="en-US" sz="2400" baseline="30000">
                <a:solidFill>
                  <a:srgbClr val="000066"/>
                </a:solidFill>
                <a:sym typeface="Symbol" pitchFamily="18" charset="2"/>
              </a:rPr>
              <a:t></a:t>
            </a:r>
            <a:r>
              <a:rPr lang="en-US" sz="2400">
                <a:solidFill>
                  <a:srgbClr val="000066"/>
                </a:solidFill>
                <a:sym typeface="Symbol" pitchFamily="18" charset="2"/>
              </a:rPr>
              <a:t>]</a:t>
            </a:r>
            <a:r>
              <a:rPr lang="en-US" sz="2400" baseline="-25000">
                <a:solidFill>
                  <a:srgbClr val="000066"/>
                </a:solidFill>
                <a:sym typeface="Symbol" pitchFamily="18" charset="2"/>
              </a:rPr>
              <a:t>aq</a:t>
            </a:r>
            <a:r>
              <a:rPr lang="en-US" sz="2400">
                <a:solidFill>
                  <a:srgbClr val="000066"/>
                </a:solidFill>
                <a:sym typeface="Symbol" pitchFamily="18" charset="2"/>
              </a:rPr>
              <a:t>=10</a:t>
            </a:r>
            <a:r>
              <a:rPr lang="en-US" sz="2400" baseline="30000">
                <a:solidFill>
                  <a:srgbClr val="000066"/>
                </a:solidFill>
                <a:sym typeface="Symbol" pitchFamily="18" charset="2"/>
              </a:rPr>
              <a:t>-4</a:t>
            </a:r>
            <a:r>
              <a:rPr lang="en-US" sz="2400">
                <a:solidFill>
                  <a:srgbClr val="000066"/>
                </a:solidFill>
                <a:sym typeface="Symbol" pitchFamily="18" charset="2"/>
              </a:rPr>
              <a:t> M; pH 5) dependes on temperature:</a:t>
            </a:r>
          </a:p>
          <a:p>
            <a:pPr algn="just">
              <a:lnSpc>
                <a:spcPct val="110000"/>
              </a:lnSpc>
            </a:pPr>
            <a:r>
              <a:rPr lang="en-US" sz="2400">
                <a:solidFill>
                  <a:srgbClr val="000066"/>
                </a:solidFill>
                <a:sym typeface="Symbol" pitchFamily="18" charset="2"/>
              </a:rPr>
              <a:t>At 30 </a:t>
            </a:r>
            <a:r>
              <a:rPr lang="en-US" sz="2400" baseline="30000">
                <a:solidFill>
                  <a:srgbClr val="000066"/>
                </a:solidFill>
                <a:sym typeface="Symbol" pitchFamily="18" charset="2"/>
              </a:rPr>
              <a:t>o</a:t>
            </a:r>
            <a:r>
              <a:rPr lang="en-US" sz="2400">
                <a:solidFill>
                  <a:srgbClr val="000066"/>
                </a:solidFill>
                <a:sym typeface="Symbol" pitchFamily="18" charset="2"/>
              </a:rPr>
              <a:t>C – effect is absent;</a:t>
            </a:r>
          </a:p>
          <a:p>
            <a:pPr algn="just">
              <a:lnSpc>
                <a:spcPct val="110000"/>
              </a:lnSpc>
            </a:pPr>
            <a:r>
              <a:rPr lang="en-US" sz="2400">
                <a:solidFill>
                  <a:srgbClr val="000066"/>
                </a:solidFill>
                <a:sym typeface="Symbol" pitchFamily="18" charset="2"/>
              </a:rPr>
              <a:t>at 60 </a:t>
            </a:r>
            <a:r>
              <a:rPr lang="en-US" sz="2400" baseline="30000">
                <a:solidFill>
                  <a:srgbClr val="000066"/>
                </a:solidFill>
                <a:sym typeface="Symbol" pitchFamily="18" charset="2"/>
              </a:rPr>
              <a:t>o</a:t>
            </a:r>
            <a:r>
              <a:rPr lang="en-US" sz="2400">
                <a:solidFill>
                  <a:srgbClr val="000066"/>
                </a:solidFill>
                <a:sym typeface="Symbol" pitchFamily="18" charset="2"/>
              </a:rPr>
              <a:t>C – effect is unstable; it is observed as volatility increasing, so and volatility reducing;</a:t>
            </a:r>
          </a:p>
          <a:p>
            <a:pPr algn="just">
              <a:lnSpc>
                <a:spcPct val="110000"/>
              </a:lnSpc>
            </a:pPr>
            <a:r>
              <a:rPr lang="en-US" sz="2400">
                <a:solidFill>
                  <a:srgbClr val="000066"/>
                </a:solidFill>
                <a:sym typeface="Symbol" pitchFamily="18" charset="2"/>
              </a:rPr>
              <a:t>at 90 </a:t>
            </a:r>
            <a:r>
              <a:rPr lang="en-US" sz="2400" baseline="30000">
                <a:solidFill>
                  <a:srgbClr val="000066"/>
                </a:solidFill>
                <a:sym typeface="Symbol" pitchFamily="18" charset="2"/>
              </a:rPr>
              <a:t>o</a:t>
            </a:r>
            <a:r>
              <a:rPr lang="en-US" sz="2400">
                <a:solidFill>
                  <a:srgbClr val="000066"/>
                </a:solidFill>
                <a:sym typeface="Symbol" pitchFamily="18" charset="2"/>
              </a:rPr>
              <a:t>C – iodine volatility increases.</a:t>
            </a:r>
          </a:p>
          <a:p>
            <a:pPr algn="just">
              <a:lnSpc>
                <a:spcPct val="110000"/>
              </a:lnSpc>
            </a:pPr>
            <a:r>
              <a:rPr lang="en-US" sz="2400">
                <a:solidFill>
                  <a:srgbClr val="000066"/>
                </a:solidFill>
                <a:sym typeface="Symbol" pitchFamily="18" charset="2"/>
              </a:rPr>
              <a:t>      2. It was supposed that at the interaction of iodide with FeOOH two processes proceede:</a:t>
            </a:r>
          </a:p>
          <a:p>
            <a:pPr algn="just">
              <a:lnSpc>
                <a:spcPct val="110000"/>
              </a:lnSpc>
            </a:pPr>
            <a:r>
              <a:rPr lang="en-US" sz="2400">
                <a:solidFill>
                  <a:srgbClr val="000066"/>
                </a:solidFill>
                <a:sym typeface="Symbol" pitchFamily="18" charset="2"/>
              </a:rPr>
              <a:t>- iodide reversible adsorption on FeOOH;</a:t>
            </a:r>
          </a:p>
          <a:p>
            <a:pPr algn="just">
              <a:lnSpc>
                <a:spcPct val="110000"/>
              </a:lnSpc>
            </a:pPr>
            <a:r>
              <a:rPr lang="en-US" sz="2400">
                <a:solidFill>
                  <a:srgbClr val="000066"/>
                </a:solidFill>
                <a:sym typeface="Symbol" pitchFamily="18" charset="2"/>
              </a:rPr>
              <a:t>- iodide oxidation by FeOOH or Fe</a:t>
            </a:r>
            <a:r>
              <a:rPr lang="en-US" sz="2400" baseline="30000">
                <a:solidFill>
                  <a:srgbClr val="000066"/>
                </a:solidFill>
                <a:sym typeface="Symbol" pitchFamily="18" charset="2"/>
              </a:rPr>
              <a:t>3+</a:t>
            </a:r>
            <a:r>
              <a:rPr lang="en-US" sz="2400">
                <a:solidFill>
                  <a:srgbClr val="000066"/>
                </a:solidFill>
                <a:sym typeface="Symbol" pitchFamily="18" charset="2"/>
              </a:rPr>
              <a:t>-ions.</a:t>
            </a:r>
          </a:p>
        </p:txBody>
      </p:sp>
      <p:sp>
        <p:nvSpPr>
          <p:cNvPr id="890883" name="Rectangle 3"/>
          <p:cNvSpPr>
            <a:spLocks noChangeArrowheads="1"/>
          </p:cNvSpPr>
          <p:nvPr/>
        </p:nvSpPr>
        <p:spPr bwMode="auto">
          <a:xfrm>
            <a:off x="252413" y="188913"/>
            <a:ext cx="8639175" cy="62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000" b="0">
                <a:latin typeface="Arial Black" pitchFamily="34" charset="0"/>
              </a:rPr>
              <a:t>WP 4: Containment parameters impact on iodine species behavior</a:t>
            </a:r>
            <a:br>
              <a:rPr lang="en-US" sz="2000" b="0">
                <a:latin typeface="Arial Black" pitchFamily="34" charset="0"/>
              </a:rPr>
            </a:br>
            <a:endParaRPr lang="ru-RU" sz="1600" b="0">
              <a:latin typeface="Arial Black" pitchFamily="34" charset="0"/>
            </a:endParaRPr>
          </a:p>
        </p:txBody>
      </p:sp>
      <p:sp>
        <p:nvSpPr>
          <p:cNvPr id="890884" name="Rectangle 4"/>
          <p:cNvSpPr>
            <a:spLocks noChangeArrowheads="1"/>
          </p:cNvSpPr>
          <p:nvPr/>
        </p:nvSpPr>
        <p:spPr bwMode="auto">
          <a:xfrm>
            <a:off x="252413" y="692150"/>
            <a:ext cx="86391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a:t>(Task 6: Experimental investigations)</a:t>
            </a:r>
            <a:endParaRPr lang="ru-RU" sz="1600"/>
          </a:p>
        </p:txBody>
      </p:sp>
      <p:sp>
        <p:nvSpPr>
          <p:cNvPr id="890885" name="Text Box 5"/>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31</a:t>
            </a:r>
            <a:endParaRPr lang="ru-RU" sz="1000">
              <a:latin typeface="Arial" pitchFamily="34" charset="0"/>
            </a:endParaRPr>
          </a:p>
        </p:txBody>
      </p:sp>
    </p:spTree>
  </p:cSld>
  <p:clrMapOvr>
    <a:masterClrMapping/>
  </p:clrMapOvr>
  <p:transition advClick="0">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890882"/>
                                        </p:tgtEl>
                                        <p:attrNameLst>
                                          <p:attrName>style.visibility</p:attrName>
                                        </p:attrNameLst>
                                      </p:cBhvr>
                                      <p:to>
                                        <p:strVal val="visible"/>
                                      </p:to>
                                    </p:set>
                                    <p:animEffect transition="in" filter="blinds(vertical)">
                                      <p:cBhvr>
                                        <p:cTn id="7" dur="500"/>
                                        <p:tgtEl>
                                          <p:spTgt spid="890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88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906" name="Text Box 2"/>
          <p:cNvSpPr txBox="1">
            <a:spLocks noChangeArrowheads="1"/>
          </p:cNvSpPr>
          <p:nvPr/>
        </p:nvSpPr>
        <p:spPr bwMode="auto">
          <a:xfrm>
            <a:off x="396875" y="2139950"/>
            <a:ext cx="8386763" cy="2903538"/>
          </a:xfrm>
          <a:prstGeom prst="rect">
            <a:avLst/>
          </a:prstGeom>
          <a:noFill/>
          <a:ln>
            <a:noFill/>
          </a:ln>
          <a:effectLst/>
          <a:extLst>
            <a:ext uri="{909E8E84-426E-40DD-AFC4-6F175D3DCCD1}">
              <a14:hiddenFill xmlns:a14="http://schemas.microsoft.com/office/drawing/2010/main">
                <a:solidFill>
                  <a:srgbClr val="EFF9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10000"/>
              </a:lnSpc>
            </a:pPr>
            <a:r>
              <a:rPr lang="en-US" sz="2400">
                <a:solidFill>
                  <a:srgbClr val="000000"/>
                </a:solidFill>
              </a:rPr>
              <a:t>     </a:t>
            </a:r>
            <a:r>
              <a:rPr lang="en-US" sz="2400">
                <a:solidFill>
                  <a:srgbClr val="000066"/>
                </a:solidFill>
              </a:rPr>
              <a:t> 3. Under irradiation the adsorption process prevails. In the presence of FeOOH iodine release in gas phase reduces on 10% at 60 </a:t>
            </a:r>
            <a:r>
              <a:rPr lang="en-US" sz="2400" baseline="30000">
                <a:solidFill>
                  <a:srgbClr val="000066"/>
                </a:solidFill>
              </a:rPr>
              <a:t>o</a:t>
            </a:r>
            <a:r>
              <a:rPr lang="en-US" sz="2400">
                <a:solidFill>
                  <a:srgbClr val="000066"/>
                </a:solidFill>
              </a:rPr>
              <a:t>C and in 2-10 times at 90-120 </a:t>
            </a:r>
            <a:r>
              <a:rPr lang="en-US" sz="2400" baseline="30000">
                <a:solidFill>
                  <a:srgbClr val="000066"/>
                </a:solidFill>
              </a:rPr>
              <a:t>o</a:t>
            </a:r>
            <a:r>
              <a:rPr lang="en-US" sz="2400">
                <a:solidFill>
                  <a:srgbClr val="000066"/>
                </a:solidFill>
              </a:rPr>
              <a:t>C.</a:t>
            </a:r>
          </a:p>
          <a:p>
            <a:pPr algn="just">
              <a:lnSpc>
                <a:spcPct val="110000"/>
              </a:lnSpc>
            </a:pPr>
            <a:endParaRPr lang="en-US" sz="2400">
              <a:solidFill>
                <a:srgbClr val="000066"/>
              </a:solidFill>
              <a:sym typeface="Symbol" pitchFamily="18" charset="2"/>
            </a:endParaRPr>
          </a:p>
          <a:p>
            <a:pPr algn="just">
              <a:lnSpc>
                <a:spcPct val="110000"/>
              </a:lnSpc>
            </a:pPr>
            <a:r>
              <a:rPr lang="en-US" sz="2400">
                <a:solidFill>
                  <a:srgbClr val="000066"/>
                </a:solidFill>
                <a:sym typeface="Symbol" pitchFamily="18" charset="2"/>
              </a:rPr>
              <a:t>      4. It is shown that the noticeable iodide thermal oxidation and increased iodine volatility are stipulated by anionic impurities in water, especially by chlorides.</a:t>
            </a:r>
          </a:p>
        </p:txBody>
      </p:sp>
      <p:sp>
        <p:nvSpPr>
          <p:cNvPr id="891907" name="Rectangle 3"/>
          <p:cNvSpPr>
            <a:spLocks noChangeArrowheads="1"/>
          </p:cNvSpPr>
          <p:nvPr/>
        </p:nvSpPr>
        <p:spPr bwMode="auto">
          <a:xfrm>
            <a:off x="252413" y="188913"/>
            <a:ext cx="8639175" cy="62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000" b="0">
                <a:latin typeface="Arial Black" pitchFamily="34" charset="0"/>
              </a:rPr>
              <a:t>WP 4: Containment parameters impact on iodine species behavior</a:t>
            </a:r>
            <a:br>
              <a:rPr lang="en-US" sz="2000" b="0">
                <a:latin typeface="Arial Black" pitchFamily="34" charset="0"/>
              </a:rPr>
            </a:br>
            <a:endParaRPr lang="ru-RU" sz="1600" b="0">
              <a:latin typeface="Arial Black" pitchFamily="34" charset="0"/>
            </a:endParaRPr>
          </a:p>
        </p:txBody>
      </p:sp>
      <p:sp>
        <p:nvSpPr>
          <p:cNvPr id="891908" name="Rectangle 4"/>
          <p:cNvSpPr>
            <a:spLocks noChangeArrowheads="1"/>
          </p:cNvSpPr>
          <p:nvPr/>
        </p:nvSpPr>
        <p:spPr bwMode="auto">
          <a:xfrm>
            <a:off x="252413" y="692150"/>
            <a:ext cx="86391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a:t>(Task 6: Experimental investigations)</a:t>
            </a:r>
            <a:endParaRPr lang="ru-RU" sz="1600"/>
          </a:p>
        </p:txBody>
      </p:sp>
      <p:sp>
        <p:nvSpPr>
          <p:cNvPr id="891909" name="Text Box 5"/>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32</a:t>
            </a:r>
            <a:endParaRPr lang="ru-RU" sz="1000">
              <a:latin typeface="Arial" pitchFamily="34" charset="0"/>
            </a:endParaRPr>
          </a:p>
        </p:txBody>
      </p:sp>
    </p:spTree>
  </p:cSld>
  <p:clrMapOvr>
    <a:masterClrMapping/>
  </p:clrMapOvr>
  <p:transition advClick="0">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891906"/>
                                        </p:tgtEl>
                                        <p:attrNameLst>
                                          <p:attrName>style.visibility</p:attrName>
                                        </p:attrNameLst>
                                      </p:cBhvr>
                                      <p:to>
                                        <p:strVal val="visible"/>
                                      </p:to>
                                    </p:set>
                                    <p:animEffect transition="in" filter="blinds(vertical)">
                                      <p:cBhvr>
                                        <p:cTn id="7" dur="500"/>
                                        <p:tgtEl>
                                          <p:spTgt spid="891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90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2930" name="Text Box 2"/>
          <p:cNvSpPr txBox="1">
            <a:spLocks noChangeArrowheads="1"/>
          </p:cNvSpPr>
          <p:nvPr/>
        </p:nvSpPr>
        <p:spPr bwMode="auto">
          <a:xfrm>
            <a:off x="250825" y="1089025"/>
            <a:ext cx="8386763" cy="5313363"/>
          </a:xfrm>
          <a:prstGeom prst="rect">
            <a:avLst/>
          </a:prstGeom>
          <a:noFill/>
          <a:ln>
            <a:noFill/>
          </a:ln>
          <a:effectLst/>
          <a:extLst>
            <a:ext uri="{909E8E84-426E-40DD-AFC4-6F175D3DCCD1}">
              <a14:hiddenFill xmlns:a14="http://schemas.microsoft.com/office/drawing/2010/main">
                <a:solidFill>
                  <a:srgbClr val="EFF9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10000"/>
              </a:lnSpc>
            </a:pPr>
            <a:r>
              <a:rPr lang="en-US" sz="2400">
                <a:solidFill>
                  <a:srgbClr val="000000"/>
                </a:solidFill>
              </a:rPr>
              <a:t>      </a:t>
            </a:r>
            <a:r>
              <a:rPr lang="en-US" sz="2400">
                <a:solidFill>
                  <a:srgbClr val="000066"/>
                </a:solidFill>
              </a:rPr>
              <a:t>The obtained quantitative results may be used for the verification and correction of models and codes which describe iodine behavior in containment under severe accident.</a:t>
            </a:r>
          </a:p>
          <a:p>
            <a:pPr algn="just">
              <a:lnSpc>
                <a:spcPct val="110000"/>
              </a:lnSpc>
            </a:pPr>
            <a:r>
              <a:rPr lang="en-US" sz="2400">
                <a:solidFill>
                  <a:srgbClr val="000066"/>
                </a:solidFill>
              </a:rPr>
              <a:t>     </a:t>
            </a:r>
            <a:r>
              <a:rPr lang="en-US" sz="2400" i="1"/>
              <a:t>These results includes:</a:t>
            </a:r>
          </a:p>
          <a:p>
            <a:pPr algn="just">
              <a:lnSpc>
                <a:spcPct val="110000"/>
              </a:lnSpc>
            </a:pPr>
            <a:r>
              <a:rPr lang="en-US" sz="2400">
                <a:solidFill>
                  <a:srgbClr val="000066"/>
                </a:solidFill>
                <a:sym typeface="Symbol" pitchFamily="18" charset="2"/>
              </a:rPr>
              <a:t>     Correlation of the iodine release magnitudes in gas phase with temperature, pH and iodide concentration at the thermal iodide oxidation.</a:t>
            </a:r>
          </a:p>
          <a:p>
            <a:pPr algn="just">
              <a:lnSpc>
                <a:spcPct val="110000"/>
              </a:lnSpc>
            </a:pPr>
            <a:r>
              <a:rPr lang="en-US" sz="2400">
                <a:solidFill>
                  <a:srgbClr val="000066"/>
                </a:solidFill>
                <a:sym typeface="Symbol" pitchFamily="18" charset="2"/>
              </a:rPr>
              <a:t>     Values of stationary iodine concentration in gas phase in hermetic volume as temperature function.</a:t>
            </a:r>
          </a:p>
          <a:p>
            <a:pPr algn="just">
              <a:lnSpc>
                <a:spcPct val="110000"/>
              </a:lnSpc>
            </a:pPr>
            <a:r>
              <a:rPr lang="en-US" sz="2400">
                <a:solidFill>
                  <a:srgbClr val="000066"/>
                </a:solidFill>
                <a:sym typeface="Symbol" pitchFamily="18" charset="2"/>
              </a:rPr>
              <a:t>     Extent of FeOOH sludge's impact on the iodine volatility at the thermal and radiolytical iodide oxidation as the function from temperature and pH of water phase.</a:t>
            </a:r>
          </a:p>
        </p:txBody>
      </p:sp>
      <p:sp>
        <p:nvSpPr>
          <p:cNvPr id="892931" name="Rectangle 3"/>
          <p:cNvSpPr>
            <a:spLocks noChangeArrowheads="1"/>
          </p:cNvSpPr>
          <p:nvPr/>
        </p:nvSpPr>
        <p:spPr bwMode="auto">
          <a:xfrm>
            <a:off x="252413" y="188913"/>
            <a:ext cx="8639175" cy="62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000" b="0">
                <a:latin typeface="Arial Black" pitchFamily="34" charset="0"/>
              </a:rPr>
              <a:t>WP 4: Containment parameters impact on iodine species behavior</a:t>
            </a:r>
            <a:br>
              <a:rPr lang="en-US" sz="2000" b="0">
                <a:latin typeface="Arial Black" pitchFamily="34" charset="0"/>
              </a:rPr>
            </a:br>
            <a:endParaRPr lang="ru-RU" sz="1600" b="0">
              <a:latin typeface="Arial Black" pitchFamily="34" charset="0"/>
            </a:endParaRPr>
          </a:p>
        </p:txBody>
      </p:sp>
      <p:sp>
        <p:nvSpPr>
          <p:cNvPr id="892932" name="Rectangle 4"/>
          <p:cNvSpPr>
            <a:spLocks noChangeArrowheads="1"/>
          </p:cNvSpPr>
          <p:nvPr/>
        </p:nvSpPr>
        <p:spPr bwMode="auto">
          <a:xfrm>
            <a:off x="252413" y="692150"/>
            <a:ext cx="86391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a:t>(Task 6: Experimental investigations)</a:t>
            </a:r>
            <a:endParaRPr lang="ru-RU" sz="1600"/>
          </a:p>
        </p:txBody>
      </p:sp>
      <p:sp>
        <p:nvSpPr>
          <p:cNvPr id="892933" name="Text Box 5"/>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33</a:t>
            </a:r>
            <a:endParaRPr lang="ru-RU" sz="1000">
              <a:latin typeface="Arial" pitchFamily="34" charset="0"/>
            </a:endParaRPr>
          </a:p>
        </p:txBody>
      </p:sp>
    </p:spTree>
  </p:cSld>
  <p:clrMapOvr>
    <a:masterClrMapping/>
  </p:clrMapOvr>
  <p:transition advClick="0">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892930"/>
                                        </p:tgtEl>
                                        <p:attrNameLst>
                                          <p:attrName>style.visibility</p:attrName>
                                        </p:attrNameLst>
                                      </p:cBhvr>
                                      <p:to>
                                        <p:strVal val="visible"/>
                                      </p:to>
                                    </p:set>
                                    <p:animEffect transition="in" filter="blinds(vertical)">
                                      <p:cBhvr>
                                        <p:cTn id="7" dur="500"/>
                                        <p:tgtEl>
                                          <p:spTgt spid="892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293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9" name="Text Box 3"/>
          <p:cNvSpPr txBox="1">
            <a:spLocks noChangeArrowheads="1"/>
          </p:cNvSpPr>
          <p:nvPr/>
        </p:nvSpPr>
        <p:spPr bwMode="auto">
          <a:xfrm>
            <a:off x="431800" y="1449388"/>
            <a:ext cx="8462963" cy="4513262"/>
          </a:xfrm>
          <a:prstGeom prst="rect">
            <a:avLst/>
          </a:prstGeom>
          <a:noFill/>
          <a:ln>
            <a:noFill/>
          </a:ln>
          <a:effectLst/>
          <a:extLst>
            <a:ext uri="{909E8E84-426E-40DD-AFC4-6F175D3DCCD1}">
              <a14:hiddenFill xmlns:a14="http://schemas.microsoft.com/office/drawing/2010/main">
                <a:solidFill>
                  <a:srgbClr val="EFF9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10000"/>
              </a:lnSpc>
            </a:pPr>
            <a:r>
              <a:rPr lang="en-US" sz="2400">
                <a:solidFill>
                  <a:srgbClr val="000000"/>
                </a:solidFill>
              </a:rPr>
              <a:t>   </a:t>
            </a:r>
            <a:r>
              <a:rPr lang="en-US" sz="2400">
                <a:solidFill>
                  <a:srgbClr val="000066"/>
                </a:solidFill>
              </a:rPr>
              <a:t> </a:t>
            </a:r>
            <a:r>
              <a:rPr lang="en-US" sz="2000">
                <a:solidFill>
                  <a:srgbClr val="000066"/>
                </a:solidFill>
              </a:rPr>
              <a:t>For the solve of this task it was used the following data and models:</a:t>
            </a:r>
            <a:endParaRPr lang="en-US" sz="2000">
              <a:solidFill>
                <a:srgbClr val="000066"/>
              </a:solidFill>
              <a:sym typeface="Symbol" pitchFamily="18" charset="2"/>
            </a:endParaRPr>
          </a:p>
          <a:p>
            <a:pPr algn="just">
              <a:lnSpc>
                <a:spcPct val="110000"/>
              </a:lnSpc>
              <a:buFontTx/>
              <a:buChar char="•"/>
            </a:pPr>
            <a:r>
              <a:rPr lang="en-US" sz="2000">
                <a:solidFill>
                  <a:srgbClr val="000066"/>
                </a:solidFill>
                <a:sym typeface="Symbol" pitchFamily="18" charset="2"/>
              </a:rPr>
              <a:t>      water radiolysis model</a:t>
            </a:r>
          </a:p>
          <a:p>
            <a:pPr algn="just">
              <a:lnSpc>
                <a:spcPct val="110000"/>
              </a:lnSpc>
              <a:buFontTx/>
              <a:buChar char="•"/>
            </a:pPr>
            <a:r>
              <a:rPr lang="en-US" sz="2000">
                <a:solidFill>
                  <a:srgbClr val="000066"/>
                </a:solidFill>
                <a:sym typeface="Symbol" pitchFamily="18" charset="2"/>
              </a:rPr>
              <a:t>      iodine hydrolysis model</a:t>
            </a:r>
          </a:p>
          <a:p>
            <a:pPr algn="just">
              <a:lnSpc>
                <a:spcPct val="110000"/>
              </a:lnSpc>
              <a:buFontTx/>
              <a:buChar char="•"/>
            </a:pPr>
            <a:r>
              <a:rPr lang="en-US" sz="2000">
                <a:solidFill>
                  <a:srgbClr val="000066"/>
                </a:solidFill>
                <a:sym typeface="Symbol" pitchFamily="18" charset="2"/>
              </a:rPr>
              <a:t>      model of iodine forms reaction with water radiolysis</a:t>
            </a:r>
            <a:br>
              <a:rPr lang="en-US" sz="2000">
                <a:solidFill>
                  <a:srgbClr val="000066"/>
                </a:solidFill>
                <a:sym typeface="Symbol" pitchFamily="18" charset="2"/>
              </a:rPr>
            </a:br>
            <a:r>
              <a:rPr lang="en-US" sz="2000">
                <a:solidFill>
                  <a:srgbClr val="000066"/>
                </a:solidFill>
                <a:sym typeface="Symbol" pitchFamily="18" charset="2"/>
              </a:rPr>
              <a:t>       products and impurities</a:t>
            </a:r>
          </a:p>
          <a:p>
            <a:pPr algn="just">
              <a:lnSpc>
                <a:spcPct val="110000"/>
              </a:lnSpc>
              <a:buFontTx/>
              <a:buChar char="•"/>
            </a:pPr>
            <a:r>
              <a:rPr lang="en-US" sz="2000">
                <a:solidFill>
                  <a:srgbClr val="000066"/>
                </a:solidFill>
                <a:sym typeface="Symbol" pitchFamily="18" charset="2"/>
              </a:rPr>
              <a:t>      model of the additives and the impurities reaction</a:t>
            </a:r>
            <a:br>
              <a:rPr lang="en-US" sz="2000">
                <a:solidFill>
                  <a:srgbClr val="000066"/>
                </a:solidFill>
                <a:sym typeface="Symbol" pitchFamily="18" charset="2"/>
              </a:rPr>
            </a:br>
            <a:r>
              <a:rPr lang="en-US" sz="2000">
                <a:solidFill>
                  <a:srgbClr val="000066"/>
                </a:solidFill>
                <a:sym typeface="Symbol" pitchFamily="18" charset="2"/>
              </a:rPr>
              <a:t>       with water radiolysis products</a:t>
            </a:r>
          </a:p>
          <a:p>
            <a:pPr algn="just">
              <a:lnSpc>
                <a:spcPct val="110000"/>
              </a:lnSpc>
              <a:buFontTx/>
              <a:buChar char="•"/>
            </a:pPr>
            <a:r>
              <a:rPr lang="en-US" sz="2000">
                <a:solidFill>
                  <a:srgbClr val="000066"/>
                </a:solidFill>
                <a:sym typeface="Symbol" pitchFamily="18" charset="2"/>
              </a:rPr>
              <a:t>      model of the reaction in gas phase</a:t>
            </a:r>
          </a:p>
          <a:p>
            <a:pPr algn="just">
              <a:lnSpc>
                <a:spcPct val="110000"/>
              </a:lnSpc>
              <a:buFontTx/>
              <a:buChar char="•"/>
            </a:pPr>
            <a:r>
              <a:rPr lang="en-US" sz="2000">
                <a:solidFill>
                  <a:srgbClr val="000066"/>
                </a:solidFill>
                <a:sym typeface="Symbol" pitchFamily="18" charset="2"/>
              </a:rPr>
              <a:t>      published data on iodine forms adsorption by iron</a:t>
            </a:r>
            <a:br>
              <a:rPr lang="en-US" sz="2000">
                <a:solidFill>
                  <a:srgbClr val="000066"/>
                </a:solidFill>
                <a:sym typeface="Symbol" pitchFamily="18" charset="2"/>
              </a:rPr>
            </a:br>
            <a:r>
              <a:rPr lang="en-US" sz="2000">
                <a:solidFill>
                  <a:srgbClr val="000066"/>
                </a:solidFill>
                <a:sym typeface="Symbol" pitchFamily="18" charset="2"/>
              </a:rPr>
              <a:t>       hydroxide</a:t>
            </a:r>
          </a:p>
          <a:p>
            <a:pPr algn="just">
              <a:lnSpc>
                <a:spcPct val="110000"/>
              </a:lnSpc>
              <a:buFontTx/>
              <a:buChar char="•"/>
            </a:pPr>
            <a:r>
              <a:rPr lang="en-US" sz="2000">
                <a:solidFill>
                  <a:srgbClr val="000066"/>
                </a:solidFill>
                <a:sym typeface="Symbol" pitchFamily="18" charset="2"/>
              </a:rPr>
              <a:t>      new experiments results, obtained at the fulfillment of </a:t>
            </a:r>
            <a:br>
              <a:rPr lang="en-US" sz="2000">
                <a:solidFill>
                  <a:srgbClr val="000066"/>
                </a:solidFill>
                <a:sym typeface="Symbol" pitchFamily="18" charset="2"/>
              </a:rPr>
            </a:br>
            <a:r>
              <a:rPr lang="en-US" sz="2000">
                <a:solidFill>
                  <a:srgbClr val="000066"/>
                </a:solidFill>
                <a:sym typeface="Symbol" pitchFamily="18" charset="2"/>
              </a:rPr>
              <a:t>       Task 6 Project #3345</a:t>
            </a:r>
          </a:p>
        </p:txBody>
      </p:sp>
      <p:sp>
        <p:nvSpPr>
          <p:cNvPr id="894981" name="Rectangle 5"/>
          <p:cNvSpPr>
            <a:spLocks noChangeArrowheads="1"/>
          </p:cNvSpPr>
          <p:nvPr/>
        </p:nvSpPr>
        <p:spPr bwMode="auto">
          <a:xfrm>
            <a:off x="252413" y="188913"/>
            <a:ext cx="8639175" cy="62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000" b="0">
                <a:latin typeface="Arial Black" pitchFamily="34" charset="0"/>
              </a:rPr>
              <a:t>WP 4: Containment parameters impact on iodine species behavior</a:t>
            </a:r>
            <a:br>
              <a:rPr lang="en-US" sz="2000" b="0">
                <a:latin typeface="Arial Black" pitchFamily="34" charset="0"/>
              </a:rPr>
            </a:br>
            <a:endParaRPr lang="ru-RU" sz="1600" b="0">
              <a:latin typeface="Arial Black" pitchFamily="34" charset="0"/>
            </a:endParaRPr>
          </a:p>
        </p:txBody>
      </p:sp>
      <p:sp>
        <p:nvSpPr>
          <p:cNvPr id="894982" name="Rectangle 6"/>
          <p:cNvSpPr>
            <a:spLocks noChangeArrowheads="1"/>
          </p:cNvSpPr>
          <p:nvPr/>
        </p:nvSpPr>
        <p:spPr bwMode="auto">
          <a:xfrm>
            <a:off x="252413" y="692150"/>
            <a:ext cx="86391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a:t>(Task 7: Theoretical and numerical modeling)</a:t>
            </a:r>
            <a:endParaRPr lang="ru-RU" sz="1600"/>
          </a:p>
        </p:txBody>
      </p:sp>
      <p:sp>
        <p:nvSpPr>
          <p:cNvPr id="894983" name="Text Box 7"/>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34</a:t>
            </a:r>
            <a:endParaRPr lang="ru-RU" sz="1000">
              <a:latin typeface="Arial" pitchFamily="34" charset="0"/>
            </a:endParaRPr>
          </a:p>
        </p:txBody>
      </p:sp>
    </p:spTree>
  </p:cSld>
  <p:clrMapOvr>
    <a:masterClrMapping/>
  </p:clrMapOvr>
  <p:transition advClick="0">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894979"/>
                                        </p:tgtEl>
                                        <p:attrNameLst>
                                          <p:attrName>style.visibility</p:attrName>
                                        </p:attrNameLst>
                                      </p:cBhvr>
                                      <p:to>
                                        <p:strVal val="visible"/>
                                      </p:to>
                                    </p:set>
                                    <p:animEffect transition="in" filter="blinds(vertical)">
                                      <p:cBhvr>
                                        <p:cTn id="7" dur="500"/>
                                        <p:tgtEl>
                                          <p:spTgt spid="8949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497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Rectangle 2"/>
          <p:cNvSpPr>
            <a:spLocks noChangeArrowheads="1"/>
          </p:cNvSpPr>
          <p:nvPr/>
        </p:nvSpPr>
        <p:spPr bwMode="auto">
          <a:xfrm>
            <a:off x="0" y="908050"/>
            <a:ext cx="8793163" cy="558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34963" indent="-334963" algn="just" defTabSz="892175">
              <a:spcBef>
                <a:spcPct val="20000"/>
              </a:spcBef>
            </a:pPr>
            <a:r>
              <a:rPr lang="en-US" sz="1800" b="0">
                <a:solidFill>
                  <a:schemeClr val="tx1"/>
                </a:solidFill>
              </a:rPr>
              <a:t>   </a:t>
            </a:r>
            <a:r>
              <a:rPr lang="en-US" sz="1800" b="0"/>
              <a:t> </a:t>
            </a:r>
            <a:r>
              <a:rPr lang="en-US" sz="1800" i="1"/>
              <a:t>Obtained qualitative results are following</a:t>
            </a:r>
          </a:p>
          <a:p>
            <a:pPr marL="334963" indent="-334963" algn="just" defTabSz="892175">
              <a:spcBef>
                <a:spcPct val="20000"/>
              </a:spcBef>
            </a:pPr>
            <a:r>
              <a:rPr lang="en-US" sz="1800"/>
              <a:t>     </a:t>
            </a:r>
            <a:r>
              <a:rPr lang="en-US" sz="1800" u="sng"/>
              <a:t>Without an irradiation:</a:t>
            </a:r>
          </a:p>
          <a:p>
            <a:pPr marL="334963" indent="-334963" algn="just" defTabSz="892175">
              <a:spcBef>
                <a:spcPct val="20000"/>
              </a:spcBef>
              <a:buFontTx/>
              <a:buChar char="•"/>
            </a:pPr>
            <a:r>
              <a:rPr lang="en-US" sz="1800">
                <a:solidFill>
                  <a:srgbClr val="000066"/>
                </a:solidFill>
              </a:rPr>
              <a:t>at identical initial conditions (temperature, initial concentration of iodide-ion in water) calculation shows iodine PC growth with рН increase. At рН in a range 4-6 this tendency is expressed poorly, but it becomes more obvious at рН&gt;6, in experiments such dependence is traced feebly;</a:t>
            </a:r>
          </a:p>
          <a:p>
            <a:pPr marL="334963" indent="-334963" algn="just" defTabSz="892175">
              <a:spcBef>
                <a:spcPct val="20000"/>
              </a:spcBef>
              <a:buFontTx/>
              <a:buChar char="•"/>
            </a:pPr>
            <a:r>
              <a:rPr lang="en-US" sz="1800">
                <a:solidFill>
                  <a:srgbClr val="000066"/>
                </a:solidFill>
              </a:rPr>
              <a:t>injection in an initial solution of iron-hydroxide sludge (at the identical temperature and pH) can cause both insignificant increase of iodine PC, and its appreciable falling - if to compare data of experiments. Calculation predicts PC falling in both cases. Probably, that at pH=6-7 and temperature 60</a:t>
            </a:r>
            <a:r>
              <a:rPr lang="en-US" sz="1800" baseline="30000">
                <a:solidFill>
                  <a:srgbClr val="000066"/>
                </a:solidFill>
              </a:rPr>
              <a:t>o</a:t>
            </a:r>
            <a:r>
              <a:rPr lang="en-US" sz="1800">
                <a:solidFill>
                  <a:srgbClr val="000066"/>
                </a:solidFill>
              </a:rPr>
              <a:t>C heterogeneous oxidation of iodide-ion by trivalent iron proceeds.</a:t>
            </a:r>
          </a:p>
          <a:p>
            <a:pPr marL="334963" indent="-334963" algn="just" defTabSz="892175">
              <a:spcBef>
                <a:spcPct val="20000"/>
              </a:spcBef>
            </a:pPr>
            <a:r>
              <a:rPr lang="en-US" sz="1800">
                <a:solidFill>
                  <a:srgbClr val="000066"/>
                </a:solidFill>
              </a:rPr>
              <a:t>      </a:t>
            </a:r>
            <a:r>
              <a:rPr lang="en-US" sz="1800" u="sng"/>
              <a:t>Under irradiation:</a:t>
            </a:r>
          </a:p>
          <a:p>
            <a:pPr marL="334963" indent="-334963" algn="just" defTabSz="892175">
              <a:spcBef>
                <a:spcPct val="20000"/>
              </a:spcBef>
              <a:buFontTx/>
              <a:buChar char="•"/>
            </a:pPr>
            <a:r>
              <a:rPr lang="en-US" sz="1800">
                <a:solidFill>
                  <a:srgbClr val="000066"/>
                </a:solidFill>
              </a:rPr>
              <a:t>the iodine PC at identical рН, temperature and the moment of sampling falls on the order of value concerning experiments without irradiation;</a:t>
            </a:r>
          </a:p>
          <a:p>
            <a:pPr marL="334963" indent="-334963" algn="just" defTabSz="892175">
              <a:spcBef>
                <a:spcPct val="20000"/>
              </a:spcBef>
              <a:buFontTx/>
              <a:buChar char="•"/>
            </a:pPr>
            <a:r>
              <a:rPr lang="en-US" sz="1800">
                <a:solidFill>
                  <a:srgbClr val="000066"/>
                </a:solidFill>
              </a:rPr>
              <a:t>change of PC with pH is traced weakly;</a:t>
            </a:r>
          </a:p>
          <a:p>
            <a:pPr marL="334963" indent="-334963" algn="just" defTabSz="892175">
              <a:spcBef>
                <a:spcPct val="20000"/>
              </a:spcBef>
              <a:buFontTx/>
              <a:buChar char="•"/>
            </a:pPr>
            <a:r>
              <a:rPr lang="en-US" sz="1800">
                <a:solidFill>
                  <a:srgbClr val="000066"/>
                </a:solidFill>
              </a:rPr>
              <a:t>with injection of iron-hydroxide sludge in an initial solution at identical temperature </a:t>
            </a:r>
            <a:r>
              <a:rPr lang="en-US" sz="1800">
                <a:solidFill>
                  <a:srgbClr val="000066"/>
                </a:solidFill>
                <a:cs typeface="Arial" pitchFamily="34" charset="0"/>
              </a:rPr>
              <a:t>≤60 </a:t>
            </a:r>
            <a:r>
              <a:rPr lang="en-US" sz="1800" baseline="30000">
                <a:solidFill>
                  <a:srgbClr val="000066"/>
                </a:solidFill>
                <a:cs typeface="Arial" pitchFamily="34" charset="0"/>
              </a:rPr>
              <a:t>o</a:t>
            </a:r>
            <a:r>
              <a:rPr lang="en-US" sz="1800">
                <a:solidFill>
                  <a:srgbClr val="000066"/>
                </a:solidFill>
                <a:cs typeface="Arial" pitchFamily="34" charset="0"/>
              </a:rPr>
              <a:t>C </a:t>
            </a:r>
            <a:r>
              <a:rPr lang="en-US" sz="1800">
                <a:solidFill>
                  <a:srgbClr val="000066"/>
                </a:solidFill>
              </a:rPr>
              <a:t>and рН=5 increase of iodine PC is not traced distinctly; apparently, sludge influence at the given conditions (dose rate, duration) is insignificant. At 95 </a:t>
            </a:r>
            <a:r>
              <a:rPr lang="en-US" sz="1800" baseline="30000">
                <a:solidFill>
                  <a:srgbClr val="000066"/>
                </a:solidFill>
              </a:rPr>
              <a:t>o</a:t>
            </a:r>
            <a:r>
              <a:rPr lang="en-US" sz="1800">
                <a:solidFill>
                  <a:srgbClr val="000066"/>
                </a:solidFill>
              </a:rPr>
              <a:t>C and 120</a:t>
            </a:r>
            <a:r>
              <a:rPr lang="en-US" sz="1800" baseline="30000">
                <a:solidFill>
                  <a:srgbClr val="000066"/>
                </a:solidFill>
              </a:rPr>
              <a:t>o</a:t>
            </a:r>
            <a:r>
              <a:rPr lang="en-US" sz="1800">
                <a:solidFill>
                  <a:srgbClr val="000066"/>
                </a:solidFill>
              </a:rPr>
              <a:t>C and sludge presence PC grows in 2-10 times.</a:t>
            </a:r>
            <a:endParaRPr lang="ru-RU" sz="1800">
              <a:solidFill>
                <a:srgbClr val="000066"/>
              </a:solidFill>
            </a:endParaRPr>
          </a:p>
        </p:txBody>
      </p:sp>
      <p:sp>
        <p:nvSpPr>
          <p:cNvPr id="896003" name="Rectangle 3"/>
          <p:cNvSpPr>
            <a:spLocks noChangeArrowheads="1"/>
          </p:cNvSpPr>
          <p:nvPr/>
        </p:nvSpPr>
        <p:spPr bwMode="auto">
          <a:xfrm>
            <a:off x="250825" y="0"/>
            <a:ext cx="8639175" cy="62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000" b="0">
                <a:latin typeface="Arial Black" pitchFamily="34" charset="0"/>
              </a:rPr>
              <a:t>WP 4: Containment parameters impact on iodine species behavior  (Task)</a:t>
            </a:r>
            <a:endParaRPr lang="ru-RU" sz="1600" b="0">
              <a:latin typeface="Arial Black" pitchFamily="34" charset="0"/>
            </a:endParaRPr>
          </a:p>
        </p:txBody>
      </p:sp>
      <p:sp>
        <p:nvSpPr>
          <p:cNvPr id="896005" name="Text Box 5"/>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35</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7026" name="Rectangle 2"/>
          <p:cNvSpPr>
            <a:spLocks noChangeArrowheads="1"/>
          </p:cNvSpPr>
          <p:nvPr/>
        </p:nvSpPr>
        <p:spPr bwMode="auto">
          <a:xfrm>
            <a:off x="431800" y="1808163"/>
            <a:ext cx="8277225" cy="530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34963" indent="-334963" algn="just" defTabSz="892175">
              <a:spcBef>
                <a:spcPct val="20000"/>
              </a:spcBef>
              <a:buFont typeface="Wingdings" pitchFamily="2" charset="2"/>
              <a:buChar char="ь"/>
            </a:pPr>
            <a:r>
              <a:rPr lang="en-US" sz="2000" b="0">
                <a:solidFill>
                  <a:srgbClr val="000066"/>
                </a:solidFill>
              </a:rPr>
              <a:t>The module and the calculation program for severe accident code modeling iodine forms behaviour in containment of WWER reactors at a chemical stage of accident with destruction of core are created.</a:t>
            </a:r>
          </a:p>
          <a:p>
            <a:pPr marL="334963" indent="-334963" algn="just" defTabSz="892175">
              <a:spcBef>
                <a:spcPct val="20000"/>
              </a:spcBef>
              <a:buFont typeface="Wingdings" pitchFamily="2" charset="2"/>
              <a:buChar char="ь"/>
            </a:pPr>
            <a:endParaRPr lang="en-US" sz="2000" b="0">
              <a:solidFill>
                <a:srgbClr val="000066"/>
              </a:solidFill>
            </a:endParaRPr>
          </a:p>
          <a:p>
            <a:pPr marL="334963" indent="-334963" algn="just" defTabSz="892175">
              <a:spcBef>
                <a:spcPct val="20000"/>
              </a:spcBef>
              <a:buFont typeface="Wingdings" pitchFamily="2" charset="2"/>
              <a:buChar char="ь"/>
            </a:pPr>
            <a:r>
              <a:rPr lang="en-US" sz="2000" b="0">
                <a:solidFill>
                  <a:srgbClr val="000066"/>
                </a:solidFill>
              </a:rPr>
              <a:t>Verification of the created calculation code is carried out with use of autoclave experiments results on influence of temperature, </a:t>
            </a:r>
            <a:r>
              <a:rPr lang="ru-RU" sz="2000" b="0">
                <a:solidFill>
                  <a:srgbClr val="000066"/>
                </a:solidFill>
              </a:rPr>
              <a:t>рН</a:t>
            </a:r>
            <a:r>
              <a:rPr lang="en-US" sz="2000" b="0">
                <a:solidFill>
                  <a:srgbClr val="000066"/>
                </a:solidFill>
              </a:rPr>
              <a:t> and gamma irradiations on formation of volatile iodine forms in a water solution of iodide-ion and on their output to the gas environment, including at presence iron hydroxide sludge in water phase.</a:t>
            </a:r>
          </a:p>
          <a:p>
            <a:pPr marL="334963" indent="-334963" algn="just" defTabSz="892175">
              <a:spcBef>
                <a:spcPct val="20000"/>
              </a:spcBef>
              <a:buFont typeface="Wingdings" pitchFamily="2" charset="2"/>
              <a:buChar char="ь"/>
            </a:pPr>
            <a:endParaRPr lang="en-US" sz="2000" b="0">
              <a:solidFill>
                <a:srgbClr val="000066"/>
              </a:solidFill>
            </a:endParaRPr>
          </a:p>
          <a:p>
            <a:pPr marL="334963" indent="-334963" algn="just" defTabSz="892175">
              <a:spcBef>
                <a:spcPct val="20000"/>
              </a:spcBef>
              <a:buFont typeface="Wingdings" pitchFamily="2" charset="2"/>
              <a:buChar char="ь"/>
            </a:pPr>
            <a:r>
              <a:rPr lang="en-US" sz="2000" b="0">
                <a:solidFill>
                  <a:srgbClr val="000066"/>
                </a:solidFill>
              </a:rPr>
              <a:t>Experimental and calculation values of iodine partition coefficient in the investigated pH range, initial iodide-ion concentrations and temperatures in view of the reached accuracy of measurements agree within the limits of the order of value.</a:t>
            </a:r>
            <a:endParaRPr lang="ru-RU" sz="2000" b="0">
              <a:solidFill>
                <a:srgbClr val="000066"/>
              </a:solidFill>
            </a:endParaRPr>
          </a:p>
        </p:txBody>
      </p:sp>
      <p:sp>
        <p:nvSpPr>
          <p:cNvPr id="897027" name="Rectangle 3"/>
          <p:cNvSpPr>
            <a:spLocks noGrp="1" noChangeArrowheads="1"/>
          </p:cNvSpPr>
          <p:nvPr>
            <p:ph type="title"/>
          </p:nvPr>
        </p:nvSpPr>
        <p:spPr>
          <a:xfrm>
            <a:off x="611188" y="1089025"/>
            <a:ext cx="7772400" cy="717550"/>
          </a:xfrm>
          <a:noFill/>
          <a:ln/>
        </p:spPr>
        <p:txBody>
          <a:bodyPr lIns="92075" tIns="46038" rIns="92075" bIns="46038"/>
          <a:lstStyle/>
          <a:p>
            <a:r>
              <a:rPr lang="en-GB"/>
              <a:t>Conclusion remarks for task 7</a:t>
            </a:r>
          </a:p>
        </p:txBody>
      </p:sp>
      <p:sp>
        <p:nvSpPr>
          <p:cNvPr id="897032" name="Rectangle 8"/>
          <p:cNvSpPr>
            <a:spLocks noChangeArrowheads="1"/>
          </p:cNvSpPr>
          <p:nvPr/>
        </p:nvSpPr>
        <p:spPr bwMode="auto">
          <a:xfrm>
            <a:off x="252413" y="188913"/>
            <a:ext cx="8639175" cy="62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000" b="0">
                <a:latin typeface="Arial Black" pitchFamily="34" charset="0"/>
              </a:rPr>
              <a:t>WP 4: Containment parameters impact on iodine species behavior</a:t>
            </a:r>
            <a:br>
              <a:rPr lang="en-US" sz="2000" b="0">
                <a:latin typeface="Arial Black" pitchFamily="34" charset="0"/>
              </a:rPr>
            </a:br>
            <a:endParaRPr lang="ru-RU" sz="1600" b="0">
              <a:latin typeface="Arial Black" pitchFamily="34" charset="0"/>
            </a:endParaRPr>
          </a:p>
        </p:txBody>
      </p:sp>
      <p:sp>
        <p:nvSpPr>
          <p:cNvPr id="897033" name="Rectangle 9"/>
          <p:cNvSpPr>
            <a:spLocks noChangeArrowheads="1"/>
          </p:cNvSpPr>
          <p:nvPr/>
        </p:nvSpPr>
        <p:spPr bwMode="auto">
          <a:xfrm>
            <a:off x="252413" y="692150"/>
            <a:ext cx="86391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a:t>(Task 7: Theoretical and numerical modeling)</a:t>
            </a:r>
            <a:endParaRPr lang="ru-RU" sz="1600"/>
          </a:p>
        </p:txBody>
      </p:sp>
      <p:sp>
        <p:nvSpPr>
          <p:cNvPr id="897034" name="Text Box 10"/>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36</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52" name="Rectangle 4"/>
          <p:cNvSpPr>
            <a:spLocks noChangeArrowheads="1"/>
          </p:cNvSpPr>
          <p:nvPr/>
        </p:nvSpPr>
        <p:spPr bwMode="auto">
          <a:xfrm>
            <a:off x="250825" y="0"/>
            <a:ext cx="864235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defTabSz="892175"/>
            <a:r>
              <a:rPr lang="en-US" sz="2400"/>
              <a:t>Final conclusion </a:t>
            </a:r>
            <a:r>
              <a:rPr lang="en-US" altLang="ja-JP" sz="2400">
                <a:ea typeface="ＭＳ Ｐゴシック" pitchFamily="34" charset="-128"/>
              </a:rPr>
              <a:t>of the ISTC project #3345 “Ex-vessel source term analysis” (EVAN)”</a:t>
            </a:r>
            <a:endParaRPr lang="en-GB" sz="2400">
              <a:ea typeface="ＭＳ Ｐゴシック" pitchFamily="34" charset="-128"/>
            </a:endParaRPr>
          </a:p>
        </p:txBody>
      </p:sp>
      <p:sp>
        <p:nvSpPr>
          <p:cNvPr id="923653" name="Rectangle 5"/>
          <p:cNvSpPr>
            <a:spLocks noChangeArrowheads="1"/>
          </p:cNvSpPr>
          <p:nvPr/>
        </p:nvSpPr>
        <p:spPr bwMode="auto">
          <a:xfrm>
            <a:off x="250825" y="1311275"/>
            <a:ext cx="8281988" cy="3444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973138" indent="-609600" algn="just">
              <a:buFont typeface="Wingdings" pitchFamily="2" charset="2"/>
              <a:buChar char="§"/>
            </a:pPr>
            <a:r>
              <a:rPr lang="en-US" sz="2000">
                <a:solidFill>
                  <a:srgbClr val="000066"/>
                </a:solidFill>
              </a:rPr>
              <a:t>The program of experimental studies has been completed</a:t>
            </a:r>
          </a:p>
          <a:p>
            <a:pPr marL="973138" indent="-609600" algn="just">
              <a:buFont typeface="Wingdings" pitchFamily="2" charset="2"/>
              <a:buChar char="§"/>
            </a:pPr>
            <a:endParaRPr lang="en-US" sz="2000">
              <a:solidFill>
                <a:srgbClr val="000066"/>
              </a:solidFill>
            </a:endParaRPr>
          </a:p>
          <a:p>
            <a:pPr marL="973138" indent="-609600" algn="just">
              <a:buFont typeface="Wingdings" pitchFamily="2" charset="2"/>
              <a:buChar char="§"/>
            </a:pPr>
            <a:r>
              <a:rPr lang="en-US" sz="2000">
                <a:solidFill>
                  <a:srgbClr val="000066"/>
                </a:solidFill>
              </a:rPr>
              <a:t>Experiments have been analyzed and post test calculations have been performed</a:t>
            </a:r>
          </a:p>
          <a:p>
            <a:pPr marL="973138" indent="-609600" algn="just">
              <a:buFont typeface="Wingdings" pitchFamily="2" charset="2"/>
              <a:buChar char="§"/>
            </a:pPr>
            <a:endParaRPr lang="en-US" sz="2000">
              <a:solidFill>
                <a:srgbClr val="000066"/>
              </a:solidFill>
            </a:endParaRPr>
          </a:p>
          <a:p>
            <a:pPr marL="973138" indent="-609600" algn="just">
              <a:buFont typeface="Wingdings" pitchFamily="2" charset="2"/>
              <a:buChar char="§"/>
            </a:pPr>
            <a:r>
              <a:rPr lang="en-US" sz="2000">
                <a:solidFill>
                  <a:srgbClr val="000066"/>
                </a:solidFill>
              </a:rPr>
              <a:t>Mathematical models have been verified and brought up to date</a:t>
            </a:r>
          </a:p>
          <a:p>
            <a:pPr marL="973138" indent="-609600" algn="just">
              <a:buFont typeface="Wingdings" pitchFamily="2" charset="2"/>
              <a:buChar char="§"/>
            </a:pPr>
            <a:endParaRPr lang="en-US" sz="2000">
              <a:solidFill>
                <a:srgbClr val="000066"/>
              </a:solidFill>
            </a:endParaRPr>
          </a:p>
          <a:p>
            <a:pPr marL="973138" indent="-609600" algn="just">
              <a:buFont typeface="Wingdings" pitchFamily="2" charset="2"/>
              <a:buChar char="§"/>
            </a:pPr>
            <a:r>
              <a:rPr lang="en-US" sz="2000">
                <a:solidFill>
                  <a:srgbClr val="000066"/>
                </a:solidFill>
              </a:rPr>
              <a:t>Part of the uncertainties in the evaluation of containment release and environmental release during a severe accident at NPP have been preliminarily eliminated</a:t>
            </a:r>
            <a:endParaRPr lang="en-US" sz="2000" b="0">
              <a:solidFill>
                <a:srgbClr val="000066"/>
              </a:solidFill>
            </a:endParaRPr>
          </a:p>
        </p:txBody>
      </p:sp>
      <p:sp>
        <p:nvSpPr>
          <p:cNvPr id="923657" name="Text Box 9"/>
          <p:cNvSpPr txBox="1">
            <a:spLocks noChangeArrowheads="1"/>
          </p:cNvSpPr>
          <p:nvPr/>
        </p:nvSpPr>
        <p:spPr bwMode="auto">
          <a:xfrm>
            <a:off x="8820150" y="6613525"/>
            <a:ext cx="3238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37</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7442" name="Rectangle 2"/>
          <p:cNvSpPr>
            <a:spLocks noGrp="1" noChangeArrowheads="1"/>
          </p:cNvSpPr>
          <p:nvPr>
            <p:ph type="title"/>
          </p:nvPr>
        </p:nvSpPr>
        <p:spPr>
          <a:xfrm>
            <a:off x="431800" y="1989138"/>
            <a:ext cx="8518525" cy="1139825"/>
          </a:xfrm>
        </p:spPr>
        <p:txBody>
          <a:bodyPr/>
          <a:lstStyle/>
          <a:p>
            <a:pPr algn="l"/>
            <a:r>
              <a:rPr lang="en-US" sz="2000" b="1" u="sng">
                <a:latin typeface="Arial" pitchFamily="34" charset="0"/>
              </a:rPr>
              <a:t>Aims:</a:t>
            </a:r>
            <a:r>
              <a:rPr lang="en-US" sz="2000">
                <a:solidFill>
                  <a:srgbClr val="000066"/>
                </a:solidFill>
                <a:latin typeface="Arial" pitchFamily="34" charset="0"/>
              </a:rPr>
              <a:t/>
            </a:r>
            <a:br>
              <a:rPr lang="en-US" sz="2000">
                <a:solidFill>
                  <a:srgbClr val="000066"/>
                </a:solidFill>
                <a:latin typeface="Arial" pitchFamily="34" charset="0"/>
              </a:rPr>
            </a:br>
            <a:r>
              <a:rPr lang="en-US" sz="2000">
                <a:solidFill>
                  <a:srgbClr val="000066"/>
                </a:solidFill>
                <a:latin typeface="Arial" pitchFamily="34" charset="0"/>
              </a:rPr>
              <a:t>- identification of the main factors affecting the accidental releases</a:t>
            </a:r>
            <a:br>
              <a:rPr lang="en-US" sz="2000">
                <a:solidFill>
                  <a:srgbClr val="000066"/>
                </a:solidFill>
                <a:latin typeface="Arial" pitchFamily="34" charset="0"/>
              </a:rPr>
            </a:br>
            <a:r>
              <a:rPr lang="en-US" sz="2000">
                <a:solidFill>
                  <a:srgbClr val="000066"/>
                </a:solidFill>
                <a:latin typeface="Arial" pitchFamily="34" charset="0"/>
              </a:rPr>
              <a:t>- estimate of uncertainties for project calculations</a:t>
            </a:r>
            <a:br>
              <a:rPr lang="en-US" sz="2000">
                <a:solidFill>
                  <a:srgbClr val="000066"/>
                </a:solidFill>
                <a:latin typeface="Arial" pitchFamily="34" charset="0"/>
              </a:rPr>
            </a:br>
            <a:r>
              <a:rPr lang="en-US" sz="2000">
                <a:solidFill>
                  <a:srgbClr val="000066"/>
                </a:solidFill>
                <a:latin typeface="Arial" pitchFamily="34" charset="0"/>
              </a:rPr>
              <a:t>- definition of experimental parameters for Task 2, 4, 6</a:t>
            </a:r>
            <a:endParaRPr lang="ru-RU" sz="2000">
              <a:solidFill>
                <a:srgbClr val="000066"/>
              </a:solidFill>
              <a:latin typeface="Arial" pitchFamily="34" charset="0"/>
            </a:endParaRPr>
          </a:p>
        </p:txBody>
      </p:sp>
      <p:sp>
        <p:nvSpPr>
          <p:cNvPr id="957443" name="Rectangle 3"/>
          <p:cNvSpPr>
            <a:spLocks noGrp="1" noChangeArrowheads="1"/>
          </p:cNvSpPr>
          <p:nvPr>
            <p:ph type="body" idx="1"/>
          </p:nvPr>
        </p:nvSpPr>
        <p:spPr>
          <a:xfrm>
            <a:off x="431800" y="3608388"/>
            <a:ext cx="8382000" cy="2749550"/>
          </a:xfrm>
        </p:spPr>
        <p:txBody>
          <a:bodyPr/>
          <a:lstStyle/>
          <a:p>
            <a:pPr>
              <a:lnSpc>
                <a:spcPct val="90000"/>
              </a:lnSpc>
              <a:buFontTx/>
              <a:buNone/>
            </a:pPr>
            <a:r>
              <a:rPr lang="en-US" sz="1800" u="sng">
                <a:solidFill>
                  <a:srgbClr val="990000"/>
                </a:solidFill>
              </a:rPr>
              <a:t>The following objectives were considered</a:t>
            </a:r>
            <a:r>
              <a:rPr lang="ru-RU" sz="1800" u="sng">
                <a:solidFill>
                  <a:srgbClr val="990000"/>
                </a:solidFill>
              </a:rPr>
              <a:t>:</a:t>
            </a:r>
            <a:r>
              <a:rPr lang="ru-RU" sz="1800" u="sng"/>
              <a:t/>
            </a:r>
            <a:br>
              <a:rPr lang="ru-RU" sz="1800" u="sng"/>
            </a:br>
            <a:endParaRPr lang="ru-RU" sz="1800" u="sng"/>
          </a:p>
          <a:p>
            <a:pPr>
              <a:lnSpc>
                <a:spcPct val="90000"/>
              </a:lnSpc>
            </a:pPr>
            <a:r>
              <a:rPr lang="en-US" sz="1800"/>
              <a:t>the fission product (FP) build up in the fuel, FP release from the fuel and from the molten pool</a:t>
            </a:r>
          </a:p>
          <a:p>
            <a:pPr>
              <a:lnSpc>
                <a:spcPct val="90000"/>
              </a:lnSpc>
            </a:pPr>
            <a:r>
              <a:rPr lang="en-US" sz="1800"/>
              <a:t>conditions of radioactive release and aerosol transport from reactor unit during severe accident in the primary circuit</a:t>
            </a:r>
          </a:p>
          <a:p>
            <a:pPr>
              <a:lnSpc>
                <a:spcPct val="90000"/>
              </a:lnSpc>
            </a:pPr>
            <a:r>
              <a:rPr lang="en-US" sz="1800"/>
              <a:t>Iodine behavior in the containment</a:t>
            </a:r>
          </a:p>
          <a:p>
            <a:pPr>
              <a:lnSpc>
                <a:spcPct val="90000"/>
              </a:lnSpc>
            </a:pPr>
            <a:r>
              <a:rPr lang="en-US" sz="1800"/>
              <a:t>aerosol particles kinetics and its behavior during severe accidents in the containment</a:t>
            </a:r>
            <a:endParaRPr lang="ru-RU" sz="1800"/>
          </a:p>
        </p:txBody>
      </p:sp>
      <p:sp>
        <p:nvSpPr>
          <p:cNvPr id="957444" name="Rectangle 4"/>
          <p:cNvSpPr>
            <a:spLocks noChangeArrowheads="1"/>
          </p:cNvSpPr>
          <p:nvPr/>
        </p:nvSpPr>
        <p:spPr bwMode="auto">
          <a:xfrm>
            <a:off x="0" y="1889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a:latin typeface="Arial Black" pitchFamily="34" charset="0"/>
              </a:rPr>
              <a:t>WP1: </a:t>
            </a:r>
            <a:r>
              <a:rPr lang="en-US" sz="2200" b="0">
                <a:latin typeface="Arial Black" pitchFamily="34" charset="0"/>
              </a:rPr>
              <a:t>Analysis of Severe Accident Scenarios (Task1)</a:t>
            </a:r>
            <a:endParaRPr lang="ru-RU" sz="2200" b="0">
              <a:latin typeface="Arial Black" pitchFamily="34" charset="0"/>
            </a:endParaRPr>
          </a:p>
        </p:txBody>
      </p:sp>
      <p:sp>
        <p:nvSpPr>
          <p:cNvPr id="957445" name="Text Box 5"/>
          <p:cNvSpPr txBox="1">
            <a:spLocks noChangeArrowheads="1"/>
          </p:cNvSpPr>
          <p:nvPr/>
        </p:nvSpPr>
        <p:spPr bwMode="auto">
          <a:xfrm>
            <a:off x="8890000" y="6613525"/>
            <a:ext cx="2540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4</a:t>
            </a:r>
            <a:endParaRPr lang="ru-RU" sz="1000">
              <a:latin typeface="Arial" pitchFamily="34" charset="0"/>
            </a:endParaRPr>
          </a:p>
        </p:txBody>
      </p:sp>
      <p:sp>
        <p:nvSpPr>
          <p:cNvPr id="957446" name="Rectangle 6"/>
          <p:cNvSpPr>
            <a:spLocks noChangeArrowheads="1"/>
          </p:cNvSpPr>
          <p:nvPr/>
        </p:nvSpPr>
        <p:spPr bwMode="auto">
          <a:xfrm>
            <a:off x="792163" y="1089025"/>
            <a:ext cx="7740650"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749300"/>
            <a:r>
              <a:rPr lang="en-US" sz="2000" b="0">
                <a:solidFill>
                  <a:srgbClr val="000066"/>
                </a:solidFill>
              </a:rPr>
              <a:t>The approaches for calculatios of radiological consequence of severe accidents for NPP  with LWR were analyzed</a:t>
            </a:r>
            <a:endParaRPr lang="ru-RU" sz="2000" b="0">
              <a:solidFill>
                <a:srgbClr val="000066"/>
              </a:solidFill>
            </a:endParaRPr>
          </a:p>
        </p:txBody>
      </p:sp>
    </p:spTree>
  </p:cSld>
  <p:clrMapOvr>
    <a:masterClrMapping/>
  </p:clrMapOvr>
  <p:transition advClick="0">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9490" name="Rectangle 2"/>
          <p:cNvSpPr>
            <a:spLocks noGrp="1" noChangeArrowheads="1"/>
          </p:cNvSpPr>
          <p:nvPr>
            <p:ph type="title"/>
          </p:nvPr>
        </p:nvSpPr>
        <p:spPr>
          <a:xfrm>
            <a:off x="457200" y="838200"/>
            <a:ext cx="8686800" cy="920750"/>
          </a:xfrm>
        </p:spPr>
        <p:txBody>
          <a:bodyPr/>
          <a:lstStyle/>
          <a:p>
            <a:r>
              <a:rPr lang="en-US" sz="2300"/>
              <a:t>Main </a:t>
            </a:r>
            <a:r>
              <a:rPr lang="en-GB" sz="2300">
                <a:cs typeface="Times New Roman" pitchFamily="18" charset="0"/>
              </a:rPr>
              <a:t>uncertainties</a:t>
            </a:r>
            <a:r>
              <a:rPr lang="en-US" sz="2300"/>
              <a:t> affecting the calculation magnitude of accidental releases:</a:t>
            </a:r>
            <a:endParaRPr lang="ru-RU" sz="2300"/>
          </a:p>
        </p:txBody>
      </p:sp>
      <p:sp>
        <p:nvSpPr>
          <p:cNvPr id="959491" name="Rectangle 3"/>
          <p:cNvSpPr>
            <a:spLocks noGrp="1" noChangeArrowheads="1"/>
          </p:cNvSpPr>
          <p:nvPr>
            <p:ph type="body" idx="4294967295"/>
          </p:nvPr>
        </p:nvSpPr>
        <p:spPr>
          <a:xfrm>
            <a:off x="457200" y="1828800"/>
            <a:ext cx="8459788" cy="3886200"/>
          </a:xfrm>
        </p:spPr>
        <p:txBody>
          <a:bodyPr/>
          <a:lstStyle/>
          <a:p>
            <a:pPr>
              <a:buFontTx/>
              <a:buNone/>
            </a:pPr>
            <a:endParaRPr lang="en-GB" sz="2000">
              <a:cs typeface="Times New Roman" pitchFamily="18" charset="0"/>
            </a:endParaRPr>
          </a:p>
          <a:p>
            <a:pPr>
              <a:buFontTx/>
              <a:buChar char="-"/>
            </a:pPr>
            <a:r>
              <a:rPr lang="en-US" sz="2200"/>
              <a:t>FP release from molten poll for the elements referred to Ru group </a:t>
            </a:r>
            <a:r>
              <a:rPr lang="en-GB" sz="2200">
                <a:latin typeface="Times New Roman CYR" charset="-52"/>
                <a:cs typeface="Times New Roman" pitchFamily="18" charset="0"/>
              </a:rPr>
              <a:t>(Ru, Mo, Tc)</a:t>
            </a:r>
            <a:r>
              <a:rPr lang="en-US" sz="2200"/>
              <a:t> both in-vessel and ex-vessel stages </a:t>
            </a:r>
          </a:p>
          <a:p>
            <a:pPr>
              <a:buFontTx/>
              <a:buChar char="-"/>
            </a:pPr>
            <a:r>
              <a:rPr lang="en-US" sz="2200"/>
              <a:t>aerosol deposition and resuspension in reactor equipments </a:t>
            </a:r>
            <a:r>
              <a:rPr lang="en-GB" sz="2200">
                <a:cs typeface="Times New Roman" pitchFamily="18" charset="0"/>
              </a:rPr>
              <a:t>at primary-to-secondary leaks</a:t>
            </a:r>
            <a:r>
              <a:rPr lang="ru-RU" sz="2200"/>
              <a:t> </a:t>
            </a:r>
            <a:r>
              <a:rPr lang="en-US" sz="2200"/>
              <a:t>accidents </a:t>
            </a:r>
          </a:p>
          <a:p>
            <a:pPr>
              <a:buFontTx/>
              <a:buChar char="-"/>
            </a:pPr>
            <a:r>
              <a:rPr lang="en-US" sz="2200"/>
              <a:t>iodine sorption at polymer facing, steel corrosion products and the </a:t>
            </a:r>
            <a:r>
              <a:rPr lang="en-GB" sz="2200">
                <a:cs typeface="Times New Roman" pitchFamily="18" charset="0"/>
              </a:rPr>
              <a:t>core catcher</a:t>
            </a:r>
            <a:r>
              <a:rPr lang="ru-RU" sz="2200"/>
              <a:t> </a:t>
            </a:r>
            <a:r>
              <a:rPr lang="en-US" sz="2200"/>
              <a:t>materials</a:t>
            </a:r>
          </a:p>
          <a:p>
            <a:pPr>
              <a:buFontTx/>
              <a:buChar char="-"/>
            </a:pPr>
            <a:r>
              <a:rPr lang="en-US" sz="2200"/>
              <a:t>correct calculating simulation of aerosol transport at containment and </a:t>
            </a:r>
            <a:r>
              <a:rPr lang="en-GB" sz="2200">
                <a:cs typeface="Times New Roman" pitchFamily="18" charset="0"/>
              </a:rPr>
              <a:t>inter-containment space</a:t>
            </a:r>
            <a:r>
              <a:rPr lang="en-US" sz="2200"/>
              <a:t> </a:t>
            </a:r>
            <a:endParaRPr lang="ru-RU" sz="2200"/>
          </a:p>
        </p:txBody>
      </p:sp>
      <p:sp>
        <p:nvSpPr>
          <p:cNvPr id="959492" name="Rectangle 4"/>
          <p:cNvSpPr>
            <a:spLocks noChangeArrowheads="1"/>
          </p:cNvSpPr>
          <p:nvPr/>
        </p:nvSpPr>
        <p:spPr bwMode="auto">
          <a:xfrm>
            <a:off x="0" y="1889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a:latin typeface="Arial Black" pitchFamily="34" charset="0"/>
              </a:rPr>
              <a:t>WP1: </a:t>
            </a:r>
            <a:r>
              <a:rPr lang="en-US" sz="2200" b="0">
                <a:latin typeface="Arial Black" pitchFamily="34" charset="0"/>
              </a:rPr>
              <a:t>Analysis of Severe Accident Scenarios (Task1)</a:t>
            </a:r>
            <a:endParaRPr lang="ru-RU" sz="2200" b="0">
              <a:latin typeface="Arial Black" pitchFamily="34" charset="0"/>
            </a:endParaRPr>
          </a:p>
        </p:txBody>
      </p:sp>
      <p:sp>
        <p:nvSpPr>
          <p:cNvPr id="959493" name="Text Box 5"/>
          <p:cNvSpPr txBox="1">
            <a:spLocks noChangeArrowheads="1"/>
          </p:cNvSpPr>
          <p:nvPr/>
        </p:nvSpPr>
        <p:spPr bwMode="auto">
          <a:xfrm>
            <a:off x="8890000" y="6613525"/>
            <a:ext cx="2540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5</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0578" name="Rectangle 2"/>
          <p:cNvSpPr>
            <a:spLocks noChangeArrowheads="1"/>
          </p:cNvSpPr>
          <p:nvPr/>
        </p:nvSpPr>
        <p:spPr bwMode="auto">
          <a:xfrm>
            <a:off x="287338" y="728663"/>
            <a:ext cx="885666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892175">
              <a:lnSpc>
                <a:spcPct val="90000"/>
              </a:lnSpc>
            </a:pPr>
            <a:r>
              <a:rPr lang="en-US" sz="1800">
                <a:latin typeface="Arial Black" pitchFamily="34" charset="0"/>
              </a:rPr>
              <a:t>The analysis of severe accidents for an definition conditions of aerosols release in the primary circuit</a:t>
            </a:r>
            <a:endParaRPr lang="ru-RU" sz="1500">
              <a:latin typeface="Arial Black" pitchFamily="34" charset="0"/>
            </a:endParaRPr>
          </a:p>
        </p:txBody>
      </p:sp>
      <p:sp>
        <p:nvSpPr>
          <p:cNvPr id="920579" name="Rectangle 3"/>
          <p:cNvSpPr>
            <a:spLocks noChangeArrowheads="1"/>
          </p:cNvSpPr>
          <p:nvPr/>
        </p:nvSpPr>
        <p:spPr bwMode="auto">
          <a:xfrm>
            <a:off x="971550" y="1808163"/>
            <a:ext cx="7545388" cy="1512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63538" indent="-363538">
              <a:lnSpc>
                <a:spcPct val="90000"/>
              </a:lnSpc>
              <a:buFontTx/>
              <a:buChar char="•"/>
            </a:pPr>
            <a:r>
              <a:rPr lang="en-US" sz="1400" b="0">
                <a:solidFill>
                  <a:srgbClr val="000066"/>
                </a:solidFill>
              </a:rPr>
              <a:t>For the purpose of definition of aerosols release conditions an analysis of severe LOCA accident and SGTR with by-pass of containment has been made using code SOCRAT </a:t>
            </a:r>
          </a:p>
          <a:p>
            <a:pPr marL="363538" indent="-363538">
              <a:lnSpc>
                <a:spcPct val="90000"/>
              </a:lnSpc>
              <a:buFontTx/>
              <a:buChar char="•"/>
            </a:pPr>
            <a:r>
              <a:rPr lang="en-US" sz="1400" b="0">
                <a:solidFill>
                  <a:srgbClr val="000066"/>
                </a:solidFill>
              </a:rPr>
              <a:t>Estimations of  temperature and velocity fields over melt surface in the reactor have been made  with 3D codes</a:t>
            </a:r>
          </a:p>
          <a:p>
            <a:pPr marL="363538" indent="-363538">
              <a:lnSpc>
                <a:spcPct val="90000"/>
              </a:lnSpc>
              <a:buFontTx/>
              <a:buChar char="•"/>
            </a:pPr>
            <a:r>
              <a:rPr lang="en-US" sz="1400" b="0">
                <a:solidFill>
                  <a:srgbClr val="000066"/>
                </a:solidFill>
              </a:rPr>
              <a:t>Quantities of  termo-hydraulic parameters (velocity, partial pressure, temperatures, Reynolds's numbers and characteristics of the melt  top layer) in the reactor are defined</a:t>
            </a:r>
          </a:p>
          <a:p>
            <a:pPr marL="363538" indent="-363538"/>
            <a:endParaRPr lang="ru-RU" sz="1400" b="0">
              <a:solidFill>
                <a:srgbClr val="000066"/>
              </a:solidFill>
            </a:endParaRPr>
          </a:p>
        </p:txBody>
      </p:sp>
      <p:sp>
        <p:nvSpPr>
          <p:cNvPr id="920580" name="Rectangle 4"/>
          <p:cNvSpPr>
            <a:spLocks noChangeArrowheads="1"/>
          </p:cNvSpPr>
          <p:nvPr/>
        </p:nvSpPr>
        <p:spPr bwMode="auto">
          <a:xfrm>
            <a:off x="1150938" y="3249613"/>
            <a:ext cx="695166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a:solidFill>
                  <a:schemeClr val="tx2"/>
                </a:solidFill>
              </a:rPr>
              <a:t>The results of aerosols behavior in  broken SG tubes during SGTR </a:t>
            </a:r>
          </a:p>
          <a:p>
            <a:pPr algn="ctr"/>
            <a:r>
              <a:rPr lang="en-US" sz="1600">
                <a:solidFill>
                  <a:schemeClr val="tx2"/>
                </a:solidFill>
              </a:rPr>
              <a:t>(SOKRAT calculations)</a:t>
            </a:r>
            <a:endParaRPr lang="ru-RU" sz="1600">
              <a:solidFill>
                <a:schemeClr val="tx2"/>
              </a:solidFill>
            </a:endParaRPr>
          </a:p>
        </p:txBody>
      </p:sp>
      <p:graphicFrame>
        <p:nvGraphicFramePr>
          <p:cNvPr id="920581" name="Group 5"/>
          <p:cNvGraphicFramePr>
            <a:graphicFrameLocks noGrp="1"/>
          </p:cNvGraphicFramePr>
          <p:nvPr>
            <p:ph/>
          </p:nvPr>
        </p:nvGraphicFramePr>
        <p:xfrm>
          <a:off x="1692275" y="3968750"/>
          <a:ext cx="5548313" cy="1828802"/>
        </p:xfrm>
        <a:graphic>
          <a:graphicData uri="http://schemas.openxmlformats.org/drawingml/2006/table">
            <a:tbl>
              <a:tblPr/>
              <a:tblGrid>
                <a:gridCol w="2784475"/>
                <a:gridCol w="1420813"/>
                <a:gridCol w="1343025"/>
              </a:tblGrid>
              <a:tr h="201613">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endParaRPr kumimoji="0" lang="de-DE"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Unit</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rPr>
                        <a:t>Value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0025">
                <a:tc gridSpan="3">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Input dates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de-DE"/>
                    </a:p>
                  </a:txBody>
                  <a:tcPr/>
                </a:tc>
                <a:tc hMerge="1">
                  <a:txBody>
                    <a:bodyPr/>
                    <a:lstStyle/>
                    <a:p>
                      <a:endParaRPr lang="de-DE"/>
                    </a:p>
                  </a:txBody>
                  <a:tcPr/>
                </a:tc>
              </a:tr>
              <a:tr h="222250">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length of tube</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m</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11,07</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0025">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Diameter</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m</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0,013</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1613">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Time interval</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s</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3300</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0025">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Density of FP</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kg/m</a:t>
                      </a:r>
                      <a:r>
                        <a:rPr kumimoji="0" lang="en-US" sz="900" b="0" i="0" u="none" strike="noStrike" cap="none" normalizeH="0" baseline="30000" smtClean="0">
                          <a:ln>
                            <a:noFill/>
                          </a:ln>
                          <a:solidFill>
                            <a:srgbClr val="000066"/>
                          </a:solidFill>
                          <a:effectLst/>
                          <a:latin typeface="Arial" pitchFamily="34" charset="0"/>
                          <a:cs typeface="Times New Roman" pitchFamily="18" charset="0"/>
                        </a:rPr>
                        <a:t>3</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4000</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1613">
                <a:tc gridSpan="3">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Results of calculations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de-DE"/>
                    </a:p>
                  </a:txBody>
                  <a:tcPr/>
                </a:tc>
                <a:tc hMerge="1">
                  <a:txBody>
                    <a:bodyPr/>
                    <a:lstStyle/>
                    <a:p>
                      <a:endParaRPr lang="de-DE"/>
                    </a:p>
                  </a:txBody>
                  <a:tcPr/>
                </a:tc>
              </a:tr>
              <a:tr h="200025">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Mass of FP (sedimentation in 1 tube)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kg</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 1,96 </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1613">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Time before tubes blockade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sz="900" b="0" i="0" u="none" strike="noStrike" cap="none" normalizeH="0" baseline="0" smtClean="0">
                          <a:ln>
                            <a:noFill/>
                          </a:ln>
                          <a:solidFill>
                            <a:srgbClr val="000066"/>
                          </a:solidFill>
                          <a:effectLst/>
                          <a:latin typeface="Arial" pitchFamily="34" charset="0"/>
                          <a:cs typeface="Times New Roman" pitchFamily="18" charset="0"/>
                        </a:rPr>
                        <a:t>s</a:t>
                      </a:r>
                      <a:endParaRPr kumimoji="0" lang="en-US" sz="9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ru-RU" sz="900" b="0" i="0" u="none" strike="noStrike" cap="none" normalizeH="0" baseline="0" smtClean="0">
                          <a:ln>
                            <a:noFill/>
                          </a:ln>
                          <a:solidFill>
                            <a:srgbClr val="000066"/>
                          </a:solidFill>
                          <a:effectLst/>
                          <a:latin typeface="Arial" pitchFamily="34" charset="0"/>
                          <a:cs typeface="Times New Roman" pitchFamily="18" charset="0"/>
                        </a:rPr>
                        <a:t>1300 </a:t>
                      </a:r>
                      <a:endParaRPr kumimoji="0" lang="en-US" sz="900" b="0" i="0" u="none" strike="noStrike" cap="none" normalizeH="0" baseline="0" smtClean="0">
                        <a:ln>
                          <a:noFill/>
                        </a:ln>
                        <a:solidFill>
                          <a:srgbClr val="000066"/>
                        </a:solidFill>
                        <a:effectLst/>
                        <a:latin typeface="Arial"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20637" name="Rectangle 61"/>
          <p:cNvSpPr>
            <a:spLocks noChangeArrowheads="1"/>
          </p:cNvSpPr>
          <p:nvPr/>
        </p:nvSpPr>
        <p:spPr bwMode="auto">
          <a:xfrm>
            <a:off x="971550" y="5949950"/>
            <a:ext cx="7545388"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63538" indent="-363538"/>
            <a:r>
              <a:rPr lang="en-US" sz="1200" b="0">
                <a:solidFill>
                  <a:srgbClr val="000066"/>
                </a:solidFill>
              </a:rPr>
              <a:t>Results of the analysis have been used results were used for experimental setup intended for investigation of aerosol deposition.</a:t>
            </a:r>
            <a:endParaRPr lang="ru-RU" sz="1200" b="0">
              <a:solidFill>
                <a:srgbClr val="000066"/>
              </a:solidFill>
            </a:endParaRPr>
          </a:p>
        </p:txBody>
      </p:sp>
      <p:sp>
        <p:nvSpPr>
          <p:cNvPr id="920638" name="Rectangle 62"/>
          <p:cNvSpPr>
            <a:spLocks noChangeArrowheads="1"/>
          </p:cNvSpPr>
          <p:nvPr/>
        </p:nvSpPr>
        <p:spPr bwMode="auto">
          <a:xfrm>
            <a:off x="0" y="1889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a:latin typeface="Arial Black" pitchFamily="34" charset="0"/>
              </a:rPr>
              <a:t>WP1: </a:t>
            </a:r>
            <a:r>
              <a:rPr lang="en-US" sz="2200" b="0">
                <a:latin typeface="Arial Black" pitchFamily="34" charset="0"/>
              </a:rPr>
              <a:t>Analysis of Severe Accident Scenarios (Task1)</a:t>
            </a:r>
            <a:endParaRPr lang="ru-RU" sz="2200" b="0">
              <a:latin typeface="Arial Black" pitchFamily="34" charset="0"/>
            </a:endParaRPr>
          </a:p>
        </p:txBody>
      </p:sp>
      <p:sp>
        <p:nvSpPr>
          <p:cNvPr id="920639" name="Text Box 63"/>
          <p:cNvSpPr txBox="1">
            <a:spLocks noChangeArrowheads="1"/>
          </p:cNvSpPr>
          <p:nvPr/>
        </p:nvSpPr>
        <p:spPr bwMode="auto">
          <a:xfrm>
            <a:off x="8890000" y="6613525"/>
            <a:ext cx="2540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6</a:t>
            </a:r>
            <a:endParaRPr lang="ru-RU" sz="1000">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02" name="Rectangle 2"/>
          <p:cNvSpPr>
            <a:spLocks noGrp="1" noChangeArrowheads="1"/>
          </p:cNvSpPr>
          <p:nvPr>
            <p:ph type="title"/>
          </p:nvPr>
        </p:nvSpPr>
        <p:spPr>
          <a:xfrm>
            <a:off x="971550" y="488950"/>
            <a:ext cx="7581900" cy="1139825"/>
          </a:xfrm>
        </p:spPr>
        <p:txBody>
          <a:bodyPr/>
          <a:lstStyle/>
          <a:p>
            <a:r>
              <a:rPr lang="en-US" sz="1700" b="1"/>
              <a:t>The analysis of aerosols release condition in the bath of melting corium</a:t>
            </a:r>
            <a:endParaRPr lang="ru-RU" sz="1700" b="1"/>
          </a:p>
        </p:txBody>
      </p:sp>
      <p:pic>
        <p:nvPicPr>
          <p:cNvPr id="921603" name="Picture 3" descr="010194,842_Hefest Temperature"/>
          <p:cNvPicPr>
            <a:picLocks noChangeAspect="1" noChangeArrowheads="1"/>
          </p:cNvPicPr>
          <p:nvPr>
            <p:ph sz="half" idx="1"/>
          </p:nvPr>
        </p:nvPicPr>
        <p:blipFill>
          <a:blip r:embed="rId4" cstate="print">
            <a:extLst>
              <a:ext uri="{28A0092B-C50C-407E-A947-70E740481C1C}">
                <a14:useLocalDpi xmlns:a14="http://schemas.microsoft.com/office/drawing/2010/main" val="0"/>
              </a:ext>
            </a:extLst>
          </a:blip>
          <a:srcRect/>
          <a:stretch>
            <a:fillRect/>
          </a:stretch>
        </p:blipFill>
        <p:spPr>
          <a:xfrm>
            <a:off x="250825" y="1700213"/>
            <a:ext cx="3241675" cy="2182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921604" name="Object 4"/>
          <p:cNvGraphicFramePr>
            <a:graphicFrameLocks noChangeAspect="1"/>
          </p:cNvGraphicFramePr>
          <p:nvPr>
            <p:ph sz="quarter" idx="2"/>
          </p:nvPr>
        </p:nvGraphicFramePr>
        <p:xfrm>
          <a:off x="3851275" y="2168525"/>
          <a:ext cx="4081463" cy="1023938"/>
        </p:xfrm>
        <a:graphic>
          <a:graphicData uri="http://schemas.openxmlformats.org/presentationml/2006/ole">
            <mc:AlternateContent xmlns:mc="http://schemas.openxmlformats.org/markup-compatibility/2006">
              <mc:Choice xmlns:v="urn:schemas-microsoft-com:vml" Requires="v">
                <p:oleObj spid="_x0000_s921649" name="Документ" r:id="rId5" imgW="6082124" imgH="2871252" progId="Word.Document.8">
                  <p:embed/>
                </p:oleObj>
              </mc:Choice>
              <mc:Fallback>
                <p:oleObj name="Документ" r:id="rId5" imgW="6082124" imgH="2871252" progId="Word.Document.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l="11838" t="4639" r="-592" b="42755"/>
                      <a:stretch>
                        <a:fillRect/>
                      </a:stretch>
                    </p:blipFill>
                    <p:spPr bwMode="auto">
                      <a:xfrm>
                        <a:off x="3851275" y="2168525"/>
                        <a:ext cx="4081463" cy="1023938"/>
                      </a:xfrm>
                      <a:prstGeom prst="rect">
                        <a:avLst/>
                      </a:prstGeom>
                      <a:solidFill>
                        <a:schemeClr val="bg1"/>
                      </a:solidFill>
                      <a:ln w="9525">
                        <a:solidFill>
                          <a:schemeClr val="tx1"/>
                        </a:solidFill>
                        <a:miter lim="800000"/>
                        <a:headEnd/>
                        <a:tailEnd/>
                      </a:ln>
                    </p:spPr>
                  </p:pic>
                </p:oleObj>
              </mc:Fallback>
            </mc:AlternateContent>
          </a:graphicData>
        </a:graphic>
      </p:graphicFrame>
      <p:sp>
        <p:nvSpPr>
          <p:cNvPr id="921605" name="Rectangle 5"/>
          <p:cNvSpPr>
            <a:spLocks noChangeArrowheads="1"/>
          </p:cNvSpPr>
          <p:nvPr/>
        </p:nvSpPr>
        <p:spPr bwMode="auto">
          <a:xfrm>
            <a:off x="539750" y="4005263"/>
            <a:ext cx="2851150"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200">
                <a:solidFill>
                  <a:srgbClr val="000000"/>
                </a:solidFill>
              </a:rPr>
              <a:t>Temperature distribution in a core catcher (calculations by means of code HEFEST-CATCHER)</a:t>
            </a:r>
            <a:endParaRPr lang="ru-RU" sz="1200">
              <a:solidFill>
                <a:srgbClr val="000000"/>
              </a:solidFill>
            </a:endParaRPr>
          </a:p>
        </p:txBody>
      </p:sp>
      <p:sp>
        <p:nvSpPr>
          <p:cNvPr id="921606" name="Rectangle 6"/>
          <p:cNvSpPr>
            <a:spLocks noChangeArrowheads="1"/>
          </p:cNvSpPr>
          <p:nvPr/>
        </p:nvSpPr>
        <p:spPr bwMode="auto">
          <a:xfrm>
            <a:off x="792163" y="5589588"/>
            <a:ext cx="813593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sz="1400">
                <a:solidFill>
                  <a:schemeClr val="tx1"/>
                </a:solidFill>
              </a:rPr>
              <a:t>For experimental investigation of fission products release the parameters relevant for molten pool in the reactor vessel are chosen.</a:t>
            </a:r>
            <a:endParaRPr lang="ru-RU" sz="1400">
              <a:solidFill>
                <a:schemeClr val="tx1"/>
              </a:solidFill>
            </a:endParaRPr>
          </a:p>
        </p:txBody>
      </p:sp>
      <p:sp>
        <p:nvSpPr>
          <p:cNvPr id="921607" name="Rectangle 7"/>
          <p:cNvSpPr>
            <a:spLocks noChangeArrowheads="1"/>
          </p:cNvSpPr>
          <p:nvPr/>
        </p:nvSpPr>
        <p:spPr bwMode="auto">
          <a:xfrm>
            <a:off x="3492500" y="1290638"/>
            <a:ext cx="57959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a:solidFill>
                  <a:schemeClr val="tx1"/>
                </a:solidFill>
              </a:rPr>
              <a:t>Accident – large break (Dnom 346) in case of </a:t>
            </a:r>
            <a:br>
              <a:rPr lang="en-US" sz="1400">
                <a:solidFill>
                  <a:schemeClr val="tx1"/>
                </a:solidFill>
              </a:rPr>
            </a:br>
            <a:r>
              <a:rPr lang="en-US" sz="1400">
                <a:solidFill>
                  <a:schemeClr val="tx1"/>
                </a:solidFill>
              </a:rPr>
              <a:t>rupture of PRZR surge line accompanied by a complete blackout</a:t>
            </a:r>
            <a:endParaRPr lang="ru-RU">
              <a:solidFill>
                <a:schemeClr val="tx1"/>
              </a:solidFill>
            </a:endParaRPr>
          </a:p>
        </p:txBody>
      </p:sp>
      <p:graphicFrame>
        <p:nvGraphicFramePr>
          <p:cNvPr id="921608" name="Group 8"/>
          <p:cNvGraphicFramePr>
            <a:graphicFrameLocks noGrp="1"/>
          </p:cNvGraphicFramePr>
          <p:nvPr>
            <p:ph sz="quarter" idx="3"/>
          </p:nvPr>
        </p:nvGraphicFramePr>
        <p:xfrm>
          <a:off x="3851275" y="3789363"/>
          <a:ext cx="4079875" cy="1162050"/>
        </p:xfrm>
        <a:graphic>
          <a:graphicData uri="http://schemas.openxmlformats.org/drawingml/2006/table">
            <a:tbl>
              <a:tblPr/>
              <a:tblGrid>
                <a:gridCol w="833438"/>
                <a:gridCol w="1139825"/>
                <a:gridCol w="525462"/>
                <a:gridCol w="501650"/>
                <a:gridCol w="550863"/>
                <a:gridCol w="528637"/>
              </a:tblGrid>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Time, s</a:t>
                      </a:r>
                      <a:endParaRPr kumimoji="0" lang="en-US" sz="800" b="1" i="0" u="none" strike="noStrike" cap="none" normalizeH="0" baseline="0" smtClean="0">
                        <a:ln>
                          <a:noFill/>
                        </a:ln>
                        <a:solidFill>
                          <a:srgbClr val="0000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Temperature of corium, К</a:t>
                      </a:r>
                      <a:endParaRPr kumimoji="0" lang="en-US" sz="800" b="1" i="0" u="none" strike="noStrike" cap="none" normalizeH="0" baseline="0" smtClean="0">
                        <a:ln>
                          <a:noFill/>
                        </a:ln>
                        <a:solidFill>
                          <a:srgbClr val="0000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UO</a:t>
                      </a:r>
                      <a:r>
                        <a:rPr kumimoji="0" lang="en-US" sz="800" b="0" i="0" u="none" strike="noStrike" cap="none" normalizeH="0" baseline="-30000" smtClean="0">
                          <a:ln>
                            <a:noFill/>
                          </a:ln>
                          <a:solidFill>
                            <a:srgbClr val="000066"/>
                          </a:solidFill>
                          <a:effectLst/>
                          <a:latin typeface="Arial" pitchFamily="34" charset="0"/>
                          <a:cs typeface="Times New Roman" pitchFamily="18" charset="0"/>
                        </a:rPr>
                        <a:t>2</a:t>
                      </a:r>
                      <a:r>
                        <a:rPr kumimoji="0" lang="en-US" sz="800" b="0" i="0" u="none" strike="noStrike" cap="none" normalizeH="0" baseline="0" smtClean="0">
                          <a:ln>
                            <a:noFill/>
                          </a:ln>
                          <a:solidFill>
                            <a:srgbClr val="000066"/>
                          </a:solidFill>
                          <a:effectLst/>
                          <a:latin typeface="Arial" pitchFamily="34" charset="0"/>
                          <a:cs typeface="Times New Roman" pitchFamily="18" charset="0"/>
                        </a:rPr>
                        <a:t>,</a:t>
                      </a:r>
                      <a:endParaRPr kumimoji="0" lang="ru-RU" sz="800" b="1" i="0" u="none" strike="noStrike" cap="none" normalizeH="0" baseline="0" smtClean="0">
                        <a:ln>
                          <a:noFill/>
                        </a:ln>
                        <a:solidFill>
                          <a:srgbClr val="000066"/>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Mass share %</a:t>
                      </a:r>
                      <a:endParaRPr kumimoji="0" lang="en-US" sz="800" b="1" i="0" u="none" strike="noStrike" cap="none" normalizeH="0" baseline="0" smtClean="0">
                        <a:ln>
                          <a:noFill/>
                        </a:ln>
                        <a:solidFill>
                          <a:srgbClr val="0000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ZrO</a:t>
                      </a:r>
                      <a:r>
                        <a:rPr kumimoji="0" lang="en-US" sz="800" b="0" i="0" u="none" strike="noStrike" cap="none" normalizeH="0" baseline="-30000" smtClean="0">
                          <a:ln>
                            <a:noFill/>
                          </a:ln>
                          <a:solidFill>
                            <a:srgbClr val="000066"/>
                          </a:solidFill>
                          <a:effectLst/>
                          <a:latin typeface="Arial" pitchFamily="34" charset="0"/>
                          <a:cs typeface="Times New Roman" pitchFamily="18" charset="0"/>
                        </a:rPr>
                        <a:t>2</a:t>
                      </a:r>
                      <a:endParaRPr kumimoji="0" lang="ru-RU" sz="800" b="1" i="0" u="none" strike="noStrike" cap="none" normalizeH="0" baseline="0" smtClean="0">
                        <a:ln>
                          <a:noFill/>
                        </a:ln>
                        <a:solidFill>
                          <a:srgbClr val="000066"/>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Mass share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Zr</a:t>
                      </a:r>
                      <a:endParaRPr kumimoji="0" lang="ru-RU" sz="800" b="1" i="0" u="none" strike="noStrike" cap="none" normalizeH="0" baseline="0" smtClean="0">
                        <a:ln>
                          <a:noFill/>
                        </a:ln>
                        <a:solidFill>
                          <a:srgbClr val="000066"/>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 Mass share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Steel</a:t>
                      </a:r>
                      <a:endParaRPr kumimoji="0" lang="ru-RU" sz="800" b="1" i="0" u="none" strike="noStrike" cap="none" normalizeH="0" baseline="0" smtClean="0">
                        <a:ln>
                          <a:noFill/>
                        </a:ln>
                        <a:solidFill>
                          <a:srgbClr val="000066"/>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66"/>
                          </a:solidFill>
                          <a:effectLst/>
                          <a:latin typeface="Arial" pitchFamily="34" charset="0"/>
                          <a:cs typeface="Times New Roman" pitchFamily="18" charset="0"/>
                        </a:rPr>
                        <a:t> Mass share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95263">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9 000</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3 005</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71,1</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10,7</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5,1</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13,0</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93675">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10 000</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2920</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56,1</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8,4</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40</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31,5</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93675">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11 000</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2620</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48,6</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7,3</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3,5</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800" b="1" i="0" u="none" strike="noStrike" cap="none" normalizeH="0" baseline="0" smtClean="0">
                          <a:ln>
                            <a:noFill/>
                          </a:ln>
                          <a:solidFill>
                            <a:srgbClr val="000066"/>
                          </a:solidFill>
                          <a:effectLst/>
                          <a:latin typeface="Arial" pitchFamily="34" charset="0"/>
                          <a:cs typeface="Times New Roman" pitchFamily="18" charset="0"/>
                        </a:rPr>
                        <a:t>40,0</a:t>
                      </a:r>
                      <a:endParaRPr kumimoji="0" lang="en-US" sz="8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921645" name="Rectangle 45"/>
          <p:cNvSpPr>
            <a:spLocks noChangeArrowheads="1"/>
          </p:cNvSpPr>
          <p:nvPr/>
        </p:nvSpPr>
        <p:spPr bwMode="auto">
          <a:xfrm>
            <a:off x="3708400" y="3357563"/>
            <a:ext cx="56880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solidFill>
                  <a:schemeClr val="tx1"/>
                </a:solidFill>
              </a:rPr>
              <a:t>Temperature and mass share of molten-pool materials in reactor vessel</a:t>
            </a:r>
            <a:endParaRPr lang="ru-RU">
              <a:solidFill>
                <a:schemeClr val="tx1"/>
              </a:solidFill>
            </a:endParaRPr>
          </a:p>
        </p:txBody>
      </p:sp>
      <p:sp>
        <p:nvSpPr>
          <p:cNvPr id="921646" name="Rectangle 46"/>
          <p:cNvSpPr>
            <a:spLocks noChangeArrowheads="1"/>
          </p:cNvSpPr>
          <p:nvPr/>
        </p:nvSpPr>
        <p:spPr bwMode="auto">
          <a:xfrm>
            <a:off x="0" y="1889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a:latin typeface="Arial Black" pitchFamily="34" charset="0"/>
              </a:rPr>
              <a:t>WP1: </a:t>
            </a:r>
            <a:r>
              <a:rPr lang="en-US" sz="2200" b="0">
                <a:latin typeface="Arial Black" pitchFamily="34" charset="0"/>
              </a:rPr>
              <a:t>Analysis of Severe Accident Scenarios (Task1)</a:t>
            </a:r>
            <a:endParaRPr lang="ru-RU" sz="2200" b="0">
              <a:latin typeface="Arial Black" pitchFamily="34" charset="0"/>
            </a:endParaRPr>
          </a:p>
        </p:txBody>
      </p:sp>
      <p:sp>
        <p:nvSpPr>
          <p:cNvPr id="921647" name="Rectangle 47"/>
          <p:cNvSpPr>
            <a:spLocks noChangeArrowheads="1"/>
          </p:cNvSpPr>
          <p:nvPr/>
        </p:nvSpPr>
        <p:spPr bwMode="auto">
          <a:xfrm>
            <a:off x="3851275" y="1808163"/>
            <a:ext cx="4640263"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749300"/>
            <a:r>
              <a:rPr lang="en-US">
                <a:solidFill>
                  <a:schemeClr val="tx1"/>
                </a:solidFill>
              </a:rPr>
              <a:t>Temperature and mass share of molten-pool</a:t>
            </a:r>
            <a:r>
              <a:rPr lang="en-US" b="0">
                <a:solidFill>
                  <a:schemeClr val="tx1"/>
                </a:solidFill>
              </a:rPr>
              <a:t> </a:t>
            </a:r>
            <a:r>
              <a:rPr lang="en-US">
                <a:solidFill>
                  <a:schemeClr val="tx1"/>
                </a:solidFill>
              </a:rPr>
              <a:t>materials in the core catcher.</a:t>
            </a:r>
          </a:p>
        </p:txBody>
      </p:sp>
      <p:sp>
        <p:nvSpPr>
          <p:cNvPr id="921648" name="Text Box 48"/>
          <p:cNvSpPr txBox="1">
            <a:spLocks noChangeArrowheads="1"/>
          </p:cNvSpPr>
          <p:nvPr/>
        </p:nvSpPr>
        <p:spPr bwMode="auto">
          <a:xfrm>
            <a:off x="8890000" y="6613525"/>
            <a:ext cx="2540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7</a:t>
            </a:r>
            <a:endParaRPr lang="ru-RU" sz="1000">
              <a:latin typeface="Arial" pitchFamily="34" charset="0"/>
            </a:endParaRPr>
          </a:p>
        </p:txBody>
      </p:sp>
    </p:spTree>
  </p:cSld>
  <p:clrMapOvr>
    <a:masterClrMapping/>
  </p:clrMapOvr>
  <p:transition advClick="0">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a:xfrm>
            <a:off x="792163" y="908050"/>
            <a:ext cx="7772400" cy="431800"/>
          </a:xfrm>
        </p:spPr>
        <p:txBody>
          <a:bodyPr/>
          <a:lstStyle/>
          <a:p>
            <a:r>
              <a:rPr lang="en-US" sz="1800">
                <a:cs typeface="Times New Roman" pitchFamily="18" charset="0"/>
              </a:rPr>
              <a:t>The boundary conditions for “Iodine” experiments research</a:t>
            </a:r>
            <a:r>
              <a:rPr lang="en-US" sz="1100" u="sng">
                <a:solidFill>
                  <a:schemeClr val="bg1"/>
                </a:solidFill>
                <a:cs typeface="Times New Roman" pitchFamily="18" charset="0"/>
              </a:rPr>
              <a:t> </a:t>
            </a:r>
            <a:endParaRPr lang="ru-RU" sz="1100" u="sng">
              <a:solidFill>
                <a:schemeClr val="bg1"/>
              </a:solidFill>
              <a:cs typeface="Times New Roman" pitchFamily="18" charset="0"/>
            </a:endParaRPr>
          </a:p>
        </p:txBody>
      </p:sp>
      <p:graphicFrame>
        <p:nvGraphicFramePr>
          <p:cNvPr id="922651" name="Group 27"/>
          <p:cNvGraphicFramePr>
            <a:graphicFrameLocks noGrp="1"/>
          </p:cNvGraphicFramePr>
          <p:nvPr>
            <p:ph sz="half" idx="2"/>
          </p:nvPr>
        </p:nvGraphicFramePr>
        <p:xfrm>
          <a:off x="1331913" y="4149725"/>
          <a:ext cx="6472237" cy="1839913"/>
        </p:xfrm>
        <a:graphic>
          <a:graphicData uri="http://schemas.openxmlformats.org/drawingml/2006/table">
            <a:tbl>
              <a:tblPr/>
              <a:tblGrid>
                <a:gridCol w="3468687"/>
                <a:gridCol w="3003550"/>
              </a:tblGrid>
              <a:tr h="257175">
                <a:tc>
                  <a:txBody>
                    <a:bodyPr/>
                    <a:lstStyle/>
                    <a:p>
                      <a:pPr marL="334963" marR="0" lvl="0" indent="-334963" algn="ctr" defTabSz="892175"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Parameter</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34963" marR="0" lvl="0" indent="-334963" algn="ctr" defTabSz="892175"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Value</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2888">
                <a:tc>
                  <a:txBody>
                    <a:bodyPr/>
                    <a:lstStyle/>
                    <a:p>
                      <a:pPr marL="334963" marR="0" lvl="0" indent="-334963" algn="l" defTabSz="892175"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Temperature of medium</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34963" marR="0" lvl="0" indent="-334963" algn="l" defTabSz="892175"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Up to 120-160 degr. С</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17550">
                <a:tc>
                  <a:txBody>
                    <a:bodyPr/>
                    <a:lstStyle/>
                    <a:p>
                      <a:pPr marL="87313" marR="0" lvl="0" indent="-87313" algn="l" defTabSz="914400" rtl="0" eaLnBrk="1" fontAlgn="base" latinLnBrk="0" hangingPunct="1">
                        <a:lnSpc>
                          <a:spcPct val="100000"/>
                        </a:lnSpc>
                        <a:spcBef>
                          <a:spcPct val="0"/>
                        </a:spcBef>
                        <a:spcAft>
                          <a:spcPct val="0"/>
                        </a:spcAft>
                        <a:buClrTx/>
                        <a:buSzTx/>
                        <a:buFontTx/>
                        <a:buNone/>
                        <a:tabLst>
                          <a:tab pos="457200" algn="l"/>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Gamma-radiation dose rate during 24 hours after beginning accident (integral dose)</a:t>
                      </a:r>
                      <a:endParaRPr kumimoji="0" lang="ru-RU" sz="1000" b="1" i="0" u="none" strike="noStrike" cap="none" normalizeH="0" baseline="0" smtClean="0">
                        <a:ln>
                          <a:noFill/>
                        </a:ln>
                        <a:solidFill>
                          <a:srgbClr val="000066"/>
                        </a:solidFill>
                        <a:effectLst/>
                        <a:latin typeface="Arial" pitchFamily="34" charset="0"/>
                        <a:cs typeface="Times New Roman" pitchFamily="18" charset="0"/>
                      </a:endParaRPr>
                    </a:p>
                    <a:p>
                      <a:pPr marL="87313" marR="0" lvl="0" indent="-87313" algn="l" defTabSz="914400" rtl="0" eaLnBrk="0" fontAlgn="base" latinLnBrk="0" hangingPunct="0">
                        <a:lnSpc>
                          <a:spcPct val="100000"/>
                        </a:lnSpc>
                        <a:spcBef>
                          <a:spcPct val="0"/>
                        </a:spcBef>
                        <a:spcAft>
                          <a:spcPct val="0"/>
                        </a:spcAft>
                        <a:buClrTx/>
                        <a:buSzTx/>
                        <a:buFont typeface="Times New Roman" pitchFamily="18" charset="0"/>
                        <a:buChar char="-"/>
                        <a:tabLst>
                          <a:tab pos="457200" algn="l"/>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i</a:t>
                      </a:r>
                      <a:r>
                        <a:rPr kumimoji="0" lang="ru-RU" sz="1000" b="1" i="0" u="none" strike="noStrike" cap="none" normalizeH="0" baseline="0" smtClean="0">
                          <a:ln>
                            <a:noFill/>
                          </a:ln>
                          <a:solidFill>
                            <a:srgbClr val="000066"/>
                          </a:solidFill>
                          <a:effectLst/>
                          <a:latin typeface="Arial" pitchFamily="34" charset="0"/>
                          <a:cs typeface="Times New Roman" pitchFamily="18" charset="0"/>
                        </a:rPr>
                        <a:t>n air</a:t>
                      </a:r>
                      <a:r>
                        <a:rPr kumimoji="0" lang="en-US" sz="1000" b="1" i="0" u="none" strike="noStrike" cap="none" normalizeH="0" baseline="0" smtClean="0">
                          <a:ln>
                            <a:noFill/>
                          </a:ln>
                          <a:solidFill>
                            <a:srgbClr val="000066"/>
                          </a:solidFill>
                          <a:effectLst/>
                          <a:latin typeface="Arial" pitchFamily="34" charset="0"/>
                          <a:cs typeface="Times New Roman" pitchFamily="18" charset="0"/>
                        </a:rPr>
                        <a:t> </a:t>
                      </a:r>
                      <a:endParaRPr kumimoji="0" lang="ru-RU" sz="1000" b="1" i="0" u="none" strike="noStrike" cap="none" normalizeH="0" baseline="0" smtClean="0">
                        <a:ln>
                          <a:noFill/>
                        </a:ln>
                        <a:solidFill>
                          <a:srgbClr val="000066"/>
                        </a:solidFill>
                        <a:effectLst/>
                        <a:latin typeface="Arial" pitchFamily="34" charset="0"/>
                        <a:cs typeface="Times New Roman" pitchFamily="18" charset="0"/>
                      </a:endParaRPr>
                    </a:p>
                    <a:p>
                      <a:pPr marL="87313" marR="0" lvl="0" indent="-87313" algn="l" defTabSz="914400" rtl="0" eaLnBrk="0" fontAlgn="base" latinLnBrk="0" hangingPunct="0">
                        <a:lnSpc>
                          <a:spcPct val="100000"/>
                        </a:lnSpc>
                        <a:spcBef>
                          <a:spcPct val="0"/>
                        </a:spcBef>
                        <a:spcAft>
                          <a:spcPct val="0"/>
                        </a:spcAft>
                        <a:buClrTx/>
                        <a:buSzTx/>
                        <a:buFont typeface="Times New Roman" pitchFamily="18" charset="0"/>
                        <a:buChar char="-"/>
                        <a:tabLst>
                          <a:tab pos="457200" algn="l"/>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in water</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34963" marR="0" lvl="0" indent="-334963" algn="l" defTabSz="892175"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rgbClr val="000066"/>
                        </a:solidFill>
                        <a:effectLst/>
                        <a:latin typeface="Arial" pitchFamily="34" charset="0"/>
                        <a:cs typeface="Times New Roman" pitchFamily="18" charset="0"/>
                      </a:endParaRPr>
                    </a:p>
                    <a:p>
                      <a:pPr marL="334963" marR="0" lvl="0" indent="-334963" algn="l" defTabSz="892175"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rgbClr val="000066"/>
                        </a:solidFill>
                        <a:effectLst/>
                        <a:latin typeface="Arial" pitchFamily="34" charset="0"/>
                        <a:cs typeface="Times New Roman" pitchFamily="18" charset="0"/>
                      </a:endParaRPr>
                    </a:p>
                    <a:p>
                      <a:pPr marL="334963" marR="0" lvl="0" indent="-334963" algn="l" defTabSz="892175"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1-70 кGr/h (360 кGr/day)</a:t>
                      </a:r>
                      <a:endParaRPr kumimoji="0" lang="ru-RU" sz="1000" b="1" i="0" u="none" strike="noStrike" cap="none" normalizeH="0" baseline="0" smtClean="0">
                        <a:ln>
                          <a:noFill/>
                        </a:ln>
                        <a:solidFill>
                          <a:srgbClr val="000066"/>
                        </a:solidFill>
                        <a:effectLst/>
                        <a:latin typeface="Arial" pitchFamily="34" charset="0"/>
                        <a:cs typeface="Times New Roman" pitchFamily="18" charset="0"/>
                      </a:endParaRPr>
                    </a:p>
                    <a:p>
                      <a:pPr marL="334963" marR="0" lvl="0" indent="-334963" algn="l" defTabSz="892175"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2-25 </a:t>
                      </a:r>
                      <a:r>
                        <a:rPr kumimoji="0" lang="ru-RU" sz="1000" b="1" i="0" u="none" strike="noStrike" cap="none" normalizeH="0" baseline="0" smtClean="0">
                          <a:ln>
                            <a:noFill/>
                          </a:ln>
                          <a:solidFill>
                            <a:srgbClr val="000066"/>
                          </a:solidFill>
                          <a:effectLst/>
                          <a:latin typeface="Arial" pitchFamily="34" charset="0"/>
                          <a:cs typeface="Times New Roman" pitchFamily="18" charset="0"/>
                        </a:rPr>
                        <a:t>к</a:t>
                      </a:r>
                      <a:r>
                        <a:rPr kumimoji="0" lang="en-US" sz="1000" b="1" i="0" u="none" strike="noStrike" cap="none" normalizeH="0" baseline="0" smtClean="0">
                          <a:ln>
                            <a:noFill/>
                          </a:ln>
                          <a:solidFill>
                            <a:srgbClr val="000066"/>
                          </a:solidFill>
                          <a:effectLst/>
                          <a:latin typeface="Arial" pitchFamily="34" charset="0"/>
                          <a:cs typeface="Times New Roman" pitchFamily="18" charset="0"/>
                        </a:rPr>
                        <a:t>Gr/h (170 кGr/day, up to 500 </a:t>
                      </a:r>
                      <a:r>
                        <a:rPr kumimoji="0" lang="ru-RU" sz="1000" b="1" i="0" u="none" strike="noStrike" cap="none" normalizeH="0" baseline="0" smtClean="0">
                          <a:ln>
                            <a:noFill/>
                          </a:ln>
                          <a:solidFill>
                            <a:srgbClr val="000066"/>
                          </a:solidFill>
                          <a:effectLst/>
                          <a:latin typeface="Arial" pitchFamily="34" charset="0"/>
                          <a:cs typeface="Times New Roman" pitchFamily="18" charset="0"/>
                        </a:rPr>
                        <a:t>к</a:t>
                      </a:r>
                      <a:r>
                        <a:rPr kumimoji="0" lang="en-US" sz="1000" b="1" i="0" u="none" strike="noStrike" cap="none" normalizeH="0" baseline="0" smtClean="0">
                          <a:ln>
                            <a:noFill/>
                          </a:ln>
                          <a:solidFill>
                            <a:srgbClr val="000066"/>
                          </a:solidFill>
                          <a:effectLst/>
                          <a:latin typeface="Arial" pitchFamily="34" charset="0"/>
                          <a:cs typeface="Times New Roman" pitchFamily="18" charset="0"/>
                        </a:rPr>
                        <a:t>Gr/30 days)</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334963" marR="0" lvl="0" indent="-334963" algn="l" defTabSz="892175"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66"/>
                          </a:solidFill>
                          <a:effectLst/>
                          <a:latin typeface="Arial" pitchFamily="34" charset="0"/>
                          <a:cs typeface="Times New Roman" pitchFamily="18" charset="0"/>
                        </a:rPr>
                        <a:t>Н</a:t>
                      </a:r>
                      <a:r>
                        <a:rPr kumimoji="0" lang="ru-RU" sz="1000" b="1" i="0" u="none" strike="noStrike" cap="none" normalizeH="0" baseline="-30000" smtClean="0">
                          <a:ln>
                            <a:noFill/>
                          </a:ln>
                          <a:solidFill>
                            <a:srgbClr val="000066"/>
                          </a:solidFill>
                          <a:effectLst/>
                          <a:latin typeface="Arial" pitchFamily="34" charset="0"/>
                          <a:cs typeface="Times New Roman" pitchFamily="18" charset="0"/>
                        </a:rPr>
                        <a:t>3</a:t>
                      </a:r>
                      <a:r>
                        <a:rPr kumimoji="0" lang="ru-RU" sz="1000" b="1" i="0" u="none" strike="noStrike" cap="none" normalizeH="0" baseline="0" smtClean="0">
                          <a:ln>
                            <a:noFill/>
                          </a:ln>
                          <a:solidFill>
                            <a:srgbClr val="000066"/>
                          </a:solidFill>
                          <a:effectLst/>
                          <a:latin typeface="Arial" pitchFamily="34" charset="0"/>
                          <a:cs typeface="Times New Roman" pitchFamily="18" charset="0"/>
                        </a:rPr>
                        <a:t>ВО</a:t>
                      </a:r>
                      <a:r>
                        <a:rPr kumimoji="0" lang="ru-RU" sz="1000" b="1" i="0" u="none" strike="noStrike" cap="none" normalizeH="0" baseline="-30000" smtClean="0">
                          <a:ln>
                            <a:noFill/>
                          </a:ln>
                          <a:solidFill>
                            <a:srgbClr val="000066"/>
                          </a:solidFill>
                          <a:effectLst/>
                          <a:latin typeface="Arial" pitchFamily="34" charset="0"/>
                          <a:cs typeface="Times New Roman" pitchFamily="18" charset="0"/>
                        </a:rPr>
                        <a:t>3</a:t>
                      </a:r>
                      <a:r>
                        <a:rPr kumimoji="0" lang="ru-RU" sz="1000" b="1" i="0" u="none" strike="noStrike" cap="none" normalizeH="0" baseline="0" smtClean="0">
                          <a:ln>
                            <a:noFill/>
                          </a:ln>
                          <a:solidFill>
                            <a:srgbClr val="000066"/>
                          </a:solidFill>
                          <a:effectLst/>
                          <a:latin typeface="Arial" pitchFamily="34" charset="0"/>
                          <a:cs typeface="Times New Roman" pitchFamily="18" charset="0"/>
                        </a:rPr>
                        <a:t> </a:t>
                      </a:r>
                      <a:r>
                        <a:rPr kumimoji="0" lang="en-US" sz="1000" b="1" i="0" u="none" strike="noStrike" cap="none" normalizeH="0" baseline="0" smtClean="0">
                          <a:ln>
                            <a:noFill/>
                          </a:ln>
                          <a:solidFill>
                            <a:srgbClr val="000066"/>
                          </a:solidFill>
                          <a:effectLst/>
                          <a:latin typeface="Arial" pitchFamily="34" charset="0"/>
                          <a:cs typeface="Times New Roman" pitchFamily="18" charset="0"/>
                        </a:rPr>
                        <a:t>concentration in water</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34963" marR="0" lvl="0" indent="-334963" algn="l" defTabSz="892175"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15-16 g/l</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2888">
                <a:tc>
                  <a:txBody>
                    <a:bodyPr/>
                    <a:lstStyle/>
                    <a:p>
                      <a:pPr marL="334963" marR="0" lvl="0" indent="-334963" algn="l" defTabSz="892175"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рН in water</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34963" marR="0" lvl="0" indent="-334963" algn="l" defTabSz="892175"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66"/>
                          </a:solidFill>
                          <a:effectLst/>
                          <a:latin typeface="Arial" pitchFamily="34" charset="0"/>
                          <a:cs typeface="Times New Roman" pitchFamily="18" charset="0"/>
                        </a:rPr>
                        <a:t>4-8</a:t>
                      </a:r>
                      <a:endParaRPr kumimoji="0" lang="en-US" sz="1000" b="1"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22648" name="Rectangle 24"/>
          <p:cNvSpPr>
            <a:spLocks noChangeArrowheads="1"/>
          </p:cNvSpPr>
          <p:nvPr/>
        </p:nvSpPr>
        <p:spPr bwMode="auto">
          <a:xfrm>
            <a:off x="1042988" y="1484313"/>
            <a:ext cx="763428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200">
                <a:solidFill>
                  <a:srgbClr val="000066"/>
                </a:solidFill>
              </a:rPr>
              <a:t>NPP-91 project</a:t>
            </a:r>
            <a:r>
              <a:rPr lang="ru-RU" sz="1200">
                <a:solidFill>
                  <a:srgbClr val="000066"/>
                </a:solidFill>
              </a:rPr>
              <a:t>: </a:t>
            </a:r>
            <a:r>
              <a:rPr lang="en-US" sz="1200">
                <a:solidFill>
                  <a:srgbClr val="000066"/>
                </a:solidFill>
              </a:rPr>
              <a:t>“Iodine” problem solved by controlling pH level in the containment at all stage of accident (by discharging KOH/NaOH solution)  --   </a:t>
            </a:r>
            <a:r>
              <a:rPr lang="ru-RU" sz="1200">
                <a:solidFill>
                  <a:srgbClr val="000066"/>
                </a:solidFill>
              </a:rPr>
              <a:t>рН</a:t>
            </a:r>
            <a:r>
              <a:rPr lang="en-US" sz="1200">
                <a:solidFill>
                  <a:srgbClr val="000066"/>
                </a:solidFill>
              </a:rPr>
              <a:t> &gt; 7 </a:t>
            </a:r>
          </a:p>
          <a:p>
            <a:r>
              <a:rPr lang="en-US" sz="1200">
                <a:solidFill>
                  <a:srgbClr val="000066"/>
                </a:solidFill>
              </a:rPr>
              <a:t>Design assumption for iodine release inside containment under conditions of pH control in the containment above the value  </a:t>
            </a:r>
          </a:p>
          <a:p>
            <a:r>
              <a:rPr lang="en-US" sz="1200">
                <a:solidFill>
                  <a:srgbClr val="000066"/>
                </a:solidFill>
              </a:rPr>
              <a:t>(EUR recommendation):</a:t>
            </a:r>
          </a:p>
          <a:p>
            <a:pPr algn="ctr"/>
            <a:r>
              <a:rPr lang="en-US" sz="1200">
                <a:solidFill>
                  <a:srgbClr val="000066"/>
                </a:solidFill>
              </a:rPr>
              <a:t>CsI (aerosol form) – 95%</a:t>
            </a:r>
          </a:p>
          <a:p>
            <a:pPr algn="ctr"/>
            <a:r>
              <a:rPr lang="en-US" sz="1200">
                <a:solidFill>
                  <a:srgbClr val="000066"/>
                </a:solidFill>
              </a:rPr>
              <a:t>I</a:t>
            </a:r>
            <a:r>
              <a:rPr lang="en-US" sz="800">
                <a:solidFill>
                  <a:srgbClr val="000066"/>
                </a:solidFill>
              </a:rPr>
              <a:t>2</a:t>
            </a:r>
            <a:r>
              <a:rPr lang="en-US" sz="1200">
                <a:solidFill>
                  <a:srgbClr val="000066"/>
                </a:solidFill>
              </a:rPr>
              <a:t> (molecular form) – 4,85%</a:t>
            </a:r>
          </a:p>
          <a:p>
            <a:pPr algn="ctr"/>
            <a:r>
              <a:rPr lang="en-US" sz="1200">
                <a:solidFill>
                  <a:srgbClr val="000066"/>
                </a:solidFill>
              </a:rPr>
              <a:t>IR (organic form) – 0,15%</a:t>
            </a:r>
          </a:p>
        </p:txBody>
      </p:sp>
      <p:sp>
        <p:nvSpPr>
          <p:cNvPr id="922649" name="Rectangle 25"/>
          <p:cNvSpPr>
            <a:spLocks noChangeArrowheads="1"/>
          </p:cNvSpPr>
          <p:nvPr/>
        </p:nvSpPr>
        <p:spPr bwMode="auto">
          <a:xfrm>
            <a:off x="1692275" y="3249613"/>
            <a:ext cx="59055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400">
                <a:solidFill>
                  <a:srgbClr val="000066"/>
                </a:solidFill>
              </a:rPr>
              <a:t>Conditions in the containment after accident with aerosol release</a:t>
            </a:r>
          </a:p>
          <a:p>
            <a:pPr algn="ctr"/>
            <a:r>
              <a:rPr lang="en-US" sz="1400">
                <a:solidFill>
                  <a:srgbClr val="000066"/>
                </a:solidFill>
              </a:rPr>
              <a:t> (CUPOL calculations and design </a:t>
            </a:r>
            <a:r>
              <a:rPr lang="ru-RU" sz="1400">
                <a:solidFill>
                  <a:srgbClr val="000066"/>
                </a:solidFill>
              </a:rPr>
              <a:t>assumption</a:t>
            </a:r>
            <a:r>
              <a:rPr lang="en-US" sz="1400">
                <a:solidFill>
                  <a:srgbClr val="000066"/>
                </a:solidFill>
              </a:rPr>
              <a:t>s</a:t>
            </a:r>
            <a:r>
              <a:rPr lang="en-US" sz="1600">
                <a:solidFill>
                  <a:srgbClr val="000066"/>
                </a:solidFill>
              </a:rPr>
              <a:t>)</a:t>
            </a:r>
            <a:endParaRPr lang="ru-RU" sz="1600">
              <a:solidFill>
                <a:srgbClr val="000066"/>
              </a:solidFill>
            </a:endParaRPr>
          </a:p>
        </p:txBody>
      </p:sp>
      <p:sp>
        <p:nvSpPr>
          <p:cNvPr id="922650" name="Rectangle 26"/>
          <p:cNvSpPr>
            <a:spLocks noChangeArrowheads="1"/>
          </p:cNvSpPr>
          <p:nvPr/>
        </p:nvSpPr>
        <p:spPr bwMode="auto">
          <a:xfrm>
            <a:off x="0" y="1889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a:latin typeface="Arial Black" pitchFamily="34" charset="0"/>
              </a:rPr>
              <a:t>WP1: </a:t>
            </a:r>
            <a:r>
              <a:rPr lang="en-US" sz="2200" b="0">
                <a:latin typeface="Arial Black" pitchFamily="34" charset="0"/>
              </a:rPr>
              <a:t>Analysis of Severe Accident Scenarios (Task1)</a:t>
            </a:r>
            <a:endParaRPr lang="ru-RU" sz="2200" b="0">
              <a:latin typeface="Arial Black" pitchFamily="34" charset="0"/>
            </a:endParaRPr>
          </a:p>
        </p:txBody>
      </p:sp>
      <p:sp>
        <p:nvSpPr>
          <p:cNvPr id="922653" name="Text Box 29"/>
          <p:cNvSpPr txBox="1">
            <a:spLocks noChangeArrowheads="1"/>
          </p:cNvSpPr>
          <p:nvPr/>
        </p:nvSpPr>
        <p:spPr bwMode="auto">
          <a:xfrm>
            <a:off x="8890000" y="6613525"/>
            <a:ext cx="2540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8</a:t>
            </a:r>
            <a:endParaRPr lang="ru-RU" sz="1000">
              <a:latin typeface="Arial" pitchFamily="34" charset="0"/>
            </a:endParaRPr>
          </a:p>
        </p:txBody>
      </p:sp>
    </p:spTree>
  </p:cSld>
  <p:clrMapOvr>
    <a:masterClrMapping/>
  </p:clrMapOvr>
  <p:transition advClick="0">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450" name="Text Box 2"/>
          <p:cNvSpPr txBox="1">
            <a:spLocks noChangeArrowheads="1"/>
          </p:cNvSpPr>
          <p:nvPr/>
        </p:nvSpPr>
        <p:spPr bwMode="auto">
          <a:xfrm>
            <a:off x="455613" y="1336675"/>
            <a:ext cx="84978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0">
                <a:solidFill>
                  <a:srgbClr val="000066"/>
                </a:solidFill>
              </a:rPr>
              <a:t>Determination of release rates of FP and corium components at different melt surface temperatures and corium oxidation indexes C</a:t>
            </a:r>
            <a:r>
              <a:rPr lang="en-US" sz="2000" b="0" baseline="-25000">
                <a:solidFill>
                  <a:srgbClr val="000066"/>
                </a:solidFill>
              </a:rPr>
              <a:t>n</a:t>
            </a:r>
            <a:endParaRPr lang="ru-RU" sz="2000" b="0" baseline="-25000">
              <a:solidFill>
                <a:srgbClr val="000066"/>
              </a:solidFill>
            </a:endParaRPr>
          </a:p>
        </p:txBody>
      </p:sp>
      <p:sp>
        <p:nvSpPr>
          <p:cNvPr id="872451" name="Rectangle 3"/>
          <p:cNvSpPr>
            <a:spLocks noChangeArrowheads="1"/>
          </p:cNvSpPr>
          <p:nvPr/>
        </p:nvSpPr>
        <p:spPr bwMode="auto">
          <a:xfrm>
            <a:off x="280988" y="2614613"/>
            <a:ext cx="7978775" cy="240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indent="539750">
              <a:buFont typeface="Wingdings" pitchFamily="2" charset="2"/>
              <a:buChar char="ü"/>
            </a:pPr>
            <a:r>
              <a:rPr lang="en-US" sz="2000" b="0" i="1">
                <a:solidFill>
                  <a:srgbClr val="000066"/>
                </a:solidFill>
              </a:rPr>
              <a:t>FP simulants: Ba, Sr, Ce, La, Mo, Ru</a:t>
            </a:r>
          </a:p>
          <a:p>
            <a:pPr indent="539750">
              <a:buFont typeface="Wingdings" pitchFamily="2" charset="2"/>
              <a:buChar char="ü"/>
            </a:pPr>
            <a:endParaRPr lang="en-US" sz="2000" b="0" i="1">
              <a:solidFill>
                <a:srgbClr val="000066"/>
              </a:solidFill>
            </a:endParaRPr>
          </a:p>
          <a:p>
            <a:pPr indent="539750">
              <a:buFont typeface="Wingdings" pitchFamily="2" charset="2"/>
              <a:buChar char="ü"/>
            </a:pPr>
            <a:r>
              <a:rPr lang="en-US" sz="2000" b="0" i="1">
                <a:solidFill>
                  <a:srgbClr val="000066"/>
                </a:solidFill>
              </a:rPr>
              <a:t>Corium components: U, Zr</a:t>
            </a:r>
          </a:p>
          <a:p>
            <a:pPr indent="539750">
              <a:buFont typeface="Wingdings" pitchFamily="2" charset="2"/>
              <a:buChar char="ü"/>
            </a:pPr>
            <a:endParaRPr lang="en-US" sz="2000" b="0" i="1">
              <a:solidFill>
                <a:srgbClr val="000066"/>
              </a:solidFill>
            </a:endParaRPr>
          </a:p>
          <a:p>
            <a:pPr indent="539750">
              <a:lnSpc>
                <a:spcPct val="120000"/>
              </a:lnSpc>
              <a:buFont typeface="Wingdings" pitchFamily="2" charset="2"/>
              <a:buChar char="ü"/>
            </a:pPr>
            <a:r>
              <a:rPr lang="ru-RU" sz="2000" b="0" i="1">
                <a:solidFill>
                  <a:srgbClr val="000066"/>
                </a:solidFill>
              </a:rPr>
              <a:t>С</a:t>
            </a:r>
            <a:r>
              <a:rPr lang="da-DK" sz="2000" b="0" i="1" baseline="-25000">
                <a:solidFill>
                  <a:srgbClr val="000066"/>
                </a:solidFill>
              </a:rPr>
              <a:t>n</a:t>
            </a:r>
            <a:r>
              <a:rPr lang="da-DK" sz="2000" b="0" i="1">
                <a:solidFill>
                  <a:srgbClr val="000066"/>
                </a:solidFill>
              </a:rPr>
              <a:t>=100(M</a:t>
            </a:r>
            <a:r>
              <a:rPr lang="da-DK" sz="2000" b="0" i="1" baseline="-25000">
                <a:solidFill>
                  <a:srgbClr val="000066"/>
                </a:solidFill>
              </a:rPr>
              <a:t>Zr,</a:t>
            </a:r>
            <a:r>
              <a:rPr lang="en-US" sz="2000" b="0" i="1" baseline="-25000">
                <a:solidFill>
                  <a:srgbClr val="000066"/>
                </a:solidFill>
                <a:sym typeface="Symbol" pitchFamily="18" charset="2"/>
              </a:rPr>
              <a:t></a:t>
            </a:r>
            <a:r>
              <a:rPr lang="da-DK" sz="2000" b="0" i="1">
                <a:solidFill>
                  <a:srgbClr val="000066"/>
                </a:solidFill>
              </a:rPr>
              <a:t>-M</a:t>
            </a:r>
            <a:r>
              <a:rPr lang="da-DK" sz="2000" b="0" i="1" baseline="-25000">
                <a:solidFill>
                  <a:srgbClr val="000066"/>
                </a:solidFill>
                <a:sym typeface="Symbol" pitchFamily="18" charset="2"/>
              </a:rPr>
              <a:t>Zr,met</a:t>
            </a:r>
            <a:r>
              <a:rPr lang="da-DK" sz="2000" b="0" i="1">
                <a:solidFill>
                  <a:srgbClr val="000066"/>
                </a:solidFill>
                <a:sym typeface="Symbol" pitchFamily="18" charset="2"/>
              </a:rPr>
              <a:t>)/ M</a:t>
            </a:r>
            <a:r>
              <a:rPr lang="da-DK" sz="2000" b="0" i="1" baseline="-25000">
                <a:solidFill>
                  <a:srgbClr val="000066"/>
                </a:solidFill>
                <a:sym typeface="Symbol" pitchFamily="18" charset="2"/>
              </a:rPr>
              <a:t>Zr,</a:t>
            </a:r>
            <a:r>
              <a:rPr lang="en-US" sz="2000" b="0" i="1" baseline="-25000">
                <a:solidFill>
                  <a:srgbClr val="000066"/>
                </a:solidFill>
                <a:sym typeface="Symbol" pitchFamily="18" charset="2"/>
              </a:rPr>
              <a:t></a:t>
            </a:r>
            <a:r>
              <a:rPr lang="da-DK" sz="2000" b="0" i="1">
                <a:solidFill>
                  <a:srgbClr val="000066"/>
                </a:solidFill>
              </a:rPr>
              <a:t>,  % </a:t>
            </a:r>
            <a:r>
              <a:rPr lang="en-US" sz="2000" b="0" i="1">
                <a:solidFill>
                  <a:srgbClr val="000066"/>
                </a:solidFill>
                <a:sym typeface="Symbol" pitchFamily="18" charset="2"/>
              </a:rPr>
              <a:t/>
            </a:r>
            <a:br>
              <a:rPr lang="en-US" sz="2000" b="0" i="1">
                <a:solidFill>
                  <a:srgbClr val="000066"/>
                </a:solidFill>
                <a:sym typeface="Symbol" pitchFamily="18" charset="2"/>
              </a:rPr>
            </a:br>
            <a:r>
              <a:rPr lang="ru-RU" sz="2000" b="0" i="1">
                <a:solidFill>
                  <a:srgbClr val="000066"/>
                </a:solidFill>
                <a:sym typeface="Symbol" pitchFamily="18" charset="2"/>
              </a:rPr>
              <a:t> </a:t>
            </a:r>
            <a:r>
              <a:rPr lang="en-US" sz="2000" b="0" i="1">
                <a:solidFill>
                  <a:srgbClr val="000066"/>
                </a:solidFill>
                <a:sym typeface="Symbol" pitchFamily="18" charset="2"/>
              </a:rPr>
              <a:t>       M</a:t>
            </a:r>
            <a:r>
              <a:rPr lang="en-US" sz="2000" b="0" i="1" baseline="-25000">
                <a:solidFill>
                  <a:srgbClr val="000066"/>
                </a:solidFill>
                <a:sym typeface="Symbol" pitchFamily="18" charset="2"/>
              </a:rPr>
              <a:t>Zr</a:t>
            </a:r>
            <a:r>
              <a:rPr lang="ru-RU" sz="2000" b="0" i="1" baseline="-25000">
                <a:solidFill>
                  <a:srgbClr val="000066"/>
                </a:solidFill>
                <a:sym typeface="Symbol" pitchFamily="18" charset="2"/>
              </a:rPr>
              <a:t>,</a:t>
            </a:r>
            <a:r>
              <a:rPr lang="en-US" sz="2000" b="0" i="1" baseline="-25000">
                <a:solidFill>
                  <a:srgbClr val="000066"/>
                </a:solidFill>
                <a:sym typeface="Symbol" pitchFamily="18" charset="2"/>
              </a:rPr>
              <a:t></a:t>
            </a:r>
            <a:r>
              <a:rPr lang="ru-RU" sz="2000" b="0" i="1">
                <a:solidFill>
                  <a:srgbClr val="000066"/>
                </a:solidFill>
              </a:rPr>
              <a:t> –</a:t>
            </a:r>
            <a:r>
              <a:rPr lang="en-US" sz="2000" b="0" i="1">
                <a:solidFill>
                  <a:srgbClr val="000066"/>
                </a:solidFill>
              </a:rPr>
              <a:t> integral mass of </a:t>
            </a:r>
            <a:r>
              <a:rPr lang="en-US" sz="2000" b="0" i="1">
                <a:solidFill>
                  <a:srgbClr val="000066"/>
                </a:solidFill>
                <a:sym typeface="Symbol" pitchFamily="18" charset="2"/>
              </a:rPr>
              <a:t>Zr in oxidized and free form</a:t>
            </a:r>
            <a:r>
              <a:rPr lang="ru-RU" sz="2000" b="0" i="1">
                <a:solidFill>
                  <a:srgbClr val="000066"/>
                </a:solidFill>
                <a:sym typeface="Symbol" pitchFamily="18" charset="2"/>
              </a:rPr>
              <a:t>; </a:t>
            </a:r>
            <a:endParaRPr lang="en-US" sz="2000" b="0" i="1">
              <a:solidFill>
                <a:srgbClr val="000066"/>
              </a:solidFill>
              <a:sym typeface="Symbol" pitchFamily="18" charset="2"/>
            </a:endParaRPr>
          </a:p>
          <a:p>
            <a:pPr indent="539750">
              <a:lnSpc>
                <a:spcPct val="120000"/>
              </a:lnSpc>
              <a:buFont typeface="Wingdings" pitchFamily="2" charset="2"/>
              <a:buNone/>
            </a:pPr>
            <a:r>
              <a:rPr lang="en-US" sz="2000" b="0" i="1">
                <a:solidFill>
                  <a:srgbClr val="000066"/>
                </a:solidFill>
                <a:sym typeface="Symbol" pitchFamily="18" charset="2"/>
              </a:rPr>
              <a:t>M</a:t>
            </a:r>
            <a:r>
              <a:rPr lang="en-US" sz="2000" b="0" i="1" baseline="-25000">
                <a:solidFill>
                  <a:srgbClr val="000066"/>
                </a:solidFill>
                <a:sym typeface="Symbol" pitchFamily="18" charset="2"/>
              </a:rPr>
              <a:t>Zr</a:t>
            </a:r>
            <a:r>
              <a:rPr lang="ru-RU" sz="2000" b="0" i="1" baseline="-25000">
                <a:solidFill>
                  <a:srgbClr val="000066"/>
                </a:solidFill>
                <a:sym typeface="Symbol" pitchFamily="18" charset="2"/>
              </a:rPr>
              <a:t>,</a:t>
            </a:r>
            <a:r>
              <a:rPr lang="en-US" sz="2000" b="0" i="1" baseline="-25000">
                <a:solidFill>
                  <a:srgbClr val="000066"/>
                </a:solidFill>
                <a:sym typeface="Symbol" pitchFamily="18" charset="2"/>
              </a:rPr>
              <a:t>met</a:t>
            </a:r>
            <a:r>
              <a:rPr lang="ru-RU" sz="2000" b="0" i="1">
                <a:solidFill>
                  <a:srgbClr val="000066"/>
                </a:solidFill>
                <a:sym typeface="Symbol" pitchFamily="18" charset="2"/>
              </a:rPr>
              <a:t> –</a:t>
            </a:r>
            <a:r>
              <a:rPr lang="en-US" sz="2000" b="0" i="1">
                <a:solidFill>
                  <a:srgbClr val="000066"/>
                </a:solidFill>
                <a:sym typeface="Symbol" pitchFamily="18" charset="2"/>
              </a:rPr>
              <a:t> mass of Zr-free</a:t>
            </a:r>
            <a:endParaRPr lang="ru-RU" sz="2000" b="0" i="1">
              <a:solidFill>
                <a:srgbClr val="000066"/>
              </a:solidFill>
              <a:sym typeface="Symbol" pitchFamily="18" charset="2"/>
            </a:endParaRPr>
          </a:p>
        </p:txBody>
      </p:sp>
      <p:sp>
        <p:nvSpPr>
          <p:cNvPr id="872453" name="Rectangle 5"/>
          <p:cNvSpPr>
            <a:spLocks noChangeArrowheads="1"/>
          </p:cNvSpPr>
          <p:nvPr/>
        </p:nvSpPr>
        <p:spPr bwMode="auto">
          <a:xfrm>
            <a:off x="758825" y="280988"/>
            <a:ext cx="7772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213" tIns="44607" rIns="89213" bIns="44607" anchor="ctr"/>
          <a:lstStyle/>
          <a:p>
            <a:pPr algn="ctr" defTabSz="892175"/>
            <a:r>
              <a:rPr lang="en-US" sz="2200" b="0">
                <a:latin typeface="Arial Black" pitchFamily="34" charset="0"/>
              </a:rPr>
              <a:t>WP2: FP release from molten corium pool</a:t>
            </a:r>
            <a:r>
              <a:rPr lang="ru-RU" sz="2200" b="0">
                <a:latin typeface="Arial Black" pitchFamily="34" charset="0"/>
              </a:rPr>
              <a:t> </a:t>
            </a:r>
            <a:r>
              <a:rPr lang="en-US" sz="2200" b="0">
                <a:latin typeface="Arial Black" pitchFamily="34" charset="0"/>
              </a:rPr>
              <a:t>(Task2)</a:t>
            </a:r>
            <a:endParaRPr lang="ru-RU" sz="2200" b="0">
              <a:latin typeface="Arial Black" pitchFamily="34" charset="0"/>
            </a:endParaRPr>
          </a:p>
        </p:txBody>
      </p:sp>
      <p:sp>
        <p:nvSpPr>
          <p:cNvPr id="872454" name="Text Box 6"/>
          <p:cNvSpPr txBox="1">
            <a:spLocks noChangeArrowheads="1"/>
          </p:cNvSpPr>
          <p:nvPr/>
        </p:nvSpPr>
        <p:spPr bwMode="auto">
          <a:xfrm>
            <a:off x="8890000" y="6613525"/>
            <a:ext cx="2540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49300">
              <a:defRPr sz="2400">
                <a:solidFill>
                  <a:schemeClr val="tx1"/>
                </a:solidFill>
                <a:latin typeface="Times New Roman" pitchFamily="18" charset="0"/>
              </a:defRPr>
            </a:lvl1pPr>
            <a:lvl2pPr defTabSz="749300">
              <a:defRPr sz="2400">
                <a:solidFill>
                  <a:schemeClr val="tx1"/>
                </a:solidFill>
                <a:latin typeface="Times New Roman" pitchFamily="18" charset="0"/>
              </a:defRPr>
            </a:lvl2pPr>
            <a:lvl3pPr defTabSz="749300">
              <a:defRPr sz="2400">
                <a:solidFill>
                  <a:schemeClr val="tx1"/>
                </a:solidFill>
                <a:latin typeface="Times New Roman" pitchFamily="18" charset="0"/>
              </a:defRPr>
            </a:lvl3pPr>
            <a:lvl4pPr defTabSz="749300">
              <a:defRPr sz="2400">
                <a:solidFill>
                  <a:schemeClr val="tx1"/>
                </a:solidFill>
                <a:latin typeface="Times New Roman" pitchFamily="18" charset="0"/>
              </a:defRPr>
            </a:lvl4pPr>
            <a:lvl5pPr defTabSz="749300">
              <a:defRPr sz="2400">
                <a:solidFill>
                  <a:schemeClr val="tx1"/>
                </a:solidFill>
                <a:latin typeface="Times New Roman" pitchFamily="18" charset="0"/>
              </a:defRPr>
            </a:lvl5pPr>
            <a:lvl6pPr defTabSz="749300" fontAlgn="base">
              <a:spcBef>
                <a:spcPct val="0"/>
              </a:spcBef>
              <a:spcAft>
                <a:spcPct val="0"/>
              </a:spcAft>
              <a:defRPr sz="2400">
                <a:solidFill>
                  <a:schemeClr val="tx1"/>
                </a:solidFill>
                <a:latin typeface="Times New Roman" pitchFamily="18" charset="0"/>
              </a:defRPr>
            </a:lvl6pPr>
            <a:lvl7pPr defTabSz="749300" fontAlgn="base">
              <a:spcBef>
                <a:spcPct val="0"/>
              </a:spcBef>
              <a:spcAft>
                <a:spcPct val="0"/>
              </a:spcAft>
              <a:defRPr sz="2400">
                <a:solidFill>
                  <a:schemeClr val="tx1"/>
                </a:solidFill>
                <a:latin typeface="Times New Roman" pitchFamily="18" charset="0"/>
              </a:defRPr>
            </a:lvl7pPr>
            <a:lvl8pPr defTabSz="749300" fontAlgn="base">
              <a:spcBef>
                <a:spcPct val="0"/>
              </a:spcBef>
              <a:spcAft>
                <a:spcPct val="0"/>
              </a:spcAft>
              <a:defRPr sz="2400">
                <a:solidFill>
                  <a:schemeClr val="tx1"/>
                </a:solidFill>
                <a:latin typeface="Times New Roman" pitchFamily="18" charset="0"/>
              </a:defRPr>
            </a:lvl8pPr>
            <a:lvl9pPr defTabSz="749300" fontAlgn="base">
              <a:spcBef>
                <a:spcPct val="0"/>
              </a:spcBef>
              <a:spcAft>
                <a:spcPct val="0"/>
              </a:spcAft>
              <a:defRPr sz="2400">
                <a:solidFill>
                  <a:schemeClr val="tx1"/>
                </a:solidFill>
                <a:latin typeface="Times New Roman" pitchFamily="18" charset="0"/>
              </a:defRPr>
            </a:lvl9pPr>
          </a:lstStyle>
          <a:p>
            <a:r>
              <a:rPr lang="en-US" sz="1000">
                <a:latin typeface="Arial" pitchFamily="34" charset="0"/>
              </a:rPr>
              <a:t>9</a:t>
            </a:r>
            <a:endParaRPr lang="ru-RU" sz="1000">
              <a:latin typeface="Arial" pitchFamily="34" charset="0"/>
            </a:endParaRPr>
          </a:p>
        </p:txBody>
      </p:sp>
      <p:sp>
        <p:nvSpPr>
          <p:cNvPr id="872455" name="Rectangle 7"/>
          <p:cNvSpPr>
            <a:spLocks noGrp="1" noChangeArrowheads="1"/>
          </p:cNvSpPr>
          <p:nvPr>
            <p:ph type="title"/>
          </p:nvPr>
        </p:nvSpPr>
        <p:spPr/>
        <p:txBody>
          <a:bodyPr/>
          <a:lstStyle/>
          <a:p>
            <a:endParaRPr lang="de-DE"/>
          </a:p>
        </p:txBody>
      </p:sp>
    </p:spTree>
  </p:cSld>
  <p:clrMapOvr>
    <a:masterClrMapping/>
  </p:clrMapOvr>
  <p:transition advClick="0">
    <p:zoom/>
  </p:transition>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Black"/>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00008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49300" rtl="0" eaLnBrk="1" fontAlgn="base" latinLnBrk="0" hangingPunct="1">
          <a:lnSpc>
            <a:spcPct val="100000"/>
          </a:lnSpc>
          <a:spcBef>
            <a:spcPct val="0"/>
          </a:spcBef>
          <a:spcAft>
            <a:spcPct val="0"/>
          </a:spcAft>
          <a:buClrTx/>
          <a:buSzTx/>
          <a:buFontTx/>
          <a:buNone/>
          <a:tabLst/>
          <a:defRPr kumimoji="0" lang="ru-RU" sz="1000" b="1" i="0" u="none" strike="noStrike" cap="none" normalizeH="0" baseline="0" smtClean="0">
            <a:ln>
              <a:noFill/>
            </a:ln>
            <a:solidFill>
              <a:srgbClr val="990000"/>
            </a:solidFill>
            <a:effectLst/>
            <a:latin typeface="Arial" pitchFamily="34" charset="0"/>
          </a:defRPr>
        </a:defPPr>
      </a:lstStyle>
    </a:spDef>
    <a:lnDef>
      <a:spPr bwMode="auto">
        <a:xfrm>
          <a:off x="0" y="0"/>
          <a:ext cx="1" cy="1"/>
        </a:xfrm>
        <a:custGeom>
          <a:avLst/>
          <a:gdLst/>
          <a:ahLst/>
          <a:cxnLst/>
          <a:rect l="0" t="0" r="0" b="0"/>
          <a:pathLst/>
        </a:custGeom>
        <a:noFill/>
        <a:ln w="25400" cap="flat" cmpd="sng" algn="ctr">
          <a:solidFill>
            <a:srgbClr val="00008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49300" rtl="0" eaLnBrk="1" fontAlgn="base" latinLnBrk="0" hangingPunct="1">
          <a:lnSpc>
            <a:spcPct val="100000"/>
          </a:lnSpc>
          <a:spcBef>
            <a:spcPct val="0"/>
          </a:spcBef>
          <a:spcAft>
            <a:spcPct val="0"/>
          </a:spcAft>
          <a:buClrTx/>
          <a:buSzTx/>
          <a:buFontTx/>
          <a:buNone/>
          <a:tabLst/>
          <a:defRPr kumimoji="0" lang="ru-RU" sz="1000" b="1" i="0" u="none" strike="noStrike" cap="none" normalizeH="0" baseline="0" smtClean="0">
            <a:ln>
              <a:noFill/>
            </a:ln>
            <a:solidFill>
              <a:srgbClr val="990000"/>
            </a:solidFill>
            <a:effectLst/>
            <a:latin typeface="Arial" pitchFamily="34" charset="0"/>
          </a:defRPr>
        </a:defPPr>
      </a:lstStyle>
    </a:lnDef>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Специальное оформление">
  <a:themeElements>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пециальное оформление">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00008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49300" rtl="0" eaLnBrk="1" fontAlgn="base" latinLnBrk="0" hangingPunct="1">
          <a:lnSpc>
            <a:spcPct val="100000"/>
          </a:lnSpc>
          <a:spcBef>
            <a:spcPct val="0"/>
          </a:spcBef>
          <a:spcAft>
            <a:spcPct val="0"/>
          </a:spcAft>
          <a:buClrTx/>
          <a:buSzTx/>
          <a:buFontTx/>
          <a:buNone/>
          <a:tabLst/>
          <a:defRPr kumimoji="0" lang="ru-RU" sz="1000" b="1" i="0" u="none" strike="noStrike" cap="none" normalizeH="0" baseline="0" smtClean="0">
            <a:ln>
              <a:noFill/>
            </a:ln>
            <a:solidFill>
              <a:srgbClr val="990000"/>
            </a:solidFill>
            <a:effectLst/>
            <a:latin typeface="Arial" pitchFamily="34" charset="0"/>
          </a:defRPr>
        </a:defPPr>
      </a:lstStyle>
    </a:spDef>
    <a:lnDef>
      <a:spPr bwMode="auto">
        <a:xfrm>
          <a:off x="0" y="0"/>
          <a:ext cx="1" cy="1"/>
        </a:xfrm>
        <a:custGeom>
          <a:avLst/>
          <a:gdLst/>
          <a:ahLst/>
          <a:cxnLst/>
          <a:rect l="0" t="0" r="0" b="0"/>
          <a:pathLst/>
        </a:custGeom>
        <a:noFill/>
        <a:ln w="25400" cap="flat" cmpd="sng" algn="ctr">
          <a:solidFill>
            <a:srgbClr val="00008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49300" rtl="0" eaLnBrk="1" fontAlgn="base" latinLnBrk="0" hangingPunct="1">
          <a:lnSpc>
            <a:spcPct val="100000"/>
          </a:lnSpc>
          <a:spcBef>
            <a:spcPct val="0"/>
          </a:spcBef>
          <a:spcAft>
            <a:spcPct val="0"/>
          </a:spcAft>
          <a:buClrTx/>
          <a:buSzTx/>
          <a:buFontTx/>
          <a:buNone/>
          <a:tabLst/>
          <a:defRPr kumimoji="0" lang="ru-RU" sz="1000" b="1" i="0" u="none" strike="noStrike" cap="none" normalizeH="0" baseline="0" smtClean="0">
            <a:ln>
              <a:noFill/>
            </a:ln>
            <a:solidFill>
              <a:srgbClr val="990000"/>
            </a:solidFill>
            <a:effectLst/>
            <a:latin typeface="Arial" pitchFamily="34" charset="0"/>
          </a:defRPr>
        </a:defPPr>
      </a:lstStyle>
    </a:lnDef>
  </a:objectDefaults>
  <a:extraClrSchemeLst>
    <a:extraClrScheme>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3420</Words>
  <Application>Microsoft Office PowerPoint</Application>
  <PresentationFormat>Bildschirmpräsentation (4:3)</PresentationFormat>
  <Paragraphs>573</Paragraphs>
  <Slides>37</Slides>
  <Notes>37</Notes>
  <HiddenSlides>0</HiddenSlides>
  <MMClips>0</MMClips>
  <ScaleCrop>false</ScaleCrop>
  <HeadingPairs>
    <vt:vector size="8" baseType="variant">
      <vt:variant>
        <vt:lpstr>Verwendete Schriftarten</vt:lpstr>
      </vt:variant>
      <vt:variant>
        <vt:i4>11</vt:i4>
      </vt:variant>
      <vt:variant>
        <vt:lpstr>Design</vt:lpstr>
      </vt:variant>
      <vt:variant>
        <vt:i4>2</vt:i4>
      </vt:variant>
      <vt:variant>
        <vt:lpstr>Eingebettete OLE-Server</vt:lpstr>
      </vt:variant>
      <vt:variant>
        <vt:i4>4</vt:i4>
      </vt:variant>
      <vt:variant>
        <vt:lpstr>Folientitel</vt:lpstr>
      </vt:variant>
      <vt:variant>
        <vt:i4>37</vt:i4>
      </vt:variant>
    </vt:vector>
  </HeadingPairs>
  <TitlesOfParts>
    <vt:vector size="54" baseType="lpstr">
      <vt:lpstr>Times New Roman</vt:lpstr>
      <vt:lpstr>Arial Black</vt:lpstr>
      <vt:lpstr>Arial</vt:lpstr>
      <vt:lpstr>Tahoma</vt:lpstr>
      <vt:lpstr>ＭＳ Ｐゴシック</vt:lpstr>
      <vt:lpstr>Times New Roman CYR</vt:lpstr>
      <vt:lpstr>Symbol</vt:lpstr>
      <vt:lpstr>Wingdings</vt:lpstr>
      <vt:lpstr>Arial Cyr</vt:lpstr>
      <vt:lpstr>Verdana</vt:lpstr>
      <vt:lpstr>Gulim</vt:lpstr>
      <vt:lpstr>Оформление по умолчанию</vt:lpstr>
      <vt:lpstr>Специальное оформление</vt:lpstr>
      <vt:lpstr>Документ Microsoft Word</vt:lpstr>
      <vt:lpstr>Рисунок Microsoft Word</vt:lpstr>
      <vt:lpstr>Origin Graph</vt:lpstr>
      <vt:lpstr>MathType 5.0 Equation</vt:lpstr>
      <vt:lpstr>Status  of the ISTC project #3345 “Ex-vessel source term analysis” (EVAN)”  Vladimir Bezlepkin (SPAEP)</vt:lpstr>
      <vt:lpstr> Foreign Collaborators/Partners </vt:lpstr>
      <vt:lpstr>Project work packages</vt:lpstr>
      <vt:lpstr>Aims: - identification of the main factors affecting the accidental releases - estimate of uncertainties for project calculations - definition of experimental parameters for Task 2, 4, 6</vt:lpstr>
      <vt:lpstr>Main uncertainties affecting the calculation magnitude of accidental releases:</vt:lpstr>
      <vt:lpstr>PowerPoint-Präsentation</vt:lpstr>
      <vt:lpstr>The analysis of aerosols release condition in the bath of melting corium</vt:lpstr>
      <vt:lpstr>The boundary conditions for “Iodine” experiments research </vt:lpstr>
      <vt:lpstr>PowerPoint-Präsentation</vt:lpstr>
      <vt:lpstr> Test matrix of Task 2 </vt:lpstr>
      <vt:lpstr>Conclusion remarks for the Task 2 (1)</vt:lpstr>
      <vt:lpstr>Conclusion remarks for the Task 2 (2)</vt:lpstr>
      <vt:lpstr>Conclusion remarks for the Task 2 (3)</vt:lpstr>
      <vt:lpstr>PowerPoint-Präsentation</vt:lpstr>
      <vt:lpstr>PowerPoint-Präsentation</vt:lpstr>
      <vt:lpstr>PowerPoint-Präsentation</vt:lpstr>
      <vt:lpstr>PowerPoint-Präsentation</vt:lpstr>
      <vt:lpstr>WP3: EXPERIMENTAL STUDY OF AEROSOLS TRANSPORT PROCESS IN THE PRIMARY CIRCUIT EQUIPMENT (Task4)</vt:lpstr>
      <vt:lpstr>PowerPoint-Präsentation</vt:lpstr>
      <vt:lpstr>WP3: EXPERIMENTAL STUDY OF AEROSOLS TRANSPORT PROCESS IN THE PRIMARY CIRCUIT EQUIPMENT (Task4)</vt:lpstr>
      <vt:lpstr>PowerPoint-Präsentation</vt:lpstr>
      <vt:lpstr>Modelling of Aerosol Deposition in a Nuclear Reactor during a Severe Accident (Task5)</vt:lpstr>
      <vt:lpstr>Modelling of Aerosol Deposition in a Nuclear Reactor during a Severe Accident (Task5)</vt:lpstr>
      <vt:lpstr>PowerPoint-Präsentation</vt:lpstr>
      <vt:lpstr>PowerPoint-Präsentation</vt:lpstr>
      <vt:lpstr>PowerPoint-Präsentation</vt:lpstr>
      <vt:lpstr>LES simulation of aerosol transport and deposition in turbulent flow in the channel. (Task5)</vt:lpstr>
      <vt:lpstr>LES simulation of aerosol transport and deposition in turbulent flow in the channel. (Task5)</vt:lpstr>
      <vt:lpstr>LES simulation of aerosol transport and deposition in turbulent flow in the channel. (Task5)</vt:lpstr>
      <vt:lpstr>PowerPoint-Präsentation</vt:lpstr>
      <vt:lpstr>PowerPoint-Präsentation</vt:lpstr>
      <vt:lpstr>PowerPoint-Präsentation</vt:lpstr>
      <vt:lpstr>PowerPoint-Präsentation</vt:lpstr>
      <vt:lpstr>PowerPoint-Präsentation</vt:lpstr>
      <vt:lpstr>PowerPoint-Präsentation</vt:lpstr>
      <vt:lpstr>Conclusion remarks for task 7</vt:lpstr>
      <vt:lpstr>PowerPoint-Präsentation</vt:lpstr>
    </vt:vector>
  </TitlesOfParts>
  <Company>A.P. Alexandrov RIT (NITI)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EVAN-FP1</dc:title>
  <dc:subject>EVAN</dc:subject>
  <dc:creator>Peters, Ursula (IAM)</dc:creator>
  <cp:lastModifiedBy>Peters, Ursula</cp:lastModifiedBy>
  <cp:revision>754</cp:revision>
  <dcterms:created xsi:type="dcterms:W3CDTF">2004-05-26T10:18:17Z</dcterms:created>
  <dcterms:modified xsi:type="dcterms:W3CDTF">2012-10-10T11:30:50Z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Status report</vt:lpwstr>
  </property>
</Properties>
</file>