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7"/>
  </p:notesMasterIdLst>
  <p:sldIdLst>
    <p:sldId id="286" r:id="rId2"/>
    <p:sldId id="283" r:id="rId3"/>
    <p:sldId id="395" r:id="rId4"/>
    <p:sldId id="383" r:id="rId5"/>
    <p:sldId id="389" r:id="rId6"/>
    <p:sldId id="440" r:id="rId7"/>
    <p:sldId id="429" r:id="rId8"/>
    <p:sldId id="387" r:id="rId9"/>
    <p:sldId id="441" r:id="rId10"/>
    <p:sldId id="430" r:id="rId11"/>
    <p:sldId id="391" r:id="rId12"/>
    <p:sldId id="439" r:id="rId13"/>
    <p:sldId id="423" r:id="rId14"/>
    <p:sldId id="442" r:id="rId15"/>
    <p:sldId id="3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641" autoAdjust="0"/>
    <p:restoredTop sz="94660"/>
  </p:normalViewPr>
  <p:slideViewPr>
    <p:cSldViewPr>
      <p:cViewPr>
        <p:scale>
          <a:sx n="91" d="100"/>
          <a:sy n="91" d="100"/>
        </p:scale>
        <p:origin x="-1066" y="1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76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4BC966-1A20-4B7F-950F-DB833C1AE25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677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AFFE0-5238-465A-88BC-6DE72DD0816D}" type="slidenum">
              <a:rPr lang="ru-RU"/>
              <a:pPr/>
              <a:t>6</a:t>
            </a:fld>
            <a:endParaRPr lang="ru-RU"/>
          </a:p>
        </p:txBody>
      </p:sp>
      <p:sp>
        <p:nvSpPr>
          <p:cNvPr id="31027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0591D-1CF7-494C-99A5-D9024B0614D3}" type="slidenum">
              <a:rPr lang="ru-RU"/>
              <a:pPr/>
              <a:t>8</a:t>
            </a:fld>
            <a:endParaRPr lang="ru-RU"/>
          </a:p>
        </p:txBody>
      </p:sp>
      <p:sp>
        <p:nvSpPr>
          <p:cNvPr id="231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0955B-A661-479B-A722-594605B04F89}" type="slidenum">
              <a:rPr lang="ru-RU"/>
              <a:pPr/>
              <a:t>11</a:t>
            </a:fld>
            <a:endParaRPr lang="ru-RU"/>
          </a:p>
        </p:txBody>
      </p:sp>
      <p:sp>
        <p:nvSpPr>
          <p:cNvPr id="2344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6041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604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4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04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4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042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604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4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4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4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4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4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604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04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04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04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04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F47631-A992-459E-B6AB-7AE11D2B13B9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D73AD-6DB3-4622-82BE-ED0DF673FC13}" type="slidenum">
              <a:rPr lang="ru-RU"/>
              <a:pPr/>
              <a:t>‹Nr.›</a:t>
            </a:fld>
            <a:fld id="{786D3F63-C702-439D-8C2B-B2BCDAB1F65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98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25EF7-C7B5-4B36-A0F3-B8DAF89AB9F5}" type="slidenum">
              <a:rPr lang="ru-RU"/>
              <a:pPr/>
              <a:t>‹Nr.›</a:t>
            </a:fld>
            <a:fld id="{53A8A322-55EA-4383-B7BC-E1FDA3FA09A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67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4AF28-5A20-44D4-A7E6-BE16C1880ED2}" type="slidenum">
              <a:rPr lang="ru-RU"/>
              <a:pPr/>
              <a:t>‹Nr.›</a:t>
            </a:fld>
            <a:fld id="{99475ECB-BB65-446E-9C80-8E69BA42C7F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7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E3F9-2A47-4C75-9344-659286E3F7F4}" type="slidenum">
              <a:rPr lang="ru-RU"/>
              <a:pPr/>
              <a:t>‹Nr.›</a:t>
            </a:fld>
            <a:fld id="{6991117C-4285-4F43-B97B-30BA7F6724F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61B9-EB02-4D98-BD3F-0AAC0C3A8545}" type="slidenum">
              <a:rPr lang="ru-RU"/>
              <a:pPr/>
              <a:t>‹Nr.›</a:t>
            </a:fld>
            <a:fld id="{31564AD9-965D-4D24-9B5B-B96545DF8BD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63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89C5E-FF93-4A9E-96E2-9E0A93E8CF1C}" type="slidenum">
              <a:rPr lang="ru-RU"/>
              <a:pPr/>
              <a:t>‹Nr.›</a:t>
            </a:fld>
            <a:fld id="{B7E98878-6173-4C30-AA37-8318E6AD135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50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C7B3E-81A9-4479-8A58-E7E8D9C11DCD}" type="slidenum">
              <a:rPr lang="ru-RU"/>
              <a:pPr/>
              <a:t>‹Nr.›</a:t>
            </a:fld>
            <a:fld id="{E3681CD4-DD1D-4413-B342-722AC345ACF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7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5B8DA-4D60-4026-BE26-B0EE0F8FD090}" type="slidenum">
              <a:rPr lang="ru-RU"/>
              <a:pPr/>
              <a:t>‹Nr.›</a:t>
            </a:fld>
            <a:fld id="{AAC0FDE7-3763-4A07-90B5-7182D6E794C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4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2047B-7A8F-4BC1-AB5C-7152C0DF4C50}" type="slidenum">
              <a:rPr lang="ru-RU"/>
              <a:pPr/>
              <a:t>‹Nr.›</a:t>
            </a:fld>
            <a:fld id="{01659AC9-26D8-455D-9BA1-0611E8DA2F1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3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4E437-EF85-47AD-B7BD-4CE862F1FEEA}" type="slidenum">
              <a:rPr lang="ru-RU"/>
              <a:pPr/>
              <a:t>‹Nr.›</a:t>
            </a:fld>
            <a:fld id="{BC8F760A-0E4D-40FA-90CD-355FA5600FC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67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93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939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93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3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4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594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7-9 Mar 2006, CEG-SAM Meeting, Paris, France</a:t>
            </a:r>
          </a:p>
        </p:txBody>
      </p:sp>
      <p:sp>
        <p:nvSpPr>
          <p:cNvPr id="594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© SPAEP, 2006</a:t>
            </a:r>
            <a:endParaRPr lang="ru-RU"/>
          </a:p>
        </p:txBody>
      </p:sp>
      <p:sp>
        <p:nvSpPr>
          <p:cNvPr id="594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73F899B-4458-4F8D-8EB8-D26821AED37B}" type="slidenum">
              <a:rPr lang="ru-RU"/>
              <a:pPr/>
              <a:t>‹Nr.›</a:t>
            </a:fld>
            <a:fld id="{B5F9A606-C704-43EB-A02B-20F2748D6687}" type="slidenum">
              <a:rPr lang="ru-RU"/>
              <a:pPr/>
              <a:t>‹Nr.›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8001000" cy="2209800"/>
          </a:xfrm>
        </p:spPr>
        <p:txBody>
          <a:bodyPr/>
          <a:lstStyle/>
          <a:p>
            <a:r>
              <a:rPr lang="en-US" sz="3200"/>
              <a:t>ISTC project #3345:</a:t>
            </a:r>
            <a:r>
              <a:rPr lang="en-US" u="sng"/>
              <a:t/>
            </a:r>
            <a:br>
              <a:rPr lang="en-US" u="sng"/>
            </a:br>
            <a:r>
              <a:rPr lang="ru-RU" sz="3200" u="sng"/>
              <a:t>E</a:t>
            </a:r>
            <a:r>
              <a:rPr lang="ru-RU" sz="3200"/>
              <a:t>x-</a:t>
            </a:r>
            <a:r>
              <a:rPr lang="ru-RU" sz="3200" u="sng"/>
              <a:t>V</a:t>
            </a:r>
            <a:r>
              <a:rPr lang="ru-RU" sz="3200"/>
              <a:t>essel Source Term </a:t>
            </a:r>
            <a:r>
              <a:rPr lang="ru-RU" sz="3200" u="sng"/>
              <a:t>AN</a:t>
            </a:r>
            <a:r>
              <a:rPr lang="ru-RU" sz="3200"/>
              <a:t>alysis (EVAN)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>Status and Workplan Presentation</a:t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2000"/>
              <a:t>Vladimir Bezlepkin,  </a:t>
            </a:r>
            <a:r>
              <a:rPr lang="en-GB" sz="2000"/>
              <a:t>Yuri Leontiev (SPAEP)</a:t>
            </a:r>
            <a:br>
              <a:rPr lang="en-GB" sz="2000"/>
            </a:br>
            <a:r>
              <a:rPr lang="en-GB" sz="2000"/>
              <a:t>Arkady Kiselev (IBRAE)</a:t>
            </a:r>
            <a:br>
              <a:rPr lang="en-GB" sz="2000"/>
            </a:br>
            <a:r>
              <a:rPr lang="en-GB" sz="2000"/>
              <a:t>Sevostian Bechta (NITI)</a:t>
            </a:r>
            <a:br>
              <a:rPr lang="en-GB" sz="2000"/>
            </a:br>
            <a:r>
              <a:rPr lang="en-GB" sz="2000"/>
              <a:t>Oleg Krektunov, Mikhail Lebedev, Lev Feldberg (CKTI)</a:t>
            </a:r>
            <a:br>
              <a:rPr lang="en-GB" sz="2000"/>
            </a:br>
            <a:r>
              <a:rPr lang="en-GB" sz="2000"/>
              <a:t>Natalia Ampelogova (VNIPIET)</a:t>
            </a:r>
            <a:endParaRPr lang="ru-RU" sz="20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effectLst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effectLst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effectLst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effectLst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effectLst/>
              </a:rPr>
              <a:t>9th Meeting of EU-ISTC Contact Expert Group on Severe Accident Management (CEG-SAM)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effectLst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effectLst/>
              </a:rPr>
              <a:t>7-9 March 2006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effectLst/>
              </a:rPr>
              <a:t>Paris, France</a:t>
            </a:r>
            <a:endParaRPr lang="ru-RU" sz="2000">
              <a:effectLst/>
            </a:endParaRPr>
          </a:p>
        </p:txBody>
      </p:sp>
      <p:pic>
        <p:nvPicPr>
          <p:cNvPr id="2037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3"/>
          <a:stretch>
            <a:fillRect/>
          </a:stretch>
        </p:blipFill>
        <p:spPr bwMode="auto">
          <a:xfrm>
            <a:off x="8020050" y="0"/>
            <a:ext cx="1123950" cy="939800"/>
          </a:xfrm>
          <a:prstGeom prst="rect">
            <a:avLst/>
          </a:prstGeom>
          <a:solidFill>
            <a:schemeClr val="hlink"/>
          </a:solidFill>
        </p:spPr>
      </p:pic>
      <p:pic>
        <p:nvPicPr>
          <p:cNvPr id="203779" name="Picture 3" descr="aep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89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Task 5: Analytical Support of Experiments </a:t>
            </a:r>
          </a:p>
        </p:txBody>
      </p:sp>
      <p:sp>
        <p:nvSpPr>
          <p:cNvPr id="289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SPAEP computational mechanics group in NPP safety research department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Mechanistic aerosol kinetics models coupled to 2D and 3D CFD models (DNS or LES-based)</a:t>
            </a:r>
          </a:p>
          <a:p>
            <a:pPr>
              <a:lnSpc>
                <a:spcPct val="90000"/>
              </a:lnSpc>
            </a:pPr>
            <a:r>
              <a:rPr lang="en-US" sz="2800"/>
              <a:t>IBRAE severe accident research lab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integral aerosol models</a:t>
            </a:r>
            <a:r>
              <a:rPr lang="ru-RU" sz="2400"/>
              <a:t> </a:t>
            </a:r>
            <a:r>
              <a:rPr lang="en-US" sz="2400"/>
              <a:t>coupled to RATEG/SVECHA/GEFEST code</a:t>
            </a:r>
          </a:p>
          <a:p>
            <a:pPr>
              <a:lnSpc>
                <a:spcPct val="90000"/>
              </a:lnSpc>
            </a:pPr>
            <a:r>
              <a:rPr lang="en-US" sz="2800"/>
              <a:t>Deliverables: reports on pre-test calcs for experiments and follow-up analysis, justification of applicability of the expt results for validation of models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Task 6: Experiments on Containment Parameters Impact on Volatile Iodine Species Behaviour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Participants</a:t>
            </a:r>
            <a:r>
              <a:rPr lang="en-US" sz="2800"/>
              <a:t>: VNIPIET (experimental teams for iodine chemistry research)</a:t>
            </a:r>
          </a:p>
          <a:p>
            <a:pPr>
              <a:lnSpc>
                <a:spcPct val="90000"/>
              </a:lnSpc>
            </a:pPr>
            <a:r>
              <a:rPr lang="ru-RU" sz="2800"/>
              <a:t>Experiments on containment sump solution</a:t>
            </a:r>
            <a:r>
              <a:rPr lang="en-US" sz="2800"/>
              <a:t> with s</a:t>
            </a:r>
            <a:r>
              <a:rPr lang="ru-RU" sz="2800"/>
              <a:t>ludge</a:t>
            </a:r>
            <a:r>
              <a:rPr lang="en-US" sz="2800"/>
              <a:t> presence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Varying pH, T, irradiation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Sludge content agreed upon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Well-controlled conditions, single effect tests for direct comparison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Two basic experimental techniques (single-autoclave and multi-ampoule) to be worked out for Phase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Task 7: Analytical Support of Experiments 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Participants: VNIPIET, SPAEP</a:t>
            </a:r>
          </a:p>
          <a:p>
            <a:pPr lvl="1"/>
            <a:r>
              <a:rPr lang="ru-RU" sz="2400"/>
              <a:t>Severe accident containment iodine behaviour model developed by VNIPIET/SPAEP</a:t>
            </a:r>
          </a:p>
          <a:p>
            <a:pPr lvl="1"/>
            <a:r>
              <a:rPr lang="ru-RU" sz="2400"/>
              <a:t>Codes for solution рН and Е</a:t>
            </a:r>
            <a:r>
              <a:rPr lang="ru-RU" sz="2400" baseline="-25000"/>
              <a:t>h </a:t>
            </a:r>
            <a:r>
              <a:rPr lang="ru-RU" sz="2400"/>
              <a:t>(redox) calculation, published data, iodine databases.</a:t>
            </a:r>
          </a:p>
          <a:p>
            <a:r>
              <a:rPr lang="en-US" sz="2800"/>
              <a:t>Pre-test calcs for experiments and follow-up analysis</a:t>
            </a:r>
          </a:p>
          <a:p>
            <a:r>
              <a:rPr lang="en-US" sz="2800"/>
              <a:t>Justification of applicability of the proposed results for validation of models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696200" cy="974725"/>
          </a:xfrm>
        </p:spPr>
        <p:txBody>
          <a:bodyPr/>
          <a:lstStyle/>
          <a:p>
            <a:r>
              <a:rPr lang="en-US" sz="2800"/>
              <a:t>EVAN Project Status &amp; Schedule</a:t>
            </a:r>
            <a:endParaRPr lang="en-US" sz="360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3058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Phase 1 (1 year) Mounting/installation, pilot expertiments and analysis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Financial: ISTC support obtained</a:t>
            </a:r>
            <a:endParaRPr lang="ru-RU" sz="2000"/>
          </a:p>
          <a:p>
            <a:pPr lvl="1">
              <a:lnSpc>
                <a:spcPct val="90000"/>
              </a:lnSpc>
            </a:pPr>
            <a:r>
              <a:rPr lang="en-US" sz="2000" u="sng"/>
              <a:t>Technical: Work plan for Stage 1 is drafed. Expts specifications and collaborators’ input to be finalised here.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Contractual: in March Workplan to be sent to ISTC for Project Agreement preparation (+1-2 month for signing PA)</a:t>
            </a:r>
          </a:p>
          <a:p>
            <a:pPr>
              <a:lnSpc>
                <a:spcPct val="90000"/>
              </a:lnSpc>
            </a:pPr>
            <a:r>
              <a:rPr lang="en-US" sz="2400"/>
              <a:t>Phase 2 (2 years) More detailed testing &amp; analysis selected on the evaluation of Phase 1 results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Proposal preparation —  3rd-4th quarter of Phase 1</a:t>
            </a:r>
            <a:r>
              <a:rPr lang="en-US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March 31 – final drafting of EVAN workplan to be sent to ISTC</a:t>
            </a:r>
            <a:br>
              <a:rPr lang="en-US" sz="2800"/>
            </a:br>
            <a:r>
              <a:rPr lang="en-US" sz="2800"/>
              <a:t>By that time we definitely need: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Final list of collaborators with support letters sent to ISTC and a copy to SPAEP</a:t>
            </a:r>
          </a:p>
          <a:p>
            <a:r>
              <a:rPr lang="en-US" sz="2800"/>
              <a:t>List of data provided by collaborators for Task 1 (who provides what)</a:t>
            </a:r>
          </a:p>
          <a:p>
            <a:r>
              <a:rPr lang="en-US" sz="2800"/>
              <a:t>Recommendations for tests matrices (Tasks 2, 4, 6) clarifying and deepening the response from collaborators at the EVAN kick-off meeting</a:t>
            </a:r>
            <a:endParaRPr lang="ru-RU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52400"/>
            <a:ext cx="2286000" cy="974725"/>
          </a:xfrm>
        </p:spPr>
        <p:txBody>
          <a:bodyPr/>
          <a:lstStyle/>
          <a:p>
            <a:r>
              <a:rPr lang="en-US"/>
              <a:t>Thanks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543800" cy="5257800"/>
          </a:xfrm>
        </p:spPr>
        <p:txBody>
          <a:bodyPr/>
          <a:lstStyle/>
          <a:p>
            <a:r>
              <a:rPr lang="en-US"/>
              <a:t>To collaborators</a:t>
            </a:r>
          </a:p>
          <a:p>
            <a:r>
              <a:rPr lang="en-US"/>
              <a:t>To Russian colleagues</a:t>
            </a:r>
          </a:p>
          <a:p>
            <a:r>
              <a:rPr lang="en-US"/>
              <a:t>To CEG-SAM chairs</a:t>
            </a:r>
          </a:p>
          <a:p>
            <a:r>
              <a:rPr lang="en-US"/>
              <a:t>To EdF host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 Outline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</a:t>
            </a:r>
          </a:p>
          <a:p>
            <a:r>
              <a:rPr lang="en-US"/>
              <a:t>Overall Project Description</a:t>
            </a:r>
          </a:p>
          <a:p>
            <a:pPr lvl="1"/>
            <a:r>
              <a:rPr lang="en-US"/>
              <a:t>Project Tasks Breakdown</a:t>
            </a:r>
          </a:p>
          <a:p>
            <a:pPr lvl="1"/>
            <a:r>
              <a:rPr lang="en-US" u="sng"/>
              <a:t>Outcome of EVAN kick-off meeting</a:t>
            </a:r>
          </a:p>
          <a:p>
            <a:r>
              <a:rPr lang="en-US"/>
              <a:t>Next steps</a:t>
            </a:r>
          </a:p>
          <a:p>
            <a:r>
              <a:rPr lang="en-US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Project tasks list</a:t>
            </a:r>
            <a:endParaRPr lang="ru-RU" sz="400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989138"/>
            <a:ext cx="82153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WP1/Task 1: Analysis of Severe Accident Scenarios (</a:t>
            </a:r>
            <a:r>
              <a:rPr lang="en-US" sz="2400">
                <a:cs typeface="Times New Roman" pitchFamily="18" charset="0"/>
              </a:rPr>
              <a:t>SPAEP, IBRAE</a:t>
            </a:r>
            <a:r>
              <a:rPr lang="en-US" sz="2400"/>
              <a:t>)</a:t>
            </a:r>
          </a:p>
          <a:p>
            <a:pPr>
              <a:lnSpc>
                <a:spcPct val="90000"/>
              </a:lnSpc>
            </a:pPr>
            <a:r>
              <a:rPr lang="en-US" sz="2400"/>
              <a:t>WP2: Molten pool/core catcher FP release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Task 2: </a:t>
            </a:r>
            <a:r>
              <a:rPr lang="en-US" sz="2000">
                <a:cs typeface="Times New Roman" pitchFamily="18" charset="0"/>
              </a:rPr>
              <a:t>Experimental investigations (NITI)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cs typeface="Times New Roman" pitchFamily="18" charset="0"/>
              </a:rPr>
              <a:t>Task 3: Theoretical and numerical modeling (IBRAE)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WP 3: Primary aerosol transport/deposition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Task 4: </a:t>
            </a:r>
            <a:r>
              <a:rPr lang="en-US" sz="2000">
                <a:cs typeface="Times New Roman" pitchFamily="18" charset="0"/>
              </a:rPr>
              <a:t>Experimental investigations (NPO CKTI)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cs typeface="Times New Roman" pitchFamily="18" charset="0"/>
              </a:rPr>
              <a:t>Task 5: Theoretical and numerical modeling (SPAEP, IBRAE)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WP 4: Containment parameters impact on iodine species behaviour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Task 6: </a:t>
            </a:r>
            <a:r>
              <a:rPr lang="en-US" sz="2000">
                <a:cs typeface="Times New Roman" pitchFamily="18" charset="0"/>
              </a:rPr>
              <a:t>Experimental investigations</a:t>
            </a:r>
            <a:r>
              <a:rPr lang="ru-RU" sz="2000"/>
              <a:t> </a:t>
            </a:r>
            <a:r>
              <a:rPr lang="en-US" sz="2000"/>
              <a:t>(VNIPIET)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Task 7: </a:t>
            </a:r>
            <a:r>
              <a:rPr lang="en-US" sz="2000">
                <a:cs typeface="Times New Roman" pitchFamily="18" charset="0"/>
              </a:rPr>
              <a:t>Theoretical and numerical modeling</a:t>
            </a:r>
            <a:r>
              <a:rPr lang="ru-RU" sz="2000"/>
              <a:t> </a:t>
            </a:r>
            <a:r>
              <a:rPr lang="en-US" sz="2000"/>
              <a:t>(VNIPIET, SPAEP)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Task 1: Analysis of Earlier Results of Severe Accident Scenarios Calculations.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Participants: SPAEP, IBRAE</a:t>
            </a:r>
          </a:p>
          <a:p>
            <a:pPr>
              <a:lnSpc>
                <a:spcPct val="90000"/>
              </a:lnSpc>
            </a:pPr>
            <a:r>
              <a:rPr lang="ru-RU" sz="2000"/>
              <a:t>A</a:t>
            </a:r>
            <a:r>
              <a:rPr lang="en-US" sz="2000"/>
              <a:t>nalysis of plant calculations results for VVER and PWR applications</a:t>
            </a:r>
            <a:endParaRPr lang="ru-RU" sz="2000"/>
          </a:p>
          <a:p>
            <a:pPr lvl="1">
              <a:lnSpc>
                <a:spcPct val="90000"/>
              </a:lnSpc>
            </a:pPr>
            <a:r>
              <a:rPr lang="en-US" sz="1800">
                <a:cs typeface="Times New Roman" pitchFamily="18" charset="0"/>
              </a:rPr>
              <a:t>Data provided by foreign collaborators (Western LWR</a:t>
            </a:r>
            <a:r>
              <a:rPr lang="en-US" sz="1800"/>
              <a:t>s</a:t>
            </a:r>
            <a:r>
              <a:rPr lang="en-US" sz="1800">
                <a:cs typeface="Times New Roman" pitchFamily="18" charset="0"/>
              </a:rPr>
              <a:t>, VVER-1000, Phebus (ISP-46), SARNET (PSA-2 and OPTSAM data)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cs typeface="Times New Roman" pitchFamily="18" charset="0"/>
              </a:rPr>
              <a:t>Data alrady available to Russain participants (VVER-640, VVER-1000)</a:t>
            </a:r>
            <a:r>
              <a:rPr lang="ru-RU" sz="1800"/>
              <a:t> </a:t>
            </a:r>
            <a:endParaRPr lang="en-US" sz="1800"/>
          </a:p>
          <a:p>
            <a:pPr>
              <a:lnSpc>
                <a:spcPct val="90000"/>
              </a:lnSpc>
            </a:pPr>
            <a:r>
              <a:rPr lang="en-US" sz="2000"/>
              <a:t>Providing bounding parameters ranges for experiments (Tasks 2, 4, 6)</a:t>
            </a:r>
          </a:p>
          <a:p>
            <a:pPr>
              <a:lnSpc>
                <a:spcPct val="90000"/>
              </a:lnSpc>
            </a:pPr>
            <a:r>
              <a:rPr lang="en-US" sz="2000"/>
              <a:t>Justification of applicability of the proposed results for validation of models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u="sng"/>
              <a:t>List of data provided by collaborators (who provides what)</a:t>
            </a:r>
            <a:endParaRPr lang="ru-RU" sz="20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Task 2: Experiments on Fission Product Release from Molten Pool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Research team: NITI (Prof. V.Khabensky, Dr.S.Bechta, Dr.V.Gusarov, S.Vitol and others)</a:t>
            </a:r>
          </a:p>
          <a:p>
            <a:pPr>
              <a:lnSpc>
                <a:spcPct val="90000"/>
              </a:lnSpc>
            </a:pPr>
            <a:r>
              <a:rPr lang="en-GB" sz="2400">
                <a:cs typeface="Times New Roman" pitchFamily="18" charset="0"/>
              </a:rPr>
              <a:t>Low-volatile FP release from molten pool during its transition from sub-oxidized (C-30) to fully-oxidized (C-100) state</a:t>
            </a:r>
          </a:p>
          <a:p>
            <a:pPr>
              <a:lnSpc>
                <a:spcPct val="90000"/>
              </a:lnSpc>
            </a:pPr>
            <a:r>
              <a:rPr lang="en-GB" sz="2400">
                <a:cs typeface="Times New Roman" pitchFamily="18" charset="0"/>
              </a:rPr>
              <a:t>Main medium-scale tests -- NITI</a:t>
            </a:r>
          </a:p>
          <a:p>
            <a:pPr>
              <a:lnSpc>
                <a:spcPct val="90000"/>
              </a:lnSpc>
            </a:pPr>
            <a:r>
              <a:rPr lang="en-GB" sz="2400">
                <a:cs typeface="Times New Roman" pitchFamily="18" charset="0"/>
              </a:rPr>
              <a:t>Support analytical tests -- ISC RAS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u="sng">
                <a:cs typeface="Times New Roman" pitchFamily="18" charset="0"/>
              </a:rPr>
              <a:t>Basically agreement is reached for Phase 1 test specifications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GEMINI-2006 pre-calculations needed</a:t>
            </a:r>
            <a:endParaRPr lang="ru-RU" sz="24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" y="0"/>
            <a:ext cx="8934450" cy="639763"/>
          </a:xfrm>
        </p:spPr>
        <p:txBody>
          <a:bodyPr/>
          <a:lstStyle/>
          <a:p>
            <a:r>
              <a:rPr lang="en-US"/>
              <a:t>Methodology</a:t>
            </a:r>
          </a:p>
        </p:txBody>
      </p:sp>
      <p:sp>
        <p:nvSpPr>
          <p:cNvPr id="309251" name="Rectangle 3"/>
          <p:cNvSpPr>
            <a:spLocks noChangeArrowheads="1"/>
          </p:cNvSpPr>
          <p:nvPr/>
        </p:nvSpPr>
        <p:spPr bwMode="auto">
          <a:xfrm>
            <a:off x="1492250" y="685800"/>
            <a:ext cx="5295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400" b="1"/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176213" y="495300"/>
            <a:ext cx="8967787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96838" indent="-84138" eaLnBrk="0" hangingPunct="0"/>
            <a:r>
              <a:rPr lang="en-US" sz="2000" b="1">
                <a:solidFill>
                  <a:srgbClr val="000066"/>
                </a:solidFill>
                <a:latin typeface="Arial" charset="0"/>
              </a:rPr>
              <a:t>Main tests:</a:t>
            </a:r>
          </a:p>
          <a:p>
            <a:pPr marL="96838" indent="-84138" eaLnBrk="0" hangingPunct="0"/>
            <a:r>
              <a:rPr lang="en-US" sz="1600" b="1">
                <a:latin typeface="Arial" charset="0"/>
              </a:rPr>
              <a:t>- medium-scale tests with chemically prototypic molten corium (~2 kg),</a:t>
            </a:r>
          </a:p>
          <a:p>
            <a:pPr marL="96838" indent="-84138" eaLnBrk="0" hangingPunct="0"/>
            <a:r>
              <a:rPr lang="en-US" sz="1600" b="1">
                <a:latin typeface="Arial" charset="0"/>
              </a:rPr>
              <a:t>- power deposited in the melt is simulated by the melt induction heating in a cold crucible (IMCC),</a:t>
            </a:r>
          </a:p>
          <a:p>
            <a:pPr marL="96838" indent="-84138" eaLnBrk="0" hangingPunct="0"/>
            <a:r>
              <a:rPr lang="en-US" sz="1600" b="1">
                <a:latin typeface="Arial" charset="0"/>
              </a:rPr>
              <a:t>- flow method for release rate determination</a:t>
            </a:r>
            <a:r>
              <a:rPr lang="en-US" sz="1600">
                <a:latin typeface="Arial" charset="0"/>
              </a:rPr>
              <a:t> </a:t>
            </a:r>
            <a:endParaRPr lang="en-GB" sz="1600">
              <a:latin typeface="Arial" charset="0"/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698500" y="1846263"/>
            <a:ext cx="8229600" cy="4349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Illustration of an analytical system used in the LPP project </a:t>
            </a:r>
            <a:endParaRPr lang="en-GB" sz="20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09254" name="Rectangle 6"/>
          <p:cNvSpPr>
            <a:spLocks noChangeArrowheads="1"/>
          </p:cNvSpPr>
          <p:nvPr/>
        </p:nvSpPr>
        <p:spPr bwMode="auto">
          <a:xfrm>
            <a:off x="5310188" y="2813050"/>
            <a:ext cx="3622675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 eaLnBrk="0" hangingPunct="0"/>
            <a:r>
              <a:rPr lang="en-US" sz="1200" b="1" i="1">
                <a:latin typeface="Arial" charset="0"/>
              </a:rPr>
              <a:t>1. Shielded box. 2. Metallic bottom.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3. Molten corium. 4. Inductor. 5. Cold crucible. 6. Quartz tube. 7. Cooled cover.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8. Start-up medium area filter (MAF).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9. Side port of the cover. 10. Vacuum pump.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11, 19, 20, 37. Regulating valves.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13. Analytical line rotameter.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12,25. Roll-blade flow meter.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14. Pressurized gas tanks (air, nitrogen). 15,16,24,34. Pressure sensors.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17,26,27,31,35. L thermocouples.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21. Analytical filters F1 (AFA).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22. Medium-area filters F2 (MAF).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23. Three-way cock. 28. Vibrator.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29. Analytical line. 30. Main line. 32. Cyclone. 33. Large-area filter F3 (LAF).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38. Disposable specimen holder. </a:t>
            </a:r>
            <a:br>
              <a:rPr lang="en-US" sz="1200" b="1" i="1">
                <a:latin typeface="Arial" charset="0"/>
              </a:rPr>
            </a:br>
            <a:r>
              <a:rPr lang="en-US" sz="1200" b="1" i="1">
                <a:latin typeface="Arial" charset="0"/>
              </a:rPr>
              <a:t>39. Disposable module.</a:t>
            </a:r>
            <a:endParaRPr lang="en-GB" sz="1200" b="1" i="1">
              <a:latin typeface="Arial" charset="0"/>
            </a:endParaRPr>
          </a:p>
        </p:txBody>
      </p:sp>
      <p:pic>
        <p:nvPicPr>
          <p:cNvPr id="3092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2232025"/>
            <a:ext cx="5187950" cy="41402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Task 3: Analytical support of FP release experiments 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Participants: IBRAE (Dr.A.Kiselev’s team)</a:t>
            </a:r>
          </a:p>
          <a:p>
            <a:r>
              <a:rPr lang="en-US"/>
              <a:t>Pre-test calcs for experiments and follow-up analysis</a:t>
            </a:r>
          </a:p>
          <a:p>
            <a:r>
              <a:rPr lang="en-US"/>
              <a:t>Justification of applicability of the proposed results for validation of models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2232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Task 4: Experimental investigation of selected aerosol transport problems for severe accident conditions</a:t>
            </a:r>
          </a:p>
        </p:txBody>
      </p:sp>
      <p:sp>
        <p:nvSpPr>
          <p:cNvPr id="223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Research team: NPO CKTI (Dr.Krektunov group, multiphase flows and diagnostics)</a:t>
            </a:r>
          </a:p>
          <a:p>
            <a:pPr>
              <a:lnSpc>
                <a:spcPct val="90000"/>
              </a:lnSpc>
            </a:pPr>
            <a:r>
              <a:rPr lang="en-US" sz="2400"/>
              <a:t>Deposition/resuspension of aerosols in primary circuit pipes in varying flow conditions</a:t>
            </a:r>
          </a:p>
          <a:p>
            <a:pPr>
              <a:lnSpc>
                <a:spcPct val="90000"/>
              </a:lnSpc>
            </a:pPr>
            <a:r>
              <a:rPr lang="en-US" sz="2400"/>
              <a:t>Main tests  —  CKTI</a:t>
            </a:r>
          </a:p>
          <a:p>
            <a:pPr>
              <a:lnSpc>
                <a:spcPct val="90000"/>
              </a:lnSpc>
            </a:pPr>
            <a:r>
              <a:rPr lang="en-US" sz="2400"/>
              <a:t>Supportive analytical tests on properties of generated aerosol particles —  SPb Tech Uni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Varying Re 1200-10000, particles size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Applicable to validation of DNS/LES models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Simpler aerosols (NH4Cl), known stickiness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Developing universal expt technique</a:t>
            </a:r>
            <a:endParaRPr lang="ru-RU" sz="24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7-9 Mar 2006, CEG-SAM Meeting, Paris, France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SPAEP, 2006</a:t>
            </a:r>
            <a:endParaRPr lang="ru-RU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Closed-loop circuit with optical instrumentation for two-phase flow diagnostics</a:t>
            </a:r>
            <a:endParaRPr lang="ru-RU" sz="360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1981200"/>
            <a:ext cx="5715000" cy="4114800"/>
          </a:xfrm>
        </p:spPr>
        <p:txBody>
          <a:bodyPr/>
          <a:lstStyle/>
          <a:p>
            <a:r>
              <a:rPr lang="en-US" sz="2400"/>
              <a:t>Capability to build curcuits of complex geometry (primary circuit LEGO™):</a:t>
            </a:r>
          </a:p>
          <a:p>
            <a:pPr lvl="1"/>
            <a:r>
              <a:rPr lang="en-US" sz="2000"/>
              <a:t>Pipes of various diameter and orientation, bends, inlet/outlet conditions (chambers), aerosol sources locations</a:t>
            </a:r>
          </a:p>
          <a:p>
            <a:pPr lvl="1"/>
            <a:r>
              <a:rPr lang="en-US" sz="2000"/>
              <a:t>Easy assembly/disassembly</a:t>
            </a:r>
          </a:p>
          <a:p>
            <a:r>
              <a:rPr lang="en-US" sz="2400"/>
              <a:t>Extended (reasonably) boundary conditions</a:t>
            </a:r>
          </a:p>
          <a:p>
            <a:pPr lvl="1"/>
            <a:r>
              <a:rPr lang="en-US" sz="2000"/>
              <a:t>Thermal conditions, carrier media, materials and characteristics of surfaces</a:t>
            </a:r>
          </a:p>
          <a:p>
            <a:r>
              <a:rPr lang="en-US" sz="2400"/>
              <a:t>Limited number of aerosol types</a:t>
            </a:r>
            <a:endParaRPr lang="ru-RU" sz="2400"/>
          </a:p>
        </p:txBody>
      </p:sp>
      <p:graphicFrame>
        <p:nvGraphicFramePr>
          <p:cNvPr id="311300" name="Object 4"/>
          <p:cNvGraphicFramePr>
            <a:graphicFrameLocks noChangeAspect="1"/>
          </p:cNvGraphicFramePr>
          <p:nvPr/>
        </p:nvGraphicFramePr>
        <p:xfrm>
          <a:off x="533400" y="1828800"/>
          <a:ext cx="240665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1" name="Рисунок" r:id="rId3" imgW="5760720" imgH="9972720" progId="Word.Picture.8">
                  <p:embed/>
                </p:oleObj>
              </mc:Choice>
              <mc:Fallback>
                <p:oleObj name="Рисунок" r:id="rId3" imgW="5760720" imgH="997272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873"/>
                      <a:stretch>
                        <a:fillRect/>
                      </a:stretch>
                    </p:blipFill>
                    <p:spPr bwMode="auto">
                      <a:xfrm>
                        <a:off x="533400" y="1828800"/>
                        <a:ext cx="2406650" cy="4724400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4399</TotalTime>
  <Words>1069</Words>
  <Application>Microsoft Office PowerPoint</Application>
  <PresentationFormat>Bildschirmpräsentation (4:3)</PresentationFormat>
  <Paragraphs>135</Paragraphs>
  <Slides>15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Tahoma</vt:lpstr>
      <vt:lpstr>Times New Roman</vt:lpstr>
      <vt:lpstr>Wingdings</vt:lpstr>
      <vt:lpstr>Сумерки</vt:lpstr>
      <vt:lpstr>Рисунок Microsoft Word</vt:lpstr>
      <vt:lpstr>ISTC project #3345: Ex-Vessel Source Term ANalysis (EVAN)  Status and Workplan Presentation  Vladimir Bezlepkin,  Yuri Leontiev (SPAEP) Arkady Kiselev (IBRAE) Sevostian Bechta (NITI) Oleg Krektunov, Mikhail Lebedev, Lev Feldberg (CKTI) Natalia Ampelogova (VNIPIET)</vt:lpstr>
      <vt:lpstr>Presentation Outline</vt:lpstr>
      <vt:lpstr>Project tasks list</vt:lpstr>
      <vt:lpstr>Task 1: Analysis of Earlier Results of Severe Accident Scenarios Calculations.</vt:lpstr>
      <vt:lpstr>Task 2: Experiments on Fission Product Release from Molten Pool</vt:lpstr>
      <vt:lpstr>Methodology</vt:lpstr>
      <vt:lpstr>Task 3: Analytical support of FP release experiments </vt:lpstr>
      <vt:lpstr>Task 4: Experimental investigation of selected aerosol transport problems for severe accident conditions</vt:lpstr>
      <vt:lpstr>Closed-loop circuit with optical instrumentation for two-phase flow diagnostics</vt:lpstr>
      <vt:lpstr>Task 5: Analytical Support of Experiments </vt:lpstr>
      <vt:lpstr>Task 6: Experiments on Containment Parameters Impact on Volatile Iodine Species Behaviour</vt:lpstr>
      <vt:lpstr>Task 7: Analytical Support of Experiments </vt:lpstr>
      <vt:lpstr>EVAN Project Status &amp; Schedule</vt:lpstr>
      <vt:lpstr>March 31 – final drafting of EVAN workplan to be sent to ISTC By that time we definitely need:</vt:lpstr>
      <vt:lpstr>Thanks</vt:lpstr>
    </vt:vector>
  </TitlesOfParts>
  <Company>SPAEP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EVAN-09-2004</dc:title>
  <dc:creator>Yuri Leontiev</dc:creator>
  <cp:lastModifiedBy>Peters, Ursula</cp:lastModifiedBy>
  <cp:revision>444</cp:revision>
  <dcterms:created xsi:type="dcterms:W3CDTF">2003-09-04T10:30:03Z</dcterms:created>
  <dcterms:modified xsi:type="dcterms:W3CDTF">2012-10-09T10:59:48Z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Tasks status</vt:lpwstr>
  </property>
</Properties>
</file>