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82" r:id="rId2"/>
    <p:sldId id="528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524" r:id="rId12"/>
    <p:sldId id="494" r:id="rId13"/>
    <p:sldId id="495" r:id="rId14"/>
    <p:sldId id="496" r:id="rId15"/>
    <p:sldId id="497" r:id="rId16"/>
    <p:sldId id="525" r:id="rId17"/>
    <p:sldId id="529" r:id="rId18"/>
    <p:sldId id="500" r:id="rId19"/>
    <p:sldId id="530" r:id="rId20"/>
    <p:sldId id="502" r:id="rId21"/>
    <p:sldId id="531" r:id="rId22"/>
    <p:sldId id="504" r:id="rId23"/>
    <p:sldId id="505" r:id="rId24"/>
    <p:sldId id="532" r:id="rId25"/>
    <p:sldId id="533" r:id="rId26"/>
    <p:sldId id="534" r:id="rId27"/>
    <p:sldId id="509" r:id="rId28"/>
    <p:sldId id="535" r:id="rId29"/>
    <p:sldId id="536" r:id="rId30"/>
    <p:sldId id="512" r:id="rId31"/>
    <p:sldId id="539" r:id="rId32"/>
    <p:sldId id="514" r:id="rId33"/>
    <p:sldId id="537" r:id="rId34"/>
    <p:sldId id="538" r:id="rId35"/>
    <p:sldId id="517" r:id="rId36"/>
    <p:sldId id="518" r:id="rId37"/>
    <p:sldId id="527" r:id="rId38"/>
    <p:sldId id="520" r:id="rId39"/>
    <p:sldId id="521" r:id="rId40"/>
    <p:sldId id="522" r:id="rId41"/>
    <p:sldId id="523" r:id="rId42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2" autoAdjust="0"/>
    <p:restoredTop sz="95400" autoAdjust="0"/>
  </p:normalViewPr>
  <p:slideViewPr>
    <p:cSldViewPr snapToGrid="0">
      <p:cViewPr>
        <p:scale>
          <a:sx n="75" d="100"/>
          <a:sy n="75" d="100"/>
        </p:scale>
        <p:origin x="-2203" y="-37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20" y="-108"/>
      </p:cViewPr>
      <p:guideLst>
        <p:guide orient="horz" pos="3104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nnnnn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21644C98-BA32-409A-B05C-09A8AA0D4D5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3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0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2" rIns="91426" bIns="45712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A97EFA0B-F6A7-4085-9E21-E704C4F8926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431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2A64347-B5EF-40B3-83BB-99EB139666D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3833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8146458D-801F-4055-AE4B-A1273D17078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58827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90F59CFE-C916-4266-93B8-8B752FC4A78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8000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4B30E38-013F-443E-833B-1E7C74D9B02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3180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81013"/>
            <a:ext cx="7893050" cy="593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C05C7F1-E561-4364-9039-94E81B35789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17419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F5F1879D-F742-4675-9B78-2BE52FE2A79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1074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01CA4CC-64D0-442A-BB2C-02F69649A0D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5862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2570163" y="6400800"/>
            <a:ext cx="6561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8D258D5D-C91D-4B56-BE72-8500E69152B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6286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8CE45754-0AB4-4007-AA0E-FAD99550099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2271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519C4ED-E418-4233-B859-0A661FD1A9B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8630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D8DBF774-4C2B-4A52-B196-CA59D441B4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06999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A54B5A5-57A9-4E52-87F7-4F79879B8AC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5624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5B0C268-3D1C-4D34-9A5C-C226E24EB0B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35591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7EE58AE-B985-4ADE-8A88-069C4C8D459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9606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3CBE60AF-5F0B-4D8C-A3F7-06DA5B50BB2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9196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42E187CE-B8E4-444B-AC93-8C473663D37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1422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70163" y="6400800"/>
            <a:ext cx="6561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1CEE808B-B93E-4D40-B66E-EECC53A490EE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071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10" Type="http://schemas.openxmlformats.org/officeDocument/2006/relationships/image" Target="../media/image25.emf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704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20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/>
              <a:t>Presented by S. Bechta </a:t>
            </a:r>
          </a:p>
          <a:p>
            <a:pPr marL="342900" indent="-342900"/>
            <a:r>
              <a:rPr lang="en-US" sz="2000"/>
              <a:t>17</a:t>
            </a:r>
            <a:r>
              <a:rPr lang="en-US" sz="2000" baseline="30000"/>
              <a:t>th</a:t>
            </a:r>
            <a:r>
              <a:rPr lang="en-US" sz="2000"/>
              <a:t> CEG-SAM meeting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Madrid, Spain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March 29-31, 2010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04518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704519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Progress Report </a:t>
            </a:r>
            <a:br>
              <a:rPr lang="en-GB" sz="3200">
                <a:solidFill>
                  <a:srgbClr val="990033"/>
                </a:solidFill>
                <a:cs typeface="Times New Roman" pitchFamily="18" charset="0"/>
              </a:rPr>
            </a:b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on the ISTC project #3592 </a:t>
            </a:r>
            <a:br>
              <a:rPr lang="en-GB" sz="3200">
                <a:solidFill>
                  <a:srgbClr val="990033"/>
                </a:solidFill>
                <a:cs typeface="Times New Roman" pitchFamily="18" charset="0"/>
              </a:rPr>
            </a:b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“Investigation of Corium Melt Interaction </a:t>
            </a:r>
            <a:br>
              <a:rPr lang="en-GB" sz="3200">
                <a:solidFill>
                  <a:srgbClr val="990033"/>
                </a:solidFill>
                <a:cs typeface="Times New Roman" pitchFamily="18" charset="0"/>
              </a:rPr>
            </a:b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with NPP Reactor Vessel Steel” </a:t>
            </a:r>
            <a:br>
              <a:rPr lang="en-GB" sz="3200">
                <a:solidFill>
                  <a:srgbClr val="990033"/>
                </a:solidFill>
                <a:cs typeface="Times New Roman" pitchFamily="18" charset="0"/>
              </a:rPr>
            </a:b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(METCOR-P) </a:t>
            </a:r>
            <a:endParaRPr lang="en-GB" sz="32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1E36BF04-AADB-4229-90A6-2435524B40E5}" type="slidenum">
              <a:rPr lang="en-GB"/>
              <a:pPr/>
              <a:t>10</a:t>
            </a:fld>
            <a:endParaRPr lang="en-GB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338138"/>
            <a:ext cx="8796337" cy="639762"/>
          </a:xfrm>
        </p:spPr>
        <p:txBody>
          <a:bodyPr/>
          <a:lstStyle/>
          <a:p>
            <a:r>
              <a:rPr lang="en-GB">
                <a:cs typeface="Times New Roman" pitchFamily="18" charset="0"/>
              </a:rPr>
              <a:t>Location of K-type thermocouples in the specimen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7188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03225" y="1430338"/>
          <a:ext cx="8531225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5" name="Документ" r:id="rId3" imgW="7530254" imgH="4467104" progId="Word.Document.8">
                  <p:embed/>
                </p:oleObj>
              </mc:Choice>
              <mc:Fallback>
                <p:oleObj name="Документ" r:id="rId3" imgW="7530254" imgH="44671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1430338"/>
                        <a:ext cx="8531225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52" name="Rectangle 4"/>
          <p:cNvSpPr>
            <a:spLocks noChangeArrowheads="1"/>
          </p:cNvSpPr>
          <p:nvPr/>
        </p:nvSpPr>
        <p:spPr bwMode="auto">
          <a:xfrm>
            <a:off x="752475" y="242888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en-US" sz="28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8F0CFF4-D5E8-452D-B258-1B68244012C1}" type="slidenum">
              <a:rPr lang="en-GB"/>
              <a:pPr/>
              <a:t>11</a:t>
            </a:fld>
            <a:endParaRPr lang="en-GB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639763"/>
          </a:xfrm>
        </p:spPr>
        <p:txBody>
          <a:bodyPr/>
          <a:lstStyle/>
          <a:p>
            <a:r>
              <a:rPr lang="en-US"/>
              <a:t>Experimental procedure</a:t>
            </a:r>
            <a:endParaRPr lang="ru-RU"/>
          </a:p>
        </p:txBody>
      </p:sp>
      <p:graphicFrame>
        <p:nvGraphicFramePr>
          <p:cNvPr id="752643" name="Object 3"/>
          <p:cNvGraphicFramePr>
            <a:graphicFrameLocks noChangeAspect="1"/>
          </p:cNvGraphicFramePr>
          <p:nvPr>
            <p:ph idx="1"/>
          </p:nvPr>
        </p:nvGraphicFramePr>
        <p:xfrm>
          <a:off x="876300" y="576263"/>
          <a:ext cx="76835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44" name="Документ" r:id="rId3" imgW="5942479" imgH="4598257" progId="Word.Document.8">
                  <p:embed/>
                </p:oleObj>
              </mc:Choice>
              <mc:Fallback>
                <p:oleObj name="Документ" r:id="rId3" imgW="5942479" imgH="459825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76263"/>
                        <a:ext cx="768350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C0C65428-2C9C-485E-B509-3EC715D7D2BE}" type="slidenum">
              <a:rPr lang="en-GB"/>
              <a:pPr/>
              <a:t>12</a:t>
            </a:fld>
            <a:endParaRPr lang="en-GB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"/>
            <a:ext cx="7772400" cy="639763"/>
          </a:xfrm>
        </p:spPr>
        <p:txBody>
          <a:bodyPr/>
          <a:lstStyle/>
          <a:p>
            <a:r>
              <a:rPr lang="en-US"/>
              <a:t>Specimen temperature versus time</a:t>
            </a:r>
            <a:r>
              <a:rPr lang="ru-RU" b="0"/>
              <a:t/>
            </a:r>
            <a:br>
              <a:rPr lang="ru-RU" b="0"/>
            </a:br>
            <a:endParaRPr lang="ru-RU" b="0"/>
          </a:p>
        </p:txBody>
      </p:sp>
      <p:sp>
        <p:nvSpPr>
          <p:cNvPr id="721923" name="Text Box 3"/>
          <p:cNvSpPr txBox="1">
            <a:spLocks noChangeArrowheads="1"/>
          </p:cNvSpPr>
          <p:nvPr/>
        </p:nvSpPr>
        <p:spPr bwMode="auto">
          <a:xfrm>
            <a:off x="681038" y="6061075"/>
            <a:ext cx="5476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4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1, 2,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     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4, 5, 6 - 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- FeO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7219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883761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45C556E0-84EA-47F7-9D8B-B6E5A4EA14BF}" type="slidenum">
              <a:rPr lang="en-GB"/>
              <a:pPr/>
              <a:t>13</a:t>
            </a:fld>
            <a:endParaRPr lang="en-GB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338" y="0"/>
            <a:ext cx="7772400" cy="639763"/>
          </a:xfrm>
        </p:spPr>
        <p:txBody>
          <a:bodyPr/>
          <a:lstStyle/>
          <a:p>
            <a:r>
              <a:rPr lang="en-US"/>
              <a:t>Corrosion depth measurements</a:t>
            </a:r>
            <a:endParaRPr lang="ru-RU"/>
          </a:p>
        </p:txBody>
      </p:sp>
      <p:sp>
        <p:nvSpPr>
          <p:cNvPr id="722947" name="Text Box 3"/>
          <p:cNvSpPr txBox="1">
            <a:spLocks noChangeArrowheads="1"/>
          </p:cNvSpPr>
          <p:nvPr/>
        </p:nvSpPr>
        <p:spPr bwMode="auto">
          <a:xfrm>
            <a:off x="3867150" y="4521200"/>
            <a:ext cx="51101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 </a:t>
            </a:r>
            <a:r>
              <a:rPr lang="en-US" sz="16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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US measurement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 </a:t>
            </a:r>
            <a:r>
              <a:rPr lang="ru-RU" sz="160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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Post test measurement of specimen section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The maximum corrosion depth was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 6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mm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1, 2,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4, 5, 6 </a:t>
            </a:r>
            <a:r>
              <a:rPr lang="ru-RU" sz="1400">
                <a:solidFill>
                  <a:srgbClr val="000066"/>
                </a:solidFill>
                <a:latin typeface="Arial" pitchFamily="34" charset="0"/>
              </a:rPr>
              <a:t>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UO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ZrO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- FeO</a:t>
            </a:r>
            <a:r>
              <a:rPr lang="en-US" sz="1600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endParaRPr lang="ru-RU" sz="1600" baseline="-25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72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85788"/>
            <a:ext cx="76962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1" name="Picture 7" descr="N2937_Pr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619625"/>
            <a:ext cx="3587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6EC0E03-222D-48FA-976E-87E3EFF79D41}" type="slidenum">
              <a:rPr lang="en-GB"/>
              <a:pPr/>
              <a:t>14</a:t>
            </a:fld>
            <a:endParaRPr lang="en-GB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0"/>
            <a:ext cx="7772400" cy="639763"/>
          </a:xfrm>
        </p:spPr>
        <p:txBody>
          <a:bodyPr/>
          <a:lstStyle/>
          <a:p>
            <a:r>
              <a:rPr lang="en-US"/>
              <a:t>Processed experimental data</a:t>
            </a:r>
            <a:endParaRPr lang="ru-RU"/>
          </a:p>
        </p:txBody>
      </p:sp>
      <p:graphicFrame>
        <p:nvGraphicFramePr>
          <p:cNvPr id="723971" name="Object 3"/>
          <p:cNvGraphicFramePr>
            <a:graphicFrameLocks noChangeAspect="1"/>
          </p:cNvGraphicFramePr>
          <p:nvPr>
            <p:ph idx="1"/>
          </p:nvPr>
        </p:nvGraphicFramePr>
        <p:xfrm>
          <a:off x="4865688" y="1752600"/>
          <a:ext cx="5013325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79" name="Документ" r:id="rId3" imgW="3801013" imgH="2868565" progId="Word.Document.8">
                  <p:embed/>
                </p:oleObj>
              </mc:Choice>
              <mc:Fallback>
                <p:oleObj name="Документ" r:id="rId3" imgW="3801013" imgH="28685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1752600"/>
                        <a:ext cx="5013325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75" name="Object 7"/>
          <p:cNvGraphicFramePr>
            <a:graphicFrameLocks noChangeAspect="1"/>
          </p:cNvGraphicFramePr>
          <p:nvPr/>
        </p:nvGraphicFramePr>
        <p:xfrm>
          <a:off x="1017588" y="1187450"/>
          <a:ext cx="309245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80" name="Plot" r:id="rId5" imgW="4353704" imgH="4194944" progId="Grapher.Document">
                  <p:embed/>
                </p:oleObj>
              </mc:Choice>
              <mc:Fallback>
                <p:oleObj name="Plot" r:id="rId5" imgW="4353704" imgH="4194944" progId="Grapher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187450"/>
                        <a:ext cx="3092450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3976" name="Picture 8" descr="temp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184650"/>
            <a:ext cx="5035550" cy="22637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428625" y="52070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66"/>
                </a:solidFill>
              </a:rPr>
              <a:t>Temperature profile and field in the </a:t>
            </a:r>
          </a:p>
          <a:p>
            <a:pPr algn="ctr"/>
            <a:r>
              <a:rPr lang="en-US" sz="1800">
                <a:solidFill>
                  <a:srgbClr val="000066"/>
                </a:solidFill>
              </a:rPr>
              <a:t>specimen upper part (Reg. 4)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723978" name="Text Box 10"/>
          <p:cNvSpPr txBox="1">
            <a:spLocks noChangeArrowheads="1"/>
          </p:cNvSpPr>
          <p:nvPr/>
        </p:nvSpPr>
        <p:spPr bwMode="auto">
          <a:xfrm>
            <a:off x="5548313" y="990600"/>
            <a:ext cx="337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BZ" sz="1800">
                <a:solidFill>
                  <a:srgbClr val="000066"/>
                </a:solidFill>
                <a:latin typeface="Arial" pitchFamily="34" charset="0"/>
              </a:rPr>
              <a:t>Resulting data used in comparison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5192435A-1D78-4481-8A06-22A81F8DFFDE}" type="slidenum">
              <a:rPr lang="en-GB"/>
              <a:pPr/>
              <a:t>15</a:t>
            </a:fld>
            <a:endParaRPr lang="en-GB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260350"/>
            <a:ext cx="7772400" cy="639763"/>
          </a:xfrm>
        </p:spPr>
        <p:txBody>
          <a:bodyPr/>
          <a:lstStyle/>
          <a:p>
            <a:r>
              <a:rPr lang="en-US"/>
              <a:t>Comparison of corrosion rates for the European and Russian vessel steels</a:t>
            </a:r>
            <a:endParaRPr lang="ru-RU"/>
          </a:p>
        </p:txBody>
      </p:sp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5940425" y="36560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5318125" y="1612900"/>
            <a:ext cx="3825875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Difference</a:t>
            </a:r>
            <a:r>
              <a:rPr lang="en-US" sz="18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in values for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European and Russian steels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is insignificant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BZ" sz="1800">
                <a:solidFill>
                  <a:srgbClr val="000066"/>
                </a:solidFill>
              </a:rPr>
              <a:t>(</a:t>
            </a:r>
            <a:r>
              <a:rPr lang="en-US" sz="1800">
                <a:solidFill>
                  <a:srgbClr val="000066"/>
                </a:solidFill>
              </a:rPr>
              <a:t>in logarithmic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coordinates</a:t>
            </a:r>
            <a:r>
              <a:rPr lang="ru-RU" sz="1800">
                <a:solidFill>
                  <a:srgbClr val="000066"/>
                </a:solidFill>
              </a:rPr>
              <a:t>)</a:t>
            </a:r>
            <a:r>
              <a:rPr lang="ru-RU" sz="1800"/>
              <a:t> </a:t>
            </a:r>
            <a:endParaRPr lang="en-US" sz="1800"/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 The data inventory for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European steel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is too limited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to construct generalizing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 correlations</a:t>
            </a:r>
            <a:endParaRPr lang="ru-RU" sz="180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0" y="509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500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5002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25005" name="Group 13"/>
          <p:cNvGrpSpPr>
            <a:grpSpLocks/>
          </p:cNvGrpSpPr>
          <p:nvPr/>
        </p:nvGrpSpPr>
        <p:grpSpPr bwMode="auto">
          <a:xfrm>
            <a:off x="207963" y="1036638"/>
            <a:ext cx="5368925" cy="5167312"/>
            <a:chOff x="229" y="702"/>
            <a:chExt cx="3276" cy="3150"/>
          </a:xfrm>
        </p:grpSpPr>
        <p:graphicFrame>
          <p:nvGraphicFramePr>
            <p:cNvPr id="725001" name="Object 9"/>
            <p:cNvGraphicFramePr>
              <a:graphicFrameLocks noChangeAspect="1"/>
            </p:cNvGraphicFramePr>
            <p:nvPr/>
          </p:nvGraphicFramePr>
          <p:xfrm>
            <a:off x="345" y="702"/>
            <a:ext cx="9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007" name="Формула" r:id="rId3" imgW="1435100" imgH="457200" progId="Equation.3">
                    <p:embed/>
                  </p:oleObj>
                </mc:Choice>
                <mc:Fallback>
                  <p:oleObj name="Формула" r:id="rId3" imgW="1435100" imgH="457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" y="702"/>
                          <a:ext cx="906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5003" name="Object 11"/>
            <p:cNvGraphicFramePr>
              <a:graphicFrameLocks noChangeAspect="1"/>
            </p:cNvGraphicFramePr>
            <p:nvPr/>
          </p:nvGraphicFramePr>
          <p:xfrm>
            <a:off x="3145" y="3566"/>
            <a:ext cx="36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008" name="Формула" r:id="rId5" imgW="571252" imgH="431613" progId="Equation.3">
                    <p:embed/>
                  </p:oleObj>
                </mc:Choice>
                <mc:Fallback>
                  <p:oleObj name="Формула" r:id="rId5" imgW="571252" imgH="431613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3566"/>
                          <a:ext cx="360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2500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1039"/>
              <a:ext cx="2858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6F84FE39-F9ED-4DBC-BB0F-D05B348F701A}" type="slidenum">
              <a:rPr lang="en-GB"/>
              <a:pPr/>
              <a:t>16</a:t>
            </a:fld>
            <a:endParaRPr lang="en-GB"/>
          </a:p>
        </p:txBody>
      </p:sp>
      <p:sp>
        <p:nvSpPr>
          <p:cNvPr id="753690" name="Rectangle 26"/>
          <p:cNvSpPr>
            <a:spLocks noChangeArrowheads="1"/>
          </p:cNvSpPr>
          <p:nvPr/>
        </p:nvSpPr>
        <p:spPr bwMode="auto">
          <a:xfrm>
            <a:off x="0" y="1270000"/>
            <a:ext cx="9144000" cy="368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0425" y="312738"/>
            <a:ext cx="7772400" cy="639762"/>
          </a:xfrm>
        </p:spPr>
        <p:txBody>
          <a:bodyPr/>
          <a:lstStyle/>
          <a:p>
            <a:r>
              <a:rPr lang="en-US"/>
              <a:t>Specific features of corrosion at the </a:t>
            </a:r>
            <a:r>
              <a:rPr lang="ru-RU"/>
              <a:t> </a:t>
            </a:r>
            <a:br>
              <a:rPr lang="ru-RU"/>
            </a:br>
            <a:r>
              <a:rPr lang="en-US"/>
              <a:t>final stage of experiment</a:t>
            </a:r>
            <a:endParaRPr lang="ru-RU"/>
          </a:p>
        </p:txBody>
      </p:sp>
      <p:sp>
        <p:nvSpPr>
          <p:cNvPr id="753667" name="Rectangle 3"/>
          <p:cNvSpPr>
            <a:spLocks noChangeArrowheads="1"/>
          </p:cNvSpPr>
          <p:nvPr/>
        </p:nvSpPr>
        <p:spPr bwMode="auto">
          <a:xfrm>
            <a:off x="0" y="53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3668" name="Object 4"/>
          <p:cNvGraphicFramePr>
            <a:graphicFrameLocks noChangeAspect="1"/>
          </p:cNvGraphicFramePr>
          <p:nvPr/>
        </p:nvGraphicFramePr>
        <p:xfrm>
          <a:off x="6016625" y="1544638"/>
          <a:ext cx="3127375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1" name="Plot" r:id="rId3" imgW="6229827" imgH="6080226" progId="Grapher.Document">
                  <p:embed/>
                </p:oleObj>
              </mc:Choice>
              <mc:Fallback>
                <p:oleObj name="Plot" r:id="rId3" imgW="6229827" imgH="6080226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1544638"/>
                        <a:ext cx="3127375" cy="304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74" name="Text Box 10"/>
          <p:cNvSpPr txBox="1">
            <a:spLocks noChangeArrowheads="1"/>
          </p:cNvSpPr>
          <p:nvPr/>
        </p:nvSpPr>
        <p:spPr bwMode="auto">
          <a:xfrm>
            <a:off x="1803400" y="5326063"/>
            <a:ext cx="88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1400">
              <a:latin typeface="Arial" pitchFamily="34" charset="0"/>
            </a:endParaRPr>
          </a:p>
        </p:txBody>
      </p: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165100" y="1319213"/>
            <a:ext cx="3144838" cy="2711450"/>
            <a:chOff x="3779" y="969"/>
            <a:chExt cx="1981" cy="1708"/>
          </a:xfrm>
        </p:grpSpPr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3779" y="1095"/>
              <a:ext cx="1981" cy="1582"/>
              <a:chOff x="3779" y="1095"/>
              <a:chExt cx="1981" cy="1582"/>
            </a:xfrm>
          </p:grpSpPr>
          <p:pic>
            <p:nvPicPr>
              <p:cNvPr id="753684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" y="1267"/>
                <a:ext cx="1981" cy="1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53686" name="Group 22"/>
              <p:cNvGrpSpPr>
                <a:grpSpLocks/>
              </p:cNvGrpSpPr>
              <p:nvPr/>
            </p:nvGrpSpPr>
            <p:grpSpPr bwMode="auto">
              <a:xfrm>
                <a:off x="3837" y="1095"/>
                <a:ext cx="1307" cy="1441"/>
                <a:chOff x="3837" y="1095"/>
                <a:chExt cx="1307" cy="1441"/>
              </a:xfrm>
            </p:grpSpPr>
            <p:sp>
              <p:nvSpPr>
                <p:cNvPr id="75367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144" y="1287"/>
                  <a:ext cx="5" cy="12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671" name="Line 7"/>
                <p:cNvSpPr>
                  <a:spLocks noChangeShapeType="1"/>
                </p:cNvSpPr>
                <p:nvPr/>
              </p:nvSpPr>
              <p:spPr bwMode="auto">
                <a:xfrm>
                  <a:off x="4694" y="1293"/>
                  <a:ext cx="0" cy="123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672" name="Line 8"/>
                <p:cNvSpPr>
                  <a:spLocks noChangeShapeType="1"/>
                </p:cNvSpPr>
                <p:nvPr/>
              </p:nvSpPr>
              <p:spPr bwMode="auto">
                <a:xfrm>
                  <a:off x="4884" y="1312"/>
                  <a:ext cx="0" cy="12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673" name="Line 9"/>
                <p:cNvSpPr>
                  <a:spLocks noChangeShapeType="1"/>
                </p:cNvSpPr>
                <p:nvPr/>
              </p:nvSpPr>
              <p:spPr bwMode="auto">
                <a:xfrm>
                  <a:off x="5086" y="1284"/>
                  <a:ext cx="0" cy="12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36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37" y="1095"/>
                  <a:ext cx="130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5715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7145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2860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4114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>
                      <a:latin typeface="Arial" pitchFamily="34" charset="0"/>
                    </a:rPr>
                    <a:t>                  5                    6</a:t>
                  </a:r>
                  <a:endParaRPr lang="ru-RU" sz="1200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753676" name="Line 12"/>
            <p:cNvSpPr>
              <a:spLocks noChangeShapeType="1"/>
            </p:cNvSpPr>
            <p:nvPr/>
          </p:nvSpPr>
          <p:spPr bwMode="auto">
            <a:xfrm flipH="1">
              <a:off x="5115" y="1127"/>
              <a:ext cx="104" cy="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3677" name="Text Box 13"/>
            <p:cNvSpPr txBox="1">
              <a:spLocks noChangeArrowheads="1"/>
            </p:cNvSpPr>
            <p:nvPr/>
          </p:nvSpPr>
          <p:spPr bwMode="auto">
            <a:xfrm>
              <a:off x="5018" y="969"/>
              <a:ext cx="5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0">
                  <a:latin typeface="Arial" pitchFamily="34" charset="0"/>
                </a:rPr>
                <a:t>final  stage</a:t>
              </a:r>
              <a:endParaRPr lang="ru-RU" sz="1200" b="0">
                <a:latin typeface="Arial" pitchFamily="34" charset="0"/>
              </a:endParaRPr>
            </a:p>
          </p:txBody>
        </p:sp>
      </p:grpSp>
      <p:sp>
        <p:nvSpPr>
          <p:cNvPr id="753678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6302375" y="1230313"/>
            <a:ext cx="2646363" cy="3641725"/>
            <a:chOff x="144" y="723"/>
            <a:chExt cx="1667" cy="2294"/>
          </a:xfrm>
        </p:grpSpPr>
        <p:graphicFrame>
          <p:nvGraphicFramePr>
            <p:cNvPr id="753679" name="Object 15"/>
            <p:cNvGraphicFramePr>
              <a:graphicFrameLocks noChangeAspect="1"/>
            </p:cNvGraphicFramePr>
            <p:nvPr/>
          </p:nvGraphicFramePr>
          <p:xfrm>
            <a:off x="144" y="723"/>
            <a:ext cx="89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92" name="Формула" r:id="rId6" imgW="1447800" imgH="457200" progId="Equation.3">
                    <p:embed/>
                  </p:oleObj>
                </mc:Choice>
                <mc:Fallback>
                  <p:oleObj name="Формула" r:id="rId6" imgW="1447800" imgH="4572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723"/>
                          <a:ext cx="890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3680" name="Object 16"/>
            <p:cNvGraphicFramePr>
              <a:graphicFrameLocks noChangeAspect="1"/>
            </p:cNvGraphicFramePr>
            <p:nvPr/>
          </p:nvGraphicFramePr>
          <p:xfrm>
            <a:off x="1502" y="2789"/>
            <a:ext cx="309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693" name="Формула" r:id="rId8" imgW="583947" imgH="431613" progId="Equation.3">
                    <p:embed/>
                  </p:oleObj>
                </mc:Choice>
                <mc:Fallback>
                  <p:oleObj name="Формула" r:id="rId8" imgW="583947" imgH="431613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2" y="2789"/>
                          <a:ext cx="309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574675" y="48783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</a:endParaRPr>
          </a:p>
        </p:txBody>
      </p:sp>
      <p:sp>
        <p:nvSpPr>
          <p:cNvPr id="753682" name="Rectangle 18"/>
          <p:cNvSpPr>
            <a:spLocks noChangeArrowheads="1"/>
          </p:cNvSpPr>
          <p:nvPr/>
        </p:nvSpPr>
        <p:spPr bwMode="auto">
          <a:xfrm>
            <a:off x="322263" y="4627563"/>
            <a:ext cx="863123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42925" indent="-276225" algn="ctr">
              <a:buFont typeface="Wingdings" pitchFamily="2" charset="2"/>
              <a:buChar char="Ø"/>
            </a:pPr>
            <a:endParaRPr lang="ru-RU" sz="1800">
              <a:solidFill>
                <a:srgbClr val="000066"/>
              </a:solidFill>
            </a:endParaRP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Temperature on the interaction interface is the highest, it is close to the temperature of regime </a:t>
            </a:r>
            <a:r>
              <a:rPr lang="ru-RU" sz="1800">
                <a:solidFill>
                  <a:srgbClr val="000066"/>
                </a:solidFill>
              </a:rPr>
              <a:t> 6</a:t>
            </a:r>
            <a:endParaRPr lang="en-US" sz="1800">
              <a:solidFill>
                <a:srgbClr val="000066"/>
              </a:solidFill>
            </a:endParaRP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Corrosion rate is much smaller than in regime 6</a:t>
            </a:r>
            <a:r>
              <a:rPr lang="ru-RU" sz="1800">
                <a:solidFill>
                  <a:srgbClr val="000066"/>
                </a:solidFill>
              </a:rPr>
              <a:t>, </a:t>
            </a:r>
            <a:r>
              <a:rPr lang="en-US" sz="1800">
                <a:solidFill>
                  <a:srgbClr val="000066"/>
                </a:solidFill>
              </a:rPr>
              <a:t>it is close to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regime 5</a:t>
            </a:r>
          </a:p>
          <a:p>
            <a:pPr marL="542925" indent="-2762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Why</a:t>
            </a:r>
            <a:r>
              <a:rPr lang="en-BZ" sz="1800">
                <a:solidFill>
                  <a:srgbClr val="000066"/>
                </a:solidFill>
              </a:rPr>
              <a:t>?</a:t>
            </a:r>
            <a:endParaRPr lang="ru-RU" sz="1800">
              <a:solidFill>
                <a:srgbClr val="000066"/>
              </a:solidFill>
            </a:endParaRPr>
          </a:p>
        </p:txBody>
      </p:sp>
      <p:pic>
        <p:nvPicPr>
          <p:cNvPr id="75368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647825"/>
            <a:ext cx="26955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E35F99E9-FB65-44F7-9311-C306064F31E8}" type="slidenum">
              <a:rPr lang="en-GB"/>
              <a:pPr/>
              <a:t>17</a:t>
            </a:fld>
            <a:endParaRPr lang="en-GB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61938"/>
            <a:ext cx="7772400" cy="639762"/>
          </a:xfrm>
        </p:spPr>
        <p:txBody>
          <a:bodyPr/>
          <a:lstStyle/>
          <a:p>
            <a:r>
              <a:rPr lang="en-US" sz="2400"/>
              <a:t>Dynamics of oxygen concentration in the</a:t>
            </a:r>
            <a:r>
              <a:rPr lang="ru-RU" sz="2400"/>
              <a:t> </a:t>
            </a:r>
            <a:r>
              <a:rPr lang="en-US" sz="2400"/>
              <a:t>gas out</a:t>
            </a:r>
            <a:r>
              <a:rPr lang="ru-RU" sz="2400"/>
              <a:t> </a:t>
            </a:r>
            <a:r>
              <a:rPr lang="en-US" sz="2400"/>
              <a:t>and changes of melt oxygen potential versus time</a:t>
            </a:r>
            <a:endParaRPr lang="ru-RU" sz="2400"/>
          </a:p>
        </p:txBody>
      </p:sp>
      <p:sp>
        <p:nvSpPr>
          <p:cNvPr id="760835" name="Rectangle 3"/>
          <p:cNvSpPr>
            <a:spLocks noChangeArrowheads="1"/>
          </p:cNvSpPr>
          <p:nvPr/>
        </p:nvSpPr>
        <p:spPr bwMode="auto">
          <a:xfrm>
            <a:off x="5619750" y="1168400"/>
            <a:ext cx="3357563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 “Gas data” are measured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with a delay due to the gas line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transport and inertia of the gas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bulk in the furnace volume</a:t>
            </a:r>
            <a:endParaRPr lang="ru-RU" sz="1600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ru-RU" sz="1600">
                <a:solidFill>
                  <a:srgbClr val="000066"/>
                </a:solidFill>
              </a:rPr>
              <a:t>  </a:t>
            </a:r>
            <a:r>
              <a:rPr lang="en-US" sz="1600">
                <a:solidFill>
                  <a:srgbClr val="000066"/>
                </a:solidFill>
              </a:rPr>
              <a:t>Drop in the oxygen potential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of the melt when heated steel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has a high oxidation rate</a:t>
            </a:r>
            <a:endParaRPr lang="ru-RU" sz="1600">
              <a:solidFill>
                <a:srgbClr val="000066"/>
              </a:solidFill>
            </a:endParaRPr>
          </a:p>
          <a:p>
            <a:pPr algn="just">
              <a:lnSpc>
                <a:spcPct val="130000"/>
              </a:lnSpc>
              <a:spcBef>
                <a:spcPct val="25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 Lower corrosion rate at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final stage of experiment is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explained by the insufficient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air supply to the melt and by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its decreased oxygen potential</a:t>
            </a:r>
            <a:endParaRPr lang="ru-RU" sz="1600">
              <a:solidFill>
                <a:srgbClr val="000066"/>
              </a:solidFill>
            </a:endParaRPr>
          </a:p>
        </p:txBody>
      </p:sp>
      <p:grpSp>
        <p:nvGrpSpPr>
          <p:cNvPr id="760850" name="Group 18"/>
          <p:cNvGrpSpPr>
            <a:grpSpLocks/>
          </p:cNvGrpSpPr>
          <p:nvPr/>
        </p:nvGrpSpPr>
        <p:grpSpPr bwMode="auto">
          <a:xfrm>
            <a:off x="487363" y="5243513"/>
            <a:ext cx="4852987" cy="1069975"/>
            <a:chOff x="307" y="3303"/>
            <a:chExt cx="3057" cy="674"/>
          </a:xfrm>
        </p:grpSpPr>
        <p:sp>
          <p:nvSpPr>
            <p:cNvPr id="760839" name="Text Box 7"/>
            <p:cNvSpPr txBox="1">
              <a:spLocks noChangeArrowheads="1"/>
            </p:cNvSpPr>
            <p:nvPr/>
          </p:nvSpPr>
          <p:spPr bwMode="auto">
            <a:xfrm>
              <a:off x="307" y="3303"/>
              <a:ext cx="274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Ox</a:t>
              </a:r>
              <a:r>
                <a:rPr lang="ru-RU" sz="1400" baseline="-25000">
                  <a:solidFill>
                    <a:schemeClr val="tx2"/>
                  </a:solidFill>
                  <a:latin typeface="Arial" pitchFamily="34" charset="0"/>
                </a:rPr>
                <a:t>1</a:t>
              </a:r>
              <a:r>
                <a:rPr lang="ru-RU" sz="14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 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concentration of oxygen in</a:t>
              </a:r>
            </a:p>
            <a:p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Ox</a:t>
              </a:r>
              <a:r>
                <a:rPr lang="ru-RU" sz="1400" baseline="-25000">
                  <a:solidFill>
                    <a:schemeClr val="tx2"/>
                  </a:solidFill>
                  <a:latin typeface="Arial" pitchFamily="34" charset="0"/>
                </a:rPr>
                <a:t>2</a:t>
              </a:r>
              <a:r>
                <a:rPr lang="ru-RU" sz="140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 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</a:rPr>
                <a:t>concentration of oxygen out</a:t>
              </a:r>
              <a:endParaRPr lang="ru-RU" sz="14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760840" name="Text Box 8"/>
            <p:cNvSpPr txBox="1">
              <a:spLocks noChangeArrowheads="1"/>
            </p:cNvSpPr>
            <p:nvPr/>
          </p:nvSpPr>
          <p:spPr bwMode="auto">
            <a:xfrm>
              <a:off x="485" y="3611"/>
              <a:ext cx="28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400">
                  <a:latin typeface="Arial" pitchFamily="34" charset="0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3+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/ (Fe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2+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+Fe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3+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)</a:t>
              </a:r>
              <a:r>
                <a:rPr lang="en-US" sz="1400" b="0">
                  <a:sym typeface="Symbol" pitchFamily="18" charset="2"/>
                </a:rPr>
                <a:t> </a:t>
              </a:r>
              <a:r>
                <a:rPr lang="en-US" sz="12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  </a:t>
              </a:r>
              <a:r>
                <a:rPr lang="en-US" sz="14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   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ru-RU" sz="1400" b="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6+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/ (U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4+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+U</a:t>
              </a:r>
              <a:r>
                <a:rPr lang="en-US" sz="1600" baseline="30000">
                  <a:solidFill>
                    <a:srgbClr val="000066"/>
                  </a:solidFill>
                  <a:sym typeface="Symbol" pitchFamily="18" charset="2"/>
                </a:rPr>
                <a:t>6+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)</a:t>
              </a:r>
            </a:p>
            <a:p>
              <a:r>
                <a:rPr lang="en-US" sz="1200" b="0">
                  <a:solidFill>
                    <a:schemeClr val="accent1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en-US" sz="1200" b="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samples</a:t>
              </a:r>
              <a:r>
                <a:rPr lang="en-US" sz="1600">
                  <a:sym typeface="Symbol" pitchFamily="18" charset="2"/>
                </a:rPr>
                <a:t>         </a:t>
              </a:r>
              <a:r>
                <a:rPr lang="ru-RU" sz="1400">
                  <a:solidFill>
                    <a:srgbClr val="000066"/>
                  </a:solidFill>
                  <a:latin typeface="Arial" pitchFamily="34" charset="0"/>
                </a:rPr>
                <a:t>–</a:t>
              </a:r>
              <a:r>
                <a:rPr lang="en-US" sz="1400">
                  <a:solidFill>
                    <a:srgbClr val="000066"/>
                  </a:solidFill>
                  <a:latin typeface="Arial" pitchFamily="34" charset="0"/>
                  <a:sym typeface="Symbol" pitchFamily="18" charset="2"/>
                </a:rPr>
                <a:t> </a:t>
              </a:r>
              <a:r>
                <a:rPr lang="en-US" sz="1600">
                  <a:solidFill>
                    <a:srgbClr val="000066"/>
                  </a:solidFill>
                  <a:sym typeface="Symbol" pitchFamily="18" charset="2"/>
                </a:rPr>
                <a:t>ingot</a:t>
              </a:r>
              <a:endParaRPr lang="ru-RU" sz="1600">
                <a:solidFill>
                  <a:srgbClr val="000066"/>
                </a:solidFill>
                <a:sym typeface="Symbol" pitchFamily="18" charset="2"/>
              </a:endParaRPr>
            </a:p>
          </p:txBody>
        </p:sp>
        <p:sp>
          <p:nvSpPr>
            <p:cNvPr id="760841" name="Oval 9"/>
            <p:cNvSpPr>
              <a:spLocks noChangeArrowheads="1"/>
            </p:cNvSpPr>
            <p:nvPr/>
          </p:nvSpPr>
          <p:spPr bwMode="auto">
            <a:xfrm>
              <a:off x="388" y="3694"/>
              <a:ext cx="56" cy="5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2" name="Oval 10"/>
            <p:cNvSpPr>
              <a:spLocks noChangeArrowheads="1"/>
            </p:cNvSpPr>
            <p:nvPr/>
          </p:nvSpPr>
          <p:spPr bwMode="auto">
            <a:xfrm>
              <a:off x="483" y="3693"/>
              <a:ext cx="56" cy="5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3" name="Oval 11"/>
            <p:cNvSpPr>
              <a:spLocks noChangeArrowheads="1"/>
            </p:cNvSpPr>
            <p:nvPr/>
          </p:nvSpPr>
          <p:spPr bwMode="auto">
            <a:xfrm>
              <a:off x="388" y="3860"/>
              <a:ext cx="56" cy="5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4" name="AutoShape 12"/>
            <p:cNvSpPr>
              <a:spLocks noChangeArrowheads="1"/>
            </p:cNvSpPr>
            <p:nvPr/>
          </p:nvSpPr>
          <p:spPr bwMode="auto">
            <a:xfrm>
              <a:off x="472" y="3842"/>
              <a:ext cx="77" cy="8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5" name="AutoShape 13"/>
            <p:cNvSpPr>
              <a:spLocks noChangeArrowheads="1"/>
            </p:cNvSpPr>
            <p:nvPr/>
          </p:nvSpPr>
          <p:spPr bwMode="auto">
            <a:xfrm>
              <a:off x="1260" y="3844"/>
              <a:ext cx="71" cy="69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6" name="Oval 14"/>
            <p:cNvSpPr>
              <a:spLocks noChangeArrowheads="1"/>
            </p:cNvSpPr>
            <p:nvPr/>
          </p:nvSpPr>
          <p:spPr bwMode="auto">
            <a:xfrm>
              <a:off x="1176" y="3855"/>
              <a:ext cx="56" cy="56"/>
            </a:xfrm>
            <a:prstGeom prst="ellipse">
              <a:avLst/>
            </a:prstGeom>
            <a:solidFill>
              <a:srgbClr val="FF00FF"/>
            </a:solidFill>
            <a:ln w="3175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7" name="AutoShape 15"/>
            <p:cNvSpPr>
              <a:spLocks noChangeArrowheads="1"/>
            </p:cNvSpPr>
            <p:nvPr/>
          </p:nvSpPr>
          <p:spPr bwMode="auto">
            <a:xfrm>
              <a:off x="1646" y="3675"/>
              <a:ext cx="74" cy="87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0848" name="AutoShape 16"/>
            <p:cNvSpPr>
              <a:spLocks noChangeArrowheads="1"/>
            </p:cNvSpPr>
            <p:nvPr/>
          </p:nvSpPr>
          <p:spPr bwMode="auto">
            <a:xfrm>
              <a:off x="1752" y="3679"/>
              <a:ext cx="77" cy="8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60849" name="Picture 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9650"/>
            <a:ext cx="5673725" cy="4232275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C067B1F4-8B0A-44D5-A86C-DC7559DE2D97}" type="slidenum">
              <a:rPr lang="en-GB"/>
              <a:pPr/>
              <a:t>18</a:t>
            </a:fld>
            <a:endParaRPr lang="en-GB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88" y="168275"/>
            <a:ext cx="8715375" cy="627063"/>
          </a:xfrm>
        </p:spPr>
        <p:txBody>
          <a:bodyPr/>
          <a:lstStyle/>
          <a:p>
            <a:r>
              <a:rPr lang="en-US" sz="2400"/>
              <a:t>Comparison of parameters influencing the oxygen balance in the </a:t>
            </a:r>
            <a:r>
              <a:rPr lang="ru-RU" sz="2400"/>
              <a:t> </a:t>
            </a:r>
            <a:r>
              <a:rPr lang="en-US" sz="2400"/>
              <a:t>VVER molten pool, </a:t>
            </a:r>
            <a:r>
              <a:rPr lang="en-BZ" sz="2400"/>
              <a:t>METCOR tests</a:t>
            </a:r>
            <a:endParaRPr lang="ru-RU" sz="2400"/>
          </a:p>
        </p:txBody>
      </p: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8071" name="Rectangle 7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8072" name="Rectangle 8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28073" name="Rectangle 9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28074" name="Group 10"/>
          <p:cNvGraphicFramePr>
            <a:graphicFrameLocks noGrp="1"/>
          </p:cNvGraphicFramePr>
          <p:nvPr>
            <p:ph sz="quarter" idx="4294967295"/>
          </p:nvPr>
        </p:nvGraphicFramePr>
        <p:xfrm>
          <a:off x="0" y="4165600"/>
          <a:ext cx="4813300" cy="1963739"/>
        </p:xfrm>
        <a:graphic>
          <a:graphicData uri="http://schemas.openxmlformats.org/drawingml/2006/table">
            <a:tbl>
              <a:tblPr/>
              <a:tblGrid>
                <a:gridCol w="1571625"/>
                <a:gridCol w="684213"/>
                <a:gridCol w="1322387"/>
                <a:gridCol w="1235075"/>
              </a:tblGrid>
              <a:tr h="554038">
                <a:tc grid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B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Parameter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VVER-1000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METCOR-P tests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corium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/S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corrosion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kg/m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 Unicode MS" pitchFamily="34" charset="-128"/>
                        </a:rPr>
                        <a:t>12 400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460…490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corium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/S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up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 Unicode MS" pitchFamily="34" charset="-128"/>
                        </a:rPr>
                        <a:t>15 600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494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corrosion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/S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up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1.26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1.01…1.06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8102" name="Object 38"/>
          <p:cNvGraphicFramePr>
            <a:graphicFrameLocks/>
          </p:cNvGraphicFramePr>
          <p:nvPr>
            <p:ph sz="quarter" idx="4294967295"/>
          </p:nvPr>
        </p:nvGraphicFramePr>
        <p:xfrm>
          <a:off x="6048375" y="1374775"/>
          <a:ext cx="30956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08" name="Точечный рисунок" r:id="rId3" imgW="3095238" imgH="2666667" progId="Paint.Picture">
                  <p:embed/>
                </p:oleObj>
              </mc:Choice>
              <mc:Fallback>
                <p:oleObj name="Точечный рисунок" r:id="rId3" imgW="3095238" imgH="2666667" progId="Paint.Picture">
                  <p:embed/>
                  <p:pic>
                    <p:nvPicPr>
                      <p:cNvPr id="0" name="Objec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1374775"/>
                        <a:ext cx="30956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103" name="Text Box 39"/>
          <p:cNvSpPr txBox="1">
            <a:spLocks noChangeArrowheads="1"/>
          </p:cNvSpPr>
          <p:nvPr/>
        </p:nvSpPr>
        <p:spPr bwMode="auto">
          <a:xfrm>
            <a:off x="6343650" y="1044575"/>
            <a:ext cx="159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METCOR-P tests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728105" name="Object 41"/>
          <p:cNvGraphicFramePr>
            <a:graphicFrameLocks/>
          </p:cNvGraphicFramePr>
          <p:nvPr>
            <p:ph sz="quarter" idx="4294967295"/>
          </p:nvPr>
        </p:nvGraphicFramePr>
        <p:xfrm>
          <a:off x="260350" y="1360488"/>
          <a:ext cx="5286375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09" name="Точечный рисунок" r:id="rId5" imgW="5582429" imgH="2666667" progId="Paint.Picture">
                  <p:embed/>
                </p:oleObj>
              </mc:Choice>
              <mc:Fallback>
                <p:oleObj name="Точечный рисунок" r:id="rId5" imgW="5582429" imgH="2666667" progId="Paint.Picture">
                  <p:embed/>
                  <p:pic>
                    <p:nvPicPr>
                      <p:cNvPr id="0" name="Objec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360488"/>
                        <a:ext cx="5286375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106" name="Text Box 42"/>
          <p:cNvSpPr txBox="1">
            <a:spLocks noChangeArrowheads="1"/>
          </p:cNvSpPr>
          <p:nvPr/>
        </p:nvSpPr>
        <p:spPr bwMode="auto">
          <a:xfrm>
            <a:off x="828675" y="1031875"/>
            <a:ext cx="1122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solidFill>
                  <a:srgbClr val="000066"/>
                </a:solidFill>
                <a:latin typeface="Arial" pitchFamily="34" charset="0"/>
              </a:rPr>
              <a:t>VVER-1000</a:t>
            </a:r>
            <a:endParaRPr lang="ru-RU" sz="14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28107" name="Rectangle 43"/>
          <p:cNvSpPr>
            <a:spLocks noChangeArrowheads="1"/>
          </p:cNvSpPr>
          <p:nvPr/>
        </p:nvSpPr>
        <p:spPr bwMode="auto">
          <a:xfrm>
            <a:off x="5013325" y="4164013"/>
            <a:ext cx="41306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BZ" sz="1600" b="0">
                <a:solidFill>
                  <a:srgbClr val="000066"/>
                </a:solidFill>
              </a:rPr>
              <a:t> </a:t>
            </a:r>
            <a:r>
              <a:rPr lang="en-US" sz="1600" b="0">
                <a:solidFill>
                  <a:srgbClr val="000066"/>
                </a:solidFill>
              </a:rPr>
              <a:t>The melt</a:t>
            </a:r>
            <a:r>
              <a:rPr lang="ru-RU" sz="1600" b="0">
                <a:solidFill>
                  <a:srgbClr val="000066"/>
                </a:solidFill>
              </a:rPr>
              <a:t> </a:t>
            </a:r>
            <a:r>
              <a:rPr lang="en-US" sz="1600" b="0">
                <a:solidFill>
                  <a:srgbClr val="000066"/>
                </a:solidFill>
              </a:rPr>
              <a:t>mass</a:t>
            </a:r>
            <a:r>
              <a:rPr lang="ru-RU" sz="1600" b="0">
                <a:solidFill>
                  <a:srgbClr val="000066"/>
                </a:solidFill>
              </a:rPr>
              <a:t> </a:t>
            </a:r>
            <a:r>
              <a:rPr lang="en-US" sz="1600" b="0">
                <a:solidFill>
                  <a:srgbClr val="000066"/>
                </a:solidFill>
              </a:rPr>
              <a:t>vs. corrosion area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the area of molten pool surface, through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which the melt is oxidized, do not comply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with the requirements for prototypic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experimental conditions </a:t>
            </a:r>
            <a:endParaRPr lang="ru-RU" sz="16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0">
                <a:solidFill>
                  <a:srgbClr val="000066"/>
                </a:solidFill>
              </a:rPr>
              <a:t> </a:t>
            </a:r>
            <a:r>
              <a:rPr lang="en-US" sz="1600" b="0">
                <a:solidFill>
                  <a:srgbClr val="000066"/>
                </a:solidFill>
              </a:rPr>
              <a:t>Oxygen potential of the melt on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vessel bottom is less sensitive to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 vessel wall corrosion than in the tests</a:t>
            </a:r>
            <a:endParaRPr lang="ru-RU" sz="16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A4FD79AB-4F73-4D00-AD7E-B5F6F565B013}" type="slidenum">
              <a:rPr lang="en-GB"/>
              <a:pPr/>
              <a:t>19</a:t>
            </a:fld>
            <a:endParaRPr lang="en-GB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Conclusions</a:t>
            </a:r>
            <a:endParaRPr lang="ru-RU" sz="3600"/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24000"/>
            <a:ext cx="8453437" cy="41148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effectLst/>
              </a:rPr>
              <a:t>The data on European steel are too limited both for a decision about the applicability of correlations developed for VVER steel for describing EU steel corrosion, and for developing correlations specific for this steel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effectLst/>
              </a:rPr>
              <a:t>In the final regime of </a:t>
            </a:r>
            <a:r>
              <a:rPr lang="ru-RU" sz="2000" b="1">
                <a:effectLst/>
              </a:rPr>
              <a:t> МСР</a:t>
            </a:r>
            <a:r>
              <a:rPr lang="en-US" sz="2000" b="1">
                <a:effectLst/>
              </a:rPr>
              <a:t>-</a:t>
            </a:r>
            <a:r>
              <a:rPr lang="ru-RU" sz="2000" b="1">
                <a:effectLst/>
              </a:rPr>
              <a:t>3 </a:t>
            </a:r>
            <a:r>
              <a:rPr lang="en-US" sz="2000" b="1">
                <a:effectLst/>
              </a:rPr>
              <a:t>the vessel steel corrosion rate</a:t>
            </a:r>
            <a:r>
              <a:rPr lang="en-US" sz="2000" b="1">
                <a:solidFill>
                  <a:srgbClr val="CC0000"/>
                </a:solidFill>
                <a:effectLst/>
              </a:rPr>
              <a:t> </a:t>
            </a:r>
            <a:r>
              <a:rPr lang="en-US" sz="2000" b="1">
                <a:effectLst/>
              </a:rPr>
              <a:t>was so high that the oxygen supply into the pool from air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was insufficient for maintaining the steady oxygen potential in the melt</a:t>
            </a:r>
            <a:r>
              <a:rPr lang="ru-RU" sz="2000" b="1">
                <a:effectLst/>
              </a:rPr>
              <a:t>. </a:t>
            </a:r>
            <a:r>
              <a:rPr lang="en-US" sz="2000" b="1">
                <a:effectLst/>
              </a:rPr>
              <a:t>A decrease in the melt oxygen potential caused a slowdown of corrosion rate. It is necessary to check the influence of this effect at other regimes</a:t>
            </a:r>
            <a:endParaRPr lang="ru-RU" sz="2000" b="1">
              <a:effectLst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en-US" sz="2000" b="1">
                <a:effectLst/>
              </a:rPr>
              <a:t>In order to determine the corrosion rate at a fixed oxygen potential of the melt we can recommend a higher flow rate 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of oxidant through the furnace, an increase in the melt mass and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 smaller diameter of the steel specimen (crucible diameter being the same)</a:t>
            </a:r>
            <a:r>
              <a:rPr lang="ru-RU" sz="1200" b="1">
                <a:solidFill>
                  <a:srgbClr val="CC0000"/>
                </a:solidFill>
              </a:rPr>
              <a:t>  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5A2DD135-00E6-47F9-8996-18A4BE81D0F4}" type="slidenum">
              <a:rPr lang="en-GB"/>
              <a:pPr/>
              <a:t>2</a:t>
            </a:fld>
            <a:endParaRPr lang="en-GB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01650"/>
          </a:xfrm>
        </p:spPr>
        <p:txBody>
          <a:bodyPr/>
          <a:lstStyle/>
          <a:p>
            <a:r>
              <a:rPr lang="en-GB">
                <a:solidFill>
                  <a:srgbClr val="990033"/>
                </a:solidFill>
                <a:cs typeface="Times New Roman" pitchFamily="18" charset="0"/>
              </a:rPr>
              <a:t>Contents</a:t>
            </a:r>
            <a:endParaRPr lang="ru-RU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482600"/>
            <a:ext cx="8666163" cy="5873750"/>
          </a:xfrm>
        </p:spPr>
        <p:txBody>
          <a:bodyPr/>
          <a:lstStyle/>
          <a:p>
            <a:r>
              <a:rPr lang="en-US" sz="2000" b="1">
                <a:effectLst/>
              </a:rPr>
              <a:t>Essential information</a:t>
            </a:r>
          </a:p>
          <a:p>
            <a:r>
              <a:rPr lang="en-US" sz="2000" b="1">
                <a:effectLst/>
              </a:rPr>
              <a:t>Objectives of METCOR-P project</a:t>
            </a:r>
          </a:p>
          <a:p>
            <a:r>
              <a:rPr lang="en-US" sz="2000" b="1">
                <a:effectLst/>
              </a:rPr>
              <a:t>Experimental matrix for METCOR-P project</a:t>
            </a:r>
          </a:p>
          <a:p>
            <a:r>
              <a:rPr lang="en-US" sz="2000" b="1">
                <a:effectLst/>
              </a:rPr>
              <a:t>Interaction of molten corium with European vessel steel in oxidizing atmosphere: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effectLst/>
              </a:rPr>
              <a:t>	Test MCP-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4</a:t>
            </a:r>
          </a:p>
          <a:p>
            <a:r>
              <a:rPr lang="en-US" sz="2000" b="1">
                <a:effectLst/>
              </a:rPr>
              <a:t>Response to M. Veshchunov comments on the METCOR model of steel corrosion caused by the interaction with oxidized corium</a:t>
            </a:r>
            <a:endParaRPr lang="ru-RU" sz="2000" b="1">
              <a:effectLst/>
            </a:endParaRPr>
          </a:p>
          <a:p>
            <a:r>
              <a:rPr lang="en-US" sz="2000" b="1">
                <a:effectLst/>
              </a:rPr>
              <a:t>Interaction of suboxidized molten corium with European vessel steel:</a:t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Test MCP-5      </a:t>
            </a:r>
            <a:endParaRPr lang="en-US" sz="1800" b="1">
              <a:effectLst/>
            </a:endParaRPr>
          </a:p>
          <a:p>
            <a:r>
              <a:rPr lang="en-US" sz="2000" b="1">
                <a:effectLst/>
              </a:rPr>
              <a:t>Comments on the M. Veshchunov model of steel corrosion caused by the interaction with suboxidized corium</a:t>
            </a:r>
            <a:endParaRPr lang="ru-RU" sz="2000" b="1">
              <a:effectLst/>
            </a:endParaRPr>
          </a:p>
          <a:p>
            <a:r>
              <a:rPr lang="en-GB" sz="2000" b="1">
                <a:effectLst/>
              </a:rPr>
              <a:t>Planning</a:t>
            </a:r>
          </a:p>
          <a:p>
            <a:r>
              <a:rPr lang="en-US" sz="2000" b="1">
                <a:effectLst/>
              </a:rPr>
              <a:t>Publications</a:t>
            </a:r>
            <a:endParaRPr lang="en-GB" sz="20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EB654C06-98CD-418A-96E8-16A9875B879B}" type="slidenum">
              <a:rPr lang="en-GB"/>
              <a:pPr/>
              <a:t>20</a:t>
            </a:fld>
            <a:endParaRPr lang="en-GB"/>
          </a:p>
        </p:txBody>
      </p:sp>
      <p:sp>
        <p:nvSpPr>
          <p:cNvPr id="73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738188" y="1820863"/>
            <a:ext cx="7772400" cy="1939925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Response to M. </a:t>
            </a:r>
            <a:r>
              <a:rPr lang="en-US"/>
              <a:t>Veshchunov</a:t>
            </a:r>
            <a:r>
              <a:rPr lang="en-US">
                <a:solidFill>
                  <a:srgbClr val="990033"/>
                </a:solidFill>
              </a:rPr>
              <a:t> comments</a:t>
            </a:r>
            <a:r>
              <a:rPr lang="en-US"/>
              <a:t> on the METCOR model of corium melt – steel interaction </a:t>
            </a:r>
            <a:r>
              <a:rPr lang="ru-RU"/>
              <a:t> </a:t>
            </a:r>
            <a:r>
              <a:rPr lang="en-US"/>
              <a:t>in the oxidizing atmosphere</a:t>
            </a:r>
            <a:r>
              <a:rPr lang="ru-RU"/>
              <a:t> </a:t>
            </a:r>
            <a:r>
              <a:rPr lang="en-US"/>
              <a:t/>
            </a:r>
            <a:br>
              <a:rPr lang="en-US"/>
            </a:br>
            <a:r>
              <a:rPr lang="ru-RU"/>
              <a:t>(16-</a:t>
            </a:r>
            <a:r>
              <a:rPr lang="en-US"/>
              <a:t>th</a:t>
            </a:r>
            <a:r>
              <a:rPr lang="ru-RU"/>
              <a:t> </a:t>
            </a:r>
            <a:r>
              <a:rPr lang="en-US"/>
              <a:t>CEG</a:t>
            </a:r>
            <a:r>
              <a:rPr lang="ru-RU"/>
              <a:t>-</a:t>
            </a:r>
            <a:r>
              <a:rPr lang="en-US"/>
              <a:t>SAM Meeting</a:t>
            </a:r>
            <a:r>
              <a:rPr lang="ru-RU"/>
              <a:t>)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08AD0C9-6503-4CA7-8D7E-5B90B7BBA156}" type="slidenum">
              <a:rPr lang="en-GB"/>
              <a:pPr/>
              <a:t>21</a:t>
            </a:fld>
            <a:endParaRPr lang="en-GB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8613"/>
            <a:ext cx="7772400" cy="639762"/>
          </a:xfrm>
        </p:spPr>
        <p:txBody>
          <a:bodyPr/>
          <a:lstStyle/>
          <a:p>
            <a:r>
              <a:rPr lang="en-US"/>
              <a:t>METCOR Model</a:t>
            </a:r>
            <a:endParaRPr lang="ru-RU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59250" y="1387475"/>
            <a:ext cx="4673600" cy="4114800"/>
          </a:xfrm>
        </p:spPr>
        <p:txBody>
          <a:bodyPr/>
          <a:lstStyle/>
          <a:p>
            <a:pPr algn="just"/>
            <a:r>
              <a:rPr lang="en-US" sz="1800">
                <a:effectLst/>
              </a:rPr>
              <a:t>Main diffusion resistance for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Fe</a:t>
            </a:r>
            <a:r>
              <a:rPr lang="ru-RU" sz="1800" baseline="30000">
                <a:effectLst/>
              </a:rPr>
              <a:t>2+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ions </a:t>
            </a:r>
            <a:r>
              <a:rPr lang="ru-RU" sz="1800">
                <a:effectLst/>
              </a:rPr>
              <a:t>– </a:t>
            </a:r>
            <a:r>
              <a:rPr lang="en-US" sz="1800">
                <a:effectLst/>
              </a:rPr>
              <a:t>corium crust on steel surface</a:t>
            </a:r>
            <a:endParaRPr lang="ru-RU" sz="1800">
              <a:effectLst/>
            </a:endParaRPr>
          </a:p>
          <a:p>
            <a:pPr algn="just"/>
            <a:r>
              <a:rPr lang="en-US" sz="1800">
                <a:effectLst/>
              </a:rPr>
              <a:t>Crust thickness</a:t>
            </a:r>
            <a:r>
              <a:rPr lang="ru-RU" sz="1800">
                <a:effectLst/>
              </a:rPr>
              <a:t> </a:t>
            </a:r>
            <a:r>
              <a:rPr lang="ru-RU" sz="1800">
                <a:effectLst/>
                <a:sym typeface="Symbol" pitchFamily="18" charset="2"/>
              </a:rPr>
              <a:t></a:t>
            </a:r>
            <a:r>
              <a:rPr lang="ru-RU" sz="1800" baseline="-25000">
                <a:effectLst/>
                <a:sym typeface="Symbol" pitchFamily="18" charset="2"/>
              </a:rPr>
              <a:t></a:t>
            </a:r>
            <a:r>
              <a:rPr lang="ru-RU" sz="1800">
                <a:effectLst/>
              </a:rPr>
              <a:t> </a:t>
            </a:r>
            <a:r>
              <a:rPr lang="en-US" sz="1800">
                <a:effectLst/>
              </a:rPr>
              <a:t>is determined by the heat conductivity equation; it does not change in time</a:t>
            </a:r>
            <a:r>
              <a:rPr lang="ru-RU" sz="1800">
                <a:effectLst/>
              </a:rPr>
              <a:t> (</a:t>
            </a:r>
            <a:r>
              <a:rPr lang="en-US" sz="1800">
                <a:effectLst/>
              </a:rPr>
              <a:t>at steady temperature on the corrosion front</a:t>
            </a:r>
            <a:r>
              <a:rPr lang="ru-RU" sz="1800">
                <a:effectLst/>
              </a:rPr>
              <a:t>)</a:t>
            </a:r>
            <a:endParaRPr lang="en-BZ" sz="1800">
              <a:effectLst/>
            </a:endParaRPr>
          </a:p>
          <a:p>
            <a:pPr algn="just">
              <a:buFont typeface="Wingdings" pitchFamily="2" charset="2"/>
              <a:buNone/>
            </a:pPr>
            <a:endParaRPr lang="en-US" sz="1800">
              <a:effectLst/>
            </a:endParaRPr>
          </a:p>
          <a:p>
            <a:pPr algn="just"/>
            <a:endParaRPr lang="en-US" sz="1800">
              <a:effectLst/>
            </a:endParaRPr>
          </a:p>
          <a:p>
            <a:pPr algn="just">
              <a:buFont typeface="Wingdings" pitchFamily="2" charset="2"/>
              <a:buNone/>
            </a:pPr>
            <a:endParaRPr lang="en-US" sz="1800">
              <a:effectLst/>
            </a:endParaRPr>
          </a:p>
          <a:p>
            <a:pPr algn="just"/>
            <a:r>
              <a:rPr lang="en-US" sz="1800">
                <a:effectLst/>
              </a:rPr>
              <a:t>Corrosion rate is evaluated by Tamman equation</a:t>
            </a:r>
            <a:r>
              <a:rPr lang="ru-RU" sz="1800">
                <a:effectLst/>
              </a:rPr>
              <a:t>: </a:t>
            </a:r>
            <a:endParaRPr lang="en-US" sz="1800">
              <a:effectLst/>
            </a:endParaRPr>
          </a:p>
          <a:p>
            <a:pPr algn="just">
              <a:buFont typeface="Wingdings" pitchFamily="2" charset="2"/>
              <a:buNone/>
            </a:pPr>
            <a:r>
              <a:rPr lang="en-US" sz="1800">
                <a:effectLst/>
              </a:rPr>
              <a:t>     </a:t>
            </a:r>
            <a:endParaRPr lang="ru-RU" sz="1800">
              <a:effectLst/>
            </a:endParaRPr>
          </a:p>
        </p:txBody>
      </p:sp>
      <p:pic>
        <p:nvPicPr>
          <p:cNvPr id="7628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47763"/>
            <a:ext cx="384175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279525" y="5205413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latin typeface="Arial" pitchFamily="34" charset="0"/>
                <a:sym typeface="Symbol" pitchFamily="18" charset="2"/>
              </a:rPr>
              <a:t></a:t>
            </a:r>
            <a:r>
              <a:rPr lang="en-US" sz="1600" baseline="-25000">
                <a:latin typeface="Arial" pitchFamily="34" charset="0"/>
                <a:sym typeface="Symbol" pitchFamily="18" charset="2"/>
              </a:rPr>
              <a:t></a:t>
            </a:r>
            <a:r>
              <a:rPr lang="en-US" sz="1600">
                <a:latin typeface="Arial" pitchFamily="34" charset="0"/>
              </a:rPr>
              <a:t>&gt;&gt;</a:t>
            </a:r>
            <a:r>
              <a:rPr lang="en-US" sz="1600">
                <a:latin typeface="Arial" pitchFamily="34" charset="0"/>
                <a:sym typeface="Symbol" pitchFamily="18" charset="2"/>
              </a:rPr>
              <a:t></a:t>
            </a:r>
            <a:r>
              <a:rPr lang="ru-RU" sz="1600">
                <a:latin typeface="Arial" pitchFamily="34" charset="0"/>
              </a:rPr>
              <a:t> </a:t>
            </a:r>
          </a:p>
        </p:txBody>
      </p:sp>
      <p:sp>
        <p:nvSpPr>
          <p:cNvPr id="7628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62889" name="Object 9"/>
          <p:cNvGraphicFramePr>
            <a:graphicFrameLocks noChangeAspect="1"/>
          </p:cNvGraphicFramePr>
          <p:nvPr/>
        </p:nvGraphicFramePr>
        <p:xfrm>
          <a:off x="5195888" y="3190875"/>
          <a:ext cx="23749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93" name="Формула" r:id="rId4" imgW="1447172" imgH="545863" progId="Equation.3">
                  <p:embed/>
                </p:oleObj>
              </mc:Choice>
              <mc:Fallback>
                <p:oleObj name="Формула" r:id="rId4" imgW="1447172" imgH="54586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190875"/>
                        <a:ext cx="23749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62892" name="Object 12"/>
          <p:cNvGraphicFramePr>
            <a:graphicFrameLocks noChangeAspect="1"/>
          </p:cNvGraphicFramePr>
          <p:nvPr/>
        </p:nvGraphicFramePr>
        <p:xfrm>
          <a:off x="5207000" y="4926013"/>
          <a:ext cx="31448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94" name="Формула" r:id="rId6" imgW="1841500" imgH="571500" progId="Equation.3">
                  <p:embed/>
                </p:oleObj>
              </mc:Choice>
              <mc:Fallback>
                <p:oleObj name="Формула" r:id="rId6" imgW="1841500" imgH="571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926013"/>
                        <a:ext cx="314483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31192F5-2DE5-42F1-8417-9BA1C0AE5F4D}" type="slidenum">
              <a:rPr lang="en-GB"/>
              <a:pPr/>
              <a:t>22</a:t>
            </a:fld>
            <a:endParaRPr lang="en-GB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639762"/>
          </a:xfrm>
        </p:spPr>
        <p:txBody>
          <a:bodyPr/>
          <a:lstStyle/>
          <a:p>
            <a:r>
              <a:rPr lang="en-US"/>
              <a:t>METCOR Results</a:t>
            </a:r>
            <a:endParaRPr lang="ru-RU"/>
          </a:p>
        </p:txBody>
      </p:sp>
      <p:sp>
        <p:nvSpPr>
          <p:cNvPr id="73216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482600" y="1662113"/>
          <a:ext cx="4016375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4" name="Plot" r:id="rId3" imgW="4417466" imgH="4318711" progId="Grapher.Document">
                  <p:embed/>
                </p:oleObj>
              </mc:Choice>
              <mc:Fallback>
                <p:oleObj name="Plot" r:id="rId3" imgW="4417466" imgH="4318711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662113"/>
                        <a:ext cx="4016375" cy="392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216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303213" y="977900"/>
          <a:ext cx="2133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5" name="Формула" r:id="rId5" imgW="1473200" imgH="457200" progId="Equation.3">
                  <p:embed/>
                </p:oleObj>
              </mc:Choice>
              <mc:Fallback>
                <p:oleObj name="Формула" r:id="rId5" imgW="1473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977900"/>
                        <a:ext cx="2133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2167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32168" name="Object 8"/>
          <p:cNvGraphicFramePr>
            <a:graphicFrameLocks noChangeAspect="1"/>
          </p:cNvGraphicFramePr>
          <p:nvPr/>
        </p:nvGraphicFramePr>
        <p:xfrm>
          <a:off x="4610100" y="5461000"/>
          <a:ext cx="768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86" name="Формула" r:id="rId7" imgW="583947" imgH="431613" progId="Equation.3">
                  <p:embed/>
                </p:oleObj>
              </mc:Choice>
              <mc:Fallback>
                <p:oleObj name="Формула" r:id="rId7" imgW="583947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5461000"/>
                        <a:ext cx="7683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21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321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732179" name="Group 19"/>
          <p:cNvGrpSpPr>
            <a:grpSpLocks/>
          </p:cNvGrpSpPr>
          <p:nvPr/>
        </p:nvGrpSpPr>
        <p:grpSpPr bwMode="auto">
          <a:xfrm>
            <a:off x="4500563" y="1663700"/>
            <a:ext cx="4643437" cy="3294063"/>
            <a:chOff x="2700" y="976"/>
            <a:chExt cx="2925" cy="2075"/>
          </a:xfrm>
        </p:grpSpPr>
        <p:sp>
          <p:nvSpPr>
            <p:cNvPr id="732180" name="Line 20"/>
            <p:cNvSpPr>
              <a:spLocks noChangeShapeType="1"/>
            </p:cNvSpPr>
            <p:nvPr/>
          </p:nvSpPr>
          <p:spPr bwMode="auto">
            <a:xfrm>
              <a:off x="3256" y="1624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2181" name="Text Box 21"/>
            <p:cNvSpPr txBox="1">
              <a:spLocks noChangeArrowheads="1"/>
            </p:cNvSpPr>
            <p:nvPr/>
          </p:nvSpPr>
          <p:spPr bwMode="auto">
            <a:xfrm>
              <a:off x="2700" y="1783"/>
              <a:ext cx="2908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sz="1800" b="0">
                  <a:latin typeface="Arial" pitchFamily="34" charset="0"/>
                </a:rPr>
                <a:t>Depends on</a:t>
              </a:r>
              <a:r>
                <a:rPr lang="ru-RU" sz="1800" b="0">
                  <a:latin typeface="Arial" pitchFamily="34" charset="0"/>
                </a:rPr>
                <a:t> </a:t>
              </a:r>
              <a:r>
                <a:rPr lang="en-US" sz="1800" b="0">
                  <a:latin typeface="Arial" pitchFamily="34" charset="0"/>
                </a:rPr>
                <a:t>FeO</a:t>
              </a:r>
              <a:r>
                <a:rPr lang="en-US" sz="1800" b="0" baseline="-25000">
                  <a:latin typeface="Arial" pitchFamily="34" charset="0"/>
                </a:rPr>
                <a:t>y</a:t>
              </a:r>
              <a:r>
                <a:rPr lang="ru-RU" sz="1800" b="0">
                  <a:latin typeface="Arial" pitchFamily="34" charset="0"/>
                </a:rPr>
                <a:t> </a:t>
              </a:r>
              <a:r>
                <a:rPr lang="en-US" sz="1800" b="0">
                  <a:latin typeface="Arial" pitchFamily="34" charset="0"/>
                </a:rPr>
                <a:t>concentration in molten corium</a:t>
              </a:r>
            </a:p>
            <a:p>
              <a:pPr>
                <a:lnSpc>
                  <a:spcPct val="140000"/>
                </a:lnSpc>
              </a:pPr>
              <a:r>
                <a:rPr lang="en-US" sz="1800" b="0">
                  <a:latin typeface="Arial" pitchFamily="34" charset="0"/>
                </a:rPr>
                <a:t>UO</a:t>
              </a:r>
              <a:r>
                <a:rPr lang="en-US" sz="1800" b="0" baseline="-25000">
                  <a:latin typeface="Arial" pitchFamily="34" charset="0"/>
                </a:rPr>
                <a:t>2+x</a:t>
              </a:r>
              <a:r>
                <a:rPr lang="en-US" sz="1800" b="0">
                  <a:latin typeface="Arial" pitchFamily="34" charset="0"/>
                </a:rPr>
                <a:t>-ZrO</a:t>
              </a:r>
              <a:r>
                <a:rPr lang="en-US" sz="1800" b="0" baseline="-25000">
                  <a:latin typeface="Arial" pitchFamily="34" charset="0"/>
                </a:rPr>
                <a:t>2</a:t>
              </a:r>
              <a:r>
                <a:rPr lang="en-US" sz="1800" b="0">
                  <a:latin typeface="Arial" pitchFamily="34" charset="0"/>
                </a:rPr>
                <a:t>-FeO</a:t>
              </a:r>
              <a:r>
                <a:rPr lang="en-US" sz="1800" b="0" baseline="-25000">
                  <a:latin typeface="Arial" pitchFamily="34" charset="0"/>
                </a:rPr>
                <a:t>y</a:t>
              </a:r>
              <a:r>
                <a:rPr lang="en-US" sz="1800" b="0">
                  <a:latin typeface="Arial" pitchFamily="34" charset="0"/>
                </a:rPr>
                <a:t>:  D=(10</a:t>
              </a:r>
              <a:r>
                <a:rPr lang="en-US" sz="1800" b="0" baseline="30000">
                  <a:latin typeface="Arial" pitchFamily="34" charset="0"/>
                </a:rPr>
                <a:t>-11</a:t>
              </a:r>
              <a:r>
                <a:rPr lang="en-US" sz="1800" b="0">
                  <a:latin typeface="Arial" pitchFamily="34" charset="0"/>
                </a:rPr>
                <a:t>…10</a:t>
              </a:r>
              <a:r>
                <a:rPr lang="en-US" sz="1800" b="0" baseline="30000">
                  <a:latin typeface="Arial" pitchFamily="34" charset="0"/>
                </a:rPr>
                <a:t>-9</a:t>
              </a:r>
              <a:r>
                <a:rPr lang="en-US" sz="1800" b="0">
                  <a:latin typeface="Arial" pitchFamily="34" charset="0"/>
                </a:rPr>
                <a:t>) m</a:t>
              </a:r>
              <a:r>
                <a:rPr lang="en-US" sz="1800" b="0" baseline="30000">
                  <a:latin typeface="Arial" pitchFamily="34" charset="0"/>
                </a:rPr>
                <a:t>2</a:t>
              </a:r>
              <a:r>
                <a:rPr lang="en-US" sz="1800" b="0">
                  <a:latin typeface="Arial" pitchFamily="34" charset="0"/>
                </a:rPr>
                <a:t>/s</a:t>
              </a:r>
            </a:p>
            <a:p>
              <a:pPr>
                <a:lnSpc>
                  <a:spcPct val="140000"/>
                </a:lnSpc>
              </a:pPr>
              <a:endParaRPr lang="en-US" sz="1800" b="0">
                <a:latin typeface="Arial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en-US" sz="1800" b="0">
                  <a:latin typeface="Arial" pitchFamily="34" charset="0"/>
                </a:rPr>
                <a:t>UO</a:t>
              </a:r>
              <a:r>
                <a:rPr lang="en-US" sz="1800" b="0" baseline="-25000">
                  <a:latin typeface="Arial" pitchFamily="34" charset="0"/>
                </a:rPr>
                <a:t>2+x</a:t>
              </a:r>
              <a:r>
                <a:rPr lang="en-US" sz="1800" b="0">
                  <a:latin typeface="Arial" pitchFamily="34" charset="0"/>
                </a:rPr>
                <a:t>-ZrO</a:t>
              </a:r>
              <a:r>
                <a:rPr lang="en-US" sz="1800" b="0" baseline="-25000">
                  <a:latin typeface="Arial" pitchFamily="34" charset="0"/>
                </a:rPr>
                <a:t>2</a:t>
              </a:r>
              <a:r>
                <a:rPr lang="en-US" sz="1800" b="0">
                  <a:latin typeface="Arial" pitchFamily="34" charset="0"/>
                </a:rPr>
                <a:t>:  D</a:t>
              </a:r>
              <a:r>
                <a:rPr lang="en-US" sz="1800" b="0">
                  <a:latin typeface="Arial" pitchFamily="34" charset="0"/>
                  <a:sym typeface="Symbol" pitchFamily="18" charset="2"/>
                </a:rPr>
                <a:t></a:t>
              </a:r>
              <a:r>
                <a:rPr lang="en-US" sz="1800" b="0">
                  <a:latin typeface="Arial" pitchFamily="34" charset="0"/>
                </a:rPr>
                <a:t>10</a:t>
              </a:r>
              <a:r>
                <a:rPr lang="en-US" sz="1800" b="0" baseline="30000">
                  <a:latin typeface="Arial" pitchFamily="34" charset="0"/>
                </a:rPr>
                <a:t>-10</a:t>
              </a:r>
              <a:r>
                <a:rPr lang="en-US" sz="1800" b="0">
                  <a:latin typeface="Arial" pitchFamily="34" charset="0"/>
                </a:rPr>
                <a:t> m</a:t>
              </a:r>
              <a:r>
                <a:rPr lang="en-US" sz="1800" b="0" baseline="30000">
                  <a:latin typeface="Arial" pitchFamily="34" charset="0"/>
                </a:rPr>
                <a:t>2</a:t>
              </a:r>
              <a:r>
                <a:rPr lang="en-US" sz="1800" b="0">
                  <a:latin typeface="Arial" pitchFamily="34" charset="0"/>
                </a:rPr>
                <a:t>/s</a:t>
              </a:r>
              <a:endParaRPr lang="ru-RU" sz="1800" b="0">
                <a:latin typeface="Arial" pitchFamily="34" charset="0"/>
              </a:endParaRPr>
            </a:p>
          </p:txBody>
        </p:sp>
        <p:graphicFrame>
          <p:nvGraphicFramePr>
            <p:cNvPr id="732182" name="Object 22"/>
            <p:cNvGraphicFramePr>
              <a:graphicFrameLocks noChangeAspect="1"/>
            </p:cNvGraphicFramePr>
            <p:nvPr/>
          </p:nvGraphicFramePr>
          <p:xfrm>
            <a:off x="2772" y="1285"/>
            <a:ext cx="2295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87" name="Формула" r:id="rId9" imgW="2361960" imgH="419040" progId="Equation.3">
                    <p:embed/>
                  </p:oleObj>
                </mc:Choice>
                <mc:Fallback>
                  <p:oleObj name="Формула" r:id="rId9" imgW="2361960" imgH="4190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" y="1285"/>
                          <a:ext cx="2295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2183" name="Text Box 23"/>
            <p:cNvSpPr txBox="1">
              <a:spLocks noChangeArrowheads="1"/>
            </p:cNvSpPr>
            <p:nvPr/>
          </p:nvSpPr>
          <p:spPr bwMode="auto">
            <a:xfrm>
              <a:off x="2717" y="976"/>
              <a:ext cx="290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en-US" sz="1800" b="0">
                  <a:latin typeface="Arial" pitchFamily="34" charset="0"/>
                </a:rPr>
                <a:t>Diffusion coefficient</a:t>
              </a:r>
              <a:r>
                <a:rPr lang="ru-RU" sz="1800" b="0">
                  <a:latin typeface="Arial" pitchFamily="34" charset="0"/>
                </a:rPr>
                <a:t> </a:t>
              </a:r>
              <a:r>
                <a:rPr lang="en-US" sz="1800" b="0">
                  <a:latin typeface="Arial" pitchFamily="34" charset="0"/>
                </a:rPr>
                <a:t>D</a:t>
              </a:r>
              <a:r>
                <a:rPr lang="ru-RU" sz="1800" b="0">
                  <a:latin typeface="Arial" pitchFamily="34" charset="0"/>
                </a:rPr>
                <a:t> </a:t>
              </a:r>
              <a:r>
                <a:rPr lang="en-US" sz="1800" b="0">
                  <a:latin typeface="Arial" pitchFamily="34" charset="0"/>
                </a:rPr>
                <a:t>at</a:t>
              </a:r>
              <a:r>
                <a:rPr lang="ru-RU" sz="1800" b="0">
                  <a:latin typeface="Arial" pitchFamily="34" charset="0"/>
                </a:rPr>
                <a:t> Т=800</a:t>
              </a:r>
              <a:r>
                <a:rPr lang="ru-RU" sz="1800" b="0">
                  <a:latin typeface="Arial" pitchFamily="34" charset="0"/>
                  <a:sym typeface="Symbol" pitchFamily="18" charset="2"/>
                </a:rPr>
                <a:t></a:t>
              </a:r>
              <a:r>
                <a:rPr lang="ru-RU" sz="1800" b="0">
                  <a:latin typeface="Arial" pitchFamily="34" charset="0"/>
                </a:rPr>
                <a:t>С</a:t>
              </a:r>
              <a:r>
                <a:rPr lang="en-US" sz="1800" b="0">
                  <a:latin typeface="Arial" pitchFamily="34" charset="0"/>
                  <a:sym typeface="Symbol" pitchFamily="18" charset="2"/>
                </a:rPr>
                <a:t>             </a:t>
              </a:r>
              <a:endParaRPr lang="ru-RU" sz="1800" b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EC1C49E8-AF6A-4DD5-8B4A-87F4E20AB50F}" type="slidenum">
              <a:rPr lang="en-GB"/>
              <a:pPr/>
              <a:t>23</a:t>
            </a:fld>
            <a:endParaRPr lang="en-GB"/>
          </a:p>
        </p:txBody>
      </p:sp>
      <p:sp>
        <p:nvSpPr>
          <p:cNvPr id="733188" name="Text Box 4"/>
          <p:cNvSpPr txBox="1">
            <a:spLocks noChangeArrowheads="1"/>
          </p:cNvSpPr>
          <p:nvPr>
            <p:ph type="title" idx="4294967295"/>
          </p:nvPr>
        </p:nvSpPr>
        <p:spPr>
          <a:xfrm>
            <a:off x="762000" y="160338"/>
            <a:ext cx="7772400" cy="6397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Comments of M. Veshchunov</a:t>
            </a:r>
            <a:endParaRPr lang="ru-RU"/>
          </a:p>
        </p:txBody>
      </p:sp>
      <p:pic>
        <p:nvPicPr>
          <p:cNvPr id="73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/>
          <a:stretch>
            <a:fillRect/>
          </a:stretch>
        </p:blipFill>
        <p:spPr bwMode="auto">
          <a:xfrm>
            <a:off x="1139825" y="2076450"/>
            <a:ext cx="6819900" cy="42545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3193" name="Rectangle 9"/>
          <p:cNvSpPr>
            <a:spLocks noChangeArrowheads="1"/>
          </p:cNvSpPr>
          <p:nvPr/>
        </p:nvSpPr>
        <p:spPr bwMode="auto">
          <a:xfrm>
            <a:off x="838200" y="860425"/>
            <a:ext cx="70500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Coefficient of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Fe diffusion in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ZrO</a:t>
            </a:r>
            <a:r>
              <a:rPr lang="ru-RU" sz="1800" baseline="-25000">
                <a:solidFill>
                  <a:srgbClr val="000066"/>
                </a:solidFill>
              </a:rPr>
              <a:t>2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at</a:t>
            </a:r>
            <a:r>
              <a:rPr lang="ru-RU" sz="1800">
                <a:solidFill>
                  <a:srgbClr val="000066"/>
                </a:solidFill>
              </a:rPr>
              <a:t> Т=800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</a:t>
            </a:r>
            <a:r>
              <a:rPr lang="ru-RU" sz="1800">
                <a:solidFill>
                  <a:srgbClr val="000066"/>
                </a:solidFill>
              </a:rPr>
              <a:t>С</a:t>
            </a:r>
          </a:p>
          <a:p>
            <a:pPr marL="342900" indent="-342900" defTabSz="7620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D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</a:t>
            </a:r>
            <a:r>
              <a:rPr lang="ru-RU" sz="1800">
                <a:solidFill>
                  <a:srgbClr val="000066"/>
                </a:solidFill>
              </a:rPr>
              <a:t>10</a:t>
            </a:r>
            <a:r>
              <a:rPr lang="ru-RU" sz="1800" baseline="30000">
                <a:solidFill>
                  <a:srgbClr val="000066"/>
                </a:solidFill>
              </a:rPr>
              <a:t>-23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m</a:t>
            </a:r>
            <a:r>
              <a:rPr lang="ru-RU" sz="1800" baseline="30000">
                <a:solidFill>
                  <a:srgbClr val="000066"/>
                </a:solidFill>
              </a:rPr>
              <a:t>2</a:t>
            </a:r>
            <a:r>
              <a:rPr lang="ru-RU" sz="1800">
                <a:solidFill>
                  <a:srgbClr val="000066"/>
                </a:solidFill>
              </a:rPr>
              <a:t>/</a:t>
            </a:r>
            <a:r>
              <a:rPr lang="en-US" sz="1800">
                <a:solidFill>
                  <a:srgbClr val="000066"/>
                </a:solidFill>
              </a:rPr>
              <a:t>s </a:t>
            </a:r>
            <a:r>
              <a:rPr lang="ru-RU" sz="1800">
                <a:solidFill>
                  <a:srgbClr val="000066"/>
                </a:solidFill>
              </a:rPr>
              <a:t>&lt;&lt; </a:t>
            </a:r>
            <a:r>
              <a:rPr lang="en-US" sz="1800">
                <a:solidFill>
                  <a:srgbClr val="000066"/>
                </a:solidFill>
              </a:rPr>
              <a:t>D</a:t>
            </a:r>
            <a:r>
              <a:rPr lang="en-US" sz="1800" baseline="-25000">
                <a:solidFill>
                  <a:srgbClr val="000066"/>
                </a:solidFill>
              </a:rPr>
              <a:t>METCOR</a:t>
            </a:r>
          </a:p>
          <a:p>
            <a:pPr marL="342900" indent="-342900" defTabSz="7620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Proposed alternative model</a:t>
            </a:r>
            <a:r>
              <a:rPr lang="ru-RU" sz="1800" b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CB3421CF-C001-4C89-AF71-D2ED5CAC4731}" type="slidenum">
              <a:rPr lang="en-GB"/>
              <a:pPr/>
              <a:t>24</a:t>
            </a:fld>
            <a:endParaRPr lang="en-GB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2425"/>
            <a:ext cx="7772400" cy="639763"/>
          </a:xfrm>
        </p:spPr>
        <p:txBody>
          <a:bodyPr/>
          <a:lstStyle/>
          <a:p>
            <a:r>
              <a:rPr lang="en-US"/>
              <a:t>Response</a:t>
            </a:r>
            <a:endParaRPr lang="ru-RU"/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320800"/>
            <a:ext cx="7772400" cy="41148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b="1">
                <a:effectLst/>
              </a:rPr>
              <a:t>Corium crust composition</a:t>
            </a:r>
            <a:endParaRPr lang="ru-RU" sz="2000" b="1">
              <a:effectLst/>
            </a:endParaRP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   For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ru-RU" sz="2000" b="1" baseline="-25000">
                <a:effectLst/>
              </a:rPr>
              <a:t>2+</a:t>
            </a:r>
            <a:r>
              <a:rPr lang="en-US" sz="2000" b="1" baseline="-25000">
                <a:effectLst/>
              </a:rPr>
              <a:t>x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ZrO</a:t>
            </a:r>
            <a:r>
              <a:rPr lang="ru-RU" sz="2000" b="1" baseline="-25000">
                <a:effectLst/>
              </a:rPr>
              <a:t>2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</a:rPr>
              <a:t> melt</a:t>
            </a:r>
            <a:endParaRPr lang="en-US" sz="2000" b="1" baseline="-25000">
              <a:effectLst/>
            </a:endParaRP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  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  <a:sym typeface="Symbol" pitchFamily="18" charset="2"/>
              </a:rPr>
              <a:t></a:t>
            </a:r>
            <a:r>
              <a:rPr lang="en-US" sz="2000" b="1">
                <a:effectLst/>
              </a:rPr>
              <a:t>46</a:t>
            </a:r>
            <a:r>
              <a:rPr lang="ru-RU" sz="2000" b="1">
                <a:effectLst/>
              </a:rPr>
              <a:t>,</a:t>
            </a:r>
            <a:r>
              <a:rPr lang="en-US" sz="2000" b="1">
                <a:effectLst/>
              </a:rPr>
              <a:t>    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  <a:sym typeface="Symbol" pitchFamily="18" charset="2"/>
              </a:rPr>
              <a:t></a:t>
            </a:r>
            <a:r>
              <a:rPr lang="en-US" sz="2000" b="1">
                <a:effectLst/>
              </a:rPr>
              <a:t>40</a:t>
            </a:r>
            <a:r>
              <a:rPr lang="ru-RU" sz="2000" b="1">
                <a:effectLst/>
              </a:rPr>
              <a:t>,</a:t>
            </a:r>
            <a:r>
              <a:rPr lang="en-US" sz="2000" b="1">
                <a:effectLst/>
              </a:rPr>
              <a:t>   FeO</a:t>
            </a:r>
            <a:r>
              <a:rPr lang="en-US" sz="2000" b="1" baseline="-25000">
                <a:effectLst/>
              </a:rPr>
              <a:t>y</a:t>
            </a:r>
            <a:r>
              <a:rPr lang="en-US" sz="2000" b="1">
                <a:effectLst/>
                <a:sym typeface="Symbol" pitchFamily="18" charset="2"/>
              </a:rPr>
              <a:t></a:t>
            </a:r>
            <a:r>
              <a:rPr lang="en-US" sz="2000" b="1">
                <a:effectLst/>
              </a:rPr>
              <a:t>14, </a:t>
            </a:r>
            <a:r>
              <a:rPr lang="ru-RU" sz="2000" b="1">
                <a:effectLst/>
              </a:rPr>
              <a:t>mass</a:t>
            </a:r>
            <a:r>
              <a:rPr lang="en-US" sz="2000" b="1">
                <a:effectLst/>
              </a:rPr>
              <a:t>.%</a:t>
            </a:r>
            <a:endParaRPr lang="ru-RU" sz="2000" b="1">
              <a:effectLst/>
            </a:endParaRP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   For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UO</a:t>
            </a:r>
            <a:r>
              <a:rPr lang="ru-RU" sz="2000" b="1" baseline="-25000">
                <a:effectLst/>
              </a:rPr>
              <a:t>2+</a:t>
            </a:r>
            <a:r>
              <a:rPr lang="en-US" sz="2000" b="1" baseline="-25000">
                <a:effectLst/>
              </a:rPr>
              <a:t>x</a:t>
            </a:r>
            <a:r>
              <a:rPr lang="ru-RU" sz="2000" b="1">
                <a:effectLst/>
              </a:rPr>
              <a:t>-</a:t>
            </a:r>
            <a:r>
              <a:rPr lang="en-US" sz="2000" b="1">
                <a:effectLst/>
              </a:rPr>
              <a:t>ZrO</a:t>
            </a:r>
            <a:r>
              <a:rPr lang="ru-RU" sz="2000" b="1" baseline="-25000">
                <a:effectLst/>
              </a:rPr>
              <a:t>2</a:t>
            </a:r>
            <a:r>
              <a:rPr lang="en-US" sz="2000" b="1" baseline="-25000">
                <a:effectLst/>
              </a:rPr>
              <a:t> </a:t>
            </a:r>
            <a:r>
              <a:rPr lang="en-US" sz="2000" b="1">
                <a:effectLst/>
              </a:rPr>
              <a:t>melt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sz="2000" b="1">
                <a:effectLst/>
              </a:rPr>
              <a:t>    UO</a:t>
            </a:r>
            <a:r>
              <a:rPr lang="ru-RU" sz="2000" b="1" baseline="-25000">
                <a:effectLst/>
              </a:rPr>
              <a:t>2+</a:t>
            </a:r>
            <a:r>
              <a:rPr lang="en-US" sz="2000" b="1" baseline="-25000">
                <a:effectLst/>
              </a:rPr>
              <a:t>x</a:t>
            </a:r>
            <a:r>
              <a:rPr lang="en-US" sz="2000" b="1">
                <a:effectLst/>
                <a:sym typeface="Symbol" pitchFamily="18" charset="2"/>
              </a:rPr>
              <a:t></a:t>
            </a:r>
            <a:r>
              <a:rPr lang="en-US" sz="2000" b="1">
                <a:effectLst/>
              </a:rPr>
              <a:t>72</a:t>
            </a:r>
            <a:r>
              <a:rPr lang="ru-RU" sz="2000" b="1">
                <a:effectLst/>
              </a:rPr>
              <a:t>,    </a:t>
            </a:r>
            <a:r>
              <a:rPr lang="en-US" sz="2000" b="1">
                <a:effectLst/>
              </a:rPr>
              <a:t>ZrO</a:t>
            </a:r>
            <a:r>
              <a:rPr lang="ru-RU" sz="2000" b="1" baseline="-25000">
                <a:effectLst/>
              </a:rPr>
              <a:t>2</a:t>
            </a:r>
            <a:r>
              <a:rPr lang="en-US" sz="2000" b="1">
                <a:effectLst/>
                <a:sym typeface="Symbol" pitchFamily="18" charset="2"/>
              </a:rPr>
              <a:t> 28</a:t>
            </a:r>
            <a:r>
              <a:rPr lang="ru-RU" sz="2000" b="1">
                <a:effectLst/>
                <a:sym typeface="Symbol" pitchFamily="18" charset="2"/>
              </a:rPr>
              <a:t>, mass.%</a:t>
            </a:r>
            <a:endParaRPr lang="en-US" sz="2000" b="1">
              <a:effectLst/>
              <a:sym typeface="Symbol" pitchFamily="18" charset="2"/>
            </a:endParaRP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endParaRPr lang="ru-RU" sz="2000" b="1">
              <a:effectLst/>
            </a:endParaRPr>
          </a:p>
          <a:p>
            <a:pPr>
              <a:lnSpc>
                <a:spcPct val="125000"/>
              </a:lnSpc>
            </a:pPr>
            <a:r>
              <a:rPr lang="ru-RU" sz="2000" b="1">
                <a:effectLst/>
              </a:rPr>
              <a:t>ZrO</a:t>
            </a:r>
            <a:r>
              <a:rPr lang="ru-RU" sz="2000" b="1" baseline="-25000">
                <a:effectLst/>
              </a:rPr>
              <a:t>2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is not the main component in the corium composition. Consequently it does not determine the diffusion coefficient in the METCOR crust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E813270F-E5DC-459E-A798-4DFED7BB608D}" type="slidenum">
              <a:rPr lang="en-GB"/>
              <a:pPr/>
              <a:t>25</a:t>
            </a:fld>
            <a:endParaRPr lang="en-GB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77813"/>
            <a:ext cx="7772400" cy="639762"/>
          </a:xfrm>
        </p:spPr>
        <p:txBody>
          <a:bodyPr/>
          <a:lstStyle/>
          <a:p>
            <a:r>
              <a:rPr lang="en-US"/>
              <a:t>Response</a:t>
            </a:r>
            <a:r>
              <a:rPr lang="ru-RU"/>
              <a:t> (2)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2274888" y="890588"/>
            <a:ext cx="501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Coefficient of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Fe</a:t>
            </a:r>
            <a:r>
              <a:rPr lang="ru-RU" sz="2000" baseline="30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diffusion in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FeO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64934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4937" name="Text Box 9"/>
          <p:cNvSpPr txBox="1">
            <a:spLocks noChangeArrowheads="1"/>
          </p:cNvSpPr>
          <p:nvPr/>
        </p:nvSpPr>
        <p:spPr bwMode="auto">
          <a:xfrm>
            <a:off x="5140325" y="2867025"/>
            <a:ext cx="416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At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Т=800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С    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D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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10</a:t>
            </a:r>
            <a:r>
              <a:rPr lang="ru-RU" sz="1800" baseline="30000">
                <a:solidFill>
                  <a:srgbClr val="000066"/>
                </a:solidFill>
                <a:latin typeface="Arial" pitchFamily="34" charset="0"/>
              </a:rPr>
              <a:t>-12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m</a:t>
            </a:r>
            <a:r>
              <a:rPr lang="ru-RU" sz="1800" baseline="30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/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s &gt;&gt;10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-23</a:t>
            </a:r>
            <a:endParaRPr lang="ru-RU" sz="1800" baseline="30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64938" name="Text Box 10"/>
          <p:cNvSpPr txBox="1">
            <a:spLocks noChangeArrowheads="1"/>
          </p:cNvSpPr>
          <p:nvPr/>
        </p:nvSpPr>
        <p:spPr bwMode="auto">
          <a:xfrm>
            <a:off x="5154613" y="1617663"/>
            <a:ext cx="37179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Kofstad P., 1972. Nonstoichiometry. In: Diffusion and Electrical Conductivity in Binary Metal Oxides, Wilеy-Interscience, New York.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764939" name="Object 11"/>
          <p:cNvGraphicFramePr>
            <a:graphicFrameLocks noChangeAspect="1"/>
          </p:cNvGraphicFramePr>
          <p:nvPr/>
        </p:nvGraphicFramePr>
        <p:xfrm>
          <a:off x="192088" y="1304925"/>
          <a:ext cx="484822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1" name="Plot" r:id="rId3" imgW="6741000" imgH="6294600" progId="Grapher.Document">
                  <p:embed/>
                </p:oleObj>
              </mc:Choice>
              <mc:Fallback>
                <p:oleObj name="Plot" r:id="rId3" imgW="6741000" imgH="6294600" progId="Grapher.Document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304925"/>
                        <a:ext cx="4848225" cy="452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40" name="Rectangle 12"/>
          <p:cNvSpPr>
            <a:spLocks noChangeArrowheads="1"/>
          </p:cNvSpPr>
          <p:nvPr/>
        </p:nvSpPr>
        <p:spPr bwMode="auto">
          <a:xfrm>
            <a:off x="5197475" y="5029200"/>
            <a:ext cx="3946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66"/>
                </a:solidFill>
              </a:rPr>
              <a:t>But no data available on Fe</a:t>
            </a:r>
            <a:r>
              <a:rPr lang="ru-RU" sz="1800" baseline="30000">
                <a:solidFill>
                  <a:srgbClr val="000066"/>
                </a:solidFill>
              </a:rPr>
              <a:t>2+</a:t>
            </a:r>
            <a:r>
              <a:rPr lang="en-US" sz="1800">
                <a:solidFill>
                  <a:srgbClr val="000066"/>
                </a:solidFill>
              </a:rPr>
              <a:t> diffusion in</a:t>
            </a:r>
            <a:r>
              <a:rPr lang="ru-RU" sz="18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UO</a:t>
            </a:r>
            <a:r>
              <a:rPr lang="en-US" sz="1800" baseline="-25000">
                <a:solidFill>
                  <a:srgbClr val="000066"/>
                </a:solidFill>
              </a:rPr>
              <a:t>2</a:t>
            </a:r>
            <a:r>
              <a:rPr lang="en-US" sz="1800" baseline="-25000">
                <a:solidFill>
                  <a:srgbClr val="000066"/>
                </a:solidFill>
                <a:cs typeface="Arial" pitchFamily="34" charset="0"/>
              </a:rPr>
              <a:t>±x</a:t>
            </a:r>
            <a:r>
              <a:rPr lang="en-US" sz="1800">
                <a:solidFill>
                  <a:srgbClr val="000066"/>
                </a:solidFill>
                <a:cs typeface="Arial" pitchFamily="34" charset="0"/>
              </a:rPr>
              <a:t>!</a:t>
            </a:r>
            <a:endParaRPr lang="en-US" sz="1800" baseline="-25000">
              <a:solidFill>
                <a:srgbClr val="0000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02632151-3696-41E4-9BEE-66F7F61B7223}" type="slidenum">
              <a:rPr lang="en-GB"/>
              <a:pPr/>
              <a:t>26</a:t>
            </a:fld>
            <a:endParaRPr lang="en-GB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338138"/>
            <a:ext cx="7772400" cy="639762"/>
          </a:xfrm>
        </p:spPr>
        <p:txBody>
          <a:bodyPr/>
          <a:lstStyle/>
          <a:p>
            <a:r>
              <a:rPr lang="en-US"/>
              <a:t>Response</a:t>
            </a:r>
            <a:r>
              <a:rPr lang="ru-RU"/>
              <a:t> (3)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1084263"/>
            <a:ext cx="7772400" cy="4784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indent="-444500">
              <a:spcBef>
                <a:spcPct val="40000"/>
              </a:spcBef>
            </a:pPr>
            <a:r>
              <a:rPr lang="en-US" sz="2000" b="1">
                <a:effectLst/>
              </a:rPr>
              <a:t>The flat steel surface in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METCOR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does not produce a compressing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impact on the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FeO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layer </a:t>
            </a:r>
            <a:r>
              <a:rPr lang="ru-RU" sz="2000" b="1">
                <a:effectLst/>
              </a:rPr>
              <a:t>(</a:t>
            </a:r>
            <a:r>
              <a:rPr lang="en-US" sz="2000" b="1">
                <a:effectLst/>
              </a:rPr>
              <a:t>differently from a cylindrical fuel rod</a:t>
            </a:r>
            <a:r>
              <a:rPr lang="ru-RU" sz="2000" b="1">
                <a:effectLst/>
              </a:rPr>
              <a:t>)</a:t>
            </a:r>
          </a:p>
          <a:p>
            <a:pPr marL="444500" indent="-444500">
              <a:spcBef>
                <a:spcPct val="40000"/>
              </a:spcBef>
            </a:pPr>
            <a:r>
              <a:rPr lang="en-US" sz="2000" b="1">
                <a:effectLst/>
              </a:rPr>
              <a:t>There are no reasons for stochastic</a:t>
            </a:r>
            <a:r>
              <a:rPr lang="ru-RU" sz="2000" b="1">
                <a:effectLst/>
              </a:rPr>
              <a:t> (</a:t>
            </a:r>
            <a:r>
              <a:rPr lang="en-US" sz="2000" b="1">
                <a:effectLst/>
              </a:rPr>
              <a:t>in time and space</a:t>
            </a:r>
            <a:r>
              <a:rPr lang="ru-RU" sz="2000" b="1">
                <a:effectLst/>
              </a:rPr>
              <a:t>) </a:t>
            </a:r>
            <a:r>
              <a:rPr lang="en-US" sz="2000" b="1">
                <a:effectLst/>
              </a:rPr>
              <a:t>generation of cracks in the crust (flowering)</a:t>
            </a:r>
          </a:p>
          <a:p>
            <a:pPr marL="444500" indent="-444500">
              <a:spcBef>
                <a:spcPct val="40000"/>
              </a:spcBef>
            </a:pPr>
            <a:r>
              <a:rPr lang="en-US" sz="2000" b="1">
                <a:effectLst/>
              </a:rPr>
              <a:t>Even if the generation of cracks takes place, they are healed during the corium melt ingress by low local temperatures </a:t>
            </a:r>
            <a:r>
              <a:rPr lang="ru-RU" sz="2000" b="1">
                <a:effectLst/>
              </a:rPr>
              <a:t>[</a:t>
            </a:r>
            <a:r>
              <a:rPr lang="en-US" sz="2000" b="1">
                <a:effectLst/>
              </a:rPr>
              <a:t>see the dissertation of Yu. Petrov</a:t>
            </a:r>
            <a:r>
              <a:rPr lang="en-BZ" sz="2000" b="1">
                <a:effectLst/>
              </a:rPr>
              <a:t>]</a:t>
            </a:r>
            <a:endParaRPr lang="ru-RU" sz="2000" b="1">
              <a:effectLst/>
            </a:endParaRPr>
          </a:p>
          <a:p>
            <a:pPr marL="444500" indent="-444500">
              <a:spcBef>
                <a:spcPct val="40000"/>
              </a:spcBef>
            </a:pPr>
            <a:r>
              <a:rPr lang="en-US" sz="2000" b="1">
                <a:effectLst/>
              </a:rPr>
              <a:t>In accordance with the Veschunov model a transition from “low” to “high” temperatures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should</a:t>
            </a:r>
            <a:r>
              <a:rPr lang="ru-RU" sz="2000" b="1">
                <a:effectLst/>
              </a:rPr>
              <a:t> </a:t>
            </a:r>
            <a:r>
              <a:rPr lang="en-US" sz="2000" b="1" u="sng">
                <a:effectLst/>
              </a:rPr>
              <a:t>always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result in the qualitative changes of corrosion process. But this is not observed in case of UO</a:t>
            </a:r>
            <a:r>
              <a:rPr lang="en-US" sz="2000" b="1" baseline="-25000">
                <a:effectLst/>
              </a:rPr>
              <a:t>2+x</a:t>
            </a:r>
            <a:r>
              <a:rPr lang="en-US" sz="2000" b="1">
                <a:effectLst/>
              </a:rPr>
              <a:t>-ZrO</a:t>
            </a:r>
            <a:r>
              <a:rPr lang="en-US" sz="2000" b="1" baseline="-25000">
                <a:effectLst/>
              </a:rPr>
              <a:t>2</a:t>
            </a:r>
            <a:r>
              <a:rPr lang="en-US" sz="2000" b="1">
                <a:effectLst/>
              </a:rPr>
              <a:t> corium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/>
            </a:r>
            <a:br>
              <a:rPr lang="en-US" sz="2000" b="1">
                <a:effectLst/>
              </a:rPr>
            </a:br>
            <a:endParaRPr lang="ru-RU" sz="2000" b="1" u="sng">
              <a:effectLst/>
            </a:endParaRPr>
          </a:p>
          <a:p>
            <a:pPr marL="444500" indent="-44450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1">
                <a:effectLst/>
              </a:rPr>
              <a:t> </a:t>
            </a:r>
            <a:r>
              <a:rPr lang="en-US" sz="2000" b="1">
                <a:solidFill>
                  <a:srgbClr val="990033"/>
                </a:solidFill>
                <a:effectLst/>
              </a:rPr>
              <a:t>Conclusion</a:t>
            </a:r>
            <a:r>
              <a:rPr lang="ru-RU" sz="2000" b="1">
                <a:solidFill>
                  <a:srgbClr val="A50021"/>
                </a:solidFill>
                <a:effectLst/>
              </a:rPr>
              <a:t>:</a:t>
            </a:r>
            <a:r>
              <a:rPr lang="en-US" sz="2000" b="1">
                <a:solidFill>
                  <a:srgbClr val="A50021"/>
                </a:solidFill>
                <a:effectLst/>
              </a:rPr>
              <a:t>  </a:t>
            </a:r>
            <a:r>
              <a:rPr lang="en-US" sz="2000" b="1">
                <a:solidFill>
                  <a:srgbClr val="990033"/>
                </a:solidFill>
                <a:effectLst/>
              </a:rPr>
              <a:t>No reasons for rejecting the  METCOR model</a:t>
            </a:r>
            <a:endParaRPr lang="ru-RU" sz="2000" b="1">
              <a:solidFill>
                <a:srgbClr val="990033"/>
              </a:solidFill>
              <a:effectLst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3C4E200-47C0-45DD-8AD7-CA7F23760B2E}" type="slidenum">
              <a:rPr lang="en-GB"/>
              <a:pPr/>
              <a:t>27</a:t>
            </a:fld>
            <a:endParaRPr lang="en-GB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400050"/>
            <a:ext cx="7772400" cy="639763"/>
          </a:xfrm>
        </p:spPr>
        <p:txBody>
          <a:bodyPr/>
          <a:lstStyle/>
          <a:p>
            <a:r>
              <a:rPr lang="en-US"/>
              <a:t>Interaction of suboxidized molten corium</a:t>
            </a:r>
            <a:br>
              <a:rPr lang="en-US"/>
            </a:br>
            <a:r>
              <a:rPr lang="en-US"/>
              <a:t> with European vessel steel</a:t>
            </a:r>
            <a:endParaRPr lang="ru-RU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2736850"/>
            <a:ext cx="7978775" cy="1841500"/>
          </a:xfrm>
        </p:spPr>
        <p:txBody>
          <a:bodyPr/>
          <a:lstStyle/>
          <a:p>
            <a:pPr algn="just"/>
            <a:r>
              <a:rPr lang="en-US" b="1">
                <a:effectLst/>
              </a:rPr>
              <a:t>Comparison of the corrosion rate and depth for European and Russian vessel steel at its interaction with suboxidized molten corium</a:t>
            </a:r>
            <a:endParaRPr lang="ru-RU" b="1">
              <a:effectLst/>
            </a:endParaRP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2886075" y="1330325"/>
            <a:ext cx="319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TEST MCP-5</a:t>
            </a: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3143250" y="2092325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Objectives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50B28ACD-2E23-4DC3-B3C9-D4DD8906B554}" type="slidenum">
              <a:rPr lang="en-GB"/>
              <a:pPr/>
              <a:t>28</a:t>
            </a:fld>
            <a:endParaRPr lang="en-GB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277813"/>
            <a:ext cx="7772400" cy="639762"/>
          </a:xfrm>
        </p:spPr>
        <p:txBody>
          <a:bodyPr/>
          <a:lstStyle/>
          <a:p>
            <a:r>
              <a:rPr lang="en-US"/>
              <a:t>Argon supply and gas-aerosol system</a:t>
            </a:r>
            <a:endParaRPr lang="ru-RU"/>
          </a:p>
        </p:txBody>
      </p:sp>
      <p:pic>
        <p:nvPicPr>
          <p:cNvPr id="7669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54088"/>
            <a:ext cx="7191375" cy="41560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1468438" y="5356225"/>
            <a:ext cx="6089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Ar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tank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2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silica gel dehumidifier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3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flow-rate transducer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4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cyclone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5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LAF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6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AFA filter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7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electrochemical oxygen detector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8 –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hydro lock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;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9,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10 –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vacuum pump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A82BE5B8-8EEC-46D8-B573-54DBECFDF1E4}" type="slidenum">
              <a:rPr lang="en-GB"/>
              <a:pPr/>
              <a:t>29</a:t>
            </a:fld>
            <a:endParaRPr lang="en-GB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173038"/>
            <a:ext cx="7772400" cy="639762"/>
          </a:xfrm>
        </p:spPr>
        <p:txBody>
          <a:bodyPr/>
          <a:lstStyle/>
          <a:p>
            <a:r>
              <a:rPr lang="en-US"/>
              <a:t>Experimental procedure</a:t>
            </a:r>
            <a:endParaRPr lang="ru-RU"/>
          </a:p>
        </p:txBody>
      </p:sp>
      <p:graphicFrame>
        <p:nvGraphicFramePr>
          <p:cNvPr id="768003" name="Object 3"/>
          <p:cNvGraphicFramePr>
            <a:graphicFrameLocks noChangeAspect="1"/>
          </p:cNvGraphicFramePr>
          <p:nvPr>
            <p:ph idx="1"/>
          </p:nvPr>
        </p:nvGraphicFramePr>
        <p:xfrm>
          <a:off x="717550" y="863600"/>
          <a:ext cx="7847013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04" name="Документ" r:id="rId3" imgW="6083204" imgH="4480495" progId="Word.Document.8">
                  <p:embed/>
                </p:oleObj>
              </mc:Choice>
              <mc:Fallback>
                <p:oleObj name="Документ" r:id="rId3" imgW="6083204" imgH="44804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863600"/>
                        <a:ext cx="7847013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F93E6AEE-1879-4E72-B129-3953E551F77B}" type="slidenum">
              <a:rPr lang="en-GB"/>
              <a:pPr/>
              <a:t>3</a:t>
            </a:fld>
            <a:endParaRPr lang="en-GB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 general information </a:t>
            </a:r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2370138" y="140652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301750" y="3325813"/>
            <a:ext cx="1096963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1446213" y="2293938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3440113" y="230346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JRC ITU, </a:t>
            </a:r>
          </a:p>
          <a:p>
            <a:r>
              <a:rPr lang="en-GB" sz="1200" b="0"/>
              <a:t>EU</a:t>
            </a: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4387850" y="2317750"/>
            <a:ext cx="931863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1414463" y="1920875"/>
            <a:ext cx="5586412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3494088" y="3343275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Steering committee</a:t>
            </a:r>
          </a:p>
        </p:txBody>
      </p:sp>
      <p:sp>
        <p:nvSpPr>
          <p:cNvPr id="708618" name="Rectangle 10"/>
          <p:cNvSpPr>
            <a:spLocks noChangeArrowheads="1"/>
          </p:cNvSpPr>
          <p:nvPr/>
        </p:nvSpPr>
        <p:spPr bwMode="auto">
          <a:xfrm>
            <a:off x="1911350" y="4248150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708619" name="Rectangle 11"/>
          <p:cNvSpPr>
            <a:spLocks noChangeArrowheads="1"/>
          </p:cNvSpPr>
          <p:nvPr/>
        </p:nvSpPr>
        <p:spPr bwMode="auto">
          <a:xfrm>
            <a:off x="1301750" y="3067050"/>
            <a:ext cx="1096963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>
            <a:off x="1789113" y="3841750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1" name="Line 13"/>
          <p:cNvSpPr>
            <a:spLocks noChangeShapeType="1"/>
          </p:cNvSpPr>
          <p:nvPr/>
        </p:nvSpPr>
        <p:spPr bwMode="auto">
          <a:xfrm flipH="1">
            <a:off x="4346575" y="2825750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>
            <a:off x="3981450" y="2808288"/>
            <a:ext cx="242888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3" name="Line 15"/>
          <p:cNvSpPr>
            <a:spLocks noChangeShapeType="1"/>
          </p:cNvSpPr>
          <p:nvPr/>
        </p:nvSpPr>
        <p:spPr bwMode="auto">
          <a:xfrm flipH="1">
            <a:off x="4711700" y="2808288"/>
            <a:ext cx="1096963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4" name="Line 16"/>
          <p:cNvSpPr>
            <a:spLocks noChangeShapeType="1"/>
          </p:cNvSpPr>
          <p:nvPr/>
        </p:nvSpPr>
        <p:spPr bwMode="auto">
          <a:xfrm>
            <a:off x="2303463" y="2825750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5" name="Line 17"/>
          <p:cNvSpPr>
            <a:spLocks noChangeShapeType="1"/>
          </p:cNvSpPr>
          <p:nvPr/>
        </p:nvSpPr>
        <p:spPr bwMode="auto">
          <a:xfrm>
            <a:off x="4224338" y="3730625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6" name="Line 18"/>
          <p:cNvSpPr>
            <a:spLocks noChangeShapeType="1"/>
          </p:cNvSpPr>
          <p:nvPr/>
        </p:nvSpPr>
        <p:spPr bwMode="auto">
          <a:xfrm flipH="1">
            <a:off x="1301750" y="2220913"/>
            <a:ext cx="138113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7" name="Rectangle 19"/>
          <p:cNvSpPr>
            <a:spLocks noChangeArrowheads="1"/>
          </p:cNvSpPr>
          <p:nvPr/>
        </p:nvSpPr>
        <p:spPr bwMode="auto">
          <a:xfrm>
            <a:off x="5464175" y="2325688"/>
            <a:ext cx="1144588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708628" name="Line 20"/>
          <p:cNvSpPr>
            <a:spLocks noChangeShapeType="1"/>
          </p:cNvSpPr>
          <p:nvPr/>
        </p:nvSpPr>
        <p:spPr bwMode="auto">
          <a:xfrm>
            <a:off x="3371850" y="2808288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708629" name="Rectangle 21"/>
          <p:cNvSpPr>
            <a:spLocks noChangeArrowheads="1"/>
          </p:cNvSpPr>
          <p:nvPr/>
        </p:nvSpPr>
        <p:spPr bwMode="auto">
          <a:xfrm>
            <a:off x="2433638" y="4616450"/>
            <a:ext cx="1855787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Technological University</a:t>
            </a:r>
            <a:r>
              <a:rPr lang="en-GB" sz="1200" b="0"/>
              <a:t>, Russia</a:t>
            </a:r>
          </a:p>
        </p:txBody>
      </p:sp>
      <p:sp>
        <p:nvSpPr>
          <p:cNvPr id="708630" name="Rectangle 22"/>
          <p:cNvSpPr>
            <a:spLocks noChangeArrowheads="1"/>
          </p:cNvSpPr>
          <p:nvPr/>
        </p:nvSpPr>
        <p:spPr bwMode="auto">
          <a:xfrm>
            <a:off x="5114925" y="4600575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708631" name="Rectangle 23"/>
          <p:cNvSpPr>
            <a:spLocks noChangeArrowheads="1"/>
          </p:cNvSpPr>
          <p:nvPr/>
        </p:nvSpPr>
        <p:spPr bwMode="auto">
          <a:xfrm>
            <a:off x="2392363" y="2306638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708632" name="Rectangle 24"/>
          <p:cNvSpPr>
            <a:spLocks noChangeArrowheads="1"/>
          </p:cNvSpPr>
          <p:nvPr/>
        </p:nvSpPr>
        <p:spPr bwMode="auto">
          <a:xfrm>
            <a:off x="569913" y="636588"/>
            <a:ext cx="7926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en-US" sz="2000">
                <a:solidFill>
                  <a:srgbClr val="A50021"/>
                </a:solidFill>
              </a:rPr>
              <a:t>#3592</a:t>
            </a:r>
            <a:r>
              <a:rPr lang="en-US" sz="2400">
                <a:solidFill>
                  <a:srgbClr val="A50021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METCOR-P)</a:t>
            </a:r>
            <a:endParaRPr lang="en-GB" sz="2000">
              <a:solidFill>
                <a:srgbClr val="A50021"/>
              </a:solidFill>
            </a:endParaRPr>
          </a:p>
        </p:txBody>
      </p:sp>
      <p:graphicFrame>
        <p:nvGraphicFramePr>
          <p:cNvPr id="708633" name="Object 25"/>
          <p:cNvGraphicFramePr>
            <a:graphicFrameLocks noChangeAspect="1"/>
          </p:cNvGraphicFramePr>
          <p:nvPr/>
        </p:nvGraphicFramePr>
        <p:xfrm>
          <a:off x="1844675" y="5470525"/>
          <a:ext cx="55165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36" name="Document" r:id="rId4" imgW="4229432" imgH="797229" progId="Word.Document.8">
                  <p:embed/>
                </p:oleObj>
              </mc:Choice>
              <mc:Fallback>
                <p:oleObj name="Document" r:id="rId4" imgW="4229432" imgH="797229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470525"/>
                        <a:ext cx="55165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8987EA8-9657-4205-8BFE-1AA522C9A61E}" type="slidenum">
              <a:rPr lang="en-GB"/>
              <a:pPr/>
              <a:t>30</a:t>
            </a:fld>
            <a:endParaRPr lang="en-GB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0"/>
            <a:ext cx="7772400" cy="639763"/>
          </a:xfrm>
        </p:spPr>
        <p:txBody>
          <a:bodyPr/>
          <a:lstStyle/>
          <a:p>
            <a:r>
              <a:rPr lang="en-US"/>
              <a:t>Specimen temperature versus time</a:t>
            </a:r>
            <a:endParaRPr lang="ru-RU"/>
          </a:p>
        </p:txBody>
      </p:sp>
      <p:pic>
        <p:nvPicPr>
          <p:cNvPr id="74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11175"/>
            <a:ext cx="845502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198438" y="5307013"/>
            <a:ext cx="89455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Thermocouple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readings in the plot are cut at times of TC breaks down due its corrosion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caused by the impact of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BZ" sz="1600">
                <a:solidFill>
                  <a:srgbClr val="000066"/>
                </a:solidFill>
                <a:latin typeface="Arial" pitchFamily="34" charset="0"/>
              </a:rPr>
              <a:t>U-Zr-Fe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melt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As the heated top-level TCs break down, the stationary regime is controlled using the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indications from of lower and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cooler thermocouples</a:t>
            </a:r>
            <a:endParaRPr lang="en-BZ" sz="16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10BA28B-9CFB-43D3-8EF2-9610FE631C05}" type="slidenum">
              <a:rPr lang="en-GB"/>
              <a:pPr/>
              <a:t>31</a:t>
            </a:fld>
            <a:endParaRPr lang="en-GB"/>
          </a:p>
        </p:txBody>
      </p:sp>
      <p:pic>
        <p:nvPicPr>
          <p:cNvPr id="773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1363"/>
            <a:ext cx="76962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74625"/>
            <a:ext cx="7772400" cy="639763"/>
          </a:xfrm>
        </p:spPr>
        <p:txBody>
          <a:bodyPr/>
          <a:lstStyle/>
          <a:p>
            <a:r>
              <a:rPr lang="en-US"/>
              <a:t>Corrosion depth dynamics</a:t>
            </a:r>
            <a:endParaRPr lang="ru-RU"/>
          </a:p>
        </p:txBody>
      </p:sp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276225" y="4725988"/>
            <a:ext cx="863758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Long incubation period</a:t>
            </a:r>
            <a:r>
              <a:rPr lang="ru-RU" sz="1800" b="0">
                <a:solidFill>
                  <a:srgbClr val="000066"/>
                </a:solidFill>
              </a:rPr>
              <a:t>  - </a:t>
            </a:r>
            <a:r>
              <a:rPr lang="en-US" sz="1800" b="0">
                <a:solidFill>
                  <a:srgbClr val="000066"/>
                </a:solidFill>
              </a:rPr>
              <a:t>approximately</a:t>
            </a:r>
            <a:r>
              <a:rPr lang="ru-RU" sz="1800" b="0">
                <a:solidFill>
                  <a:srgbClr val="000066"/>
                </a:solidFill>
              </a:rPr>
              <a:t> 20 000 </a:t>
            </a:r>
            <a:r>
              <a:rPr lang="en-US" sz="1800" b="0">
                <a:solidFill>
                  <a:srgbClr val="000066"/>
                </a:solidFill>
              </a:rPr>
              <a:t>s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Corrosion decreases as its front progresses into the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specimen bulk</a:t>
            </a:r>
            <a:r>
              <a:rPr lang="ru-RU" sz="1800" b="0">
                <a:solidFill>
                  <a:srgbClr val="000066"/>
                </a:solidFill>
              </a:rPr>
              <a:t> – </a:t>
            </a:r>
            <a:r>
              <a:rPr lang="en-US" sz="1800" b="0">
                <a:solidFill>
                  <a:srgbClr val="000066"/>
                </a:solidFill>
              </a:rPr>
              <a:t/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    a lower-temperature region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0">
                <a:solidFill>
                  <a:srgbClr val="000066"/>
                </a:solidFill>
              </a:rPr>
              <a:t> Difference in final depths determined by the US monitoring and by direct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    measurement in the axial section of the specimen</a:t>
            </a:r>
            <a:endParaRPr lang="ru-RU" sz="1800" b="0">
              <a:solidFill>
                <a:srgbClr val="000066"/>
              </a:solidFill>
            </a:endParaRPr>
          </a:p>
        </p:txBody>
      </p:sp>
      <p:sp>
        <p:nvSpPr>
          <p:cNvPr id="773126" name="Text Box 6"/>
          <p:cNvSpPr txBox="1">
            <a:spLocks noChangeArrowheads="1"/>
          </p:cNvSpPr>
          <p:nvPr/>
        </p:nvSpPr>
        <p:spPr bwMode="auto">
          <a:xfrm>
            <a:off x="2019300" y="31877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BZ" sz="1400">
                <a:latin typeface="Arial" pitchFamily="34" charset="0"/>
              </a:rPr>
              <a:t>Uncertaint sounding interpretation</a:t>
            </a:r>
            <a:r>
              <a:rPr lang="ru-RU" sz="14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A25839DF-702D-4684-8CB5-04AF19AC9DBC}" type="slidenum">
              <a:rPr lang="en-GB"/>
              <a:pPr/>
              <a:t>32</a:t>
            </a:fld>
            <a:endParaRPr lang="en-GB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220663"/>
            <a:ext cx="8277225" cy="639762"/>
          </a:xfrm>
        </p:spPr>
        <p:txBody>
          <a:bodyPr/>
          <a:lstStyle/>
          <a:p>
            <a:r>
              <a:rPr lang="en-US"/>
              <a:t>Photograph of the specimen axial section</a:t>
            </a:r>
            <a:endParaRPr lang="ru-RU"/>
          </a:p>
        </p:txBody>
      </p:sp>
      <p:grpSp>
        <p:nvGrpSpPr>
          <p:cNvPr id="742425" name="Group 25"/>
          <p:cNvGrpSpPr>
            <a:grpSpLocks/>
          </p:cNvGrpSpPr>
          <p:nvPr/>
        </p:nvGrpSpPr>
        <p:grpSpPr bwMode="auto">
          <a:xfrm>
            <a:off x="344488" y="1000125"/>
            <a:ext cx="7734300" cy="3817938"/>
            <a:chOff x="347" y="638"/>
            <a:chExt cx="4872" cy="2405"/>
          </a:xfrm>
        </p:grpSpPr>
        <p:grpSp>
          <p:nvGrpSpPr>
            <p:cNvPr id="742422" name="Group 22"/>
            <p:cNvGrpSpPr>
              <a:grpSpLocks/>
            </p:cNvGrpSpPr>
            <p:nvPr/>
          </p:nvGrpSpPr>
          <p:grpSpPr bwMode="auto">
            <a:xfrm>
              <a:off x="347" y="638"/>
              <a:ext cx="4872" cy="2405"/>
              <a:chOff x="347" y="638"/>
              <a:chExt cx="4872" cy="2405"/>
            </a:xfrm>
          </p:grpSpPr>
          <p:pic>
            <p:nvPicPr>
              <p:cNvPr id="742405" name="Picture 5" descr="P-22b2-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2" y="638"/>
                <a:ext cx="4087" cy="2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42410" name="Line 10"/>
              <p:cNvSpPr>
                <a:spLocks noChangeShapeType="1"/>
              </p:cNvSpPr>
              <p:nvPr/>
            </p:nvSpPr>
            <p:spPr bwMode="auto">
              <a:xfrm>
                <a:off x="911" y="1065"/>
                <a:ext cx="2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1" name="Line 11"/>
              <p:cNvSpPr>
                <a:spLocks noChangeShapeType="1"/>
              </p:cNvSpPr>
              <p:nvPr/>
            </p:nvSpPr>
            <p:spPr bwMode="auto">
              <a:xfrm>
                <a:off x="827" y="1599"/>
                <a:ext cx="3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3" name="Line 13"/>
              <p:cNvSpPr>
                <a:spLocks noChangeShapeType="1"/>
              </p:cNvSpPr>
              <p:nvPr/>
            </p:nvSpPr>
            <p:spPr bwMode="auto">
              <a:xfrm>
                <a:off x="846" y="2917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4" name="Line 14"/>
              <p:cNvSpPr>
                <a:spLocks noChangeShapeType="1"/>
              </p:cNvSpPr>
              <p:nvPr/>
            </p:nvSpPr>
            <p:spPr bwMode="auto">
              <a:xfrm>
                <a:off x="814" y="1723"/>
                <a:ext cx="3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5" name="Line 15"/>
              <p:cNvSpPr>
                <a:spLocks noChangeShapeType="1"/>
              </p:cNvSpPr>
              <p:nvPr/>
            </p:nvSpPr>
            <p:spPr bwMode="auto">
              <a:xfrm>
                <a:off x="773" y="1776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6" name="Line 16"/>
              <p:cNvSpPr>
                <a:spLocks noChangeShapeType="1"/>
              </p:cNvSpPr>
              <p:nvPr/>
            </p:nvSpPr>
            <p:spPr bwMode="auto">
              <a:xfrm>
                <a:off x="1169" y="1590"/>
                <a:ext cx="19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417" name="Text Box 17"/>
              <p:cNvSpPr txBox="1">
                <a:spLocks noChangeArrowheads="1"/>
              </p:cNvSpPr>
              <p:nvPr/>
            </p:nvSpPr>
            <p:spPr bwMode="auto">
              <a:xfrm>
                <a:off x="895" y="876"/>
                <a:ext cx="2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0.0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742418" name="Text Box 18"/>
              <p:cNvSpPr txBox="1">
                <a:spLocks noChangeArrowheads="1"/>
              </p:cNvSpPr>
              <p:nvPr/>
            </p:nvSpPr>
            <p:spPr bwMode="auto">
              <a:xfrm>
                <a:off x="474" y="1592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10.8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742419" name="Text Box 19"/>
              <p:cNvSpPr txBox="1">
                <a:spLocks noChangeArrowheads="1"/>
              </p:cNvSpPr>
              <p:nvPr/>
            </p:nvSpPr>
            <p:spPr bwMode="auto">
              <a:xfrm>
                <a:off x="569" y="1445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8.5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742420" name="Text Box 20"/>
              <p:cNvSpPr txBox="1">
                <a:spLocks noChangeArrowheads="1"/>
              </p:cNvSpPr>
              <p:nvPr/>
            </p:nvSpPr>
            <p:spPr bwMode="auto">
              <a:xfrm>
                <a:off x="347" y="1713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11.5</a:t>
                </a:r>
                <a:endParaRPr lang="ru-RU" sz="1400">
                  <a:latin typeface="Arial" pitchFamily="34" charset="0"/>
                </a:endParaRPr>
              </a:p>
            </p:txBody>
          </p:sp>
          <p:sp>
            <p:nvSpPr>
              <p:cNvPr id="742421" name="Text Box 21"/>
              <p:cNvSpPr txBox="1">
                <a:spLocks noChangeArrowheads="1"/>
              </p:cNvSpPr>
              <p:nvPr/>
            </p:nvSpPr>
            <p:spPr bwMode="auto">
              <a:xfrm>
                <a:off x="784" y="2725"/>
                <a:ext cx="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29.8</a:t>
                </a:r>
                <a:endParaRPr lang="ru-RU" sz="1400">
                  <a:latin typeface="Arial" pitchFamily="34" charset="0"/>
                </a:endParaRPr>
              </a:p>
            </p:txBody>
          </p:sp>
        </p:grpSp>
        <p:sp>
          <p:nvSpPr>
            <p:cNvPr id="742423" name="Text Box 23"/>
            <p:cNvSpPr txBox="1">
              <a:spLocks noChangeArrowheads="1"/>
            </p:cNvSpPr>
            <p:nvPr/>
          </p:nvSpPr>
          <p:spPr bwMode="auto">
            <a:xfrm>
              <a:off x="741" y="963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BZ" sz="1400">
                  <a:latin typeface="Arial" pitchFamily="34" charset="0"/>
                </a:rPr>
                <a:t>A</a:t>
              </a:r>
              <a:endParaRPr lang="ru-RU" sz="1400">
                <a:latin typeface="Arial" pitchFamily="34" charset="0"/>
              </a:endParaRPr>
            </a:p>
          </p:txBody>
        </p:sp>
      </p:grpSp>
      <p:sp>
        <p:nvSpPr>
          <p:cNvPr id="742424" name="Rectangle 24"/>
          <p:cNvSpPr>
            <a:spLocks noChangeArrowheads="1"/>
          </p:cNvSpPr>
          <p:nvPr/>
        </p:nvSpPr>
        <p:spPr bwMode="auto">
          <a:xfrm>
            <a:off x="747713" y="5043488"/>
            <a:ext cx="79200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BZ" sz="1800" b="0">
                <a:solidFill>
                  <a:srgbClr val="000066"/>
                </a:solidFill>
              </a:rPr>
              <a:t> The section plane and the </a:t>
            </a:r>
            <a:r>
              <a:rPr lang="en-US" sz="1800" b="0">
                <a:solidFill>
                  <a:srgbClr val="000066"/>
                </a:solidFill>
              </a:rPr>
              <a:t>ultrasonic defect </a:t>
            </a:r>
            <a:r>
              <a:rPr lang="en-BZ" sz="1800" b="0">
                <a:solidFill>
                  <a:srgbClr val="000066"/>
                </a:solidFill>
              </a:rPr>
              <a:t>axis </a:t>
            </a:r>
            <a:r>
              <a:rPr lang="en-US" sz="1800" b="0">
                <a:solidFill>
                  <a:srgbClr val="000066"/>
                </a:solidFill>
              </a:rPr>
              <a:t>are 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perpendicular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BZ" sz="1800" b="0">
                <a:solidFill>
                  <a:srgbClr val="000066"/>
                </a:solidFill>
              </a:rPr>
              <a:t>A – </a:t>
            </a:r>
            <a:r>
              <a:rPr lang="en-US" sz="1800" b="0">
                <a:solidFill>
                  <a:srgbClr val="000066"/>
                </a:solidFill>
              </a:rPr>
              <a:t>initial position of the specimen surface</a:t>
            </a:r>
            <a:r>
              <a:rPr lang="ru-RU" sz="1800" b="0">
                <a:solidFill>
                  <a:srgbClr val="000066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Non-even boundary of the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interaction zone</a:t>
            </a:r>
            <a:endParaRPr lang="ru-RU" sz="18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0">
                <a:solidFill>
                  <a:srgbClr val="000066"/>
                </a:solidFill>
              </a:rPr>
              <a:t> 2 </a:t>
            </a:r>
            <a:r>
              <a:rPr lang="en-US" sz="1800" b="0">
                <a:solidFill>
                  <a:srgbClr val="000066"/>
                </a:solidFill>
              </a:rPr>
              <a:t>different structural components of the IZ, distinguished at the macrolevel</a:t>
            </a:r>
            <a:endParaRPr lang="ru-RU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56094C34-CA26-42B3-8D27-6E8B32F38257}" type="slidenum">
              <a:rPr lang="en-GB"/>
              <a:pPr/>
              <a:t>33</a:t>
            </a:fld>
            <a:endParaRPr lang="en-GB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61938"/>
            <a:ext cx="7772400" cy="639762"/>
          </a:xfrm>
        </p:spPr>
        <p:txBody>
          <a:bodyPr/>
          <a:lstStyle/>
          <a:p>
            <a:r>
              <a:rPr lang="en-US"/>
              <a:t>Specimen temperature conditions</a:t>
            </a:r>
            <a:endParaRPr lang="ru-RU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75163"/>
            <a:ext cx="8170863" cy="15811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effectLst/>
              </a:rPr>
              <a:t>Calculated by the </a:t>
            </a:r>
            <a:r>
              <a:rPr lang="en-BZ" sz="1800">
                <a:effectLst/>
              </a:rPr>
              <a:t>ANSYS</a:t>
            </a:r>
            <a:r>
              <a:rPr lang="en-US" sz="1800">
                <a:effectLst/>
              </a:rPr>
              <a:t> code using the measured boundary conditions and temperatures in certain points</a:t>
            </a:r>
            <a:endParaRPr lang="ru-RU" sz="18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BZ" sz="1800">
                <a:effectLst/>
              </a:rPr>
              <a:t>A – </a:t>
            </a:r>
            <a:r>
              <a:rPr lang="en-US" sz="1800">
                <a:effectLst/>
              </a:rPr>
              <a:t>initial position of the specimen surface</a:t>
            </a:r>
            <a:r>
              <a:rPr lang="ru-RU" sz="1800">
                <a:effectLst/>
              </a:rPr>
              <a:t>, В – </a:t>
            </a:r>
            <a:r>
              <a:rPr lang="en-US" sz="1800">
                <a:effectLst/>
              </a:rPr>
              <a:t>final boundary of the interaction zone</a:t>
            </a:r>
            <a:endParaRPr lang="ru-RU" sz="18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>
                <a:effectLst/>
              </a:rPr>
              <a:t>It follows from the figure that the final interaction zone boundary is in the</a:t>
            </a:r>
            <a:r>
              <a:rPr lang="ru-RU" sz="1800">
                <a:effectLst/>
              </a:rPr>
              <a:t> </a:t>
            </a:r>
            <a:r>
              <a:rPr lang="en-BZ" sz="1800">
                <a:effectLst/>
              </a:rPr>
              <a:t>1150- 1250 </a:t>
            </a:r>
            <a:r>
              <a:rPr lang="en-BZ" sz="1800" baseline="30000">
                <a:effectLst/>
              </a:rPr>
              <a:t>o</a:t>
            </a:r>
            <a:r>
              <a:rPr lang="en-BZ" sz="1800">
                <a:effectLst/>
              </a:rPr>
              <a:t>C temperature region</a:t>
            </a:r>
            <a:endParaRPr lang="ru-RU" sz="1800">
              <a:effectLst/>
            </a:endParaRPr>
          </a:p>
        </p:txBody>
      </p:sp>
      <p:pic>
        <p:nvPicPr>
          <p:cNvPr id="769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46200"/>
            <a:ext cx="26654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0" y="100171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400" b="0">
                <a:latin typeface="Arial" pitchFamily="34" charset="0"/>
              </a:rPr>
              <a:t>Т</a:t>
            </a:r>
            <a:r>
              <a:rPr lang="en-US" sz="1400" b="0">
                <a:latin typeface="Arial" pitchFamily="34" charset="0"/>
              </a:rPr>
              <a:t>,</a:t>
            </a:r>
            <a:r>
              <a:rPr lang="en-US" sz="1400" b="0" baseline="30000">
                <a:latin typeface="Arial" pitchFamily="34" charset="0"/>
              </a:rPr>
              <a:t>o</a:t>
            </a:r>
            <a:r>
              <a:rPr lang="en-US" sz="1400" b="0">
                <a:latin typeface="Arial" pitchFamily="34" charset="0"/>
              </a:rPr>
              <a:t>C</a:t>
            </a:r>
            <a:endParaRPr lang="ru-RU" sz="1400" b="0">
              <a:latin typeface="Arial" pitchFamily="34" charset="0"/>
            </a:endParaRPr>
          </a:p>
        </p:txBody>
      </p:sp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2279650" y="4003675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>
                <a:latin typeface="Arial" pitchFamily="34" charset="0"/>
              </a:rPr>
              <a:t>h, m</a:t>
            </a:r>
            <a:endParaRPr lang="ru-RU" sz="1400" b="0">
              <a:latin typeface="Arial" pitchFamily="34" charset="0"/>
            </a:endParaRPr>
          </a:p>
        </p:txBody>
      </p:sp>
      <p:grpSp>
        <p:nvGrpSpPr>
          <p:cNvPr id="769031" name="Group 7"/>
          <p:cNvGrpSpPr>
            <a:grpSpLocks/>
          </p:cNvGrpSpPr>
          <p:nvPr/>
        </p:nvGrpSpPr>
        <p:grpSpPr bwMode="auto">
          <a:xfrm>
            <a:off x="3067050" y="1160463"/>
            <a:ext cx="5873750" cy="2573337"/>
            <a:chOff x="2060" y="731"/>
            <a:chExt cx="3700" cy="1621"/>
          </a:xfrm>
        </p:grpSpPr>
        <p:pic>
          <p:nvPicPr>
            <p:cNvPr id="769032" name="Picture 8" descr="mcp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" y="926"/>
              <a:ext cx="370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9033" name="Text Box 9"/>
            <p:cNvSpPr txBox="1">
              <a:spLocks noChangeArrowheads="1"/>
            </p:cNvSpPr>
            <p:nvPr/>
          </p:nvSpPr>
          <p:spPr bwMode="auto">
            <a:xfrm>
              <a:off x="2481" y="731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>
                  <a:latin typeface="Arial" pitchFamily="34" charset="0"/>
                </a:rPr>
                <a:t>A</a:t>
              </a:r>
              <a:endParaRPr lang="ru-RU" sz="1400">
                <a:latin typeface="Arial" pitchFamily="34" charset="0"/>
              </a:endParaRPr>
            </a:p>
          </p:txBody>
        </p:sp>
        <p:sp>
          <p:nvSpPr>
            <p:cNvPr id="769034" name="Line 10"/>
            <p:cNvSpPr>
              <a:spLocks noChangeShapeType="1"/>
            </p:cNvSpPr>
            <p:nvPr/>
          </p:nvSpPr>
          <p:spPr bwMode="auto">
            <a:xfrm>
              <a:off x="2648" y="880"/>
              <a:ext cx="8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B4345FD4-8644-4A9A-BA07-DB6C9F82A8AB}" type="slidenum">
              <a:rPr lang="en-GB"/>
              <a:pPr/>
              <a:t>34</a:t>
            </a:fld>
            <a:endParaRPr lang="en-GB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352425"/>
            <a:ext cx="7772400" cy="639763"/>
          </a:xfrm>
        </p:spPr>
        <p:txBody>
          <a:bodyPr/>
          <a:lstStyle/>
          <a:p>
            <a:r>
              <a:rPr lang="en-US"/>
              <a:t>First conclusions</a:t>
            </a:r>
            <a:endParaRPr lang="ru-RU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03325"/>
            <a:ext cx="8772525" cy="5210175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effectLst/>
              </a:rPr>
              <a:t>Corrosion kinetics in MCP-5 and </a:t>
            </a:r>
            <a:r>
              <a:rPr lang="ru-RU">
                <a:effectLst/>
              </a:rPr>
              <a:t>МС6</a:t>
            </a:r>
            <a:r>
              <a:rPr lang="en-US">
                <a:effectLst/>
              </a:rPr>
              <a:t> tests are qualitatively  similar and have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incubation phase</a:t>
            </a:r>
            <a:r>
              <a:rPr lang="ru-RU">
                <a:effectLst/>
              </a:rPr>
              <a:t>, </a:t>
            </a:r>
            <a:r>
              <a:rPr lang="en-US">
                <a:effectLst/>
              </a:rPr>
              <a:t>transient to fast corrosion and saturation phase</a:t>
            </a:r>
            <a:endParaRPr lang="ru-RU">
              <a:effectLst/>
            </a:endParaRPr>
          </a:p>
          <a:p>
            <a:pPr>
              <a:spcBef>
                <a:spcPct val="30000"/>
              </a:spcBef>
            </a:pPr>
            <a:r>
              <a:rPr lang="en-US">
                <a:effectLst/>
              </a:rPr>
              <a:t>In comparison with</a:t>
            </a:r>
            <a:r>
              <a:rPr lang="ru-RU">
                <a:effectLst/>
              </a:rPr>
              <a:t> МС6 </a:t>
            </a:r>
            <a:r>
              <a:rPr lang="en-US">
                <a:effectLst/>
              </a:rPr>
              <a:t>the MCP-5 incubation period increased from</a:t>
            </a:r>
            <a:r>
              <a:rPr lang="ru-RU">
                <a:effectLst/>
              </a:rPr>
              <a:t> 16000 </a:t>
            </a:r>
            <a:r>
              <a:rPr lang="en-US">
                <a:effectLst/>
              </a:rPr>
              <a:t>s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to</a:t>
            </a:r>
            <a:r>
              <a:rPr lang="ru-RU">
                <a:effectLst/>
              </a:rPr>
              <a:t> 20000 </a:t>
            </a:r>
            <a:r>
              <a:rPr lang="en-US">
                <a:effectLst/>
              </a:rPr>
              <a:t>s</a:t>
            </a:r>
            <a:endParaRPr lang="ru-RU">
              <a:effectLst/>
            </a:endParaRPr>
          </a:p>
          <a:p>
            <a:pPr>
              <a:spcBef>
                <a:spcPct val="30000"/>
              </a:spcBef>
            </a:pPr>
            <a:r>
              <a:rPr lang="en-US">
                <a:effectLst/>
              </a:rPr>
              <a:t>Differently from</a:t>
            </a:r>
            <a:r>
              <a:rPr lang="ru-RU">
                <a:effectLst/>
              </a:rPr>
              <a:t> МС6 </a:t>
            </a:r>
            <a:r>
              <a:rPr lang="en-US">
                <a:effectLst/>
              </a:rPr>
              <a:t>the final boundary of interaction zone</a:t>
            </a:r>
            <a:r>
              <a:rPr lang="ru-RU">
                <a:effectLst/>
              </a:rPr>
              <a:t> </a:t>
            </a:r>
            <a:r>
              <a:rPr lang="en-US">
                <a:effectLst/>
              </a:rPr>
              <a:t>is irregular</a:t>
            </a:r>
            <a:r>
              <a:rPr lang="ru-RU">
                <a:effectLst/>
              </a:rPr>
              <a:t> (</a:t>
            </a:r>
            <a:r>
              <a:rPr lang="en-US">
                <a:effectLst/>
              </a:rPr>
              <a:t>not smooth</a:t>
            </a:r>
            <a:r>
              <a:rPr lang="ru-RU">
                <a:effectLst/>
              </a:rPr>
              <a:t>) </a:t>
            </a:r>
          </a:p>
          <a:p>
            <a:pPr>
              <a:spcBef>
                <a:spcPct val="30000"/>
              </a:spcBef>
            </a:pPr>
            <a:r>
              <a:rPr lang="en-US">
                <a:effectLst/>
              </a:rPr>
              <a:t>The final position of the interaction zone boundary was found in the temperature range of</a:t>
            </a:r>
            <a:r>
              <a:rPr lang="ru-RU">
                <a:effectLst/>
              </a:rPr>
              <a:t> 1150-1250 </a:t>
            </a:r>
            <a:r>
              <a:rPr lang="ru-RU">
                <a:effectLst/>
                <a:sym typeface="Symbol" pitchFamily="18" charset="2"/>
              </a:rPr>
              <a:t></a:t>
            </a:r>
            <a:r>
              <a:rPr lang="ru-RU">
                <a:effectLst/>
              </a:rPr>
              <a:t>С ( </a:t>
            </a:r>
            <a:r>
              <a:rPr lang="en-US">
                <a:effectLst/>
              </a:rPr>
              <a:t>For comparison:</a:t>
            </a:r>
            <a:r>
              <a:rPr lang="ru-RU">
                <a:effectLst/>
              </a:rPr>
              <a:t> МС6 – 1120…1200</a:t>
            </a:r>
            <a:r>
              <a:rPr lang="ru-RU">
                <a:effectLst/>
                <a:sym typeface="Symbol" pitchFamily="18" charset="2"/>
              </a:rPr>
              <a:t></a:t>
            </a:r>
            <a:r>
              <a:rPr lang="ru-RU">
                <a:effectLst/>
              </a:rPr>
              <a:t>С, МСР-5 – 1060…1250 </a:t>
            </a:r>
            <a:r>
              <a:rPr lang="ru-RU">
                <a:effectLst/>
                <a:sym typeface="Symbol" pitchFamily="18" charset="2"/>
              </a:rPr>
              <a:t></a:t>
            </a:r>
            <a:r>
              <a:rPr lang="ru-RU">
                <a:effectLst/>
              </a:rPr>
              <a:t>С)</a:t>
            </a:r>
          </a:p>
          <a:p>
            <a:pPr>
              <a:spcBef>
                <a:spcPct val="30000"/>
              </a:spcBef>
            </a:pPr>
            <a:r>
              <a:rPr lang="en-US">
                <a:effectLst/>
              </a:rPr>
              <a:t>Posttest analysis is in progress</a:t>
            </a:r>
            <a:endParaRPr lang="ru-RU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17FCFEAE-6521-4D07-9C87-1EE0BBB1D62F}" type="slidenum">
              <a:rPr lang="en-GB"/>
              <a:pPr/>
              <a:t>35</a:t>
            </a:fld>
            <a:endParaRPr lang="en-GB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301750"/>
            <a:ext cx="7991475" cy="1828800"/>
          </a:xfrm>
        </p:spPr>
        <p:txBody>
          <a:bodyPr/>
          <a:lstStyle/>
          <a:p>
            <a:r>
              <a:rPr lang="en-US"/>
              <a:t>Comments to M. Veshchunov model of suboxidized corium melt – steel Interaction </a:t>
            </a:r>
            <a:r>
              <a:rPr lang="ru-RU"/>
              <a:t>(16-</a:t>
            </a:r>
            <a:r>
              <a:rPr lang="en-US"/>
              <a:t>th</a:t>
            </a:r>
            <a:r>
              <a:rPr lang="ru-RU"/>
              <a:t> </a:t>
            </a:r>
            <a:r>
              <a:rPr lang="en-US"/>
              <a:t>CEG</a:t>
            </a:r>
            <a:r>
              <a:rPr lang="ru-RU"/>
              <a:t>-</a:t>
            </a:r>
            <a:r>
              <a:rPr lang="en-US"/>
              <a:t>SAM Meeting</a:t>
            </a:r>
            <a:r>
              <a:rPr lang="ru-RU"/>
              <a:t>)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CF08050-E687-44E4-BE47-80ADB82B99EE}" type="slidenum">
              <a:rPr lang="en-GB"/>
              <a:pPr/>
              <a:t>36</a:t>
            </a:fld>
            <a:endParaRPr lang="en-GB"/>
          </a:p>
        </p:txBody>
      </p:sp>
      <p:sp>
        <p:nvSpPr>
          <p:cNvPr id="746498" name="Text Box 2"/>
          <p:cNvSpPr txBox="1">
            <a:spLocks noChangeArrowheads="1"/>
          </p:cNvSpPr>
          <p:nvPr/>
        </p:nvSpPr>
        <p:spPr bwMode="auto">
          <a:xfrm>
            <a:off x="1166813" y="182563"/>
            <a:ext cx="7346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A50021"/>
                </a:solidFill>
                <a:latin typeface="Arial" pitchFamily="34" charset="0"/>
              </a:rPr>
              <a:t>Oxygen diffusion through mushy crust (UO</a:t>
            </a:r>
            <a:r>
              <a:rPr lang="en-US" sz="280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800">
                <a:solidFill>
                  <a:srgbClr val="A50021"/>
                </a:solidFill>
                <a:latin typeface="Arial" pitchFamily="34" charset="0"/>
              </a:rPr>
              <a:t>+ZrO</a:t>
            </a:r>
            <a:r>
              <a:rPr lang="en-US" sz="2800" baseline="-25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en-US" sz="2800">
                <a:solidFill>
                  <a:srgbClr val="A50021"/>
                </a:solidFill>
                <a:latin typeface="Arial" pitchFamily="34" charset="0"/>
              </a:rPr>
              <a:t>+Zr melt)</a:t>
            </a:r>
            <a:endParaRPr lang="ru-RU" sz="280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7464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b="1251"/>
          <a:stretch>
            <a:fillRect/>
          </a:stretch>
        </p:blipFill>
        <p:spPr bwMode="auto">
          <a:xfrm>
            <a:off x="865188" y="1173163"/>
            <a:ext cx="7269162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7651F5A-AC1E-4CB8-B08E-E7C4B4108250}" type="slidenum">
              <a:rPr lang="en-GB"/>
              <a:pPr/>
              <a:t>37</a:t>
            </a:fld>
            <a:endParaRPr lang="en-GB"/>
          </a:p>
        </p:txBody>
      </p:sp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2544763" y="0"/>
            <a:ext cx="396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>
                <a:solidFill>
                  <a:srgbClr val="A50021"/>
                </a:solidFill>
                <a:latin typeface="Arial" pitchFamily="34" charset="0"/>
              </a:rPr>
              <a:t>Comments</a:t>
            </a:r>
            <a:endParaRPr lang="ru-RU" sz="2800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755715" name="Text Box 3"/>
          <p:cNvSpPr txBox="1">
            <a:spLocks noChangeArrowheads="1"/>
          </p:cNvSpPr>
          <p:nvPr/>
        </p:nvSpPr>
        <p:spPr bwMode="auto">
          <a:xfrm>
            <a:off x="2005013" y="568325"/>
            <a:ext cx="486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Test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МС6,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С-30,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)ат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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1.2</a:t>
            </a:r>
          </a:p>
        </p:txBody>
      </p:sp>
      <p:sp>
        <p:nvSpPr>
          <p:cNvPr id="755731" name="Rectangle 19"/>
          <p:cNvSpPr>
            <a:spLocks noChangeArrowheads="1"/>
          </p:cNvSpPr>
          <p:nvPr/>
        </p:nvSpPr>
        <p:spPr bwMode="auto">
          <a:xfrm>
            <a:off x="4303713" y="1231900"/>
            <a:ext cx="4673600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algn="just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In the Veschunov model the distribution of components does not reflect the real picture</a:t>
            </a:r>
            <a:endParaRPr lang="ru-RU" sz="1600">
              <a:solidFill>
                <a:srgbClr val="000066"/>
              </a:solidFill>
            </a:endParaRPr>
          </a:p>
          <a:p>
            <a:pPr marL="342900" indent="-342900" algn="just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Corrosion of steel at its interaction with suboxidized corium melt is caused not by its oxidation, but by eutectic melting (dissolution) of steel</a:t>
            </a:r>
            <a:endParaRPr lang="ru-RU" sz="1800">
              <a:solidFill>
                <a:srgbClr val="000066"/>
              </a:solidFill>
            </a:endParaRPr>
          </a:p>
          <a:p>
            <a:pPr marL="342900" indent="-342900" algn="just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Redistribution (repartitioning) of components, including oxygen, between the melt and interaction zone is similar to the components’ repartitioning between oxidic and metallic melts </a:t>
            </a:r>
            <a:r>
              <a:rPr lang="ru-RU" sz="1600">
                <a:solidFill>
                  <a:srgbClr val="000066"/>
                </a:solidFill>
              </a:rPr>
              <a:t>(</a:t>
            </a:r>
            <a:r>
              <a:rPr lang="en-US" sz="1600">
                <a:solidFill>
                  <a:srgbClr val="000066"/>
                </a:solidFill>
              </a:rPr>
              <a:t>MASCA</a:t>
            </a:r>
            <a:r>
              <a:rPr lang="ru-RU" sz="1600">
                <a:solidFill>
                  <a:srgbClr val="000066"/>
                </a:solidFill>
              </a:rPr>
              <a:t>) </a:t>
            </a:r>
            <a:r>
              <a:rPr lang="en-US" sz="1600">
                <a:solidFill>
                  <a:srgbClr val="000066"/>
                </a:solidFill>
              </a:rPr>
              <a:t>with certain peculiarities explained by thermal gradient conditions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755732" name="Text Box 20"/>
          <p:cNvSpPr txBox="1">
            <a:spLocks noChangeArrowheads="1"/>
          </p:cNvSpPr>
          <p:nvPr/>
        </p:nvSpPr>
        <p:spPr bwMode="auto">
          <a:xfrm>
            <a:off x="5765800" y="5649913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 b="0">
              <a:latin typeface="Arial" pitchFamily="34" charset="0"/>
            </a:endParaRPr>
          </a:p>
        </p:txBody>
      </p:sp>
      <p:sp>
        <p:nvSpPr>
          <p:cNvPr id="755733" name="Rectangle 21"/>
          <p:cNvSpPr>
            <a:spLocks noChangeArrowheads="1"/>
          </p:cNvSpPr>
          <p:nvPr/>
        </p:nvSpPr>
        <p:spPr bwMode="auto">
          <a:xfrm>
            <a:off x="4937125" y="5586413"/>
            <a:ext cx="29956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14300" algn="ctr" defTabSz="762000"/>
            <a:r>
              <a:rPr lang="ru-RU" b="0"/>
              <a:t>    </a:t>
            </a:r>
            <a:r>
              <a:rPr lang="en-US" b="0"/>
              <a:t>Proc. of  ICAPP</a:t>
            </a:r>
            <a:r>
              <a:rPr lang="en-US" b="0">
                <a:sym typeface="Symbol" pitchFamily="18" charset="2"/>
              </a:rPr>
              <a:t></a:t>
            </a:r>
            <a:r>
              <a:rPr lang="en-US" b="0"/>
              <a:t>04, Paper 6054</a:t>
            </a:r>
            <a:endParaRPr lang="ru-RU" b="0">
              <a:sym typeface="Symbol" pitchFamily="18" charset="2"/>
            </a:endParaRPr>
          </a:p>
          <a:p>
            <a:pPr indent="114300" algn="ctr" defTabSz="762000"/>
            <a:r>
              <a:rPr lang="en-US" b="0">
                <a:sym typeface="Symbol" pitchFamily="18" charset="2"/>
              </a:rPr>
              <a:t>    Proc. of  ICAPP</a:t>
            </a:r>
            <a:r>
              <a:rPr lang="en-US" b="0"/>
              <a:t>06, Paper 4114</a:t>
            </a:r>
          </a:p>
        </p:txBody>
      </p:sp>
      <p:sp>
        <p:nvSpPr>
          <p:cNvPr id="755734" name="Text Box 22"/>
          <p:cNvSpPr txBox="1">
            <a:spLocks noChangeArrowheads="1"/>
          </p:cNvSpPr>
          <p:nvPr/>
        </p:nvSpPr>
        <p:spPr bwMode="auto">
          <a:xfrm>
            <a:off x="879475" y="6049963"/>
            <a:ext cx="291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 b="0">
              <a:latin typeface="Arial" pitchFamily="34" charset="0"/>
            </a:endParaRPr>
          </a:p>
        </p:txBody>
      </p:sp>
      <p:sp>
        <p:nvSpPr>
          <p:cNvPr id="755735" name="Text Box 23"/>
          <p:cNvSpPr txBox="1">
            <a:spLocks noChangeArrowheads="1"/>
          </p:cNvSpPr>
          <p:nvPr/>
        </p:nvSpPr>
        <p:spPr bwMode="auto">
          <a:xfrm>
            <a:off x="1638300" y="4421188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EDX  data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755743" name="Group 31"/>
          <p:cNvGrpSpPr>
            <a:grpSpLocks/>
          </p:cNvGrpSpPr>
          <p:nvPr/>
        </p:nvGrpSpPr>
        <p:grpSpPr bwMode="auto">
          <a:xfrm>
            <a:off x="414338" y="1150938"/>
            <a:ext cx="3690937" cy="3284537"/>
            <a:chOff x="251" y="840"/>
            <a:chExt cx="2325" cy="2069"/>
          </a:xfrm>
        </p:grpSpPr>
        <p:sp>
          <p:nvSpPr>
            <p:cNvPr id="755736" name="Text Box 24"/>
            <p:cNvSpPr txBox="1">
              <a:spLocks noChangeArrowheads="1"/>
            </p:cNvSpPr>
            <p:nvPr/>
          </p:nvSpPr>
          <p:spPr bwMode="auto">
            <a:xfrm>
              <a:off x="476" y="2755"/>
              <a:ext cx="18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000">
                  <a:latin typeface="Arial" pitchFamily="34" charset="0"/>
                </a:rPr>
                <a:t>SQ</a:t>
              </a:r>
              <a:r>
                <a:rPr lang="ru-RU" sz="1000">
                  <a:latin typeface="Arial" pitchFamily="34" charset="0"/>
                </a:rPr>
                <a:t>3 </a:t>
              </a:r>
              <a:r>
                <a:rPr lang="ru-RU" sz="1000" b="0">
                  <a:latin typeface="Arial" pitchFamily="34" charset="0"/>
                </a:rPr>
                <a:t>                                     </a:t>
              </a:r>
              <a:r>
                <a:rPr lang="en-US" sz="1000" b="0">
                  <a:latin typeface="Arial" pitchFamily="34" charset="0"/>
                </a:rPr>
                <a:t>                </a:t>
              </a:r>
              <a:r>
                <a:rPr lang="ru-RU" sz="1000" b="0">
                  <a:latin typeface="Arial" pitchFamily="34" charset="0"/>
                </a:rPr>
                <a:t> </a:t>
              </a:r>
              <a:r>
                <a:rPr lang="en-US" sz="1000">
                  <a:latin typeface="Arial" pitchFamily="34" charset="0"/>
                </a:rPr>
                <a:t>SQ</a:t>
              </a:r>
              <a:r>
                <a:rPr lang="ru-RU" sz="1000">
                  <a:latin typeface="Arial" pitchFamily="34" charset="0"/>
                </a:rPr>
                <a:t>4</a:t>
              </a:r>
            </a:p>
          </p:txBody>
        </p:sp>
        <p:grpSp>
          <p:nvGrpSpPr>
            <p:cNvPr id="755742" name="Group 30"/>
            <p:cNvGrpSpPr>
              <a:grpSpLocks/>
            </p:cNvGrpSpPr>
            <p:nvPr/>
          </p:nvGrpSpPr>
          <p:grpSpPr bwMode="auto">
            <a:xfrm>
              <a:off x="251" y="840"/>
              <a:ext cx="2325" cy="1871"/>
              <a:chOff x="251" y="840"/>
              <a:chExt cx="2325" cy="1871"/>
            </a:xfrm>
          </p:grpSpPr>
          <p:pic>
            <p:nvPicPr>
              <p:cNvPr id="755716" name="Picture 4" descr="mc6-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840"/>
                <a:ext cx="215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5717" name="Group 5"/>
              <p:cNvGrpSpPr>
                <a:grpSpLocks/>
              </p:cNvGrpSpPr>
              <p:nvPr/>
            </p:nvGrpSpPr>
            <p:grpSpPr bwMode="auto">
              <a:xfrm>
                <a:off x="251" y="1701"/>
                <a:ext cx="921" cy="1008"/>
                <a:chOff x="1701" y="5274"/>
                <a:chExt cx="2302" cy="2519"/>
              </a:xfrm>
            </p:grpSpPr>
            <p:pic>
              <p:nvPicPr>
                <p:cNvPr id="75571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1" y="5274"/>
                  <a:ext cx="2302" cy="2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57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961" y="599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200" b="0">
                      <a:solidFill>
                        <a:srgbClr val="FFFFFF"/>
                      </a:solidFill>
                      <a:latin typeface="Arial Narrow" pitchFamily="34" charset="0"/>
                      <a:cs typeface="Mangal" pitchFamily="18" charset="0"/>
                    </a:rPr>
                    <a:t>●</a:t>
                  </a:r>
                  <a:r>
                    <a:rPr lang="ru-RU" sz="1200" b="0">
                      <a:solidFill>
                        <a:srgbClr val="FFFFFF"/>
                      </a:solidFill>
                      <a:cs typeface="Mangal" pitchFamily="18" charset="0"/>
                    </a:rPr>
                    <a:t> </a:t>
                  </a:r>
                  <a:r>
                    <a:rPr lang="ru-RU" sz="1200">
                      <a:solidFill>
                        <a:srgbClr val="FFFFFF"/>
                      </a:solidFill>
                      <a:cs typeface="Mangal" pitchFamily="18" charset="0"/>
                    </a:rPr>
                    <a:t>Р3</a:t>
                  </a:r>
                  <a:endParaRPr lang="ru-RU" b="0"/>
                </a:p>
              </p:txBody>
            </p:sp>
            <p:sp>
              <p:nvSpPr>
                <p:cNvPr id="7557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601" y="689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200" b="0">
                      <a:solidFill>
                        <a:srgbClr val="FFFFFF"/>
                      </a:solidFill>
                      <a:latin typeface="Arial Narrow" pitchFamily="34" charset="0"/>
                      <a:cs typeface="Mangal" pitchFamily="18" charset="0"/>
                    </a:rPr>
                    <a:t>●</a:t>
                  </a:r>
                  <a:r>
                    <a:rPr lang="ru-RU" sz="1200" b="0">
                      <a:solidFill>
                        <a:srgbClr val="FFFFFF"/>
                      </a:solidFill>
                      <a:cs typeface="Mangal" pitchFamily="18" charset="0"/>
                    </a:rPr>
                    <a:t> </a:t>
                  </a:r>
                  <a:r>
                    <a:rPr lang="ru-RU" sz="1200">
                      <a:solidFill>
                        <a:srgbClr val="FFFFFF"/>
                      </a:solidFill>
                      <a:cs typeface="Mangal" pitchFamily="18" charset="0"/>
                    </a:rPr>
                    <a:t>Р2</a:t>
                  </a:r>
                  <a:endParaRPr lang="ru-RU" b="0"/>
                </a:p>
              </p:txBody>
            </p:sp>
            <p:sp>
              <p:nvSpPr>
                <p:cNvPr id="7557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986" y="5751"/>
                  <a:ext cx="798" cy="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 b="0">
                      <a:solidFill>
                        <a:srgbClr val="FFFFFF"/>
                      </a:solidFill>
                      <a:cs typeface="Mangal" pitchFamily="18" charset="0"/>
                    </a:rPr>
                    <a:t>Eut2</a:t>
                  </a:r>
                </a:p>
                <a:p>
                  <a:endParaRPr lang="ru-RU" b="0"/>
                </a:p>
              </p:txBody>
            </p:sp>
            <p:sp>
              <p:nvSpPr>
                <p:cNvPr id="755722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4" y="6093"/>
                  <a:ext cx="342" cy="285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55723" name="Group 11"/>
              <p:cNvGrpSpPr>
                <a:grpSpLocks/>
              </p:cNvGrpSpPr>
              <p:nvPr/>
            </p:nvGrpSpPr>
            <p:grpSpPr bwMode="auto">
              <a:xfrm>
                <a:off x="1637" y="1705"/>
                <a:ext cx="939" cy="1006"/>
                <a:chOff x="6021" y="5274"/>
                <a:chExt cx="2349" cy="2516"/>
              </a:xfrm>
            </p:grpSpPr>
            <p:pic>
              <p:nvPicPr>
                <p:cNvPr id="755724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1" y="5274"/>
                  <a:ext cx="2307" cy="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57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242" y="5454"/>
                  <a:ext cx="9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 sz="1200" b="0">
                      <a:solidFill>
                        <a:srgbClr val="FFFFFF"/>
                      </a:solidFill>
                      <a:latin typeface="Arial Narrow" pitchFamily="34" charset="0"/>
                      <a:cs typeface="Mangal" pitchFamily="18" charset="0"/>
                    </a:rPr>
                    <a:t>●</a:t>
                  </a:r>
                  <a:r>
                    <a:rPr lang="ru-RU" sz="1200" b="0">
                      <a:solidFill>
                        <a:srgbClr val="FFFFFF"/>
                      </a:solidFill>
                      <a:cs typeface="Mangal" pitchFamily="18" charset="0"/>
                    </a:rPr>
                    <a:t> </a:t>
                  </a:r>
                  <a:r>
                    <a:rPr lang="ru-RU" sz="1200">
                      <a:solidFill>
                        <a:srgbClr val="FFFFFF"/>
                      </a:solidFill>
                      <a:cs typeface="Mangal" pitchFamily="18" charset="0"/>
                    </a:rPr>
                    <a:t>Р1</a:t>
                  </a:r>
                  <a:endParaRPr lang="ru-RU" b="0"/>
                </a:p>
              </p:txBody>
            </p:sp>
            <p:sp>
              <p:nvSpPr>
                <p:cNvPr id="7557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572" y="6093"/>
                  <a:ext cx="798" cy="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 b="0">
                      <a:solidFill>
                        <a:srgbClr val="FFFFFF"/>
                      </a:solidFill>
                      <a:cs typeface="Mangal" pitchFamily="18" charset="0"/>
                    </a:rPr>
                    <a:t>Eut4</a:t>
                  </a:r>
                </a:p>
                <a:p>
                  <a:endParaRPr lang="ru-RU" b="0"/>
                </a:p>
              </p:txBody>
            </p:sp>
            <p:sp>
              <p:nvSpPr>
                <p:cNvPr id="755727" name="Rectangle 15"/>
                <p:cNvSpPr>
                  <a:spLocks noChangeArrowheads="1"/>
                </p:cNvSpPr>
                <p:nvPr/>
              </p:nvSpPr>
              <p:spPr bwMode="auto">
                <a:xfrm>
                  <a:off x="7857" y="6435"/>
                  <a:ext cx="342" cy="285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57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318" y="5922"/>
                  <a:ext cx="798" cy="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sz="1200" b="0">
                      <a:solidFill>
                        <a:srgbClr val="FFFFFF"/>
                      </a:solidFill>
                      <a:cs typeface="Mangal" pitchFamily="18" charset="0"/>
                    </a:rPr>
                    <a:t>Eut3</a:t>
                  </a:r>
                </a:p>
                <a:p>
                  <a:endParaRPr lang="ru-RU" b="0"/>
                </a:p>
              </p:txBody>
            </p:sp>
            <p:sp>
              <p:nvSpPr>
                <p:cNvPr id="755729" name="Rectangle 17"/>
                <p:cNvSpPr>
                  <a:spLocks noChangeArrowheads="1"/>
                </p:cNvSpPr>
                <p:nvPr/>
              </p:nvSpPr>
              <p:spPr bwMode="auto">
                <a:xfrm>
                  <a:off x="6546" y="6321"/>
                  <a:ext cx="342" cy="285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5737" name="Text Box 25"/>
              <p:cNvSpPr txBox="1">
                <a:spLocks noChangeArrowheads="1"/>
              </p:cNvSpPr>
              <p:nvPr/>
            </p:nvSpPr>
            <p:spPr bwMode="auto">
              <a:xfrm>
                <a:off x="776" y="1303"/>
                <a:ext cx="1196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200">
                    <a:latin typeface="Arial" pitchFamily="34" charset="0"/>
                  </a:rPr>
                  <a:t>Interaction zone</a:t>
                </a:r>
                <a:endParaRPr lang="en-US" sz="1200" b="0">
                  <a:latin typeface="Arial" pitchFamily="34" charset="0"/>
                </a:endParaRPr>
              </a:p>
              <a:p>
                <a:r>
                  <a:rPr lang="en-US" sz="1400" b="0">
                    <a:latin typeface="Arial" pitchFamily="34" charset="0"/>
                  </a:rPr>
                  <a:t>                SEM</a:t>
                </a:r>
                <a:r>
                  <a:rPr lang="ru-RU" sz="1400" b="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755738" name="Line 26"/>
              <p:cNvSpPr>
                <a:spLocks noChangeShapeType="1"/>
              </p:cNvSpPr>
              <p:nvPr/>
            </p:nvSpPr>
            <p:spPr bwMode="auto">
              <a:xfrm flipH="1">
                <a:off x="744" y="1590"/>
                <a:ext cx="564" cy="2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739" name="Line 27"/>
              <p:cNvSpPr>
                <a:spLocks noChangeShapeType="1"/>
              </p:cNvSpPr>
              <p:nvPr/>
            </p:nvSpPr>
            <p:spPr bwMode="auto">
              <a:xfrm>
                <a:off x="1572" y="1608"/>
                <a:ext cx="552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740" name="Line 28"/>
              <p:cNvSpPr>
                <a:spLocks noChangeShapeType="1"/>
              </p:cNvSpPr>
              <p:nvPr/>
            </p:nvSpPr>
            <p:spPr bwMode="auto">
              <a:xfrm flipV="1">
                <a:off x="1476" y="1024"/>
                <a:ext cx="76" cy="3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755744" name="Object 32"/>
          <p:cNvGraphicFramePr>
            <a:graphicFrameLocks noChangeAspect="1"/>
          </p:cNvGraphicFramePr>
          <p:nvPr/>
        </p:nvGraphicFramePr>
        <p:xfrm>
          <a:off x="0" y="4819650"/>
          <a:ext cx="497205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5" name="Документ" r:id="rId6" imgW="5311196" imgH="1704074" progId="Word.Document.8">
                  <p:embed/>
                </p:oleObj>
              </mc:Choice>
              <mc:Fallback>
                <p:oleObj name="Документ" r:id="rId6" imgW="5311196" imgH="1704074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19650"/>
                        <a:ext cx="497205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41C46388-BC94-4DCF-A911-C52D4E1AFAFC}" type="slidenum">
              <a:rPr lang="en-GB"/>
              <a:pPr/>
              <a:t>38</a:t>
            </a:fld>
            <a:endParaRPr lang="en-GB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6213"/>
            <a:ext cx="7772400" cy="639762"/>
          </a:xfrm>
        </p:spPr>
        <p:txBody>
          <a:bodyPr/>
          <a:lstStyle/>
          <a:p>
            <a:r>
              <a:rPr lang="en-US" sz="3200"/>
              <a:t>Planning</a:t>
            </a:r>
            <a:endParaRPr lang="ru-RU" sz="320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990600"/>
            <a:ext cx="8337550" cy="4114800"/>
          </a:xfrm>
        </p:spPr>
        <p:txBody>
          <a:bodyPr/>
          <a:lstStyle/>
          <a:p>
            <a:pPr algn="just"/>
            <a:r>
              <a:rPr lang="en-US" b="1">
                <a:effectLst/>
              </a:rPr>
              <a:t>According to the Experimental Matrix of the Project, 3 more tests are to be performed </a:t>
            </a:r>
            <a:endParaRPr lang="ru-RU" b="1">
              <a:effectLst/>
            </a:endParaRPr>
          </a:p>
          <a:p>
            <a:pPr algn="just"/>
            <a:r>
              <a:rPr lang="en-US" b="1">
                <a:effectLst/>
              </a:rPr>
              <a:t>Participants’ proposals concerning the remaining tests concretization and possible corrections to the Experimental Matrix have been discussed at the last, 3</a:t>
            </a:r>
            <a:r>
              <a:rPr lang="en-US" b="1" baseline="30000">
                <a:effectLst/>
              </a:rPr>
              <a:t>rd</a:t>
            </a:r>
            <a:r>
              <a:rPr lang="en-US" b="1">
                <a:effectLst/>
              </a:rPr>
              <a:t> Meeting</a:t>
            </a:r>
            <a:r>
              <a:rPr lang="ru-RU" b="1">
                <a:effectLst/>
              </a:rPr>
              <a:t> </a:t>
            </a:r>
            <a:r>
              <a:rPr lang="en-BZ" b="1">
                <a:effectLst/>
              </a:rPr>
              <a:t>and by e-mails</a:t>
            </a:r>
            <a:r>
              <a:rPr lang="en-US" b="1">
                <a:effectLst/>
              </a:rPr>
              <a:t>. Next test procedure will be distributed before the mid of April</a:t>
            </a:r>
          </a:p>
          <a:p>
            <a:pPr algn="just"/>
            <a:r>
              <a:rPr lang="en-US" b="1">
                <a:effectLst/>
              </a:rPr>
              <a:t>Due to a delay in Project implementation a 6-month project time extension without additional funding has been approved by the ISTC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34E6E6EA-F1EF-4747-9AFD-3DA48EBE8782}" type="slidenum">
              <a:rPr lang="en-GB"/>
              <a:pPr/>
              <a:t>39</a:t>
            </a:fld>
            <a:endParaRPr lang="en-GB"/>
          </a:p>
        </p:txBody>
      </p:sp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0"/>
            <a:ext cx="7772400" cy="639763"/>
          </a:xfrm>
        </p:spPr>
        <p:txBody>
          <a:bodyPr/>
          <a:lstStyle/>
          <a:p>
            <a:r>
              <a:rPr lang="en-US"/>
              <a:t>METCOR-P project reporting</a:t>
            </a:r>
            <a:endParaRPr lang="ru-RU"/>
          </a:p>
        </p:txBody>
      </p:sp>
      <p:graphicFrame>
        <p:nvGraphicFramePr>
          <p:cNvPr id="74957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35000" y="661988"/>
          <a:ext cx="768350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5" name="Документ" r:id="rId3" imgW="6080325" imgH="4366817" progId="Word.Document.8">
                  <p:embed/>
                </p:oleObj>
              </mc:Choice>
              <mc:Fallback>
                <p:oleObj name="Документ" r:id="rId3" imgW="6080325" imgH="436681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661988"/>
                        <a:ext cx="768350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574" name="Rectangle 6"/>
          <p:cNvSpPr>
            <a:spLocks noChangeArrowheads="1"/>
          </p:cNvSpPr>
          <p:nvPr/>
        </p:nvSpPr>
        <p:spPr bwMode="auto">
          <a:xfrm>
            <a:off x="952500" y="5995988"/>
            <a:ext cx="7383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>
              <a:buFont typeface="Wingdings" pitchFamily="2" charset="2"/>
              <a:buChar char="ü"/>
            </a:pPr>
            <a:r>
              <a:rPr lang="en-BZ" sz="1600">
                <a:solidFill>
                  <a:srgbClr val="000066"/>
                </a:solidFill>
              </a:rPr>
              <a:t>First three reports have been sent to ITU under export control conditions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23367E41-8143-48BB-BCD1-160F5AFDC0EF}" type="slidenum">
              <a:rPr lang="en-GB"/>
              <a:pPr/>
              <a:t>4</a:t>
            </a:fld>
            <a:endParaRPr lang="en-GB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/>
              <a:t>Objectives of </a:t>
            </a:r>
            <a:r>
              <a:rPr lang="en-US"/>
              <a:t>METCOR-P project</a:t>
            </a:r>
            <a:endParaRPr lang="ru-RU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r>
              <a:rPr lang="en-US">
                <a:effectLst/>
              </a:rPr>
              <a:t>Interaction characteristics at the vertically  positioned interface </a:t>
            </a:r>
          </a:p>
          <a:p>
            <a:r>
              <a:rPr lang="en-US">
                <a:solidFill>
                  <a:srgbClr val="A50021"/>
                </a:solidFill>
                <a:effectLst/>
              </a:rPr>
              <a:t>Peculiarities of interaction with European vessel steel</a:t>
            </a:r>
            <a:r>
              <a:rPr lang="en-US">
                <a:effectLst/>
              </a:rPr>
              <a:t> </a:t>
            </a:r>
          </a:p>
          <a:p>
            <a:r>
              <a:rPr lang="en-US">
                <a:effectLst/>
              </a:rPr>
              <a:t>Corium melt oxidation transients</a:t>
            </a:r>
          </a:p>
          <a:p>
            <a:endParaRPr lang="ru-RU"/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710661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1D01A30A-3004-4C30-ACA6-315216D67AB3}" type="slidenum">
              <a:rPr lang="en-GB"/>
              <a:pPr/>
              <a:t>40</a:t>
            </a:fld>
            <a:endParaRPr lang="en-GB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47663"/>
            <a:ext cx="7772400" cy="639762"/>
          </a:xfrm>
        </p:spPr>
        <p:txBody>
          <a:bodyPr/>
          <a:lstStyle/>
          <a:p>
            <a:r>
              <a:rPr lang="en-US" sz="3200"/>
              <a:t>Publications during</a:t>
            </a:r>
            <a:r>
              <a:rPr lang="ru-RU" sz="3200"/>
              <a:t> </a:t>
            </a:r>
            <a:r>
              <a:rPr lang="en-US" sz="3200"/>
              <a:t>METCOR-P</a:t>
            </a:r>
            <a:endParaRPr lang="ru-RU" sz="320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27125"/>
            <a:ext cx="8632825" cy="52006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990033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2+x</a:t>
            </a:r>
            <a:r>
              <a:rPr lang="en-US" sz="1800" b="1">
                <a:solidFill>
                  <a:srgbClr val="990033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</a:t>
            </a:r>
            <a:r>
              <a:rPr lang="en-US" sz="1800" b="1">
                <a:solidFill>
                  <a:srgbClr val="990033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y</a:t>
            </a:r>
            <a:r>
              <a:rPr lang="en-US" sz="1800" b="1">
                <a:solidFill>
                  <a:srgbClr val="990033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Proceeding of ICAPP’08, Anaheim, CA USA, June 8-12, 2008, Paper 8052.</a:t>
            </a: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ru-RU" sz="1800" b="1"/>
              <a:t> </a:t>
            </a:r>
            <a:r>
              <a:rPr lang="en-US" sz="1800" b="1">
                <a:effectLst/>
              </a:rPr>
              <a:t>Mezentseva L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P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Kotova S.Yu., Kosarevsky R.A., Barrachin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Fichot F</a:t>
            </a:r>
            <a:r>
              <a:rPr lang="ru-RU" sz="1800" b="1">
                <a:effectLst/>
              </a:rPr>
              <a:t>. </a:t>
            </a:r>
            <a:r>
              <a:rPr lang="en-US" sz="1800" b="1">
                <a:solidFill>
                  <a:srgbClr val="990033"/>
                </a:solidFill>
                <a:effectLst/>
              </a:rPr>
              <a:t>Corium Phase Equilibria from MASCA, METCOR and CORPHAD Results</a:t>
            </a:r>
            <a:r>
              <a:rPr lang="en-US" sz="1800" b="1">
                <a:effectLst/>
              </a:rPr>
              <a:t> // Nucl. Eng. and Design, 238, p. 2761-2771 (2008).</a:t>
            </a: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buFontTx/>
              <a:buAutoNum type="arabicPeriod"/>
            </a:pPr>
            <a:r>
              <a:rPr lang="en-US" sz="1800" b="1">
                <a:effectLst/>
              </a:rPr>
              <a:t>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V.B., Krushinov E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Vitol S.A., Sulatsky A.A., Gusarov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V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Almjashev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I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Lopukh D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B</a:t>
            </a:r>
            <a:r>
              <a:rPr lang="ru-RU" sz="1800" b="1">
                <a:effectLst/>
              </a:rPr>
              <a:t>.,</a:t>
            </a:r>
            <a:r>
              <a:rPr lang="en-US" sz="1800" b="1">
                <a:effectLst/>
              </a:rPr>
              <a:t> Bottomley D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Fischer M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Piluso P., Miassoedov A., Tromm W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Altstadt E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Fichot F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Kymalainen O. </a:t>
            </a:r>
            <a:r>
              <a:rPr lang="en-US" sz="1800" b="1">
                <a:solidFill>
                  <a:srgbClr val="990033"/>
                </a:solidFill>
                <a:effectLst/>
              </a:rPr>
              <a:t>VVER Vessel Steel Corrosion at Interaction with Molten Corium in Oxidizing Atmosphere</a:t>
            </a:r>
            <a:r>
              <a:rPr lang="en-US" sz="1800" b="1">
                <a:effectLst/>
              </a:rPr>
              <a:t> //</a:t>
            </a:r>
            <a:r>
              <a:rPr lang="ru-RU" sz="1800" b="1">
                <a:solidFill>
                  <a:schemeClr val="accent2"/>
                </a:solidFill>
                <a:effectLst/>
              </a:rPr>
              <a:t> </a:t>
            </a:r>
            <a:r>
              <a:rPr lang="en-US" sz="1800" b="1">
                <a:effectLst/>
              </a:rPr>
              <a:t>Nucl. Eng. and Design, 239</a:t>
            </a:r>
            <a:r>
              <a:rPr lang="ru-RU" sz="1800" b="1">
                <a:effectLst/>
              </a:rPr>
              <a:t> (2009)</a:t>
            </a:r>
            <a:r>
              <a:rPr lang="en-US" sz="1800" b="1">
                <a:effectLst/>
              </a:rPr>
              <a:t>, </a:t>
            </a:r>
            <a:r>
              <a:rPr lang="ru-RU" sz="1800" b="1">
                <a:effectLst/>
              </a:rPr>
              <a:t/>
            </a:r>
            <a:br>
              <a:rPr lang="ru-RU" sz="1800" b="1">
                <a:effectLst/>
              </a:rPr>
            </a:br>
            <a:r>
              <a:rPr lang="en-US" sz="1800" b="1">
                <a:effectLst/>
              </a:rPr>
              <a:t>p. 1103-1112.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ru-RU" sz="1800" b="1">
                <a:solidFill>
                  <a:schemeClr val="accent2"/>
                </a:solidFill>
                <a:effectLst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b="1">
                <a:effectLst/>
              </a:rPr>
              <a:t> </a:t>
            </a:r>
            <a:endParaRPr lang="ru-RU" sz="18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96994FD7-C8C2-40FF-BB3D-39DE59E76E06}" type="slidenum">
              <a:rPr lang="en-GB"/>
              <a:pPr/>
              <a:t>41</a:t>
            </a:fld>
            <a:endParaRPr lang="en-GB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Publications during</a:t>
            </a:r>
            <a:r>
              <a:rPr lang="ru-RU" sz="3200"/>
              <a:t> </a:t>
            </a:r>
            <a:r>
              <a:rPr lang="en-US" sz="3200"/>
              <a:t>METCOR-P (2)</a:t>
            </a:r>
            <a:endParaRPr lang="ru-RU" sz="3200"/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>
                <a:effectLst/>
              </a:rPr>
              <a:t>4.	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990033"/>
                </a:solidFill>
                <a:effectLst/>
              </a:rPr>
              <a:t>VVER Steel Corrosion during In-Vessel Retention of Corium Melt </a:t>
            </a:r>
            <a:r>
              <a:rPr lang="en-US" sz="1800" b="1">
                <a:effectLst/>
              </a:rPr>
              <a:t>// Proceeding of the 3</a:t>
            </a:r>
            <a:r>
              <a:rPr lang="en-US" sz="1800" b="1" baseline="30000">
                <a:effectLst/>
              </a:rPr>
              <a:t>rd</a:t>
            </a:r>
            <a:r>
              <a:rPr lang="en-US" sz="1800" b="1">
                <a:effectLst/>
              </a:rPr>
              <a:t> European Review Meeting on Severe Accident Research (ERMSAR 2008), Paper 2.7, Nesseber, Bulgaria, September 23-25 (2008).</a:t>
            </a:r>
          </a:p>
          <a:p>
            <a:pPr>
              <a:buFont typeface="Wingdings" pitchFamily="2" charset="2"/>
              <a:buNone/>
            </a:pPr>
            <a:r>
              <a:rPr lang="en-US" sz="1800" b="1">
                <a:effectLst/>
              </a:rPr>
              <a:t>5.	 Bechta S.V., Granovsky V</a:t>
            </a:r>
            <a:r>
              <a:rPr lang="ru-RU" sz="1800" b="1">
                <a:effectLst/>
              </a:rPr>
              <a:t>.</a:t>
            </a:r>
            <a:r>
              <a:rPr lang="en-US" sz="1800" b="1">
                <a:effectLst/>
              </a:rPr>
              <a:t>S</a:t>
            </a:r>
            <a:r>
              <a:rPr lang="ru-RU" sz="1800" b="1">
                <a:effectLst/>
              </a:rPr>
              <a:t>., </a:t>
            </a:r>
            <a:r>
              <a:rPr lang="en-US" sz="1800" b="1">
                <a:effectLst/>
              </a:rPr>
              <a:t>Khabensky V.B. et.al. </a:t>
            </a:r>
            <a:r>
              <a:rPr lang="en-US" sz="1800" b="1">
                <a:solidFill>
                  <a:srgbClr val="990033"/>
                </a:solidFill>
                <a:effectLst/>
              </a:rPr>
              <a:t>Interaction between Molten Corium UO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2+x</a:t>
            </a:r>
            <a:r>
              <a:rPr lang="en-US" sz="1800" b="1">
                <a:solidFill>
                  <a:srgbClr val="990033"/>
                </a:solidFill>
                <a:effectLst/>
              </a:rPr>
              <a:t>-ZrO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2</a:t>
            </a:r>
            <a:r>
              <a:rPr lang="en-US" sz="1800" b="1">
                <a:solidFill>
                  <a:srgbClr val="990033"/>
                </a:solidFill>
                <a:effectLst/>
              </a:rPr>
              <a:t>-FeO</a:t>
            </a:r>
            <a:r>
              <a:rPr lang="en-US" sz="1800" b="1" baseline="-25000">
                <a:solidFill>
                  <a:srgbClr val="990033"/>
                </a:solidFill>
                <a:effectLst/>
              </a:rPr>
              <a:t>y</a:t>
            </a:r>
            <a:r>
              <a:rPr lang="en-US" sz="1800" b="1">
                <a:solidFill>
                  <a:srgbClr val="990033"/>
                </a:solidFill>
                <a:effectLst/>
              </a:rPr>
              <a:t> and VVER Vessel Steel</a:t>
            </a:r>
            <a:r>
              <a:rPr lang="en-US" sz="1800" b="1">
                <a:effectLst/>
              </a:rPr>
              <a:t> // J. Nucl. Technology, Vol. 170, </a:t>
            </a:r>
            <a:r>
              <a:rPr lang="ru-RU" sz="1800" b="1">
                <a:effectLst/>
              </a:rPr>
              <a:t>№</a:t>
            </a:r>
            <a:r>
              <a:rPr lang="en-BZ" sz="1800" b="1">
                <a:effectLst/>
              </a:rPr>
              <a:t>1 (2010), p. 210-218</a:t>
            </a:r>
            <a:r>
              <a:rPr lang="en-US" sz="1800" b="1">
                <a:effectLst/>
              </a:rPr>
              <a:t> </a:t>
            </a:r>
            <a:endParaRPr lang="ru-RU" sz="1800" b="1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58504A2-4552-4F6B-A77E-17BF5CA0FA64}" type="slidenum">
              <a:rPr lang="en-GB"/>
              <a:pPr/>
              <a:t>5</a:t>
            </a:fld>
            <a:endParaRPr lang="en-GB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algn="ctr" defTabSz="687388"/>
            <a:r>
              <a:rPr lang="en-US" sz="2800">
                <a:solidFill>
                  <a:srgbClr val="A50021"/>
                </a:solidFill>
              </a:rPr>
              <a:t>Experimental matrix for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239713" y="5448300"/>
            <a:ext cx="89042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1300">
                <a:latin typeface="Arial" pitchFamily="34" charset="0"/>
              </a:rPr>
              <a:t>*) In accordance with</a:t>
            </a:r>
            <a:r>
              <a:rPr lang="ru-RU" sz="1300">
                <a:latin typeface="Arial" pitchFamily="34" charset="0"/>
              </a:rPr>
              <a:t> </a:t>
            </a:r>
            <a:r>
              <a:rPr lang="en-US" sz="1300">
                <a:latin typeface="Arial" pitchFamily="34" charset="0"/>
              </a:rPr>
              <a:t>the 1</a:t>
            </a:r>
            <a:r>
              <a:rPr lang="en-US" sz="1300" baseline="30000">
                <a:latin typeface="Arial" pitchFamily="34" charset="0"/>
              </a:rPr>
              <a:t>st</a:t>
            </a:r>
            <a:r>
              <a:rPr lang="en-US" sz="1300">
                <a:latin typeface="Arial" pitchFamily="34" charset="0"/>
              </a:rPr>
              <a:t> project meeting decision it is replaced by MCP</a:t>
            </a:r>
            <a:r>
              <a:rPr lang="ru-RU" sz="1300">
                <a:latin typeface="Arial" pitchFamily="34" charset="0"/>
              </a:rPr>
              <a:t>-</a:t>
            </a:r>
            <a:r>
              <a:rPr lang="en-US" sz="1300">
                <a:latin typeface="Arial" pitchFamily="34" charset="0"/>
              </a:rPr>
              <a:t>2 test with UO</a:t>
            </a:r>
            <a:r>
              <a:rPr lang="en-US" sz="1300" baseline="-25000">
                <a:latin typeface="Arial" pitchFamily="34" charset="0"/>
              </a:rPr>
              <a:t>2+x</a:t>
            </a:r>
            <a:r>
              <a:rPr lang="en-US" sz="1300">
                <a:latin typeface="Arial" pitchFamily="34" charset="0"/>
              </a:rPr>
              <a:t>– ZrO</a:t>
            </a:r>
            <a:r>
              <a:rPr lang="en-US" sz="1300" baseline="-25000">
                <a:latin typeface="Arial" pitchFamily="34" charset="0"/>
              </a:rPr>
              <a:t>2</a:t>
            </a:r>
            <a:r>
              <a:rPr lang="en-US" sz="1300">
                <a:latin typeface="Arial" pitchFamily="34" charset="0"/>
              </a:rPr>
              <a:t> </a:t>
            </a:r>
            <a:br>
              <a:rPr lang="en-US" sz="1300">
                <a:latin typeface="Arial" pitchFamily="34" charset="0"/>
              </a:rPr>
            </a:br>
            <a:r>
              <a:rPr lang="en-US" sz="1300">
                <a:latin typeface="Arial" pitchFamily="34" charset="0"/>
              </a:rPr>
              <a:t>   corium in air and horizontal position of interface</a:t>
            </a:r>
          </a:p>
          <a:p>
            <a:pPr algn="just"/>
            <a:r>
              <a:rPr lang="en-US" sz="1300">
                <a:latin typeface="Arial" pitchFamily="34" charset="0"/>
              </a:rPr>
              <a:t>**) In accordance with</a:t>
            </a:r>
            <a:r>
              <a:rPr lang="ru-RU" sz="1300">
                <a:latin typeface="Arial" pitchFamily="34" charset="0"/>
              </a:rPr>
              <a:t> </a:t>
            </a:r>
            <a:r>
              <a:rPr lang="en-US" sz="1300">
                <a:latin typeface="Arial" pitchFamily="34" charset="0"/>
              </a:rPr>
              <a:t>a decision taken at the</a:t>
            </a:r>
            <a:r>
              <a:rPr lang="ru-RU" sz="1300">
                <a:latin typeface="Arial" pitchFamily="34" charset="0"/>
              </a:rPr>
              <a:t> 3</a:t>
            </a:r>
            <a:r>
              <a:rPr lang="en-US" sz="1300" baseline="30000">
                <a:latin typeface="Arial" pitchFamily="34" charset="0"/>
              </a:rPr>
              <a:t>rd</a:t>
            </a:r>
            <a:r>
              <a:rPr lang="en-US" sz="1300">
                <a:latin typeface="Arial" pitchFamily="34" charset="0"/>
              </a:rPr>
              <a:t> project meeting,</a:t>
            </a:r>
            <a:r>
              <a:rPr lang="ru-RU" sz="1300">
                <a:latin typeface="Arial" pitchFamily="34" charset="0"/>
              </a:rPr>
              <a:t> </a:t>
            </a:r>
            <a:r>
              <a:rPr lang="en-US" sz="1300">
                <a:latin typeface="Arial" pitchFamily="34" charset="0"/>
              </a:rPr>
              <a:t>the test was performed in air (instead </a:t>
            </a:r>
            <a:br>
              <a:rPr lang="en-US" sz="1300">
                <a:latin typeface="Arial" pitchFamily="34" charset="0"/>
              </a:rPr>
            </a:br>
            <a:r>
              <a:rPr lang="en-US" sz="1300">
                <a:latin typeface="Arial" pitchFamily="34" charset="0"/>
              </a:rPr>
              <a:t>  of steam) and regimes with UO</a:t>
            </a:r>
            <a:r>
              <a:rPr lang="en-US" sz="1300" baseline="-25000">
                <a:latin typeface="Arial" pitchFamily="34" charset="0"/>
              </a:rPr>
              <a:t>2+x </a:t>
            </a:r>
            <a:r>
              <a:rPr lang="en-US" sz="1300">
                <a:latin typeface="Arial" pitchFamily="34" charset="0"/>
              </a:rPr>
              <a:t>- ZrO</a:t>
            </a:r>
            <a:r>
              <a:rPr lang="en-US" sz="1300" baseline="-25000">
                <a:latin typeface="Arial" pitchFamily="34" charset="0"/>
              </a:rPr>
              <a:t>2 </a:t>
            </a:r>
            <a:r>
              <a:rPr lang="en-US" sz="1300">
                <a:latin typeface="Arial" pitchFamily="34" charset="0"/>
              </a:rPr>
              <a:t>- FeO</a:t>
            </a:r>
            <a:r>
              <a:rPr lang="en-US" sz="1300" baseline="-25000">
                <a:latin typeface="Arial" pitchFamily="34" charset="0"/>
              </a:rPr>
              <a:t>y</a:t>
            </a:r>
            <a:r>
              <a:rPr lang="en-US" sz="1300">
                <a:latin typeface="Arial" pitchFamily="34" charset="0"/>
              </a:rPr>
              <a:t> melt</a:t>
            </a:r>
            <a:r>
              <a:rPr lang="ru-RU" sz="1300">
                <a:latin typeface="Arial" pitchFamily="34" charset="0"/>
              </a:rPr>
              <a:t> </a:t>
            </a:r>
            <a:r>
              <a:rPr lang="en-BZ" sz="1300">
                <a:latin typeface="Arial" pitchFamily="34" charset="0"/>
              </a:rPr>
              <a:t>were</a:t>
            </a:r>
            <a:r>
              <a:rPr lang="en-US" sz="1300">
                <a:latin typeface="Arial" pitchFamily="34" charset="0"/>
              </a:rPr>
              <a:t> added</a:t>
            </a:r>
            <a:endParaRPr lang="ru-RU" sz="1300">
              <a:latin typeface="Arial" pitchFamily="34" charset="0"/>
            </a:endParaRPr>
          </a:p>
        </p:txBody>
      </p:sp>
      <p:graphicFrame>
        <p:nvGraphicFramePr>
          <p:cNvPr id="712711" name="Object 7"/>
          <p:cNvGraphicFramePr>
            <a:graphicFrameLocks noChangeAspect="1"/>
          </p:cNvGraphicFramePr>
          <p:nvPr>
            <p:ph/>
          </p:nvPr>
        </p:nvGraphicFramePr>
        <p:xfrm>
          <a:off x="682625" y="517525"/>
          <a:ext cx="8039100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713" name="Документ" r:id="rId4" imgW="7615702" imgH="4792391" progId="Word.Document.8">
                  <p:embed/>
                </p:oleObj>
              </mc:Choice>
              <mc:Fallback>
                <p:oleObj name="Документ" r:id="rId4" imgW="7615702" imgH="4792391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17525"/>
                        <a:ext cx="8039100" cy="50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C933AF5E-8B25-450F-97E3-7718ECBF2913}" type="slidenum">
              <a:rPr lang="en-GB"/>
              <a:pPr/>
              <a:t>6</a:t>
            </a:fld>
            <a:endParaRPr lang="en-GB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0525"/>
            <a:ext cx="9144000" cy="639763"/>
          </a:xfrm>
        </p:spPr>
        <p:txBody>
          <a:bodyPr/>
          <a:lstStyle/>
          <a:p>
            <a:r>
              <a:rPr lang="en-US"/>
              <a:t>Interaction of molten corium with </a:t>
            </a:r>
            <a:br>
              <a:rPr lang="en-US"/>
            </a:br>
            <a:r>
              <a:rPr lang="en-US"/>
              <a:t>European vessel steel in oxidizing atmosphere (air)</a:t>
            </a:r>
            <a:endParaRPr lang="ru-RU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3005138"/>
            <a:ext cx="7964488" cy="215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effectLst/>
              </a:rPr>
              <a:t>Comparison of corrosion rates for the European and Russian vessel steels in the oxidizing atmosphere</a:t>
            </a:r>
            <a:endParaRPr lang="ru-RU">
              <a:effectLst/>
            </a:endParaRP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2997200" y="1335088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TEST MCP-4</a:t>
            </a:r>
            <a:endParaRPr lang="ru-RU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3370263" y="230505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Objectives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D0D344F4-7E33-4E9C-B868-0E79B5BBE74E}" type="slidenum">
              <a:rPr lang="en-GB"/>
              <a:pPr/>
              <a:t>7</a:t>
            </a:fld>
            <a:endParaRPr lang="en-GB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7772400" cy="639763"/>
          </a:xfrm>
        </p:spPr>
        <p:txBody>
          <a:bodyPr/>
          <a:lstStyle/>
          <a:p>
            <a:r>
              <a:rPr lang="en-US"/>
              <a:t>RASPLAV-3 Installation</a:t>
            </a:r>
            <a:r>
              <a:rPr lang="ru-RU"/>
              <a:t> </a:t>
            </a:r>
            <a:endParaRPr lang="en-US"/>
          </a:p>
        </p:txBody>
      </p:sp>
      <p:pic>
        <p:nvPicPr>
          <p:cNvPr id="715779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8" y="869950"/>
            <a:ext cx="4241800" cy="3663950"/>
          </a:xfrm>
          <a:noFill/>
          <a:ln w="190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8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744538"/>
            <a:ext cx="2844800" cy="3778250"/>
          </a:xfrm>
          <a:noFill/>
          <a:ln w="1905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650875" y="4818063"/>
            <a:ext cx="75390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/>
            <a:r>
              <a:rPr lang="en-US" sz="1200">
                <a:solidFill>
                  <a:srgbClr val="000066"/>
                </a:solidFill>
              </a:rPr>
              <a:t> 1 –pyrometer shaft; 2 –cover; 3 –electromagnetic screen; 4 – quartz tube; 5 – crucible section;</a:t>
            </a:r>
            <a:br>
              <a:rPr lang="en-US" sz="1200">
                <a:solidFill>
                  <a:srgbClr val="000066"/>
                </a:solidFill>
              </a:rPr>
            </a:br>
            <a:r>
              <a:rPr lang="en-US" sz="1200">
                <a:solidFill>
                  <a:srgbClr val="000066"/>
                </a:solidFill>
              </a:rPr>
              <a:t> 6 – inductor; 7 –melt; 8 – acoustic defect; 9 – molten ZrO</a:t>
            </a:r>
            <a:r>
              <a:rPr lang="en-US" sz="1200" baseline="-25000">
                <a:solidFill>
                  <a:srgbClr val="000066"/>
                </a:solidFill>
              </a:rPr>
              <a:t>2</a:t>
            </a:r>
            <a:r>
              <a:rPr lang="en-US" sz="1200">
                <a:solidFill>
                  <a:srgbClr val="000066"/>
                </a:solidFill>
              </a:rPr>
              <a:t>; 10 –ZrO</a:t>
            </a:r>
            <a:r>
              <a:rPr lang="en-US" sz="1200" baseline="-25000">
                <a:solidFill>
                  <a:srgbClr val="000066"/>
                </a:solidFill>
              </a:rPr>
              <a:t>2</a:t>
            </a:r>
            <a:r>
              <a:rPr lang="en-US" sz="1200">
                <a:solidFill>
                  <a:srgbClr val="000066"/>
                </a:solidFill>
              </a:rPr>
              <a:t> powder thermal insulation; </a:t>
            </a:r>
            <a:br>
              <a:rPr lang="en-US" sz="1200">
                <a:solidFill>
                  <a:srgbClr val="000066"/>
                </a:solidFill>
              </a:rPr>
            </a:br>
            <a:r>
              <a:rPr lang="en-US" sz="1200">
                <a:solidFill>
                  <a:srgbClr val="000066"/>
                </a:solidFill>
              </a:rPr>
              <a:t>11 – vessel steel specimen; 12 –upper calorimeter of the specimen; </a:t>
            </a:r>
            <a:br>
              <a:rPr lang="en-US" sz="1200">
                <a:solidFill>
                  <a:srgbClr val="000066"/>
                </a:solidFill>
              </a:rPr>
            </a:br>
            <a:r>
              <a:rPr lang="en-US" sz="1200">
                <a:solidFill>
                  <a:srgbClr val="000066"/>
                </a:solidFill>
              </a:rPr>
              <a:t>13 – lower calorimeter of the specimen; 14 – kaolin wool insulation; 15 –ultrasonic sensor; </a:t>
            </a:r>
            <a:br>
              <a:rPr lang="en-US" sz="1200">
                <a:solidFill>
                  <a:srgbClr val="000066"/>
                </a:solidFill>
              </a:rPr>
            </a:br>
            <a:r>
              <a:rPr lang="en-US" sz="1200">
                <a:solidFill>
                  <a:srgbClr val="000066"/>
                </a:solidFill>
              </a:rPr>
              <a:t>16 –thermocouples; 17 – crust, 18 – electromagnetic screen; 19 – uncooled electromagnetic screen; 20 – cylindrical support of the specimen</a:t>
            </a:r>
            <a:r>
              <a:rPr lang="ru-RU" sz="1200">
                <a:solidFill>
                  <a:srgbClr val="000066"/>
                </a:solidFill>
              </a:rPr>
              <a:t> </a:t>
            </a:r>
            <a:endParaRPr lang="en-GB" sz="1200">
              <a:solidFill>
                <a:srgbClr val="000066"/>
              </a:solidFill>
            </a:endParaRPr>
          </a:p>
        </p:txBody>
      </p:sp>
      <p:sp>
        <p:nvSpPr>
          <p:cNvPr id="715782" name="Rectangle 6"/>
          <p:cNvSpPr>
            <a:spLocks noChangeArrowheads="1"/>
          </p:cNvSpPr>
          <p:nvPr/>
        </p:nvSpPr>
        <p:spPr bwMode="auto">
          <a:xfrm>
            <a:off x="814388" y="4826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rgbClr val="000066"/>
                </a:solidFill>
              </a:rPr>
              <a:t>Furnace schematics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7B19A869-4694-421A-9FE7-580C55D9CAA4}" type="slidenum">
              <a:rPr lang="en-GB"/>
              <a:pPr/>
              <a:t>8</a:t>
            </a:fld>
            <a:endParaRPr lang="en-GB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2413"/>
            <a:ext cx="7772400" cy="639762"/>
          </a:xfrm>
        </p:spPr>
        <p:txBody>
          <a:bodyPr/>
          <a:lstStyle/>
          <a:p>
            <a:r>
              <a:rPr lang="en-US"/>
              <a:t>Air supply and evacuation diagram</a:t>
            </a:r>
            <a:endParaRPr lang="ru-RU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6375" y="5146675"/>
            <a:ext cx="8761413" cy="119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effectLst/>
              </a:rPr>
              <a:t>    </a:t>
            </a:r>
            <a:r>
              <a:rPr lang="ru-RU" sz="1800">
                <a:effectLst/>
              </a:rPr>
              <a:t> 1 -  </a:t>
            </a:r>
            <a:r>
              <a:rPr lang="en-US" sz="1800">
                <a:effectLst/>
              </a:rPr>
              <a:t>silica gel dehumidifier</a:t>
            </a:r>
            <a:r>
              <a:rPr lang="ru-RU" sz="1800">
                <a:effectLst/>
              </a:rPr>
              <a:t>;  2 - </a:t>
            </a:r>
            <a:r>
              <a:rPr lang="en-US" sz="1800">
                <a:effectLst/>
              </a:rPr>
              <a:t>furnace</a:t>
            </a:r>
            <a:r>
              <a:rPr lang="ru-RU" sz="1800">
                <a:effectLst/>
              </a:rPr>
              <a:t>; 3 – </a:t>
            </a:r>
            <a:r>
              <a:rPr lang="en-US" sz="1800">
                <a:effectLst/>
              </a:rPr>
              <a:t>cyclone</a:t>
            </a:r>
            <a:r>
              <a:rPr lang="ru-RU" sz="1800">
                <a:effectLst/>
              </a:rPr>
              <a:t>;  4 – </a:t>
            </a:r>
            <a:r>
              <a:rPr lang="en-US" sz="1800">
                <a:effectLst/>
              </a:rPr>
              <a:t>large area filters (LAF)</a:t>
            </a:r>
            <a:r>
              <a:rPr lang="ru-RU" sz="1800">
                <a:effectLst/>
              </a:rPr>
              <a:t>;</a:t>
            </a:r>
            <a:r>
              <a:rPr lang="en-US" sz="1800">
                <a:effectLst/>
              </a:rPr>
              <a:t> </a:t>
            </a:r>
            <a:br>
              <a:rPr lang="en-US" sz="1800">
                <a:effectLst/>
              </a:rPr>
            </a:br>
            <a:r>
              <a:rPr lang="ru-RU" sz="1800">
                <a:effectLst/>
              </a:rPr>
              <a:t>5 -  </a:t>
            </a:r>
            <a:r>
              <a:rPr lang="en-US" sz="1800">
                <a:effectLst/>
              </a:rPr>
              <a:t>vacuum pump</a:t>
            </a:r>
            <a:r>
              <a:rPr lang="ru-RU" sz="1800">
                <a:effectLst/>
              </a:rPr>
              <a:t>; </a:t>
            </a:r>
            <a:r>
              <a:rPr lang="en-US" sz="1800">
                <a:effectLst/>
              </a:rPr>
              <a:t>P</a:t>
            </a:r>
            <a:r>
              <a:rPr lang="ru-RU" sz="1800">
                <a:effectLst/>
              </a:rPr>
              <a:t>1-</a:t>
            </a:r>
            <a:r>
              <a:rPr lang="en-US" sz="1800">
                <a:effectLst/>
              </a:rPr>
              <a:t>P</a:t>
            </a:r>
            <a:r>
              <a:rPr lang="ru-RU" sz="1800">
                <a:effectLst/>
              </a:rPr>
              <a:t>3 – </a:t>
            </a:r>
            <a:r>
              <a:rPr lang="en-US" sz="1800">
                <a:effectLst/>
              </a:rPr>
              <a:t>pressure transducers</a:t>
            </a:r>
            <a:r>
              <a:rPr lang="ru-RU" sz="1800">
                <a:effectLst/>
              </a:rPr>
              <a:t>;</a:t>
            </a:r>
            <a:r>
              <a:rPr lang="en-US" sz="1800">
                <a:effectLst/>
              </a:rPr>
              <a:t> G</a:t>
            </a:r>
            <a:r>
              <a:rPr lang="ru-RU" sz="1800">
                <a:effectLst/>
              </a:rPr>
              <a:t>1,2</a:t>
            </a:r>
            <a:r>
              <a:rPr lang="en-US" sz="1800">
                <a:effectLst/>
              </a:rPr>
              <a:t> </a:t>
            </a:r>
            <a:r>
              <a:rPr lang="ru-RU" sz="1800">
                <a:effectLst/>
              </a:rPr>
              <a:t>–</a:t>
            </a:r>
            <a:r>
              <a:rPr lang="en-US" sz="1800">
                <a:effectLst/>
              </a:rPr>
              <a:t> flow transducers</a:t>
            </a:r>
            <a:r>
              <a:rPr lang="ru-RU" sz="1800">
                <a:effectLst/>
              </a:rPr>
              <a:t>; </a:t>
            </a:r>
            <a:r>
              <a:rPr lang="en-US" sz="1800">
                <a:effectLst/>
              </a:rPr>
              <a:t/>
            </a:r>
            <a:br>
              <a:rPr lang="en-US" sz="1800">
                <a:effectLst/>
              </a:rPr>
            </a:br>
            <a:r>
              <a:rPr lang="ru-RU" sz="1800">
                <a:effectLst/>
              </a:rPr>
              <a:t>Т1-Т3 </a:t>
            </a:r>
            <a:r>
              <a:rPr lang="en-US" sz="1800">
                <a:effectLst/>
              </a:rPr>
              <a:t>– thermocouples</a:t>
            </a:r>
            <a:r>
              <a:rPr lang="ru-RU" sz="1800">
                <a:effectLst/>
              </a:rPr>
              <a:t>;</a:t>
            </a:r>
            <a:r>
              <a:rPr lang="en-US" sz="1800">
                <a:effectLst/>
              </a:rPr>
              <a:t> Ox</a:t>
            </a:r>
            <a:r>
              <a:rPr lang="ru-RU" sz="1800">
                <a:effectLst/>
              </a:rPr>
              <a:t>- </a:t>
            </a:r>
            <a:r>
              <a:rPr lang="en-US" sz="1800">
                <a:effectLst/>
              </a:rPr>
              <a:t>electrochemical oxygen sensor</a:t>
            </a:r>
            <a:endParaRPr lang="ru-RU" sz="180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effectLst/>
            </a:endParaRPr>
          </a:p>
        </p:txBody>
      </p:sp>
      <p:pic>
        <p:nvPicPr>
          <p:cNvPr id="71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939800"/>
            <a:ext cx="8374062" cy="39497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17</a:t>
            </a:r>
            <a:r>
              <a:rPr lang="en-US" baseline="30000"/>
              <a:t>th</a:t>
            </a:r>
            <a:r>
              <a:rPr lang="en-US"/>
              <a:t> CEG-SAM meeting, Madrid, Spain, March 29-31, 2010                                     </a:t>
            </a:r>
            <a:r>
              <a:rPr lang="en-GB"/>
              <a:t> </a:t>
            </a:r>
            <a:fld id="{5413A88A-FA69-49A4-9CF3-A1B6E44EC8AC}" type="slidenum">
              <a:rPr lang="en-GB"/>
              <a:pPr/>
              <a:t>9</a:t>
            </a:fld>
            <a:endParaRPr lang="en-GB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214313"/>
            <a:ext cx="7772400" cy="639762"/>
          </a:xfrm>
        </p:spPr>
        <p:txBody>
          <a:bodyPr/>
          <a:lstStyle/>
          <a:p>
            <a:r>
              <a:rPr lang="en-US"/>
              <a:t>Vessel Steel Specimen</a:t>
            </a:r>
            <a:endParaRPr lang="ru-RU"/>
          </a:p>
        </p:txBody>
      </p:sp>
      <p:pic>
        <p:nvPicPr>
          <p:cNvPr id="7178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81188"/>
            <a:ext cx="4376737" cy="3198812"/>
          </a:xfrm>
          <a:prstGeom prst="rect">
            <a:avLst/>
          </a:prstGeom>
          <a:noFill/>
          <a:ln w="190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28" name="Picture 4" descr="DSCN28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879600"/>
            <a:ext cx="4256087" cy="31861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29" name="Text Box 5"/>
          <p:cNvSpPr txBox="1">
            <a:spLocks noChangeArrowheads="1"/>
          </p:cNvSpPr>
          <p:nvPr/>
        </p:nvSpPr>
        <p:spPr bwMode="auto">
          <a:xfrm>
            <a:off x="5178425" y="1357313"/>
            <a:ext cx="3105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solidFill>
                  <a:srgbClr val="A50021"/>
                </a:solidFill>
                <a:latin typeface="Arial" pitchFamily="34" charset="0"/>
              </a:rPr>
              <a:t>Blank</a:t>
            </a:r>
            <a:endParaRPr lang="ru-RU" sz="160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19443</TotalTime>
  <Words>2440</Words>
  <Application>Microsoft Office PowerPoint</Application>
  <PresentationFormat>Bildschirmpräsentation (4:3)</PresentationFormat>
  <Paragraphs>260</Paragraphs>
  <Slides>41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41</vt:i4>
      </vt:variant>
    </vt:vector>
  </HeadingPairs>
  <TitlesOfParts>
    <vt:vector size="57" baseType="lpstr">
      <vt:lpstr>Times New Roman</vt:lpstr>
      <vt:lpstr>Arial</vt:lpstr>
      <vt:lpstr>Wingdings</vt:lpstr>
      <vt:lpstr>Times New Roman CYR</vt:lpstr>
      <vt:lpstr>Symbol</vt:lpstr>
      <vt:lpstr>Batang</vt:lpstr>
      <vt:lpstr>Arial Unicode MS</vt:lpstr>
      <vt:lpstr>Arial Narrow</vt:lpstr>
      <vt:lpstr>Mangal</vt:lpstr>
      <vt:lpstr>Оформление по умолчанию</vt:lpstr>
      <vt:lpstr>CorelDRAW 7.0 Graphic</vt:lpstr>
      <vt:lpstr>Microsoft Word Document</vt:lpstr>
      <vt:lpstr>Документ Microsoft Word</vt:lpstr>
      <vt:lpstr>Grapher Plot Document</vt:lpstr>
      <vt:lpstr>Microsoft Equation 3.0</vt:lpstr>
      <vt:lpstr>Точечный рисунок</vt:lpstr>
      <vt:lpstr>Progress Report  on the ISTC project #3592  “Investigation of Corium Melt Interaction  with NPP Reactor Vessel Steel”  (METCOR-P) </vt:lpstr>
      <vt:lpstr>Contents</vt:lpstr>
      <vt:lpstr>METCOR-P project general information </vt:lpstr>
      <vt:lpstr>Objectives of METCOR-P project</vt:lpstr>
      <vt:lpstr>PowerPoint-Präsentation</vt:lpstr>
      <vt:lpstr>Interaction of molten corium with  European vessel steel in oxidizing atmosphere (air)</vt:lpstr>
      <vt:lpstr>RASPLAV-3 Installation </vt:lpstr>
      <vt:lpstr>Air supply and evacuation diagram</vt:lpstr>
      <vt:lpstr>Vessel Steel Specimen</vt:lpstr>
      <vt:lpstr>Location of K-type thermocouples in the specimen</vt:lpstr>
      <vt:lpstr>Experimental procedure</vt:lpstr>
      <vt:lpstr>Specimen temperature versus time </vt:lpstr>
      <vt:lpstr>Corrosion depth measurements</vt:lpstr>
      <vt:lpstr>Processed experimental data</vt:lpstr>
      <vt:lpstr>Comparison of corrosion rates for the European and Russian vessel steels</vt:lpstr>
      <vt:lpstr>Specific features of corrosion at the   final stage of experiment</vt:lpstr>
      <vt:lpstr>Dynamics of oxygen concentration in the gas out and changes of melt oxygen potential versus time</vt:lpstr>
      <vt:lpstr>Comparison of parameters influencing the oxygen balance in the  VVER molten pool, METCOR tests</vt:lpstr>
      <vt:lpstr>Conclusions</vt:lpstr>
      <vt:lpstr>Response to M. Veshchunov comments on the METCOR model of corium melt – steel interaction  in the oxidizing atmosphere  (16-th CEG-SAM Meeting)  </vt:lpstr>
      <vt:lpstr>METCOR Model</vt:lpstr>
      <vt:lpstr>METCOR Results</vt:lpstr>
      <vt:lpstr>Comments of M. Veshchunov</vt:lpstr>
      <vt:lpstr>Response</vt:lpstr>
      <vt:lpstr>Response (2)</vt:lpstr>
      <vt:lpstr>Response (3)</vt:lpstr>
      <vt:lpstr>Interaction of suboxidized molten corium  with European vessel steel</vt:lpstr>
      <vt:lpstr>Argon supply and gas-aerosol system</vt:lpstr>
      <vt:lpstr>Experimental procedure</vt:lpstr>
      <vt:lpstr>Specimen temperature versus time</vt:lpstr>
      <vt:lpstr>Corrosion depth dynamics</vt:lpstr>
      <vt:lpstr>Photograph of the specimen axial section</vt:lpstr>
      <vt:lpstr>Specimen temperature conditions</vt:lpstr>
      <vt:lpstr>First conclusions</vt:lpstr>
      <vt:lpstr>Comments to M. Veshchunov model of suboxidized corium melt – steel Interaction (16-th CEG-SAM Meeting) </vt:lpstr>
      <vt:lpstr>PowerPoint-Präsentation</vt:lpstr>
      <vt:lpstr>PowerPoint-Präsentation</vt:lpstr>
      <vt:lpstr>Planning</vt:lpstr>
      <vt:lpstr>METCOR-P project reporting</vt:lpstr>
      <vt:lpstr>Publications during METCOR-P</vt:lpstr>
      <vt:lpstr>Publications during METCOR-P (2)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17CEG-SAM meeting</dc:subject>
  <dc:creator>S BECHTA</dc:creator>
  <cp:lastModifiedBy>Peters, Ursula</cp:lastModifiedBy>
  <cp:revision>644</cp:revision>
  <cp:lastPrinted>2001-10-30T08:59:27Z</cp:lastPrinted>
  <dcterms:created xsi:type="dcterms:W3CDTF">1998-10-12T06:52:06Z</dcterms:created>
  <dcterms:modified xsi:type="dcterms:W3CDTF">2012-10-12T07:43:26Z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ISTC project #3592 METCOR-P: “Investigation of Corium Melt Interaction with NPP Reactor Vessel Steel”. Tests MCP-4 and MCP-5 on interaction of molten corium with European vessel steel.</vt:lpwstr>
  </property>
</Properties>
</file>