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304" r:id="rId3"/>
    <p:sldId id="305" r:id="rId4"/>
  </p:sldIdLst>
  <p:sldSz cx="10477500" cy="7239000"/>
  <p:notesSz cx="6794500" cy="10083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CD"/>
    <a:srgbClr val="6699FF"/>
    <a:srgbClr val="9933FF"/>
    <a:srgbClr val="FFCC00"/>
    <a:srgbClr val="9966FF"/>
    <a:srgbClr val="000066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94" y="0"/>
      </p:cViewPr>
      <p:guideLst>
        <p:guide orient="horz" pos="2280"/>
        <p:guide pos="3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294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578975"/>
            <a:ext cx="2944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EB5762-4018-4406-A661-A0F44F845DF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9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63575" y="755650"/>
            <a:ext cx="5473700" cy="37814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89488"/>
            <a:ext cx="4978400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294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578975"/>
            <a:ext cx="2944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17F5CB-87D4-4192-9F80-19683BF9F11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65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5813" y="2249488"/>
            <a:ext cx="8905875" cy="15509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71625" y="4102100"/>
            <a:ext cx="7334250" cy="18494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7BE5C7-8D76-4C4D-B5C9-7D658DE61D91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6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E9D0FD-712A-4080-AC76-9850EC21E4C7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4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677150" y="1676400"/>
            <a:ext cx="222885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90600" y="1676400"/>
            <a:ext cx="6534150" cy="4953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3C599E-4691-4F70-9993-839A04314B85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8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78EEBC-C737-442A-AAE0-08923F90D806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40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4651375"/>
            <a:ext cx="8905875" cy="1438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27088" y="3068638"/>
            <a:ext cx="8905875" cy="15827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E95D7B-9AEC-4663-A9D3-AE1ED5F3E827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46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90600" y="2667000"/>
            <a:ext cx="43815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524500" y="2667000"/>
            <a:ext cx="43815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A5A7B4-983E-4023-9F3E-D8B99186392E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2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75" y="290513"/>
            <a:ext cx="9429750" cy="12065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3875" y="1620838"/>
            <a:ext cx="4629150" cy="674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3875" y="2295525"/>
            <a:ext cx="4629150" cy="4170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322888" y="1620838"/>
            <a:ext cx="4630737" cy="674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322888" y="2295525"/>
            <a:ext cx="4630737" cy="4170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A4C876-FCA0-4628-8073-C7A668DA1157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2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B95733-60EA-4DED-963B-8142E685C388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0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C0127C-F397-4047-A112-7232966D2C78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36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75" y="288925"/>
            <a:ext cx="3446463" cy="1225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95750" y="288925"/>
            <a:ext cx="5857875" cy="617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3875" y="1514475"/>
            <a:ext cx="3446463" cy="4951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24814D-0CB6-4962-B88C-2F3E6CDA6DC1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8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4225" y="5067300"/>
            <a:ext cx="6286500" cy="5984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54225" y="646113"/>
            <a:ext cx="6286500" cy="434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54225" y="5665788"/>
            <a:ext cx="6286500" cy="849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202AD9-99EB-4847-9E8A-8178DBD61C99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0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6934200"/>
            <a:ext cx="2209800" cy="228600"/>
          </a:xfrm>
          <a:prstGeom prst="rect">
            <a:avLst/>
          </a:prstGeom>
          <a:solidFill>
            <a:srgbClr val="8593CD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667000"/>
            <a:ext cx="8915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676400"/>
            <a:ext cx="891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81200" y="6934200"/>
            <a:ext cx="2778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900">
                <a:latin typeface="+mn-lt"/>
              </a:defRPr>
            </a:lvl1pPr>
          </a:lstStyle>
          <a:p>
            <a:fld id="{FDE88A81-5D59-4736-B267-64B90A4CE3EC}" type="slidenum">
              <a:rPr lang="en-US"/>
              <a:pPr/>
              <a:t>‹Nr.›</a:t>
            </a:fld>
            <a:endParaRPr lang="en-US" sz="1500">
              <a:latin typeface="Times New Roman" charset="0"/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>
            <a:off x="1295400" y="-76200"/>
            <a:ext cx="90297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 flipH="1" flipV="1">
            <a:off x="533400" y="533400"/>
            <a:ext cx="0" cy="624840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rot="-21582724">
            <a:off x="-9525" y="6915150"/>
            <a:ext cx="2438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+mn-lt"/>
              </a:defRPr>
            </a:lvl1pPr>
          </a:lstStyle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  <p:pic>
        <p:nvPicPr>
          <p:cNvPr id="1073" name="Picture 49" descr="Joint Research Centr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331788" cy="356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0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90800" cy="65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63" y="63500"/>
            <a:ext cx="11001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1" name="Picture 57" descr="LogoITUcol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600" y="6423025"/>
            <a:ext cx="91440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l" defTabSz="9667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90688" indent="-241300" algn="l" defTabSz="96678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74875" indent="-242888" algn="l" defTabSz="966788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632075" indent="-242888" algn="l" defTabSz="966788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089275" indent="-242888" algn="l" defTabSz="966788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546475" indent="-242888" algn="l" defTabSz="966788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4003675" indent="-242888" algn="l" defTabSz="966788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32DEF-F477-406E-ADA6-6A1D439EE53C}" type="slidenum">
              <a:rPr lang="en-US"/>
              <a:pPr/>
              <a:t>1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574800" y="2209800"/>
            <a:ext cx="7543800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800">
              <a:latin typeface="Arial" charset="0"/>
            </a:endParaRPr>
          </a:p>
          <a:p>
            <a:pPr algn="ctr"/>
            <a:r>
              <a:rPr lang="en-US" sz="4000" b="1">
                <a:latin typeface="Arial Narrow" pitchFamily="34" charset="0"/>
              </a:rPr>
              <a:t>SARNET Comments to the ISTC  METCOR –P Project (#3592)</a:t>
            </a:r>
            <a:endParaRPr lang="fr-BE" sz="2000" b="1">
              <a:latin typeface="Arial Narrow" pitchFamily="34" charset="0"/>
            </a:endParaRPr>
          </a:p>
          <a:p>
            <a:pPr algn="ctr"/>
            <a:endParaRPr lang="fr-BE" sz="2000" u="sng">
              <a:solidFill>
                <a:srgbClr val="000099"/>
              </a:solidFill>
              <a:latin typeface="Arial Narrow" pitchFamily="34" charset="0"/>
            </a:endParaRPr>
          </a:p>
          <a:p>
            <a:pPr algn="ctr"/>
            <a:endParaRPr lang="fr-BE" sz="2000" u="sng">
              <a:solidFill>
                <a:srgbClr val="000099"/>
              </a:solidFill>
              <a:latin typeface="Arial Narrow" pitchFamily="34" charset="0"/>
            </a:endParaRPr>
          </a:p>
          <a:p>
            <a:pPr algn="ctr"/>
            <a:r>
              <a:rPr lang="fr-BE" sz="2000" u="sng">
                <a:solidFill>
                  <a:srgbClr val="000099"/>
                </a:solidFill>
                <a:latin typeface="Arial Narrow" pitchFamily="34" charset="0"/>
              </a:rPr>
              <a:t>D. Bottomley </a:t>
            </a:r>
          </a:p>
          <a:p>
            <a:pPr algn="ctr"/>
            <a:r>
              <a:rPr lang="en-GB" i="1">
                <a:latin typeface="Arial Narrow" pitchFamily="34" charset="0"/>
              </a:rPr>
              <a:t>Institute for Transuranium Elements (ITU)</a:t>
            </a:r>
          </a:p>
          <a:p>
            <a:pPr algn="ctr"/>
            <a:r>
              <a:rPr lang="fr-BE" i="1">
                <a:latin typeface="Arial Narrow" pitchFamily="34" charset="0"/>
              </a:rPr>
              <a:t>Karlsruhe, </a:t>
            </a:r>
            <a:r>
              <a:rPr lang="en-GB" i="1">
                <a:latin typeface="Arial Narrow" pitchFamily="34" charset="0"/>
                <a:cs typeface="Arial" charset="0"/>
              </a:rPr>
              <a:t>Germany</a:t>
            </a:r>
            <a:endParaRPr lang="en-GB" i="1">
              <a:latin typeface="Arial Narrow" pitchFamily="34" charset="0"/>
              <a:cs typeface="Times New Roman" charset="0"/>
            </a:endParaRPr>
          </a:p>
          <a:p>
            <a:pPr algn="ctr"/>
            <a:endParaRPr lang="fr-BE" sz="2000" u="sng">
              <a:solidFill>
                <a:srgbClr val="000099"/>
              </a:solidFill>
              <a:latin typeface="Arial Narrow" pitchFamily="34" charset="0"/>
            </a:endParaRPr>
          </a:p>
        </p:txBody>
      </p:sp>
      <p:pic>
        <p:nvPicPr>
          <p:cNvPr id="62467" name="Picture 3" descr="Map EU 25-for ppt title slide-H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457200"/>
            <a:ext cx="2263775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68FFD-C7FB-47B5-A692-1C6B1D40B5BA}" type="slidenum">
              <a:rPr lang="en-US"/>
              <a:pPr/>
              <a:t>2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90825" y="379413"/>
            <a:ext cx="4465638" cy="838200"/>
          </a:xfrm>
          <a:solidFill>
            <a:srgbClr val="FFFF99"/>
          </a:solidFill>
        </p:spPr>
        <p:txBody>
          <a:bodyPr/>
          <a:lstStyle/>
          <a:p>
            <a:r>
              <a:rPr lang="de-DE" sz="3200" b="1"/>
              <a:t>ISTC Project METCOR-P (#3592)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0238" y="1387475"/>
            <a:ext cx="9847262" cy="3311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 b="1">
                <a:solidFill>
                  <a:schemeClr val="accent2"/>
                </a:solidFill>
              </a:rPr>
              <a:t>METCOR</a:t>
            </a:r>
            <a:r>
              <a:rPr lang="de-DE" sz="2400" b="1"/>
              <a:t> –Vessel steel corrosion by U-Zr-Fe Coria (O</a:t>
            </a:r>
            <a:r>
              <a:rPr lang="de-DE" sz="2400" b="1" baseline="30000"/>
              <a:t>=</a:t>
            </a:r>
            <a:r>
              <a:rPr lang="de-DE" sz="2400" b="1"/>
              <a:t> &amp; Me) – NITI,StP (ended May’06)</a:t>
            </a:r>
          </a:p>
          <a:p>
            <a:pPr>
              <a:lnSpc>
                <a:spcPct val="90000"/>
              </a:lnSpc>
            </a:pPr>
            <a:r>
              <a:rPr lang="de-DE" sz="2400" b="1">
                <a:solidFill>
                  <a:schemeClr val="accent2"/>
                </a:solidFill>
              </a:rPr>
              <a:t>METCOR-P</a:t>
            </a:r>
            <a:r>
              <a:rPr lang="de-DE" sz="2400" b="1"/>
              <a:t> – Specific Studies of Vessel Corrosion by U-Zr-Fe oxidic &amp; metallic Coria – NITI, StP (submitted summer 2006) Start –April `07?)</a:t>
            </a:r>
          </a:p>
          <a:p>
            <a:pPr>
              <a:lnSpc>
                <a:spcPct val="90000"/>
              </a:lnSpc>
            </a:pPr>
            <a:r>
              <a:rPr lang="de-DE" sz="2400" b="1"/>
              <a:t>Will look at: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/>
              <a:t>	1) Vertical orientation,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/>
              <a:t>	2) Transition reducing to oxidising and,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/>
              <a:t>	3) Specific european steel (french PWR)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42798-2CD1-483F-A01C-1E3C1308376B}" type="slidenum">
              <a:rPr lang="en-US"/>
              <a:pPr/>
              <a:t>3</a:t>
            </a:fld>
            <a:endParaRPr lang="en-US" sz="1500">
              <a:latin typeface="Times New Roma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CEG-SAM-8-9 Mar 06</a:t>
            </a:r>
            <a:endParaRPr lang="en-US">
              <a:latin typeface="Times New Roman" charset="0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38525" y="234950"/>
            <a:ext cx="4465638" cy="838200"/>
          </a:xfrm>
          <a:solidFill>
            <a:srgbClr val="FFFF99"/>
          </a:solidFill>
        </p:spPr>
        <p:txBody>
          <a:bodyPr/>
          <a:lstStyle/>
          <a:p>
            <a:r>
              <a:rPr lang="de-DE" sz="3200" b="1"/>
              <a:t>SARNET Comments to METCOR-P (#3</a:t>
            </a:r>
            <a:r>
              <a:rPr lang="en-GB" sz="3200" b="1"/>
              <a:t>592</a:t>
            </a:r>
            <a:r>
              <a:rPr lang="de-DE" sz="3200" b="1"/>
              <a:t>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0238" y="1243013"/>
            <a:ext cx="9847262" cy="3889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000" b="1">
                <a:solidFill>
                  <a:schemeClr val="accent2"/>
                </a:solidFill>
              </a:rPr>
              <a:t>METCOR-P</a:t>
            </a:r>
            <a:r>
              <a:rPr lang="de-DE" sz="2000" b="1"/>
              <a:t> – Spec. Studies of Vessel Corrosion by U-Zr-Fe oxidic &amp; metallic coria – NITI, StP </a:t>
            </a:r>
          </a:p>
          <a:p>
            <a:pPr>
              <a:lnSpc>
                <a:spcPct val="80000"/>
              </a:lnSpc>
            </a:pPr>
            <a:r>
              <a:rPr lang="de-DE" sz="2000" b="1"/>
              <a:t>Comments  - v. positive – collected by Jean-Marie </a:t>
            </a:r>
            <a:r>
              <a:rPr lang="en-GB" sz="2000" b="1"/>
              <a:t>Bonnet</a:t>
            </a:r>
            <a:endParaRPr lang="de-DE" sz="2000" b="1"/>
          </a:p>
          <a:p>
            <a:pPr>
              <a:lnSpc>
                <a:spcPct val="80000"/>
              </a:lnSpc>
            </a:pPr>
            <a:r>
              <a:rPr lang="de-DE" sz="2000" b="1" u="sng"/>
              <a:t>Specific comments</a:t>
            </a:r>
          </a:p>
          <a:p>
            <a:pPr>
              <a:lnSpc>
                <a:spcPct val="80000"/>
              </a:lnSpc>
            </a:pPr>
            <a:r>
              <a:rPr lang="de-DE" sz="2000" b="1"/>
              <a:t>RS: uncooled vs. cooled vessel wall is useful (esp. @ 1400°C)</a:t>
            </a:r>
          </a:p>
          <a:p>
            <a:pPr>
              <a:lnSpc>
                <a:spcPct val="80000"/>
              </a:lnSpc>
            </a:pPr>
            <a:r>
              <a:rPr lang="de-DE" sz="2000" b="1"/>
              <a:t>RS &amp; AR: Links with MASCA very useful (MASCA no diff. atmos.) </a:t>
            </a:r>
          </a:p>
          <a:p>
            <a:pPr>
              <a:lnSpc>
                <a:spcPct val="80000"/>
              </a:lnSpc>
            </a:pPr>
            <a:r>
              <a:rPr lang="de-DE" sz="2000" b="1"/>
              <a:t>SP : ref. expt. @ 1400C : horiz.  vs. vert. orientation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b="1"/>
              <a:t>		Priority: 	1) vert. orientation,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b="1"/>
              <a:t>			2) Specific Eur. steel 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b="1"/>
              <a:t>			3) transition inert – oxidising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b="1"/>
          </a:p>
          <a:p>
            <a:pPr>
              <a:lnSpc>
                <a:spcPct val="80000"/>
              </a:lnSpc>
            </a:pPr>
            <a:r>
              <a:rPr lang="de-DE" sz="2000" b="1"/>
              <a:t>METCOR-P was given funding for 420k€ in Dec ’06.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JRC_slide_template.pot">
  <a:themeElements>
    <a:clrScheme name="New_JRC_slide_template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w_JRC_slide_template.po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ew_JRC_slide_template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JRC_slide_template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JRC_slide_template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JRC_slide_template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JRC_slide_template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JRC_slide_template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JRC_slide_template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\\dehcserv1\vorlagen\itu\HCT-Presentations\New_JRC_slide_template.pot</Template>
  <TotalTime>379</TotalTime>
  <Words>181</Words>
  <Application>Microsoft Office PowerPoint</Application>
  <PresentationFormat>Benutzerdefiniert</PresentationFormat>
  <Paragraphs>32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Times New Roman</vt:lpstr>
      <vt:lpstr>Arial Narrow</vt:lpstr>
      <vt:lpstr>Arial</vt:lpstr>
      <vt:lpstr>New_JRC_slide_template.pot</vt:lpstr>
      <vt:lpstr>PowerPoint-Präsentation</vt:lpstr>
      <vt:lpstr>ISTC Project METCOR-P (#3592)</vt:lpstr>
      <vt:lpstr>SARNET Comments to METCOR-P (#3592)</vt:lpstr>
    </vt:vector>
  </TitlesOfParts>
  <Company>EU DGJRC 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Administrator</dc:creator>
  <cp:lastModifiedBy>Peters, Ursula</cp:lastModifiedBy>
  <cp:revision>25</cp:revision>
  <cp:lastPrinted>2003-04-25T09:46:40Z</cp:lastPrinted>
  <dcterms:created xsi:type="dcterms:W3CDTF">2005-02-15T11:40:49Z</dcterms:created>
  <dcterms:modified xsi:type="dcterms:W3CDTF">2012-10-09T15:53:21Z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SARNET Comments to the ISTC  METCOR –P Project (#3592)</vt:lpwstr>
  </property>
</Properties>
</file>