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20"/>
  </p:handoutMasterIdLst>
  <p:sldIdLst>
    <p:sldId id="267" r:id="rId2"/>
    <p:sldId id="269" r:id="rId3"/>
    <p:sldId id="268" r:id="rId4"/>
    <p:sldId id="257" r:id="rId5"/>
    <p:sldId id="270" r:id="rId6"/>
    <p:sldId id="271" r:id="rId7"/>
    <p:sldId id="275" r:id="rId8"/>
    <p:sldId id="272" r:id="rId9"/>
    <p:sldId id="276" r:id="rId10"/>
    <p:sldId id="278" r:id="rId11"/>
    <p:sldId id="280" r:id="rId12"/>
    <p:sldId id="279" r:id="rId13"/>
    <p:sldId id="273" r:id="rId14"/>
    <p:sldId id="282" r:id="rId15"/>
    <p:sldId id="281" r:id="rId16"/>
    <p:sldId id="274" r:id="rId17"/>
    <p:sldId id="283" r:id="rId18"/>
    <p:sldId id="284" r:id="rId19"/>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52"/>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52"/>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52"/>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52"/>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52"/>
        <a:ea typeface="+mn-ea"/>
        <a:cs typeface="+mn-cs"/>
      </a:defRPr>
    </a:lvl5pPr>
    <a:lvl6pPr marL="2286000" algn="l" defTabSz="914400" rtl="0" eaLnBrk="1" latinLnBrk="0" hangingPunct="1">
      <a:defRPr kumimoji="1" sz="2400" kern="1200">
        <a:solidFill>
          <a:schemeClr val="tx1"/>
        </a:solidFill>
        <a:latin typeface="Times New Roman" pitchFamily="18" charset="-52"/>
        <a:ea typeface="+mn-ea"/>
        <a:cs typeface="+mn-cs"/>
      </a:defRPr>
    </a:lvl6pPr>
    <a:lvl7pPr marL="2743200" algn="l" defTabSz="914400" rtl="0" eaLnBrk="1" latinLnBrk="0" hangingPunct="1">
      <a:defRPr kumimoji="1" sz="2400" kern="1200">
        <a:solidFill>
          <a:schemeClr val="tx1"/>
        </a:solidFill>
        <a:latin typeface="Times New Roman" pitchFamily="18" charset="-52"/>
        <a:ea typeface="+mn-ea"/>
        <a:cs typeface="+mn-cs"/>
      </a:defRPr>
    </a:lvl7pPr>
    <a:lvl8pPr marL="3200400" algn="l" defTabSz="914400" rtl="0" eaLnBrk="1" latinLnBrk="0" hangingPunct="1">
      <a:defRPr kumimoji="1" sz="2400" kern="1200">
        <a:solidFill>
          <a:schemeClr val="tx1"/>
        </a:solidFill>
        <a:latin typeface="Times New Roman" pitchFamily="18" charset="-52"/>
        <a:ea typeface="+mn-ea"/>
        <a:cs typeface="+mn-cs"/>
      </a:defRPr>
    </a:lvl8pPr>
    <a:lvl9pPr marL="3657600" algn="l" defTabSz="914400" rtl="0" eaLnBrk="1" latinLnBrk="0" hangingPunct="1">
      <a:defRPr kumimoji="1" sz="2400" kern="1200">
        <a:solidFill>
          <a:schemeClr val="tx1"/>
        </a:solidFill>
        <a:latin typeface="Times New Roman" pitchFamily="18" charset="-52"/>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66" y="-26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r>
              <a:rPr lang="ru-RU"/>
              <a:t>Natal</a:t>
            </a:r>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ru-RU"/>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r>
              <a:rPr lang="ru-RU"/>
              <a:t>Место заголовка</a:t>
            </a: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6C092D5F-BFAD-4D72-A3EC-E2AD21606970}" type="slidenum">
              <a:rPr lang="ru-RU"/>
              <a:pPr/>
              <a:t>‹Nr.›</a:t>
            </a:fld>
            <a:endParaRPr lang="ru-RU"/>
          </a:p>
        </p:txBody>
      </p:sp>
    </p:spTree>
    <p:extLst>
      <p:ext uri="{BB962C8B-B14F-4D97-AF65-F5344CB8AC3E}">
        <p14:creationId xmlns:p14="http://schemas.microsoft.com/office/powerpoint/2010/main" val="36239338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ru-RU" noProof="0" smtClean="0"/>
              <a:t>Щелчок правит образец заголовка</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52"/>
              </a:defRPr>
            </a:lvl1pPr>
          </a:lstStyle>
          <a:p>
            <a:pPr lvl="0"/>
            <a:r>
              <a:rPr lang="ru-RU" noProof="0" smtClean="0"/>
              <a:t>Щелчок правит образец подзаголовка</a:t>
            </a:r>
          </a:p>
        </p:txBody>
      </p:sp>
      <p:sp>
        <p:nvSpPr>
          <p:cNvPr id="3078" name="Rectangle 6"/>
          <p:cNvSpPr>
            <a:spLocks noGrp="1" noChangeArrowheads="1"/>
          </p:cNvSpPr>
          <p:nvPr>
            <p:ph type="dt" sz="quarter" idx="2"/>
          </p:nvPr>
        </p:nvSpPr>
        <p:spPr/>
        <p:txBody>
          <a:bodyPr/>
          <a:lstStyle>
            <a:lvl1pPr>
              <a:defRPr/>
            </a:lvl1pPr>
          </a:lstStyle>
          <a:p>
            <a:endParaRPr lang="ru-RU"/>
          </a:p>
        </p:txBody>
      </p:sp>
      <p:sp>
        <p:nvSpPr>
          <p:cNvPr id="3079" name="Rectangle 7"/>
          <p:cNvSpPr>
            <a:spLocks noGrp="1" noChangeArrowheads="1"/>
          </p:cNvSpPr>
          <p:nvPr>
            <p:ph type="ftr" sz="quarter" idx="3"/>
          </p:nvPr>
        </p:nvSpPr>
        <p:spPr/>
        <p:txBody>
          <a:bodyPr/>
          <a:lstStyle>
            <a:lvl1pPr>
              <a:defRPr/>
            </a:lvl1pPr>
          </a:lstStyle>
          <a:p>
            <a:endParaRPr lang="ru-RU"/>
          </a:p>
        </p:txBody>
      </p:sp>
      <p:sp>
        <p:nvSpPr>
          <p:cNvPr id="3080" name="Rectangle 8"/>
          <p:cNvSpPr>
            <a:spLocks noGrp="1" noChangeArrowheads="1"/>
          </p:cNvSpPr>
          <p:nvPr>
            <p:ph type="sldNum" sz="quarter" idx="4"/>
          </p:nvPr>
        </p:nvSpPr>
        <p:spPr/>
        <p:txBody>
          <a:bodyPr/>
          <a:lstStyle>
            <a:lvl1pPr>
              <a:defRPr/>
            </a:lvl1pPr>
          </a:lstStyle>
          <a:p>
            <a:endParaRPr lang="ru-RU"/>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103918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1593508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685800" y="1981200"/>
            <a:ext cx="3810000" cy="4114800"/>
          </a:xfrm>
        </p:spPr>
        <p:txBody>
          <a:bodyPr/>
          <a:lstStyle/>
          <a:p>
            <a:endParaRPr lang="de-DE"/>
          </a:p>
        </p:txBody>
      </p:sp>
      <p:sp>
        <p:nvSpPr>
          <p:cNvPr id="4" name="Textplatzhalter 3"/>
          <p:cNvSpPr>
            <a:spLocks noGrp="1"/>
          </p:cNvSpPr>
          <p:nvPr>
            <p:ph type="body"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685800" y="6172200"/>
            <a:ext cx="1905000" cy="457200"/>
          </a:xfrm>
        </p:spPr>
        <p:txBody>
          <a:bodyPr/>
          <a:lstStyle>
            <a:lvl1pPr>
              <a:defRPr/>
            </a:lvl1pPr>
          </a:lstStyle>
          <a:p>
            <a:endParaRPr lang="ru-RU"/>
          </a:p>
        </p:txBody>
      </p:sp>
      <p:sp>
        <p:nvSpPr>
          <p:cNvPr id="6" name="Fußzeilenplatzhalter 5"/>
          <p:cNvSpPr>
            <a:spLocks noGrp="1"/>
          </p:cNvSpPr>
          <p:nvPr>
            <p:ph type="ftr" sz="quarter" idx="11"/>
          </p:nvPr>
        </p:nvSpPr>
        <p:spPr>
          <a:xfrm>
            <a:off x="3124200" y="6172200"/>
            <a:ext cx="2895600" cy="457200"/>
          </a:xfrm>
        </p:spPr>
        <p:txBody>
          <a:bodyPr/>
          <a:lstStyle>
            <a:lvl1pPr>
              <a:defRPr/>
            </a:lvl1pPr>
          </a:lstStyle>
          <a:p>
            <a:endParaRPr lang="ru-RU"/>
          </a:p>
        </p:txBody>
      </p:sp>
      <p:sp>
        <p:nvSpPr>
          <p:cNvPr id="7" name="Foliennummernplatzhalter 6"/>
          <p:cNvSpPr>
            <a:spLocks noGrp="1"/>
          </p:cNvSpPr>
          <p:nvPr>
            <p:ph type="sldNum" sz="quarter" idx="12"/>
          </p:nvPr>
        </p:nvSpPr>
        <p:spPr>
          <a:xfrm>
            <a:off x="6553200" y="6172200"/>
            <a:ext cx="1905000" cy="457200"/>
          </a:xfrm>
        </p:spPr>
        <p:txBody>
          <a:bodyPr/>
          <a:lstStyle>
            <a:lvl1pPr>
              <a:defRPr/>
            </a:lvl1pPr>
          </a:lstStyle>
          <a:p>
            <a:endParaRPr lang="ru-RU"/>
          </a:p>
        </p:txBody>
      </p:sp>
    </p:spTree>
    <p:extLst>
      <p:ext uri="{BB962C8B-B14F-4D97-AF65-F5344CB8AC3E}">
        <p14:creationId xmlns:p14="http://schemas.microsoft.com/office/powerpoint/2010/main" val="3290990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SmartArt-Platzhalter 2"/>
          <p:cNvSpPr>
            <a:spLocks noGrp="1"/>
          </p:cNvSpPr>
          <p:nvPr>
            <p:ph type="dgm" idx="1"/>
          </p:nvPr>
        </p:nvSpPr>
        <p:spPr>
          <a:xfrm>
            <a:off x="685800" y="1981200"/>
            <a:ext cx="7772400" cy="4114800"/>
          </a:xfrm>
        </p:spPr>
        <p:txBody>
          <a:bodyPr/>
          <a:lstStyle/>
          <a:p>
            <a:endParaRPr lang="de-DE"/>
          </a:p>
        </p:txBody>
      </p:sp>
      <p:sp>
        <p:nvSpPr>
          <p:cNvPr id="4" name="Datumsplatzhalter 3"/>
          <p:cNvSpPr>
            <a:spLocks noGrp="1"/>
          </p:cNvSpPr>
          <p:nvPr>
            <p:ph type="dt" sz="half" idx="10"/>
          </p:nvPr>
        </p:nvSpPr>
        <p:spPr>
          <a:xfrm>
            <a:off x="685800" y="6172200"/>
            <a:ext cx="1905000" cy="457200"/>
          </a:xfrm>
        </p:spPr>
        <p:txBody>
          <a:bodyPr/>
          <a:lstStyle>
            <a:lvl1pPr>
              <a:defRPr/>
            </a:lvl1pPr>
          </a:lstStyle>
          <a:p>
            <a:endParaRPr lang="ru-RU"/>
          </a:p>
        </p:txBody>
      </p:sp>
      <p:sp>
        <p:nvSpPr>
          <p:cNvPr id="5" name="Fußzeilenplatzhalter 4"/>
          <p:cNvSpPr>
            <a:spLocks noGrp="1"/>
          </p:cNvSpPr>
          <p:nvPr>
            <p:ph type="ftr" sz="quarter" idx="11"/>
          </p:nvPr>
        </p:nvSpPr>
        <p:spPr>
          <a:xfrm>
            <a:off x="3124200" y="6172200"/>
            <a:ext cx="2895600" cy="457200"/>
          </a:xfrm>
        </p:spPr>
        <p:txBody>
          <a:bodyPr/>
          <a:lstStyle>
            <a:lvl1pPr>
              <a:defRPr/>
            </a:lvl1pPr>
          </a:lstStyle>
          <a:p>
            <a:endParaRPr lang="ru-RU"/>
          </a:p>
        </p:txBody>
      </p:sp>
      <p:sp>
        <p:nvSpPr>
          <p:cNvPr id="6" name="Foliennummernplatzhalter 5"/>
          <p:cNvSpPr>
            <a:spLocks noGrp="1"/>
          </p:cNvSpPr>
          <p:nvPr>
            <p:ph type="sldNum" sz="quarter" idx="12"/>
          </p:nvPr>
        </p:nvSpPr>
        <p:spPr>
          <a:xfrm>
            <a:off x="6553200" y="6172200"/>
            <a:ext cx="1905000" cy="457200"/>
          </a:xfrm>
        </p:spPr>
        <p:txBody>
          <a:bodyPr/>
          <a:lstStyle>
            <a:lvl1pPr>
              <a:defRPr/>
            </a:lvl1pPr>
          </a:lstStyle>
          <a:p>
            <a:endParaRPr lang="ru-RU"/>
          </a:p>
        </p:txBody>
      </p:sp>
    </p:spTree>
    <p:extLst>
      <p:ext uri="{BB962C8B-B14F-4D97-AF65-F5344CB8AC3E}">
        <p14:creationId xmlns:p14="http://schemas.microsoft.com/office/powerpoint/2010/main" val="218747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48853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26826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194807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163808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60031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6190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37441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05918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ru-RU" smtClean="0"/>
              <a:t>Щелчок правит образец заголовка</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ru-RU"/>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ru-RU"/>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52"/>
        </a:defRPr>
      </a:lvl2pPr>
      <a:lvl3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52"/>
        </a:defRPr>
      </a:lvl3pPr>
      <a:lvl4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52"/>
        </a:defRPr>
      </a:lvl4pPr>
      <a:lvl5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52"/>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52"/>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52"/>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52"/>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52"/>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143000"/>
            <a:ext cx="7772400" cy="1295400"/>
          </a:xfrm>
        </p:spPr>
        <p:txBody>
          <a:bodyPr/>
          <a:lstStyle/>
          <a:p>
            <a:r>
              <a:rPr lang="ru-RU" sz="2400"/>
              <a:t>ISTC Project «</a:t>
            </a:r>
            <a:r>
              <a:rPr kumimoji="0" lang="ru-RU" sz="2400" b="1">
                <a:solidFill>
                  <a:schemeClr val="tx1"/>
                </a:solidFill>
                <a:effectLst/>
              </a:rPr>
              <a:t>Scale experimental investigation of the thermal and structural integrity of the VVER pressure vessel Lower Head in severe accident</a:t>
            </a:r>
            <a:r>
              <a:rPr lang="ru-RU" sz="2400"/>
              <a:t>» (#3635)</a:t>
            </a:r>
            <a:r>
              <a:rPr lang="ru-RU"/>
              <a:t> </a:t>
            </a:r>
          </a:p>
        </p:txBody>
      </p:sp>
      <p:sp>
        <p:nvSpPr>
          <p:cNvPr id="17411" name="Rectangle 3"/>
          <p:cNvSpPr>
            <a:spLocks noGrp="1" noChangeArrowheads="1"/>
          </p:cNvSpPr>
          <p:nvPr>
            <p:ph type="subTitle" idx="1"/>
          </p:nvPr>
        </p:nvSpPr>
        <p:spPr>
          <a:xfrm>
            <a:off x="838200" y="2743200"/>
            <a:ext cx="6553200" cy="3505200"/>
          </a:xfrm>
        </p:spPr>
        <p:txBody>
          <a:bodyPr/>
          <a:lstStyle/>
          <a:p>
            <a:pPr algn="l"/>
            <a:r>
              <a:rPr kumimoji="0" lang="ru-RU" sz="2000"/>
              <a:t>Participating Institutions:</a:t>
            </a:r>
            <a:endParaRPr kumimoji="0" lang="ru-RU" sz="2000" b="1"/>
          </a:p>
          <a:p>
            <a:pPr algn="l"/>
            <a:endParaRPr kumimoji="0" lang="ru-RU" sz="2000" b="1"/>
          </a:p>
          <a:p>
            <a:pPr algn="l"/>
            <a:r>
              <a:rPr kumimoji="0" lang="ru-RU" sz="2000" b="1"/>
              <a:t>- «Moscow Power Engineering Institute» (MPEI): Leading Institution </a:t>
            </a:r>
          </a:p>
          <a:p>
            <a:pPr algn="l"/>
            <a:r>
              <a:rPr kumimoji="0" lang="ru-RU" sz="2000"/>
              <a:t>- Federal State Unitary Enterprise «Experimental and Design Organization “GIDROPRESS” (EDO «GP»)</a:t>
            </a:r>
          </a:p>
          <a:p>
            <a:pPr algn="l"/>
            <a:r>
              <a:rPr kumimoji="0" lang="ru-RU" sz="2000"/>
              <a:t>- Lavrentyev Institute of Hydrodynamics of the Siberian Branch of the Russian Academy of Sciences (IGiL)</a:t>
            </a:r>
          </a:p>
          <a:p>
            <a:pPr algn="l"/>
            <a:endParaRPr kumimoji="0" lang="ru-RU" sz="2000"/>
          </a:p>
          <a:p>
            <a:pPr algn="l"/>
            <a:r>
              <a:rPr kumimoji="0" lang="ru-RU" sz="2000"/>
              <a:t>Duration: 36 months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Rectangle 9"/>
          <p:cNvSpPr>
            <a:spLocks noGrp="1" noChangeArrowheads="1"/>
          </p:cNvSpPr>
          <p:nvPr>
            <p:ph type="body" sz="half" idx="2"/>
          </p:nvPr>
        </p:nvSpPr>
        <p:spPr>
          <a:xfrm>
            <a:off x="4800600" y="381000"/>
            <a:ext cx="4114800" cy="5105400"/>
          </a:xfrm>
        </p:spPr>
        <p:txBody>
          <a:bodyPr/>
          <a:lstStyle/>
          <a:p>
            <a:r>
              <a:rPr lang="ru-RU" sz="1600"/>
              <a:t>Experimental test facility to be built will incorporate:</a:t>
            </a:r>
            <a:endParaRPr lang="ru-RU" sz="1600" b="0"/>
          </a:p>
          <a:p>
            <a:endParaRPr lang="ru-RU" sz="1600" b="0"/>
          </a:p>
          <a:p>
            <a:r>
              <a:rPr lang="ru-RU" sz="1600" b="0"/>
              <a:t>- the experimental protective box;</a:t>
            </a:r>
          </a:p>
          <a:p>
            <a:endParaRPr lang="ru-RU" sz="1600" b="0"/>
          </a:p>
          <a:p>
            <a:r>
              <a:rPr lang="ru-RU" sz="1600" b="0"/>
              <a:t>- heating system, control and data acquisition system (DAS), ancillary equipment and systems (gas, water, electricity systems etc.). </a:t>
            </a:r>
          </a:p>
          <a:p>
            <a:endParaRPr lang="ru-RU" sz="1600" b="0"/>
          </a:p>
          <a:p>
            <a:r>
              <a:rPr lang="ru-RU" sz="1600" b="0"/>
              <a:t>The working space of the test installation will consist of the scale model (mock up) of the VVER-440  reactor pressure vessel lower head,   heater, cooling system, measurement sensors and devices (temperature, displacement, pressure), support systems’ armature (gas, water and electricity etc.). </a:t>
            </a:r>
          </a:p>
        </p:txBody>
      </p:sp>
      <p:graphicFrame>
        <p:nvGraphicFramePr>
          <p:cNvPr id="36874" name="Object 10"/>
          <p:cNvGraphicFramePr>
            <a:graphicFrameLocks noChangeAspect="1"/>
          </p:cNvGraphicFramePr>
          <p:nvPr>
            <p:ph type="clipArt" sz="half" idx="1"/>
          </p:nvPr>
        </p:nvGraphicFramePr>
        <p:xfrm>
          <a:off x="457200" y="603250"/>
          <a:ext cx="4572000" cy="2901950"/>
        </p:xfrm>
        <a:graphic>
          <a:graphicData uri="http://schemas.openxmlformats.org/presentationml/2006/ole">
            <mc:AlternateContent xmlns:mc="http://schemas.openxmlformats.org/markup-compatibility/2006">
              <mc:Choice xmlns:v="urn:schemas-microsoft-com:vml" Requires="v">
                <p:oleObj spid="_x0000_s36876" name="CorelDRAW" r:id="rId3" imgW="8462425" imgH="5371684" progId="CorelDRAW.Graphic.11">
                  <p:embed/>
                </p:oleObj>
              </mc:Choice>
              <mc:Fallback>
                <p:oleObj name="CorelDRAW" r:id="rId3" imgW="8462425" imgH="5371684" progId="CorelDRAW.Graphic.11">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3250"/>
                        <a:ext cx="4572000" cy="2901950"/>
                      </a:xfrm>
                      <a:prstGeom prst="rect">
                        <a:avLst/>
                      </a:prstGeom>
                    </p:spPr>
                  </p:pic>
                </p:oleObj>
              </mc:Fallback>
            </mc:AlternateContent>
          </a:graphicData>
        </a:graphic>
      </p:graphicFrame>
      <p:sp>
        <p:nvSpPr>
          <p:cNvPr id="36875" name="Rectangle 11"/>
          <p:cNvSpPr>
            <a:spLocks noChangeArrowheads="1"/>
          </p:cNvSpPr>
          <p:nvPr/>
        </p:nvSpPr>
        <p:spPr bwMode="auto">
          <a:xfrm>
            <a:off x="533400" y="3657600"/>
            <a:ext cx="4419600"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300"/>
              </a:spcBef>
              <a:spcAft>
                <a:spcPts val="300"/>
              </a:spcAft>
            </a:pPr>
            <a:r>
              <a:rPr lang="ru-RU" sz="1600">
                <a:latin typeface="Arial" charset="0"/>
              </a:rPr>
              <a:t>- Pressure in the scale model: &lt; 3.0 MPa;</a:t>
            </a:r>
          </a:p>
          <a:p>
            <a:pPr algn="just">
              <a:spcBef>
                <a:spcPts val="300"/>
              </a:spcBef>
              <a:spcAft>
                <a:spcPts val="300"/>
              </a:spcAft>
            </a:pPr>
            <a:r>
              <a:rPr lang="ru-RU" sz="1600">
                <a:latin typeface="Arial" charset="0"/>
              </a:rPr>
              <a:t>- number of measuring channels:</a:t>
            </a:r>
          </a:p>
          <a:p>
            <a:pPr algn="just">
              <a:spcBef>
                <a:spcPts val="300"/>
              </a:spcBef>
              <a:spcAft>
                <a:spcPts val="300"/>
              </a:spcAft>
            </a:pPr>
            <a:r>
              <a:rPr lang="ru-RU" sz="1600">
                <a:latin typeface="Arial" charset="0"/>
              </a:rPr>
              <a:t> a) for temperature (T): &gt; 40 channels; </a:t>
            </a:r>
          </a:p>
          <a:p>
            <a:pPr algn="just">
              <a:spcBef>
                <a:spcPts val="300"/>
              </a:spcBef>
              <a:spcAft>
                <a:spcPts val="300"/>
              </a:spcAft>
            </a:pPr>
            <a:r>
              <a:rPr lang="ru-RU" sz="1600">
                <a:latin typeface="Arial" charset="0"/>
              </a:rPr>
              <a:t> b) for vessel displacements : &gt; 40 channels</a:t>
            </a:r>
          </a:p>
          <a:p>
            <a:pPr algn="just">
              <a:spcBef>
                <a:spcPts val="300"/>
              </a:spcBef>
              <a:spcAft>
                <a:spcPts val="300"/>
              </a:spcAft>
            </a:pPr>
            <a:r>
              <a:rPr lang="ru-RU" sz="1600">
                <a:latin typeface="Arial" charset="0"/>
              </a:rPr>
              <a:t> c) It is planned to use not less </a:t>
            </a:r>
          </a:p>
          <a:p>
            <a:pPr algn="just">
              <a:spcBef>
                <a:spcPts val="300"/>
              </a:spcBef>
              <a:spcAft>
                <a:spcPts val="300"/>
              </a:spcAft>
            </a:pPr>
            <a:r>
              <a:rPr lang="ru-RU" sz="1600">
                <a:latin typeface="Arial" charset="0"/>
              </a:rPr>
              <a:t>than 4 channels for control by the electrical, gas and water systems; </a:t>
            </a:r>
            <a:endParaRPr lang="ru-RU" sz="1200">
              <a:latin typeface="Arial" charset="0"/>
            </a:endParaRPr>
          </a:p>
          <a:p>
            <a:endParaRPr lang="ru-RU" sz="1200">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1000"/>
            <a:ext cx="7772400" cy="533400"/>
          </a:xfrm>
        </p:spPr>
        <p:txBody>
          <a:bodyPr/>
          <a:lstStyle/>
          <a:p>
            <a:r>
              <a:rPr kumimoji="0" lang="ru-RU" sz="2400">
                <a:solidFill>
                  <a:schemeClr val="tx1"/>
                </a:solidFill>
                <a:effectLst/>
              </a:rPr>
              <a:t>VVER-440  vessel scale model</a:t>
            </a:r>
            <a:endParaRPr kumimoji="0" lang="ru-RU">
              <a:solidFill>
                <a:schemeClr val="tx1"/>
              </a:solidFill>
              <a:effectLst/>
            </a:endParaRPr>
          </a:p>
        </p:txBody>
      </p:sp>
      <p:graphicFrame>
        <p:nvGraphicFramePr>
          <p:cNvPr id="39939" name="Object 3"/>
          <p:cNvGraphicFramePr>
            <a:graphicFrameLocks noChangeAspect="1"/>
          </p:cNvGraphicFramePr>
          <p:nvPr>
            <p:ph type="clipArt" sz="half" idx="1"/>
          </p:nvPr>
        </p:nvGraphicFramePr>
        <p:xfrm>
          <a:off x="685800" y="1143000"/>
          <a:ext cx="3810000" cy="3509963"/>
        </p:xfrm>
        <a:graphic>
          <a:graphicData uri="http://schemas.openxmlformats.org/presentationml/2006/ole">
            <mc:AlternateContent xmlns:mc="http://schemas.openxmlformats.org/markup-compatibility/2006">
              <mc:Choice xmlns:v="urn:schemas-microsoft-com:vml" Requires="v">
                <p:oleObj spid="_x0000_s39943" name="CorelDRAW" r:id="rId3" imgW="3604123" imgH="3320103" progId="CorelDRAW.Graphic.11">
                  <p:embed/>
                </p:oleObj>
              </mc:Choice>
              <mc:Fallback>
                <p:oleObj name="CorelDRAW" r:id="rId3" imgW="3604123" imgH="3320103"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43000"/>
                        <a:ext cx="3810000" cy="3509963"/>
                      </a:xfrm>
                      <a:prstGeom prst="rect">
                        <a:avLst/>
                      </a:prstGeom>
                    </p:spPr>
                  </p:pic>
                </p:oleObj>
              </mc:Fallback>
            </mc:AlternateContent>
          </a:graphicData>
        </a:graphic>
      </p:graphicFrame>
      <p:sp>
        <p:nvSpPr>
          <p:cNvPr id="39940" name="Rectangle 4"/>
          <p:cNvSpPr>
            <a:spLocks noGrp="1" noChangeArrowheads="1"/>
          </p:cNvSpPr>
          <p:nvPr>
            <p:ph type="body" sz="half" idx="2"/>
          </p:nvPr>
        </p:nvSpPr>
        <p:spPr>
          <a:xfrm>
            <a:off x="4572000" y="914400"/>
            <a:ext cx="4419600" cy="5257800"/>
          </a:xfrm>
        </p:spPr>
        <p:txBody>
          <a:bodyPr/>
          <a:lstStyle/>
          <a:p>
            <a:r>
              <a:rPr lang="ru-RU" sz="1600" b="0"/>
              <a:t>The vessel scale models will be made of the original VVER steel. Material and technology, as well as thermal treatment have to correspond the same conditions of the regular VVER vessels manufacturing.</a:t>
            </a:r>
          </a:p>
          <a:p>
            <a:endParaRPr lang="ru-RU" sz="1600" b="0"/>
          </a:p>
          <a:p>
            <a:r>
              <a:rPr lang="ru-RU" sz="1600" b="0"/>
              <a:t> </a:t>
            </a:r>
            <a:r>
              <a:rPr kumimoji="0" lang="ru-RU" sz="1600" b="0"/>
              <a:t>The heater is a central component of the  experimental test facility. The heater construction thus will work on extreme temperature conditions (more than 1500 C) during the course of a few tens hours. Because of this, the serviceability preservation of the heater will be provided by using of the special materials (ceramics etc) and refractory alloys.</a:t>
            </a:r>
          </a:p>
        </p:txBody>
      </p:sp>
      <p:sp>
        <p:nvSpPr>
          <p:cNvPr id="39941" name="Rectangle 5"/>
          <p:cNvSpPr>
            <a:spLocks noChangeArrowheads="1"/>
          </p:cNvSpPr>
          <p:nvPr/>
        </p:nvSpPr>
        <p:spPr bwMode="auto">
          <a:xfrm>
            <a:off x="762000" y="4876800"/>
            <a:ext cx="350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spcBef>
                <a:spcPct val="20000"/>
              </a:spcBef>
              <a:buClr>
                <a:schemeClr val="accent2"/>
              </a:buClr>
              <a:buSzPct val="80000"/>
              <a:buFont typeface="Wingdings" pitchFamily="2" charset="2"/>
              <a:buChar char="l"/>
            </a:pPr>
            <a:r>
              <a:rPr lang="ru-RU" sz="1600">
                <a:latin typeface="Arial" charset="0"/>
              </a:rPr>
              <a:t>Geometrical Scale:  1:5</a:t>
            </a:r>
          </a:p>
          <a:p>
            <a:pPr marL="342900" indent="-342900">
              <a:spcBef>
                <a:spcPct val="20000"/>
              </a:spcBef>
              <a:buClr>
                <a:schemeClr val="accent2"/>
              </a:buClr>
              <a:buSzPct val="80000"/>
              <a:buFont typeface="Wingdings" pitchFamily="2" charset="2"/>
              <a:buChar char="l"/>
            </a:pPr>
            <a:r>
              <a:rPr lang="ru-RU" sz="1600">
                <a:latin typeface="Arial" charset="0"/>
              </a:rPr>
              <a:t>The inner diameter: ~700 mm </a:t>
            </a:r>
          </a:p>
          <a:p>
            <a:pPr marL="342900" indent="-342900">
              <a:spcBef>
                <a:spcPct val="20000"/>
              </a:spcBef>
              <a:buClr>
                <a:schemeClr val="accent2"/>
              </a:buClr>
              <a:buSzPct val="80000"/>
              <a:buFont typeface="Wingdings" pitchFamily="2" charset="2"/>
              <a:buChar char="l"/>
            </a:pPr>
            <a:r>
              <a:rPr lang="ru-RU" sz="1600">
                <a:latin typeface="Arial" charset="0"/>
              </a:rPr>
              <a:t>Wall thickness: ~30 mm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304800"/>
            <a:ext cx="7772400" cy="1143000"/>
          </a:xfrm>
        </p:spPr>
        <p:txBody>
          <a:bodyPr/>
          <a:lstStyle/>
          <a:p>
            <a:r>
              <a:rPr lang="ru-RU"/>
              <a:t> </a:t>
            </a:r>
          </a:p>
        </p:txBody>
      </p:sp>
      <p:sp>
        <p:nvSpPr>
          <p:cNvPr id="38916" name="Rectangle 4"/>
          <p:cNvSpPr>
            <a:spLocks noGrp="1" noChangeArrowheads="1"/>
          </p:cNvSpPr>
          <p:nvPr>
            <p:ph type="body" sz="half" idx="2"/>
          </p:nvPr>
        </p:nvSpPr>
        <p:spPr/>
        <p:txBody>
          <a:bodyPr/>
          <a:lstStyle/>
          <a:p>
            <a:pPr>
              <a:spcBef>
                <a:spcPts val="300"/>
              </a:spcBef>
              <a:spcAft>
                <a:spcPts val="300"/>
              </a:spcAft>
            </a:pPr>
            <a:endParaRPr lang="ru-RU" sz="1400" b="0"/>
          </a:p>
          <a:p>
            <a:endParaRPr lang="ru-RU" sz="2800"/>
          </a:p>
        </p:txBody>
      </p:sp>
      <p:graphicFrame>
        <p:nvGraphicFramePr>
          <p:cNvPr id="38917" name="Object 5"/>
          <p:cNvGraphicFramePr>
            <a:graphicFrameLocks noChangeAspect="1"/>
          </p:cNvGraphicFramePr>
          <p:nvPr>
            <p:ph type="clipArt" sz="half" idx="1"/>
          </p:nvPr>
        </p:nvGraphicFramePr>
        <p:xfrm>
          <a:off x="685800" y="990600"/>
          <a:ext cx="3810000" cy="3738563"/>
        </p:xfrm>
        <a:graphic>
          <a:graphicData uri="http://schemas.openxmlformats.org/presentationml/2006/ole">
            <mc:AlternateContent xmlns:mc="http://schemas.openxmlformats.org/markup-compatibility/2006">
              <mc:Choice xmlns:v="urn:schemas-microsoft-com:vml" Requires="v">
                <p:oleObj spid="_x0000_s38920" name="CorelDRAW" r:id="rId3" imgW="4104248" imgH="4026353" progId="CorelDRAW.Graphic.11">
                  <p:embed/>
                </p:oleObj>
              </mc:Choice>
              <mc:Fallback>
                <p:oleObj name="CorelDRAW" r:id="rId3" imgW="4104248" imgH="4026353" progId="CorelDRAW.Graphic.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90600"/>
                        <a:ext cx="3810000" cy="3738563"/>
                      </a:xfrm>
                      <a:prstGeom prst="rect">
                        <a:avLst/>
                      </a:prstGeom>
                    </p:spPr>
                  </p:pic>
                </p:oleObj>
              </mc:Fallback>
            </mc:AlternateContent>
          </a:graphicData>
        </a:graphic>
      </p:graphicFrame>
      <p:sp>
        <p:nvSpPr>
          <p:cNvPr id="38918" name="Rectangle 6"/>
          <p:cNvSpPr>
            <a:spLocks noChangeArrowheads="1"/>
          </p:cNvSpPr>
          <p:nvPr/>
        </p:nvSpPr>
        <p:spPr bwMode="auto">
          <a:xfrm>
            <a:off x="4724400" y="685800"/>
            <a:ext cx="4267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spcBef>
                <a:spcPts val="300"/>
              </a:spcBef>
              <a:spcAft>
                <a:spcPts val="300"/>
              </a:spcAft>
              <a:buClr>
                <a:schemeClr val="accent2"/>
              </a:buClr>
              <a:buSzPct val="80000"/>
              <a:buFont typeface="Wingdings" pitchFamily="2" charset="2"/>
              <a:buChar char="l"/>
            </a:pPr>
            <a:r>
              <a:rPr lang="ru-RU" sz="1600">
                <a:latin typeface="Arial" charset="0"/>
              </a:rPr>
              <a:t>More than the 30 thermocouples on the outer and more than 6 thermocouples on the inner vessel wall surfaces will be used to measure the wall temperature during testing. </a:t>
            </a:r>
          </a:p>
          <a:p>
            <a:pPr marL="342900" indent="-342900">
              <a:spcBef>
                <a:spcPts val="300"/>
              </a:spcBef>
              <a:spcAft>
                <a:spcPts val="300"/>
              </a:spcAft>
              <a:buClr>
                <a:schemeClr val="accent2"/>
              </a:buClr>
              <a:buSzPct val="80000"/>
              <a:buFont typeface="Wingdings" pitchFamily="2" charset="2"/>
              <a:buChar char="l"/>
            </a:pPr>
            <a:endParaRPr lang="ru-RU" sz="1600">
              <a:latin typeface="Arial" charset="0"/>
            </a:endParaRPr>
          </a:p>
          <a:p>
            <a:pPr marL="342900" indent="-342900">
              <a:spcBef>
                <a:spcPts val="300"/>
              </a:spcBef>
              <a:spcAft>
                <a:spcPts val="300"/>
              </a:spcAft>
              <a:buClr>
                <a:schemeClr val="accent2"/>
              </a:buClr>
              <a:buSzPct val="80000"/>
              <a:buFont typeface="Wingdings" pitchFamily="2" charset="2"/>
              <a:buChar char="l"/>
            </a:pPr>
            <a:r>
              <a:rPr lang="ru-RU" sz="1600">
                <a:latin typeface="Arial" charset="0"/>
              </a:rPr>
              <a:t>The monitoring of the vessel model deformation in course of the testing will be carried out by linear displacement transducers (at the 10 locations). There are two displacement gauges at each location (one for horizontal displacement and one for vertical displacement). </a:t>
            </a:r>
          </a:p>
          <a:p>
            <a:pPr marL="342900" indent="-342900">
              <a:spcBef>
                <a:spcPct val="20000"/>
              </a:spcBef>
              <a:buClr>
                <a:schemeClr val="accent2"/>
              </a:buClr>
              <a:buSzPct val="80000"/>
              <a:buFont typeface="Wingdings" pitchFamily="2" charset="2"/>
              <a:buChar char="l"/>
            </a:pPr>
            <a:endParaRPr lang="ru-RU" sz="1600">
              <a:latin typeface="Arial" charset="0"/>
            </a:endParaRPr>
          </a:p>
          <a:p>
            <a:pPr marL="342900" indent="-342900">
              <a:spcBef>
                <a:spcPct val="20000"/>
              </a:spcBef>
              <a:buClr>
                <a:schemeClr val="accent2"/>
              </a:buClr>
              <a:buSzPct val="80000"/>
              <a:buFont typeface="Wingdings" pitchFamily="2" charset="2"/>
              <a:buChar char="l"/>
            </a:pPr>
            <a:r>
              <a:rPr lang="ru-RU" sz="1600">
                <a:latin typeface="Arial" charset="0"/>
              </a:rPr>
              <a:t>The arrangement of the thermocouples and displacement transducers will be determined after choosing the SA scenarios and test conditions within the Task “A” framework.</a:t>
            </a:r>
            <a:endParaRPr kumimoji="0" lang="ru-RU" sz="1600">
              <a:latin typeface="Arial" charset="0"/>
            </a:endParaRPr>
          </a:p>
          <a:p>
            <a:pPr marL="342900" indent="-342900">
              <a:spcBef>
                <a:spcPct val="20000"/>
              </a:spcBef>
              <a:buClr>
                <a:schemeClr val="accent2"/>
              </a:buClr>
              <a:buSzPct val="80000"/>
              <a:buFont typeface="Wingdings" pitchFamily="2" charset="2"/>
              <a:buChar char="l"/>
            </a:pPr>
            <a:endParaRPr kumimoji="0" lang="ru-RU" sz="1600">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685800" y="609600"/>
            <a:ext cx="7772400" cy="762000"/>
          </a:xfrm>
        </p:spPr>
        <p:txBody>
          <a:bodyPr/>
          <a:lstStyle/>
          <a:p>
            <a:r>
              <a:rPr lang="ru-RU" sz="2400"/>
              <a:t>Task “C”: carrying out of scale experiments on the VVER vessel model</a:t>
            </a:r>
            <a:r>
              <a:rPr lang="ru-RU" sz="2000">
                <a:latin typeface="Arial" charset="0"/>
              </a:rPr>
              <a:t> </a:t>
            </a:r>
            <a:endParaRPr lang="ru-RU"/>
          </a:p>
        </p:txBody>
      </p:sp>
      <p:sp>
        <p:nvSpPr>
          <p:cNvPr id="31749" name="Rectangle 5"/>
          <p:cNvSpPr>
            <a:spLocks noGrp="1" noChangeArrowheads="1"/>
          </p:cNvSpPr>
          <p:nvPr>
            <p:ph type="body" idx="1"/>
          </p:nvPr>
        </p:nvSpPr>
        <p:spPr>
          <a:xfrm>
            <a:off x="685800" y="1524000"/>
            <a:ext cx="7924800" cy="4953000"/>
          </a:xfrm>
        </p:spPr>
        <p:txBody>
          <a:bodyPr/>
          <a:lstStyle/>
          <a:p>
            <a:r>
              <a:rPr lang="ru-RU" sz="1800"/>
              <a:t>Expected Results:</a:t>
            </a:r>
          </a:p>
          <a:p>
            <a:endParaRPr lang="ru-RU" sz="1600"/>
          </a:p>
          <a:p>
            <a:r>
              <a:rPr lang="ru-RU" sz="1600" b="0"/>
              <a:t>- Data of the scale experiments with VVER vessel models.</a:t>
            </a:r>
          </a:p>
          <a:p>
            <a:endParaRPr lang="ru-RU" sz="1600" b="0"/>
          </a:p>
          <a:p>
            <a:r>
              <a:rPr kumimoji="0" lang="ru-RU" sz="2000"/>
              <a:t>Technical Approach and Methodology</a:t>
            </a:r>
          </a:p>
          <a:p>
            <a:endParaRPr kumimoji="0" lang="ru-RU" sz="1600" b="0"/>
          </a:p>
          <a:p>
            <a:r>
              <a:rPr kumimoji="0" lang="ru-RU" sz="1600" b="0"/>
              <a:t>It is planned, three scale experiments on the time range from 10 to 30 h will be carried out within this experimental program. </a:t>
            </a:r>
          </a:p>
          <a:p>
            <a:endParaRPr kumimoji="0" lang="ru-RU" sz="1600" b="0"/>
          </a:p>
          <a:p>
            <a:r>
              <a:rPr kumimoji="0" lang="ru-RU" sz="1600" b="0"/>
              <a:t>The various heating conditions, structure loading and cooling conditions of the model will be simulated in each of these tests. It is planned, the outer surface of the model will be cooled by air only</a:t>
            </a:r>
            <a:endParaRPr lang="ru-RU" sz="1600" b="0"/>
          </a:p>
          <a:p>
            <a:endParaRPr kumimoji="0" lang="ru-RU" sz="1600" b="0"/>
          </a:p>
          <a:p>
            <a:r>
              <a:rPr kumimoji="0" lang="ru-RU" sz="1600" b="0"/>
              <a:t>The local thickness of the vessel wall will be measured before and after tests at a number of points on the outer vessel surface (at least the 30 locations) that will allow to synthesize a “thickness map” of the vessel wall.</a:t>
            </a:r>
          </a:p>
          <a:p>
            <a:endParaRPr lang="ru-RU" sz="16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1" name="Object 3"/>
          <p:cNvGraphicFramePr>
            <a:graphicFrameLocks noChangeAspect="1"/>
          </p:cNvGraphicFramePr>
          <p:nvPr>
            <p:ph type="clipArt" sz="half" idx="1"/>
          </p:nvPr>
        </p:nvGraphicFramePr>
        <p:xfrm>
          <a:off x="398463" y="457200"/>
          <a:ext cx="3775075" cy="4114800"/>
        </p:xfrm>
        <a:graphic>
          <a:graphicData uri="http://schemas.openxmlformats.org/presentationml/2006/ole">
            <mc:AlternateContent xmlns:mc="http://schemas.openxmlformats.org/markup-compatibility/2006">
              <mc:Choice xmlns:v="urn:schemas-microsoft-com:vml" Requires="v">
                <p:oleObj spid="_x0000_s43014" name="CorelDRAW" r:id="rId3" imgW="1990743" imgH="2170952" progId="CorelDRAW.Graphic.11">
                  <p:embed/>
                </p:oleObj>
              </mc:Choice>
              <mc:Fallback>
                <p:oleObj name="CorelDRAW" r:id="rId3" imgW="1990743" imgH="2170952"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3" y="457200"/>
                        <a:ext cx="3775075" cy="4114800"/>
                      </a:xfrm>
                      <a:prstGeom prst="rect">
                        <a:avLst/>
                      </a:prstGeom>
                    </p:spPr>
                  </p:pic>
                </p:oleObj>
              </mc:Fallback>
            </mc:AlternateContent>
          </a:graphicData>
        </a:graphic>
      </p:graphicFrame>
      <p:sp>
        <p:nvSpPr>
          <p:cNvPr id="43012" name="Rectangle 4"/>
          <p:cNvSpPr>
            <a:spLocks noGrp="1" noChangeArrowheads="1"/>
          </p:cNvSpPr>
          <p:nvPr>
            <p:ph type="body" sz="half" idx="2"/>
          </p:nvPr>
        </p:nvSpPr>
        <p:spPr>
          <a:xfrm>
            <a:off x="4191000" y="990600"/>
            <a:ext cx="4724400" cy="4724400"/>
          </a:xfrm>
        </p:spPr>
        <p:txBody>
          <a:bodyPr/>
          <a:lstStyle/>
          <a:p>
            <a:endParaRPr kumimoji="0" lang="ru-RU" sz="1600" b="0"/>
          </a:p>
          <a:p>
            <a:endParaRPr kumimoji="0" lang="ru-RU" sz="1600" b="0"/>
          </a:p>
          <a:p>
            <a:endParaRPr lang="ru-RU" sz="1600" b="0"/>
          </a:p>
          <a:p>
            <a:pPr algn="just">
              <a:spcBef>
                <a:spcPts val="300"/>
              </a:spcBef>
              <a:spcAft>
                <a:spcPts val="300"/>
              </a:spcAft>
            </a:pPr>
            <a:r>
              <a:rPr lang="ru-RU" sz="1600" b="0"/>
              <a:t>The following cases of the hot focus location on an inner surface of the vessel wall will be investigated:</a:t>
            </a:r>
          </a:p>
          <a:p>
            <a:pPr algn="just">
              <a:spcBef>
                <a:spcPts val="300"/>
              </a:spcBef>
              <a:spcAft>
                <a:spcPts val="300"/>
              </a:spcAft>
            </a:pPr>
            <a:r>
              <a:rPr lang="ru-RU" sz="1600" b="0"/>
              <a:t>- the heat flux peak is located on the inner surface of the cylindrical vessel wall and is above (~50 mm) the welded seam (joining the elliptical lower head and a cylindrical part of the vessel model);</a:t>
            </a:r>
          </a:p>
          <a:p>
            <a:pPr algn="just">
              <a:spcBef>
                <a:spcPts val="300"/>
              </a:spcBef>
              <a:spcAft>
                <a:spcPts val="300"/>
              </a:spcAft>
            </a:pPr>
            <a:r>
              <a:rPr lang="ru-RU" sz="1600" b="0"/>
              <a:t>- the maximum of the peaked flux is located on the elliptical bottom of the scale model. The polar angle of the heat flux peak lies in the range between 75 and 85</a:t>
            </a:r>
            <a:r>
              <a:rPr lang="ru-RU" sz="1600" b="0" baseline="30000"/>
              <a:t>0</a:t>
            </a:r>
            <a:r>
              <a:rPr lang="ru-RU" sz="1600" b="0"/>
              <a:t>. The bottom center of the lower head is 0</a:t>
            </a:r>
            <a:r>
              <a:rPr lang="ru-RU" sz="1600" b="0" baseline="30000"/>
              <a:t>0</a:t>
            </a:r>
            <a:r>
              <a:rPr lang="ru-RU" sz="1600" b="0"/>
              <a:t>.</a:t>
            </a:r>
          </a:p>
          <a:p>
            <a:endParaRPr lang="ru-RU" sz="1600" b="0"/>
          </a:p>
        </p:txBody>
      </p:sp>
      <p:sp>
        <p:nvSpPr>
          <p:cNvPr id="43013" name="Rectangle 5"/>
          <p:cNvSpPr>
            <a:spLocks noChangeArrowheads="1"/>
          </p:cNvSpPr>
          <p:nvPr/>
        </p:nvSpPr>
        <p:spPr bwMode="auto">
          <a:xfrm>
            <a:off x="228600" y="4191000"/>
            <a:ext cx="403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spcBef>
                <a:spcPct val="20000"/>
              </a:spcBef>
              <a:buClr>
                <a:schemeClr val="accent2"/>
              </a:buClr>
              <a:buSzPct val="80000"/>
              <a:buFont typeface="Wingdings" pitchFamily="2" charset="2"/>
              <a:buChar char="l"/>
            </a:pPr>
            <a:endParaRPr kumimoji="0" lang="ru-RU" sz="1600">
              <a:latin typeface="Arial" charset="0"/>
            </a:endParaRPr>
          </a:p>
          <a:p>
            <a:pPr marL="342900" indent="-342900">
              <a:spcBef>
                <a:spcPct val="20000"/>
              </a:spcBef>
              <a:buClr>
                <a:schemeClr val="accent2"/>
              </a:buClr>
              <a:buSzPct val="80000"/>
              <a:buFont typeface="Wingdings" pitchFamily="2" charset="2"/>
              <a:buChar char="l"/>
            </a:pPr>
            <a:r>
              <a:rPr kumimoji="0" lang="ru-RU" sz="1600">
                <a:latin typeface="Arial" charset="0"/>
              </a:rPr>
              <a:t>The peaked heat flux distribution on an internal surface of the scale model will be reproduced in each of these tests. Such heat flux profile corresponds to realistic SA scenarios accompanied by the formation of a stratified melt pool in the lower plenum of the VVER-440 reactor pressure vessel.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kumimoji="0" lang="ru-RU" sz="2000" b="1">
                <a:effectLst/>
              </a:rPr>
              <a:t>The task “D”: the manufacturing and material creep testing of the samples from VVER vessel steel and material property creep testing of the samples cut from the tested VVER vessel models</a:t>
            </a:r>
            <a:endParaRPr kumimoji="0" lang="ru-RU" sz="2400" b="1"/>
          </a:p>
        </p:txBody>
      </p:sp>
      <p:sp>
        <p:nvSpPr>
          <p:cNvPr id="40963" name="Rectangle 3"/>
          <p:cNvSpPr>
            <a:spLocks noGrp="1" noChangeArrowheads="1"/>
          </p:cNvSpPr>
          <p:nvPr>
            <p:ph type="body" sz="half" idx="2"/>
          </p:nvPr>
        </p:nvSpPr>
        <p:spPr>
          <a:xfrm>
            <a:off x="4648200" y="1981200"/>
            <a:ext cx="3810000" cy="3352800"/>
          </a:xfrm>
        </p:spPr>
        <p:txBody>
          <a:bodyPr/>
          <a:lstStyle/>
          <a:p>
            <a:r>
              <a:rPr kumimoji="0" lang="ru-RU" sz="1800"/>
              <a:t>Expected Results:</a:t>
            </a:r>
          </a:p>
          <a:p>
            <a:endParaRPr kumimoji="0" lang="ru-RU" sz="1600" b="0"/>
          </a:p>
          <a:p>
            <a:r>
              <a:rPr kumimoji="0" lang="ru-RU" sz="1600" b="0"/>
              <a:t>- The test specimens fabricated of the original VVER vessel steel (15Kh2NMFA) and manufactured from the vessel models after experiments </a:t>
            </a:r>
          </a:p>
          <a:p>
            <a:endParaRPr kumimoji="0" lang="ru-RU" sz="1600" b="0"/>
          </a:p>
          <a:p>
            <a:r>
              <a:rPr kumimoji="0" lang="ru-RU" sz="1600" b="0"/>
              <a:t>- the material property creep test data of the VVER vessel steel specimens. </a:t>
            </a:r>
            <a:endParaRPr kumimoji="0" lang="ru-RU" sz="1600"/>
          </a:p>
        </p:txBody>
      </p:sp>
      <p:graphicFrame>
        <p:nvGraphicFramePr>
          <p:cNvPr id="40964" name="Object 4"/>
          <p:cNvGraphicFramePr>
            <a:graphicFrameLocks noChangeAspect="1"/>
          </p:cNvGraphicFramePr>
          <p:nvPr>
            <p:ph type="clipArt" sz="half" idx="1"/>
          </p:nvPr>
        </p:nvGraphicFramePr>
        <p:xfrm>
          <a:off x="609600" y="2057400"/>
          <a:ext cx="3810000" cy="1025525"/>
        </p:xfrm>
        <a:graphic>
          <a:graphicData uri="http://schemas.openxmlformats.org/presentationml/2006/ole">
            <mc:AlternateContent xmlns:mc="http://schemas.openxmlformats.org/markup-compatibility/2006">
              <mc:Choice xmlns:v="urn:schemas-microsoft-com:vml" Requires="v">
                <p:oleObj spid="_x0000_s40966" name="CorelPhotoPaint.Image.11" r:id="rId3" imgW="18400000" imgH="4952381" progId="CorelPhotoPaint.Image.11">
                  <p:embed/>
                </p:oleObj>
              </mc:Choice>
              <mc:Fallback>
                <p:oleObj name="CorelPhotoPaint.Image.11" r:id="rId3" imgW="18400000" imgH="4952381" progId="CorelPhotoPaint.Image.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7400"/>
                        <a:ext cx="3810000" cy="1025525"/>
                      </a:xfrm>
                      <a:prstGeom prst="rect">
                        <a:avLst/>
                      </a:prstGeom>
                    </p:spPr>
                  </p:pic>
                </p:oleObj>
              </mc:Fallback>
            </mc:AlternateContent>
          </a:graphicData>
        </a:graphic>
      </p:graphicFrame>
      <p:sp>
        <p:nvSpPr>
          <p:cNvPr id="40965" name="Rectangle 5"/>
          <p:cNvSpPr>
            <a:spLocks noChangeArrowheads="1"/>
          </p:cNvSpPr>
          <p:nvPr/>
        </p:nvSpPr>
        <p:spPr bwMode="auto">
          <a:xfrm>
            <a:off x="914400" y="3657600"/>
            <a:ext cx="3810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spcBef>
                <a:spcPct val="20000"/>
              </a:spcBef>
              <a:buClr>
                <a:schemeClr val="accent2"/>
              </a:buClr>
              <a:buSzPct val="80000"/>
              <a:buFont typeface="Wingdings" pitchFamily="2" charset="2"/>
              <a:buChar char="l"/>
            </a:pPr>
            <a:r>
              <a:rPr lang="ru-RU" sz="1600">
                <a:latin typeface="Arial" charset="0"/>
              </a:rPr>
              <a:t>The considered project stage is concerned with determination of the creep characteristics and ordinary mechanical properties of the VVER vessel steel (15Kh2NMFA) in temperature range from 700 to 1200 C on the time range from 2 to 50 hours.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609600"/>
          </a:xfrm>
        </p:spPr>
        <p:txBody>
          <a:bodyPr/>
          <a:lstStyle/>
          <a:p>
            <a:r>
              <a:rPr kumimoji="0" lang="ru-RU" sz="2400" b="1">
                <a:effectLst/>
              </a:rPr>
              <a:t>Technical Approach and Methodology</a:t>
            </a:r>
            <a:endParaRPr kumimoji="0" lang="ru-RU" sz="3200"/>
          </a:p>
        </p:txBody>
      </p:sp>
      <p:sp>
        <p:nvSpPr>
          <p:cNvPr id="32771" name="Rectangle 3"/>
          <p:cNvSpPr>
            <a:spLocks noGrp="1" noChangeArrowheads="1"/>
          </p:cNvSpPr>
          <p:nvPr>
            <p:ph type="body" idx="1"/>
          </p:nvPr>
        </p:nvSpPr>
        <p:spPr>
          <a:xfrm>
            <a:off x="457200" y="1143000"/>
            <a:ext cx="8382000" cy="5029200"/>
          </a:xfrm>
        </p:spPr>
        <p:txBody>
          <a:bodyPr/>
          <a:lstStyle/>
          <a:p>
            <a:pPr algn="just">
              <a:spcBef>
                <a:spcPts val="300"/>
              </a:spcBef>
              <a:spcAft>
                <a:spcPts val="300"/>
              </a:spcAft>
            </a:pPr>
            <a:r>
              <a:rPr lang="ru-RU" sz="1600" b="0"/>
              <a:t>During the material property creep experiments there will be two or three tests per temperature and stress level to evaluate the scatter of the mechanical properties. Some of these tests will be carried out at the same conditions (stress and temperature) which correspond to the test conditions of the French vessel 16MND5 steel, to allow a direct comparison of these steels.</a:t>
            </a:r>
          </a:p>
          <a:p>
            <a:pPr algn="just">
              <a:spcBef>
                <a:spcPts val="300"/>
              </a:spcBef>
              <a:spcAft>
                <a:spcPts val="300"/>
              </a:spcAft>
            </a:pPr>
            <a:endParaRPr lang="ru-RU" sz="1600" b="0"/>
          </a:p>
          <a:p>
            <a:pPr algn="just">
              <a:spcBef>
                <a:spcPts val="300"/>
              </a:spcBef>
              <a:spcAft>
                <a:spcPts val="300"/>
              </a:spcAft>
            </a:pPr>
            <a:r>
              <a:rPr lang="ru-RU" sz="1600" b="0"/>
              <a:t>The appropriate tests for determination of the ordinary mechanical properties of the VVER vessel steel will be carried out with tensile rate ~20 mm/min to avoid relaxation due to the creep during testing.</a:t>
            </a:r>
          </a:p>
          <a:p>
            <a:pPr algn="just">
              <a:spcBef>
                <a:spcPts val="300"/>
              </a:spcBef>
              <a:spcAft>
                <a:spcPts val="300"/>
              </a:spcAft>
            </a:pPr>
            <a:endParaRPr lang="ru-RU" sz="1600" b="0"/>
          </a:p>
          <a:p>
            <a:pPr algn="just">
              <a:spcBef>
                <a:spcPts val="300"/>
              </a:spcBef>
              <a:spcAft>
                <a:spcPts val="300"/>
              </a:spcAft>
            </a:pPr>
            <a:r>
              <a:rPr lang="ru-RU" sz="1600" b="0"/>
              <a:t>Within the framework of present project it is supposed to carry out the material property tests of this steel for two cases of the sample fabrication: the test specimens fabricated of the original VVER vessel steel (case #1) and manufactured of the vessel models after testing (case #2). </a:t>
            </a:r>
          </a:p>
          <a:p>
            <a:pPr algn="just">
              <a:spcBef>
                <a:spcPts val="300"/>
              </a:spcBef>
              <a:spcAft>
                <a:spcPts val="300"/>
              </a:spcAft>
            </a:pPr>
            <a:r>
              <a:rPr lang="ru-RU" sz="1600" b="0"/>
              <a:t>The results of the 2-nd case tests will allow to estimate the influence of the prior heating and accumulative damage (as a result of the creep of the vessel model during the test) on the creep strength of the VVER vessel steel. </a:t>
            </a:r>
            <a:endParaRPr kumimoji="0" lang="ru-RU" sz="16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04800"/>
            <a:ext cx="4572000" cy="609600"/>
          </a:xfrm>
        </p:spPr>
        <p:txBody>
          <a:bodyPr/>
          <a:lstStyle/>
          <a:p>
            <a:r>
              <a:rPr kumimoji="0" lang="ru-RU" sz="2400" b="1">
                <a:solidFill>
                  <a:schemeClr val="tx1"/>
                </a:solidFill>
                <a:effectLst/>
              </a:rPr>
              <a:t>Managerial responsibilities</a:t>
            </a:r>
            <a:endParaRPr kumimoji="0" lang="ru-RU">
              <a:solidFill>
                <a:schemeClr val="tx1"/>
              </a:solidFill>
              <a:effectLst/>
            </a:endParaRPr>
          </a:p>
        </p:txBody>
      </p:sp>
      <p:pic>
        <p:nvPicPr>
          <p:cNvPr id="44036" name="Picture 4" descr="mang_en7.gif"/>
          <p:cNvPicPr>
            <a:picLocks noChangeAspect="1" noChangeArrowheads="1"/>
          </p:cNvPicPr>
          <p:nvPr>
            <p:ph type="dgm" idx="1"/>
          </p:nvPr>
        </p:nvPicPr>
        <p:blipFill>
          <a:blip r:embed="rId2">
            <a:extLst>
              <a:ext uri="{28A0092B-C50C-407E-A947-70E740481C1C}">
                <a14:useLocalDpi xmlns:a14="http://schemas.microsoft.com/office/drawing/2010/main" val="0"/>
              </a:ext>
            </a:extLst>
          </a:blip>
          <a:srcRect/>
          <a:stretch>
            <a:fillRect/>
          </a:stretch>
        </p:blipFill>
        <p:spPr>
          <a:xfrm>
            <a:off x="609600" y="990600"/>
            <a:ext cx="8305800" cy="5407025"/>
          </a:xfr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838200" y="1371600"/>
            <a:ext cx="7772400" cy="2895600"/>
          </a:xfrm>
        </p:spPr>
        <p:txBody>
          <a:bodyPr/>
          <a:lstStyle/>
          <a:p>
            <a:pPr algn="ctr"/>
            <a:r>
              <a:rPr lang="ru-RU" sz="4800"/>
              <a:t>Thank You!</a:t>
            </a:r>
            <a:r>
              <a:rPr lang="ru-RU"/>
              <a:t/>
            </a:r>
            <a:br>
              <a:rPr lang="ru-RU"/>
            </a:br>
            <a:r>
              <a:rPr lang="ru-RU"/>
              <a:t/>
            </a:r>
            <a:br>
              <a:rPr lang="ru-RU"/>
            </a:br>
            <a:r>
              <a:rPr lang="ru-RU"/>
              <a:t/>
            </a:r>
            <a:br>
              <a:rPr lang="ru-RU"/>
            </a:br>
            <a:r>
              <a:rPr lang="ru-RU"/>
              <a:t>End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457200"/>
          </a:xfrm>
        </p:spPr>
        <p:txBody>
          <a:bodyPr/>
          <a:lstStyle/>
          <a:p>
            <a:r>
              <a:rPr kumimoji="0" lang="ru-RU" sz="2400">
                <a:solidFill>
                  <a:schemeClr val="tx1"/>
                </a:solidFill>
                <a:effectLst/>
              </a:rPr>
              <a:t>Collaborators:</a:t>
            </a:r>
            <a:endParaRPr kumimoji="0" lang="ru-RU">
              <a:solidFill>
                <a:schemeClr val="tx1"/>
              </a:solidFill>
              <a:effectLst/>
            </a:endParaRPr>
          </a:p>
        </p:txBody>
      </p:sp>
      <p:sp>
        <p:nvSpPr>
          <p:cNvPr id="22531" name="Rectangle 3"/>
          <p:cNvSpPr>
            <a:spLocks noGrp="1" noChangeArrowheads="1"/>
          </p:cNvSpPr>
          <p:nvPr>
            <p:ph type="body" idx="1"/>
          </p:nvPr>
        </p:nvSpPr>
        <p:spPr>
          <a:xfrm>
            <a:off x="609600" y="1295400"/>
            <a:ext cx="8153400" cy="4800600"/>
          </a:xfrm>
        </p:spPr>
        <p:txBody>
          <a:bodyPr/>
          <a:lstStyle/>
          <a:p>
            <a:r>
              <a:rPr kumimoji="0" lang="de-DE" sz="1800" b="0"/>
              <a:t>Material and Components Safety Department, Institut fur Sicherheitsforschung, Forschungszentrum Rossendorf (Germany)</a:t>
            </a:r>
          </a:p>
          <a:p>
            <a:r>
              <a:rPr kumimoji="0" lang="ru-RU" sz="1800" b="0"/>
              <a:t>Department of Engineering Physics, College of Engineering, University of Wisconsin (USA)</a:t>
            </a:r>
          </a:p>
          <a:p>
            <a:r>
              <a:rPr kumimoji="0" lang="de-DE" sz="1800" b="0"/>
              <a:t>Forschungszentrum Karlsruhe GmbH (Germany)</a:t>
            </a:r>
          </a:p>
          <a:p>
            <a:r>
              <a:rPr kumimoji="0" lang="ru-RU" sz="1800" b="0"/>
              <a:t>Institute of Nuclear Technology, Institute of Nuclear Safety System, Incorporated (Japan)</a:t>
            </a:r>
          </a:p>
          <a:p>
            <a:r>
              <a:rPr kumimoji="0" lang="ru-RU" sz="1800" b="0"/>
              <a:t>Division of Nuclear Power Safety, Department of Physics, Royal Institute of Technology (Sweden)</a:t>
            </a:r>
          </a:p>
          <a:p>
            <a:r>
              <a:rPr kumimoji="0" lang="ru-RU" sz="1800" b="0"/>
              <a:t> EC JRC, Institute for Transuranium Elements (Karlsruhe), Hot Cell Technology (</a:t>
            </a:r>
            <a:r>
              <a:rPr kumimoji="0" lang="de-DE" sz="1800" b="0"/>
              <a:t>Germany</a:t>
            </a:r>
            <a:r>
              <a:rPr kumimoji="0" lang="ru-RU" sz="1800" b="0"/>
              <a:t>)</a:t>
            </a:r>
          </a:p>
          <a:p>
            <a:r>
              <a:rPr kumimoji="0" lang="ru-RU" sz="1800" b="0"/>
              <a:t>CEA Saclay, DEN/DANS/DM2S/SEMT, Laboratoire de Mecanique Systeme et Simulation (France)</a:t>
            </a:r>
          </a:p>
          <a:p>
            <a:r>
              <a:rPr kumimoji="0" lang="ru-RU" sz="1800" b="0"/>
              <a:t>Mechanical &amp; Nuclear Engineering, The Pennsylvania State University (USA)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04800"/>
            <a:ext cx="7772400" cy="609600"/>
          </a:xfrm>
        </p:spPr>
        <p:txBody>
          <a:bodyPr/>
          <a:lstStyle/>
          <a:p>
            <a:r>
              <a:rPr kumimoji="0" lang="ru-RU" sz="2400" b="1">
                <a:solidFill>
                  <a:schemeClr val="tx1"/>
                </a:solidFill>
                <a:effectLst/>
              </a:rPr>
              <a:t>The overall objective of this project:</a:t>
            </a:r>
            <a:r>
              <a:rPr kumimoji="0" lang="ru-RU">
                <a:solidFill>
                  <a:schemeClr val="tx1"/>
                </a:solidFill>
                <a:effectLst/>
              </a:rPr>
              <a:t> </a:t>
            </a:r>
          </a:p>
        </p:txBody>
      </p:sp>
      <p:sp>
        <p:nvSpPr>
          <p:cNvPr id="21507" name="Rectangle 3"/>
          <p:cNvSpPr>
            <a:spLocks noGrp="1" noChangeArrowheads="1"/>
          </p:cNvSpPr>
          <p:nvPr>
            <p:ph type="body" idx="1"/>
          </p:nvPr>
        </p:nvSpPr>
        <p:spPr>
          <a:xfrm>
            <a:off x="533400" y="914400"/>
            <a:ext cx="8001000" cy="5486400"/>
          </a:xfrm>
        </p:spPr>
        <p:txBody>
          <a:bodyPr/>
          <a:lstStyle/>
          <a:p>
            <a:pPr algn="just">
              <a:spcBef>
                <a:spcPts val="300"/>
              </a:spcBef>
              <a:spcAft>
                <a:spcPts val="300"/>
              </a:spcAft>
            </a:pPr>
            <a:r>
              <a:rPr lang="ru-RU" sz="1800" b="0"/>
              <a:t>the experimental and numerical study of the VVER-440 LH reactor vessel scale models within transient thermal and its overpressure loading which correspond to realistic SA scenarios accompanied by the high-temperature heating, creep deformation of the reactor vessel. </a:t>
            </a:r>
          </a:p>
          <a:p>
            <a:endParaRPr lang="ru-RU" sz="1800" b="0">
              <a:latin typeface="Times New Roman" pitchFamily="18" charset="-52"/>
            </a:endParaRPr>
          </a:p>
          <a:p>
            <a:pPr algn="just">
              <a:spcBef>
                <a:spcPts val="300"/>
              </a:spcBef>
              <a:spcAft>
                <a:spcPts val="300"/>
              </a:spcAft>
            </a:pPr>
            <a:r>
              <a:rPr lang="ru-RU" sz="2000" b="0">
                <a:latin typeface="Times New Roman" pitchFamily="18" charset="-52"/>
              </a:rPr>
              <a:t>The necessity of suggested project is determined by:</a:t>
            </a:r>
            <a:r>
              <a:rPr lang="ru-RU" sz="1800" b="0">
                <a:latin typeface="Times New Roman" pitchFamily="18" charset="-52"/>
              </a:rPr>
              <a:t> </a:t>
            </a:r>
          </a:p>
          <a:p>
            <a:pPr lvl="1" algn="just">
              <a:spcBef>
                <a:spcPts val="300"/>
              </a:spcBef>
              <a:spcAft>
                <a:spcPts val="300"/>
              </a:spcAft>
            </a:pPr>
            <a:r>
              <a:rPr lang="ru-RU" sz="1600" b="0"/>
              <a:t>a lack of the experimental data on the VVER-440 vessel deformation and failure because of the high-temperature creep phenomenon of the vessel steel. These experimental data are necessary to straighten out the real behaviour of the VVER vessel during SA, as well as for the verification of the computer SA codes; </a:t>
            </a:r>
          </a:p>
          <a:p>
            <a:pPr lvl="1" algn="just">
              <a:spcBef>
                <a:spcPts val="300"/>
              </a:spcBef>
              <a:spcAft>
                <a:spcPts val="300"/>
              </a:spcAft>
            </a:pPr>
            <a:r>
              <a:rPr lang="ru-RU" sz="1600" b="0"/>
              <a:t>achievement of the project’s tasks will permit to reduce the conservatism of the numerical simulations associated with VVER safety, and also to elaborate and to carry out all necessary actions for SA management strategy;</a:t>
            </a:r>
          </a:p>
          <a:p>
            <a:pPr lvl="1" algn="just">
              <a:spcBef>
                <a:spcPts val="300"/>
              </a:spcBef>
              <a:spcAft>
                <a:spcPts val="300"/>
              </a:spcAft>
            </a:pPr>
            <a:r>
              <a:rPr lang="ru-RU" sz="1600" b="0"/>
              <a:t>the material property creep tests of the 15Kh2NMFA vessel steel samples shall permit to define more precisely and to complete available data on its creep and failure, and to clarify the constitutive creep model and ordinary mechanical characteristics of this steel also.</a:t>
            </a:r>
          </a:p>
          <a:p>
            <a:endParaRPr kumimoji="0" lang="ru-RU" sz="1600" b="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ph type="title"/>
          </p:nvPr>
        </p:nvSpPr>
        <p:spPr>
          <a:xfrm>
            <a:off x="533400" y="381000"/>
            <a:ext cx="7772400" cy="609600"/>
          </a:xfrm>
          <a:noFill/>
          <a:ln/>
        </p:spPr>
        <p:txBody>
          <a:bodyPr/>
          <a:lstStyle/>
          <a:p>
            <a:r>
              <a:rPr lang="ru-RU" sz="2400" b="1"/>
              <a:t>The project efforts are focused on the following problems:</a:t>
            </a:r>
            <a:endParaRPr lang="ru-RU"/>
          </a:p>
        </p:txBody>
      </p:sp>
      <p:sp>
        <p:nvSpPr>
          <p:cNvPr id="5123" name="Rectangle 3"/>
          <p:cNvSpPr>
            <a:spLocks noChangeArrowheads="1"/>
          </p:cNvSpPr>
          <p:nvPr>
            <p:ph type="body" idx="1"/>
          </p:nvPr>
        </p:nvSpPr>
        <p:spPr>
          <a:xfrm>
            <a:off x="533400" y="990600"/>
            <a:ext cx="7924800" cy="5562600"/>
          </a:xfrm>
          <a:noFill/>
          <a:ln/>
        </p:spPr>
        <p:txBody>
          <a:bodyPr/>
          <a:lstStyle/>
          <a:p>
            <a:r>
              <a:rPr kumimoji="0" lang="ru-RU" sz="1600" b="0"/>
              <a:t>- the designing and construction of the test facility for test examinations of the VVER-440 vessel scale models on the conditions which correspond to SA in the VVER;</a:t>
            </a:r>
          </a:p>
          <a:p>
            <a:endParaRPr kumimoji="0" lang="ru-RU" sz="1600" b="0"/>
          </a:p>
          <a:p>
            <a:r>
              <a:rPr kumimoji="0" lang="ru-RU" sz="1600" b="0"/>
              <a:t>- manufacturing of the VVER-440 reactor vessel scale models (scale 1:5) . Material and technology, as well as thermal treatment have to correspond the same conditions of the regular VVER vessels manufacturing;</a:t>
            </a:r>
          </a:p>
          <a:p>
            <a:endParaRPr kumimoji="0" lang="ru-RU" sz="1600" b="0"/>
          </a:p>
          <a:p>
            <a:r>
              <a:rPr kumimoji="0" lang="ru-RU" sz="1600" b="0"/>
              <a:t>- pursuance of the material creep test experiments with samples from the VVER vessel steel on the time range 2-50 h and temperature range 700 - 1200 C to receive the creep data for refinement of the constitutive creep model and ordinary mechanical characteristics of this steel;</a:t>
            </a:r>
          </a:p>
          <a:p>
            <a:endParaRPr lang="ru-RU" sz="1600"/>
          </a:p>
          <a:p>
            <a:r>
              <a:rPr lang="ru-RU" sz="1600"/>
              <a:t>- </a:t>
            </a:r>
            <a:r>
              <a:rPr kumimoji="0" lang="ru-RU" sz="1600" b="0"/>
              <a:t>the carrying out the scale experiments with VVER vessel models on the high-temperature heat-up and creep deformation of the vessel;</a:t>
            </a:r>
          </a:p>
          <a:p>
            <a:endParaRPr kumimoji="0" lang="ru-RU" sz="1600" b="0"/>
          </a:p>
          <a:p>
            <a:r>
              <a:rPr kumimoji="0" lang="ru-RU" sz="1600" b="0"/>
              <a:t>- the mathematical treatment and analysis of scale experiments, carrying out the numerical pre- and post-test structural analyses of scale experiments with vessel models by means of domestic code ATM-VVR and also by commercial codes MSC.Marc, MELCOR, RELAP/SCDAP for validation of the mathematical models implemented in these codes.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381000"/>
            <a:ext cx="7848600" cy="762000"/>
          </a:xfrm>
        </p:spPr>
        <p:txBody>
          <a:bodyPr/>
          <a:lstStyle/>
          <a:p>
            <a:r>
              <a:rPr kumimoji="0" lang="ru-RU" sz="2400" b="1">
                <a:solidFill>
                  <a:schemeClr val="tx1"/>
                </a:solidFill>
                <a:effectLst/>
              </a:rPr>
              <a:t>Expected Results. </a:t>
            </a:r>
            <a:br>
              <a:rPr kumimoji="0" lang="ru-RU" sz="2400" b="1">
                <a:solidFill>
                  <a:schemeClr val="tx1"/>
                </a:solidFill>
                <a:effectLst/>
              </a:rPr>
            </a:br>
            <a:r>
              <a:rPr kumimoji="0" lang="ru-RU" sz="2400" b="1">
                <a:solidFill>
                  <a:schemeClr val="tx1"/>
                </a:solidFill>
                <a:effectLst/>
              </a:rPr>
              <a:t>	</a:t>
            </a:r>
            <a:r>
              <a:rPr lang="ru-RU" sz="1600" b="1">
                <a:latin typeface="Arial" charset="0"/>
              </a:rPr>
              <a:t>In the course of fulfillment of the given project it is supposed to 		receive the following results:</a:t>
            </a:r>
            <a:r>
              <a:rPr kumimoji="0" lang="ru-RU" sz="1600">
                <a:solidFill>
                  <a:schemeClr val="tx1"/>
                </a:solidFill>
                <a:effectLst/>
              </a:rPr>
              <a:t> </a:t>
            </a:r>
            <a:endParaRPr kumimoji="0" lang="ru-RU">
              <a:solidFill>
                <a:schemeClr val="tx1"/>
              </a:solidFill>
              <a:effectLst/>
            </a:endParaRPr>
          </a:p>
        </p:txBody>
      </p:sp>
      <p:sp>
        <p:nvSpPr>
          <p:cNvPr id="28675" name="Rectangle 3"/>
          <p:cNvSpPr>
            <a:spLocks noGrp="1" noChangeArrowheads="1"/>
          </p:cNvSpPr>
          <p:nvPr>
            <p:ph type="body" idx="1"/>
          </p:nvPr>
        </p:nvSpPr>
        <p:spPr>
          <a:xfrm>
            <a:off x="533400" y="1295400"/>
            <a:ext cx="8229600" cy="5105400"/>
          </a:xfrm>
        </p:spPr>
        <p:txBody>
          <a:bodyPr/>
          <a:lstStyle/>
          <a:p>
            <a:pPr algn="just">
              <a:spcBef>
                <a:spcPts val="300"/>
              </a:spcBef>
              <a:spcAft>
                <a:spcPts val="300"/>
              </a:spcAft>
            </a:pPr>
            <a:r>
              <a:rPr lang="ru-RU" sz="1600" b="0"/>
              <a:t>- experimental data on the creep behaviour, heat up and failure of the VVER-440 vessel scale models that will enlarge the current knowledge about the VVER behaviour and the essence of the governing thermal and creep processes during this SA stage;</a:t>
            </a:r>
          </a:p>
          <a:p>
            <a:pPr algn="just">
              <a:spcBef>
                <a:spcPts val="300"/>
              </a:spcBef>
              <a:spcAft>
                <a:spcPts val="300"/>
              </a:spcAft>
            </a:pPr>
            <a:endParaRPr lang="ru-RU" sz="1600" b="0"/>
          </a:p>
          <a:p>
            <a:pPr algn="just">
              <a:spcBef>
                <a:spcPts val="300"/>
              </a:spcBef>
              <a:spcAft>
                <a:spcPts val="300"/>
              </a:spcAft>
            </a:pPr>
            <a:r>
              <a:rPr lang="ru-RU" sz="1600" b="0"/>
              <a:t>- experimental data received in the course of the VVER vessel model tests will be used as a basis for verification of the thermo-mechanical numerical codes (native and western commercial), which are used in the safety assessment in SA and SA management strategy for NPPs with vessel type reactors; </a:t>
            </a:r>
          </a:p>
          <a:p>
            <a:pPr algn="just">
              <a:spcBef>
                <a:spcPts val="300"/>
              </a:spcBef>
              <a:spcAft>
                <a:spcPts val="300"/>
              </a:spcAft>
            </a:pPr>
            <a:endParaRPr lang="ru-RU" sz="1600" b="0"/>
          </a:p>
          <a:p>
            <a:pPr algn="just">
              <a:spcBef>
                <a:spcPts val="300"/>
              </a:spcBef>
              <a:spcAft>
                <a:spcPts val="300"/>
              </a:spcAft>
            </a:pPr>
            <a:r>
              <a:rPr lang="ru-RU" sz="1600" b="0"/>
              <a:t>- the material property creep test results of the 15Kh2NMFA vessel steel samples will permit to obtain an additional material property of the VVER vessel steel in the range of 700 to 1200 С and failure times from 2 to 50 hours (as a basic to clarify the constitutive creep model of this steel);</a:t>
            </a:r>
          </a:p>
          <a:p>
            <a:pPr algn="just">
              <a:spcBef>
                <a:spcPts val="300"/>
              </a:spcBef>
              <a:spcAft>
                <a:spcPts val="300"/>
              </a:spcAft>
            </a:pPr>
            <a:endParaRPr kumimoji="0" lang="ru-RU" sz="1600" b="0"/>
          </a:p>
          <a:p>
            <a:pPr algn="just">
              <a:spcBef>
                <a:spcPts val="300"/>
              </a:spcBef>
              <a:spcAft>
                <a:spcPts val="300"/>
              </a:spcAft>
            </a:pPr>
            <a:r>
              <a:rPr kumimoji="0" lang="ru-RU" sz="1600" b="0"/>
              <a:t>- data of the VVER-440 vessel scale model tests will give the possibility to perform preliminary comparison of the computing possibilities of the numerical thermo-mechanical codes.</a:t>
            </a: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81000"/>
            <a:ext cx="7924800" cy="1143000"/>
          </a:xfrm>
        </p:spPr>
        <p:txBody>
          <a:bodyPr/>
          <a:lstStyle/>
          <a:p>
            <a:r>
              <a:rPr kumimoji="0" lang="ru-RU" sz="2400">
                <a:solidFill>
                  <a:schemeClr val="tx1"/>
                </a:solidFill>
                <a:effectLst/>
              </a:rPr>
              <a:t>Main Project Tasks. </a:t>
            </a:r>
            <a:r>
              <a:rPr kumimoji="0" lang="ru-RU" sz="2000">
                <a:solidFill>
                  <a:schemeClr val="tx1"/>
                </a:solidFill>
                <a:effectLst/>
              </a:rPr>
              <a:t/>
            </a:r>
            <a:br>
              <a:rPr kumimoji="0" lang="ru-RU" sz="2000">
                <a:solidFill>
                  <a:schemeClr val="tx1"/>
                </a:solidFill>
                <a:effectLst/>
              </a:rPr>
            </a:br>
            <a:r>
              <a:rPr kumimoji="0" lang="ru-RU" sz="2000">
                <a:solidFill>
                  <a:schemeClr val="tx1"/>
                </a:solidFill>
                <a:effectLst/>
              </a:rPr>
              <a:t/>
            </a:r>
            <a:br>
              <a:rPr kumimoji="0" lang="ru-RU" sz="2000">
                <a:solidFill>
                  <a:schemeClr val="tx1"/>
                </a:solidFill>
                <a:effectLst/>
              </a:rPr>
            </a:br>
            <a:r>
              <a:rPr kumimoji="0" lang="ru-RU" sz="1800">
                <a:solidFill>
                  <a:schemeClr val="tx1"/>
                </a:solidFill>
                <a:effectLst/>
                <a:latin typeface="Arial" charset="0"/>
              </a:rPr>
              <a:t>The work in the course of this project might be presented in the form of several interrelated tasks:</a:t>
            </a:r>
            <a:r>
              <a:rPr kumimoji="0" lang="ru-RU" sz="2000">
                <a:solidFill>
                  <a:schemeClr val="tx1"/>
                </a:solidFill>
                <a:effectLst/>
              </a:rPr>
              <a:t> </a:t>
            </a:r>
            <a:endParaRPr kumimoji="0" lang="ru-RU">
              <a:solidFill>
                <a:schemeClr val="tx1"/>
              </a:solidFill>
              <a:effectLst/>
            </a:endParaRPr>
          </a:p>
        </p:txBody>
      </p:sp>
      <p:sp>
        <p:nvSpPr>
          <p:cNvPr id="29699" name="Rectangle 3"/>
          <p:cNvSpPr>
            <a:spLocks noGrp="1" noChangeArrowheads="1"/>
          </p:cNvSpPr>
          <p:nvPr>
            <p:ph type="body" idx="1"/>
          </p:nvPr>
        </p:nvSpPr>
        <p:spPr>
          <a:xfrm>
            <a:off x="609600" y="1828800"/>
            <a:ext cx="7848600" cy="4419600"/>
          </a:xfrm>
        </p:spPr>
        <p:txBody>
          <a:bodyPr/>
          <a:lstStyle/>
          <a:p>
            <a:r>
              <a:rPr kumimoji="0" lang="ru-RU" sz="2000"/>
              <a:t>Task “A”:</a:t>
            </a:r>
            <a:r>
              <a:rPr kumimoji="0" lang="ru-RU" sz="1600"/>
              <a:t> </a:t>
            </a:r>
            <a:r>
              <a:rPr kumimoji="0" lang="ru-RU" sz="1600" b="0"/>
              <a:t>analytical studies that include: </a:t>
            </a:r>
          </a:p>
          <a:p>
            <a:endParaRPr kumimoji="0" lang="ru-RU" sz="1600" b="0"/>
          </a:p>
          <a:p>
            <a:r>
              <a:rPr kumimoji="0" lang="ru-RU" sz="1600" b="0"/>
              <a:t>- the choosing of the accident scenarios and test conditions of the scale experiments; </a:t>
            </a:r>
          </a:p>
          <a:p>
            <a:r>
              <a:rPr kumimoji="0" lang="ru-RU" sz="1600" b="0"/>
              <a:t>- carrying out of the pre- and post-tests of the scale experiments</a:t>
            </a:r>
          </a:p>
          <a:p>
            <a:endParaRPr kumimoji="0" lang="ru-RU" sz="1600" b="0"/>
          </a:p>
          <a:p>
            <a:r>
              <a:rPr kumimoji="0" lang="ru-RU" sz="1600" b="0"/>
              <a:t>  </a:t>
            </a:r>
            <a:r>
              <a:rPr kumimoji="0" lang="ru-RU" sz="1800" b="0"/>
              <a:t>Expected Results:</a:t>
            </a:r>
          </a:p>
          <a:p>
            <a:endParaRPr kumimoji="0" lang="ru-RU" sz="1600" b="0"/>
          </a:p>
          <a:p>
            <a:r>
              <a:rPr kumimoji="0" lang="ru-RU" sz="1600" b="0"/>
              <a:t>- SA scenarios and SA conditions will be reproduced during the scale experiments with VVER vessel models;</a:t>
            </a:r>
          </a:p>
          <a:p>
            <a:endParaRPr kumimoji="0" lang="ru-RU" sz="1600" b="0"/>
          </a:p>
          <a:p>
            <a:r>
              <a:rPr kumimoji="0" lang="ru-RU" sz="1600" b="0"/>
              <a:t>- Expected thermal and deformation behaviour of the vessel models (as a result of the pre-test calculations) during the scale tests, and the post-test calculation results of the performed experiments on the VVER vessel scale models</a:t>
            </a:r>
            <a:r>
              <a:rPr kumimoji="0" lang="ru-RU" sz="1600"/>
              <a:t> </a:t>
            </a:r>
          </a:p>
          <a:p>
            <a:endParaRPr kumimoji="0" lang="ru-RU"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685800"/>
          </a:xfrm>
        </p:spPr>
        <p:txBody>
          <a:bodyPr/>
          <a:lstStyle/>
          <a:p>
            <a:r>
              <a:rPr kumimoji="0" lang="ru-RU" sz="2400">
                <a:solidFill>
                  <a:schemeClr val="tx1"/>
                </a:solidFill>
                <a:effectLst/>
              </a:rPr>
              <a:t>Technical Approach and Methodology</a:t>
            </a:r>
          </a:p>
        </p:txBody>
      </p:sp>
      <p:sp>
        <p:nvSpPr>
          <p:cNvPr id="33795" name="Rectangle 3"/>
          <p:cNvSpPr>
            <a:spLocks noGrp="1" noChangeArrowheads="1"/>
          </p:cNvSpPr>
          <p:nvPr>
            <p:ph type="body" idx="1"/>
          </p:nvPr>
        </p:nvSpPr>
        <p:spPr>
          <a:xfrm>
            <a:off x="609600" y="1143000"/>
            <a:ext cx="7924800" cy="4419600"/>
          </a:xfrm>
        </p:spPr>
        <p:txBody>
          <a:bodyPr/>
          <a:lstStyle/>
          <a:p>
            <a:pPr algn="just">
              <a:spcBef>
                <a:spcPts val="300"/>
              </a:spcBef>
              <a:spcAft>
                <a:spcPts val="300"/>
              </a:spcAft>
            </a:pPr>
            <a:r>
              <a:rPr lang="ru-RU" sz="1600" b="0"/>
              <a:t>Within the framework of the project is planned to consider </a:t>
            </a:r>
            <a:r>
              <a:rPr lang="ru-RU" sz="1600"/>
              <a:t>three SA scenarios</a:t>
            </a:r>
            <a:r>
              <a:rPr lang="ru-RU" sz="1600" b="0">
                <a:solidFill>
                  <a:schemeClr val="hlink"/>
                </a:solidFill>
              </a:rPr>
              <a:t> </a:t>
            </a:r>
            <a:r>
              <a:rPr lang="ru-RU" sz="1600" b="0"/>
              <a:t>in VVER-440, which conditions will be reproduced on the scale experiments with vessel models.</a:t>
            </a:r>
          </a:p>
          <a:p>
            <a:pPr algn="just">
              <a:spcBef>
                <a:spcPts val="300"/>
              </a:spcBef>
              <a:spcAft>
                <a:spcPts val="300"/>
              </a:spcAft>
            </a:pPr>
            <a:endParaRPr lang="ru-RU" sz="1600" b="0"/>
          </a:p>
          <a:p>
            <a:pPr algn="just">
              <a:spcBef>
                <a:spcPts val="300"/>
              </a:spcBef>
              <a:spcAft>
                <a:spcPts val="300"/>
              </a:spcAft>
            </a:pPr>
            <a:r>
              <a:rPr lang="ru-RU" sz="1600" b="0"/>
              <a:t>- The numerical simulations associated with choosing the test conditions of the VVER-440 scale vessel models, will be carried out by means of the RELAP/SCDAP and MELCOR codes. </a:t>
            </a:r>
          </a:p>
          <a:p>
            <a:pPr algn="just">
              <a:spcBef>
                <a:spcPts val="300"/>
              </a:spcBef>
              <a:spcAft>
                <a:spcPts val="300"/>
              </a:spcAft>
            </a:pPr>
            <a:endParaRPr lang="ru-RU" sz="1600" b="0"/>
          </a:p>
          <a:p>
            <a:pPr algn="just">
              <a:spcBef>
                <a:spcPts val="300"/>
              </a:spcBef>
              <a:spcAft>
                <a:spcPts val="300"/>
              </a:spcAft>
            </a:pPr>
            <a:r>
              <a:rPr lang="ru-RU" sz="1600" b="0"/>
              <a:t>- Pre-test simulations of the vessel models behaviour during scale experiments for the chosen SA scenarios will be carried out by means of the various codes at the project participants disposal. </a:t>
            </a:r>
          </a:p>
          <a:p>
            <a:pPr algn="just">
              <a:spcBef>
                <a:spcPts val="300"/>
              </a:spcBef>
              <a:spcAft>
                <a:spcPts val="300"/>
              </a:spcAft>
            </a:pPr>
            <a:endParaRPr lang="ru-RU" sz="1600" b="0"/>
          </a:p>
          <a:p>
            <a:pPr algn="just">
              <a:spcBef>
                <a:spcPts val="300"/>
              </a:spcBef>
              <a:spcAft>
                <a:spcPts val="300"/>
              </a:spcAft>
            </a:pPr>
            <a:r>
              <a:rPr lang="ru-RU" sz="1600" b="0"/>
              <a:t>Both the thermal history of the tested vessel model and the load conditions during scale experiments will be used as the basis for post-test numerical simulations.</a:t>
            </a:r>
          </a:p>
          <a:p>
            <a:pPr algn="just">
              <a:spcBef>
                <a:spcPts val="300"/>
              </a:spcBef>
              <a:spcAft>
                <a:spcPts val="300"/>
              </a:spcAft>
            </a:pPr>
            <a:endParaRPr lang="ru-RU" sz="1600" b="0"/>
          </a:p>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3400" y="609600"/>
            <a:ext cx="7696200" cy="4572000"/>
          </a:xfrm>
        </p:spPr>
        <p:txBody>
          <a:bodyPr/>
          <a:lstStyle/>
          <a:p>
            <a:r>
              <a:rPr kumimoji="0" lang="ru-RU" sz="1800"/>
              <a:t>Task “B”: </a:t>
            </a:r>
            <a:r>
              <a:rPr kumimoji="0" lang="ru-RU" sz="1600" b="0"/>
              <a:t>development and manufacturing of the experimental test facility and supporting systems for the VVER scale vessel models testing</a:t>
            </a:r>
          </a:p>
          <a:p>
            <a:endParaRPr kumimoji="0" lang="ru-RU" sz="1600" b="0"/>
          </a:p>
          <a:p>
            <a:endParaRPr kumimoji="0" lang="ru-RU" sz="1600" b="0"/>
          </a:p>
          <a:p>
            <a:r>
              <a:rPr kumimoji="0" lang="ru-RU" sz="1800" b="0"/>
              <a:t>Expected Results:</a:t>
            </a:r>
          </a:p>
          <a:p>
            <a:endParaRPr kumimoji="0" lang="ru-RU" sz="1600" b="0"/>
          </a:p>
          <a:p>
            <a:r>
              <a:rPr kumimoji="0" lang="ru-RU" sz="1600" b="0"/>
              <a:t>- Produced experimental test facility and its components;</a:t>
            </a:r>
          </a:p>
          <a:p>
            <a:endParaRPr kumimoji="0" lang="ru-RU" sz="1600" b="0"/>
          </a:p>
          <a:p>
            <a:r>
              <a:rPr kumimoji="0" lang="ru-RU" sz="1600" b="0"/>
              <a:t>- Produced VVER-440 vessel scale models;</a:t>
            </a:r>
          </a:p>
          <a:p>
            <a:endParaRPr kumimoji="0" lang="ru-RU" sz="1600" b="0"/>
          </a:p>
          <a:p>
            <a:r>
              <a:rPr kumimoji="0" lang="ru-RU" sz="1600" b="0"/>
              <a:t>- Produced test facility control system and DAS and its assembling on the test installation</a:t>
            </a:r>
          </a:p>
          <a:p>
            <a:endParaRPr kumimoji="0" lang="ru-RU"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304800"/>
            <a:ext cx="7772400" cy="762000"/>
          </a:xfrm>
        </p:spPr>
        <p:txBody>
          <a:bodyPr/>
          <a:lstStyle/>
          <a:p>
            <a:r>
              <a:rPr kumimoji="0" lang="ru-RU" sz="2400">
                <a:solidFill>
                  <a:schemeClr val="tx1"/>
                </a:solidFill>
                <a:effectLst/>
              </a:rPr>
              <a:t>Technical Approach and Methodology</a:t>
            </a:r>
          </a:p>
        </p:txBody>
      </p:sp>
      <p:sp>
        <p:nvSpPr>
          <p:cNvPr id="34819" name="Rectangle 3"/>
          <p:cNvSpPr>
            <a:spLocks noGrp="1" noChangeArrowheads="1"/>
          </p:cNvSpPr>
          <p:nvPr>
            <p:ph type="body" idx="1"/>
          </p:nvPr>
        </p:nvSpPr>
        <p:spPr>
          <a:xfrm>
            <a:off x="533400" y="1066800"/>
            <a:ext cx="8001000" cy="5029200"/>
          </a:xfrm>
        </p:spPr>
        <p:txBody>
          <a:bodyPr/>
          <a:lstStyle/>
          <a:p>
            <a:pPr algn="just">
              <a:spcBef>
                <a:spcPts val="300"/>
              </a:spcBef>
              <a:spcAft>
                <a:spcPts val="300"/>
              </a:spcAft>
            </a:pPr>
            <a:endParaRPr lang="ru-RU" sz="1600" b="0"/>
          </a:p>
          <a:p>
            <a:pPr algn="just">
              <a:spcBef>
                <a:spcPts val="300"/>
              </a:spcBef>
              <a:spcAft>
                <a:spcPts val="300"/>
              </a:spcAft>
            </a:pPr>
            <a:r>
              <a:rPr lang="ru-RU" sz="1600" b="0"/>
              <a:t>Development and manufacturing of the experimental test facility and supporting systems for the VVER scale vessel models testing are associated with decision of a number of the constructional and technological problems:</a:t>
            </a:r>
          </a:p>
          <a:p>
            <a:pPr algn="just">
              <a:spcBef>
                <a:spcPts val="300"/>
              </a:spcBef>
              <a:spcAft>
                <a:spcPts val="300"/>
              </a:spcAft>
            </a:pPr>
            <a:endParaRPr lang="ru-RU" sz="1600" b="0"/>
          </a:p>
          <a:p>
            <a:pPr algn="just">
              <a:spcBef>
                <a:spcPts val="300"/>
              </a:spcBef>
              <a:spcAft>
                <a:spcPts val="300"/>
              </a:spcAft>
            </a:pPr>
            <a:r>
              <a:rPr lang="ru-RU" sz="1600" b="0"/>
              <a:t>- The heater is a central component of discussed experimental test facility. The heater construction thus will work on extreme temperature conditions (more than 1500 C) during the course of a few tens hours. Because of this, the serviceability preservation of the heater will be provided by using of the special materials (ceramics etc) and refractory alloys. The heater design and its main parameters will be determined on base of the scale model testing conditions; </a:t>
            </a:r>
          </a:p>
          <a:p>
            <a:pPr algn="just">
              <a:spcBef>
                <a:spcPts val="300"/>
              </a:spcBef>
              <a:spcAft>
                <a:spcPts val="300"/>
              </a:spcAft>
            </a:pPr>
            <a:endParaRPr lang="ru-RU" sz="1600" b="0"/>
          </a:p>
          <a:p>
            <a:pPr algn="just">
              <a:spcBef>
                <a:spcPts val="300"/>
              </a:spcBef>
              <a:spcAft>
                <a:spcPts val="300"/>
              </a:spcAft>
            </a:pPr>
            <a:r>
              <a:rPr lang="ru-RU" sz="1600" b="0"/>
              <a:t>- The development and creation of the experimental installation and its auxiliary systems will assume a realization of the appropriate design works, manufacturing of the details and units of the installation, and also their assembling. </a:t>
            </a:r>
          </a:p>
          <a:p>
            <a:pPr algn="just">
              <a:spcBef>
                <a:spcPts val="300"/>
              </a:spcBef>
              <a:spcAft>
                <a:spcPts val="300"/>
              </a:spcAft>
            </a:pPr>
            <a:endParaRPr lang="ru-RU" sz="1600" b="0"/>
          </a:p>
          <a:p>
            <a:pPr algn="just">
              <a:spcBef>
                <a:spcPts val="300"/>
              </a:spcBef>
              <a:spcAft>
                <a:spcPts val="300"/>
              </a:spcAft>
            </a:pPr>
            <a:endParaRPr lang="ru-RU" sz="1600" b="0"/>
          </a:p>
        </p:txBody>
      </p:sp>
    </p:spTree>
  </p:cSld>
  <p:clrMapOvr>
    <a:masterClrMapping/>
  </p:clrMapOvr>
</p:sld>
</file>

<file path=ppt/theme/theme1.xml><?xml version="1.0" encoding="utf-8"?>
<a:theme xmlns:a="http://schemas.openxmlformats.org/drawingml/2006/main" name="Larissa">
  <a:themeElements>
    <a:clrScheme name="Larissa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52"/>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52"/>
          </a:defRPr>
        </a:defPPr>
      </a:lstStyle>
    </a:lnDef>
  </a:objectDefaults>
  <a:extraClrSchemeLst>
    <a:extraClrScheme>
      <a:clrScheme name="Larissa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Files\Office97\Шаблоны\Дизайны презентаций\Современный.pot</Template>
  <TotalTime>0</TotalTime>
  <Words>2201</Words>
  <Application>Microsoft Office PowerPoint</Application>
  <PresentationFormat>Bildschirmpräsentation (4:3)</PresentationFormat>
  <Paragraphs>140</Paragraphs>
  <Slides>18</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2</vt:i4>
      </vt:variant>
      <vt:variant>
        <vt:lpstr>Folientitel</vt:lpstr>
      </vt:variant>
      <vt:variant>
        <vt:i4>18</vt:i4>
      </vt:variant>
    </vt:vector>
  </HeadingPairs>
  <TitlesOfParts>
    <vt:vector size="24" baseType="lpstr">
      <vt:lpstr>Times New Roman</vt:lpstr>
      <vt:lpstr>Arial</vt:lpstr>
      <vt:lpstr>Wingdings</vt:lpstr>
      <vt:lpstr>Larissa</vt:lpstr>
      <vt:lpstr>CorelDRAW 11.0 Graphic</vt:lpstr>
      <vt:lpstr>Corel PHOTO-PAINT 11.0 Image</vt:lpstr>
      <vt:lpstr>ISTC Project «Scale experimental investigation of the thermal and structural integrity of the VVER pressure vessel Lower Head in severe accident» (#3635) </vt:lpstr>
      <vt:lpstr>Collaborators:</vt:lpstr>
      <vt:lpstr>The overall objective of this project: </vt:lpstr>
      <vt:lpstr>The project efforts are focused on the following problems:</vt:lpstr>
      <vt:lpstr>Expected Results.   In the course of fulfillment of the given project it is supposed to   receive the following results: </vt:lpstr>
      <vt:lpstr>Main Project Tasks.   The work in the course of this project might be presented in the form of several interrelated tasks: </vt:lpstr>
      <vt:lpstr>Technical Approach and Methodology</vt:lpstr>
      <vt:lpstr>PowerPoint-Präsentation</vt:lpstr>
      <vt:lpstr>Technical Approach and Methodology</vt:lpstr>
      <vt:lpstr>PowerPoint-Präsentation</vt:lpstr>
      <vt:lpstr>VVER-440  vessel scale model</vt:lpstr>
      <vt:lpstr> </vt:lpstr>
      <vt:lpstr>Task “C”: carrying out of scale experiments on the VVER vessel model </vt:lpstr>
      <vt:lpstr>PowerPoint-Präsentation</vt:lpstr>
      <vt:lpstr>The task “D”: the manufacturing and material creep testing of the samples from VVER vessel steel and material property creep testing of the samples cut from the tested VVER vessel models</vt:lpstr>
      <vt:lpstr>Technical Approach and Methodology</vt:lpstr>
      <vt:lpstr>Managerial responsibilities</vt:lpstr>
      <vt:lpstr>Thank You!   End</vt:lpstr>
    </vt:vector>
  </TitlesOfParts>
  <Company>F7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ISTC Project «Scale experimental investigation of the thermal and structural integrity of the VVER pressure vessel Lower Head in severe accident» (#3635)</dc:title>
  <dc:creator>lok</dc:creator>
  <cp:lastModifiedBy>Peters, Ursula</cp:lastModifiedBy>
  <cp:revision>180</cp:revision>
  <dcterms:created xsi:type="dcterms:W3CDTF">2007-09-09T17:51:07Z</dcterms:created>
  <dcterms:modified xsi:type="dcterms:W3CDTF">2012-10-10T06:49:50Z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ISTC Project «Scale experimental investigation of the thermal and structural integrity of the VVER pressure vessel Lower Head in severe accident».</vt:lpwstr>
  </property>
</Properties>
</file>