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6" r:id="rId4"/>
    <p:sldId id="258" r:id="rId5"/>
    <p:sldId id="259" r:id="rId6"/>
    <p:sldId id="260" r:id="rId7"/>
    <p:sldId id="261" r:id="rId8"/>
    <p:sldId id="262" r:id="rId9"/>
    <p:sldId id="263" r:id="rId10"/>
    <p:sldId id="264" r:id="rId11"/>
    <p:sldId id="265" r:id="rId12"/>
    <p:sldId id="267" r:id="rId13"/>
    <p:sldId id="268"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7" d="100"/>
          <a:sy n="87" d="100"/>
        </p:scale>
        <p:origin x="-118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t>The 13th CEG-SAM meeting in KFKI, Budapest, Hungary, March 3, 2008</a:t>
            </a:r>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3DC54FA-DAEE-40F7-AEBD-A9F4ABCB044B}" type="slidenum">
              <a:rPr lang="en-US"/>
              <a:pPr/>
              <a:t>‹Nr.›</a:t>
            </a:fld>
            <a:endParaRPr lang="en-US"/>
          </a:p>
        </p:txBody>
      </p:sp>
    </p:spTree>
    <p:extLst>
      <p:ext uri="{BB962C8B-B14F-4D97-AF65-F5344CB8AC3E}">
        <p14:creationId xmlns:p14="http://schemas.microsoft.com/office/powerpoint/2010/main" val="2066840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t>The 13th CEG-SAM meeting in KFKI, Budapest, Hungary, March 3, 2008</a:t>
            </a:r>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51AB713-916B-4CE3-A627-D473BE9932B8}" type="slidenum">
              <a:rPr lang="en-US"/>
              <a:pPr/>
              <a:t>‹Nr.›</a:t>
            </a:fld>
            <a:endParaRPr lang="en-US"/>
          </a:p>
        </p:txBody>
      </p:sp>
    </p:spTree>
    <p:extLst>
      <p:ext uri="{BB962C8B-B14F-4D97-AF65-F5344CB8AC3E}">
        <p14:creationId xmlns:p14="http://schemas.microsoft.com/office/powerpoint/2010/main" val="1513210679"/>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16811C94-D29B-4137-AC04-807FFB63636D}" type="slidenum">
              <a:rPr lang="en-US"/>
              <a:pPr/>
              <a:t>1</a:t>
            </a:fld>
            <a:endParaRPr lang="en-US"/>
          </a:p>
        </p:txBody>
      </p:sp>
      <p:sp>
        <p:nvSpPr>
          <p:cNvPr id="4098" name="Rectangle 2"/>
          <p:cNvSpPr>
            <a:spLocks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58CE56DF-783E-4E58-A499-D2036020316D}" type="slidenum">
              <a:rPr lang="en-US"/>
              <a:pPr/>
              <a:t>10</a:t>
            </a:fld>
            <a:endParaRPr lang="en-US"/>
          </a:p>
        </p:txBody>
      </p:sp>
      <p:sp>
        <p:nvSpPr>
          <p:cNvPr id="21506" name="Rectangle 2"/>
          <p:cNvSpPr>
            <a:spLocks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C0E334B5-6C6B-44BB-959F-B3F789C1BD6A}" type="slidenum">
              <a:rPr lang="en-US"/>
              <a:pPr/>
              <a:t>11</a:t>
            </a:fld>
            <a:endParaRPr lang="en-US"/>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F88F2D7E-0210-42F5-A1F3-1B07BECA5011}" type="slidenum">
              <a:rPr lang="en-US"/>
              <a:pPr/>
              <a:t>12</a:t>
            </a:fld>
            <a:endParaRPr lang="en-US"/>
          </a:p>
        </p:txBody>
      </p:sp>
      <p:sp>
        <p:nvSpPr>
          <p:cNvPr id="27650" name="Rectangle 2"/>
          <p:cNvSpPr>
            <a:spLocks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93943BA3-437B-441C-8DCF-D900B0490CCB}" type="slidenum">
              <a:rPr lang="en-US"/>
              <a:pPr/>
              <a:t>13</a:t>
            </a:fld>
            <a:endParaRPr lang="en-US"/>
          </a:p>
        </p:txBody>
      </p:sp>
      <p:sp>
        <p:nvSpPr>
          <p:cNvPr id="29698" name="Rectangle 2"/>
          <p:cNvSpPr>
            <a:spLocks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DC10B64D-82E3-4500-BCFB-0E7227E8D79A}" type="slidenum">
              <a:rPr lang="en-US"/>
              <a:pPr/>
              <a:t>2</a:t>
            </a:fld>
            <a:endParaRPr lang="en-US"/>
          </a:p>
        </p:txBody>
      </p:sp>
      <p:sp>
        <p:nvSpPr>
          <p:cNvPr id="7170" name="Rectangle 2"/>
          <p:cNvSpPr>
            <a:spLocks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6BD7F3CE-101D-47B3-A555-CCBEB49F89D7}" type="slidenum">
              <a:rPr lang="en-US"/>
              <a:pPr/>
              <a:t>3</a:t>
            </a:fld>
            <a:endParaRPr lang="en-US"/>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7A8F6713-2E4D-43C5-BF02-80D6239FBDE1}" type="slidenum">
              <a:rPr lang="en-US"/>
              <a:pPr/>
              <a:t>4</a:t>
            </a:fld>
            <a:endParaRPr lang="en-US"/>
          </a:p>
        </p:txBody>
      </p:sp>
      <p:sp>
        <p:nvSpPr>
          <p:cNvPr id="9218" name="Rectangle 2"/>
          <p:cNvSpPr>
            <a:spLocks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DE3182C4-5BBE-4ECD-A2D2-D69AE0830EA6}" type="slidenum">
              <a:rPr lang="en-US"/>
              <a:pPr/>
              <a:t>5</a:t>
            </a:fld>
            <a:endParaRPr lang="en-US"/>
          </a:p>
        </p:txBody>
      </p:sp>
      <p:sp>
        <p:nvSpPr>
          <p:cNvPr id="11266" name="Rectangle 2"/>
          <p:cNvSpPr>
            <a:spLocks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77CCA613-E747-4251-9EBB-AB7E62D567AB}" type="slidenum">
              <a:rPr lang="en-US"/>
              <a:pPr/>
              <a:t>6</a:t>
            </a:fld>
            <a:endParaRPr lang="en-US"/>
          </a:p>
        </p:txBody>
      </p:sp>
      <p:sp>
        <p:nvSpPr>
          <p:cNvPr id="13314" name="Rectangle 2"/>
          <p:cNvSpPr>
            <a:spLocks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99F83532-DDF1-48B1-AA47-B5826AD24DE7}" type="slidenum">
              <a:rPr lang="en-US"/>
              <a:pPr/>
              <a:t>7</a:t>
            </a:fld>
            <a:endParaRPr lang="en-US"/>
          </a:p>
        </p:txBody>
      </p:sp>
      <p:sp>
        <p:nvSpPr>
          <p:cNvPr id="15362" name="Rectangle 2"/>
          <p:cNvSpPr>
            <a:spLocks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4B502B80-C9BD-4AA6-A20F-67924824DF3F}" type="slidenum">
              <a:rPr lang="en-US"/>
              <a:pPr/>
              <a:t>8</a:t>
            </a:fld>
            <a:endParaRPr lang="en-US"/>
          </a:p>
        </p:txBody>
      </p:sp>
      <p:sp>
        <p:nvSpPr>
          <p:cNvPr id="17410" name="Rectangle 2"/>
          <p:cNvSpPr>
            <a:spLocks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ftr" sz="quarter" idx="4"/>
          </p:nvPr>
        </p:nvSpPr>
        <p:spPr>
          <a:ln/>
        </p:spPr>
        <p:txBody>
          <a:bodyPr/>
          <a:lstStyle/>
          <a:p>
            <a:r>
              <a:rPr lang="en-US"/>
              <a:t>The 13th CEG-SAM meeting in KFKI, Budapest, Hungary, March 3, 2008</a:t>
            </a:r>
          </a:p>
        </p:txBody>
      </p:sp>
      <p:sp>
        <p:nvSpPr>
          <p:cNvPr id="5" name="Rectangle 7"/>
          <p:cNvSpPr>
            <a:spLocks noGrp="1" noChangeArrowheads="1"/>
          </p:cNvSpPr>
          <p:nvPr>
            <p:ph type="sldNum" sz="quarter" idx="5"/>
          </p:nvPr>
        </p:nvSpPr>
        <p:spPr>
          <a:ln/>
        </p:spPr>
        <p:txBody>
          <a:bodyPr/>
          <a:lstStyle/>
          <a:p>
            <a:fld id="{6DB7FFE7-BDF0-4759-9E05-E843D0D4E452}" type="slidenum">
              <a:rPr lang="en-US"/>
              <a:pPr/>
              <a:t>9</a:t>
            </a:fld>
            <a:endParaRPr lang="en-US"/>
          </a:p>
        </p:txBody>
      </p:sp>
      <p:sp>
        <p:nvSpPr>
          <p:cNvPr id="19458" name="Rectangle 2"/>
          <p:cNvSpPr>
            <a:spLocks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r>
              <a:rPr lang="en-US"/>
              <a:t>The 13th CEG-SAM meeting in KFKI, Budapest, March 4, 2008</a:t>
            </a:r>
          </a:p>
        </p:txBody>
      </p:sp>
      <p:sp>
        <p:nvSpPr>
          <p:cNvPr id="6" name="Foliennummernplatzhalter 5"/>
          <p:cNvSpPr>
            <a:spLocks noGrp="1"/>
          </p:cNvSpPr>
          <p:nvPr>
            <p:ph type="sldNum" sz="quarter" idx="12"/>
          </p:nvPr>
        </p:nvSpPr>
        <p:spPr/>
        <p:txBody>
          <a:bodyPr/>
          <a:lstStyle>
            <a:lvl1pPr>
              <a:defRPr/>
            </a:lvl1pPr>
          </a:lstStyle>
          <a:p>
            <a:fld id="{24EA77A5-D81A-4ACA-95C0-1C1B733C5E7B}" type="slidenum">
              <a:rPr lang="en-US"/>
              <a:pPr/>
              <a:t>‹Nr.›</a:t>
            </a:fld>
            <a:endParaRPr lang="en-US"/>
          </a:p>
        </p:txBody>
      </p:sp>
    </p:spTree>
    <p:extLst>
      <p:ext uri="{BB962C8B-B14F-4D97-AF65-F5344CB8AC3E}">
        <p14:creationId xmlns:p14="http://schemas.microsoft.com/office/powerpoint/2010/main" val="60307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r>
              <a:rPr lang="en-US"/>
              <a:t>The 13th CEG-SAM meeting in KFKI, Budapest, March 4, 2008</a:t>
            </a:r>
          </a:p>
        </p:txBody>
      </p:sp>
      <p:sp>
        <p:nvSpPr>
          <p:cNvPr id="6" name="Foliennummernplatzhalter 5"/>
          <p:cNvSpPr>
            <a:spLocks noGrp="1"/>
          </p:cNvSpPr>
          <p:nvPr>
            <p:ph type="sldNum" sz="quarter" idx="12"/>
          </p:nvPr>
        </p:nvSpPr>
        <p:spPr/>
        <p:txBody>
          <a:bodyPr/>
          <a:lstStyle>
            <a:lvl1pPr>
              <a:defRPr/>
            </a:lvl1pPr>
          </a:lstStyle>
          <a:p>
            <a:fld id="{02660369-E841-4223-A779-353BB0474409}" type="slidenum">
              <a:rPr lang="en-US"/>
              <a:pPr/>
              <a:t>‹Nr.›</a:t>
            </a:fld>
            <a:endParaRPr lang="en-US"/>
          </a:p>
        </p:txBody>
      </p:sp>
    </p:spTree>
    <p:extLst>
      <p:ext uri="{BB962C8B-B14F-4D97-AF65-F5344CB8AC3E}">
        <p14:creationId xmlns:p14="http://schemas.microsoft.com/office/powerpoint/2010/main" val="265928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r>
              <a:rPr lang="en-US"/>
              <a:t>The 13th CEG-SAM meeting in KFKI, Budapest, March 4, 2008</a:t>
            </a:r>
          </a:p>
        </p:txBody>
      </p:sp>
      <p:sp>
        <p:nvSpPr>
          <p:cNvPr id="6" name="Foliennummernplatzhalter 5"/>
          <p:cNvSpPr>
            <a:spLocks noGrp="1"/>
          </p:cNvSpPr>
          <p:nvPr>
            <p:ph type="sldNum" sz="quarter" idx="12"/>
          </p:nvPr>
        </p:nvSpPr>
        <p:spPr/>
        <p:txBody>
          <a:bodyPr/>
          <a:lstStyle>
            <a:lvl1pPr>
              <a:defRPr/>
            </a:lvl1pPr>
          </a:lstStyle>
          <a:p>
            <a:fld id="{4D4FE777-C6BD-42AC-ADC4-419275E7CFFB}" type="slidenum">
              <a:rPr lang="en-US"/>
              <a:pPr/>
              <a:t>‹Nr.›</a:t>
            </a:fld>
            <a:endParaRPr lang="en-US"/>
          </a:p>
        </p:txBody>
      </p:sp>
    </p:spTree>
    <p:extLst>
      <p:ext uri="{BB962C8B-B14F-4D97-AF65-F5344CB8AC3E}">
        <p14:creationId xmlns:p14="http://schemas.microsoft.com/office/powerpoint/2010/main" val="2319858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r>
              <a:rPr lang="en-US"/>
              <a:t>The 13th CEG-SAM meeting in KFKI, Budapest, March 4, 2008</a:t>
            </a:r>
          </a:p>
        </p:txBody>
      </p:sp>
      <p:sp>
        <p:nvSpPr>
          <p:cNvPr id="6" name="Foliennummernplatzhalter 5"/>
          <p:cNvSpPr>
            <a:spLocks noGrp="1"/>
          </p:cNvSpPr>
          <p:nvPr>
            <p:ph type="sldNum" sz="quarter" idx="12"/>
          </p:nvPr>
        </p:nvSpPr>
        <p:spPr/>
        <p:txBody>
          <a:bodyPr/>
          <a:lstStyle>
            <a:lvl1pPr>
              <a:defRPr/>
            </a:lvl1pPr>
          </a:lstStyle>
          <a:p>
            <a:fld id="{847C4A15-46EB-4372-B801-34DCE4BCE0B8}" type="slidenum">
              <a:rPr lang="en-US"/>
              <a:pPr/>
              <a:t>‹Nr.›</a:t>
            </a:fld>
            <a:endParaRPr lang="en-US"/>
          </a:p>
        </p:txBody>
      </p:sp>
    </p:spTree>
    <p:extLst>
      <p:ext uri="{BB962C8B-B14F-4D97-AF65-F5344CB8AC3E}">
        <p14:creationId xmlns:p14="http://schemas.microsoft.com/office/powerpoint/2010/main" val="4121463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endParaRPr lang="en-US"/>
          </a:p>
        </p:txBody>
      </p:sp>
      <p:sp>
        <p:nvSpPr>
          <p:cNvPr id="5" name="Fußzeilenplatzhalter 4"/>
          <p:cNvSpPr>
            <a:spLocks noGrp="1"/>
          </p:cNvSpPr>
          <p:nvPr>
            <p:ph type="ftr" sz="quarter" idx="11"/>
          </p:nvPr>
        </p:nvSpPr>
        <p:spPr/>
        <p:txBody>
          <a:bodyPr/>
          <a:lstStyle>
            <a:lvl1pPr>
              <a:defRPr/>
            </a:lvl1pPr>
          </a:lstStyle>
          <a:p>
            <a:r>
              <a:rPr lang="en-US"/>
              <a:t>The 13th CEG-SAM meeting in KFKI, Budapest, March 4, 2008</a:t>
            </a:r>
          </a:p>
        </p:txBody>
      </p:sp>
      <p:sp>
        <p:nvSpPr>
          <p:cNvPr id="6" name="Foliennummernplatzhalter 5"/>
          <p:cNvSpPr>
            <a:spLocks noGrp="1"/>
          </p:cNvSpPr>
          <p:nvPr>
            <p:ph type="sldNum" sz="quarter" idx="12"/>
          </p:nvPr>
        </p:nvSpPr>
        <p:spPr/>
        <p:txBody>
          <a:bodyPr/>
          <a:lstStyle>
            <a:lvl1pPr>
              <a:defRPr/>
            </a:lvl1pPr>
          </a:lstStyle>
          <a:p>
            <a:fld id="{5F70BBD8-5B86-4001-B85D-AACE5A2CD30A}" type="slidenum">
              <a:rPr lang="en-US"/>
              <a:pPr/>
              <a:t>‹Nr.›</a:t>
            </a:fld>
            <a:endParaRPr lang="en-US"/>
          </a:p>
        </p:txBody>
      </p:sp>
    </p:spTree>
    <p:extLst>
      <p:ext uri="{BB962C8B-B14F-4D97-AF65-F5344CB8AC3E}">
        <p14:creationId xmlns:p14="http://schemas.microsoft.com/office/powerpoint/2010/main" val="3254444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en-US"/>
          </a:p>
        </p:txBody>
      </p:sp>
      <p:sp>
        <p:nvSpPr>
          <p:cNvPr id="6" name="Fußzeilenplatzhalter 5"/>
          <p:cNvSpPr>
            <a:spLocks noGrp="1"/>
          </p:cNvSpPr>
          <p:nvPr>
            <p:ph type="ftr" sz="quarter" idx="11"/>
          </p:nvPr>
        </p:nvSpPr>
        <p:spPr/>
        <p:txBody>
          <a:bodyPr/>
          <a:lstStyle>
            <a:lvl1pPr>
              <a:defRPr/>
            </a:lvl1pPr>
          </a:lstStyle>
          <a:p>
            <a:r>
              <a:rPr lang="en-US"/>
              <a:t>The 13th CEG-SAM meeting in KFKI, Budapest, March 4, 2008</a:t>
            </a:r>
          </a:p>
        </p:txBody>
      </p:sp>
      <p:sp>
        <p:nvSpPr>
          <p:cNvPr id="7" name="Foliennummernplatzhalter 6"/>
          <p:cNvSpPr>
            <a:spLocks noGrp="1"/>
          </p:cNvSpPr>
          <p:nvPr>
            <p:ph type="sldNum" sz="quarter" idx="12"/>
          </p:nvPr>
        </p:nvSpPr>
        <p:spPr/>
        <p:txBody>
          <a:bodyPr/>
          <a:lstStyle>
            <a:lvl1pPr>
              <a:defRPr/>
            </a:lvl1pPr>
          </a:lstStyle>
          <a:p>
            <a:fld id="{0D873F2B-D232-4121-829D-506FC8097E67}" type="slidenum">
              <a:rPr lang="en-US"/>
              <a:pPr/>
              <a:t>‹Nr.›</a:t>
            </a:fld>
            <a:endParaRPr lang="en-US"/>
          </a:p>
        </p:txBody>
      </p:sp>
    </p:spTree>
    <p:extLst>
      <p:ext uri="{BB962C8B-B14F-4D97-AF65-F5344CB8AC3E}">
        <p14:creationId xmlns:p14="http://schemas.microsoft.com/office/powerpoint/2010/main" val="266432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en-US"/>
          </a:p>
        </p:txBody>
      </p:sp>
      <p:sp>
        <p:nvSpPr>
          <p:cNvPr id="8" name="Fußzeilenplatzhalter 7"/>
          <p:cNvSpPr>
            <a:spLocks noGrp="1"/>
          </p:cNvSpPr>
          <p:nvPr>
            <p:ph type="ftr" sz="quarter" idx="11"/>
          </p:nvPr>
        </p:nvSpPr>
        <p:spPr/>
        <p:txBody>
          <a:bodyPr/>
          <a:lstStyle>
            <a:lvl1pPr>
              <a:defRPr/>
            </a:lvl1pPr>
          </a:lstStyle>
          <a:p>
            <a:r>
              <a:rPr lang="en-US"/>
              <a:t>The 13th CEG-SAM meeting in KFKI, Budapest, March 4, 2008</a:t>
            </a:r>
          </a:p>
        </p:txBody>
      </p:sp>
      <p:sp>
        <p:nvSpPr>
          <p:cNvPr id="9" name="Foliennummernplatzhalter 8"/>
          <p:cNvSpPr>
            <a:spLocks noGrp="1"/>
          </p:cNvSpPr>
          <p:nvPr>
            <p:ph type="sldNum" sz="quarter" idx="12"/>
          </p:nvPr>
        </p:nvSpPr>
        <p:spPr/>
        <p:txBody>
          <a:bodyPr/>
          <a:lstStyle>
            <a:lvl1pPr>
              <a:defRPr/>
            </a:lvl1pPr>
          </a:lstStyle>
          <a:p>
            <a:fld id="{AA0787A6-C9A4-403F-A496-3EBC18F6E17D}" type="slidenum">
              <a:rPr lang="en-US"/>
              <a:pPr/>
              <a:t>‹Nr.›</a:t>
            </a:fld>
            <a:endParaRPr lang="en-US"/>
          </a:p>
        </p:txBody>
      </p:sp>
    </p:spTree>
    <p:extLst>
      <p:ext uri="{BB962C8B-B14F-4D97-AF65-F5344CB8AC3E}">
        <p14:creationId xmlns:p14="http://schemas.microsoft.com/office/powerpoint/2010/main" val="1916167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en-US"/>
          </a:p>
        </p:txBody>
      </p:sp>
      <p:sp>
        <p:nvSpPr>
          <p:cNvPr id="4" name="Fußzeilenplatzhalter 3"/>
          <p:cNvSpPr>
            <a:spLocks noGrp="1"/>
          </p:cNvSpPr>
          <p:nvPr>
            <p:ph type="ftr" sz="quarter" idx="11"/>
          </p:nvPr>
        </p:nvSpPr>
        <p:spPr/>
        <p:txBody>
          <a:bodyPr/>
          <a:lstStyle>
            <a:lvl1pPr>
              <a:defRPr/>
            </a:lvl1pPr>
          </a:lstStyle>
          <a:p>
            <a:r>
              <a:rPr lang="en-US"/>
              <a:t>The 13th CEG-SAM meeting in KFKI, Budapest, March 4, 2008</a:t>
            </a:r>
          </a:p>
        </p:txBody>
      </p:sp>
      <p:sp>
        <p:nvSpPr>
          <p:cNvPr id="5" name="Foliennummernplatzhalter 4"/>
          <p:cNvSpPr>
            <a:spLocks noGrp="1"/>
          </p:cNvSpPr>
          <p:nvPr>
            <p:ph type="sldNum" sz="quarter" idx="12"/>
          </p:nvPr>
        </p:nvSpPr>
        <p:spPr/>
        <p:txBody>
          <a:bodyPr/>
          <a:lstStyle>
            <a:lvl1pPr>
              <a:defRPr/>
            </a:lvl1pPr>
          </a:lstStyle>
          <a:p>
            <a:fld id="{9A4489E2-77AE-4D25-850D-6156B3276636}" type="slidenum">
              <a:rPr lang="en-US"/>
              <a:pPr/>
              <a:t>‹Nr.›</a:t>
            </a:fld>
            <a:endParaRPr lang="en-US"/>
          </a:p>
        </p:txBody>
      </p:sp>
    </p:spTree>
    <p:extLst>
      <p:ext uri="{BB962C8B-B14F-4D97-AF65-F5344CB8AC3E}">
        <p14:creationId xmlns:p14="http://schemas.microsoft.com/office/powerpoint/2010/main" val="73215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en-US"/>
          </a:p>
        </p:txBody>
      </p:sp>
      <p:sp>
        <p:nvSpPr>
          <p:cNvPr id="3" name="Fußzeilenplatzhalter 2"/>
          <p:cNvSpPr>
            <a:spLocks noGrp="1"/>
          </p:cNvSpPr>
          <p:nvPr>
            <p:ph type="ftr" sz="quarter" idx="11"/>
          </p:nvPr>
        </p:nvSpPr>
        <p:spPr/>
        <p:txBody>
          <a:bodyPr/>
          <a:lstStyle>
            <a:lvl1pPr>
              <a:defRPr/>
            </a:lvl1pPr>
          </a:lstStyle>
          <a:p>
            <a:r>
              <a:rPr lang="en-US"/>
              <a:t>The 13th CEG-SAM meeting in KFKI, Budapest, March 4, 2008</a:t>
            </a:r>
          </a:p>
        </p:txBody>
      </p:sp>
      <p:sp>
        <p:nvSpPr>
          <p:cNvPr id="4" name="Foliennummernplatzhalter 3"/>
          <p:cNvSpPr>
            <a:spLocks noGrp="1"/>
          </p:cNvSpPr>
          <p:nvPr>
            <p:ph type="sldNum" sz="quarter" idx="12"/>
          </p:nvPr>
        </p:nvSpPr>
        <p:spPr/>
        <p:txBody>
          <a:bodyPr/>
          <a:lstStyle>
            <a:lvl1pPr>
              <a:defRPr/>
            </a:lvl1pPr>
          </a:lstStyle>
          <a:p>
            <a:fld id="{1BA050AB-CC56-42C2-BCC0-39F6AB1650E4}" type="slidenum">
              <a:rPr lang="en-US"/>
              <a:pPr/>
              <a:t>‹Nr.›</a:t>
            </a:fld>
            <a:endParaRPr lang="en-US"/>
          </a:p>
        </p:txBody>
      </p:sp>
    </p:spTree>
    <p:extLst>
      <p:ext uri="{BB962C8B-B14F-4D97-AF65-F5344CB8AC3E}">
        <p14:creationId xmlns:p14="http://schemas.microsoft.com/office/powerpoint/2010/main" val="2527366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en-US"/>
          </a:p>
        </p:txBody>
      </p:sp>
      <p:sp>
        <p:nvSpPr>
          <p:cNvPr id="6" name="Fußzeilenplatzhalter 5"/>
          <p:cNvSpPr>
            <a:spLocks noGrp="1"/>
          </p:cNvSpPr>
          <p:nvPr>
            <p:ph type="ftr" sz="quarter" idx="11"/>
          </p:nvPr>
        </p:nvSpPr>
        <p:spPr/>
        <p:txBody>
          <a:bodyPr/>
          <a:lstStyle>
            <a:lvl1pPr>
              <a:defRPr/>
            </a:lvl1pPr>
          </a:lstStyle>
          <a:p>
            <a:r>
              <a:rPr lang="en-US"/>
              <a:t>The 13th CEG-SAM meeting in KFKI, Budapest, March 4, 2008</a:t>
            </a:r>
          </a:p>
        </p:txBody>
      </p:sp>
      <p:sp>
        <p:nvSpPr>
          <p:cNvPr id="7" name="Foliennummernplatzhalter 6"/>
          <p:cNvSpPr>
            <a:spLocks noGrp="1"/>
          </p:cNvSpPr>
          <p:nvPr>
            <p:ph type="sldNum" sz="quarter" idx="12"/>
          </p:nvPr>
        </p:nvSpPr>
        <p:spPr/>
        <p:txBody>
          <a:bodyPr/>
          <a:lstStyle>
            <a:lvl1pPr>
              <a:defRPr/>
            </a:lvl1pPr>
          </a:lstStyle>
          <a:p>
            <a:fld id="{9B5BC3F1-F407-4BE9-8DA0-4936C319FAB9}" type="slidenum">
              <a:rPr lang="en-US"/>
              <a:pPr/>
              <a:t>‹Nr.›</a:t>
            </a:fld>
            <a:endParaRPr lang="en-US"/>
          </a:p>
        </p:txBody>
      </p:sp>
    </p:spTree>
    <p:extLst>
      <p:ext uri="{BB962C8B-B14F-4D97-AF65-F5344CB8AC3E}">
        <p14:creationId xmlns:p14="http://schemas.microsoft.com/office/powerpoint/2010/main" val="3159420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en-US"/>
          </a:p>
        </p:txBody>
      </p:sp>
      <p:sp>
        <p:nvSpPr>
          <p:cNvPr id="6" name="Fußzeilenplatzhalter 5"/>
          <p:cNvSpPr>
            <a:spLocks noGrp="1"/>
          </p:cNvSpPr>
          <p:nvPr>
            <p:ph type="ftr" sz="quarter" idx="11"/>
          </p:nvPr>
        </p:nvSpPr>
        <p:spPr/>
        <p:txBody>
          <a:bodyPr/>
          <a:lstStyle>
            <a:lvl1pPr>
              <a:defRPr/>
            </a:lvl1pPr>
          </a:lstStyle>
          <a:p>
            <a:r>
              <a:rPr lang="en-US"/>
              <a:t>The 13th CEG-SAM meeting in KFKI, Budapest, March 4, 2008</a:t>
            </a:r>
          </a:p>
        </p:txBody>
      </p:sp>
      <p:sp>
        <p:nvSpPr>
          <p:cNvPr id="7" name="Foliennummernplatzhalter 6"/>
          <p:cNvSpPr>
            <a:spLocks noGrp="1"/>
          </p:cNvSpPr>
          <p:nvPr>
            <p:ph type="sldNum" sz="quarter" idx="12"/>
          </p:nvPr>
        </p:nvSpPr>
        <p:spPr/>
        <p:txBody>
          <a:bodyPr/>
          <a:lstStyle>
            <a:lvl1pPr>
              <a:defRPr/>
            </a:lvl1pPr>
          </a:lstStyle>
          <a:p>
            <a:fld id="{FB97E8FF-6E83-491D-9B1E-177D966A01EB}" type="slidenum">
              <a:rPr lang="en-US"/>
              <a:pPr/>
              <a:t>‹Nr.›</a:t>
            </a:fld>
            <a:endParaRPr lang="en-US"/>
          </a:p>
        </p:txBody>
      </p:sp>
    </p:spTree>
    <p:extLst>
      <p:ext uri="{BB962C8B-B14F-4D97-AF65-F5344CB8AC3E}">
        <p14:creationId xmlns:p14="http://schemas.microsoft.com/office/powerpoint/2010/main" val="3314270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t>The 13th CEG-SAM meeting in KFKI, Budapest, March 4, 2008</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8C176EA-0F35-4ADB-94D9-CF694349FB45}" type="slidenum">
              <a:rPr lang="en-US"/>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04DB3AB2-ADAC-4E24-9648-20B585DEA3DC}" type="slidenum">
              <a:rPr lang="en-US"/>
              <a:pPr/>
              <a:t>1</a:t>
            </a:fld>
            <a:endParaRPr lang="en-US"/>
          </a:p>
        </p:txBody>
      </p:sp>
      <p:sp>
        <p:nvSpPr>
          <p:cNvPr id="2050" name="Rectangle 2"/>
          <p:cNvSpPr>
            <a:spLocks noGrp="1" noChangeArrowheads="1"/>
          </p:cNvSpPr>
          <p:nvPr>
            <p:ph type="title"/>
          </p:nvPr>
        </p:nvSpPr>
        <p:spPr/>
        <p:txBody>
          <a:bodyPr/>
          <a:lstStyle/>
          <a:p>
            <a:pPr algn="l"/>
            <a:r>
              <a:rPr lang="en-US" sz="3200" b="1">
                <a:solidFill>
                  <a:srgbClr val="0000FF"/>
                </a:solidFill>
                <a:cs typeface="Times New Roman" pitchFamily="18" charset="0"/>
              </a:rPr>
              <a:t>ISTC Project:  3635</a:t>
            </a:r>
            <a:r>
              <a:rPr lang="ru-RU" sz="3200">
                <a:cs typeface="Times New Roman" pitchFamily="18" charset="0"/>
              </a:rPr>
              <a:t/>
            </a:r>
            <a:br>
              <a:rPr lang="ru-RU" sz="3200">
                <a:cs typeface="Times New Roman" pitchFamily="18" charset="0"/>
              </a:rPr>
            </a:br>
            <a:r>
              <a:rPr lang="en-US" sz="3200" b="1">
                <a:solidFill>
                  <a:srgbClr val="000000"/>
                </a:solidFill>
                <a:cs typeface="Times New Roman" pitchFamily="18" charset="0"/>
              </a:rPr>
              <a:t>VVER Vessel in Severe Accident</a:t>
            </a:r>
            <a:r>
              <a:rPr lang="en-US"/>
              <a:t> </a:t>
            </a:r>
          </a:p>
        </p:txBody>
      </p:sp>
      <p:sp>
        <p:nvSpPr>
          <p:cNvPr id="2051" name="Rectangle 3"/>
          <p:cNvSpPr>
            <a:spLocks noGrp="1" noChangeArrowheads="1"/>
          </p:cNvSpPr>
          <p:nvPr>
            <p:ph type="body" idx="1"/>
          </p:nvPr>
        </p:nvSpPr>
        <p:spPr>
          <a:xfrm>
            <a:off x="685800" y="1828800"/>
            <a:ext cx="7772400" cy="3962400"/>
          </a:xfrm>
        </p:spPr>
        <p:txBody>
          <a:bodyPr/>
          <a:lstStyle/>
          <a:p>
            <a:pPr>
              <a:lnSpc>
                <a:spcPct val="90000"/>
              </a:lnSpc>
            </a:pPr>
            <a:r>
              <a:rPr lang="en-US" sz="2000" b="1" i="1">
                <a:solidFill>
                  <a:srgbClr val="000080"/>
                </a:solidFill>
                <a:cs typeface="Times New Roman" pitchFamily="18" charset="0"/>
              </a:rPr>
              <a:t>General info</a:t>
            </a:r>
            <a:endParaRPr lang="ru-RU" sz="2000">
              <a:cs typeface="Times New Roman" pitchFamily="18" charset="0"/>
            </a:endParaRPr>
          </a:p>
          <a:p>
            <a:pPr>
              <a:lnSpc>
                <a:spcPct val="90000"/>
              </a:lnSpc>
            </a:pPr>
            <a:r>
              <a:rPr lang="en-US" sz="2000" b="1">
                <a:solidFill>
                  <a:srgbClr val="800000"/>
                </a:solidFill>
                <a:cs typeface="Times New Roman" pitchFamily="18" charset="0"/>
              </a:rPr>
              <a:t>Full Title:</a:t>
            </a:r>
            <a:endParaRPr lang="ru-RU" sz="2000">
              <a:cs typeface="Times New Roman" pitchFamily="18" charset="0"/>
            </a:endParaRPr>
          </a:p>
          <a:p>
            <a:pPr>
              <a:lnSpc>
                <a:spcPct val="90000"/>
              </a:lnSpc>
            </a:pPr>
            <a:r>
              <a:rPr lang="en-US" sz="2000" b="1">
                <a:solidFill>
                  <a:srgbClr val="000000"/>
                </a:solidFill>
                <a:latin typeface="Arial" charset="0"/>
                <a:cs typeface="Times New Roman" pitchFamily="18" charset="0"/>
              </a:rPr>
              <a:t>Scale Experimental Investigation of the Thermal and Structural Integrity of the VVER Pressure Vessel Lower Head in Severe Accident</a:t>
            </a:r>
            <a:r>
              <a:rPr lang="ru-RU" sz="2000" b="1">
                <a:latin typeface="Arial" charset="0"/>
                <a:cs typeface="Times New Roman" pitchFamily="18" charset="0"/>
              </a:rPr>
              <a:t> </a:t>
            </a:r>
          </a:p>
          <a:p>
            <a:pPr>
              <a:lnSpc>
                <a:spcPct val="90000"/>
              </a:lnSpc>
            </a:pPr>
            <a:r>
              <a:rPr lang="en-US" sz="2000" b="1">
                <a:solidFill>
                  <a:srgbClr val="800000"/>
                </a:solidFill>
                <a:cs typeface="Times New Roman" pitchFamily="18" charset="0"/>
              </a:rPr>
              <a:t>Status:                    </a:t>
            </a:r>
            <a:r>
              <a:rPr lang="en-US" sz="2000">
                <a:solidFill>
                  <a:srgbClr val="000000"/>
                </a:solidFill>
                <a:cs typeface="Times New Roman" pitchFamily="18" charset="0"/>
              </a:rPr>
              <a:t>6/ Project underway</a:t>
            </a:r>
            <a:r>
              <a:rPr lang="ru-RU" sz="2000">
                <a:cs typeface="Times New Roman" pitchFamily="18" charset="0"/>
              </a:rPr>
              <a:t> </a:t>
            </a:r>
          </a:p>
          <a:p>
            <a:pPr>
              <a:lnSpc>
                <a:spcPct val="90000"/>
              </a:lnSpc>
            </a:pPr>
            <a:r>
              <a:rPr lang="en-US" sz="2000" b="1" i="1">
                <a:solidFill>
                  <a:srgbClr val="000080"/>
                </a:solidFill>
                <a:cs typeface="Times New Roman" pitchFamily="18" charset="0"/>
              </a:rPr>
              <a:t>Project Manager</a:t>
            </a:r>
            <a:endParaRPr lang="ru-RU" sz="2000">
              <a:cs typeface="Times New Roman" pitchFamily="18" charset="0"/>
            </a:endParaRPr>
          </a:p>
          <a:p>
            <a:pPr>
              <a:lnSpc>
                <a:spcPct val="90000"/>
              </a:lnSpc>
            </a:pPr>
            <a:r>
              <a:rPr lang="en-US" sz="2000" b="1">
                <a:solidFill>
                  <a:srgbClr val="800000"/>
                </a:solidFill>
                <a:cs typeface="Times New Roman" pitchFamily="18" charset="0"/>
              </a:rPr>
              <a:t>Name:                     </a:t>
            </a:r>
            <a:r>
              <a:rPr lang="en-US" sz="2000">
                <a:solidFill>
                  <a:srgbClr val="000000"/>
                </a:solidFill>
                <a:cs typeface="Times New Roman" pitchFamily="18" charset="0"/>
              </a:rPr>
              <a:t>Loktionov Vladimir</a:t>
            </a:r>
          </a:p>
          <a:p>
            <a:pPr>
              <a:lnSpc>
                <a:spcPct val="90000"/>
              </a:lnSpc>
            </a:pPr>
            <a:r>
              <a:rPr lang="en-US" sz="2000" b="1">
                <a:solidFill>
                  <a:srgbClr val="800000"/>
                </a:solidFill>
                <a:cs typeface="Times New Roman" pitchFamily="18" charset="0"/>
              </a:rPr>
              <a:t>Contact information:</a:t>
            </a:r>
            <a:endParaRPr lang="ru-RU" sz="2000">
              <a:cs typeface="Times New Roman" pitchFamily="18" charset="0"/>
            </a:endParaRPr>
          </a:p>
          <a:p>
            <a:pPr>
              <a:lnSpc>
                <a:spcPct val="90000"/>
              </a:lnSpc>
            </a:pPr>
            <a:r>
              <a:rPr lang="en-US" sz="2000">
                <a:solidFill>
                  <a:srgbClr val="000000"/>
                </a:solidFill>
                <a:cs typeface="Times New Roman" pitchFamily="18" charset="0"/>
              </a:rPr>
              <a:t>Phone: 7+495+6730778</a:t>
            </a:r>
            <a:endParaRPr lang="ru-RU" sz="2000">
              <a:cs typeface="Times New Roman" pitchFamily="18" charset="0"/>
            </a:endParaRPr>
          </a:p>
          <a:p>
            <a:pPr>
              <a:lnSpc>
                <a:spcPct val="90000"/>
              </a:lnSpc>
            </a:pPr>
            <a:r>
              <a:rPr lang="en-US" sz="2000">
                <a:solidFill>
                  <a:srgbClr val="000000"/>
                </a:solidFill>
                <a:cs typeface="Times New Roman" pitchFamily="18" charset="0"/>
              </a:rPr>
              <a:t>Fax:     7+495+6730778</a:t>
            </a:r>
            <a:endParaRPr lang="ru-RU" sz="2000">
              <a:cs typeface="Times New Roman" pitchFamily="18" charset="0"/>
            </a:endParaRPr>
          </a:p>
          <a:p>
            <a:pPr>
              <a:lnSpc>
                <a:spcPct val="90000"/>
              </a:lnSpc>
            </a:pPr>
            <a:r>
              <a:rPr lang="en-US" sz="2000">
                <a:solidFill>
                  <a:srgbClr val="000000"/>
                </a:solidFill>
                <a:cs typeface="Times New Roman" pitchFamily="18" charset="0"/>
              </a:rPr>
              <a:t>E-mail: loktionovvd@mpei.ru</a:t>
            </a:r>
            <a:endParaRPr lang="ru-RU" sz="2000">
              <a:cs typeface="Times New Roman" pitchFamily="18" charset="0"/>
            </a:endParaRPr>
          </a:p>
          <a:p>
            <a:pPr>
              <a:lnSpc>
                <a:spcPct val="90000"/>
              </a:lnSpc>
            </a:pPr>
            <a:endParaRPr lang="en-US" sz="2000"/>
          </a:p>
        </p:txBody>
      </p:sp>
      <p:sp>
        <p:nvSpPr>
          <p:cNvPr id="2053" name="Rectangle 5"/>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D86EDB3B-4977-4382-9A48-82B21AC274C7}" type="slidenum">
              <a:rPr lang="en-US"/>
              <a:pPr/>
              <a:t>10</a:t>
            </a:fld>
            <a:endParaRPr lang="en-US"/>
          </a:p>
        </p:txBody>
      </p:sp>
      <p:sp>
        <p:nvSpPr>
          <p:cNvPr id="20482"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latin typeface="Arial" charset="0"/>
                <a:cs typeface="Arial" charset="0"/>
              </a:rPr>
              <a:t>The Main Results After the 1</a:t>
            </a:r>
            <a:r>
              <a:rPr lang="en-US" sz="2400" b="1" i="1" baseline="30000">
                <a:solidFill>
                  <a:schemeClr val="accent2"/>
                </a:solidFill>
                <a:latin typeface="Arial" charset="0"/>
                <a:cs typeface="Arial" charset="0"/>
              </a:rPr>
              <a:t>st</a:t>
            </a:r>
            <a:r>
              <a:rPr lang="en-US" sz="2400" b="1" i="1">
                <a:solidFill>
                  <a:schemeClr val="accent2"/>
                </a:solidFill>
                <a:latin typeface="Arial" charset="0"/>
                <a:cs typeface="Arial" charset="0"/>
              </a:rPr>
              <a:t> -2</a:t>
            </a:r>
            <a:r>
              <a:rPr lang="en-US" sz="2400" b="1" i="1" baseline="30000">
                <a:solidFill>
                  <a:schemeClr val="accent2"/>
                </a:solidFill>
                <a:latin typeface="Arial" charset="0"/>
                <a:cs typeface="Arial" charset="0"/>
              </a:rPr>
              <a:t>nd</a:t>
            </a:r>
            <a:r>
              <a:rPr lang="en-US" sz="2400" b="1" i="1">
                <a:solidFill>
                  <a:schemeClr val="accent2"/>
                </a:solidFill>
                <a:latin typeface="Arial" charset="0"/>
                <a:cs typeface="Arial" charset="0"/>
              </a:rPr>
              <a:t> Quarters</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20483" name="Rectangle 3"/>
          <p:cNvSpPr>
            <a:spLocks noGrp="1" noChangeArrowheads="1"/>
          </p:cNvSpPr>
          <p:nvPr>
            <p:ph type="body" idx="1"/>
          </p:nvPr>
        </p:nvSpPr>
        <p:spPr>
          <a:xfrm>
            <a:off x="685800" y="1219200"/>
            <a:ext cx="7772400" cy="4343400"/>
          </a:xfrm>
        </p:spPr>
        <p:txBody>
          <a:bodyPr/>
          <a:lstStyle/>
          <a:p>
            <a:pPr marL="533400" indent="-533400" algn="just">
              <a:lnSpc>
                <a:spcPct val="90000"/>
              </a:lnSpc>
              <a:tabLst>
                <a:tab pos="3429000" algn="l"/>
              </a:tabLst>
            </a:pPr>
            <a:r>
              <a:rPr lang="en-US" sz="1600" b="1" i="1" u="sng">
                <a:solidFill>
                  <a:schemeClr val="accent2"/>
                </a:solidFill>
                <a:latin typeface="Arial" charset="0"/>
                <a:cs typeface="Times New Roman" pitchFamily="18" charset="0"/>
              </a:rPr>
              <a:t>9) VVER vessel steel testing:</a:t>
            </a:r>
          </a:p>
          <a:p>
            <a:pPr marL="533400" indent="-533400" algn="just">
              <a:lnSpc>
                <a:spcPct val="90000"/>
              </a:lnSpc>
              <a:buFontTx/>
              <a:buNone/>
              <a:tabLst>
                <a:tab pos="3429000" algn="l"/>
              </a:tabLst>
            </a:pPr>
            <a:endParaRPr lang="en-US" sz="1600" b="1" i="1" u="sng">
              <a:solidFill>
                <a:schemeClr val="accent2"/>
              </a:solidFill>
              <a:latin typeface="Arial" charset="0"/>
              <a:cs typeface="Times New Roman" pitchFamily="18" charset="0"/>
            </a:endParaRP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 The Contractor on manufacturing of the vessel steel sample bars was chosen. </a:t>
            </a: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The TA on manufacturing of the vessel steel bars was transmitted to the Contractor ;</a:t>
            </a:r>
          </a:p>
          <a:p>
            <a:pPr marL="533400" indent="-533400" algn="just">
              <a:lnSpc>
                <a:spcPct val="90000"/>
              </a:lnSpc>
              <a:buFontTx/>
              <a:buNone/>
              <a:tabLst>
                <a:tab pos="3429000" algn="l"/>
              </a:tabLst>
            </a:pPr>
            <a:r>
              <a:rPr lang="en-US" sz="1600" b="1" i="1">
                <a:solidFill>
                  <a:schemeClr val="accent2"/>
                </a:solidFill>
                <a:latin typeface="Arial" charset="0"/>
                <a:cs typeface="Times New Roman" pitchFamily="18" charset="0"/>
              </a:rPr>
              <a:t> </a:t>
            </a: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Cutting out of the plates from the un-irradiated VVER reactor vessel was carried out;</a:t>
            </a:r>
            <a:endParaRPr lang="ru-RU" sz="1600" b="1" i="1">
              <a:solidFill>
                <a:schemeClr val="accent2"/>
              </a:solidFill>
              <a:latin typeface="Arial" charset="0"/>
              <a:cs typeface="Times New Roman" pitchFamily="18" charset="0"/>
            </a:endParaRP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 Sawing of the plates into rectangular bars was carried out;</a:t>
            </a: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 The samples (1</a:t>
            </a:r>
            <a:r>
              <a:rPr lang="en-US" sz="1600" b="1" i="1" baseline="30000">
                <a:solidFill>
                  <a:schemeClr val="accent2"/>
                </a:solidFill>
                <a:latin typeface="Arial" charset="0"/>
                <a:cs typeface="Times New Roman" pitchFamily="18" charset="0"/>
              </a:rPr>
              <a:t>st</a:t>
            </a:r>
            <a:r>
              <a:rPr lang="en-US" sz="1600" b="1" i="1">
                <a:solidFill>
                  <a:schemeClr val="accent2"/>
                </a:solidFill>
                <a:latin typeface="Arial" charset="0"/>
                <a:cs typeface="Times New Roman" pitchFamily="18" charset="0"/>
              </a:rPr>
              <a:t> series) were fabricated of the VVER vessel steel;</a:t>
            </a:r>
          </a:p>
          <a:p>
            <a:pPr marL="533400" indent="-533400" algn="just">
              <a:lnSpc>
                <a:spcPct val="90000"/>
              </a:lnSpc>
              <a:buFontTx/>
              <a:buNone/>
              <a:tabLst>
                <a:tab pos="3429000" algn="l"/>
              </a:tabLst>
            </a:pPr>
            <a:r>
              <a:rPr lang="en-US" sz="1600" b="1" i="1">
                <a:solidFill>
                  <a:schemeClr val="accent2"/>
                </a:solidFill>
                <a:latin typeface="Arial" charset="0"/>
                <a:cs typeface="Times New Roman" pitchFamily="18" charset="0"/>
              </a:rPr>
              <a:t> </a:t>
            </a: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Reconstruction and modernization of the test machines for the high-temperature creep tests were carried out;</a:t>
            </a:r>
            <a:endParaRPr lang="ru-RU" sz="1600" b="1" i="1">
              <a:solidFill>
                <a:schemeClr val="accent2"/>
              </a:solidFill>
              <a:latin typeface="Arial" charset="0"/>
              <a:cs typeface="Times New Roman" pitchFamily="18" charset="0"/>
            </a:endParaRPr>
          </a:p>
          <a:p>
            <a:pPr marL="533400" indent="-533400" algn="just">
              <a:lnSpc>
                <a:spcPct val="90000"/>
              </a:lnSpc>
              <a:tabLst>
                <a:tab pos="3429000" algn="l"/>
              </a:tabLst>
            </a:pPr>
            <a:endParaRPr lang="en-US" sz="1600" b="1" i="1">
              <a:solidFill>
                <a:schemeClr val="accent2"/>
              </a:solidFill>
              <a:latin typeface="Arial" charset="0"/>
              <a:cs typeface="Times New Roman" pitchFamily="18" charset="0"/>
            </a:endParaRP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 Short-term tensile and creep methodical tests of the VVER vessel steel samples were carried out;</a:t>
            </a:r>
          </a:p>
          <a:p>
            <a:pPr marL="533400" indent="-533400" algn="just">
              <a:lnSpc>
                <a:spcPct val="90000"/>
              </a:lnSpc>
              <a:buFontTx/>
              <a:buNone/>
              <a:tabLst>
                <a:tab pos="3429000" algn="l"/>
              </a:tabLst>
            </a:pPr>
            <a:r>
              <a:rPr lang="en-US" sz="1600" b="1" i="1">
                <a:solidFill>
                  <a:schemeClr val="accent2"/>
                </a:solidFill>
                <a:latin typeface="Arial" charset="0"/>
                <a:cs typeface="Times New Roman" pitchFamily="18" charset="0"/>
              </a:rPr>
              <a:t> </a:t>
            </a:r>
          </a:p>
          <a:p>
            <a:pPr marL="533400" indent="-533400" algn="just">
              <a:lnSpc>
                <a:spcPct val="90000"/>
              </a:lnSpc>
              <a:tabLst>
                <a:tab pos="3429000" algn="l"/>
              </a:tabLst>
            </a:pPr>
            <a:r>
              <a:rPr lang="en-US" sz="1600" b="1" i="1">
                <a:solidFill>
                  <a:schemeClr val="accent2"/>
                </a:solidFill>
                <a:latin typeface="Arial" charset="0"/>
                <a:cs typeface="Times New Roman" pitchFamily="18" charset="0"/>
              </a:rPr>
              <a:t>The material property creep and short-term tensile tests of the VVER vessel steel samples have been started and they are carried out now.</a:t>
            </a:r>
            <a:r>
              <a:rPr lang="en-US" sz="1600" b="1" i="1" u="sng">
                <a:solidFill>
                  <a:schemeClr val="accent2"/>
                </a:solidFill>
                <a:latin typeface="Arial" charset="0"/>
                <a:cs typeface="Times New Roman" pitchFamily="18" charset="0"/>
              </a:rPr>
              <a:t> </a:t>
            </a:r>
          </a:p>
        </p:txBody>
      </p:sp>
      <p:sp>
        <p:nvSpPr>
          <p:cNvPr id="20484"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D6B7CCAD-AA34-475A-8CDA-891597ED7102}" type="slidenum">
              <a:rPr lang="en-US"/>
              <a:pPr/>
              <a:t>11</a:t>
            </a:fld>
            <a:endParaRPr lang="en-US"/>
          </a:p>
        </p:txBody>
      </p:sp>
      <p:sp>
        <p:nvSpPr>
          <p:cNvPr id="22530"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ru-RU" sz="2400">
                <a:cs typeface="Times New Roman" pitchFamily="18" charset="0"/>
              </a:rPr>
              <a:t> </a:t>
            </a:r>
            <a:r>
              <a:rPr lang="en-US" sz="2800" b="1" i="1" u="sng">
                <a:solidFill>
                  <a:schemeClr val="accent2"/>
                </a:solidFill>
                <a:latin typeface="Arial" charset="0"/>
                <a:cs typeface="Arial" charset="0"/>
              </a:rPr>
              <a:t>B) The Main Problem</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22531" name="Rectangle 3"/>
          <p:cNvSpPr>
            <a:spLocks noGrp="1" noChangeArrowheads="1"/>
          </p:cNvSpPr>
          <p:nvPr>
            <p:ph type="body" idx="1"/>
          </p:nvPr>
        </p:nvSpPr>
        <p:spPr>
          <a:xfrm>
            <a:off x="685800" y="1219200"/>
            <a:ext cx="7772400" cy="4343400"/>
          </a:xfrm>
        </p:spPr>
        <p:txBody>
          <a:bodyPr/>
          <a:lstStyle/>
          <a:p>
            <a:pPr marL="533400" indent="-533400" algn="just">
              <a:tabLst>
                <a:tab pos="3429000" algn="l"/>
              </a:tabLst>
            </a:pPr>
            <a:endParaRPr lang="en-US" sz="1800" b="1" i="1" u="sng">
              <a:solidFill>
                <a:schemeClr val="accent2"/>
              </a:solidFill>
              <a:latin typeface="Arial" charset="0"/>
              <a:cs typeface="Times New Roman" pitchFamily="18" charset="0"/>
            </a:endParaRPr>
          </a:p>
          <a:p>
            <a:pPr marL="533400" indent="-533400" algn="just">
              <a:tabLst>
                <a:tab pos="3429000" algn="l"/>
              </a:tabLst>
            </a:pPr>
            <a:r>
              <a:rPr lang="en-US" sz="1800" b="1" i="1">
                <a:solidFill>
                  <a:schemeClr val="accent2"/>
                </a:solidFill>
                <a:latin typeface="Arial" charset="0"/>
                <a:cs typeface="Times New Roman" pitchFamily="18" charset="0"/>
              </a:rPr>
              <a:t>Insufficiency of financial assets for the vessel models fabrication (4 pieces). The sum planned in the Project will allow a partial covering of only single model fabrication of the planned 4 ones.</a:t>
            </a:r>
          </a:p>
          <a:p>
            <a:pPr marL="533400" indent="-533400" algn="just">
              <a:buFontTx/>
              <a:buNone/>
              <a:tabLst>
                <a:tab pos="3429000" algn="l"/>
              </a:tabLst>
            </a:pPr>
            <a:endParaRPr lang="en-US" sz="1800" b="1" i="1">
              <a:solidFill>
                <a:schemeClr val="accent2"/>
              </a:solidFill>
              <a:latin typeface="Arial" charset="0"/>
              <a:cs typeface="Times New Roman" pitchFamily="18" charset="0"/>
            </a:endParaRPr>
          </a:p>
          <a:p>
            <a:pPr marL="533400" indent="-533400" algn="just">
              <a:tabLst>
                <a:tab pos="3429000" algn="l"/>
              </a:tabLst>
            </a:pPr>
            <a:r>
              <a:rPr lang="en-US" sz="1800" b="1" i="1">
                <a:solidFill>
                  <a:schemeClr val="accent2"/>
                </a:solidFill>
                <a:latin typeface="Arial" charset="0"/>
                <a:cs typeface="Times New Roman" pitchFamily="18" charset="0"/>
              </a:rPr>
              <a:t> Really the cost of the manufacturing the model vessel only  (without cover and others) is 4800000,0 rubles (~200 000,0 USD from totally planned for purchasing ~280 000,0 USD ).</a:t>
            </a:r>
          </a:p>
        </p:txBody>
      </p:sp>
      <p:sp>
        <p:nvSpPr>
          <p:cNvPr id="22532"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2253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BF9A71E8-32A9-4D4C-80C3-73F5BEE0C36D}" type="slidenum">
              <a:rPr lang="en-US"/>
              <a:pPr/>
              <a:t>12</a:t>
            </a:fld>
            <a:endParaRPr lang="en-US"/>
          </a:p>
        </p:txBody>
      </p:sp>
      <p:sp>
        <p:nvSpPr>
          <p:cNvPr id="26626"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ru-RU" sz="2400">
                <a:cs typeface="Times New Roman" pitchFamily="18" charset="0"/>
              </a:rPr>
              <a:t> </a:t>
            </a:r>
            <a:r>
              <a:rPr lang="en-US" sz="2800" b="1" i="1" u="sng">
                <a:solidFill>
                  <a:schemeClr val="accent2"/>
                </a:solidFill>
                <a:latin typeface="Arial" charset="0"/>
                <a:cs typeface="Arial" charset="0"/>
              </a:rPr>
              <a:t>B) The Main Problem</a:t>
            </a:r>
            <a:r>
              <a:rPr lang="en-US" sz="2400" b="1" i="1">
                <a:solidFill>
                  <a:schemeClr val="accent2"/>
                </a:solidFill>
                <a:latin typeface="Arial" charset="0"/>
                <a:cs typeface="Times New Roman" pitchFamily="18" charset="0"/>
              </a:rPr>
              <a:t> (reasons)</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26627" name="Rectangle 3"/>
          <p:cNvSpPr>
            <a:spLocks noGrp="1" noChangeArrowheads="1"/>
          </p:cNvSpPr>
          <p:nvPr>
            <p:ph type="body" idx="1"/>
          </p:nvPr>
        </p:nvSpPr>
        <p:spPr>
          <a:xfrm>
            <a:off x="685800" y="1219200"/>
            <a:ext cx="7772400" cy="4343400"/>
          </a:xfrm>
        </p:spPr>
        <p:txBody>
          <a:bodyPr/>
          <a:lstStyle/>
          <a:p>
            <a:pPr marL="533400" indent="-533400" algn="just">
              <a:lnSpc>
                <a:spcPct val="90000"/>
              </a:lnSpc>
              <a:tabLst>
                <a:tab pos="3429000" algn="l"/>
              </a:tabLst>
            </a:pPr>
            <a:r>
              <a:rPr lang="en-US" sz="1800" b="1" i="1">
                <a:solidFill>
                  <a:schemeClr val="accent2"/>
                </a:solidFill>
                <a:latin typeface="Arial" charset="0"/>
                <a:cs typeface="Times New Roman" pitchFamily="18" charset="0"/>
              </a:rPr>
              <a:t>It was happened because of the jump of prices (first of all - of the vessel steels) and increase of manufacturing costs of the models themselves. </a:t>
            </a:r>
            <a:endParaRPr lang="ru-RU" sz="1800" b="1" i="1">
              <a:solidFill>
                <a:schemeClr val="accent2"/>
              </a:solidFill>
              <a:latin typeface="Arial" charset="0"/>
              <a:cs typeface="Times New Roman" pitchFamily="18" charset="0"/>
            </a:endParaRPr>
          </a:p>
          <a:p>
            <a:pPr marL="533400" indent="-533400" algn="just">
              <a:lnSpc>
                <a:spcPct val="90000"/>
              </a:lnSpc>
              <a:buFontTx/>
              <a:buNone/>
              <a:tabLst>
                <a:tab pos="3429000" algn="l"/>
              </a:tabLst>
            </a:pPr>
            <a:r>
              <a:rPr lang="en-US" sz="1800" b="1" i="1">
                <a:solidFill>
                  <a:schemeClr val="accent2"/>
                </a:solidFill>
                <a:latin typeface="Arial" charset="0"/>
                <a:cs typeface="Times New Roman" pitchFamily="18" charset="0"/>
              </a:rPr>
              <a:t>	After the moment when the project proposal had been formed, there were both a drastic increase of the cost of carbon steels and particularly of the special VVER vessel steels, which are the basic cost components. </a:t>
            </a:r>
          </a:p>
          <a:p>
            <a:pPr marL="533400" indent="-533400" algn="just">
              <a:lnSpc>
                <a:spcPct val="90000"/>
              </a:lnSpc>
              <a:tabLst>
                <a:tab pos="3429000" algn="l"/>
              </a:tabLst>
            </a:pPr>
            <a:r>
              <a:rPr lang="en-US" sz="1800" b="1" i="1">
                <a:solidFill>
                  <a:schemeClr val="accent2"/>
                </a:solidFill>
                <a:latin typeface="Arial" charset="0"/>
                <a:cs typeface="Times New Roman" pitchFamily="18" charset="0"/>
              </a:rPr>
              <a:t>Besides, the account of the subcontract cost was proceed (begin of 2006) basing on the currency rate about 27 Rub/USD, contrary to 24 Rub/USD for  today (10%). </a:t>
            </a:r>
          </a:p>
          <a:p>
            <a:pPr marL="533400" indent="-533400" algn="just">
              <a:lnSpc>
                <a:spcPct val="90000"/>
              </a:lnSpc>
              <a:tabLst>
                <a:tab pos="3429000" algn="l"/>
              </a:tabLst>
            </a:pPr>
            <a:endParaRPr lang="en-US" sz="1800" b="1" i="1">
              <a:solidFill>
                <a:schemeClr val="accent2"/>
              </a:solidFill>
              <a:latin typeface="Arial" charset="0"/>
              <a:cs typeface="Times New Roman" pitchFamily="18" charset="0"/>
            </a:endParaRPr>
          </a:p>
          <a:p>
            <a:pPr marL="533400" indent="-533400" algn="just">
              <a:lnSpc>
                <a:spcPct val="90000"/>
              </a:lnSpc>
              <a:tabLst>
                <a:tab pos="3429000" algn="l"/>
              </a:tabLst>
            </a:pPr>
            <a:r>
              <a:rPr lang="en-US" sz="1800" b="1" i="1">
                <a:solidFill>
                  <a:schemeClr val="accent2"/>
                </a:solidFill>
                <a:latin typeface="Arial" charset="0"/>
                <a:cs typeface="Times New Roman" pitchFamily="18" charset="0"/>
              </a:rPr>
              <a:t>The same situation took  place with the creation of the experimental test facility itself. </a:t>
            </a:r>
          </a:p>
          <a:p>
            <a:pPr marL="533400" indent="-533400" algn="just">
              <a:lnSpc>
                <a:spcPct val="90000"/>
              </a:lnSpc>
              <a:tabLst>
                <a:tab pos="3429000" algn="l"/>
              </a:tabLst>
            </a:pPr>
            <a:endParaRPr lang="en-US" sz="1800" b="1" i="1" u="sng">
              <a:solidFill>
                <a:srgbClr val="000000"/>
              </a:solidFill>
              <a:latin typeface="Arial" charset="0"/>
              <a:cs typeface="Times New Roman" pitchFamily="18" charset="0"/>
            </a:endParaRPr>
          </a:p>
          <a:p>
            <a:pPr marL="533400" indent="-533400" algn="just">
              <a:lnSpc>
                <a:spcPct val="90000"/>
              </a:lnSpc>
              <a:tabLst>
                <a:tab pos="3429000" algn="l"/>
              </a:tabLst>
            </a:pPr>
            <a:r>
              <a:rPr lang="en-US" sz="1800" b="1" i="1" u="sng">
                <a:solidFill>
                  <a:srgbClr val="000000"/>
                </a:solidFill>
                <a:latin typeface="Arial" charset="0"/>
                <a:cs typeface="Times New Roman" pitchFamily="18" charset="0"/>
              </a:rPr>
              <a:t>Resume: The cost of the vessel models fabrication is highly problematic at current time for the following reason.</a:t>
            </a:r>
          </a:p>
        </p:txBody>
      </p:sp>
      <p:sp>
        <p:nvSpPr>
          <p:cNvPr id="26628"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266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5D22E44C-808C-4794-9028-4E03059BA3F9}" type="slidenum">
              <a:rPr lang="en-US"/>
              <a:pPr/>
              <a:t>13</a:t>
            </a:fld>
            <a:endParaRPr lang="en-US"/>
          </a:p>
        </p:txBody>
      </p:sp>
      <p:sp>
        <p:nvSpPr>
          <p:cNvPr id="28674"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ru-RU" sz="2400">
                <a:cs typeface="Times New Roman" pitchFamily="18" charset="0"/>
              </a:rPr>
              <a:t> </a:t>
            </a:r>
            <a:r>
              <a:rPr lang="en-US" sz="2800" b="1" i="1" u="sng">
                <a:solidFill>
                  <a:schemeClr val="accent2"/>
                </a:solidFill>
                <a:latin typeface="Arial" charset="0"/>
                <a:cs typeface="Arial" charset="0"/>
              </a:rPr>
              <a:t>B) The Main Problem</a:t>
            </a:r>
            <a:r>
              <a:rPr lang="en-US" sz="2400" b="1" i="1">
                <a:solidFill>
                  <a:schemeClr val="accent2"/>
                </a:solidFill>
                <a:latin typeface="Arial" charset="0"/>
                <a:cs typeface="Times New Roman" pitchFamily="18" charset="0"/>
              </a:rPr>
              <a:t> (actions)</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28675" name="Rectangle 3"/>
          <p:cNvSpPr>
            <a:spLocks noGrp="1" noChangeArrowheads="1"/>
          </p:cNvSpPr>
          <p:nvPr>
            <p:ph type="body" idx="1"/>
          </p:nvPr>
        </p:nvSpPr>
        <p:spPr>
          <a:xfrm>
            <a:off x="685800" y="1219200"/>
            <a:ext cx="7772400" cy="4343400"/>
          </a:xfrm>
        </p:spPr>
        <p:txBody>
          <a:bodyPr/>
          <a:lstStyle/>
          <a:p>
            <a:pPr marL="533400" indent="-533400" algn="just">
              <a:tabLst>
                <a:tab pos="3429000" algn="l"/>
              </a:tabLst>
            </a:pPr>
            <a:endParaRPr lang="en-US" sz="2000" b="1" i="1" u="sng">
              <a:solidFill>
                <a:schemeClr val="accent2"/>
              </a:solidFill>
              <a:latin typeface="Arial" charset="0"/>
              <a:cs typeface="Times New Roman" pitchFamily="18" charset="0"/>
            </a:endParaRPr>
          </a:p>
          <a:p>
            <a:pPr marL="533400" indent="-533400" algn="just">
              <a:tabLst>
                <a:tab pos="3429000" algn="l"/>
              </a:tabLst>
            </a:pPr>
            <a:r>
              <a:rPr lang="en-US" sz="2000" b="1" i="1" u="sng">
                <a:solidFill>
                  <a:schemeClr val="accent2"/>
                </a:solidFill>
                <a:latin typeface="Arial" charset="0"/>
                <a:cs typeface="Times New Roman" pitchFamily="18" charset="0"/>
              </a:rPr>
              <a:t>Proposals:</a:t>
            </a:r>
            <a:r>
              <a:rPr lang="en-US" sz="2000" b="1" i="1">
                <a:solidFill>
                  <a:schemeClr val="accent2"/>
                </a:solidFill>
                <a:latin typeface="Arial" charset="0"/>
                <a:cs typeface="Times New Roman" pitchFamily="18" charset="0"/>
              </a:rPr>
              <a:t> </a:t>
            </a:r>
          </a:p>
          <a:p>
            <a:pPr marL="533400" indent="-533400" algn="just">
              <a:buFontTx/>
              <a:buNone/>
              <a:tabLst>
                <a:tab pos="3429000" algn="l"/>
              </a:tabLst>
            </a:pPr>
            <a:endParaRPr lang="en-US" sz="2000" b="1" i="1">
              <a:solidFill>
                <a:schemeClr val="accent2"/>
              </a:solidFill>
              <a:latin typeface="Arial" charset="0"/>
              <a:cs typeface="Times New Roman" pitchFamily="18" charset="0"/>
            </a:endParaRPr>
          </a:p>
          <a:p>
            <a:pPr marL="533400" indent="-533400" algn="just">
              <a:buFontTx/>
              <a:buNone/>
              <a:tabLst>
                <a:tab pos="3429000" algn="l"/>
              </a:tabLst>
            </a:pPr>
            <a:r>
              <a:rPr lang="en-US" sz="2000" b="1" i="1">
                <a:solidFill>
                  <a:schemeClr val="accent2"/>
                </a:solidFill>
                <a:latin typeface="Arial" charset="0"/>
                <a:cs typeface="Times New Roman" pitchFamily="18" charset="0"/>
              </a:rPr>
              <a:t>	</a:t>
            </a:r>
            <a:r>
              <a:rPr lang="en-US" sz="2000" b="1" i="1" u="sng">
                <a:solidFill>
                  <a:schemeClr val="accent2"/>
                </a:solidFill>
                <a:latin typeface="Arial" charset="0"/>
                <a:cs typeface="Times New Roman" pitchFamily="18" charset="0"/>
              </a:rPr>
              <a:t>Searching of the deficient financial means within the Russian Federation</a:t>
            </a:r>
            <a:r>
              <a:rPr lang="en-US" sz="2000" b="1" i="1">
                <a:solidFill>
                  <a:schemeClr val="accent2"/>
                </a:solidFill>
                <a:latin typeface="Arial" charset="0"/>
                <a:cs typeface="Times New Roman" pitchFamily="18" charset="0"/>
              </a:rPr>
              <a:t> for both the vessel models manufacturing and for an alternative manufacturing plants. </a:t>
            </a:r>
          </a:p>
          <a:p>
            <a:pPr marL="533400" indent="-533400" algn="just">
              <a:buFontTx/>
              <a:buNone/>
              <a:tabLst>
                <a:tab pos="3429000" algn="l"/>
              </a:tabLst>
            </a:pPr>
            <a:r>
              <a:rPr lang="en-US" sz="2000" b="1" i="1">
                <a:solidFill>
                  <a:schemeClr val="accent2"/>
                </a:solidFill>
                <a:latin typeface="Arial" charset="0"/>
                <a:cs typeface="Times New Roman" pitchFamily="18" charset="0"/>
              </a:rPr>
              <a:t>	</a:t>
            </a:r>
          </a:p>
          <a:p>
            <a:pPr marL="533400" indent="-533400" algn="just">
              <a:buFontTx/>
              <a:buNone/>
              <a:tabLst>
                <a:tab pos="3429000" algn="l"/>
              </a:tabLst>
            </a:pPr>
            <a:r>
              <a:rPr lang="en-US" sz="2000" b="1" i="1">
                <a:solidFill>
                  <a:schemeClr val="accent2"/>
                </a:solidFill>
                <a:latin typeface="Arial" charset="0"/>
                <a:cs typeface="Times New Roman" pitchFamily="18" charset="0"/>
              </a:rPr>
              <a:t>	 This searching is being carried out now. </a:t>
            </a:r>
          </a:p>
        </p:txBody>
      </p:sp>
      <p:sp>
        <p:nvSpPr>
          <p:cNvPr id="28676"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28677"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F398F1BC-4ADF-46AB-BAAF-12786D834423}" type="slidenum">
              <a:rPr lang="en-US"/>
              <a:pPr/>
              <a:t>2</a:t>
            </a:fld>
            <a:endParaRPr lang="en-US"/>
          </a:p>
        </p:txBody>
      </p:sp>
      <p:sp>
        <p:nvSpPr>
          <p:cNvPr id="6146" name="Rectangle 2"/>
          <p:cNvSpPr>
            <a:spLocks noGrp="1" noChangeArrowheads="1"/>
          </p:cNvSpPr>
          <p:nvPr>
            <p:ph type="title"/>
          </p:nvPr>
        </p:nvSpPr>
        <p:spPr>
          <a:xfrm>
            <a:off x="685800" y="609600"/>
            <a:ext cx="7772400" cy="762000"/>
          </a:xfrm>
        </p:spPr>
        <p:txBody>
          <a:bodyPr/>
          <a:lstStyle/>
          <a:p>
            <a:pPr algn="l"/>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cs typeface="Times New Roman" pitchFamily="18" charset="0"/>
              </a:rPr>
              <a:t>Institutions / Companies Involved</a:t>
            </a:r>
            <a:r>
              <a:rPr lang="ru-RU" sz="2400" b="1">
                <a:solidFill>
                  <a:schemeClr val="accent2"/>
                </a:solidFill>
                <a:cs typeface="Times New Roman" pitchFamily="18" charset="0"/>
              </a:rPr>
              <a:t/>
            </a:r>
            <a:br>
              <a:rPr lang="ru-RU" sz="2400" b="1">
                <a:solidFill>
                  <a:schemeClr val="accent2"/>
                </a:solidFill>
                <a:cs typeface="Times New Roman" pitchFamily="18" charset="0"/>
              </a:rPr>
            </a:br>
            <a:endParaRPr lang="en-US" sz="2400" b="1">
              <a:solidFill>
                <a:schemeClr val="accent2"/>
              </a:solidFill>
              <a:cs typeface="Times New Roman" pitchFamily="18" charset="0"/>
            </a:endParaRPr>
          </a:p>
        </p:txBody>
      </p:sp>
      <p:sp>
        <p:nvSpPr>
          <p:cNvPr id="6147" name="Rectangle 3"/>
          <p:cNvSpPr>
            <a:spLocks noGrp="1" noChangeArrowheads="1"/>
          </p:cNvSpPr>
          <p:nvPr>
            <p:ph type="body" idx="1"/>
          </p:nvPr>
        </p:nvSpPr>
        <p:spPr>
          <a:xfrm>
            <a:off x="685800" y="1371600"/>
            <a:ext cx="7772400" cy="4419600"/>
          </a:xfrm>
        </p:spPr>
        <p:txBody>
          <a:bodyPr/>
          <a:lstStyle/>
          <a:p>
            <a:pPr>
              <a:lnSpc>
                <a:spcPct val="90000"/>
              </a:lnSpc>
              <a:buFontTx/>
              <a:buNone/>
              <a:tabLst>
                <a:tab pos="3429000" algn="l"/>
              </a:tabLst>
            </a:pPr>
            <a:r>
              <a:rPr lang="en-US" sz="1400" b="1" i="1">
                <a:solidFill>
                  <a:srgbClr val="CC6600"/>
                </a:solidFill>
                <a:cs typeface="Times New Roman" pitchFamily="18" charset="0"/>
              </a:rPr>
              <a:t>Leading Institute</a:t>
            </a:r>
            <a:endParaRPr lang="ru-RU" sz="1400" b="1" i="1">
              <a:solidFill>
                <a:srgbClr val="CC6600"/>
              </a:solidFill>
              <a:cs typeface="Times New Roman" pitchFamily="18" charset="0"/>
            </a:endParaRPr>
          </a:p>
          <a:p>
            <a:pPr>
              <a:lnSpc>
                <a:spcPct val="90000"/>
              </a:lnSpc>
              <a:tabLst>
                <a:tab pos="3429000" algn="l"/>
              </a:tabLst>
            </a:pPr>
            <a:r>
              <a:rPr lang="en-US" sz="1600" b="1">
                <a:solidFill>
                  <a:srgbClr val="000000"/>
                </a:solidFill>
                <a:cs typeface="Times New Roman" pitchFamily="18" charset="0"/>
              </a:rPr>
              <a:t>Moscow Power Engineering Institute (Technical university), Moscow,</a:t>
            </a:r>
          </a:p>
          <a:p>
            <a:pPr>
              <a:lnSpc>
                <a:spcPct val="90000"/>
              </a:lnSpc>
              <a:buFontTx/>
              <a:buNone/>
              <a:tabLst>
                <a:tab pos="3429000" algn="l"/>
              </a:tabLst>
            </a:pPr>
            <a:r>
              <a:rPr lang="en-US" sz="1400" b="1" i="1">
                <a:solidFill>
                  <a:srgbClr val="CC6600"/>
                </a:solidFill>
                <a:cs typeface="Times New Roman" pitchFamily="18" charset="0"/>
              </a:rPr>
              <a:t>Supporting Institutes</a:t>
            </a:r>
            <a:endParaRPr lang="ru-RU" sz="1400" b="1" i="1">
              <a:solidFill>
                <a:srgbClr val="CC6600"/>
              </a:solidFill>
              <a:cs typeface="Times New Roman" pitchFamily="18" charset="0"/>
            </a:endParaRPr>
          </a:p>
          <a:p>
            <a:pPr>
              <a:lnSpc>
                <a:spcPct val="90000"/>
              </a:lnSpc>
              <a:tabLst>
                <a:tab pos="3429000" algn="l"/>
              </a:tabLst>
            </a:pPr>
            <a:r>
              <a:rPr lang="en-US" sz="1600" b="1">
                <a:solidFill>
                  <a:srgbClr val="000000"/>
                </a:solidFill>
                <a:cs typeface="Times New Roman" pitchFamily="18" charset="0"/>
              </a:rPr>
              <a:t>OKB Gidropress, Podolsk, Moscow reg., Russia</a:t>
            </a:r>
            <a:endParaRPr lang="ru-RU" sz="1600" b="1">
              <a:cs typeface="Times New Roman" pitchFamily="18" charset="0"/>
            </a:endParaRPr>
          </a:p>
          <a:p>
            <a:pPr>
              <a:lnSpc>
                <a:spcPct val="90000"/>
              </a:lnSpc>
              <a:tabLst>
                <a:tab pos="3429000" algn="l"/>
              </a:tabLst>
            </a:pPr>
            <a:r>
              <a:rPr lang="en-US" sz="1600" b="1">
                <a:solidFill>
                  <a:srgbClr val="000000"/>
                </a:solidFill>
                <a:cs typeface="Times New Roman" pitchFamily="18" charset="0"/>
              </a:rPr>
              <a:t>Siberian Branch of RAS / Lavrent'ev Institute of Hydrodynamics, Novosibirsk, Russia </a:t>
            </a:r>
            <a:endParaRPr lang="en-US" sz="1600" b="1">
              <a:cs typeface="Times New Roman" pitchFamily="18" charset="0"/>
            </a:endParaRPr>
          </a:p>
          <a:p>
            <a:pPr>
              <a:lnSpc>
                <a:spcPct val="90000"/>
              </a:lnSpc>
              <a:buFontTx/>
              <a:buNone/>
              <a:tabLst>
                <a:tab pos="3429000" algn="l"/>
              </a:tabLst>
            </a:pPr>
            <a:r>
              <a:rPr lang="en-US" sz="1400" b="1" i="1">
                <a:solidFill>
                  <a:srgbClr val="CC6600"/>
                </a:solidFill>
                <a:cs typeface="Times New Roman" pitchFamily="18" charset="0"/>
              </a:rPr>
              <a:t>Collaborators</a:t>
            </a:r>
            <a:endParaRPr lang="ru-RU" sz="1400" b="1" i="1">
              <a:solidFill>
                <a:srgbClr val="CC6600"/>
              </a:solidFill>
              <a:cs typeface="Times New Roman" pitchFamily="18" charset="0"/>
            </a:endParaRPr>
          </a:p>
          <a:p>
            <a:pPr>
              <a:lnSpc>
                <a:spcPct val="90000"/>
              </a:lnSpc>
              <a:tabLst>
                <a:tab pos="3429000" algn="l"/>
              </a:tabLst>
            </a:pPr>
            <a:r>
              <a:rPr lang="en-US" sz="1400" b="1">
                <a:cs typeface="Times New Roman" pitchFamily="18" charset="0"/>
              </a:rPr>
              <a:t>·          </a:t>
            </a:r>
            <a:r>
              <a:rPr lang="en-US" sz="1600" b="1">
                <a:solidFill>
                  <a:srgbClr val="000000"/>
                </a:solidFill>
                <a:cs typeface="Times New Roman" pitchFamily="18" charset="0"/>
              </a:rPr>
              <a:t>CEA Centre de Saclay, France      </a:t>
            </a:r>
            <a:r>
              <a:rPr lang="en-US" sz="1600" b="1" i="1">
                <a:solidFill>
                  <a:srgbClr val="000000"/>
                </a:solidFill>
                <a:cs typeface="Times New Roman" pitchFamily="18" charset="0"/>
              </a:rPr>
              <a:t>(Nicolas L)</a:t>
            </a:r>
            <a:endParaRPr lang="ru-RU" sz="1600" b="1" i="1">
              <a:cs typeface="Times New Roman" pitchFamily="18" charset="0"/>
            </a:endParaRPr>
          </a:p>
          <a:p>
            <a:pPr>
              <a:lnSpc>
                <a:spcPct val="90000"/>
              </a:lnSpc>
              <a:tabLst>
                <a:tab pos="3429000" algn="l"/>
              </a:tabLst>
            </a:pPr>
            <a:r>
              <a:rPr lang="en-US" sz="1600" b="1">
                <a:cs typeface="Times New Roman" pitchFamily="18" charset="0"/>
              </a:rPr>
              <a:t>·         </a:t>
            </a:r>
            <a:r>
              <a:rPr lang="en-US" sz="1600" b="1">
                <a:solidFill>
                  <a:srgbClr val="000000"/>
                </a:solidFill>
                <a:cs typeface="Times New Roman" pitchFamily="18" charset="0"/>
              </a:rPr>
              <a:t>EC  JRC -ITU, Karlsruhe, Germany </a:t>
            </a:r>
            <a:r>
              <a:rPr lang="en-US" sz="1600" b="1" i="1">
                <a:solidFill>
                  <a:srgbClr val="000000"/>
                </a:solidFill>
                <a:cs typeface="Times New Roman" pitchFamily="18" charset="0"/>
              </a:rPr>
              <a:t>(Bottomley D)</a:t>
            </a:r>
            <a:endParaRPr lang="ru-RU" sz="1600" b="1" i="1">
              <a:cs typeface="Times New Roman" pitchFamily="18" charset="0"/>
            </a:endParaRPr>
          </a:p>
          <a:p>
            <a:pPr>
              <a:lnSpc>
                <a:spcPct val="90000"/>
              </a:lnSpc>
              <a:tabLst>
                <a:tab pos="3429000" algn="l"/>
              </a:tabLst>
            </a:pPr>
            <a:r>
              <a:rPr lang="en-US" sz="1600" b="1">
                <a:cs typeface="Times New Roman" pitchFamily="18" charset="0"/>
              </a:rPr>
              <a:t>·         </a:t>
            </a:r>
            <a:r>
              <a:rPr lang="en-US" sz="1600" b="1">
                <a:solidFill>
                  <a:srgbClr val="000000"/>
                </a:solidFill>
                <a:cs typeface="Times New Roman" pitchFamily="18" charset="0"/>
              </a:rPr>
              <a:t>FZK GmbH, Karlsruhe, Germany </a:t>
            </a:r>
            <a:r>
              <a:rPr lang="en-US" sz="1600" b="1" i="1">
                <a:solidFill>
                  <a:srgbClr val="000000"/>
                </a:solidFill>
                <a:cs typeface="Times New Roman" pitchFamily="18" charset="0"/>
              </a:rPr>
              <a:t>(Stuckert J, Miassoedov A)</a:t>
            </a:r>
            <a:endParaRPr lang="ru-RU" sz="1600" b="1" i="1">
              <a:cs typeface="Times New Roman" pitchFamily="18" charset="0"/>
            </a:endParaRPr>
          </a:p>
          <a:p>
            <a:pPr>
              <a:lnSpc>
                <a:spcPct val="90000"/>
              </a:lnSpc>
              <a:tabLst>
                <a:tab pos="3429000" algn="l"/>
              </a:tabLst>
            </a:pPr>
            <a:r>
              <a:rPr lang="en-US" sz="1600" b="1">
                <a:cs typeface="Times New Roman" pitchFamily="18" charset="0"/>
              </a:rPr>
              <a:t>·         </a:t>
            </a:r>
            <a:r>
              <a:rPr lang="en-US" sz="1600" b="1">
                <a:solidFill>
                  <a:srgbClr val="000000"/>
                </a:solidFill>
                <a:cs typeface="Times New Roman" pitchFamily="18" charset="0"/>
              </a:rPr>
              <a:t>FZR, Rossendorf, Germany   </a:t>
            </a:r>
            <a:r>
              <a:rPr lang="en-US" sz="1600" b="1" i="1">
                <a:solidFill>
                  <a:srgbClr val="000000"/>
                </a:solidFill>
                <a:cs typeface="Times New Roman" pitchFamily="18" charset="0"/>
              </a:rPr>
              <a:t>(Altstadt E)</a:t>
            </a:r>
            <a:endParaRPr lang="ru-RU" sz="1600" b="1" i="1">
              <a:cs typeface="Times New Roman" pitchFamily="18" charset="0"/>
            </a:endParaRPr>
          </a:p>
          <a:p>
            <a:pPr>
              <a:lnSpc>
                <a:spcPct val="90000"/>
              </a:lnSpc>
              <a:tabLst>
                <a:tab pos="3429000" algn="l"/>
              </a:tabLst>
            </a:pPr>
            <a:r>
              <a:rPr lang="en-US" sz="1600" b="1">
                <a:cs typeface="Times New Roman" pitchFamily="18" charset="0"/>
              </a:rPr>
              <a:t>·         </a:t>
            </a:r>
            <a:r>
              <a:rPr lang="en-US" sz="1600" b="1">
                <a:solidFill>
                  <a:srgbClr val="000000"/>
                </a:solidFill>
                <a:cs typeface="Times New Roman" pitchFamily="18" charset="0"/>
              </a:rPr>
              <a:t>Royal Institute of Technology Stockholm, Sweden </a:t>
            </a:r>
            <a:r>
              <a:rPr lang="en-US" sz="1600" b="1" i="1">
                <a:solidFill>
                  <a:srgbClr val="000000"/>
                </a:solidFill>
                <a:cs typeface="Times New Roman" pitchFamily="18" charset="0"/>
              </a:rPr>
              <a:t>(Dinh T N)</a:t>
            </a:r>
            <a:r>
              <a:rPr lang="en-US" sz="1600" b="1" i="1">
                <a:cs typeface="Times New Roman" pitchFamily="18" charset="0"/>
              </a:rPr>
              <a:t> </a:t>
            </a:r>
            <a:r>
              <a:rPr lang="en-US" sz="1400" b="1">
                <a:cs typeface="Times New Roman" pitchFamily="18" charset="0"/>
              </a:rPr>
              <a:t> </a:t>
            </a:r>
          </a:p>
          <a:p>
            <a:pPr>
              <a:lnSpc>
                <a:spcPct val="90000"/>
              </a:lnSpc>
              <a:tabLst>
                <a:tab pos="3429000" algn="l"/>
              </a:tabLst>
            </a:pPr>
            <a:endParaRPr lang="en-US" sz="1400" b="1">
              <a:solidFill>
                <a:srgbClr val="000000"/>
              </a:solidFill>
              <a:cs typeface="Times New Roman" pitchFamily="18" charset="0"/>
            </a:endParaRPr>
          </a:p>
          <a:p>
            <a:pPr>
              <a:lnSpc>
                <a:spcPct val="90000"/>
              </a:lnSpc>
              <a:buFont typeface="Wingdings" pitchFamily="2" charset="2"/>
              <a:buNone/>
              <a:tabLst>
                <a:tab pos="3429000" algn="l"/>
              </a:tabLst>
            </a:pPr>
            <a:r>
              <a:rPr lang="en-US" sz="1400" b="1">
                <a:solidFill>
                  <a:srgbClr val="000000"/>
                </a:solidFill>
                <a:cs typeface="Times New Roman" pitchFamily="18" charset="0"/>
              </a:rPr>
              <a:t>           	*  </a:t>
            </a:r>
            <a:r>
              <a:rPr lang="en-US" sz="1400" b="1">
                <a:solidFill>
                  <a:schemeClr val="accent2"/>
                </a:solidFill>
                <a:latin typeface="Arial" charset="0"/>
                <a:cs typeface="Times New Roman" pitchFamily="18" charset="0"/>
              </a:rPr>
              <a:t>Pennsylvania State University / Department of Mechanical and Nuclear Engineering, University Park, PA, USA </a:t>
            </a:r>
            <a:r>
              <a:rPr lang="en-US" sz="1400" b="1" i="1">
                <a:solidFill>
                  <a:schemeClr val="accent2"/>
                </a:solidFill>
                <a:latin typeface="Arial" charset="0"/>
                <a:cs typeface="Times New Roman" pitchFamily="18" charset="0"/>
              </a:rPr>
              <a:t>(Cheung F B)</a:t>
            </a:r>
            <a:endParaRPr lang="ru-RU" sz="1400" b="1" i="1">
              <a:solidFill>
                <a:schemeClr val="accent2"/>
              </a:solidFill>
              <a:latin typeface="Arial" charset="0"/>
              <a:cs typeface="Times New Roman" pitchFamily="18" charset="0"/>
            </a:endParaRPr>
          </a:p>
          <a:p>
            <a:pPr>
              <a:lnSpc>
                <a:spcPct val="90000"/>
              </a:lnSpc>
              <a:buFont typeface="Wingdings" pitchFamily="2" charset="2"/>
              <a:buNone/>
              <a:tabLst>
                <a:tab pos="3429000" algn="l"/>
              </a:tabLst>
            </a:pPr>
            <a:r>
              <a:rPr lang="en-US" sz="1400" b="1">
                <a:solidFill>
                  <a:schemeClr val="accent2"/>
                </a:solidFill>
                <a:latin typeface="Arial" charset="0"/>
                <a:cs typeface="Times New Roman" pitchFamily="18" charset="0"/>
              </a:rPr>
              <a:t>·           *  University of Wisconsin-Madison / College of Engineering, Nuclear and Engineering Physics, Madison, WI, USA </a:t>
            </a:r>
            <a:r>
              <a:rPr lang="en-US" sz="1400" b="1" i="1">
                <a:solidFill>
                  <a:schemeClr val="accent2"/>
                </a:solidFill>
                <a:latin typeface="Arial" charset="0"/>
                <a:cs typeface="Times New Roman" pitchFamily="18" charset="0"/>
              </a:rPr>
              <a:t>(Corradini M L)</a:t>
            </a:r>
            <a:r>
              <a:rPr lang="en-US" sz="1400" b="1">
                <a:solidFill>
                  <a:schemeClr val="accent2"/>
                </a:solidFill>
                <a:latin typeface="Arial" charset="0"/>
                <a:cs typeface="Times New Roman" pitchFamily="18" charset="0"/>
              </a:rPr>
              <a:t>  </a:t>
            </a:r>
          </a:p>
          <a:p>
            <a:pPr>
              <a:lnSpc>
                <a:spcPct val="90000"/>
              </a:lnSpc>
              <a:buFont typeface="Wingdings" pitchFamily="2" charset="2"/>
              <a:buNone/>
              <a:tabLst>
                <a:tab pos="3429000" algn="l"/>
              </a:tabLst>
            </a:pPr>
            <a:r>
              <a:rPr lang="en-US" sz="1400" b="1">
                <a:solidFill>
                  <a:schemeClr val="accent2"/>
                </a:solidFill>
                <a:latin typeface="Arial" charset="0"/>
                <a:cs typeface="Times New Roman" pitchFamily="18" charset="0"/>
              </a:rPr>
              <a:t>	*  Institute of Nuclear Safety System, Fukui, Japan </a:t>
            </a:r>
            <a:r>
              <a:rPr lang="en-US" sz="1400" b="1" i="1">
                <a:solidFill>
                  <a:schemeClr val="accent2"/>
                </a:solidFill>
                <a:latin typeface="Arial" charset="0"/>
                <a:cs typeface="Times New Roman" pitchFamily="18" charset="0"/>
              </a:rPr>
              <a:t>(Murase M)</a:t>
            </a:r>
            <a:endParaRPr lang="ru-RU" sz="1400" b="1" i="1">
              <a:solidFill>
                <a:schemeClr val="accent2"/>
              </a:solidFill>
              <a:latin typeface="Arial" charset="0"/>
              <a:cs typeface="Times New Roman" pitchFamily="18" charset="0"/>
            </a:endParaRPr>
          </a:p>
          <a:p>
            <a:pPr>
              <a:lnSpc>
                <a:spcPct val="90000"/>
              </a:lnSpc>
              <a:tabLst>
                <a:tab pos="3429000" algn="l"/>
              </a:tabLst>
            </a:pPr>
            <a:endParaRPr lang="ru-RU" sz="1400" b="1" i="1">
              <a:solidFill>
                <a:schemeClr val="accent2"/>
              </a:solidFill>
              <a:latin typeface="Arial" charset="0"/>
              <a:cs typeface="Times New Roman" pitchFamily="18" charset="0"/>
            </a:endParaRPr>
          </a:p>
          <a:p>
            <a:pPr>
              <a:lnSpc>
                <a:spcPct val="90000"/>
              </a:lnSpc>
              <a:tabLst>
                <a:tab pos="3429000" algn="l"/>
              </a:tabLst>
            </a:pPr>
            <a:endParaRPr lang="en-US" sz="2000"/>
          </a:p>
        </p:txBody>
      </p:sp>
      <p:sp>
        <p:nvSpPr>
          <p:cNvPr id="6148"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614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CB750F79-B00F-47B8-A74A-27FC1051FAD4}" type="slidenum">
              <a:rPr lang="en-US"/>
              <a:pPr/>
              <a:t>3</a:t>
            </a:fld>
            <a:endParaRPr lang="en-US"/>
          </a:p>
        </p:txBody>
      </p:sp>
      <p:sp>
        <p:nvSpPr>
          <p:cNvPr id="24578" name="Rectangle 2"/>
          <p:cNvSpPr>
            <a:spLocks noGrp="1" noChangeArrowheads="1"/>
          </p:cNvSpPr>
          <p:nvPr>
            <p:ph type="title"/>
          </p:nvPr>
        </p:nvSpPr>
        <p:spPr>
          <a:xfrm>
            <a:off x="685800" y="609600"/>
            <a:ext cx="7772400" cy="7620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ru-RU" sz="2400">
                <a:cs typeface="Times New Roman" pitchFamily="18" charset="0"/>
              </a:rPr>
              <a:t> </a:t>
            </a:r>
            <a:r>
              <a:rPr lang="en-US" sz="2400" b="1" i="1" u="sng">
                <a:solidFill>
                  <a:srgbClr val="CC6600"/>
                </a:solidFill>
                <a:cs typeface="Times New Roman" pitchFamily="18" charset="0"/>
              </a:rPr>
              <a:t>Funding (US $)</a:t>
            </a:r>
          </a:p>
        </p:txBody>
      </p:sp>
      <p:sp>
        <p:nvSpPr>
          <p:cNvPr id="24579" name="Rectangle 3"/>
          <p:cNvSpPr>
            <a:spLocks noGrp="1" noChangeArrowheads="1"/>
          </p:cNvSpPr>
          <p:nvPr>
            <p:ph type="body" idx="1"/>
          </p:nvPr>
        </p:nvSpPr>
        <p:spPr>
          <a:xfrm>
            <a:off x="685800" y="1371600"/>
            <a:ext cx="7772400" cy="4419600"/>
          </a:xfrm>
        </p:spPr>
        <p:txBody>
          <a:bodyPr/>
          <a:lstStyle/>
          <a:p>
            <a:pPr>
              <a:tabLst>
                <a:tab pos="3429000" algn="l"/>
              </a:tabLst>
            </a:pPr>
            <a:r>
              <a:rPr lang="ru-RU" sz="2000" b="1" i="1">
                <a:solidFill>
                  <a:srgbClr val="CC6600"/>
                </a:solidFill>
                <a:cs typeface="Times New Roman" pitchFamily="18" charset="0"/>
              </a:rPr>
              <a:t> </a:t>
            </a:r>
            <a:r>
              <a:rPr lang="en-US" sz="2000" b="1" i="1">
                <a:solidFill>
                  <a:srgbClr val="800000"/>
                </a:solidFill>
                <a:cs typeface="Times New Roman" pitchFamily="18" charset="0"/>
              </a:rPr>
              <a:t>Requested:   </a:t>
            </a:r>
            <a:r>
              <a:rPr lang="en-US" sz="2000" b="1" i="1">
                <a:solidFill>
                  <a:srgbClr val="000000"/>
                </a:solidFill>
                <a:cs typeface="Times New Roman" pitchFamily="18" charset="0"/>
              </a:rPr>
              <a:t>$567640</a:t>
            </a:r>
            <a:endParaRPr lang="en-US" sz="2000" b="1" i="1">
              <a:solidFill>
                <a:srgbClr val="CC6600"/>
              </a:solidFill>
              <a:cs typeface="Times New Roman" pitchFamily="18" charset="0"/>
            </a:endParaRPr>
          </a:p>
          <a:p>
            <a:pPr>
              <a:tabLst>
                <a:tab pos="3429000" algn="l"/>
              </a:tabLst>
            </a:pPr>
            <a:endParaRPr lang="en-US" sz="2000" b="1" i="1">
              <a:solidFill>
                <a:srgbClr val="CC6600"/>
              </a:solidFill>
              <a:cs typeface="Times New Roman" pitchFamily="18" charset="0"/>
            </a:endParaRPr>
          </a:p>
          <a:p>
            <a:pPr>
              <a:tabLst>
                <a:tab pos="3429000" algn="l"/>
              </a:tabLst>
            </a:pPr>
            <a:r>
              <a:rPr lang="en-US" sz="2000" b="1" i="1">
                <a:solidFill>
                  <a:srgbClr val="800000"/>
                </a:solidFill>
                <a:cs typeface="Times New Roman" pitchFamily="18" charset="0"/>
              </a:rPr>
              <a:t>Allocated:  </a:t>
            </a:r>
            <a:r>
              <a:rPr lang="en-US" sz="2000" b="1" i="1">
                <a:solidFill>
                  <a:srgbClr val="000000"/>
                </a:solidFill>
                <a:cs typeface="Times New Roman" pitchFamily="18" charset="0"/>
              </a:rPr>
              <a:t>429,055 €  (EU)  (cca $630,000)</a:t>
            </a:r>
            <a:endParaRPr lang="ru-RU" sz="2000" b="1" i="1">
              <a:solidFill>
                <a:srgbClr val="CC6600"/>
              </a:solidFill>
              <a:cs typeface="Times New Roman" pitchFamily="18" charset="0"/>
            </a:endParaRPr>
          </a:p>
          <a:p>
            <a:pPr>
              <a:tabLst>
                <a:tab pos="3429000" algn="l"/>
              </a:tabLst>
            </a:pPr>
            <a:r>
              <a:rPr lang="ru-RU" sz="2000" b="1" i="1">
                <a:solidFill>
                  <a:srgbClr val="CC6600"/>
                </a:solidFill>
                <a:cs typeface="Times New Roman" pitchFamily="18" charset="0"/>
              </a:rPr>
              <a:t> </a:t>
            </a:r>
            <a:endParaRPr lang="en-US" sz="2000" b="1" i="1">
              <a:solidFill>
                <a:srgbClr val="CC6600"/>
              </a:solidFill>
              <a:cs typeface="Times New Roman" pitchFamily="18" charset="0"/>
            </a:endParaRPr>
          </a:p>
          <a:p>
            <a:pPr>
              <a:tabLst>
                <a:tab pos="3429000" algn="l"/>
              </a:tabLst>
            </a:pPr>
            <a:r>
              <a:rPr lang="en-US" sz="2000" b="1" i="1">
                <a:solidFill>
                  <a:srgbClr val="800000"/>
                </a:solidFill>
                <a:cs typeface="Times New Roman" pitchFamily="18" charset="0"/>
              </a:rPr>
              <a:t>Total grants:   </a:t>
            </a:r>
            <a:r>
              <a:rPr lang="en-US" sz="2000" b="1" i="1">
                <a:solidFill>
                  <a:srgbClr val="000000"/>
                </a:solidFill>
                <a:cs typeface="Times New Roman" pitchFamily="18" charset="0"/>
              </a:rPr>
              <a:t>$290,000 (cca 50%)</a:t>
            </a:r>
          </a:p>
          <a:p>
            <a:pPr>
              <a:tabLst>
                <a:tab pos="3429000" algn="l"/>
              </a:tabLst>
            </a:pPr>
            <a:endParaRPr lang="en-US" sz="2000" b="1" i="1">
              <a:solidFill>
                <a:srgbClr val="000000"/>
              </a:solidFill>
              <a:cs typeface="Times New Roman" pitchFamily="18" charset="0"/>
            </a:endParaRPr>
          </a:p>
          <a:p>
            <a:pPr>
              <a:tabLst>
                <a:tab pos="3429000" algn="l"/>
              </a:tabLst>
            </a:pPr>
            <a:r>
              <a:rPr lang="en-US" sz="2000" b="1" i="1">
                <a:solidFill>
                  <a:srgbClr val="000000"/>
                </a:solidFill>
                <a:cs typeface="Times New Roman" pitchFamily="18" charset="0"/>
              </a:rPr>
              <a:t>Overhead (cca 10%) - $60K</a:t>
            </a:r>
          </a:p>
          <a:p>
            <a:pPr>
              <a:tabLst>
                <a:tab pos="3429000" algn="l"/>
              </a:tabLst>
            </a:pPr>
            <a:endParaRPr lang="en-US" sz="2000" b="1" i="1">
              <a:solidFill>
                <a:srgbClr val="000000"/>
              </a:solidFill>
              <a:cs typeface="Times New Roman" pitchFamily="18" charset="0"/>
            </a:endParaRPr>
          </a:p>
          <a:p>
            <a:pPr>
              <a:tabLst>
                <a:tab pos="3429000" algn="l"/>
              </a:tabLst>
            </a:pPr>
            <a:r>
              <a:rPr lang="en-US" sz="2000" b="1" i="1">
                <a:solidFill>
                  <a:srgbClr val="000000"/>
                </a:solidFill>
                <a:cs typeface="Times New Roman" pitchFamily="18" charset="0"/>
              </a:rPr>
              <a:t>Others (materials, equipment, sub-contracts, travels, etc. ) – 40% -</a:t>
            </a:r>
          </a:p>
          <a:p>
            <a:pPr lvl="1">
              <a:tabLst>
                <a:tab pos="3429000" algn="l"/>
              </a:tabLst>
            </a:pPr>
            <a:r>
              <a:rPr lang="en-US" sz="2000" b="1" i="1">
                <a:solidFill>
                  <a:srgbClr val="FF3300"/>
                </a:solidFill>
                <a:cs typeface="Times New Roman" pitchFamily="18" charset="0"/>
              </a:rPr>
              <a:t>- $280K</a:t>
            </a:r>
          </a:p>
          <a:p>
            <a:pPr>
              <a:tabLst>
                <a:tab pos="3429000" algn="l"/>
              </a:tabLst>
            </a:pPr>
            <a:endParaRPr lang="ru-RU" sz="2000" b="1" i="1">
              <a:solidFill>
                <a:srgbClr val="FF3300"/>
              </a:solidFill>
              <a:cs typeface="Times New Roman" pitchFamily="18" charset="0"/>
            </a:endParaRPr>
          </a:p>
          <a:p>
            <a:pPr>
              <a:tabLst>
                <a:tab pos="3429000" algn="l"/>
              </a:tabLst>
            </a:pPr>
            <a:endParaRPr lang="ru-RU" sz="2000" b="1" i="1">
              <a:solidFill>
                <a:schemeClr val="accent2"/>
              </a:solidFill>
              <a:latin typeface="Arial" charset="0"/>
              <a:cs typeface="Times New Roman" pitchFamily="18" charset="0"/>
            </a:endParaRPr>
          </a:p>
          <a:p>
            <a:pPr>
              <a:tabLst>
                <a:tab pos="3429000" algn="l"/>
              </a:tabLst>
            </a:pPr>
            <a:endParaRPr lang="en-US" sz="2400"/>
          </a:p>
        </p:txBody>
      </p:sp>
      <p:sp>
        <p:nvSpPr>
          <p:cNvPr id="24580"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24581"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C2693A9E-2856-42AF-A4F9-6AE7DF6A7B24}" type="slidenum">
              <a:rPr lang="en-US"/>
              <a:pPr/>
              <a:t>4</a:t>
            </a:fld>
            <a:endParaRPr lang="en-US"/>
          </a:p>
        </p:txBody>
      </p:sp>
      <p:sp>
        <p:nvSpPr>
          <p:cNvPr id="8194" name="Rectangle 2"/>
          <p:cNvSpPr>
            <a:spLocks noGrp="1" noChangeArrowheads="1"/>
          </p:cNvSpPr>
          <p:nvPr>
            <p:ph type="title"/>
          </p:nvPr>
        </p:nvSpPr>
        <p:spPr>
          <a:xfrm>
            <a:off x="685800" y="609600"/>
            <a:ext cx="7772400" cy="7620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cs typeface="Times New Roman" pitchFamily="18" charset="0"/>
              </a:rPr>
              <a:t>Principal Project Tasks</a:t>
            </a:r>
            <a:r>
              <a:rPr lang="ru-RU" sz="2400" b="1">
                <a:solidFill>
                  <a:schemeClr val="accent2"/>
                </a:solidFill>
                <a:cs typeface="Times New Roman" pitchFamily="18" charset="0"/>
              </a:rPr>
              <a:t/>
            </a:r>
            <a:br>
              <a:rPr lang="ru-RU" sz="2400" b="1">
                <a:solidFill>
                  <a:schemeClr val="accent2"/>
                </a:solidFill>
                <a:cs typeface="Times New Roman" pitchFamily="18" charset="0"/>
              </a:rPr>
            </a:br>
            <a:endParaRPr lang="en-US" sz="2400" b="1">
              <a:solidFill>
                <a:schemeClr val="accent2"/>
              </a:solidFill>
              <a:cs typeface="Times New Roman" pitchFamily="18" charset="0"/>
            </a:endParaRPr>
          </a:p>
        </p:txBody>
      </p:sp>
      <p:sp>
        <p:nvSpPr>
          <p:cNvPr id="8195" name="Rectangle 3"/>
          <p:cNvSpPr>
            <a:spLocks noGrp="1" noChangeArrowheads="1"/>
          </p:cNvSpPr>
          <p:nvPr>
            <p:ph type="body" idx="1"/>
          </p:nvPr>
        </p:nvSpPr>
        <p:spPr>
          <a:xfrm>
            <a:off x="685800" y="1219200"/>
            <a:ext cx="7772400" cy="4343400"/>
          </a:xfrm>
        </p:spPr>
        <p:txBody>
          <a:bodyPr/>
          <a:lstStyle/>
          <a:p>
            <a:pPr marL="533400" indent="-533400" algn="just">
              <a:lnSpc>
                <a:spcPct val="90000"/>
              </a:lnSpc>
              <a:tabLst>
                <a:tab pos="3429000" algn="l"/>
              </a:tabLst>
            </a:pPr>
            <a:r>
              <a:rPr lang="en-US" sz="1600" b="1" i="1">
                <a:solidFill>
                  <a:srgbClr val="000000"/>
                </a:solidFill>
                <a:latin typeface="Arial" charset="0"/>
                <a:cs typeface="Arial" charset="0"/>
              </a:rPr>
              <a:t>The overall objective</a:t>
            </a:r>
            <a:r>
              <a:rPr lang="en-US" sz="1600" b="1">
                <a:solidFill>
                  <a:srgbClr val="000000"/>
                </a:solidFill>
                <a:latin typeface="Arial" charset="0"/>
                <a:cs typeface="Arial" charset="0"/>
              </a:rPr>
              <a:t> of this project is the experimental and numerical investigation of the scaled VVER LH reactor vessel models within transient thermal and its overpressure loading</a:t>
            </a:r>
            <a:fld id="{30B0DA26-1AA9-46A5-9287-3FE2DBBECD72}" type="slidenum">
              <a:rPr lang="en-US" sz="1600" b="1">
                <a:solidFill>
                  <a:srgbClr val="000000"/>
                </a:solidFill>
                <a:latin typeface="Arial" charset="0"/>
                <a:cs typeface="Arial" charset="0"/>
              </a:rPr>
              <a:pPr marL="533400" indent="-533400" algn="just">
                <a:lnSpc>
                  <a:spcPct val="90000"/>
                </a:lnSpc>
                <a:tabLst>
                  <a:tab pos="3429000" algn="l"/>
                </a:tabLst>
              </a:pPr>
              <a:t>4</a:t>
            </a:fld>
            <a:r>
              <a:rPr lang="en-US" sz="1600" b="1">
                <a:solidFill>
                  <a:srgbClr val="000000"/>
                </a:solidFill>
                <a:latin typeface="Arial" charset="0"/>
                <a:cs typeface="Arial" charset="0"/>
              </a:rPr>
              <a:t> which correspond to realistic SA scenarios accompanied by the high-temperature heating, creep deformation of the reactor vessel.</a:t>
            </a:r>
          </a:p>
          <a:p>
            <a:pPr marL="533400" indent="-533400" algn="just">
              <a:lnSpc>
                <a:spcPct val="90000"/>
              </a:lnSpc>
              <a:tabLst>
                <a:tab pos="3429000" algn="l"/>
              </a:tabLst>
            </a:pPr>
            <a:endParaRPr lang="en-US" sz="1600">
              <a:latin typeface="Arial" charset="0"/>
              <a:cs typeface="Times New Roman" pitchFamily="18" charset="0"/>
            </a:endParaRPr>
          </a:p>
          <a:p>
            <a:pPr marL="533400" indent="-533400" algn="just">
              <a:lnSpc>
                <a:spcPct val="90000"/>
              </a:lnSpc>
              <a:tabLst>
                <a:tab pos="3429000" algn="l"/>
              </a:tabLst>
            </a:pPr>
            <a:r>
              <a:rPr lang="en-US" sz="1600" b="1" i="1" u="sng">
                <a:solidFill>
                  <a:srgbClr val="000000"/>
                </a:solidFill>
                <a:latin typeface="Arial" charset="0"/>
                <a:cs typeface="Arial" charset="0"/>
              </a:rPr>
              <a:t>More specifically, major project tasks are: </a:t>
            </a:r>
            <a:endParaRPr lang="en-US" sz="1600">
              <a:latin typeface="Arial" charset="0"/>
              <a:cs typeface="Times New Roman" pitchFamily="18" charset="0"/>
            </a:endParaRPr>
          </a:p>
          <a:p>
            <a:pPr marL="533400" indent="-533400" algn="just">
              <a:lnSpc>
                <a:spcPct val="90000"/>
              </a:lnSpc>
              <a:buFontTx/>
              <a:buNone/>
              <a:tabLst>
                <a:tab pos="3429000" algn="l"/>
              </a:tabLst>
            </a:pPr>
            <a:r>
              <a:rPr lang="en-US" sz="1600" b="1">
                <a:solidFill>
                  <a:srgbClr val="000000"/>
                </a:solidFill>
                <a:latin typeface="Arial" charset="0"/>
                <a:cs typeface="Arial" charset="0"/>
              </a:rPr>
              <a:t> </a:t>
            </a:r>
            <a:endParaRPr lang="en-US" sz="1600">
              <a:latin typeface="Arial" charset="0"/>
              <a:cs typeface="Times New Roman" pitchFamily="18" charset="0"/>
            </a:endParaRPr>
          </a:p>
          <a:p>
            <a:pPr marL="533400" indent="-533400" algn="just">
              <a:lnSpc>
                <a:spcPct val="90000"/>
              </a:lnSpc>
              <a:tabLst>
                <a:tab pos="3429000" algn="l"/>
              </a:tabLst>
            </a:pPr>
            <a:r>
              <a:rPr lang="en-US" sz="1600" b="1">
                <a:solidFill>
                  <a:srgbClr val="000000"/>
                </a:solidFill>
                <a:latin typeface="Arial" charset="0"/>
                <a:cs typeface="Arial" charset="0"/>
              </a:rPr>
              <a:t>1.</a:t>
            </a:r>
            <a:r>
              <a:rPr lang="en-US" sz="1600" b="1">
                <a:solidFill>
                  <a:srgbClr val="000000"/>
                </a:solidFill>
                <a:latin typeface="Arial" charset="0"/>
                <a:cs typeface="Times New Roman" pitchFamily="18" charset="0"/>
              </a:rPr>
              <a:t>    </a:t>
            </a:r>
            <a:r>
              <a:rPr lang="en-US" sz="1600" b="1">
                <a:solidFill>
                  <a:srgbClr val="000000"/>
                </a:solidFill>
                <a:latin typeface="Arial" charset="0"/>
                <a:cs typeface="Arial" charset="0"/>
              </a:rPr>
              <a:t>To design and build up </a:t>
            </a:r>
            <a:r>
              <a:rPr lang="en-US" sz="1600" b="1" i="1">
                <a:solidFill>
                  <a:srgbClr val="000000"/>
                </a:solidFill>
                <a:latin typeface="Arial" charset="0"/>
                <a:cs typeface="Arial" charset="0"/>
              </a:rPr>
              <a:t>the experimental test facility</a:t>
            </a:r>
            <a:r>
              <a:rPr lang="en-US" sz="1600" b="1">
                <a:solidFill>
                  <a:srgbClr val="000000"/>
                </a:solidFill>
                <a:latin typeface="Arial" charset="0"/>
                <a:cs typeface="Arial" charset="0"/>
              </a:rPr>
              <a:t> and to carry out the tests on the scale (up to ~1:5) models of the VVER vessel lower head in SA conditions; </a:t>
            </a:r>
            <a:endParaRPr lang="en-US" sz="1600">
              <a:latin typeface="Arial" charset="0"/>
              <a:cs typeface="Times New Roman" pitchFamily="18" charset="0"/>
            </a:endParaRPr>
          </a:p>
          <a:p>
            <a:pPr marL="533400" indent="-533400" algn="just">
              <a:lnSpc>
                <a:spcPct val="90000"/>
              </a:lnSpc>
              <a:tabLst>
                <a:tab pos="3429000" algn="l"/>
              </a:tabLst>
            </a:pPr>
            <a:endParaRPr lang="en-US" sz="1600">
              <a:latin typeface="Arial" charset="0"/>
              <a:cs typeface="Times New Roman" pitchFamily="18" charset="0"/>
            </a:endParaRPr>
          </a:p>
          <a:p>
            <a:pPr marL="533400" indent="-533400" algn="just">
              <a:lnSpc>
                <a:spcPct val="90000"/>
              </a:lnSpc>
              <a:tabLst>
                <a:tab pos="3429000" algn="l"/>
              </a:tabLst>
            </a:pPr>
            <a:r>
              <a:rPr lang="en-US" sz="1600" b="1" i="1">
                <a:solidFill>
                  <a:srgbClr val="000000"/>
                </a:solidFill>
                <a:latin typeface="Arial" charset="0"/>
                <a:cs typeface="Arial" charset="0"/>
              </a:rPr>
              <a:t>2.</a:t>
            </a:r>
            <a:r>
              <a:rPr lang="en-US" sz="1600" b="1" i="1">
                <a:solidFill>
                  <a:srgbClr val="000000"/>
                </a:solidFill>
                <a:latin typeface="Arial" charset="0"/>
                <a:cs typeface="Times New Roman" pitchFamily="18" charset="0"/>
              </a:rPr>
              <a:t>    </a:t>
            </a:r>
            <a:r>
              <a:rPr lang="en-US" sz="1600" b="1" i="1">
                <a:solidFill>
                  <a:srgbClr val="000000"/>
                </a:solidFill>
                <a:latin typeface="Arial" charset="0"/>
                <a:cs typeface="Arial" charset="0"/>
              </a:rPr>
              <a:t>To carry out the material property creep tests with the samples</a:t>
            </a:r>
            <a:r>
              <a:rPr lang="en-US" sz="1600" b="1">
                <a:solidFill>
                  <a:srgbClr val="000000"/>
                </a:solidFill>
                <a:latin typeface="Arial" charset="0"/>
                <a:cs typeface="Arial" charset="0"/>
              </a:rPr>
              <a:t> from the 15Kh2NMFA vessel steel on more than 30 hours time range and temperature above 700 C. These experiments will allow to receive the creep diagrams and refine the mechanical properties of VVER steel including the high-temperature creep parameters at 750-1050 C and the constitutive creep model of this steel; </a:t>
            </a:r>
            <a:endParaRPr lang="en-US" sz="1600">
              <a:latin typeface="Arial" charset="0"/>
              <a:cs typeface="Times New Roman" pitchFamily="18" charset="0"/>
            </a:endParaRPr>
          </a:p>
          <a:p>
            <a:pPr marL="533400" indent="-533400" algn="just">
              <a:lnSpc>
                <a:spcPct val="90000"/>
              </a:lnSpc>
              <a:buFontTx/>
              <a:buNone/>
              <a:tabLst>
                <a:tab pos="3429000" algn="l"/>
              </a:tabLst>
            </a:pPr>
            <a:r>
              <a:rPr lang="en-US" sz="1600" b="1">
                <a:solidFill>
                  <a:srgbClr val="000000"/>
                </a:solidFill>
                <a:latin typeface="Arial" charset="0"/>
                <a:cs typeface="Arial" charset="0"/>
              </a:rPr>
              <a:t> </a:t>
            </a:r>
            <a:endParaRPr lang="en-US" sz="1600">
              <a:latin typeface="Arial" charset="0"/>
              <a:cs typeface="Times New Roman" pitchFamily="18" charset="0"/>
            </a:endParaRPr>
          </a:p>
          <a:p>
            <a:pPr marL="1295400" lvl="2" indent="-381000">
              <a:lnSpc>
                <a:spcPct val="90000"/>
              </a:lnSpc>
              <a:buFontTx/>
              <a:buNone/>
              <a:tabLst>
                <a:tab pos="3429000" algn="l"/>
              </a:tabLst>
            </a:pPr>
            <a:r>
              <a:rPr lang="en-US" sz="1600" b="1">
                <a:solidFill>
                  <a:srgbClr val="000000"/>
                </a:solidFill>
                <a:latin typeface="Arial" charset="0"/>
                <a:cs typeface="Arial" charset="0"/>
              </a:rPr>
              <a:t>3.    To carry out the </a:t>
            </a:r>
            <a:r>
              <a:rPr lang="en-US" sz="1600" b="1" i="1">
                <a:solidFill>
                  <a:srgbClr val="000000"/>
                </a:solidFill>
                <a:latin typeface="Arial" charset="0"/>
                <a:cs typeface="Arial" charset="0"/>
              </a:rPr>
              <a:t>numerical pre- and post-test calculations</a:t>
            </a:r>
            <a:r>
              <a:rPr lang="en-US" sz="1600" b="1">
                <a:solidFill>
                  <a:srgbClr val="000000"/>
                </a:solidFill>
                <a:latin typeface="Arial" charset="0"/>
                <a:cs typeface="Arial" charset="0"/>
              </a:rPr>
              <a:t> of the scale experiments with VVER vessel models.</a:t>
            </a:r>
            <a:endParaRPr lang="en-US" sz="1600">
              <a:latin typeface="Arial" charset="0"/>
              <a:cs typeface="Times New Roman" pitchFamily="18" charset="0"/>
            </a:endParaRPr>
          </a:p>
          <a:p>
            <a:pPr marL="533400" indent="-533400">
              <a:lnSpc>
                <a:spcPct val="90000"/>
              </a:lnSpc>
              <a:tabLst>
                <a:tab pos="3429000" algn="l"/>
              </a:tabLst>
            </a:pPr>
            <a:endParaRPr lang="en-US" sz="1600">
              <a:latin typeface="Arial" charset="0"/>
            </a:endParaRPr>
          </a:p>
        </p:txBody>
      </p:sp>
      <p:sp>
        <p:nvSpPr>
          <p:cNvPr id="8196"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8197"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6E1CD957-DA68-4282-929E-DD54874E6928}" type="slidenum">
              <a:rPr lang="en-US"/>
              <a:pPr/>
              <a:t>5</a:t>
            </a:fld>
            <a:endParaRPr lang="en-US"/>
          </a:p>
        </p:txBody>
      </p:sp>
      <p:sp>
        <p:nvSpPr>
          <p:cNvPr id="10242"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latin typeface="Arial" charset="0"/>
                <a:cs typeface="Arial" charset="0"/>
              </a:rPr>
              <a:t>The Main Results After the 1</a:t>
            </a:r>
            <a:r>
              <a:rPr lang="en-US" sz="2400" b="1" i="1" baseline="30000">
                <a:solidFill>
                  <a:schemeClr val="accent2"/>
                </a:solidFill>
                <a:latin typeface="Arial" charset="0"/>
                <a:cs typeface="Arial" charset="0"/>
              </a:rPr>
              <a:t>st</a:t>
            </a:r>
            <a:r>
              <a:rPr lang="en-US" sz="2400" b="1" i="1">
                <a:solidFill>
                  <a:schemeClr val="accent2"/>
                </a:solidFill>
                <a:latin typeface="Arial" charset="0"/>
                <a:cs typeface="Arial" charset="0"/>
              </a:rPr>
              <a:t> -2</a:t>
            </a:r>
            <a:r>
              <a:rPr lang="en-US" sz="2400" b="1" i="1" baseline="30000">
                <a:solidFill>
                  <a:schemeClr val="accent2"/>
                </a:solidFill>
                <a:latin typeface="Arial" charset="0"/>
                <a:cs typeface="Arial" charset="0"/>
              </a:rPr>
              <a:t>nd</a:t>
            </a:r>
            <a:r>
              <a:rPr lang="en-US" sz="2400" b="1" i="1">
                <a:solidFill>
                  <a:schemeClr val="accent2"/>
                </a:solidFill>
                <a:latin typeface="Arial" charset="0"/>
                <a:cs typeface="Arial" charset="0"/>
              </a:rPr>
              <a:t> Quarters</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10243" name="Rectangle 3"/>
          <p:cNvSpPr>
            <a:spLocks noGrp="1" noChangeArrowheads="1"/>
          </p:cNvSpPr>
          <p:nvPr>
            <p:ph type="body" idx="1"/>
          </p:nvPr>
        </p:nvSpPr>
        <p:spPr>
          <a:xfrm>
            <a:off x="685800" y="1219200"/>
            <a:ext cx="7772400" cy="4343400"/>
          </a:xfrm>
        </p:spPr>
        <p:txBody>
          <a:bodyPr/>
          <a:lstStyle/>
          <a:p>
            <a:pPr marL="533400" indent="-533400">
              <a:tabLst>
                <a:tab pos="3429000" algn="l"/>
              </a:tabLst>
            </a:pPr>
            <a:r>
              <a:rPr lang="en-US" sz="1800" b="1" i="1">
                <a:latin typeface="Arial" charset="0"/>
                <a:cs typeface="Times New Roman" pitchFamily="18" charset="0"/>
              </a:rPr>
              <a:t>1)      The 1</a:t>
            </a:r>
            <a:r>
              <a:rPr lang="en-US" sz="1800" b="1" i="1" baseline="30000">
                <a:latin typeface="Arial" charset="0"/>
                <a:cs typeface="Times New Roman" pitchFamily="18" charset="0"/>
              </a:rPr>
              <a:t>st</a:t>
            </a:r>
            <a:r>
              <a:rPr lang="en-US" sz="1800" b="1" i="1">
                <a:latin typeface="Arial" charset="0"/>
                <a:cs typeface="Times New Roman" pitchFamily="18" charset="0"/>
              </a:rPr>
              <a:t>  set  of the severe accident (SA) scenarios was selected;</a:t>
            </a:r>
            <a:endParaRPr lang="en-US" sz="1800" b="1">
              <a:latin typeface="Arial" charset="0"/>
              <a:cs typeface="Times New Roman" pitchFamily="18" charset="0"/>
            </a:endParaRPr>
          </a:p>
          <a:p>
            <a:pPr marL="533400" indent="-533400" algn="just">
              <a:tabLst>
                <a:tab pos="3429000" algn="l"/>
              </a:tabLst>
            </a:pPr>
            <a:endParaRPr lang="en-US" sz="1800" b="1">
              <a:latin typeface="Arial" charset="0"/>
              <a:cs typeface="Times New Roman" pitchFamily="18" charset="0"/>
            </a:endParaRPr>
          </a:p>
          <a:p>
            <a:pPr marL="533400" indent="-533400">
              <a:tabLst>
                <a:tab pos="3429000" algn="l"/>
              </a:tabLst>
            </a:pPr>
            <a:r>
              <a:rPr lang="en-US" sz="1800" b="1" i="1">
                <a:latin typeface="Arial" charset="0"/>
                <a:cs typeface="Times New Roman" pitchFamily="18" charset="0"/>
              </a:rPr>
              <a:t>2)      The initial data were prepared;  numerical thermo-hydraulic calculations of the selected SA scenarios were carried out;</a:t>
            </a:r>
            <a:endParaRPr lang="en-US" sz="1800" b="1">
              <a:latin typeface="Arial" charset="0"/>
              <a:cs typeface="Times New Roman" pitchFamily="18" charset="0"/>
            </a:endParaRPr>
          </a:p>
          <a:p>
            <a:pPr marL="533400" indent="-533400">
              <a:buFontTx/>
              <a:buNone/>
              <a:tabLst>
                <a:tab pos="3429000" algn="l"/>
              </a:tabLst>
            </a:pPr>
            <a:r>
              <a:rPr lang="en-US" sz="1800" b="1" i="1">
                <a:latin typeface="Arial" charset="0"/>
                <a:cs typeface="Times New Roman" pitchFamily="18" charset="0"/>
              </a:rPr>
              <a:t> </a:t>
            </a:r>
            <a:endParaRPr lang="en-US" sz="1800" b="1">
              <a:latin typeface="Arial" charset="0"/>
              <a:cs typeface="Times New Roman" pitchFamily="18" charset="0"/>
            </a:endParaRPr>
          </a:p>
          <a:p>
            <a:pPr marL="533400" indent="-533400">
              <a:tabLst>
                <a:tab pos="3429000" algn="l"/>
              </a:tabLst>
            </a:pPr>
            <a:r>
              <a:rPr lang="en-US" sz="1800" b="1" i="1">
                <a:latin typeface="Arial" charset="0"/>
                <a:cs typeface="Times New Roman" pitchFamily="18" charset="0"/>
              </a:rPr>
              <a:t>3)     Analysis of the numerical calculations allowed to make more precise the initial data and to determine the conditions of the 2nd series of the numerical calculations of the SA scenarios, that will be realized later on.</a:t>
            </a:r>
            <a:endParaRPr lang="en-US" sz="1800" b="1">
              <a:latin typeface="Arial" charset="0"/>
              <a:cs typeface="Times New Roman" pitchFamily="18" charset="0"/>
            </a:endParaRPr>
          </a:p>
          <a:p>
            <a:pPr marL="533400" indent="-533400">
              <a:tabLst>
                <a:tab pos="3429000" algn="l"/>
              </a:tabLst>
            </a:pPr>
            <a:endParaRPr lang="en-US" sz="1800" b="1">
              <a:latin typeface="Arial" charset="0"/>
              <a:cs typeface="Times New Roman" pitchFamily="18" charset="0"/>
            </a:endParaRPr>
          </a:p>
          <a:p>
            <a:pPr marL="533400" indent="-533400">
              <a:tabLst>
                <a:tab pos="3429000" algn="l"/>
              </a:tabLst>
            </a:pPr>
            <a:r>
              <a:rPr lang="en-US" sz="1800" b="1">
                <a:latin typeface="Arial" charset="0"/>
                <a:cs typeface="Times New Roman" pitchFamily="18" charset="0"/>
              </a:rPr>
              <a:t>4)     </a:t>
            </a:r>
            <a:r>
              <a:rPr lang="en-US" sz="1800" b="1" i="1">
                <a:latin typeface="Arial" charset="0"/>
                <a:cs typeface="Times New Roman" pitchFamily="18" charset="0"/>
              </a:rPr>
              <a:t>Preparation of the initial data was carried out to simulate the thermal and deformation behavior of the vessel model in the course of the tests.</a:t>
            </a:r>
            <a:endParaRPr lang="en-US" sz="1800" b="1">
              <a:latin typeface="Arial" charset="0"/>
              <a:cs typeface="Times New Roman" pitchFamily="18" charset="0"/>
            </a:endParaRPr>
          </a:p>
          <a:p>
            <a:pPr marL="533400" indent="-533400">
              <a:tabLst>
                <a:tab pos="3429000" algn="l"/>
              </a:tabLst>
            </a:pPr>
            <a:endParaRPr lang="en-US" sz="1800" b="1">
              <a:latin typeface="Arial" charset="0"/>
            </a:endParaRPr>
          </a:p>
        </p:txBody>
      </p:sp>
      <p:sp>
        <p:nvSpPr>
          <p:cNvPr id="10244"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1024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36B6BEFD-5758-4F94-8CDD-FED10C5C01E1}" type="slidenum">
              <a:rPr lang="en-US"/>
              <a:pPr/>
              <a:t>6</a:t>
            </a:fld>
            <a:endParaRPr lang="en-US"/>
          </a:p>
        </p:txBody>
      </p:sp>
      <p:sp>
        <p:nvSpPr>
          <p:cNvPr id="12290"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latin typeface="Arial" charset="0"/>
                <a:cs typeface="Arial" charset="0"/>
              </a:rPr>
              <a:t>The Main Results After the 1</a:t>
            </a:r>
            <a:r>
              <a:rPr lang="en-US" sz="2400" b="1" i="1" baseline="30000">
                <a:solidFill>
                  <a:schemeClr val="accent2"/>
                </a:solidFill>
                <a:latin typeface="Arial" charset="0"/>
                <a:cs typeface="Arial" charset="0"/>
              </a:rPr>
              <a:t>st</a:t>
            </a:r>
            <a:r>
              <a:rPr lang="en-US" sz="2400" b="1" i="1">
                <a:solidFill>
                  <a:schemeClr val="accent2"/>
                </a:solidFill>
                <a:latin typeface="Arial" charset="0"/>
                <a:cs typeface="Arial" charset="0"/>
              </a:rPr>
              <a:t> -2</a:t>
            </a:r>
            <a:r>
              <a:rPr lang="en-US" sz="2400" b="1" i="1" baseline="30000">
                <a:solidFill>
                  <a:schemeClr val="accent2"/>
                </a:solidFill>
                <a:latin typeface="Arial" charset="0"/>
                <a:cs typeface="Arial" charset="0"/>
              </a:rPr>
              <a:t>nd</a:t>
            </a:r>
            <a:r>
              <a:rPr lang="en-US" sz="2400" b="1" i="1">
                <a:solidFill>
                  <a:schemeClr val="accent2"/>
                </a:solidFill>
                <a:latin typeface="Arial" charset="0"/>
                <a:cs typeface="Arial" charset="0"/>
              </a:rPr>
              <a:t> Quarters</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12291" name="Rectangle 3"/>
          <p:cNvSpPr>
            <a:spLocks noGrp="1" noChangeArrowheads="1"/>
          </p:cNvSpPr>
          <p:nvPr>
            <p:ph type="body" idx="1"/>
          </p:nvPr>
        </p:nvSpPr>
        <p:spPr>
          <a:xfrm>
            <a:off x="685800" y="1219200"/>
            <a:ext cx="7772400" cy="4343400"/>
          </a:xfrm>
        </p:spPr>
        <p:txBody>
          <a:bodyPr/>
          <a:lstStyle/>
          <a:p>
            <a:pPr marL="533400" indent="-533400" algn="just">
              <a:tabLst>
                <a:tab pos="3429000" algn="l"/>
              </a:tabLst>
            </a:pPr>
            <a:r>
              <a:rPr lang="en-US" sz="1600" b="1" i="1" u="sng">
                <a:solidFill>
                  <a:schemeClr val="accent2"/>
                </a:solidFill>
                <a:latin typeface="Arial" charset="0"/>
                <a:cs typeface="Times New Roman" pitchFamily="18" charset="0"/>
              </a:rPr>
              <a:t>5)</a:t>
            </a:r>
            <a:r>
              <a:rPr lang="en-US" sz="1600" u="sng">
                <a:solidFill>
                  <a:schemeClr val="accent2"/>
                </a:solidFill>
                <a:latin typeface="Arial" charset="0"/>
                <a:cs typeface="Times New Roman" pitchFamily="18" charset="0"/>
              </a:rPr>
              <a:t> </a:t>
            </a:r>
            <a:r>
              <a:rPr lang="en-US" sz="1600" b="1" i="1" u="sng">
                <a:solidFill>
                  <a:schemeClr val="accent2"/>
                </a:solidFill>
                <a:latin typeface="Arial" charset="0"/>
                <a:cs typeface="Times New Roman" pitchFamily="18" charset="0"/>
              </a:rPr>
              <a:t>Experimental</a:t>
            </a:r>
            <a:r>
              <a:rPr lang="en-US" sz="1600" i="1" u="sng">
                <a:solidFill>
                  <a:schemeClr val="accent2"/>
                </a:solidFill>
                <a:latin typeface="Arial" charset="0"/>
                <a:cs typeface="Times New Roman" pitchFamily="18" charset="0"/>
              </a:rPr>
              <a:t> </a:t>
            </a:r>
            <a:r>
              <a:rPr lang="en-US" sz="1600" b="1" i="1" u="sng">
                <a:solidFill>
                  <a:schemeClr val="accent2"/>
                </a:solidFill>
                <a:latin typeface="Arial" charset="0"/>
                <a:cs typeface="Times New Roman" pitchFamily="18" charset="0"/>
              </a:rPr>
              <a:t>Test Facility:</a:t>
            </a:r>
          </a:p>
          <a:p>
            <a:pPr marL="533400" indent="-533400" algn="just">
              <a:buFontTx/>
              <a:buNone/>
              <a:tabLst>
                <a:tab pos="3429000" algn="l"/>
              </a:tabLst>
            </a:pPr>
            <a:endParaRPr lang="en-US" sz="1600">
              <a:latin typeface="Arial" charset="0"/>
              <a:cs typeface="Times New Roman" pitchFamily="18" charset="0"/>
            </a:endParaRPr>
          </a:p>
          <a:p>
            <a:pPr marL="533400" indent="-533400" algn="just">
              <a:tabLst>
                <a:tab pos="3429000" algn="l"/>
              </a:tabLst>
            </a:pPr>
            <a:r>
              <a:rPr lang="en-US" sz="1600" b="1" i="1">
                <a:latin typeface="Arial" charset="0"/>
                <a:cs typeface="Times New Roman" pitchFamily="18" charset="0"/>
              </a:rPr>
              <a:t> Technical specifications, design and technical requirements to the experimental test facility and its auxiliary systems were developed. </a:t>
            </a:r>
            <a:endParaRPr lang="ru-RU" sz="1600" b="1" i="1">
              <a:latin typeface="Arial" charset="0"/>
              <a:cs typeface="Times New Roman" pitchFamily="18" charset="0"/>
            </a:endParaRPr>
          </a:p>
          <a:p>
            <a:pPr marL="533400" indent="-533400" algn="just">
              <a:buFontTx/>
              <a:buNone/>
              <a:tabLst>
                <a:tab pos="3429000" algn="l"/>
              </a:tabLst>
            </a:pPr>
            <a:r>
              <a:rPr lang="en-US" sz="1600" b="1" i="1">
                <a:latin typeface="Arial" charset="0"/>
                <a:cs typeface="Times New Roman" pitchFamily="18" charset="0"/>
              </a:rPr>
              <a:t> </a:t>
            </a:r>
          </a:p>
          <a:p>
            <a:pPr marL="533400" indent="-533400" algn="just">
              <a:tabLst>
                <a:tab pos="3429000" algn="l"/>
              </a:tabLst>
            </a:pPr>
            <a:r>
              <a:rPr lang="en-US" sz="1600" b="1" i="1">
                <a:latin typeface="Arial" charset="0"/>
                <a:cs typeface="Times New Roman" pitchFamily="18" charset="0"/>
              </a:rPr>
              <a:t>The performance data of the experimental test facility and its auxiliary systems were specified; </a:t>
            </a:r>
            <a:endParaRPr lang="en-US" sz="1600" b="1">
              <a:latin typeface="Arial" charset="0"/>
              <a:cs typeface="Times New Roman" pitchFamily="18" charset="0"/>
            </a:endParaRPr>
          </a:p>
          <a:p>
            <a:pPr marL="533400" indent="-533400" algn="just">
              <a:tabLst>
                <a:tab pos="3429000" algn="l"/>
              </a:tabLst>
            </a:pPr>
            <a:endParaRPr lang="en-US" sz="1600" b="1" i="1">
              <a:latin typeface="Arial" charset="0"/>
              <a:cs typeface="Times New Roman" pitchFamily="18" charset="0"/>
            </a:endParaRPr>
          </a:p>
          <a:p>
            <a:pPr marL="533400" indent="-533400" algn="just">
              <a:tabLst>
                <a:tab pos="3429000" algn="l"/>
              </a:tabLst>
            </a:pPr>
            <a:r>
              <a:rPr lang="en-US" sz="1600" b="1" i="1">
                <a:latin typeface="Arial" charset="0"/>
                <a:cs typeface="Times New Roman" pitchFamily="18" charset="0"/>
              </a:rPr>
              <a:t> The Contractor for manufacturing of the experimental test facility was chosen. The technical assignment (TA) on the manufacturing of the experimental test facility was transmitted to the Contractor; </a:t>
            </a:r>
            <a:endParaRPr lang="en-US" sz="1600" b="1">
              <a:latin typeface="Arial" charset="0"/>
              <a:cs typeface="Times New Roman" pitchFamily="18" charset="0"/>
            </a:endParaRPr>
          </a:p>
          <a:p>
            <a:pPr marL="533400" indent="-533400">
              <a:tabLst>
                <a:tab pos="3429000" algn="l"/>
              </a:tabLst>
            </a:pPr>
            <a:endParaRPr lang="en-US" sz="1600" b="1" i="1">
              <a:latin typeface="Arial" charset="0"/>
              <a:cs typeface="Times New Roman" pitchFamily="18" charset="0"/>
            </a:endParaRPr>
          </a:p>
          <a:p>
            <a:pPr marL="533400" indent="-533400">
              <a:tabLst>
                <a:tab pos="3429000" algn="l"/>
              </a:tabLst>
            </a:pPr>
            <a:r>
              <a:rPr lang="en-US" sz="1600" b="1" i="1">
                <a:latin typeface="Arial" charset="0"/>
                <a:cs typeface="Times New Roman" pitchFamily="18" charset="0"/>
              </a:rPr>
              <a:t>Coordination of the technical issues with the Contractor is carried out.</a:t>
            </a:r>
            <a:r>
              <a:rPr lang="en-US" sz="1600" i="1">
                <a:latin typeface="Arial" charset="0"/>
                <a:cs typeface="Times New Roman" pitchFamily="18" charset="0"/>
              </a:rPr>
              <a:t> </a:t>
            </a:r>
            <a:endParaRPr lang="en-US" sz="1600">
              <a:latin typeface="Arial" charset="0"/>
              <a:cs typeface="Times New Roman" pitchFamily="18" charset="0"/>
            </a:endParaRPr>
          </a:p>
          <a:p>
            <a:pPr marL="533400" indent="-533400">
              <a:tabLst>
                <a:tab pos="3429000" algn="l"/>
              </a:tabLst>
            </a:pPr>
            <a:endParaRPr lang="en-US" sz="1600">
              <a:latin typeface="Arial" charset="0"/>
            </a:endParaRPr>
          </a:p>
        </p:txBody>
      </p:sp>
      <p:sp>
        <p:nvSpPr>
          <p:cNvPr id="12292"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12293"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7DCE62E9-9696-4415-8D8E-9948EC6C0A0B}" type="slidenum">
              <a:rPr lang="en-US"/>
              <a:pPr/>
              <a:t>7</a:t>
            </a:fld>
            <a:endParaRPr lang="en-US"/>
          </a:p>
        </p:txBody>
      </p:sp>
      <p:sp>
        <p:nvSpPr>
          <p:cNvPr id="14338"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latin typeface="Arial" charset="0"/>
                <a:cs typeface="Arial" charset="0"/>
              </a:rPr>
              <a:t>The Main Results After the 1</a:t>
            </a:r>
            <a:r>
              <a:rPr lang="en-US" sz="2400" b="1" i="1" baseline="30000">
                <a:solidFill>
                  <a:schemeClr val="accent2"/>
                </a:solidFill>
                <a:latin typeface="Arial" charset="0"/>
                <a:cs typeface="Arial" charset="0"/>
              </a:rPr>
              <a:t>st</a:t>
            </a:r>
            <a:r>
              <a:rPr lang="en-US" sz="2400" b="1" i="1">
                <a:solidFill>
                  <a:schemeClr val="accent2"/>
                </a:solidFill>
                <a:latin typeface="Arial" charset="0"/>
                <a:cs typeface="Arial" charset="0"/>
              </a:rPr>
              <a:t> -2</a:t>
            </a:r>
            <a:r>
              <a:rPr lang="en-US" sz="2400" b="1" i="1" baseline="30000">
                <a:solidFill>
                  <a:schemeClr val="accent2"/>
                </a:solidFill>
                <a:latin typeface="Arial" charset="0"/>
                <a:cs typeface="Arial" charset="0"/>
              </a:rPr>
              <a:t>nd</a:t>
            </a:r>
            <a:r>
              <a:rPr lang="en-US" sz="2400" b="1" i="1">
                <a:solidFill>
                  <a:schemeClr val="accent2"/>
                </a:solidFill>
                <a:latin typeface="Arial" charset="0"/>
                <a:cs typeface="Arial" charset="0"/>
              </a:rPr>
              <a:t> Quarters</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14339" name="Rectangle 3"/>
          <p:cNvSpPr>
            <a:spLocks noGrp="1" noChangeArrowheads="1"/>
          </p:cNvSpPr>
          <p:nvPr>
            <p:ph type="body" idx="1"/>
          </p:nvPr>
        </p:nvSpPr>
        <p:spPr>
          <a:xfrm>
            <a:off x="685800" y="1219200"/>
            <a:ext cx="7772400" cy="4343400"/>
          </a:xfrm>
        </p:spPr>
        <p:txBody>
          <a:bodyPr/>
          <a:lstStyle/>
          <a:p>
            <a:pPr marL="533400" indent="-533400" algn="just">
              <a:tabLst>
                <a:tab pos="3429000" algn="l"/>
              </a:tabLst>
            </a:pPr>
            <a:r>
              <a:rPr lang="en-US" sz="1800" b="1" i="1" u="sng">
                <a:solidFill>
                  <a:schemeClr val="accent2"/>
                </a:solidFill>
                <a:latin typeface="Arial" charset="0"/>
                <a:cs typeface="Times New Roman" pitchFamily="18" charset="0"/>
              </a:rPr>
              <a:t>6) VVER scale models:</a:t>
            </a:r>
          </a:p>
          <a:p>
            <a:pPr marL="533400" indent="-533400" algn="just">
              <a:tabLst>
                <a:tab pos="3429000" algn="l"/>
              </a:tabLst>
            </a:pPr>
            <a:endParaRPr lang="en-US" sz="1800" b="1" i="1" u="sng">
              <a:solidFill>
                <a:schemeClr val="accent2"/>
              </a:solidFill>
              <a:latin typeface="Arial" charset="0"/>
              <a:cs typeface="Times New Roman" pitchFamily="18" charset="0"/>
            </a:endParaRPr>
          </a:p>
          <a:p>
            <a:pPr marL="533400" indent="-533400" algn="just">
              <a:tabLst>
                <a:tab pos="3429000" algn="l"/>
              </a:tabLst>
            </a:pPr>
            <a:r>
              <a:rPr lang="en-US" sz="1800" b="1" i="1">
                <a:latin typeface="Arial" charset="0"/>
                <a:cs typeface="Times New Roman" pitchFamily="18" charset="0"/>
              </a:rPr>
              <a:t>  Technical specifications and requirements for manufacturing of the vessel model were developed. The main geometric sizes of the vessel model and its cap were determined;</a:t>
            </a:r>
          </a:p>
          <a:p>
            <a:pPr marL="533400" indent="-533400" algn="just">
              <a:buFontTx/>
              <a:buNone/>
              <a:tabLst>
                <a:tab pos="3429000" algn="l"/>
              </a:tabLst>
            </a:pPr>
            <a:endParaRPr lang="en-US" sz="1800" b="1" i="1">
              <a:latin typeface="Arial" charset="0"/>
              <a:cs typeface="Times New Roman" pitchFamily="18" charset="0"/>
            </a:endParaRPr>
          </a:p>
          <a:p>
            <a:pPr marL="533400" indent="-533400" algn="just">
              <a:tabLst>
                <a:tab pos="3429000" algn="l"/>
              </a:tabLst>
            </a:pPr>
            <a:r>
              <a:rPr lang="en-US" sz="1800" b="1" i="1">
                <a:latin typeface="Arial" charset="0"/>
                <a:cs typeface="Times New Roman" pitchFamily="18" charset="0"/>
              </a:rPr>
              <a:t>  The Contractor for manufacturing of the vessel models was chosen. The TA on the development and manufacturing of the vessel models and cap was transmitted to the Contractor;</a:t>
            </a:r>
          </a:p>
          <a:p>
            <a:pPr marL="533400" indent="-533400" algn="just">
              <a:buFontTx/>
              <a:buNone/>
              <a:tabLst>
                <a:tab pos="3429000" algn="l"/>
              </a:tabLst>
            </a:pPr>
            <a:endParaRPr lang="ru-RU" sz="1800" b="1" i="1">
              <a:latin typeface="Arial" charset="0"/>
              <a:cs typeface="Times New Roman" pitchFamily="18" charset="0"/>
            </a:endParaRPr>
          </a:p>
          <a:p>
            <a:pPr marL="533400" indent="-533400" algn="just">
              <a:tabLst>
                <a:tab pos="3429000" algn="l"/>
              </a:tabLst>
            </a:pPr>
            <a:r>
              <a:rPr lang="en-US" sz="1800" b="1" i="1">
                <a:latin typeface="Arial" charset="0"/>
                <a:cs typeface="Times New Roman" pitchFamily="18" charset="0"/>
              </a:rPr>
              <a:t>Coordination of the technical issues concerning the vessel models manufacturing is carried out with the Contractor. </a:t>
            </a:r>
            <a:endParaRPr lang="en-US" sz="1800">
              <a:latin typeface="Arial" charset="0"/>
              <a:cs typeface="Times New Roman" pitchFamily="18" charset="0"/>
            </a:endParaRPr>
          </a:p>
          <a:p>
            <a:pPr marL="533400" indent="-533400">
              <a:tabLst>
                <a:tab pos="3429000" algn="l"/>
              </a:tabLst>
            </a:pPr>
            <a:endParaRPr lang="en-US" sz="1800">
              <a:latin typeface="Arial" charset="0"/>
            </a:endParaRPr>
          </a:p>
        </p:txBody>
      </p:sp>
      <p:sp>
        <p:nvSpPr>
          <p:cNvPr id="14340"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14341"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E834DF6C-AE76-4C65-8721-E2CBF26C983D}" type="slidenum">
              <a:rPr lang="en-US"/>
              <a:pPr/>
              <a:t>8</a:t>
            </a:fld>
            <a:endParaRPr lang="en-US"/>
          </a:p>
        </p:txBody>
      </p:sp>
      <p:sp>
        <p:nvSpPr>
          <p:cNvPr id="16386"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latin typeface="Arial" charset="0"/>
                <a:cs typeface="Arial" charset="0"/>
              </a:rPr>
              <a:t>The Main Results After the 1</a:t>
            </a:r>
            <a:r>
              <a:rPr lang="en-US" sz="2400" b="1" i="1" baseline="30000">
                <a:solidFill>
                  <a:schemeClr val="accent2"/>
                </a:solidFill>
                <a:latin typeface="Arial" charset="0"/>
                <a:cs typeface="Arial" charset="0"/>
              </a:rPr>
              <a:t>st</a:t>
            </a:r>
            <a:r>
              <a:rPr lang="en-US" sz="2400" b="1" i="1">
                <a:solidFill>
                  <a:schemeClr val="accent2"/>
                </a:solidFill>
                <a:latin typeface="Arial" charset="0"/>
                <a:cs typeface="Arial" charset="0"/>
              </a:rPr>
              <a:t> -2</a:t>
            </a:r>
            <a:r>
              <a:rPr lang="en-US" sz="2400" b="1" i="1" baseline="30000">
                <a:solidFill>
                  <a:schemeClr val="accent2"/>
                </a:solidFill>
                <a:latin typeface="Arial" charset="0"/>
                <a:cs typeface="Arial" charset="0"/>
              </a:rPr>
              <a:t>nd</a:t>
            </a:r>
            <a:r>
              <a:rPr lang="en-US" sz="2400" b="1" i="1">
                <a:solidFill>
                  <a:schemeClr val="accent2"/>
                </a:solidFill>
                <a:latin typeface="Arial" charset="0"/>
                <a:cs typeface="Arial" charset="0"/>
              </a:rPr>
              <a:t> Quarters</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16387" name="Rectangle 3"/>
          <p:cNvSpPr>
            <a:spLocks noGrp="1" noChangeArrowheads="1"/>
          </p:cNvSpPr>
          <p:nvPr>
            <p:ph type="body" idx="1"/>
          </p:nvPr>
        </p:nvSpPr>
        <p:spPr>
          <a:xfrm>
            <a:off x="685800" y="1219200"/>
            <a:ext cx="7772400" cy="4343400"/>
          </a:xfrm>
        </p:spPr>
        <p:txBody>
          <a:bodyPr/>
          <a:lstStyle/>
          <a:p>
            <a:pPr marL="533400" indent="-533400" algn="just">
              <a:tabLst>
                <a:tab pos="3429000" algn="l"/>
              </a:tabLst>
            </a:pPr>
            <a:endParaRPr lang="en-US" sz="1800" b="1" i="1" u="sng">
              <a:solidFill>
                <a:schemeClr val="accent2"/>
              </a:solidFill>
              <a:latin typeface="Arial" charset="0"/>
              <a:cs typeface="Times New Roman" pitchFamily="18" charset="0"/>
            </a:endParaRPr>
          </a:p>
          <a:p>
            <a:pPr marL="533400" indent="-533400" algn="just">
              <a:tabLst>
                <a:tab pos="3429000" algn="l"/>
              </a:tabLst>
            </a:pPr>
            <a:r>
              <a:rPr lang="en-US" sz="1800" b="1" i="1" u="sng">
                <a:solidFill>
                  <a:schemeClr val="accent2"/>
                </a:solidFill>
                <a:latin typeface="Arial" charset="0"/>
                <a:cs typeface="Times New Roman" pitchFamily="18" charset="0"/>
              </a:rPr>
              <a:t>7) The Heater:</a:t>
            </a:r>
          </a:p>
          <a:p>
            <a:pPr marL="533400" indent="-533400" algn="just">
              <a:tabLst>
                <a:tab pos="3429000" algn="l"/>
              </a:tabLst>
            </a:pPr>
            <a:endParaRPr lang="en-US" sz="1800" b="1" i="1" u="sng">
              <a:solidFill>
                <a:schemeClr val="accent2"/>
              </a:solidFill>
              <a:latin typeface="Arial" charset="0"/>
              <a:cs typeface="Times New Roman" pitchFamily="18" charset="0"/>
            </a:endParaRPr>
          </a:p>
          <a:p>
            <a:pPr marL="914400" lvl="1" indent="-457200" algn="just">
              <a:tabLst>
                <a:tab pos="3429000" algn="l"/>
              </a:tabLst>
            </a:pPr>
            <a:r>
              <a:rPr lang="en-US" sz="1800" b="1" i="1">
                <a:latin typeface="Arial" charset="0"/>
                <a:cs typeface="Times New Roman" pitchFamily="18" charset="0"/>
              </a:rPr>
              <a:t>The type and the main parameters of the heater were determined;</a:t>
            </a:r>
          </a:p>
          <a:p>
            <a:pPr marL="533400" indent="-533400" algn="just">
              <a:buFontTx/>
              <a:buNone/>
              <a:tabLst>
                <a:tab pos="3429000" algn="l"/>
              </a:tabLst>
            </a:pPr>
            <a:endParaRPr lang="en-US" sz="1800" b="1" i="1">
              <a:latin typeface="Arial" charset="0"/>
              <a:cs typeface="Times New Roman" pitchFamily="18" charset="0"/>
            </a:endParaRPr>
          </a:p>
          <a:p>
            <a:pPr marL="914400" lvl="1" indent="-457200" algn="just">
              <a:tabLst>
                <a:tab pos="3429000" algn="l"/>
              </a:tabLst>
            </a:pPr>
            <a:r>
              <a:rPr lang="en-US" sz="1800" b="1" i="1">
                <a:latin typeface="Arial" charset="0"/>
                <a:cs typeface="Times New Roman" pitchFamily="18" charset="0"/>
              </a:rPr>
              <a:t>Technical specifications and requirements to the heater and its construction were developed;</a:t>
            </a:r>
          </a:p>
          <a:p>
            <a:pPr marL="914400" lvl="1" indent="-457200" algn="just">
              <a:tabLst>
                <a:tab pos="3429000" algn="l"/>
              </a:tabLst>
            </a:pPr>
            <a:endParaRPr lang="en-US" sz="1800" b="1" i="1">
              <a:latin typeface="Arial" charset="0"/>
              <a:cs typeface="Times New Roman" pitchFamily="18" charset="0"/>
            </a:endParaRPr>
          </a:p>
          <a:p>
            <a:pPr marL="914400" lvl="1" indent="-457200" algn="just">
              <a:tabLst>
                <a:tab pos="3429000" algn="l"/>
              </a:tabLst>
            </a:pPr>
            <a:r>
              <a:rPr lang="en-US" sz="1800" b="1" i="1">
                <a:latin typeface="Arial" charset="0"/>
                <a:cs typeface="Times New Roman" pitchFamily="18" charset="0"/>
              </a:rPr>
              <a:t>The Contractor for manufacturing of the heater was chosen. The TA was transmitted to the Contractor.</a:t>
            </a:r>
            <a:r>
              <a:rPr lang="en-US" sz="1600" b="1" i="1">
                <a:solidFill>
                  <a:schemeClr val="accent2"/>
                </a:solidFill>
                <a:latin typeface="Arial" charset="0"/>
                <a:cs typeface="Times New Roman" pitchFamily="18" charset="0"/>
              </a:rPr>
              <a:t> </a:t>
            </a:r>
          </a:p>
        </p:txBody>
      </p:sp>
      <p:sp>
        <p:nvSpPr>
          <p:cNvPr id="16388"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1638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4"/>
          <p:cNvSpPr>
            <a:spLocks noGrp="1"/>
          </p:cNvSpPr>
          <p:nvPr>
            <p:ph type="ftr" sz="quarter" idx="11"/>
          </p:nvPr>
        </p:nvSpPr>
        <p:spPr/>
        <p:txBody>
          <a:bodyPr/>
          <a:lstStyle/>
          <a:p>
            <a:r>
              <a:rPr lang="en-US"/>
              <a:t>The 13th CEG-SAM meeting in KFKI, Budapest, March 4, 2008</a:t>
            </a:r>
          </a:p>
        </p:txBody>
      </p:sp>
      <p:sp>
        <p:nvSpPr>
          <p:cNvPr id="7" name="Foliennummernplatzhalter 5"/>
          <p:cNvSpPr>
            <a:spLocks noGrp="1"/>
          </p:cNvSpPr>
          <p:nvPr>
            <p:ph type="sldNum" sz="quarter" idx="12"/>
          </p:nvPr>
        </p:nvSpPr>
        <p:spPr/>
        <p:txBody>
          <a:bodyPr/>
          <a:lstStyle/>
          <a:p>
            <a:fld id="{97913152-A4DB-47E1-A838-5BA6E2125539}" type="slidenum">
              <a:rPr lang="en-US"/>
              <a:pPr/>
              <a:t>9</a:t>
            </a:fld>
            <a:endParaRPr lang="en-US"/>
          </a:p>
        </p:txBody>
      </p:sp>
      <p:sp>
        <p:nvSpPr>
          <p:cNvPr id="18434" name="Rectangle 2"/>
          <p:cNvSpPr>
            <a:spLocks noGrp="1" noChangeArrowheads="1"/>
          </p:cNvSpPr>
          <p:nvPr>
            <p:ph type="title"/>
          </p:nvPr>
        </p:nvSpPr>
        <p:spPr>
          <a:xfrm>
            <a:off x="685800" y="609600"/>
            <a:ext cx="7772400" cy="533400"/>
          </a:xfrm>
        </p:spPr>
        <p:txBody>
          <a:bodyPr/>
          <a:lstStyle/>
          <a:p>
            <a:r>
              <a:rPr lang="en-US" sz="2400" b="1">
                <a:solidFill>
                  <a:srgbClr val="0000FF"/>
                </a:solidFill>
                <a:cs typeface="Times New Roman" pitchFamily="18" charset="0"/>
              </a:rPr>
              <a:t>ISTC Project:  3635</a:t>
            </a:r>
            <a:r>
              <a:rPr lang="ru-RU" sz="2400">
                <a:cs typeface="Times New Roman" pitchFamily="18" charset="0"/>
              </a:rPr>
              <a:t/>
            </a:r>
            <a:br>
              <a:rPr lang="ru-RU" sz="2400">
                <a:cs typeface="Times New Roman" pitchFamily="18" charset="0"/>
              </a:rPr>
            </a:br>
            <a:r>
              <a:rPr lang="en-US" sz="2400" b="1" i="1">
                <a:solidFill>
                  <a:schemeClr val="accent2"/>
                </a:solidFill>
                <a:latin typeface="Arial" charset="0"/>
                <a:cs typeface="Arial" charset="0"/>
              </a:rPr>
              <a:t>The Main Results After the 1</a:t>
            </a:r>
            <a:r>
              <a:rPr lang="en-US" sz="2400" b="1" i="1" baseline="30000">
                <a:solidFill>
                  <a:schemeClr val="accent2"/>
                </a:solidFill>
                <a:latin typeface="Arial" charset="0"/>
                <a:cs typeface="Arial" charset="0"/>
              </a:rPr>
              <a:t>st</a:t>
            </a:r>
            <a:r>
              <a:rPr lang="en-US" sz="2400" b="1" i="1">
                <a:solidFill>
                  <a:schemeClr val="accent2"/>
                </a:solidFill>
                <a:latin typeface="Arial" charset="0"/>
                <a:cs typeface="Arial" charset="0"/>
              </a:rPr>
              <a:t> -2</a:t>
            </a:r>
            <a:r>
              <a:rPr lang="en-US" sz="2400" b="1" i="1" baseline="30000">
                <a:solidFill>
                  <a:schemeClr val="accent2"/>
                </a:solidFill>
                <a:latin typeface="Arial" charset="0"/>
                <a:cs typeface="Arial" charset="0"/>
              </a:rPr>
              <a:t>nd</a:t>
            </a:r>
            <a:r>
              <a:rPr lang="en-US" sz="2400" b="1" i="1">
                <a:solidFill>
                  <a:schemeClr val="accent2"/>
                </a:solidFill>
                <a:latin typeface="Arial" charset="0"/>
                <a:cs typeface="Arial" charset="0"/>
              </a:rPr>
              <a:t> Quarters</a:t>
            </a:r>
            <a:r>
              <a:rPr lang="en-US" sz="2400" b="1" i="1">
                <a:solidFill>
                  <a:schemeClr val="accent2"/>
                </a:solidFill>
                <a:latin typeface="Arial" charset="0"/>
                <a:cs typeface="Times New Roman" pitchFamily="18" charset="0"/>
              </a:rPr>
              <a:t> </a:t>
            </a:r>
            <a:br>
              <a:rPr lang="en-US" sz="2400" b="1" i="1">
                <a:solidFill>
                  <a:schemeClr val="accent2"/>
                </a:solidFill>
                <a:latin typeface="Arial" charset="0"/>
                <a:cs typeface="Times New Roman" pitchFamily="18" charset="0"/>
              </a:rPr>
            </a:br>
            <a:endParaRPr lang="en-US" sz="2400" b="1" i="1">
              <a:solidFill>
                <a:schemeClr val="accent2"/>
              </a:solidFill>
              <a:latin typeface="Arial" charset="0"/>
              <a:cs typeface="Times New Roman" pitchFamily="18" charset="0"/>
            </a:endParaRPr>
          </a:p>
        </p:txBody>
      </p:sp>
      <p:sp>
        <p:nvSpPr>
          <p:cNvPr id="18435" name="Rectangle 3"/>
          <p:cNvSpPr>
            <a:spLocks noGrp="1" noChangeArrowheads="1"/>
          </p:cNvSpPr>
          <p:nvPr>
            <p:ph type="body" idx="1"/>
          </p:nvPr>
        </p:nvSpPr>
        <p:spPr>
          <a:xfrm>
            <a:off x="685800" y="1219200"/>
            <a:ext cx="7772400" cy="4343400"/>
          </a:xfrm>
        </p:spPr>
        <p:txBody>
          <a:bodyPr/>
          <a:lstStyle/>
          <a:p>
            <a:pPr marL="533400" indent="-533400" algn="just">
              <a:tabLst>
                <a:tab pos="3429000" algn="l"/>
              </a:tabLst>
            </a:pPr>
            <a:endParaRPr lang="en-US" sz="1800" b="1" i="1" u="sng">
              <a:solidFill>
                <a:schemeClr val="accent2"/>
              </a:solidFill>
              <a:latin typeface="Arial" charset="0"/>
              <a:cs typeface="Times New Roman" pitchFamily="18" charset="0"/>
            </a:endParaRPr>
          </a:p>
          <a:p>
            <a:pPr marL="533400" indent="-533400" algn="just">
              <a:tabLst>
                <a:tab pos="3429000" algn="l"/>
              </a:tabLst>
            </a:pPr>
            <a:r>
              <a:rPr lang="en-US" sz="1800" b="1" i="1" u="sng">
                <a:solidFill>
                  <a:schemeClr val="accent2"/>
                </a:solidFill>
                <a:latin typeface="Arial" charset="0"/>
                <a:cs typeface="Times New Roman" pitchFamily="18" charset="0"/>
              </a:rPr>
              <a:t>8) DAS system:</a:t>
            </a:r>
          </a:p>
          <a:p>
            <a:pPr marL="533400" indent="-533400" algn="just">
              <a:buFontTx/>
              <a:buNone/>
              <a:tabLst>
                <a:tab pos="3429000" algn="l"/>
              </a:tabLst>
            </a:pPr>
            <a:r>
              <a:rPr lang="en-US" sz="1800" b="1" i="1" u="sng">
                <a:solidFill>
                  <a:schemeClr val="accent2"/>
                </a:solidFill>
                <a:latin typeface="Arial" charset="0"/>
                <a:cs typeface="Times New Roman" pitchFamily="18" charset="0"/>
              </a:rPr>
              <a:t> </a:t>
            </a:r>
          </a:p>
          <a:p>
            <a:pPr marL="533400" indent="-533400" algn="just">
              <a:tabLst>
                <a:tab pos="3429000" algn="l"/>
              </a:tabLst>
            </a:pPr>
            <a:r>
              <a:rPr lang="en-US" sz="1800" b="1" i="1">
                <a:solidFill>
                  <a:schemeClr val="accent2"/>
                </a:solidFill>
                <a:latin typeface="Arial" charset="0"/>
                <a:cs typeface="Times New Roman" pitchFamily="18" charset="0"/>
              </a:rPr>
              <a:t>Technical conditions and requirements to the DAS system of the experimental test facility were developed;</a:t>
            </a:r>
          </a:p>
          <a:p>
            <a:pPr marL="533400" indent="-533400" algn="just">
              <a:buFontTx/>
              <a:buNone/>
              <a:tabLst>
                <a:tab pos="3429000" algn="l"/>
              </a:tabLst>
            </a:pPr>
            <a:endParaRPr lang="en-US" sz="1800" b="1" i="1">
              <a:solidFill>
                <a:schemeClr val="accent2"/>
              </a:solidFill>
              <a:latin typeface="Arial" charset="0"/>
              <a:cs typeface="Times New Roman" pitchFamily="18" charset="0"/>
            </a:endParaRPr>
          </a:p>
          <a:p>
            <a:pPr marL="533400" indent="-533400" algn="just">
              <a:tabLst>
                <a:tab pos="3429000" algn="l"/>
              </a:tabLst>
            </a:pPr>
            <a:r>
              <a:rPr lang="en-US" sz="1800" b="1" i="1">
                <a:solidFill>
                  <a:schemeClr val="accent2"/>
                </a:solidFill>
                <a:latin typeface="Arial" charset="0"/>
                <a:cs typeface="Times New Roman" pitchFamily="18" charset="0"/>
              </a:rPr>
              <a:t>The Contractor for manufacturing of the  DAS was chosen. The TA was transmitted to the Contractor. </a:t>
            </a:r>
          </a:p>
        </p:txBody>
      </p:sp>
      <p:sp>
        <p:nvSpPr>
          <p:cNvPr id="18436" name="Rectangle 4"/>
          <p:cNvSpPr>
            <a:spLocks noChangeArrowheads="1"/>
          </p:cNvSpPr>
          <p:nvPr/>
        </p:nvSpPr>
        <p:spPr bwMode="auto">
          <a:xfrm>
            <a:off x="4133850" y="3038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de-DE"/>
          </a:p>
        </p:txBody>
      </p:sp>
      <p:pic>
        <p:nvPicPr>
          <p:cNvPr id="18437"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5943600"/>
            <a:ext cx="876300" cy="781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1055</Words>
  <Application>Microsoft Office PowerPoint</Application>
  <PresentationFormat>Bildschirmpräsentation (4:3)</PresentationFormat>
  <Paragraphs>178</Paragraphs>
  <Slides>13</Slides>
  <Notes>13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Times New Roman</vt:lpstr>
      <vt:lpstr>Arial</vt:lpstr>
      <vt:lpstr>Wingdings</vt:lpstr>
      <vt:lpstr>Default Design</vt:lpstr>
      <vt:lpstr>ISTC Project:  3635 VVER Vessel in Severe Accident </vt:lpstr>
      <vt:lpstr>ISTC Project:  3635 Institutions / Companies Involved </vt:lpstr>
      <vt:lpstr>ISTC Project:  3635  Funding (US $)</vt:lpstr>
      <vt:lpstr>ISTC Project:  3635 Principal Project Tasks </vt:lpstr>
      <vt:lpstr>ISTC Project:  3635 The Main Results After the 1st -2nd Quarters  </vt:lpstr>
      <vt:lpstr>ISTC Project:  3635 The Main Results After the 1st -2nd Quarters  </vt:lpstr>
      <vt:lpstr>ISTC Project:  3635 The Main Results After the 1st -2nd Quarters  </vt:lpstr>
      <vt:lpstr>ISTC Project:  3635 The Main Results After the 1st -2nd Quarters  </vt:lpstr>
      <vt:lpstr>ISTC Project:  3635 The Main Results After the 1st -2nd Quarters  </vt:lpstr>
      <vt:lpstr>ISTC Project:  3635 The Main Results After the 1st -2nd Quarters  </vt:lpstr>
      <vt:lpstr>ISTC Project:  3635  B) The Main Problem  </vt:lpstr>
      <vt:lpstr>ISTC Project:  3635  B) The Main Problem (reasons) </vt:lpstr>
      <vt:lpstr>ISTC Project:  3635  B) The Main Problem (actions) </vt:lpstr>
    </vt:vector>
  </TitlesOfParts>
  <Company>ISTC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ISTC Project:  3635 VVER Vessel in Severe Accident</dc:title>
  <dc:creator>tocheny</dc:creator>
  <cp:lastModifiedBy>Peters, Ursula</cp:lastModifiedBy>
  <cp:revision>14</cp:revision>
  <dcterms:created xsi:type="dcterms:W3CDTF">2008-03-04T13:45:58Z</dcterms:created>
  <dcterms:modified xsi:type="dcterms:W3CDTF">2012-10-10T11:19:32Z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escription0">
    <vt:lpwstr>Status report</vt:lpwstr>
  </property>
</Properties>
</file>