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handoutMasterIdLst>
    <p:handoutMasterId r:id="rId25"/>
  </p:handoutMasterIdLst>
  <p:sldIdLst>
    <p:sldId id="267" r:id="rId2"/>
    <p:sldId id="269" r:id="rId3"/>
    <p:sldId id="257" r:id="rId4"/>
    <p:sldId id="336" r:id="rId5"/>
    <p:sldId id="337" r:id="rId6"/>
    <p:sldId id="340" r:id="rId7"/>
    <p:sldId id="342" r:id="rId8"/>
    <p:sldId id="343" r:id="rId9"/>
    <p:sldId id="344" r:id="rId10"/>
    <p:sldId id="345" r:id="rId11"/>
    <p:sldId id="350" r:id="rId12"/>
    <p:sldId id="347" r:id="rId13"/>
    <p:sldId id="346" r:id="rId14"/>
    <p:sldId id="348" r:id="rId15"/>
    <p:sldId id="349" r:id="rId16"/>
    <p:sldId id="328" r:id="rId17"/>
    <p:sldId id="331" r:id="rId18"/>
    <p:sldId id="351" r:id="rId19"/>
    <p:sldId id="352" r:id="rId20"/>
    <p:sldId id="353" r:id="rId21"/>
    <p:sldId id="356" r:id="rId22"/>
    <p:sldId id="357" r:id="rId23"/>
    <p:sldId id="355" r:id="rId24"/>
  </p:sldIdLst>
  <p:sldSz cx="9144000" cy="6858000" type="screen4x3"/>
  <p:notesSz cx="6858000" cy="9144000"/>
  <p:defaultTextStyle>
    <a:defPPr>
      <a:defRPr lang="en-US"/>
    </a:defPPr>
    <a:lvl1pPr algn="l" rtl="0" eaLnBrk="0" fontAlgn="base" hangingPunct="0">
      <a:spcBef>
        <a:spcPct val="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kumimoji="1" sz="1200" kern="1200">
        <a:solidFill>
          <a:schemeClr val="tx1"/>
        </a:solidFill>
        <a:latin typeface="Arial" charset="0"/>
        <a:ea typeface="+mn-ea"/>
        <a:cs typeface="+mn-cs"/>
      </a:defRPr>
    </a:lvl6pPr>
    <a:lvl7pPr marL="2743200" algn="l" defTabSz="914400" rtl="0" eaLnBrk="1" latinLnBrk="0" hangingPunct="1">
      <a:defRPr kumimoji="1" sz="1200" kern="1200">
        <a:solidFill>
          <a:schemeClr val="tx1"/>
        </a:solidFill>
        <a:latin typeface="Arial" charset="0"/>
        <a:ea typeface="+mn-ea"/>
        <a:cs typeface="+mn-cs"/>
      </a:defRPr>
    </a:lvl7pPr>
    <a:lvl8pPr marL="3200400" algn="l" defTabSz="914400" rtl="0" eaLnBrk="1" latinLnBrk="0" hangingPunct="1">
      <a:defRPr kumimoji="1" sz="1200" kern="1200">
        <a:solidFill>
          <a:schemeClr val="tx1"/>
        </a:solidFill>
        <a:latin typeface="Arial" charset="0"/>
        <a:ea typeface="+mn-ea"/>
        <a:cs typeface="+mn-cs"/>
      </a:defRPr>
    </a:lvl8pPr>
    <a:lvl9pPr marL="3657600" algn="l" defTabSz="914400" rtl="0" eaLnBrk="1" latinLnBrk="0" hangingPunct="1">
      <a:defRPr kumimoji="1" sz="1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7A7A7"/>
    <a:srgbClr val="C0C0C0"/>
    <a:srgbClr val="99FFCC"/>
    <a:srgbClr val="FFCCCC"/>
    <a:srgbClr val="FF7C80"/>
    <a:srgbClr val="CCCCFF"/>
    <a:srgbClr val="FFFFC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autoAdjust="0"/>
    <p:restoredTop sz="94660"/>
  </p:normalViewPr>
  <p:slideViewPr>
    <p:cSldViewPr>
      <p:cViewPr>
        <p:scale>
          <a:sx n="75" d="100"/>
          <a:sy n="75" d="100"/>
        </p:scale>
        <p:origin x="-2251" y="-374"/>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75" d="100"/>
        <a:sy n="75" d="100"/>
      </p:scale>
      <p:origin x="0" y="8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slide" Target="slides/slide22.xml"/><Relationship Id="rId1"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defRPr kumimoji="0">
                <a:latin typeface="Times New Roman" pitchFamily="18" charset="0"/>
              </a:defRPr>
            </a:lvl1pPr>
          </a:lstStyle>
          <a:p>
            <a:r>
              <a:rPr lang="ru-RU"/>
              <a:t>Natal</a:t>
            </a:r>
          </a:p>
        </p:txBody>
      </p:sp>
      <p:sp>
        <p:nvSpPr>
          <p:cNvPr id="15363"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defRPr kumimoji="0">
                <a:latin typeface="Times New Roman" pitchFamily="18" charset="0"/>
              </a:defRPr>
            </a:lvl1pPr>
          </a:lstStyle>
          <a:p>
            <a:endParaRPr lang="ru-RU"/>
          </a:p>
        </p:txBody>
      </p:sp>
      <p:sp>
        <p:nvSpPr>
          <p:cNvPr id="15364"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defRPr kumimoji="0">
                <a:latin typeface="Times New Roman" pitchFamily="18" charset="0"/>
              </a:defRPr>
            </a:lvl1pPr>
          </a:lstStyle>
          <a:p>
            <a:r>
              <a:rPr lang="ru-RU"/>
              <a:t>Место заголовка</a:t>
            </a:r>
          </a:p>
        </p:txBody>
      </p:sp>
      <p:sp>
        <p:nvSpPr>
          <p:cNvPr id="15365"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b" anchorCtr="0" compatLnSpc="1">
            <a:prstTxWarp prst="textNoShape">
              <a:avLst/>
            </a:prstTxWarp>
          </a:bodyPr>
          <a:lstStyle>
            <a:lvl1pPr algn="r">
              <a:defRPr kumimoji="0">
                <a:latin typeface="Times New Roman" pitchFamily="18" charset="0"/>
              </a:defRPr>
            </a:lvl1pPr>
          </a:lstStyle>
          <a:p>
            <a:fld id="{85AFD0D8-3AEE-41C6-8EA6-A553907600D0}" type="slidenum">
              <a:rPr lang="ru-RU"/>
              <a:pPr/>
              <a:t>‹Nr.›</a:t>
            </a:fld>
            <a:endParaRPr lang="ru-RU"/>
          </a:p>
        </p:txBody>
      </p:sp>
    </p:spTree>
    <p:extLst>
      <p:ext uri="{BB962C8B-B14F-4D97-AF65-F5344CB8AC3E}">
        <p14:creationId xmlns:p14="http://schemas.microsoft.com/office/powerpoint/2010/main" val="21146901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81000" y="0"/>
            <a:ext cx="1447800" cy="6856413"/>
          </a:xfrm>
          <a:prstGeom prst="rect">
            <a:avLst/>
          </a:prstGeom>
          <a:gradFill rotWithShape="0">
            <a:gsLst>
              <a:gs pos="0">
                <a:schemeClr val="bg1">
                  <a:gamma/>
                  <a:shade val="61961"/>
                  <a:invGamma/>
                </a:schemeClr>
              </a:gs>
              <a:gs pos="5000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5" name="Rectangle 3"/>
          <p:cNvSpPr>
            <a:spLocks noChangeArrowheads="1"/>
          </p:cNvSpPr>
          <p:nvPr/>
        </p:nvSpPr>
        <p:spPr bwMode="auto">
          <a:xfrm>
            <a:off x="685800" y="2438400"/>
            <a:ext cx="84566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3076" name="Rectangle 4"/>
          <p:cNvSpPr>
            <a:spLocks noGrp="1" noChangeArrowheads="1"/>
          </p:cNvSpPr>
          <p:nvPr>
            <p:ph type="ctrTitle" sz="quarter"/>
          </p:nvPr>
        </p:nvSpPr>
        <p:spPr>
          <a:xfrm>
            <a:off x="685800" y="2286000"/>
            <a:ext cx="7772400" cy="1143000"/>
          </a:xfrm>
        </p:spPr>
        <p:txBody>
          <a:bodyPr/>
          <a:lstStyle>
            <a:lvl1pPr>
              <a:defRPr/>
            </a:lvl1pPr>
          </a:lstStyle>
          <a:p>
            <a:pPr lvl="0"/>
            <a:r>
              <a:rPr lang="ru-RU" noProof="0" smtClean="0"/>
              <a:t>Щелчок правит образец заголовка</a:t>
            </a:r>
          </a:p>
        </p:txBody>
      </p:sp>
      <p:sp>
        <p:nvSpPr>
          <p:cNvPr id="3077" name="Rectangle 5"/>
          <p:cNvSpPr>
            <a:spLocks noGrp="1" noChangeArrowheads="1"/>
          </p:cNvSpPr>
          <p:nvPr>
            <p:ph type="subTitle" sz="quarter" idx="1"/>
          </p:nvPr>
        </p:nvSpPr>
        <p:spPr>
          <a:xfrm>
            <a:off x="2057400" y="4114800"/>
            <a:ext cx="6400800" cy="1752600"/>
          </a:xfrm>
        </p:spPr>
        <p:txBody>
          <a:bodyPr/>
          <a:lstStyle>
            <a:lvl1pPr marL="0" indent="0" algn="ctr">
              <a:buFont typeface="Wingdings" pitchFamily="2" charset="2"/>
              <a:buNone/>
              <a:defRPr b="0">
                <a:latin typeface="Times New Roman" pitchFamily="18" charset="0"/>
              </a:defRPr>
            </a:lvl1pPr>
          </a:lstStyle>
          <a:p>
            <a:pPr lvl="0"/>
            <a:r>
              <a:rPr lang="ru-RU" noProof="0" smtClean="0"/>
              <a:t>Щелчок правит образец подзаголовка</a:t>
            </a:r>
          </a:p>
        </p:txBody>
      </p:sp>
      <p:sp>
        <p:nvSpPr>
          <p:cNvPr id="3078" name="Rectangle 6"/>
          <p:cNvSpPr>
            <a:spLocks noGrp="1" noChangeArrowheads="1"/>
          </p:cNvSpPr>
          <p:nvPr>
            <p:ph type="dt" sz="quarter" idx="2"/>
          </p:nvPr>
        </p:nvSpPr>
        <p:spPr/>
        <p:txBody>
          <a:bodyPr/>
          <a:lstStyle>
            <a:lvl1pPr>
              <a:defRPr/>
            </a:lvl1pPr>
          </a:lstStyle>
          <a:p>
            <a:endParaRPr lang="ru-RU"/>
          </a:p>
        </p:txBody>
      </p:sp>
      <p:sp>
        <p:nvSpPr>
          <p:cNvPr id="3079" name="Rectangle 7"/>
          <p:cNvSpPr>
            <a:spLocks noGrp="1" noChangeArrowheads="1"/>
          </p:cNvSpPr>
          <p:nvPr>
            <p:ph type="ftr" sz="quarter" idx="3"/>
          </p:nvPr>
        </p:nvSpPr>
        <p:spPr/>
        <p:txBody>
          <a:bodyPr/>
          <a:lstStyle>
            <a:lvl1pPr>
              <a:defRPr/>
            </a:lvl1pPr>
          </a:lstStyle>
          <a:p>
            <a:endParaRPr lang="ru-RU"/>
          </a:p>
        </p:txBody>
      </p:sp>
      <p:sp>
        <p:nvSpPr>
          <p:cNvPr id="3080" name="Rectangle 8"/>
          <p:cNvSpPr>
            <a:spLocks noGrp="1" noChangeArrowheads="1"/>
          </p:cNvSpPr>
          <p:nvPr>
            <p:ph type="sldNum" sz="quarter" idx="4"/>
          </p:nvPr>
        </p:nvSpPr>
        <p:spPr/>
        <p:txBody>
          <a:bodyPr/>
          <a:lstStyle>
            <a:lvl1pPr>
              <a:defRPr/>
            </a:lvl1pPr>
          </a:lstStyle>
          <a:p>
            <a:endParaRPr lang="ru-RU"/>
          </a:p>
        </p:txBody>
      </p:sp>
      <p:sp>
        <p:nvSpPr>
          <p:cNvPr id="3081" name="Rectangle 9"/>
          <p:cNvSpPr>
            <a:spLocks noChangeArrowheads="1"/>
          </p:cNvSpPr>
          <p:nvPr/>
        </p:nvSpPr>
        <p:spPr bwMode="auto">
          <a:xfrm>
            <a:off x="0" y="35052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289033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3493731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el, ClipArt und Text">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e-DE" smtClean="0"/>
              <a:t>Titelmasterformat durch Klicken bearbeiten</a:t>
            </a:r>
            <a:endParaRPr lang="de-DE"/>
          </a:p>
        </p:txBody>
      </p:sp>
      <p:sp>
        <p:nvSpPr>
          <p:cNvPr id="3" name="ClipArt-Platzhalter 2"/>
          <p:cNvSpPr>
            <a:spLocks noGrp="1"/>
          </p:cNvSpPr>
          <p:nvPr>
            <p:ph type="clipArt" sz="half" idx="1"/>
          </p:nvPr>
        </p:nvSpPr>
        <p:spPr>
          <a:xfrm>
            <a:off x="685800" y="1981200"/>
            <a:ext cx="3810000" cy="4114800"/>
          </a:xfrm>
        </p:spPr>
        <p:txBody>
          <a:bodyPr/>
          <a:lstStyle/>
          <a:p>
            <a:endParaRPr lang="de-DE"/>
          </a:p>
        </p:txBody>
      </p:sp>
      <p:sp>
        <p:nvSpPr>
          <p:cNvPr id="4" name="Textplatzhalter 3"/>
          <p:cNvSpPr>
            <a:spLocks noGrp="1"/>
          </p:cNvSpPr>
          <p:nvPr>
            <p:ph type="body" sz="half" idx="2"/>
          </p:nvPr>
        </p:nvSpPr>
        <p:spPr>
          <a:xfrm>
            <a:off x="4648200" y="19812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685800" y="6172200"/>
            <a:ext cx="1905000" cy="457200"/>
          </a:xfrm>
        </p:spPr>
        <p:txBody>
          <a:bodyPr/>
          <a:lstStyle>
            <a:lvl1pPr>
              <a:defRPr/>
            </a:lvl1pPr>
          </a:lstStyle>
          <a:p>
            <a:endParaRPr lang="ru-RU"/>
          </a:p>
        </p:txBody>
      </p:sp>
      <p:sp>
        <p:nvSpPr>
          <p:cNvPr id="6" name="Fußzeilenplatzhalter 5"/>
          <p:cNvSpPr>
            <a:spLocks noGrp="1"/>
          </p:cNvSpPr>
          <p:nvPr>
            <p:ph type="ftr" sz="quarter" idx="11"/>
          </p:nvPr>
        </p:nvSpPr>
        <p:spPr>
          <a:xfrm>
            <a:off x="3124200" y="6172200"/>
            <a:ext cx="2895600" cy="457200"/>
          </a:xfrm>
        </p:spPr>
        <p:txBody>
          <a:bodyPr/>
          <a:lstStyle>
            <a:lvl1pPr>
              <a:defRPr/>
            </a:lvl1pPr>
          </a:lstStyle>
          <a:p>
            <a:endParaRPr lang="ru-RU"/>
          </a:p>
        </p:txBody>
      </p:sp>
      <p:sp>
        <p:nvSpPr>
          <p:cNvPr id="7" name="Foliennummernplatzhalter 6"/>
          <p:cNvSpPr>
            <a:spLocks noGrp="1"/>
          </p:cNvSpPr>
          <p:nvPr>
            <p:ph type="sldNum" sz="quarter" idx="12"/>
          </p:nvPr>
        </p:nvSpPr>
        <p:spPr>
          <a:xfrm>
            <a:off x="6553200" y="6172200"/>
            <a:ext cx="1905000" cy="457200"/>
          </a:xfrm>
        </p:spPr>
        <p:txBody>
          <a:bodyPr/>
          <a:lstStyle>
            <a:lvl1pPr>
              <a:defRPr/>
            </a:lvl1pPr>
          </a:lstStyle>
          <a:p>
            <a:endParaRPr lang="ru-RU"/>
          </a:p>
        </p:txBody>
      </p:sp>
    </p:spTree>
    <p:extLst>
      <p:ext uri="{BB962C8B-B14F-4D97-AF65-F5344CB8AC3E}">
        <p14:creationId xmlns:p14="http://schemas.microsoft.com/office/powerpoint/2010/main" val="4085661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7874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endParaRPr lang="ru-RU"/>
          </a:p>
        </p:txBody>
      </p:sp>
      <p:sp>
        <p:nvSpPr>
          <p:cNvPr id="5" name="Fußzeilenplatzhalter 4"/>
          <p:cNvSpPr>
            <a:spLocks noGrp="1"/>
          </p:cNvSpPr>
          <p:nvPr>
            <p:ph type="ftr" sz="quarter" idx="11"/>
          </p:nvPr>
        </p:nvSpPr>
        <p:spPr/>
        <p:txBody>
          <a:bodyPr/>
          <a:lstStyle>
            <a:lvl1pPr>
              <a:defRPr/>
            </a:lvl1pPr>
          </a:lstStyle>
          <a:p>
            <a:endParaRPr lang="ru-RU"/>
          </a:p>
        </p:txBody>
      </p:sp>
      <p:sp>
        <p:nvSpPr>
          <p:cNvPr id="6" name="Foliennummernplatzhalter 5"/>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41594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1995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ru-RU"/>
          </a:p>
        </p:txBody>
      </p:sp>
      <p:sp>
        <p:nvSpPr>
          <p:cNvPr id="8" name="Fußzeilenplatzhalter 7"/>
          <p:cNvSpPr>
            <a:spLocks noGrp="1"/>
          </p:cNvSpPr>
          <p:nvPr>
            <p:ph type="ftr" sz="quarter" idx="11"/>
          </p:nvPr>
        </p:nvSpPr>
        <p:spPr/>
        <p:txBody>
          <a:bodyPr/>
          <a:lstStyle>
            <a:lvl1pPr>
              <a:defRPr/>
            </a:lvl1pPr>
          </a:lstStyle>
          <a:p>
            <a:endParaRPr lang="ru-RU"/>
          </a:p>
        </p:txBody>
      </p:sp>
      <p:sp>
        <p:nvSpPr>
          <p:cNvPr id="9" name="Foliennummernplatzhalter 8"/>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4087680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ru-RU"/>
          </a:p>
        </p:txBody>
      </p:sp>
      <p:sp>
        <p:nvSpPr>
          <p:cNvPr id="4" name="Fußzeilenplatzhalter 3"/>
          <p:cNvSpPr>
            <a:spLocks noGrp="1"/>
          </p:cNvSpPr>
          <p:nvPr>
            <p:ph type="ftr" sz="quarter" idx="11"/>
          </p:nvPr>
        </p:nvSpPr>
        <p:spPr/>
        <p:txBody>
          <a:bodyPr/>
          <a:lstStyle>
            <a:lvl1pPr>
              <a:defRPr/>
            </a:lvl1pPr>
          </a:lstStyle>
          <a:p>
            <a:endParaRPr lang="ru-RU"/>
          </a:p>
        </p:txBody>
      </p:sp>
      <p:sp>
        <p:nvSpPr>
          <p:cNvPr id="5" name="Foliennummernplatzhalter 4"/>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221063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ru-RU"/>
          </a:p>
        </p:txBody>
      </p:sp>
      <p:sp>
        <p:nvSpPr>
          <p:cNvPr id="3" name="Fußzeilenplatzhalter 2"/>
          <p:cNvSpPr>
            <a:spLocks noGrp="1"/>
          </p:cNvSpPr>
          <p:nvPr>
            <p:ph type="ftr" sz="quarter" idx="11"/>
          </p:nvPr>
        </p:nvSpPr>
        <p:spPr/>
        <p:txBody>
          <a:bodyPr/>
          <a:lstStyle>
            <a:lvl1pPr>
              <a:defRPr/>
            </a:lvl1pPr>
          </a:lstStyle>
          <a:p>
            <a:endParaRPr lang="ru-RU"/>
          </a:p>
        </p:txBody>
      </p:sp>
      <p:sp>
        <p:nvSpPr>
          <p:cNvPr id="4" name="Foliennummernplatzhalter 3"/>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474801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767864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endParaRPr lang="ru-RU"/>
          </a:p>
        </p:txBody>
      </p:sp>
      <p:sp>
        <p:nvSpPr>
          <p:cNvPr id="6" name="Fußzeilenplatzhalter 5"/>
          <p:cNvSpPr>
            <a:spLocks noGrp="1"/>
          </p:cNvSpPr>
          <p:nvPr>
            <p:ph type="ftr" sz="quarter" idx="11"/>
          </p:nvPr>
        </p:nvSpPr>
        <p:spPr/>
        <p:txBody>
          <a:bodyPr/>
          <a:lstStyle>
            <a:lvl1pPr>
              <a:defRPr/>
            </a:lvl1pPr>
          </a:lstStyle>
          <a:p>
            <a:endParaRPr lang="ru-RU"/>
          </a:p>
        </p:txBody>
      </p:sp>
      <p:sp>
        <p:nvSpPr>
          <p:cNvPr id="7" name="Foliennummernplatzhalter 6"/>
          <p:cNvSpPr>
            <a:spLocks noGrp="1"/>
          </p:cNvSpPr>
          <p:nvPr>
            <p:ph type="sldNum" sz="quarter" idx="12"/>
          </p:nvPr>
        </p:nvSpPr>
        <p:spPr/>
        <p:txBody>
          <a:bodyPr/>
          <a:lstStyle>
            <a:lvl1pPr>
              <a:defRPr/>
            </a:lvl1pPr>
          </a:lstStyle>
          <a:p>
            <a:endParaRPr lang="ru-RU"/>
          </a:p>
        </p:txBody>
      </p:sp>
    </p:spTree>
    <p:extLst>
      <p:ext uri="{BB962C8B-B14F-4D97-AF65-F5344CB8AC3E}">
        <p14:creationId xmlns:p14="http://schemas.microsoft.com/office/powerpoint/2010/main" val="1748537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s>
            <a:gs pos="100000">
              <a:srgbClr val="FFFFCC">
                <a:gamma/>
                <a:shade val="70196"/>
                <a:invGamma/>
              </a:srgbClr>
            </a:gs>
          </a:gsLst>
          <a:lin ang="5400000" scaled="1"/>
        </a:gra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81000" y="0"/>
            <a:ext cx="1447800" cy="6856413"/>
          </a:xfrm>
          <a:prstGeom prst="rect">
            <a:avLst/>
          </a:prstGeom>
          <a:gradFill rotWithShape="0">
            <a:gsLst>
              <a:gs pos="0">
                <a:schemeClr val="bg1">
                  <a:alpha val="50000"/>
                </a:schemeClr>
              </a:gs>
              <a:gs pos="100000">
                <a:schemeClr val="bg1">
                  <a:gamma/>
                  <a:shade val="61961"/>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7" name="Rectangle 3"/>
          <p:cNvSpPr>
            <a:spLocks noChangeArrowheads="1"/>
          </p:cNvSpPr>
          <p:nvPr/>
        </p:nvSpPr>
        <p:spPr bwMode="auto">
          <a:xfrm>
            <a:off x="152400" y="1752600"/>
            <a:ext cx="4724400" cy="1524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8" name="Rectangle 4"/>
          <p:cNvSpPr>
            <a:spLocks noChangeArrowheads="1"/>
          </p:cNvSpPr>
          <p:nvPr/>
        </p:nvSpPr>
        <p:spPr bwMode="auto">
          <a:xfrm>
            <a:off x="685800" y="6629400"/>
            <a:ext cx="3505200" cy="227013"/>
          </a:xfrm>
          <a:prstGeom prst="rect">
            <a:avLst/>
          </a:prstGeom>
          <a:gradFill rotWithShape="0">
            <a:gsLst>
              <a:gs pos="0">
                <a:schemeClr val="hlink">
                  <a:gamma/>
                  <a:shade val="46275"/>
                  <a:invGamma/>
                </a:schemeClr>
              </a:gs>
              <a:gs pos="50000">
                <a:schemeClr val="hlink"/>
              </a:gs>
              <a:gs pos="100000">
                <a:schemeClr val="hlink">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29" name="Rectangle 5"/>
          <p:cNvSpPr>
            <a:spLocks noChangeArrowheads="1"/>
          </p:cNvSpPr>
          <p:nvPr/>
        </p:nvSpPr>
        <p:spPr bwMode="auto">
          <a:xfrm>
            <a:off x="762000" y="762000"/>
            <a:ext cx="8380413" cy="762000"/>
          </a:xfrm>
          <a:prstGeom prst="rect">
            <a:avLst/>
          </a:prstGeom>
          <a:gradFill rotWithShape="0">
            <a:gsLst>
              <a:gs pos="0">
                <a:schemeClr val="bg1"/>
              </a:gs>
              <a:gs pos="100000">
                <a:schemeClr val="bg1">
                  <a:gamma/>
                  <a:shade val="15294"/>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a:p>
        </p:txBody>
      </p:sp>
      <p:sp>
        <p:nvSpPr>
          <p:cNvPr id="1030" name="Rectangle 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ru-RU" smtClean="0"/>
              <a:t>Щелчок правит образец заголовка</a:t>
            </a:r>
          </a:p>
        </p:txBody>
      </p:sp>
      <p:sp>
        <p:nvSpPr>
          <p:cNvPr id="1031" name="Rectangle 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ru-RU" smtClean="0"/>
              <a:t>Щелчок правит 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2" name="Rectangle 8"/>
          <p:cNvSpPr>
            <a:spLocks noGrp="1" noChangeArrowheads="1"/>
          </p:cNvSpPr>
          <p:nvPr>
            <p:ph type="dt" sz="half" idx="2"/>
          </p:nvPr>
        </p:nvSpPr>
        <p:spPr bwMode="auto">
          <a:xfrm>
            <a:off x="6858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defRPr sz="1400">
                <a:latin typeface="+mj-lt"/>
              </a:defRPr>
            </a:lvl1pPr>
          </a:lstStyle>
          <a:p>
            <a:endParaRPr lang="ru-RU"/>
          </a:p>
        </p:txBody>
      </p:sp>
      <p:sp>
        <p:nvSpPr>
          <p:cNvPr id="1033" name="Rectangle 9"/>
          <p:cNvSpPr>
            <a:spLocks noGrp="1" noChangeArrowheads="1"/>
          </p:cNvSpPr>
          <p:nvPr>
            <p:ph type="ftr" sz="quarter" idx="3"/>
          </p:nvPr>
        </p:nvSpPr>
        <p:spPr bwMode="auto">
          <a:xfrm>
            <a:off x="3124200" y="6172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ctr">
              <a:defRPr sz="1400">
                <a:latin typeface="+mj-lt"/>
              </a:defRPr>
            </a:lvl1pPr>
          </a:lstStyle>
          <a:p>
            <a:endParaRPr lang="ru-RU"/>
          </a:p>
        </p:txBody>
      </p:sp>
      <p:sp>
        <p:nvSpPr>
          <p:cNvPr id="1034" name="Rectangle 10"/>
          <p:cNvSpPr>
            <a:spLocks noGrp="1" noChangeArrowheads="1"/>
          </p:cNvSpPr>
          <p:nvPr>
            <p:ph type="sldNum" sz="quarter" idx="4"/>
          </p:nvPr>
        </p:nvSpPr>
        <p:spPr bwMode="auto">
          <a:xfrm>
            <a:off x="6553200" y="6172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a:latin typeface="+mj-lt"/>
              </a:defRPr>
            </a:lvl1pPr>
          </a:lstStyle>
          <a:p>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mj-lt"/>
          <a:ea typeface="+mj-ea"/>
          <a:cs typeface="+mj-cs"/>
        </a:defRPr>
      </a:lvl1pPr>
      <a:lvl2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2pPr>
      <a:lvl3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3pPr>
      <a:lvl4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4pPr>
      <a:lvl5pPr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5pPr>
      <a:lvl6pPr marL="4572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6pPr>
      <a:lvl7pPr marL="9144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7pPr>
      <a:lvl8pPr marL="13716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8pPr>
      <a:lvl9pPr marL="1828800" algn="l" rtl="0" eaLnBrk="0" fontAlgn="base" hangingPunct="0">
        <a:spcBef>
          <a:spcPct val="0"/>
        </a:spcBef>
        <a:spcAft>
          <a:spcPct val="0"/>
        </a:spcAft>
        <a:defRPr kumimoji="1" sz="4400">
          <a:solidFill>
            <a:schemeClr val="tx2"/>
          </a:solidFill>
          <a:effectLst>
            <a:outerShdw blurRad="38100" dist="38100" dir="2700000" algn="tl">
              <a:srgbClr val="FFFFFF"/>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b="1">
          <a:solidFill>
            <a:schemeClr val="tx1"/>
          </a:solidFill>
          <a:latin typeface="+mn-lt"/>
        </a:defRPr>
      </a:lvl2pPr>
      <a:lvl3pPr marL="1143000" indent="-228600" algn="l" rtl="0" eaLnBrk="0" fontAlgn="base" hangingPunct="0">
        <a:spcBef>
          <a:spcPct val="20000"/>
        </a:spcBef>
        <a:spcAft>
          <a:spcPct val="0"/>
        </a:spcAft>
        <a:buClr>
          <a:schemeClr val="accent2"/>
        </a:buClr>
        <a:buChar char="•"/>
        <a:defRPr kumimoji="1" sz="2400" b="1">
          <a:solidFill>
            <a:schemeClr val="tx1"/>
          </a:solidFill>
          <a:latin typeface="+mn-lt"/>
        </a:defRPr>
      </a:lvl3pPr>
      <a:lvl4pPr marL="1600200" indent="-228600" algn="l" rtl="0" eaLnBrk="0" fontAlgn="base" hangingPunct="0">
        <a:spcBef>
          <a:spcPct val="20000"/>
        </a:spcBef>
        <a:spcAft>
          <a:spcPct val="0"/>
        </a:spcAft>
        <a:buChar char="–"/>
        <a:defRPr kumimoji="1" sz="2000" b="1">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b="1">
          <a:solidFill>
            <a:schemeClr val="tx1"/>
          </a:solidFill>
          <a:latin typeface="+mn-lt"/>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wmf"/><Relationship Id="rId7" Type="http://schemas.openxmlformats.org/officeDocument/2006/relationships/image" Target="../media/image21.png"/><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image" Target="../media/image18.wmf"/><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wmf"/><Relationship Id="rId7" Type="http://schemas.openxmlformats.org/officeDocument/2006/relationships/image" Target="../media/image29.png"/><Relationship Id="rId2" Type="http://schemas.openxmlformats.org/officeDocument/2006/relationships/image" Target="../media/image24.w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2.xml"/><Relationship Id="rId5" Type="http://schemas.openxmlformats.org/officeDocument/2006/relationships/image" Target="../media/image36.emf"/><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12.xml"/><Relationship Id="rId4" Type="http://schemas.openxmlformats.org/officeDocument/2006/relationships/image" Target="../media/image39.emf"/></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slideLayout" Target="../slideLayouts/slideLayout12.xml"/><Relationship Id="rId4" Type="http://schemas.openxmlformats.org/officeDocument/2006/relationships/image" Target="../media/image4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457200" y="381000"/>
            <a:ext cx="7848600" cy="1524000"/>
          </a:xfrm>
        </p:spPr>
        <p:txBody>
          <a:bodyPr/>
          <a:lstStyle/>
          <a:p>
            <a:r>
              <a:rPr lang="ru-RU" sz="2400">
                <a:solidFill>
                  <a:schemeClr val="hlink"/>
                </a:solidFill>
                <a:effectLst>
                  <a:outerShdw blurRad="38100" dist="38100" dir="2700000" algn="tl">
                    <a:srgbClr val="000000"/>
                  </a:outerShdw>
                </a:effectLst>
              </a:rPr>
              <a:t>ISTC Project</a:t>
            </a:r>
            <a:r>
              <a:rPr lang="en-US" sz="2400">
                <a:solidFill>
                  <a:schemeClr val="hlink"/>
                </a:solidFill>
                <a:effectLst>
                  <a:outerShdw blurRad="38100" dist="38100" dir="2700000" algn="tl">
                    <a:srgbClr val="000000"/>
                  </a:outerShdw>
                </a:effectLst>
              </a:rPr>
              <a:t> </a:t>
            </a:r>
            <a:r>
              <a:rPr lang="ru-RU" sz="2400">
                <a:solidFill>
                  <a:schemeClr val="hlink"/>
                </a:solidFill>
                <a:effectLst>
                  <a:outerShdw blurRad="38100" dist="38100" dir="2700000" algn="tl">
                    <a:srgbClr val="000000"/>
                  </a:outerShdw>
                </a:effectLst>
              </a:rPr>
              <a:t>«</a:t>
            </a:r>
            <a:r>
              <a:rPr lang="en-US" sz="2400">
                <a:solidFill>
                  <a:schemeClr val="hlink"/>
                </a:solidFill>
                <a:effectLst>
                  <a:outerShdw blurRad="38100" dist="38100" dir="2700000" algn="tl">
                    <a:srgbClr val="000000"/>
                  </a:outerShdw>
                </a:effectLst>
              </a:rPr>
              <a:t>S</a:t>
            </a:r>
            <a:r>
              <a:rPr kumimoji="0" lang="ru-RU" sz="2400" b="1">
                <a:solidFill>
                  <a:schemeClr val="hlink"/>
                </a:solidFill>
                <a:effectLst/>
              </a:rPr>
              <a:t>cale experimental investigation of the thermal and structural integrity of the VVER </a:t>
            </a:r>
            <a:r>
              <a:rPr kumimoji="0" lang="en-US" sz="2400" b="1">
                <a:solidFill>
                  <a:schemeClr val="hlink"/>
                </a:solidFill>
                <a:effectLst/>
              </a:rPr>
              <a:t>P</a:t>
            </a:r>
            <a:r>
              <a:rPr kumimoji="0" lang="ru-RU" sz="2400" b="1">
                <a:solidFill>
                  <a:schemeClr val="hlink"/>
                </a:solidFill>
                <a:effectLst/>
              </a:rPr>
              <a:t>ressure</a:t>
            </a:r>
            <a:r>
              <a:rPr kumimoji="0" lang="en-US" sz="2400" b="1">
                <a:solidFill>
                  <a:schemeClr val="hlink"/>
                </a:solidFill>
                <a:effectLst/>
              </a:rPr>
              <a:t> V</a:t>
            </a:r>
            <a:r>
              <a:rPr kumimoji="0" lang="ru-RU" sz="2400" b="1">
                <a:solidFill>
                  <a:schemeClr val="hlink"/>
                </a:solidFill>
                <a:effectLst/>
              </a:rPr>
              <a:t>essel Lower Head in severe accident</a:t>
            </a:r>
            <a:r>
              <a:rPr lang="ru-RU" sz="2400">
                <a:solidFill>
                  <a:schemeClr val="hlink"/>
                </a:solidFill>
                <a:effectLst>
                  <a:outerShdw blurRad="38100" dist="38100" dir="2700000" algn="tl">
                    <a:srgbClr val="000000"/>
                  </a:outerShdw>
                </a:effectLst>
              </a:rPr>
              <a:t>» (#3635)</a:t>
            </a:r>
            <a:r>
              <a:rPr lang="ru-RU"/>
              <a:t> </a:t>
            </a:r>
          </a:p>
        </p:txBody>
      </p:sp>
      <p:sp>
        <p:nvSpPr>
          <p:cNvPr id="17411" name="Rectangle 3"/>
          <p:cNvSpPr>
            <a:spLocks noGrp="1" noChangeArrowheads="1"/>
          </p:cNvSpPr>
          <p:nvPr>
            <p:ph type="subTitle" idx="1"/>
          </p:nvPr>
        </p:nvSpPr>
        <p:spPr>
          <a:xfrm>
            <a:off x="457200" y="1905000"/>
            <a:ext cx="6553200" cy="3886200"/>
          </a:xfrm>
        </p:spPr>
        <p:txBody>
          <a:bodyPr/>
          <a:lstStyle/>
          <a:p>
            <a:pPr algn="l"/>
            <a:r>
              <a:rPr kumimoji="0" lang="ru-RU" sz="2000"/>
              <a:t>Participating Institutions:</a:t>
            </a:r>
            <a:endParaRPr kumimoji="0" lang="ru-RU" sz="2000" b="1"/>
          </a:p>
          <a:p>
            <a:pPr algn="l"/>
            <a:endParaRPr kumimoji="0" lang="en-US" sz="2000"/>
          </a:p>
          <a:p>
            <a:pPr algn="l"/>
            <a:r>
              <a:rPr kumimoji="0" lang="ru-RU" sz="2000"/>
              <a:t>- «Moscow Power Engineering Institute» (MPEI): Leading Institution </a:t>
            </a:r>
          </a:p>
          <a:p>
            <a:pPr algn="l"/>
            <a:r>
              <a:rPr kumimoji="0" lang="ru-RU" sz="2000"/>
              <a:t>- Federal State Unitary Enterprise «Experimental and Design Organization “GIDROPRESS” (EDO «GP»)</a:t>
            </a:r>
          </a:p>
          <a:p>
            <a:pPr algn="l"/>
            <a:r>
              <a:rPr kumimoji="0" lang="ru-RU" sz="2000"/>
              <a:t>- Lavrentyev Institute of Hydrodynamics of the Siberian Branch of the Russian Academy of Sciences (IGiL)</a:t>
            </a:r>
          </a:p>
          <a:p>
            <a:pPr algn="l"/>
            <a:endParaRPr kumimoji="0" lang="en-US" sz="2000"/>
          </a:p>
          <a:p>
            <a:pPr algn="l"/>
            <a:r>
              <a:rPr kumimoji="0" lang="en-US" sz="2000"/>
              <a:t>Start: Sept. 01, 2007 </a:t>
            </a:r>
            <a:endParaRPr kumimoji="0" lang="ru-RU" sz="2000"/>
          </a:p>
          <a:p>
            <a:pPr algn="l"/>
            <a:r>
              <a:rPr kumimoji="0" lang="ru-RU" sz="2000"/>
              <a:t>Duration: 36 months</a:t>
            </a:r>
          </a:p>
        </p:txBody>
      </p:sp>
      <p:sp>
        <p:nvSpPr>
          <p:cNvPr id="17415" name="Text Box 7"/>
          <p:cNvSpPr txBox="1">
            <a:spLocks noChangeArrowheads="1"/>
          </p:cNvSpPr>
          <p:nvPr/>
        </p:nvSpPr>
        <p:spPr bwMode="auto">
          <a:xfrm>
            <a:off x="1547813" y="6381750"/>
            <a:ext cx="7391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179388" y="115888"/>
            <a:ext cx="8785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P</a:t>
            </a:r>
            <a:r>
              <a:rPr kumimoji="0" lang="ru-RU" sz="2200">
                <a:solidFill>
                  <a:schemeClr val="hlink"/>
                </a:solidFill>
                <a:latin typeface="Times New Roman" pitchFamily="18" charset="0"/>
              </a:rPr>
              <a:t>re-test calculations</a:t>
            </a:r>
            <a:r>
              <a:rPr kumimoji="0" lang="en-US" sz="2200">
                <a:solidFill>
                  <a:schemeClr val="hlink"/>
                </a:solidFill>
                <a:latin typeface="Times New Roman" pitchFamily="18" charset="0"/>
              </a:rPr>
              <a:t>. </a:t>
            </a:r>
            <a:r>
              <a:rPr kumimoji="0" lang="ru-RU" sz="2200">
                <a:solidFill>
                  <a:schemeClr val="hlink"/>
                </a:solidFill>
                <a:latin typeface="Times New Roman" pitchFamily="18" charset="0"/>
              </a:rPr>
              <a:t>Expected thermal and deformation behaviour of the vessel model during the scale test </a:t>
            </a:r>
            <a:r>
              <a:rPr kumimoji="0" lang="en-US" sz="2200" b="1">
                <a:solidFill>
                  <a:schemeClr val="hlink"/>
                </a:solidFill>
                <a:latin typeface="Times New Roman" pitchFamily="18" charset="0"/>
              </a:rPr>
              <a:t>(0)</a:t>
            </a:r>
            <a:endParaRPr kumimoji="0" lang="ru-RU" sz="2200" b="1">
              <a:solidFill>
                <a:schemeClr val="hlink"/>
              </a:solidFill>
              <a:latin typeface="Times New Roman" pitchFamily="18" charset="0"/>
            </a:endParaRPr>
          </a:p>
        </p:txBody>
      </p:sp>
      <p:sp>
        <p:nvSpPr>
          <p:cNvPr id="130051"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0052" name="Text Box 4"/>
          <p:cNvSpPr txBox="1">
            <a:spLocks noChangeArrowheads="1"/>
          </p:cNvSpPr>
          <p:nvPr/>
        </p:nvSpPr>
        <p:spPr bwMode="auto">
          <a:xfrm>
            <a:off x="2484438" y="6583363"/>
            <a:ext cx="6480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30053" name="Rectangle 5"/>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0054" name="Rectangle 6"/>
          <p:cNvSpPr>
            <a:spLocks noChangeArrowheads="1"/>
          </p:cNvSpPr>
          <p:nvPr/>
        </p:nvSpPr>
        <p:spPr bwMode="auto">
          <a:xfrm>
            <a:off x="3924300" y="5734050"/>
            <a:ext cx="49688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Fig.3.0 – </a:t>
            </a:r>
            <a:r>
              <a:rPr lang="en-US" b="1"/>
              <a:t> Thermal/structural model for pre-test calculations</a:t>
            </a:r>
          </a:p>
        </p:txBody>
      </p:sp>
      <p:sp>
        <p:nvSpPr>
          <p:cNvPr id="130072" name="Rectangle 24"/>
          <p:cNvSpPr>
            <a:spLocks noChangeArrowheads="1"/>
          </p:cNvSpPr>
          <p:nvPr/>
        </p:nvSpPr>
        <p:spPr bwMode="auto">
          <a:xfrm>
            <a:off x="250825" y="981075"/>
            <a:ext cx="5618163" cy="287338"/>
          </a:xfrm>
          <a:prstGeom prst="rect">
            <a:avLst/>
          </a:prstGeom>
          <a:noFill/>
          <a:ln w="12700" cap="sq">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b="1">
                <a:solidFill>
                  <a:schemeClr val="hlink"/>
                </a:solidFill>
              </a:rPr>
              <a:t>Selection of conditions of the VVER-440 reactor vessel scale model testing</a:t>
            </a:r>
            <a:endParaRPr kumimoji="0" lang="ru-RU" b="1">
              <a:solidFill>
                <a:schemeClr val="hlink"/>
              </a:solidFill>
            </a:endParaRPr>
          </a:p>
        </p:txBody>
      </p:sp>
      <p:sp>
        <p:nvSpPr>
          <p:cNvPr id="130073" name="Rectangle 25"/>
          <p:cNvSpPr>
            <a:spLocks noChangeArrowheads="1"/>
          </p:cNvSpPr>
          <p:nvPr/>
        </p:nvSpPr>
        <p:spPr bwMode="auto">
          <a:xfrm>
            <a:off x="179388" y="1484313"/>
            <a:ext cx="3671887" cy="48387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chemeClr val="hlink"/>
                </a:solidFill>
              </a:rPr>
              <a:t>Main point: </a:t>
            </a:r>
          </a:p>
          <a:p>
            <a:r>
              <a:rPr lang="en-US" b="1">
                <a:solidFill>
                  <a:srgbClr val="000000"/>
                </a:solidFill>
              </a:rPr>
              <a:t>In connection with the developed situation, testing of </a:t>
            </a:r>
            <a:r>
              <a:rPr lang="en-US" b="1">
                <a:solidFill>
                  <a:schemeClr val="hlink"/>
                </a:solidFill>
              </a:rPr>
              <a:t>1 vessel</a:t>
            </a:r>
            <a:r>
              <a:rPr lang="en-US" b="1">
                <a:solidFill>
                  <a:srgbClr val="000000"/>
                </a:solidFill>
              </a:rPr>
              <a:t> model is scheduled instead of </a:t>
            </a:r>
            <a:r>
              <a:rPr lang="en-US" b="1">
                <a:solidFill>
                  <a:schemeClr val="hlink"/>
                </a:solidFill>
              </a:rPr>
              <a:t>3 planned</a:t>
            </a:r>
            <a:r>
              <a:rPr lang="en-US" b="1">
                <a:solidFill>
                  <a:srgbClr val="000000"/>
                </a:solidFill>
              </a:rPr>
              <a:t> experiments.</a:t>
            </a:r>
            <a:endParaRPr lang="en-US" b="1"/>
          </a:p>
          <a:p>
            <a:r>
              <a:rPr lang="en-US" b="1">
                <a:solidFill>
                  <a:srgbClr val="000000"/>
                </a:solidFill>
              </a:rPr>
              <a:t> </a:t>
            </a:r>
            <a:endParaRPr lang="en-US" b="1"/>
          </a:p>
          <a:p>
            <a:r>
              <a:rPr lang="en-US" b="1">
                <a:solidFill>
                  <a:srgbClr val="000000"/>
                </a:solidFill>
              </a:rPr>
              <a:t>In this connection, obtaining of </a:t>
            </a:r>
            <a:r>
              <a:rPr lang="en-US" b="1">
                <a:solidFill>
                  <a:schemeClr val="hlink"/>
                </a:solidFill>
              </a:rPr>
              <a:t>maximum</a:t>
            </a:r>
            <a:r>
              <a:rPr lang="en-US" b="1">
                <a:solidFill>
                  <a:srgbClr val="000000"/>
                </a:solidFill>
              </a:rPr>
              <a:t> information on deformation and destruction features of the vessel model in the conditions of vessel steel high-temperature creep is extremely actual.</a:t>
            </a:r>
            <a:endParaRPr lang="en-US" b="1"/>
          </a:p>
          <a:p>
            <a:r>
              <a:rPr lang="en-US" b="1">
                <a:solidFill>
                  <a:srgbClr val="000000"/>
                </a:solidFill>
              </a:rPr>
              <a:t> </a:t>
            </a:r>
            <a:endParaRPr lang="en-US" b="1"/>
          </a:p>
          <a:p>
            <a:r>
              <a:rPr lang="en-US" b="1">
                <a:solidFill>
                  <a:schemeClr val="hlink"/>
                </a:solidFill>
              </a:rPr>
              <a:t>How can we realize it?</a:t>
            </a:r>
          </a:p>
          <a:p>
            <a:r>
              <a:rPr lang="en-US" b="1">
                <a:solidFill>
                  <a:srgbClr val="000000"/>
                </a:solidFill>
              </a:rPr>
              <a:t> </a:t>
            </a:r>
            <a:endParaRPr lang="en-US" b="1"/>
          </a:p>
          <a:p>
            <a:r>
              <a:rPr lang="en-US" b="1" i="1">
                <a:solidFill>
                  <a:schemeClr val="hlink"/>
                </a:solidFill>
              </a:rPr>
              <a:t>One of the ways is choosing of a step-by-step mode of heating and load change</a:t>
            </a:r>
            <a:r>
              <a:rPr lang="en-US" b="1">
                <a:solidFill>
                  <a:srgbClr val="000000"/>
                </a:solidFill>
              </a:rPr>
              <a:t> (owing to change of internal pressure in the vessel). </a:t>
            </a:r>
          </a:p>
          <a:p>
            <a:endParaRPr lang="en-US" b="1">
              <a:solidFill>
                <a:srgbClr val="000000"/>
              </a:solidFill>
            </a:endParaRPr>
          </a:p>
          <a:p>
            <a:r>
              <a:rPr lang="en-US" b="1">
                <a:solidFill>
                  <a:srgbClr val="000000"/>
                </a:solidFill>
              </a:rPr>
              <a:t>Duration of retention at each intermediate step of test will be determined proceeding from the value of the vessel model deformation which would allow to estimate speed of creep at each test step with sufficient accuracy. </a:t>
            </a:r>
            <a:endParaRPr lang="en-US" b="1"/>
          </a:p>
          <a:p>
            <a:r>
              <a:rPr lang="en-US" b="1">
                <a:solidFill>
                  <a:srgbClr val="000000"/>
                </a:solidFill>
              </a:rPr>
              <a:t> </a:t>
            </a:r>
            <a:endParaRPr lang="en-US" b="1"/>
          </a:p>
          <a:p>
            <a:r>
              <a:rPr lang="en-US" b="1">
                <a:solidFill>
                  <a:schemeClr val="hlink"/>
                </a:solidFill>
              </a:rPr>
              <a:t>Choosing of such test mode presuppose carrying out of justified pre-test calculations.</a:t>
            </a:r>
            <a:r>
              <a:rPr lang="en-US" b="1">
                <a:solidFill>
                  <a:srgbClr val="000000"/>
                </a:solidFill>
              </a:rPr>
              <a:t> </a:t>
            </a:r>
            <a:endParaRPr lang="en-US" b="1"/>
          </a:p>
          <a:p>
            <a:r>
              <a:rPr lang="en-US" b="1">
                <a:solidFill>
                  <a:srgbClr val="000000"/>
                </a:solidFill>
              </a:rPr>
              <a:t> </a:t>
            </a:r>
            <a:endParaRPr lang="en-US" b="1"/>
          </a:p>
        </p:txBody>
      </p:sp>
      <p:pic>
        <p:nvPicPr>
          <p:cNvPr id="130074" name="Picture 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1557338"/>
            <a:ext cx="4343400"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79388" y="115888"/>
            <a:ext cx="8785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P</a:t>
            </a:r>
            <a:r>
              <a:rPr kumimoji="0" lang="ru-RU" sz="2200">
                <a:solidFill>
                  <a:schemeClr val="hlink"/>
                </a:solidFill>
                <a:latin typeface="Times New Roman" pitchFamily="18" charset="0"/>
              </a:rPr>
              <a:t>re-test calculations</a:t>
            </a:r>
            <a:r>
              <a:rPr kumimoji="0" lang="en-US" sz="2200">
                <a:solidFill>
                  <a:schemeClr val="hlink"/>
                </a:solidFill>
                <a:latin typeface="Times New Roman" pitchFamily="18" charset="0"/>
              </a:rPr>
              <a:t>. </a:t>
            </a:r>
            <a:r>
              <a:rPr kumimoji="0" lang="ru-RU" sz="2200">
                <a:solidFill>
                  <a:schemeClr val="hlink"/>
                </a:solidFill>
                <a:latin typeface="Times New Roman" pitchFamily="18" charset="0"/>
              </a:rPr>
              <a:t>Expected thermal and deformation behaviour of the vessel model during the scale test </a:t>
            </a:r>
            <a:r>
              <a:rPr kumimoji="0" lang="en-US" sz="2200" b="1">
                <a:solidFill>
                  <a:schemeClr val="hlink"/>
                </a:solidFill>
                <a:latin typeface="Times New Roman" pitchFamily="18" charset="0"/>
              </a:rPr>
              <a:t>(1)</a:t>
            </a:r>
            <a:endParaRPr kumimoji="0" lang="ru-RU" sz="2200" b="1">
              <a:solidFill>
                <a:schemeClr val="hlink"/>
              </a:solidFill>
              <a:latin typeface="Times New Roman" pitchFamily="18" charset="0"/>
            </a:endParaRPr>
          </a:p>
        </p:txBody>
      </p:sp>
      <p:sp>
        <p:nvSpPr>
          <p:cNvPr id="135171"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5172" name="Text Box 4"/>
          <p:cNvSpPr txBox="1">
            <a:spLocks noChangeArrowheads="1"/>
          </p:cNvSpPr>
          <p:nvPr/>
        </p:nvSpPr>
        <p:spPr bwMode="auto">
          <a:xfrm>
            <a:off x="2484438" y="6583363"/>
            <a:ext cx="6480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35173" name="Rectangle 5"/>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5174" name="Rectangle 6"/>
          <p:cNvSpPr>
            <a:spLocks noChangeArrowheads="1"/>
          </p:cNvSpPr>
          <p:nvPr/>
        </p:nvSpPr>
        <p:spPr bwMode="auto">
          <a:xfrm>
            <a:off x="2627313" y="6237288"/>
            <a:ext cx="4968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Fig.3.1 – </a:t>
            </a:r>
            <a:r>
              <a:rPr lang="en-US" b="1"/>
              <a:t> Thermal/structural model for pre-test calculations</a:t>
            </a:r>
          </a:p>
        </p:txBody>
      </p:sp>
      <p:pic>
        <p:nvPicPr>
          <p:cNvPr id="135175" name="Picture 7" descr="Modl_T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836613"/>
            <a:ext cx="2705100"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5176" name="Text Box 8"/>
          <p:cNvSpPr txBox="1">
            <a:spLocks noChangeArrowheads="1"/>
          </p:cNvSpPr>
          <p:nvPr/>
        </p:nvSpPr>
        <p:spPr bwMode="auto">
          <a:xfrm>
            <a:off x="2484438" y="1052513"/>
            <a:ext cx="2232025" cy="936625"/>
          </a:xfrm>
          <a:prstGeom prst="rect">
            <a:avLst/>
          </a:prstGeom>
          <a:solidFill>
            <a:srgbClr val="FFFFFF"/>
          </a:solidFill>
          <a:ln w="9525">
            <a:solidFill>
              <a:srgbClr val="000000"/>
            </a:solidFill>
            <a:miter lim="800000"/>
            <a:headEnd/>
            <a:tailEnd/>
          </a:ln>
        </p:spPr>
        <p:txBody>
          <a:bodyPr/>
          <a:lstStyle/>
          <a:p>
            <a:r>
              <a:rPr lang="en-US" sz="2000" b="1">
                <a:latin typeface="GreekC" pitchFamily="2" charset="0"/>
              </a:rPr>
              <a:t>a=a</a:t>
            </a:r>
            <a:r>
              <a:rPr lang="en-US" sz="1100" b="1" i="1"/>
              <a:t>conv</a:t>
            </a:r>
            <a:r>
              <a:rPr lang="en-US" sz="2000" b="1">
                <a:latin typeface="GreekC" pitchFamily="2" charset="0"/>
              </a:rPr>
              <a:t>+a</a:t>
            </a:r>
            <a:r>
              <a:rPr lang="en-US" sz="1100" b="1" i="1"/>
              <a:t>radiation</a:t>
            </a:r>
          </a:p>
          <a:p>
            <a:r>
              <a:rPr lang="en-US" sz="1800" i="1"/>
              <a:t>T</a:t>
            </a:r>
            <a:r>
              <a:rPr lang="en-US" sz="2000" i="1" baseline="-25000"/>
              <a:t>∞</a:t>
            </a:r>
            <a:r>
              <a:rPr lang="en-US" sz="1100" i="1"/>
              <a:t>= 330 K</a:t>
            </a:r>
          </a:p>
          <a:p>
            <a:r>
              <a:rPr lang="en-US" sz="2000" b="1">
                <a:latin typeface="GreekC" pitchFamily="2" charset="0"/>
              </a:rPr>
              <a:t>e</a:t>
            </a:r>
            <a:r>
              <a:rPr lang="en-US" b="1"/>
              <a:t>= 0.7</a:t>
            </a:r>
            <a:endParaRPr lang="ru-RU"/>
          </a:p>
        </p:txBody>
      </p:sp>
      <p:sp>
        <p:nvSpPr>
          <p:cNvPr id="135177" name="Line 9"/>
          <p:cNvSpPr>
            <a:spLocks noChangeShapeType="1"/>
          </p:cNvSpPr>
          <p:nvPr/>
        </p:nvSpPr>
        <p:spPr bwMode="auto">
          <a:xfrm flipH="1">
            <a:off x="2124075" y="1700213"/>
            <a:ext cx="431800" cy="576262"/>
          </a:xfrm>
          <a:prstGeom prst="line">
            <a:avLst/>
          </a:prstGeom>
          <a:noFill/>
          <a:ln w="15875" cap="sq">
            <a:solidFill>
              <a:schemeClr val="tx1"/>
            </a:solidFill>
            <a:round/>
            <a:headEnd type="none" w="lg"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5178" name="Text Box 10"/>
          <p:cNvSpPr txBox="1">
            <a:spLocks noChangeArrowheads="1"/>
          </p:cNvSpPr>
          <p:nvPr/>
        </p:nvSpPr>
        <p:spPr bwMode="auto">
          <a:xfrm>
            <a:off x="2268538" y="3357563"/>
            <a:ext cx="1830387" cy="342900"/>
          </a:xfrm>
          <a:prstGeom prst="rect">
            <a:avLst/>
          </a:prstGeom>
          <a:solidFill>
            <a:srgbClr val="FFFFFF"/>
          </a:solidFill>
          <a:ln w="9525">
            <a:solidFill>
              <a:srgbClr val="000000"/>
            </a:solidFill>
            <a:miter lim="800000"/>
            <a:headEnd/>
            <a:tailEnd/>
          </a:ln>
        </p:spPr>
        <p:txBody>
          <a:bodyPr/>
          <a:lstStyle/>
          <a:p>
            <a:r>
              <a:rPr lang="en-US" b="1" i="1"/>
              <a:t>Heat flux distribution</a:t>
            </a:r>
            <a:endParaRPr lang="ru-RU"/>
          </a:p>
        </p:txBody>
      </p:sp>
      <p:sp>
        <p:nvSpPr>
          <p:cNvPr id="135179" name="Line 11"/>
          <p:cNvSpPr>
            <a:spLocks noChangeShapeType="1"/>
          </p:cNvSpPr>
          <p:nvPr/>
        </p:nvSpPr>
        <p:spPr bwMode="auto">
          <a:xfrm flipH="1">
            <a:off x="1403350" y="3644900"/>
            <a:ext cx="865188" cy="720725"/>
          </a:xfrm>
          <a:prstGeom prst="line">
            <a:avLst/>
          </a:prstGeom>
          <a:noFill/>
          <a:ln w="12700" cap="sq">
            <a:solidFill>
              <a:schemeClr val="tx1"/>
            </a:solidFill>
            <a:round/>
            <a:headEnd type="none" w="sm" len="sm"/>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5180" name="Rectangle 12"/>
          <p:cNvSpPr>
            <a:spLocks noChangeArrowheads="1"/>
          </p:cNvSpPr>
          <p:nvPr/>
        </p:nvSpPr>
        <p:spPr bwMode="auto">
          <a:xfrm>
            <a:off x="4787900" y="1052513"/>
            <a:ext cx="4176713" cy="307022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0" lang="en-US" sz="1400" b="1"/>
              <a:t>A</a:t>
            </a:r>
            <a:r>
              <a:rPr kumimoji="0" lang="ru-RU" sz="1400" b="1"/>
              <a:t>nalytical studies include: </a:t>
            </a:r>
          </a:p>
          <a:p>
            <a:endParaRPr kumimoji="0" lang="ru-RU" sz="1400" b="1"/>
          </a:p>
          <a:p>
            <a:pPr>
              <a:buClr>
                <a:schemeClr val="accent2"/>
              </a:buClr>
              <a:buSzPct val="145000"/>
              <a:buFontTx/>
              <a:buChar char="•"/>
            </a:pPr>
            <a:r>
              <a:rPr kumimoji="0" lang="ru-RU" sz="1400" b="1"/>
              <a:t>- the choosing of the accident scenarios and test conditions of the scale experiments; </a:t>
            </a:r>
          </a:p>
          <a:p>
            <a:pPr>
              <a:buClr>
                <a:schemeClr val="accent2"/>
              </a:buClr>
              <a:buSzPct val="145000"/>
              <a:buFontTx/>
              <a:buChar char="•"/>
            </a:pPr>
            <a:r>
              <a:rPr kumimoji="0" lang="ru-RU" sz="1400" b="1"/>
              <a:t>- carrying out of the pre- and post-tests of the scale experiments</a:t>
            </a:r>
          </a:p>
          <a:p>
            <a:pPr>
              <a:buClr>
                <a:schemeClr val="accent2"/>
              </a:buClr>
              <a:buSzPct val="145000"/>
              <a:buFontTx/>
              <a:buChar char="•"/>
            </a:pPr>
            <a:endParaRPr kumimoji="0" lang="ru-RU" sz="1400" b="1"/>
          </a:p>
          <a:p>
            <a:pPr>
              <a:buClr>
                <a:schemeClr val="accent2"/>
              </a:buClr>
              <a:buSzPct val="145000"/>
              <a:buFontTx/>
              <a:buChar char="•"/>
            </a:pPr>
            <a:r>
              <a:rPr kumimoji="0" lang="ru-RU" sz="1400" b="1"/>
              <a:t>  Expected Results:</a:t>
            </a:r>
          </a:p>
          <a:p>
            <a:pPr>
              <a:buClr>
                <a:schemeClr val="accent2"/>
              </a:buClr>
              <a:buSzPct val="145000"/>
              <a:buFontTx/>
              <a:buChar char="•"/>
            </a:pPr>
            <a:endParaRPr kumimoji="0" lang="en-US" sz="1400" b="1"/>
          </a:p>
          <a:p>
            <a:pPr>
              <a:buClr>
                <a:schemeClr val="accent2"/>
              </a:buClr>
              <a:buSzPct val="145000"/>
              <a:buFontTx/>
              <a:buChar char="•"/>
            </a:pPr>
            <a:r>
              <a:rPr kumimoji="0" lang="ru-RU" sz="1400" b="1"/>
              <a:t> Expected thermal and deformation behaviour of the vessel models (as a result of the pre-test calculations) during the scale tests, and the post-test calculation results of the performed experiments on the VVER vessel scale models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179388" y="115888"/>
            <a:ext cx="8785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P</a:t>
            </a:r>
            <a:r>
              <a:rPr kumimoji="0" lang="ru-RU" sz="2200">
                <a:solidFill>
                  <a:schemeClr val="hlink"/>
                </a:solidFill>
                <a:latin typeface="Times New Roman" pitchFamily="18" charset="0"/>
              </a:rPr>
              <a:t>re-test calculations</a:t>
            </a:r>
            <a:r>
              <a:rPr kumimoji="0" lang="en-US" sz="2200">
                <a:solidFill>
                  <a:schemeClr val="hlink"/>
                </a:solidFill>
                <a:latin typeface="Times New Roman" pitchFamily="18" charset="0"/>
              </a:rPr>
              <a:t>. </a:t>
            </a:r>
            <a:r>
              <a:rPr kumimoji="0" lang="ru-RU" sz="2200">
                <a:solidFill>
                  <a:schemeClr val="hlink"/>
                </a:solidFill>
                <a:latin typeface="Times New Roman" pitchFamily="18" charset="0"/>
              </a:rPr>
              <a:t>Expected thermal and deformation behaviour of the vessel model during the scale test </a:t>
            </a:r>
            <a:r>
              <a:rPr kumimoji="0" lang="en-US" sz="2200" b="1">
                <a:solidFill>
                  <a:schemeClr val="hlink"/>
                </a:solidFill>
                <a:latin typeface="Times New Roman" pitchFamily="18" charset="0"/>
              </a:rPr>
              <a:t>(2)</a:t>
            </a:r>
            <a:endParaRPr kumimoji="0" lang="ru-RU" sz="2200" b="1">
              <a:solidFill>
                <a:schemeClr val="hlink"/>
              </a:solidFill>
              <a:latin typeface="Times New Roman" pitchFamily="18" charset="0"/>
            </a:endParaRPr>
          </a:p>
        </p:txBody>
      </p:sp>
      <p:sp>
        <p:nvSpPr>
          <p:cNvPr id="132099"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2100" name="Text Box 4"/>
          <p:cNvSpPr txBox="1">
            <a:spLocks noChangeArrowheads="1"/>
          </p:cNvSpPr>
          <p:nvPr/>
        </p:nvSpPr>
        <p:spPr bwMode="auto">
          <a:xfrm>
            <a:off x="2484438" y="6583363"/>
            <a:ext cx="6480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32101" name="Rectangle 5"/>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2102" name="Rectangle 6"/>
          <p:cNvSpPr>
            <a:spLocks noChangeArrowheads="1"/>
          </p:cNvSpPr>
          <p:nvPr/>
        </p:nvSpPr>
        <p:spPr bwMode="auto">
          <a:xfrm>
            <a:off x="2627313" y="6237288"/>
            <a:ext cx="49688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Fig.3.2 – </a:t>
            </a:r>
            <a:r>
              <a:rPr lang="en-US" b="1"/>
              <a:t> Thermal/structural model for pre-test calculations</a:t>
            </a:r>
          </a:p>
        </p:txBody>
      </p:sp>
      <p:pic>
        <p:nvPicPr>
          <p:cNvPr id="132109" name="Picture 13" descr="V0_Bs1A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125538"/>
            <a:ext cx="2533650" cy="4333875"/>
          </a:xfrm>
          <a:prstGeom prst="rect">
            <a:avLst/>
          </a:prstGeom>
          <a:noFill/>
          <a:extLst>
            <a:ext uri="{909E8E84-426E-40DD-AFC4-6F175D3DCCD1}">
              <a14:hiddenFill xmlns:a14="http://schemas.microsoft.com/office/drawing/2010/main">
                <a:solidFill>
                  <a:srgbClr val="FFFFFF"/>
                </a:solidFill>
              </a14:hiddenFill>
            </a:ext>
          </a:extLst>
        </p:spPr>
      </p:pic>
      <p:pic>
        <p:nvPicPr>
          <p:cNvPr id="132108" name="Picture 12" descr="Modl0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125538"/>
            <a:ext cx="1981200" cy="4333875"/>
          </a:xfrm>
          <a:prstGeom prst="rect">
            <a:avLst/>
          </a:prstGeom>
          <a:noFill/>
          <a:extLst>
            <a:ext uri="{909E8E84-426E-40DD-AFC4-6F175D3DCCD1}">
              <a14:hiddenFill xmlns:a14="http://schemas.microsoft.com/office/drawing/2010/main">
                <a:solidFill>
                  <a:srgbClr val="FFFFFF"/>
                </a:solidFill>
              </a14:hiddenFill>
            </a:ext>
          </a:extLst>
        </p:spPr>
      </p:pic>
      <p:sp>
        <p:nvSpPr>
          <p:cNvPr id="132110" name="Rectangle 14"/>
          <p:cNvSpPr>
            <a:spLocks noChangeArrowheads="1"/>
          </p:cNvSpPr>
          <p:nvPr/>
        </p:nvSpPr>
        <p:spPr bwMode="auto">
          <a:xfrm>
            <a:off x="0" y="-1042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2111" name="Rectangle 15"/>
          <p:cNvSpPr>
            <a:spLocks noChangeArrowheads="1"/>
          </p:cNvSpPr>
          <p:nvPr/>
        </p:nvSpPr>
        <p:spPr bwMode="auto">
          <a:xfrm>
            <a:off x="0" y="3290888"/>
            <a:ext cx="1060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a:latin typeface="Times New Roman" pitchFamily="18" charset="0"/>
                <a:cs typeface="Times New Roman" pitchFamily="18" charset="0"/>
              </a:rPr>
              <a:t>                       </a:t>
            </a:r>
            <a:endParaRPr lang="ru-RU" sz="2400">
              <a:latin typeface="Times New Roman" pitchFamily="18" charset="0"/>
            </a:endParaRPr>
          </a:p>
        </p:txBody>
      </p:sp>
      <p:sp>
        <p:nvSpPr>
          <p:cNvPr id="132112" name="Rectangle 16"/>
          <p:cNvSpPr>
            <a:spLocks noChangeArrowheads="1"/>
          </p:cNvSpPr>
          <p:nvPr/>
        </p:nvSpPr>
        <p:spPr bwMode="auto">
          <a:xfrm>
            <a:off x="0" y="7899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2113" name="Text Box 17"/>
          <p:cNvSpPr txBox="1">
            <a:spLocks noChangeArrowheads="1"/>
          </p:cNvSpPr>
          <p:nvPr/>
        </p:nvSpPr>
        <p:spPr bwMode="auto">
          <a:xfrm>
            <a:off x="4500563" y="1125538"/>
            <a:ext cx="2743200" cy="1028700"/>
          </a:xfrm>
          <a:prstGeom prst="rect">
            <a:avLst/>
          </a:prstGeom>
          <a:solidFill>
            <a:srgbClr val="FFFFFF"/>
          </a:solidFill>
          <a:ln w="9525">
            <a:solidFill>
              <a:srgbClr val="000000"/>
            </a:solidFill>
            <a:miter lim="800000"/>
            <a:headEnd/>
            <a:tailEnd/>
          </a:ln>
        </p:spPr>
        <p:txBody>
          <a:bodyPr/>
          <a:lstStyle/>
          <a:p>
            <a:r>
              <a:rPr lang="en-US" sz="1600" i="1"/>
              <a:t>Deformation:</a:t>
            </a:r>
          </a:p>
          <a:p>
            <a:r>
              <a:rPr lang="ru-RU" sz="2000" i="1"/>
              <a:t>ε</a:t>
            </a:r>
            <a:r>
              <a:rPr lang="en-US" sz="1400" i="1"/>
              <a:t>z</a:t>
            </a:r>
            <a:r>
              <a:rPr lang="en-US" sz="2000" i="1"/>
              <a:t>= (L/L</a:t>
            </a:r>
            <a:r>
              <a:rPr lang="en-US" i="1"/>
              <a:t>0</a:t>
            </a:r>
            <a:r>
              <a:rPr lang="en-US" sz="2000" i="1"/>
              <a:t>)</a:t>
            </a:r>
          </a:p>
          <a:p>
            <a:r>
              <a:rPr lang="ru-RU" sz="2000" i="1"/>
              <a:t>ε</a:t>
            </a:r>
            <a:r>
              <a:rPr lang="en-US" sz="1400" i="1"/>
              <a:t>r</a:t>
            </a:r>
            <a:r>
              <a:rPr lang="en-US" sz="2000" i="1"/>
              <a:t>= (dS/dS</a:t>
            </a:r>
            <a:r>
              <a:rPr lang="en-US" sz="1400" i="1"/>
              <a:t>0</a:t>
            </a:r>
            <a:r>
              <a:rPr lang="en-US" sz="2000" i="1"/>
              <a:t>)</a:t>
            </a:r>
          </a:p>
          <a:p>
            <a:endParaRPr lang="ru-RU"/>
          </a:p>
        </p:txBody>
      </p:sp>
      <p:sp>
        <p:nvSpPr>
          <p:cNvPr id="132115" name="Text Box 19"/>
          <p:cNvSpPr txBox="1">
            <a:spLocks noChangeArrowheads="1"/>
          </p:cNvSpPr>
          <p:nvPr/>
        </p:nvSpPr>
        <p:spPr bwMode="auto">
          <a:xfrm>
            <a:off x="1187450" y="1125538"/>
            <a:ext cx="236538"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t>Z</a:t>
            </a:r>
            <a:endParaRPr lang="ru-RU" sz="1400" b="1"/>
          </a:p>
        </p:txBody>
      </p:sp>
      <p:sp>
        <p:nvSpPr>
          <p:cNvPr id="132116" name="Text Box 20"/>
          <p:cNvSpPr txBox="1">
            <a:spLocks noChangeArrowheads="1"/>
          </p:cNvSpPr>
          <p:nvPr/>
        </p:nvSpPr>
        <p:spPr bwMode="auto">
          <a:xfrm>
            <a:off x="3348038" y="1125538"/>
            <a:ext cx="236537" cy="30480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t>Z</a:t>
            </a:r>
            <a:endParaRPr lang="ru-RU" sz="14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79388" y="115888"/>
            <a:ext cx="87852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C</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P</a:t>
            </a:r>
            <a:r>
              <a:rPr kumimoji="0" lang="ru-RU" sz="2200">
                <a:solidFill>
                  <a:schemeClr val="hlink"/>
                </a:solidFill>
                <a:latin typeface="Times New Roman" pitchFamily="18" charset="0"/>
              </a:rPr>
              <a:t>re-test calculations</a:t>
            </a:r>
            <a:r>
              <a:rPr kumimoji="0" lang="en-US" sz="2200">
                <a:solidFill>
                  <a:schemeClr val="hlink"/>
                </a:solidFill>
                <a:latin typeface="Times New Roman" pitchFamily="18" charset="0"/>
              </a:rPr>
              <a:t>. </a:t>
            </a:r>
            <a:r>
              <a:rPr kumimoji="0" lang="ru-RU" sz="2200">
                <a:solidFill>
                  <a:schemeClr val="hlink"/>
                </a:solidFill>
                <a:latin typeface="Times New Roman" pitchFamily="18" charset="0"/>
              </a:rPr>
              <a:t>Expected thermal and deformation behaviour of the vessel model during the scale test </a:t>
            </a:r>
            <a:r>
              <a:rPr kumimoji="0" lang="en-US" sz="2200" b="1">
                <a:solidFill>
                  <a:schemeClr val="hlink"/>
                </a:solidFill>
                <a:latin typeface="Times New Roman" pitchFamily="18" charset="0"/>
              </a:rPr>
              <a:t>(3)</a:t>
            </a:r>
            <a:endParaRPr kumimoji="0" lang="ru-RU" sz="2200" b="1">
              <a:solidFill>
                <a:schemeClr val="hlink"/>
              </a:solidFill>
              <a:latin typeface="Times New Roman" pitchFamily="18" charset="0"/>
            </a:endParaRPr>
          </a:p>
        </p:txBody>
      </p:sp>
      <p:sp>
        <p:nvSpPr>
          <p:cNvPr id="131075"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1076" name="Text Box 4"/>
          <p:cNvSpPr txBox="1">
            <a:spLocks noChangeArrowheads="1"/>
          </p:cNvSpPr>
          <p:nvPr/>
        </p:nvSpPr>
        <p:spPr bwMode="auto">
          <a:xfrm>
            <a:off x="2484438" y="6583363"/>
            <a:ext cx="6480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31077" name="Rectangle 5"/>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1078" name="Rectangle 6"/>
          <p:cNvSpPr>
            <a:spLocks noChangeArrowheads="1"/>
          </p:cNvSpPr>
          <p:nvPr/>
        </p:nvSpPr>
        <p:spPr bwMode="auto">
          <a:xfrm>
            <a:off x="539750" y="6308725"/>
            <a:ext cx="62642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Fig.3.3 </a:t>
            </a:r>
            <a:r>
              <a:rPr lang="en-US" b="1"/>
              <a:t>– Numerical results of the pre-test calculations.  Scenarios Var.#1-Var.#4 </a:t>
            </a:r>
          </a:p>
        </p:txBody>
      </p:sp>
      <p:pic>
        <p:nvPicPr>
          <p:cNvPr id="131091" name="Picture 19" descr="Scen_Var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0" y="765175"/>
            <a:ext cx="1979613" cy="1809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1090" name="Picture 18" descr="Scen_Var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875" y="765175"/>
            <a:ext cx="2033588" cy="1816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1089" name="Picture 17" descr="Scen_Var3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463" y="765175"/>
            <a:ext cx="2108200" cy="1847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1088" name="Picture 16" descr="Var_30F0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25" y="765175"/>
            <a:ext cx="1976438" cy="1822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1087" name="Picture 15" descr="D16300V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59338" y="2708275"/>
            <a:ext cx="1176337"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6" name="Picture 14" descr="C14080V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2781300"/>
            <a:ext cx="1381125" cy="265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5" name="Picture 13" descr="A52340V3"/>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 y="2636838"/>
            <a:ext cx="1590675"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4" name="Picture 12" descr="187HV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19925" y="2565400"/>
            <a:ext cx="1036638"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92" name="Rectangle 20"/>
          <p:cNvSpPr>
            <a:spLocks noChangeArrowheads="1"/>
          </p:cNvSpPr>
          <p:nvPr/>
        </p:nvSpPr>
        <p:spPr bwMode="auto">
          <a:xfrm>
            <a:off x="-1016000" y="-911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1093" name="Rectangle 21"/>
          <p:cNvSpPr>
            <a:spLocks noChangeArrowheads="1"/>
          </p:cNvSpPr>
          <p:nvPr/>
        </p:nvSpPr>
        <p:spPr bwMode="auto">
          <a:xfrm>
            <a:off x="-1016000" y="-6978650"/>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1094" name="Rectangle 22"/>
          <p:cNvSpPr>
            <a:spLocks noChangeArrowheads="1"/>
          </p:cNvSpPr>
          <p:nvPr/>
        </p:nvSpPr>
        <p:spPr bwMode="auto">
          <a:xfrm>
            <a:off x="-1016000" y="-2638425"/>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1095" name="Rectangle 23"/>
          <p:cNvSpPr>
            <a:spLocks noChangeArrowheads="1"/>
          </p:cNvSpPr>
          <p:nvPr/>
        </p:nvSpPr>
        <p:spPr bwMode="auto">
          <a:xfrm>
            <a:off x="-1016000" y="-25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1096" name="Rectangle 24"/>
          <p:cNvSpPr>
            <a:spLocks noChangeArrowheads="1"/>
          </p:cNvSpPr>
          <p:nvPr/>
        </p:nvSpPr>
        <p:spPr bwMode="auto">
          <a:xfrm>
            <a:off x="-1016000" y="3530600"/>
            <a:ext cx="977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a:latin typeface="Times New Roman" pitchFamily="18" charset="0"/>
                <a:cs typeface="Times New Roman" pitchFamily="18" charset="0"/>
              </a:rPr>
              <a:t> </a:t>
            </a:r>
            <a:r>
              <a:rPr lang="ru-RU" sz="1000">
                <a:latin typeface="Times New Roman" pitchFamily="18" charset="0"/>
                <a:cs typeface="Times New Roman" pitchFamily="18" charset="0"/>
              </a:rPr>
              <a:t>                        </a:t>
            </a:r>
            <a:endParaRPr lang="ru-RU" sz="2400">
              <a:latin typeface="Times New Roman" pitchFamily="18" charset="0"/>
            </a:endParaRPr>
          </a:p>
        </p:txBody>
      </p:sp>
      <p:sp>
        <p:nvSpPr>
          <p:cNvPr id="131097" name="Rectangle 25"/>
          <p:cNvSpPr>
            <a:spLocks noChangeArrowheads="1"/>
          </p:cNvSpPr>
          <p:nvPr/>
        </p:nvSpPr>
        <p:spPr bwMode="auto">
          <a:xfrm>
            <a:off x="-1016000" y="757555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1098" name="Rectangle 26"/>
          <p:cNvSpPr>
            <a:spLocks noChangeArrowheads="1"/>
          </p:cNvSpPr>
          <p:nvPr/>
        </p:nvSpPr>
        <p:spPr bwMode="auto">
          <a:xfrm>
            <a:off x="-1016000" y="11620500"/>
            <a:ext cx="1073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1099" name="Rectangle 27"/>
          <p:cNvSpPr>
            <a:spLocks noChangeArrowheads="1"/>
          </p:cNvSpPr>
          <p:nvPr/>
        </p:nvSpPr>
        <p:spPr bwMode="auto">
          <a:xfrm>
            <a:off x="0" y="5514975"/>
            <a:ext cx="8943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latin typeface="Times New Roman" pitchFamily="18" charset="0"/>
                <a:ea typeface="Times New Roman" pitchFamily="18" charset="0"/>
                <a:cs typeface="Arial" charset="0"/>
              </a:rPr>
              <a:t>Var1: Time= 4.5 h; </a:t>
            </a:r>
            <a:r>
              <a:rPr lang="el-GR" sz="1400" b="1">
                <a:latin typeface="Times New Roman" pitchFamily="18" charset="0"/>
                <a:ea typeface="Times New Roman" pitchFamily="18" charset="0"/>
                <a:cs typeface="Arial" charset="0"/>
              </a:rPr>
              <a:t>ε</a:t>
            </a:r>
            <a:r>
              <a:rPr lang="en-US" b="1" baseline="-25000">
                <a:latin typeface="Times New Roman" pitchFamily="18" charset="0"/>
                <a:ea typeface="Times New Roman" pitchFamily="18" charset="0"/>
                <a:cs typeface="Arial" charset="0"/>
              </a:rPr>
              <a:t>z</a:t>
            </a:r>
            <a:r>
              <a:rPr lang="en-US" b="1">
                <a:latin typeface="Times New Roman" pitchFamily="18" charset="0"/>
                <a:ea typeface="Times New Roman" pitchFamily="18" charset="0"/>
                <a:cs typeface="Arial" charset="0"/>
              </a:rPr>
              <a:t> ~ 1 	                  Var2:Time= 3.9 h; </a:t>
            </a:r>
            <a:r>
              <a:rPr lang="el-GR" sz="1400" b="1">
                <a:latin typeface="Times New Roman" pitchFamily="18" charset="0"/>
                <a:ea typeface="Times New Roman" pitchFamily="18" charset="0"/>
                <a:cs typeface="Arial" charset="0"/>
              </a:rPr>
              <a:t>ε</a:t>
            </a:r>
            <a:r>
              <a:rPr lang="en-US" b="1" baseline="-25000">
                <a:ea typeface="Times New Roman" pitchFamily="18" charset="0"/>
                <a:cs typeface="Arial" charset="0"/>
              </a:rPr>
              <a:t>z</a:t>
            </a:r>
            <a:r>
              <a:rPr lang="en-US" b="1">
                <a:latin typeface="Times New Roman" pitchFamily="18" charset="0"/>
                <a:ea typeface="Times New Roman" pitchFamily="18" charset="0"/>
                <a:cs typeface="Arial" charset="0"/>
              </a:rPr>
              <a:t> ~ 0.72 	Var3:Time= 15 h; </a:t>
            </a:r>
            <a:r>
              <a:rPr lang="el-GR" sz="1400" b="1">
                <a:latin typeface="Times New Roman" pitchFamily="18" charset="0"/>
                <a:ea typeface="Times New Roman" pitchFamily="18" charset="0"/>
                <a:cs typeface="Arial" charset="0"/>
              </a:rPr>
              <a:t>ε</a:t>
            </a:r>
            <a:r>
              <a:rPr lang="en-US" sz="1400" b="1" baseline="-25000">
                <a:latin typeface="Times New Roman" pitchFamily="18" charset="0"/>
                <a:ea typeface="Times New Roman" pitchFamily="18" charset="0"/>
                <a:cs typeface="Arial" charset="0"/>
              </a:rPr>
              <a:t>z</a:t>
            </a:r>
            <a:r>
              <a:rPr lang="en-US" b="1">
                <a:latin typeface="Times New Roman" pitchFamily="18" charset="0"/>
                <a:ea typeface="Times New Roman" pitchFamily="18" charset="0"/>
                <a:cs typeface="Arial" charset="0"/>
              </a:rPr>
              <a:t> ~ 1.1 	              Var4:Time= 187 h; </a:t>
            </a:r>
            <a:r>
              <a:rPr lang="el-GR" sz="1400" b="1">
                <a:latin typeface="Times New Roman" pitchFamily="18" charset="0"/>
                <a:ea typeface="Times New Roman" pitchFamily="18" charset="0"/>
                <a:cs typeface="Arial" charset="0"/>
              </a:rPr>
              <a:t>ε</a:t>
            </a:r>
            <a:r>
              <a:rPr lang="en-US" b="1" baseline="-25000">
                <a:ea typeface="Times New Roman" pitchFamily="18" charset="0"/>
                <a:cs typeface="Arial" charset="0"/>
              </a:rPr>
              <a:t>z</a:t>
            </a:r>
            <a:r>
              <a:rPr lang="en-US" baseline="-25000">
                <a:ea typeface="Times New Roman" pitchFamily="18" charset="0"/>
                <a:cs typeface="Arial" charset="0"/>
              </a:rPr>
              <a:t> </a:t>
            </a:r>
            <a:r>
              <a:rPr lang="en-US" b="1">
                <a:latin typeface="Times New Roman" pitchFamily="18" charset="0"/>
                <a:ea typeface="Times New Roman" pitchFamily="18" charset="0"/>
                <a:cs typeface="Arial" charset="0"/>
              </a:rPr>
              <a:t>~ 0.28</a:t>
            </a:r>
          </a:p>
        </p:txBody>
      </p:sp>
      <p:sp>
        <p:nvSpPr>
          <p:cNvPr id="131100" name="Rectangle 28"/>
          <p:cNvSpPr>
            <a:spLocks noChangeArrowheads="1"/>
          </p:cNvSpPr>
          <p:nvPr/>
        </p:nvSpPr>
        <p:spPr bwMode="auto">
          <a:xfrm>
            <a:off x="1908175" y="2852738"/>
            <a:ext cx="609600"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Var#1</a:t>
            </a:r>
            <a:endParaRPr lang="ru-RU" b="1"/>
          </a:p>
        </p:txBody>
      </p:sp>
      <p:sp>
        <p:nvSpPr>
          <p:cNvPr id="131101" name="Line 29"/>
          <p:cNvSpPr>
            <a:spLocks noChangeShapeType="1"/>
          </p:cNvSpPr>
          <p:nvPr/>
        </p:nvSpPr>
        <p:spPr bwMode="auto">
          <a:xfrm flipH="1" flipV="1">
            <a:off x="1908175" y="2636838"/>
            <a:ext cx="287338" cy="2159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2" name="Line 30"/>
          <p:cNvSpPr>
            <a:spLocks noChangeShapeType="1"/>
          </p:cNvSpPr>
          <p:nvPr/>
        </p:nvSpPr>
        <p:spPr bwMode="auto">
          <a:xfrm flipH="1">
            <a:off x="1763713" y="3141663"/>
            <a:ext cx="215900" cy="287337"/>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3" name="Rectangle 31"/>
          <p:cNvSpPr>
            <a:spLocks noChangeArrowheads="1"/>
          </p:cNvSpPr>
          <p:nvPr/>
        </p:nvSpPr>
        <p:spPr bwMode="auto">
          <a:xfrm>
            <a:off x="3924300" y="2852738"/>
            <a:ext cx="609600" cy="287337"/>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Var#2</a:t>
            </a:r>
            <a:endParaRPr lang="ru-RU" b="1"/>
          </a:p>
        </p:txBody>
      </p:sp>
      <p:sp>
        <p:nvSpPr>
          <p:cNvPr id="131104" name="Rectangle 32"/>
          <p:cNvSpPr>
            <a:spLocks noChangeArrowheads="1"/>
          </p:cNvSpPr>
          <p:nvPr/>
        </p:nvSpPr>
        <p:spPr bwMode="auto">
          <a:xfrm>
            <a:off x="6011863" y="2924175"/>
            <a:ext cx="609600"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Var#3</a:t>
            </a:r>
            <a:endParaRPr lang="ru-RU" b="1"/>
          </a:p>
        </p:txBody>
      </p:sp>
      <p:sp>
        <p:nvSpPr>
          <p:cNvPr id="131105" name="Rectangle 33"/>
          <p:cNvSpPr>
            <a:spLocks noChangeArrowheads="1"/>
          </p:cNvSpPr>
          <p:nvPr/>
        </p:nvSpPr>
        <p:spPr bwMode="auto">
          <a:xfrm>
            <a:off x="8027988" y="2924175"/>
            <a:ext cx="609600" cy="287338"/>
          </a:xfrm>
          <a:prstGeom prst="rect">
            <a:avLst/>
          </a:prstGeom>
          <a:noFill/>
          <a:ln w="12700" cap="sq">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Var#4</a:t>
            </a:r>
            <a:endParaRPr lang="ru-RU" b="1"/>
          </a:p>
        </p:txBody>
      </p:sp>
      <p:sp>
        <p:nvSpPr>
          <p:cNvPr id="131106" name="Line 34"/>
          <p:cNvSpPr>
            <a:spLocks noChangeShapeType="1"/>
          </p:cNvSpPr>
          <p:nvPr/>
        </p:nvSpPr>
        <p:spPr bwMode="auto">
          <a:xfrm flipH="1" flipV="1">
            <a:off x="4211638" y="2565400"/>
            <a:ext cx="73025" cy="287338"/>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7" name="Line 35"/>
          <p:cNvSpPr>
            <a:spLocks noChangeShapeType="1"/>
          </p:cNvSpPr>
          <p:nvPr/>
        </p:nvSpPr>
        <p:spPr bwMode="auto">
          <a:xfrm flipH="1">
            <a:off x="3924300" y="3141663"/>
            <a:ext cx="360363" cy="431800"/>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09" name="Line 37"/>
          <p:cNvSpPr>
            <a:spLocks noChangeShapeType="1"/>
          </p:cNvSpPr>
          <p:nvPr/>
        </p:nvSpPr>
        <p:spPr bwMode="auto">
          <a:xfrm flipH="1" flipV="1">
            <a:off x="6372225" y="2565400"/>
            <a:ext cx="71438" cy="3587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10" name="Line 38"/>
          <p:cNvSpPr>
            <a:spLocks noChangeShapeType="1"/>
          </p:cNvSpPr>
          <p:nvPr/>
        </p:nvSpPr>
        <p:spPr bwMode="auto">
          <a:xfrm flipH="1">
            <a:off x="6011863" y="3213100"/>
            <a:ext cx="431800" cy="503238"/>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11" name="Line 39"/>
          <p:cNvSpPr>
            <a:spLocks noChangeShapeType="1"/>
          </p:cNvSpPr>
          <p:nvPr/>
        </p:nvSpPr>
        <p:spPr bwMode="auto">
          <a:xfrm flipV="1">
            <a:off x="8459788" y="2565400"/>
            <a:ext cx="0" cy="358775"/>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1112" name="Line 40"/>
          <p:cNvSpPr>
            <a:spLocks noChangeShapeType="1"/>
          </p:cNvSpPr>
          <p:nvPr/>
        </p:nvSpPr>
        <p:spPr bwMode="auto">
          <a:xfrm flipH="1">
            <a:off x="8027988" y="3213100"/>
            <a:ext cx="431800" cy="503238"/>
          </a:xfrm>
          <a:prstGeom prst="line">
            <a:avLst/>
          </a:prstGeom>
          <a:noFill/>
          <a:ln w="12700" cap="sq">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22" name="Text Box 2"/>
          <p:cNvSpPr txBox="1">
            <a:spLocks noChangeArrowheads="1"/>
          </p:cNvSpPr>
          <p:nvPr/>
        </p:nvSpPr>
        <p:spPr bwMode="auto">
          <a:xfrm>
            <a:off x="179388" y="115888"/>
            <a:ext cx="87852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000" b="1">
                <a:solidFill>
                  <a:schemeClr val="hlink"/>
                </a:solidFill>
                <a:effectLst>
                  <a:outerShdw blurRad="38100" dist="38100" dir="2700000" algn="tl">
                    <a:srgbClr val="000000"/>
                  </a:outerShdw>
                </a:effectLst>
                <a:latin typeface="Times New Roman" pitchFamily="18" charset="0"/>
              </a:rPr>
              <a:t>Task “</a:t>
            </a:r>
            <a:r>
              <a:rPr kumimoji="0" lang="en-US" sz="2000" b="1">
                <a:solidFill>
                  <a:schemeClr val="hlink"/>
                </a:solidFill>
                <a:effectLst>
                  <a:outerShdw blurRad="38100" dist="38100" dir="2700000" algn="tl">
                    <a:srgbClr val="000000"/>
                  </a:outerShdw>
                </a:effectLst>
                <a:latin typeface="Times New Roman" pitchFamily="18" charset="0"/>
              </a:rPr>
              <a:t>C</a:t>
            </a:r>
            <a:r>
              <a:rPr kumimoji="0" lang="ru-RU" sz="2000" b="1">
                <a:solidFill>
                  <a:schemeClr val="hlink"/>
                </a:solidFill>
                <a:effectLst>
                  <a:outerShdw blurRad="38100" dist="38100" dir="2700000" algn="tl">
                    <a:srgbClr val="000000"/>
                  </a:outerShdw>
                </a:effectLst>
                <a:latin typeface="Times New Roman" pitchFamily="18" charset="0"/>
              </a:rPr>
              <a:t>”:</a:t>
            </a:r>
            <a:r>
              <a:rPr kumimoji="0" lang="ru-RU" sz="2000" b="1">
                <a:solidFill>
                  <a:schemeClr val="hlink"/>
                </a:solidFill>
                <a:latin typeface="Times New Roman" pitchFamily="18" charset="0"/>
              </a:rPr>
              <a:t> </a:t>
            </a:r>
            <a:r>
              <a:rPr kumimoji="0" lang="en-US" sz="2000" b="1">
                <a:solidFill>
                  <a:schemeClr val="hlink"/>
                </a:solidFill>
                <a:latin typeface="Times New Roman" pitchFamily="18" charset="0"/>
              </a:rPr>
              <a:t>P</a:t>
            </a:r>
            <a:r>
              <a:rPr kumimoji="0" lang="ru-RU" sz="2000">
                <a:solidFill>
                  <a:schemeClr val="hlink"/>
                </a:solidFill>
                <a:latin typeface="Times New Roman" pitchFamily="18" charset="0"/>
              </a:rPr>
              <a:t>re-test calculations</a:t>
            </a:r>
            <a:r>
              <a:rPr kumimoji="0" lang="en-US" sz="2000">
                <a:solidFill>
                  <a:schemeClr val="hlink"/>
                </a:solidFill>
                <a:latin typeface="Times New Roman" pitchFamily="18" charset="0"/>
              </a:rPr>
              <a:t>. </a:t>
            </a:r>
            <a:r>
              <a:rPr kumimoji="0" lang="ru-RU" sz="2000">
                <a:solidFill>
                  <a:schemeClr val="hlink"/>
                </a:solidFill>
                <a:latin typeface="Times New Roman" pitchFamily="18" charset="0"/>
              </a:rPr>
              <a:t>Expected thermal and deformation behaviour of the vessel model during the scale test </a:t>
            </a:r>
            <a:r>
              <a:rPr kumimoji="0" lang="en-US" sz="2000" b="1">
                <a:solidFill>
                  <a:schemeClr val="hlink"/>
                </a:solidFill>
                <a:latin typeface="Times New Roman" pitchFamily="18" charset="0"/>
              </a:rPr>
              <a:t>(4)</a:t>
            </a:r>
            <a:endParaRPr kumimoji="0" lang="ru-RU" sz="2000" b="1">
              <a:solidFill>
                <a:schemeClr val="hlink"/>
              </a:solidFill>
              <a:latin typeface="Times New Roman" pitchFamily="18" charset="0"/>
            </a:endParaRPr>
          </a:p>
        </p:txBody>
      </p:sp>
      <p:sp>
        <p:nvSpPr>
          <p:cNvPr id="133123"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3124" name="Text Box 4"/>
          <p:cNvSpPr txBox="1">
            <a:spLocks noChangeArrowheads="1"/>
          </p:cNvSpPr>
          <p:nvPr/>
        </p:nvSpPr>
        <p:spPr bwMode="auto">
          <a:xfrm>
            <a:off x="2484438" y="6583363"/>
            <a:ext cx="6480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33125" name="Rectangle 5"/>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3126" name="Rectangle 6"/>
          <p:cNvSpPr>
            <a:spLocks noChangeArrowheads="1"/>
          </p:cNvSpPr>
          <p:nvPr/>
        </p:nvSpPr>
        <p:spPr bwMode="auto">
          <a:xfrm>
            <a:off x="4643438" y="6381750"/>
            <a:ext cx="4032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Fig.3.4 </a:t>
            </a:r>
            <a:r>
              <a:rPr lang="en-US" b="1"/>
              <a:t>– Numerical results.  Scenarios Var.#1-Var.#4 </a:t>
            </a:r>
          </a:p>
        </p:txBody>
      </p:sp>
      <p:sp>
        <p:nvSpPr>
          <p:cNvPr id="133135" name="Rectangle 15"/>
          <p:cNvSpPr>
            <a:spLocks noChangeArrowheads="1"/>
          </p:cNvSpPr>
          <p:nvPr/>
        </p:nvSpPr>
        <p:spPr bwMode="auto">
          <a:xfrm>
            <a:off x="-1016000" y="-911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3136" name="Rectangle 16"/>
          <p:cNvSpPr>
            <a:spLocks noChangeArrowheads="1"/>
          </p:cNvSpPr>
          <p:nvPr/>
        </p:nvSpPr>
        <p:spPr bwMode="auto">
          <a:xfrm>
            <a:off x="-1016000" y="-6978650"/>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3137" name="Rectangle 17"/>
          <p:cNvSpPr>
            <a:spLocks noChangeArrowheads="1"/>
          </p:cNvSpPr>
          <p:nvPr/>
        </p:nvSpPr>
        <p:spPr bwMode="auto">
          <a:xfrm>
            <a:off x="-1016000" y="-2638425"/>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3138" name="Rectangle 18"/>
          <p:cNvSpPr>
            <a:spLocks noChangeArrowheads="1"/>
          </p:cNvSpPr>
          <p:nvPr/>
        </p:nvSpPr>
        <p:spPr bwMode="auto">
          <a:xfrm>
            <a:off x="-1016000" y="-25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3139" name="Rectangle 19"/>
          <p:cNvSpPr>
            <a:spLocks noChangeArrowheads="1"/>
          </p:cNvSpPr>
          <p:nvPr/>
        </p:nvSpPr>
        <p:spPr bwMode="auto">
          <a:xfrm>
            <a:off x="-1016000" y="3530600"/>
            <a:ext cx="977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a:latin typeface="Times New Roman" pitchFamily="18" charset="0"/>
                <a:cs typeface="Times New Roman" pitchFamily="18" charset="0"/>
              </a:rPr>
              <a:t> </a:t>
            </a:r>
            <a:r>
              <a:rPr lang="ru-RU" sz="1000">
                <a:latin typeface="Times New Roman" pitchFamily="18" charset="0"/>
                <a:cs typeface="Times New Roman" pitchFamily="18" charset="0"/>
              </a:rPr>
              <a:t>                        </a:t>
            </a:r>
            <a:endParaRPr lang="ru-RU" sz="2400">
              <a:latin typeface="Times New Roman" pitchFamily="18" charset="0"/>
            </a:endParaRPr>
          </a:p>
        </p:txBody>
      </p:sp>
      <p:sp>
        <p:nvSpPr>
          <p:cNvPr id="133140" name="Rectangle 20"/>
          <p:cNvSpPr>
            <a:spLocks noChangeArrowheads="1"/>
          </p:cNvSpPr>
          <p:nvPr/>
        </p:nvSpPr>
        <p:spPr bwMode="auto">
          <a:xfrm>
            <a:off x="-1016000" y="757555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3141" name="Rectangle 21"/>
          <p:cNvSpPr>
            <a:spLocks noChangeArrowheads="1"/>
          </p:cNvSpPr>
          <p:nvPr/>
        </p:nvSpPr>
        <p:spPr bwMode="auto">
          <a:xfrm>
            <a:off x="-1016000" y="11620500"/>
            <a:ext cx="1073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pic>
        <p:nvPicPr>
          <p:cNvPr id="133146" name="Picture 26" descr="Var1_30dZ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65175"/>
            <a:ext cx="2894012" cy="26273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45" name="Picture 25" descr="Var2_30dZ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836613"/>
            <a:ext cx="2771775" cy="2555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44" name="Picture 24" descr="Var3_30d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716338"/>
            <a:ext cx="2928937" cy="258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33143" name="Picture 23" descr="Var4_30dZ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3438" y="3716338"/>
            <a:ext cx="2814637" cy="2573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3147" name="Rectangle 27"/>
          <p:cNvSpPr>
            <a:spLocks noChangeArrowheads="1"/>
          </p:cNvSpPr>
          <p:nvPr/>
        </p:nvSpPr>
        <p:spPr bwMode="auto">
          <a:xfrm>
            <a:off x="0" y="-3476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3148" name="Rectangle 28"/>
          <p:cNvSpPr>
            <a:spLocks noChangeArrowheads="1"/>
          </p:cNvSpPr>
          <p:nvPr/>
        </p:nvSpPr>
        <p:spPr bwMode="auto">
          <a:xfrm>
            <a:off x="457200" y="-200025"/>
            <a:ext cx="2927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a:latin typeface="Times New Roman" pitchFamily="18" charset="0"/>
                <a:cs typeface="Times New Roman" pitchFamily="18" charset="0"/>
              </a:rPr>
              <a:t>  </a:t>
            </a:r>
            <a:r>
              <a:rPr lang="ru-RU" sz="1000">
                <a:latin typeface="Times New Roman" pitchFamily="18" charset="0"/>
                <a:cs typeface="Times New Roman" pitchFamily="18" charset="0"/>
              </a:rPr>
              <a:t>			</a:t>
            </a:r>
            <a:endParaRPr lang="ru-RU" sz="2400">
              <a:latin typeface="Times New Roman" pitchFamily="18" charset="0"/>
            </a:endParaRPr>
          </a:p>
        </p:txBody>
      </p:sp>
      <p:sp>
        <p:nvSpPr>
          <p:cNvPr id="133149" name="Rectangle 29"/>
          <p:cNvSpPr>
            <a:spLocks noChangeArrowheads="1"/>
          </p:cNvSpPr>
          <p:nvPr/>
        </p:nvSpPr>
        <p:spPr bwMode="auto">
          <a:xfrm>
            <a:off x="457200" y="3321050"/>
            <a:ext cx="215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a:latin typeface="Times New Roman" pitchFamily="18" charset="0"/>
                <a:cs typeface="Times New Roman" pitchFamily="18" charset="0"/>
              </a:rPr>
              <a:t> </a:t>
            </a:r>
            <a:endParaRPr lang="en-US" sz="2400">
              <a:latin typeface="Times New Roman" pitchFamily="18" charset="0"/>
            </a:endParaRPr>
          </a:p>
        </p:txBody>
      </p:sp>
      <p:sp>
        <p:nvSpPr>
          <p:cNvPr id="133150" name="Rectangle 30"/>
          <p:cNvSpPr>
            <a:spLocks noChangeArrowheads="1"/>
          </p:cNvSpPr>
          <p:nvPr/>
        </p:nvSpPr>
        <p:spPr bwMode="auto">
          <a:xfrm>
            <a:off x="457200" y="6832600"/>
            <a:ext cx="2927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3151" name="Rectangle 31"/>
          <p:cNvSpPr>
            <a:spLocks noChangeArrowheads="1"/>
          </p:cNvSpPr>
          <p:nvPr/>
        </p:nvSpPr>
        <p:spPr bwMode="auto">
          <a:xfrm>
            <a:off x="0" y="1033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pic>
        <p:nvPicPr>
          <p:cNvPr id="133152" name="Picture 32" descr="C16300V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765175"/>
            <a:ext cx="1054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3" name="Picture 33" descr="K14080V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12088" y="620713"/>
            <a:ext cx="9017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4" name="Picture 34" descr="C52340V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48038" y="3644900"/>
            <a:ext cx="825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5" name="Picture 35" descr="C187HV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088" y="3573463"/>
            <a:ext cx="9906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6" name="Rectangle 36"/>
          <p:cNvSpPr>
            <a:spLocks noChangeArrowheads="1"/>
          </p:cNvSpPr>
          <p:nvPr/>
        </p:nvSpPr>
        <p:spPr bwMode="auto">
          <a:xfrm>
            <a:off x="2916238" y="3284538"/>
            <a:ext cx="1346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b="1"/>
              <a:t>Var #1: Time= 4.5</a:t>
            </a:r>
            <a:r>
              <a:rPr lang="ru-RU"/>
              <a:t> </a:t>
            </a:r>
            <a:r>
              <a:rPr lang="en-US"/>
              <a:t>h</a:t>
            </a:r>
            <a:endParaRPr lang="ru-RU"/>
          </a:p>
        </p:txBody>
      </p:sp>
      <p:sp>
        <p:nvSpPr>
          <p:cNvPr id="133157" name="Rectangle 37"/>
          <p:cNvSpPr>
            <a:spLocks noChangeArrowheads="1"/>
          </p:cNvSpPr>
          <p:nvPr/>
        </p:nvSpPr>
        <p:spPr bwMode="auto">
          <a:xfrm>
            <a:off x="7308850" y="3213100"/>
            <a:ext cx="1439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000" b="1"/>
              <a:t>Var #2: Time= 3.9</a:t>
            </a:r>
            <a:r>
              <a:rPr lang="ru-RU"/>
              <a:t> </a:t>
            </a:r>
            <a:r>
              <a:rPr lang="en-US"/>
              <a:t>h</a:t>
            </a:r>
            <a:endParaRPr lang="ru-RU"/>
          </a:p>
        </p:txBody>
      </p:sp>
      <p:sp>
        <p:nvSpPr>
          <p:cNvPr id="133158" name="Rectangle 38"/>
          <p:cNvSpPr>
            <a:spLocks noChangeArrowheads="1"/>
          </p:cNvSpPr>
          <p:nvPr/>
        </p:nvSpPr>
        <p:spPr bwMode="auto">
          <a:xfrm>
            <a:off x="2843213" y="6237288"/>
            <a:ext cx="143986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000"/>
              <a:t>Var #3: Time= 15</a:t>
            </a:r>
            <a:r>
              <a:rPr lang="ru-RU"/>
              <a:t> </a:t>
            </a:r>
            <a:r>
              <a:rPr lang="en-US"/>
              <a:t>h</a:t>
            </a:r>
            <a:endParaRPr lang="ru-RU"/>
          </a:p>
        </p:txBody>
      </p:sp>
      <p:sp>
        <p:nvSpPr>
          <p:cNvPr id="133159" name="Rectangle 39"/>
          <p:cNvSpPr>
            <a:spLocks noChangeArrowheads="1"/>
          </p:cNvSpPr>
          <p:nvPr/>
        </p:nvSpPr>
        <p:spPr bwMode="auto">
          <a:xfrm>
            <a:off x="7092950" y="6092825"/>
            <a:ext cx="1439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000"/>
              <a:t>Var #4: Time= 187</a:t>
            </a:r>
            <a:r>
              <a:rPr lang="ru-RU"/>
              <a:t> </a:t>
            </a:r>
            <a:r>
              <a:rPr lang="en-US"/>
              <a:t>h</a:t>
            </a:r>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179388" y="115888"/>
            <a:ext cx="878522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3. </a:t>
            </a:r>
            <a:r>
              <a:rPr kumimoji="0" lang="ru-RU" sz="2000" b="1">
                <a:solidFill>
                  <a:schemeClr val="hlink"/>
                </a:solidFill>
                <a:effectLst>
                  <a:outerShdw blurRad="38100" dist="38100" dir="2700000" algn="tl">
                    <a:srgbClr val="000000"/>
                  </a:outerShdw>
                </a:effectLst>
                <a:latin typeface="Times New Roman" pitchFamily="18" charset="0"/>
              </a:rPr>
              <a:t>Task “</a:t>
            </a:r>
            <a:r>
              <a:rPr kumimoji="0" lang="en-US" sz="2000" b="1">
                <a:solidFill>
                  <a:schemeClr val="hlink"/>
                </a:solidFill>
                <a:effectLst>
                  <a:outerShdw blurRad="38100" dist="38100" dir="2700000" algn="tl">
                    <a:srgbClr val="000000"/>
                  </a:outerShdw>
                </a:effectLst>
                <a:latin typeface="Times New Roman" pitchFamily="18" charset="0"/>
              </a:rPr>
              <a:t>C</a:t>
            </a:r>
            <a:r>
              <a:rPr kumimoji="0" lang="ru-RU" sz="2000" b="1">
                <a:solidFill>
                  <a:schemeClr val="hlink"/>
                </a:solidFill>
                <a:effectLst>
                  <a:outerShdw blurRad="38100" dist="38100" dir="2700000" algn="tl">
                    <a:srgbClr val="000000"/>
                  </a:outerShdw>
                </a:effectLst>
                <a:latin typeface="Times New Roman" pitchFamily="18" charset="0"/>
              </a:rPr>
              <a:t>”:</a:t>
            </a:r>
            <a:r>
              <a:rPr kumimoji="0" lang="ru-RU" sz="2000" b="1">
                <a:solidFill>
                  <a:schemeClr val="hlink"/>
                </a:solidFill>
                <a:latin typeface="Times New Roman" pitchFamily="18" charset="0"/>
              </a:rPr>
              <a:t> </a:t>
            </a:r>
            <a:r>
              <a:rPr kumimoji="0" lang="en-US" sz="2000" b="1">
                <a:solidFill>
                  <a:schemeClr val="hlink"/>
                </a:solidFill>
                <a:latin typeface="Times New Roman" pitchFamily="18" charset="0"/>
              </a:rPr>
              <a:t>P</a:t>
            </a:r>
            <a:r>
              <a:rPr kumimoji="0" lang="ru-RU" sz="2000">
                <a:solidFill>
                  <a:schemeClr val="hlink"/>
                </a:solidFill>
                <a:latin typeface="Times New Roman" pitchFamily="18" charset="0"/>
              </a:rPr>
              <a:t>re-test calculations</a:t>
            </a:r>
            <a:r>
              <a:rPr kumimoji="0" lang="en-US" sz="2000">
                <a:solidFill>
                  <a:schemeClr val="hlink"/>
                </a:solidFill>
                <a:latin typeface="Times New Roman" pitchFamily="18" charset="0"/>
              </a:rPr>
              <a:t>. </a:t>
            </a:r>
            <a:r>
              <a:rPr kumimoji="0" lang="ru-RU" sz="2000">
                <a:solidFill>
                  <a:schemeClr val="hlink"/>
                </a:solidFill>
                <a:latin typeface="Times New Roman" pitchFamily="18" charset="0"/>
              </a:rPr>
              <a:t>Expected thermal and deformation behaviour of the vessel model during the scale test </a:t>
            </a:r>
            <a:r>
              <a:rPr kumimoji="0" lang="en-US" sz="2000" b="1">
                <a:solidFill>
                  <a:schemeClr val="hlink"/>
                </a:solidFill>
                <a:latin typeface="Times New Roman" pitchFamily="18" charset="0"/>
              </a:rPr>
              <a:t>(5)</a:t>
            </a:r>
            <a:endParaRPr kumimoji="0" lang="ru-RU" sz="2000" b="1">
              <a:solidFill>
                <a:schemeClr val="hlink"/>
              </a:solidFill>
              <a:latin typeface="Times New Roman" pitchFamily="18" charset="0"/>
            </a:endParaRPr>
          </a:p>
        </p:txBody>
      </p:sp>
      <p:sp>
        <p:nvSpPr>
          <p:cNvPr id="134147"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4148" name="Text Box 4"/>
          <p:cNvSpPr txBox="1">
            <a:spLocks noChangeArrowheads="1"/>
          </p:cNvSpPr>
          <p:nvPr/>
        </p:nvSpPr>
        <p:spPr bwMode="auto">
          <a:xfrm>
            <a:off x="2484438" y="6583363"/>
            <a:ext cx="6480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34149" name="Rectangle 5"/>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50" name="Rectangle 6"/>
          <p:cNvSpPr>
            <a:spLocks noChangeArrowheads="1"/>
          </p:cNvSpPr>
          <p:nvPr/>
        </p:nvSpPr>
        <p:spPr bwMode="auto">
          <a:xfrm>
            <a:off x="250825" y="5949950"/>
            <a:ext cx="8424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Fig.3.5 </a:t>
            </a:r>
            <a:r>
              <a:rPr lang="en-US" b="1"/>
              <a:t>– Samples from the 15Kh2NMFA steel after tests at 1000-1100 C (air). The duration of the  tests: up to 3 h.  </a:t>
            </a:r>
          </a:p>
        </p:txBody>
      </p:sp>
      <p:sp>
        <p:nvSpPr>
          <p:cNvPr id="134151" name="Rectangle 7"/>
          <p:cNvSpPr>
            <a:spLocks noChangeArrowheads="1"/>
          </p:cNvSpPr>
          <p:nvPr/>
        </p:nvSpPr>
        <p:spPr bwMode="auto">
          <a:xfrm>
            <a:off x="-1016000" y="-9112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52" name="Rectangle 8"/>
          <p:cNvSpPr>
            <a:spLocks noChangeArrowheads="1"/>
          </p:cNvSpPr>
          <p:nvPr/>
        </p:nvSpPr>
        <p:spPr bwMode="auto">
          <a:xfrm>
            <a:off x="-1016000" y="-6978650"/>
            <a:ext cx="342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4153" name="Rectangle 9"/>
          <p:cNvSpPr>
            <a:spLocks noChangeArrowheads="1"/>
          </p:cNvSpPr>
          <p:nvPr/>
        </p:nvSpPr>
        <p:spPr bwMode="auto">
          <a:xfrm>
            <a:off x="-1016000" y="-2638425"/>
            <a:ext cx="31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4154" name="Rectangle 10"/>
          <p:cNvSpPr>
            <a:spLocks noChangeArrowheads="1"/>
          </p:cNvSpPr>
          <p:nvPr/>
        </p:nvSpPr>
        <p:spPr bwMode="auto">
          <a:xfrm>
            <a:off x="-1016000" y="-250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55" name="Rectangle 11"/>
          <p:cNvSpPr>
            <a:spLocks noChangeArrowheads="1"/>
          </p:cNvSpPr>
          <p:nvPr/>
        </p:nvSpPr>
        <p:spPr bwMode="auto">
          <a:xfrm>
            <a:off x="-1016000" y="3530600"/>
            <a:ext cx="977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a:latin typeface="Times New Roman" pitchFamily="18" charset="0"/>
                <a:cs typeface="Times New Roman" pitchFamily="18" charset="0"/>
              </a:rPr>
              <a:t> </a:t>
            </a:r>
            <a:r>
              <a:rPr lang="ru-RU" sz="1000">
                <a:latin typeface="Times New Roman" pitchFamily="18" charset="0"/>
                <a:cs typeface="Times New Roman" pitchFamily="18" charset="0"/>
              </a:rPr>
              <a:t>                        </a:t>
            </a:r>
            <a:endParaRPr lang="ru-RU" sz="2400">
              <a:latin typeface="Times New Roman" pitchFamily="18" charset="0"/>
            </a:endParaRPr>
          </a:p>
        </p:txBody>
      </p:sp>
      <p:sp>
        <p:nvSpPr>
          <p:cNvPr id="134156" name="Rectangle 12"/>
          <p:cNvSpPr>
            <a:spLocks noChangeArrowheads="1"/>
          </p:cNvSpPr>
          <p:nvPr/>
        </p:nvSpPr>
        <p:spPr bwMode="auto">
          <a:xfrm>
            <a:off x="-1016000" y="757555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4157" name="Rectangle 13"/>
          <p:cNvSpPr>
            <a:spLocks noChangeArrowheads="1"/>
          </p:cNvSpPr>
          <p:nvPr/>
        </p:nvSpPr>
        <p:spPr bwMode="auto">
          <a:xfrm>
            <a:off x="-1016000" y="11620500"/>
            <a:ext cx="1073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4162" name="Rectangle 18"/>
          <p:cNvSpPr>
            <a:spLocks noChangeArrowheads="1"/>
          </p:cNvSpPr>
          <p:nvPr/>
        </p:nvSpPr>
        <p:spPr bwMode="auto">
          <a:xfrm>
            <a:off x="0" y="-3476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34163" name="Rectangle 19"/>
          <p:cNvSpPr>
            <a:spLocks noChangeArrowheads="1"/>
          </p:cNvSpPr>
          <p:nvPr/>
        </p:nvSpPr>
        <p:spPr bwMode="auto">
          <a:xfrm>
            <a:off x="457200" y="-200025"/>
            <a:ext cx="2927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a:latin typeface="Times New Roman" pitchFamily="18" charset="0"/>
                <a:cs typeface="Times New Roman" pitchFamily="18" charset="0"/>
              </a:rPr>
              <a:t>  </a:t>
            </a:r>
            <a:r>
              <a:rPr lang="ru-RU" sz="1000">
                <a:latin typeface="Times New Roman" pitchFamily="18" charset="0"/>
                <a:cs typeface="Times New Roman" pitchFamily="18" charset="0"/>
              </a:rPr>
              <a:t>			</a:t>
            </a:r>
            <a:endParaRPr lang="ru-RU" sz="2400">
              <a:latin typeface="Times New Roman" pitchFamily="18" charset="0"/>
            </a:endParaRPr>
          </a:p>
        </p:txBody>
      </p:sp>
      <p:sp>
        <p:nvSpPr>
          <p:cNvPr id="134164" name="Rectangle 20"/>
          <p:cNvSpPr>
            <a:spLocks noChangeArrowheads="1"/>
          </p:cNvSpPr>
          <p:nvPr/>
        </p:nvSpPr>
        <p:spPr bwMode="auto">
          <a:xfrm>
            <a:off x="457200" y="3321050"/>
            <a:ext cx="2159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000">
                <a:latin typeface="Times New Roman" pitchFamily="18" charset="0"/>
                <a:cs typeface="Times New Roman" pitchFamily="18" charset="0"/>
              </a:rPr>
              <a:t> </a:t>
            </a:r>
            <a:endParaRPr lang="en-US" sz="2400">
              <a:latin typeface="Times New Roman" pitchFamily="18" charset="0"/>
            </a:endParaRPr>
          </a:p>
        </p:txBody>
      </p:sp>
      <p:sp>
        <p:nvSpPr>
          <p:cNvPr id="134165" name="Rectangle 21"/>
          <p:cNvSpPr>
            <a:spLocks noChangeArrowheads="1"/>
          </p:cNvSpPr>
          <p:nvPr/>
        </p:nvSpPr>
        <p:spPr bwMode="auto">
          <a:xfrm>
            <a:off x="457200" y="6832600"/>
            <a:ext cx="2927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ru-RU" sz="1000">
                <a:latin typeface="Times New Roman" pitchFamily="18" charset="0"/>
                <a:cs typeface="Times New Roman" pitchFamily="18" charset="0"/>
              </a:rPr>
              <a:t>			</a:t>
            </a:r>
            <a:endParaRPr lang="ru-RU" sz="2400">
              <a:latin typeface="Times New Roman" pitchFamily="18" charset="0"/>
            </a:endParaRPr>
          </a:p>
        </p:txBody>
      </p:sp>
      <p:sp>
        <p:nvSpPr>
          <p:cNvPr id="134166" name="Rectangle 22"/>
          <p:cNvSpPr>
            <a:spLocks noChangeArrowheads="1"/>
          </p:cNvSpPr>
          <p:nvPr/>
        </p:nvSpPr>
        <p:spPr bwMode="auto">
          <a:xfrm>
            <a:off x="0" y="10334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4175" name="Rectangle 31"/>
          <p:cNvSpPr>
            <a:spLocks noChangeArrowheads="1"/>
          </p:cNvSpPr>
          <p:nvPr/>
        </p:nvSpPr>
        <p:spPr bwMode="auto">
          <a:xfrm>
            <a:off x="179388" y="908050"/>
            <a:ext cx="8820150" cy="349250"/>
          </a:xfrm>
          <a:prstGeom prst="rect">
            <a:avLst/>
          </a:prstGeom>
          <a:solidFill>
            <a:schemeClr val="bg1"/>
          </a:solidFill>
          <a:ln w="12700" cap="sq">
            <a:solidFill>
              <a:srgbClr val="FF0000"/>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t>One of the main Problems during the scale test: oxidation of the outer vessel surface</a:t>
            </a:r>
          </a:p>
        </p:txBody>
      </p:sp>
      <p:pic>
        <p:nvPicPr>
          <p:cNvPr id="134176" name="Picture 32" descr="SAmpl0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700213"/>
            <a:ext cx="5903913" cy="393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28600"/>
            <a:ext cx="7786688" cy="67945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en-US" sz="1600" b="1">
                <a:solidFill>
                  <a:schemeClr val="hlink"/>
                </a:solidFill>
                <a:effectLst/>
                <a:latin typeface="Arial" charset="0"/>
              </a:rPr>
              <a:t>T</a:t>
            </a:r>
            <a:r>
              <a:rPr kumimoji="0" lang="ru-RU" sz="1600" b="1">
                <a:solidFill>
                  <a:schemeClr val="hlink"/>
                </a:solidFill>
                <a:effectLst/>
                <a:latin typeface="Arial" charset="0"/>
              </a:rPr>
              <a:t>he manufacturing and material creep testing of the samples from VVER vessel steel and material property creep testing of the samples cut from the tested VVER vessel models</a:t>
            </a:r>
            <a:r>
              <a:rPr kumimoji="0" lang="en-US" sz="1600" b="1">
                <a:solidFill>
                  <a:schemeClr val="hlink"/>
                </a:solidFill>
                <a:effectLst/>
                <a:latin typeface="Arial" charset="0"/>
              </a:rPr>
              <a:t> (1)</a:t>
            </a:r>
            <a:endParaRPr kumimoji="0" lang="ru-RU" sz="1600" b="1">
              <a:solidFill>
                <a:schemeClr val="hlink"/>
              </a:solidFill>
              <a:effectLst/>
              <a:latin typeface="Arial" charset="0"/>
            </a:endParaRPr>
          </a:p>
        </p:txBody>
      </p:sp>
      <p:sp>
        <p:nvSpPr>
          <p:cNvPr id="107523"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7524" name="Rectangle 4"/>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7527" name="Rectangle 7"/>
          <p:cNvSpPr>
            <a:spLocks noChangeArrowheads="1"/>
          </p:cNvSpPr>
          <p:nvPr/>
        </p:nvSpPr>
        <p:spPr bwMode="auto">
          <a:xfrm>
            <a:off x="250825" y="3573463"/>
            <a:ext cx="8740775" cy="2401887"/>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solidFill>
                  <a:schemeClr val="hlink"/>
                </a:solidFill>
                <a:cs typeface="Times New Roman" pitchFamily="18" charset="0"/>
              </a:rPr>
              <a:t>Main results:</a:t>
            </a:r>
          </a:p>
          <a:p>
            <a:r>
              <a:rPr lang="en-US">
                <a:solidFill>
                  <a:srgbClr val="000000"/>
                </a:solidFill>
                <a:latin typeface="Times New Roman" pitchFamily="18" charset="0"/>
                <a:cs typeface="Times New Roman" pitchFamily="18" charset="0"/>
              </a:rPr>
              <a:t> </a:t>
            </a:r>
            <a:endParaRPr lang="en-US">
              <a:latin typeface="Times New Roman" pitchFamily="18" charset="0"/>
              <a:cs typeface="Times New Roman" pitchFamily="18" charset="0"/>
            </a:endParaRPr>
          </a:p>
          <a:p>
            <a:r>
              <a:rPr lang="en-US" sz="1400" b="1">
                <a:solidFill>
                  <a:srgbClr val="000000"/>
                </a:solidFill>
                <a:cs typeface="Times New Roman" pitchFamily="18" charset="0"/>
              </a:rPr>
              <a:t>1) Creep experiments were carried out in the temperature range from 750 to 1050 C and on the time base up to 50 hours at constant load;</a:t>
            </a:r>
            <a:endParaRPr lang="en-US" sz="1400" b="1">
              <a:cs typeface="Times New Roman" pitchFamily="18" charset="0"/>
            </a:endParaRPr>
          </a:p>
          <a:p>
            <a:r>
              <a:rPr lang="en-US" sz="1400" b="1">
                <a:solidFill>
                  <a:srgbClr val="000000"/>
                </a:solidFill>
                <a:cs typeface="Times New Roman" pitchFamily="18" charset="0"/>
              </a:rPr>
              <a:t>2) Tests were carried out, as a rule, in the protective medium of argon, but some modes of tests were carried out in the air medium; </a:t>
            </a:r>
          </a:p>
          <a:p>
            <a:r>
              <a:rPr lang="en-US" sz="1400" b="1">
                <a:solidFill>
                  <a:srgbClr val="000000"/>
                </a:solidFill>
                <a:cs typeface="Times New Roman" pitchFamily="18" charset="0"/>
              </a:rPr>
              <a:t>3) </a:t>
            </a:r>
            <a:r>
              <a:rPr lang="en-US" sz="1400" b="1"/>
              <a:t>absence of protective medium leads to considerable hardening of material and slowing-down of deformation process at creep of this steel. It is connected, first of all, with formation of hard oxide film on the tested specimens surface;</a:t>
            </a:r>
          </a:p>
          <a:p>
            <a:r>
              <a:rPr lang="en-US" sz="1400" b="1"/>
              <a:t>4) with increase of the process duration, deformation at the moment of the specimens destruction considerably increases.</a:t>
            </a:r>
            <a:r>
              <a:rPr lang="ru-RU" sz="1400"/>
              <a:t> </a:t>
            </a:r>
            <a:endParaRPr lang="en-US" sz="1400" b="1"/>
          </a:p>
        </p:txBody>
      </p:sp>
      <p:sp>
        <p:nvSpPr>
          <p:cNvPr id="107529" name="Rectangle 9"/>
          <p:cNvSpPr>
            <a:spLocks noChangeArrowheads="1"/>
          </p:cNvSpPr>
          <p:nvPr/>
        </p:nvSpPr>
        <p:spPr bwMode="auto">
          <a:xfrm>
            <a:off x="2728913" y="1905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7531" name="Rectangle 11"/>
          <p:cNvSpPr>
            <a:spLocks noChangeArrowheads="1"/>
          </p:cNvSpPr>
          <p:nvPr/>
        </p:nvSpPr>
        <p:spPr bwMode="auto">
          <a:xfrm>
            <a:off x="2586038" y="216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07532" name="Text Box 12"/>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07533" name="Rectangle 13"/>
          <p:cNvSpPr>
            <a:spLocks noChangeArrowheads="1"/>
          </p:cNvSpPr>
          <p:nvPr/>
        </p:nvSpPr>
        <p:spPr bwMode="auto">
          <a:xfrm>
            <a:off x="250825" y="1452563"/>
            <a:ext cx="86042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400" b="1"/>
              <a:t>A vessel steel 15Kh2NMFA (TS 108-765-78) of which the lower course of the VVER vessel No. 1152.02.70.000 (number of fusion 107210), number of forgings 5015 has been made was the material which mechanical properties were subject to definition in process of material property studies.</a:t>
            </a:r>
            <a:endParaRPr lang="ru-RU" sz="1400" b="1"/>
          </a:p>
          <a:p>
            <a:pPr algn="just"/>
            <a:endParaRPr lang="en-US" sz="1400" b="1"/>
          </a:p>
          <a:p>
            <a:pPr algn="just"/>
            <a:r>
              <a:rPr lang="en-US" sz="1400" b="1"/>
              <a:t>The specimens fabricated for the tests had circular cross-section of 8 mm diameter and working length of 45 mm. The specimens were made in two variants: without a thread part and with a thread part for fastening in pinchers of the testing machine).</a:t>
            </a:r>
            <a:r>
              <a:rPr lang="en-US" sz="1400"/>
              <a:t>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457200" y="228600"/>
            <a:ext cx="7772400" cy="533400"/>
          </a:xfrm>
        </p:spPr>
        <p:txBody>
          <a:bodyPr/>
          <a:lstStyle/>
          <a:p>
            <a:r>
              <a:rPr kumimoji="0" lang="en-US" sz="1800">
                <a:solidFill>
                  <a:schemeClr val="hlink"/>
                </a:solidFill>
                <a:effectLst>
                  <a:outerShdw blurRad="38100" dist="38100" dir="2700000" algn="tl">
                    <a:srgbClr val="000000"/>
                  </a:outerShdw>
                </a:effectLst>
                <a:latin typeface="Arial" charset="0"/>
                <a:cs typeface="Arial" charset="0"/>
              </a:rPr>
              <a:t>4. </a:t>
            </a:r>
            <a:r>
              <a:rPr kumimoji="0" lang="ru-RU" sz="1600" b="1">
                <a:solidFill>
                  <a:schemeClr val="hlink"/>
                </a:solidFill>
                <a:effectLst>
                  <a:outerShdw blurRad="38100" dist="38100" dir="2700000" algn="tl">
                    <a:srgbClr val="000000"/>
                  </a:outerShdw>
                </a:effectLst>
                <a:latin typeface="Arial" charset="0"/>
              </a:rPr>
              <a:t>The </a:t>
            </a:r>
            <a:r>
              <a:rPr kumimoji="0" lang="en-US" sz="1600" b="1">
                <a:solidFill>
                  <a:schemeClr val="hlink"/>
                </a:solidFill>
                <a:effectLst>
                  <a:outerShdw blurRad="38100" dist="38100" dir="2700000" algn="tl">
                    <a:srgbClr val="000000"/>
                  </a:outerShdw>
                </a:effectLst>
                <a:latin typeface="Arial" charset="0"/>
              </a:rPr>
              <a:t>T</a:t>
            </a:r>
            <a:r>
              <a:rPr kumimoji="0" lang="ru-RU" sz="1600" b="1">
                <a:solidFill>
                  <a:schemeClr val="hlink"/>
                </a:solidFill>
                <a:effectLst>
                  <a:outerShdw blurRad="38100" dist="38100" dir="2700000" algn="tl">
                    <a:srgbClr val="000000"/>
                  </a:outerShdw>
                </a:effectLst>
                <a:latin typeface="Arial" charset="0"/>
              </a:rPr>
              <a:t>ask “D”: </a:t>
            </a:r>
            <a:r>
              <a:rPr kumimoji="0" lang="ru-RU" sz="1600" b="1">
                <a:solidFill>
                  <a:schemeClr val="hlink"/>
                </a:solidFill>
                <a:effectLst/>
                <a:latin typeface="Arial" charset="0"/>
              </a:rPr>
              <a:t> </a:t>
            </a:r>
            <a:r>
              <a:rPr kumimoji="0" lang="en-US" sz="1400" b="1">
                <a:solidFill>
                  <a:schemeClr val="hlink"/>
                </a:solidFill>
                <a:effectLst/>
                <a:latin typeface="Arial" charset="0"/>
              </a:rPr>
              <a:t>T</a:t>
            </a:r>
            <a:r>
              <a:rPr kumimoji="0" lang="ru-RU" sz="1400" b="1">
                <a:solidFill>
                  <a:schemeClr val="hlink"/>
                </a:solidFill>
                <a:effectLst/>
                <a:latin typeface="Arial" charset="0"/>
              </a:rPr>
              <a:t>he manufacturing and material creep testing of the samples from VVER vessel steel and material property creep testing of the samples cut from the tested VVER vessel models</a:t>
            </a:r>
            <a:r>
              <a:rPr kumimoji="0" lang="en-US" sz="1400" b="1">
                <a:solidFill>
                  <a:schemeClr val="hlink"/>
                </a:solidFill>
                <a:effectLst/>
                <a:latin typeface="Arial" charset="0"/>
              </a:rPr>
              <a:t> (2)</a:t>
            </a:r>
            <a:endParaRPr kumimoji="0" lang="ru-RU" sz="1400" b="1">
              <a:solidFill>
                <a:schemeClr val="hlink"/>
              </a:solidFill>
              <a:effectLst/>
              <a:latin typeface="Arial" charset="0"/>
            </a:endParaRPr>
          </a:p>
        </p:txBody>
      </p:sp>
      <p:sp>
        <p:nvSpPr>
          <p:cNvPr id="110595"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0596" name="Rectangle 4"/>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0599" name="Text Box 7"/>
          <p:cNvSpPr txBox="1">
            <a:spLocks noChangeArrowheads="1"/>
          </p:cNvSpPr>
          <p:nvPr/>
        </p:nvSpPr>
        <p:spPr bwMode="auto">
          <a:xfrm>
            <a:off x="395288" y="6381750"/>
            <a:ext cx="842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cs typeface="Times New Roman" pitchFamily="18" charset="0"/>
              </a:rPr>
              <a:t>Fig. 4.1 </a:t>
            </a:r>
            <a:endParaRPr lang="ru-RU" b="1">
              <a:solidFill>
                <a:srgbClr val="000000"/>
              </a:solidFill>
              <a:cs typeface="Times New Roman" pitchFamily="18" charset="0"/>
            </a:endParaRPr>
          </a:p>
        </p:txBody>
      </p:sp>
      <p:sp>
        <p:nvSpPr>
          <p:cNvPr id="110601" name="Rectangle 9"/>
          <p:cNvSpPr>
            <a:spLocks noChangeArrowheads="1"/>
          </p:cNvSpPr>
          <p:nvPr/>
        </p:nvSpPr>
        <p:spPr bwMode="auto">
          <a:xfrm>
            <a:off x="2771775"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0603" name="Rectangle 11"/>
          <p:cNvSpPr>
            <a:spLocks noChangeArrowheads="1"/>
          </p:cNvSpPr>
          <p:nvPr/>
        </p:nvSpPr>
        <p:spPr bwMode="auto">
          <a:xfrm>
            <a:off x="2757488" y="1804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0606" name="Text Box 14"/>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pic>
        <p:nvPicPr>
          <p:cNvPr id="11061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484313"/>
            <a:ext cx="3217862" cy="2174875"/>
          </a:xfrm>
          <a:prstGeom prst="rect">
            <a:avLst/>
          </a:prstGeom>
          <a:noFill/>
          <a:extLst>
            <a:ext uri="{909E8E84-426E-40DD-AFC4-6F175D3DCCD1}">
              <a14:hiddenFill xmlns:a14="http://schemas.microsoft.com/office/drawing/2010/main">
                <a:solidFill>
                  <a:srgbClr val="FFFFFF"/>
                </a:solidFill>
              </a14:hiddenFill>
            </a:ext>
          </a:extLst>
        </p:spPr>
      </p:pic>
      <p:pic>
        <p:nvPicPr>
          <p:cNvPr id="110608"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1412875"/>
            <a:ext cx="3086100" cy="2295525"/>
          </a:xfrm>
          <a:prstGeom prst="rect">
            <a:avLst/>
          </a:prstGeom>
          <a:noFill/>
          <a:extLst>
            <a:ext uri="{909E8E84-426E-40DD-AFC4-6F175D3DCCD1}">
              <a14:hiddenFill xmlns:a14="http://schemas.microsoft.com/office/drawing/2010/main">
                <a:solidFill>
                  <a:srgbClr val="FFFFFF"/>
                </a:solidFill>
              </a14:hiddenFill>
            </a:ext>
          </a:extLst>
        </p:spPr>
      </p:pic>
      <p:sp>
        <p:nvSpPr>
          <p:cNvPr id="110612" name="Rectangle 20"/>
          <p:cNvSpPr>
            <a:spLocks noChangeArrowheads="1"/>
          </p:cNvSpPr>
          <p:nvPr/>
        </p:nvSpPr>
        <p:spPr bwMode="auto">
          <a:xfrm>
            <a:off x="0" y="55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10613" name="Rectangle 21"/>
          <p:cNvSpPr>
            <a:spLocks noChangeArrowheads="1"/>
          </p:cNvSpPr>
          <p:nvPr/>
        </p:nvSpPr>
        <p:spPr bwMode="auto">
          <a:xfrm>
            <a:off x="468313" y="1196975"/>
            <a:ext cx="7889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1" u="sng">
                <a:ea typeface="Times New Roman" pitchFamily="18" charset="0"/>
                <a:cs typeface="Arial" charset="0"/>
              </a:rPr>
              <a:t>n =</a:t>
            </a:r>
            <a:r>
              <a:rPr lang="ru-RU" sz="1400" b="1" u="sng">
                <a:ea typeface="Times New Roman" pitchFamily="18" charset="0"/>
                <a:cs typeface="Arial" charset="0"/>
              </a:rPr>
              <a:t>4,17</a:t>
            </a:r>
            <a:endParaRPr lang="ru-RU" sz="2400">
              <a:latin typeface="Times New Roman" pitchFamily="18" charset="0"/>
              <a:ea typeface="Times New Roman" pitchFamily="18" charset="0"/>
              <a:cs typeface="Arial" charset="0"/>
            </a:endParaRPr>
          </a:p>
        </p:txBody>
      </p:sp>
      <p:sp>
        <p:nvSpPr>
          <p:cNvPr id="110614" name="Rectangle 22"/>
          <p:cNvSpPr>
            <a:spLocks noChangeArrowheads="1"/>
          </p:cNvSpPr>
          <p:nvPr/>
        </p:nvSpPr>
        <p:spPr bwMode="auto">
          <a:xfrm>
            <a:off x="0" y="325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10615" name="Rectangle 23"/>
          <p:cNvSpPr>
            <a:spLocks noChangeArrowheads="1"/>
          </p:cNvSpPr>
          <p:nvPr/>
        </p:nvSpPr>
        <p:spPr bwMode="auto">
          <a:xfrm>
            <a:off x="4284663" y="1125538"/>
            <a:ext cx="8874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b="1" u="sng">
                <a:ea typeface="Times New Roman" pitchFamily="18" charset="0"/>
                <a:cs typeface="Arial" charset="0"/>
              </a:rPr>
              <a:t>n= </a:t>
            </a:r>
            <a:r>
              <a:rPr lang="ru-RU" sz="1400" b="1" u="sng">
                <a:ea typeface="Times New Roman" pitchFamily="18" charset="0"/>
                <a:cs typeface="Arial" charset="0"/>
              </a:rPr>
              <a:t>4,837</a:t>
            </a:r>
            <a:endParaRPr lang="ru-RU" sz="1400" b="1" u="sng">
              <a:latin typeface="Times New Roman" pitchFamily="18" charset="0"/>
              <a:ea typeface="Times New Roman" pitchFamily="18" charset="0"/>
              <a:cs typeface="Arial" charset="0"/>
            </a:endParaRPr>
          </a:p>
        </p:txBody>
      </p:sp>
      <p:sp>
        <p:nvSpPr>
          <p:cNvPr id="110616" name="Text Box 24"/>
          <p:cNvSpPr txBox="1">
            <a:spLocks noChangeArrowheads="1"/>
          </p:cNvSpPr>
          <p:nvPr/>
        </p:nvSpPr>
        <p:spPr bwMode="auto">
          <a:xfrm>
            <a:off x="2411413" y="836613"/>
            <a:ext cx="6265862" cy="287337"/>
          </a:xfrm>
          <a:prstGeom prst="rect">
            <a:avLst/>
          </a:prstGeom>
          <a:solidFill>
            <a:schemeClr val="bg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chemeClr val="hlink"/>
                </a:solidFill>
                <a:cs typeface="Times New Roman" pitchFamily="18" charset="0"/>
              </a:rPr>
              <a:t>Determination of the stress exponent parameter (n) at minimum creep rate equation</a:t>
            </a:r>
            <a:r>
              <a:rPr lang="en-US" b="1">
                <a:solidFill>
                  <a:srgbClr val="000000"/>
                </a:solidFill>
                <a:cs typeface="Times New Roman" pitchFamily="18" charset="0"/>
              </a:rPr>
              <a:t> </a:t>
            </a:r>
            <a:endParaRPr lang="ru-RU" b="1">
              <a:solidFill>
                <a:srgbClr val="000000"/>
              </a:solidFill>
              <a:cs typeface="Times New Roman" pitchFamily="18" charset="0"/>
            </a:endParaRPr>
          </a:p>
        </p:txBody>
      </p:sp>
      <p:pic>
        <p:nvPicPr>
          <p:cNvPr id="11061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149725"/>
            <a:ext cx="3336925"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617"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3933825"/>
            <a:ext cx="3228975" cy="2209800"/>
          </a:xfrm>
          <a:prstGeom prst="rect">
            <a:avLst/>
          </a:prstGeom>
          <a:noFill/>
          <a:extLst>
            <a:ext uri="{909E8E84-426E-40DD-AFC4-6F175D3DCCD1}">
              <a14:hiddenFill xmlns:a14="http://schemas.microsoft.com/office/drawing/2010/main">
                <a:solidFill>
                  <a:srgbClr val="FFFFFF"/>
                </a:solidFill>
              </a14:hiddenFill>
            </a:ext>
          </a:extLst>
        </p:spPr>
      </p:pic>
      <p:sp>
        <p:nvSpPr>
          <p:cNvPr id="110621" name="Rectangle 29"/>
          <p:cNvSpPr>
            <a:spLocks noChangeArrowheads="1"/>
          </p:cNvSpPr>
          <p:nvPr/>
        </p:nvSpPr>
        <p:spPr bwMode="auto">
          <a:xfrm>
            <a:off x="0" y="48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10622" name="Rectangle 30"/>
          <p:cNvSpPr>
            <a:spLocks noChangeArrowheads="1"/>
          </p:cNvSpPr>
          <p:nvPr/>
        </p:nvSpPr>
        <p:spPr bwMode="auto">
          <a:xfrm>
            <a:off x="1547813" y="3756025"/>
            <a:ext cx="930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b="1" u="sng"/>
              <a:t>n =</a:t>
            </a:r>
            <a:r>
              <a:rPr lang="ru-RU"/>
              <a:t> </a:t>
            </a:r>
            <a:r>
              <a:rPr lang="ru-RU" sz="1400" b="1" u="sng">
                <a:ea typeface="Times New Roman" pitchFamily="18" charset="0"/>
                <a:cs typeface="Arial" charset="0"/>
              </a:rPr>
              <a:t>4,319</a:t>
            </a:r>
          </a:p>
        </p:txBody>
      </p:sp>
      <p:sp>
        <p:nvSpPr>
          <p:cNvPr id="110624" name="Rectangle 32"/>
          <p:cNvSpPr>
            <a:spLocks noChangeArrowheads="1"/>
          </p:cNvSpPr>
          <p:nvPr/>
        </p:nvSpPr>
        <p:spPr bwMode="auto">
          <a:xfrm>
            <a:off x="4356100" y="3860800"/>
            <a:ext cx="9366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b="1" u="sng"/>
              <a:t>n =</a:t>
            </a:r>
            <a:r>
              <a:rPr lang="ru-RU" sz="1400"/>
              <a:t> </a:t>
            </a:r>
            <a:r>
              <a:rPr lang="ru-RU" sz="1400" b="1" u="sng">
                <a:ea typeface="Times New Roman" pitchFamily="18" charset="0"/>
                <a:cs typeface="Arial" charset="0"/>
              </a:rPr>
              <a:t>4,826</a:t>
            </a:r>
            <a:endParaRPr lang="en-US" sz="1400" b="1" u="sng">
              <a:ea typeface="Times New Roman" pitchFamily="18" charset="0"/>
              <a:cs typeface="Arial" charset="0"/>
            </a:endParaRPr>
          </a:p>
          <a:p>
            <a:r>
              <a:rPr lang="en-US" sz="1400" b="1" u="sng">
                <a:ea typeface="Times New Roman" pitchFamily="18" charset="0"/>
                <a:cs typeface="Arial" charset="0"/>
              </a:rPr>
              <a:t>T= 900 C</a:t>
            </a:r>
          </a:p>
          <a:p>
            <a:r>
              <a:rPr lang="en-US" sz="1400" b="1" u="sng">
                <a:ea typeface="Times New Roman" pitchFamily="18" charset="0"/>
                <a:cs typeface="Arial" charset="0"/>
              </a:rPr>
              <a:t>(argon)</a:t>
            </a:r>
            <a:endParaRPr lang="ru-RU" sz="1400" b="1" u="sng">
              <a:ea typeface="Times New Roman" pitchFamily="18" charset="0"/>
              <a:cs typeface="Arial" charset="0"/>
            </a:endParaRPr>
          </a:p>
        </p:txBody>
      </p:sp>
      <p:sp>
        <p:nvSpPr>
          <p:cNvPr id="110625" name="Rectangle 33"/>
          <p:cNvSpPr>
            <a:spLocks noChangeArrowheads="1"/>
          </p:cNvSpPr>
          <p:nvPr/>
        </p:nvSpPr>
        <p:spPr bwMode="auto">
          <a:xfrm>
            <a:off x="0" y="637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49263" algn="l"/>
                <a:tab pos="900113" algn="l"/>
                <a:tab pos="990600" algn="l"/>
              </a:tabLst>
            </a:pPr>
            <a:endParaRPr lang="ru-RU" sz="2400">
              <a:latin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457200" y="228600"/>
            <a:ext cx="7772400" cy="533400"/>
          </a:xfrm>
        </p:spPr>
        <p:txBody>
          <a:bodyPr/>
          <a:lstStyle/>
          <a:p>
            <a:r>
              <a:rPr kumimoji="0" lang="en-US" sz="2000">
                <a:solidFill>
                  <a:schemeClr val="hlink"/>
                </a:solidFill>
                <a:effectLst>
                  <a:outerShdw blurRad="38100" dist="38100" dir="2700000" algn="tl">
                    <a:srgbClr val="000000"/>
                  </a:outerShdw>
                </a:effectLst>
                <a:latin typeface="Arial" charset="0"/>
                <a:cs typeface="Arial" charset="0"/>
              </a:rPr>
              <a:t>4. </a:t>
            </a:r>
            <a:r>
              <a:rPr kumimoji="0" lang="ru-RU" sz="1800" b="1">
                <a:solidFill>
                  <a:schemeClr val="hlink"/>
                </a:solidFill>
                <a:effectLst>
                  <a:outerShdw blurRad="38100" dist="38100" dir="2700000" algn="tl">
                    <a:srgbClr val="000000"/>
                  </a:outerShdw>
                </a:effectLst>
                <a:latin typeface="Arial" charset="0"/>
              </a:rPr>
              <a:t>The </a:t>
            </a:r>
            <a:r>
              <a:rPr kumimoji="0" lang="en-US" sz="1800" b="1">
                <a:solidFill>
                  <a:schemeClr val="hlink"/>
                </a:solidFill>
                <a:effectLst>
                  <a:outerShdw blurRad="38100" dist="38100" dir="2700000" algn="tl">
                    <a:srgbClr val="000000"/>
                  </a:outerShdw>
                </a:effectLst>
                <a:latin typeface="Arial" charset="0"/>
              </a:rPr>
              <a:t>T</a:t>
            </a:r>
            <a:r>
              <a:rPr kumimoji="0" lang="ru-RU" sz="1800" b="1">
                <a:solidFill>
                  <a:schemeClr val="hlink"/>
                </a:solidFill>
                <a:effectLst>
                  <a:outerShdw blurRad="38100" dist="38100" dir="2700000" algn="tl">
                    <a:srgbClr val="000000"/>
                  </a:outerShdw>
                </a:effectLst>
                <a:latin typeface="Arial" charset="0"/>
              </a:rPr>
              <a:t>ask “D”: </a:t>
            </a:r>
            <a:r>
              <a:rPr kumimoji="0" lang="ru-RU" sz="1800" b="1">
                <a:solidFill>
                  <a:schemeClr val="hlink"/>
                </a:solidFill>
                <a:effectLst/>
                <a:latin typeface="Arial" charset="0"/>
              </a:rPr>
              <a:t> </a:t>
            </a:r>
            <a:r>
              <a:rPr kumimoji="0" lang="en-US" sz="1600" b="1">
                <a:solidFill>
                  <a:schemeClr val="hlink"/>
                </a:solidFill>
                <a:effectLst/>
                <a:latin typeface="Arial" charset="0"/>
              </a:rPr>
              <a:t>T</a:t>
            </a:r>
            <a:r>
              <a:rPr kumimoji="0" lang="ru-RU" sz="1600" b="1">
                <a:solidFill>
                  <a:schemeClr val="hlink"/>
                </a:solidFill>
                <a:effectLst/>
                <a:latin typeface="Arial" charset="0"/>
              </a:rPr>
              <a:t>he manufacturing and material creep testing of the samples from VVER vessel steel and material property creep testing of the samples cut from the tested VVER vessel models</a:t>
            </a:r>
            <a:r>
              <a:rPr kumimoji="0" lang="en-US" sz="1600" b="1">
                <a:solidFill>
                  <a:schemeClr val="hlink"/>
                </a:solidFill>
                <a:effectLst/>
                <a:latin typeface="Arial" charset="0"/>
              </a:rPr>
              <a:t> (3)</a:t>
            </a:r>
            <a:endParaRPr kumimoji="0" lang="ru-RU" sz="1600" b="1">
              <a:solidFill>
                <a:schemeClr val="hlink"/>
              </a:solidFill>
              <a:effectLst/>
              <a:latin typeface="Arial" charset="0"/>
            </a:endParaRPr>
          </a:p>
        </p:txBody>
      </p:sp>
      <p:sp>
        <p:nvSpPr>
          <p:cNvPr id="136195"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6196" name="Rectangle 4"/>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6197" name="Text Box 5"/>
          <p:cNvSpPr txBox="1">
            <a:spLocks noChangeArrowheads="1"/>
          </p:cNvSpPr>
          <p:nvPr/>
        </p:nvSpPr>
        <p:spPr bwMode="auto">
          <a:xfrm>
            <a:off x="395288" y="6381750"/>
            <a:ext cx="8429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a:cs typeface="Times New Roman" pitchFamily="18" charset="0"/>
              </a:rPr>
              <a:t>Fig. 4.2 </a:t>
            </a:r>
            <a:endParaRPr lang="ru-RU" b="1">
              <a:solidFill>
                <a:srgbClr val="000000"/>
              </a:solidFill>
              <a:cs typeface="Times New Roman" pitchFamily="18" charset="0"/>
            </a:endParaRPr>
          </a:p>
        </p:txBody>
      </p:sp>
      <p:sp>
        <p:nvSpPr>
          <p:cNvPr id="136198" name="Rectangle 6"/>
          <p:cNvSpPr>
            <a:spLocks noChangeArrowheads="1"/>
          </p:cNvSpPr>
          <p:nvPr/>
        </p:nvSpPr>
        <p:spPr bwMode="auto">
          <a:xfrm>
            <a:off x="2771775"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6199" name="Rectangle 7"/>
          <p:cNvSpPr>
            <a:spLocks noChangeArrowheads="1"/>
          </p:cNvSpPr>
          <p:nvPr/>
        </p:nvSpPr>
        <p:spPr bwMode="auto">
          <a:xfrm>
            <a:off x="2757488" y="1804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6200" name="Text Box 8"/>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36203" name="Rectangle 11"/>
          <p:cNvSpPr>
            <a:spLocks noChangeArrowheads="1"/>
          </p:cNvSpPr>
          <p:nvPr/>
        </p:nvSpPr>
        <p:spPr bwMode="auto">
          <a:xfrm>
            <a:off x="0" y="55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6204" name="Rectangle 12"/>
          <p:cNvSpPr>
            <a:spLocks noChangeArrowheads="1"/>
          </p:cNvSpPr>
          <p:nvPr/>
        </p:nvSpPr>
        <p:spPr bwMode="auto">
          <a:xfrm>
            <a:off x="539750" y="1052513"/>
            <a:ext cx="1008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400" b="1" u="sng">
                <a:ea typeface="Times New Roman" pitchFamily="18" charset="0"/>
                <a:cs typeface="Arial" charset="0"/>
              </a:rPr>
              <a:t>n =</a:t>
            </a:r>
            <a:r>
              <a:rPr lang="ru-RU" sz="1400" b="1" u="sng">
                <a:ea typeface="Times New Roman" pitchFamily="18" charset="0"/>
                <a:cs typeface="Arial" charset="0"/>
              </a:rPr>
              <a:t>4,</a:t>
            </a:r>
            <a:r>
              <a:rPr lang="en-US" sz="1400" b="1" u="sng">
                <a:ea typeface="Times New Roman" pitchFamily="18" charset="0"/>
                <a:cs typeface="Arial" charset="0"/>
              </a:rPr>
              <a:t>476</a:t>
            </a:r>
            <a:endParaRPr lang="ru-RU" sz="2400">
              <a:latin typeface="Times New Roman" pitchFamily="18" charset="0"/>
              <a:ea typeface="Times New Roman" pitchFamily="18" charset="0"/>
              <a:cs typeface="Arial" charset="0"/>
            </a:endParaRPr>
          </a:p>
        </p:txBody>
      </p:sp>
      <p:sp>
        <p:nvSpPr>
          <p:cNvPr id="136205" name="Rectangle 13"/>
          <p:cNvSpPr>
            <a:spLocks noChangeArrowheads="1"/>
          </p:cNvSpPr>
          <p:nvPr/>
        </p:nvSpPr>
        <p:spPr bwMode="auto">
          <a:xfrm>
            <a:off x="0" y="325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6206" name="Rectangle 14"/>
          <p:cNvSpPr>
            <a:spLocks noChangeArrowheads="1"/>
          </p:cNvSpPr>
          <p:nvPr/>
        </p:nvSpPr>
        <p:spPr bwMode="auto">
          <a:xfrm>
            <a:off x="4716463" y="1019175"/>
            <a:ext cx="7937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b="1" u="sng">
                <a:ea typeface="Times New Roman" pitchFamily="18" charset="0"/>
                <a:cs typeface="Arial" charset="0"/>
              </a:rPr>
              <a:t>n= 5</a:t>
            </a:r>
            <a:r>
              <a:rPr lang="ru-RU" sz="1400" b="1" u="sng">
                <a:ea typeface="Times New Roman" pitchFamily="18" charset="0"/>
                <a:cs typeface="Arial" charset="0"/>
              </a:rPr>
              <a:t>,</a:t>
            </a:r>
            <a:r>
              <a:rPr lang="en-US" sz="1400" b="1" u="sng">
                <a:ea typeface="Times New Roman" pitchFamily="18" charset="0"/>
                <a:cs typeface="Arial" charset="0"/>
              </a:rPr>
              <a:t>16</a:t>
            </a:r>
          </a:p>
          <a:p>
            <a:r>
              <a:rPr lang="en-US" sz="1400" b="1" u="sng">
                <a:ea typeface="Times New Roman" pitchFamily="18" charset="0"/>
                <a:cs typeface="Arial" charset="0"/>
              </a:rPr>
              <a:t>(argon)</a:t>
            </a:r>
            <a:endParaRPr lang="ru-RU" sz="1400" b="1" u="sng">
              <a:latin typeface="Times New Roman" pitchFamily="18" charset="0"/>
              <a:ea typeface="Times New Roman" pitchFamily="18" charset="0"/>
              <a:cs typeface="Arial" charset="0"/>
            </a:endParaRPr>
          </a:p>
        </p:txBody>
      </p:sp>
      <p:sp>
        <p:nvSpPr>
          <p:cNvPr id="136210" name="Rectangle 18"/>
          <p:cNvSpPr>
            <a:spLocks noChangeArrowheads="1"/>
          </p:cNvSpPr>
          <p:nvPr/>
        </p:nvSpPr>
        <p:spPr bwMode="auto">
          <a:xfrm>
            <a:off x="0" y="48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6211" name="Rectangle 19"/>
          <p:cNvSpPr>
            <a:spLocks noChangeArrowheads="1"/>
          </p:cNvSpPr>
          <p:nvPr/>
        </p:nvSpPr>
        <p:spPr bwMode="auto">
          <a:xfrm>
            <a:off x="2124075" y="3898900"/>
            <a:ext cx="93027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b="1" u="sng"/>
              <a:t>n =</a:t>
            </a:r>
            <a:r>
              <a:rPr lang="ru-RU"/>
              <a:t> </a:t>
            </a:r>
            <a:r>
              <a:rPr lang="en-US" sz="1400" b="1" u="sng">
                <a:ea typeface="Times New Roman" pitchFamily="18" charset="0"/>
                <a:cs typeface="Arial" charset="0"/>
              </a:rPr>
              <a:t>5</a:t>
            </a:r>
            <a:r>
              <a:rPr lang="ru-RU" sz="1400" b="1" u="sng">
                <a:ea typeface="Times New Roman" pitchFamily="18" charset="0"/>
                <a:cs typeface="Arial" charset="0"/>
              </a:rPr>
              <a:t>,</a:t>
            </a:r>
            <a:r>
              <a:rPr lang="en-US" sz="1400" b="1" u="sng">
                <a:ea typeface="Times New Roman" pitchFamily="18" charset="0"/>
                <a:cs typeface="Arial" charset="0"/>
              </a:rPr>
              <a:t>893</a:t>
            </a:r>
          </a:p>
          <a:p>
            <a:r>
              <a:rPr lang="en-US" sz="1400" b="1" u="sng">
                <a:ea typeface="Times New Roman" pitchFamily="18" charset="0"/>
                <a:cs typeface="Arial" charset="0"/>
              </a:rPr>
              <a:t>(argon)</a:t>
            </a:r>
            <a:endParaRPr lang="ru-RU" sz="1400" b="1" u="sng">
              <a:ea typeface="Times New Roman" pitchFamily="18" charset="0"/>
              <a:cs typeface="Arial" charset="0"/>
            </a:endParaRPr>
          </a:p>
        </p:txBody>
      </p:sp>
      <p:sp>
        <p:nvSpPr>
          <p:cNvPr id="136214" name="Rectangle 22"/>
          <p:cNvSpPr>
            <a:spLocks noChangeArrowheads="1"/>
          </p:cNvSpPr>
          <p:nvPr/>
        </p:nvSpPr>
        <p:spPr bwMode="auto">
          <a:xfrm>
            <a:off x="0" y="637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49263" algn="l"/>
                <a:tab pos="900113" algn="l"/>
                <a:tab pos="990600" algn="l"/>
              </a:tabLst>
            </a:pPr>
            <a:endParaRPr lang="ru-RU" sz="2400">
              <a:latin typeface="Times New Roman" pitchFamily="18" charset="0"/>
            </a:endParaRPr>
          </a:p>
        </p:txBody>
      </p:sp>
      <p:pic>
        <p:nvPicPr>
          <p:cNvPr id="136219" name="Picture 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412875"/>
            <a:ext cx="35623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3621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1412875"/>
            <a:ext cx="35052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215"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789363"/>
            <a:ext cx="3644900" cy="2536825"/>
          </a:xfrm>
          <a:prstGeom prst="rect">
            <a:avLst/>
          </a:prstGeom>
          <a:noFill/>
          <a:extLst>
            <a:ext uri="{909E8E84-426E-40DD-AFC4-6F175D3DCCD1}">
              <a14:hiddenFill xmlns:a14="http://schemas.microsoft.com/office/drawing/2010/main">
                <a:solidFill>
                  <a:srgbClr val="FFFFFF"/>
                </a:solidFill>
              </a14:hiddenFill>
            </a:ext>
          </a:extLst>
        </p:spPr>
      </p:pic>
      <p:sp>
        <p:nvSpPr>
          <p:cNvPr id="136221" name="Rectangle 29"/>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6223" name="Rectangle 31"/>
          <p:cNvSpPr>
            <a:spLocks noChangeArrowheads="1"/>
          </p:cNvSpPr>
          <p:nvPr/>
        </p:nvSpPr>
        <p:spPr bwMode="auto">
          <a:xfrm>
            <a:off x="0" y="208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49263" algn="l"/>
                <a:tab pos="900113" algn="l"/>
                <a:tab pos="990600" algn="l"/>
              </a:tabLst>
            </a:pPr>
            <a:endParaRPr lang="ru-RU" sz="2400">
              <a:latin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28600"/>
            <a:ext cx="7772400" cy="533400"/>
          </a:xfrm>
        </p:spPr>
        <p:txBody>
          <a:bodyPr/>
          <a:lstStyle/>
          <a:p>
            <a:r>
              <a:rPr kumimoji="0" lang="en-US" sz="2000">
                <a:solidFill>
                  <a:schemeClr val="hlink"/>
                </a:solidFill>
                <a:effectLst>
                  <a:outerShdw blurRad="38100" dist="38100" dir="2700000" algn="tl">
                    <a:srgbClr val="000000"/>
                  </a:outerShdw>
                </a:effectLst>
                <a:latin typeface="Arial" charset="0"/>
                <a:cs typeface="Arial" charset="0"/>
              </a:rPr>
              <a:t>4. </a:t>
            </a:r>
            <a:r>
              <a:rPr kumimoji="0" lang="ru-RU" sz="1800" b="1">
                <a:solidFill>
                  <a:schemeClr val="hlink"/>
                </a:solidFill>
                <a:effectLst>
                  <a:outerShdw blurRad="38100" dist="38100" dir="2700000" algn="tl">
                    <a:srgbClr val="000000"/>
                  </a:outerShdw>
                </a:effectLst>
                <a:latin typeface="Arial" charset="0"/>
              </a:rPr>
              <a:t>The </a:t>
            </a:r>
            <a:r>
              <a:rPr kumimoji="0" lang="en-US" sz="1800" b="1">
                <a:solidFill>
                  <a:schemeClr val="hlink"/>
                </a:solidFill>
                <a:effectLst>
                  <a:outerShdw blurRad="38100" dist="38100" dir="2700000" algn="tl">
                    <a:srgbClr val="000000"/>
                  </a:outerShdw>
                </a:effectLst>
                <a:latin typeface="Arial" charset="0"/>
              </a:rPr>
              <a:t>T</a:t>
            </a:r>
            <a:r>
              <a:rPr kumimoji="0" lang="ru-RU" sz="1800" b="1">
                <a:solidFill>
                  <a:schemeClr val="hlink"/>
                </a:solidFill>
                <a:effectLst>
                  <a:outerShdw blurRad="38100" dist="38100" dir="2700000" algn="tl">
                    <a:srgbClr val="000000"/>
                  </a:outerShdw>
                </a:effectLst>
                <a:latin typeface="Arial" charset="0"/>
              </a:rPr>
              <a:t>ask “D”: </a:t>
            </a:r>
            <a:r>
              <a:rPr kumimoji="0" lang="ru-RU" sz="1800" b="1">
                <a:solidFill>
                  <a:schemeClr val="hlink"/>
                </a:solidFill>
                <a:effectLst/>
                <a:latin typeface="Arial" charset="0"/>
              </a:rPr>
              <a:t> </a:t>
            </a:r>
            <a:r>
              <a:rPr kumimoji="0" lang="en-US" sz="1600" b="1">
                <a:solidFill>
                  <a:schemeClr val="hlink"/>
                </a:solidFill>
                <a:effectLst/>
                <a:latin typeface="Arial" charset="0"/>
              </a:rPr>
              <a:t>T</a:t>
            </a:r>
            <a:r>
              <a:rPr kumimoji="0" lang="ru-RU" sz="1600" b="1">
                <a:solidFill>
                  <a:schemeClr val="hlink"/>
                </a:solidFill>
                <a:effectLst/>
                <a:latin typeface="Arial" charset="0"/>
              </a:rPr>
              <a:t>he manufacturing and material creep testing of the samples from VVER vessel steel and material property creep testing of the samples cut from the tested VVER vessel models</a:t>
            </a:r>
            <a:r>
              <a:rPr kumimoji="0" lang="en-US" sz="1600" b="1">
                <a:solidFill>
                  <a:schemeClr val="hlink"/>
                </a:solidFill>
                <a:effectLst/>
                <a:latin typeface="Arial" charset="0"/>
              </a:rPr>
              <a:t> (4)</a:t>
            </a:r>
            <a:endParaRPr kumimoji="0" lang="ru-RU" sz="1600" b="1">
              <a:solidFill>
                <a:schemeClr val="hlink"/>
              </a:solidFill>
              <a:effectLst/>
              <a:latin typeface="Arial" charset="0"/>
            </a:endParaRPr>
          </a:p>
        </p:txBody>
      </p:sp>
      <p:sp>
        <p:nvSpPr>
          <p:cNvPr id="137219"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7220" name="Rectangle 4"/>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7221" name="Text Box 5"/>
          <p:cNvSpPr txBox="1">
            <a:spLocks noChangeArrowheads="1"/>
          </p:cNvSpPr>
          <p:nvPr/>
        </p:nvSpPr>
        <p:spPr bwMode="auto">
          <a:xfrm>
            <a:off x="395288" y="6021388"/>
            <a:ext cx="655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4.3- </a:t>
            </a:r>
            <a:r>
              <a:rPr lang="en-US" b="1"/>
              <a:t>Specimens for mechanical tests of the VVER vessel steel in vacuum</a:t>
            </a:r>
            <a:r>
              <a:rPr lang="en-US" sz="1400" b="1">
                <a:cs typeface="Times New Roman" pitchFamily="18" charset="0"/>
              </a:rPr>
              <a:t> </a:t>
            </a:r>
            <a:endParaRPr lang="ru-RU" sz="1400" b="1">
              <a:cs typeface="Times New Roman" pitchFamily="18" charset="0"/>
            </a:endParaRPr>
          </a:p>
        </p:txBody>
      </p:sp>
      <p:sp>
        <p:nvSpPr>
          <p:cNvPr id="137222" name="Rectangle 6"/>
          <p:cNvSpPr>
            <a:spLocks noChangeArrowheads="1"/>
          </p:cNvSpPr>
          <p:nvPr/>
        </p:nvSpPr>
        <p:spPr bwMode="auto">
          <a:xfrm>
            <a:off x="2771775"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7223" name="Rectangle 7"/>
          <p:cNvSpPr>
            <a:spLocks noChangeArrowheads="1"/>
          </p:cNvSpPr>
          <p:nvPr/>
        </p:nvSpPr>
        <p:spPr bwMode="auto">
          <a:xfrm>
            <a:off x="2757488" y="1804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7224" name="Text Box 8"/>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37225" name="Rectangle 9"/>
          <p:cNvSpPr>
            <a:spLocks noChangeArrowheads="1"/>
          </p:cNvSpPr>
          <p:nvPr/>
        </p:nvSpPr>
        <p:spPr bwMode="auto">
          <a:xfrm>
            <a:off x="0" y="5556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7227" name="Rectangle 11"/>
          <p:cNvSpPr>
            <a:spLocks noChangeArrowheads="1"/>
          </p:cNvSpPr>
          <p:nvPr/>
        </p:nvSpPr>
        <p:spPr bwMode="auto">
          <a:xfrm>
            <a:off x="0" y="325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7229" name="Rectangle 13"/>
          <p:cNvSpPr>
            <a:spLocks noChangeArrowheads="1"/>
          </p:cNvSpPr>
          <p:nvPr/>
        </p:nvSpPr>
        <p:spPr bwMode="auto">
          <a:xfrm>
            <a:off x="0" y="487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7231" name="Rectangle 15"/>
          <p:cNvSpPr>
            <a:spLocks noChangeArrowheads="1"/>
          </p:cNvSpPr>
          <p:nvPr/>
        </p:nvSpPr>
        <p:spPr bwMode="auto">
          <a:xfrm>
            <a:off x="0" y="637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49263" algn="l"/>
                <a:tab pos="900113" algn="l"/>
                <a:tab pos="990600" algn="l"/>
              </a:tabLst>
            </a:pPr>
            <a:endParaRPr lang="ru-RU" sz="2400">
              <a:latin typeface="Times New Roman" pitchFamily="18" charset="0"/>
            </a:endParaRPr>
          </a:p>
        </p:txBody>
      </p:sp>
      <p:sp>
        <p:nvSpPr>
          <p:cNvPr id="137235" name="Rectangle 19"/>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7236" name="Rectangle 20"/>
          <p:cNvSpPr>
            <a:spLocks noChangeArrowheads="1"/>
          </p:cNvSpPr>
          <p:nvPr/>
        </p:nvSpPr>
        <p:spPr bwMode="auto">
          <a:xfrm>
            <a:off x="0" y="2089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49263" algn="l"/>
                <a:tab pos="900113" algn="l"/>
                <a:tab pos="990600" algn="l"/>
              </a:tabLst>
            </a:pPr>
            <a:endParaRPr lang="ru-RU" sz="2400">
              <a:latin typeface="Times New Roman" pitchFamily="18" charset="0"/>
            </a:endParaRPr>
          </a:p>
        </p:txBody>
      </p:sp>
      <p:sp>
        <p:nvSpPr>
          <p:cNvPr id="137237" name="Text Box 21"/>
          <p:cNvSpPr txBox="1">
            <a:spLocks noChangeArrowheads="1"/>
          </p:cNvSpPr>
          <p:nvPr/>
        </p:nvSpPr>
        <p:spPr bwMode="auto">
          <a:xfrm>
            <a:off x="539750" y="1052513"/>
            <a:ext cx="5472113" cy="287337"/>
          </a:xfrm>
          <a:prstGeom prst="rect">
            <a:avLst/>
          </a:prstGeom>
          <a:noFill/>
          <a:ln w="12700" cap="sq">
            <a:solidFill>
              <a:srgbClr val="0000FF"/>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00"/>
                </a:solidFill>
                <a:cs typeface="Times New Roman" pitchFamily="18" charset="0"/>
              </a:rPr>
              <a:t>Tensile Tests and Creep testing of the 15Kh2NMFA Steel in vacuum </a:t>
            </a:r>
            <a:endParaRPr lang="ru-RU" b="1">
              <a:solidFill>
                <a:srgbClr val="000000"/>
              </a:solidFill>
              <a:cs typeface="Times New Roman" pitchFamily="18" charset="0"/>
            </a:endParaRPr>
          </a:p>
        </p:txBody>
      </p:sp>
      <p:sp>
        <p:nvSpPr>
          <p:cNvPr id="137238" name="Rectangle 22"/>
          <p:cNvSpPr>
            <a:spLocks noChangeArrowheads="1"/>
          </p:cNvSpPr>
          <p:nvPr/>
        </p:nvSpPr>
        <p:spPr bwMode="auto">
          <a:xfrm>
            <a:off x="6011863" y="3068638"/>
            <a:ext cx="2879725" cy="13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b="1"/>
          </a:p>
          <a:p>
            <a:r>
              <a:rPr lang="en-US" b="1"/>
              <a:t>The specimens for testing in vacuum at temperature 900-1200 C </a:t>
            </a:r>
          </a:p>
          <a:p>
            <a:r>
              <a:rPr lang="en-US" b="1"/>
              <a:t>fabricated from 15Kh2NMFA vessel steel and have circular cross-section of 10 mm diameter and working length of 45 mm.</a:t>
            </a:r>
            <a:endParaRPr lang="ru-RU" b="1"/>
          </a:p>
        </p:txBody>
      </p:sp>
      <p:pic>
        <p:nvPicPr>
          <p:cNvPr id="137239" name="Picture 23" descr="0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276475"/>
            <a:ext cx="57023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40" name="Rectangle 24"/>
          <p:cNvSpPr>
            <a:spLocks noChangeArrowheads="1"/>
          </p:cNvSpPr>
          <p:nvPr/>
        </p:nvSpPr>
        <p:spPr bwMode="auto">
          <a:xfrm>
            <a:off x="323850" y="1557338"/>
            <a:ext cx="8131175"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just">
              <a:buClr>
                <a:schemeClr val="accent2"/>
              </a:buClr>
              <a:buSzPct val="165000"/>
              <a:buFontTx/>
              <a:buChar char="•"/>
            </a:pPr>
            <a:r>
              <a:rPr lang="en-US" b="1"/>
              <a:t>Now preparation of the additional series of creep tests at temperatures above 850 С </a:t>
            </a:r>
            <a:r>
              <a:rPr lang="en-US" b="1">
                <a:solidFill>
                  <a:schemeClr val="hlink"/>
                </a:solidFill>
              </a:rPr>
              <a:t>in vacuum</a:t>
            </a:r>
            <a:r>
              <a:rPr lang="en-US" b="1"/>
              <a:t> is performed.</a:t>
            </a:r>
            <a:endParaRPr lang="ru-RU" b="1"/>
          </a:p>
          <a:p>
            <a:pPr algn="just">
              <a:buClr>
                <a:schemeClr val="accent2"/>
              </a:buClr>
              <a:buSzPct val="165000"/>
            </a:pPr>
            <a:endParaRPr lang="en-US"/>
          </a:p>
          <a:p>
            <a:pPr algn="just">
              <a:buClr>
                <a:schemeClr val="accent2"/>
              </a:buClr>
              <a:buSzPct val="165000"/>
              <a:buFontTx/>
              <a:buChar char="•"/>
            </a:pPr>
            <a:r>
              <a:rPr lang="en-US" b="1"/>
              <a:t>The main results of these tests are presented in the below mentioned diagrams.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609600"/>
            <a:ext cx="7772400" cy="457200"/>
          </a:xfrm>
        </p:spPr>
        <p:txBody>
          <a:bodyPr/>
          <a:lstStyle/>
          <a:p>
            <a:r>
              <a:rPr kumimoji="0" lang="ru-RU" sz="2400">
                <a:solidFill>
                  <a:schemeClr val="hlink"/>
                </a:solidFill>
                <a:effectLst>
                  <a:outerShdw blurRad="38100" dist="38100" dir="2700000" algn="tl">
                    <a:srgbClr val="000000"/>
                  </a:outerShdw>
                </a:effectLst>
              </a:rPr>
              <a:t>Collaborators:</a:t>
            </a:r>
          </a:p>
        </p:txBody>
      </p:sp>
      <p:sp>
        <p:nvSpPr>
          <p:cNvPr id="22531" name="Rectangle 3"/>
          <p:cNvSpPr>
            <a:spLocks noGrp="1" noChangeArrowheads="1"/>
          </p:cNvSpPr>
          <p:nvPr>
            <p:ph type="body" idx="1"/>
          </p:nvPr>
        </p:nvSpPr>
        <p:spPr>
          <a:xfrm>
            <a:off x="611188" y="1628775"/>
            <a:ext cx="8153400" cy="4343400"/>
          </a:xfrm>
        </p:spPr>
        <p:txBody>
          <a:bodyPr/>
          <a:lstStyle/>
          <a:p>
            <a:pPr>
              <a:lnSpc>
                <a:spcPct val="80000"/>
              </a:lnSpc>
            </a:pPr>
            <a:r>
              <a:rPr kumimoji="0" lang="de-DE" sz="1800" b="0"/>
              <a:t>Forschungszentrum Karlsruhe GmbH (Germany)</a:t>
            </a:r>
          </a:p>
          <a:p>
            <a:pPr>
              <a:lnSpc>
                <a:spcPct val="80000"/>
              </a:lnSpc>
            </a:pPr>
            <a:r>
              <a:rPr kumimoji="0" lang="ru-RU" sz="1800" b="0"/>
              <a:t>CEA Saclay, DEN/DANS/DM2S/SEMT, Laboratoire de Mecanique Systeme et Simulation (France)</a:t>
            </a:r>
          </a:p>
          <a:p>
            <a:pPr>
              <a:lnSpc>
                <a:spcPct val="80000"/>
              </a:lnSpc>
            </a:pPr>
            <a:r>
              <a:rPr kumimoji="0" lang="de-DE" sz="1800" b="0"/>
              <a:t>Material and Components Safety Department, Institut fur Sicherheitsforschung, Forschungszentrum Rossendorf (Germany)</a:t>
            </a:r>
          </a:p>
          <a:p>
            <a:pPr>
              <a:lnSpc>
                <a:spcPct val="80000"/>
              </a:lnSpc>
            </a:pPr>
            <a:r>
              <a:rPr kumimoji="0" lang="ru-RU" sz="1800" b="0"/>
              <a:t>EC JRC, Institute for Transuranium Elements (Karlsruhe), Hot Cell Technology (</a:t>
            </a:r>
            <a:r>
              <a:rPr kumimoji="0" lang="de-DE" sz="1800" b="0"/>
              <a:t>Germany</a:t>
            </a:r>
            <a:r>
              <a:rPr kumimoji="0" lang="ru-RU" sz="1800" b="0"/>
              <a:t>)</a:t>
            </a:r>
          </a:p>
          <a:p>
            <a:pPr>
              <a:lnSpc>
                <a:spcPct val="80000"/>
              </a:lnSpc>
            </a:pPr>
            <a:r>
              <a:rPr kumimoji="0" lang="ru-RU" sz="1800" b="0"/>
              <a:t>Division of Nuclear Power Safety, Department of Physics, Royal Institute of Technology (Sweden)</a:t>
            </a:r>
          </a:p>
          <a:p>
            <a:pPr>
              <a:lnSpc>
                <a:spcPct val="80000"/>
              </a:lnSpc>
            </a:pPr>
            <a:endParaRPr kumimoji="0" lang="en-US" sz="1800" b="0"/>
          </a:p>
          <a:p>
            <a:pPr>
              <a:lnSpc>
                <a:spcPct val="80000"/>
              </a:lnSpc>
            </a:pPr>
            <a:r>
              <a:rPr kumimoji="0" lang="ru-RU" sz="1800" b="0"/>
              <a:t>Department of Engineering Physics, College of Engineering, University of Wisconsin (USA)</a:t>
            </a:r>
          </a:p>
          <a:p>
            <a:pPr>
              <a:lnSpc>
                <a:spcPct val="80000"/>
              </a:lnSpc>
            </a:pPr>
            <a:r>
              <a:rPr kumimoji="0" lang="ru-RU" sz="1800" b="0"/>
              <a:t>Institute of Nuclear Technology, Institute of Nuclear Safety System, Incorporated (Japan)</a:t>
            </a:r>
          </a:p>
          <a:p>
            <a:pPr>
              <a:lnSpc>
                <a:spcPct val="80000"/>
              </a:lnSpc>
            </a:pPr>
            <a:r>
              <a:rPr kumimoji="0" lang="ru-RU" sz="1800" b="0"/>
              <a:t>Mechanical &amp; Nuclear Engineering, The Pennsylvania State University (USA)</a:t>
            </a:r>
            <a:r>
              <a:rPr kumimoji="0" lang="en-US" sz="1800" b="0"/>
              <a:t> </a:t>
            </a:r>
            <a:endParaRPr kumimoji="0" lang="ru-RU" sz="1800" b="0"/>
          </a:p>
        </p:txBody>
      </p:sp>
      <p:sp>
        <p:nvSpPr>
          <p:cNvPr id="22532" name="Text Box 4"/>
          <p:cNvSpPr txBox="1">
            <a:spLocks noChangeArrowheads="1"/>
          </p:cNvSpPr>
          <p:nvPr/>
        </p:nvSpPr>
        <p:spPr bwMode="auto">
          <a:xfrm>
            <a:off x="685800" y="6172200"/>
            <a:ext cx="723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endParaRPr lang="ru-RU" sz="2400">
              <a:latin typeface="Times New Roman" pitchFamily="18" charset="0"/>
            </a:endParaRPr>
          </a:p>
        </p:txBody>
      </p:sp>
      <p:sp>
        <p:nvSpPr>
          <p:cNvPr id="22534" name="Text Box 6"/>
          <p:cNvSpPr txBox="1">
            <a:spLocks noChangeArrowheads="1"/>
          </p:cNvSpPr>
          <p:nvPr/>
        </p:nvSpPr>
        <p:spPr bwMode="auto">
          <a:xfrm>
            <a:off x="1619250" y="6453188"/>
            <a:ext cx="7391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228600"/>
            <a:ext cx="7772400" cy="533400"/>
          </a:xfrm>
        </p:spPr>
        <p:txBody>
          <a:bodyPr/>
          <a:lstStyle/>
          <a:p>
            <a:r>
              <a:rPr kumimoji="0" lang="en-US" sz="2000">
                <a:solidFill>
                  <a:schemeClr val="hlink"/>
                </a:solidFill>
                <a:effectLst>
                  <a:outerShdw blurRad="38100" dist="38100" dir="2700000" algn="tl">
                    <a:srgbClr val="C0C0C0"/>
                  </a:outerShdw>
                </a:effectLst>
                <a:latin typeface="Arial" charset="0"/>
                <a:cs typeface="Arial" charset="0"/>
              </a:rPr>
              <a:t>4. </a:t>
            </a:r>
            <a:r>
              <a:rPr kumimoji="0" lang="ru-RU" sz="1800" b="1">
                <a:solidFill>
                  <a:schemeClr val="hlink"/>
                </a:solidFill>
                <a:effectLst>
                  <a:outerShdw blurRad="38100" dist="38100" dir="2700000" algn="tl">
                    <a:srgbClr val="C0C0C0"/>
                  </a:outerShdw>
                </a:effectLst>
                <a:latin typeface="Arial" charset="0"/>
              </a:rPr>
              <a:t>The </a:t>
            </a:r>
            <a:r>
              <a:rPr kumimoji="0" lang="en-US" sz="1800" b="1">
                <a:solidFill>
                  <a:schemeClr val="hlink"/>
                </a:solidFill>
                <a:effectLst>
                  <a:outerShdw blurRad="38100" dist="38100" dir="2700000" algn="tl">
                    <a:srgbClr val="C0C0C0"/>
                  </a:outerShdw>
                </a:effectLst>
                <a:latin typeface="Arial" charset="0"/>
              </a:rPr>
              <a:t>T</a:t>
            </a:r>
            <a:r>
              <a:rPr kumimoji="0" lang="ru-RU" sz="1800" b="1">
                <a:solidFill>
                  <a:schemeClr val="hlink"/>
                </a:solidFill>
                <a:effectLst>
                  <a:outerShdw blurRad="38100" dist="38100" dir="2700000" algn="tl">
                    <a:srgbClr val="C0C0C0"/>
                  </a:outerShdw>
                </a:effectLst>
                <a:latin typeface="Arial" charset="0"/>
              </a:rPr>
              <a:t>ask “D”: </a:t>
            </a:r>
            <a:r>
              <a:rPr kumimoji="0" lang="ru-RU" sz="1800" b="1">
                <a:solidFill>
                  <a:schemeClr val="hlink"/>
                </a:solidFill>
                <a:effectLst/>
                <a:latin typeface="Arial" charset="0"/>
              </a:rPr>
              <a:t> </a:t>
            </a:r>
            <a:r>
              <a:rPr kumimoji="0" lang="en-US" sz="1600" b="1">
                <a:solidFill>
                  <a:schemeClr val="hlink"/>
                </a:solidFill>
                <a:effectLst/>
                <a:latin typeface="Arial" charset="0"/>
              </a:rPr>
              <a:t>T</a:t>
            </a:r>
            <a:r>
              <a:rPr kumimoji="0" lang="ru-RU" sz="1600" b="1">
                <a:solidFill>
                  <a:schemeClr val="hlink"/>
                </a:solidFill>
                <a:effectLst/>
                <a:latin typeface="Arial" charset="0"/>
              </a:rPr>
              <a:t>he manufacturing and material creep testing of the samples from VVER vessel steel and material property creep testing of the samples cut from the tested VVER vessel models</a:t>
            </a:r>
            <a:r>
              <a:rPr kumimoji="0" lang="en-US" sz="1600" b="1">
                <a:solidFill>
                  <a:schemeClr val="hlink"/>
                </a:solidFill>
                <a:effectLst/>
                <a:latin typeface="Arial" charset="0"/>
              </a:rPr>
              <a:t> (4)</a:t>
            </a:r>
            <a:endParaRPr kumimoji="0" lang="ru-RU" sz="1600" b="1">
              <a:solidFill>
                <a:schemeClr val="hlink"/>
              </a:solidFill>
              <a:effectLst/>
              <a:latin typeface="Arial" charset="0"/>
            </a:endParaRPr>
          </a:p>
        </p:txBody>
      </p:sp>
      <p:sp>
        <p:nvSpPr>
          <p:cNvPr id="138243" name="Rectangle 3"/>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8244" name="Rectangle 4"/>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8245" name="Text Box 5"/>
          <p:cNvSpPr txBox="1">
            <a:spLocks noChangeArrowheads="1"/>
          </p:cNvSpPr>
          <p:nvPr/>
        </p:nvSpPr>
        <p:spPr bwMode="auto">
          <a:xfrm>
            <a:off x="395288" y="6021388"/>
            <a:ext cx="6553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Fig. 4.4- Tensile </a:t>
            </a:r>
            <a:r>
              <a:rPr lang="en-US" b="1"/>
              <a:t> tests of the VVER vessel steel in vacuum vs temperature</a:t>
            </a:r>
            <a:r>
              <a:rPr lang="en-US" sz="1400" b="1">
                <a:cs typeface="Times New Roman" pitchFamily="18" charset="0"/>
              </a:rPr>
              <a:t> </a:t>
            </a:r>
            <a:endParaRPr lang="ru-RU" sz="1400" b="1">
              <a:cs typeface="Times New Roman" pitchFamily="18" charset="0"/>
            </a:endParaRPr>
          </a:p>
        </p:txBody>
      </p:sp>
      <p:sp>
        <p:nvSpPr>
          <p:cNvPr id="138246" name="Rectangle 6"/>
          <p:cNvSpPr>
            <a:spLocks noChangeArrowheads="1"/>
          </p:cNvSpPr>
          <p:nvPr/>
        </p:nvSpPr>
        <p:spPr bwMode="auto">
          <a:xfrm>
            <a:off x="2771775" y="2143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38248" name="Text Box 8"/>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38252" name="Rectangle 12"/>
          <p:cNvSpPr>
            <a:spLocks noChangeArrowheads="1"/>
          </p:cNvSpPr>
          <p:nvPr/>
        </p:nvSpPr>
        <p:spPr bwMode="auto">
          <a:xfrm>
            <a:off x="0" y="63706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449263" algn="l"/>
                <a:tab pos="900113" algn="l"/>
                <a:tab pos="990600" algn="l"/>
              </a:tabLst>
            </a:pPr>
            <a:endParaRPr lang="ru-RU" sz="2400">
              <a:latin typeface="Times New Roman" pitchFamily="18" charset="0"/>
            </a:endParaRPr>
          </a:p>
        </p:txBody>
      </p:sp>
      <p:sp>
        <p:nvSpPr>
          <p:cNvPr id="138253" name="Rectangle 13"/>
          <p:cNvSpPr>
            <a:spLocks noChangeArrowheads="1"/>
          </p:cNvSpPr>
          <p:nvPr/>
        </p:nvSpPr>
        <p:spPr bwMode="auto">
          <a:xfrm>
            <a:off x="0" y="-781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ru-RU" sz="2400">
              <a:latin typeface="Times New Roman" pitchFamily="18" charset="0"/>
            </a:endParaRPr>
          </a:p>
        </p:txBody>
      </p:sp>
      <p:sp>
        <p:nvSpPr>
          <p:cNvPr id="138255" name="Text Box 15"/>
          <p:cNvSpPr txBox="1">
            <a:spLocks noChangeArrowheads="1"/>
          </p:cNvSpPr>
          <p:nvPr/>
        </p:nvSpPr>
        <p:spPr bwMode="auto">
          <a:xfrm>
            <a:off x="539750" y="1052513"/>
            <a:ext cx="8424863" cy="287337"/>
          </a:xfrm>
          <a:prstGeom prst="rect">
            <a:avLst/>
          </a:prstGeom>
          <a:solidFill>
            <a:schemeClr val="bg1"/>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solidFill>
                  <a:srgbClr val="000000"/>
                </a:solidFill>
                <a:cs typeface="Times New Roman" pitchFamily="18" charset="0"/>
              </a:rPr>
              <a:t>Tensile Tests and Creep testing of the 15Kh2NMFA Steel in vacuum. T= 900-1200 C. Strain rate ~ 0.004 s</a:t>
            </a:r>
            <a:r>
              <a:rPr lang="en-US" b="1" baseline="30000">
                <a:solidFill>
                  <a:srgbClr val="000000"/>
                </a:solidFill>
                <a:cs typeface="Times New Roman" pitchFamily="18" charset="0"/>
              </a:rPr>
              <a:t>-1</a:t>
            </a:r>
            <a:r>
              <a:rPr lang="en-US" b="1">
                <a:solidFill>
                  <a:srgbClr val="000000"/>
                </a:solidFill>
                <a:cs typeface="Times New Roman" pitchFamily="18" charset="0"/>
              </a:rPr>
              <a:t> </a:t>
            </a:r>
            <a:endParaRPr lang="ru-RU" b="1">
              <a:solidFill>
                <a:srgbClr val="000000"/>
              </a:solidFill>
              <a:cs typeface="Times New Roman" pitchFamily="18" charset="0"/>
            </a:endParaRPr>
          </a:p>
        </p:txBody>
      </p:sp>
      <p:pic>
        <p:nvPicPr>
          <p:cNvPr id="138260" name="Picture 20" descr="Stel_Dat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3473450" cy="3260725"/>
          </a:xfrm>
          <a:prstGeom prst="rect">
            <a:avLst/>
          </a:prstGeom>
          <a:noFill/>
          <a:extLst>
            <a:ext uri="{909E8E84-426E-40DD-AFC4-6F175D3DCCD1}">
              <a14:hiddenFill xmlns:a14="http://schemas.microsoft.com/office/drawing/2010/main">
                <a:solidFill>
                  <a:srgbClr val="FFFFFF"/>
                </a:solidFill>
              </a14:hiddenFill>
            </a:ext>
          </a:extLst>
        </p:spPr>
      </p:pic>
      <p:pic>
        <p:nvPicPr>
          <p:cNvPr id="138261" name="Picture 21" descr="Stel_Dat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0" y="2636838"/>
            <a:ext cx="3282950" cy="3081337"/>
          </a:xfrm>
          <a:prstGeom prst="rect">
            <a:avLst/>
          </a:prstGeom>
          <a:noFill/>
          <a:extLst>
            <a:ext uri="{909E8E84-426E-40DD-AFC4-6F175D3DCCD1}">
              <a14:hiddenFill xmlns:a14="http://schemas.microsoft.com/office/drawing/2010/main">
                <a:solidFill>
                  <a:srgbClr val="FFFFFF"/>
                </a:solidFill>
              </a14:hiddenFill>
            </a:ext>
          </a:extLst>
        </p:spPr>
      </p:pic>
      <p:pic>
        <p:nvPicPr>
          <p:cNvPr id="138262" name="Picture 22" descr="Stel_Dat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1412875"/>
            <a:ext cx="2681287" cy="2611438"/>
          </a:xfrm>
          <a:prstGeom prst="rect">
            <a:avLst/>
          </a:prstGeom>
          <a:noFill/>
          <a:extLst>
            <a:ext uri="{909E8E84-426E-40DD-AFC4-6F175D3DCCD1}">
              <a14:hiddenFill xmlns:a14="http://schemas.microsoft.com/office/drawing/2010/main">
                <a:solidFill>
                  <a:srgbClr val="FFFFFF"/>
                </a:solidFill>
              </a14:hiddenFill>
            </a:ext>
          </a:extLst>
        </p:spPr>
      </p:pic>
      <p:sp>
        <p:nvSpPr>
          <p:cNvPr id="138263" name="Text Box 23"/>
          <p:cNvSpPr txBox="1">
            <a:spLocks noChangeArrowheads="1"/>
          </p:cNvSpPr>
          <p:nvPr/>
        </p:nvSpPr>
        <p:spPr bwMode="auto">
          <a:xfrm>
            <a:off x="684213" y="2420938"/>
            <a:ext cx="1871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Ultimate Strength</a:t>
            </a:r>
            <a:endParaRPr lang="ru-RU" sz="1400" b="1">
              <a:cs typeface="Times New Roman" pitchFamily="18" charset="0"/>
            </a:endParaRPr>
          </a:p>
        </p:txBody>
      </p:sp>
      <p:sp>
        <p:nvSpPr>
          <p:cNvPr id="138264" name="Text Box 24"/>
          <p:cNvSpPr txBox="1">
            <a:spLocks noChangeArrowheads="1"/>
          </p:cNvSpPr>
          <p:nvPr/>
        </p:nvSpPr>
        <p:spPr bwMode="auto">
          <a:xfrm>
            <a:off x="6732588" y="2276475"/>
            <a:ext cx="15128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Yield Stress</a:t>
            </a:r>
            <a:endParaRPr lang="ru-RU" sz="1400" b="1">
              <a:cs typeface="Times New Roman" pitchFamily="18" charset="0"/>
            </a:endParaRPr>
          </a:p>
        </p:txBody>
      </p:sp>
      <p:sp>
        <p:nvSpPr>
          <p:cNvPr id="138265" name="Text Box 25"/>
          <p:cNvSpPr txBox="1">
            <a:spLocks noChangeArrowheads="1"/>
          </p:cNvSpPr>
          <p:nvPr/>
        </p:nvSpPr>
        <p:spPr bwMode="auto">
          <a:xfrm>
            <a:off x="1403350" y="1557338"/>
            <a:ext cx="1584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b="1">
                <a:cs typeface="Times New Roman" pitchFamily="18" charset="0"/>
              </a:rPr>
              <a:t>Total Elongation</a:t>
            </a:r>
            <a:endParaRPr lang="ru-RU" sz="1400" b="1">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2339" name="Rectangle 3"/>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2340" name="Rectangle 4"/>
          <p:cNvSpPr>
            <a:spLocks noChangeArrowheads="1"/>
          </p:cNvSpPr>
          <p:nvPr/>
        </p:nvSpPr>
        <p:spPr bwMode="auto">
          <a:xfrm>
            <a:off x="0" y="0"/>
            <a:ext cx="9144000" cy="3860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en-US" sz="1600" b="1">
                <a:solidFill>
                  <a:schemeClr val="hlink"/>
                </a:solidFill>
                <a:effectLst>
                  <a:outerShdw blurRad="38100" dist="38100" dir="2700000" algn="tl">
                    <a:srgbClr val="C0C0C0"/>
                  </a:outerShdw>
                </a:effectLst>
              </a:rPr>
              <a:t>CONCLUSION</a:t>
            </a:r>
          </a:p>
          <a:p>
            <a:endParaRPr lang="en-US" sz="1600" b="1">
              <a:effectLst>
                <a:outerShdw blurRad="38100" dist="38100" dir="2700000" algn="tl">
                  <a:srgbClr val="C0C0C0"/>
                </a:outerShdw>
              </a:effectLst>
            </a:endParaRPr>
          </a:p>
          <a:p>
            <a:r>
              <a:rPr lang="en-US" sz="1600" b="1">
                <a:effectLst>
                  <a:outerShdw blurRad="38100" dist="38100" dir="2700000" algn="tl">
                    <a:srgbClr val="C0C0C0"/>
                  </a:outerShdw>
                </a:effectLst>
              </a:rPr>
              <a:t>1) the 1-st  test of the scale model is planned to lead during June-Sept. 2010 </a:t>
            </a:r>
            <a:r>
              <a:rPr lang="ru-RU" sz="1600" b="1">
                <a:effectLst>
                  <a:outerShdw blurRad="38100" dist="38100" dir="2700000" algn="tl">
                    <a:srgbClr val="C0C0C0"/>
                  </a:outerShdw>
                </a:effectLst>
              </a:rPr>
              <a:t>г</a:t>
            </a:r>
            <a:r>
              <a:rPr lang="en-US" sz="1600" b="1">
                <a:effectLst>
                  <a:outerShdw blurRad="38100" dist="38100" dir="2700000" algn="tl">
                    <a:srgbClr val="C0C0C0"/>
                  </a:outerShdw>
                </a:effectLst>
              </a:rPr>
              <a:t>;</a:t>
            </a:r>
          </a:p>
          <a:p>
            <a:endParaRPr lang="en-US" sz="1600" b="1">
              <a:effectLst>
                <a:outerShdw blurRad="38100" dist="38100" dir="2700000" algn="tl">
                  <a:srgbClr val="C0C0C0"/>
                </a:outerShdw>
              </a:effectLst>
            </a:endParaRPr>
          </a:p>
          <a:p>
            <a:r>
              <a:rPr lang="en-US" sz="1600" b="1">
                <a:effectLst>
                  <a:outerShdw blurRad="38100" dist="38100" dir="2700000" algn="tl">
                    <a:srgbClr val="C0C0C0"/>
                  </a:outerShdw>
                </a:effectLst>
              </a:rPr>
              <a:t>2) For successful carrying out of experiment it is necessary:</a:t>
            </a:r>
          </a:p>
          <a:p>
            <a:endParaRPr lang="en-US" sz="1600" b="1">
              <a:effectLst>
                <a:outerShdw blurRad="38100" dist="38100" dir="2700000" algn="tl">
                  <a:srgbClr val="C0C0C0"/>
                </a:outerShdw>
              </a:effectLst>
            </a:endParaRPr>
          </a:p>
          <a:p>
            <a:r>
              <a:rPr lang="en-US" sz="1600" b="1">
                <a:effectLst>
                  <a:outerShdw blurRad="38100" dist="38100" dir="2700000" algn="tl">
                    <a:srgbClr val="C0C0C0"/>
                  </a:outerShdw>
                </a:effectLst>
              </a:rPr>
              <a:t>- to develop and coordinate the test scenarios by with all interested parties (collaborators and participants of the project). </a:t>
            </a:r>
          </a:p>
          <a:p>
            <a:endParaRPr lang="en-US" sz="1600" b="1">
              <a:effectLst>
                <a:outerShdw blurRad="38100" dist="38100" dir="2700000" algn="tl">
                  <a:srgbClr val="C0C0C0"/>
                </a:outerShdw>
              </a:effectLst>
            </a:endParaRPr>
          </a:p>
          <a:p>
            <a:r>
              <a:rPr lang="en-US" sz="1600" b="1">
                <a:effectLst>
                  <a:outerShdw blurRad="38100" dist="38100" dir="2700000" algn="tl">
                    <a:srgbClr val="C0C0C0"/>
                  </a:outerShdw>
                </a:effectLst>
              </a:rPr>
              <a:t>- to carry out the pre-test calculations of the test scenarios by various settlement codes and the programs which are available at collaborators and participants of the project. It will allow to lower a risk of  the negative result (premature failure of the model, etc.) at carrying out of the scale experiment.</a:t>
            </a:r>
            <a:r>
              <a:rPr lang="en-US" b="1"/>
              <a:t> </a:t>
            </a:r>
            <a:endParaRPr lang="ru-RU" sz="1600" b="1">
              <a:solidFill>
                <a:schemeClr val="hlink"/>
              </a:solidFill>
              <a:effectLst>
                <a:outerShdw blurRad="38100" dist="38100" dir="2700000" algn="tl">
                  <a:srgbClr val="C0C0C0"/>
                </a:outerShdw>
              </a:effectLst>
            </a:endParaRPr>
          </a:p>
        </p:txBody>
      </p:sp>
      <p:sp>
        <p:nvSpPr>
          <p:cNvPr id="142341" name="Text Box 5"/>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3363" name="Rectangle 3"/>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3365" name="Text Box 5"/>
          <p:cNvSpPr txBox="1">
            <a:spLocks noChangeArrowheads="1"/>
          </p:cNvSpPr>
          <p:nvPr/>
        </p:nvSpPr>
        <p:spPr bwMode="auto">
          <a:xfrm>
            <a:off x="2411413" y="6583363"/>
            <a:ext cx="64801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43366" name="Rectangle 6"/>
          <p:cNvSpPr>
            <a:spLocks noChangeArrowheads="1"/>
          </p:cNvSpPr>
          <p:nvPr/>
        </p:nvSpPr>
        <p:spPr bwMode="auto">
          <a:xfrm>
            <a:off x="0" y="0"/>
            <a:ext cx="8964613" cy="65055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chemeClr val="hlink"/>
                </a:solidFill>
                <a:effectLst>
                  <a:outerShdw blurRad="38100" dist="38100" dir="2700000" algn="tl">
                    <a:srgbClr val="C0C0C0"/>
                  </a:outerShdw>
                </a:effectLst>
              </a:rPr>
              <a:t>Queries to ISTC and collaborators of the given Project: </a:t>
            </a:r>
          </a:p>
          <a:p>
            <a:endParaRPr lang="ru-RU" sz="1400" b="1">
              <a:effectLst>
                <a:outerShdw blurRad="38100" dist="38100" dir="2700000" algn="tl">
                  <a:srgbClr val="C0C0C0"/>
                </a:outerShdw>
              </a:effectLst>
            </a:endParaRPr>
          </a:p>
          <a:p>
            <a:r>
              <a:rPr lang="en-US" sz="1400" b="1">
                <a:effectLst>
                  <a:outerShdw blurRad="38100" dist="38100" dir="2700000" algn="tl">
                    <a:srgbClr val="C0C0C0"/>
                  </a:outerShdw>
                </a:effectLst>
              </a:rPr>
              <a:t>At present the fabrication of the 2nd and 3rd models of the vessel  seems to be not feasible without the appropriate financial support from EC countries and Rosatom.  </a:t>
            </a:r>
          </a:p>
          <a:p>
            <a:endParaRPr lang="en-US" sz="1400" b="1">
              <a:effectLst>
                <a:outerShdw blurRad="38100" dist="38100" dir="2700000" algn="tl">
                  <a:srgbClr val="C0C0C0"/>
                </a:outerShdw>
              </a:effectLst>
            </a:endParaRPr>
          </a:p>
          <a:p>
            <a:r>
              <a:rPr lang="en-US" sz="1400" b="1">
                <a:effectLst>
                  <a:outerShdw blurRad="38100" dist="38100" dir="2700000" algn="tl">
                    <a:srgbClr val="C0C0C0"/>
                  </a:outerShdw>
                </a:effectLst>
              </a:rPr>
              <a:t>Therefore, performing of the 2nd and 3rd experiments in the terms set forth in the Work plan (ending in September, 2010), is not feasible. </a:t>
            </a:r>
          </a:p>
          <a:p>
            <a:endParaRPr lang="ru-RU" sz="1400" b="1">
              <a:solidFill>
                <a:schemeClr val="hlink"/>
              </a:solidFill>
              <a:effectLst>
                <a:outerShdw blurRad="38100" dist="38100" dir="2700000" algn="tl">
                  <a:srgbClr val="C0C0C0"/>
                </a:outerShdw>
              </a:effectLst>
            </a:endParaRPr>
          </a:p>
          <a:p>
            <a:r>
              <a:rPr lang="en-US" sz="1400" b="1">
                <a:solidFill>
                  <a:schemeClr val="hlink"/>
                </a:solidFill>
                <a:effectLst>
                  <a:outerShdw blurRad="38100" dist="38100" dir="2700000" algn="tl">
                    <a:srgbClr val="C0C0C0"/>
                  </a:outerShdw>
                </a:effectLst>
              </a:rPr>
              <a:t>In this connection there are following queries:</a:t>
            </a:r>
            <a:endParaRPr lang="en-GB" sz="1400" b="1">
              <a:solidFill>
                <a:schemeClr val="hlink"/>
              </a:solidFill>
              <a:effectLst>
                <a:outerShdw blurRad="38100" dist="38100" dir="2700000" algn="tl">
                  <a:srgbClr val="C0C0C0"/>
                </a:outerShdw>
              </a:effectLst>
            </a:endParaRPr>
          </a:p>
          <a:p>
            <a:endParaRPr lang="ru-RU" sz="1400" b="1">
              <a:solidFill>
                <a:schemeClr val="hlink"/>
              </a:solidFill>
              <a:effectLst>
                <a:outerShdw blurRad="38100" dist="38100" dir="2700000" algn="tl">
                  <a:srgbClr val="C0C0C0"/>
                </a:outerShdw>
              </a:effectLst>
            </a:endParaRPr>
          </a:p>
          <a:p>
            <a:r>
              <a:rPr lang="en-GB" sz="1400" b="1">
                <a:solidFill>
                  <a:schemeClr val="hlink"/>
                </a:solidFill>
                <a:effectLst>
                  <a:outerShdw blurRad="38100" dist="38100" dir="2700000" algn="tl">
                    <a:srgbClr val="C0C0C0"/>
                  </a:outerShdw>
                </a:effectLst>
              </a:rPr>
              <a:t>Issue No.1:</a:t>
            </a:r>
          </a:p>
          <a:p>
            <a:r>
              <a:rPr lang="en-GB" sz="1400" b="1">
                <a:effectLst>
                  <a:outerShdw blurRad="38100" dist="38100" dir="2700000" algn="tl">
                    <a:srgbClr val="C0C0C0"/>
                  </a:outerShdw>
                </a:effectLst>
              </a:rPr>
              <a:t>-   Is it expedient to go on with the subsequent studies on the Project matter after the test of  the 1-st  vessel model?</a:t>
            </a:r>
          </a:p>
          <a:p>
            <a:endParaRPr lang="ru-RU" sz="1400" b="1">
              <a:solidFill>
                <a:schemeClr val="hlink"/>
              </a:solidFill>
              <a:effectLst>
                <a:outerShdw blurRad="38100" dist="38100" dir="2700000" algn="tl">
                  <a:srgbClr val="C0C0C0"/>
                </a:outerShdw>
              </a:effectLst>
            </a:endParaRPr>
          </a:p>
          <a:p>
            <a:r>
              <a:rPr lang="en-GB" sz="1400" b="1">
                <a:solidFill>
                  <a:schemeClr val="hlink"/>
                </a:solidFill>
                <a:effectLst>
                  <a:outerShdw blurRad="38100" dist="38100" dir="2700000" algn="tl">
                    <a:srgbClr val="C0C0C0"/>
                  </a:outerShdw>
                </a:effectLst>
              </a:rPr>
              <a:t>Issue No.2 (if the reply to issue No.1 is positive):</a:t>
            </a:r>
          </a:p>
          <a:p>
            <a:r>
              <a:rPr lang="ru-RU" sz="1400" b="1">
                <a:effectLst>
                  <a:outerShdw blurRad="38100" dist="38100" dir="2700000" algn="tl">
                    <a:srgbClr val="C0C0C0"/>
                  </a:outerShdw>
                </a:effectLst>
              </a:rPr>
              <a:t>-</a:t>
            </a:r>
            <a:r>
              <a:rPr lang="en-GB" sz="1400" b="1">
                <a:effectLst>
                  <a:outerShdw blurRad="38100" dist="38100" dir="2700000" algn="tl">
                    <a:srgbClr val="C0C0C0"/>
                  </a:outerShdw>
                </a:effectLst>
              </a:rPr>
              <a:t> Is an additional financial support from EU possible? Here we mean that the support is necessary both for manufacturing the vessel models (or for performing the tests of these models).</a:t>
            </a:r>
          </a:p>
          <a:p>
            <a:endParaRPr lang="en-GB" sz="1400" b="1">
              <a:effectLst>
                <a:outerShdw blurRad="38100" dist="38100" dir="2700000" algn="tl">
                  <a:srgbClr val="C0C0C0"/>
                </a:outerShdw>
              </a:effectLst>
            </a:endParaRPr>
          </a:p>
          <a:p>
            <a:r>
              <a:rPr lang="en-GB" sz="1400" b="1">
                <a:effectLst>
                  <a:outerShdw blurRad="38100" dist="38100" dir="2700000" algn="tl">
                    <a:srgbClr val="C0C0C0"/>
                  </a:outerShdw>
                </a:effectLst>
              </a:rPr>
              <a:t>The replies to the given issues are extremely necessary for the proper understanding of our further actions after performing the 1-st test of the vessel scale model. </a:t>
            </a:r>
            <a:endParaRPr lang="en-US" sz="1400" b="1">
              <a:effectLst>
                <a:outerShdw blurRad="38100" dist="38100" dir="2700000" algn="tl">
                  <a:srgbClr val="C0C0C0"/>
                </a:outerShdw>
              </a:effectLst>
            </a:endParaRPr>
          </a:p>
          <a:p>
            <a:endParaRPr lang="ru-RU" sz="1400" b="1">
              <a:effectLst>
                <a:outerShdw blurRad="38100" dist="38100" dir="2700000" algn="tl">
                  <a:srgbClr val="C0C0C0"/>
                </a:outerShdw>
              </a:effectLst>
            </a:endParaRPr>
          </a:p>
          <a:p>
            <a:r>
              <a:rPr lang="en-GB" sz="1400" b="1">
                <a:solidFill>
                  <a:schemeClr val="hlink"/>
                </a:solidFill>
                <a:effectLst>
                  <a:outerShdw blurRad="38100" dist="38100" dir="2700000" algn="tl">
                    <a:srgbClr val="C0C0C0"/>
                  </a:outerShdw>
                </a:effectLst>
              </a:rPr>
              <a:t>Issue No.</a:t>
            </a:r>
            <a:r>
              <a:rPr lang="ru-RU" sz="1400" b="1">
                <a:solidFill>
                  <a:schemeClr val="hlink"/>
                </a:solidFill>
                <a:effectLst>
                  <a:outerShdw blurRad="38100" dist="38100" dir="2700000" algn="tl">
                    <a:srgbClr val="C0C0C0"/>
                  </a:outerShdw>
                </a:effectLst>
              </a:rPr>
              <a:t>3</a:t>
            </a:r>
            <a:r>
              <a:rPr lang="en-GB" sz="1400" b="1">
                <a:solidFill>
                  <a:schemeClr val="hlink"/>
                </a:solidFill>
                <a:effectLst>
                  <a:outerShdw blurRad="38100" dist="38100" dir="2700000" algn="tl">
                    <a:srgbClr val="C0C0C0"/>
                  </a:outerShdw>
                </a:effectLst>
              </a:rPr>
              <a:t>:</a:t>
            </a:r>
          </a:p>
          <a:p>
            <a:endParaRPr lang="ru-RU" sz="1400" b="1">
              <a:effectLst>
                <a:outerShdw blurRad="38100" dist="38100" dir="2700000" algn="tl">
                  <a:srgbClr val="C0C0C0"/>
                </a:outerShdw>
              </a:effectLst>
            </a:endParaRPr>
          </a:p>
          <a:p>
            <a:r>
              <a:rPr lang="ru-RU" sz="1400" b="1">
                <a:effectLst>
                  <a:outerShdw blurRad="38100" dist="38100" dir="2700000" algn="tl">
                    <a:srgbClr val="C0C0C0"/>
                  </a:outerShdw>
                </a:effectLst>
              </a:rPr>
              <a:t>-</a:t>
            </a:r>
            <a:r>
              <a:rPr lang="en-GB" sz="1400" b="1">
                <a:effectLst>
                  <a:outerShdw blurRad="38100" dist="38100" dir="2700000" algn="tl">
                    <a:srgbClr val="C0C0C0"/>
                  </a:outerShdw>
                </a:effectLst>
              </a:rPr>
              <a:t> Is the prolongation is reasonable</a:t>
            </a:r>
            <a:r>
              <a:rPr lang="ru-RU" sz="1400" b="1">
                <a:effectLst>
                  <a:outerShdw blurRad="38100" dist="38100" dir="2700000" algn="tl">
                    <a:srgbClr val="C0C0C0"/>
                  </a:outerShdw>
                </a:effectLst>
              </a:rPr>
              <a:t> </a:t>
            </a:r>
            <a:r>
              <a:rPr lang="en-US" sz="1400" b="1">
                <a:effectLst>
                  <a:outerShdw blurRad="38100" dist="38100" dir="2700000" algn="tl">
                    <a:srgbClr val="C0C0C0"/>
                  </a:outerShdw>
                </a:effectLst>
              </a:rPr>
              <a:t>without additional financing from</a:t>
            </a:r>
            <a:r>
              <a:rPr lang="en-US" sz="1400" b="1"/>
              <a:t> ISTC</a:t>
            </a:r>
            <a:r>
              <a:rPr lang="en-GB" sz="1400" b="1">
                <a:effectLst>
                  <a:outerShdw blurRad="38100" dist="38100" dir="2700000" algn="tl">
                    <a:srgbClr val="C0C0C0"/>
                  </a:outerShdw>
                </a:effectLst>
              </a:rPr>
              <a:t>?</a:t>
            </a:r>
            <a:endParaRPr lang="ru-RU" sz="1400" b="1">
              <a:effectLst>
                <a:outerShdw blurRad="38100" dist="38100" dir="2700000" algn="tl">
                  <a:srgbClr val="C0C0C0"/>
                </a:outerShdw>
              </a:effectLst>
            </a:endParaRPr>
          </a:p>
          <a:p>
            <a:endParaRPr lang="ru-RU" sz="1400" b="1">
              <a:effectLst>
                <a:outerShdw blurRad="38100" dist="38100" dir="2700000" algn="tl">
                  <a:srgbClr val="C0C0C0"/>
                </a:outerShdw>
              </a:effectLst>
            </a:endParaRPr>
          </a:p>
          <a:p>
            <a:r>
              <a:rPr lang="en-US" sz="1400" b="1">
                <a:solidFill>
                  <a:schemeClr val="hlink"/>
                </a:solidFill>
                <a:effectLst>
                  <a:outerShdw blurRad="38100" dist="38100" dir="2700000" algn="tl">
                    <a:srgbClr val="C0C0C0"/>
                  </a:outerShdw>
                </a:effectLst>
              </a:rPr>
              <a:t>By the present moment a positive interest</a:t>
            </a:r>
            <a:r>
              <a:rPr lang="en-US" sz="1400" b="1">
                <a:effectLst>
                  <a:outerShdw blurRad="38100" dist="38100" dir="2700000" algn="tl">
                    <a:srgbClr val="C0C0C0"/>
                  </a:outerShdw>
                </a:effectLst>
              </a:rPr>
              <a:t>  in extending the activities on the subject matter of studies under the given Project has been expressed by the leading organizations of Rosatom. In case of support of the given studies by Rosatom there is a real possibility to extend these activities. 	Negotiations are under way as well as the appropriate work with the interested organizations of Rosatom concerning the given direction of studies.</a:t>
            </a:r>
            <a:endParaRPr lang="ru-RU" sz="1400" b="1">
              <a:effectLst>
                <a:outerShdw blurRad="38100" dist="38100" dir="2700000" algn="tl">
                  <a:srgbClr val="C0C0C0"/>
                </a:outerShdw>
              </a:effectLs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3095625" y="8905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1315" name="Rectangle 3"/>
          <p:cNvSpPr>
            <a:spLocks noChangeArrowheads="1"/>
          </p:cNvSpPr>
          <p:nvPr/>
        </p:nvSpPr>
        <p:spPr bwMode="auto">
          <a:xfrm>
            <a:off x="2947988" y="1619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41316" name="Rectangle 4"/>
          <p:cNvSpPr>
            <a:spLocks noChangeArrowheads="1"/>
          </p:cNvSpPr>
          <p:nvPr/>
        </p:nvSpPr>
        <p:spPr bwMode="auto">
          <a:xfrm>
            <a:off x="838200" y="1676400"/>
            <a:ext cx="77724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p>
            <a:pPr algn="ctr"/>
            <a:r>
              <a:rPr lang="ru-RU" sz="4800">
                <a:solidFill>
                  <a:schemeClr val="tx2"/>
                </a:solidFill>
                <a:effectLst>
                  <a:outerShdw blurRad="38100" dist="38100" dir="2700000" algn="tl">
                    <a:srgbClr val="FFFFFF"/>
                  </a:outerShdw>
                </a:effectLst>
                <a:latin typeface="Times New Roman" pitchFamily="18" charset="0"/>
              </a:rPr>
              <a:t>Thank You!</a:t>
            </a:r>
            <a:r>
              <a:rPr lang="ru-RU" sz="4400">
                <a:solidFill>
                  <a:schemeClr val="tx2"/>
                </a:solidFill>
                <a:effectLst>
                  <a:outerShdw blurRad="38100" dist="38100" dir="2700000" algn="tl">
                    <a:srgbClr val="FFFFFF"/>
                  </a:outerShdw>
                </a:effectLst>
                <a:latin typeface="Times New Roman" pitchFamily="18" charset="0"/>
              </a:rPr>
              <a:t/>
            </a:r>
            <a:br>
              <a:rPr lang="ru-RU" sz="4400">
                <a:solidFill>
                  <a:schemeClr val="tx2"/>
                </a:solidFill>
                <a:effectLst>
                  <a:outerShdw blurRad="38100" dist="38100" dir="2700000" algn="tl">
                    <a:srgbClr val="FFFFFF"/>
                  </a:outerShdw>
                </a:effectLst>
                <a:latin typeface="Times New Roman" pitchFamily="18" charset="0"/>
              </a:rPr>
            </a:br>
            <a:r>
              <a:rPr lang="ru-RU" sz="4400">
                <a:solidFill>
                  <a:schemeClr val="tx2"/>
                </a:solidFill>
                <a:effectLst>
                  <a:outerShdw blurRad="38100" dist="38100" dir="2700000" algn="tl">
                    <a:srgbClr val="FFFFFF"/>
                  </a:outerShdw>
                </a:effectLst>
                <a:latin typeface="Times New Roman" pitchFamily="18" charset="0"/>
              </a:rPr>
              <a:t/>
            </a:r>
            <a:br>
              <a:rPr lang="ru-RU" sz="4400">
                <a:solidFill>
                  <a:schemeClr val="tx2"/>
                </a:solidFill>
                <a:effectLst>
                  <a:outerShdw blurRad="38100" dist="38100" dir="2700000" algn="tl">
                    <a:srgbClr val="FFFFFF"/>
                  </a:outerShdw>
                </a:effectLst>
                <a:latin typeface="Times New Roman" pitchFamily="18" charset="0"/>
              </a:rPr>
            </a:br>
            <a:r>
              <a:rPr lang="ru-RU" sz="4400">
                <a:solidFill>
                  <a:schemeClr val="tx2"/>
                </a:solidFill>
                <a:effectLst>
                  <a:outerShdw blurRad="38100" dist="38100" dir="2700000" algn="tl">
                    <a:srgbClr val="FFFFFF"/>
                  </a:outerShdw>
                </a:effectLst>
                <a:latin typeface="Times New Roman" pitchFamily="18" charset="0"/>
              </a:rPr>
              <a:t/>
            </a:r>
            <a:br>
              <a:rPr lang="ru-RU" sz="4400">
                <a:solidFill>
                  <a:schemeClr val="tx2"/>
                </a:solidFill>
                <a:effectLst>
                  <a:outerShdw blurRad="38100" dist="38100" dir="2700000" algn="tl">
                    <a:srgbClr val="FFFFFF"/>
                  </a:outerShdw>
                </a:effectLst>
                <a:latin typeface="Times New Roman" pitchFamily="18" charset="0"/>
              </a:rPr>
            </a:br>
            <a:r>
              <a:rPr lang="ru-RU" sz="4400">
                <a:solidFill>
                  <a:schemeClr val="tx2"/>
                </a:solidFill>
                <a:effectLst>
                  <a:outerShdw blurRad="38100" dist="38100" dir="2700000" algn="tl">
                    <a:srgbClr val="FFFFFF"/>
                  </a:outerShdw>
                </a:effectLst>
                <a:latin typeface="Times New Roman" pitchFamily="18" charset="0"/>
              </a:rPr>
              <a:t>End</a:t>
            </a:r>
          </a:p>
        </p:txBody>
      </p:sp>
      <p:sp>
        <p:nvSpPr>
          <p:cNvPr id="141317" name="Text Box 5"/>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ph type="title"/>
          </p:nvPr>
        </p:nvSpPr>
        <p:spPr>
          <a:xfrm>
            <a:off x="457200" y="152400"/>
            <a:ext cx="7772400" cy="609600"/>
          </a:xfrm>
          <a:noFill/>
          <a:ln/>
        </p:spPr>
        <p:txBody>
          <a:bodyPr/>
          <a:lstStyle/>
          <a:p>
            <a:r>
              <a:rPr lang="ru-RU" sz="2400" b="1">
                <a:solidFill>
                  <a:schemeClr val="hlink"/>
                </a:solidFill>
                <a:effectLst>
                  <a:outerShdw blurRad="38100" dist="38100" dir="2700000" algn="tl">
                    <a:srgbClr val="000000"/>
                  </a:outerShdw>
                </a:effectLst>
              </a:rPr>
              <a:t>The project efforts are focused on the following problems:</a:t>
            </a:r>
          </a:p>
        </p:txBody>
      </p:sp>
      <p:sp>
        <p:nvSpPr>
          <p:cNvPr id="5123" name="Rectangle 3"/>
          <p:cNvSpPr>
            <a:spLocks noChangeArrowheads="1"/>
          </p:cNvSpPr>
          <p:nvPr>
            <p:ph type="body" idx="1"/>
          </p:nvPr>
        </p:nvSpPr>
        <p:spPr>
          <a:xfrm>
            <a:off x="457200" y="762000"/>
            <a:ext cx="7924800" cy="4724400"/>
          </a:xfrm>
          <a:noFill/>
          <a:ln/>
        </p:spPr>
        <p:txBody>
          <a:bodyPr/>
          <a:lstStyle/>
          <a:p>
            <a:r>
              <a:rPr kumimoji="0" lang="ru-RU" sz="1800" b="0"/>
              <a:t>- the designing and construction of the test facility for test examinations of the VVER-440 vessel scale models on the conditions which correspond to SA in the VVER;</a:t>
            </a:r>
          </a:p>
          <a:p>
            <a:r>
              <a:rPr kumimoji="0" lang="ru-RU" sz="1800" b="0"/>
              <a:t>- manufacturing of the VVER-440 reactor vessel scale models (scale 1:5) . Material and technology, as well as thermal treatment have to correspond the same conditions of the regular VVER vessels manufacturing;</a:t>
            </a:r>
          </a:p>
          <a:p>
            <a:r>
              <a:rPr kumimoji="0" lang="ru-RU" sz="1800" b="0"/>
              <a:t>- pursuance of the material creep test experiments with samples from the VVER vessel steel on the time range 2-50 h and temperature range 700 - 1200 C to receive the creep data for refinement of the constitutive creep model and ordinary mechanical characteristics of this steel;</a:t>
            </a:r>
          </a:p>
          <a:p>
            <a:r>
              <a:rPr lang="ru-RU" sz="1800"/>
              <a:t>- </a:t>
            </a:r>
            <a:r>
              <a:rPr kumimoji="0" lang="ru-RU" sz="1800" b="0"/>
              <a:t>the carrying out the scale experiments with VVER vessel models on the high-temperature heat-up and creep deformation of the vessel;</a:t>
            </a:r>
          </a:p>
          <a:p>
            <a:r>
              <a:rPr kumimoji="0" lang="ru-RU" sz="1800" b="0"/>
              <a:t>- the mathematical treatment and analysis of scale experiments, carrying out the numerical pre- and post-test structural analyses of scale experiments with vessel models</a:t>
            </a:r>
          </a:p>
        </p:txBody>
      </p:sp>
      <p:sp>
        <p:nvSpPr>
          <p:cNvPr id="5126" name="Text Box 6"/>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535488" y="1700213"/>
            <a:ext cx="4608512" cy="4319587"/>
          </a:xfrm>
        </p:spPr>
        <p:txBody>
          <a:bodyPr/>
          <a:lstStyle/>
          <a:p>
            <a:pPr marL="0" indent="0">
              <a:lnSpc>
                <a:spcPct val="90000"/>
              </a:lnSpc>
            </a:pPr>
            <a:r>
              <a:rPr kumimoji="0" lang="en-US" sz="1800" b="0"/>
              <a:t>Experimental test facility IVRSA-VVER (Investigation of the Vessel Rupture during Severe Accident on the VVERs) is intended for thermomechanical tests of scale models of the VVER reactor vessels in the conditions simulating a stage of SA in reactor installations with VVER, when the molten fragments of the core accumulate in the lower head of the reactor vessel.</a:t>
            </a:r>
          </a:p>
          <a:p>
            <a:pPr marL="0" indent="0">
              <a:lnSpc>
                <a:spcPct val="90000"/>
              </a:lnSpc>
            </a:pPr>
            <a:endParaRPr kumimoji="0" lang="en-US" sz="1800" b="0"/>
          </a:p>
          <a:p>
            <a:pPr marL="0" indent="0">
              <a:lnSpc>
                <a:spcPct val="90000"/>
              </a:lnSpc>
            </a:pPr>
            <a:r>
              <a:rPr kumimoji="0" lang="en-US" sz="1800" b="0"/>
              <a:t>The test facility consists of a protective casing, an auxiliary premise for placing of auxiliary systems, system of the model heating, water and gas systems, video monitoring system, and also data acquisition system (DAS). </a:t>
            </a:r>
          </a:p>
          <a:p>
            <a:pPr marL="0" indent="0">
              <a:lnSpc>
                <a:spcPct val="90000"/>
              </a:lnSpc>
              <a:buFont typeface="Wingdings" pitchFamily="2" charset="2"/>
              <a:buNone/>
            </a:pPr>
            <a:endParaRPr kumimoji="0" lang="ru-RU" sz="1800" b="0"/>
          </a:p>
        </p:txBody>
      </p:sp>
      <p:sp>
        <p:nvSpPr>
          <p:cNvPr id="118787" name="Text Box 3"/>
          <p:cNvSpPr txBox="1">
            <a:spLocks noChangeArrowheads="1"/>
          </p:cNvSpPr>
          <p:nvPr/>
        </p:nvSpPr>
        <p:spPr bwMode="auto">
          <a:xfrm>
            <a:off x="179388" y="188913"/>
            <a:ext cx="8640762" cy="112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1800" b="1">
                <a:solidFill>
                  <a:schemeClr val="hlink"/>
                </a:solidFill>
              </a:rPr>
              <a:t>1</a:t>
            </a:r>
            <a:r>
              <a:rPr kumimoji="0" lang="en-US" sz="2400" b="1">
                <a:solidFill>
                  <a:schemeClr val="hlink"/>
                </a:solidFill>
                <a:latin typeface="Times New Roman" pitchFamily="18" charset="0"/>
              </a:rPr>
              <a:t>. </a:t>
            </a:r>
            <a:r>
              <a:rPr kumimoji="0" lang="ru-RU" sz="2200" b="1">
                <a:solidFill>
                  <a:schemeClr val="hlink"/>
                </a:solidFill>
                <a:effectLst>
                  <a:outerShdw blurRad="38100" dist="38100" dir="2700000" algn="tl">
                    <a:srgbClr val="000000"/>
                  </a:outerShdw>
                </a:effectLst>
                <a:latin typeface="Times New Roman" pitchFamily="18" charset="0"/>
              </a:rPr>
              <a:t>Task “А”:</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D</a:t>
            </a:r>
            <a:r>
              <a:rPr kumimoji="0" lang="ru-RU" sz="2200" b="1">
                <a:solidFill>
                  <a:schemeClr val="hlink"/>
                </a:solidFill>
                <a:latin typeface="Times New Roman" pitchFamily="18" charset="0"/>
              </a:rPr>
              <a:t>evelopment and manufacturing of the experimental test facility and supporting systems for the VVER scale vessel models testing</a:t>
            </a:r>
            <a:r>
              <a:rPr kumimoji="0" lang="en-US" sz="2200" b="1">
                <a:solidFill>
                  <a:schemeClr val="hlink"/>
                </a:solidFill>
                <a:latin typeface="Times New Roman" pitchFamily="18" charset="0"/>
              </a:rPr>
              <a:t> (1)</a:t>
            </a:r>
            <a:endParaRPr lang="ru-RU" sz="2400" b="1">
              <a:solidFill>
                <a:schemeClr val="hlink"/>
              </a:solidFill>
              <a:latin typeface="Times New Roman" pitchFamily="18" charset="0"/>
            </a:endParaRPr>
          </a:p>
        </p:txBody>
      </p:sp>
      <p:sp>
        <p:nvSpPr>
          <p:cNvPr id="118788" name="Rectangle 4"/>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8790" name="Rectangle 6"/>
          <p:cNvSpPr>
            <a:spLocks noChangeArrowheads="1"/>
          </p:cNvSpPr>
          <p:nvPr/>
        </p:nvSpPr>
        <p:spPr bwMode="auto">
          <a:xfrm>
            <a:off x="0" y="5229225"/>
            <a:ext cx="44878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Fig.1.1 – </a:t>
            </a:r>
            <a:r>
              <a:rPr kumimoji="0" lang="en-US" b="1"/>
              <a:t>The sketch of the </a:t>
            </a:r>
            <a:r>
              <a:rPr lang="en-US" b="1">
                <a:cs typeface="Times New Roman" pitchFamily="18" charset="0"/>
              </a:rPr>
              <a:t>IVRSA experimental test facility</a:t>
            </a:r>
            <a:r>
              <a:rPr lang="en-US" sz="1000" b="1"/>
              <a:t> </a:t>
            </a:r>
          </a:p>
        </p:txBody>
      </p:sp>
      <p:sp>
        <p:nvSpPr>
          <p:cNvPr id="118791" name="Text Box 7"/>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pic>
        <p:nvPicPr>
          <p:cNvPr id="11879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349500"/>
            <a:ext cx="3744912" cy="2808288"/>
          </a:xfrm>
          <a:prstGeom prst="rect">
            <a:avLst/>
          </a:prstGeom>
          <a:noFill/>
          <a:extLst>
            <a:ext uri="{909E8E84-426E-40DD-AFC4-6F175D3DCCD1}">
              <a14:hiddenFill xmlns:a14="http://schemas.microsoft.com/office/drawing/2010/main">
                <a:solidFill>
                  <a:srgbClr val="3366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body" idx="1"/>
          </p:nvPr>
        </p:nvSpPr>
        <p:spPr>
          <a:xfrm>
            <a:off x="395288" y="5445125"/>
            <a:ext cx="7200900" cy="431800"/>
          </a:xfrm>
        </p:spPr>
        <p:txBody>
          <a:bodyPr/>
          <a:lstStyle/>
          <a:p>
            <a:pPr marL="0" indent="0">
              <a:lnSpc>
                <a:spcPct val="80000"/>
              </a:lnSpc>
            </a:pPr>
            <a:r>
              <a:rPr kumimoji="0" lang="en-US" sz="1400">
                <a:cs typeface="Times New Roman" pitchFamily="18" charset="0"/>
              </a:rPr>
              <a:t>Status: Erection of the IVRSA experimental test facility and auxiliary systems (electric, water, gas, DAS) are completed now</a:t>
            </a:r>
            <a:endParaRPr kumimoji="0" lang="ru-RU" sz="1400">
              <a:cs typeface="Times New Roman" pitchFamily="18" charset="0"/>
            </a:endParaRPr>
          </a:p>
        </p:txBody>
      </p:sp>
      <p:sp>
        <p:nvSpPr>
          <p:cNvPr id="119811" name="Text Box 3"/>
          <p:cNvSpPr txBox="1">
            <a:spLocks noChangeArrowheads="1"/>
          </p:cNvSpPr>
          <p:nvPr/>
        </p:nvSpPr>
        <p:spPr bwMode="auto">
          <a:xfrm>
            <a:off x="179388" y="188913"/>
            <a:ext cx="87852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1800" b="1">
                <a:solidFill>
                  <a:schemeClr val="hlink"/>
                </a:solidFill>
              </a:rPr>
              <a:t>1. </a:t>
            </a:r>
            <a:r>
              <a:rPr kumimoji="0" lang="ru-RU" sz="1800" b="1">
                <a:solidFill>
                  <a:schemeClr val="hlink"/>
                </a:solidFill>
                <a:effectLst>
                  <a:outerShdw blurRad="38100" dist="38100" dir="2700000" algn="tl">
                    <a:srgbClr val="000000"/>
                  </a:outerShdw>
                </a:effectLst>
              </a:rPr>
              <a:t>Task “А”:</a:t>
            </a:r>
            <a:r>
              <a:rPr kumimoji="0" lang="ru-RU" sz="1800" b="1">
                <a:solidFill>
                  <a:schemeClr val="hlink"/>
                </a:solidFill>
              </a:rPr>
              <a:t> </a:t>
            </a:r>
            <a:r>
              <a:rPr kumimoji="0" lang="en-US" sz="2000" b="1">
                <a:solidFill>
                  <a:schemeClr val="hlink"/>
                </a:solidFill>
                <a:latin typeface="Times New Roman" pitchFamily="18" charset="0"/>
              </a:rPr>
              <a:t>D</a:t>
            </a:r>
            <a:r>
              <a:rPr kumimoji="0" lang="ru-RU" sz="2000" b="1">
                <a:solidFill>
                  <a:schemeClr val="hlink"/>
                </a:solidFill>
                <a:latin typeface="Times New Roman" pitchFamily="18" charset="0"/>
              </a:rPr>
              <a:t>evelopment and manufacturing of the experimental test facility and supporting systems for the VVER scale vessel models testing</a:t>
            </a:r>
            <a:r>
              <a:rPr kumimoji="0" lang="en-US" sz="2000" b="1">
                <a:solidFill>
                  <a:schemeClr val="hlink"/>
                </a:solidFill>
                <a:latin typeface="Times New Roman" pitchFamily="18" charset="0"/>
              </a:rPr>
              <a:t> (2)</a:t>
            </a:r>
            <a:endParaRPr lang="ru-RU" sz="2000" b="1">
              <a:solidFill>
                <a:schemeClr val="hlink"/>
              </a:solidFill>
              <a:latin typeface="Times New Roman" pitchFamily="18" charset="0"/>
            </a:endParaRPr>
          </a:p>
        </p:txBody>
      </p:sp>
      <p:sp>
        <p:nvSpPr>
          <p:cNvPr id="119812" name="Rectangle 4"/>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19814" name="Rectangle 6"/>
          <p:cNvSpPr>
            <a:spLocks noChangeArrowheads="1"/>
          </p:cNvSpPr>
          <p:nvPr/>
        </p:nvSpPr>
        <p:spPr bwMode="auto">
          <a:xfrm>
            <a:off x="468313" y="4508500"/>
            <a:ext cx="41767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Fig.1.2 – IVRSA experimental test facility</a:t>
            </a:r>
            <a:r>
              <a:rPr lang="en-US" sz="1000"/>
              <a:t> </a:t>
            </a:r>
            <a:r>
              <a:rPr lang="en-US" b="1"/>
              <a:t>(March, 2010)</a:t>
            </a:r>
          </a:p>
        </p:txBody>
      </p:sp>
      <p:sp>
        <p:nvSpPr>
          <p:cNvPr id="119815" name="Text Box 7"/>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pic>
        <p:nvPicPr>
          <p:cNvPr id="119816" name="Picture 8" descr="Изображение 0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484313"/>
            <a:ext cx="4267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7" name="Picture 9" descr="Изображение 1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338" y="2565400"/>
            <a:ext cx="33782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3906" name="Rectangle 2"/>
          <p:cNvSpPr>
            <a:spLocks noGrp="1" noChangeArrowheads="1"/>
          </p:cNvSpPr>
          <p:nvPr>
            <p:ph type="body" idx="1"/>
          </p:nvPr>
        </p:nvSpPr>
        <p:spPr>
          <a:xfrm>
            <a:off x="250825" y="4724400"/>
            <a:ext cx="8424863" cy="1584325"/>
          </a:xfrm>
        </p:spPr>
        <p:txBody>
          <a:bodyPr/>
          <a:lstStyle/>
          <a:p>
            <a:pPr marL="0" indent="0">
              <a:lnSpc>
                <a:spcPct val="80000"/>
              </a:lnSpc>
            </a:pPr>
            <a:r>
              <a:rPr lang="en-US" sz="1600" i="1"/>
              <a:t>During the project implementation some designs of the vessel model have been developed.</a:t>
            </a:r>
          </a:p>
          <a:p>
            <a:pPr marL="0" indent="0">
              <a:lnSpc>
                <a:spcPct val="80000"/>
              </a:lnSpc>
            </a:pPr>
            <a:r>
              <a:rPr lang="en-US" sz="1600" i="1"/>
              <a:t>A design of the vessel model, presented in fig. 2.1, was developed as a base variant. In this construction the cylindrical course, the bottom and the flange of the vessel model have been made of the VVER vessel steel 15Kh2NMFA.  </a:t>
            </a:r>
          </a:p>
          <a:p>
            <a:pPr marL="0" indent="0">
              <a:lnSpc>
                <a:spcPct val="80000"/>
              </a:lnSpc>
            </a:pPr>
            <a:r>
              <a:rPr lang="en-US" sz="1600" i="1"/>
              <a:t>In connection with economic conditions which have developed in Russia in 2008-2009, manufacturing of the given model construction has been suspended. </a:t>
            </a:r>
            <a:endParaRPr lang="ru-RU" sz="1600" i="1"/>
          </a:p>
        </p:txBody>
      </p:sp>
      <p:sp>
        <p:nvSpPr>
          <p:cNvPr id="123907" name="Text Box 3"/>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(1)</a:t>
            </a:r>
            <a:endParaRPr lang="ru-RU" sz="2200" b="1">
              <a:solidFill>
                <a:schemeClr val="hlink"/>
              </a:solidFill>
              <a:latin typeface="Times New Roman" pitchFamily="18" charset="0"/>
            </a:endParaRPr>
          </a:p>
        </p:txBody>
      </p:sp>
      <p:sp>
        <p:nvSpPr>
          <p:cNvPr id="123908" name="Rectangle 4"/>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23909" name="Rectangle 5"/>
          <p:cNvSpPr>
            <a:spLocks noChangeArrowheads="1"/>
          </p:cNvSpPr>
          <p:nvPr/>
        </p:nvSpPr>
        <p:spPr bwMode="auto">
          <a:xfrm>
            <a:off x="250825" y="3933825"/>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Fig.2.1 – design </a:t>
            </a:r>
            <a:r>
              <a:rPr lang="en-US" b="1"/>
              <a:t>of the vessel scale model. Var. #1 (“Base variant”)</a:t>
            </a:r>
          </a:p>
        </p:txBody>
      </p:sp>
      <p:sp>
        <p:nvSpPr>
          <p:cNvPr id="123910" name="Text Box 6"/>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23911" name="Rectangle 7"/>
          <p:cNvSpPr>
            <a:spLocks noChangeArrowheads="1"/>
          </p:cNvSpPr>
          <p:nvPr/>
        </p:nvSpPr>
        <p:spPr bwMode="auto">
          <a:xfrm>
            <a:off x="3708400" y="1158875"/>
            <a:ext cx="5256213"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indent="457200" algn="just">
              <a:buClr>
                <a:schemeClr val="accent2"/>
              </a:buClr>
              <a:buSzPct val="150000"/>
              <a:buFontTx/>
              <a:buChar char="•"/>
            </a:pPr>
            <a:r>
              <a:rPr lang="en-US" sz="1400" b="1"/>
              <a:t>The object of investigations in the present project is the model of the VVER-440 reactor vessel (lower part) on scale ~1:5. </a:t>
            </a:r>
          </a:p>
          <a:p>
            <a:pPr indent="457200" algn="just">
              <a:buClr>
                <a:schemeClr val="accent2"/>
              </a:buClr>
              <a:buSzPct val="150000"/>
              <a:buFontTx/>
              <a:buChar char="•"/>
            </a:pPr>
            <a:endParaRPr lang="en-US" sz="1400" b="1"/>
          </a:p>
          <a:p>
            <a:pPr indent="457200" algn="just">
              <a:buClr>
                <a:schemeClr val="accent2"/>
              </a:buClr>
              <a:buSzPct val="150000"/>
              <a:buFontTx/>
              <a:buChar char="•"/>
            </a:pPr>
            <a:r>
              <a:rPr lang="en-US" sz="1400" b="1"/>
              <a:t>The material and technological features of scale models manufacturing should correspond as much as possible to the manufacturing technique of original VVER vessels. First of all, the following is meant herein:</a:t>
            </a:r>
            <a:endParaRPr lang="ru-RU" sz="1400" b="1"/>
          </a:p>
          <a:p>
            <a:pPr indent="457200" algn="just">
              <a:buClr>
                <a:schemeClr val="accent2"/>
              </a:buClr>
              <a:buSzPct val="150000"/>
            </a:pPr>
            <a:endParaRPr lang="en-US" sz="1400" b="1"/>
          </a:p>
          <a:p>
            <a:pPr indent="457200" algn="just">
              <a:buClr>
                <a:schemeClr val="accent2"/>
              </a:buClr>
              <a:buSzPct val="150000"/>
            </a:pPr>
            <a:r>
              <a:rPr lang="en-US" sz="1400" b="1"/>
              <a:t>- the material of the vessel model is the original VVER vessel steel (15Kh2NMFA);</a:t>
            </a:r>
            <a:endParaRPr lang="ru-RU" sz="1400" b="1"/>
          </a:p>
          <a:p>
            <a:pPr indent="457200" algn="just">
              <a:buClr>
                <a:schemeClr val="accent2"/>
              </a:buClr>
              <a:buSzPct val="150000"/>
            </a:pPr>
            <a:endParaRPr lang="en-US" sz="1400" b="1"/>
          </a:p>
          <a:p>
            <a:pPr indent="457200" algn="just">
              <a:buClr>
                <a:schemeClr val="accent2"/>
              </a:buClr>
              <a:buSzPct val="150000"/>
            </a:pPr>
            <a:r>
              <a:rPr lang="en-US" sz="1400" b="1"/>
              <a:t>- the technique of manufacturing of the vessel model components (manufacturing of forgings for steel bars of cylindrical course) and heat treatment should correspond to standard technique of the VVER vessels manufacturing.</a:t>
            </a:r>
          </a:p>
        </p:txBody>
      </p:sp>
      <p:pic>
        <p:nvPicPr>
          <p:cNvPr id="123912" name="Picture 8" descr="Vessel1_4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765175"/>
            <a:ext cx="20161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9" descr="Var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25538"/>
            <a:ext cx="1508125" cy="2590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0" y="4724400"/>
            <a:ext cx="9144000" cy="1728788"/>
          </a:xfrm>
          <a:solidFill>
            <a:schemeClr val="bg1"/>
          </a:solidFill>
          <a:ln/>
        </p:spPr>
        <p:txBody>
          <a:bodyPr/>
          <a:lstStyle/>
          <a:p>
            <a:pPr marL="0" indent="0"/>
            <a:r>
              <a:rPr lang="en-US" sz="1400"/>
              <a:t>The  designs of the vessel scale model (Var. #2 … #4) are presented on fig. 2.2-2.4. These constructions of the vessel model are more simplified in comparison with a Var. #1</a:t>
            </a:r>
            <a:r>
              <a:rPr lang="ru-RU" sz="1400"/>
              <a:t>. </a:t>
            </a:r>
            <a:endParaRPr lang="en-US" sz="1400"/>
          </a:p>
          <a:p>
            <a:pPr marL="0" indent="0"/>
            <a:r>
              <a:rPr lang="ru-RU" sz="1400"/>
              <a:t>Unlike a basic construction (fig. </a:t>
            </a:r>
            <a:r>
              <a:rPr lang="en-US" sz="1400"/>
              <a:t>2</a:t>
            </a:r>
            <a:r>
              <a:rPr lang="ru-RU" sz="1400"/>
              <a:t>.1) in these constructions the VVER vessel steel is used only for those components of the construction (cylindrical course</a:t>
            </a:r>
            <a:r>
              <a:rPr lang="en-US" sz="1400"/>
              <a:t> or</a:t>
            </a:r>
            <a:r>
              <a:rPr lang="ru-RU" sz="1400"/>
              <a:t> the bottom) which will be investigated during tests. </a:t>
            </a:r>
            <a:endParaRPr lang="en-US" sz="1400"/>
          </a:p>
          <a:p>
            <a:pPr marL="0" indent="0"/>
            <a:r>
              <a:rPr lang="ru-RU" sz="1400"/>
              <a:t>Less critical components of the construction (the flange, </a:t>
            </a:r>
            <a:r>
              <a:rPr lang="en-US" sz="1400"/>
              <a:t>etc.</a:t>
            </a:r>
            <a:r>
              <a:rPr lang="ru-RU" sz="1400"/>
              <a:t>) are supposed to be made of a cheaper steel (Steel 20, 22K). Besides, the vertical sizes of the model variants </a:t>
            </a:r>
            <a:r>
              <a:rPr lang="en-US" sz="1400"/>
              <a:t>#</a:t>
            </a:r>
            <a:r>
              <a:rPr lang="ru-RU" sz="1400"/>
              <a:t>2 </a:t>
            </a:r>
            <a:r>
              <a:rPr lang="en-US" sz="1400"/>
              <a:t>..</a:t>
            </a:r>
            <a:r>
              <a:rPr lang="ru-RU" sz="1400"/>
              <a:t> </a:t>
            </a:r>
            <a:r>
              <a:rPr lang="en-US" sz="1400"/>
              <a:t>#</a:t>
            </a:r>
            <a:r>
              <a:rPr lang="ru-RU" sz="1400"/>
              <a:t> 4 are much less than corresponding sizes of construction </a:t>
            </a:r>
            <a:r>
              <a:rPr lang="en-US" sz="1400"/>
              <a:t>#</a:t>
            </a:r>
            <a:r>
              <a:rPr lang="ru-RU" sz="1400"/>
              <a:t>1, that also reduces total weight of the VVER vessel steel in the model construction. </a:t>
            </a:r>
            <a:endParaRPr lang="en-US" sz="1400"/>
          </a:p>
        </p:txBody>
      </p:sp>
      <p:sp>
        <p:nvSpPr>
          <p:cNvPr id="125955" name="Text Box 3"/>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(2)</a:t>
            </a:r>
            <a:endParaRPr lang="ru-RU" sz="2200" b="1">
              <a:solidFill>
                <a:schemeClr val="hlink"/>
              </a:solidFill>
              <a:latin typeface="Times New Roman" pitchFamily="18" charset="0"/>
            </a:endParaRPr>
          </a:p>
        </p:txBody>
      </p:sp>
      <p:sp>
        <p:nvSpPr>
          <p:cNvPr id="125956" name="Rectangle 4"/>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25957" name="Rectangle 5"/>
          <p:cNvSpPr>
            <a:spLocks noChangeArrowheads="1"/>
          </p:cNvSpPr>
          <p:nvPr/>
        </p:nvSpPr>
        <p:spPr bwMode="auto">
          <a:xfrm>
            <a:off x="179388" y="4005263"/>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Fig.2.2 – </a:t>
            </a:r>
            <a:r>
              <a:rPr lang="en-US" b="1"/>
              <a:t>Var. #2 of the  vessel scale model </a:t>
            </a:r>
            <a:r>
              <a:rPr lang="en-US" b="1">
                <a:cs typeface="Times New Roman" pitchFamily="18" charset="0"/>
              </a:rPr>
              <a:t>design</a:t>
            </a:r>
            <a:endParaRPr lang="en-US" b="1"/>
          </a:p>
        </p:txBody>
      </p:sp>
      <p:sp>
        <p:nvSpPr>
          <p:cNvPr id="125958" name="Text Box 6"/>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pic>
        <p:nvPicPr>
          <p:cNvPr id="125960" name="Picture 8" descr="modl0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908050"/>
            <a:ext cx="2713037" cy="289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961" name="Picture 9" descr="VVR44_Vr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6238" y="765175"/>
            <a:ext cx="26416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963" name="Rectangle 11"/>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25962" name="Object 10"/>
          <p:cNvGraphicFramePr>
            <a:graphicFrameLocks noChangeAspect="1"/>
          </p:cNvGraphicFramePr>
          <p:nvPr/>
        </p:nvGraphicFramePr>
        <p:xfrm>
          <a:off x="5651500" y="765175"/>
          <a:ext cx="3213100" cy="3597275"/>
        </p:xfrm>
        <a:graphic>
          <a:graphicData uri="http://schemas.openxmlformats.org/presentationml/2006/ole">
            <mc:AlternateContent xmlns:mc="http://schemas.openxmlformats.org/markup-compatibility/2006">
              <mc:Choice xmlns:v="urn:schemas-microsoft-com:vml" Requires="v">
                <p:oleObj spid="_x0000_s125966" r:id="rId5" imgW="11372850" imgH="7343775" progId="AutoCAD.Drawing.16">
                  <p:embed/>
                </p:oleObj>
              </mc:Choice>
              <mc:Fallback>
                <p:oleObj r:id="rId5" imgW="11372850" imgH="7343775" progId="AutoCAD.Drawing.16">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l="25008" t="32796" r="42322" b="10588"/>
                      <a:stretch>
                        <a:fillRect/>
                      </a:stretch>
                    </p:blipFill>
                    <p:spPr bwMode="auto">
                      <a:xfrm>
                        <a:off x="5651500" y="765175"/>
                        <a:ext cx="3213100" cy="3597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5964" name="Rectangle 12"/>
          <p:cNvSpPr>
            <a:spLocks noChangeArrowheads="1"/>
          </p:cNvSpPr>
          <p:nvPr/>
        </p:nvSpPr>
        <p:spPr bwMode="auto">
          <a:xfrm>
            <a:off x="2916238" y="4292600"/>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Fig.2.3 – </a:t>
            </a:r>
            <a:r>
              <a:rPr lang="en-US" b="1"/>
              <a:t>Var. #3 of the  vessel scale model </a:t>
            </a:r>
            <a:r>
              <a:rPr lang="en-US" b="1">
                <a:cs typeface="Times New Roman" pitchFamily="18" charset="0"/>
              </a:rPr>
              <a:t>design</a:t>
            </a:r>
            <a:endParaRPr lang="en-US" b="1"/>
          </a:p>
        </p:txBody>
      </p:sp>
      <p:sp>
        <p:nvSpPr>
          <p:cNvPr id="125965" name="Rectangle 13"/>
          <p:cNvSpPr>
            <a:spLocks noChangeArrowheads="1"/>
          </p:cNvSpPr>
          <p:nvPr/>
        </p:nvSpPr>
        <p:spPr bwMode="auto">
          <a:xfrm>
            <a:off x="5795963" y="4292600"/>
            <a:ext cx="2447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Fig.2.4 – </a:t>
            </a:r>
            <a:r>
              <a:rPr lang="en-US" b="1"/>
              <a:t>Var. #4 of the  vessel scale model </a:t>
            </a:r>
            <a:r>
              <a:rPr lang="en-US" b="1">
                <a:cs typeface="Times New Roman" pitchFamily="18" charset="0"/>
              </a:rPr>
              <a:t>design</a:t>
            </a:r>
            <a:endParaRPr lang="en-US"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Text Box 3"/>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(3)</a:t>
            </a:r>
            <a:endParaRPr lang="ru-RU" sz="2200" b="1">
              <a:solidFill>
                <a:schemeClr val="hlink"/>
              </a:solidFill>
              <a:latin typeface="Times New Roman" pitchFamily="18" charset="0"/>
            </a:endParaRPr>
          </a:p>
        </p:txBody>
      </p:sp>
      <p:sp>
        <p:nvSpPr>
          <p:cNvPr id="126980" name="Rectangle 4"/>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26982" name="Text Box 6"/>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26985" name="Rectangle 9"/>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126986" name="Object 10"/>
          <p:cNvGraphicFramePr>
            <a:graphicFrameLocks noChangeAspect="1"/>
          </p:cNvGraphicFramePr>
          <p:nvPr/>
        </p:nvGraphicFramePr>
        <p:xfrm>
          <a:off x="0" y="692150"/>
          <a:ext cx="5338763" cy="5976938"/>
        </p:xfrm>
        <a:graphic>
          <a:graphicData uri="http://schemas.openxmlformats.org/presentationml/2006/ole">
            <mc:AlternateContent xmlns:mc="http://schemas.openxmlformats.org/markup-compatibility/2006">
              <mc:Choice xmlns:v="urn:schemas-microsoft-com:vml" Requires="v">
                <p:oleObj spid="_x0000_s126991" r:id="rId3" imgW="11372850" imgH="7343775" progId="AutoCAD.Drawing.16">
                  <p:embed/>
                </p:oleObj>
              </mc:Choice>
              <mc:Fallback>
                <p:oleObj r:id="rId3" imgW="11372850" imgH="7343775" progId="AutoCAD.Drawing.16">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l="25008" t="32796" r="42322" b="10588"/>
                      <a:stretch>
                        <a:fillRect/>
                      </a:stretch>
                    </p:blipFill>
                    <p:spPr bwMode="auto">
                      <a:xfrm>
                        <a:off x="0" y="692150"/>
                        <a:ext cx="5338763" cy="5976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6988" name="Rectangle 12"/>
          <p:cNvSpPr>
            <a:spLocks noChangeArrowheads="1"/>
          </p:cNvSpPr>
          <p:nvPr/>
        </p:nvSpPr>
        <p:spPr bwMode="auto">
          <a:xfrm>
            <a:off x="5148263" y="6092825"/>
            <a:ext cx="38163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Fig.2.5 – </a:t>
            </a:r>
            <a:r>
              <a:rPr lang="en-US" b="1"/>
              <a:t>Var. #4 of the  vessel scale model </a:t>
            </a:r>
            <a:r>
              <a:rPr lang="en-US" b="1">
                <a:cs typeface="Times New Roman" pitchFamily="18" charset="0"/>
              </a:rPr>
              <a:t>design</a:t>
            </a:r>
            <a:endParaRPr lang="en-US" b="1"/>
          </a:p>
        </p:txBody>
      </p:sp>
      <p:sp>
        <p:nvSpPr>
          <p:cNvPr id="126990" name="Rectangle 14"/>
          <p:cNvSpPr>
            <a:spLocks noChangeArrowheads="1"/>
          </p:cNvSpPr>
          <p:nvPr/>
        </p:nvSpPr>
        <p:spPr bwMode="auto">
          <a:xfrm>
            <a:off x="5003800" y="765175"/>
            <a:ext cx="4140200" cy="4981575"/>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600" b="1">
                <a:solidFill>
                  <a:schemeClr val="tx2"/>
                </a:solidFill>
                <a:latin typeface="Times New Roman" pitchFamily="18" charset="0"/>
              </a:rPr>
              <a:t>It was decided to start development and manufacturing of a simplified scale model construction the (Var. #4,  fig. 2.5).</a:t>
            </a:r>
            <a:r>
              <a:rPr lang="en-US" sz="1600">
                <a:solidFill>
                  <a:schemeClr val="accent1"/>
                </a:solidFill>
                <a:latin typeface="Times New Roman" pitchFamily="18" charset="0"/>
              </a:rPr>
              <a:t> </a:t>
            </a:r>
          </a:p>
          <a:p>
            <a:pPr algn="just"/>
            <a:endParaRPr lang="en-US" sz="1600">
              <a:solidFill>
                <a:schemeClr val="accent1"/>
              </a:solidFill>
              <a:latin typeface="Times New Roman" pitchFamily="18" charset="0"/>
            </a:endParaRPr>
          </a:p>
          <a:p>
            <a:pPr algn="just"/>
            <a:r>
              <a:rPr lang="en-US" sz="1600">
                <a:latin typeface="Times New Roman" pitchFamily="18" charset="0"/>
              </a:rPr>
              <a:t>This decision is justified because it is planned in the scheduled experiment to study heating and deformation of the model cylindrical part. In this vessel model the VVER steel (15Kh2NMFA) is used for the cylindrical course of the vessel. The bottom of model is  made of the Steel 20.</a:t>
            </a:r>
            <a:endParaRPr lang="ru-RU" sz="1600">
              <a:latin typeface="Times New Roman" pitchFamily="18" charset="0"/>
            </a:endParaRPr>
          </a:p>
          <a:p>
            <a:pPr algn="just"/>
            <a:endParaRPr lang="en-US" sz="1600">
              <a:latin typeface="Times New Roman" pitchFamily="18" charset="0"/>
            </a:endParaRPr>
          </a:p>
          <a:p>
            <a:pPr algn="just"/>
            <a:r>
              <a:rPr lang="en-US" sz="1600" b="1">
                <a:latin typeface="Times New Roman" pitchFamily="18" charset="0"/>
              </a:rPr>
              <a:t>Features of the given vessel model design  are the following:</a:t>
            </a:r>
            <a:endParaRPr lang="ru-RU" sz="1600" b="1">
              <a:latin typeface="Times New Roman" pitchFamily="18" charset="0"/>
            </a:endParaRPr>
          </a:p>
          <a:p>
            <a:pPr algn="just">
              <a:buClr>
                <a:schemeClr val="accent2"/>
              </a:buClr>
              <a:buSzPct val="170000"/>
              <a:buFontTx/>
              <a:buChar char="•"/>
            </a:pPr>
            <a:r>
              <a:rPr lang="en-US" sz="1600">
                <a:latin typeface="Times New Roman" pitchFamily="18" charset="0"/>
              </a:rPr>
              <a:t>there is a thermal insulation an internal surfaces of the bottom and cover. It will lead to decreasing of  the thermal action from the heater to model construction.</a:t>
            </a:r>
            <a:r>
              <a:rPr lang="ru-RU" sz="1600">
                <a:latin typeface="Times New Roman" pitchFamily="18" charset="0"/>
              </a:rPr>
              <a:t> </a:t>
            </a:r>
          </a:p>
          <a:p>
            <a:pPr algn="just">
              <a:buClr>
                <a:schemeClr val="accent2"/>
              </a:buClr>
              <a:buSzPct val="170000"/>
              <a:buFontTx/>
              <a:buChar char="•"/>
            </a:pPr>
            <a:r>
              <a:rPr lang="en-US" sz="1600">
                <a:latin typeface="Times New Roman" pitchFamily="18" charset="0"/>
              </a:rPr>
              <a:t> presence of water cooling of a cover and the top part of the model.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179388" y="188913"/>
            <a:ext cx="878522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2"/>
              </a:buClr>
              <a:buSzPct val="80000"/>
              <a:buFont typeface="Wingdings" pitchFamily="2" charset="2"/>
              <a:buChar char="l"/>
            </a:pPr>
            <a:r>
              <a:rPr kumimoji="0" lang="en-US" sz="2200" b="1">
                <a:solidFill>
                  <a:schemeClr val="hlink"/>
                </a:solidFill>
                <a:latin typeface="Times New Roman" pitchFamily="18" charset="0"/>
              </a:rPr>
              <a:t>2. </a:t>
            </a:r>
            <a:r>
              <a:rPr kumimoji="0" lang="ru-RU" sz="2200" b="1">
                <a:solidFill>
                  <a:schemeClr val="hlink"/>
                </a:solidFill>
                <a:effectLst>
                  <a:outerShdw blurRad="38100" dist="38100" dir="2700000" algn="tl">
                    <a:srgbClr val="000000"/>
                  </a:outerShdw>
                </a:effectLst>
                <a:latin typeface="Times New Roman" pitchFamily="18" charset="0"/>
              </a:rPr>
              <a:t>Task “</a:t>
            </a:r>
            <a:r>
              <a:rPr kumimoji="0" lang="en-US" sz="2200" b="1">
                <a:solidFill>
                  <a:schemeClr val="hlink"/>
                </a:solidFill>
                <a:effectLst>
                  <a:outerShdw blurRad="38100" dist="38100" dir="2700000" algn="tl">
                    <a:srgbClr val="000000"/>
                  </a:outerShdw>
                </a:effectLst>
                <a:latin typeface="Times New Roman" pitchFamily="18" charset="0"/>
              </a:rPr>
              <a:t>B</a:t>
            </a:r>
            <a:r>
              <a:rPr kumimoji="0" lang="ru-RU" sz="2200" b="1">
                <a:solidFill>
                  <a:schemeClr val="hlink"/>
                </a:solidFill>
                <a:effectLst>
                  <a:outerShdw blurRad="38100" dist="38100" dir="2700000" algn="tl">
                    <a:srgbClr val="000000"/>
                  </a:outerShdw>
                </a:effectLst>
                <a:latin typeface="Times New Roman" pitchFamily="18" charset="0"/>
              </a:rPr>
              <a:t>”:</a:t>
            </a:r>
            <a:r>
              <a:rPr kumimoji="0" lang="ru-RU" sz="2200" b="1">
                <a:solidFill>
                  <a:schemeClr val="hlink"/>
                </a:solidFill>
                <a:latin typeface="Times New Roman" pitchFamily="18" charset="0"/>
              </a:rPr>
              <a:t> </a:t>
            </a:r>
            <a:r>
              <a:rPr kumimoji="0" lang="en-US" sz="2200" b="1">
                <a:solidFill>
                  <a:schemeClr val="hlink"/>
                </a:solidFill>
                <a:latin typeface="Times New Roman" pitchFamily="18" charset="0"/>
              </a:rPr>
              <a:t>Experimental VVER-440  vessel scale model (4). </a:t>
            </a:r>
          </a:p>
        </p:txBody>
      </p:sp>
      <p:sp>
        <p:nvSpPr>
          <p:cNvPr id="128003" name="Rectangle 3"/>
          <p:cNvSpPr>
            <a:spLocks noChangeArrowheads="1"/>
          </p:cNvSpPr>
          <p:nvPr/>
        </p:nvSpPr>
        <p:spPr bwMode="auto">
          <a:xfrm>
            <a:off x="1719263" y="15287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de-DE"/>
          </a:p>
        </p:txBody>
      </p:sp>
      <p:sp>
        <p:nvSpPr>
          <p:cNvPr id="128004" name="Text Box 4"/>
          <p:cNvSpPr txBox="1">
            <a:spLocks noChangeArrowheads="1"/>
          </p:cNvSpPr>
          <p:nvPr/>
        </p:nvSpPr>
        <p:spPr bwMode="auto">
          <a:xfrm>
            <a:off x="2484438" y="6381750"/>
            <a:ext cx="6480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GB" b="1">
                <a:solidFill>
                  <a:srgbClr val="9900CC"/>
                </a:solidFill>
              </a:rPr>
              <a:t>ISTC Project #3635.</a:t>
            </a:r>
            <a:r>
              <a:rPr lang="en-GB"/>
              <a:t> </a:t>
            </a:r>
            <a:r>
              <a:rPr lang="en-GB" b="1">
                <a:solidFill>
                  <a:srgbClr val="9900CC"/>
                </a:solidFill>
                <a:cs typeface="Arial" charset="0"/>
              </a:rPr>
              <a:t>17</a:t>
            </a:r>
            <a:r>
              <a:rPr lang="en-GB" b="1" baseline="30000">
                <a:solidFill>
                  <a:srgbClr val="9900CC"/>
                </a:solidFill>
                <a:cs typeface="Arial" charset="0"/>
              </a:rPr>
              <a:t>th</a:t>
            </a:r>
            <a:r>
              <a:rPr lang="en-GB" b="1">
                <a:solidFill>
                  <a:srgbClr val="9900CC"/>
                </a:solidFill>
                <a:cs typeface="Arial" charset="0"/>
              </a:rPr>
              <a:t> CEG-SAM meeting, Madrid, CIEMAT</a:t>
            </a:r>
            <a:r>
              <a:rPr lang="en-US" b="1">
                <a:solidFill>
                  <a:srgbClr val="9900CC"/>
                </a:solidFill>
                <a:cs typeface="Times New Roman" pitchFamily="18" charset="0"/>
              </a:rPr>
              <a:t>,</a:t>
            </a:r>
            <a:r>
              <a:rPr lang="ru-RU" b="1">
                <a:solidFill>
                  <a:srgbClr val="9900CC"/>
                </a:solidFill>
                <a:cs typeface="Arial" charset="0"/>
              </a:rPr>
              <a:t> </a:t>
            </a:r>
            <a:r>
              <a:rPr lang="en-US" b="1">
                <a:solidFill>
                  <a:srgbClr val="9900CC"/>
                </a:solidFill>
                <a:cs typeface="Arial" charset="0"/>
              </a:rPr>
              <a:t>Spain</a:t>
            </a:r>
            <a:r>
              <a:rPr lang="en-GB" b="1">
                <a:solidFill>
                  <a:srgbClr val="9900CC"/>
                </a:solidFill>
                <a:cs typeface="Arial" charset="0"/>
              </a:rPr>
              <a:t>, March</a:t>
            </a:r>
            <a:r>
              <a:rPr lang="en-US" b="1">
                <a:solidFill>
                  <a:srgbClr val="9900CC"/>
                </a:solidFill>
                <a:cs typeface="Times New Roman" pitchFamily="18" charset="0"/>
              </a:rPr>
              <a:t> 29-31, 2010</a:t>
            </a:r>
            <a:r>
              <a:rPr lang="ru-RU" b="1">
                <a:solidFill>
                  <a:srgbClr val="9900CC"/>
                </a:solidFill>
                <a:cs typeface="Arial" charset="0"/>
              </a:rPr>
              <a:t> </a:t>
            </a:r>
          </a:p>
        </p:txBody>
      </p:sp>
      <p:sp>
        <p:nvSpPr>
          <p:cNvPr id="128005" name="Rectangle 5"/>
          <p:cNvSpPr>
            <a:spLocks noChangeArrowheads="1"/>
          </p:cNvSpPr>
          <p:nvPr/>
        </p:nvSpPr>
        <p:spPr bwMode="auto">
          <a:xfrm>
            <a:off x="0" y="171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sp>
        <p:nvSpPr>
          <p:cNvPr id="128007" name="Rectangle 7"/>
          <p:cNvSpPr>
            <a:spLocks noChangeArrowheads="1"/>
          </p:cNvSpPr>
          <p:nvPr/>
        </p:nvSpPr>
        <p:spPr bwMode="auto">
          <a:xfrm>
            <a:off x="5651500" y="5876925"/>
            <a:ext cx="3311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a:cs typeface="Times New Roman" pitchFamily="18" charset="0"/>
              </a:rPr>
              <a:t>Fig.2.6 – </a:t>
            </a:r>
            <a:r>
              <a:rPr lang="en-US"/>
              <a:t> </a:t>
            </a:r>
            <a:r>
              <a:rPr lang="en-US" b="1"/>
              <a:t>Preparation and machining of the</a:t>
            </a:r>
          </a:p>
          <a:p>
            <a:r>
              <a:rPr lang="en-US" b="1"/>
              <a:t> vessel  models from the billet</a:t>
            </a:r>
            <a:r>
              <a:rPr lang="ru-RU"/>
              <a:t> </a:t>
            </a:r>
            <a:endParaRPr lang="en-US"/>
          </a:p>
        </p:txBody>
      </p:sp>
      <p:pic>
        <p:nvPicPr>
          <p:cNvPr id="128009" name="Picture 9" descr="Изображение 0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5175"/>
            <a:ext cx="3278188"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0" name="Picture 10" descr="Изображение 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313" y="908050"/>
            <a:ext cx="3249612"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2" name="Picture 12" descr="Modl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24175"/>
            <a:ext cx="5292725"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3" name="Rectangle 13"/>
          <p:cNvSpPr>
            <a:spLocks noChangeArrowheads="1"/>
          </p:cNvSpPr>
          <p:nvPr/>
        </p:nvSpPr>
        <p:spPr bwMode="auto">
          <a:xfrm>
            <a:off x="5940425" y="1447800"/>
            <a:ext cx="3024188" cy="400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sz="1600" b="1"/>
              <a:t>The billet from 15Kh2NMFA steel is used for the manufacturing of the vessel model (fig. 2.6).  </a:t>
            </a:r>
          </a:p>
          <a:p>
            <a:pPr algn="just"/>
            <a:endParaRPr lang="en-US" sz="1600" b="1"/>
          </a:p>
          <a:p>
            <a:pPr algn="just"/>
            <a:r>
              <a:rPr lang="en-US" sz="1600" b="1"/>
              <a:t>After thermal</a:t>
            </a:r>
            <a:r>
              <a:rPr lang="en-US" sz="1600"/>
              <a:t> </a:t>
            </a:r>
            <a:r>
              <a:rPr lang="en-US" sz="1600" b="1"/>
              <a:t>treatment and of the vessel model, the final mechanical treatments will be carried out.</a:t>
            </a:r>
            <a:endParaRPr lang="ru-RU" sz="1600" b="1"/>
          </a:p>
          <a:p>
            <a:pPr algn="just"/>
            <a:endParaRPr lang="en-US" sz="1600" b="1"/>
          </a:p>
          <a:p>
            <a:pPr algn="just"/>
            <a:r>
              <a:rPr lang="en-US" sz="1600" b="1"/>
              <a:t>Planned date of the model manufacturing completion: 10-th quarter (the April-May, 2010). </a:t>
            </a:r>
          </a:p>
          <a:p>
            <a:pPr algn="just"/>
            <a:endParaRPr lang="en-US" sz="1600" b="1"/>
          </a:p>
          <a:p>
            <a:pPr algn="just"/>
            <a:endParaRPr lang="en-US" sz="1600" b="1"/>
          </a:p>
        </p:txBody>
      </p:sp>
      <p:sp>
        <p:nvSpPr>
          <p:cNvPr id="128016" name="Rectangle 16"/>
          <p:cNvSpPr>
            <a:spLocks noChangeArrowheads="1"/>
          </p:cNvSpPr>
          <p:nvPr/>
        </p:nvSpPr>
        <p:spPr bwMode="auto">
          <a:xfrm>
            <a:off x="3059113" y="620713"/>
            <a:ext cx="5616575" cy="336550"/>
          </a:xfrm>
          <a:prstGeom prst="rect">
            <a:avLst/>
          </a:prstGeom>
          <a:solidFill>
            <a:schemeClr val="bg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a:solidFill>
                  <a:schemeClr val="hlink"/>
                </a:solidFill>
              </a:rPr>
              <a:t>The main stages of the vessel model manufacturing</a:t>
            </a:r>
            <a:endParaRPr lang="ru-RU" sz="1600"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Оформление по умолчанию">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1"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Оформление по умолчанию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Files\Office97\Шаблоны\Дизайны презентаций\Современный.pot</Template>
  <TotalTime>0</TotalTime>
  <Words>2980</Words>
  <Application>Microsoft Office PowerPoint</Application>
  <PresentationFormat>Bildschirmpräsentation (4:3)</PresentationFormat>
  <Paragraphs>240</Paragraphs>
  <Slides>23</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23</vt:i4>
      </vt:variant>
    </vt:vector>
  </HeadingPairs>
  <TitlesOfParts>
    <vt:vector size="29" baseType="lpstr">
      <vt:lpstr>Times New Roman</vt:lpstr>
      <vt:lpstr>Arial</vt:lpstr>
      <vt:lpstr>Wingdings</vt:lpstr>
      <vt:lpstr>GreekC</vt:lpstr>
      <vt:lpstr>Оформление по умолчанию</vt:lpstr>
      <vt:lpstr>AutoCAD.Drawing.16</vt:lpstr>
      <vt:lpstr>ISTC Project «Scale experimental investigation of the thermal and structural integrity of the VVER Pressure Vessel Lower Head in severe accident» (#3635) </vt:lpstr>
      <vt:lpstr>Collaborators:</vt:lpstr>
      <vt:lpstr>The project efforts are focused on the following problems: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4. The Task “D”: The manufacturing and material creep testing of the samples from VVER vessel steel and material property creep testing of the samples cut from the tested VVER vessel models (1)</vt:lpstr>
      <vt:lpstr>4. The Task “D”:  The manufacturing and material creep testing of the samples from VVER vessel steel and material property creep testing of the samples cut from the tested VVER vessel models (2)</vt:lpstr>
      <vt:lpstr>4. The Task “D”:  The manufacturing and material creep testing of the samples from VVER vessel steel and material property creep testing of the samples cut from the tested VVER vessel models (3)</vt:lpstr>
      <vt:lpstr>4. The Task “D”:  The manufacturing and material creep testing of the samples from VVER vessel steel and material property creep testing of the samples cut from the tested VVER vessel models (4)</vt:lpstr>
      <vt:lpstr>4. The Task “D”:  The manufacturing and material creep testing of the samples from VVER vessel steel and material property creep testing of the samples cut from the tested VVER vessel models (4)</vt:lpstr>
      <vt:lpstr>PowerPoint-Präsentation</vt:lpstr>
      <vt:lpstr>PowerPoint-Präsentation</vt:lpstr>
      <vt:lpstr>PowerPoint-Präsentation</vt:lpstr>
    </vt:vector>
  </TitlesOfParts>
  <Company>F7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ISTC Project «Scale experimental investigation of the thermal and structural integrity of the VVER pressure vessel Lower Head in severe accident» (#3635)</dc:title>
  <dc:creator>lok</dc:creator>
  <cp:lastModifiedBy>Peters, Ursula</cp:lastModifiedBy>
  <cp:revision>685</cp:revision>
  <dcterms:created xsi:type="dcterms:W3CDTF">2007-09-09T17:51:07Z</dcterms:created>
  <dcterms:modified xsi:type="dcterms:W3CDTF">2012-10-12T07:44:44Z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escription0">
    <vt:lpwstr>Status report on ISTC Project #3635 «Scale experimental investigation of the thermal and structural integrity of the VVER Pressure Vessel Lower Head in severe accident»</vt:lpwstr>
  </property>
</Properties>
</file>