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304" r:id="rId2"/>
    <p:sldId id="492" r:id="rId3"/>
    <p:sldId id="489" r:id="rId4"/>
    <p:sldId id="491" r:id="rId5"/>
    <p:sldId id="475" r:id="rId6"/>
    <p:sldId id="497" r:id="rId7"/>
    <p:sldId id="502" r:id="rId8"/>
    <p:sldId id="415" r:id="rId9"/>
    <p:sldId id="472" r:id="rId10"/>
    <p:sldId id="495" r:id="rId11"/>
    <p:sldId id="496" r:id="rId12"/>
    <p:sldId id="503" r:id="rId13"/>
    <p:sldId id="498" r:id="rId14"/>
    <p:sldId id="499" r:id="rId15"/>
    <p:sldId id="501" r:id="rId16"/>
    <p:sldId id="493" r:id="rId17"/>
  </p:sldIdLst>
  <p:sldSz cx="9144000" cy="6858000" type="screen4x3"/>
  <p:notesSz cx="6854825" cy="9750425"/>
  <p:defaultTextStyle>
    <a:defPPr>
      <a:defRPr lang="en-US"/>
    </a:defPPr>
    <a:lvl1pPr algn="l" rtl="0" fontAlgn="base">
      <a:spcBef>
        <a:spcPct val="20000"/>
      </a:spcBef>
      <a:spcAft>
        <a:spcPct val="0"/>
      </a:spcAft>
      <a:buClr>
        <a:schemeClr val="hlink"/>
      </a:buClr>
      <a:buSzPct val="65000"/>
      <a:buFont typeface="Wingdings" pitchFamily="2" charset="2"/>
      <a:defRPr kern="1200">
        <a:solidFill>
          <a:schemeClr val="bg2"/>
        </a:solidFill>
        <a:latin typeface="Arial"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defRPr kern="1200">
        <a:solidFill>
          <a:schemeClr val="bg2"/>
        </a:solidFill>
        <a:latin typeface="Arial"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defRPr kern="1200">
        <a:solidFill>
          <a:schemeClr val="bg2"/>
        </a:solidFill>
        <a:latin typeface="Arial"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defRPr kern="1200">
        <a:solidFill>
          <a:schemeClr val="bg2"/>
        </a:solidFill>
        <a:latin typeface="Arial"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defRPr kern="1200">
        <a:solidFill>
          <a:schemeClr val="bg2"/>
        </a:solidFill>
        <a:latin typeface="Arial" pitchFamily="34" charset="0"/>
        <a:ea typeface="+mn-ea"/>
        <a:cs typeface="+mn-cs"/>
      </a:defRPr>
    </a:lvl5pPr>
    <a:lvl6pPr marL="2286000" algn="l" defTabSz="914400" rtl="0" eaLnBrk="1" latinLnBrk="0" hangingPunct="1">
      <a:defRPr kern="1200">
        <a:solidFill>
          <a:schemeClr val="bg2"/>
        </a:solidFill>
        <a:latin typeface="Arial" pitchFamily="34" charset="0"/>
        <a:ea typeface="+mn-ea"/>
        <a:cs typeface="+mn-cs"/>
      </a:defRPr>
    </a:lvl6pPr>
    <a:lvl7pPr marL="2743200" algn="l" defTabSz="914400" rtl="0" eaLnBrk="1" latinLnBrk="0" hangingPunct="1">
      <a:defRPr kern="1200">
        <a:solidFill>
          <a:schemeClr val="bg2"/>
        </a:solidFill>
        <a:latin typeface="Arial" pitchFamily="34" charset="0"/>
        <a:ea typeface="+mn-ea"/>
        <a:cs typeface="+mn-cs"/>
      </a:defRPr>
    </a:lvl7pPr>
    <a:lvl8pPr marL="3200400" algn="l" defTabSz="914400" rtl="0" eaLnBrk="1" latinLnBrk="0" hangingPunct="1">
      <a:defRPr kern="1200">
        <a:solidFill>
          <a:schemeClr val="bg2"/>
        </a:solidFill>
        <a:latin typeface="Arial" pitchFamily="34" charset="0"/>
        <a:ea typeface="+mn-ea"/>
        <a:cs typeface="+mn-cs"/>
      </a:defRPr>
    </a:lvl8pPr>
    <a:lvl9pPr marL="3657600" algn="l" defTabSz="914400" rtl="0" eaLnBrk="1" latinLnBrk="0" hangingPunct="1">
      <a:defRPr kern="1200">
        <a:solidFill>
          <a:schemeClr val="bg2"/>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33"/>
    <a:srgbClr val="6666FF"/>
    <a:srgbClr val="006666"/>
    <a:srgbClr val="003399"/>
    <a:srgbClr val="009999"/>
    <a:srgbClr val="800080"/>
    <a:srgbClr val="CCE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96663" autoAdjust="0"/>
  </p:normalViewPr>
  <p:slideViewPr>
    <p:cSldViewPr>
      <p:cViewPr>
        <p:scale>
          <a:sx n="75" d="100"/>
          <a:sy n="75" d="100"/>
        </p:scale>
        <p:origin x="-1733"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6" d="100"/>
          <a:sy n="36" d="100"/>
        </p:scale>
        <p:origin x="-1578" y="-72"/>
      </p:cViewPr>
      <p:guideLst>
        <p:guide orient="horz" pos="3071"/>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0213"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endParaRPr lang="ru-RU"/>
          </a:p>
        </p:txBody>
      </p:sp>
      <p:sp>
        <p:nvSpPr>
          <p:cNvPr id="78851" name="Rectangle 3"/>
          <p:cNvSpPr>
            <a:spLocks noGrp="1" noChangeArrowheads="1"/>
          </p:cNvSpPr>
          <p:nvPr>
            <p:ph type="dt" sz="quarter" idx="1"/>
          </p:nvPr>
        </p:nvSpPr>
        <p:spPr bwMode="auto">
          <a:xfrm>
            <a:off x="3884613" y="0"/>
            <a:ext cx="2970212"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endParaRPr lang="ru-RU"/>
          </a:p>
        </p:txBody>
      </p:sp>
      <p:sp>
        <p:nvSpPr>
          <p:cNvPr id="78852" name="Rectangle 4"/>
          <p:cNvSpPr>
            <a:spLocks noGrp="1" noChangeArrowheads="1"/>
          </p:cNvSpPr>
          <p:nvPr>
            <p:ph type="ftr" sz="quarter" idx="2"/>
          </p:nvPr>
        </p:nvSpPr>
        <p:spPr bwMode="auto">
          <a:xfrm>
            <a:off x="0" y="9259888"/>
            <a:ext cx="2970213"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endParaRPr lang="ru-RU"/>
          </a:p>
        </p:txBody>
      </p:sp>
      <p:sp>
        <p:nvSpPr>
          <p:cNvPr id="78853" name="Rectangle 5"/>
          <p:cNvSpPr>
            <a:spLocks noGrp="1" noChangeArrowheads="1"/>
          </p:cNvSpPr>
          <p:nvPr>
            <p:ph type="sldNum" sz="quarter" idx="3"/>
          </p:nvPr>
        </p:nvSpPr>
        <p:spPr bwMode="auto">
          <a:xfrm>
            <a:off x="3884613" y="9259888"/>
            <a:ext cx="2970212"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fld id="{0DE3843B-CFD9-492B-9816-32B1FC7E04F5}" type="slidenum">
              <a:rPr lang="ru-RU"/>
              <a:pPr/>
              <a:t>‹Nr.›</a:t>
            </a:fld>
            <a:endParaRPr lang="ru-RU"/>
          </a:p>
        </p:txBody>
      </p:sp>
    </p:spTree>
    <p:extLst>
      <p:ext uri="{BB962C8B-B14F-4D97-AF65-F5344CB8AC3E}">
        <p14:creationId xmlns:p14="http://schemas.microsoft.com/office/powerpoint/2010/main" val="1203521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0213"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endParaRPr lang="ru-RU"/>
          </a:p>
        </p:txBody>
      </p:sp>
      <p:sp>
        <p:nvSpPr>
          <p:cNvPr id="23555" name="Rectangle 3"/>
          <p:cNvSpPr>
            <a:spLocks noGrp="1" noChangeArrowheads="1"/>
          </p:cNvSpPr>
          <p:nvPr>
            <p:ph type="dt" idx="1"/>
          </p:nvPr>
        </p:nvSpPr>
        <p:spPr bwMode="auto">
          <a:xfrm>
            <a:off x="3884613" y="0"/>
            <a:ext cx="2970212"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endParaRPr lang="ru-RU"/>
          </a:p>
        </p:txBody>
      </p:sp>
      <p:sp>
        <p:nvSpPr>
          <p:cNvPr id="23556" name="Rectangle 4"/>
          <p:cNvSpPr>
            <a:spLocks noChangeArrowheads="1" noTextEdit="1"/>
          </p:cNvSpPr>
          <p:nvPr>
            <p:ph type="sldImg" idx="2"/>
          </p:nvPr>
        </p:nvSpPr>
        <p:spPr bwMode="auto">
          <a:xfrm>
            <a:off x="992188" y="731838"/>
            <a:ext cx="4875212" cy="36560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914400" y="4630738"/>
            <a:ext cx="5026025"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3558" name="Rectangle 6"/>
          <p:cNvSpPr>
            <a:spLocks noGrp="1" noChangeArrowheads="1"/>
          </p:cNvSpPr>
          <p:nvPr>
            <p:ph type="ftr" sz="quarter" idx="4"/>
          </p:nvPr>
        </p:nvSpPr>
        <p:spPr bwMode="auto">
          <a:xfrm>
            <a:off x="0" y="9259888"/>
            <a:ext cx="2970213"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endParaRPr lang="ru-RU"/>
          </a:p>
        </p:txBody>
      </p:sp>
      <p:sp>
        <p:nvSpPr>
          <p:cNvPr id="23559" name="Rectangle 7"/>
          <p:cNvSpPr>
            <a:spLocks noGrp="1" noChangeArrowheads="1"/>
          </p:cNvSpPr>
          <p:nvPr>
            <p:ph type="sldNum" sz="quarter" idx="5"/>
          </p:nvPr>
        </p:nvSpPr>
        <p:spPr bwMode="auto">
          <a:xfrm>
            <a:off x="3884613" y="9259888"/>
            <a:ext cx="2970212"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fld id="{C52A80AC-3744-49C3-A7BE-83EAB77BD333}" type="slidenum">
              <a:rPr lang="ru-RU"/>
              <a:pPr/>
              <a:t>‹Nr.›</a:t>
            </a:fld>
            <a:endParaRPr lang="ru-RU"/>
          </a:p>
        </p:txBody>
      </p:sp>
    </p:spTree>
    <p:extLst>
      <p:ext uri="{BB962C8B-B14F-4D97-AF65-F5344CB8AC3E}">
        <p14:creationId xmlns:p14="http://schemas.microsoft.com/office/powerpoint/2010/main" val="24002707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57FD2-FCAC-4801-BE12-7D769F012E95}" type="slidenum">
              <a:rPr lang="ru-RU"/>
              <a:pPr/>
              <a:t>1</a:t>
            </a:fld>
            <a:endParaRPr lang="ru-RU"/>
          </a:p>
        </p:txBody>
      </p:sp>
      <p:sp>
        <p:nvSpPr>
          <p:cNvPr id="104450" name="Rectangle 2"/>
          <p:cNvSpPr>
            <a:spLocks noChangeArrowheads="1"/>
          </p:cNvSpPr>
          <p:nvPr>
            <p:ph type="sldImg"/>
          </p:nvPr>
        </p:nvSpPr>
        <p:spPr bwMode="auto">
          <a:xfrm>
            <a:off x="992188" y="731838"/>
            <a:ext cx="4875212" cy="3656012"/>
          </a:xfrm>
          <a:prstGeom prst="rect">
            <a:avLst/>
          </a:prstGeom>
          <a:solidFill>
            <a:srgbClr val="FFFFFF"/>
          </a:solidFill>
          <a:ln>
            <a:solidFill>
              <a:srgbClr val="000000"/>
            </a:solidFill>
            <a:miter lim="800000"/>
            <a:headEnd/>
            <a:tailEnd/>
          </a:ln>
        </p:spPr>
      </p:sp>
      <p:sp>
        <p:nvSpPr>
          <p:cNvPr id="104451" name="Rectangle 3"/>
          <p:cNvSpPr>
            <a:spLocks noChangeArrowheads="1"/>
          </p:cNvSpPr>
          <p:nvPr>
            <p:ph type="body" idx="1"/>
          </p:nvPr>
        </p:nvSpPr>
        <p:spPr bwMode="auto">
          <a:xfrm>
            <a:off x="914400" y="4630738"/>
            <a:ext cx="5026025" cy="4387850"/>
          </a:xfrm>
          <a:prstGeom prst="rect">
            <a:avLst/>
          </a:prstGeom>
          <a:solidFill>
            <a:srgbClr val="FFFFFF"/>
          </a:solidFill>
          <a:ln>
            <a:solidFill>
              <a:srgbClr val="000000"/>
            </a:solidFill>
            <a:miter lim="800000"/>
            <a:headEnd/>
            <a:tailEnd/>
          </a:ln>
        </p:spPr>
        <p:txBody>
          <a:bodyPr/>
          <a:lstStyle/>
          <a:p>
            <a:r>
              <a:rPr lang="en-US"/>
              <a:t>Dear coleegs!!! I’d like to introduse you </a:t>
            </a:r>
            <a:r>
              <a:rPr lang="en-US" altLang="ko-KR">
                <a:solidFill>
                  <a:schemeClr val="accent1"/>
                </a:solidFill>
                <a:effectLst>
                  <a:outerShdw blurRad="38100" dist="38100" dir="2700000" algn="tl">
                    <a:srgbClr val="C0C0C0"/>
                  </a:outerShdw>
                </a:effectLst>
                <a:ea typeface="굴림" pitchFamily="34" charset="-127"/>
              </a:rPr>
              <a:t>Final report on the ISTC </a:t>
            </a:r>
            <a:r>
              <a:rPr lang="en-US">
                <a:solidFill>
                  <a:schemeClr val="accent1"/>
                </a:solidFill>
                <a:effectLst>
                  <a:outerShdw blurRad="38100" dist="38100" dir="2700000" algn="tl">
                    <a:srgbClr val="C0C0C0"/>
                  </a:outerShdw>
                </a:effectLst>
              </a:rPr>
              <a:t>project #3690 “Fuel assemblies behaviour under severe accident top quenching conditions in the PARAMETER-SF test series” </a:t>
            </a:r>
          </a:p>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75CA1-9A8B-473F-A565-634C2182CDF5}" type="slidenum">
              <a:rPr lang="ru-RU"/>
              <a:pPr/>
              <a:t>10</a:t>
            </a:fld>
            <a:endParaRPr lang="ru-RU"/>
          </a:p>
        </p:txBody>
      </p:sp>
      <p:sp>
        <p:nvSpPr>
          <p:cNvPr id="656386" name="Rectangle 2"/>
          <p:cNvSpPr>
            <a:spLocks noChangeArrowheads="1" noTextEdit="1"/>
          </p:cNvSpPr>
          <p:nvPr>
            <p:ph type="sldImg"/>
          </p:nvPr>
        </p:nvSpPr>
        <p:spPr>
          <a:ln/>
        </p:spPr>
      </p:sp>
      <p:sp>
        <p:nvSpPr>
          <p:cNvPr id="656387" name="Rectangle 3"/>
          <p:cNvSpPr>
            <a:spLocks noGrp="1" noChangeArrowheads="1"/>
          </p:cNvSpPr>
          <p:nvPr>
            <p:ph type="body" idx="1"/>
          </p:nvPr>
        </p:nvSpPr>
        <p:spPr/>
        <p:txBody>
          <a:bodyPr/>
          <a:lstStyle/>
          <a:p>
            <a:r>
              <a:rPr lang="en-GB"/>
              <a:t>Using the expirience of SF2  FA studying, the main attention in post-test studies was directed to the FA middle (500 – 800 mm) and upper (900 – 1500 mm) parts. For metallographic studies, 12 cross section slabs were chosen.</a:t>
            </a:r>
          </a:p>
          <a:p>
            <a:r>
              <a:rPr lang="en-GB"/>
              <a:t>According to the results of temperature measurements, the hottest zone location was observed in the assembly upper part at </a:t>
            </a:r>
            <a:r>
              <a:rPr lang="en-US"/>
              <a:t>1250-</a:t>
            </a:r>
            <a:r>
              <a:rPr lang="en-GB"/>
              <a:t>1300 mm and so, the highest degree of oxidation of the shroud and claddings would corresponds to this zone. Metallographic measurements of layers thickness at the upper part of the bundle were done with more detail.</a:t>
            </a:r>
          </a:p>
          <a:p>
            <a:r>
              <a:rPr lang="en-GB"/>
              <a:t>By the results of measurements we receive </a:t>
            </a:r>
            <a:r>
              <a:rPr lang="en-GB">
                <a:solidFill>
                  <a:schemeClr val="accent2"/>
                </a:solidFill>
              </a:rPr>
              <a:t>Distribution of the averaged thickness of calculated oxide scale on cladding surfaces.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26CAC-FE56-4C44-97E7-C7B5920497B3}" type="slidenum">
              <a:rPr lang="ru-RU"/>
              <a:pPr/>
              <a:t>11</a:t>
            </a:fld>
            <a:endParaRPr lang="ru-RU"/>
          </a:p>
        </p:txBody>
      </p:sp>
      <p:sp>
        <p:nvSpPr>
          <p:cNvPr id="652290" name="Rectangle 2"/>
          <p:cNvSpPr>
            <a:spLocks noChangeArrowheads="1" noTextEdit="1"/>
          </p:cNvSpPr>
          <p:nvPr>
            <p:ph type="sldImg"/>
          </p:nvPr>
        </p:nvSpPr>
        <p:spPr>
          <a:ln/>
        </p:spPr>
      </p:sp>
      <p:sp>
        <p:nvSpPr>
          <p:cNvPr id="652291" name="Rectangle 3"/>
          <p:cNvSpPr>
            <a:spLocks noGrp="1" noChangeArrowheads="1"/>
          </p:cNvSpPr>
          <p:nvPr>
            <p:ph type="body" idx="1"/>
          </p:nvPr>
        </p:nvSpPr>
        <p:spPr/>
        <p:txBody>
          <a:bodyPr/>
          <a:lstStyle/>
          <a:p>
            <a:r>
              <a:rPr lang="en-GB"/>
              <a:t>Analysis of post-test material studies showed that:</a:t>
            </a:r>
          </a:p>
          <a:p>
            <a:r>
              <a:rPr lang="en-GB"/>
              <a:t>- the state of the assembly lower part does not practically differ from the original state, </a:t>
            </a:r>
          </a:p>
          <a:p>
            <a:r>
              <a:rPr lang="en-GB"/>
              <a:t>- within the middle elevation range there is a multilayered zirconium dioxide spalling off the fuel rod claddings, and its thickness on some fuel rods (at 800 mm elevation) reaches  ~ 400 </a:t>
            </a:r>
            <a:r>
              <a:rPr lang="en-GB">
                <a:sym typeface="Symbol" pitchFamily="18" charset="2"/>
              </a:rPr>
              <a:t></a:t>
            </a:r>
            <a:r>
              <a:rPr lang="en-GB"/>
              <a:t>m. </a:t>
            </a:r>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417F4-4B29-4937-925E-270D8050C0EF}" type="slidenum">
              <a:rPr lang="ru-RU"/>
              <a:pPr/>
              <a:t>12</a:t>
            </a:fld>
            <a:endParaRPr lang="ru-RU"/>
          </a:p>
        </p:txBody>
      </p:sp>
      <p:sp>
        <p:nvSpPr>
          <p:cNvPr id="668674" name="Rectangle 2"/>
          <p:cNvSpPr>
            <a:spLocks noChangeArrowheads="1" noTextEdit="1"/>
          </p:cNvSpPr>
          <p:nvPr>
            <p:ph type="sldImg"/>
          </p:nvPr>
        </p:nvSpPr>
        <p:spPr>
          <a:ln/>
        </p:spPr>
      </p:sp>
      <p:sp>
        <p:nvSpPr>
          <p:cNvPr id="668675" name="Rectangle 3"/>
          <p:cNvSpPr>
            <a:spLocks noGrp="1" noChangeArrowheads="1"/>
          </p:cNvSpPr>
          <p:nvPr>
            <p:ph type="body" idx="1"/>
          </p:nvPr>
        </p:nvSpPr>
        <p:spPr/>
        <p:txBody>
          <a:bodyPr/>
          <a:lstStyle/>
          <a:p>
            <a:r>
              <a:rPr lang="en-GB"/>
              <a:t>In the upper part (Z = 900…1300 mm) claddings oxidized both on the outside and on the inside surfaces. Zirconium dioxide has different morphology. The inside part of the oxide scale is a dense, well-bound with the metal part, zirconium dioxide of columnar structure that was formed, evidently, at the stage of heating-up to maximum temperature. Outside the dense dioxide there is the zirconium dioxide of multiplayer structure, separating from cladding. The metal part of claddings presents the oxygen-stabilized </a:t>
            </a:r>
            <a:r>
              <a:rPr lang="en-GB">
                <a:sym typeface="Symbol" pitchFamily="18" charset="2"/>
              </a:rPr>
              <a:t></a:t>
            </a:r>
            <a:r>
              <a:rPr lang="en-GB"/>
              <a:t> phase (</a:t>
            </a:r>
            <a:r>
              <a:rPr lang="en-GB">
                <a:sym typeface="Symbol" pitchFamily="18" charset="2"/>
              </a:rPr>
              <a:t></a:t>
            </a:r>
            <a:r>
              <a:rPr lang="en-GB"/>
              <a:t> - Zr (О)). The fuel rod claddings are embrittled, i.e. have the through cracks, and fragmented. No fuel-clad interaction is revealed in the assembly. </a:t>
            </a:r>
          </a:p>
          <a:p>
            <a:r>
              <a:rPr lang="en-GB"/>
              <a:t>The mass of hydrogen generated due to oxidation and calculated “from above” corresponds to the value of </a:t>
            </a:r>
            <a:r>
              <a:rPr lang="en-GB">
                <a:sym typeface="Symbol" pitchFamily="18" charset="2"/>
              </a:rPr>
              <a:t></a:t>
            </a:r>
            <a:r>
              <a:rPr lang="en-GB"/>
              <a:t>42 g. To make a comparison with the experimentally measured mass it is necessary to consider additionally the mass of hydrogen absorbed by FA components, at least, due to the shroud hydrogenation.</a:t>
            </a:r>
          </a:p>
          <a:p>
            <a:endParaRPr lang="en-US"/>
          </a:p>
          <a:p>
            <a:r>
              <a:rPr lang="en-GB"/>
              <a:t>Post-test calculations of the experiment were carried out by computer codes SOCRAT, RELAP/SCDAPSIM MOD3.2, ICARE/CATHARE, PARAM-TG, ATHLET-CD. Comparative analysis of the results enable to conclude that all of them give a satisfactory description of temperature behaviour and of the processes occurring in the FA</a:t>
            </a:r>
            <a:r>
              <a:rPr lang="ru-RU"/>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66E06-52ED-4032-B104-8D8C7121777C}" type="slidenum">
              <a:rPr lang="ru-RU"/>
              <a:pPr/>
              <a:t>13</a:t>
            </a:fld>
            <a:endParaRPr lang="ru-RU"/>
          </a:p>
        </p:txBody>
      </p:sp>
      <p:sp>
        <p:nvSpPr>
          <p:cNvPr id="657410" name="Rectangle 2"/>
          <p:cNvSpPr>
            <a:spLocks noChangeArrowheads="1" noTextEdit="1"/>
          </p:cNvSpPr>
          <p:nvPr>
            <p:ph type="sldImg"/>
          </p:nvPr>
        </p:nvSpPr>
        <p:spPr>
          <a:ln/>
        </p:spPr>
      </p:sp>
      <p:sp>
        <p:nvSpPr>
          <p:cNvPr id="657411" name="Rectangle 3"/>
          <p:cNvSpPr>
            <a:spLocks noGrp="1" noChangeArrowheads="1"/>
          </p:cNvSpPr>
          <p:nvPr>
            <p:ph type="body" idx="1"/>
          </p:nvPr>
        </p:nvSpPr>
        <p:spPr/>
        <p:txBody>
          <a:bodyPr/>
          <a:lstStyle/>
          <a:p>
            <a:pPr marL="228600" indent="-228600">
              <a:lnSpc>
                <a:spcPct val="90000"/>
              </a:lnSpc>
            </a:pPr>
            <a:r>
              <a:rPr lang="en-GB"/>
              <a:t>The purpose of PARAMETER-SF4 experiment was studying of the pre-oxidized assembly behaviour in the conditions of air ingress with a small flow rate and subsequent bottom flooding.   </a:t>
            </a:r>
          </a:p>
          <a:p>
            <a:pPr marL="228600" indent="-228600">
              <a:lnSpc>
                <a:spcPct val="90000"/>
              </a:lnSpc>
            </a:pPr>
            <a:r>
              <a:rPr lang="en-GB"/>
              <a:t>The proposed temperature scenario corresponded, on the whole, to the scenario of  QUENCH-10 experiment. Specific features of SF4 experiment were the following:</a:t>
            </a:r>
          </a:p>
          <a:p>
            <a:pPr marL="228600" indent="-228600">
              <a:lnSpc>
                <a:spcPct val="90000"/>
              </a:lnSpc>
            </a:pPr>
            <a:r>
              <a:rPr lang="en-GB"/>
              <a:t>1.	Temperature of the assembly pre-oxidation in steam flow – 1200ºС;</a:t>
            </a:r>
          </a:p>
          <a:p>
            <a:pPr marL="228600" indent="-228600">
              <a:lnSpc>
                <a:spcPct val="90000"/>
              </a:lnSpc>
            </a:pPr>
            <a:r>
              <a:rPr lang="en-GB"/>
              <a:t>2.	Oxidation degree of the assembly – to 300 (400) </a:t>
            </a:r>
            <a:r>
              <a:rPr lang="en-GB">
                <a:sym typeface="Symbol" pitchFamily="18" charset="2"/>
              </a:rPr>
              <a:t></a:t>
            </a:r>
            <a:r>
              <a:rPr lang="en-GB"/>
              <a:t>m;</a:t>
            </a:r>
          </a:p>
          <a:p>
            <a:pPr marL="228600" indent="-228600">
              <a:lnSpc>
                <a:spcPct val="90000"/>
              </a:lnSpc>
              <a:buFontTx/>
              <a:buAutoNum type="arabicPeriod" startAt="3"/>
            </a:pPr>
            <a:r>
              <a:rPr lang="en-GB"/>
              <a:t>Maximum temperature before flooding was 1750ºС to avoid temperature escalation and damage of the assembly.</a:t>
            </a:r>
          </a:p>
          <a:p>
            <a:pPr marL="228600" indent="-228600">
              <a:lnSpc>
                <a:spcPct val="90000"/>
              </a:lnSpc>
            </a:pPr>
            <a:endParaRPr lang="en-GB"/>
          </a:p>
          <a:p>
            <a:pPr marL="228600" indent="-228600">
              <a:lnSpc>
                <a:spcPct val="90000"/>
              </a:lnSpc>
            </a:pPr>
            <a:r>
              <a:rPr lang="en-GB"/>
              <a:t>The experiment consisted of six stages: </a:t>
            </a:r>
          </a:p>
          <a:p>
            <a:pPr marL="228600" indent="-228600">
              <a:lnSpc>
                <a:spcPct val="90000"/>
              </a:lnSpc>
            </a:pPr>
            <a:r>
              <a:rPr lang="en-GB"/>
              <a:t>- </a:t>
            </a:r>
            <a:r>
              <a:rPr lang="en-GB" i="1"/>
              <a:t>preparation stage</a:t>
            </a:r>
            <a:r>
              <a:rPr lang="en-GB"/>
              <a:t> (0 – 4506 s); </a:t>
            </a:r>
          </a:p>
          <a:p>
            <a:pPr marL="228600" indent="-228600">
              <a:lnSpc>
                <a:spcPct val="90000"/>
              </a:lnSpc>
            </a:pPr>
            <a:r>
              <a:rPr lang="en-GB"/>
              <a:t>- </a:t>
            </a:r>
            <a:r>
              <a:rPr lang="en-GB" i="1"/>
              <a:t>assembly heating-up to temperature of </a:t>
            </a:r>
            <a:r>
              <a:rPr lang="en-GB" i="1">
                <a:sym typeface="Symbol" pitchFamily="18" charset="2"/>
              </a:rPr>
              <a:t></a:t>
            </a:r>
            <a:r>
              <a:rPr lang="en-GB" i="1"/>
              <a:t> 1200оС</a:t>
            </a:r>
            <a:r>
              <a:rPr lang="en-GB"/>
              <a:t> ;</a:t>
            </a:r>
          </a:p>
          <a:p>
            <a:pPr marL="228600" indent="-228600">
              <a:lnSpc>
                <a:spcPct val="90000"/>
              </a:lnSpc>
            </a:pPr>
            <a:r>
              <a:rPr lang="en-GB"/>
              <a:t>- </a:t>
            </a:r>
            <a:r>
              <a:rPr lang="en-GB" i="1"/>
              <a:t>pre-oxidation</a:t>
            </a:r>
            <a:r>
              <a:rPr lang="en-GB"/>
              <a:t> ;</a:t>
            </a:r>
          </a:p>
          <a:p>
            <a:pPr marL="228600" indent="-228600">
              <a:lnSpc>
                <a:spcPct val="90000"/>
              </a:lnSpc>
            </a:pPr>
            <a:r>
              <a:rPr lang="en-GB"/>
              <a:t>- </a:t>
            </a:r>
            <a:r>
              <a:rPr lang="en-GB" i="1"/>
              <a:t>decrease in the assembly temperature to</a:t>
            </a:r>
            <a:r>
              <a:rPr lang="en-GB"/>
              <a:t> ТFA мах </a:t>
            </a:r>
            <a:r>
              <a:rPr lang="en-GB">
                <a:sym typeface="Symbol" pitchFamily="18" charset="2"/>
              </a:rPr>
              <a:t></a:t>
            </a:r>
            <a:r>
              <a:rPr lang="en-GB"/>
              <a:t> 900оС (from 13886 to 16355 s);</a:t>
            </a:r>
          </a:p>
          <a:p>
            <a:pPr marL="228600" indent="-228600">
              <a:lnSpc>
                <a:spcPct val="90000"/>
              </a:lnSpc>
            </a:pPr>
            <a:r>
              <a:rPr lang="en-GB"/>
              <a:t>- </a:t>
            </a:r>
            <a:r>
              <a:rPr lang="en-GB" i="1"/>
              <a:t>air supply into FA </a:t>
            </a:r>
            <a:r>
              <a:rPr lang="en-GB"/>
              <a:t>with subsequent assembly heating-up to FA maximum temperature of </a:t>
            </a:r>
            <a:r>
              <a:rPr lang="en-GB">
                <a:sym typeface="Mathematica1" charset="2"/>
              </a:rPr>
              <a:t></a:t>
            </a:r>
            <a:r>
              <a:rPr lang="en-GB"/>
              <a:t> 1740оС in the hottest section;</a:t>
            </a:r>
            <a:endParaRPr lang="en-GB" i="1"/>
          </a:p>
          <a:p>
            <a:pPr marL="228600" indent="-228600">
              <a:lnSpc>
                <a:spcPct val="90000"/>
              </a:lnSpc>
            </a:pPr>
            <a:r>
              <a:rPr lang="en-GB" i="1"/>
              <a:t>- </a:t>
            </a:r>
            <a:r>
              <a:rPr lang="en-GB"/>
              <a:t>assembly bottom flooding by water.</a:t>
            </a:r>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9F5DDF-9869-49BC-A1C8-87D824977F1B}" type="slidenum">
              <a:rPr lang="ru-RU"/>
              <a:pPr/>
              <a:t>14</a:t>
            </a:fld>
            <a:endParaRPr lang="ru-RU"/>
          </a:p>
        </p:txBody>
      </p:sp>
      <p:sp>
        <p:nvSpPr>
          <p:cNvPr id="658434" name="Rectangle 2"/>
          <p:cNvSpPr>
            <a:spLocks noChangeArrowheads="1" noTextEdit="1"/>
          </p:cNvSpPr>
          <p:nvPr>
            <p:ph type="sldImg"/>
          </p:nvPr>
        </p:nvSpPr>
        <p:spPr>
          <a:ln/>
        </p:spPr>
      </p:sp>
      <p:sp>
        <p:nvSpPr>
          <p:cNvPr id="658435" name="Rectangle 3"/>
          <p:cNvSpPr>
            <a:spLocks noGrp="1" noChangeArrowheads="1"/>
          </p:cNvSpPr>
          <p:nvPr>
            <p:ph type="body" idx="1"/>
          </p:nvPr>
        </p:nvSpPr>
        <p:spPr/>
        <p:txBody>
          <a:bodyPr/>
          <a:lstStyle/>
          <a:p>
            <a:r>
              <a:rPr lang="en-GB"/>
              <a:t>The PARAMETER-SF4 experiment was performed on 21 July, 2009, with analytical support of the teams executing the pre-test calculations </a:t>
            </a:r>
          </a:p>
          <a:p>
            <a:pPr>
              <a:spcBef>
                <a:spcPct val="20000"/>
              </a:spcBef>
              <a:buClr>
                <a:schemeClr val="hlink"/>
              </a:buClr>
              <a:buSzPct val="65000"/>
              <a:buFont typeface="Wingdings" pitchFamily="2" charset="2"/>
              <a:buNone/>
            </a:pPr>
            <a:endParaRPr lang="en-US">
              <a:solidFill>
                <a:schemeClr val="bg2"/>
              </a:solidFill>
            </a:endParaRPr>
          </a:p>
          <a:p>
            <a:pPr>
              <a:spcBef>
                <a:spcPct val="20000"/>
              </a:spcBef>
              <a:buClr>
                <a:schemeClr val="hlink"/>
              </a:buClr>
              <a:buSzPct val="65000"/>
              <a:buFont typeface="Wingdings" pitchFamily="2" charset="2"/>
              <a:buNone/>
            </a:pPr>
            <a:r>
              <a:rPr lang="en-US">
                <a:solidFill>
                  <a:schemeClr val="bg2"/>
                </a:solidFill>
              </a:rPr>
              <a:t>the temperature of bundle at the moment of switching on the system of the bottom flooding – 1740 </a:t>
            </a:r>
            <a:r>
              <a:rPr lang="ru-RU">
                <a:solidFill>
                  <a:schemeClr val="bg2"/>
                </a:solidFill>
              </a:rPr>
              <a:t>°С</a:t>
            </a:r>
            <a:r>
              <a:rPr lang="en-US">
                <a:solidFill>
                  <a:schemeClr val="bg2"/>
                </a:solidFill>
              </a:rPr>
              <a:t>.</a:t>
            </a:r>
          </a:p>
          <a:p>
            <a:endParaRPr lang="en-GB"/>
          </a:p>
          <a:p>
            <a:r>
              <a:rPr lang="en-GB"/>
              <a:t>Analysis of the hydrogen measurement results showed that in the experiment at the pre-oxidation stage the hydrogen was generated in the amount of </a:t>
            </a:r>
            <a:r>
              <a:rPr lang="en-GB">
                <a:sym typeface="Symbol" pitchFamily="18" charset="2"/>
              </a:rPr>
              <a:t></a:t>
            </a:r>
            <a:r>
              <a:rPr lang="en-GB"/>
              <a:t> 21 g, and at the stage of flooding – </a:t>
            </a:r>
            <a:r>
              <a:rPr lang="en-GB">
                <a:sym typeface="Symbol" pitchFamily="18" charset="2"/>
              </a:rPr>
              <a:t></a:t>
            </a:r>
            <a:r>
              <a:rPr lang="en-GB"/>
              <a:t> 86 g. Maximum rate of hydrogen generation at the stage of flooding was </a:t>
            </a:r>
            <a:r>
              <a:rPr lang="en-GB">
                <a:sym typeface="Symbol" pitchFamily="18" charset="2"/>
              </a:rPr>
              <a:t></a:t>
            </a:r>
            <a:r>
              <a:rPr lang="en-GB"/>
              <a:t> 0,6 g/s .</a:t>
            </a:r>
          </a:p>
          <a:p>
            <a:pPr>
              <a:spcBef>
                <a:spcPct val="20000"/>
              </a:spcBef>
              <a:buClr>
                <a:schemeClr val="hlink"/>
              </a:buClr>
              <a:buSzPct val="65000"/>
              <a:buFont typeface="Wingdings" pitchFamily="2" charset="2"/>
              <a:buNone/>
            </a:pPr>
            <a:endParaRPr lang="en-US">
              <a:solidFill>
                <a:schemeClr val="bg2"/>
              </a:solidFill>
            </a:endParaRPr>
          </a:p>
          <a:p>
            <a:pPr>
              <a:spcBef>
                <a:spcPct val="20000"/>
              </a:spcBef>
              <a:buClr>
                <a:schemeClr val="hlink"/>
              </a:buClr>
              <a:buSzPct val="65000"/>
              <a:buFont typeface="Wingdings" pitchFamily="2" charset="2"/>
              <a:buNone/>
            </a:pPr>
            <a:r>
              <a:rPr lang="en-US">
                <a:solidFill>
                  <a:schemeClr val="bg2"/>
                </a:solidFill>
              </a:rPr>
              <a:t>The cooling overheated up to ~ 1740°C of the bundle has been achieved for ~ 1000 s at the water flooding from bottom with flow rate ~ 80 g</a:t>
            </a:r>
            <a:r>
              <a:rPr lang="ru-RU">
                <a:solidFill>
                  <a:schemeClr val="bg2"/>
                </a:solidFill>
              </a:rPr>
              <a:t>/</a:t>
            </a:r>
            <a:r>
              <a:rPr lang="en-US">
                <a:solidFill>
                  <a:schemeClr val="bg2"/>
                </a:solidFill>
              </a:rPr>
              <a:t>s.</a:t>
            </a:r>
            <a:endParaRPr lang="ru-RU">
              <a:solidFill>
                <a:schemeClr val="bg2"/>
              </a:solidFill>
            </a:endParaRPr>
          </a:p>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D6A0E-5CA6-4D9D-9BAB-A4AD8C9105D5}" type="slidenum">
              <a:rPr lang="ru-RU"/>
              <a:pPr/>
              <a:t>15</a:t>
            </a:fld>
            <a:endParaRPr lang="ru-RU"/>
          </a:p>
        </p:txBody>
      </p:sp>
      <p:sp>
        <p:nvSpPr>
          <p:cNvPr id="659458" name="Rectangle 2"/>
          <p:cNvSpPr>
            <a:spLocks noChangeArrowheads="1" noTextEdit="1"/>
          </p:cNvSpPr>
          <p:nvPr>
            <p:ph type="sldImg"/>
          </p:nvPr>
        </p:nvSpPr>
        <p:spPr>
          <a:ln/>
        </p:spPr>
      </p:sp>
      <p:sp>
        <p:nvSpPr>
          <p:cNvPr id="659459" name="Rectangle 3"/>
          <p:cNvSpPr>
            <a:spLocks noGrp="1" noChangeArrowheads="1"/>
          </p:cNvSpPr>
          <p:nvPr>
            <p:ph type="body" idx="1"/>
          </p:nvPr>
        </p:nvSpPr>
        <p:spPr/>
        <p:txBody>
          <a:bodyPr/>
          <a:lstStyle/>
          <a:p>
            <a:pPr>
              <a:lnSpc>
                <a:spcPct val="80000"/>
              </a:lnSpc>
            </a:pPr>
            <a:r>
              <a:rPr lang="en-GB" sz="800"/>
              <a:t>The preliminary analysis was made for the four cross-sections from the assembly upper and lower parts. The analysis of structure of the cross-sections showed the following:</a:t>
            </a:r>
            <a:endParaRPr lang="en-GB" sz="800" i="1"/>
          </a:p>
          <a:p>
            <a:pPr>
              <a:lnSpc>
                <a:spcPct val="80000"/>
              </a:lnSpc>
            </a:pPr>
            <a:r>
              <a:rPr lang="en-GB" sz="800" i="1"/>
              <a:t>At the elevation Z = 130 mm </a:t>
            </a:r>
            <a:r>
              <a:rPr lang="en-GB" sz="800"/>
              <a:t>the assembly has no any visible damages practically </a:t>
            </a:r>
          </a:p>
          <a:p>
            <a:pPr>
              <a:lnSpc>
                <a:spcPct val="80000"/>
              </a:lnSpc>
            </a:pPr>
            <a:r>
              <a:rPr lang="en-GB" sz="800" i="1"/>
              <a:t>At the elevation Z = 260 mm was observed </a:t>
            </a:r>
            <a:r>
              <a:rPr lang="en-GB" sz="800"/>
              <a:t> </a:t>
            </a:r>
          </a:p>
          <a:p>
            <a:pPr>
              <a:lnSpc>
                <a:spcPct val="80000"/>
              </a:lnSpc>
            </a:pPr>
            <a:r>
              <a:rPr lang="en-GB" sz="800"/>
              <a:t>- large amount of melt in the inter-rod space that melted the fuel rod claddings (Figures 76, 77). - oxidation of zirconium structural components and melt;</a:t>
            </a:r>
          </a:p>
          <a:p>
            <a:pPr>
              <a:lnSpc>
                <a:spcPct val="80000"/>
              </a:lnSpc>
            </a:pPr>
            <a:r>
              <a:rPr lang="en-GB" sz="800"/>
              <a:t>- presence of melt in fuel-clad gaps in some fuel rods; </a:t>
            </a:r>
          </a:p>
          <a:p>
            <a:pPr>
              <a:lnSpc>
                <a:spcPct val="80000"/>
              </a:lnSpc>
            </a:pPr>
            <a:r>
              <a:rPr lang="en-GB" sz="800"/>
              <a:t>- interaction of some claddings of fuel rod with UO2 pellets. </a:t>
            </a:r>
          </a:p>
          <a:p>
            <a:pPr>
              <a:lnSpc>
                <a:spcPct val="80000"/>
              </a:lnSpc>
            </a:pPr>
            <a:endParaRPr lang="en-GB" sz="800" i="1"/>
          </a:p>
          <a:p>
            <a:pPr>
              <a:lnSpc>
                <a:spcPct val="80000"/>
              </a:lnSpc>
            </a:pPr>
            <a:r>
              <a:rPr lang="en-GB" sz="800" i="1"/>
              <a:t>At the elevation Z = 300 mm  </a:t>
            </a:r>
            <a:r>
              <a:rPr lang="en-GB" sz="800"/>
              <a:t>there are no structural components (including heaters) of the model FA practically Results of EDX analysis show that alongside with uranium, zirconium and oxygen there is a considerable amount of tantalum (Figure 79).</a:t>
            </a:r>
            <a:endParaRPr lang="en-GB" sz="800" i="1"/>
          </a:p>
          <a:p>
            <a:pPr>
              <a:lnSpc>
                <a:spcPct val="80000"/>
              </a:lnSpc>
            </a:pPr>
            <a:endParaRPr lang="en-GB" sz="800" i="1"/>
          </a:p>
          <a:p>
            <a:pPr>
              <a:lnSpc>
                <a:spcPct val="80000"/>
              </a:lnSpc>
            </a:pPr>
            <a:r>
              <a:rPr lang="en-GB" sz="800" i="1"/>
              <a:t>At the elevation Z = 1200 mm </a:t>
            </a:r>
            <a:r>
              <a:rPr lang="en-GB" sz="800"/>
              <a:t>the state of the assembly is characterized by complete absence</a:t>
            </a:r>
            <a:r>
              <a:rPr lang="en-GB" sz="800" b="1"/>
              <a:t> </a:t>
            </a:r>
            <a:r>
              <a:rPr lang="en-GB" sz="800"/>
              <a:t>of zirconium structural components</a:t>
            </a:r>
            <a:r>
              <a:rPr lang="en-GB" sz="800" b="1"/>
              <a:t> </a:t>
            </a:r>
            <a:r>
              <a:rPr lang="en-GB" sz="800"/>
              <a:t>(that is indicative of considerable exceeding the zirconium melting temperature Integrity of the remained fuel rods is kept only at the expense of tantalum heaters.</a:t>
            </a:r>
          </a:p>
          <a:p>
            <a:pPr>
              <a:lnSpc>
                <a:spcPct val="80000"/>
              </a:lnSpc>
            </a:pPr>
            <a:endParaRPr lang="en-GB"/>
          </a:p>
          <a:p>
            <a:pPr>
              <a:lnSpc>
                <a:spcPct val="80000"/>
              </a:lnSpc>
            </a:pPr>
            <a:r>
              <a:rPr lang="en-GB"/>
              <a:t>At PARAMETER-SF4 experiment the data were obtained on flooding the experimental assembly after the stage of oxidation in the air environment. The material obtained in the course of the experiment will enable to broaden the base of knowledge on mechanical and physical-chemical behaviour of claddings of the overheated fuel rods.</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D7F15-DAA1-4D1B-8F7C-4CB59DF57420}" type="slidenum">
              <a:rPr lang="ru-RU"/>
              <a:pPr/>
              <a:t>2</a:t>
            </a:fld>
            <a:endParaRPr lang="ru-RU"/>
          </a:p>
        </p:txBody>
      </p:sp>
      <p:sp>
        <p:nvSpPr>
          <p:cNvPr id="648194" name="Rectangle 2"/>
          <p:cNvSpPr>
            <a:spLocks noChangeArrowheads="1" noTextEdit="1"/>
          </p:cNvSpPr>
          <p:nvPr>
            <p:ph type="sldImg"/>
          </p:nvPr>
        </p:nvSpPr>
        <p:spPr>
          <a:ln/>
        </p:spPr>
      </p:sp>
      <p:sp>
        <p:nvSpPr>
          <p:cNvPr id="648195" name="Rectangle 3"/>
          <p:cNvSpPr>
            <a:spLocks noGrp="1" noChangeArrowheads="1"/>
          </p:cNvSpPr>
          <p:nvPr>
            <p:ph type="body" idx="1"/>
          </p:nvPr>
        </p:nvSpPr>
        <p:spPr/>
        <p:txBody>
          <a:bodyPr/>
          <a:lstStyle/>
          <a:p>
            <a:r>
              <a:rPr lang="en-US"/>
              <a:t>But first of all, as secretary of ceg-sam mr. Peter Hofmann acked, I wan to say a few words about my </a:t>
            </a:r>
            <a:r>
              <a:rPr lang="en-US">
                <a:solidFill>
                  <a:schemeClr val="accent2"/>
                </a:solidFill>
                <a:effectLst>
                  <a:outerShdw blurRad="38100" dist="38100" dir="2700000" algn="tl">
                    <a:srgbClr val="C0C0C0"/>
                  </a:outerShdw>
                </a:effectLst>
              </a:rPr>
              <a:t>Research activities at SIA LUCH</a:t>
            </a:r>
            <a:endParaRPr lang="ru-RU">
              <a:solidFill>
                <a:schemeClr val="accent2"/>
              </a:solidFill>
              <a:effectLst>
                <a:outerShdw blurRad="38100" dist="38100" dir="2700000" algn="tl">
                  <a:srgbClr val="C0C0C0"/>
                </a:outerShdw>
              </a:effectLst>
            </a:endParaRPr>
          </a:p>
          <a:p>
            <a:r>
              <a:rPr lang="en-US"/>
              <a:t>I represent the </a:t>
            </a:r>
            <a:r>
              <a:rPr lang="en-US">
                <a:solidFill>
                  <a:schemeClr val="bg2"/>
                </a:solidFill>
                <a:effectLst>
                  <a:outerShdw blurRad="38100" dist="38100" dir="2700000" algn="tl">
                    <a:srgbClr val="C0C0C0"/>
                  </a:outerShdw>
                </a:effectLst>
              </a:rPr>
              <a:t>Department of technical diagnostic and material investigation, which consist of three laboratories….. These three parts </a:t>
            </a:r>
            <a:r>
              <a:rPr lang="ru-RU">
                <a:effectLst>
                  <a:outerShdw blurRad="38100" dist="38100" dir="2700000" algn="tl">
                    <a:srgbClr val="C0C0C0"/>
                  </a:outerShdw>
                </a:effectLst>
              </a:rPr>
              <a:t>a single whole</a:t>
            </a:r>
            <a:r>
              <a:rPr lang="en-US">
                <a:effectLst>
                  <a:outerShdw blurRad="38100" dist="38100" dir="2700000" algn="tl">
                    <a:srgbClr val="C0C0C0"/>
                  </a:outerShdw>
                </a:effectLst>
              </a:rPr>
              <a:t> </a:t>
            </a:r>
            <a:r>
              <a:rPr lang="ru-RU">
                <a:effectLst>
                  <a:outerShdw blurRad="38100" dist="38100" dir="2700000" algn="tl">
                    <a:srgbClr val="C0C0C0"/>
                  </a:outerShdw>
                </a:effectLst>
              </a:rPr>
              <a:t>allow</a:t>
            </a:r>
            <a:r>
              <a:rPr lang="en-US">
                <a:effectLst>
                  <a:outerShdw blurRad="38100" dist="38100" dir="2700000" algn="tl">
                    <a:srgbClr val="C0C0C0"/>
                  </a:outerShdw>
                </a:effectLst>
              </a:rPr>
              <a:t> to </a:t>
            </a:r>
            <a:r>
              <a:rPr lang="ru-RU">
                <a:effectLst>
                  <a:outerShdw blurRad="38100" dist="38100" dir="2700000" algn="tl">
                    <a:srgbClr val="C0C0C0"/>
                  </a:outerShdw>
                </a:effectLst>
              </a:rPr>
              <a:t>solve</a:t>
            </a:r>
            <a:r>
              <a:rPr lang="en-US">
                <a:effectLst>
                  <a:outerShdw blurRad="38100" dist="38100" dir="2700000" algn="tl">
                    <a:srgbClr val="C0C0C0"/>
                  </a:outerShdw>
                </a:effectLst>
              </a:rPr>
              <a:t> very difficult scientific problem includin the studuing of model fuel assemblies in severe accident conditions</a:t>
            </a:r>
            <a:endParaRPr lang="ru-RU">
              <a:effectLst>
                <a:outerShdw blurRad="38100" dist="38100" dir="2700000" algn="tl">
                  <a:srgbClr val="C0C0C0"/>
                </a:outerShdw>
              </a:effectLs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91631-DBBA-4E7E-A54B-916CBAB64350}" type="slidenum">
              <a:rPr lang="ru-RU"/>
              <a:pPr/>
              <a:t>3</a:t>
            </a:fld>
            <a:endParaRPr lang="ru-RU"/>
          </a:p>
        </p:txBody>
      </p:sp>
      <p:sp>
        <p:nvSpPr>
          <p:cNvPr id="649218" name="Rectangle 2"/>
          <p:cNvSpPr>
            <a:spLocks noChangeArrowheads="1" noTextEdit="1"/>
          </p:cNvSpPr>
          <p:nvPr>
            <p:ph type="sldImg"/>
          </p:nvPr>
        </p:nvSpPr>
        <p:spPr>
          <a:ln/>
        </p:spPr>
      </p:sp>
      <p:sp>
        <p:nvSpPr>
          <p:cNvPr id="649219" name="Rectangle 3"/>
          <p:cNvSpPr>
            <a:spLocks noGrp="1" noChangeArrowheads="1"/>
          </p:cNvSpPr>
          <p:nvPr>
            <p:ph type="body" idx="1"/>
          </p:nvPr>
        </p:nvSpPr>
        <p:spPr/>
        <p:txBody>
          <a:bodyPr/>
          <a:lstStyle/>
          <a:p>
            <a:r>
              <a:rPr lang="en-US"/>
              <a:t>As you know </a:t>
            </a:r>
            <a:r>
              <a:rPr lang="en-GB"/>
              <a:t>The Project was executed jointly by three organizations: SIA “LUCH”, IBRAE, “GIDROPRESS” with participation of the leading specialists from “VNIINM”, “Kurchatov Institute”, RF - IPPE and very impotant methodical support of foreign collaborators</a:t>
            </a:r>
          </a:p>
          <a:p>
            <a:r>
              <a:rPr lang="en-GB"/>
              <a:t> </a:t>
            </a:r>
          </a:p>
          <a:p>
            <a:r>
              <a:rPr lang="en-GB"/>
              <a:t>The </a:t>
            </a:r>
            <a:r>
              <a:rPr lang="ru-RU">
                <a:solidFill>
                  <a:schemeClr val="bg2"/>
                </a:solidFill>
                <a:effectLst>
                  <a:outerShdw blurRad="38100" dist="38100" dir="2700000" algn="tl">
                    <a:srgbClr val="C0C0C0"/>
                  </a:outerShdw>
                </a:effectLst>
              </a:rPr>
              <a:t>Objective</a:t>
            </a:r>
            <a:r>
              <a:rPr lang="en-US">
                <a:solidFill>
                  <a:schemeClr val="bg2"/>
                </a:solidFill>
                <a:effectLst>
                  <a:outerShdw blurRad="38100" dist="38100" dir="2700000" algn="tl">
                    <a:srgbClr val="C0C0C0"/>
                  </a:outerShdw>
                </a:effectLst>
              </a:rPr>
              <a:t> of Project</a:t>
            </a:r>
            <a:r>
              <a:rPr lang="en-US"/>
              <a:t> was </a:t>
            </a:r>
            <a:r>
              <a:rPr lang="en-US">
                <a:solidFill>
                  <a:schemeClr val="accent2"/>
                </a:solidFill>
                <a:effectLst>
                  <a:outerShdw blurRad="38100" dist="38100" dir="2700000" algn="tl">
                    <a:srgbClr val="C0C0C0"/>
                  </a:outerShdw>
                </a:effectLst>
              </a:rPr>
              <a:t>The study of two VVER model FAs behaviour under the initial stage of severe accident with top quenching.</a:t>
            </a:r>
          </a:p>
          <a:p>
            <a:endParaRPr lang="en-US">
              <a:solidFill>
                <a:schemeClr val="accent2"/>
              </a:solidFill>
              <a:effectLst>
                <a:outerShdw blurRad="38100" dist="38100" dir="2700000" algn="tl">
                  <a:srgbClr val="C0C0C0"/>
                </a:outerShdw>
              </a:effectLst>
            </a:endParaRPr>
          </a:p>
          <a:p>
            <a:r>
              <a:rPr lang="en-US">
                <a:solidFill>
                  <a:schemeClr val="accent2"/>
                </a:solidFill>
                <a:effectLst>
                  <a:outerShdw blurRad="38100" dist="38100" dir="2700000" algn="tl">
                    <a:srgbClr val="C0C0C0"/>
                  </a:outerShdw>
                </a:effectLst>
              </a:rPr>
              <a:t>And also </a:t>
            </a:r>
            <a:r>
              <a:rPr lang="en-GB">
                <a:effectLst>
                  <a:outerShdw blurRad="38100" dist="38100" dir="2700000" algn="tl">
                    <a:srgbClr val="C0C0C0"/>
                  </a:outerShdw>
                </a:effectLst>
              </a:rPr>
              <a:t>Within the framework of the this Project</a:t>
            </a:r>
            <a:r>
              <a:rPr lang="en-GB"/>
              <a:t> were conducted </a:t>
            </a:r>
            <a:r>
              <a:rPr lang="en-GB">
                <a:effectLst>
                  <a:outerShdw blurRad="38100" dist="38100" dir="2700000" algn="tl">
                    <a:srgbClr val="C0C0C0"/>
                  </a:outerShdw>
                </a:effectLst>
              </a:rPr>
              <a:t>material studies of the model assembly tested in  SF2 experiment under the preceding ISTC Project No. 3194.</a:t>
            </a:r>
            <a:endParaRPr lang="ru-RU">
              <a:effectLst>
                <a:outerShdw blurRad="38100" dist="38100" dir="2700000" algn="tl">
                  <a:srgbClr val="C0C0C0"/>
                </a:outerShdw>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CC8F5A-4D41-4ADF-9D45-7933DDD946F8}" type="slidenum">
              <a:rPr lang="ru-RU"/>
              <a:pPr/>
              <a:t>4</a:t>
            </a:fld>
            <a:endParaRPr lang="ru-RU"/>
          </a:p>
        </p:txBody>
      </p:sp>
      <p:sp>
        <p:nvSpPr>
          <p:cNvPr id="650242" name="Rectangle 2"/>
          <p:cNvSpPr>
            <a:spLocks noChangeArrowheads="1" noTextEdit="1"/>
          </p:cNvSpPr>
          <p:nvPr>
            <p:ph type="sldImg"/>
          </p:nvPr>
        </p:nvSpPr>
        <p:spPr>
          <a:ln/>
        </p:spPr>
      </p:sp>
      <p:sp>
        <p:nvSpPr>
          <p:cNvPr id="650243" name="Rectangle 3"/>
          <p:cNvSpPr>
            <a:spLocks noGrp="1" noChangeArrowheads="1"/>
          </p:cNvSpPr>
          <p:nvPr>
            <p:ph type="body" idx="1"/>
          </p:nvPr>
        </p:nvSpPr>
        <p:spPr/>
        <p:txBody>
          <a:bodyPr/>
          <a:lstStyle/>
          <a:p>
            <a:r>
              <a:rPr lang="en-GB"/>
              <a:t>According to the Work Plan of</a:t>
            </a:r>
            <a:r>
              <a:rPr lang="en-GB" b="1"/>
              <a:t> </a:t>
            </a:r>
            <a:r>
              <a:rPr lang="en-GB"/>
              <a:t>Project the following tasks were completed: </a:t>
            </a:r>
            <a:endParaRPr lang="en-GB" i="1"/>
          </a:p>
          <a:p>
            <a:r>
              <a:rPr lang="en-GB" i="1"/>
              <a:t>Task 1 – </a:t>
            </a:r>
            <a:r>
              <a:rPr lang="en-GB"/>
              <a:t>Post-test material analysis of fuel assembly, subjected to tests in experiment PARAMETER-SF2;</a:t>
            </a:r>
            <a:endParaRPr lang="en-GB" i="1"/>
          </a:p>
          <a:p>
            <a:r>
              <a:rPr lang="en-GB" i="1"/>
              <a:t>Task 2</a:t>
            </a:r>
            <a:r>
              <a:rPr lang="en-GB"/>
              <a:t> –</a:t>
            </a:r>
            <a:r>
              <a:rPr lang="en-GB" i="1"/>
              <a:t> </a:t>
            </a:r>
            <a:r>
              <a:rPr lang="en-US">
                <a:solidFill>
                  <a:schemeClr val="accent2"/>
                </a:solidFill>
                <a:effectLst>
                  <a:outerShdw blurRad="38100" dist="38100" dir="2700000" algn="tl">
                    <a:srgbClr val="C0C0C0"/>
                  </a:outerShdw>
                </a:effectLst>
              </a:rPr>
              <a:t>The study of cooling behavior and change in the structure of VVER FA materials under severe accident</a:t>
            </a:r>
          </a:p>
          <a:p>
            <a:r>
              <a:rPr lang="en-US">
                <a:solidFill>
                  <a:schemeClr val="accent2"/>
                </a:solidFill>
                <a:effectLst>
                  <a:outerShdw blurRad="38100" dist="38100" dir="2700000" algn="tl">
                    <a:srgbClr val="C0C0C0"/>
                  </a:outerShdw>
                </a:effectLst>
              </a:rPr>
              <a:t>during top quenching of the assembly heated to the temperaturebelow 1600</a:t>
            </a:r>
            <a:r>
              <a:rPr lang="en-US">
                <a:solidFill>
                  <a:schemeClr val="accent2"/>
                </a:solidFill>
                <a:effectLst>
                  <a:outerShdw blurRad="38100" dist="38100" dir="2700000" algn="tl">
                    <a:srgbClr val="C0C0C0"/>
                  </a:outerShdw>
                </a:effectLst>
                <a:sym typeface="Symbol" pitchFamily="18" charset="2"/>
              </a:rPr>
              <a:t></a:t>
            </a:r>
            <a:r>
              <a:rPr lang="en-US">
                <a:solidFill>
                  <a:schemeClr val="accent2"/>
                </a:solidFill>
                <a:effectLst>
                  <a:outerShdw blurRad="38100" dist="38100" dir="2700000" algn="tl">
                    <a:srgbClr val="C0C0C0"/>
                  </a:outerShdw>
                </a:effectLst>
              </a:rPr>
              <a:t>С </a:t>
            </a:r>
            <a:r>
              <a:rPr lang="ru-RU">
                <a:solidFill>
                  <a:schemeClr val="accent2"/>
                </a:solidFill>
              </a:rPr>
              <a:t>(</a:t>
            </a:r>
            <a:r>
              <a:rPr lang="en-GB">
                <a:solidFill>
                  <a:schemeClr val="accent2"/>
                </a:solidFill>
                <a:sym typeface="Symbol" pitchFamily="18" charset="2"/>
              </a:rPr>
              <a:t>PARAMETER</a:t>
            </a:r>
            <a:r>
              <a:rPr lang="ru-RU">
                <a:solidFill>
                  <a:schemeClr val="accent2"/>
                </a:solidFill>
                <a:sym typeface="Symbol" pitchFamily="18" charset="2"/>
              </a:rPr>
              <a:t>-</a:t>
            </a:r>
            <a:r>
              <a:rPr lang="en-US">
                <a:solidFill>
                  <a:schemeClr val="accent2"/>
                </a:solidFill>
                <a:sym typeface="Symbol" pitchFamily="18" charset="2"/>
              </a:rPr>
              <a:t>SF</a:t>
            </a:r>
            <a:r>
              <a:rPr lang="ru-RU">
                <a:solidFill>
                  <a:schemeClr val="accent2"/>
                </a:solidFill>
                <a:sym typeface="Symbol" pitchFamily="18" charset="2"/>
              </a:rPr>
              <a:t>3).</a:t>
            </a:r>
            <a:r>
              <a:rPr lang="ru-RU" b="1">
                <a:solidFill>
                  <a:schemeClr val="accent2"/>
                </a:solidFill>
                <a:sym typeface="Symbol" pitchFamily="18" charset="2"/>
              </a:rPr>
              <a:t> </a:t>
            </a:r>
            <a:endParaRPr lang="ru-RU" b="1">
              <a:solidFill>
                <a:schemeClr val="bg2"/>
              </a:solidFill>
            </a:endParaRPr>
          </a:p>
          <a:p>
            <a:r>
              <a:rPr lang="en-GB" i="1"/>
              <a:t>Task 3 –</a:t>
            </a:r>
            <a:r>
              <a:rPr lang="en-GB"/>
              <a:t> </a:t>
            </a:r>
            <a:r>
              <a:rPr lang="en-US">
                <a:solidFill>
                  <a:schemeClr val="accent2"/>
                </a:solidFill>
                <a:effectLst>
                  <a:outerShdw blurRad="38100" dist="38100" dir="2700000" algn="tl">
                    <a:srgbClr val="C0C0C0"/>
                  </a:outerShdw>
                </a:effectLst>
              </a:rPr>
              <a:t>The study of VVER FA behaviour under severe accident during bottom quenching of the assembly heated up to the </a:t>
            </a:r>
            <a:endParaRPr lang="ru-RU">
              <a:solidFill>
                <a:schemeClr val="accent2"/>
              </a:solidFill>
              <a:effectLst>
                <a:outerShdw blurRad="38100" dist="38100" dir="2700000" algn="tl">
                  <a:srgbClr val="C0C0C0"/>
                </a:outerShdw>
              </a:effectLst>
            </a:endParaRPr>
          </a:p>
          <a:p>
            <a:r>
              <a:rPr lang="en-US">
                <a:solidFill>
                  <a:schemeClr val="accent2"/>
                </a:solidFill>
                <a:effectLst>
                  <a:outerShdw blurRad="38100" dist="38100" dir="2700000" algn="tl">
                    <a:srgbClr val="C0C0C0"/>
                  </a:outerShdw>
                </a:effectLst>
              </a:rPr>
              <a:t>temperature 1800°C  in the environment of air</a:t>
            </a:r>
            <a:r>
              <a:rPr lang="en-US">
                <a:effectLst>
                  <a:outerShdw blurRad="38100" dist="38100" dir="2700000" algn="tl">
                    <a:srgbClr val="C0C0C0"/>
                  </a:outerShdw>
                </a:effectLst>
              </a:rPr>
              <a:t> </a:t>
            </a:r>
            <a:r>
              <a:rPr lang="ru-RU">
                <a:solidFill>
                  <a:schemeClr val="accent2"/>
                </a:solidFill>
              </a:rPr>
              <a:t>(</a:t>
            </a:r>
            <a:r>
              <a:rPr lang="en-GB">
                <a:solidFill>
                  <a:schemeClr val="accent2"/>
                </a:solidFill>
                <a:sym typeface="Symbol" pitchFamily="18" charset="2"/>
              </a:rPr>
              <a:t>PARAMETER</a:t>
            </a:r>
            <a:r>
              <a:rPr lang="ru-RU">
                <a:solidFill>
                  <a:schemeClr val="accent2"/>
                </a:solidFill>
                <a:sym typeface="Symbol" pitchFamily="18" charset="2"/>
              </a:rPr>
              <a:t>-</a:t>
            </a:r>
            <a:r>
              <a:rPr lang="en-US">
                <a:solidFill>
                  <a:schemeClr val="accent2"/>
                </a:solidFill>
                <a:sym typeface="Symbol" pitchFamily="18" charset="2"/>
              </a:rPr>
              <a:t>SF</a:t>
            </a:r>
            <a:r>
              <a:rPr lang="ru-RU">
                <a:solidFill>
                  <a:schemeClr val="accent2"/>
                </a:solidFill>
                <a:sym typeface="Symbol" pitchFamily="18" charset="2"/>
              </a:rPr>
              <a:t>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9F1D2-5728-4D02-9483-B465EC475FEF}" type="slidenum">
              <a:rPr lang="ru-RU"/>
              <a:pPr/>
              <a:t>5</a:t>
            </a:fld>
            <a:endParaRPr lang="ru-RU"/>
          </a:p>
        </p:txBody>
      </p:sp>
      <p:sp>
        <p:nvSpPr>
          <p:cNvPr id="651266" name="Rectangle 2"/>
          <p:cNvSpPr>
            <a:spLocks noChangeArrowheads="1" noTextEdit="1"/>
          </p:cNvSpPr>
          <p:nvPr>
            <p:ph type="sldImg"/>
          </p:nvPr>
        </p:nvSpPr>
        <p:spPr>
          <a:ln/>
        </p:spPr>
      </p:sp>
      <p:sp>
        <p:nvSpPr>
          <p:cNvPr id="651267" name="Rectangle 3"/>
          <p:cNvSpPr>
            <a:spLocks noGrp="1" noChangeArrowheads="1"/>
          </p:cNvSpPr>
          <p:nvPr>
            <p:ph type="body" idx="1"/>
          </p:nvPr>
        </p:nvSpPr>
        <p:spPr/>
        <p:txBody>
          <a:bodyPr/>
          <a:lstStyle/>
          <a:p>
            <a:r>
              <a:rPr lang="en-GB"/>
              <a:t>Experiment PARAMETER-SF2 was performed with the aim of studying the behaviour of a 19-rod VVER model FA under simulated severe accident condition with heating-up to </a:t>
            </a:r>
            <a:r>
              <a:rPr lang="en-GB">
                <a:sym typeface="Symbol" pitchFamily="18" charset="2"/>
              </a:rPr>
              <a:t></a:t>
            </a:r>
            <a:r>
              <a:rPr lang="en-GB"/>
              <a:t> 1500</a:t>
            </a:r>
            <a:r>
              <a:rPr lang="en-GB">
                <a:sym typeface="Symbol" pitchFamily="18" charset="2"/>
              </a:rPr>
              <a:t></a:t>
            </a:r>
            <a:r>
              <a:rPr lang="en-GB"/>
              <a:t>C and top and bottom water quenching.</a:t>
            </a:r>
          </a:p>
          <a:p>
            <a:r>
              <a:rPr lang="en-GB"/>
              <a:t>According to the results of temperature measurements, the hottest zone was observed in the assembly upper part at the elevations of 900…1300 mm and, consequently, the highest degree of oxidation of the shroud and claddings corresponded to this zone. Therefore, the metallographic measurements of layer thickness in this area were done with more details </a:t>
            </a:r>
          </a:p>
          <a:p>
            <a:r>
              <a:rPr lang="en-GB"/>
              <a:t>By the results of metal layers thickness measurements we receive </a:t>
            </a:r>
            <a:r>
              <a:rPr lang="en-GB">
                <a:solidFill>
                  <a:schemeClr val="accent2"/>
                </a:solidFill>
              </a:rPr>
              <a:t>Distribution of the averaged thickness of calculated oxide scale on cladding surfaces</a:t>
            </a:r>
            <a:endParaRPr lang="en-GB"/>
          </a:p>
          <a:p>
            <a:r>
              <a:rPr lang="en-GB"/>
              <a:t> </a:t>
            </a:r>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C3585-EBE3-47EA-BB54-C44A37AEAD59}" type="slidenum">
              <a:rPr lang="ru-RU"/>
              <a:pPr/>
              <a:t>6</a:t>
            </a:fld>
            <a:endParaRPr lang="ru-RU"/>
          </a:p>
        </p:txBody>
      </p:sp>
      <p:sp>
        <p:nvSpPr>
          <p:cNvPr id="653314" name="Rectangle 2"/>
          <p:cNvSpPr>
            <a:spLocks noChangeArrowheads="1" noTextEdit="1"/>
          </p:cNvSpPr>
          <p:nvPr>
            <p:ph type="sldImg"/>
          </p:nvPr>
        </p:nvSpPr>
        <p:spPr>
          <a:ln/>
        </p:spPr>
      </p:sp>
      <p:sp>
        <p:nvSpPr>
          <p:cNvPr id="653315" name="Rectangle 3"/>
          <p:cNvSpPr>
            <a:spLocks noGrp="1" noChangeArrowheads="1"/>
          </p:cNvSpPr>
          <p:nvPr>
            <p:ph type="body" idx="1"/>
          </p:nvPr>
        </p:nvSpPr>
        <p:spPr/>
        <p:txBody>
          <a:bodyPr/>
          <a:lstStyle/>
          <a:p>
            <a:r>
              <a:rPr lang="en-GB"/>
              <a:t>Analysis of the post-test material studies results showed that irregularity of the assembly axial temperature profile distribution caused different degree of its damages.</a:t>
            </a:r>
          </a:p>
          <a:p>
            <a:r>
              <a:rPr lang="en-GB"/>
              <a:t>The state of the assembly lower part does not differ from the original state</a:t>
            </a:r>
          </a:p>
          <a:p>
            <a:r>
              <a:rPr lang="en-GB"/>
              <a:t>In the  middle part of the assembly cladding surface is covered with multilayered zirconium dioxide,  and its thickness does not exceed ~ 100 </a:t>
            </a:r>
            <a:r>
              <a:rPr lang="en-GB">
                <a:sym typeface="Symbol" pitchFamily="18" charset="2"/>
              </a:rPr>
              <a:t></a:t>
            </a:r>
            <a:r>
              <a:rPr lang="en-GB"/>
              <a:t>m. </a:t>
            </a:r>
          </a:p>
          <a:p>
            <a:r>
              <a:rPr lang="en-GB"/>
              <a:t>	</a:t>
            </a:r>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11CD0-CE2A-4658-9F2E-06A42F5C748F}" type="slidenum">
              <a:rPr lang="ru-RU"/>
              <a:pPr/>
              <a:t>7</a:t>
            </a:fld>
            <a:endParaRPr lang="ru-RU"/>
          </a:p>
        </p:txBody>
      </p:sp>
      <p:sp>
        <p:nvSpPr>
          <p:cNvPr id="661506" name="Rectangle 2"/>
          <p:cNvSpPr>
            <a:spLocks noChangeArrowheads="1" noTextEdit="1"/>
          </p:cNvSpPr>
          <p:nvPr>
            <p:ph type="sldImg"/>
          </p:nvPr>
        </p:nvSpPr>
        <p:spPr>
          <a:ln/>
        </p:spPr>
      </p:sp>
      <p:sp>
        <p:nvSpPr>
          <p:cNvPr id="661507" name="Rectangle 3"/>
          <p:cNvSpPr>
            <a:spLocks noGrp="1" noChangeArrowheads="1"/>
          </p:cNvSpPr>
          <p:nvPr>
            <p:ph type="body" idx="1"/>
          </p:nvPr>
        </p:nvSpPr>
        <p:spPr/>
        <p:txBody>
          <a:bodyPr/>
          <a:lstStyle/>
          <a:p>
            <a:r>
              <a:rPr lang="en-GB"/>
              <a:t>In the upper part of the assembly claddings are oxidized both on the outer and on the inner surfaces. Zirconium dioxide has different morphology. The metal part of the claddings presents the oxygen-stabilized </a:t>
            </a:r>
            <a:r>
              <a:rPr lang="en-GB">
                <a:sym typeface="Symbol" pitchFamily="18" charset="2"/>
              </a:rPr>
              <a:t></a:t>
            </a:r>
            <a:r>
              <a:rPr lang="en-GB"/>
              <a:t> phase (</a:t>
            </a:r>
            <a:r>
              <a:rPr lang="en-GB">
                <a:sym typeface="Symbol" pitchFamily="18" charset="2"/>
              </a:rPr>
              <a:t></a:t>
            </a:r>
            <a:r>
              <a:rPr lang="en-GB"/>
              <a:t> - Zr (О)). The fuel rod claddings are embrittled, and have through-wall cracks, however fragmentation of fuel rods is limited. No fuel flaking and fuel-clad interaction are revealed in the assembly.</a:t>
            </a:r>
          </a:p>
          <a:p>
            <a:endParaRPr lang="en-GB"/>
          </a:p>
          <a:p>
            <a:r>
              <a:rPr lang="en-GB"/>
              <a:t>On the basis of the metallographic studies results the evaluation was done for the maximum possible hydrogen mass that could release into steam-gas environment during the experiment. Taking into account the results of measurements of hydrogen content in the shroud the hydrogen mass in the steam-gas environment shall not exceed 31 g. The obtained value is in a good agreement with the results of measurements (</a:t>
            </a:r>
            <a:r>
              <a:rPr lang="en-GB">
                <a:sym typeface="Symbol" pitchFamily="18" charset="2"/>
              </a:rPr>
              <a:t></a:t>
            </a:r>
            <a:r>
              <a:rPr lang="en-GB"/>
              <a:t> 28 g)</a:t>
            </a:r>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F3355-4DDF-408A-B33C-E55BEFF7641F}" type="slidenum">
              <a:rPr lang="ru-RU"/>
              <a:pPr/>
              <a:t>8</a:t>
            </a:fld>
            <a:endParaRPr lang="ru-RU"/>
          </a:p>
        </p:txBody>
      </p:sp>
      <p:sp>
        <p:nvSpPr>
          <p:cNvPr id="654338" name="Rectangle 2"/>
          <p:cNvSpPr>
            <a:spLocks noChangeArrowheads="1" noTextEdit="1"/>
          </p:cNvSpPr>
          <p:nvPr>
            <p:ph type="sldImg"/>
          </p:nvPr>
        </p:nvSpPr>
        <p:spPr>
          <a:ln/>
        </p:spPr>
      </p:sp>
      <p:sp>
        <p:nvSpPr>
          <p:cNvPr id="654339" name="Rectangle 3"/>
          <p:cNvSpPr>
            <a:spLocks noGrp="1" noChangeArrowheads="1"/>
          </p:cNvSpPr>
          <p:nvPr>
            <p:ph type="body" idx="1"/>
          </p:nvPr>
        </p:nvSpPr>
        <p:spPr/>
        <p:txBody>
          <a:bodyPr/>
          <a:lstStyle/>
          <a:p>
            <a:r>
              <a:rPr lang="en-GB"/>
              <a:t>SF3 experiment was performed with the aim of studying the behaviour of a 19-rod VVERmodel FA under simulated severe accident conditions including its heating-up to </a:t>
            </a:r>
            <a:r>
              <a:rPr lang="en-GB">
                <a:sym typeface="Symbol" pitchFamily="18" charset="2"/>
              </a:rPr>
              <a:t></a:t>
            </a:r>
            <a:r>
              <a:rPr lang="en-GB"/>
              <a:t> 1600</a:t>
            </a:r>
            <a:r>
              <a:rPr lang="en-GB">
                <a:sym typeface="Symbol" pitchFamily="18" charset="2"/>
              </a:rPr>
              <a:t></a:t>
            </a:r>
            <a:r>
              <a:rPr lang="en-GB"/>
              <a:t>C and low rate top flooding.</a:t>
            </a:r>
          </a:p>
          <a:p>
            <a:r>
              <a:rPr lang="en-GB"/>
              <a:t>The experiment consisted of five stages: </a:t>
            </a:r>
          </a:p>
          <a:p>
            <a:r>
              <a:rPr lang="en-GB"/>
              <a:t>- preparation stage; </a:t>
            </a:r>
          </a:p>
          <a:p>
            <a:r>
              <a:rPr lang="en-GB"/>
              <a:t>- assembly heating-up to temperature of </a:t>
            </a:r>
            <a:r>
              <a:rPr lang="en-GB">
                <a:sym typeface="Symbol" pitchFamily="18" charset="2"/>
              </a:rPr>
              <a:t></a:t>
            </a:r>
            <a:r>
              <a:rPr lang="en-GB"/>
              <a:t> 1200</a:t>
            </a:r>
            <a:r>
              <a:rPr lang="en-GB">
                <a:sym typeface="Symbol" pitchFamily="18" charset="2"/>
              </a:rPr>
              <a:t></a:t>
            </a:r>
            <a:r>
              <a:rPr lang="en-GB"/>
              <a:t>С (4506 – 9760 s);</a:t>
            </a:r>
          </a:p>
          <a:p>
            <a:r>
              <a:rPr lang="en-GB"/>
              <a:t>- pre-oxidation (9760 – 13725 s);</a:t>
            </a:r>
          </a:p>
          <a:p>
            <a:r>
              <a:rPr lang="en-GB"/>
              <a:t>- assembly heating-up to maximum temperature in the hottest section to 1600</a:t>
            </a:r>
            <a:r>
              <a:rPr lang="en-GB">
                <a:sym typeface="Symbol" pitchFamily="18" charset="2"/>
              </a:rPr>
              <a:t></a:t>
            </a:r>
            <a:r>
              <a:rPr lang="en-GB"/>
              <a:t>С;</a:t>
            </a:r>
          </a:p>
          <a:p>
            <a:r>
              <a:rPr lang="en-GB"/>
              <a:t>- flooding (14486 – 14960 s) – top flooding of the assembly</a:t>
            </a:r>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E6250-B507-4FDB-A47B-435A26F0AB1D}" type="slidenum">
              <a:rPr lang="ru-RU"/>
              <a:pPr/>
              <a:t>9</a:t>
            </a:fld>
            <a:endParaRPr lang="ru-RU"/>
          </a:p>
        </p:txBody>
      </p:sp>
      <p:sp>
        <p:nvSpPr>
          <p:cNvPr id="655362" name="Rectangle 2"/>
          <p:cNvSpPr>
            <a:spLocks noChangeArrowheads="1" noTextEdit="1"/>
          </p:cNvSpPr>
          <p:nvPr>
            <p:ph type="sldImg"/>
          </p:nvPr>
        </p:nvSpPr>
        <p:spPr>
          <a:ln/>
        </p:spPr>
      </p:sp>
      <p:sp>
        <p:nvSpPr>
          <p:cNvPr id="655363" name="Rectangle 3"/>
          <p:cNvSpPr>
            <a:spLocks noGrp="1" noChangeArrowheads="1"/>
          </p:cNvSpPr>
          <p:nvPr>
            <p:ph type="body" idx="1"/>
          </p:nvPr>
        </p:nvSpPr>
        <p:spPr/>
        <p:txBody>
          <a:bodyPr/>
          <a:lstStyle/>
          <a:p>
            <a:r>
              <a:rPr lang="en-GB"/>
              <a:t>experiment SF3was conducted on 31 October, 2008</a:t>
            </a:r>
            <a:r>
              <a:rPr lang="ru-RU"/>
              <a:t> </a:t>
            </a:r>
            <a:endParaRPr lang="en-US"/>
          </a:p>
          <a:p>
            <a:r>
              <a:rPr lang="en-GB"/>
              <a:t>In PARAMETER-SF3 experiment, on the whole, the stages of heating and pre-oxidation of the model assembly were realized successfully.</a:t>
            </a:r>
          </a:p>
          <a:p>
            <a:r>
              <a:rPr lang="en-GB"/>
              <a:t>The top flooding was successful.</a:t>
            </a:r>
            <a:endParaRPr lang="en-US"/>
          </a:p>
          <a:p>
            <a:pPr>
              <a:spcBef>
                <a:spcPct val="20000"/>
              </a:spcBef>
              <a:buClr>
                <a:schemeClr val="hlink"/>
              </a:buClr>
              <a:buSzPct val="65000"/>
            </a:pPr>
            <a:endParaRPr lang="en-US">
              <a:solidFill>
                <a:schemeClr val="bg2"/>
              </a:solidFill>
            </a:endParaRPr>
          </a:p>
          <a:p>
            <a:pPr>
              <a:spcBef>
                <a:spcPct val="20000"/>
              </a:spcBef>
              <a:buClr>
                <a:schemeClr val="hlink"/>
              </a:buClr>
              <a:buSzPct val="65000"/>
            </a:pPr>
            <a:r>
              <a:rPr lang="en-US">
                <a:solidFill>
                  <a:schemeClr val="bg2"/>
                </a:solidFill>
              </a:rPr>
              <a:t>the maximal temperature of the bundle - 1600°С at maximal heating rate ~ 0.5 </a:t>
            </a:r>
            <a:r>
              <a:rPr lang="ru-RU">
                <a:solidFill>
                  <a:schemeClr val="bg2"/>
                </a:solidFill>
              </a:rPr>
              <a:t>°С/с</a:t>
            </a:r>
            <a:r>
              <a:rPr lang="en-US">
                <a:solidFill>
                  <a:schemeClr val="bg2"/>
                </a:solidFill>
              </a:rPr>
              <a:t>.</a:t>
            </a:r>
          </a:p>
          <a:p>
            <a:endParaRPr lang="en-GB"/>
          </a:p>
          <a:p>
            <a:r>
              <a:rPr lang="en-GB"/>
              <a:t>Analysis of the hydrogen measurement results showed that during the experiment </a:t>
            </a:r>
            <a:r>
              <a:rPr lang="en-GB">
                <a:sym typeface="Symbol" pitchFamily="18" charset="2"/>
              </a:rPr>
              <a:t></a:t>
            </a:r>
            <a:r>
              <a:rPr lang="en-GB"/>
              <a:t> 34 g of hydrogen was generated.</a:t>
            </a:r>
          </a:p>
          <a:p>
            <a:endParaRPr lang="en-US"/>
          </a:p>
          <a:p>
            <a:r>
              <a:rPr lang="en-US">
                <a:solidFill>
                  <a:schemeClr val="bg2"/>
                </a:solidFill>
              </a:rPr>
              <a:t>The cooling overheated up to ~ 1600°C of the bundle has been achieved for ~ 470 s at the water flooding from top with flow rate ~ 40 g</a:t>
            </a:r>
            <a:r>
              <a:rPr lang="ru-RU">
                <a:solidFill>
                  <a:schemeClr val="bg2"/>
                </a:solidFill>
              </a:rPr>
              <a:t>/</a:t>
            </a:r>
            <a:r>
              <a:rPr lang="en-US">
                <a:solidFill>
                  <a:schemeClr val="bg2"/>
                </a:solidFill>
              </a:rPr>
              <a:t>s.</a:t>
            </a:r>
          </a:p>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91522"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noProof="0" smtClean="0"/>
              <a:t>Образец заголовка</a:t>
            </a:r>
          </a:p>
        </p:txBody>
      </p:sp>
      <p:sp>
        <p:nvSpPr>
          <p:cNvPr id="4915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91524" name="Rectangle 4"/>
          <p:cNvSpPr>
            <a:spLocks noGrp="1" noChangeArrowheads="1"/>
          </p:cNvSpPr>
          <p:nvPr>
            <p:ph type="dt" sz="quarter" idx="2"/>
          </p:nvPr>
        </p:nvSpPr>
        <p:spPr/>
        <p:txBody>
          <a:bodyPr/>
          <a:lstStyle>
            <a:lvl1pPr>
              <a:defRPr/>
            </a:lvl1pPr>
          </a:lstStyle>
          <a:p>
            <a:endParaRPr lang="ru-RU"/>
          </a:p>
        </p:txBody>
      </p:sp>
      <p:sp>
        <p:nvSpPr>
          <p:cNvPr id="491525" name="Rectangle 5"/>
          <p:cNvSpPr>
            <a:spLocks noGrp="1" noChangeArrowheads="1"/>
          </p:cNvSpPr>
          <p:nvPr>
            <p:ph type="ftr" sz="quarter" idx="3"/>
          </p:nvPr>
        </p:nvSpPr>
        <p:spPr/>
        <p:txBody>
          <a:bodyPr/>
          <a:lstStyle>
            <a:lvl1pPr>
              <a:defRPr/>
            </a:lvl1pPr>
          </a:lstStyle>
          <a:p>
            <a:endParaRPr lang="ru-RU"/>
          </a:p>
        </p:txBody>
      </p:sp>
      <p:sp>
        <p:nvSpPr>
          <p:cNvPr id="491526" name="Rectangle 6"/>
          <p:cNvSpPr>
            <a:spLocks noGrp="1" noChangeArrowheads="1"/>
          </p:cNvSpPr>
          <p:nvPr>
            <p:ph type="sldNum" sz="quarter" idx="4"/>
          </p:nvPr>
        </p:nvSpPr>
        <p:spPr/>
        <p:txBody>
          <a:bodyPr/>
          <a:lstStyle>
            <a:lvl1pPr>
              <a:defRPr/>
            </a:lvl1pPr>
          </a:lstStyle>
          <a:p>
            <a:fld id="{A58959B9-841A-4F57-808F-5FD9A0C778D6}" type="slidenum">
              <a:rPr lang="ru-RU"/>
              <a:pPr/>
              <a:t>‹Nr.›</a:t>
            </a:fld>
            <a:endParaRPr lang="ru-RU"/>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D80F6116-44AB-4A05-841A-8AD1F49E9BC6}" type="slidenum">
              <a:rPr lang="ru-RU"/>
              <a:pPr/>
              <a:t>‹Nr.›</a:t>
            </a:fld>
            <a:endParaRPr lang="ru-RU"/>
          </a:p>
        </p:txBody>
      </p:sp>
    </p:spTree>
    <p:extLst>
      <p:ext uri="{BB962C8B-B14F-4D97-AF65-F5344CB8AC3E}">
        <p14:creationId xmlns:p14="http://schemas.microsoft.com/office/powerpoint/2010/main" val="350189135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81000"/>
            <a:ext cx="205740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381000"/>
            <a:ext cx="60198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2A864EAB-4C12-4830-BF93-88FDA801059F}" type="slidenum">
              <a:rPr lang="ru-RU"/>
              <a:pPr/>
              <a:t>‹Nr.›</a:t>
            </a:fld>
            <a:endParaRPr lang="ru-RU"/>
          </a:p>
        </p:txBody>
      </p:sp>
    </p:spTree>
    <p:extLst>
      <p:ext uri="{BB962C8B-B14F-4D97-AF65-F5344CB8AC3E}">
        <p14:creationId xmlns:p14="http://schemas.microsoft.com/office/powerpoint/2010/main" val="56546729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40386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457200" y="6245225"/>
            <a:ext cx="2133600" cy="476250"/>
          </a:xfrm>
        </p:spPr>
        <p:txBody>
          <a:bodyPr/>
          <a:lstStyle>
            <a:lvl1pPr>
              <a:defRPr/>
            </a:lvl1pPr>
          </a:lstStyle>
          <a:p>
            <a:endParaRPr lang="ru-RU"/>
          </a:p>
        </p:txBody>
      </p:sp>
      <p:sp>
        <p:nvSpPr>
          <p:cNvPr id="7" name="Fußzeilenplatzhalter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Foliennummernplatzhalter 7"/>
          <p:cNvSpPr>
            <a:spLocks noGrp="1"/>
          </p:cNvSpPr>
          <p:nvPr>
            <p:ph type="sldNum" sz="quarter" idx="12"/>
          </p:nvPr>
        </p:nvSpPr>
        <p:spPr>
          <a:xfrm>
            <a:off x="6553200" y="6245225"/>
            <a:ext cx="2133600" cy="476250"/>
          </a:xfrm>
        </p:spPr>
        <p:txBody>
          <a:bodyPr/>
          <a:lstStyle>
            <a:lvl1pPr>
              <a:defRPr/>
            </a:lvl1pPr>
          </a:lstStyle>
          <a:p>
            <a:fld id="{833FEE91-2710-4C6E-B7E5-B56FCA3134A7}" type="slidenum">
              <a:rPr lang="ru-RU"/>
              <a:pPr/>
              <a:t>‹Nr.›</a:t>
            </a:fld>
            <a:endParaRPr lang="ru-RU"/>
          </a:p>
        </p:txBody>
      </p:sp>
    </p:spTree>
    <p:extLst>
      <p:ext uri="{BB962C8B-B14F-4D97-AF65-F5344CB8AC3E}">
        <p14:creationId xmlns:p14="http://schemas.microsoft.com/office/powerpoint/2010/main" val="24445422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5314312A-11E5-47B6-8E23-1DB317DABE3C}" type="slidenum">
              <a:rPr lang="ru-RU"/>
              <a:pPr/>
              <a:t>‹Nr.›</a:t>
            </a:fld>
            <a:endParaRPr lang="ru-RU"/>
          </a:p>
        </p:txBody>
      </p:sp>
    </p:spTree>
    <p:extLst>
      <p:ext uri="{BB962C8B-B14F-4D97-AF65-F5344CB8AC3E}">
        <p14:creationId xmlns:p14="http://schemas.microsoft.com/office/powerpoint/2010/main" val="37807592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7B27B3E1-CA48-4C2F-B522-DC7870C9FF1E}" type="slidenum">
              <a:rPr lang="ru-RU"/>
              <a:pPr/>
              <a:t>‹Nr.›</a:t>
            </a:fld>
            <a:endParaRPr lang="ru-RU"/>
          </a:p>
        </p:txBody>
      </p:sp>
    </p:spTree>
    <p:extLst>
      <p:ext uri="{BB962C8B-B14F-4D97-AF65-F5344CB8AC3E}">
        <p14:creationId xmlns:p14="http://schemas.microsoft.com/office/powerpoint/2010/main" val="24025978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5A3D01EA-FAF1-466D-A302-04585043D1AA}" type="slidenum">
              <a:rPr lang="ru-RU"/>
              <a:pPr/>
              <a:t>‹Nr.›</a:t>
            </a:fld>
            <a:endParaRPr lang="ru-RU"/>
          </a:p>
        </p:txBody>
      </p:sp>
    </p:spTree>
    <p:extLst>
      <p:ext uri="{BB962C8B-B14F-4D97-AF65-F5344CB8AC3E}">
        <p14:creationId xmlns:p14="http://schemas.microsoft.com/office/powerpoint/2010/main" val="308894412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35D0A287-5C49-4310-9CE1-6BD42170121C}" type="slidenum">
              <a:rPr lang="ru-RU"/>
              <a:pPr/>
              <a:t>‹Nr.›</a:t>
            </a:fld>
            <a:endParaRPr lang="ru-RU"/>
          </a:p>
        </p:txBody>
      </p:sp>
    </p:spTree>
    <p:extLst>
      <p:ext uri="{BB962C8B-B14F-4D97-AF65-F5344CB8AC3E}">
        <p14:creationId xmlns:p14="http://schemas.microsoft.com/office/powerpoint/2010/main" val="24777348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DC4D8C59-D3DB-4EFE-B1D2-7C1AD764D9F4}" type="slidenum">
              <a:rPr lang="ru-RU"/>
              <a:pPr/>
              <a:t>‹Nr.›</a:t>
            </a:fld>
            <a:endParaRPr lang="ru-RU"/>
          </a:p>
        </p:txBody>
      </p:sp>
    </p:spTree>
    <p:extLst>
      <p:ext uri="{BB962C8B-B14F-4D97-AF65-F5344CB8AC3E}">
        <p14:creationId xmlns:p14="http://schemas.microsoft.com/office/powerpoint/2010/main" val="120057093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F4877501-DAF3-4CC7-B2B0-B9B58F711D03}" type="slidenum">
              <a:rPr lang="ru-RU"/>
              <a:pPr/>
              <a:t>‹Nr.›</a:t>
            </a:fld>
            <a:endParaRPr lang="ru-RU"/>
          </a:p>
        </p:txBody>
      </p:sp>
    </p:spTree>
    <p:extLst>
      <p:ext uri="{BB962C8B-B14F-4D97-AF65-F5344CB8AC3E}">
        <p14:creationId xmlns:p14="http://schemas.microsoft.com/office/powerpoint/2010/main" val="270066466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BA935EDE-09BA-413C-A9A4-70F696B4D589}" type="slidenum">
              <a:rPr lang="ru-RU"/>
              <a:pPr/>
              <a:t>‹Nr.›</a:t>
            </a:fld>
            <a:endParaRPr lang="ru-RU"/>
          </a:p>
        </p:txBody>
      </p:sp>
    </p:spTree>
    <p:extLst>
      <p:ext uri="{BB962C8B-B14F-4D97-AF65-F5344CB8AC3E}">
        <p14:creationId xmlns:p14="http://schemas.microsoft.com/office/powerpoint/2010/main" val="11686784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24B79851-B7C5-4AA2-A5C0-615863F2426A}" type="slidenum">
              <a:rPr lang="ru-RU"/>
              <a:pPr/>
              <a:t>‹Nr.›</a:t>
            </a:fld>
            <a:endParaRPr lang="ru-RU"/>
          </a:p>
        </p:txBody>
      </p:sp>
    </p:spTree>
    <p:extLst>
      <p:ext uri="{BB962C8B-B14F-4D97-AF65-F5344CB8AC3E}">
        <p14:creationId xmlns:p14="http://schemas.microsoft.com/office/powerpoint/2010/main" val="89591101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CCECFF">
                <a:gamma/>
                <a:shade val="85098"/>
                <a:invGamma/>
              </a:srgbClr>
            </a:gs>
          </a:gsLst>
          <a:lin ang="2700000" scaled="1"/>
        </a:gradFill>
        <a:effectLst/>
      </p:bgPr>
    </p:bg>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9049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905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a:solidFill>
                  <a:schemeClr val="tx1"/>
                </a:solidFill>
                <a:effectLst>
                  <a:outerShdw blurRad="38100" dist="38100" dir="2700000" algn="tl">
                    <a:srgbClr val="000000"/>
                  </a:outerShdw>
                </a:effectLst>
              </a:defRPr>
            </a:lvl1pPr>
          </a:lstStyle>
          <a:p>
            <a:endParaRPr lang="ru-RU"/>
          </a:p>
        </p:txBody>
      </p:sp>
      <p:sp>
        <p:nvSpPr>
          <p:cNvPr id="4905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solidFill>
                  <a:schemeClr val="tx1"/>
                </a:solidFill>
                <a:effectLst>
                  <a:outerShdw blurRad="38100" dist="38100" dir="2700000" algn="tl">
                    <a:srgbClr val="000000"/>
                  </a:outerShdw>
                </a:effectLst>
              </a:defRPr>
            </a:lvl1pPr>
          </a:lstStyle>
          <a:p>
            <a:endParaRPr lang="ru-RU"/>
          </a:p>
        </p:txBody>
      </p:sp>
      <p:sp>
        <p:nvSpPr>
          <p:cNvPr id="4905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a:solidFill>
                  <a:schemeClr val="tx1"/>
                </a:solidFill>
                <a:effectLst>
                  <a:outerShdw blurRad="38100" dist="38100" dir="2700000" algn="tl">
                    <a:srgbClr val="000000"/>
                  </a:outerShdw>
                </a:effectLst>
              </a:defRPr>
            </a:lvl1pPr>
          </a:lstStyle>
          <a:p>
            <a:fld id="{1B88C6C0-0931-49E1-BEDE-5BCBB8332F7C}" type="slidenum">
              <a:rPr lang="ru-RU"/>
              <a:pPr/>
              <a:t>‹Nr.›</a:t>
            </a:fld>
            <a:endParaRPr lang="ru-RU"/>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3" name="Text Box 9"/>
          <p:cNvSpPr txBox="1">
            <a:spLocks noChangeArrowheads="1"/>
          </p:cNvSpPr>
          <p:nvPr/>
        </p:nvSpPr>
        <p:spPr bwMode="auto">
          <a:xfrm>
            <a:off x="250825" y="1412875"/>
            <a:ext cx="8605838"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2800" b="1">
                <a:solidFill>
                  <a:schemeClr val="accent1"/>
                </a:solidFill>
                <a:effectLst>
                  <a:outerShdw blurRad="38100" dist="38100" dir="2700000" algn="tl">
                    <a:srgbClr val="000000"/>
                  </a:outerShdw>
                </a:effectLst>
                <a:ea typeface="굴림" pitchFamily="34" charset="-127"/>
              </a:rPr>
              <a:t>Final report on the ISTC</a:t>
            </a:r>
            <a:r>
              <a:rPr lang="en-US" altLang="ko-KR" b="1">
                <a:solidFill>
                  <a:schemeClr val="accent1"/>
                </a:solidFill>
                <a:effectLst>
                  <a:outerShdw blurRad="38100" dist="38100" dir="2700000" algn="tl">
                    <a:srgbClr val="000000"/>
                  </a:outerShdw>
                </a:effectLst>
                <a:ea typeface="굴림" pitchFamily="34" charset="-127"/>
              </a:rPr>
              <a:t> </a:t>
            </a:r>
            <a:r>
              <a:rPr lang="en-US" sz="2800" b="1">
                <a:solidFill>
                  <a:schemeClr val="accent1"/>
                </a:solidFill>
                <a:effectLst>
                  <a:outerShdw blurRad="38100" dist="38100" dir="2700000" algn="tl">
                    <a:srgbClr val="000000"/>
                  </a:outerShdw>
                </a:effectLst>
              </a:rPr>
              <a:t>project #3690 on the “Fuel assemblies behaviour under severe accident top quenching conditions in the PARAMETER-SF test series” </a:t>
            </a:r>
          </a:p>
          <a:p>
            <a:pPr algn="ctr"/>
            <a:r>
              <a:rPr lang="en-US" sz="2000" b="1">
                <a:solidFill>
                  <a:schemeClr val="bg1"/>
                </a:solidFill>
                <a:effectLst>
                  <a:outerShdw blurRad="38100" dist="38100" dir="2700000" algn="tl">
                    <a:srgbClr val="000000"/>
                  </a:outerShdw>
                </a:effectLst>
              </a:rPr>
              <a:t>(PARAMETER-SF3 and PARAMETER-SF4 experiments)</a:t>
            </a:r>
          </a:p>
        </p:txBody>
      </p:sp>
      <p:sp>
        <p:nvSpPr>
          <p:cNvPr id="103444" name="Text Box 20"/>
          <p:cNvSpPr txBox="1">
            <a:spLocks noChangeArrowheads="1"/>
          </p:cNvSpPr>
          <p:nvPr/>
        </p:nvSpPr>
        <p:spPr bwMode="auto">
          <a:xfrm>
            <a:off x="717550" y="196850"/>
            <a:ext cx="5259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endParaRPr lang="ru-RU">
              <a:solidFill>
                <a:schemeClr val="tx1"/>
              </a:solidFill>
              <a:latin typeface="Tahoma" pitchFamily="34" charset="0"/>
            </a:endParaRPr>
          </a:p>
        </p:txBody>
      </p:sp>
      <p:sp>
        <p:nvSpPr>
          <p:cNvPr id="103446" name="Text Box 22"/>
          <p:cNvSpPr txBox="1">
            <a:spLocks noChangeArrowheads="1"/>
          </p:cNvSpPr>
          <p:nvPr/>
        </p:nvSpPr>
        <p:spPr bwMode="auto">
          <a:xfrm>
            <a:off x="2159000" y="4329113"/>
            <a:ext cx="4679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buClrTx/>
              <a:buSzTx/>
              <a:buFontTx/>
              <a:buNone/>
            </a:pPr>
            <a:r>
              <a:rPr lang="en-US" b="1">
                <a:solidFill>
                  <a:srgbClr val="333399"/>
                </a:solidFill>
              </a:rPr>
              <a:t>Presented by D. Ignatiev</a:t>
            </a:r>
            <a:endParaRPr lang="ru-RU" b="1">
              <a:solidFill>
                <a:srgbClr val="333399"/>
              </a:solidFill>
            </a:endParaRPr>
          </a:p>
        </p:txBody>
      </p:sp>
      <p:sp>
        <p:nvSpPr>
          <p:cNvPr id="103448" name="Text Box 24"/>
          <p:cNvSpPr txBox="1">
            <a:spLocks noChangeArrowheads="1"/>
          </p:cNvSpPr>
          <p:nvPr/>
        </p:nvSpPr>
        <p:spPr bwMode="auto">
          <a:xfrm>
            <a:off x="142875" y="296863"/>
            <a:ext cx="2673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b="1">
                <a:solidFill>
                  <a:srgbClr val="3366FF"/>
                </a:solidFill>
                <a:effectLst>
                  <a:outerShdw blurRad="38100" dist="38100" dir="2700000" algn="tl">
                    <a:srgbClr val="000000"/>
                  </a:outerShdw>
                </a:effectLst>
              </a:rPr>
              <a:t>FSUE SRI SIA “LUCH”</a:t>
            </a:r>
            <a:r>
              <a:rPr lang="ru-RU">
                <a:solidFill>
                  <a:srgbClr val="3366FF"/>
                </a:solidFill>
                <a:effectLst>
                  <a:outerShdw blurRad="38100" dist="38100" dir="2700000" algn="tl">
                    <a:srgbClr val="000000"/>
                  </a:outerShdw>
                </a:effectLst>
              </a:rPr>
              <a:t> </a:t>
            </a:r>
            <a:endParaRPr lang="en-US" b="1">
              <a:solidFill>
                <a:srgbClr val="3366FF"/>
              </a:solidFill>
              <a:effectLst>
                <a:outerShdw blurRad="38100" dist="38100" dir="2700000" algn="tl">
                  <a:srgbClr val="000000"/>
                </a:outerShdw>
              </a:effectLst>
            </a:endParaRPr>
          </a:p>
          <a:p>
            <a:pPr>
              <a:spcBef>
                <a:spcPct val="0"/>
              </a:spcBef>
              <a:buClrTx/>
              <a:buSzTx/>
              <a:buFontTx/>
              <a:buNone/>
            </a:pPr>
            <a:r>
              <a:rPr lang="en-US" b="1">
                <a:solidFill>
                  <a:srgbClr val="3366FF"/>
                </a:solidFill>
                <a:effectLst>
                  <a:outerShdw blurRad="38100" dist="38100" dir="2700000" algn="tl">
                    <a:srgbClr val="000000"/>
                  </a:outerShdw>
                </a:effectLst>
              </a:rPr>
              <a:t>IBRAE RAS</a:t>
            </a:r>
          </a:p>
          <a:p>
            <a:pPr>
              <a:spcBef>
                <a:spcPct val="0"/>
              </a:spcBef>
              <a:buClrTx/>
              <a:buSzTx/>
              <a:buFontTx/>
              <a:buNone/>
            </a:pPr>
            <a:r>
              <a:rPr lang="en-US" b="1">
                <a:solidFill>
                  <a:srgbClr val="3366FF"/>
                </a:solidFill>
                <a:effectLst>
                  <a:outerShdw blurRad="38100" dist="38100" dir="2700000" algn="tl">
                    <a:srgbClr val="000000"/>
                  </a:outerShdw>
                </a:effectLst>
              </a:rPr>
              <a:t>OKB “GIDROPRESS”</a:t>
            </a:r>
            <a:r>
              <a:rPr lang="ru-RU">
                <a:solidFill>
                  <a:srgbClr val="99CCFF"/>
                </a:solidFill>
                <a:latin typeface="Tahoma" pitchFamily="34" charset="0"/>
              </a:rPr>
              <a:t> </a:t>
            </a:r>
          </a:p>
        </p:txBody>
      </p:sp>
      <p:sp>
        <p:nvSpPr>
          <p:cNvPr id="103449" name="Text Box 25"/>
          <p:cNvSpPr txBox="1">
            <a:spLocks noChangeArrowheads="1"/>
          </p:cNvSpPr>
          <p:nvPr/>
        </p:nvSpPr>
        <p:spPr bwMode="auto">
          <a:xfrm>
            <a:off x="7667625" y="333375"/>
            <a:ext cx="1027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sz="2000" b="1">
                <a:solidFill>
                  <a:srgbClr val="3366FF"/>
                </a:solidFill>
                <a:effectLst>
                  <a:outerShdw blurRad="38100" dist="38100" dir="2700000" algn="tl">
                    <a:srgbClr val="000000"/>
                  </a:outerShdw>
                </a:effectLst>
              </a:rPr>
              <a:t>I S T C</a:t>
            </a:r>
            <a:r>
              <a:rPr lang="ru-RU" sz="2000">
                <a:solidFill>
                  <a:schemeClr val="tx1"/>
                </a:solidFill>
                <a:latin typeface="Tahoma" pitchFamily="34" charset="0"/>
              </a:rPr>
              <a:t> </a:t>
            </a:r>
          </a:p>
        </p:txBody>
      </p:sp>
      <p:sp>
        <p:nvSpPr>
          <p:cNvPr id="103452" name="Text Box 28"/>
          <p:cNvSpPr txBox="1">
            <a:spLocks noChangeArrowheads="1"/>
          </p:cNvSpPr>
          <p:nvPr/>
        </p:nvSpPr>
        <p:spPr bwMode="auto">
          <a:xfrm>
            <a:off x="1439863" y="6237288"/>
            <a:ext cx="6084887"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pPr>
            <a:r>
              <a:rPr lang="en-US" sz="1600" b="1" i="1">
                <a:solidFill>
                  <a:srgbClr val="000000"/>
                </a:solidFill>
              </a:rPr>
              <a:t>CEG-SAM – 17, Madrid, Spain</a:t>
            </a:r>
            <a:r>
              <a:rPr lang="en-GB" sz="1600" b="1" i="1">
                <a:solidFill>
                  <a:srgbClr val="000000"/>
                </a:solidFill>
              </a:rPr>
              <a:t>, </a:t>
            </a:r>
            <a:r>
              <a:rPr lang="en-US" sz="1600" b="1" i="1">
                <a:solidFill>
                  <a:srgbClr val="000000"/>
                </a:solidFill>
              </a:rPr>
              <a:t>March 29-31</a:t>
            </a:r>
            <a:r>
              <a:rPr lang="en-GB" sz="1600" b="1" i="1">
                <a:solidFill>
                  <a:srgbClr val="000000"/>
                </a:solidFill>
              </a:rPr>
              <a:t>, 2010</a:t>
            </a:r>
            <a:r>
              <a:rPr lang="en-US" sz="1600" b="1" i="1">
                <a:solidFill>
                  <a:srgbClr val="000000"/>
                </a:solidFill>
              </a:rPr>
              <a:t>.</a:t>
            </a:r>
            <a:endParaRPr lang="ru-RU" sz="1600" b="1" i="1">
              <a:solidFill>
                <a:srgbClr val="000000"/>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6" name="Picture 16" descr="1000№"/>
          <p:cNvPicPr>
            <a:picLocks noChangeAspect="1" noChangeArrowheads="1"/>
          </p:cNvPicPr>
          <p:nvPr>
            <p:ph sz="quarter" idx="3"/>
          </p:nvPr>
        </p:nvPicPr>
        <p:blipFill>
          <a:blip r:embed="rId3" cstate="print">
            <a:extLst>
              <a:ext uri="{28A0092B-C50C-407E-A947-70E740481C1C}">
                <a14:useLocalDpi xmlns:a14="http://schemas.microsoft.com/office/drawing/2010/main" val="0"/>
              </a:ext>
            </a:extLst>
          </a:blip>
          <a:srcRect t="5360"/>
          <a:stretch>
            <a:fillRect/>
          </a:stretch>
        </p:blipFill>
        <p:spPr>
          <a:xfrm>
            <a:off x="684213" y="800100"/>
            <a:ext cx="2638425" cy="2522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62" name="Rectangle 22"/>
          <p:cNvSpPr>
            <a:spLocks noChangeArrowheads="1"/>
          </p:cNvSpPr>
          <p:nvPr/>
        </p:nvSpPr>
        <p:spPr bwMode="auto">
          <a:xfrm>
            <a:off x="358775" y="3033713"/>
            <a:ext cx="363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0"/>
              </a:spcBef>
              <a:buClrTx/>
              <a:buSzTx/>
              <a:buFontTx/>
              <a:buNone/>
            </a:pPr>
            <a:endParaRPr lang="en-GB">
              <a:solidFill>
                <a:srgbClr val="000000"/>
              </a:solidFill>
            </a:endParaRPr>
          </a:p>
          <a:p>
            <a:pPr algn="ctr">
              <a:spcBef>
                <a:spcPct val="0"/>
              </a:spcBef>
              <a:buClrTx/>
              <a:buSzTx/>
              <a:buFontTx/>
              <a:buNone/>
            </a:pPr>
            <a:r>
              <a:rPr lang="en-GB">
                <a:solidFill>
                  <a:schemeClr val="accent2"/>
                </a:solidFill>
              </a:rPr>
              <a:t>Z = 1000 mm elevation (top view)</a:t>
            </a:r>
            <a:r>
              <a:rPr lang="en-US" b="1">
                <a:solidFill>
                  <a:schemeClr val="tx1"/>
                </a:solidFill>
                <a:effectLst>
                  <a:outerShdw blurRad="38100" dist="38100" dir="2700000" algn="tl">
                    <a:srgbClr val="000000"/>
                  </a:outerShdw>
                </a:effectLst>
              </a:rPr>
              <a:t> </a:t>
            </a:r>
          </a:p>
        </p:txBody>
      </p:sp>
      <p:sp>
        <p:nvSpPr>
          <p:cNvPr id="624663" name="Rectangle 23"/>
          <p:cNvSpPr>
            <a:spLocks noChangeArrowheads="1"/>
          </p:cNvSpPr>
          <p:nvPr/>
        </p:nvSpPr>
        <p:spPr bwMode="auto">
          <a:xfrm>
            <a:off x="4211638" y="6078538"/>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0"/>
              </a:spcBef>
              <a:buClrTx/>
              <a:buSzTx/>
              <a:buFontTx/>
              <a:buNone/>
            </a:pPr>
            <a:r>
              <a:rPr lang="en-GB">
                <a:solidFill>
                  <a:schemeClr val="accent2"/>
                </a:solidFill>
              </a:rPr>
              <a:t>Distribution of the averaged thickness of calculated oxide scale on cladding surfaces</a:t>
            </a:r>
          </a:p>
        </p:txBody>
      </p:sp>
      <p:pic>
        <p:nvPicPr>
          <p:cNvPr id="624665" name="Picture 25" descr="1300№"/>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l="3702" r="4900"/>
          <a:stretch>
            <a:fillRect/>
          </a:stretch>
        </p:blipFill>
        <p:spPr>
          <a:xfrm>
            <a:off x="719138" y="3716338"/>
            <a:ext cx="2665412" cy="2474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68" name="Rectangle 28"/>
          <p:cNvSpPr>
            <a:spLocks noChangeArrowheads="1"/>
          </p:cNvSpPr>
          <p:nvPr/>
        </p:nvSpPr>
        <p:spPr bwMode="auto">
          <a:xfrm>
            <a:off x="431800" y="5913438"/>
            <a:ext cx="363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0"/>
              </a:spcBef>
              <a:buClrTx/>
              <a:buSzTx/>
              <a:buFontTx/>
              <a:buNone/>
            </a:pPr>
            <a:endParaRPr lang="en-GB">
              <a:solidFill>
                <a:srgbClr val="000000"/>
              </a:solidFill>
            </a:endParaRPr>
          </a:p>
          <a:p>
            <a:pPr algn="ctr">
              <a:spcBef>
                <a:spcPct val="0"/>
              </a:spcBef>
              <a:buClrTx/>
              <a:buSzTx/>
              <a:buFontTx/>
              <a:buNone/>
            </a:pPr>
            <a:r>
              <a:rPr lang="en-GB">
                <a:solidFill>
                  <a:schemeClr val="accent2"/>
                </a:solidFill>
              </a:rPr>
              <a:t>Z = 1300 mm elevation (top view)</a:t>
            </a:r>
            <a:r>
              <a:rPr lang="en-US" b="1">
                <a:solidFill>
                  <a:schemeClr val="accent2"/>
                </a:solidFill>
                <a:effectLst>
                  <a:outerShdw blurRad="38100" dist="38100" dir="2700000" algn="tl">
                    <a:srgbClr val="000000"/>
                  </a:outerShdw>
                </a:effectLst>
              </a:rPr>
              <a:t> </a:t>
            </a:r>
          </a:p>
        </p:txBody>
      </p:sp>
      <p:sp>
        <p:nvSpPr>
          <p:cNvPr id="624669" name="Rectangle 29"/>
          <p:cNvSpPr>
            <a:spLocks noChangeArrowheads="1"/>
          </p:cNvSpPr>
          <p:nvPr/>
        </p:nvSpPr>
        <p:spPr bwMode="auto">
          <a:xfrm>
            <a:off x="1187450" y="0"/>
            <a:ext cx="70929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a:r>
              <a:rPr lang="en-GB" sz="2400" b="1">
                <a:effectLst>
                  <a:outerShdw blurRad="38100" dist="38100" dir="2700000" algn="tl">
                    <a:srgbClr val="000000"/>
                  </a:outerShdw>
                </a:effectLst>
              </a:rPr>
              <a:t>Main results of SF3 fuel assembly</a:t>
            </a:r>
            <a:r>
              <a:rPr lang="en-GB" sz="2400" b="1">
                <a:solidFill>
                  <a:schemeClr val="accent2"/>
                </a:solidFill>
                <a:effectLst>
                  <a:outerShdw blurRad="38100" dist="38100" dir="2700000" algn="tl">
                    <a:srgbClr val="000000"/>
                  </a:outerShdw>
                </a:effectLst>
              </a:rPr>
              <a:t> </a:t>
            </a:r>
            <a:r>
              <a:rPr lang="en-GB" sz="2400" b="1">
                <a:effectLst>
                  <a:outerShdw blurRad="38100" dist="38100" dir="2700000" algn="tl">
                    <a:srgbClr val="000000"/>
                  </a:outerShdw>
                </a:effectLst>
              </a:rPr>
              <a:t>post-test </a:t>
            </a:r>
          </a:p>
          <a:p>
            <a:pPr marL="342900" indent="-342900" algn="ctr"/>
            <a:r>
              <a:rPr lang="en-GB" sz="2400" b="1">
                <a:effectLst>
                  <a:outerShdw blurRad="38100" dist="38100" dir="2700000" algn="tl">
                    <a:srgbClr val="000000"/>
                  </a:outerShdw>
                </a:effectLst>
              </a:rPr>
              <a:t>material Investigation</a:t>
            </a:r>
          </a:p>
          <a:p>
            <a:pPr marL="342900" indent="-342900" algn="ctr"/>
            <a:endParaRPr lang="ru-RU" sz="2400" b="1">
              <a:effectLst>
                <a:outerShdw blurRad="38100" dist="38100" dir="2700000" algn="tl">
                  <a:srgbClr val="000000"/>
                </a:outerShdw>
              </a:effectLst>
            </a:endParaRPr>
          </a:p>
        </p:txBody>
      </p:sp>
      <p:pic>
        <p:nvPicPr>
          <p:cNvPr id="624671" name="Picture 31" descr="2"/>
          <p:cNvPicPr>
            <a:picLocks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4824413" y="873125"/>
            <a:ext cx="3478212" cy="5111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72" name="Rectangle 32"/>
          <p:cNvSpPr>
            <a:spLocks noChangeArrowheads="1"/>
          </p:cNvSpPr>
          <p:nvPr/>
        </p:nvSpPr>
        <p:spPr bwMode="auto">
          <a:xfrm>
            <a:off x="323850" y="163513"/>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000" b="1">
                <a:solidFill>
                  <a:schemeClr val="accent1"/>
                </a:solidFill>
              </a:rPr>
              <a:t>Task</a:t>
            </a:r>
            <a:r>
              <a:rPr lang="ru-RU" sz="2000" b="1">
                <a:solidFill>
                  <a:schemeClr val="accent1"/>
                </a:solidFill>
              </a:rPr>
              <a:t> </a:t>
            </a:r>
            <a:r>
              <a:rPr lang="en-US" sz="2000" b="1">
                <a:solidFill>
                  <a:schemeClr val="accent1"/>
                </a:solidFill>
              </a:rPr>
              <a:t>2</a:t>
            </a:r>
            <a:r>
              <a:rPr lang="ru-RU" sz="2000" b="1">
                <a:solidFill>
                  <a:schemeClr val="accent1"/>
                </a:solidFill>
              </a:rPr>
              <a:t>.</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8" name="Rectangle 8"/>
          <p:cNvSpPr>
            <a:spLocks noChangeArrowheads="1"/>
          </p:cNvSpPr>
          <p:nvPr/>
        </p:nvSpPr>
        <p:spPr bwMode="auto">
          <a:xfrm>
            <a:off x="287338" y="1160463"/>
            <a:ext cx="86058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0850">
              <a:buFontTx/>
              <a:buNone/>
            </a:pPr>
            <a:r>
              <a:rPr lang="en-GB" sz="2000">
                <a:solidFill>
                  <a:schemeClr val="accent2"/>
                </a:solidFill>
              </a:rPr>
              <a:t>- The state of the assembly lower part (0…400 mm) does not differ practically from the initial state, and the oxide thickness on the outer surface does not exceed 2-10 </a:t>
            </a:r>
            <a:r>
              <a:rPr lang="en-GB" sz="2000">
                <a:solidFill>
                  <a:schemeClr val="accent2"/>
                </a:solidFill>
                <a:sym typeface="Symbol" pitchFamily="18" charset="2"/>
              </a:rPr>
              <a:t></a:t>
            </a:r>
            <a:r>
              <a:rPr lang="en-GB" sz="2000">
                <a:solidFill>
                  <a:schemeClr val="accent2"/>
                </a:solidFill>
              </a:rPr>
              <a:t>m;                                                                 </a:t>
            </a:r>
            <a:r>
              <a:rPr lang="en-GB" sz="2000">
                <a:solidFill>
                  <a:schemeClr val="accent2"/>
                </a:solidFill>
                <a:sym typeface="Symbol" pitchFamily="18" charset="2"/>
              </a:rPr>
              <a:t>- </a:t>
            </a:r>
            <a:r>
              <a:rPr lang="en-US" sz="2000">
                <a:solidFill>
                  <a:schemeClr val="accent2"/>
                </a:solidFill>
                <a:sym typeface="Symbol" pitchFamily="18" charset="2"/>
              </a:rPr>
              <a:t>In the middle part of heated zone</a:t>
            </a:r>
            <a:r>
              <a:rPr lang="en-US" sz="2000" b="1">
                <a:solidFill>
                  <a:schemeClr val="tx1"/>
                </a:solidFill>
                <a:sym typeface="Symbol" pitchFamily="18" charset="2"/>
              </a:rPr>
              <a:t> </a:t>
            </a:r>
            <a:r>
              <a:rPr lang="en-US" sz="2000">
                <a:solidFill>
                  <a:schemeClr val="accent2"/>
                </a:solidFill>
                <a:sym typeface="Symbol" pitchFamily="18" charset="2"/>
              </a:rPr>
              <a:t>(</a:t>
            </a:r>
            <a:r>
              <a:rPr lang="en-GB" sz="2000">
                <a:solidFill>
                  <a:schemeClr val="accent2"/>
                </a:solidFill>
                <a:sym typeface="Symbol" pitchFamily="18" charset="2"/>
              </a:rPr>
              <a:t>500…1300) mm there is a multi-layer separating zirconium dioxide on fuel rod claddings </a:t>
            </a:r>
            <a:r>
              <a:rPr lang="en-GB" sz="2000">
                <a:solidFill>
                  <a:schemeClr val="accent2"/>
                </a:solidFill>
              </a:rPr>
              <a:t>and its thickness on some fuel rods (at 800 mm elevation) reaches ~ 400 </a:t>
            </a:r>
            <a:r>
              <a:rPr lang="en-GB" sz="2000">
                <a:solidFill>
                  <a:schemeClr val="accent2"/>
                </a:solidFill>
                <a:sym typeface="Symbol" pitchFamily="18" charset="2"/>
              </a:rPr>
              <a:t></a:t>
            </a:r>
            <a:r>
              <a:rPr lang="en-GB" sz="2000">
                <a:solidFill>
                  <a:schemeClr val="accent2"/>
                </a:solidFill>
              </a:rPr>
              <a:t>m.</a:t>
            </a:r>
            <a:r>
              <a:rPr lang="en-GB" sz="2000" b="1">
                <a:solidFill>
                  <a:schemeClr val="accent2"/>
                </a:solidFill>
                <a:effectLst>
                  <a:outerShdw blurRad="38100" dist="38100" dir="2700000" algn="tl">
                    <a:srgbClr val="000000"/>
                  </a:outerShdw>
                </a:effectLst>
              </a:rPr>
              <a:t> </a:t>
            </a:r>
            <a:r>
              <a:rPr lang="en-GB" sz="2000">
                <a:solidFill>
                  <a:schemeClr val="accent2"/>
                </a:solidFill>
                <a:sym typeface="Symbol" pitchFamily="18" charset="2"/>
              </a:rPr>
              <a:t>;</a:t>
            </a:r>
            <a:endParaRPr lang="en-US" sz="2000">
              <a:solidFill>
                <a:schemeClr val="accent2"/>
              </a:solidFill>
              <a:sym typeface="Symbol" pitchFamily="18" charset="2"/>
            </a:endParaRPr>
          </a:p>
        </p:txBody>
      </p:sp>
      <p:sp>
        <p:nvSpPr>
          <p:cNvPr id="629769" name="Rectangle 9"/>
          <p:cNvSpPr>
            <a:spLocks noChangeArrowheads="1"/>
          </p:cNvSpPr>
          <p:nvPr/>
        </p:nvSpPr>
        <p:spPr bwMode="auto">
          <a:xfrm>
            <a:off x="323850" y="163513"/>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000" b="1">
                <a:solidFill>
                  <a:schemeClr val="accent1"/>
                </a:solidFill>
              </a:rPr>
              <a:t>Task</a:t>
            </a:r>
            <a:r>
              <a:rPr lang="ru-RU" sz="2000" b="1">
                <a:solidFill>
                  <a:schemeClr val="accent1"/>
                </a:solidFill>
              </a:rPr>
              <a:t> </a:t>
            </a:r>
            <a:r>
              <a:rPr lang="en-US" sz="2000" b="1">
                <a:solidFill>
                  <a:schemeClr val="accent1"/>
                </a:solidFill>
              </a:rPr>
              <a:t>2</a:t>
            </a:r>
            <a:r>
              <a:rPr lang="ru-RU" sz="2000" b="1">
                <a:solidFill>
                  <a:schemeClr val="accent1"/>
                </a:solidFill>
              </a:rPr>
              <a:t>.</a:t>
            </a:r>
          </a:p>
        </p:txBody>
      </p:sp>
      <p:sp>
        <p:nvSpPr>
          <p:cNvPr id="629770" name="Rectangle 10"/>
          <p:cNvSpPr>
            <a:spLocks noChangeArrowheads="1"/>
          </p:cNvSpPr>
          <p:nvPr/>
        </p:nvSpPr>
        <p:spPr bwMode="auto">
          <a:xfrm>
            <a:off x="1403350" y="188913"/>
            <a:ext cx="66611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a:r>
              <a:rPr lang="en-GB" sz="2400" b="1">
                <a:effectLst>
                  <a:outerShdw blurRad="38100" dist="38100" dir="2700000" algn="tl">
                    <a:srgbClr val="000000"/>
                  </a:outerShdw>
                </a:effectLst>
              </a:rPr>
              <a:t>Main results of SF3 fuel assembly</a:t>
            </a:r>
            <a:r>
              <a:rPr lang="en-GB" sz="2400" b="1">
                <a:solidFill>
                  <a:schemeClr val="accent2"/>
                </a:solidFill>
                <a:effectLst>
                  <a:outerShdw blurRad="38100" dist="38100" dir="2700000" algn="tl">
                    <a:srgbClr val="000000"/>
                  </a:outerShdw>
                </a:effectLst>
              </a:rPr>
              <a:t> </a:t>
            </a:r>
            <a:r>
              <a:rPr lang="en-GB" sz="2400" b="1">
                <a:effectLst>
                  <a:outerShdw blurRad="38100" dist="38100" dir="2700000" algn="tl">
                    <a:srgbClr val="000000"/>
                  </a:outerShdw>
                </a:effectLst>
              </a:rPr>
              <a:t>post-test </a:t>
            </a:r>
          </a:p>
          <a:p>
            <a:pPr marL="342900" indent="-342900" algn="ctr"/>
            <a:r>
              <a:rPr lang="en-GB" sz="2400" b="1">
                <a:effectLst>
                  <a:outerShdw blurRad="38100" dist="38100" dir="2700000" algn="tl">
                    <a:srgbClr val="000000"/>
                  </a:outerShdw>
                </a:effectLst>
              </a:rPr>
              <a:t>material Investigation</a:t>
            </a:r>
            <a:endParaRPr lang="ru-RU" sz="2400" b="1">
              <a:effectLst>
                <a:outerShdw blurRad="38100" dist="38100" dir="2700000" algn="tl">
                  <a:srgbClr val="000000"/>
                </a:outerShdw>
              </a:effectLst>
            </a:endParaRPr>
          </a:p>
        </p:txBody>
      </p:sp>
      <p:pic>
        <p:nvPicPr>
          <p:cNvPr id="629772" name="Picture 12" descr="14"/>
          <p:cNvPicPr>
            <a:picLocks noChangeAspect="1" noChangeArrowheads="1"/>
          </p:cNvPicPr>
          <p:nvPr>
            <p:ph sz="half" idx="1"/>
          </p:nvPr>
        </p:nvPicPr>
        <p:blipFill>
          <a:blip r:embed="rId3" cstate="print">
            <a:lum bright="18000"/>
            <a:extLst>
              <a:ext uri="{28A0092B-C50C-407E-A947-70E740481C1C}">
                <a14:useLocalDpi xmlns:a14="http://schemas.microsoft.com/office/drawing/2010/main" val="0"/>
              </a:ext>
            </a:extLst>
          </a:blip>
          <a:srcRect/>
          <a:stretch>
            <a:fillRect/>
          </a:stretch>
        </p:blipFill>
        <p:spPr>
          <a:xfrm>
            <a:off x="4643438" y="3249613"/>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9774" name="Picture 14" descr="10"/>
          <p:cNvPicPr>
            <a:picLocks noChangeAspect="1" noChangeArrowheads="1"/>
          </p:cNvPicPr>
          <p:nvPr>
            <p:ph sz="half" idx="2"/>
          </p:nvPr>
        </p:nvPicPr>
        <p:blipFill>
          <a:blip r:embed="rId4" cstate="print">
            <a:lum bright="12000" contrast="12000"/>
            <a:extLst>
              <a:ext uri="{28A0092B-C50C-407E-A947-70E740481C1C}">
                <a14:useLocalDpi xmlns:a14="http://schemas.microsoft.com/office/drawing/2010/main" val="0"/>
              </a:ext>
            </a:extLst>
          </a:blip>
          <a:srcRect/>
          <a:stretch>
            <a:fillRect/>
          </a:stretch>
        </p:blipFill>
        <p:spPr>
          <a:xfrm>
            <a:off x="431800" y="3249613"/>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9777" name="Rectangle 17"/>
          <p:cNvSpPr>
            <a:spLocks noChangeArrowheads="1"/>
          </p:cNvSpPr>
          <p:nvPr/>
        </p:nvSpPr>
        <p:spPr bwMode="auto">
          <a:xfrm>
            <a:off x="4679950" y="6308725"/>
            <a:ext cx="2247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t>rod 2.5,</a:t>
            </a:r>
            <a:r>
              <a:rPr lang="en-GB" b="1">
                <a:effectLst>
                  <a:outerShdw blurRad="38100" dist="38100" dir="2700000" algn="tl">
                    <a:srgbClr val="000000"/>
                  </a:outerShdw>
                </a:effectLst>
              </a:rPr>
              <a:t> </a:t>
            </a:r>
            <a:r>
              <a:rPr lang="en-GB"/>
              <a:t>Z = 800 mm</a:t>
            </a:r>
            <a:endParaRPr lang="en-GB" b="1">
              <a:effectLst>
                <a:outerShdw blurRad="38100" dist="38100" dir="2700000" algn="tl">
                  <a:srgbClr val="000000"/>
                </a:outerShdw>
              </a:effectLst>
            </a:endParaRPr>
          </a:p>
        </p:txBody>
      </p:sp>
      <p:sp>
        <p:nvSpPr>
          <p:cNvPr id="629778" name="Rectangle 18"/>
          <p:cNvSpPr>
            <a:spLocks noChangeArrowheads="1"/>
          </p:cNvSpPr>
          <p:nvPr/>
        </p:nvSpPr>
        <p:spPr bwMode="auto">
          <a:xfrm>
            <a:off x="503238" y="6308725"/>
            <a:ext cx="2247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t>rod 2.2, Z = 800 mm</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ChangeArrowheads="1"/>
          </p:cNvSpPr>
          <p:nvPr/>
        </p:nvSpPr>
        <p:spPr bwMode="auto">
          <a:xfrm>
            <a:off x="287338" y="1166813"/>
            <a:ext cx="86058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0850"/>
            <a:r>
              <a:rPr lang="en-GB" sz="2000">
                <a:solidFill>
                  <a:schemeClr val="accent2"/>
                </a:solidFill>
                <a:sym typeface="Symbol" pitchFamily="18" charset="2"/>
              </a:rPr>
              <a:t>- In the upper part of heated zone (Z = 900…1300 mm) the rods arrangement is greatly distorted. The claddings are oxidized both on the external (to 550 m), and on the internal (to 50 m) surfaces.</a:t>
            </a:r>
            <a:r>
              <a:rPr lang="en-GB" sz="2000" b="1">
                <a:solidFill>
                  <a:schemeClr val="accent2"/>
                </a:solidFill>
                <a:effectLst>
                  <a:outerShdw blurRad="38100" dist="38100" dir="2700000" algn="tl">
                    <a:srgbClr val="000000"/>
                  </a:outerShdw>
                </a:effectLst>
                <a:sym typeface="Symbol" pitchFamily="18" charset="2"/>
              </a:rPr>
              <a:t> </a:t>
            </a:r>
          </a:p>
        </p:txBody>
      </p:sp>
      <p:sp>
        <p:nvSpPr>
          <p:cNvPr id="667651" name="Rectangle 3"/>
          <p:cNvSpPr>
            <a:spLocks noChangeArrowheads="1"/>
          </p:cNvSpPr>
          <p:nvPr/>
        </p:nvSpPr>
        <p:spPr bwMode="auto">
          <a:xfrm>
            <a:off x="323850" y="163513"/>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000" b="1">
                <a:solidFill>
                  <a:schemeClr val="accent1"/>
                </a:solidFill>
              </a:rPr>
              <a:t>Task</a:t>
            </a:r>
            <a:r>
              <a:rPr lang="ru-RU" sz="2000" b="1">
                <a:solidFill>
                  <a:schemeClr val="accent1"/>
                </a:solidFill>
              </a:rPr>
              <a:t> </a:t>
            </a:r>
            <a:r>
              <a:rPr lang="en-US" sz="2000" b="1">
                <a:solidFill>
                  <a:schemeClr val="accent1"/>
                </a:solidFill>
              </a:rPr>
              <a:t>2</a:t>
            </a:r>
            <a:r>
              <a:rPr lang="ru-RU" sz="2000" b="1">
                <a:solidFill>
                  <a:schemeClr val="accent1"/>
                </a:solidFill>
              </a:rPr>
              <a:t>.</a:t>
            </a:r>
          </a:p>
        </p:txBody>
      </p:sp>
      <p:sp>
        <p:nvSpPr>
          <p:cNvPr id="667652" name="Rectangle 4"/>
          <p:cNvSpPr>
            <a:spLocks noChangeArrowheads="1"/>
          </p:cNvSpPr>
          <p:nvPr/>
        </p:nvSpPr>
        <p:spPr bwMode="auto">
          <a:xfrm>
            <a:off x="1403350" y="188913"/>
            <a:ext cx="66611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a:r>
              <a:rPr lang="en-GB" sz="2400" b="1">
                <a:effectLst>
                  <a:outerShdw blurRad="38100" dist="38100" dir="2700000" algn="tl">
                    <a:srgbClr val="000000"/>
                  </a:outerShdw>
                </a:effectLst>
              </a:rPr>
              <a:t>Main results of SF3 fuel assembly</a:t>
            </a:r>
            <a:r>
              <a:rPr lang="en-GB" sz="2400" b="1">
                <a:solidFill>
                  <a:schemeClr val="accent2"/>
                </a:solidFill>
                <a:effectLst>
                  <a:outerShdw blurRad="38100" dist="38100" dir="2700000" algn="tl">
                    <a:srgbClr val="000000"/>
                  </a:outerShdw>
                </a:effectLst>
              </a:rPr>
              <a:t> </a:t>
            </a:r>
            <a:r>
              <a:rPr lang="en-GB" sz="2400" b="1">
                <a:effectLst>
                  <a:outerShdw blurRad="38100" dist="38100" dir="2700000" algn="tl">
                    <a:srgbClr val="000000"/>
                  </a:outerShdw>
                </a:effectLst>
              </a:rPr>
              <a:t>post-test </a:t>
            </a:r>
          </a:p>
          <a:p>
            <a:pPr marL="342900" indent="-342900" algn="ctr"/>
            <a:r>
              <a:rPr lang="en-GB" sz="2400" b="1">
                <a:effectLst>
                  <a:outerShdw blurRad="38100" dist="38100" dir="2700000" algn="tl">
                    <a:srgbClr val="000000"/>
                  </a:outerShdw>
                </a:effectLst>
              </a:rPr>
              <a:t>material Investigation</a:t>
            </a:r>
            <a:endParaRPr lang="ru-RU" sz="2400" b="1">
              <a:effectLst>
                <a:outerShdw blurRad="38100" dist="38100" dir="2700000" algn="tl">
                  <a:srgbClr val="000000"/>
                </a:outerShdw>
              </a:effectLst>
            </a:endParaRPr>
          </a:p>
        </p:txBody>
      </p:sp>
      <p:sp>
        <p:nvSpPr>
          <p:cNvPr id="667653" name="Rectangle 5"/>
          <p:cNvSpPr>
            <a:spLocks noChangeArrowheads="1"/>
          </p:cNvSpPr>
          <p:nvPr/>
        </p:nvSpPr>
        <p:spPr bwMode="auto">
          <a:xfrm>
            <a:off x="179388" y="5084763"/>
            <a:ext cx="86772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0850"/>
            <a:r>
              <a:rPr lang="en-GB" sz="2000">
                <a:solidFill>
                  <a:schemeClr val="accent2"/>
                </a:solidFill>
                <a:sym typeface="Symbol" pitchFamily="18" charset="2"/>
              </a:rPr>
              <a:t>- The mass of generated hydrogen, estimated “from above”, corresponds to the value of </a:t>
            </a:r>
            <a:r>
              <a:rPr lang="en-GB" sz="2000">
                <a:solidFill>
                  <a:schemeClr val="accent2"/>
                </a:solidFill>
              </a:rPr>
              <a:t>42 g. For comparability with the mass measured in the experiment it is necessary to consider additionally the mass of hydrogen absorbed by FA components, at least due to the shroud hydrogenation.</a:t>
            </a:r>
          </a:p>
        </p:txBody>
      </p:sp>
      <p:pic>
        <p:nvPicPr>
          <p:cNvPr id="667654" name="Picture 6" descr="7-1"/>
          <p:cNvPicPr>
            <a:picLocks noChangeAspect="1" noChangeArrowheads="1"/>
          </p:cNvPicPr>
          <p:nvPr>
            <p:ph sz="half" idx="1"/>
          </p:nvPr>
        </p:nvPicPr>
        <p:blipFill>
          <a:blip r:embed="rId3" cstate="print">
            <a:lum bright="-30000" contrast="36000"/>
            <a:extLst>
              <a:ext uri="{28A0092B-C50C-407E-A947-70E740481C1C}">
                <a14:useLocalDpi xmlns:a14="http://schemas.microsoft.com/office/drawing/2010/main" val="0"/>
              </a:ext>
            </a:extLst>
          </a:blip>
          <a:srcRect/>
          <a:stretch>
            <a:fillRect/>
          </a:stretch>
        </p:blipFill>
        <p:spPr>
          <a:xfrm>
            <a:off x="6084888" y="2241550"/>
            <a:ext cx="2879725" cy="2160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7661" name="Picture 13" descr="3"/>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3132138" y="2241550"/>
            <a:ext cx="2879725" cy="2160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7656" name="Rectangle 8"/>
          <p:cNvSpPr>
            <a:spLocks noChangeArrowheads="1"/>
          </p:cNvSpPr>
          <p:nvPr/>
        </p:nvSpPr>
        <p:spPr bwMode="auto">
          <a:xfrm>
            <a:off x="6119813" y="4365625"/>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buClrTx/>
              <a:buSzTx/>
              <a:buFontTx/>
              <a:buNone/>
            </a:pPr>
            <a:r>
              <a:rPr lang="en-GB"/>
              <a:t>Z = 1300 mm</a:t>
            </a:r>
            <a:r>
              <a:rPr lang="en-US" b="1">
                <a:effectLst>
                  <a:outerShdw blurRad="38100" dist="38100" dir="2700000" algn="tl">
                    <a:srgbClr val="000000"/>
                  </a:outerShdw>
                </a:effectLst>
              </a:rPr>
              <a:t> </a:t>
            </a:r>
          </a:p>
        </p:txBody>
      </p:sp>
      <p:pic>
        <p:nvPicPr>
          <p:cNvPr id="667664" name="Picture 16" descr="2"/>
          <p:cNvPicPr>
            <a:picLocks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179388" y="2241550"/>
            <a:ext cx="2879725" cy="2160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7669" name="Rectangle 21"/>
          <p:cNvSpPr>
            <a:spLocks noChangeArrowheads="1"/>
          </p:cNvSpPr>
          <p:nvPr/>
        </p:nvSpPr>
        <p:spPr bwMode="auto">
          <a:xfrm>
            <a:off x="250825" y="440055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buClrTx/>
              <a:buSzTx/>
              <a:buFontTx/>
              <a:buNone/>
            </a:pPr>
            <a:r>
              <a:rPr lang="en-US"/>
              <a:t>rod 2.2, Z = 1200 mm</a:t>
            </a:r>
            <a:r>
              <a:rPr lang="en-US" b="1">
                <a:solidFill>
                  <a:schemeClr val="tx1"/>
                </a:solidFill>
                <a:effectLst>
                  <a:outerShdw blurRad="38100" dist="38100" dir="2700000" algn="tl">
                    <a:srgbClr val="000000"/>
                  </a:outerShdw>
                </a:effectLst>
              </a:rPr>
              <a:t> </a:t>
            </a:r>
          </a:p>
        </p:txBody>
      </p:sp>
      <p:sp>
        <p:nvSpPr>
          <p:cNvPr id="667670" name="Rectangle 22"/>
          <p:cNvSpPr>
            <a:spLocks noChangeArrowheads="1"/>
          </p:cNvSpPr>
          <p:nvPr/>
        </p:nvSpPr>
        <p:spPr bwMode="auto">
          <a:xfrm>
            <a:off x="3167063" y="4400550"/>
            <a:ext cx="256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buClrTx/>
              <a:buSzTx/>
              <a:buFontTx/>
              <a:buNone/>
            </a:pPr>
            <a:r>
              <a:rPr lang="en-US"/>
              <a:t>rod 3.11, Z = 1200 mm</a:t>
            </a:r>
            <a:r>
              <a:rPr lang="en-US" b="1">
                <a:solidFill>
                  <a:schemeClr val="tx1"/>
                </a:solidFill>
                <a:effectLst>
                  <a:outerShdw blurRad="38100" dist="38100" dir="2700000" algn="tl">
                    <a:srgbClr val="000000"/>
                  </a:outerShdw>
                </a:effectLst>
              </a:rPr>
              <a:t>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978" name="Picture 2" descr="Циклограмма"/>
          <p:cNvPicPr>
            <a:picLocks noChangeAspect="1" noChangeArrowheads="1"/>
          </p:cNvPicPr>
          <p:nvPr/>
        </p:nvPicPr>
        <p:blipFill>
          <a:blip r:embed="rId3" cstate="print">
            <a:extLst>
              <a:ext uri="{28A0092B-C50C-407E-A947-70E740481C1C}">
                <a14:useLocalDpi xmlns:a14="http://schemas.microsoft.com/office/drawing/2010/main" val="0"/>
              </a:ext>
            </a:extLst>
          </a:blip>
          <a:srcRect r="29112" b="6934"/>
          <a:stretch>
            <a:fillRect/>
          </a:stretch>
        </p:blipFill>
        <p:spPr bwMode="auto">
          <a:xfrm>
            <a:off x="142875" y="765175"/>
            <a:ext cx="4179888" cy="5797550"/>
          </a:xfrm>
          <a:prstGeom prst="rect">
            <a:avLst/>
          </a:prstGeom>
          <a:noFill/>
          <a:extLst>
            <a:ext uri="{909E8E84-426E-40DD-AFC4-6F175D3DCCD1}">
              <a14:hiddenFill xmlns:a14="http://schemas.microsoft.com/office/drawing/2010/main">
                <a:solidFill>
                  <a:srgbClr val="FFFFFF"/>
                </a:solidFill>
              </a14:hiddenFill>
            </a:ext>
          </a:extLst>
        </p:spPr>
      </p:pic>
      <p:pic>
        <p:nvPicPr>
          <p:cNvPr id="638980" name="Picture 4" descr="Сценарий SF4"/>
          <p:cNvPicPr>
            <a:picLocks noChangeAspect="1" noChangeArrowheads="1"/>
          </p:cNvPicPr>
          <p:nvPr/>
        </p:nvPicPr>
        <p:blipFill>
          <a:blip r:embed="rId4">
            <a:extLst>
              <a:ext uri="{28A0092B-C50C-407E-A947-70E740481C1C}">
                <a14:useLocalDpi xmlns:a14="http://schemas.microsoft.com/office/drawing/2010/main" val="0"/>
              </a:ext>
            </a:extLst>
          </a:blip>
          <a:srcRect r="50647" b="13530"/>
          <a:stretch>
            <a:fillRect/>
          </a:stretch>
        </p:blipFill>
        <p:spPr bwMode="auto">
          <a:xfrm>
            <a:off x="4427538" y="1233488"/>
            <a:ext cx="4537075" cy="4811712"/>
          </a:xfrm>
          <a:prstGeom prst="rect">
            <a:avLst/>
          </a:prstGeom>
          <a:noFill/>
          <a:extLst>
            <a:ext uri="{909E8E84-426E-40DD-AFC4-6F175D3DCCD1}">
              <a14:hiddenFill xmlns:a14="http://schemas.microsoft.com/office/drawing/2010/main">
                <a:solidFill>
                  <a:srgbClr val="FFFFFF"/>
                </a:solidFill>
              </a14:hiddenFill>
            </a:ext>
          </a:extLst>
        </p:spPr>
      </p:pic>
      <p:sp>
        <p:nvSpPr>
          <p:cNvPr id="638981" name="Rectangle 5"/>
          <p:cNvSpPr>
            <a:spLocks noChangeArrowheads="1"/>
          </p:cNvSpPr>
          <p:nvPr/>
        </p:nvSpPr>
        <p:spPr bwMode="auto">
          <a:xfrm>
            <a:off x="323850" y="163513"/>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000" b="1">
                <a:solidFill>
                  <a:schemeClr val="accent1"/>
                </a:solidFill>
              </a:rPr>
              <a:t>Task</a:t>
            </a:r>
            <a:r>
              <a:rPr lang="ru-RU" sz="2000" b="1">
                <a:solidFill>
                  <a:schemeClr val="accent1"/>
                </a:solidFill>
              </a:rPr>
              <a:t> </a:t>
            </a:r>
            <a:r>
              <a:rPr lang="en-US" sz="2000" b="1">
                <a:solidFill>
                  <a:schemeClr val="accent1"/>
                </a:solidFill>
              </a:rPr>
              <a:t>3</a:t>
            </a:r>
            <a:r>
              <a:rPr lang="ru-RU" sz="2000" b="1">
                <a:solidFill>
                  <a:schemeClr val="accent1"/>
                </a:solidFill>
              </a:rPr>
              <a:t>.</a:t>
            </a:r>
          </a:p>
        </p:txBody>
      </p:sp>
      <p:sp>
        <p:nvSpPr>
          <p:cNvPr id="638983" name="Text Box 7"/>
          <p:cNvSpPr txBox="1">
            <a:spLocks noChangeArrowheads="1"/>
          </p:cNvSpPr>
          <p:nvPr/>
        </p:nvSpPr>
        <p:spPr bwMode="auto">
          <a:xfrm>
            <a:off x="2159000" y="260350"/>
            <a:ext cx="548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sz="2400" b="1">
                <a:solidFill>
                  <a:srgbClr val="003399"/>
                </a:solidFill>
                <a:effectLst>
                  <a:outerShdw blurRad="38100" dist="38100" dir="2700000" algn="tl">
                    <a:srgbClr val="000000"/>
                  </a:outerShdw>
                </a:effectLst>
                <a:cs typeface="Arial" pitchFamily="34" charset="0"/>
              </a:rPr>
              <a:t>The</a:t>
            </a:r>
            <a:r>
              <a:rPr lang="ru-RU" sz="2400" b="1">
                <a:solidFill>
                  <a:srgbClr val="003399"/>
                </a:solidFill>
                <a:effectLst>
                  <a:outerShdw blurRad="38100" dist="38100" dir="2700000" algn="tl">
                    <a:srgbClr val="000000"/>
                  </a:outerShdw>
                </a:effectLst>
                <a:cs typeface="Arial" pitchFamily="34" charset="0"/>
              </a:rPr>
              <a:t> </a:t>
            </a:r>
            <a:r>
              <a:rPr lang="en-US" sz="2400" b="1">
                <a:solidFill>
                  <a:srgbClr val="003399"/>
                </a:solidFill>
                <a:effectLst>
                  <a:outerShdw blurRad="38100" dist="38100" dir="2700000" algn="tl">
                    <a:srgbClr val="000000"/>
                  </a:outerShdw>
                </a:effectLst>
                <a:cs typeface="Arial" pitchFamily="34" charset="0"/>
              </a:rPr>
              <a:t>PARAMETER</a:t>
            </a:r>
            <a:r>
              <a:rPr lang="ru-RU" sz="2400" b="1">
                <a:solidFill>
                  <a:srgbClr val="003399"/>
                </a:solidFill>
                <a:effectLst>
                  <a:outerShdw blurRad="38100" dist="38100" dir="2700000" algn="tl">
                    <a:srgbClr val="000000"/>
                  </a:outerShdw>
                </a:effectLst>
                <a:cs typeface="Arial" pitchFamily="34" charset="0"/>
              </a:rPr>
              <a:t>-</a:t>
            </a:r>
            <a:r>
              <a:rPr lang="en-US" sz="2400" b="1">
                <a:solidFill>
                  <a:srgbClr val="003399"/>
                </a:solidFill>
                <a:effectLst>
                  <a:outerShdw blurRad="38100" dist="38100" dir="2700000" algn="tl">
                    <a:srgbClr val="000000"/>
                  </a:outerShdw>
                </a:effectLst>
                <a:cs typeface="Arial" pitchFamily="34" charset="0"/>
              </a:rPr>
              <a:t>SF4 Test Scenario</a:t>
            </a:r>
            <a:endParaRPr lang="ru-RU" sz="2400" b="1">
              <a:solidFill>
                <a:srgbClr val="003399"/>
              </a:solidFill>
              <a:effectLst>
                <a:outerShdw blurRad="38100" dist="38100" dir="2700000" algn="tl">
                  <a:srgbClr val="000000"/>
                </a:outerShdw>
              </a:effectLst>
              <a:cs typeface="Arial" pitchFamily="34"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4" name="Rectangle 4"/>
          <p:cNvSpPr>
            <a:spLocks noChangeArrowheads="1"/>
          </p:cNvSpPr>
          <p:nvPr/>
        </p:nvSpPr>
        <p:spPr bwMode="auto">
          <a:xfrm>
            <a:off x="323850" y="163513"/>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000" b="1">
                <a:solidFill>
                  <a:schemeClr val="accent1"/>
                </a:solidFill>
              </a:rPr>
              <a:t>Task</a:t>
            </a:r>
            <a:r>
              <a:rPr lang="ru-RU" sz="2000" b="1">
                <a:solidFill>
                  <a:schemeClr val="accent1"/>
                </a:solidFill>
              </a:rPr>
              <a:t> </a:t>
            </a:r>
            <a:r>
              <a:rPr lang="en-US" sz="2000" b="1">
                <a:solidFill>
                  <a:schemeClr val="accent1"/>
                </a:solidFill>
              </a:rPr>
              <a:t>3</a:t>
            </a:r>
            <a:r>
              <a:rPr lang="ru-RU" sz="2000" b="1">
                <a:solidFill>
                  <a:schemeClr val="accent1"/>
                </a:solidFill>
              </a:rPr>
              <a:t>.</a:t>
            </a:r>
          </a:p>
        </p:txBody>
      </p:sp>
      <p:sp>
        <p:nvSpPr>
          <p:cNvPr id="640005" name="Rectangle 5"/>
          <p:cNvSpPr>
            <a:spLocks noChangeArrowheads="1"/>
          </p:cNvSpPr>
          <p:nvPr/>
        </p:nvSpPr>
        <p:spPr bwMode="auto">
          <a:xfrm>
            <a:off x="323850" y="800100"/>
            <a:ext cx="8532813"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en-US" sz="2000" b="1"/>
              <a:t>1. The main parameters of experiment:</a:t>
            </a:r>
          </a:p>
          <a:p>
            <a:pPr marL="342900" indent="-342900"/>
            <a:r>
              <a:rPr lang="en-US" sz="2000" b="1"/>
              <a:t>- the steam flow rate ~ 3.</a:t>
            </a:r>
            <a:r>
              <a:rPr lang="ru-RU" sz="2000" b="1"/>
              <a:t>5</a:t>
            </a:r>
            <a:r>
              <a:rPr lang="en-US" sz="2000" b="1"/>
              <a:t> </a:t>
            </a:r>
            <a:r>
              <a:rPr lang="en-US" sz="2000" b="1">
                <a:sym typeface="Symbol" pitchFamily="18" charset="2"/>
              </a:rPr>
              <a:t>g/s</a:t>
            </a:r>
            <a:r>
              <a:rPr lang="ru-RU" sz="2000" b="1"/>
              <a:t> </a:t>
            </a:r>
            <a:r>
              <a:rPr lang="en-US" sz="2000" b="1"/>
              <a:t>at temperature ~ 500 </a:t>
            </a:r>
            <a:r>
              <a:rPr lang="ru-RU" sz="2000" b="1"/>
              <a:t>°С</a:t>
            </a:r>
            <a:r>
              <a:rPr lang="en-US" sz="2000" b="1"/>
              <a:t>;</a:t>
            </a:r>
          </a:p>
          <a:p>
            <a:pPr marL="342900" indent="-342900"/>
            <a:r>
              <a:rPr lang="en-US" sz="2000" b="1"/>
              <a:t>- the argon flow rate ~ 2.0 </a:t>
            </a:r>
            <a:r>
              <a:rPr lang="en-US" sz="2000" b="1">
                <a:sym typeface="Symbol" pitchFamily="18" charset="2"/>
              </a:rPr>
              <a:t>g/s</a:t>
            </a:r>
            <a:r>
              <a:rPr lang="ru-RU" sz="2000" b="1"/>
              <a:t> </a:t>
            </a:r>
            <a:r>
              <a:rPr lang="en-US" sz="2000" b="1"/>
              <a:t>at temperature ~ 300 </a:t>
            </a:r>
            <a:r>
              <a:rPr lang="ru-RU" sz="2000" b="1"/>
              <a:t>°С</a:t>
            </a:r>
            <a:r>
              <a:rPr lang="en-US" sz="2000" b="1"/>
              <a:t>;</a:t>
            </a:r>
          </a:p>
          <a:p>
            <a:pPr marL="342900" indent="-342900"/>
            <a:r>
              <a:rPr lang="en-US" sz="2000" b="1"/>
              <a:t>- the air flow rate </a:t>
            </a:r>
            <a:r>
              <a:rPr lang="en-US" sz="2000" b="1">
                <a:sym typeface="Symbol" pitchFamily="18" charset="2"/>
              </a:rPr>
              <a:t> 0,5 g/s;</a:t>
            </a:r>
          </a:p>
          <a:p>
            <a:pPr marL="342900" indent="-342900">
              <a:buFontTx/>
              <a:buNone/>
            </a:pPr>
            <a:r>
              <a:rPr lang="en-US" sz="2000" b="1"/>
              <a:t>- the duration of the pre-oxidation stage ~ 6000 s at temperature </a:t>
            </a:r>
          </a:p>
          <a:p>
            <a:pPr marL="342900" indent="-342900">
              <a:buFontTx/>
              <a:buNone/>
            </a:pPr>
            <a:r>
              <a:rPr lang="en-US" sz="2000" b="1"/>
              <a:t>~ 1200 </a:t>
            </a:r>
            <a:r>
              <a:rPr lang="ru-RU" sz="2000" b="1"/>
              <a:t>°С</a:t>
            </a:r>
            <a:r>
              <a:rPr lang="en-US" sz="2000" b="1"/>
              <a:t>;</a:t>
            </a:r>
          </a:p>
          <a:p>
            <a:pPr marL="342900" indent="-342900"/>
            <a:r>
              <a:rPr lang="en-US" sz="2000" b="1"/>
              <a:t>- the temperature of bundle at the moment of switching on the system of the bottom flooding – 1740 </a:t>
            </a:r>
            <a:r>
              <a:rPr lang="ru-RU" sz="2000" b="1"/>
              <a:t>°С</a:t>
            </a:r>
            <a:r>
              <a:rPr lang="en-US" sz="2000" b="1"/>
              <a:t>.</a:t>
            </a:r>
          </a:p>
          <a:p>
            <a:pPr marL="342900" indent="-342900"/>
            <a:endParaRPr lang="en-US" sz="2000" b="1"/>
          </a:p>
          <a:p>
            <a:pPr marL="342900" indent="-342900"/>
            <a:r>
              <a:rPr lang="en-US" sz="2000" b="1"/>
              <a:t>2. The total of hydrogen measured by continuous monitoring systems of hydrogen (SOV-3), has not exceeded ~110 g. The hydrogen measured</a:t>
            </a:r>
            <a:r>
              <a:rPr lang="en-US" sz="2000">
                <a:solidFill>
                  <a:schemeClr val="tx1"/>
                </a:solidFill>
              </a:rPr>
              <a:t> </a:t>
            </a:r>
            <a:r>
              <a:rPr lang="en-US" sz="2000" b="1"/>
              <a:t>the duration of the pre-oxidation stage</a:t>
            </a:r>
            <a:r>
              <a:rPr lang="en-US" sz="2000">
                <a:solidFill>
                  <a:schemeClr val="tx1"/>
                </a:solidFill>
              </a:rPr>
              <a:t> </a:t>
            </a:r>
            <a:r>
              <a:rPr lang="en-US" sz="2000" b="1"/>
              <a:t>has not exceeded ~21 g.</a:t>
            </a:r>
          </a:p>
          <a:p>
            <a:pPr marL="342900" indent="-342900"/>
            <a:endParaRPr lang="en-US" sz="2000" b="1"/>
          </a:p>
          <a:p>
            <a:pPr marL="342900" indent="-342900"/>
            <a:r>
              <a:rPr lang="en-US" sz="2000" b="1"/>
              <a:t>3. The cooling overheated up to ~ 1740°C of the bundle has been achieved for ~ 1000 s at the water flooding from bottom with flow rate ~ 80 g</a:t>
            </a:r>
            <a:r>
              <a:rPr lang="ru-RU" sz="2000" b="1"/>
              <a:t>/</a:t>
            </a:r>
            <a:r>
              <a:rPr lang="en-US" sz="2000" b="1"/>
              <a:t>s.</a:t>
            </a:r>
            <a:endParaRPr lang="ru-RU" sz="2000" b="1"/>
          </a:p>
        </p:txBody>
      </p:sp>
      <p:sp>
        <p:nvSpPr>
          <p:cNvPr id="640006" name="Text Box 6"/>
          <p:cNvSpPr txBox="1">
            <a:spLocks noChangeArrowheads="1"/>
          </p:cNvSpPr>
          <p:nvPr/>
        </p:nvSpPr>
        <p:spPr bwMode="auto">
          <a:xfrm>
            <a:off x="2016125" y="260350"/>
            <a:ext cx="529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sz="2400" b="1">
                <a:solidFill>
                  <a:srgbClr val="003399"/>
                </a:solidFill>
                <a:effectLst>
                  <a:outerShdw blurRad="38100" dist="38100" dir="2700000" algn="tl">
                    <a:srgbClr val="000000"/>
                  </a:outerShdw>
                </a:effectLst>
                <a:cs typeface="Arial" pitchFamily="34" charset="0"/>
              </a:rPr>
              <a:t>The</a:t>
            </a:r>
            <a:r>
              <a:rPr lang="ru-RU" sz="2400" b="1">
                <a:solidFill>
                  <a:srgbClr val="003399"/>
                </a:solidFill>
                <a:effectLst>
                  <a:outerShdw blurRad="38100" dist="38100" dir="2700000" algn="tl">
                    <a:srgbClr val="000000"/>
                  </a:outerShdw>
                </a:effectLst>
                <a:cs typeface="Arial" pitchFamily="34" charset="0"/>
              </a:rPr>
              <a:t> </a:t>
            </a:r>
            <a:r>
              <a:rPr lang="en-US" sz="2400" b="1">
                <a:solidFill>
                  <a:srgbClr val="003399"/>
                </a:solidFill>
                <a:effectLst>
                  <a:outerShdw blurRad="38100" dist="38100" dir="2700000" algn="tl">
                    <a:srgbClr val="000000"/>
                  </a:outerShdw>
                </a:effectLst>
                <a:cs typeface="Arial" pitchFamily="34" charset="0"/>
              </a:rPr>
              <a:t>PARAMETER</a:t>
            </a:r>
            <a:r>
              <a:rPr lang="ru-RU" sz="2400" b="1">
                <a:solidFill>
                  <a:srgbClr val="003399"/>
                </a:solidFill>
                <a:effectLst>
                  <a:outerShdw blurRad="38100" dist="38100" dir="2700000" algn="tl">
                    <a:srgbClr val="000000"/>
                  </a:outerShdw>
                </a:effectLst>
                <a:cs typeface="Arial" pitchFamily="34" charset="0"/>
              </a:rPr>
              <a:t>-</a:t>
            </a:r>
            <a:r>
              <a:rPr lang="en-US" sz="2400" b="1">
                <a:solidFill>
                  <a:srgbClr val="003399"/>
                </a:solidFill>
                <a:effectLst>
                  <a:outerShdw blurRad="38100" dist="38100" dir="2700000" algn="tl">
                    <a:srgbClr val="000000"/>
                  </a:outerShdw>
                </a:effectLst>
                <a:cs typeface="Arial" pitchFamily="34" charset="0"/>
              </a:rPr>
              <a:t>SF4 Test Results</a:t>
            </a:r>
            <a:endParaRPr lang="ru-RU" sz="2400" b="1">
              <a:solidFill>
                <a:srgbClr val="003399"/>
              </a:solidFill>
              <a:effectLst>
                <a:outerShdw blurRad="38100" dist="38100" dir="2700000" algn="tl">
                  <a:srgbClr val="000000"/>
                </a:outerShdw>
              </a:effectLst>
              <a:cs typeface="Arial" pitchFamily="3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2052" name="Picture 4" descr="2-1"/>
          <p:cNvPicPr>
            <a:picLocks noChangeAspect="1" noChangeArrowheads="1"/>
          </p:cNvPicPr>
          <p:nvPr/>
        </p:nvPicPr>
        <p:blipFill>
          <a:blip r:embed="rId3" cstate="print">
            <a:extLst>
              <a:ext uri="{28A0092B-C50C-407E-A947-70E740481C1C}">
                <a14:useLocalDpi xmlns:a14="http://schemas.microsoft.com/office/drawing/2010/main" val="0"/>
              </a:ext>
            </a:extLst>
          </a:blip>
          <a:srcRect l="19550" t="9599" r="28772" b="17798"/>
          <a:stretch>
            <a:fillRect/>
          </a:stretch>
        </p:blipFill>
        <p:spPr bwMode="auto">
          <a:xfrm>
            <a:off x="468313" y="1412875"/>
            <a:ext cx="21621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2053" name="Picture 5" desc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213" y="1412875"/>
            <a:ext cx="28797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2054" name="Picture 6" descr="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1412875"/>
            <a:ext cx="28797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2055" name="Text Box 7"/>
          <p:cNvSpPr txBox="1">
            <a:spLocks noChangeArrowheads="1"/>
          </p:cNvSpPr>
          <p:nvPr/>
        </p:nvSpPr>
        <p:spPr bwMode="auto">
          <a:xfrm>
            <a:off x="3635375" y="357346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solidFill>
                  <a:schemeClr val="accent2"/>
                </a:solidFill>
              </a:rPr>
              <a:t>Rod 2.2</a:t>
            </a:r>
            <a:endParaRPr lang="ru-RU">
              <a:solidFill>
                <a:schemeClr val="accent2"/>
              </a:solidFill>
            </a:endParaRPr>
          </a:p>
        </p:txBody>
      </p:sp>
      <p:sp>
        <p:nvSpPr>
          <p:cNvPr id="642056" name="Text Box 8"/>
          <p:cNvSpPr txBox="1">
            <a:spLocks noChangeArrowheads="1"/>
          </p:cNvSpPr>
          <p:nvPr/>
        </p:nvSpPr>
        <p:spPr bwMode="auto">
          <a:xfrm>
            <a:off x="6659563" y="3500438"/>
            <a:ext cx="122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solidFill>
                  <a:schemeClr val="accent2"/>
                </a:solidFill>
              </a:rPr>
              <a:t>Rod 2.4</a:t>
            </a:r>
            <a:endParaRPr lang="ru-RU">
              <a:solidFill>
                <a:schemeClr val="accent2"/>
              </a:solidFill>
            </a:endParaRPr>
          </a:p>
        </p:txBody>
      </p:sp>
      <p:pic>
        <p:nvPicPr>
          <p:cNvPr id="642057" name="Picture 9" descr="4-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725" y="4076700"/>
            <a:ext cx="29162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2058" name="Rectangle 10"/>
          <p:cNvSpPr>
            <a:spLocks noChangeArrowheads="1"/>
          </p:cNvSpPr>
          <p:nvPr/>
        </p:nvSpPr>
        <p:spPr bwMode="auto">
          <a:xfrm>
            <a:off x="971550" y="6308725"/>
            <a:ext cx="184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ClrTx/>
              <a:buSzTx/>
              <a:buFontTx/>
              <a:buNone/>
            </a:pPr>
            <a:r>
              <a:rPr lang="en-US">
                <a:solidFill>
                  <a:schemeClr val="accent2"/>
                </a:solidFill>
              </a:rPr>
              <a:t>(U,Zr,Ta,O) melt</a:t>
            </a:r>
            <a:endParaRPr lang="ru-RU">
              <a:solidFill>
                <a:schemeClr val="accent2"/>
              </a:solidFill>
            </a:endParaRPr>
          </a:p>
        </p:txBody>
      </p:sp>
      <p:pic>
        <p:nvPicPr>
          <p:cNvPr id="642059" name="Picture 11" descr="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076700"/>
            <a:ext cx="4505325" cy="2159000"/>
          </a:xfrm>
          <a:prstGeom prst="rect">
            <a:avLst/>
          </a:prstGeom>
          <a:noFill/>
          <a:extLst>
            <a:ext uri="{909E8E84-426E-40DD-AFC4-6F175D3DCCD1}">
              <a14:hiddenFill xmlns:a14="http://schemas.microsoft.com/office/drawing/2010/main">
                <a:solidFill>
                  <a:srgbClr val="FFFFFF"/>
                </a:solidFill>
              </a14:hiddenFill>
            </a:ext>
          </a:extLst>
        </p:spPr>
      </p:pic>
      <p:sp>
        <p:nvSpPr>
          <p:cNvPr id="642060" name="Rectangle 12"/>
          <p:cNvSpPr>
            <a:spLocks noChangeArrowheads="1"/>
          </p:cNvSpPr>
          <p:nvPr/>
        </p:nvSpPr>
        <p:spPr bwMode="auto">
          <a:xfrm>
            <a:off x="4859338" y="6237288"/>
            <a:ext cx="344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ClrTx/>
              <a:buSzTx/>
              <a:buFontTx/>
              <a:buNone/>
            </a:pPr>
            <a:r>
              <a:rPr lang="en-US">
                <a:solidFill>
                  <a:schemeClr val="accent2"/>
                </a:solidFill>
              </a:rPr>
              <a:t>EDX spectra of (U,Zr,Ta,O) melt</a:t>
            </a:r>
            <a:endParaRPr lang="ru-RU">
              <a:solidFill>
                <a:schemeClr val="accent2"/>
              </a:solidFill>
            </a:endParaRPr>
          </a:p>
        </p:txBody>
      </p:sp>
      <p:sp>
        <p:nvSpPr>
          <p:cNvPr id="642061" name="AutoShape 13"/>
          <p:cNvSpPr>
            <a:spLocks noChangeArrowheads="1"/>
          </p:cNvSpPr>
          <p:nvPr/>
        </p:nvSpPr>
        <p:spPr bwMode="auto">
          <a:xfrm>
            <a:off x="3490913" y="4364038"/>
            <a:ext cx="503237" cy="1511300"/>
          </a:xfrm>
          <a:prstGeom prst="rightArrow">
            <a:avLst>
              <a:gd name="adj1" fmla="val 50000"/>
              <a:gd name="adj2" fmla="val 25000"/>
            </a:avLst>
          </a:prstGeom>
          <a:solidFill>
            <a:srgbClr val="0000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2062" name="Rectangle 14"/>
          <p:cNvSpPr>
            <a:spLocks noChangeArrowheads="1"/>
          </p:cNvSpPr>
          <p:nvPr/>
        </p:nvSpPr>
        <p:spPr bwMode="auto">
          <a:xfrm>
            <a:off x="647700" y="944563"/>
            <a:ext cx="1435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b="1">
                <a:solidFill>
                  <a:schemeClr val="accent2"/>
                </a:solidFill>
              </a:rPr>
              <a:t>Z = 260 mm</a:t>
            </a:r>
            <a:endParaRPr lang="ru-RU" b="1">
              <a:solidFill>
                <a:schemeClr val="accent2"/>
              </a:solidFill>
            </a:endParaRPr>
          </a:p>
        </p:txBody>
      </p:sp>
      <p:sp>
        <p:nvSpPr>
          <p:cNvPr id="642063" name="Rectangle 15"/>
          <p:cNvSpPr>
            <a:spLocks noChangeArrowheads="1"/>
          </p:cNvSpPr>
          <p:nvPr/>
        </p:nvSpPr>
        <p:spPr bwMode="auto">
          <a:xfrm>
            <a:off x="647700" y="371633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b="1">
                <a:solidFill>
                  <a:schemeClr val="accent2"/>
                </a:solidFill>
              </a:rPr>
              <a:t>Z = 300mm</a:t>
            </a:r>
            <a:endParaRPr lang="ru-RU" b="1">
              <a:solidFill>
                <a:schemeClr val="accent2"/>
              </a:solidFill>
            </a:endParaRPr>
          </a:p>
        </p:txBody>
      </p:sp>
      <p:sp>
        <p:nvSpPr>
          <p:cNvPr id="642064" name="Rectangle 16"/>
          <p:cNvSpPr>
            <a:spLocks noChangeArrowheads="1"/>
          </p:cNvSpPr>
          <p:nvPr/>
        </p:nvSpPr>
        <p:spPr bwMode="auto">
          <a:xfrm>
            <a:off x="1403350" y="188913"/>
            <a:ext cx="66611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a:r>
              <a:rPr lang="en-GB" sz="2400" b="1">
                <a:effectLst>
                  <a:outerShdw blurRad="38100" dist="38100" dir="2700000" algn="tl">
                    <a:srgbClr val="000000"/>
                  </a:outerShdw>
                </a:effectLst>
              </a:rPr>
              <a:t>Main results of SF4 fuel assembly</a:t>
            </a:r>
            <a:r>
              <a:rPr lang="en-GB" sz="2400" b="1">
                <a:solidFill>
                  <a:schemeClr val="accent2"/>
                </a:solidFill>
                <a:effectLst>
                  <a:outerShdw blurRad="38100" dist="38100" dir="2700000" algn="tl">
                    <a:srgbClr val="000000"/>
                  </a:outerShdw>
                </a:effectLst>
              </a:rPr>
              <a:t> </a:t>
            </a:r>
            <a:r>
              <a:rPr lang="en-GB" sz="2400" b="1">
                <a:effectLst>
                  <a:outerShdw blurRad="38100" dist="38100" dir="2700000" algn="tl">
                    <a:srgbClr val="000000"/>
                  </a:outerShdw>
                </a:effectLst>
              </a:rPr>
              <a:t>post-test </a:t>
            </a:r>
          </a:p>
          <a:p>
            <a:pPr marL="342900" indent="-342900" algn="ctr"/>
            <a:r>
              <a:rPr lang="en-GB" sz="2400" b="1">
                <a:effectLst>
                  <a:outerShdw blurRad="38100" dist="38100" dir="2700000" algn="tl">
                    <a:srgbClr val="000000"/>
                  </a:outerShdw>
                </a:effectLst>
              </a:rPr>
              <a:t>material Investigation</a:t>
            </a:r>
            <a:endParaRPr lang="ru-RU" sz="2400" b="1">
              <a:effectLst>
                <a:outerShdw blurRad="38100" dist="38100" dir="2700000" algn="tl">
                  <a:srgbClr val="000000"/>
                </a:outerShdw>
              </a:effectLst>
            </a:endParaRPr>
          </a:p>
        </p:txBody>
      </p:sp>
      <p:sp>
        <p:nvSpPr>
          <p:cNvPr id="642065" name="Rectangle 17"/>
          <p:cNvSpPr>
            <a:spLocks noChangeArrowheads="1"/>
          </p:cNvSpPr>
          <p:nvPr/>
        </p:nvSpPr>
        <p:spPr bwMode="auto">
          <a:xfrm>
            <a:off x="323850" y="163513"/>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000" b="1">
                <a:solidFill>
                  <a:schemeClr val="accent1"/>
                </a:solidFill>
              </a:rPr>
              <a:t>Task</a:t>
            </a:r>
            <a:r>
              <a:rPr lang="ru-RU" sz="2000" b="1">
                <a:solidFill>
                  <a:schemeClr val="accent1"/>
                </a:solidFill>
              </a:rPr>
              <a:t> </a:t>
            </a:r>
            <a:r>
              <a:rPr lang="en-US" sz="2000" b="1">
                <a:solidFill>
                  <a:schemeClr val="accent1"/>
                </a:solidFill>
              </a:rPr>
              <a:t>3</a:t>
            </a:r>
            <a:r>
              <a:rPr lang="ru-RU" sz="2000" b="1">
                <a:solidFill>
                  <a:schemeClr val="accent1"/>
                </a:solidFill>
              </a:rPr>
              <a:t>.</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ChangeArrowheads="1"/>
          </p:cNvSpPr>
          <p:nvPr/>
        </p:nvSpPr>
        <p:spPr bwMode="auto">
          <a:xfrm>
            <a:off x="250825" y="765175"/>
            <a:ext cx="8893175"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a:tabLst>
                <a:tab pos="809625" algn="l"/>
              </a:tabLst>
            </a:pPr>
            <a:r>
              <a:rPr lang="en-GB" sz="2000" b="1">
                <a:effectLst>
                  <a:outerShdw blurRad="38100" dist="38100" dir="2700000" algn="tl">
                    <a:srgbClr val="000000"/>
                  </a:outerShdw>
                </a:effectLst>
              </a:rPr>
              <a:t>The performed experiments enabled to:</a:t>
            </a:r>
            <a:endParaRPr lang="en-US" sz="2000" b="1">
              <a:effectLst>
                <a:outerShdw blurRad="38100" dist="38100" dir="2700000" algn="tl">
                  <a:srgbClr val="000000"/>
                </a:outerShdw>
              </a:effectLst>
            </a:endParaRPr>
          </a:p>
          <a:p>
            <a:pPr indent="457200">
              <a:buFont typeface="Symbol" pitchFamily="18" charset="2"/>
              <a:buChar char="-"/>
              <a:tabLst>
                <a:tab pos="809625" algn="l"/>
              </a:tabLst>
            </a:pPr>
            <a:r>
              <a:rPr lang="en-GB" sz="2000" b="1">
                <a:solidFill>
                  <a:schemeClr val="accent2"/>
                </a:solidFill>
                <a:effectLst>
                  <a:outerShdw blurRad="38100" dist="38100" dir="2700000" algn="tl">
                    <a:srgbClr val="000000"/>
                  </a:outerShdw>
                </a:effectLst>
              </a:rPr>
              <a:t>obtain the information on the behaviour of structural components of 19 rod model FA of VVER-1000, overheated to </a:t>
            </a:r>
            <a:r>
              <a:rPr lang="en-GB" sz="2000" b="1">
                <a:solidFill>
                  <a:schemeClr val="accent2"/>
                </a:solidFill>
                <a:effectLst>
                  <a:outerShdw blurRad="38100" dist="38100" dir="2700000" algn="tl">
                    <a:srgbClr val="000000"/>
                  </a:outerShdw>
                </a:effectLst>
                <a:sym typeface="Symbol" pitchFamily="18" charset="2"/>
              </a:rPr>
              <a:t></a:t>
            </a:r>
            <a:r>
              <a:rPr lang="en-GB" sz="2000" b="1">
                <a:solidFill>
                  <a:schemeClr val="accent2"/>
                </a:solidFill>
                <a:effectLst>
                  <a:outerShdw blurRad="38100" dist="38100" dir="2700000" algn="tl">
                    <a:srgbClr val="000000"/>
                  </a:outerShdw>
                </a:effectLst>
              </a:rPr>
              <a:t> 1600</a:t>
            </a:r>
            <a:r>
              <a:rPr lang="en-GB" sz="2000" b="1">
                <a:solidFill>
                  <a:schemeClr val="accent2"/>
                </a:solidFill>
                <a:effectLst>
                  <a:outerShdw blurRad="38100" dist="38100" dir="2700000" algn="tl">
                    <a:srgbClr val="000000"/>
                  </a:outerShdw>
                </a:effectLst>
                <a:sym typeface="Symbol" pitchFamily="18" charset="2"/>
              </a:rPr>
              <a:t></a:t>
            </a:r>
            <a:r>
              <a:rPr lang="en-GB" sz="2000" b="1">
                <a:solidFill>
                  <a:schemeClr val="accent2"/>
                </a:solidFill>
                <a:effectLst>
                  <a:outerShdw blurRad="38100" dist="38100" dir="2700000" algn="tl">
                    <a:srgbClr val="000000"/>
                  </a:outerShdw>
                </a:effectLst>
              </a:rPr>
              <a:t>C, during top </a:t>
            </a:r>
            <a:r>
              <a:rPr lang="en-GB" sz="2000" b="1">
                <a:solidFill>
                  <a:schemeClr val="accent2"/>
                </a:solidFill>
                <a:effectLst>
                  <a:outerShdw blurRad="38100" dist="38100" dir="2700000" algn="tl">
                    <a:srgbClr val="000000"/>
                  </a:outerShdw>
                </a:effectLst>
                <a:sym typeface="Symbol" pitchFamily="18" charset="2"/>
              </a:rPr>
              <a:t>quenching;</a:t>
            </a:r>
            <a:endParaRPr lang="en-US" sz="2000" b="1">
              <a:solidFill>
                <a:schemeClr val="accent2"/>
              </a:solidFill>
              <a:effectLst>
                <a:outerShdw blurRad="38100" dist="38100" dir="2700000" algn="tl">
                  <a:srgbClr val="000000"/>
                </a:outerShdw>
              </a:effectLst>
              <a:sym typeface="Symbol" pitchFamily="18" charset="2"/>
            </a:endParaRPr>
          </a:p>
          <a:p>
            <a:pPr indent="457200">
              <a:buFont typeface="Symbol" pitchFamily="18" charset="2"/>
              <a:buChar char="-"/>
              <a:tabLst>
                <a:tab pos="809625" algn="l"/>
              </a:tabLst>
            </a:pPr>
            <a:r>
              <a:rPr lang="en-GB" sz="2000" b="1">
                <a:solidFill>
                  <a:schemeClr val="accent2"/>
                </a:solidFill>
                <a:effectLst>
                  <a:outerShdw blurRad="38100" dist="38100" dir="2700000" algn="tl">
                    <a:srgbClr val="000000"/>
                  </a:outerShdw>
                </a:effectLst>
                <a:sym typeface="Symbol" pitchFamily="18" charset="2"/>
              </a:rPr>
              <a:t>study the temperature behaviour of the model FA of VVER-1000 under the conditions of oxidation in air and subsequent bottom  quenching;</a:t>
            </a:r>
            <a:endParaRPr lang="en-US" sz="2000" b="1">
              <a:solidFill>
                <a:schemeClr val="accent2"/>
              </a:solidFill>
              <a:effectLst>
                <a:outerShdw blurRad="38100" dist="38100" dir="2700000" algn="tl">
                  <a:srgbClr val="000000"/>
                </a:outerShdw>
              </a:effectLst>
              <a:sym typeface="Symbol" pitchFamily="18" charset="2"/>
            </a:endParaRPr>
          </a:p>
          <a:p>
            <a:pPr indent="457200">
              <a:buFont typeface="Symbol" pitchFamily="18" charset="2"/>
              <a:buChar char="-"/>
              <a:tabLst>
                <a:tab pos="809625" algn="l"/>
              </a:tabLst>
            </a:pPr>
            <a:r>
              <a:rPr lang="en-GB" sz="2000" b="1">
                <a:solidFill>
                  <a:schemeClr val="accent2"/>
                </a:solidFill>
                <a:effectLst>
                  <a:outerShdw blurRad="38100" dist="38100" dir="2700000" algn="tl">
                    <a:srgbClr val="000000"/>
                  </a:outerShdw>
                </a:effectLst>
                <a:sym typeface="Symbol" pitchFamily="18" charset="2"/>
              </a:rPr>
              <a:t>obtain the information on the degree of oxidation of structural components of the model FA of VVER-1000 and structural-phase changes in claddings of the model FA of VVER-1000 by the results of post-test studies; </a:t>
            </a:r>
            <a:endParaRPr lang="en-US" sz="2000" b="1">
              <a:solidFill>
                <a:schemeClr val="accent2"/>
              </a:solidFill>
              <a:effectLst>
                <a:outerShdw blurRad="38100" dist="38100" dir="2700000" algn="tl">
                  <a:srgbClr val="000000"/>
                </a:outerShdw>
              </a:effectLst>
              <a:sym typeface="Symbol" pitchFamily="18" charset="2"/>
            </a:endParaRPr>
          </a:p>
          <a:p>
            <a:pPr indent="457200">
              <a:buFont typeface="Symbol" pitchFamily="18" charset="2"/>
              <a:buChar char="-"/>
              <a:tabLst>
                <a:tab pos="809625" algn="l"/>
              </a:tabLst>
            </a:pPr>
            <a:r>
              <a:rPr lang="en-GB" sz="2000" b="1">
                <a:solidFill>
                  <a:schemeClr val="accent2"/>
                </a:solidFill>
                <a:effectLst>
                  <a:outerShdw blurRad="38100" dist="38100" dir="2700000" algn="tl">
                    <a:srgbClr val="000000"/>
                  </a:outerShdw>
                </a:effectLst>
                <a:sym typeface="Symbol" pitchFamily="18" charset="2"/>
              </a:rPr>
              <a:t>study the time history of oxygen absorption and hydrogen release.</a:t>
            </a:r>
            <a:endParaRPr lang="en-US" sz="2000" b="1">
              <a:solidFill>
                <a:schemeClr val="accent2"/>
              </a:solidFill>
              <a:effectLst>
                <a:outerShdw blurRad="38100" dist="38100" dir="2700000" algn="tl">
                  <a:srgbClr val="000000"/>
                </a:outerShdw>
              </a:effectLst>
              <a:sym typeface="Symbol" pitchFamily="18" charset="2"/>
            </a:endParaRPr>
          </a:p>
          <a:p>
            <a:pPr indent="457200">
              <a:tabLst>
                <a:tab pos="809625" algn="l"/>
              </a:tabLst>
            </a:pPr>
            <a:r>
              <a:rPr lang="en-GB" sz="2000" b="1">
                <a:solidFill>
                  <a:schemeClr val="accent2"/>
                </a:solidFill>
                <a:effectLst>
                  <a:outerShdw blurRad="38100" dist="38100" dir="2700000" algn="tl">
                    <a:srgbClr val="000000"/>
                  </a:outerShdw>
                </a:effectLst>
                <a:sym typeface="Symbol" pitchFamily="18" charset="2"/>
              </a:rPr>
              <a:t>	</a:t>
            </a:r>
          </a:p>
          <a:p>
            <a:pPr indent="457200">
              <a:tabLst>
                <a:tab pos="809625" algn="l"/>
              </a:tabLst>
            </a:pPr>
            <a:r>
              <a:rPr lang="en-GB" sz="2000" b="1">
                <a:solidFill>
                  <a:schemeClr val="accent2"/>
                </a:solidFill>
                <a:effectLst>
                  <a:outerShdw blurRad="38100" dist="38100" dir="2700000" algn="tl">
                    <a:srgbClr val="000000"/>
                  </a:outerShdw>
                </a:effectLst>
                <a:sym typeface="Symbol" pitchFamily="18" charset="2"/>
              </a:rPr>
              <a:t>	Results of tests are intended for better understanding of the phenomenology of the processes occurring during water flooding of the core overheated  under severe LOCA at NPP with VVER and under similar situations at PWR, and can be used for verification of computer codes.</a:t>
            </a:r>
          </a:p>
        </p:txBody>
      </p:sp>
      <p:sp>
        <p:nvSpPr>
          <p:cNvPr id="621571" name="Text Box 3"/>
          <p:cNvSpPr txBox="1">
            <a:spLocks noChangeArrowheads="1"/>
          </p:cNvSpPr>
          <p:nvPr/>
        </p:nvSpPr>
        <p:spPr bwMode="auto">
          <a:xfrm>
            <a:off x="3419475" y="188913"/>
            <a:ext cx="24368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lnSpc>
                <a:spcPct val="80000"/>
              </a:lnSpc>
              <a:spcBef>
                <a:spcPct val="20000"/>
              </a:spcBef>
            </a:pPr>
            <a:r>
              <a:rPr lang="en-US" b="1">
                <a:solidFill>
                  <a:schemeClr val="bg1"/>
                </a:solidFill>
                <a:effectLst>
                  <a:outerShdw blurRad="38100" dist="38100" dir="2700000" algn="tl">
                    <a:srgbClr val="000000"/>
                  </a:outerShdw>
                </a:effectLst>
                <a:latin typeface="Arial" pitchFamily="34" charset="0"/>
              </a:rPr>
              <a:t>CONCLUSIONS</a:t>
            </a:r>
          </a:p>
          <a:p>
            <a:pPr algn="ctr">
              <a:lnSpc>
                <a:spcPct val="80000"/>
              </a:lnSpc>
              <a:spcBef>
                <a:spcPct val="20000"/>
              </a:spcBef>
            </a:pPr>
            <a:endParaRPr lang="ru-RU" b="1">
              <a:solidFill>
                <a:schemeClr val="bg1"/>
              </a:solidFill>
              <a:effectLst>
                <a:outerShdw blurRad="38100" dist="38100" dir="2700000" algn="tl">
                  <a:srgbClr val="000000"/>
                </a:outerShdw>
              </a:effectLst>
              <a:latin typeface="Arial"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8" name="Text Box 4"/>
          <p:cNvSpPr txBox="1">
            <a:spLocks noChangeArrowheads="1"/>
          </p:cNvSpPr>
          <p:nvPr/>
        </p:nvSpPr>
        <p:spPr bwMode="auto">
          <a:xfrm>
            <a:off x="1511300" y="2024063"/>
            <a:ext cx="6300788" cy="817562"/>
          </a:xfrm>
          <a:prstGeom prst="rect">
            <a:avLst/>
          </a:prstGeom>
          <a:noFill/>
          <a:ln w="381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pPr>
            <a:r>
              <a:rPr lang="en-US" sz="1800" b="1">
                <a:solidFill>
                  <a:schemeClr val="bg2"/>
                </a:solidFill>
                <a:effectLst>
                  <a:outerShdw blurRad="38100" dist="38100" dir="2700000" algn="tl">
                    <a:srgbClr val="000000"/>
                  </a:outerShdw>
                </a:effectLst>
                <a:latin typeface="Arial" pitchFamily="34" charset="0"/>
              </a:rPr>
              <a:t>Department </a:t>
            </a:r>
          </a:p>
          <a:p>
            <a:pPr algn="ctr">
              <a:spcBef>
                <a:spcPct val="50000"/>
              </a:spcBef>
            </a:pPr>
            <a:r>
              <a:rPr lang="en-US" sz="1800" b="1">
                <a:solidFill>
                  <a:schemeClr val="bg2"/>
                </a:solidFill>
                <a:effectLst>
                  <a:outerShdw blurRad="38100" dist="38100" dir="2700000" algn="tl">
                    <a:srgbClr val="000000"/>
                  </a:outerShdw>
                </a:effectLst>
                <a:latin typeface="Arial" pitchFamily="34" charset="0"/>
              </a:rPr>
              <a:t>of technical diagnostic and material investigation</a:t>
            </a:r>
            <a:endParaRPr lang="ru-RU" sz="1800" b="1">
              <a:solidFill>
                <a:schemeClr val="bg2"/>
              </a:solidFill>
              <a:effectLst>
                <a:outerShdw blurRad="38100" dist="38100" dir="2700000" algn="tl">
                  <a:srgbClr val="000000"/>
                </a:outerShdw>
              </a:effectLst>
              <a:latin typeface="Arial" pitchFamily="34" charset="0"/>
            </a:endParaRPr>
          </a:p>
        </p:txBody>
      </p:sp>
      <p:sp>
        <p:nvSpPr>
          <p:cNvPr id="620549" name="Line 5"/>
          <p:cNvSpPr>
            <a:spLocks noChangeShapeType="1"/>
          </p:cNvSpPr>
          <p:nvPr/>
        </p:nvSpPr>
        <p:spPr bwMode="auto">
          <a:xfrm>
            <a:off x="4535488" y="2852738"/>
            <a:ext cx="0" cy="1116012"/>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0550" name="Line 6"/>
          <p:cNvSpPr>
            <a:spLocks noChangeShapeType="1"/>
          </p:cNvSpPr>
          <p:nvPr/>
        </p:nvSpPr>
        <p:spPr bwMode="auto">
          <a:xfrm flipH="1">
            <a:off x="6840538" y="2852738"/>
            <a:ext cx="0" cy="10810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0551" name="Line 7"/>
          <p:cNvSpPr>
            <a:spLocks noChangeShapeType="1"/>
          </p:cNvSpPr>
          <p:nvPr/>
        </p:nvSpPr>
        <p:spPr bwMode="auto">
          <a:xfrm>
            <a:off x="2268538" y="2854325"/>
            <a:ext cx="0" cy="1116013"/>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0552" name="Text Box 8"/>
          <p:cNvSpPr txBox="1">
            <a:spLocks noChangeArrowheads="1"/>
          </p:cNvSpPr>
          <p:nvPr/>
        </p:nvSpPr>
        <p:spPr bwMode="auto">
          <a:xfrm>
            <a:off x="2484438" y="4508500"/>
            <a:ext cx="4427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pPr>
            <a:endParaRPr lang="ru-RU" sz="1800" b="1">
              <a:effectLst>
                <a:outerShdw blurRad="38100" dist="38100" dir="2700000" algn="tl">
                  <a:srgbClr val="000000"/>
                </a:outerShdw>
              </a:effectLst>
              <a:latin typeface="Arial" pitchFamily="34" charset="0"/>
            </a:endParaRPr>
          </a:p>
        </p:txBody>
      </p:sp>
      <p:sp>
        <p:nvSpPr>
          <p:cNvPr id="620553" name="Rectangle 9"/>
          <p:cNvSpPr>
            <a:spLocks noChangeArrowheads="1"/>
          </p:cNvSpPr>
          <p:nvPr/>
        </p:nvSpPr>
        <p:spPr bwMode="auto">
          <a:xfrm>
            <a:off x="3708400" y="3968750"/>
            <a:ext cx="1733550" cy="735013"/>
          </a:xfrm>
          <a:prstGeom prst="rect">
            <a:avLst/>
          </a:prstGeom>
          <a:noFill/>
          <a:ln w="381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ctr"/>
            <a:r>
              <a:rPr lang="en-GB" b="1">
                <a:solidFill>
                  <a:srgbClr val="FF3300"/>
                </a:solidFill>
                <a:effectLst>
                  <a:outerShdw blurRad="38100" dist="38100" dir="2700000" algn="tl">
                    <a:srgbClr val="000000"/>
                  </a:outerShdw>
                </a:effectLst>
              </a:rPr>
              <a:t>PARAMETER </a:t>
            </a:r>
          </a:p>
          <a:p>
            <a:pPr marL="342900" indent="-342900" algn="ctr"/>
            <a:r>
              <a:rPr lang="en-GB" b="1">
                <a:solidFill>
                  <a:srgbClr val="FF3300"/>
                </a:solidFill>
                <a:effectLst>
                  <a:outerShdw blurRad="38100" dist="38100" dir="2700000" algn="tl">
                    <a:srgbClr val="000000"/>
                  </a:outerShdw>
                </a:effectLst>
              </a:rPr>
              <a:t>facility</a:t>
            </a:r>
            <a:endParaRPr lang="ru-RU" b="1">
              <a:solidFill>
                <a:srgbClr val="FF3300"/>
              </a:solidFill>
              <a:effectLst>
                <a:outerShdw blurRad="38100" dist="38100" dir="2700000" algn="tl">
                  <a:srgbClr val="000000"/>
                </a:outerShdw>
              </a:effectLst>
            </a:endParaRPr>
          </a:p>
        </p:txBody>
      </p:sp>
      <p:sp>
        <p:nvSpPr>
          <p:cNvPr id="620554" name="Rectangle 10"/>
          <p:cNvSpPr>
            <a:spLocks noChangeArrowheads="1"/>
          </p:cNvSpPr>
          <p:nvPr/>
        </p:nvSpPr>
        <p:spPr bwMode="auto">
          <a:xfrm>
            <a:off x="250825" y="3970338"/>
            <a:ext cx="3097213" cy="679450"/>
          </a:xfrm>
          <a:prstGeom prst="rect">
            <a:avLst/>
          </a:prstGeom>
          <a:noFill/>
          <a:ln w="381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a:r>
              <a:rPr lang="en-GB" b="1">
                <a:solidFill>
                  <a:srgbClr val="6666FF"/>
                </a:solidFill>
                <a:effectLst>
                  <a:outerShdw blurRad="38100" dist="38100" dir="2700000" algn="tl">
                    <a:srgbClr val="000000"/>
                  </a:outerShdw>
                </a:effectLst>
              </a:rPr>
              <a:t>Laboratory of </a:t>
            </a:r>
            <a:r>
              <a:rPr lang="ru-RU" b="1">
                <a:solidFill>
                  <a:srgbClr val="6666FF"/>
                </a:solidFill>
                <a:effectLst>
                  <a:outerShdw blurRad="38100" dist="38100" dir="2700000" algn="tl">
                    <a:srgbClr val="000000"/>
                  </a:outerShdw>
                </a:effectLst>
              </a:rPr>
              <a:t>thermal physics</a:t>
            </a:r>
            <a:r>
              <a:rPr lang="en-US" b="1">
                <a:solidFill>
                  <a:srgbClr val="6666FF"/>
                </a:solidFill>
                <a:effectLst>
                  <a:outerShdw blurRad="38100" dist="38100" dir="2700000" algn="tl">
                    <a:srgbClr val="000000"/>
                  </a:outerShdw>
                </a:effectLst>
              </a:rPr>
              <a:t> research</a:t>
            </a:r>
            <a:endParaRPr lang="ru-RU" b="1">
              <a:solidFill>
                <a:srgbClr val="6666FF"/>
              </a:solidFill>
              <a:effectLst>
                <a:outerShdw blurRad="38100" dist="38100" dir="2700000" algn="tl">
                  <a:srgbClr val="000000"/>
                </a:outerShdw>
              </a:effectLst>
            </a:endParaRPr>
          </a:p>
        </p:txBody>
      </p:sp>
      <p:sp>
        <p:nvSpPr>
          <p:cNvPr id="620555" name="Rectangle 11"/>
          <p:cNvSpPr>
            <a:spLocks noChangeArrowheads="1"/>
          </p:cNvSpPr>
          <p:nvPr/>
        </p:nvSpPr>
        <p:spPr bwMode="auto">
          <a:xfrm>
            <a:off x="5940425" y="3933825"/>
            <a:ext cx="2559050" cy="735013"/>
          </a:xfrm>
          <a:prstGeom prst="rect">
            <a:avLst/>
          </a:prstGeom>
          <a:noFill/>
          <a:ln w="38100" algn="ctr">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ctr"/>
            <a:r>
              <a:rPr lang="en-GB" b="1">
                <a:solidFill>
                  <a:schemeClr val="accent2"/>
                </a:solidFill>
                <a:effectLst>
                  <a:outerShdw blurRad="38100" dist="38100" dir="2700000" algn="tl">
                    <a:srgbClr val="000000"/>
                  </a:outerShdw>
                </a:effectLst>
              </a:rPr>
              <a:t>Laboratory of </a:t>
            </a:r>
          </a:p>
          <a:p>
            <a:pPr marL="342900" indent="-342900" algn="ctr"/>
            <a:r>
              <a:rPr lang="en-US" b="1">
                <a:solidFill>
                  <a:schemeClr val="accent2"/>
                </a:solidFill>
                <a:effectLst>
                  <a:outerShdw blurRad="38100" dist="38100" dir="2700000" algn="tl">
                    <a:srgbClr val="000000"/>
                  </a:outerShdw>
                </a:effectLst>
              </a:rPr>
              <a:t>Material investigation</a:t>
            </a:r>
            <a:endParaRPr lang="ru-RU" b="1">
              <a:solidFill>
                <a:schemeClr val="accent2"/>
              </a:solidFill>
              <a:effectLst>
                <a:outerShdw blurRad="38100" dist="38100" dir="2700000" algn="tl">
                  <a:srgbClr val="000000"/>
                </a:outerShdw>
              </a:effectLst>
            </a:endParaRPr>
          </a:p>
        </p:txBody>
      </p:sp>
      <p:sp>
        <p:nvSpPr>
          <p:cNvPr id="620556" name="Rectangle 12"/>
          <p:cNvSpPr>
            <a:spLocks noChangeArrowheads="1"/>
          </p:cNvSpPr>
          <p:nvPr/>
        </p:nvSpPr>
        <p:spPr bwMode="auto">
          <a:xfrm>
            <a:off x="1800225" y="296863"/>
            <a:ext cx="5607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800" b="1">
                <a:solidFill>
                  <a:schemeClr val="accent2"/>
                </a:solidFill>
                <a:effectLst>
                  <a:outerShdw blurRad="38100" dist="38100" dir="2700000" algn="tl">
                    <a:srgbClr val="000000"/>
                  </a:outerShdw>
                </a:effectLst>
              </a:rPr>
              <a:t>Research activities at SIA LUCH</a:t>
            </a:r>
            <a:endParaRPr lang="ru-RU" sz="2800" b="1">
              <a:solidFill>
                <a:schemeClr val="accent2"/>
              </a:solidFill>
              <a:effectLst>
                <a:outerShdw blurRad="38100" dist="38100" dir="2700000" algn="tl">
                  <a:srgbClr val="000000"/>
                </a:outerShdw>
              </a:effectLs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ChangeArrowheads="1"/>
          </p:cNvSpPr>
          <p:nvPr/>
        </p:nvSpPr>
        <p:spPr bwMode="auto">
          <a:xfrm>
            <a:off x="142875" y="296863"/>
            <a:ext cx="8785225"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ctr">
              <a:spcBef>
                <a:spcPct val="0"/>
              </a:spcBef>
              <a:buClrTx/>
              <a:buSzTx/>
              <a:buFontTx/>
              <a:buNone/>
            </a:pPr>
            <a:r>
              <a:rPr lang="en-US" sz="2400" b="1">
                <a:effectLst>
                  <a:outerShdw blurRad="38100" dist="38100" dir="2700000" algn="tl">
                    <a:srgbClr val="000000"/>
                  </a:outerShdw>
                </a:effectLst>
              </a:rPr>
              <a:t>The Structure of Project #3690 </a:t>
            </a:r>
          </a:p>
          <a:p>
            <a:pPr marL="457200" indent="-457200" algn="ctr">
              <a:spcBef>
                <a:spcPct val="0"/>
              </a:spcBef>
              <a:buClrTx/>
              <a:buSzTx/>
              <a:buFontTx/>
              <a:buNone/>
            </a:pPr>
            <a:endParaRPr lang="en-US" sz="2400" b="1">
              <a:effectLst>
                <a:outerShdw blurRad="38100" dist="38100" dir="2700000" algn="tl">
                  <a:srgbClr val="000000"/>
                </a:outerShdw>
              </a:effectLst>
            </a:endParaRPr>
          </a:p>
          <a:p>
            <a:pPr marL="457200" indent="-457200">
              <a:spcBef>
                <a:spcPct val="0"/>
              </a:spcBef>
              <a:buClrTx/>
              <a:buSzTx/>
              <a:buFontTx/>
              <a:buNone/>
            </a:pPr>
            <a:r>
              <a:rPr lang="en-US" sz="2000" b="1">
                <a:solidFill>
                  <a:schemeClr val="bg1"/>
                </a:solidFill>
              </a:rPr>
              <a:t>1</a:t>
            </a:r>
            <a:r>
              <a:rPr lang="ru-RU" sz="2000" b="1">
                <a:solidFill>
                  <a:schemeClr val="bg1"/>
                </a:solidFill>
              </a:rPr>
              <a:t>. </a:t>
            </a:r>
            <a:r>
              <a:rPr lang="en-US" sz="2000" b="1">
                <a:solidFill>
                  <a:schemeClr val="bg1"/>
                </a:solidFill>
              </a:rPr>
              <a:t>The basic participants:</a:t>
            </a:r>
          </a:p>
          <a:p>
            <a:pPr marL="457200" indent="-457200">
              <a:spcBef>
                <a:spcPct val="0"/>
              </a:spcBef>
              <a:buClrTx/>
              <a:buSzTx/>
              <a:buFontTx/>
              <a:buNone/>
            </a:pPr>
            <a:r>
              <a:rPr lang="en-US" sz="2000" b="1">
                <a:solidFill>
                  <a:schemeClr val="folHlink"/>
                </a:solidFill>
              </a:rPr>
              <a:t>       </a:t>
            </a:r>
            <a:r>
              <a:rPr lang="en-US" sz="2000" b="1">
                <a:solidFill>
                  <a:srgbClr val="009999"/>
                </a:solidFill>
                <a:effectLst>
                  <a:outerShdw blurRad="38100" dist="38100" dir="2700000" algn="tl">
                    <a:srgbClr val="000000"/>
                  </a:outerShdw>
                </a:effectLst>
              </a:rPr>
              <a:t>FSUE SRI SIA “LUCH” </a:t>
            </a:r>
          </a:p>
          <a:p>
            <a:pPr marL="457200" indent="-457200">
              <a:spcBef>
                <a:spcPct val="0"/>
              </a:spcBef>
              <a:buClrTx/>
              <a:buSzTx/>
              <a:buFontTx/>
              <a:buNone/>
            </a:pPr>
            <a:r>
              <a:rPr lang="en-US" sz="2000" b="1">
                <a:solidFill>
                  <a:srgbClr val="009999"/>
                </a:solidFill>
                <a:effectLst>
                  <a:outerShdw blurRad="38100" dist="38100" dir="2700000" algn="tl">
                    <a:srgbClr val="000000"/>
                  </a:outerShdw>
                </a:effectLst>
              </a:rPr>
              <a:t>       IBRAE RAS  </a:t>
            </a:r>
          </a:p>
          <a:p>
            <a:pPr marL="457200" indent="-457200">
              <a:spcBef>
                <a:spcPct val="0"/>
              </a:spcBef>
              <a:buClrTx/>
              <a:buSzTx/>
              <a:buFontTx/>
              <a:buNone/>
            </a:pPr>
            <a:r>
              <a:rPr lang="en-US" sz="2000" b="1">
                <a:solidFill>
                  <a:srgbClr val="009999"/>
                </a:solidFill>
                <a:effectLst>
                  <a:outerShdw blurRad="38100" dist="38100" dir="2700000" algn="tl">
                    <a:srgbClr val="000000"/>
                  </a:outerShdw>
                </a:effectLst>
              </a:rPr>
              <a:t>       FSUE EDO “GIDROPRESS” </a:t>
            </a:r>
          </a:p>
          <a:p>
            <a:pPr marL="457200" indent="-457200">
              <a:spcBef>
                <a:spcPct val="0"/>
              </a:spcBef>
              <a:buClrTx/>
              <a:buSzTx/>
              <a:buFontTx/>
              <a:buNone/>
            </a:pPr>
            <a:r>
              <a:rPr lang="en-US" sz="2000" b="1">
                <a:solidFill>
                  <a:schemeClr val="bg1"/>
                </a:solidFill>
              </a:rPr>
              <a:t>2. Another participants:</a:t>
            </a:r>
          </a:p>
          <a:p>
            <a:pPr marL="457200" indent="-457200">
              <a:spcBef>
                <a:spcPct val="0"/>
              </a:spcBef>
              <a:buClrTx/>
              <a:buSzTx/>
              <a:buFontTx/>
              <a:buNone/>
            </a:pPr>
            <a:r>
              <a:rPr lang="en-US" sz="2000" b="1">
                <a:solidFill>
                  <a:srgbClr val="FFFF00"/>
                </a:solidFill>
              </a:rPr>
              <a:t>	 </a:t>
            </a:r>
            <a:r>
              <a:rPr lang="en-US" sz="2000" b="1">
                <a:solidFill>
                  <a:srgbClr val="009999"/>
                </a:solidFill>
                <a:effectLst>
                  <a:outerShdw blurRad="38100" dist="38100" dir="2700000" algn="tl">
                    <a:srgbClr val="000000"/>
                  </a:outerShdw>
                </a:effectLst>
              </a:rPr>
              <a:t>A.A. Bochvar FSUE VNIINM, </a:t>
            </a:r>
          </a:p>
          <a:p>
            <a:pPr marL="457200" indent="-457200">
              <a:spcBef>
                <a:spcPct val="0"/>
              </a:spcBef>
              <a:buClrTx/>
              <a:buSzTx/>
              <a:buFontTx/>
              <a:buNone/>
            </a:pPr>
            <a:r>
              <a:rPr lang="en-US" sz="2000" b="1">
                <a:solidFill>
                  <a:srgbClr val="009999"/>
                </a:solidFill>
                <a:effectLst>
                  <a:outerShdw blurRad="38100" dist="38100" dir="2700000" algn="tl">
                    <a:srgbClr val="000000"/>
                  </a:outerShdw>
                </a:effectLst>
              </a:rPr>
              <a:t>	 A. I. Leipunsky SSC RF-IPPE, </a:t>
            </a:r>
          </a:p>
          <a:p>
            <a:pPr marL="457200" indent="-457200">
              <a:spcBef>
                <a:spcPct val="0"/>
              </a:spcBef>
              <a:buClrTx/>
              <a:buSzTx/>
              <a:buFontTx/>
              <a:buNone/>
            </a:pPr>
            <a:r>
              <a:rPr lang="en-US" sz="2000" b="1">
                <a:solidFill>
                  <a:srgbClr val="009999"/>
                </a:solidFill>
                <a:effectLst>
                  <a:outerShdw blurRad="38100" dist="38100" dir="2700000" algn="tl">
                    <a:srgbClr val="000000"/>
                  </a:outerShdw>
                </a:effectLst>
              </a:rPr>
              <a:t>	 RSC “Kurchatov Institute”</a:t>
            </a:r>
          </a:p>
          <a:p>
            <a:pPr marL="457200" indent="-457200">
              <a:spcBef>
                <a:spcPct val="0"/>
              </a:spcBef>
              <a:buClrTx/>
              <a:buSzTx/>
              <a:buFontTx/>
              <a:buNone/>
            </a:pPr>
            <a:r>
              <a:rPr lang="en-US" sz="2000" b="1">
                <a:solidFill>
                  <a:schemeClr val="bg1"/>
                </a:solidFill>
              </a:rPr>
              <a:t>3. Foreign collaborators:</a:t>
            </a:r>
            <a:r>
              <a:rPr lang="en-US" sz="2000" b="1">
                <a:solidFill>
                  <a:srgbClr val="FFFF00"/>
                </a:solidFill>
              </a:rPr>
              <a:t> </a:t>
            </a:r>
            <a:r>
              <a:rPr lang="en-US" b="1">
                <a:solidFill>
                  <a:srgbClr val="333399"/>
                </a:solidFill>
              </a:rPr>
              <a:t>FZK, GRS, EdF, INRNE, ITU, PSI, AEKI, CEA</a:t>
            </a:r>
            <a:endParaRPr lang="ru-RU" b="1">
              <a:solidFill>
                <a:srgbClr val="333399"/>
              </a:solidFill>
            </a:endParaRPr>
          </a:p>
        </p:txBody>
      </p:sp>
      <p:sp>
        <p:nvSpPr>
          <p:cNvPr id="617476" name="Rectangle 4"/>
          <p:cNvSpPr>
            <a:spLocks noChangeArrowheads="1"/>
          </p:cNvSpPr>
          <p:nvPr/>
        </p:nvSpPr>
        <p:spPr bwMode="auto">
          <a:xfrm>
            <a:off x="2627313" y="4184650"/>
            <a:ext cx="4062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ru-RU" sz="2400" b="1">
                <a:effectLst>
                  <a:outerShdw blurRad="38100" dist="38100" dir="2700000" algn="tl">
                    <a:srgbClr val="000000"/>
                  </a:outerShdw>
                </a:effectLst>
              </a:rPr>
              <a:t>Objective</a:t>
            </a:r>
            <a:r>
              <a:rPr lang="en-US" sz="2400" b="1">
                <a:effectLst>
                  <a:outerShdw blurRad="38100" dist="38100" dir="2700000" algn="tl">
                    <a:srgbClr val="000000"/>
                  </a:outerShdw>
                </a:effectLst>
              </a:rPr>
              <a:t> of Project #3690</a:t>
            </a:r>
            <a:r>
              <a:rPr lang="en-US" sz="2400" b="1">
                <a:solidFill>
                  <a:schemeClr val="tx1"/>
                </a:solidFill>
                <a:effectLst>
                  <a:outerShdw blurRad="38100" dist="38100" dir="2700000" algn="tl">
                    <a:srgbClr val="000000"/>
                  </a:outerShdw>
                </a:effectLst>
              </a:rPr>
              <a:t> </a:t>
            </a:r>
            <a:endParaRPr lang="ru-RU" sz="2400" b="1">
              <a:solidFill>
                <a:schemeClr val="tx1"/>
              </a:solidFill>
              <a:effectLst>
                <a:outerShdw blurRad="38100" dist="38100" dir="2700000" algn="tl">
                  <a:srgbClr val="000000"/>
                </a:outerShdw>
              </a:effectLst>
            </a:endParaRPr>
          </a:p>
        </p:txBody>
      </p:sp>
      <p:sp>
        <p:nvSpPr>
          <p:cNvPr id="617477" name="Rectangle 5"/>
          <p:cNvSpPr>
            <a:spLocks noChangeArrowheads="1"/>
          </p:cNvSpPr>
          <p:nvPr/>
        </p:nvSpPr>
        <p:spPr bwMode="auto">
          <a:xfrm>
            <a:off x="539750" y="4851400"/>
            <a:ext cx="828198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000" b="1">
                <a:solidFill>
                  <a:schemeClr val="accent2"/>
                </a:solidFill>
                <a:effectLst>
                  <a:outerShdw blurRad="38100" dist="38100" dir="2700000" algn="tl">
                    <a:srgbClr val="000000"/>
                  </a:outerShdw>
                </a:effectLst>
              </a:rPr>
              <a:t>The study of two 19-fuel rod model FAs of VVER-1000 behaviour, completed with standard reactor structural materials (fuel rod claddings of alloy Zr+1%Nb, fuel pellets of uranium dioxide, spaсing grids and shroud of alloy Zr+1%Nb), under the initial stage of severe accident with top quenching.</a:t>
            </a:r>
            <a:r>
              <a:rPr lang="ru-RU" sz="2000" b="1">
                <a:solidFill>
                  <a:schemeClr val="accent2"/>
                </a:solidFill>
                <a:effectLst>
                  <a:outerShdw blurRad="38100" dist="38100" dir="2700000" algn="tl">
                    <a:srgbClr val="000000"/>
                  </a:outerShdw>
                </a:effectLst>
              </a:rPr>
              <a:t>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ChangeArrowheads="1"/>
          </p:cNvSpPr>
          <p:nvPr/>
        </p:nvSpPr>
        <p:spPr bwMode="auto">
          <a:xfrm>
            <a:off x="0" y="1160463"/>
            <a:ext cx="8928100" cy="477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0850">
              <a:tabLst>
                <a:tab pos="1371600" algn="l"/>
              </a:tabLst>
            </a:pPr>
            <a:r>
              <a:rPr lang="en-US" sz="2000" b="1">
                <a:solidFill>
                  <a:schemeClr val="accent1"/>
                </a:solidFill>
              </a:rPr>
              <a:t>Task</a:t>
            </a:r>
            <a:r>
              <a:rPr lang="ru-RU" sz="2000" b="1">
                <a:solidFill>
                  <a:schemeClr val="accent1"/>
                </a:solidFill>
              </a:rPr>
              <a:t> 1.</a:t>
            </a:r>
            <a:r>
              <a:rPr lang="ru-RU" sz="2000" b="1">
                <a:solidFill>
                  <a:schemeClr val="accent2"/>
                </a:solidFill>
              </a:rPr>
              <a:t> </a:t>
            </a:r>
            <a:r>
              <a:rPr lang="en-US" sz="2000" b="1">
                <a:solidFill>
                  <a:schemeClr val="accent2"/>
                </a:solidFill>
                <a:effectLst>
                  <a:outerShdw blurRad="38100" dist="38100" dir="2700000" algn="tl">
                    <a:srgbClr val="000000"/>
                  </a:outerShdw>
                </a:effectLst>
              </a:rPr>
              <a:t>The post-test material analysis of VVER-1000 model FA, </a:t>
            </a:r>
          </a:p>
          <a:p>
            <a:pPr indent="450850">
              <a:tabLst>
                <a:tab pos="1371600" algn="l"/>
              </a:tabLst>
            </a:pPr>
            <a:r>
              <a:rPr lang="en-US" sz="2000" b="1">
                <a:solidFill>
                  <a:schemeClr val="accent2"/>
                </a:solidFill>
                <a:effectLst>
                  <a:outerShdw blurRad="38100" dist="38100" dir="2700000" algn="tl">
                    <a:srgbClr val="000000"/>
                  </a:outerShdw>
                </a:effectLst>
              </a:rPr>
              <a:t>subjected to tests in experiment </a:t>
            </a:r>
            <a:r>
              <a:rPr lang="en-GB" sz="2000" b="1">
                <a:solidFill>
                  <a:schemeClr val="accent2"/>
                </a:solidFill>
                <a:effectLst>
                  <a:outerShdw blurRad="38100" dist="38100" dir="2700000" algn="tl">
                    <a:srgbClr val="000000"/>
                  </a:outerShdw>
                </a:effectLst>
              </a:rPr>
              <a:t>PARAMETER-</a:t>
            </a:r>
            <a:r>
              <a:rPr lang="en-US" sz="2000" b="1">
                <a:solidFill>
                  <a:schemeClr val="accent2"/>
                </a:solidFill>
                <a:effectLst>
                  <a:outerShdw blurRad="38100" dist="38100" dir="2700000" algn="tl">
                    <a:srgbClr val="000000"/>
                  </a:outerShdw>
                </a:effectLst>
              </a:rPr>
              <a:t>SF2 under severe </a:t>
            </a:r>
            <a:endParaRPr lang="ru-RU" sz="2000" b="1">
              <a:solidFill>
                <a:schemeClr val="accent2"/>
              </a:solidFill>
              <a:effectLst>
                <a:outerShdw blurRad="38100" dist="38100" dir="2700000" algn="tl">
                  <a:srgbClr val="000000"/>
                </a:outerShdw>
              </a:effectLst>
            </a:endParaRPr>
          </a:p>
          <a:p>
            <a:pPr indent="450850">
              <a:tabLst>
                <a:tab pos="1371600" algn="l"/>
              </a:tabLst>
            </a:pPr>
            <a:r>
              <a:rPr lang="en-US" sz="2000" b="1">
                <a:solidFill>
                  <a:schemeClr val="accent2"/>
                </a:solidFill>
                <a:effectLst>
                  <a:outerShdw blurRad="38100" dist="38100" dir="2700000" algn="tl">
                    <a:srgbClr val="000000"/>
                  </a:outerShdw>
                </a:effectLst>
              </a:rPr>
              <a:t>accident with top and bottom quenching</a:t>
            </a:r>
            <a:r>
              <a:rPr lang="ru-RU" sz="2000" b="1">
                <a:solidFill>
                  <a:schemeClr val="accent2"/>
                </a:solidFill>
              </a:rPr>
              <a:t>. </a:t>
            </a:r>
          </a:p>
          <a:p>
            <a:pPr indent="450850">
              <a:tabLst>
                <a:tab pos="1371600" algn="l"/>
              </a:tabLst>
            </a:pPr>
            <a:endParaRPr lang="ru-RU" sz="2000" b="1"/>
          </a:p>
          <a:p>
            <a:pPr indent="450850">
              <a:tabLst>
                <a:tab pos="1371600" algn="l"/>
              </a:tabLst>
            </a:pPr>
            <a:r>
              <a:rPr lang="en-US" sz="2000" b="1">
                <a:solidFill>
                  <a:schemeClr val="accent1"/>
                </a:solidFill>
              </a:rPr>
              <a:t>Task</a:t>
            </a:r>
            <a:r>
              <a:rPr lang="ru-RU" sz="2000" b="1">
                <a:solidFill>
                  <a:schemeClr val="accent1"/>
                </a:solidFill>
              </a:rPr>
              <a:t> 2.</a:t>
            </a:r>
            <a:r>
              <a:rPr lang="ru-RU" sz="2000" b="1">
                <a:solidFill>
                  <a:schemeClr val="accent2"/>
                </a:solidFill>
              </a:rPr>
              <a:t> </a:t>
            </a:r>
            <a:r>
              <a:rPr lang="en-US" sz="2000" b="1">
                <a:solidFill>
                  <a:schemeClr val="accent2"/>
                </a:solidFill>
                <a:effectLst>
                  <a:outerShdw blurRad="38100" dist="38100" dir="2700000" algn="tl">
                    <a:srgbClr val="000000"/>
                  </a:outerShdw>
                </a:effectLst>
              </a:rPr>
              <a:t>The study of cooling behavior and change in the </a:t>
            </a:r>
          </a:p>
          <a:p>
            <a:pPr indent="450850">
              <a:tabLst>
                <a:tab pos="1371600" algn="l"/>
              </a:tabLst>
            </a:pPr>
            <a:r>
              <a:rPr lang="en-US" sz="2000" b="1">
                <a:solidFill>
                  <a:schemeClr val="accent2"/>
                </a:solidFill>
                <a:effectLst>
                  <a:outerShdw blurRad="38100" dist="38100" dir="2700000" algn="tl">
                    <a:srgbClr val="000000"/>
                  </a:outerShdw>
                </a:effectLst>
              </a:rPr>
              <a:t>structure of VVER-1000 FA materials under severe accident</a:t>
            </a:r>
          </a:p>
          <a:p>
            <a:pPr indent="450850">
              <a:tabLst>
                <a:tab pos="1371600" algn="l"/>
              </a:tabLst>
            </a:pPr>
            <a:r>
              <a:rPr lang="en-US" sz="2000" b="1">
                <a:solidFill>
                  <a:schemeClr val="accent2"/>
                </a:solidFill>
                <a:effectLst>
                  <a:outerShdw blurRad="38100" dist="38100" dir="2700000" algn="tl">
                    <a:srgbClr val="000000"/>
                  </a:outerShdw>
                </a:effectLst>
              </a:rPr>
              <a:t>during top quenching of the assembly heated to the temperature</a:t>
            </a:r>
          </a:p>
          <a:p>
            <a:pPr indent="450850">
              <a:tabLst>
                <a:tab pos="1371600" algn="l"/>
              </a:tabLst>
            </a:pPr>
            <a:r>
              <a:rPr lang="en-US" sz="2000" b="1">
                <a:solidFill>
                  <a:schemeClr val="accent2"/>
                </a:solidFill>
                <a:effectLst>
                  <a:outerShdw blurRad="38100" dist="38100" dir="2700000" algn="tl">
                    <a:srgbClr val="000000"/>
                  </a:outerShdw>
                </a:effectLst>
              </a:rPr>
              <a:t>below 1600</a:t>
            </a:r>
            <a:r>
              <a:rPr lang="en-US" sz="2000" b="1">
                <a:solidFill>
                  <a:schemeClr val="accent2"/>
                </a:solidFill>
                <a:effectLst>
                  <a:outerShdw blurRad="38100" dist="38100" dir="2700000" algn="tl">
                    <a:srgbClr val="000000"/>
                  </a:outerShdw>
                </a:effectLst>
                <a:sym typeface="Symbol" pitchFamily="18" charset="2"/>
              </a:rPr>
              <a:t></a:t>
            </a:r>
            <a:r>
              <a:rPr lang="en-US" sz="2000" b="1">
                <a:solidFill>
                  <a:schemeClr val="accent2"/>
                </a:solidFill>
                <a:effectLst>
                  <a:outerShdw blurRad="38100" dist="38100" dir="2700000" algn="tl">
                    <a:srgbClr val="000000"/>
                  </a:outerShdw>
                </a:effectLst>
              </a:rPr>
              <a:t>С </a:t>
            </a:r>
            <a:r>
              <a:rPr lang="ru-RU" sz="2000" b="1">
                <a:solidFill>
                  <a:schemeClr val="accent2"/>
                </a:solidFill>
              </a:rPr>
              <a:t>(</a:t>
            </a:r>
            <a:r>
              <a:rPr lang="en-GB" sz="2000" b="1">
                <a:solidFill>
                  <a:schemeClr val="accent2"/>
                </a:solidFill>
                <a:sym typeface="Symbol" pitchFamily="18" charset="2"/>
              </a:rPr>
              <a:t>PARAMETER</a:t>
            </a:r>
            <a:r>
              <a:rPr lang="ru-RU" sz="2000" b="1">
                <a:solidFill>
                  <a:schemeClr val="accent2"/>
                </a:solidFill>
                <a:sym typeface="Symbol" pitchFamily="18" charset="2"/>
              </a:rPr>
              <a:t>-</a:t>
            </a:r>
            <a:r>
              <a:rPr lang="en-US" sz="2000" b="1">
                <a:solidFill>
                  <a:schemeClr val="accent2"/>
                </a:solidFill>
                <a:sym typeface="Symbol" pitchFamily="18" charset="2"/>
              </a:rPr>
              <a:t>SF</a:t>
            </a:r>
            <a:r>
              <a:rPr lang="ru-RU" sz="2000" b="1">
                <a:solidFill>
                  <a:schemeClr val="accent2"/>
                </a:solidFill>
                <a:sym typeface="Symbol" pitchFamily="18" charset="2"/>
              </a:rPr>
              <a:t>3). </a:t>
            </a:r>
            <a:endParaRPr lang="ru-RU" sz="2000" b="1"/>
          </a:p>
          <a:p>
            <a:pPr indent="450850">
              <a:tabLst>
                <a:tab pos="1371600" algn="l"/>
              </a:tabLst>
            </a:pPr>
            <a:endParaRPr lang="ru-RU" sz="2000" b="1">
              <a:solidFill>
                <a:schemeClr val="accent2"/>
              </a:solidFill>
              <a:sym typeface="Symbol" pitchFamily="18" charset="2"/>
            </a:endParaRPr>
          </a:p>
          <a:p>
            <a:pPr indent="450850">
              <a:tabLst>
                <a:tab pos="1371600" algn="l"/>
              </a:tabLst>
            </a:pPr>
            <a:r>
              <a:rPr lang="en-US" sz="2000" b="1">
                <a:solidFill>
                  <a:schemeClr val="accent1"/>
                </a:solidFill>
                <a:sym typeface="Symbol" pitchFamily="18" charset="2"/>
              </a:rPr>
              <a:t>Task</a:t>
            </a:r>
            <a:r>
              <a:rPr lang="ru-RU" sz="2000" b="1">
                <a:solidFill>
                  <a:schemeClr val="accent1"/>
                </a:solidFill>
                <a:sym typeface="Symbol" pitchFamily="18" charset="2"/>
              </a:rPr>
              <a:t> 3.</a:t>
            </a:r>
            <a:r>
              <a:rPr lang="ru-RU" sz="2000" b="1">
                <a:solidFill>
                  <a:schemeClr val="accent2"/>
                </a:solidFill>
                <a:sym typeface="Symbol" pitchFamily="18" charset="2"/>
              </a:rPr>
              <a:t> </a:t>
            </a:r>
            <a:r>
              <a:rPr lang="en-US" sz="2000" b="1">
                <a:solidFill>
                  <a:schemeClr val="accent2"/>
                </a:solidFill>
                <a:effectLst>
                  <a:outerShdw blurRad="38100" dist="38100" dir="2700000" algn="tl">
                    <a:srgbClr val="000000"/>
                  </a:outerShdw>
                </a:effectLst>
              </a:rPr>
              <a:t>The study of VVER-1000 FA behaviour under severe </a:t>
            </a:r>
            <a:endParaRPr lang="ru-RU" sz="2000" b="1">
              <a:solidFill>
                <a:schemeClr val="accent2"/>
              </a:solidFill>
              <a:effectLst>
                <a:outerShdw blurRad="38100" dist="38100" dir="2700000" algn="tl">
                  <a:srgbClr val="000000"/>
                </a:outerShdw>
              </a:effectLst>
            </a:endParaRPr>
          </a:p>
          <a:p>
            <a:pPr indent="450850">
              <a:tabLst>
                <a:tab pos="1371600" algn="l"/>
              </a:tabLst>
            </a:pPr>
            <a:r>
              <a:rPr lang="en-US" sz="2000" b="1">
                <a:solidFill>
                  <a:schemeClr val="accent2"/>
                </a:solidFill>
                <a:effectLst>
                  <a:outerShdw blurRad="38100" dist="38100" dir="2700000" algn="tl">
                    <a:srgbClr val="000000"/>
                  </a:outerShdw>
                </a:effectLst>
              </a:rPr>
              <a:t>accident during bottom quenching of the assembly heated up to the </a:t>
            </a:r>
            <a:endParaRPr lang="ru-RU" sz="2000" b="1">
              <a:solidFill>
                <a:schemeClr val="accent2"/>
              </a:solidFill>
              <a:effectLst>
                <a:outerShdw blurRad="38100" dist="38100" dir="2700000" algn="tl">
                  <a:srgbClr val="000000"/>
                </a:outerShdw>
              </a:effectLst>
            </a:endParaRPr>
          </a:p>
          <a:p>
            <a:pPr indent="450850">
              <a:tabLst>
                <a:tab pos="1371600" algn="l"/>
              </a:tabLst>
            </a:pPr>
            <a:r>
              <a:rPr lang="en-US" sz="2000" b="1">
                <a:solidFill>
                  <a:schemeClr val="accent2"/>
                </a:solidFill>
                <a:effectLst>
                  <a:outerShdw blurRad="38100" dist="38100" dir="2700000" algn="tl">
                    <a:srgbClr val="000000"/>
                  </a:outerShdw>
                </a:effectLst>
              </a:rPr>
              <a:t>temperature 1750°C  in the environment of air</a:t>
            </a:r>
            <a:r>
              <a:rPr lang="en-US" sz="2000" b="1">
                <a:solidFill>
                  <a:schemeClr val="tx1"/>
                </a:solidFill>
                <a:effectLst>
                  <a:outerShdw blurRad="38100" dist="38100" dir="2700000" algn="tl">
                    <a:srgbClr val="000000"/>
                  </a:outerShdw>
                </a:effectLst>
              </a:rPr>
              <a:t> </a:t>
            </a:r>
            <a:r>
              <a:rPr lang="ru-RU" sz="2000" b="1">
                <a:solidFill>
                  <a:schemeClr val="accent2"/>
                </a:solidFill>
              </a:rPr>
              <a:t>(</a:t>
            </a:r>
            <a:r>
              <a:rPr lang="en-GB" sz="2000" b="1">
                <a:solidFill>
                  <a:schemeClr val="accent2"/>
                </a:solidFill>
                <a:sym typeface="Symbol" pitchFamily="18" charset="2"/>
              </a:rPr>
              <a:t>PARAMETER</a:t>
            </a:r>
            <a:r>
              <a:rPr lang="ru-RU" sz="2000" b="1">
                <a:solidFill>
                  <a:schemeClr val="accent2"/>
                </a:solidFill>
                <a:sym typeface="Symbol" pitchFamily="18" charset="2"/>
              </a:rPr>
              <a:t>-</a:t>
            </a:r>
            <a:r>
              <a:rPr lang="en-US" sz="2000" b="1">
                <a:solidFill>
                  <a:schemeClr val="accent2"/>
                </a:solidFill>
                <a:sym typeface="Symbol" pitchFamily="18" charset="2"/>
              </a:rPr>
              <a:t>SF</a:t>
            </a:r>
            <a:r>
              <a:rPr lang="ru-RU" sz="2000" b="1">
                <a:solidFill>
                  <a:schemeClr val="accent2"/>
                </a:solidFill>
                <a:sym typeface="Symbol" pitchFamily="18" charset="2"/>
              </a:rPr>
              <a:t>4).</a:t>
            </a:r>
          </a:p>
          <a:p>
            <a:pPr indent="450850">
              <a:tabLst>
                <a:tab pos="1371600" algn="l"/>
              </a:tabLst>
            </a:pPr>
            <a:endParaRPr lang="ru-RU" sz="2000" b="1">
              <a:sym typeface="Symbol" pitchFamily="18" charset="2"/>
            </a:endParaRPr>
          </a:p>
        </p:txBody>
      </p:sp>
      <p:sp>
        <p:nvSpPr>
          <p:cNvPr id="619523" name="Rectangle 3"/>
          <p:cNvSpPr>
            <a:spLocks noChangeArrowheads="1"/>
          </p:cNvSpPr>
          <p:nvPr/>
        </p:nvSpPr>
        <p:spPr bwMode="auto">
          <a:xfrm>
            <a:off x="2484438" y="296863"/>
            <a:ext cx="4179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400" b="1">
                <a:effectLst>
                  <a:outerShdw blurRad="38100" dist="38100" dir="2700000" algn="tl">
                    <a:srgbClr val="000000"/>
                  </a:outerShdw>
                </a:effectLst>
              </a:rPr>
              <a:t>Work Plan of Project #3690</a:t>
            </a:r>
            <a:r>
              <a:rPr lang="en-US" sz="2400" b="1">
                <a:solidFill>
                  <a:schemeClr val="tx1"/>
                </a:solidFill>
                <a:effectLst>
                  <a:outerShdw blurRad="38100" dist="38100" dir="2700000" algn="tl">
                    <a:srgbClr val="000000"/>
                  </a:outerShdw>
                </a:effectLst>
              </a:rPr>
              <a:t> </a:t>
            </a:r>
            <a:endParaRPr lang="ru-RU" sz="2400" b="1">
              <a:solidFill>
                <a:schemeClr val="tx1"/>
              </a:solidFill>
              <a:effectLst>
                <a:outerShdw blurRad="38100" dist="38100" dir="2700000" algn="tl">
                  <a:srgbClr val="000000"/>
                </a:outerShdw>
              </a:effectLst>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3" name="Rectangle 5"/>
          <p:cNvSpPr>
            <a:spLocks noChangeArrowheads="1"/>
          </p:cNvSpPr>
          <p:nvPr/>
        </p:nvSpPr>
        <p:spPr bwMode="auto">
          <a:xfrm>
            <a:off x="250825" y="0"/>
            <a:ext cx="85344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algn="ctr"/>
            <a:r>
              <a:rPr lang="en-GB" sz="2400" b="1">
                <a:effectLst>
                  <a:outerShdw blurRad="38100" dist="38100" dir="2700000" algn="tl">
                    <a:srgbClr val="000000"/>
                  </a:outerShdw>
                </a:effectLst>
              </a:rPr>
              <a:t>Post-test Analysis of SF2 Fuel Assembly </a:t>
            </a:r>
          </a:p>
          <a:p>
            <a:pPr indent="457200" algn="ctr"/>
            <a:r>
              <a:rPr lang="en-GB" sz="2400" b="1">
                <a:effectLst>
                  <a:outerShdw blurRad="38100" dist="38100" dir="2700000" algn="tl">
                    <a:srgbClr val="000000"/>
                  </a:outerShdw>
                </a:effectLst>
              </a:rPr>
              <a:t>Material Investigation</a:t>
            </a:r>
          </a:p>
        </p:txBody>
      </p:sp>
      <p:pic>
        <p:nvPicPr>
          <p:cNvPr id="585734" name="Picture 6" descr="1100"/>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l="3967" r="2100"/>
          <a:stretch>
            <a:fillRect/>
          </a:stretch>
        </p:blipFill>
        <p:spPr>
          <a:xfrm>
            <a:off x="1008063" y="873125"/>
            <a:ext cx="2555875" cy="2520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5736" name="Picture 8" descr="1250"/>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1042988" y="3789363"/>
            <a:ext cx="2536825" cy="2520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5739" name="Picture 11" descr="1"/>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751388" y="908050"/>
            <a:ext cx="3708400" cy="5184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5742" name="Rectangle 14"/>
          <p:cNvSpPr>
            <a:spLocks noChangeArrowheads="1"/>
          </p:cNvSpPr>
          <p:nvPr/>
        </p:nvSpPr>
        <p:spPr bwMode="auto">
          <a:xfrm>
            <a:off x="468313" y="3033713"/>
            <a:ext cx="363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0"/>
              </a:spcBef>
              <a:buClrTx/>
              <a:buSzTx/>
              <a:buFontTx/>
              <a:buNone/>
            </a:pPr>
            <a:endParaRPr lang="en-GB">
              <a:solidFill>
                <a:srgbClr val="000000"/>
              </a:solidFill>
            </a:endParaRPr>
          </a:p>
          <a:p>
            <a:pPr algn="ctr">
              <a:spcBef>
                <a:spcPct val="0"/>
              </a:spcBef>
              <a:buClrTx/>
              <a:buSzTx/>
              <a:buFontTx/>
              <a:buNone/>
            </a:pPr>
            <a:r>
              <a:rPr lang="en-GB">
                <a:solidFill>
                  <a:schemeClr val="accent2"/>
                </a:solidFill>
              </a:rPr>
              <a:t>Z = 1100 mm elevation (top view)</a:t>
            </a:r>
            <a:r>
              <a:rPr lang="en-US" b="1">
                <a:solidFill>
                  <a:schemeClr val="tx1"/>
                </a:solidFill>
                <a:effectLst>
                  <a:outerShdw blurRad="38100" dist="38100" dir="2700000" algn="tl">
                    <a:srgbClr val="000000"/>
                  </a:outerShdw>
                </a:effectLst>
              </a:rPr>
              <a:t> </a:t>
            </a:r>
          </a:p>
        </p:txBody>
      </p:sp>
      <p:sp>
        <p:nvSpPr>
          <p:cNvPr id="585743" name="Rectangle 15"/>
          <p:cNvSpPr>
            <a:spLocks noChangeArrowheads="1"/>
          </p:cNvSpPr>
          <p:nvPr/>
        </p:nvSpPr>
        <p:spPr bwMode="auto">
          <a:xfrm>
            <a:off x="4103688" y="6078538"/>
            <a:ext cx="50403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0"/>
              </a:spcBef>
              <a:buClrTx/>
              <a:buSzTx/>
              <a:buFontTx/>
              <a:buNone/>
            </a:pPr>
            <a:r>
              <a:rPr lang="en-GB">
                <a:solidFill>
                  <a:schemeClr val="accent2"/>
                </a:solidFill>
              </a:rPr>
              <a:t>Distribution of the averaged thickness of calculated oxide scale on cladding surfaces</a:t>
            </a:r>
          </a:p>
        </p:txBody>
      </p:sp>
      <p:sp>
        <p:nvSpPr>
          <p:cNvPr id="585744" name="Rectangle 16"/>
          <p:cNvSpPr>
            <a:spLocks noChangeArrowheads="1"/>
          </p:cNvSpPr>
          <p:nvPr/>
        </p:nvSpPr>
        <p:spPr bwMode="auto">
          <a:xfrm>
            <a:off x="539750" y="5949950"/>
            <a:ext cx="363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0"/>
              </a:spcBef>
              <a:buClrTx/>
              <a:buSzTx/>
              <a:buFontTx/>
              <a:buNone/>
            </a:pPr>
            <a:endParaRPr lang="en-GB">
              <a:solidFill>
                <a:srgbClr val="000000"/>
              </a:solidFill>
            </a:endParaRPr>
          </a:p>
          <a:p>
            <a:pPr algn="ctr">
              <a:spcBef>
                <a:spcPct val="0"/>
              </a:spcBef>
              <a:buClrTx/>
              <a:buSzTx/>
              <a:buFontTx/>
              <a:buNone/>
            </a:pPr>
            <a:r>
              <a:rPr lang="en-GB">
                <a:solidFill>
                  <a:schemeClr val="accent2"/>
                </a:solidFill>
              </a:rPr>
              <a:t>Z = 1200 mm elevation (top view)</a:t>
            </a:r>
            <a:r>
              <a:rPr lang="en-US" b="1">
                <a:solidFill>
                  <a:schemeClr val="accent2"/>
                </a:solidFill>
                <a:effectLst>
                  <a:outerShdw blurRad="38100" dist="38100" dir="2700000" algn="tl">
                    <a:srgbClr val="000000"/>
                  </a:outerShdw>
                </a:effectLst>
              </a:rPr>
              <a:t> </a:t>
            </a:r>
          </a:p>
        </p:txBody>
      </p:sp>
      <p:sp>
        <p:nvSpPr>
          <p:cNvPr id="585745" name="Rectangle 17"/>
          <p:cNvSpPr>
            <a:spLocks noChangeArrowheads="1"/>
          </p:cNvSpPr>
          <p:nvPr/>
        </p:nvSpPr>
        <p:spPr bwMode="auto">
          <a:xfrm>
            <a:off x="323850" y="163513"/>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000" b="1">
                <a:solidFill>
                  <a:schemeClr val="accent1"/>
                </a:solidFill>
              </a:rPr>
              <a:t>Task</a:t>
            </a:r>
            <a:r>
              <a:rPr lang="ru-RU" sz="2000" b="1">
                <a:solidFill>
                  <a:schemeClr val="accent1"/>
                </a:solidFill>
              </a:rPr>
              <a:t> 1.</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6" name="Rectangle 4"/>
          <p:cNvSpPr>
            <a:spLocks noChangeArrowheads="1"/>
          </p:cNvSpPr>
          <p:nvPr/>
        </p:nvSpPr>
        <p:spPr bwMode="auto">
          <a:xfrm>
            <a:off x="250825" y="188913"/>
            <a:ext cx="85344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algn="ctr"/>
            <a:r>
              <a:rPr lang="en-GB" sz="2400" b="1">
                <a:effectLst>
                  <a:outerShdw blurRad="38100" dist="38100" dir="2700000" algn="tl">
                    <a:srgbClr val="000000"/>
                  </a:outerShdw>
                </a:effectLst>
              </a:rPr>
              <a:t>Post-test Analysis of SF2 Fuel Assembly </a:t>
            </a:r>
          </a:p>
          <a:p>
            <a:pPr indent="457200" algn="ctr"/>
            <a:r>
              <a:rPr lang="en-GB" sz="2400" b="1">
                <a:effectLst>
                  <a:outerShdw blurRad="38100" dist="38100" dir="2700000" algn="tl">
                    <a:srgbClr val="000000"/>
                  </a:outerShdw>
                </a:effectLst>
              </a:rPr>
              <a:t>Material Investigation</a:t>
            </a:r>
          </a:p>
        </p:txBody>
      </p:sp>
      <p:sp>
        <p:nvSpPr>
          <p:cNvPr id="637957" name="Rectangle 5"/>
          <p:cNvSpPr>
            <a:spLocks noChangeArrowheads="1"/>
          </p:cNvSpPr>
          <p:nvPr/>
        </p:nvSpPr>
        <p:spPr bwMode="auto">
          <a:xfrm>
            <a:off x="323850" y="163513"/>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000" b="1">
                <a:solidFill>
                  <a:schemeClr val="accent1"/>
                </a:solidFill>
              </a:rPr>
              <a:t>Task</a:t>
            </a:r>
            <a:r>
              <a:rPr lang="ru-RU" sz="2000" b="1">
                <a:solidFill>
                  <a:schemeClr val="accent1"/>
                </a:solidFill>
              </a:rPr>
              <a:t> 1.</a:t>
            </a:r>
          </a:p>
        </p:txBody>
      </p:sp>
      <p:sp>
        <p:nvSpPr>
          <p:cNvPr id="637958" name="Rectangle 6"/>
          <p:cNvSpPr>
            <a:spLocks noChangeArrowheads="1"/>
          </p:cNvSpPr>
          <p:nvPr/>
        </p:nvSpPr>
        <p:spPr bwMode="auto">
          <a:xfrm>
            <a:off x="215900" y="1160463"/>
            <a:ext cx="8928100"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solidFill>
                  <a:schemeClr val="accent2"/>
                </a:solidFill>
              </a:rPr>
              <a:t>- The state of the lower part of heated zone (Z = 0…400 mm) does not practically differ from the original state, and oxide thickness on the external surface does not exceed 5…10 </a:t>
            </a:r>
            <a:r>
              <a:rPr lang="en-US">
                <a:solidFill>
                  <a:schemeClr val="accent2"/>
                </a:solidFill>
                <a:sym typeface="Symbol" pitchFamily="18" charset="2"/>
              </a:rPr>
              <a:t></a:t>
            </a:r>
            <a:r>
              <a:rPr lang="en-US">
                <a:solidFill>
                  <a:schemeClr val="accent2"/>
                </a:solidFill>
              </a:rPr>
              <a:t>m.</a:t>
            </a:r>
          </a:p>
          <a:p>
            <a:r>
              <a:rPr lang="en-US">
                <a:solidFill>
                  <a:schemeClr val="accent2"/>
                </a:solidFill>
                <a:sym typeface="Symbol" pitchFamily="18" charset="2"/>
              </a:rPr>
              <a:t>- In the middle part of heated zone (Z = 500…800 mm) claddings are covered with multilayered zirconium dioxide, separating from metal surface, but its thickness does not exceed ~ 100 </a:t>
            </a:r>
            <a:r>
              <a:rPr lang="en-US">
                <a:solidFill>
                  <a:schemeClr val="accent2"/>
                </a:solidFill>
              </a:rPr>
              <a:t>m. </a:t>
            </a:r>
            <a:endParaRPr lang="en-US" b="1">
              <a:solidFill>
                <a:schemeClr val="accent2"/>
              </a:solidFill>
              <a:effectLst>
                <a:outerShdw blurRad="38100" dist="38100" dir="2700000" algn="tl">
                  <a:srgbClr val="000000"/>
                </a:outerShdw>
              </a:effectLst>
            </a:endParaRPr>
          </a:p>
        </p:txBody>
      </p:sp>
      <p:pic>
        <p:nvPicPr>
          <p:cNvPr id="637959" name="Picture 7" descr="2"/>
          <p:cNvPicPr>
            <a:picLocks noChangeAspect="1" noChangeArrowheads="1"/>
          </p:cNvPicPr>
          <p:nvPr>
            <p:ph sz="half" idx="1"/>
          </p:nvPr>
        </p:nvPicPr>
        <p:blipFill>
          <a:blip r:embed="rId3" cstate="print">
            <a:lum bright="-18000" contrast="18000"/>
            <a:extLst>
              <a:ext uri="{28A0092B-C50C-407E-A947-70E740481C1C}">
                <a14:useLocalDpi xmlns:a14="http://schemas.microsoft.com/office/drawing/2010/main" val="0"/>
              </a:ext>
            </a:extLst>
          </a:blip>
          <a:srcRect/>
          <a:stretch>
            <a:fillRect/>
          </a:stretch>
        </p:blipFill>
        <p:spPr>
          <a:xfrm>
            <a:off x="395288" y="3105150"/>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7961" name="Picture 9" descr="2"/>
          <p:cNvPicPr>
            <a:picLocks noChangeAspect="1" noChangeArrowheads="1"/>
          </p:cNvPicPr>
          <p:nvPr>
            <p:ph sz="half" idx="2"/>
          </p:nvPr>
        </p:nvPicPr>
        <p:blipFill>
          <a:blip r:embed="rId4" cstate="print">
            <a:lum bright="-18000" contrast="30000"/>
            <a:extLst>
              <a:ext uri="{28A0092B-C50C-407E-A947-70E740481C1C}">
                <a14:useLocalDpi xmlns:a14="http://schemas.microsoft.com/office/drawing/2010/main" val="0"/>
              </a:ext>
            </a:extLst>
          </a:blip>
          <a:srcRect/>
          <a:stretch>
            <a:fillRect/>
          </a:stretch>
        </p:blipFill>
        <p:spPr>
          <a:xfrm>
            <a:off x="4572000" y="3105150"/>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7964" name="Rectangle 12"/>
          <p:cNvSpPr>
            <a:spLocks noChangeArrowheads="1"/>
          </p:cNvSpPr>
          <p:nvPr/>
        </p:nvSpPr>
        <p:spPr bwMode="auto">
          <a:xfrm>
            <a:off x="431800" y="6200775"/>
            <a:ext cx="231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buClrTx/>
              <a:buSzTx/>
              <a:buFontTx/>
              <a:buNone/>
            </a:pPr>
            <a:r>
              <a:rPr lang="en-US"/>
              <a:t>rod 2.1, Z = 513 mm</a:t>
            </a:r>
            <a:r>
              <a:rPr lang="en-US" b="1">
                <a:solidFill>
                  <a:schemeClr val="tx1"/>
                </a:solidFill>
                <a:effectLst>
                  <a:outerShdw blurRad="38100" dist="38100" dir="2700000" algn="tl">
                    <a:srgbClr val="000000"/>
                  </a:outerShdw>
                </a:effectLst>
              </a:rPr>
              <a:t> </a:t>
            </a:r>
          </a:p>
        </p:txBody>
      </p:sp>
      <p:sp>
        <p:nvSpPr>
          <p:cNvPr id="637965" name="Rectangle 13"/>
          <p:cNvSpPr>
            <a:spLocks noChangeArrowheads="1"/>
          </p:cNvSpPr>
          <p:nvPr/>
        </p:nvSpPr>
        <p:spPr bwMode="auto">
          <a:xfrm>
            <a:off x="4643438" y="6200775"/>
            <a:ext cx="231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buClrTx/>
              <a:buSzTx/>
              <a:buFontTx/>
              <a:buNone/>
            </a:pPr>
            <a:r>
              <a:rPr lang="en-US"/>
              <a:t>rod 2.3, Z = 513 mm</a:t>
            </a:r>
            <a:r>
              <a:rPr lang="en-US" b="1">
                <a:effectLst>
                  <a:outerShdw blurRad="38100" dist="38100" dir="2700000" algn="tl">
                    <a:srgbClr val="000000"/>
                  </a:outerShdw>
                </a:effectLst>
              </a:rPr>
              <a:t>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ChangeArrowheads="1"/>
          </p:cNvSpPr>
          <p:nvPr/>
        </p:nvSpPr>
        <p:spPr bwMode="auto">
          <a:xfrm>
            <a:off x="250825" y="188913"/>
            <a:ext cx="85344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algn="ctr"/>
            <a:r>
              <a:rPr lang="en-GB" sz="2400" b="1">
                <a:effectLst>
                  <a:outerShdw blurRad="38100" dist="38100" dir="2700000" algn="tl">
                    <a:srgbClr val="000000"/>
                  </a:outerShdw>
                </a:effectLst>
              </a:rPr>
              <a:t>Post-test Analysis of SF2 Fuel Assembly </a:t>
            </a:r>
          </a:p>
          <a:p>
            <a:pPr indent="457200" algn="ctr"/>
            <a:r>
              <a:rPr lang="en-GB" sz="2400" b="1">
                <a:effectLst>
                  <a:outerShdw blurRad="38100" dist="38100" dir="2700000" algn="tl">
                    <a:srgbClr val="000000"/>
                  </a:outerShdw>
                </a:effectLst>
              </a:rPr>
              <a:t>Material Investigation</a:t>
            </a:r>
          </a:p>
        </p:txBody>
      </p:sp>
      <p:sp>
        <p:nvSpPr>
          <p:cNvPr id="660483" name="Rectangle 3"/>
          <p:cNvSpPr>
            <a:spLocks noChangeArrowheads="1"/>
          </p:cNvSpPr>
          <p:nvPr/>
        </p:nvSpPr>
        <p:spPr bwMode="auto">
          <a:xfrm>
            <a:off x="323850" y="163513"/>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000" b="1">
                <a:solidFill>
                  <a:schemeClr val="accent1"/>
                </a:solidFill>
              </a:rPr>
              <a:t>Task</a:t>
            </a:r>
            <a:r>
              <a:rPr lang="ru-RU" sz="2000" b="1">
                <a:solidFill>
                  <a:schemeClr val="accent1"/>
                </a:solidFill>
              </a:rPr>
              <a:t> 1.</a:t>
            </a:r>
          </a:p>
        </p:txBody>
      </p:sp>
      <p:sp>
        <p:nvSpPr>
          <p:cNvPr id="660484" name="Rectangle 4"/>
          <p:cNvSpPr>
            <a:spLocks noChangeArrowheads="1"/>
          </p:cNvSpPr>
          <p:nvPr/>
        </p:nvSpPr>
        <p:spPr bwMode="auto">
          <a:xfrm>
            <a:off x="215900" y="1160463"/>
            <a:ext cx="89281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solidFill>
                  <a:schemeClr val="accent2"/>
                </a:solidFill>
                <a:sym typeface="Symbol" pitchFamily="18" charset="2"/>
              </a:rPr>
              <a:t>- In the upper part of heated zone (Z = 900…1300 mm) claddings are oxidized both on the external (to 650 </a:t>
            </a:r>
            <a:r>
              <a:rPr lang="en-US">
                <a:solidFill>
                  <a:schemeClr val="accent2"/>
                </a:solidFill>
              </a:rPr>
              <a:t>m), and on the internal (to 50 </a:t>
            </a:r>
            <a:r>
              <a:rPr lang="en-US">
                <a:solidFill>
                  <a:schemeClr val="accent2"/>
                </a:solidFill>
                <a:sym typeface="Symbol" pitchFamily="18" charset="2"/>
              </a:rPr>
              <a:t></a:t>
            </a:r>
            <a:r>
              <a:rPr lang="en-US">
                <a:solidFill>
                  <a:schemeClr val="accent2"/>
                </a:solidFill>
              </a:rPr>
              <a:t>m) surfaces. The fuel rod claddings are embrittled, i.e. have </a:t>
            </a:r>
            <a:r>
              <a:rPr lang="en-US">
                <a:solidFill>
                  <a:schemeClr val="accent2"/>
                </a:solidFill>
                <a:sym typeface="Symbol" pitchFamily="18" charset="2"/>
              </a:rPr>
              <a:t> through wall cracks, however fragmentation of fuel rods is limited. No fuel relacation and fuel-clad interaction are revealed in the assembly.</a:t>
            </a:r>
            <a:endParaRPr lang="en-US" b="1">
              <a:solidFill>
                <a:schemeClr val="accent2"/>
              </a:solidFill>
              <a:effectLst>
                <a:outerShdw blurRad="38100" dist="38100" dir="2700000" algn="tl">
                  <a:srgbClr val="000000"/>
                </a:outerShdw>
              </a:effectLst>
            </a:endParaRPr>
          </a:p>
        </p:txBody>
      </p:sp>
      <p:sp>
        <p:nvSpPr>
          <p:cNvPr id="660485" name="Rectangle 5"/>
          <p:cNvSpPr>
            <a:spLocks noChangeArrowheads="1"/>
          </p:cNvSpPr>
          <p:nvPr/>
        </p:nvSpPr>
        <p:spPr bwMode="auto">
          <a:xfrm>
            <a:off x="215900" y="5408613"/>
            <a:ext cx="89281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solidFill>
                  <a:schemeClr val="accent2"/>
                </a:solidFill>
                <a:sym typeface="Symbol" pitchFamily="18" charset="2"/>
              </a:rPr>
              <a:t>- </a:t>
            </a:r>
            <a:r>
              <a:rPr lang="en-US">
                <a:solidFill>
                  <a:schemeClr val="accent2"/>
                </a:solidFill>
                <a:sym typeface="Symbol" pitchFamily="18" charset="2"/>
              </a:rPr>
              <a:t>Taking into account  the results of measurement of hydrogen content in the shroud, the upper limits of total hydrogen mass in the steam-gas environment can be estimated to be 31 g. The assessed value is in a good agreement with the results of measurements (</a:t>
            </a:r>
            <a:r>
              <a:rPr lang="en-US">
                <a:solidFill>
                  <a:schemeClr val="accent2"/>
                </a:solidFill>
              </a:rPr>
              <a:t> 28 g).</a:t>
            </a:r>
            <a:r>
              <a:rPr lang="en-US" b="1">
                <a:solidFill>
                  <a:schemeClr val="accent2"/>
                </a:solidFill>
                <a:effectLst>
                  <a:outerShdw blurRad="38100" dist="38100" dir="2700000" algn="tl">
                    <a:srgbClr val="000000"/>
                  </a:outerShdw>
                </a:effectLst>
              </a:rPr>
              <a:t> </a:t>
            </a:r>
          </a:p>
        </p:txBody>
      </p:sp>
      <p:pic>
        <p:nvPicPr>
          <p:cNvPr id="660486" name="Picture 6" descr="2"/>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79388" y="2744788"/>
            <a:ext cx="2879725" cy="2160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0488" name="Picture 8" descr="2"/>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3167063" y="2744788"/>
            <a:ext cx="2879725" cy="2160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0491" name="Picture 11" descr="2"/>
          <p:cNvPicPr>
            <a:picLocks noChangeAspect="1" noChangeArrowheads="1"/>
          </p:cNvPicPr>
          <p:nvPr>
            <p:ph sz="quarter" idx="3"/>
          </p:nvPr>
        </p:nvPicPr>
        <p:blipFill>
          <a:blip r:embed="rId5" cstate="print">
            <a:lum bright="-18000" contrast="24000"/>
            <a:extLst>
              <a:ext uri="{28A0092B-C50C-407E-A947-70E740481C1C}">
                <a14:useLocalDpi xmlns:a14="http://schemas.microsoft.com/office/drawing/2010/main" val="0"/>
              </a:ext>
            </a:extLst>
          </a:blip>
          <a:srcRect/>
          <a:stretch>
            <a:fillRect/>
          </a:stretch>
        </p:blipFill>
        <p:spPr>
          <a:xfrm>
            <a:off x="6119813" y="2744788"/>
            <a:ext cx="2879725" cy="2160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0494" name="Rectangle 14"/>
          <p:cNvSpPr>
            <a:spLocks noChangeArrowheads="1"/>
          </p:cNvSpPr>
          <p:nvPr/>
        </p:nvSpPr>
        <p:spPr bwMode="auto">
          <a:xfrm>
            <a:off x="6156325" y="4833938"/>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buClrTx/>
              <a:buSzTx/>
              <a:buFontTx/>
              <a:buNone/>
            </a:pPr>
            <a:r>
              <a:rPr lang="en-US"/>
              <a:t>rod 2.1, Z = 1250 mm</a:t>
            </a:r>
            <a:r>
              <a:rPr lang="en-US" b="1">
                <a:solidFill>
                  <a:schemeClr val="tx1"/>
                </a:solidFill>
                <a:effectLst>
                  <a:outerShdw blurRad="38100" dist="38100" dir="2700000" algn="tl">
                    <a:srgbClr val="000000"/>
                  </a:outerShdw>
                </a:effectLst>
              </a:rPr>
              <a:t> </a:t>
            </a:r>
          </a:p>
        </p:txBody>
      </p:sp>
      <p:sp>
        <p:nvSpPr>
          <p:cNvPr id="660496" name="Rectangle 16"/>
          <p:cNvSpPr>
            <a:spLocks noChangeArrowheads="1"/>
          </p:cNvSpPr>
          <p:nvPr/>
        </p:nvSpPr>
        <p:spPr bwMode="auto">
          <a:xfrm>
            <a:off x="250825" y="4868863"/>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buClrTx/>
              <a:buSzTx/>
              <a:buFontTx/>
              <a:buNone/>
            </a:pPr>
            <a:r>
              <a:rPr lang="en-US"/>
              <a:t>rod 2.2, Z = 1103 mm</a:t>
            </a:r>
            <a:r>
              <a:rPr lang="en-US" b="1">
                <a:solidFill>
                  <a:schemeClr val="tx1"/>
                </a:solidFill>
                <a:effectLst>
                  <a:outerShdw blurRad="38100" dist="38100" dir="2700000" algn="tl">
                    <a:srgbClr val="000000"/>
                  </a:outerShdw>
                </a:effectLst>
              </a:rPr>
              <a:t> </a:t>
            </a:r>
          </a:p>
        </p:txBody>
      </p:sp>
      <p:sp>
        <p:nvSpPr>
          <p:cNvPr id="660497" name="Rectangle 17"/>
          <p:cNvSpPr>
            <a:spLocks noChangeArrowheads="1"/>
          </p:cNvSpPr>
          <p:nvPr/>
        </p:nvSpPr>
        <p:spPr bwMode="auto">
          <a:xfrm>
            <a:off x="3240088" y="4833938"/>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buClrTx/>
              <a:buSzTx/>
              <a:buFontTx/>
              <a:buNone/>
            </a:pPr>
            <a:r>
              <a:rPr lang="en-US"/>
              <a:t>rod 2.5, Z = 1103 mm</a:t>
            </a:r>
            <a:r>
              <a:rPr lang="en-US" b="1">
                <a:effectLst>
                  <a:outerShdw blurRad="38100" dist="38100" dir="2700000" algn="tl">
                    <a:srgbClr val="000000"/>
                  </a:outerShdw>
                </a:effectLst>
              </a:rPr>
              <a:t> </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4" name="Text Box 4"/>
          <p:cNvSpPr txBox="1">
            <a:spLocks noChangeArrowheads="1"/>
          </p:cNvSpPr>
          <p:nvPr/>
        </p:nvSpPr>
        <p:spPr bwMode="auto">
          <a:xfrm>
            <a:off x="2159000" y="260350"/>
            <a:ext cx="548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sz="2400" b="1">
                <a:solidFill>
                  <a:srgbClr val="003399"/>
                </a:solidFill>
                <a:effectLst>
                  <a:outerShdw blurRad="38100" dist="38100" dir="2700000" algn="tl">
                    <a:srgbClr val="000000"/>
                  </a:outerShdw>
                </a:effectLst>
                <a:cs typeface="Arial" pitchFamily="34" charset="0"/>
              </a:rPr>
              <a:t>The</a:t>
            </a:r>
            <a:r>
              <a:rPr lang="ru-RU" sz="2400" b="1">
                <a:solidFill>
                  <a:srgbClr val="003399"/>
                </a:solidFill>
                <a:effectLst>
                  <a:outerShdw blurRad="38100" dist="38100" dir="2700000" algn="tl">
                    <a:srgbClr val="000000"/>
                  </a:outerShdw>
                </a:effectLst>
                <a:cs typeface="Arial" pitchFamily="34" charset="0"/>
              </a:rPr>
              <a:t> </a:t>
            </a:r>
            <a:r>
              <a:rPr lang="en-US" sz="2400" b="1">
                <a:solidFill>
                  <a:srgbClr val="003399"/>
                </a:solidFill>
                <a:effectLst>
                  <a:outerShdw blurRad="38100" dist="38100" dir="2700000" algn="tl">
                    <a:srgbClr val="000000"/>
                  </a:outerShdw>
                </a:effectLst>
                <a:cs typeface="Arial" pitchFamily="34" charset="0"/>
              </a:rPr>
              <a:t>PARAMETER</a:t>
            </a:r>
            <a:r>
              <a:rPr lang="ru-RU" sz="2400" b="1">
                <a:solidFill>
                  <a:srgbClr val="003399"/>
                </a:solidFill>
                <a:effectLst>
                  <a:outerShdw blurRad="38100" dist="38100" dir="2700000" algn="tl">
                    <a:srgbClr val="000000"/>
                  </a:outerShdw>
                </a:effectLst>
                <a:cs typeface="Arial" pitchFamily="34" charset="0"/>
              </a:rPr>
              <a:t>-</a:t>
            </a:r>
            <a:r>
              <a:rPr lang="en-US" sz="2400" b="1">
                <a:solidFill>
                  <a:srgbClr val="003399"/>
                </a:solidFill>
                <a:effectLst>
                  <a:outerShdw blurRad="38100" dist="38100" dir="2700000" algn="tl">
                    <a:srgbClr val="000000"/>
                  </a:outerShdw>
                </a:effectLst>
                <a:cs typeface="Arial" pitchFamily="34" charset="0"/>
              </a:rPr>
              <a:t>SF</a:t>
            </a:r>
            <a:r>
              <a:rPr lang="ru-RU" sz="2400" b="1">
                <a:solidFill>
                  <a:srgbClr val="003399"/>
                </a:solidFill>
                <a:effectLst>
                  <a:outerShdw blurRad="38100" dist="38100" dir="2700000" algn="tl">
                    <a:srgbClr val="000000"/>
                  </a:outerShdw>
                </a:effectLst>
                <a:cs typeface="Arial" pitchFamily="34" charset="0"/>
              </a:rPr>
              <a:t>3</a:t>
            </a:r>
            <a:r>
              <a:rPr lang="en-US" sz="2400" b="1">
                <a:solidFill>
                  <a:srgbClr val="003399"/>
                </a:solidFill>
                <a:effectLst>
                  <a:outerShdw blurRad="38100" dist="38100" dir="2700000" algn="tl">
                    <a:srgbClr val="000000"/>
                  </a:outerShdw>
                </a:effectLst>
                <a:cs typeface="Arial" pitchFamily="34" charset="0"/>
              </a:rPr>
              <a:t> Test Scenario</a:t>
            </a:r>
            <a:endParaRPr lang="ru-RU" sz="2400" b="1">
              <a:solidFill>
                <a:srgbClr val="003399"/>
              </a:solidFill>
              <a:effectLst>
                <a:outerShdw blurRad="38100" dist="38100" dir="2700000" algn="tl">
                  <a:srgbClr val="000000"/>
                </a:outerShdw>
              </a:effectLst>
              <a:cs typeface="Arial" pitchFamily="34" charset="0"/>
            </a:endParaRPr>
          </a:p>
        </p:txBody>
      </p:sp>
      <p:sp>
        <p:nvSpPr>
          <p:cNvPr id="466027" name="Text Box 107"/>
          <p:cNvSpPr txBox="1">
            <a:spLocks noChangeArrowheads="1"/>
          </p:cNvSpPr>
          <p:nvPr/>
        </p:nvSpPr>
        <p:spPr bwMode="auto">
          <a:xfrm>
            <a:off x="468313" y="944563"/>
            <a:ext cx="396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b="1">
                <a:solidFill>
                  <a:srgbClr val="008080"/>
                </a:solidFill>
                <a:effectLst>
                  <a:outerShdw blurRad="38100" dist="38100" dir="2700000" algn="tl">
                    <a:srgbClr val="000000"/>
                  </a:outerShdw>
                </a:effectLst>
              </a:rPr>
              <a:t>Main parameters of the experiment</a:t>
            </a:r>
            <a:endParaRPr lang="ru-RU" b="1">
              <a:solidFill>
                <a:schemeClr val="accent1"/>
              </a:solidFill>
              <a:effectLst>
                <a:outerShdw blurRad="38100" dist="38100" dir="2700000" algn="tl">
                  <a:srgbClr val="000000"/>
                </a:outerShdw>
              </a:effectLst>
              <a:cs typeface="Arial" pitchFamily="34" charset="0"/>
            </a:endParaRPr>
          </a:p>
        </p:txBody>
      </p:sp>
      <p:sp>
        <p:nvSpPr>
          <p:cNvPr id="466038" name="Text Box 118"/>
          <p:cNvSpPr txBox="1">
            <a:spLocks noChangeArrowheads="1"/>
          </p:cNvSpPr>
          <p:nvPr/>
        </p:nvSpPr>
        <p:spPr bwMode="auto">
          <a:xfrm>
            <a:off x="4679950" y="944563"/>
            <a:ext cx="418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b="1">
                <a:solidFill>
                  <a:srgbClr val="008080"/>
                </a:solidFill>
                <a:effectLst>
                  <a:outerShdw blurRad="38100" dist="38100" dir="2700000" algn="tl">
                    <a:srgbClr val="000000"/>
                  </a:outerShdw>
                </a:effectLst>
              </a:rPr>
              <a:t>Sequence diagram of the experiment</a:t>
            </a:r>
            <a:endParaRPr lang="ru-RU" b="1">
              <a:solidFill>
                <a:srgbClr val="008080"/>
              </a:solidFill>
              <a:effectLst>
                <a:outerShdw blurRad="38100" dist="38100" dir="2700000" algn="tl">
                  <a:srgbClr val="000000"/>
                </a:outerShdw>
              </a:effectLst>
            </a:endParaRPr>
          </a:p>
        </p:txBody>
      </p:sp>
      <p:graphicFrame>
        <p:nvGraphicFramePr>
          <p:cNvPr id="466098" name="Group 178"/>
          <p:cNvGraphicFramePr>
            <a:graphicFrameLocks noGrp="1"/>
          </p:cNvGraphicFramePr>
          <p:nvPr>
            <p:ph sz="half" idx="2"/>
          </p:nvPr>
        </p:nvGraphicFramePr>
        <p:xfrm>
          <a:off x="142875" y="1484313"/>
          <a:ext cx="4038600" cy="4549458"/>
        </p:xfrm>
        <a:graphic>
          <a:graphicData uri="http://schemas.openxmlformats.org/drawingml/2006/table">
            <a:tbl>
              <a:tblPr/>
              <a:tblGrid>
                <a:gridCol w="2854325"/>
                <a:gridCol w="1184275"/>
              </a:tblGrid>
              <a:tr h="338138">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rPr>
                        <a:t>Coolant</a:t>
                      </a:r>
                      <a:endParaRPr kumimoji="0" lang="ru-RU" sz="1600" b="1" i="0" u="none" strike="noStrike" cap="none" normalizeH="0" baseline="0" smtClean="0">
                        <a:ln>
                          <a:noFill/>
                        </a:ln>
                        <a:solidFill>
                          <a:schemeClr val="bg2"/>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0000FF"/>
                          </a:solidFill>
                          <a:effectLst/>
                          <a:latin typeface="Arial" pitchFamily="34" charset="0"/>
                        </a:rPr>
                        <a:t>Steam/</a:t>
                      </a: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0000FF"/>
                          </a:solidFill>
                          <a:effectLst/>
                          <a:latin typeface="Arial" pitchFamily="34" charset="0"/>
                        </a:rPr>
                        <a:t>argon</a:t>
                      </a:r>
                      <a:endParaRPr kumimoji="0" lang="ru-RU" sz="1400" b="1" i="0" u="none" strike="noStrike" cap="none" normalizeH="0" baseline="0" smtClean="0">
                        <a:ln>
                          <a:noFill/>
                        </a:ln>
                        <a:solidFill>
                          <a:srgbClr val="0000FF"/>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rPr>
                        <a:t>Flow rate of coolant</a:t>
                      </a:r>
                      <a:r>
                        <a:rPr kumimoji="0" lang="ru-RU" sz="1600" b="1" i="0" u="none" strike="noStrike" cap="none" normalizeH="0" baseline="0" smtClean="0">
                          <a:ln>
                            <a:noFill/>
                          </a:ln>
                          <a:solidFill>
                            <a:schemeClr val="bg2"/>
                          </a:solidFill>
                          <a:effectLst/>
                          <a:latin typeface="Arial" pitchFamily="34" charset="0"/>
                        </a:rPr>
                        <a:t>, </a:t>
                      </a:r>
                      <a:r>
                        <a:rPr kumimoji="0" lang="en-US" sz="1600" b="1" i="0" u="none" strike="noStrike" cap="none" normalizeH="0" baseline="0" smtClean="0">
                          <a:ln>
                            <a:noFill/>
                          </a:ln>
                          <a:solidFill>
                            <a:schemeClr val="bg2"/>
                          </a:solidFill>
                          <a:effectLst/>
                          <a:latin typeface="Arial" pitchFamily="34" charset="0"/>
                        </a:rPr>
                        <a:t>g</a:t>
                      </a:r>
                      <a:r>
                        <a:rPr kumimoji="0" lang="ru-RU" sz="1600" b="1" i="0" u="none" strike="noStrike" cap="none" normalizeH="0" baseline="0" smtClean="0">
                          <a:ln>
                            <a:noFill/>
                          </a:ln>
                          <a:solidFill>
                            <a:schemeClr val="bg2"/>
                          </a:solidFill>
                          <a:effectLst/>
                          <a:latin typeface="Arial" pitchFamily="34" charset="0"/>
                        </a:rPr>
                        <a:t>/</a:t>
                      </a:r>
                      <a:r>
                        <a:rPr kumimoji="0" lang="en-US" sz="1600" b="1" i="0" u="none" strike="noStrike" cap="none" normalizeH="0" baseline="0" smtClean="0">
                          <a:ln>
                            <a:noFill/>
                          </a:ln>
                          <a:solidFill>
                            <a:schemeClr val="bg2"/>
                          </a:solidFill>
                          <a:effectLst/>
                          <a:latin typeface="Arial" pitchFamily="34" charset="0"/>
                        </a:rPr>
                        <a:t>s</a:t>
                      </a:r>
                      <a:endParaRPr kumimoji="0" lang="ru-RU" sz="1600" b="1" i="0" u="none" strike="noStrike" cap="none" normalizeH="0" baseline="0" smtClean="0">
                        <a:ln>
                          <a:noFill/>
                        </a:ln>
                        <a:solidFill>
                          <a:schemeClr val="bg2"/>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FF"/>
                          </a:solidFill>
                          <a:effectLst/>
                          <a:latin typeface="Arial" pitchFamily="34" charset="0"/>
                        </a:rPr>
                        <a:t>3</a:t>
                      </a:r>
                      <a:r>
                        <a:rPr kumimoji="0" lang="en-US" sz="1400" b="1" i="0" u="none" strike="noStrike" cap="none" normalizeH="0" baseline="0" smtClean="0">
                          <a:ln>
                            <a:noFill/>
                          </a:ln>
                          <a:solidFill>
                            <a:srgbClr val="0000FF"/>
                          </a:solidFill>
                          <a:effectLst/>
                          <a:latin typeface="Arial" pitchFamily="34" charset="0"/>
                        </a:rPr>
                        <a:t>.5</a:t>
                      </a:r>
                      <a:r>
                        <a:rPr kumimoji="0" lang="ru-RU" sz="1400" b="1" i="0" u="none" strike="noStrike" cap="none" normalizeH="0" baseline="0" smtClean="0">
                          <a:ln>
                            <a:noFill/>
                          </a:ln>
                          <a:solidFill>
                            <a:srgbClr val="0000FF"/>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rPr>
                        <a:t>Temperature of coolant</a:t>
                      </a:r>
                      <a:r>
                        <a:rPr kumimoji="0" lang="ru-RU" sz="1600" b="1" i="0" u="none" strike="noStrike" cap="none" normalizeH="0" baseline="0" smtClean="0">
                          <a:ln>
                            <a:noFill/>
                          </a:ln>
                          <a:solidFill>
                            <a:schemeClr val="bg2"/>
                          </a:solidFill>
                          <a:effectLst/>
                          <a:latin typeface="Arial" pitchFamily="34" charset="0"/>
                        </a:rPr>
                        <a:t>, </a:t>
                      </a:r>
                      <a:r>
                        <a:rPr kumimoji="0" lang="en-US" sz="1600" b="1" i="0" u="none" strike="noStrike" cap="none" normalizeH="0" baseline="0" smtClean="0">
                          <a:ln>
                            <a:noFill/>
                          </a:ln>
                          <a:solidFill>
                            <a:schemeClr val="bg2"/>
                          </a:solidFill>
                          <a:effectLst/>
                          <a:latin typeface="Arial" pitchFamily="34" charset="0"/>
                          <a:cs typeface="Arial" pitchFamily="34" charset="0"/>
                        </a:rPr>
                        <a:t>°</a:t>
                      </a:r>
                      <a:r>
                        <a:rPr kumimoji="0" lang="en-US" sz="1600" b="1" i="0" u="none" strike="noStrike" cap="none" normalizeH="0" baseline="0" smtClean="0">
                          <a:ln>
                            <a:noFill/>
                          </a:ln>
                          <a:solidFill>
                            <a:schemeClr val="bg2"/>
                          </a:solidFill>
                          <a:effectLst/>
                          <a:latin typeface="Arial" pitchFamily="34" charset="0"/>
                        </a:rPr>
                        <a:t>C</a:t>
                      </a:r>
                      <a:endParaRPr kumimoji="0" lang="ru-RU" sz="1600" b="1" i="0" u="none" strike="noStrike" cap="none" normalizeH="0" baseline="0" smtClean="0">
                        <a:ln>
                          <a:noFill/>
                        </a:ln>
                        <a:solidFill>
                          <a:schemeClr val="bg2"/>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chemeClr val="tx1"/>
                          </a:solidFill>
                          <a:effectLst/>
                          <a:latin typeface="Arial" pitchFamily="34" charset="0"/>
                        </a:rPr>
                        <a:t> </a:t>
                      </a:r>
                      <a:r>
                        <a:rPr kumimoji="0" lang="ru-RU" sz="1400" b="0" i="0" u="none" strike="noStrike" cap="none" normalizeH="0" baseline="0" smtClean="0">
                          <a:ln>
                            <a:noFill/>
                          </a:ln>
                          <a:solidFill>
                            <a:srgbClr val="0000FF"/>
                          </a:solidFill>
                          <a:effectLst/>
                          <a:latin typeface="Arial" pitchFamily="34" charset="0"/>
                          <a:sym typeface="Symbol" pitchFamily="18" charset="2"/>
                        </a:rPr>
                        <a:t></a:t>
                      </a:r>
                      <a:r>
                        <a:rPr kumimoji="0" lang="ru-RU" sz="1400" b="1" i="0" u="none" strike="noStrike" cap="none" normalizeH="0" baseline="0" smtClean="0">
                          <a:ln>
                            <a:noFill/>
                          </a:ln>
                          <a:solidFill>
                            <a:srgbClr val="0000FF"/>
                          </a:solidFill>
                          <a:effectLst/>
                          <a:latin typeface="Arial" pitchFamily="34" charset="0"/>
                        </a:rPr>
                        <a:t>500</a:t>
                      </a:r>
                      <a:endParaRPr kumimoji="0" lang="ru-RU"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rPr>
                        <a:t>Heating rate of cladding</a:t>
                      </a:r>
                      <a:r>
                        <a:rPr kumimoji="0" lang="ru-RU" sz="1600" b="1" i="0" u="none" strike="noStrike" cap="none" normalizeH="0" baseline="0" smtClean="0">
                          <a:ln>
                            <a:noFill/>
                          </a:ln>
                          <a:solidFill>
                            <a:schemeClr val="bg2"/>
                          </a:solidFill>
                          <a:effectLst/>
                          <a:latin typeface="Arial" pitchFamily="34" charset="0"/>
                        </a:rPr>
                        <a:t>, </a:t>
                      </a:r>
                      <a:endParaRPr kumimoji="0" lang="en-US" sz="1600" b="1" i="0" u="none" strike="noStrike" cap="none" normalizeH="0" baseline="0" smtClean="0">
                        <a:ln>
                          <a:noFill/>
                        </a:ln>
                        <a:solidFill>
                          <a:schemeClr val="bg2"/>
                        </a:solidFill>
                        <a:effectLst/>
                        <a:latin typeface="Arial" pitchFamily="34" charset="0"/>
                      </a:endParaRPr>
                    </a:p>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cs typeface="Arial" pitchFamily="34" charset="0"/>
                        </a:rPr>
                        <a:t>°</a:t>
                      </a:r>
                      <a:r>
                        <a:rPr kumimoji="0" lang="en-US" sz="1600" b="1" i="0" u="none" strike="noStrike" cap="none" normalizeH="0" baseline="0" smtClean="0">
                          <a:ln>
                            <a:noFill/>
                          </a:ln>
                          <a:solidFill>
                            <a:schemeClr val="bg2"/>
                          </a:solidFill>
                          <a:effectLst/>
                          <a:latin typeface="Arial" pitchFamily="34" charset="0"/>
                        </a:rPr>
                        <a:t>C</a:t>
                      </a:r>
                      <a:r>
                        <a:rPr kumimoji="0" lang="ru-RU" sz="1600" b="1" i="0" u="none" strike="noStrike" cap="none" normalizeH="0" baseline="0" smtClean="0">
                          <a:ln>
                            <a:noFill/>
                          </a:ln>
                          <a:solidFill>
                            <a:schemeClr val="bg2"/>
                          </a:solidFill>
                          <a:effectLst/>
                          <a:latin typeface="Arial" pitchFamily="34" charset="0"/>
                        </a:rPr>
                        <a:t> /</a:t>
                      </a:r>
                      <a:r>
                        <a:rPr kumimoji="0" lang="en-US" sz="1600" b="1" i="0" u="none" strike="noStrike" cap="none" normalizeH="0" baseline="0" smtClean="0">
                          <a:ln>
                            <a:noFill/>
                          </a:ln>
                          <a:solidFill>
                            <a:schemeClr val="bg2"/>
                          </a:solidFill>
                          <a:effectLst/>
                          <a:latin typeface="Arial" pitchFamily="34" charset="0"/>
                        </a:rPr>
                        <a:t>s</a:t>
                      </a:r>
                      <a:endParaRPr kumimoji="0" lang="ru-RU" sz="1600" b="1" i="0" u="none" strike="noStrike" cap="none" normalizeH="0" baseline="0" smtClean="0">
                        <a:ln>
                          <a:noFill/>
                        </a:ln>
                        <a:solidFill>
                          <a:schemeClr val="bg2"/>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chemeClr val="tx1"/>
                          </a:solidFill>
                          <a:effectLst/>
                          <a:latin typeface="Arial" pitchFamily="34" charset="0"/>
                        </a:rPr>
                        <a:t> </a:t>
                      </a: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0000FF"/>
                          </a:solidFill>
                          <a:effectLst/>
                          <a:latin typeface="Arial" pitchFamily="34" charset="0"/>
                        </a:rPr>
                        <a:t>0.2- </a:t>
                      </a:r>
                      <a:r>
                        <a:rPr kumimoji="0" lang="ru-RU" sz="1400" b="1" i="0" u="none" strike="noStrike" cap="none" normalizeH="0" baseline="0" smtClean="0">
                          <a:ln>
                            <a:noFill/>
                          </a:ln>
                          <a:solidFill>
                            <a:srgbClr val="0000FF"/>
                          </a:solidFill>
                          <a:effectLst/>
                          <a:latin typeface="Arial" pitchFamily="34"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rPr>
                        <a:t>Temperature of cladding</a:t>
                      </a:r>
                      <a:r>
                        <a:rPr kumimoji="0" lang="ru-RU" sz="1600" b="1" i="0" u="none" strike="noStrike" cap="none" normalizeH="0" baseline="0" smtClean="0">
                          <a:ln>
                            <a:noFill/>
                          </a:ln>
                          <a:solidFill>
                            <a:schemeClr val="bg2"/>
                          </a:solidFill>
                          <a:effectLst/>
                          <a:latin typeface="Arial" pitchFamily="34" charset="0"/>
                        </a:rPr>
                        <a:t> </a:t>
                      </a:r>
                      <a:r>
                        <a:rPr kumimoji="0" lang="en-US" sz="1600" b="1" i="0" u="none" strike="noStrike" cap="none" normalizeH="0" baseline="0" smtClean="0">
                          <a:ln>
                            <a:noFill/>
                          </a:ln>
                          <a:solidFill>
                            <a:schemeClr val="bg2"/>
                          </a:solidFill>
                          <a:effectLst/>
                          <a:latin typeface="Arial" pitchFamily="34" charset="0"/>
                        </a:rPr>
                        <a:t>at the</a:t>
                      </a:r>
                      <a:r>
                        <a:rPr kumimoji="0" lang="ru-RU" sz="1600" b="1" i="0" u="none" strike="noStrike" cap="none" normalizeH="0" baseline="0" smtClean="0">
                          <a:ln>
                            <a:noFill/>
                          </a:ln>
                          <a:solidFill>
                            <a:schemeClr val="bg2"/>
                          </a:solidFill>
                          <a:effectLst/>
                          <a:latin typeface="Arial" pitchFamily="34" charset="0"/>
                        </a:rPr>
                        <a:t> </a:t>
                      </a:r>
                      <a:r>
                        <a:rPr kumimoji="0" lang="en-US" sz="1400" b="1" i="0" u="none" strike="noStrike" cap="none" normalizeH="0" baseline="0" smtClean="0">
                          <a:ln>
                            <a:noFill/>
                          </a:ln>
                          <a:solidFill>
                            <a:schemeClr val="bg2"/>
                          </a:solidFill>
                          <a:effectLst/>
                          <a:latin typeface="Arial" pitchFamily="34" charset="0"/>
                        </a:rPr>
                        <a:t>pre-oxidation phase</a:t>
                      </a:r>
                      <a:r>
                        <a:rPr kumimoji="0" lang="ru-RU" sz="1600" b="1" i="0" u="none" strike="noStrike" cap="none" normalizeH="0" baseline="0" smtClean="0">
                          <a:ln>
                            <a:noFill/>
                          </a:ln>
                          <a:solidFill>
                            <a:schemeClr val="bg2"/>
                          </a:solidFill>
                          <a:effectLst/>
                          <a:latin typeface="Arial" pitchFamily="34" charset="0"/>
                        </a:rPr>
                        <a:t>, </a:t>
                      </a:r>
                      <a:r>
                        <a:rPr kumimoji="0" lang="en-US" sz="1600" b="1" i="0" u="none" strike="noStrike" cap="none" normalizeH="0" baseline="0" smtClean="0">
                          <a:ln>
                            <a:noFill/>
                          </a:ln>
                          <a:solidFill>
                            <a:schemeClr val="bg2"/>
                          </a:solidFill>
                          <a:effectLst/>
                          <a:latin typeface="Arial" pitchFamily="34" charset="0"/>
                          <a:cs typeface="Arial" pitchFamily="34" charset="0"/>
                        </a:rPr>
                        <a:t>°</a:t>
                      </a:r>
                      <a:r>
                        <a:rPr kumimoji="0" lang="en-US" sz="1600" b="1" i="0" u="none" strike="noStrike" cap="none" normalizeH="0" baseline="0" smtClean="0">
                          <a:ln>
                            <a:noFill/>
                          </a:ln>
                          <a:solidFill>
                            <a:schemeClr val="bg2"/>
                          </a:solidFill>
                          <a:effectLst/>
                          <a:latin typeface="Arial" pitchFamily="34" charset="0"/>
                        </a:rPr>
                        <a:t>C</a:t>
                      </a:r>
                      <a:endParaRPr kumimoji="0" lang="ru-RU" sz="1600" b="1" i="0" u="none" strike="noStrike" cap="none" normalizeH="0" baseline="0" smtClean="0">
                        <a:ln>
                          <a:noFill/>
                        </a:ln>
                        <a:solidFill>
                          <a:schemeClr val="bg2"/>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endParaRPr kumimoji="0" lang="ru-RU" sz="1400" b="1" i="0" u="none" strike="noStrike" cap="none" normalizeH="0" baseline="0" smtClean="0">
                        <a:ln>
                          <a:noFill/>
                        </a:ln>
                        <a:solidFill>
                          <a:schemeClr val="tx1"/>
                        </a:solidFill>
                        <a:effectLst/>
                        <a:latin typeface="Arial" pitchFamily="34" charset="0"/>
                      </a:endParaRP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FF"/>
                          </a:solidFill>
                          <a:effectLst/>
                          <a:latin typeface="Arial" pitchFamily="34" charset="0"/>
                          <a:sym typeface="Symbol" pitchFamily="18" charset="2"/>
                        </a:rPr>
                        <a:t></a:t>
                      </a:r>
                      <a:r>
                        <a:rPr kumimoji="0" lang="ru-RU" sz="1400" b="1" i="0" u="none" strike="noStrike" cap="none" normalizeH="0" baseline="0" smtClean="0">
                          <a:ln>
                            <a:noFill/>
                          </a:ln>
                          <a:solidFill>
                            <a:srgbClr val="0000FF"/>
                          </a:solidFill>
                          <a:effectLst/>
                          <a:latin typeface="Arial" pitchFamily="34" charset="0"/>
                        </a:rPr>
                        <a:t>1200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rPr>
                        <a:t>Duration of the </a:t>
                      </a:r>
                      <a:r>
                        <a:rPr kumimoji="0" lang="en-US" sz="1400" b="1" i="0" u="none" strike="noStrike" cap="none" normalizeH="0" baseline="0" smtClean="0">
                          <a:ln>
                            <a:noFill/>
                          </a:ln>
                          <a:solidFill>
                            <a:schemeClr val="bg2"/>
                          </a:solidFill>
                          <a:effectLst/>
                          <a:latin typeface="Arial" pitchFamily="34" charset="0"/>
                        </a:rPr>
                        <a:t>pre-oxidation phase, s</a:t>
                      </a:r>
                      <a:endParaRPr kumimoji="0" lang="ru-RU" sz="1400" b="1" i="0" u="none" strike="noStrike" cap="none" normalizeH="0" baseline="0" smtClean="0">
                        <a:ln>
                          <a:noFill/>
                        </a:ln>
                        <a:solidFill>
                          <a:schemeClr val="bg2"/>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chemeClr val="tx1"/>
                          </a:solidFill>
                          <a:effectLst/>
                          <a:latin typeface="Arial" pitchFamily="34" charset="0"/>
                        </a:rPr>
                        <a:t> </a:t>
                      </a:r>
                      <a:r>
                        <a:rPr kumimoji="0" lang="ru-RU" sz="1400" b="1" i="0" u="none" strike="noStrike" cap="none" normalizeH="0" baseline="0" smtClean="0">
                          <a:ln>
                            <a:noFill/>
                          </a:ln>
                          <a:solidFill>
                            <a:srgbClr val="6666FF"/>
                          </a:solidFill>
                          <a:effectLst/>
                          <a:latin typeface="Arial" pitchFamily="34" charset="0"/>
                          <a:sym typeface="Symbol" pitchFamily="18" charset="2"/>
                        </a:rPr>
                        <a:t></a:t>
                      </a:r>
                      <a:r>
                        <a:rPr kumimoji="0" lang="en-US" sz="1400" b="0" i="0" u="none" strike="noStrike" cap="none" normalizeH="0" baseline="0" smtClean="0">
                          <a:ln>
                            <a:noFill/>
                          </a:ln>
                          <a:solidFill>
                            <a:schemeClr val="tx1"/>
                          </a:solidFill>
                          <a:effectLst/>
                          <a:latin typeface="Arial" pitchFamily="34" charset="0"/>
                          <a:sym typeface="Symbol" pitchFamily="18" charset="2"/>
                        </a:rPr>
                        <a:t> </a:t>
                      </a:r>
                      <a:r>
                        <a:rPr kumimoji="0" lang="ru-RU" sz="1400" b="1" i="0" u="none" strike="noStrike" cap="none" normalizeH="0" baseline="0" smtClean="0">
                          <a:ln>
                            <a:noFill/>
                          </a:ln>
                          <a:solidFill>
                            <a:srgbClr val="0000FF"/>
                          </a:solidFill>
                          <a:effectLst/>
                          <a:latin typeface="Arial" pitchFamily="34" charset="0"/>
                        </a:rPr>
                        <a:t>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rPr>
                        <a:t>Maximal temperature of cladding</a:t>
                      </a:r>
                      <a:r>
                        <a:rPr kumimoji="0" lang="ru-RU" sz="1600" b="1" i="0" u="none" strike="noStrike" cap="none" normalizeH="0" baseline="0" smtClean="0">
                          <a:ln>
                            <a:noFill/>
                          </a:ln>
                          <a:solidFill>
                            <a:schemeClr val="bg2"/>
                          </a:solidFill>
                          <a:effectLst/>
                          <a:latin typeface="Arial" pitchFamily="34" charset="0"/>
                        </a:rPr>
                        <a:t>, </a:t>
                      </a:r>
                      <a:r>
                        <a:rPr kumimoji="0" lang="en-US" sz="1600" b="1" i="0" u="none" strike="noStrike" cap="none" normalizeH="0" baseline="0" smtClean="0">
                          <a:ln>
                            <a:noFill/>
                          </a:ln>
                          <a:solidFill>
                            <a:schemeClr val="bg2"/>
                          </a:solidFill>
                          <a:effectLst/>
                          <a:latin typeface="Arial" pitchFamily="34" charset="0"/>
                          <a:cs typeface="Arial" pitchFamily="34" charset="0"/>
                        </a:rPr>
                        <a:t>°</a:t>
                      </a:r>
                      <a:r>
                        <a:rPr kumimoji="0" lang="en-US" sz="1600" b="1" i="0" u="none" strike="noStrike" cap="none" normalizeH="0" baseline="0" smtClean="0">
                          <a:ln>
                            <a:noFill/>
                          </a:ln>
                          <a:solidFill>
                            <a:schemeClr val="bg2"/>
                          </a:solidFill>
                          <a:effectLst/>
                          <a:latin typeface="Arial" pitchFamily="34" charset="0"/>
                        </a:rPr>
                        <a:t>C</a:t>
                      </a:r>
                      <a:endParaRPr kumimoji="0" lang="ru-RU" sz="1600" b="1" i="0" u="none" strike="noStrike" cap="none" normalizeH="0" baseline="0" smtClean="0">
                        <a:ln>
                          <a:noFill/>
                        </a:ln>
                        <a:solidFill>
                          <a:schemeClr val="bg2"/>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endParaRPr kumimoji="0" lang="ru-RU" sz="1400" b="1" i="0" u="none" strike="noStrike" cap="none" normalizeH="0" baseline="0" smtClean="0">
                        <a:ln>
                          <a:noFill/>
                        </a:ln>
                        <a:solidFill>
                          <a:schemeClr val="tx2"/>
                        </a:solidFill>
                        <a:effectLst/>
                        <a:latin typeface="Arial" pitchFamily="34" charset="0"/>
                      </a:endParaRP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FF"/>
                          </a:solidFill>
                          <a:effectLst/>
                          <a:latin typeface="Arial" pitchFamily="34" charset="0"/>
                        </a:rPr>
                        <a:t>1</a:t>
                      </a:r>
                      <a:r>
                        <a:rPr kumimoji="0" lang="en-US" sz="1400" b="1" i="0" u="none" strike="noStrike" cap="none" normalizeH="0" baseline="0" smtClean="0">
                          <a:ln>
                            <a:noFill/>
                          </a:ln>
                          <a:solidFill>
                            <a:srgbClr val="0000FF"/>
                          </a:solidFill>
                          <a:effectLst/>
                          <a:latin typeface="Arial" pitchFamily="34" charset="0"/>
                        </a:rPr>
                        <a:t>6</a:t>
                      </a:r>
                      <a:r>
                        <a:rPr kumimoji="0" lang="ru-RU" sz="1400" b="1" i="0" u="none" strike="noStrike" cap="none" normalizeH="0" baseline="0" smtClean="0">
                          <a:ln>
                            <a:noFill/>
                          </a:ln>
                          <a:solidFill>
                            <a:srgbClr val="0000FF"/>
                          </a:solidFill>
                          <a:effectLst/>
                          <a:latin typeface="Arial" pitchFamily="34"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rPr>
                        <a:t>Quenching phase</a:t>
                      </a:r>
                      <a:endParaRPr kumimoji="0" lang="ru-RU" sz="1600" b="1" i="0" u="none" strike="noStrike" cap="none" normalizeH="0" baseline="0" smtClean="0">
                        <a:ln>
                          <a:noFill/>
                        </a:ln>
                        <a:solidFill>
                          <a:schemeClr val="bg2"/>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0000FF"/>
                          </a:solidFill>
                          <a:effectLst/>
                          <a:latin typeface="Arial" pitchFamily="34" charset="0"/>
                        </a:rPr>
                        <a:t>Top flooding</a:t>
                      </a:r>
                      <a:endParaRPr kumimoji="0" lang="ru-RU" sz="1400" b="1" i="0" u="none" strike="noStrike" cap="none" normalizeH="0" baseline="0" smtClean="0">
                        <a:ln>
                          <a:noFill/>
                        </a:ln>
                        <a:solidFill>
                          <a:srgbClr val="0000FF"/>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8825">
                <a:tc>
                  <a:txBody>
                    <a:bodyPr/>
                    <a:lstStyle/>
                    <a:p>
                      <a:pPr marL="0" marR="0" lvl="0" indent="0" algn="l"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endParaRPr kumimoji="0" lang="en-US" sz="1600" b="1" i="0" u="none" strike="noStrike" cap="none" normalizeH="0" baseline="0" smtClean="0">
                        <a:ln>
                          <a:noFill/>
                        </a:ln>
                        <a:solidFill>
                          <a:schemeClr val="bg2"/>
                        </a:solidFill>
                        <a:effectLst/>
                        <a:latin typeface="Arial" pitchFamily="34" charset="0"/>
                      </a:endParaRPr>
                    </a:p>
                    <a:p>
                      <a:pPr marL="0" marR="0" lvl="0" indent="0" algn="l"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rPr>
                        <a:t>Flow rate of top flooding</a:t>
                      </a:r>
                      <a:r>
                        <a:rPr kumimoji="0" lang="ru-RU" sz="1600" b="1" i="0" u="none" strike="noStrike" cap="none" normalizeH="0" baseline="0" smtClean="0">
                          <a:ln>
                            <a:noFill/>
                          </a:ln>
                          <a:solidFill>
                            <a:schemeClr val="bg2"/>
                          </a:solidFill>
                          <a:effectLst/>
                          <a:latin typeface="Arial" pitchFamily="34" charset="0"/>
                        </a:rPr>
                        <a:t>, </a:t>
                      </a:r>
                      <a:endParaRPr kumimoji="0" lang="en-US" sz="1600" b="1" i="0" u="none" strike="noStrike" cap="none" normalizeH="0" baseline="0" smtClean="0">
                        <a:ln>
                          <a:noFill/>
                        </a:ln>
                        <a:solidFill>
                          <a:schemeClr val="bg2"/>
                        </a:solidFill>
                        <a:effectLst/>
                        <a:latin typeface="Arial" pitchFamily="34" charset="0"/>
                      </a:endParaRPr>
                    </a:p>
                    <a:p>
                      <a:pPr marL="0" marR="0" lvl="0" indent="0" algn="l"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rPr>
                        <a:t>g</a:t>
                      </a:r>
                      <a:r>
                        <a:rPr kumimoji="0" lang="ru-RU" sz="1600" b="1" i="0" u="none" strike="noStrike" cap="none" normalizeH="0" baseline="0" smtClean="0">
                          <a:ln>
                            <a:noFill/>
                          </a:ln>
                          <a:solidFill>
                            <a:schemeClr val="bg2"/>
                          </a:solidFill>
                          <a:effectLst/>
                          <a:latin typeface="Arial" pitchFamily="34" charset="0"/>
                        </a:rPr>
                        <a:t>/</a:t>
                      </a:r>
                      <a:r>
                        <a:rPr kumimoji="0" lang="en-US" sz="1600" b="1" i="0" u="none" strike="noStrike" cap="none" normalizeH="0" baseline="0" smtClean="0">
                          <a:ln>
                            <a:noFill/>
                          </a:ln>
                          <a:solidFill>
                            <a:schemeClr val="bg2"/>
                          </a:solidFill>
                          <a:effectLst/>
                          <a:latin typeface="Arial" pitchFamily="34" charset="0"/>
                        </a:rPr>
                        <a:t>s</a:t>
                      </a:r>
                      <a:endParaRPr kumimoji="0" lang="ru-RU" sz="1600" b="0" i="0" u="none" strike="noStrike" cap="none" normalizeH="0" baseline="0" smtClean="0">
                        <a:ln>
                          <a:noFill/>
                        </a:ln>
                        <a:solidFill>
                          <a:schemeClr val="bg2"/>
                        </a:solidFill>
                        <a:effectLst/>
                        <a:latin typeface="Arial" pitchFamily="34" charset="0"/>
                      </a:endParaRPr>
                    </a:p>
                    <a:p>
                      <a:pPr marL="0" marR="0" lvl="0" indent="0" algn="l"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bg2"/>
                          </a:solidFill>
                          <a:effectLst/>
                          <a:latin typeface="Arial" pitchFamily="34" charset="0"/>
                        </a:rPr>
                        <a:t>   </a:t>
                      </a:r>
                      <a:endParaRPr kumimoji="0" lang="ru-RU" sz="1600" b="1" i="0" u="none" strike="noStrike" cap="none" normalizeH="0" baseline="0" smtClean="0">
                        <a:ln>
                          <a:noFill/>
                        </a:ln>
                        <a:solidFill>
                          <a:srgbClr val="006666"/>
                        </a:solidFill>
                        <a:effectLst/>
                        <a:latin typeface="Arial" pitchFamily="34" charset="0"/>
                      </a:endParaRPr>
                    </a:p>
                    <a:p>
                      <a:pPr marL="0" marR="0" lvl="0" indent="0" algn="l"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6666"/>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endParaRPr kumimoji="0" lang="en-US" sz="1400" b="1" i="0" u="none" strike="noStrike" cap="none" normalizeH="0" baseline="0" smtClean="0">
                        <a:ln>
                          <a:noFill/>
                        </a:ln>
                        <a:solidFill>
                          <a:schemeClr val="tx2"/>
                        </a:solidFill>
                        <a:effectLst/>
                        <a:latin typeface="Arial" pitchFamily="34" charset="0"/>
                      </a:endParaRP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FF"/>
                          </a:solidFill>
                          <a:effectLst/>
                          <a:latin typeface="Arial" pitchFamily="34" charset="0"/>
                          <a:sym typeface="Symbol" pitchFamily="18" charset="2"/>
                        </a:rPr>
                        <a:t></a:t>
                      </a:r>
                      <a:r>
                        <a:rPr kumimoji="0" lang="ru-RU" sz="1400" b="1" i="0" u="none" strike="noStrike" cap="none" normalizeH="0" baseline="0" smtClean="0">
                          <a:ln>
                            <a:noFill/>
                          </a:ln>
                          <a:solidFill>
                            <a:srgbClr val="0000FF"/>
                          </a:solidFill>
                          <a:effectLst/>
                          <a:latin typeface="Arial" pitchFamily="34" charset="0"/>
                        </a:rPr>
                        <a:t> 4</a:t>
                      </a:r>
                      <a:r>
                        <a:rPr kumimoji="0" lang="en-US" sz="1400" b="1" i="0" u="none" strike="noStrike" cap="none" normalizeH="0" baseline="0" smtClean="0">
                          <a:ln>
                            <a:noFill/>
                          </a:ln>
                          <a:solidFill>
                            <a:srgbClr val="0000FF"/>
                          </a:solidFill>
                          <a:effectLst/>
                          <a:latin typeface="Arial" pitchFamily="34" charset="0"/>
                        </a:rPr>
                        <a:t>0</a:t>
                      </a:r>
                      <a:endParaRPr kumimoji="0" lang="ru-RU" sz="1400" b="1" i="0" u="none" strike="noStrike" cap="none" normalizeH="0" baseline="0" smtClean="0">
                        <a:ln>
                          <a:noFill/>
                        </a:ln>
                        <a:solidFill>
                          <a:srgbClr val="0000FF"/>
                        </a:solidFill>
                        <a:effectLst/>
                        <a:latin typeface="Arial" pitchFamily="34" charset="0"/>
                      </a:endParaRPr>
                    </a:p>
                    <a:p>
                      <a:pPr marL="0" marR="0" lvl="0" indent="0" algn="ctr" defTabSz="914400" rtl="0" eaLnBrk="1" fontAlgn="base" latinLnBrk="0" hangingPunct="1">
                        <a:lnSpc>
                          <a:spcPct val="50000"/>
                        </a:lnSpc>
                        <a:spcBef>
                          <a:spcPct val="20000"/>
                        </a:spcBef>
                        <a:spcAft>
                          <a:spcPct val="0"/>
                        </a:spcAft>
                        <a:buClr>
                          <a:schemeClr val="hlink"/>
                        </a:buClr>
                        <a:buSzPct val="65000"/>
                        <a:buFont typeface="Wingdings" pitchFamily="2" charset="2"/>
                        <a:buNone/>
                        <a:tabLst/>
                      </a:pPr>
                      <a:endParaRPr kumimoji="0" lang="ru-RU" sz="1400" b="1" i="0" u="none" strike="noStrike" cap="none" normalizeH="0" baseline="0" smtClean="0">
                        <a:ln>
                          <a:noFill/>
                        </a:ln>
                        <a:solidFill>
                          <a:srgbClr val="0000FF"/>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66103" name="Picture 183" descr="Циклограмма"/>
          <p:cNvPicPr>
            <a:picLocks noChangeAspect="1" noChangeArrowheads="1"/>
          </p:cNvPicPr>
          <p:nvPr/>
        </p:nvPicPr>
        <p:blipFill>
          <a:blip r:embed="rId3">
            <a:extLst>
              <a:ext uri="{28A0092B-C50C-407E-A947-70E740481C1C}">
                <a14:useLocalDpi xmlns:a14="http://schemas.microsoft.com/office/drawing/2010/main" val="0"/>
              </a:ext>
            </a:extLst>
          </a:blip>
          <a:srcRect r="20551" b="22981"/>
          <a:stretch>
            <a:fillRect/>
          </a:stretch>
        </p:blipFill>
        <p:spPr bwMode="auto">
          <a:xfrm>
            <a:off x="4248150" y="1484313"/>
            <a:ext cx="4752975" cy="4565650"/>
          </a:xfrm>
          <a:prstGeom prst="rect">
            <a:avLst/>
          </a:prstGeom>
          <a:noFill/>
          <a:extLst>
            <a:ext uri="{909E8E84-426E-40DD-AFC4-6F175D3DCCD1}">
              <a14:hiddenFill xmlns:a14="http://schemas.microsoft.com/office/drawing/2010/main">
                <a:solidFill>
                  <a:srgbClr val="FFFFFF"/>
                </a:solidFill>
              </a14:hiddenFill>
            </a:ext>
          </a:extLst>
        </p:spPr>
      </p:pic>
      <p:sp>
        <p:nvSpPr>
          <p:cNvPr id="466104" name="Rectangle 184"/>
          <p:cNvSpPr>
            <a:spLocks noChangeArrowheads="1"/>
          </p:cNvSpPr>
          <p:nvPr/>
        </p:nvSpPr>
        <p:spPr bwMode="auto">
          <a:xfrm>
            <a:off x="323850" y="163513"/>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000" b="1">
                <a:solidFill>
                  <a:schemeClr val="accent1"/>
                </a:solidFill>
              </a:rPr>
              <a:t>Task</a:t>
            </a:r>
            <a:r>
              <a:rPr lang="ru-RU" sz="2000" b="1">
                <a:solidFill>
                  <a:schemeClr val="accent1"/>
                </a:solidFill>
              </a:rPr>
              <a:t> </a:t>
            </a:r>
            <a:r>
              <a:rPr lang="en-US" sz="2000" b="1">
                <a:solidFill>
                  <a:schemeClr val="accent1"/>
                </a:solidFill>
              </a:rPr>
              <a:t>2</a:t>
            </a:r>
            <a:r>
              <a:rPr lang="ru-RU" sz="2000" b="1">
                <a:solidFill>
                  <a:schemeClr val="accent1"/>
                </a:solidFill>
              </a:rPr>
              <a:t>.</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5" name="Rectangle 5"/>
          <p:cNvSpPr>
            <a:spLocks noChangeArrowheads="1"/>
          </p:cNvSpPr>
          <p:nvPr/>
        </p:nvSpPr>
        <p:spPr bwMode="auto">
          <a:xfrm>
            <a:off x="358775" y="874713"/>
            <a:ext cx="8785225"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0850"/>
            <a:r>
              <a:rPr lang="en-US" sz="2000" b="1"/>
              <a:t>1. The main parameters of experiment:</a:t>
            </a:r>
          </a:p>
          <a:p>
            <a:pPr indent="450850"/>
            <a:r>
              <a:rPr lang="en-US" sz="2000" b="1"/>
              <a:t>- the steam flow rate ~ 3.</a:t>
            </a:r>
            <a:r>
              <a:rPr lang="ru-RU" sz="2000" b="1"/>
              <a:t>5</a:t>
            </a:r>
            <a:r>
              <a:rPr lang="en-US" sz="2000" b="1"/>
              <a:t> g</a:t>
            </a:r>
            <a:r>
              <a:rPr lang="ru-RU" sz="2000" b="1"/>
              <a:t>/</a:t>
            </a:r>
            <a:r>
              <a:rPr lang="en-US" sz="2000" b="1"/>
              <a:t>s</a:t>
            </a:r>
            <a:r>
              <a:rPr lang="ru-RU" sz="2000" b="1"/>
              <a:t> </a:t>
            </a:r>
            <a:r>
              <a:rPr lang="en-US" sz="2000" b="1"/>
              <a:t>at temperature ~ 500 </a:t>
            </a:r>
            <a:r>
              <a:rPr lang="ru-RU" sz="2000" b="1"/>
              <a:t>°С</a:t>
            </a:r>
            <a:r>
              <a:rPr lang="en-US" sz="2000" b="1"/>
              <a:t>;</a:t>
            </a:r>
          </a:p>
          <a:p>
            <a:pPr indent="450850"/>
            <a:r>
              <a:rPr lang="en-US" sz="2000" b="1"/>
              <a:t>- the argon flow rate ~ 2.0 g</a:t>
            </a:r>
            <a:r>
              <a:rPr lang="ru-RU" sz="2000" b="1"/>
              <a:t>/</a:t>
            </a:r>
            <a:r>
              <a:rPr lang="en-US" sz="2000" b="1"/>
              <a:t>s</a:t>
            </a:r>
            <a:r>
              <a:rPr lang="ru-RU" sz="2000" b="1"/>
              <a:t> </a:t>
            </a:r>
            <a:r>
              <a:rPr lang="en-US" sz="2000" b="1"/>
              <a:t>at temperature ~ 400 </a:t>
            </a:r>
            <a:r>
              <a:rPr lang="ru-RU" sz="2000" b="1"/>
              <a:t>°С</a:t>
            </a:r>
            <a:r>
              <a:rPr lang="en-US" sz="2000" b="1"/>
              <a:t>;</a:t>
            </a:r>
          </a:p>
          <a:p>
            <a:pPr indent="450850"/>
            <a:r>
              <a:rPr lang="en-US" sz="2000" b="1"/>
              <a:t>- the duration of the pre-oxidation stage ~ 3970 s at temperature            ~ 1200 </a:t>
            </a:r>
            <a:r>
              <a:rPr lang="ru-RU" sz="2000" b="1"/>
              <a:t>°С</a:t>
            </a:r>
            <a:r>
              <a:rPr lang="en-US" sz="2000" b="1"/>
              <a:t>;</a:t>
            </a:r>
          </a:p>
          <a:p>
            <a:pPr indent="450850">
              <a:buFontTx/>
              <a:buNone/>
            </a:pPr>
            <a:r>
              <a:rPr lang="en-US" sz="2000" b="1"/>
              <a:t>- the maximal temperature of the bundle - 1600°С at maximal heating rate ~ 0.5 </a:t>
            </a:r>
            <a:r>
              <a:rPr lang="ru-RU" sz="2000" b="1"/>
              <a:t>°С/с</a:t>
            </a:r>
            <a:r>
              <a:rPr lang="en-US" sz="2000" b="1"/>
              <a:t>.</a:t>
            </a:r>
          </a:p>
          <a:p>
            <a:pPr indent="450850">
              <a:buFontTx/>
              <a:buChar char="-"/>
            </a:pPr>
            <a:endParaRPr lang="en-US" sz="2000" b="1"/>
          </a:p>
          <a:p>
            <a:pPr indent="450850"/>
            <a:r>
              <a:rPr lang="en-US" sz="2000" b="1"/>
              <a:t>2. The total of hydrogen measured by continuous monitoring systems of hydrogen (SOV-3), has not exceeded ~34 g, </a:t>
            </a:r>
            <a:r>
              <a:rPr lang="en-GB" sz="2000" b="1"/>
              <a:t>and maximum rate of hydrogen generation was </a:t>
            </a:r>
            <a:r>
              <a:rPr lang="en-GB" sz="2000" b="1">
                <a:sym typeface="Symbol" pitchFamily="18" charset="2"/>
              </a:rPr>
              <a:t></a:t>
            </a:r>
            <a:r>
              <a:rPr lang="en-GB" sz="2000" b="1"/>
              <a:t> 0,02 g/s</a:t>
            </a:r>
            <a:r>
              <a:rPr lang="ru-RU" sz="2000" b="1"/>
              <a:t> </a:t>
            </a:r>
            <a:endParaRPr lang="en-US" sz="2000" b="1"/>
          </a:p>
          <a:p>
            <a:pPr indent="450850"/>
            <a:endParaRPr lang="en-US" sz="2000" b="1"/>
          </a:p>
          <a:p>
            <a:pPr indent="450850"/>
            <a:r>
              <a:rPr lang="en-US" sz="2000" b="1"/>
              <a:t>3. The cooling overheated up to ~ 1600°C of the bundle has been achieved for ~ 470 s at the water flooding from top with flow rate           ~ 40 g</a:t>
            </a:r>
            <a:r>
              <a:rPr lang="ru-RU" sz="2000" b="1"/>
              <a:t>/</a:t>
            </a:r>
            <a:r>
              <a:rPr lang="en-US" sz="2000" b="1"/>
              <a:t>s.</a:t>
            </a:r>
          </a:p>
          <a:p>
            <a:pPr indent="450850"/>
            <a:endParaRPr lang="en-US" sz="2000" b="1"/>
          </a:p>
        </p:txBody>
      </p:sp>
      <p:sp>
        <p:nvSpPr>
          <p:cNvPr id="558086" name="Text Box 6"/>
          <p:cNvSpPr txBox="1">
            <a:spLocks noChangeArrowheads="1"/>
          </p:cNvSpPr>
          <p:nvPr/>
        </p:nvSpPr>
        <p:spPr bwMode="auto">
          <a:xfrm>
            <a:off x="2016125" y="260350"/>
            <a:ext cx="529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sz="2400" b="1">
                <a:solidFill>
                  <a:srgbClr val="003399"/>
                </a:solidFill>
                <a:effectLst>
                  <a:outerShdw blurRad="38100" dist="38100" dir="2700000" algn="tl">
                    <a:srgbClr val="000000"/>
                  </a:outerShdw>
                </a:effectLst>
                <a:cs typeface="Arial" pitchFamily="34" charset="0"/>
              </a:rPr>
              <a:t>The</a:t>
            </a:r>
            <a:r>
              <a:rPr lang="ru-RU" sz="2400" b="1">
                <a:solidFill>
                  <a:srgbClr val="003399"/>
                </a:solidFill>
                <a:effectLst>
                  <a:outerShdw blurRad="38100" dist="38100" dir="2700000" algn="tl">
                    <a:srgbClr val="000000"/>
                  </a:outerShdw>
                </a:effectLst>
                <a:cs typeface="Arial" pitchFamily="34" charset="0"/>
              </a:rPr>
              <a:t> </a:t>
            </a:r>
            <a:r>
              <a:rPr lang="en-US" sz="2400" b="1">
                <a:solidFill>
                  <a:srgbClr val="003399"/>
                </a:solidFill>
                <a:effectLst>
                  <a:outerShdw blurRad="38100" dist="38100" dir="2700000" algn="tl">
                    <a:srgbClr val="000000"/>
                  </a:outerShdw>
                </a:effectLst>
                <a:cs typeface="Arial" pitchFamily="34" charset="0"/>
              </a:rPr>
              <a:t>PARAMETER</a:t>
            </a:r>
            <a:r>
              <a:rPr lang="ru-RU" sz="2400" b="1">
                <a:solidFill>
                  <a:srgbClr val="003399"/>
                </a:solidFill>
                <a:effectLst>
                  <a:outerShdw blurRad="38100" dist="38100" dir="2700000" algn="tl">
                    <a:srgbClr val="000000"/>
                  </a:outerShdw>
                </a:effectLst>
                <a:cs typeface="Arial" pitchFamily="34" charset="0"/>
              </a:rPr>
              <a:t>-</a:t>
            </a:r>
            <a:r>
              <a:rPr lang="en-US" sz="2400" b="1">
                <a:solidFill>
                  <a:srgbClr val="003399"/>
                </a:solidFill>
                <a:effectLst>
                  <a:outerShdw blurRad="38100" dist="38100" dir="2700000" algn="tl">
                    <a:srgbClr val="000000"/>
                  </a:outerShdw>
                </a:effectLst>
                <a:cs typeface="Arial" pitchFamily="34" charset="0"/>
              </a:rPr>
              <a:t>SF</a:t>
            </a:r>
            <a:r>
              <a:rPr lang="ru-RU" sz="2400" b="1">
                <a:solidFill>
                  <a:srgbClr val="003399"/>
                </a:solidFill>
                <a:effectLst>
                  <a:outerShdw blurRad="38100" dist="38100" dir="2700000" algn="tl">
                    <a:srgbClr val="000000"/>
                  </a:outerShdw>
                </a:effectLst>
                <a:cs typeface="Arial" pitchFamily="34" charset="0"/>
              </a:rPr>
              <a:t>3</a:t>
            </a:r>
            <a:r>
              <a:rPr lang="en-US" sz="2400" b="1">
                <a:solidFill>
                  <a:srgbClr val="003399"/>
                </a:solidFill>
                <a:effectLst>
                  <a:outerShdw blurRad="38100" dist="38100" dir="2700000" algn="tl">
                    <a:srgbClr val="000000"/>
                  </a:outerShdw>
                </a:effectLst>
                <a:cs typeface="Arial" pitchFamily="34" charset="0"/>
              </a:rPr>
              <a:t> Test Results</a:t>
            </a:r>
            <a:endParaRPr lang="ru-RU" sz="2400" b="1">
              <a:solidFill>
                <a:srgbClr val="003399"/>
              </a:solidFill>
              <a:effectLst>
                <a:outerShdw blurRad="38100" dist="38100" dir="2700000" algn="tl">
                  <a:srgbClr val="000000"/>
                </a:outerShdw>
              </a:effectLst>
              <a:cs typeface="Arial" pitchFamily="34" charset="0"/>
            </a:endParaRPr>
          </a:p>
        </p:txBody>
      </p:sp>
      <p:sp>
        <p:nvSpPr>
          <p:cNvPr id="558087" name="Rectangle 7"/>
          <p:cNvSpPr>
            <a:spLocks noChangeArrowheads="1"/>
          </p:cNvSpPr>
          <p:nvPr/>
        </p:nvSpPr>
        <p:spPr bwMode="auto">
          <a:xfrm>
            <a:off x="323850" y="163513"/>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sz="2000" b="1">
                <a:solidFill>
                  <a:schemeClr val="accent1"/>
                </a:solidFill>
              </a:rPr>
              <a:t>Task</a:t>
            </a:r>
            <a:r>
              <a:rPr lang="ru-RU" sz="2000" b="1">
                <a:solidFill>
                  <a:schemeClr val="accent1"/>
                </a:solidFill>
              </a:rPr>
              <a:t> </a:t>
            </a:r>
            <a:r>
              <a:rPr lang="en-US" sz="2000" b="1">
                <a:solidFill>
                  <a:schemeClr val="accent1"/>
                </a:solidFill>
              </a:rPr>
              <a:t>2</a:t>
            </a:r>
            <a:r>
              <a:rPr lang="ru-RU" sz="2000" b="1">
                <a:solidFill>
                  <a:schemeClr val="accent1"/>
                </a:solidFill>
              </a:rPr>
              <a:t>.</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Текстура">
  <a:themeElements>
    <a:clrScheme name="1_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1_Текстура">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kumimoji="0" lang="en-US" sz="18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kumimoji="0" lang="en-US" sz="18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1_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1_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1_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1_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1_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1_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1_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0</TotalTime>
  <Words>2977</Words>
  <Application>Microsoft Office PowerPoint</Application>
  <PresentationFormat>Bildschirmpräsentation (4:3)</PresentationFormat>
  <Paragraphs>260</Paragraphs>
  <Slides>16</Slides>
  <Notes>15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Times New Roman</vt:lpstr>
      <vt:lpstr>Tahoma</vt:lpstr>
      <vt:lpstr>Arial</vt:lpstr>
      <vt:lpstr>Wingdings</vt:lpstr>
      <vt:lpstr>굴림</vt:lpstr>
      <vt:lpstr>Symbol</vt:lpstr>
      <vt:lpstr>Mathematica1</vt:lpstr>
      <vt:lpstr>1_Текстура</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Marina</dc:creator>
  <cp:lastModifiedBy>Peters, Ursula</cp:lastModifiedBy>
  <cp:revision>603</cp:revision>
  <cp:lastPrinted>2004-10-18T07:38:43Z</cp:lastPrinted>
  <dcterms:created xsi:type="dcterms:W3CDTF">2002-08-21T11:50:12Z</dcterms:created>
  <dcterms:modified xsi:type="dcterms:W3CDTF">2012-10-12T13:03:03Z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Final report on project #3690. 1) Metallographic investigation of the PARAMETER-SF2 bundle (test on simultaneous reflood from top and bottom); 2) PARAMETER-SF3 test on top reflood; 3) PARAMETER-SF4 test on air ingress with following bottom refllood.</vt:lpwstr>
  </property>
</Properties>
</file>