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0"/>
  </p:notesMasterIdLst>
  <p:handoutMasterIdLst>
    <p:handoutMasterId r:id="rId21"/>
  </p:handoutMasterIdLst>
  <p:sldIdLst>
    <p:sldId id="304" r:id="rId2"/>
    <p:sldId id="359" r:id="rId3"/>
    <p:sldId id="443" r:id="rId4"/>
    <p:sldId id="444" r:id="rId5"/>
    <p:sldId id="445" r:id="rId6"/>
    <p:sldId id="446" r:id="rId7"/>
    <p:sldId id="402" r:id="rId8"/>
    <p:sldId id="436" r:id="rId9"/>
    <p:sldId id="442" r:id="rId10"/>
    <p:sldId id="430" r:id="rId11"/>
    <p:sldId id="431" r:id="rId12"/>
    <p:sldId id="433" r:id="rId13"/>
    <p:sldId id="437" r:id="rId14"/>
    <p:sldId id="438" r:id="rId15"/>
    <p:sldId id="439" r:id="rId16"/>
    <p:sldId id="440" r:id="rId17"/>
    <p:sldId id="441" r:id="rId18"/>
    <p:sldId id="406" r:id="rId19"/>
  </p:sldIdLst>
  <p:sldSz cx="9144000" cy="6858000" type="screen4x3"/>
  <p:notesSz cx="9748838" cy="6854825"/>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3300"/>
    <a:srgbClr val="333399"/>
    <a:srgbClr val="990033"/>
    <a:srgbClr val="009999"/>
    <a:srgbClr val="006666"/>
    <a:srgbClr val="339966"/>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00" d="100"/>
          <a:sy n="100" d="100"/>
        </p:scale>
        <p:origin x="-802" y="2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6" d="100"/>
          <a:sy n="36" d="100"/>
        </p:scale>
        <p:origin x="-1578" y="-72"/>
      </p:cViewPr>
      <p:guideLst>
        <p:guide orient="horz" pos="2159"/>
        <p:guide pos="307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4224338" cy="34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20000"/>
              </a:spcBef>
              <a:defRPr sz="1200">
                <a:latin typeface="Times New Roman" pitchFamily="18" charset="0"/>
              </a:defRPr>
            </a:lvl1pPr>
          </a:lstStyle>
          <a:p>
            <a:endParaRPr lang="ru-RU"/>
          </a:p>
        </p:txBody>
      </p:sp>
      <p:sp>
        <p:nvSpPr>
          <p:cNvPr id="78851" name="Rectangle 3"/>
          <p:cNvSpPr>
            <a:spLocks noGrp="1" noChangeArrowheads="1"/>
          </p:cNvSpPr>
          <p:nvPr>
            <p:ph type="dt" sz="quarter" idx="1"/>
          </p:nvPr>
        </p:nvSpPr>
        <p:spPr bwMode="auto">
          <a:xfrm>
            <a:off x="5524500" y="0"/>
            <a:ext cx="4224338" cy="34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20000"/>
              </a:spcBef>
              <a:defRPr sz="1200">
                <a:latin typeface="Times New Roman" pitchFamily="18" charset="0"/>
              </a:defRPr>
            </a:lvl1pPr>
          </a:lstStyle>
          <a:p>
            <a:endParaRPr lang="ru-RU"/>
          </a:p>
        </p:txBody>
      </p:sp>
      <p:sp>
        <p:nvSpPr>
          <p:cNvPr id="78852" name="Rectangle 4"/>
          <p:cNvSpPr>
            <a:spLocks noGrp="1" noChangeArrowheads="1"/>
          </p:cNvSpPr>
          <p:nvPr>
            <p:ph type="ftr" sz="quarter" idx="2"/>
          </p:nvPr>
        </p:nvSpPr>
        <p:spPr bwMode="auto">
          <a:xfrm>
            <a:off x="0" y="6510338"/>
            <a:ext cx="4224338"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20000"/>
              </a:spcBef>
              <a:defRPr sz="1200">
                <a:latin typeface="Times New Roman" pitchFamily="18" charset="0"/>
              </a:defRPr>
            </a:lvl1pPr>
          </a:lstStyle>
          <a:p>
            <a:endParaRPr lang="ru-RU"/>
          </a:p>
        </p:txBody>
      </p:sp>
      <p:sp>
        <p:nvSpPr>
          <p:cNvPr id="78853" name="Rectangle 5"/>
          <p:cNvSpPr>
            <a:spLocks noGrp="1" noChangeArrowheads="1"/>
          </p:cNvSpPr>
          <p:nvPr>
            <p:ph type="sldNum" sz="quarter" idx="3"/>
          </p:nvPr>
        </p:nvSpPr>
        <p:spPr bwMode="auto">
          <a:xfrm>
            <a:off x="5524500" y="6510338"/>
            <a:ext cx="4224338"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20000"/>
              </a:spcBef>
              <a:defRPr sz="1200">
                <a:latin typeface="Times New Roman" pitchFamily="18" charset="0"/>
              </a:defRPr>
            </a:lvl1pPr>
          </a:lstStyle>
          <a:p>
            <a:fld id="{B9E66666-63E2-42A6-9141-185F4036E7C8}" type="slidenum">
              <a:rPr lang="ru-RU"/>
              <a:pPr/>
              <a:t>‹Nr.›</a:t>
            </a:fld>
            <a:endParaRPr lang="ru-RU"/>
          </a:p>
        </p:txBody>
      </p:sp>
    </p:spTree>
    <p:extLst>
      <p:ext uri="{BB962C8B-B14F-4D97-AF65-F5344CB8AC3E}">
        <p14:creationId xmlns:p14="http://schemas.microsoft.com/office/powerpoint/2010/main" val="2241296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4224338" cy="34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20000"/>
              </a:spcBef>
              <a:defRPr sz="1200">
                <a:latin typeface="Times New Roman" pitchFamily="18" charset="0"/>
              </a:defRPr>
            </a:lvl1pPr>
          </a:lstStyle>
          <a:p>
            <a:endParaRPr lang="ru-RU"/>
          </a:p>
        </p:txBody>
      </p:sp>
      <p:sp>
        <p:nvSpPr>
          <p:cNvPr id="23555" name="Rectangle 3"/>
          <p:cNvSpPr>
            <a:spLocks noGrp="1" noChangeArrowheads="1"/>
          </p:cNvSpPr>
          <p:nvPr>
            <p:ph type="dt" idx="1"/>
          </p:nvPr>
        </p:nvSpPr>
        <p:spPr bwMode="auto">
          <a:xfrm>
            <a:off x="5524500" y="0"/>
            <a:ext cx="4224338" cy="34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20000"/>
              </a:spcBef>
              <a:defRPr sz="1200">
                <a:latin typeface="Times New Roman" pitchFamily="18" charset="0"/>
              </a:defRPr>
            </a:lvl1pPr>
          </a:lstStyle>
          <a:p>
            <a:endParaRPr lang="ru-RU"/>
          </a:p>
        </p:txBody>
      </p:sp>
      <p:sp>
        <p:nvSpPr>
          <p:cNvPr id="23556" name="Rectangle 4"/>
          <p:cNvSpPr>
            <a:spLocks noChangeArrowheads="1" noTextEdit="1"/>
          </p:cNvSpPr>
          <p:nvPr>
            <p:ph type="sldImg" idx="2"/>
          </p:nvPr>
        </p:nvSpPr>
        <p:spPr bwMode="auto">
          <a:xfrm>
            <a:off x="3162300" y="514350"/>
            <a:ext cx="3427413" cy="25701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1300163" y="3255963"/>
            <a:ext cx="7148512" cy="308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3558" name="Rectangle 6"/>
          <p:cNvSpPr>
            <a:spLocks noGrp="1" noChangeArrowheads="1"/>
          </p:cNvSpPr>
          <p:nvPr>
            <p:ph type="ftr" sz="quarter" idx="4"/>
          </p:nvPr>
        </p:nvSpPr>
        <p:spPr bwMode="auto">
          <a:xfrm>
            <a:off x="0" y="6510338"/>
            <a:ext cx="4224338"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20000"/>
              </a:spcBef>
              <a:defRPr sz="1200">
                <a:latin typeface="Times New Roman" pitchFamily="18" charset="0"/>
              </a:defRPr>
            </a:lvl1pPr>
          </a:lstStyle>
          <a:p>
            <a:endParaRPr lang="ru-RU"/>
          </a:p>
        </p:txBody>
      </p:sp>
      <p:sp>
        <p:nvSpPr>
          <p:cNvPr id="23559" name="Rectangle 7"/>
          <p:cNvSpPr>
            <a:spLocks noGrp="1" noChangeArrowheads="1"/>
          </p:cNvSpPr>
          <p:nvPr>
            <p:ph type="sldNum" sz="quarter" idx="5"/>
          </p:nvPr>
        </p:nvSpPr>
        <p:spPr bwMode="auto">
          <a:xfrm>
            <a:off x="5524500" y="6510338"/>
            <a:ext cx="4224338"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20000"/>
              </a:spcBef>
              <a:defRPr sz="1200">
                <a:latin typeface="Times New Roman" pitchFamily="18" charset="0"/>
              </a:defRPr>
            </a:lvl1pPr>
          </a:lstStyle>
          <a:p>
            <a:fld id="{0CE732EE-AE75-406A-BBFA-4248F01A2B35}" type="slidenum">
              <a:rPr lang="ru-RU"/>
              <a:pPr/>
              <a:t>‹Nr.›</a:t>
            </a:fld>
            <a:endParaRPr lang="ru-RU"/>
          </a:p>
        </p:txBody>
      </p:sp>
    </p:spTree>
    <p:extLst>
      <p:ext uri="{BB962C8B-B14F-4D97-AF65-F5344CB8AC3E}">
        <p14:creationId xmlns:p14="http://schemas.microsoft.com/office/powerpoint/2010/main" val="30376995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317847-6FC2-40BA-93FD-B35E548E653C}" type="slidenum">
              <a:rPr lang="ru-RU"/>
              <a:pPr/>
              <a:t>1</a:t>
            </a:fld>
            <a:endParaRPr lang="ru-RU"/>
          </a:p>
        </p:txBody>
      </p:sp>
      <p:sp>
        <p:nvSpPr>
          <p:cNvPr id="104450" name="Rectangle 2"/>
          <p:cNvSpPr>
            <a:spLocks noChangeArrowheads="1"/>
          </p:cNvSpPr>
          <p:nvPr>
            <p:ph type="sldImg"/>
          </p:nvPr>
        </p:nvSpPr>
        <p:spPr bwMode="auto">
          <a:xfrm>
            <a:off x="3162300" y="514350"/>
            <a:ext cx="3427413" cy="2570163"/>
          </a:xfrm>
          <a:prstGeom prst="rect">
            <a:avLst/>
          </a:prstGeom>
          <a:solidFill>
            <a:srgbClr val="FFFFFF"/>
          </a:solidFill>
          <a:ln>
            <a:solidFill>
              <a:srgbClr val="000000"/>
            </a:solidFill>
            <a:miter lim="800000"/>
            <a:headEnd/>
            <a:tailEnd/>
          </a:ln>
        </p:spPr>
      </p:sp>
      <p:sp>
        <p:nvSpPr>
          <p:cNvPr id="104451" name="Rectangle 3"/>
          <p:cNvSpPr>
            <a:spLocks noChangeArrowheads="1"/>
          </p:cNvSpPr>
          <p:nvPr>
            <p:ph type="body" idx="1"/>
          </p:nvPr>
        </p:nvSpPr>
        <p:spPr bwMode="auto">
          <a:xfrm>
            <a:off x="1300163" y="3255963"/>
            <a:ext cx="7148512" cy="3084512"/>
          </a:xfrm>
          <a:prstGeom prst="rect">
            <a:avLst/>
          </a:prstGeom>
          <a:solidFill>
            <a:srgbClr val="FFFFFF"/>
          </a:solidFill>
          <a:ln>
            <a:solidFill>
              <a:srgbClr val="000000"/>
            </a:solidFill>
            <a:miter lim="800000"/>
            <a:headEnd/>
            <a:tailEnd/>
          </a:ln>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AF1A89-42EA-4E0E-95C4-692D1A071328}" type="slidenum">
              <a:rPr lang="ru-RU"/>
              <a:pPr/>
              <a:t>4</a:t>
            </a:fld>
            <a:endParaRPr lang="ru-RU"/>
          </a:p>
        </p:txBody>
      </p:sp>
      <p:sp>
        <p:nvSpPr>
          <p:cNvPr id="529410" name="Rectangle 2"/>
          <p:cNvSpPr>
            <a:spLocks noChangeArrowheads="1" noTextEdit="1"/>
          </p:cNvSpPr>
          <p:nvPr>
            <p:ph type="sldImg"/>
          </p:nvPr>
        </p:nvSpPr>
        <p:spPr>
          <a:ln/>
        </p:spPr>
      </p:sp>
      <p:sp>
        <p:nvSpPr>
          <p:cNvPr id="529411"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486402" name="Rectangle 2"/>
          <p:cNvSpPr>
            <a:spLocks noGrp="1" noChangeArrowheads="1"/>
          </p:cNvSpPr>
          <p:nvPr>
            <p:ph type="ctrTitle" sz="quarter"/>
          </p:nvPr>
        </p:nvSpPr>
        <p:spPr>
          <a:xfrm>
            <a:off x="685800" y="1676400"/>
            <a:ext cx="7772400" cy="1828800"/>
          </a:xfrm>
        </p:spPr>
        <p:txBody>
          <a:bodyPr/>
          <a:lstStyle>
            <a:lvl1pPr>
              <a:defRPr/>
            </a:lvl1pPr>
          </a:lstStyle>
          <a:p>
            <a:pPr lvl="0"/>
            <a:r>
              <a:rPr lang="ru-RU" noProof="0" smtClean="0"/>
              <a:t>Образец заголовка</a:t>
            </a:r>
          </a:p>
        </p:txBody>
      </p:sp>
      <p:sp>
        <p:nvSpPr>
          <p:cNvPr id="4864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ru-RU" noProof="0" smtClean="0"/>
              <a:t>Образец подзаголовка</a:t>
            </a:r>
          </a:p>
        </p:txBody>
      </p:sp>
      <p:sp>
        <p:nvSpPr>
          <p:cNvPr id="486404" name="Rectangle 4"/>
          <p:cNvSpPr>
            <a:spLocks noGrp="1" noChangeArrowheads="1"/>
          </p:cNvSpPr>
          <p:nvPr>
            <p:ph type="dt" sz="quarter" idx="2"/>
          </p:nvPr>
        </p:nvSpPr>
        <p:spPr/>
        <p:txBody>
          <a:bodyPr/>
          <a:lstStyle>
            <a:lvl1pPr>
              <a:defRPr/>
            </a:lvl1pPr>
          </a:lstStyle>
          <a:p>
            <a:endParaRPr lang="ru-RU"/>
          </a:p>
        </p:txBody>
      </p:sp>
      <p:sp>
        <p:nvSpPr>
          <p:cNvPr id="486405" name="Rectangle 5"/>
          <p:cNvSpPr>
            <a:spLocks noGrp="1" noChangeArrowheads="1"/>
          </p:cNvSpPr>
          <p:nvPr>
            <p:ph type="ftr" sz="quarter" idx="3"/>
          </p:nvPr>
        </p:nvSpPr>
        <p:spPr/>
        <p:txBody>
          <a:bodyPr/>
          <a:lstStyle>
            <a:lvl1pPr>
              <a:defRPr/>
            </a:lvl1pPr>
          </a:lstStyle>
          <a:p>
            <a:endParaRPr lang="ru-RU"/>
          </a:p>
        </p:txBody>
      </p:sp>
      <p:sp>
        <p:nvSpPr>
          <p:cNvPr id="486406" name="Rectangle 6"/>
          <p:cNvSpPr>
            <a:spLocks noGrp="1" noChangeArrowheads="1"/>
          </p:cNvSpPr>
          <p:nvPr>
            <p:ph type="sldNum" sz="quarter" idx="4"/>
          </p:nvPr>
        </p:nvSpPr>
        <p:spPr/>
        <p:txBody>
          <a:bodyPr/>
          <a:lstStyle>
            <a:lvl1pPr>
              <a:defRPr/>
            </a:lvl1pPr>
          </a:lstStyle>
          <a:p>
            <a:fld id="{D6F46ADC-9F3C-4AC5-B4E3-CFC364B2D84C}" type="slidenum">
              <a:rPr lang="ru-RU"/>
              <a:pPr/>
              <a:t>‹Nr.›</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3E00B408-DB31-496F-A608-80089E06A47F}" type="slidenum">
              <a:rPr lang="ru-RU"/>
              <a:pPr/>
              <a:t>‹Nr.›</a:t>
            </a:fld>
            <a:endParaRPr lang="ru-RU"/>
          </a:p>
        </p:txBody>
      </p:sp>
    </p:spTree>
    <p:extLst>
      <p:ext uri="{BB962C8B-B14F-4D97-AF65-F5344CB8AC3E}">
        <p14:creationId xmlns:p14="http://schemas.microsoft.com/office/powerpoint/2010/main" val="2124496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381000"/>
            <a:ext cx="2057400" cy="57150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381000"/>
            <a:ext cx="6019800" cy="57150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72AEFF04-03EA-47F9-B329-5F46631C0441}" type="slidenum">
              <a:rPr lang="ru-RU"/>
              <a:pPr/>
              <a:t>‹Nr.›</a:t>
            </a:fld>
            <a:endParaRPr lang="ru-RU"/>
          </a:p>
        </p:txBody>
      </p:sp>
    </p:spTree>
    <p:extLst>
      <p:ext uri="{BB962C8B-B14F-4D97-AF65-F5344CB8AC3E}">
        <p14:creationId xmlns:p14="http://schemas.microsoft.com/office/powerpoint/2010/main" val="1405604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381000"/>
            <a:ext cx="8229600" cy="57150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Datumsplatzhalter 2"/>
          <p:cNvSpPr>
            <a:spLocks noGrp="1"/>
          </p:cNvSpPr>
          <p:nvPr>
            <p:ph type="dt" sz="half" idx="10"/>
          </p:nvPr>
        </p:nvSpPr>
        <p:spPr>
          <a:xfrm>
            <a:off x="457200" y="6245225"/>
            <a:ext cx="2133600" cy="476250"/>
          </a:xfrm>
        </p:spPr>
        <p:txBody>
          <a:bodyPr/>
          <a:lstStyle>
            <a:lvl1pPr>
              <a:defRPr/>
            </a:lvl1pPr>
          </a:lstStyle>
          <a:p>
            <a:endParaRPr lang="ru-RU"/>
          </a:p>
        </p:txBody>
      </p:sp>
      <p:sp>
        <p:nvSpPr>
          <p:cNvPr id="4" name="Fußzeilenplatzhalter 3"/>
          <p:cNvSpPr>
            <a:spLocks noGrp="1"/>
          </p:cNvSpPr>
          <p:nvPr>
            <p:ph type="ftr" sz="quarter" idx="11"/>
          </p:nvPr>
        </p:nvSpPr>
        <p:spPr>
          <a:xfrm>
            <a:off x="3124200" y="6245225"/>
            <a:ext cx="2895600" cy="476250"/>
          </a:xfrm>
        </p:spPr>
        <p:txBody>
          <a:bodyPr/>
          <a:lstStyle>
            <a:lvl1pPr>
              <a:defRPr/>
            </a:lvl1pPr>
          </a:lstStyle>
          <a:p>
            <a:endParaRPr lang="ru-RU"/>
          </a:p>
        </p:txBody>
      </p:sp>
      <p:sp>
        <p:nvSpPr>
          <p:cNvPr id="5" name="Foliennummernplatzhalter 4"/>
          <p:cNvSpPr>
            <a:spLocks noGrp="1"/>
          </p:cNvSpPr>
          <p:nvPr>
            <p:ph type="sldNum" sz="quarter" idx="12"/>
          </p:nvPr>
        </p:nvSpPr>
        <p:spPr>
          <a:xfrm>
            <a:off x="6553200" y="6245225"/>
            <a:ext cx="2133600" cy="476250"/>
          </a:xfrm>
        </p:spPr>
        <p:txBody>
          <a:bodyPr/>
          <a:lstStyle>
            <a:lvl1pPr>
              <a:defRPr/>
            </a:lvl1pPr>
          </a:lstStyle>
          <a:p>
            <a:fld id="{E1592B37-B9D6-4127-A2E0-9CBE22877270}" type="slidenum">
              <a:rPr lang="ru-RU"/>
              <a:pPr/>
              <a:t>‹Nr.›</a:t>
            </a:fld>
            <a:endParaRPr lang="ru-RU"/>
          </a:p>
        </p:txBody>
      </p:sp>
    </p:spTree>
    <p:extLst>
      <p:ext uri="{BB962C8B-B14F-4D97-AF65-F5344CB8AC3E}">
        <p14:creationId xmlns:p14="http://schemas.microsoft.com/office/powerpoint/2010/main" val="741206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43739866-802F-4BFB-B887-2E7D8BAC223A}" type="slidenum">
              <a:rPr lang="ru-RU"/>
              <a:pPr/>
              <a:t>‹Nr.›</a:t>
            </a:fld>
            <a:endParaRPr lang="ru-RU"/>
          </a:p>
        </p:txBody>
      </p:sp>
    </p:spTree>
    <p:extLst>
      <p:ext uri="{BB962C8B-B14F-4D97-AF65-F5344CB8AC3E}">
        <p14:creationId xmlns:p14="http://schemas.microsoft.com/office/powerpoint/2010/main" val="3991775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D5A0BB59-9E54-47A6-AD1B-656A499AEEAF}" type="slidenum">
              <a:rPr lang="ru-RU"/>
              <a:pPr/>
              <a:t>‹Nr.›</a:t>
            </a:fld>
            <a:endParaRPr lang="ru-RU"/>
          </a:p>
        </p:txBody>
      </p:sp>
    </p:spTree>
    <p:extLst>
      <p:ext uri="{BB962C8B-B14F-4D97-AF65-F5344CB8AC3E}">
        <p14:creationId xmlns:p14="http://schemas.microsoft.com/office/powerpoint/2010/main" val="3066700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109B5852-CF52-4EEA-B3B2-1C87F2C7360E}" type="slidenum">
              <a:rPr lang="ru-RU"/>
              <a:pPr/>
              <a:t>‹Nr.›</a:t>
            </a:fld>
            <a:endParaRPr lang="ru-RU"/>
          </a:p>
        </p:txBody>
      </p:sp>
    </p:spTree>
    <p:extLst>
      <p:ext uri="{BB962C8B-B14F-4D97-AF65-F5344CB8AC3E}">
        <p14:creationId xmlns:p14="http://schemas.microsoft.com/office/powerpoint/2010/main" val="1614378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0311DFB0-F7AD-4362-A5B4-2E3A61B7DB52}" type="slidenum">
              <a:rPr lang="ru-RU"/>
              <a:pPr/>
              <a:t>‹Nr.›</a:t>
            </a:fld>
            <a:endParaRPr lang="ru-RU"/>
          </a:p>
        </p:txBody>
      </p:sp>
    </p:spTree>
    <p:extLst>
      <p:ext uri="{BB962C8B-B14F-4D97-AF65-F5344CB8AC3E}">
        <p14:creationId xmlns:p14="http://schemas.microsoft.com/office/powerpoint/2010/main" val="165855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4EE13DEF-2152-48BA-A3B8-9EB101C57030}" type="slidenum">
              <a:rPr lang="ru-RU"/>
              <a:pPr/>
              <a:t>‹Nr.›</a:t>
            </a:fld>
            <a:endParaRPr lang="ru-RU"/>
          </a:p>
        </p:txBody>
      </p:sp>
    </p:spTree>
    <p:extLst>
      <p:ext uri="{BB962C8B-B14F-4D97-AF65-F5344CB8AC3E}">
        <p14:creationId xmlns:p14="http://schemas.microsoft.com/office/powerpoint/2010/main" val="2724908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1FA02E01-2DB2-4249-9099-9B39A5F5BDDD}" type="slidenum">
              <a:rPr lang="ru-RU"/>
              <a:pPr/>
              <a:t>‹Nr.›</a:t>
            </a:fld>
            <a:endParaRPr lang="ru-RU"/>
          </a:p>
        </p:txBody>
      </p:sp>
    </p:spTree>
    <p:extLst>
      <p:ext uri="{BB962C8B-B14F-4D97-AF65-F5344CB8AC3E}">
        <p14:creationId xmlns:p14="http://schemas.microsoft.com/office/powerpoint/2010/main" val="2816100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86A32314-3E8A-46AE-B94D-D200037A955C}" type="slidenum">
              <a:rPr lang="ru-RU"/>
              <a:pPr/>
              <a:t>‹Nr.›</a:t>
            </a:fld>
            <a:endParaRPr lang="ru-RU"/>
          </a:p>
        </p:txBody>
      </p:sp>
    </p:spTree>
    <p:extLst>
      <p:ext uri="{BB962C8B-B14F-4D97-AF65-F5344CB8AC3E}">
        <p14:creationId xmlns:p14="http://schemas.microsoft.com/office/powerpoint/2010/main" val="941075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F3FA731B-FEB4-4968-B065-CAE25A6E70D1}" type="slidenum">
              <a:rPr lang="ru-RU"/>
              <a:pPr/>
              <a:t>‹Nr.›</a:t>
            </a:fld>
            <a:endParaRPr lang="ru-RU"/>
          </a:p>
        </p:txBody>
      </p:sp>
    </p:spTree>
    <p:extLst>
      <p:ext uri="{BB962C8B-B14F-4D97-AF65-F5344CB8AC3E}">
        <p14:creationId xmlns:p14="http://schemas.microsoft.com/office/powerpoint/2010/main" val="2673053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85379" name="Rectangle 3"/>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8538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FFFFFF"/>
                  </a:outerShdw>
                </a:effectLst>
                <a:latin typeface="Arial" charset="0"/>
              </a:defRPr>
            </a:lvl1pPr>
          </a:lstStyle>
          <a:p>
            <a:endParaRPr lang="ru-RU"/>
          </a:p>
        </p:txBody>
      </p:sp>
      <p:sp>
        <p:nvSpPr>
          <p:cNvPr id="48538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FFFFFF"/>
                  </a:outerShdw>
                </a:effectLst>
                <a:latin typeface="Arial" charset="0"/>
              </a:defRPr>
            </a:lvl1pPr>
          </a:lstStyle>
          <a:p>
            <a:endParaRPr lang="ru-RU"/>
          </a:p>
        </p:txBody>
      </p:sp>
      <p:sp>
        <p:nvSpPr>
          <p:cNvPr id="48538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FFFFFF"/>
                  </a:outerShdw>
                </a:effectLst>
                <a:latin typeface="Arial" charset="0"/>
              </a:defRPr>
            </a:lvl1pPr>
          </a:lstStyle>
          <a:p>
            <a:fld id="{00F28904-051B-4246-842E-8B7DE9036EAC}" type="slidenum">
              <a:rPr lang="ru-RU"/>
              <a:pPr/>
              <a:t>‹Nr.›</a:t>
            </a:fld>
            <a:endParaRPr lang="ru-RU"/>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FFFFFF"/>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fontAlgn="base">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FFFFFF"/>
            </a:outerShdw>
          </a:effectLst>
          <a:latin typeface="+mn-lt"/>
        </a:defRPr>
      </a:lvl3pPr>
      <a:lvl4pPr marL="1600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33" name="Text Box 9"/>
          <p:cNvSpPr txBox="1">
            <a:spLocks noChangeArrowheads="1"/>
          </p:cNvSpPr>
          <p:nvPr/>
        </p:nvSpPr>
        <p:spPr bwMode="auto">
          <a:xfrm>
            <a:off x="647700" y="1881188"/>
            <a:ext cx="7920038" cy="240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b="1">
                <a:effectLst>
                  <a:outerShdw blurRad="38100" dist="38100" dir="2700000" algn="tl">
                    <a:srgbClr val="FFFFFF"/>
                  </a:outerShdw>
                </a:effectLst>
                <a:latin typeface="Arial" charset="0"/>
                <a:cs typeface="Arial" charset="0"/>
              </a:rPr>
              <a:t>Study of fuel assemblies under severe accident top quenching conditions </a:t>
            </a:r>
          </a:p>
          <a:p>
            <a:pPr algn="ctr"/>
            <a:r>
              <a:rPr lang="en-US" sz="2800" b="1">
                <a:effectLst>
                  <a:outerShdw blurRad="38100" dist="38100" dir="2700000" algn="tl">
                    <a:srgbClr val="FFFFFF"/>
                  </a:outerShdw>
                </a:effectLst>
                <a:latin typeface="Arial" charset="0"/>
                <a:cs typeface="Arial" charset="0"/>
              </a:rPr>
              <a:t>in the PARAMETER-SF test series.</a:t>
            </a:r>
            <a:endParaRPr lang="en-US" sz="2800" b="1">
              <a:effectLst>
                <a:outerShdw blurRad="38100" dist="38100" dir="2700000" algn="tl">
                  <a:srgbClr val="FFFFFF"/>
                </a:outerShdw>
              </a:effectLst>
              <a:latin typeface="Arial" charset="0"/>
            </a:endParaRPr>
          </a:p>
          <a:p>
            <a:pPr algn="ctr"/>
            <a:r>
              <a:rPr lang="ru-RU" sz="2400" b="1">
                <a:effectLst>
                  <a:outerShdw blurRad="38100" dist="38100" dir="2700000" algn="tl">
                    <a:srgbClr val="FFFFFF"/>
                  </a:outerShdw>
                </a:effectLst>
                <a:latin typeface="Arial" charset="0"/>
              </a:rPr>
              <a:t>(</a:t>
            </a:r>
            <a:r>
              <a:rPr lang="en-US" sz="2400" b="1">
                <a:effectLst>
                  <a:outerShdw blurRad="38100" dist="38100" dir="2700000" algn="tl">
                    <a:srgbClr val="FFFFFF"/>
                  </a:outerShdw>
                </a:effectLst>
                <a:latin typeface="Arial" charset="0"/>
              </a:rPr>
              <a:t>PARAMETER-SF3 and –SF4 experiments)</a:t>
            </a:r>
            <a:r>
              <a:rPr lang="en-US" sz="2400" b="1">
                <a:solidFill>
                  <a:srgbClr val="008080"/>
                </a:solidFill>
                <a:effectLst>
                  <a:outerShdw blurRad="38100" dist="38100" dir="2700000" algn="tl">
                    <a:srgbClr val="000000"/>
                  </a:outerShdw>
                </a:effectLst>
                <a:latin typeface="Arial" charset="0"/>
              </a:rPr>
              <a:t> </a:t>
            </a:r>
          </a:p>
          <a:p>
            <a:pPr algn="ctr"/>
            <a:endParaRPr lang="en-US" sz="2400" b="1">
              <a:solidFill>
                <a:srgbClr val="008080"/>
              </a:solidFill>
              <a:effectLst>
                <a:outerShdw blurRad="38100" dist="38100" dir="2700000" algn="tl">
                  <a:srgbClr val="000000"/>
                </a:outerShdw>
              </a:effectLst>
              <a:latin typeface="Arial" charset="0"/>
            </a:endParaRPr>
          </a:p>
          <a:p>
            <a:pPr algn="ctr"/>
            <a:r>
              <a:rPr lang="en-US" sz="2000" b="1">
                <a:solidFill>
                  <a:srgbClr val="008080"/>
                </a:solidFill>
                <a:latin typeface="Arial" charset="0"/>
              </a:rPr>
              <a:t>(Presentation of the work plan. ISTC project # 3690</a:t>
            </a:r>
            <a:r>
              <a:rPr lang="ru-RU" sz="2000" b="1">
                <a:solidFill>
                  <a:srgbClr val="008080"/>
                </a:solidFill>
                <a:latin typeface="Arial" charset="0"/>
              </a:rPr>
              <a:t>)</a:t>
            </a:r>
          </a:p>
        </p:txBody>
      </p:sp>
      <p:sp>
        <p:nvSpPr>
          <p:cNvPr id="103444" name="Text Box 20"/>
          <p:cNvSpPr txBox="1">
            <a:spLocks noChangeArrowheads="1"/>
          </p:cNvSpPr>
          <p:nvPr/>
        </p:nvSpPr>
        <p:spPr bwMode="auto">
          <a:xfrm>
            <a:off x="717550" y="196850"/>
            <a:ext cx="52593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ru-RU"/>
          </a:p>
        </p:txBody>
      </p:sp>
      <p:sp>
        <p:nvSpPr>
          <p:cNvPr id="103448" name="Text Box 24"/>
          <p:cNvSpPr txBox="1">
            <a:spLocks noChangeArrowheads="1"/>
          </p:cNvSpPr>
          <p:nvPr/>
        </p:nvSpPr>
        <p:spPr bwMode="auto">
          <a:xfrm>
            <a:off x="142875" y="296863"/>
            <a:ext cx="324008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rgbClr val="333399"/>
                </a:solidFill>
                <a:latin typeface="Arial" charset="0"/>
              </a:rPr>
              <a:t>FSUE SRI SIA “LUCH”</a:t>
            </a:r>
            <a:r>
              <a:rPr lang="ru-RU">
                <a:solidFill>
                  <a:srgbClr val="333399"/>
                </a:solidFill>
                <a:latin typeface="Arial" charset="0"/>
              </a:rPr>
              <a:t> </a:t>
            </a:r>
            <a:endParaRPr lang="en-US" b="1">
              <a:solidFill>
                <a:srgbClr val="333399"/>
              </a:solidFill>
              <a:latin typeface="Arial" charset="0"/>
            </a:endParaRPr>
          </a:p>
          <a:p>
            <a:r>
              <a:rPr lang="en-US" b="1">
                <a:solidFill>
                  <a:srgbClr val="333399"/>
                </a:solidFill>
                <a:latin typeface="Arial" charset="0"/>
              </a:rPr>
              <a:t>IBRAE RAS</a:t>
            </a:r>
          </a:p>
          <a:p>
            <a:r>
              <a:rPr lang="en-US" b="1">
                <a:solidFill>
                  <a:srgbClr val="333399"/>
                </a:solidFill>
                <a:latin typeface="Arial" charset="0"/>
              </a:rPr>
              <a:t>FSUE EDO “GIDROPRESS”</a:t>
            </a:r>
            <a:r>
              <a:rPr lang="ru-RU">
                <a:solidFill>
                  <a:srgbClr val="99CCFF"/>
                </a:solidFill>
              </a:rPr>
              <a:t> </a:t>
            </a:r>
          </a:p>
        </p:txBody>
      </p:sp>
      <p:sp>
        <p:nvSpPr>
          <p:cNvPr id="103449" name="Text Box 25"/>
          <p:cNvSpPr txBox="1">
            <a:spLocks noChangeArrowheads="1"/>
          </p:cNvSpPr>
          <p:nvPr/>
        </p:nvSpPr>
        <p:spPr bwMode="auto">
          <a:xfrm>
            <a:off x="7200900" y="296863"/>
            <a:ext cx="10271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1">
                <a:solidFill>
                  <a:srgbClr val="333399"/>
                </a:solidFill>
                <a:latin typeface="Arial" charset="0"/>
              </a:rPr>
              <a:t>I S T C</a:t>
            </a:r>
            <a:r>
              <a:rPr lang="ru-RU" sz="2000"/>
              <a:t> </a:t>
            </a:r>
          </a:p>
        </p:txBody>
      </p:sp>
      <p:sp>
        <p:nvSpPr>
          <p:cNvPr id="103450" name="Text Box 26"/>
          <p:cNvSpPr txBox="1">
            <a:spLocks noChangeArrowheads="1"/>
          </p:cNvSpPr>
          <p:nvPr/>
        </p:nvSpPr>
        <p:spPr bwMode="auto">
          <a:xfrm>
            <a:off x="2124075" y="5913438"/>
            <a:ext cx="50403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b="1" i="1">
                <a:latin typeface="Arial" charset="0"/>
              </a:rPr>
              <a:t>12th CEG-SAM Meeting</a:t>
            </a:r>
          </a:p>
          <a:p>
            <a:pPr algn="ctr"/>
            <a:r>
              <a:rPr lang="en-US" sz="1600" b="1" i="1">
                <a:latin typeface="Arial" charset="0"/>
              </a:rPr>
              <a:t>Saint Petersburg, 11 -13 September</a:t>
            </a:r>
            <a:r>
              <a:rPr lang="ru-RU" sz="1600" b="1" i="1">
                <a:latin typeface="Arial" charset="0"/>
              </a:rPr>
              <a:t> 200</a:t>
            </a:r>
            <a:r>
              <a:rPr lang="en-US" sz="1600" b="1" i="1">
                <a:latin typeface="Arial" charset="0"/>
              </a:rPr>
              <a:t>7</a:t>
            </a:r>
            <a:endParaRPr lang="ru-RU" sz="1600" b="1" i="1">
              <a:latin typeface="Arial" charset="0"/>
            </a:endParaRPr>
          </a:p>
        </p:txBody>
      </p:sp>
      <p:sp>
        <p:nvSpPr>
          <p:cNvPr id="103451" name="Text Box 27"/>
          <p:cNvSpPr txBox="1">
            <a:spLocks noChangeArrowheads="1"/>
          </p:cNvSpPr>
          <p:nvPr/>
        </p:nvSpPr>
        <p:spPr bwMode="auto">
          <a:xfrm>
            <a:off x="2268538" y="5300663"/>
            <a:ext cx="467995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70000"/>
              </a:lnSpc>
              <a:spcBef>
                <a:spcPct val="50000"/>
              </a:spcBef>
            </a:pPr>
            <a:r>
              <a:rPr lang="en-US" b="1">
                <a:solidFill>
                  <a:srgbClr val="333399"/>
                </a:solidFill>
                <a:latin typeface="Arial" charset="0"/>
              </a:rPr>
              <a:t>Presented by W. Nalivaev</a:t>
            </a:r>
            <a:endParaRPr lang="ru-RU" b="1">
              <a:solidFill>
                <a:srgbClr val="333399"/>
              </a:solidFill>
              <a:latin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2" name="Text Box 4"/>
          <p:cNvSpPr txBox="1">
            <a:spLocks noChangeArrowheads="1"/>
          </p:cNvSpPr>
          <p:nvPr/>
        </p:nvSpPr>
        <p:spPr bwMode="auto">
          <a:xfrm>
            <a:off x="2463800" y="2397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ru-RU"/>
          </a:p>
        </p:txBody>
      </p:sp>
      <p:sp>
        <p:nvSpPr>
          <p:cNvPr id="508933" name="Text Box 5"/>
          <p:cNvSpPr txBox="1">
            <a:spLocks noChangeArrowheads="1"/>
          </p:cNvSpPr>
          <p:nvPr/>
        </p:nvSpPr>
        <p:spPr bwMode="auto">
          <a:xfrm>
            <a:off x="1908175" y="152400"/>
            <a:ext cx="4329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333399"/>
                </a:solidFill>
                <a:effectLst>
                  <a:outerShdw blurRad="38100" dist="38100" dir="2700000" algn="tl">
                    <a:srgbClr val="000000"/>
                  </a:outerShdw>
                </a:effectLst>
                <a:latin typeface="Arial" charset="0"/>
              </a:rPr>
              <a:t>The Work Plan of the Project</a:t>
            </a:r>
            <a:endParaRPr lang="ru-RU" sz="2400" b="1">
              <a:solidFill>
                <a:srgbClr val="333399"/>
              </a:solidFill>
              <a:effectLst>
                <a:outerShdw blurRad="38100" dist="38100" dir="2700000" algn="tl">
                  <a:srgbClr val="000000"/>
                </a:outerShdw>
              </a:effectLst>
              <a:latin typeface="Arial" charset="0"/>
            </a:endParaRPr>
          </a:p>
        </p:txBody>
      </p:sp>
      <p:sp>
        <p:nvSpPr>
          <p:cNvPr id="508934" name="Text Box 6"/>
          <p:cNvSpPr txBox="1">
            <a:spLocks noChangeArrowheads="1"/>
          </p:cNvSpPr>
          <p:nvPr/>
        </p:nvSpPr>
        <p:spPr bwMode="auto">
          <a:xfrm>
            <a:off x="179388" y="657225"/>
            <a:ext cx="8431212" cy="582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u="sng">
                <a:solidFill>
                  <a:srgbClr val="009999"/>
                </a:solidFill>
                <a:latin typeface="Arial" charset="0"/>
              </a:rPr>
              <a:t>Task 1.</a:t>
            </a:r>
            <a:r>
              <a:rPr lang="en-US" sz="2000" b="1">
                <a:solidFill>
                  <a:srgbClr val="009999"/>
                </a:solidFill>
                <a:latin typeface="Arial" charset="0"/>
              </a:rPr>
              <a:t> </a:t>
            </a:r>
            <a:r>
              <a:rPr lang="en-US" sz="2000" b="1">
                <a:solidFill>
                  <a:srgbClr val="0000FF"/>
                </a:solidFill>
                <a:latin typeface="Arial" charset="0"/>
              </a:rPr>
              <a:t>Post-test material analysis of WWER-1000 model FA, </a:t>
            </a:r>
          </a:p>
          <a:p>
            <a:r>
              <a:rPr lang="en-US" sz="2000" b="1">
                <a:solidFill>
                  <a:srgbClr val="0000FF"/>
                </a:solidFill>
                <a:latin typeface="Arial" charset="0"/>
              </a:rPr>
              <a:t>subjected to test in experiment PARAMETER-SF2 under severe </a:t>
            </a:r>
          </a:p>
          <a:p>
            <a:r>
              <a:rPr lang="en-US" sz="2000" b="1">
                <a:solidFill>
                  <a:srgbClr val="0000FF"/>
                </a:solidFill>
                <a:latin typeface="Arial" charset="0"/>
              </a:rPr>
              <a:t>accident with top and bottom flooding. </a:t>
            </a:r>
            <a:r>
              <a:rPr lang="en-US" sz="2000" b="1">
                <a:latin typeface="Arial" charset="0"/>
              </a:rPr>
              <a:t>(IV quarter 2007).</a:t>
            </a:r>
            <a:endParaRPr lang="ru-RU" sz="2000" b="1">
              <a:latin typeface="Arial" charset="0"/>
            </a:endParaRPr>
          </a:p>
          <a:p>
            <a:r>
              <a:rPr lang="en-US" b="1">
                <a:latin typeface="Arial" charset="0"/>
              </a:rPr>
              <a:t>  - Fragmenting of model FA, subjected to tests in the experiment, </a:t>
            </a:r>
          </a:p>
          <a:p>
            <a:r>
              <a:rPr lang="en-US" b="1">
                <a:latin typeface="Arial" charset="0"/>
              </a:rPr>
              <a:t>and preparing of templates;</a:t>
            </a:r>
          </a:p>
          <a:p>
            <a:r>
              <a:rPr lang="en-US" b="1">
                <a:latin typeface="Arial" charset="0"/>
              </a:rPr>
              <a:t>  - Metallography</a:t>
            </a:r>
            <a:r>
              <a:rPr lang="ru-RU" b="1">
                <a:latin typeface="Arial" charset="0"/>
              </a:rPr>
              <a:t> </a:t>
            </a:r>
            <a:r>
              <a:rPr lang="en-US" b="1">
                <a:latin typeface="Arial" charset="0"/>
              </a:rPr>
              <a:t>and measurement of microhardness;</a:t>
            </a:r>
            <a:endParaRPr lang="en-US">
              <a:latin typeface="Arial" charset="0"/>
            </a:endParaRPr>
          </a:p>
          <a:p>
            <a:r>
              <a:rPr lang="en-US" b="1">
                <a:latin typeface="Arial" charset="0"/>
              </a:rPr>
              <a:t>  - Electronic microscopy;</a:t>
            </a:r>
          </a:p>
          <a:p>
            <a:r>
              <a:rPr lang="en-US" b="1">
                <a:latin typeface="Arial" charset="0"/>
              </a:rPr>
              <a:t>  - X-ray structural analysis.</a:t>
            </a:r>
          </a:p>
          <a:p>
            <a:endParaRPr lang="en-US" b="1">
              <a:solidFill>
                <a:srgbClr val="333399"/>
              </a:solidFill>
              <a:latin typeface="Arial" charset="0"/>
            </a:endParaRPr>
          </a:p>
          <a:p>
            <a:r>
              <a:rPr lang="en-US" sz="2000" b="1" u="sng">
                <a:solidFill>
                  <a:srgbClr val="009999"/>
                </a:solidFill>
                <a:latin typeface="Arial" charset="0"/>
              </a:rPr>
              <a:t>Task </a:t>
            </a:r>
            <a:r>
              <a:rPr lang="ru-RU" sz="2000" b="1" u="sng">
                <a:solidFill>
                  <a:srgbClr val="009999"/>
                </a:solidFill>
                <a:latin typeface="Arial" charset="0"/>
              </a:rPr>
              <a:t>2</a:t>
            </a:r>
            <a:r>
              <a:rPr lang="en-US" sz="2000" b="1" u="sng">
                <a:solidFill>
                  <a:srgbClr val="009999"/>
                </a:solidFill>
                <a:latin typeface="Arial" charset="0"/>
              </a:rPr>
              <a:t>.</a:t>
            </a:r>
            <a:r>
              <a:rPr lang="en-US" sz="2000" b="1">
                <a:solidFill>
                  <a:srgbClr val="009999"/>
                </a:solidFill>
                <a:latin typeface="Arial" charset="0"/>
              </a:rPr>
              <a:t> </a:t>
            </a:r>
            <a:r>
              <a:rPr lang="en-US" sz="2000" b="1">
                <a:solidFill>
                  <a:srgbClr val="0000FF"/>
                </a:solidFill>
                <a:latin typeface="Arial" charset="0"/>
              </a:rPr>
              <a:t>Study of peculiarities of cooling and change in the structure </a:t>
            </a:r>
          </a:p>
          <a:p>
            <a:r>
              <a:rPr lang="en-US" sz="2000" b="1">
                <a:solidFill>
                  <a:srgbClr val="0000FF"/>
                </a:solidFill>
                <a:latin typeface="Arial" charset="0"/>
              </a:rPr>
              <a:t>of materials of FA of WWER-1000 under severe accident during top </a:t>
            </a:r>
          </a:p>
          <a:p>
            <a:r>
              <a:rPr lang="en-US" sz="2000" b="1">
                <a:solidFill>
                  <a:srgbClr val="0000FF"/>
                </a:solidFill>
                <a:latin typeface="Arial" charset="0"/>
              </a:rPr>
              <a:t>quenching of assembly heated to temperature below 1600 </a:t>
            </a:r>
            <a:r>
              <a:rPr lang="en-US" sz="2000" b="1">
                <a:solidFill>
                  <a:srgbClr val="0000FF"/>
                </a:solidFill>
                <a:latin typeface="Arial" charset="0"/>
                <a:cs typeface="Arial" charset="0"/>
              </a:rPr>
              <a:t>°C </a:t>
            </a:r>
          </a:p>
          <a:p>
            <a:r>
              <a:rPr lang="en-US" sz="2000" b="1">
                <a:solidFill>
                  <a:srgbClr val="0000FF"/>
                </a:solidFill>
                <a:latin typeface="Arial" charset="0"/>
                <a:cs typeface="Arial" charset="0"/>
              </a:rPr>
              <a:t>(PARAMETER-SF3). </a:t>
            </a:r>
            <a:r>
              <a:rPr lang="en-US" sz="2000" b="1">
                <a:latin typeface="Arial" charset="0"/>
                <a:cs typeface="Arial" charset="0"/>
              </a:rPr>
              <a:t>(I-III quarters 2008):</a:t>
            </a:r>
          </a:p>
          <a:p>
            <a:r>
              <a:rPr lang="en-US" sz="2000" b="1">
                <a:latin typeface="Arial" charset="0"/>
                <a:cs typeface="Arial" charset="0"/>
              </a:rPr>
              <a:t>    </a:t>
            </a:r>
            <a:r>
              <a:rPr lang="en-US" b="1">
                <a:latin typeface="Arial" charset="0"/>
                <a:cs typeface="Arial" charset="0"/>
              </a:rPr>
              <a:t>- Carrying out the calculation of the test conditions and parameters of </a:t>
            </a:r>
          </a:p>
          <a:p>
            <a:r>
              <a:rPr lang="en-US" b="1">
                <a:latin typeface="Arial" charset="0"/>
                <a:cs typeface="Arial" charset="0"/>
              </a:rPr>
              <a:t>the experiment on the basis of computer codes RELAP/SCADSIM, </a:t>
            </a:r>
            <a:r>
              <a:rPr lang="ru-RU" b="1">
                <a:latin typeface="Arial" charset="0"/>
                <a:cs typeface="Arial" charset="0"/>
              </a:rPr>
              <a:t>ТВЭЛ-3, </a:t>
            </a:r>
          </a:p>
          <a:p>
            <a:r>
              <a:rPr lang="ru-RU" b="1">
                <a:latin typeface="Arial" charset="0"/>
                <a:cs typeface="Arial" charset="0"/>
              </a:rPr>
              <a:t>РАТЕГ/СВЕЧА, </a:t>
            </a:r>
            <a:r>
              <a:rPr lang="en-US" b="1">
                <a:latin typeface="Arial" charset="0"/>
                <a:cs typeface="Arial" charset="0"/>
              </a:rPr>
              <a:t>MELCOR, ICARE-CATHARE, </a:t>
            </a:r>
            <a:r>
              <a:rPr lang="ru-RU" b="1">
                <a:latin typeface="Arial" charset="0"/>
                <a:cs typeface="Arial" charset="0"/>
              </a:rPr>
              <a:t>РАПТА-5, </a:t>
            </a:r>
            <a:r>
              <a:rPr lang="en-US" b="1">
                <a:latin typeface="Arial" charset="0"/>
                <a:cs typeface="Arial" charset="0"/>
              </a:rPr>
              <a:t>PARAM-TG.</a:t>
            </a:r>
          </a:p>
          <a:p>
            <a:r>
              <a:rPr lang="en-US" b="1">
                <a:latin typeface="Arial" charset="0"/>
                <a:cs typeface="Arial" charset="0"/>
              </a:rPr>
              <a:t>Preparation and conduction of PARAMETER-SF3 experiment.</a:t>
            </a:r>
          </a:p>
          <a:p>
            <a:r>
              <a:rPr lang="en-US" b="1">
                <a:latin typeface="Arial" charset="0"/>
                <a:cs typeface="Arial" charset="0"/>
              </a:rPr>
              <a:t>    -  Post-test material analysis.</a:t>
            </a:r>
          </a:p>
          <a:p>
            <a:r>
              <a:rPr lang="en-US" b="1">
                <a:latin typeface="Arial" charset="0"/>
                <a:cs typeface="Arial" charset="0"/>
              </a:rPr>
              <a:t>    -  Processing of the results of PARAMETER-SF3 experiment</a:t>
            </a:r>
            <a:r>
              <a:rPr lang="ru-RU" b="1">
                <a:latin typeface="Arial" charset="0"/>
                <a:cs typeface="Arial" charset="0"/>
              </a:rPr>
              <a:t>.</a:t>
            </a:r>
            <a:endParaRPr lang="en-US" b="1">
              <a:latin typeface="Arial" charset="0"/>
              <a:cs typeface="Arial" charset="0"/>
            </a:endParaRPr>
          </a:p>
          <a:p>
            <a:endParaRPr lang="en-US" b="1">
              <a:latin typeface="Arial" charset="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Text Box 2"/>
          <p:cNvSpPr txBox="1">
            <a:spLocks noChangeArrowheads="1"/>
          </p:cNvSpPr>
          <p:nvPr/>
        </p:nvSpPr>
        <p:spPr bwMode="auto">
          <a:xfrm>
            <a:off x="2463800" y="2397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ru-RU"/>
          </a:p>
        </p:txBody>
      </p:sp>
      <p:sp>
        <p:nvSpPr>
          <p:cNvPr id="509956" name="Text Box 4"/>
          <p:cNvSpPr txBox="1">
            <a:spLocks noChangeArrowheads="1"/>
          </p:cNvSpPr>
          <p:nvPr/>
        </p:nvSpPr>
        <p:spPr bwMode="auto">
          <a:xfrm>
            <a:off x="447675" y="795338"/>
            <a:ext cx="8355013" cy="491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u="sng">
                <a:solidFill>
                  <a:srgbClr val="009999"/>
                </a:solidFill>
                <a:latin typeface="Arial" charset="0"/>
              </a:rPr>
              <a:t>Task 3.</a:t>
            </a:r>
            <a:r>
              <a:rPr lang="en-US" sz="2000" b="1">
                <a:solidFill>
                  <a:srgbClr val="009999"/>
                </a:solidFill>
                <a:latin typeface="Arial" charset="0"/>
              </a:rPr>
              <a:t> </a:t>
            </a:r>
            <a:r>
              <a:rPr lang="en-US" sz="2000" b="1">
                <a:solidFill>
                  <a:srgbClr val="0000FF"/>
                </a:solidFill>
                <a:latin typeface="Arial" charset="0"/>
              </a:rPr>
              <a:t>Study of debris formation during top quenching of </a:t>
            </a:r>
          </a:p>
          <a:p>
            <a:r>
              <a:rPr lang="en-US" sz="2000" b="1">
                <a:solidFill>
                  <a:srgbClr val="0000FF"/>
                </a:solidFill>
                <a:latin typeface="Arial" charset="0"/>
              </a:rPr>
              <a:t>WWER-1000 FA heated to </a:t>
            </a:r>
            <a:r>
              <a:rPr lang="en-US" sz="2000" b="1">
                <a:solidFill>
                  <a:srgbClr val="0000FF"/>
                </a:solidFill>
                <a:latin typeface="Arial" charset="0"/>
                <a:sym typeface="Symbol" pitchFamily="18" charset="2"/>
              </a:rPr>
              <a:t> 1800 </a:t>
            </a:r>
            <a:r>
              <a:rPr lang="en-US" sz="2000" b="1">
                <a:solidFill>
                  <a:srgbClr val="0000FF"/>
                </a:solidFill>
                <a:latin typeface="Arial" charset="0"/>
                <a:cs typeface="Arial" charset="0"/>
                <a:sym typeface="Symbol" pitchFamily="18" charset="2"/>
              </a:rPr>
              <a:t>°C </a:t>
            </a:r>
            <a:r>
              <a:rPr lang="en-US" sz="2000" b="1">
                <a:solidFill>
                  <a:srgbClr val="0000FF"/>
                </a:solidFill>
                <a:latin typeface="Arial" charset="0"/>
              </a:rPr>
              <a:t>(PARAMETER-SF4). </a:t>
            </a:r>
          </a:p>
          <a:p>
            <a:r>
              <a:rPr lang="en-US" sz="2000" b="1">
                <a:latin typeface="Arial" charset="0"/>
              </a:rPr>
              <a:t>(IV quarter 2008</a:t>
            </a:r>
            <a:r>
              <a:rPr lang="en-US" sz="2000">
                <a:latin typeface="Arial" charset="0"/>
              </a:rPr>
              <a:t> </a:t>
            </a:r>
            <a:r>
              <a:rPr lang="en-US" sz="2000" b="1">
                <a:latin typeface="Arial" charset="0"/>
              </a:rPr>
              <a:t>- III quarter 2009):</a:t>
            </a:r>
          </a:p>
          <a:p>
            <a:pPr>
              <a:lnSpc>
                <a:spcPct val="130000"/>
              </a:lnSpc>
            </a:pPr>
            <a:endParaRPr lang="en-US" b="1">
              <a:latin typeface="Arial" charset="0"/>
            </a:endParaRPr>
          </a:p>
          <a:p>
            <a:pPr>
              <a:lnSpc>
                <a:spcPct val="130000"/>
              </a:lnSpc>
            </a:pPr>
            <a:r>
              <a:rPr lang="en-US" b="1">
                <a:latin typeface="Arial" charset="0"/>
              </a:rPr>
              <a:t>    - Carrying out the calculation of the test conditions and parameters of </a:t>
            </a:r>
          </a:p>
          <a:p>
            <a:pPr>
              <a:lnSpc>
                <a:spcPct val="130000"/>
              </a:lnSpc>
            </a:pPr>
            <a:r>
              <a:rPr lang="en-US" b="1">
                <a:latin typeface="Arial" charset="0"/>
              </a:rPr>
              <a:t>the experiment on the basis of computer codes RELAP/SCADSIM, </a:t>
            </a:r>
            <a:r>
              <a:rPr lang="ru-RU" b="1">
                <a:latin typeface="Arial" charset="0"/>
              </a:rPr>
              <a:t>ТВЭЛ-3, </a:t>
            </a:r>
          </a:p>
          <a:p>
            <a:pPr>
              <a:lnSpc>
                <a:spcPct val="130000"/>
              </a:lnSpc>
            </a:pPr>
            <a:r>
              <a:rPr lang="ru-RU" b="1">
                <a:latin typeface="Arial" charset="0"/>
              </a:rPr>
              <a:t>РАТЕГ/СВЕЧА, </a:t>
            </a:r>
            <a:r>
              <a:rPr lang="en-US" b="1">
                <a:latin typeface="Arial" charset="0"/>
              </a:rPr>
              <a:t>MELCOR, ICARE-CATHARE, </a:t>
            </a:r>
            <a:r>
              <a:rPr lang="ru-RU" b="1">
                <a:latin typeface="Arial" charset="0"/>
              </a:rPr>
              <a:t>РАПТА-5, </a:t>
            </a:r>
            <a:r>
              <a:rPr lang="en-US" b="1">
                <a:latin typeface="Arial" charset="0"/>
              </a:rPr>
              <a:t>PARAM-TG.</a:t>
            </a:r>
          </a:p>
          <a:p>
            <a:pPr>
              <a:lnSpc>
                <a:spcPct val="130000"/>
              </a:lnSpc>
            </a:pPr>
            <a:r>
              <a:rPr lang="en-US" b="1">
                <a:latin typeface="Arial" charset="0"/>
              </a:rPr>
              <a:t>Preparation and conduction of PARAMETER-SF4 experiment.</a:t>
            </a:r>
          </a:p>
          <a:p>
            <a:pPr>
              <a:lnSpc>
                <a:spcPct val="130000"/>
              </a:lnSpc>
            </a:pPr>
            <a:r>
              <a:rPr lang="en-US" b="1">
                <a:latin typeface="Arial" charset="0"/>
              </a:rPr>
              <a:t>    -  Post-test material analysis.</a:t>
            </a:r>
          </a:p>
          <a:p>
            <a:pPr>
              <a:lnSpc>
                <a:spcPct val="130000"/>
              </a:lnSpc>
            </a:pPr>
            <a:r>
              <a:rPr lang="en-US" b="1">
                <a:latin typeface="Arial" charset="0"/>
              </a:rPr>
              <a:t>    -  Processing of the results of PARAMETER-SF4 experiment</a:t>
            </a:r>
            <a:r>
              <a:rPr lang="ru-RU" b="1">
                <a:latin typeface="Arial" charset="0"/>
              </a:rPr>
              <a:t>.</a:t>
            </a:r>
            <a:endParaRPr lang="en-US" b="1">
              <a:latin typeface="Arial" charset="0"/>
            </a:endParaRPr>
          </a:p>
          <a:p>
            <a:pPr>
              <a:lnSpc>
                <a:spcPct val="130000"/>
              </a:lnSpc>
            </a:pPr>
            <a:r>
              <a:rPr lang="en-US" b="1">
                <a:latin typeface="Arial" charset="0"/>
              </a:rPr>
              <a:t>    </a:t>
            </a:r>
            <a:r>
              <a:rPr lang="en-US" sz="2000" b="1">
                <a:solidFill>
                  <a:srgbClr val="0000FF"/>
                </a:solidFill>
                <a:latin typeface="Arial" charset="0"/>
              </a:rPr>
              <a:t>-  </a:t>
            </a:r>
            <a:r>
              <a:rPr lang="en-GB" sz="2000" b="1">
                <a:solidFill>
                  <a:srgbClr val="0000FF"/>
                </a:solidFill>
                <a:latin typeface="Arial" charset="0"/>
              </a:rPr>
              <a:t>Scientific and Research Final Report.</a:t>
            </a:r>
            <a:r>
              <a:rPr lang="en-GB" sz="2000">
                <a:solidFill>
                  <a:srgbClr val="0000FF"/>
                </a:solidFill>
                <a:latin typeface="Arial" charset="0"/>
              </a:rPr>
              <a:t> </a:t>
            </a:r>
            <a:endParaRPr lang="en-US" sz="2000" b="1">
              <a:solidFill>
                <a:srgbClr val="0000FF"/>
              </a:solidFill>
              <a:latin typeface="Arial" charset="0"/>
            </a:endParaRPr>
          </a:p>
          <a:p>
            <a:pPr>
              <a:lnSpc>
                <a:spcPct val="130000"/>
              </a:lnSpc>
            </a:pPr>
            <a:endParaRPr lang="en-US" sz="2000" b="1">
              <a:solidFill>
                <a:srgbClr val="0000FF"/>
              </a:solidFill>
              <a:latin typeface="Arial" charset="0"/>
            </a:endParaRPr>
          </a:p>
          <a:p>
            <a:endParaRPr lang="en-US" sz="2000" b="1">
              <a:latin typeface="Arial" charset="0"/>
              <a:cs typeface="Arial" charset="0"/>
              <a:sym typeface="Symbol" pitchFamily="18" charset="2"/>
            </a:endParaRPr>
          </a:p>
          <a:p>
            <a:endParaRPr lang="en-US" sz="2000" b="1">
              <a:latin typeface="Arial" charset="0"/>
              <a:cs typeface="Arial" charset="0"/>
            </a:endParaRPr>
          </a:p>
        </p:txBody>
      </p:sp>
      <p:sp>
        <p:nvSpPr>
          <p:cNvPr id="509957" name="Text Box 5"/>
          <p:cNvSpPr txBox="1">
            <a:spLocks noChangeArrowheads="1"/>
          </p:cNvSpPr>
          <p:nvPr/>
        </p:nvSpPr>
        <p:spPr bwMode="auto">
          <a:xfrm>
            <a:off x="1908175" y="152400"/>
            <a:ext cx="4329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333399"/>
                </a:solidFill>
                <a:effectLst>
                  <a:outerShdw blurRad="38100" dist="38100" dir="2700000" algn="tl">
                    <a:srgbClr val="000000"/>
                  </a:outerShdw>
                </a:effectLst>
                <a:latin typeface="Arial" charset="0"/>
              </a:rPr>
              <a:t>The Work Plan of the Project</a:t>
            </a:r>
            <a:endParaRPr lang="ru-RU" sz="2400" b="1">
              <a:solidFill>
                <a:srgbClr val="333399"/>
              </a:solidFill>
              <a:effectLst>
                <a:outerShdw blurRad="38100" dist="38100" dir="2700000" algn="tl">
                  <a:srgbClr val="000000"/>
                </a:outerShdw>
              </a:effectLst>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8" name="Text Box 18"/>
          <p:cNvSpPr txBox="1">
            <a:spLocks noChangeArrowheads="1"/>
          </p:cNvSpPr>
          <p:nvPr/>
        </p:nvSpPr>
        <p:spPr bwMode="auto">
          <a:xfrm>
            <a:off x="1331913" y="0"/>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333399"/>
                </a:solidFill>
                <a:effectLst>
                  <a:outerShdw blurRad="38100" dist="38100" dir="2700000" algn="tl">
                    <a:srgbClr val="000000"/>
                  </a:outerShdw>
                </a:effectLst>
                <a:latin typeface="Arial" charset="0"/>
              </a:rPr>
              <a:t>The prospective scenario of experiments</a:t>
            </a:r>
            <a:endParaRPr lang="ru-RU" sz="2400" b="1">
              <a:solidFill>
                <a:srgbClr val="333399"/>
              </a:solidFill>
              <a:effectLst>
                <a:outerShdw blurRad="38100" dist="38100" dir="2700000" algn="tl">
                  <a:srgbClr val="000000"/>
                </a:outerShdw>
              </a:effectLst>
              <a:latin typeface="Arial" charset="0"/>
            </a:endParaRPr>
          </a:p>
        </p:txBody>
      </p:sp>
      <p:pic>
        <p:nvPicPr>
          <p:cNvPr id="512021" name="Picture 21" descr="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7338" y="692150"/>
            <a:ext cx="1763712" cy="5868988"/>
          </a:xfrm>
          <a:prstGeom prst="rect">
            <a:avLst/>
          </a:prstGeom>
          <a:noFill/>
          <a:extLst>
            <a:ext uri="{909E8E84-426E-40DD-AFC4-6F175D3DCCD1}">
              <a14:hiddenFill xmlns:a14="http://schemas.microsoft.com/office/drawing/2010/main">
                <a:solidFill>
                  <a:srgbClr val="FFFFFF"/>
                </a:solidFill>
              </a14:hiddenFill>
            </a:ext>
          </a:extLst>
        </p:spPr>
      </p:pic>
      <p:pic>
        <p:nvPicPr>
          <p:cNvPr id="512023" name="Picture 23" descr="SF3_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050" y="692150"/>
            <a:ext cx="6481763" cy="5854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Text Box 2"/>
          <p:cNvSpPr txBox="1">
            <a:spLocks noChangeArrowheads="1"/>
          </p:cNvSpPr>
          <p:nvPr/>
        </p:nvSpPr>
        <p:spPr bwMode="auto">
          <a:xfrm>
            <a:off x="1331913" y="0"/>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333399"/>
                </a:solidFill>
                <a:effectLst>
                  <a:outerShdw blurRad="38100" dist="38100" dir="2700000" algn="tl">
                    <a:srgbClr val="000000"/>
                  </a:outerShdw>
                </a:effectLst>
                <a:latin typeface="Arial" charset="0"/>
              </a:rPr>
              <a:t>The prospective scenario of experiments</a:t>
            </a:r>
            <a:endParaRPr lang="ru-RU" sz="2400" b="1">
              <a:solidFill>
                <a:srgbClr val="333399"/>
              </a:solidFill>
              <a:effectLst>
                <a:outerShdw blurRad="38100" dist="38100" dir="2700000" algn="tl">
                  <a:srgbClr val="000000"/>
                </a:outerShdw>
              </a:effectLst>
              <a:latin typeface="Arial" charset="0"/>
            </a:endParaRPr>
          </a:p>
        </p:txBody>
      </p:sp>
      <p:pic>
        <p:nvPicPr>
          <p:cNvPr id="518153" name="Picture 9" descr="SF3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692150"/>
            <a:ext cx="6481763" cy="5853113"/>
          </a:xfrm>
          <a:prstGeom prst="rect">
            <a:avLst/>
          </a:prstGeom>
          <a:noFill/>
          <a:extLst>
            <a:ext uri="{909E8E84-426E-40DD-AFC4-6F175D3DCCD1}">
              <a14:hiddenFill xmlns:a14="http://schemas.microsoft.com/office/drawing/2010/main">
                <a:solidFill>
                  <a:srgbClr val="FFFFFF"/>
                </a:solidFill>
              </a14:hiddenFill>
            </a:ext>
          </a:extLst>
        </p:spPr>
      </p:pic>
      <p:sp>
        <p:nvSpPr>
          <p:cNvPr id="518155" name="Rectangle 11"/>
          <p:cNvSpPr>
            <a:spLocks noChangeArrowheads="1"/>
          </p:cNvSpPr>
          <p:nvPr/>
        </p:nvSpPr>
        <p:spPr bwMode="auto">
          <a:xfrm>
            <a:off x="2411413" y="661988"/>
            <a:ext cx="2317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rgbClr val="0000FF"/>
                </a:solidFill>
                <a:latin typeface="Arial" charset="0"/>
              </a:rPr>
              <a:t>Preparatory stage 1</a:t>
            </a:r>
            <a:endParaRPr lang="ru-RU" b="1">
              <a:solidFill>
                <a:srgbClr val="0000FF"/>
              </a:solidFill>
              <a:latin typeface="Arial" charset="0"/>
            </a:endParaRPr>
          </a:p>
        </p:txBody>
      </p:sp>
      <p:sp>
        <p:nvSpPr>
          <p:cNvPr id="518156" name="Text Box 12"/>
          <p:cNvSpPr txBox="1">
            <a:spLocks noChangeArrowheads="1"/>
          </p:cNvSpPr>
          <p:nvPr/>
        </p:nvSpPr>
        <p:spPr bwMode="auto">
          <a:xfrm>
            <a:off x="4084638" y="6172200"/>
            <a:ext cx="555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rgbClr val="339966"/>
                </a:solidFill>
                <a:latin typeface="Arial" charset="0"/>
              </a:rPr>
              <a:t>SF3</a:t>
            </a:r>
            <a:endParaRPr lang="ru-RU" sz="1600" b="1">
              <a:solidFill>
                <a:srgbClr val="339966"/>
              </a:solidFill>
              <a:latin typeface="Arial" charset="0"/>
            </a:endParaRPr>
          </a:p>
        </p:txBody>
      </p:sp>
      <p:sp>
        <p:nvSpPr>
          <p:cNvPr id="518157" name="Text Box 13"/>
          <p:cNvSpPr txBox="1">
            <a:spLocks noChangeArrowheads="1"/>
          </p:cNvSpPr>
          <p:nvPr/>
        </p:nvSpPr>
        <p:spPr bwMode="auto">
          <a:xfrm>
            <a:off x="4535488" y="6165850"/>
            <a:ext cx="692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rgbClr val="CC0099"/>
                </a:solidFill>
                <a:latin typeface="Arial" charset="0"/>
              </a:rPr>
              <a:t>(SF4)</a:t>
            </a:r>
            <a:endParaRPr lang="ru-RU" sz="1600" b="1">
              <a:solidFill>
                <a:srgbClr val="CC0099"/>
              </a:solidFill>
              <a:latin typeface="Arial" charset="0"/>
            </a:endParaRPr>
          </a:p>
        </p:txBody>
      </p:sp>
      <p:pic>
        <p:nvPicPr>
          <p:cNvPr id="518160" name="Picture 16" descr="0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338" y="692150"/>
            <a:ext cx="1763712" cy="58689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9180" name="Picture 12" descr="SF3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692150"/>
            <a:ext cx="6519863" cy="5888038"/>
          </a:xfrm>
          <a:prstGeom prst="rect">
            <a:avLst/>
          </a:prstGeom>
          <a:noFill/>
          <a:extLst>
            <a:ext uri="{909E8E84-426E-40DD-AFC4-6F175D3DCCD1}">
              <a14:hiddenFill xmlns:a14="http://schemas.microsoft.com/office/drawing/2010/main">
                <a:solidFill>
                  <a:srgbClr val="FFFFFF"/>
                </a:solidFill>
              </a14:hiddenFill>
            </a:ext>
          </a:extLst>
        </p:spPr>
      </p:pic>
      <p:sp>
        <p:nvSpPr>
          <p:cNvPr id="519170" name="Text Box 2"/>
          <p:cNvSpPr txBox="1">
            <a:spLocks noChangeArrowheads="1"/>
          </p:cNvSpPr>
          <p:nvPr/>
        </p:nvSpPr>
        <p:spPr bwMode="auto">
          <a:xfrm>
            <a:off x="1331913" y="0"/>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333399"/>
                </a:solidFill>
                <a:effectLst>
                  <a:outerShdw blurRad="38100" dist="38100" dir="2700000" algn="tl">
                    <a:srgbClr val="000000"/>
                  </a:outerShdw>
                </a:effectLst>
                <a:latin typeface="Arial" charset="0"/>
              </a:rPr>
              <a:t>The prospective scenario of experiments</a:t>
            </a:r>
            <a:endParaRPr lang="ru-RU" sz="2400" b="1">
              <a:solidFill>
                <a:srgbClr val="333399"/>
              </a:solidFill>
              <a:effectLst>
                <a:outerShdw blurRad="38100" dist="38100" dir="2700000" algn="tl">
                  <a:srgbClr val="000000"/>
                </a:outerShdw>
              </a:effectLst>
              <a:latin typeface="Arial" charset="0"/>
            </a:endParaRPr>
          </a:p>
        </p:txBody>
      </p:sp>
      <p:pic>
        <p:nvPicPr>
          <p:cNvPr id="519173" name="Picture 5" descr="0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338" y="692150"/>
            <a:ext cx="1762125" cy="5868988"/>
          </a:xfrm>
          <a:prstGeom prst="rect">
            <a:avLst/>
          </a:prstGeom>
          <a:noFill/>
          <a:extLst>
            <a:ext uri="{909E8E84-426E-40DD-AFC4-6F175D3DCCD1}">
              <a14:hiddenFill xmlns:a14="http://schemas.microsoft.com/office/drawing/2010/main">
                <a:solidFill>
                  <a:srgbClr val="FFFFFF"/>
                </a:solidFill>
              </a14:hiddenFill>
            </a:ext>
          </a:extLst>
        </p:spPr>
      </p:pic>
      <p:sp>
        <p:nvSpPr>
          <p:cNvPr id="519177" name="Rectangle 9"/>
          <p:cNvSpPr>
            <a:spLocks noChangeArrowheads="1"/>
          </p:cNvSpPr>
          <p:nvPr/>
        </p:nvSpPr>
        <p:spPr bwMode="auto">
          <a:xfrm>
            <a:off x="2411413" y="661988"/>
            <a:ext cx="2317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rgbClr val="0000FF"/>
                </a:solidFill>
                <a:latin typeface="Arial" charset="0"/>
              </a:rPr>
              <a:t>Preparatory stage 2</a:t>
            </a:r>
            <a:endParaRPr lang="ru-RU" b="1">
              <a:solidFill>
                <a:srgbClr val="0000FF"/>
              </a:solidFill>
              <a:latin typeface="Arial" charset="0"/>
            </a:endParaRPr>
          </a:p>
        </p:txBody>
      </p:sp>
      <p:sp>
        <p:nvSpPr>
          <p:cNvPr id="519178" name="Text Box 10"/>
          <p:cNvSpPr txBox="1">
            <a:spLocks noChangeArrowheads="1"/>
          </p:cNvSpPr>
          <p:nvPr/>
        </p:nvSpPr>
        <p:spPr bwMode="auto">
          <a:xfrm>
            <a:off x="4084638" y="6172200"/>
            <a:ext cx="555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rgbClr val="339966"/>
                </a:solidFill>
                <a:latin typeface="Arial" charset="0"/>
              </a:rPr>
              <a:t>SF3</a:t>
            </a:r>
            <a:endParaRPr lang="ru-RU" sz="1600" b="1">
              <a:solidFill>
                <a:srgbClr val="339966"/>
              </a:solidFill>
              <a:latin typeface="Arial" charset="0"/>
            </a:endParaRPr>
          </a:p>
        </p:txBody>
      </p:sp>
      <p:sp>
        <p:nvSpPr>
          <p:cNvPr id="519179" name="Text Box 11"/>
          <p:cNvSpPr txBox="1">
            <a:spLocks noChangeArrowheads="1"/>
          </p:cNvSpPr>
          <p:nvPr/>
        </p:nvSpPr>
        <p:spPr bwMode="auto">
          <a:xfrm>
            <a:off x="4535488" y="6165850"/>
            <a:ext cx="692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rgbClr val="CC0099"/>
                </a:solidFill>
                <a:latin typeface="Arial" charset="0"/>
              </a:rPr>
              <a:t>(SF4)</a:t>
            </a:r>
            <a:endParaRPr lang="ru-RU" sz="1600" b="1">
              <a:solidFill>
                <a:srgbClr val="CC0099"/>
              </a:solidFill>
              <a:latin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0204" name="Picture 12" descr="SF3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692150"/>
            <a:ext cx="6527800" cy="5895975"/>
          </a:xfrm>
          <a:prstGeom prst="rect">
            <a:avLst/>
          </a:prstGeom>
          <a:noFill/>
          <a:extLst>
            <a:ext uri="{909E8E84-426E-40DD-AFC4-6F175D3DCCD1}">
              <a14:hiddenFill xmlns:a14="http://schemas.microsoft.com/office/drawing/2010/main">
                <a:solidFill>
                  <a:srgbClr val="FFFFFF"/>
                </a:solidFill>
              </a14:hiddenFill>
            </a:ext>
          </a:extLst>
        </p:spPr>
      </p:pic>
      <p:sp>
        <p:nvSpPr>
          <p:cNvPr id="520194" name="Text Box 2"/>
          <p:cNvSpPr txBox="1">
            <a:spLocks noChangeArrowheads="1"/>
          </p:cNvSpPr>
          <p:nvPr/>
        </p:nvSpPr>
        <p:spPr bwMode="auto">
          <a:xfrm>
            <a:off x="1331913" y="0"/>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333399"/>
                </a:solidFill>
                <a:effectLst>
                  <a:outerShdw blurRad="38100" dist="38100" dir="2700000" algn="tl">
                    <a:srgbClr val="000000"/>
                  </a:outerShdw>
                </a:effectLst>
                <a:latin typeface="Arial" charset="0"/>
              </a:rPr>
              <a:t>The prospective scenario of experiments</a:t>
            </a:r>
            <a:endParaRPr lang="ru-RU" sz="2400" b="1">
              <a:solidFill>
                <a:srgbClr val="333399"/>
              </a:solidFill>
              <a:effectLst>
                <a:outerShdw blurRad="38100" dist="38100" dir="2700000" algn="tl">
                  <a:srgbClr val="000000"/>
                </a:outerShdw>
              </a:effectLst>
              <a:latin typeface="Arial" charset="0"/>
            </a:endParaRPr>
          </a:p>
        </p:txBody>
      </p:sp>
      <p:pic>
        <p:nvPicPr>
          <p:cNvPr id="520197" name="Picture 5" descr="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338" y="692150"/>
            <a:ext cx="1762125" cy="5868988"/>
          </a:xfrm>
          <a:prstGeom prst="rect">
            <a:avLst/>
          </a:prstGeom>
          <a:noFill/>
          <a:extLst>
            <a:ext uri="{909E8E84-426E-40DD-AFC4-6F175D3DCCD1}">
              <a14:hiddenFill xmlns:a14="http://schemas.microsoft.com/office/drawing/2010/main">
                <a:solidFill>
                  <a:srgbClr val="FFFFFF"/>
                </a:solidFill>
              </a14:hiddenFill>
            </a:ext>
          </a:extLst>
        </p:spPr>
      </p:pic>
      <p:sp>
        <p:nvSpPr>
          <p:cNvPr id="520201" name="Rectangle 9"/>
          <p:cNvSpPr>
            <a:spLocks noChangeArrowheads="1"/>
          </p:cNvSpPr>
          <p:nvPr/>
        </p:nvSpPr>
        <p:spPr bwMode="auto">
          <a:xfrm>
            <a:off x="2411413" y="658813"/>
            <a:ext cx="25669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rgbClr val="0000FF"/>
                </a:solidFill>
                <a:latin typeface="Arial" charset="0"/>
              </a:rPr>
              <a:t>Stage of preoxidizing</a:t>
            </a:r>
            <a:r>
              <a:rPr lang="ru-RU"/>
              <a:t> </a:t>
            </a:r>
          </a:p>
        </p:txBody>
      </p:sp>
      <p:sp>
        <p:nvSpPr>
          <p:cNvPr id="520202" name="Text Box 10"/>
          <p:cNvSpPr txBox="1">
            <a:spLocks noChangeArrowheads="1"/>
          </p:cNvSpPr>
          <p:nvPr/>
        </p:nvSpPr>
        <p:spPr bwMode="auto">
          <a:xfrm>
            <a:off x="4084638" y="6172200"/>
            <a:ext cx="555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rgbClr val="339966"/>
                </a:solidFill>
                <a:latin typeface="Arial" charset="0"/>
              </a:rPr>
              <a:t>SF3</a:t>
            </a:r>
            <a:endParaRPr lang="ru-RU" sz="1600" b="1">
              <a:solidFill>
                <a:srgbClr val="339966"/>
              </a:solidFill>
              <a:latin typeface="Arial" charset="0"/>
            </a:endParaRPr>
          </a:p>
        </p:txBody>
      </p:sp>
      <p:sp>
        <p:nvSpPr>
          <p:cNvPr id="520203" name="Text Box 11"/>
          <p:cNvSpPr txBox="1">
            <a:spLocks noChangeArrowheads="1"/>
          </p:cNvSpPr>
          <p:nvPr/>
        </p:nvSpPr>
        <p:spPr bwMode="auto">
          <a:xfrm>
            <a:off x="4535488" y="6165850"/>
            <a:ext cx="692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rgbClr val="CC0099"/>
                </a:solidFill>
                <a:latin typeface="Arial" charset="0"/>
              </a:rPr>
              <a:t>(SF4)</a:t>
            </a:r>
            <a:endParaRPr lang="ru-RU" sz="1600" b="1">
              <a:solidFill>
                <a:srgbClr val="CC0099"/>
              </a:solidFill>
              <a:latin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1228" name="Picture 12" descr="SF3_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692150"/>
            <a:ext cx="6489700" cy="5861050"/>
          </a:xfrm>
          <a:prstGeom prst="rect">
            <a:avLst/>
          </a:prstGeom>
          <a:noFill/>
          <a:extLst>
            <a:ext uri="{909E8E84-426E-40DD-AFC4-6F175D3DCCD1}">
              <a14:hiddenFill xmlns:a14="http://schemas.microsoft.com/office/drawing/2010/main">
                <a:solidFill>
                  <a:srgbClr val="FFFFFF"/>
                </a:solidFill>
              </a14:hiddenFill>
            </a:ext>
          </a:extLst>
        </p:spPr>
      </p:pic>
      <p:sp>
        <p:nvSpPr>
          <p:cNvPr id="521218" name="Text Box 2"/>
          <p:cNvSpPr txBox="1">
            <a:spLocks noChangeArrowheads="1"/>
          </p:cNvSpPr>
          <p:nvPr/>
        </p:nvSpPr>
        <p:spPr bwMode="auto">
          <a:xfrm>
            <a:off x="1331913" y="0"/>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333399"/>
                </a:solidFill>
                <a:effectLst>
                  <a:outerShdw blurRad="38100" dist="38100" dir="2700000" algn="tl">
                    <a:srgbClr val="000000"/>
                  </a:outerShdw>
                </a:effectLst>
                <a:latin typeface="Arial" charset="0"/>
              </a:rPr>
              <a:t>The prospective scenario of experiments</a:t>
            </a:r>
            <a:endParaRPr lang="ru-RU" sz="2400" b="1">
              <a:solidFill>
                <a:srgbClr val="333399"/>
              </a:solidFill>
              <a:effectLst>
                <a:outerShdw blurRad="38100" dist="38100" dir="2700000" algn="tl">
                  <a:srgbClr val="000000"/>
                </a:outerShdw>
              </a:effectLst>
              <a:latin typeface="Arial" charset="0"/>
            </a:endParaRPr>
          </a:p>
        </p:txBody>
      </p:sp>
      <p:pic>
        <p:nvPicPr>
          <p:cNvPr id="521223" name="Picture 7" descr="0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338" y="692150"/>
            <a:ext cx="1762125" cy="5868988"/>
          </a:xfrm>
          <a:prstGeom prst="rect">
            <a:avLst/>
          </a:prstGeom>
          <a:noFill/>
          <a:extLst>
            <a:ext uri="{909E8E84-426E-40DD-AFC4-6F175D3DCCD1}">
              <a14:hiddenFill xmlns:a14="http://schemas.microsoft.com/office/drawing/2010/main">
                <a:solidFill>
                  <a:srgbClr val="FFFFFF"/>
                </a:solidFill>
              </a14:hiddenFill>
            </a:ext>
          </a:extLst>
        </p:spPr>
      </p:pic>
      <p:sp>
        <p:nvSpPr>
          <p:cNvPr id="521225" name="Rectangle 9"/>
          <p:cNvSpPr>
            <a:spLocks noChangeArrowheads="1"/>
          </p:cNvSpPr>
          <p:nvPr/>
        </p:nvSpPr>
        <p:spPr bwMode="auto">
          <a:xfrm>
            <a:off x="2411413" y="696913"/>
            <a:ext cx="1873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rgbClr val="0000FF"/>
                </a:solidFill>
                <a:latin typeface="Arial" charset="0"/>
              </a:rPr>
              <a:t>Transient</a:t>
            </a:r>
            <a:r>
              <a:rPr lang="ru-RU" b="1">
                <a:solidFill>
                  <a:srgbClr val="0000FF"/>
                </a:solidFill>
                <a:latin typeface="Arial" charset="0"/>
              </a:rPr>
              <a:t> </a:t>
            </a:r>
            <a:r>
              <a:rPr lang="en-US" b="1">
                <a:solidFill>
                  <a:srgbClr val="0000FF"/>
                </a:solidFill>
                <a:latin typeface="Arial" charset="0"/>
              </a:rPr>
              <a:t>stage</a:t>
            </a:r>
            <a:endParaRPr lang="ru-RU" b="1">
              <a:solidFill>
                <a:srgbClr val="0000FF"/>
              </a:solidFill>
              <a:latin typeface="Arial" charset="0"/>
            </a:endParaRPr>
          </a:p>
        </p:txBody>
      </p:sp>
      <p:sp>
        <p:nvSpPr>
          <p:cNvPr id="521226" name="Text Box 10"/>
          <p:cNvSpPr txBox="1">
            <a:spLocks noChangeArrowheads="1"/>
          </p:cNvSpPr>
          <p:nvPr/>
        </p:nvSpPr>
        <p:spPr bwMode="auto">
          <a:xfrm>
            <a:off x="4084638" y="6172200"/>
            <a:ext cx="555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rgbClr val="339966"/>
                </a:solidFill>
                <a:latin typeface="Arial" charset="0"/>
              </a:rPr>
              <a:t>SF3</a:t>
            </a:r>
            <a:endParaRPr lang="ru-RU" sz="1600" b="1">
              <a:solidFill>
                <a:srgbClr val="339966"/>
              </a:solidFill>
              <a:latin typeface="Arial" charset="0"/>
            </a:endParaRPr>
          </a:p>
        </p:txBody>
      </p:sp>
      <p:sp>
        <p:nvSpPr>
          <p:cNvPr id="521227" name="Text Box 11"/>
          <p:cNvSpPr txBox="1">
            <a:spLocks noChangeArrowheads="1"/>
          </p:cNvSpPr>
          <p:nvPr/>
        </p:nvSpPr>
        <p:spPr bwMode="auto">
          <a:xfrm>
            <a:off x="4535488" y="6165850"/>
            <a:ext cx="692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rgbClr val="CC0099"/>
                </a:solidFill>
                <a:latin typeface="Arial" charset="0"/>
              </a:rPr>
              <a:t>(SF4)</a:t>
            </a:r>
            <a:endParaRPr lang="ru-RU" sz="1600" b="1">
              <a:solidFill>
                <a:srgbClr val="CC0099"/>
              </a:solidFill>
              <a:latin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4298" name="Picture 10" descr="SF3_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692150"/>
            <a:ext cx="6527800" cy="5895975"/>
          </a:xfrm>
          <a:prstGeom prst="rect">
            <a:avLst/>
          </a:prstGeom>
          <a:noFill/>
          <a:extLst>
            <a:ext uri="{909E8E84-426E-40DD-AFC4-6F175D3DCCD1}">
              <a14:hiddenFill xmlns:a14="http://schemas.microsoft.com/office/drawing/2010/main">
                <a:solidFill>
                  <a:srgbClr val="FFFFFF"/>
                </a:solidFill>
              </a14:hiddenFill>
            </a:ext>
          </a:extLst>
        </p:spPr>
      </p:pic>
      <p:sp>
        <p:nvSpPr>
          <p:cNvPr id="524290" name="Text Box 2"/>
          <p:cNvSpPr txBox="1">
            <a:spLocks noChangeArrowheads="1"/>
          </p:cNvSpPr>
          <p:nvPr/>
        </p:nvSpPr>
        <p:spPr bwMode="auto">
          <a:xfrm>
            <a:off x="1331913" y="0"/>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333399"/>
                </a:solidFill>
                <a:effectLst>
                  <a:outerShdw blurRad="38100" dist="38100" dir="2700000" algn="tl">
                    <a:srgbClr val="000000"/>
                  </a:outerShdw>
                </a:effectLst>
                <a:latin typeface="Arial" charset="0"/>
              </a:rPr>
              <a:t>The prospective scenario of experiments</a:t>
            </a:r>
            <a:endParaRPr lang="ru-RU" sz="2400" b="1">
              <a:solidFill>
                <a:srgbClr val="333399"/>
              </a:solidFill>
              <a:effectLst>
                <a:outerShdw blurRad="38100" dist="38100" dir="2700000" algn="tl">
                  <a:srgbClr val="000000"/>
                </a:outerShdw>
              </a:effectLst>
              <a:latin typeface="Arial" charset="0"/>
            </a:endParaRPr>
          </a:p>
        </p:txBody>
      </p:sp>
      <p:sp>
        <p:nvSpPr>
          <p:cNvPr id="524295" name="Rectangle 7"/>
          <p:cNvSpPr>
            <a:spLocks noChangeArrowheads="1"/>
          </p:cNvSpPr>
          <p:nvPr/>
        </p:nvSpPr>
        <p:spPr bwMode="auto">
          <a:xfrm>
            <a:off x="2519363" y="661988"/>
            <a:ext cx="169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rgbClr val="0000FF"/>
                </a:solidFill>
                <a:latin typeface="Arial" charset="0"/>
              </a:rPr>
              <a:t>Quench stage</a:t>
            </a:r>
            <a:endParaRPr lang="ru-RU" b="1">
              <a:solidFill>
                <a:srgbClr val="0000FF"/>
              </a:solidFill>
              <a:latin typeface="Arial" charset="0"/>
            </a:endParaRPr>
          </a:p>
        </p:txBody>
      </p:sp>
      <p:sp>
        <p:nvSpPr>
          <p:cNvPr id="524296" name="Text Box 8"/>
          <p:cNvSpPr txBox="1">
            <a:spLocks noChangeArrowheads="1"/>
          </p:cNvSpPr>
          <p:nvPr/>
        </p:nvSpPr>
        <p:spPr bwMode="auto">
          <a:xfrm>
            <a:off x="4084638" y="6172200"/>
            <a:ext cx="555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rgbClr val="339966"/>
                </a:solidFill>
                <a:latin typeface="Arial" charset="0"/>
              </a:rPr>
              <a:t>SF3</a:t>
            </a:r>
            <a:endParaRPr lang="ru-RU" sz="1600" b="1">
              <a:solidFill>
                <a:srgbClr val="339966"/>
              </a:solidFill>
              <a:latin typeface="Arial" charset="0"/>
            </a:endParaRPr>
          </a:p>
        </p:txBody>
      </p:sp>
      <p:sp>
        <p:nvSpPr>
          <p:cNvPr id="524297" name="Text Box 9"/>
          <p:cNvSpPr txBox="1">
            <a:spLocks noChangeArrowheads="1"/>
          </p:cNvSpPr>
          <p:nvPr/>
        </p:nvSpPr>
        <p:spPr bwMode="auto">
          <a:xfrm>
            <a:off x="4535488" y="6165850"/>
            <a:ext cx="692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rgbClr val="CC0099"/>
                </a:solidFill>
                <a:latin typeface="Arial" charset="0"/>
              </a:rPr>
              <a:t>(SF4)</a:t>
            </a:r>
            <a:endParaRPr lang="ru-RU" sz="1600" b="1">
              <a:solidFill>
                <a:srgbClr val="CC0099"/>
              </a:solidFill>
              <a:latin typeface="Arial" charset="0"/>
            </a:endParaRPr>
          </a:p>
        </p:txBody>
      </p:sp>
      <p:pic>
        <p:nvPicPr>
          <p:cNvPr id="524299" name="Picture 11" descr="0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 y="692150"/>
            <a:ext cx="1773238" cy="5905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2" name="Rectangle 4"/>
          <p:cNvSpPr>
            <a:spLocks noGrp="1" noChangeArrowheads="1"/>
          </p:cNvSpPr>
          <p:nvPr>
            <p:ph type="title"/>
          </p:nvPr>
        </p:nvSpPr>
        <p:spPr>
          <a:xfrm>
            <a:off x="468313" y="333375"/>
            <a:ext cx="8229600" cy="492125"/>
          </a:xfrm>
          <a:noFill/>
          <a:ln/>
        </p:spPr>
        <p:txBody>
          <a:bodyPr/>
          <a:lstStyle/>
          <a:p>
            <a:r>
              <a:rPr lang="en-US" sz="2400" b="1">
                <a:solidFill>
                  <a:srgbClr val="003399"/>
                </a:solidFill>
                <a:latin typeface="Arial" charset="0"/>
              </a:rPr>
              <a:t>Expected results of works under the Project</a:t>
            </a:r>
            <a:endParaRPr lang="ru-RU" sz="2400" b="1">
              <a:solidFill>
                <a:srgbClr val="003399"/>
              </a:solidFill>
              <a:latin typeface="Arial" charset="0"/>
            </a:endParaRPr>
          </a:p>
        </p:txBody>
      </p:sp>
      <p:sp>
        <p:nvSpPr>
          <p:cNvPr id="447494" name="Rectangle 6"/>
          <p:cNvSpPr>
            <a:spLocks noChangeArrowheads="1"/>
          </p:cNvSpPr>
          <p:nvPr/>
        </p:nvSpPr>
        <p:spPr bwMode="auto">
          <a:xfrm>
            <a:off x="503238" y="836613"/>
            <a:ext cx="8172450" cy="504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nSpc>
                <a:spcPct val="125000"/>
              </a:lnSpc>
            </a:pPr>
            <a:r>
              <a:rPr lang="en-US" sz="2000" b="1">
                <a:solidFill>
                  <a:srgbClr val="006600"/>
                </a:solidFill>
                <a:latin typeface="Arial" charset="0"/>
              </a:rPr>
              <a:t>- Information will be obtained and systematized on behaviour of model FA under severe accident during top quenching;</a:t>
            </a:r>
          </a:p>
          <a:p>
            <a:pPr>
              <a:lnSpc>
                <a:spcPct val="125000"/>
              </a:lnSpc>
            </a:pPr>
            <a:endParaRPr lang="en-US" sz="2000" b="1">
              <a:solidFill>
                <a:srgbClr val="006600"/>
              </a:solidFill>
              <a:latin typeface="Arial" charset="0"/>
            </a:endParaRPr>
          </a:p>
          <a:p>
            <a:pPr>
              <a:lnSpc>
                <a:spcPct val="125000"/>
              </a:lnSpc>
            </a:pPr>
            <a:r>
              <a:rPr lang="en-US" sz="2000" b="1">
                <a:latin typeface="Arial" charset="0"/>
              </a:rPr>
              <a:t>- Database for verification severe accident</a:t>
            </a:r>
            <a:r>
              <a:rPr lang="ru-RU" sz="2000" b="1">
                <a:latin typeface="Arial" charset="0"/>
              </a:rPr>
              <a:t> </a:t>
            </a:r>
            <a:r>
              <a:rPr lang="en-US" sz="2000" b="1">
                <a:latin typeface="Arial" charset="0"/>
              </a:rPr>
              <a:t>codes </a:t>
            </a:r>
          </a:p>
          <a:p>
            <a:pPr>
              <a:lnSpc>
                <a:spcPct val="125000"/>
              </a:lnSpc>
            </a:pPr>
            <a:r>
              <a:rPr lang="en-US" sz="2000" b="1">
                <a:latin typeface="Arial" charset="0"/>
              </a:rPr>
              <a:t>(SOCRAT/B1, ATHLET, ICARE-CATHARE etc.) will be broadened;</a:t>
            </a:r>
            <a:endParaRPr lang="ru-RU" sz="2000" b="1">
              <a:latin typeface="Arial" charset="0"/>
              <a:cs typeface="Arial" charset="0"/>
            </a:endParaRPr>
          </a:p>
          <a:p>
            <a:pPr>
              <a:lnSpc>
                <a:spcPct val="125000"/>
              </a:lnSpc>
            </a:pPr>
            <a:endParaRPr lang="en-US" sz="2000" b="1">
              <a:latin typeface="Arial" charset="0"/>
            </a:endParaRPr>
          </a:p>
          <a:p>
            <a:pPr>
              <a:lnSpc>
                <a:spcPct val="125000"/>
              </a:lnSpc>
            </a:pPr>
            <a:r>
              <a:rPr lang="en-US" sz="2000" b="1">
                <a:solidFill>
                  <a:srgbClr val="800000"/>
                </a:solidFill>
                <a:latin typeface="Arial" charset="0"/>
              </a:rPr>
              <a:t>- Moving of cooling front of the assembly, heated below 1800 </a:t>
            </a:r>
            <a:r>
              <a:rPr lang="en-US" sz="2000" b="1">
                <a:solidFill>
                  <a:srgbClr val="800000"/>
                </a:solidFill>
                <a:latin typeface="Arial" charset="0"/>
                <a:cs typeface="Arial" charset="0"/>
              </a:rPr>
              <a:t>°C will be studied</a:t>
            </a:r>
            <a:r>
              <a:rPr lang="en-US" sz="2000" b="1">
                <a:solidFill>
                  <a:srgbClr val="800000"/>
                </a:solidFill>
                <a:latin typeface="Arial" charset="0"/>
              </a:rPr>
              <a:t>;</a:t>
            </a:r>
          </a:p>
          <a:p>
            <a:pPr>
              <a:lnSpc>
                <a:spcPct val="125000"/>
              </a:lnSpc>
            </a:pPr>
            <a:endParaRPr lang="en-US" sz="2000" b="1">
              <a:solidFill>
                <a:srgbClr val="800000"/>
              </a:solidFill>
              <a:latin typeface="Arial" charset="0"/>
            </a:endParaRPr>
          </a:p>
          <a:p>
            <a:pPr>
              <a:lnSpc>
                <a:spcPct val="125000"/>
              </a:lnSpc>
            </a:pPr>
            <a:r>
              <a:rPr lang="en-US" sz="2000" b="1">
                <a:solidFill>
                  <a:srgbClr val="006600"/>
                </a:solidFill>
                <a:latin typeface="Arial" charset="0"/>
              </a:rPr>
              <a:t>- The obtained results can be used for safety justification of WWER (PWR) type reactors, as well as for development of the methods and means of control and protection system, capable to fulfill their function under accident conditions.</a:t>
            </a:r>
            <a:endParaRPr lang="ru-RU" sz="2000" b="1">
              <a:solidFill>
                <a:srgbClr val="006600"/>
              </a:solidFill>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7" name="Rectangle 3"/>
          <p:cNvSpPr>
            <a:spLocks noGrp="1" noChangeArrowheads="1"/>
          </p:cNvSpPr>
          <p:nvPr>
            <p:ph type="body" idx="1"/>
          </p:nvPr>
        </p:nvSpPr>
        <p:spPr>
          <a:xfrm>
            <a:off x="107950" y="368300"/>
            <a:ext cx="8915400" cy="5868988"/>
          </a:xfrm>
        </p:spPr>
        <p:txBody>
          <a:bodyPr/>
          <a:lstStyle/>
          <a:p>
            <a:pPr>
              <a:lnSpc>
                <a:spcPct val="80000"/>
              </a:lnSpc>
              <a:buFont typeface="Wingdings" pitchFamily="2" charset="2"/>
              <a:buNone/>
            </a:pPr>
            <a:endParaRPr lang="en-US" sz="2800" b="1" u="sng">
              <a:solidFill>
                <a:srgbClr val="FFFF00"/>
              </a:solidFill>
              <a:effectLst>
                <a:outerShdw blurRad="38100" dist="38100" dir="2700000" algn="tl">
                  <a:srgbClr val="000000"/>
                </a:outerShdw>
              </a:effectLst>
              <a:latin typeface="Arial" charset="0"/>
            </a:endParaRPr>
          </a:p>
          <a:p>
            <a:pPr>
              <a:lnSpc>
                <a:spcPct val="80000"/>
              </a:lnSpc>
              <a:buFont typeface="Wingdings" pitchFamily="2" charset="2"/>
              <a:buNone/>
            </a:pPr>
            <a:endParaRPr lang="en-US" sz="2800" b="1" u="sng">
              <a:solidFill>
                <a:srgbClr val="FFFF00"/>
              </a:solidFill>
              <a:effectLst>
                <a:outerShdw blurRad="38100" dist="38100" dir="2700000" algn="tl">
                  <a:srgbClr val="000000"/>
                </a:outerShdw>
              </a:effectLst>
              <a:latin typeface="Arial" charset="0"/>
            </a:endParaRPr>
          </a:p>
          <a:p>
            <a:pPr>
              <a:lnSpc>
                <a:spcPct val="80000"/>
              </a:lnSpc>
              <a:buFont typeface="Wingdings" pitchFamily="2" charset="2"/>
              <a:buNone/>
            </a:pPr>
            <a:endParaRPr lang="en-US" sz="2800" b="1" u="sng">
              <a:solidFill>
                <a:srgbClr val="FFFF00"/>
              </a:solidFill>
              <a:effectLst>
                <a:outerShdw blurRad="38100" dist="38100" dir="2700000" algn="tl">
                  <a:srgbClr val="000000"/>
                </a:outerShdw>
              </a:effectLst>
              <a:latin typeface="Arial" charset="0"/>
            </a:endParaRPr>
          </a:p>
          <a:p>
            <a:pPr>
              <a:lnSpc>
                <a:spcPct val="80000"/>
              </a:lnSpc>
              <a:buFont typeface="Wingdings" pitchFamily="2" charset="2"/>
              <a:buNone/>
            </a:pPr>
            <a:endParaRPr lang="en-US" sz="2800" b="1" u="sng">
              <a:solidFill>
                <a:srgbClr val="FFFF00"/>
              </a:solidFill>
              <a:effectLst>
                <a:outerShdw blurRad="38100" dist="38100" dir="2700000" algn="tl">
                  <a:srgbClr val="000000"/>
                </a:outerShdw>
              </a:effectLst>
              <a:latin typeface="Arial" charset="0"/>
            </a:endParaRPr>
          </a:p>
          <a:p>
            <a:pPr>
              <a:lnSpc>
                <a:spcPct val="80000"/>
              </a:lnSpc>
              <a:buFont typeface="Wingdings" pitchFamily="2" charset="2"/>
              <a:buNone/>
            </a:pPr>
            <a:endParaRPr lang="en-US" sz="2800" b="1" u="sng">
              <a:solidFill>
                <a:srgbClr val="FFFF00"/>
              </a:solidFill>
              <a:effectLst>
                <a:outerShdw blurRad="38100" dist="38100" dir="2700000" algn="tl">
                  <a:srgbClr val="000000"/>
                </a:outerShdw>
              </a:effectLst>
              <a:latin typeface="Arial" charset="0"/>
            </a:endParaRPr>
          </a:p>
          <a:p>
            <a:pPr>
              <a:lnSpc>
                <a:spcPct val="80000"/>
              </a:lnSpc>
              <a:buFont typeface="Wingdings" pitchFamily="2" charset="2"/>
              <a:buNone/>
            </a:pPr>
            <a:endParaRPr lang="en-US" sz="2800" b="1" u="sng">
              <a:solidFill>
                <a:srgbClr val="FFFF00"/>
              </a:solidFill>
              <a:effectLst>
                <a:outerShdw blurRad="38100" dist="38100" dir="2700000" algn="tl">
                  <a:srgbClr val="000000"/>
                </a:outerShdw>
              </a:effectLst>
              <a:latin typeface="Arial" charset="0"/>
            </a:endParaRPr>
          </a:p>
          <a:p>
            <a:pPr>
              <a:lnSpc>
                <a:spcPct val="90000"/>
              </a:lnSpc>
              <a:buFont typeface="Wingdings" pitchFamily="2" charset="2"/>
              <a:buNone/>
            </a:pPr>
            <a:endParaRPr lang="en-US" sz="2000">
              <a:effectLst/>
            </a:endParaRPr>
          </a:p>
          <a:p>
            <a:pPr>
              <a:lnSpc>
                <a:spcPct val="80000"/>
              </a:lnSpc>
            </a:pPr>
            <a:endParaRPr lang="ru-RU" sz="2000" b="1">
              <a:effectLst/>
              <a:latin typeface="Arial" charset="0"/>
            </a:endParaRPr>
          </a:p>
        </p:txBody>
      </p:sp>
      <p:sp>
        <p:nvSpPr>
          <p:cNvPr id="389123" name="Rectangle 3"/>
          <p:cNvSpPr>
            <a:spLocks noChangeArrowheads="1"/>
          </p:cNvSpPr>
          <p:nvPr/>
        </p:nvSpPr>
        <p:spPr bwMode="auto">
          <a:xfrm>
            <a:off x="287338" y="547688"/>
            <a:ext cx="8915400" cy="5868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20000"/>
              </a:lnSpc>
              <a:spcBef>
                <a:spcPct val="20000"/>
              </a:spcBef>
              <a:buClr>
                <a:schemeClr val="hlink"/>
              </a:buClr>
              <a:buSzPct val="65000"/>
              <a:buFont typeface="Wingdings" pitchFamily="2" charset="2"/>
              <a:buNone/>
            </a:pPr>
            <a:r>
              <a:rPr lang="ru-RU" sz="2400" b="1" u="sng">
                <a:solidFill>
                  <a:srgbClr val="333399"/>
                </a:solidFill>
                <a:latin typeface="Arial" charset="0"/>
              </a:rPr>
              <a:t>Objective</a:t>
            </a:r>
            <a:r>
              <a:rPr lang="ru-RU" sz="2400" b="1">
                <a:solidFill>
                  <a:srgbClr val="333399"/>
                </a:solidFill>
                <a:latin typeface="Arial" charset="0"/>
              </a:rPr>
              <a:t>:</a:t>
            </a:r>
            <a:endParaRPr lang="en-US" sz="2400">
              <a:solidFill>
                <a:srgbClr val="333399"/>
              </a:solidFill>
              <a:latin typeface="Arial" charset="0"/>
            </a:endParaRPr>
          </a:p>
          <a:p>
            <a:pPr marL="342900" indent="-342900">
              <a:lnSpc>
                <a:spcPct val="120000"/>
              </a:lnSpc>
              <a:spcBef>
                <a:spcPct val="20000"/>
              </a:spcBef>
              <a:buClr>
                <a:schemeClr val="hlink"/>
              </a:buClr>
              <a:buSzPct val="65000"/>
              <a:buFont typeface="Wingdings" pitchFamily="2" charset="2"/>
              <a:buNone/>
            </a:pPr>
            <a:r>
              <a:rPr lang="ru-RU" sz="2000">
                <a:latin typeface="Arial" charset="0"/>
              </a:rPr>
              <a:t>    </a:t>
            </a:r>
            <a:r>
              <a:rPr lang="en-US" sz="2000">
                <a:latin typeface="Arial" charset="0"/>
              </a:rPr>
              <a:t> </a:t>
            </a:r>
            <a:r>
              <a:rPr lang="en-US" sz="2000" b="1">
                <a:solidFill>
                  <a:srgbClr val="008080"/>
                </a:solidFill>
                <a:latin typeface="Arial" charset="0"/>
              </a:rPr>
              <a:t>The studying of behaviour of simulators fuel assembly WWER-1000 completed with standard constructional materials under severe accident conditions at the top flooding</a:t>
            </a:r>
            <a:r>
              <a:rPr lang="en-US" sz="2000">
                <a:latin typeface="Arial" charset="0"/>
              </a:rPr>
              <a:t> </a:t>
            </a:r>
            <a:endParaRPr lang="ru-RU" sz="2000" b="1">
              <a:latin typeface="Arial" charset="0"/>
            </a:endParaRPr>
          </a:p>
        </p:txBody>
      </p:sp>
      <p:sp>
        <p:nvSpPr>
          <p:cNvPr id="389124" name="Rectangle 4"/>
          <p:cNvSpPr>
            <a:spLocks noChangeArrowheads="1"/>
          </p:cNvSpPr>
          <p:nvPr/>
        </p:nvSpPr>
        <p:spPr bwMode="auto">
          <a:xfrm>
            <a:off x="250825" y="2349500"/>
            <a:ext cx="8534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1" u="sng">
                <a:solidFill>
                  <a:srgbClr val="333399"/>
                </a:solidFill>
                <a:latin typeface="Arial" charset="0"/>
                <a:ea typeface="Times New Roman" pitchFamily="18" charset="0"/>
                <a:cs typeface="Arial" charset="0"/>
              </a:rPr>
              <a:t>Implementation</a:t>
            </a:r>
            <a:r>
              <a:rPr lang="ru-RU" sz="2400" b="1">
                <a:solidFill>
                  <a:srgbClr val="333399"/>
                </a:solidFill>
                <a:latin typeface="Arial" charset="0"/>
                <a:ea typeface="Times New Roman" pitchFamily="18" charset="0"/>
                <a:cs typeface="Arial" charset="0"/>
              </a:rPr>
              <a:t>:</a:t>
            </a:r>
          </a:p>
          <a:p>
            <a:endParaRPr lang="en-US" sz="2000">
              <a:solidFill>
                <a:srgbClr val="333399"/>
              </a:solidFill>
              <a:latin typeface="Arial" charset="0"/>
              <a:ea typeface="Times New Roman" pitchFamily="18" charset="0"/>
              <a:cs typeface="Arial" charset="0"/>
            </a:endParaRPr>
          </a:p>
          <a:p>
            <a:r>
              <a:rPr lang="en-US" sz="2000" b="1">
                <a:solidFill>
                  <a:srgbClr val="660033"/>
                </a:solidFill>
                <a:latin typeface="Arial" charset="0"/>
                <a:ea typeface="Times New Roman" pitchFamily="18" charset="0"/>
                <a:cs typeface="Arial" charset="0"/>
              </a:rPr>
              <a:t>FSUE SRI SIA “LUCH”–</a:t>
            </a:r>
            <a:r>
              <a:rPr lang="en-US" sz="2000" b="1">
                <a:latin typeface="Arial" charset="0"/>
                <a:ea typeface="Times New Roman" pitchFamily="18" charset="0"/>
                <a:cs typeface="Arial" charset="0"/>
              </a:rPr>
              <a:t> </a:t>
            </a:r>
            <a:r>
              <a:rPr lang="en-US" sz="2000" b="1">
                <a:solidFill>
                  <a:srgbClr val="003399"/>
                </a:solidFill>
                <a:latin typeface="Arial" charset="0"/>
                <a:ea typeface="Times New Roman" pitchFamily="18" charset="0"/>
                <a:cs typeface="Arial" charset="0"/>
              </a:rPr>
              <a:t>rig experiments and post test analysis</a:t>
            </a:r>
            <a:r>
              <a:rPr lang="en-US" sz="2000" b="1">
                <a:latin typeface="Arial" charset="0"/>
                <a:ea typeface="Times New Roman" pitchFamily="18" charset="0"/>
                <a:cs typeface="Arial" charset="0"/>
              </a:rPr>
              <a:t> </a:t>
            </a:r>
          </a:p>
          <a:p>
            <a:r>
              <a:rPr lang="en-US" sz="2000" b="1">
                <a:solidFill>
                  <a:srgbClr val="660033"/>
                </a:solidFill>
                <a:latin typeface="Arial" charset="0"/>
                <a:ea typeface="Times New Roman" pitchFamily="18" charset="0"/>
                <a:cs typeface="Arial" charset="0"/>
              </a:rPr>
              <a:t>IBRAE RAS –</a:t>
            </a:r>
            <a:r>
              <a:rPr lang="en-US" sz="2000" b="1">
                <a:latin typeface="Arial" charset="0"/>
                <a:ea typeface="Times New Roman" pitchFamily="18" charset="0"/>
                <a:cs typeface="Arial" charset="0"/>
              </a:rPr>
              <a:t> </a:t>
            </a:r>
            <a:r>
              <a:rPr lang="en-US" sz="2000" b="1">
                <a:solidFill>
                  <a:srgbClr val="003399"/>
                </a:solidFill>
                <a:latin typeface="Arial" charset="0"/>
                <a:ea typeface="Times New Roman" pitchFamily="18" charset="0"/>
                <a:cs typeface="Arial" charset="0"/>
              </a:rPr>
              <a:t>pre and post test analyses</a:t>
            </a:r>
          </a:p>
          <a:p>
            <a:r>
              <a:rPr lang="en-US" sz="2000" b="1">
                <a:solidFill>
                  <a:srgbClr val="660033"/>
                </a:solidFill>
                <a:latin typeface="Arial" charset="0"/>
                <a:ea typeface="Times New Roman" pitchFamily="18" charset="0"/>
                <a:cs typeface="Arial" charset="0"/>
              </a:rPr>
              <a:t>FSUE EDO “GIDROPRESS” –</a:t>
            </a:r>
            <a:r>
              <a:rPr lang="en-US" sz="2000" b="1">
                <a:latin typeface="Arial" charset="0"/>
                <a:ea typeface="Times New Roman" pitchFamily="18" charset="0"/>
                <a:cs typeface="Arial" charset="0"/>
              </a:rPr>
              <a:t> </a:t>
            </a:r>
            <a:r>
              <a:rPr lang="en-US" sz="2000" b="1">
                <a:solidFill>
                  <a:srgbClr val="003399"/>
                </a:solidFill>
                <a:latin typeface="Arial" charset="0"/>
                <a:ea typeface="Times New Roman" pitchFamily="18" charset="0"/>
                <a:cs typeface="Arial" charset="0"/>
              </a:rPr>
              <a:t>justification of an experimental scenario, pre and post test analyses</a:t>
            </a:r>
            <a:endParaRPr lang="ru-RU" sz="2000" b="1">
              <a:solidFill>
                <a:srgbClr val="003399"/>
              </a:solidFill>
              <a:latin typeface="Arial" charset="0"/>
              <a:ea typeface="Times New Roman" pitchFamily="18" charset="0"/>
              <a:cs typeface="Arial" charset="0"/>
            </a:endParaRPr>
          </a:p>
        </p:txBody>
      </p:sp>
      <p:sp>
        <p:nvSpPr>
          <p:cNvPr id="389125" name="Rectangle 5"/>
          <p:cNvSpPr>
            <a:spLocks noChangeArrowheads="1"/>
          </p:cNvSpPr>
          <p:nvPr/>
        </p:nvSpPr>
        <p:spPr bwMode="auto">
          <a:xfrm>
            <a:off x="142875" y="4545013"/>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1" u="sng">
                <a:solidFill>
                  <a:srgbClr val="003399"/>
                </a:solidFill>
                <a:latin typeface="Arial" charset="0"/>
              </a:rPr>
              <a:t>Foreign collaborators:</a:t>
            </a:r>
            <a:r>
              <a:rPr lang="en-US" sz="2000" b="1" u="sng">
                <a:solidFill>
                  <a:srgbClr val="003399"/>
                </a:solidFill>
                <a:latin typeface="Arial" charset="0"/>
              </a:rPr>
              <a:t> </a:t>
            </a:r>
            <a:r>
              <a:rPr lang="ru-RU" sz="2000" b="1">
                <a:solidFill>
                  <a:srgbClr val="003399"/>
                </a:solidFill>
                <a:latin typeface="Arial" charset="0"/>
              </a:rPr>
              <a:t>  </a:t>
            </a:r>
            <a:r>
              <a:rPr lang="en-US" sz="2000" b="1">
                <a:solidFill>
                  <a:srgbClr val="990033"/>
                </a:solidFill>
                <a:latin typeface="Arial" charset="0"/>
              </a:rPr>
              <a:t>FZK: IMF- J. Stuckert, ITU - D. Bottomley, </a:t>
            </a:r>
          </a:p>
          <a:p>
            <a:r>
              <a:rPr lang="en-US" sz="2000" b="1">
                <a:solidFill>
                  <a:srgbClr val="990033"/>
                </a:solidFill>
                <a:latin typeface="Arial" charset="0"/>
              </a:rPr>
              <a:t>PNS - W. Tromm                                                            </a:t>
            </a:r>
            <a:endParaRPr lang="ru-RU" sz="2000" b="1">
              <a:solidFill>
                <a:srgbClr val="990033"/>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ChangeArrowheads="1"/>
          </p:cNvSpPr>
          <p:nvPr/>
        </p:nvSpPr>
        <p:spPr bwMode="auto">
          <a:xfrm>
            <a:off x="287338" y="476250"/>
            <a:ext cx="8640762"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gn="ctr"/>
            <a:r>
              <a:rPr lang="en-US" sz="2400" b="1">
                <a:solidFill>
                  <a:srgbClr val="333399"/>
                </a:solidFill>
                <a:effectLst>
                  <a:outerShdw blurRad="38100" dist="38100" dir="2700000" algn="tl">
                    <a:srgbClr val="000000"/>
                  </a:outerShdw>
                </a:effectLst>
                <a:latin typeface="Arial" charset="0"/>
              </a:rPr>
              <a:t>The project  # 3690 is continuation of the Project  # 3194</a:t>
            </a:r>
            <a:endParaRPr lang="ru-RU" sz="2400" b="1">
              <a:solidFill>
                <a:srgbClr val="333399"/>
              </a:solidFill>
              <a:effectLst>
                <a:outerShdw blurRad="38100" dist="38100" dir="2700000" algn="tl">
                  <a:srgbClr val="000000"/>
                </a:outerShdw>
              </a:effectLst>
              <a:latin typeface="Arial" charset="0"/>
            </a:endParaRPr>
          </a:p>
          <a:p>
            <a:pPr marL="457200" indent="-457200" algn="ctr">
              <a:lnSpc>
                <a:spcPct val="150000"/>
              </a:lnSpc>
            </a:pPr>
            <a:endParaRPr lang="en-US" sz="2000" b="1">
              <a:solidFill>
                <a:srgbClr val="009999"/>
              </a:solidFill>
              <a:effectLst>
                <a:outerShdw blurRad="38100" dist="38100" dir="2700000" algn="tl">
                  <a:srgbClr val="000000"/>
                </a:outerShdw>
              </a:effectLst>
              <a:latin typeface="Arial" charset="0"/>
            </a:endParaRPr>
          </a:p>
          <a:p>
            <a:pPr marL="457200" indent="-457200" algn="ctr">
              <a:lnSpc>
                <a:spcPct val="150000"/>
              </a:lnSpc>
            </a:pPr>
            <a:r>
              <a:rPr lang="en-US" sz="2000" b="1">
                <a:solidFill>
                  <a:srgbClr val="009999"/>
                </a:solidFill>
                <a:effectLst>
                  <a:outerShdw blurRad="38100" dist="38100" dir="2700000" algn="tl">
                    <a:srgbClr val="000000"/>
                  </a:outerShdw>
                </a:effectLst>
                <a:latin typeface="Arial" charset="0"/>
              </a:rPr>
              <a:t>The primary goals of the project have been considered on:</a:t>
            </a:r>
          </a:p>
          <a:p>
            <a:pPr marL="457200" indent="-457200">
              <a:lnSpc>
                <a:spcPct val="150000"/>
              </a:lnSpc>
            </a:pPr>
            <a:r>
              <a:rPr lang="ru-RU" sz="2000" b="1">
                <a:latin typeface="Arial" charset="0"/>
              </a:rPr>
              <a:t>1. </a:t>
            </a:r>
            <a:r>
              <a:rPr lang="en-US" sz="2000" b="1">
                <a:latin typeface="Arial" charset="0"/>
              </a:rPr>
              <a:t>CEG – SAM, 1</a:t>
            </a:r>
            <a:r>
              <a:rPr lang="ru-RU" sz="2000" b="1">
                <a:latin typeface="Arial" charset="0"/>
              </a:rPr>
              <a:t>0</a:t>
            </a:r>
            <a:r>
              <a:rPr lang="en-US" sz="2000" b="1">
                <a:latin typeface="Arial" charset="0"/>
              </a:rPr>
              <a:t>th Meeting</a:t>
            </a:r>
            <a:r>
              <a:rPr lang="ru-RU" sz="2000" b="1">
                <a:latin typeface="Arial" charset="0"/>
              </a:rPr>
              <a:t>, </a:t>
            </a:r>
            <a:r>
              <a:rPr lang="en-US" sz="2000" b="1">
                <a:latin typeface="Arial" charset="0"/>
              </a:rPr>
              <a:t>Kurchatov-City, Republic of Kazakhstan</a:t>
            </a:r>
            <a:r>
              <a:rPr lang="en-GB" sz="2000" b="1">
                <a:latin typeface="Arial" charset="0"/>
              </a:rPr>
              <a:t>, </a:t>
            </a:r>
            <a:r>
              <a:rPr lang="en-US" sz="2000" b="1">
                <a:latin typeface="Arial" charset="0"/>
              </a:rPr>
              <a:t>September 5-8</a:t>
            </a:r>
            <a:r>
              <a:rPr lang="en-GB" sz="2000" b="1">
                <a:latin typeface="Arial" charset="0"/>
              </a:rPr>
              <a:t>, 200</a:t>
            </a:r>
            <a:r>
              <a:rPr lang="ru-RU" sz="2000" b="1">
                <a:latin typeface="Arial" charset="0"/>
              </a:rPr>
              <a:t>6</a:t>
            </a:r>
            <a:r>
              <a:rPr lang="en-US" sz="2000" b="1">
                <a:latin typeface="Arial" charset="0"/>
              </a:rPr>
              <a:t>.</a:t>
            </a:r>
            <a:endParaRPr lang="ru-RU" sz="2000" b="1">
              <a:latin typeface="Arial" charset="0"/>
            </a:endParaRPr>
          </a:p>
          <a:p>
            <a:pPr marL="457200" indent="-457200">
              <a:lnSpc>
                <a:spcPct val="150000"/>
              </a:lnSpc>
            </a:pPr>
            <a:r>
              <a:rPr lang="ru-RU" sz="2000" b="1">
                <a:latin typeface="Arial" charset="0"/>
              </a:rPr>
              <a:t>2. </a:t>
            </a:r>
            <a:r>
              <a:rPr lang="en-US" sz="2000" b="1">
                <a:latin typeface="Arial" charset="0"/>
              </a:rPr>
              <a:t>12th International QUENCH Workshop,  Forschungszentrum Karlsruhe, October 24-26, 2006.</a:t>
            </a:r>
          </a:p>
          <a:p>
            <a:pPr marL="457200" indent="-457200">
              <a:lnSpc>
                <a:spcPct val="150000"/>
              </a:lnSpc>
            </a:pPr>
            <a:r>
              <a:rPr lang="en-US" sz="2000" b="1">
                <a:latin typeface="Arial" charset="0"/>
              </a:rPr>
              <a:t>3. CEG – SAM, 11th Meeting, Dresden, 7 -9 March</a:t>
            </a:r>
            <a:r>
              <a:rPr lang="ru-RU" sz="2000" b="1">
                <a:latin typeface="Arial" charset="0"/>
              </a:rPr>
              <a:t> 200</a:t>
            </a:r>
            <a:r>
              <a:rPr lang="en-US" sz="2000" b="1">
                <a:latin typeface="Arial" charset="0"/>
              </a:rPr>
              <a:t>7</a:t>
            </a:r>
            <a:r>
              <a:rPr lang="en-US" sz="2000">
                <a:latin typeface="Arial" charset="0"/>
              </a:rPr>
              <a:t> </a:t>
            </a:r>
            <a:endParaRPr lang="en-US" sz="2000" b="1">
              <a:latin typeface="Arial" charset="0"/>
            </a:endParaRPr>
          </a:p>
          <a:p>
            <a:pPr marL="457200" indent="-457200">
              <a:lnSpc>
                <a:spcPct val="150000"/>
              </a:lnSpc>
            </a:pPr>
            <a:endParaRPr lang="ru-RU" sz="2000" b="1">
              <a:latin typeface="Arial" charset="0"/>
            </a:endParaRPr>
          </a:p>
          <a:p>
            <a:pPr marL="457200" indent="-457200"/>
            <a:endParaRPr lang="ru-RU" sz="2000" b="1">
              <a:latin typeface="Arial" charset="0"/>
            </a:endParaRPr>
          </a:p>
          <a:p>
            <a:pPr marL="457200" indent="-457200"/>
            <a:endParaRPr lang="ru-RU" sz="2000" b="1">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p:cNvSpPr>
            <a:spLocks noGrp="1" noChangeArrowheads="1"/>
          </p:cNvSpPr>
          <p:nvPr>
            <p:ph type="title"/>
          </p:nvPr>
        </p:nvSpPr>
        <p:spPr>
          <a:xfrm>
            <a:off x="539750" y="0"/>
            <a:ext cx="8229600" cy="574675"/>
          </a:xfrm>
        </p:spPr>
        <p:txBody>
          <a:bodyPr/>
          <a:lstStyle/>
          <a:p>
            <a:r>
              <a:rPr lang="en-US" sz="2400" b="1">
                <a:solidFill>
                  <a:srgbClr val="333399"/>
                </a:solidFill>
                <a:latin typeface="Arial" charset="0"/>
              </a:rPr>
              <a:t>Realization of the top flooding at SA</a:t>
            </a:r>
            <a:endParaRPr lang="ru-RU" sz="2400" b="1">
              <a:solidFill>
                <a:srgbClr val="333399"/>
              </a:solidFill>
              <a:latin typeface="Arial" charset="0"/>
            </a:endParaRPr>
          </a:p>
        </p:txBody>
      </p:sp>
      <p:sp>
        <p:nvSpPr>
          <p:cNvPr id="528387" name="Text Box 3"/>
          <p:cNvSpPr txBox="1">
            <a:spLocks noChangeArrowheads="1"/>
          </p:cNvSpPr>
          <p:nvPr/>
        </p:nvSpPr>
        <p:spPr bwMode="auto">
          <a:xfrm>
            <a:off x="3352800" y="25908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ru-RU"/>
          </a:p>
        </p:txBody>
      </p:sp>
      <p:sp>
        <p:nvSpPr>
          <p:cNvPr id="528388" name="Rectangle 4"/>
          <p:cNvSpPr>
            <a:spLocks noChangeArrowheads="1"/>
          </p:cNvSpPr>
          <p:nvPr/>
        </p:nvSpPr>
        <p:spPr bwMode="auto">
          <a:xfrm>
            <a:off x="0" y="1471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528389" name="Rectangle 5"/>
          <p:cNvSpPr>
            <a:spLocks noChangeArrowheads="1"/>
          </p:cNvSpPr>
          <p:nvPr/>
        </p:nvSpPr>
        <p:spPr bwMode="auto">
          <a:xfrm>
            <a:off x="0" y="1447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528390" name="Text Box 6"/>
          <p:cNvSpPr txBox="1">
            <a:spLocks noChangeArrowheads="1"/>
          </p:cNvSpPr>
          <p:nvPr/>
        </p:nvSpPr>
        <p:spPr bwMode="auto">
          <a:xfrm>
            <a:off x="1008063" y="549275"/>
            <a:ext cx="20875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sz="2000" b="1">
                <a:solidFill>
                  <a:srgbClr val="008080"/>
                </a:solidFill>
                <a:effectLst>
                  <a:outerShdw blurRad="38100" dist="38100" dir="2700000" algn="tl">
                    <a:srgbClr val="000000"/>
                  </a:outerShdw>
                </a:effectLst>
                <a:latin typeface="Arial" charset="0"/>
              </a:rPr>
              <a:t>1. </a:t>
            </a:r>
            <a:r>
              <a:rPr lang="en-US" sz="2000" b="1">
                <a:solidFill>
                  <a:srgbClr val="008080"/>
                </a:solidFill>
                <a:effectLst>
                  <a:outerShdw blurRad="38100" dist="38100" dir="2700000" algn="tl">
                    <a:srgbClr val="000000"/>
                  </a:outerShdw>
                </a:effectLst>
                <a:latin typeface="Arial" charset="0"/>
              </a:rPr>
              <a:t>WWER - 1000</a:t>
            </a:r>
            <a:endParaRPr lang="ru-RU" sz="2000" b="1">
              <a:solidFill>
                <a:srgbClr val="008080"/>
              </a:solidFill>
              <a:effectLst>
                <a:outerShdw blurRad="38100" dist="38100" dir="2700000" algn="tl">
                  <a:srgbClr val="000000"/>
                </a:outerShdw>
              </a:effectLst>
              <a:latin typeface="Arial" charset="0"/>
            </a:endParaRPr>
          </a:p>
        </p:txBody>
      </p:sp>
      <p:pic>
        <p:nvPicPr>
          <p:cNvPr id="528391"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l="2640" r="7224"/>
          <a:stretch>
            <a:fillRect/>
          </a:stretch>
        </p:blipFill>
        <p:spPr bwMode="auto">
          <a:xfrm>
            <a:off x="142875" y="981075"/>
            <a:ext cx="4537075" cy="33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8392" name="Rectangle 8"/>
          <p:cNvSpPr>
            <a:spLocks noChangeArrowheads="1"/>
          </p:cNvSpPr>
          <p:nvPr/>
        </p:nvSpPr>
        <p:spPr bwMode="auto">
          <a:xfrm>
            <a:off x="4716463" y="944563"/>
            <a:ext cx="6011862" cy="400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r>
              <a:rPr lang="en-US" sz="1600" b="1">
                <a:solidFill>
                  <a:srgbClr val="660033"/>
                </a:solidFill>
                <a:effectLst>
                  <a:outerShdw blurRad="38100" dist="38100" dir="2700000" algn="tl">
                    <a:srgbClr val="000000"/>
                  </a:outerShdw>
                </a:effectLst>
                <a:latin typeface="Arial" charset="0"/>
              </a:rPr>
              <a:t>Cooling of a core it is determined by two </a:t>
            </a:r>
          </a:p>
          <a:p>
            <a:pPr marL="457200" indent="-457200"/>
            <a:r>
              <a:rPr lang="en-US" sz="1600" b="1">
                <a:solidFill>
                  <a:srgbClr val="660033"/>
                </a:solidFill>
                <a:effectLst>
                  <a:outerShdw blurRad="38100" dist="38100" dir="2700000" algn="tl">
                    <a:srgbClr val="000000"/>
                  </a:outerShdw>
                </a:effectLst>
                <a:latin typeface="Arial" charset="0"/>
              </a:rPr>
              <a:t>processes:</a:t>
            </a:r>
            <a:endParaRPr lang="ru-RU" sz="1600" b="1">
              <a:solidFill>
                <a:srgbClr val="660033"/>
              </a:solidFill>
              <a:effectLst>
                <a:outerShdw blurRad="38100" dist="38100" dir="2700000" algn="tl">
                  <a:srgbClr val="000000"/>
                </a:outerShdw>
              </a:effectLst>
              <a:latin typeface="Arial" charset="0"/>
            </a:endParaRPr>
          </a:p>
          <a:p>
            <a:pPr marL="457200" indent="-457200"/>
            <a:endParaRPr lang="en-US" sz="1600" b="1">
              <a:solidFill>
                <a:srgbClr val="660033"/>
              </a:solidFill>
              <a:effectLst>
                <a:outerShdw blurRad="38100" dist="38100" dir="2700000" algn="tl">
                  <a:srgbClr val="000000"/>
                </a:outerShdw>
              </a:effectLst>
              <a:latin typeface="Arial" charset="0"/>
            </a:endParaRPr>
          </a:p>
          <a:p>
            <a:pPr marL="457200" indent="-457200"/>
            <a:r>
              <a:rPr lang="en-US" sz="1600" b="1">
                <a:solidFill>
                  <a:srgbClr val="0000FF"/>
                </a:solidFill>
                <a:effectLst>
                  <a:outerShdw blurRad="38100" dist="38100" dir="2700000" algn="tl">
                    <a:srgbClr val="000000"/>
                  </a:outerShdw>
                </a:effectLst>
                <a:latin typeface="Arial" charset="0"/>
              </a:rPr>
              <a:t>1. Rise of a water level from the bottom </a:t>
            </a:r>
          </a:p>
          <a:p>
            <a:pPr marL="457200" indent="-457200"/>
            <a:r>
              <a:rPr lang="en-US" sz="1600" b="1">
                <a:solidFill>
                  <a:srgbClr val="0000FF"/>
                </a:solidFill>
                <a:effectLst>
                  <a:outerShdw blurRad="38100" dist="38100" dir="2700000" algn="tl">
                    <a:srgbClr val="000000"/>
                  </a:outerShdw>
                </a:effectLst>
                <a:latin typeface="Arial" charset="0"/>
              </a:rPr>
              <a:t>chamber at  a bottom flooding.</a:t>
            </a:r>
            <a:endParaRPr lang="ru-RU" sz="1600" b="1">
              <a:solidFill>
                <a:srgbClr val="0000FF"/>
              </a:solidFill>
              <a:effectLst>
                <a:outerShdw blurRad="38100" dist="38100" dir="2700000" algn="tl">
                  <a:srgbClr val="000000"/>
                </a:outerShdw>
              </a:effectLst>
              <a:latin typeface="Arial" charset="0"/>
            </a:endParaRPr>
          </a:p>
          <a:p>
            <a:pPr marL="457200" indent="-457200"/>
            <a:endParaRPr lang="en-US" sz="1600" b="1">
              <a:solidFill>
                <a:srgbClr val="0000FF"/>
              </a:solidFill>
              <a:effectLst>
                <a:outerShdw blurRad="38100" dist="38100" dir="2700000" algn="tl">
                  <a:srgbClr val="000000"/>
                </a:outerShdw>
              </a:effectLst>
              <a:latin typeface="Arial" charset="0"/>
            </a:endParaRPr>
          </a:p>
          <a:p>
            <a:pPr marL="457200" indent="-457200"/>
            <a:r>
              <a:rPr lang="ru-RU" sz="1600" b="1">
                <a:solidFill>
                  <a:srgbClr val="0000FF"/>
                </a:solidFill>
                <a:effectLst>
                  <a:outerShdw blurRad="38100" dist="38100" dir="2700000" algn="tl">
                    <a:srgbClr val="000000"/>
                  </a:outerShdw>
                </a:effectLst>
                <a:latin typeface="Arial" charset="0"/>
              </a:rPr>
              <a:t>2. </a:t>
            </a:r>
            <a:r>
              <a:rPr lang="en-US" sz="1600" b="1">
                <a:solidFill>
                  <a:srgbClr val="0000FF"/>
                </a:solidFill>
                <a:effectLst>
                  <a:outerShdw blurRad="38100" dist="38100" dir="2700000" algn="tl">
                    <a:srgbClr val="000000"/>
                  </a:outerShdw>
                </a:effectLst>
                <a:latin typeface="Arial" charset="0"/>
              </a:rPr>
              <a:t>Passage of water through  a core from </a:t>
            </a:r>
          </a:p>
          <a:p>
            <a:pPr marL="457200" indent="-457200"/>
            <a:r>
              <a:rPr lang="en-US" sz="1600" b="1">
                <a:solidFill>
                  <a:srgbClr val="0000FF"/>
                </a:solidFill>
                <a:effectLst>
                  <a:outerShdw blurRad="38100" dist="38100" dir="2700000" algn="tl">
                    <a:srgbClr val="000000"/>
                  </a:outerShdw>
                </a:effectLst>
                <a:latin typeface="Arial" charset="0"/>
              </a:rPr>
              <a:t>the top chamber</a:t>
            </a:r>
            <a:r>
              <a:rPr lang="ru-RU" sz="1600" b="1">
                <a:solidFill>
                  <a:srgbClr val="0000FF"/>
                </a:solidFill>
                <a:effectLst>
                  <a:outerShdw blurRad="38100" dist="38100" dir="2700000" algn="tl">
                    <a:srgbClr val="000000"/>
                  </a:outerShdw>
                </a:effectLst>
                <a:latin typeface="Arial" charset="0"/>
              </a:rPr>
              <a:t> </a:t>
            </a:r>
            <a:r>
              <a:rPr lang="en-US" sz="1600" b="1">
                <a:solidFill>
                  <a:srgbClr val="0000FF"/>
                </a:solidFill>
                <a:effectLst>
                  <a:outerShdw blurRad="38100" dist="38100" dir="2700000" algn="tl">
                    <a:srgbClr val="000000"/>
                  </a:outerShdw>
                </a:effectLst>
                <a:latin typeface="Arial" charset="0"/>
              </a:rPr>
              <a:t>at a top flooding. </a:t>
            </a:r>
          </a:p>
          <a:p>
            <a:pPr marL="457200" indent="-457200"/>
            <a:endParaRPr lang="en-US" sz="1600" b="1">
              <a:solidFill>
                <a:srgbClr val="0000FF"/>
              </a:solidFill>
              <a:effectLst>
                <a:outerShdw blurRad="38100" dist="38100" dir="2700000" algn="tl">
                  <a:srgbClr val="000000"/>
                </a:outerShdw>
              </a:effectLst>
              <a:latin typeface="Arial" charset="0"/>
            </a:endParaRPr>
          </a:p>
          <a:p>
            <a:pPr marL="457200" indent="-457200"/>
            <a:r>
              <a:rPr lang="en-US" sz="1600" b="1">
                <a:effectLst>
                  <a:outerShdw blurRad="38100" dist="38100" dir="2700000" algn="tl">
                    <a:srgbClr val="FFFFFF"/>
                  </a:outerShdw>
                </a:effectLst>
                <a:latin typeface="Arial" charset="0"/>
              </a:rPr>
              <a:t>Water delivery from ECCS</a:t>
            </a:r>
            <a:r>
              <a:rPr lang="ru-RU" sz="1600" b="1">
                <a:effectLst>
                  <a:outerShdw blurRad="38100" dist="38100" dir="2700000" algn="tl">
                    <a:srgbClr val="FFFFFF"/>
                  </a:outerShdw>
                </a:effectLst>
                <a:latin typeface="Arial" charset="0"/>
              </a:rPr>
              <a:t> </a:t>
            </a:r>
            <a:endParaRPr lang="en-US" sz="1600" b="1">
              <a:effectLst>
                <a:outerShdw blurRad="38100" dist="38100" dir="2700000" algn="tl">
                  <a:srgbClr val="FFFFFF"/>
                </a:outerShdw>
              </a:effectLst>
              <a:latin typeface="Arial" charset="0"/>
            </a:endParaRPr>
          </a:p>
          <a:p>
            <a:pPr marL="457200" indent="-457200"/>
            <a:r>
              <a:rPr lang="en-US" sz="1600" b="1">
                <a:effectLst>
                  <a:outerShdw blurRad="38100" dist="38100" dir="2700000" algn="tl">
                    <a:srgbClr val="FFFFFF"/>
                  </a:outerShdw>
                </a:effectLst>
                <a:latin typeface="Arial" charset="0"/>
              </a:rPr>
              <a:t>simultaneously from top and bottom </a:t>
            </a:r>
          </a:p>
          <a:p>
            <a:pPr marL="457200" indent="-457200"/>
            <a:r>
              <a:rPr lang="en-US" sz="1600" b="1">
                <a:effectLst>
                  <a:outerShdw blurRad="38100" dist="38100" dir="2700000" algn="tl">
                    <a:srgbClr val="FFFFFF"/>
                  </a:outerShdw>
                </a:effectLst>
                <a:latin typeface="Arial" charset="0"/>
              </a:rPr>
              <a:t>allows to avoid a situation, when all </a:t>
            </a:r>
          </a:p>
          <a:p>
            <a:pPr marL="457200" indent="-457200"/>
            <a:r>
              <a:rPr lang="en-US" sz="1600" b="1">
                <a:effectLst>
                  <a:outerShdw blurRad="38100" dist="38100" dir="2700000" algn="tl">
                    <a:srgbClr val="FFFFFF"/>
                  </a:outerShdw>
                </a:effectLst>
                <a:latin typeface="Arial" charset="0"/>
              </a:rPr>
              <a:t>submitted water is carried away in a leak. </a:t>
            </a:r>
          </a:p>
          <a:p>
            <a:pPr marL="457200" indent="-457200"/>
            <a:r>
              <a:rPr lang="en-US" sz="1600" b="1">
                <a:effectLst>
                  <a:outerShdw blurRad="38100" dist="38100" dir="2700000" algn="tl">
                    <a:srgbClr val="FFFFFF"/>
                  </a:outerShdw>
                </a:effectLst>
                <a:latin typeface="Arial" charset="0"/>
              </a:rPr>
              <a:t>Water delivery from top allows </a:t>
            </a:r>
          </a:p>
          <a:p>
            <a:pPr marL="457200" indent="-457200"/>
            <a:r>
              <a:rPr lang="en-US" sz="1600" b="1">
                <a:effectLst>
                  <a:outerShdw blurRad="38100" dist="38100" dir="2700000" algn="tl">
                    <a:srgbClr val="FFFFFF"/>
                  </a:outerShdw>
                </a:effectLst>
                <a:latin typeface="Arial" charset="0"/>
              </a:rPr>
              <a:t>to organize cooling earlier, than at water </a:t>
            </a:r>
          </a:p>
          <a:p>
            <a:pPr marL="457200" indent="-457200"/>
            <a:r>
              <a:rPr lang="en-US" sz="1600" b="1">
                <a:effectLst>
                  <a:outerShdw blurRad="38100" dist="38100" dir="2700000" algn="tl">
                    <a:srgbClr val="FFFFFF"/>
                  </a:outerShdw>
                </a:effectLst>
                <a:latin typeface="Arial" charset="0"/>
              </a:rPr>
              <a:t>delivery from bottom.</a:t>
            </a:r>
          </a:p>
        </p:txBody>
      </p:sp>
      <p:sp>
        <p:nvSpPr>
          <p:cNvPr id="528393" name="Rectangle 9"/>
          <p:cNvSpPr>
            <a:spLocks noChangeArrowheads="1"/>
          </p:cNvSpPr>
          <p:nvPr/>
        </p:nvSpPr>
        <p:spPr bwMode="auto">
          <a:xfrm>
            <a:off x="142875" y="4359275"/>
            <a:ext cx="46450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a:solidFill>
                  <a:srgbClr val="333399"/>
                </a:solidFill>
                <a:effectLst>
                  <a:outerShdw blurRad="38100" dist="38100" dir="2700000" algn="tl">
                    <a:srgbClr val="000000"/>
                  </a:outerShdw>
                </a:effectLst>
                <a:latin typeface="Arial" charset="0"/>
              </a:rPr>
              <a:t>The scheme of a flooding of core of WWER-1000 by two pumps of low pressure.</a:t>
            </a:r>
            <a:endParaRPr lang="en-US" sz="1600">
              <a:solidFill>
                <a:srgbClr val="333399"/>
              </a:solidFill>
              <a:latin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Text Box 2"/>
          <p:cNvSpPr txBox="1">
            <a:spLocks noChangeArrowheads="1"/>
          </p:cNvSpPr>
          <p:nvPr/>
        </p:nvSpPr>
        <p:spPr bwMode="auto">
          <a:xfrm>
            <a:off x="1116013" y="225425"/>
            <a:ext cx="10588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a:solidFill>
                  <a:srgbClr val="009999"/>
                </a:solidFill>
                <a:effectLst>
                  <a:outerShdw blurRad="38100" dist="38100" dir="2700000" algn="tl">
                    <a:srgbClr val="000000"/>
                  </a:outerShdw>
                </a:effectLst>
                <a:latin typeface="Arial" charset="0"/>
                <a:cs typeface="Arial" charset="0"/>
              </a:rPr>
              <a:t>2</a:t>
            </a:r>
            <a:r>
              <a:rPr lang="ru-RU" sz="2000" b="1">
                <a:solidFill>
                  <a:srgbClr val="009999"/>
                </a:solidFill>
                <a:effectLst>
                  <a:outerShdw blurRad="38100" dist="38100" dir="2700000" algn="tl">
                    <a:srgbClr val="000000"/>
                  </a:outerShdw>
                </a:effectLst>
                <a:latin typeface="Arial" charset="0"/>
                <a:cs typeface="Arial" charset="0"/>
              </a:rPr>
              <a:t>. </a:t>
            </a:r>
            <a:r>
              <a:rPr lang="en-US" sz="2000" b="1">
                <a:solidFill>
                  <a:srgbClr val="009999"/>
                </a:solidFill>
                <a:effectLst>
                  <a:outerShdw blurRad="38100" dist="38100" dir="2700000" algn="tl">
                    <a:srgbClr val="000000"/>
                  </a:outerShdw>
                </a:effectLst>
                <a:latin typeface="Arial" charset="0"/>
                <a:cs typeface="Arial" charset="0"/>
              </a:rPr>
              <a:t>PWR</a:t>
            </a:r>
            <a:endParaRPr lang="ru-RU" sz="2000" b="1">
              <a:solidFill>
                <a:srgbClr val="009999"/>
              </a:solidFill>
              <a:effectLst>
                <a:outerShdw blurRad="38100" dist="38100" dir="2700000" algn="tl">
                  <a:srgbClr val="000000"/>
                </a:outerShdw>
              </a:effectLst>
              <a:latin typeface="Arial" charset="0"/>
              <a:cs typeface="Arial" charset="0"/>
            </a:endParaRPr>
          </a:p>
        </p:txBody>
      </p:sp>
      <p:pic>
        <p:nvPicPr>
          <p:cNvPr id="5304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692150"/>
            <a:ext cx="4967288"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0436" name="Rectangle 4"/>
          <p:cNvSpPr>
            <a:spLocks noChangeArrowheads="1"/>
          </p:cNvSpPr>
          <p:nvPr/>
        </p:nvSpPr>
        <p:spPr bwMode="auto">
          <a:xfrm>
            <a:off x="5038725" y="657225"/>
            <a:ext cx="4105275" cy="400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457200" indent="-457200"/>
            <a:r>
              <a:rPr lang="en-GB" sz="1600" b="1">
                <a:solidFill>
                  <a:srgbClr val="660033"/>
                </a:solidFill>
                <a:effectLst>
                  <a:outerShdw blurRad="38100" dist="38100" dir="2700000" algn="tl">
                    <a:srgbClr val="000000"/>
                  </a:outerShdw>
                </a:effectLst>
                <a:latin typeface="Arial" charset="0"/>
              </a:rPr>
              <a:t>There are two possibilities for top quenching occurrence: </a:t>
            </a:r>
          </a:p>
          <a:p>
            <a:pPr marL="457200" indent="-457200"/>
            <a:endParaRPr lang="en-GB" sz="1600" b="1">
              <a:solidFill>
                <a:srgbClr val="660033"/>
              </a:solidFill>
              <a:effectLst>
                <a:outerShdw blurRad="38100" dist="38100" dir="2700000" algn="tl">
                  <a:srgbClr val="000000"/>
                </a:outerShdw>
              </a:effectLst>
              <a:latin typeface="Arial" charset="0"/>
            </a:endParaRPr>
          </a:p>
          <a:p>
            <a:pPr marL="457200" indent="-457200"/>
            <a:r>
              <a:rPr lang="en-GB" sz="1600" b="1">
                <a:solidFill>
                  <a:srgbClr val="0000FF"/>
                </a:solidFill>
                <a:effectLst>
                  <a:outerShdw blurRad="38100" dist="38100" dir="2700000" algn="tl">
                    <a:srgbClr val="000000"/>
                  </a:outerShdw>
                </a:effectLst>
                <a:latin typeface="Arial" charset="0"/>
              </a:rPr>
              <a:t>1. In case of severe accident, the steam in steam generator tubes can condensate and water thus produced can return to the core via the hot leg. </a:t>
            </a:r>
          </a:p>
          <a:p>
            <a:pPr marL="457200" indent="-457200"/>
            <a:endParaRPr lang="en-GB" sz="1600" b="1">
              <a:solidFill>
                <a:srgbClr val="0000FF"/>
              </a:solidFill>
              <a:effectLst>
                <a:outerShdw blurRad="38100" dist="38100" dir="2700000" algn="tl">
                  <a:srgbClr val="000000"/>
                </a:outerShdw>
              </a:effectLst>
              <a:latin typeface="Arial" charset="0"/>
            </a:endParaRPr>
          </a:p>
          <a:p>
            <a:pPr marL="457200" indent="-457200"/>
            <a:r>
              <a:rPr lang="en-GB" sz="1600" b="1">
                <a:solidFill>
                  <a:srgbClr val="0000FF"/>
                </a:solidFill>
                <a:effectLst>
                  <a:outerShdw blurRad="38100" dist="38100" dir="2700000" algn="tl">
                    <a:srgbClr val="000000"/>
                  </a:outerShdw>
                </a:effectLst>
                <a:latin typeface="Arial" charset="0"/>
              </a:rPr>
              <a:t>2. When the injection point of safety injection system is located on the hot leg, one can expect that a part of the injected water rate can directly go to the core through the nozzle of the hot leg.</a:t>
            </a:r>
          </a:p>
          <a:p>
            <a:pPr marL="457200" indent="-457200"/>
            <a:endParaRPr lang="en-US" sz="1600" b="1">
              <a:solidFill>
                <a:srgbClr val="0000FF"/>
              </a:solidFill>
              <a:effectLst>
                <a:outerShdw blurRad="38100" dist="38100" dir="2700000" algn="tl">
                  <a:srgbClr val="000000"/>
                </a:outerShdw>
              </a:effectLst>
              <a:latin typeface="Arial" charset="0"/>
              <a:cs typeface="Arial" charset="0"/>
            </a:endParaRPr>
          </a:p>
        </p:txBody>
      </p:sp>
      <p:sp>
        <p:nvSpPr>
          <p:cNvPr id="530437" name="Rectangle 5"/>
          <p:cNvSpPr>
            <a:spLocks noChangeArrowheads="1"/>
          </p:cNvSpPr>
          <p:nvPr/>
        </p:nvSpPr>
        <p:spPr bwMode="auto">
          <a:xfrm>
            <a:off x="215900" y="5624513"/>
            <a:ext cx="84978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tabLst>
                <a:tab pos="-68263" algn="r"/>
                <a:tab pos="2636838" algn="ctr"/>
              </a:tabLst>
            </a:pPr>
            <a:r>
              <a:rPr lang="ru-RU" sz="1200" b="1">
                <a:latin typeface="Arial" charset="0"/>
                <a:cs typeface="Arial" charset="0"/>
              </a:rPr>
              <a:t>(</a:t>
            </a:r>
            <a:r>
              <a:rPr lang="en-US" sz="1200" b="1">
                <a:latin typeface="Arial" charset="0"/>
              </a:rPr>
              <a:t>Top Flooding Modeling With MAAP4 Code. Estelle Brunet-Thibault, Serge Marguet, EDF Electricite, de France.</a:t>
            </a:r>
            <a:r>
              <a:rPr lang="ru-RU"/>
              <a:t> </a:t>
            </a:r>
            <a:r>
              <a:rPr lang="en-US" sz="1200" b="1">
                <a:latin typeface="Arial" charset="0"/>
                <a:ea typeface="Times New Roman" pitchFamily="18" charset="0"/>
                <a:cs typeface="Arial" charset="0"/>
              </a:rPr>
              <a:t>International Conference</a:t>
            </a:r>
            <a:r>
              <a:rPr lang="ru-RU" sz="1200" b="1">
                <a:latin typeface="Arial" charset="0"/>
                <a:cs typeface="Arial" charset="0"/>
              </a:rPr>
              <a:t> </a:t>
            </a:r>
            <a:r>
              <a:rPr lang="en-US" sz="1200" b="1">
                <a:latin typeface="Arial" charset="0"/>
                <a:cs typeface="Times New Roman" pitchFamily="18" charset="0"/>
              </a:rPr>
              <a:t>Nuclear Energy for New Europe 2006,</a:t>
            </a:r>
            <a:endParaRPr lang="ru-RU" sz="1200" b="1">
              <a:latin typeface="Arial" charset="0"/>
              <a:cs typeface="Times New Roman" pitchFamily="18" charset="0"/>
            </a:endParaRPr>
          </a:p>
          <a:p>
            <a:pPr algn="ctr">
              <a:tabLst>
                <a:tab pos="-68263" algn="r"/>
                <a:tab pos="2636838" algn="ctr"/>
              </a:tabLst>
            </a:pPr>
            <a:r>
              <a:rPr lang="en-US" sz="1200" b="1">
                <a:latin typeface="Arial" charset="0"/>
                <a:cs typeface="Times New Roman" pitchFamily="18" charset="0"/>
              </a:rPr>
              <a:t>Portorož, Slovenia, September 18-21, 2006</a:t>
            </a:r>
            <a:r>
              <a:rPr lang="ru-RU" sz="1200" b="1">
                <a:latin typeface="Arial" charset="0"/>
                <a:cs typeface="Arial" charset="0"/>
              </a:rPr>
              <a:t>)</a:t>
            </a:r>
            <a:endParaRPr lang="en-US" sz="1200" b="1">
              <a:latin typeface="Arial" charset="0"/>
              <a:cs typeface="Arial" charset="0"/>
            </a:endParaRPr>
          </a:p>
        </p:txBody>
      </p:sp>
      <p:sp>
        <p:nvSpPr>
          <p:cNvPr id="530439" name="Rectangle 7"/>
          <p:cNvSpPr>
            <a:spLocks noChangeArrowheads="1"/>
          </p:cNvSpPr>
          <p:nvPr/>
        </p:nvSpPr>
        <p:spPr bwMode="auto">
          <a:xfrm>
            <a:off x="142875" y="4724400"/>
            <a:ext cx="46450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a:solidFill>
                  <a:srgbClr val="333399"/>
                </a:solidFill>
                <a:effectLst>
                  <a:outerShdw blurRad="38100" dist="38100" dir="2700000" algn="tl">
                    <a:srgbClr val="000000"/>
                  </a:outerShdw>
                </a:effectLst>
                <a:latin typeface="Arial" charset="0"/>
              </a:rPr>
              <a:t>The scheme of a flooding of core of PWR </a:t>
            </a:r>
            <a:r>
              <a:rPr lang="en-GB" sz="1600" b="1">
                <a:solidFill>
                  <a:srgbClr val="333399"/>
                </a:solidFill>
                <a:effectLst>
                  <a:outerShdw blurRad="38100" dist="38100" dir="2700000" algn="tl">
                    <a:srgbClr val="000000"/>
                  </a:outerShdw>
                </a:effectLst>
                <a:latin typeface="Arial" charset="0"/>
              </a:rPr>
              <a:t>in case of severe accident</a:t>
            </a:r>
            <a:r>
              <a:rPr lang="en-US" sz="1600" b="1">
                <a:solidFill>
                  <a:srgbClr val="333399"/>
                </a:solidFill>
                <a:effectLst>
                  <a:outerShdw blurRad="38100" dist="38100" dir="2700000" algn="tl">
                    <a:srgbClr val="000000"/>
                  </a:outerShdw>
                </a:effectLst>
                <a:latin typeface="Arial" charset="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p:cNvSpPr>
            <a:spLocks noChangeArrowheads="1"/>
          </p:cNvSpPr>
          <p:nvPr/>
        </p:nvSpPr>
        <p:spPr bwMode="auto">
          <a:xfrm>
            <a:off x="250825" y="765175"/>
            <a:ext cx="8642350" cy="504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50000"/>
              </a:lnSpc>
            </a:pPr>
            <a:endParaRPr lang="en-US" b="1">
              <a:solidFill>
                <a:srgbClr val="0000FF"/>
              </a:solidFill>
              <a:effectLst>
                <a:outerShdw blurRad="38100" dist="38100" dir="2700000" algn="tl">
                  <a:srgbClr val="000000"/>
                </a:outerShdw>
              </a:effectLst>
              <a:latin typeface="Arial" charset="0"/>
            </a:endParaRPr>
          </a:p>
          <a:p>
            <a:pPr>
              <a:lnSpc>
                <a:spcPct val="150000"/>
              </a:lnSpc>
            </a:pPr>
            <a:r>
              <a:rPr lang="en-US" b="1">
                <a:solidFill>
                  <a:srgbClr val="0000FF"/>
                </a:solidFill>
                <a:effectLst>
                  <a:outerShdw blurRad="38100" dist="38100" dir="2700000" algn="tl">
                    <a:srgbClr val="000000"/>
                  </a:outerShdw>
                </a:effectLst>
                <a:latin typeface="Arial" charset="0"/>
              </a:rPr>
              <a:t>1. Difficult character of movement of front of cooling of test bundles in experiments SF1 and SF2 at a top flooding was observed</a:t>
            </a:r>
            <a:r>
              <a:rPr lang="en-GB" b="1">
                <a:solidFill>
                  <a:srgbClr val="0000FF"/>
                </a:solidFill>
                <a:effectLst>
                  <a:outerShdw blurRad="38100" dist="38100" dir="2700000" algn="tl">
                    <a:srgbClr val="000000"/>
                  </a:outerShdw>
                </a:effectLst>
                <a:latin typeface="Arial" charset="0"/>
              </a:rPr>
              <a:t>.</a:t>
            </a:r>
            <a:endParaRPr lang="ru-RU" b="1">
              <a:solidFill>
                <a:srgbClr val="0000FF"/>
              </a:solidFill>
              <a:effectLst>
                <a:outerShdw blurRad="38100" dist="38100" dir="2700000" algn="tl">
                  <a:srgbClr val="000000"/>
                </a:outerShdw>
              </a:effectLst>
              <a:latin typeface="Arial" charset="0"/>
            </a:endParaRPr>
          </a:p>
          <a:p>
            <a:pPr>
              <a:lnSpc>
                <a:spcPct val="150000"/>
              </a:lnSpc>
            </a:pPr>
            <a:endParaRPr lang="en-GB" b="1">
              <a:solidFill>
                <a:srgbClr val="0000FF"/>
              </a:solidFill>
              <a:effectLst>
                <a:outerShdw blurRad="38100" dist="38100" dir="2700000" algn="tl">
                  <a:srgbClr val="000000"/>
                </a:outerShdw>
              </a:effectLst>
              <a:latin typeface="Arial" charset="0"/>
            </a:endParaRPr>
          </a:p>
          <a:p>
            <a:pPr>
              <a:lnSpc>
                <a:spcPct val="150000"/>
              </a:lnSpc>
            </a:pPr>
            <a:r>
              <a:rPr lang="en-GB" b="1">
                <a:solidFill>
                  <a:srgbClr val="660033"/>
                </a:solidFill>
                <a:effectLst>
                  <a:outerShdw blurRad="38100" dist="38100" dir="2700000" algn="tl">
                    <a:srgbClr val="000000"/>
                  </a:outerShdw>
                </a:effectLst>
                <a:latin typeface="Arial" charset="0"/>
              </a:rPr>
              <a:t>2. </a:t>
            </a:r>
            <a:r>
              <a:rPr lang="en-US" b="1">
                <a:solidFill>
                  <a:srgbClr val="660033"/>
                </a:solidFill>
                <a:effectLst>
                  <a:outerShdw blurRad="38100" dist="38100" dir="2700000" algn="tl">
                    <a:srgbClr val="000000"/>
                  </a:outerShdw>
                </a:effectLst>
                <a:latin typeface="Arial" charset="0"/>
              </a:rPr>
              <a:t>Process of degradation of constructional elements of bundle happened in experiment SF1 and absence of zones of destruction </a:t>
            </a:r>
            <a:r>
              <a:rPr lang="ru-RU" b="1">
                <a:solidFill>
                  <a:srgbClr val="660033"/>
                </a:solidFill>
                <a:effectLst>
                  <a:outerShdw blurRad="38100" dist="38100" dir="2700000" algn="tl">
                    <a:srgbClr val="000000"/>
                  </a:outerShdw>
                </a:effectLst>
                <a:latin typeface="Arial" charset="0"/>
              </a:rPr>
              <a:t>(</a:t>
            </a:r>
            <a:r>
              <a:rPr lang="en-US" b="1">
                <a:solidFill>
                  <a:srgbClr val="660033"/>
                </a:solidFill>
                <a:effectLst>
                  <a:outerShdw blurRad="38100" dist="38100" dir="2700000" algn="tl">
                    <a:srgbClr val="000000"/>
                  </a:outerShdw>
                </a:effectLst>
                <a:latin typeface="Arial" charset="0"/>
              </a:rPr>
              <a:t>debris</a:t>
            </a:r>
            <a:r>
              <a:rPr lang="ru-RU" b="1">
                <a:solidFill>
                  <a:srgbClr val="660033"/>
                </a:solidFill>
                <a:effectLst>
                  <a:outerShdw blurRad="38100" dist="38100" dir="2700000" algn="tl">
                    <a:srgbClr val="000000"/>
                  </a:outerShdw>
                </a:effectLst>
                <a:latin typeface="Arial" charset="0"/>
              </a:rPr>
              <a:t>) </a:t>
            </a:r>
            <a:r>
              <a:rPr lang="en-US" b="1">
                <a:solidFill>
                  <a:srgbClr val="660033"/>
                </a:solidFill>
                <a:effectLst>
                  <a:outerShdw blurRad="38100" dist="38100" dir="2700000" algn="tl">
                    <a:srgbClr val="000000"/>
                  </a:outerShdw>
                </a:effectLst>
                <a:latin typeface="Arial" charset="0"/>
              </a:rPr>
              <a:t>pellets are caused by presence of a skeleton of heaters of rods</a:t>
            </a:r>
            <a:r>
              <a:rPr lang="en-GB" b="1">
                <a:solidFill>
                  <a:srgbClr val="660033"/>
                </a:solidFill>
                <a:effectLst>
                  <a:outerShdw blurRad="38100" dist="38100" dir="2700000" algn="tl">
                    <a:srgbClr val="000000"/>
                  </a:outerShdw>
                </a:effectLst>
                <a:latin typeface="Arial" charset="0"/>
              </a:rPr>
              <a:t>.</a:t>
            </a:r>
          </a:p>
          <a:p>
            <a:pPr>
              <a:lnSpc>
                <a:spcPct val="150000"/>
              </a:lnSpc>
            </a:pPr>
            <a:endParaRPr lang="en-US" b="1">
              <a:solidFill>
                <a:schemeClr val="tx2"/>
              </a:solidFill>
              <a:effectLst>
                <a:outerShdw blurRad="38100" dist="38100" dir="2700000" algn="tl">
                  <a:srgbClr val="000000"/>
                </a:outerShdw>
              </a:effectLst>
              <a:latin typeface="Arial" charset="0"/>
            </a:endParaRPr>
          </a:p>
          <a:p>
            <a:pPr>
              <a:lnSpc>
                <a:spcPct val="150000"/>
              </a:lnSpc>
            </a:pPr>
            <a:r>
              <a:rPr lang="en-US" b="1">
                <a:solidFill>
                  <a:schemeClr val="tx2"/>
                </a:solidFill>
                <a:effectLst>
                  <a:outerShdw blurRad="38100" dist="38100" dir="2700000" algn="tl">
                    <a:srgbClr val="000000"/>
                  </a:outerShdw>
                </a:effectLst>
                <a:latin typeface="Arial" charset="0"/>
              </a:rPr>
              <a:t>3. The received results have shown on necessity of carrying out of the additional researches, allowing to estimate character of cooling of assembly at a top flooding before its degradation (</a:t>
            </a:r>
            <a:r>
              <a:rPr lang="en-US" b="1">
                <a:solidFill>
                  <a:schemeClr val="folHlink"/>
                </a:solidFill>
                <a:effectLst>
                  <a:outerShdw blurRad="38100" dist="38100" dir="2700000" algn="tl">
                    <a:srgbClr val="000000"/>
                  </a:outerShdw>
                </a:effectLst>
                <a:latin typeface="Arial" charset="0"/>
              </a:rPr>
              <a:t>SF3 experiment</a:t>
            </a:r>
            <a:r>
              <a:rPr lang="en-US" b="1">
                <a:solidFill>
                  <a:schemeClr val="tx2"/>
                </a:solidFill>
                <a:effectLst>
                  <a:outerShdw blurRad="38100" dist="38100" dir="2700000" algn="tl">
                    <a:srgbClr val="000000"/>
                  </a:outerShdw>
                </a:effectLst>
                <a:latin typeface="Arial" charset="0"/>
              </a:rPr>
              <a:t>) and in conditions of formation of zones of destruction pellets (</a:t>
            </a:r>
            <a:r>
              <a:rPr lang="en-US" b="1">
                <a:solidFill>
                  <a:schemeClr val="folHlink"/>
                </a:solidFill>
                <a:effectLst>
                  <a:outerShdw blurRad="38100" dist="38100" dir="2700000" algn="tl">
                    <a:srgbClr val="000000"/>
                  </a:outerShdw>
                </a:effectLst>
                <a:latin typeface="Arial" charset="0"/>
              </a:rPr>
              <a:t>debris, SF4 experiment</a:t>
            </a:r>
            <a:r>
              <a:rPr lang="en-US" b="1">
                <a:solidFill>
                  <a:schemeClr val="tx2"/>
                </a:solidFill>
                <a:effectLst>
                  <a:outerShdw blurRad="38100" dist="38100" dir="2700000" algn="tl">
                    <a:srgbClr val="000000"/>
                  </a:outerShdw>
                </a:effectLst>
                <a:latin typeface="Arial" charset="0"/>
              </a:rPr>
              <a:t>)</a:t>
            </a:r>
            <a:r>
              <a:rPr lang="en-US" b="1">
                <a:solidFill>
                  <a:srgbClr val="006600"/>
                </a:solidFill>
                <a:effectLst>
                  <a:outerShdw blurRad="38100" dist="38100" dir="2700000" algn="tl">
                    <a:srgbClr val="000000"/>
                  </a:outerShdw>
                </a:effectLst>
                <a:latin typeface="Arial" charset="0"/>
              </a:rPr>
              <a:t>.</a:t>
            </a:r>
            <a:endParaRPr lang="ru-RU" b="1">
              <a:solidFill>
                <a:srgbClr val="006600"/>
              </a:solidFill>
              <a:effectLst>
                <a:outerShdw blurRad="38100" dist="38100" dir="2700000" algn="tl">
                  <a:srgbClr val="000000"/>
                </a:outerShdw>
              </a:effectLst>
              <a:latin typeface="Arial" charset="0"/>
            </a:endParaRPr>
          </a:p>
        </p:txBody>
      </p:sp>
      <p:sp>
        <p:nvSpPr>
          <p:cNvPr id="531459" name="Rectangle 3"/>
          <p:cNvSpPr>
            <a:spLocks noChangeArrowheads="1"/>
          </p:cNvSpPr>
          <p:nvPr/>
        </p:nvSpPr>
        <p:spPr bwMode="auto">
          <a:xfrm>
            <a:off x="395288" y="152400"/>
            <a:ext cx="8229600" cy="61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2000" b="1">
                <a:solidFill>
                  <a:srgbClr val="333399"/>
                </a:solidFill>
                <a:effectLst>
                  <a:outerShdw blurRad="38100" dist="38100" dir="2700000" algn="tl">
                    <a:srgbClr val="000000"/>
                  </a:outerShdw>
                </a:effectLst>
                <a:latin typeface="Arial" charset="0"/>
              </a:rPr>
              <a:t>Some conclusions by results of the analysis </a:t>
            </a:r>
            <a:br>
              <a:rPr lang="en-US" sz="2000" b="1">
                <a:solidFill>
                  <a:srgbClr val="333399"/>
                </a:solidFill>
                <a:effectLst>
                  <a:outerShdw blurRad="38100" dist="38100" dir="2700000" algn="tl">
                    <a:srgbClr val="000000"/>
                  </a:outerShdw>
                </a:effectLst>
                <a:latin typeface="Arial" charset="0"/>
              </a:rPr>
            </a:br>
            <a:r>
              <a:rPr lang="en-US" sz="2000" b="1">
                <a:solidFill>
                  <a:srgbClr val="333399"/>
                </a:solidFill>
                <a:effectLst>
                  <a:outerShdw blurRad="38100" dist="38100" dir="2700000" algn="tl">
                    <a:srgbClr val="000000"/>
                  </a:outerShdw>
                </a:effectLst>
                <a:latin typeface="Arial" charset="0"/>
              </a:rPr>
              <a:t>of PARAMETER SF1, SF2 experiments</a:t>
            </a:r>
            <a:endParaRPr lang="ru-RU" sz="2000" b="1">
              <a:solidFill>
                <a:srgbClr val="333399"/>
              </a:solidFill>
              <a:effectLst>
                <a:outerShdw blurRad="38100" dist="38100" dir="2700000" algn="tl">
                  <a:srgbClr val="000000"/>
                </a:outerShdw>
              </a:effectLst>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9" name="Rectangle 7"/>
          <p:cNvSpPr>
            <a:spLocks noChangeArrowheads="1"/>
          </p:cNvSpPr>
          <p:nvPr/>
        </p:nvSpPr>
        <p:spPr bwMode="auto">
          <a:xfrm>
            <a:off x="395288" y="152400"/>
            <a:ext cx="8229600" cy="61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2400" b="1">
                <a:solidFill>
                  <a:srgbClr val="333399"/>
                </a:solidFill>
                <a:effectLst>
                  <a:outerShdw blurRad="38100" dist="38100" dir="2700000" algn="tl">
                    <a:srgbClr val="000000"/>
                  </a:outerShdw>
                </a:effectLst>
                <a:latin typeface="Arial" charset="0"/>
              </a:rPr>
              <a:t>Scope of Activities</a:t>
            </a:r>
            <a:endParaRPr lang="ru-RU" sz="2400" b="1">
              <a:solidFill>
                <a:srgbClr val="333399"/>
              </a:solidFill>
              <a:effectLst>
                <a:outerShdw blurRad="38100" dist="38100" dir="2700000" algn="tl">
                  <a:srgbClr val="000000"/>
                </a:outerShdw>
              </a:effectLst>
              <a:latin typeface="Arial" charset="0"/>
            </a:endParaRPr>
          </a:p>
        </p:txBody>
      </p:sp>
      <p:sp>
        <p:nvSpPr>
          <p:cNvPr id="443401" name="Text Box 9"/>
          <p:cNvSpPr txBox="1">
            <a:spLocks noChangeArrowheads="1"/>
          </p:cNvSpPr>
          <p:nvPr/>
        </p:nvSpPr>
        <p:spPr bwMode="auto">
          <a:xfrm>
            <a:off x="215900" y="728663"/>
            <a:ext cx="788035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r>
              <a:rPr lang="en-US" sz="1800" b="1">
                <a:solidFill>
                  <a:srgbClr val="006666"/>
                </a:solidFill>
                <a:latin typeface="Arial" charset="0"/>
              </a:rPr>
              <a:t>The activities of the Project include preparation and performing of two </a:t>
            </a:r>
          </a:p>
          <a:p>
            <a:r>
              <a:rPr lang="en-US" sz="1800" b="1">
                <a:solidFill>
                  <a:srgbClr val="006666"/>
                </a:solidFill>
                <a:latin typeface="Arial" charset="0"/>
              </a:rPr>
              <a:t>experiments at PARAMETER test facility on studying the two fuel </a:t>
            </a:r>
          </a:p>
          <a:p>
            <a:r>
              <a:rPr lang="en-US" sz="1800" b="1">
                <a:solidFill>
                  <a:srgbClr val="006666"/>
                </a:solidFill>
                <a:latin typeface="Arial" charset="0"/>
              </a:rPr>
              <a:t>assemblies (FA) of WWER-1000:</a:t>
            </a:r>
          </a:p>
          <a:p>
            <a:endParaRPr lang="en-US" sz="1800" b="1">
              <a:solidFill>
                <a:srgbClr val="006666"/>
              </a:solidFill>
              <a:latin typeface="Arial" charset="0"/>
            </a:endParaRPr>
          </a:p>
          <a:p>
            <a:pPr>
              <a:buFontTx/>
              <a:buAutoNum type="arabicPeriod"/>
            </a:pPr>
            <a:r>
              <a:rPr lang="en-US" sz="1800" b="1">
                <a:solidFill>
                  <a:srgbClr val="990033"/>
                </a:solidFill>
                <a:latin typeface="Arial" charset="0"/>
              </a:rPr>
              <a:t>with 18 heated fuel rods and central unheated rod </a:t>
            </a:r>
          </a:p>
          <a:p>
            <a:r>
              <a:rPr lang="en-US" sz="1800" b="1">
                <a:solidFill>
                  <a:srgbClr val="0000FF"/>
                </a:solidFill>
                <a:latin typeface="Arial" charset="0"/>
              </a:rPr>
              <a:t>       (PARAMETER-SF3 experiment);</a:t>
            </a:r>
          </a:p>
          <a:p>
            <a:endParaRPr lang="en-US" sz="1800" b="1">
              <a:solidFill>
                <a:srgbClr val="0000FF"/>
              </a:solidFill>
              <a:latin typeface="Arial" charset="0"/>
            </a:endParaRPr>
          </a:p>
          <a:p>
            <a:r>
              <a:rPr lang="en-US" sz="1800" b="1">
                <a:solidFill>
                  <a:srgbClr val="0000FF"/>
                </a:solidFill>
                <a:latin typeface="Arial" charset="0"/>
              </a:rPr>
              <a:t>In experiment SF3</a:t>
            </a:r>
            <a:r>
              <a:rPr lang="en-US" sz="1800" b="1">
                <a:solidFill>
                  <a:srgbClr val="006666"/>
                </a:solidFill>
                <a:latin typeface="Arial" charset="0"/>
              </a:rPr>
              <a:t> the FA maximum </a:t>
            </a:r>
            <a:endParaRPr lang="ru-RU" sz="1800" b="1">
              <a:solidFill>
                <a:srgbClr val="006666"/>
              </a:solidFill>
              <a:latin typeface="Arial" charset="0"/>
            </a:endParaRPr>
          </a:p>
          <a:p>
            <a:r>
              <a:rPr lang="en-US" sz="1800" b="1">
                <a:solidFill>
                  <a:srgbClr val="006666"/>
                </a:solidFill>
                <a:latin typeface="Arial" charset="0"/>
              </a:rPr>
              <a:t>temperature before flooding is no more </a:t>
            </a:r>
          </a:p>
          <a:p>
            <a:r>
              <a:rPr lang="en-US" sz="1800" b="1">
                <a:solidFill>
                  <a:srgbClr val="006666"/>
                </a:solidFill>
                <a:latin typeface="Arial" charset="0"/>
              </a:rPr>
              <a:t>than 1600 </a:t>
            </a:r>
            <a:r>
              <a:rPr lang="en-US" sz="1800" b="1">
                <a:solidFill>
                  <a:srgbClr val="006666"/>
                </a:solidFill>
                <a:latin typeface="Arial" charset="0"/>
                <a:cs typeface="Arial" charset="0"/>
              </a:rPr>
              <a:t>°C, water flow rate of top </a:t>
            </a:r>
            <a:endParaRPr lang="ru-RU" sz="1800" b="1">
              <a:solidFill>
                <a:srgbClr val="006666"/>
              </a:solidFill>
              <a:latin typeface="Arial" charset="0"/>
              <a:cs typeface="Arial" charset="0"/>
            </a:endParaRPr>
          </a:p>
          <a:p>
            <a:r>
              <a:rPr lang="en-US" sz="1800" b="1">
                <a:solidFill>
                  <a:srgbClr val="006666"/>
                </a:solidFill>
                <a:latin typeface="Arial" charset="0"/>
                <a:cs typeface="Arial" charset="0"/>
              </a:rPr>
              <a:t>flooding is 40 g/s, all the rest of time </a:t>
            </a:r>
            <a:endParaRPr lang="ru-RU" sz="1800" b="1">
              <a:solidFill>
                <a:srgbClr val="006666"/>
              </a:solidFill>
              <a:latin typeface="Arial" charset="0"/>
              <a:cs typeface="Arial" charset="0"/>
            </a:endParaRPr>
          </a:p>
          <a:p>
            <a:r>
              <a:rPr lang="en-US" sz="1800" b="1">
                <a:solidFill>
                  <a:srgbClr val="006666"/>
                </a:solidFill>
                <a:latin typeface="Arial" charset="0"/>
                <a:cs typeface="Arial" charset="0"/>
              </a:rPr>
              <a:t>and temperature parameters are similar </a:t>
            </a:r>
            <a:endParaRPr lang="ru-RU" sz="1800" b="1">
              <a:solidFill>
                <a:srgbClr val="006666"/>
              </a:solidFill>
              <a:latin typeface="Arial" charset="0"/>
              <a:cs typeface="Arial" charset="0"/>
            </a:endParaRPr>
          </a:p>
          <a:p>
            <a:r>
              <a:rPr lang="en-US" sz="1800" b="1">
                <a:solidFill>
                  <a:srgbClr val="006666"/>
                </a:solidFill>
                <a:latin typeface="Arial" charset="0"/>
                <a:cs typeface="Arial" charset="0"/>
              </a:rPr>
              <a:t>to those in the experiment </a:t>
            </a:r>
            <a:r>
              <a:rPr lang="en-US" sz="1800" b="1">
                <a:solidFill>
                  <a:srgbClr val="0000FF"/>
                </a:solidFill>
                <a:latin typeface="Arial" charset="0"/>
                <a:cs typeface="Arial" charset="0"/>
              </a:rPr>
              <a:t>QUENCH-06</a:t>
            </a:r>
            <a:r>
              <a:rPr lang="en-US" sz="1800" b="1">
                <a:solidFill>
                  <a:srgbClr val="006666"/>
                </a:solidFill>
                <a:latin typeface="Arial" charset="0"/>
                <a:cs typeface="Arial" charset="0"/>
              </a:rPr>
              <a:t>.</a:t>
            </a:r>
          </a:p>
          <a:p>
            <a:endParaRPr lang="en-US" sz="1800" b="1">
              <a:solidFill>
                <a:srgbClr val="006666"/>
              </a:solidFill>
              <a:latin typeface="Arial" charset="0"/>
              <a:cs typeface="Arial" charset="0"/>
            </a:endParaRPr>
          </a:p>
        </p:txBody>
      </p:sp>
      <p:pic>
        <p:nvPicPr>
          <p:cNvPr id="443402" name="Picture 10" descr="Сечение SF3"/>
          <p:cNvPicPr>
            <a:picLocks noChangeAspect="1" noChangeArrowheads="1"/>
          </p:cNvPicPr>
          <p:nvPr/>
        </p:nvPicPr>
        <p:blipFill>
          <a:blip r:embed="rId2">
            <a:extLst>
              <a:ext uri="{28A0092B-C50C-407E-A947-70E740481C1C}">
                <a14:useLocalDpi xmlns:a14="http://schemas.microsoft.com/office/drawing/2010/main" val="0"/>
              </a:ext>
            </a:extLst>
          </a:blip>
          <a:srcRect l="1668" t="10515" r="16821" b="10699"/>
          <a:stretch>
            <a:fillRect/>
          </a:stretch>
        </p:blipFill>
        <p:spPr bwMode="auto">
          <a:xfrm>
            <a:off x="5040313" y="2636838"/>
            <a:ext cx="3889375" cy="3006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2"/>
          <p:cNvSpPr>
            <a:spLocks noChangeArrowheads="1"/>
          </p:cNvSpPr>
          <p:nvPr/>
        </p:nvSpPr>
        <p:spPr bwMode="auto">
          <a:xfrm>
            <a:off x="395288" y="152400"/>
            <a:ext cx="8229600" cy="61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2400" b="1">
                <a:solidFill>
                  <a:srgbClr val="333399"/>
                </a:solidFill>
                <a:effectLst>
                  <a:outerShdw blurRad="38100" dist="38100" dir="2700000" algn="tl">
                    <a:srgbClr val="000000"/>
                  </a:outerShdw>
                </a:effectLst>
                <a:latin typeface="Arial" charset="0"/>
              </a:rPr>
              <a:t>Scope of Activities</a:t>
            </a:r>
            <a:endParaRPr lang="ru-RU" sz="2400" b="1">
              <a:solidFill>
                <a:srgbClr val="333399"/>
              </a:solidFill>
              <a:effectLst>
                <a:outerShdw blurRad="38100" dist="38100" dir="2700000" algn="tl">
                  <a:srgbClr val="000000"/>
                </a:outerShdw>
              </a:effectLst>
              <a:latin typeface="Arial" charset="0"/>
            </a:endParaRPr>
          </a:p>
        </p:txBody>
      </p:sp>
      <p:sp>
        <p:nvSpPr>
          <p:cNvPr id="517123" name="Text Box 3"/>
          <p:cNvSpPr txBox="1">
            <a:spLocks noChangeArrowheads="1"/>
          </p:cNvSpPr>
          <p:nvPr/>
        </p:nvSpPr>
        <p:spPr bwMode="auto">
          <a:xfrm>
            <a:off x="215900" y="728663"/>
            <a:ext cx="788035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r>
              <a:rPr lang="en-US" sz="1800" b="1">
                <a:solidFill>
                  <a:srgbClr val="006666"/>
                </a:solidFill>
                <a:latin typeface="Arial" charset="0"/>
              </a:rPr>
              <a:t>The activities of the Project include preparation and performing of two </a:t>
            </a:r>
          </a:p>
          <a:p>
            <a:r>
              <a:rPr lang="en-US" sz="1800" b="1">
                <a:solidFill>
                  <a:srgbClr val="006666"/>
                </a:solidFill>
                <a:latin typeface="Arial" charset="0"/>
              </a:rPr>
              <a:t>experiments at PARAMETER test facility on studying the two fuel </a:t>
            </a:r>
          </a:p>
          <a:p>
            <a:r>
              <a:rPr lang="en-US" sz="1800" b="1">
                <a:solidFill>
                  <a:srgbClr val="006666"/>
                </a:solidFill>
                <a:latin typeface="Arial" charset="0"/>
              </a:rPr>
              <a:t>assemblies (FA) of WWER-1000:</a:t>
            </a:r>
          </a:p>
          <a:p>
            <a:endParaRPr lang="en-US" sz="1800" b="1">
              <a:solidFill>
                <a:srgbClr val="006666"/>
              </a:solidFill>
              <a:latin typeface="Arial" charset="0"/>
            </a:endParaRPr>
          </a:p>
          <a:p>
            <a:r>
              <a:rPr lang="ru-RU" sz="1800" b="1">
                <a:solidFill>
                  <a:srgbClr val="990033"/>
                </a:solidFill>
                <a:latin typeface="Arial" charset="0"/>
              </a:rPr>
              <a:t>2.    </a:t>
            </a:r>
            <a:r>
              <a:rPr lang="en-US" sz="1800" b="1">
                <a:solidFill>
                  <a:srgbClr val="990033"/>
                </a:solidFill>
                <a:latin typeface="Arial" charset="0"/>
              </a:rPr>
              <a:t>with 16 heated fuel rods and 3 central unheated rods arranged </a:t>
            </a:r>
          </a:p>
          <a:p>
            <a:r>
              <a:rPr lang="en-US" sz="1800" b="1">
                <a:solidFill>
                  <a:srgbClr val="990033"/>
                </a:solidFill>
                <a:latin typeface="Arial" charset="0"/>
              </a:rPr>
              <a:t>       in the 2-nd row</a:t>
            </a:r>
            <a:r>
              <a:rPr lang="en-US" sz="1800" b="1">
                <a:solidFill>
                  <a:srgbClr val="0000FF"/>
                </a:solidFill>
                <a:latin typeface="Arial" charset="0"/>
              </a:rPr>
              <a:t> (PARAMETER-SF4 experiment).</a:t>
            </a:r>
          </a:p>
          <a:p>
            <a:endParaRPr lang="en-US" sz="1800" b="1">
              <a:solidFill>
                <a:srgbClr val="0000FF"/>
              </a:solidFill>
              <a:latin typeface="Arial" charset="0"/>
            </a:endParaRPr>
          </a:p>
          <a:p>
            <a:r>
              <a:rPr lang="en-US" sz="1800" b="1">
                <a:solidFill>
                  <a:srgbClr val="0000FF"/>
                </a:solidFill>
                <a:latin typeface="Arial" charset="0"/>
              </a:rPr>
              <a:t>In experiment SF4</a:t>
            </a:r>
            <a:r>
              <a:rPr lang="en-US" sz="1800" b="1">
                <a:solidFill>
                  <a:srgbClr val="006666"/>
                </a:solidFill>
                <a:latin typeface="Arial" charset="0"/>
              </a:rPr>
              <a:t> the FA maximum </a:t>
            </a:r>
            <a:endParaRPr lang="ru-RU" sz="1800" b="1">
              <a:solidFill>
                <a:srgbClr val="006666"/>
              </a:solidFill>
              <a:latin typeface="Arial" charset="0"/>
            </a:endParaRPr>
          </a:p>
          <a:p>
            <a:r>
              <a:rPr lang="en-US" sz="1800" b="1">
                <a:solidFill>
                  <a:srgbClr val="006666"/>
                </a:solidFill>
                <a:latin typeface="Arial" charset="0"/>
              </a:rPr>
              <a:t>temperature before flooding is </a:t>
            </a:r>
            <a:r>
              <a:rPr lang="en-US" sz="1800" b="1">
                <a:solidFill>
                  <a:srgbClr val="006666"/>
                </a:solidFill>
                <a:latin typeface="Arial" charset="0"/>
                <a:sym typeface="Symbol" pitchFamily="18" charset="2"/>
              </a:rPr>
              <a:t></a:t>
            </a:r>
            <a:r>
              <a:rPr lang="en-US" sz="1800" b="1">
                <a:solidFill>
                  <a:srgbClr val="006666"/>
                </a:solidFill>
                <a:latin typeface="Arial" charset="0"/>
              </a:rPr>
              <a:t> 1800 °C, </a:t>
            </a:r>
          </a:p>
          <a:p>
            <a:r>
              <a:rPr lang="en-US" sz="1800" b="1">
                <a:solidFill>
                  <a:srgbClr val="006666"/>
                </a:solidFill>
                <a:latin typeface="Arial" charset="0"/>
              </a:rPr>
              <a:t>water flow rate of top flooding is 40 g/s, </a:t>
            </a:r>
            <a:endParaRPr lang="ru-RU" sz="1800" b="1">
              <a:solidFill>
                <a:srgbClr val="006666"/>
              </a:solidFill>
              <a:latin typeface="Arial" charset="0"/>
            </a:endParaRPr>
          </a:p>
          <a:p>
            <a:r>
              <a:rPr lang="en-US" sz="1800" b="1">
                <a:solidFill>
                  <a:srgbClr val="006666"/>
                </a:solidFill>
                <a:latin typeface="Arial" charset="0"/>
              </a:rPr>
              <a:t>all the rest of time and temperature </a:t>
            </a:r>
            <a:endParaRPr lang="ru-RU" sz="1800" b="1">
              <a:solidFill>
                <a:srgbClr val="006666"/>
              </a:solidFill>
              <a:latin typeface="Arial" charset="0"/>
            </a:endParaRPr>
          </a:p>
          <a:p>
            <a:r>
              <a:rPr lang="en-US" sz="1800" b="1">
                <a:solidFill>
                  <a:srgbClr val="006666"/>
                </a:solidFill>
                <a:latin typeface="Arial" charset="0"/>
              </a:rPr>
              <a:t>parameters are similar to those in the </a:t>
            </a:r>
            <a:endParaRPr lang="ru-RU" sz="1800" b="1">
              <a:solidFill>
                <a:srgbClr val="006666"/>
              </a:solidFill>
              <a:latin typeface="Arial" charset="0"/>
            </a:endParaRPr>
          </a:p>
          <a:p>
            <a:r>
              <a:rPr lang="en-US" sz="1800" b="1">
                <a:solidFill>
                  <a:srgbClr val="006666"/>
                </a:solidFill>
                <a:latin typeface="Arial" charset="0"/>
              </a:rPr>
              <a:t>experiment </a:t>
            </a:r>
            <a:r>
              <a:rPr lang="en-US" sz="1800" b="1">
                <a:solidFill>
                  <a:srgbClr val="0000FF"/>
                </a:solidFill>
                <a:latin typeface="Arial" charset="0"/>
              </a:rPr>
              <a:t>SF1</a:t>
            </a:r>
            <a:r>
              <a:rPr lang="en-US" sz="1800" b="1">
                <a:solidFill>
                  <a:srgbClr val="006666"/>
                </a:solidFill>
                <a:latin typeface="Arial" charset="0"/>
              </a:rPr>
              <a:t>.</a:t>
            </a:r>
            <a:endParaRPr lang="en-US" sz="1800" b="1">
              <a:solidFill>
                <a:srgbClr val="006666"/>
              </a:solidFill>
              <a:latin typeface="Arial" charset="0"/>
              <a:cs typeface="Arial" charset="0"/>
            </a:endParaRPr>
          </a:p>
          <a:p>
            <a:endParaRPr lang="ru-RU" sz="1800" b="1">
              <a:solidFill>
                <a:srgbClr val="0000FF"/>
              </a:solidFill>
              <a:latin typeface="Arial" charset="0"/>
            </a:endParaRPr>
          </a:p>
        </p:txBody>
      </p:sp>
      <p:pic>
        <p:nvPicPr>
          <p:cNvPr id="517124" name="Picture 4" descr="Сечение SF4_1"/>
          <p:cNvPicPr>
            <a:picLocks noChangeAspect="1" noChangeArrowheads="1"/>
          </p:cNvPicPr>
          <p:nvPr/>
        </p:nvPicPr>
        <p:blipFill>
          <a:blip r:embed="rId2">
            <a:extLst>
              <a:ext uri="{28A0092B-C50C-407E-A947-70E740481C1C}">
                <a14:useLocalDpi xmlns:a14="http://schemas.microsoft.com/office/drawing/2010/main" val="0"/>
              </a:ext>
            </a:extLst>
          </a:blip>
          <a:srcRect l="1695" t="10692" r="15411" b="10269"/>
          <a:stretch>
            <a:fillRect/>
          </a:stretch>
        </p:blipFill>
        <p:spPr bwMode="auto">
          <a:xfrm>
            <a:off x="5040313" y="2636838"/>
            <a:ext cx="3960812" cy="30210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6338" name="Group 2"/>
          <p:cNvGraphicFramePr>
            <a:graphicFrameLocks noGrp="1"/>
          </p:cNvGraphicFramePr>
          <p:nvPr>
            <p:ph/>
          </p:nvPr>
        </p:nvGraphicFramePr>
        <p:xfrm>
          <a:off x="179388" y="1052513"/>
          <a:ext cx="8712200" cy="4572000"/>
        </p:xfrm>
        <a:graphic>
          <a:graphicData uri="http://schemas.openxmlformats.org/drawingml/2006/table">
            <a:tbl>
              <a:tblPr/>
              <a:tblGrid>
                <a:gridCol w="968375"/>
                <a:gridCol w="968375"/>
                <a:gridCol w="968375"/>
                <a:gridCol w="968375"/>
                <a:gridCol w="965200"/>
                <a:gridCol w="968375"/>
                <a:gridCol w="968375"/>
                <a:gridCol w="968375"/>
                <a:gridCol w="968375"/>
              </a:tblGrid>
              <a:tr h="384175">
                <a:tc rowSpan="3">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000" b="1" i="0" u="none" strike="noStrike" cap="none" normalizeH="0" baseline="0" smtClean="0">
                        <a:ln>
                          <a:noFill/>
                        </a:ln>
                        <a:solidFill>
                          <a:schemeClr val="tx1"/>
                        </a:solidFill>
                        <a:effectLst>
                          <a:outerShdw blurRad="38100" dist="38100" dir="2700000" algn="tl">
                            <a:srgbClr val="FFFFFF"/>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000" b="1" i="0" u="none" strike="noStrike" cap="none" normalizeH="0" baseline="0" smtClean="0">
                        <a:ln>
                          <a:noFill/>
                        </a:ln>
                        <a:solidFill>
                          <a:schemeClr val="tx1"/>
                        </a:solidFill>
                        <a:effectLst>
                          <a:outerShdw blurRad="38100" dist="38100" dir="2700000" algn="tl">
                            <a:srgbClr val="FFFFFF"/>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FFFFFF"/>
                            </a:outerShdw>
                          </a:effectLst>
                          <a:latin typeface="Arial" charset="0"/>
                        </a:rPr>
                        <a:t>Test</a:t>
                      </a:r>
                      <a:endParaRPr kumimoji="0" lang="ru-RU" sz="20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FFFFFF"/>
                            </a:outerShdw>
                          </a:effectLst>
                          <a:latin typeface="Arial" charset="0"/>
                        </a:rPr>
                        <a:t>Test parameters</a:t>
                      </a:r>
                      <a:endParaRPr kumimoji="0" lang="ru-RU" sz="20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952500">
                <a:tc vMerge="1">
                  <a:txBody>
                    <a:bodyPr/>
                    <a:lstStyle/>
                    <a:p>
                      <a:endParaRPr lang="de-DE"/>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charset="0"/>
                        </a:rPr>
                        <a:t>Input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charset="0"/>
                        </a:rPr>
                        <a:t>parameters</a:t>
                      </a:r>
                      <a:endParaRPr kumimoji="0" lang="ru-RU" sz="16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charset="0"/>
                        </a:rPr>
                        <a:t>Pre-oxidation phase</a:t>
                      </a:r>
                      <a:endParaRPr kumimoji="0" lang="ru-RU" sz="16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charset="0"/>
                        </a:rPr>
                        <a:t>Transient phase</a:t>
                      </a:r>
                      <a:endParaRPr kumimoji="0" lang="ru-RU" sz="1600" b="1" i="0" u="none" strike="noStrike" cap="none" normalizeH="0" baseline="0" smtClean="0">
                        <a:ln>
                          <a:noFill/>
                        </a:ln>
                        <a:solidFill>
                          <a:schemeClr val="tx1"/>
                        </a:solidFill>
                        <a:effectLst>
                          <a:outerShdw blurRad="38100" dist="38100" dir="2700000" algn="tl">
                            <a:srgbClr val="FFFFFF"/>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16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charset="0"/>
                        </a:rPr>
                        <a:t>Quench phase</a:t>
                      </a:r>
                      <a:endParaRPr kumimoji="0" lang="ru-RU" sz="16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a:txBody>
                    <a:bodyPr/>
                    <a:lstStyle/>
                    <a:p>
                      <a:pPr marL="0" marR="0" lvl="0" indent="0" algn="ctr" defTabSz="914400" rtl="0" eaLnBrk="1" fontAlgn="base" latinLnBrk="0" hangingPunct="1">
                        <a:lnSpc>
                          <a:spcPct val="8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charset="0"/>
                        </a:rPr>
                        <a:t>Hydro-gen genera-tion</a:t>
                      </a:r>
                      <a:r>
                        <a:rPr kumimoji="0" lang="en-US" sz="2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 </a:t>
                      </a:r>
                      <a:endParaRPr kumimoji="0" lang="ru-RU" sz="28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ru-RU" sz="1600" b="0"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2500">
                <a:tc vMerge="1">
                  <a:txBody>
                    <a:bodyPr/>
                    <a:lstStyle/>
                    <a:p>
                      <a:endParaRPr lang="de-DE"/>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rgbClr val="0000CC"/>
                          </a:solidFill>
                          <a:effectLst>
                            <a:outerShdw blurRad="38100" dist="38100" dir="2700000" algn="tl">
                              <a:srgbClr val="000000"/>
                            </a:outerShdw>
                          </a:effectLst>
                          <a:latin typeface="Arial" charset="0"/>
                        </a:rPr>
                        <a:t>Steam/</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rgbClr val="0000CC"/>
                          </a:solidFill>
                          <a:effectLst>
                            <a:outerShdw blurRad="38100" dist="38100" dir="2700000" algn="tl">
                              <a:srgbClr val="000000"/>
                            </a:outerShdw>
                          </a:effectLst>
                          <a:latin typeface="Arial" charset="0"/>
                        </a:rPr>
                        <a:t>argon flow rate, g/s</a:t>
                      </a:r>
                      <a:endParaRPr kumimoji="0" lang="ru-RU" sz="1400" b="0" i="0" u="none" strike="noStrike" cap="none" normalizeH="0" baseline="0" smtClean="0">
                        <a:ln>
                          <a:noFill/>
                        </a:ln>
                        <a:solidFill>
                          <a:srgbClr val="0000CC"/>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rPr>
                        <a:t>Tcl max, </a:t>
                      </a: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cs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ru-RU" sz="2000" b="0" i="0" u="none" strike="noStrike" cap="none" normalizeH="0" baseline="0" smtClean="0">
                          <a:ln>
                            <a:noFill/>
                          </a:ln>
                          <a:solidFill>
                            <a:srgbClr val="0000CC"/>
                          </a:solidFill>
                          <a:effectLst>
                            <a:outerShdw blurRad="38100" dist="38100" dir="2700000" algn="tl">
                              <a:srgbClr val="000000"/>
                            </a:outerShdw>
                          </a:effectLst>
                          <a:latin typeface="Arial" charset="0"/>
                          <a:sym typeface="Symbol" pitchFamily="18" charset="2"/>
                        </a:rPr>
                        <a:t></a:t>
                      </a: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sym typeface="Symbol" pitchFamily="18" charset="2"/>
                        </a:rPr>
                        <a:t>, s</a:t>
                      </a:r>
                      <a:endParaRPr kumimoji="0" lang="ru-RU" sz="1600" b="0" i="0" u="none" strike="noStrike" cap="none" normalizeH="0" baseline="0" smtClean="0">
                        <a:ln>
                          <a:noFill/>
                        </a:ln>
                        <a:solidFill>
                          <a:srgbClr val="0000CC"/>
                        </a:solidFill>
                        <a:effectLst>
                          <a:outerShdw blurRad="38100" dist="38100" dir="2700000" algn="tl">
                            <a:srgbClr val="000000"/>
                          </a:outerShdw>
                        </a:effectLst>
                        <a:latin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ru-RU" sz="1600" b="0" i="0" u="none" strike="noStrike" cap="none" normalizeH="0" baseline="0" smtClean="0">
                          <a:ln>
                            <a:noFill/>
                          </a:ln>
                          <a:solidFill>
                            <a:srgbClr val="0000CC"/>
                          </a:solidFill>
                          <a:effectLst>
                            <a:outerShdw blurRad="38100" dist="38100" dir="2700000" algn="tl">
                              <a:srgbClr val="000000"/>
                            </a:outerShdw>
                          </a:effectLst>
                          <a:latin typeface="Arial" charset="0"/>
                          <a:sym typeface="Symbol" pitchFamily="18" charset="2"/>
                        </a:rPr>
                        <a:t></a:t>
                      </a: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sym typeface="Symbol" pitchFamily="18" charset="2"/>
                        </a:rPr>
                        <a:t>Tcl/, </a:t>
                      </a: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cs typeface="Arial" charset="0"/>
                        </a:rPr>
                        <a:t>°C/s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rPr>
                        <a:t>Tcl max, </a:t>
                      </a: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cs typeface="Arial" charset="0"/>
                        </a:rPr>
                        <a:t>°C</a:t>
                      </a:r>
                      <a:endParaRPr kumimoji="0" lang="ru-RU" sz="1600" b="0" i="0" u="none" strike="noStrike" cap="none" normalizeH="0" baseline="0" smtClean="0">
                        <a:ln>
                          <a:noFill/>
                        </a:ln>
                        <a:solidFill>
                          <a:srgbClr val="0000CC"/>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rPr>
                        <a:t>Top flooding, g/s</a:t>
                      </a:r>
                      <a:endParaRPr kumimoji="0" lang="ru-RU" sz="1600" b="0" i="0" u="none" strike="noStrike" cap="none" normalizeH="0" baseline="0" smtClean="0">
                        <a:ln>
                          <a:noFill/>
                        </a:ln>
                        <a:solidFill>
                          <a:srgbClr val="0000CC"/>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rPr>
                        <a:t>Bottom flooding, g/s</a:t>
                      </a:r>
                      <a:endParaRPr kumimoji="0" lang="ru-RU" sz="2800" b="0"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rPr>
                        <a:t>M(H</a:t>
                      </a:r>
                      <a:r>
                        <a:rPr kumimoji="0" lang="en-US" sz="1200" b="0" i="0" u="none" strike="noStrike" cap="none" normalizeH="0" baseline="0" smtClean="0">
                          <a:ln>
                            <a:noFill/>
                          </a:ln>
                          <a:solidFill>
                            <a:srgbClr val="0000CC"/>
                          </a:solidFill>
                          <a:effectLst>
                            <a:outerShdw blurRad="38100" dist="38100" dir="2700000" algn="tl">
                              <a:srgbClr val="000000"/>
                            </a:outerShdw>
                          </a:effectLst>
                          <a:latin typeface="Arial" charset="0"/>
                        </a:rPr>
                        <a:t>2</a:t>
                      </a:r>
                      <a:r>
                        <a:rPr kumimoji="0" lang="en-US" sz="1600" b="0" i="0" u="none" strike="noStrike" cap="none" normalizeH="0" baseline="0" smtClean="0">
                          <a:ln>
                            <a:noFill/>
                          </a:ln>
                          <a:solidFill>
                            <a:srgbClr val="0000CC"/>
                          </a:solidFill>
                          <a:effectLst>
                            <a:outerShdw blurRad="38100" dist="38100" dir="2700000" algn="tl">
                              <a:srgbClr val="000000"/>
                            </a:outerShdw>
                          </a:effectLst>
                          <a:latin typeface="Arial" charset="0"/>
                        </a:rPr>
                        <a:t>), g</a:t>
                      </a:r>
                      <a:endParaRPr kumimoji="0" lang="ru-RU" sz="1600" b="0" i="0" u="none" strike="noStrike" cap="none" normalizeH="0" baseline="0" smtClean="0">
                        <a:ln>
                          <a:noFill/>
                        </a:ln>
                        <a:solidFill>
                          <a:srgbClr val="0000CC"/>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78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SF3</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3/3</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1200</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3000</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0.3</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1600</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40</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83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990033"/>
                          </a:solidFill>
                          <a:effectLst>
                            <a:outerShdw blurRad="38100" dist="38100" dir="2700000" algn="tl">
                              <a:srgbClr val="000000"/>
                            </a:outerShdw>
                          </a:effectLst>
                          <a:latin typeface="Arial" charset="0"/>
                        </a:rPr>
                        <a:t>QU-06</a:t>
                      </a:r>
                      <a:endParaRPr kumimoji="0" lang="ru-RU" sz="1800" b="1" i="0" u="none" strike="noStrike" cap="none" normalizeH="0" baseline="0" smtClean="0">
                        <a:ln>
                          <a:noFill/>
                        </a:ln>
                        <a:solidFill>
                          <a:srgbClr val="990033"/>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990033"/>
                          </a:solidFill>
                          <a:effectLst>
                            <a:outerShdw blurRad="38100" dist="38100" dir="2700000" algn="tl">
                              <a:srgbClr val="000000"/>
                            </a:outerShdw>
                          </a:effectLst>
                          <a:latin typeface="Arial" charset="0"/>
                        </a:rPr>
                        <a:t>3/3</a:t>
                      </a:r>
                      <a:endParaRPr kumimoji="0" lang="ru-RU" sz="1800" b="1" i="0" u="none" strike="noStrike" cap="none" normalizeH="0" baseline="0" smtClean="0">
                        <a:ln>
                          <a:noFill/>
                        </a:ln>
                        <a:solidFill>
                          <a:srgbClr val="990033"/>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990033"/>
                          </a:solidFill>
                          <a:effectLst>
                            <a:outerShdw blurRad="38100" dist="38100" dir="2700000" algn="tl">
                              <a:srgbClr val="000000"/>
                            </a:outerShdw>
                          </a:effectLst>
                          <a:latin typeface="Arial" charset="0"/>
                        </a:rPr>
                        <a:t>1200</a:t>
                      </a:r>
                      <a:endParaRPr kumimoji="0" lang="ru-RU" sz="1800" b="1" i="0" u="none" strike="noStrike" cap="none" normalizeH="0" baseline="0" smtClean="0">
                        <a:ln>
                          <a:noFill/>
                        </a:ln>
                        <a:solidFill>
                          <a:srgbClr val="990033"/>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990033"/>
                          </a:solidFill>
                          <a:effectLst>
                            <a:outerShdw blurRad="38100" dist="38100" dir="2700000" algn="tl">
                              <a:srgbClr val="000000"/>
                            </a:outerShdw>
                          </a:effectLst>
                          <a:latin typeface="Arial" charset="0"/>
                        </a:rPr>
                        <a:t>4000</a:t>
                      </a:r>
                      <a:endParaRPr kumimoji="0" lang="ru-RU" sz="1800" b="1" i="0" u="none" strike="noStrike" cap="none" normalizeH="0" baseline="0" smtClean="0">
                        <a:ln>
                          <a:noFill/>
                        </a:ln>
                        <a:solidFill>
                          <a:srgbClr val="990033"/>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990033"/>
                          </a:solidFill>
                          <a:effectLst>
                            <a:outerShdw blurRad="38100" dist="38100" dir="2700000" algn="tl">
                              <a:srgbClr val="000000"/>
                            </a:outerShdw>
                          </a:effectLst>
                          <a:latin typeface="Arial" charset="0"/>
                        </a:rPr>
                        <a:t>0.3</a:t>
                      </a:r>
                      <a:endParaRPr kumimoji="0" lang="ru-RU" sz="1800" b="1" i="0" u="none" strike="noStrike" cap="none" normalizeH="0" baseline="0" smtClean="0">
                        <a:ln>
                          <a:noFill/>
                        </a:ln>
                        <a:solidFill>
                          <a:srgbClr val="990033"/>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990033"/>
                          </a:solidFill>
                          <a:effectLst>
                            <a:outerShdw blurRad="38100" dist="38100" dir="2700000" algn="tl">
                              <a:srgbClr val="000000"/>
                            </a:outerShdw>
                          </a:effectLst>
                          <a:latin typeface="Arial" charset="0"/>
                        </a:rPr>
                        <a:t>1730</a:t>
                      </a:r>
                      <a:endParaRPr kumimoji="0" lang="ru-RU" sz="1800" b="1" i="0" u="none" strike="noStrike" cap="none" normalizeH="0" baseline="0" smtClean="0">
                        <a:ln>
                          <a:noFill/>
                        </a:ln>
                        <a:solidFill>
                          <a:srgbClr val="990033"/>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990033"/>
                          </a:solidFill>
                          <a:effectLst>
                            <a:outerShdw blurRad="38100" dist="38100" dir="2700000" algn="tl">
                              <a:srgbClr val="000000"/>
                            </a:outerShdw>
                          </a:effectLst>
                          <a:latin typeface="Arial" charset="0"/>
                        </a:rPr>
                        <a:t>-</a:t>
                      </a:r>
                      <a:endParaRPr kumimoji="0" lang="ru-RU" sz="1800" b="1" i="0" u="none" strike="noStrike" cap="none" normalizeH="0" baseline="0" smtClean="0">
                        <a:ln>
                          <a:noFill/>
                        </a:ln>
                        <a:solidFill>
                          <a:srgbClr val="990033"/>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990033"/>
                          </a:solidFill>
                          <a:effectLst>
                            <a:outerShdw blurRad="38100" dist="38100" dir="2700000" algn="tl">
                              <a:srgbClr val="000000"/>
                            </a:outerShdw>
                          </a:effectLst>
                          <a:latin typeface="Arial" charset="0"/>
                        </a:rPr>
                        <a:t>40</a:t>
                      </a:r>
                      <a:endParaRPr kumimoji="0" lang="ru-RU" sz="1800" b="1" i="0" u="none" strike="noStrike" cap="none" normalizeH="0" baseline="0" smtClean="0">
                        <a:ln>
                          <a:noFill/>
                        </a:ln>
                        <a:solidFill>
                          <a:srgbClr val="990033"/>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990033"/>
                          </a:solidFill>
                          <a:effectLst>
                            <a:outerShdw blurRad="38100" dist="38100" dir="2700000" algn="tl">
                              <a:srgbClr val="000000"/>
                            </a:outerShdw>
                          </a:effectLst>
                          <a:latin typeface="Arial" charset="0"/>
                          <a:sym typeface="Symbol" pitchFamily="18" charset="2"/>
                        </a:rPr>
                        <a:t></a:t>
                      </a:r>
                      <a:r>
                        <a:rPr kumimoji="0" lang="en-US" sz="1800" b="1" i="0" u="none" strike="noStrike" cap="none" normalizeH="0" baseline="0" smtClean="0">
                          <a:ln>
                            <a:noFill/>
                          </a:ln>
                          <a:solidFill>
                            <a:srgbClr val="990033"/>
                          </a:solidFill>
                          <a:effectLst>
                            <a:outerShdw blurRad="38100" dist="38100" dir="2700000" algn="tl">
                              <a:srgbClr val="000000"/>
                            </a:outerShdw>
                          </a:effectLst>
                          <a:latin typeface="Arial" charset="0"/>
                        </a:rPr>
                        <a:t>25</a:t>
                      </a:r>
                      <a:endParaRPr kumimoji="0" lang="ru-RU" sz="1800" b="1" i="0" u="none" strike="noStrike" cap="none" normalizeH="0" baseline="0" smtClean="0">
                        <a:ln>
                          <a:noFill/>
                        </a:ln>
                        <a:solidFill>
                          <a:srgbClr val="990033"/>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SF4</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3/2</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1200</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3000</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sym typeface="Symbol" pitchFamily="18" charset="2"/>
                        </a:rPr>
                        <a:t></a:t>
                      </a: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 0.3</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sym typeface="Symbol" pitchFamily="18" charset="2"/>
                        </a:rPr>
                        <a:t></a:t>
                      </a:r>
                      <a:r>
                        <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rPr>
                        <a:t>18</a:t>
                      </a: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00</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40</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rPr>
                        <a:t>-</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009999"/>
                          </a:solidFill>
                          <a:effectLst>
                            <a:outerShdw blurRad="38100" dist="38100" dir="2700000" algn="tl">
                              <a:srgbClr val="000000"/>
                            </a:outerShdw>
                          </a:effectLst>
                          <a:latin typeface="Arial" charset="0"/>
                          <a:sym typeface="Symbol" pitchFamily="18" charset="2"/>
                        </a:rPr>
                        <a:t>-</a:t>
                      </a:r>
                      <a:endParaRPr kumimoji="0" lang="ru-RU" sz="1800" b="1" i="0" u="none" strike="noStrike" cap="none" normalizeH="0" baseline="0" smtClean="0">
                        <a:ln>
                          <a:noFill/>
                        </a:ln>
                        <a:solidFill>
                          <a:srgbClr val="0099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rPr>
                        <a:t>SF1</a:t>
                      </a:r>
                      <a:endParaRPr kumimoji="0" lang="ru-RU" sz="18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rPr>
                        <a:t>3.3/2</a:t>
                      </a:r>
                      <a:endParaRPr kumimoji="0" lang="ru-RU" sz="18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rPr>
                        <a:t>1200</a:t>
                      </a:r>
                      <a:endParaRPr kumimoji="0" lang="ru-RU" sz="18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rPr>
                        <a:t>3000</a:t>
                      </a:r>
                      <a:endParaRPr kumimoji="0" lang="ru-RU" sz="18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rPr>
                        <a:t>0.3-0.5</a:t>
                      </a:r>
                      <a:endParaRPr kumimoji="0" lang="ru-RU" sz="18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sym typeface="Symbol" pitchFamily="18" charset="2"/>
                        </a:rPr>
                        <a:t></a:t>
                      </a: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rPr>
                        <a:t>2000</a:t>
                      </a:r>
                      <a:endParaRPr kumimoji="0" lang="ru-RU" sz="18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rPr>
                        <a:t>40</a:t>
                      </a:r>
                      <a:endParaRPr kumimoji="0" lang="ru-RU" sz="18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rPr>
                        <a:t>-</a:t>
                      </a:r>
                      <a:endParaRPr kumimoji="0" lang="ru-RU" sz="18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sym typeface="Symbol" pitchFamily="18" charset="2"/>
                        </a:rPr>
                        <a:t></a:t>
                      </a:r>
                      <a:r>
                        <a:rPr kumimoji="0" lang="en-US" sz="1800" b="1" i="0" u="none" strike="noStrike" cap="none" normalizeH="0" baseline="0" smtClean="0">
                          <a:ln>
                            <a:noFill/>
                          </a:ln>
                          <a:solidFill>
                            <a:srgbClr val="333399"/>
                          </a:solidFill>
                          <a:effectLst>
                            <a:outerShdw blurRad="38100" dist="38100" dir="2700000" algn="tl">
                              <a:srgbClr val="000000"/>
                            </a:outerShdw>
                          </a:effectLst>
                          <a:latin typeface="Arial" charset="0"/>
                        </a:rPr>
                        <a:t>92</a:t>
                      </a:r>
                      <a:endParaRPr kumimoji="0" lang="ru-RU" sz="18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6438" name="Rectangle 102"/>
          <p:cNvSpPr>
            <a:spLocks noChangeArrowheads="1"/>
          </p:cNvSpPr>
          <p:nvPr/>
        </p:nvSpPr>
        <p:spPr bwMode="auto">
          <a:xfrm>
            <a:off x="107950" y="225425"/>
            <a:ext cx="8856663"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sz="2400" b="1">
                <a:solidFill>
                  <a:srgbClr val="333399"/>
                </a:solidFill>
                <a:effectLst>
                  <a:outerShdw blurRad="38100" dist="38100" dir="2700000" algn="tl">
                    <a:srgbClr val="000000"/>
                  </a:outerShdw>
                </a:effectLst>
                <a:latin typeface="Arial" charset="0"/>
              </a:rPr>
              <a:t>The main parameters of the</a:t>
            </a:r>
            <a:r>
              <a:rPr lang="ru-RU" sz="2400" b="1">
                <a:solidFill>
                  <a:srgbClr val="333399"/>
                </a:solidFill>
                <a:effectLst>
                  <a:outerShdw blurRad="38100" dist="38100" dir="2700000" algn="tl">
                    <a:srgbClr val="000000"/>
                  </a:outerShdw>
                </a:effectLst>
                <a:latin typeface="Arial" charset="0"/>
              </a:rPr>
              <a:t> </a:t>
            </a:r>
            <a:r>
              <a:rPr lang="en-US" sz="2400" b="1">
                <a:solidFill>
                  <a:srgbClr val="333399"/>
                </a:solidFill>
                <a:effectLst>
                  <a:outerShdw blurRad="38100" dist="38100" dir="2700000" algn="tl">
                    <a:srgbClr val="000000"/>
                  </a:outerShdw>
                </a:effectLst>
                <a:latin typeface="Arial" charset="0"/>
              </a:rPr>
              <a:t>PARAMETER-SF </a:t>
            </a:r>
          </a:p>
          <a:p>
            <a:pPr algn="ctr">
              <a:lnSpc>
                <a:spcPct val="85000"/>
              </a:lnSpc>
            </a:pPr>
            <a:r>
              <a:rPr lang="en-US" sz="2400" b="1">
                <a:solidFill>
                  <a:srgbClr val="333399"/>
                </a:solidFill>
                <a:effectLst>
                  <a:outerShdw blurRad="38100" dist="38100" dir="2700000" algn="tl">
                    <a:srgbClr val="000000"/>
                  </a:outerShdw>
                </a:effectLst>
                <a:latin typeface="Arial" charset="0"/>
              </a:rPr>
              <a:t>and QUENCH-06 Experiments</a:t>
            </a:r>
            <a:endParaRPr lang="ru-RU" sz="2400" b="1">
              <a:solidFill>
                <a:srgbClr val="333399"/>
              </a:solidFill>
              <a:effectLst>
                <a:outerShdw blurRad="38100" dist="38100" dir="2700000" algn="tl">
                  <a:srgbClr val="000000"/>
                </a:outerShdw>
              </a:effectLst>
              <a:latin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Текстура">
  <a:themeElements>
    <a:clrScheme name="Текстура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fontScheme name="Текстура">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Текстура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Текстура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Текстура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Текстура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Текстура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Текстура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Текстура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0</TotalTime>
  <Words>1338</Words>
  <Application>Microsoft Office PowerPoint</Application>
  <PresentationFormat>Bildschirmpräsentation (4:3)</PresentationFormat>
  <Paragraphs>219</Paragraphs>
  <Slides>18</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18</vt:i4>
      </vt:variant>
    </vt:vector>
  </HeadingPairs>
  <TitlesOfParts>
    <vt:vector size="24" baseType="lpstr">
      <vt:lpstr>Times New Roman</vt:lpstr>
      <vt:lpstr>Tahoma</vt:lpstr>
      <vt:lpstr>Arial</vt:lpstr>
      <vt:lpstr>Wingdings</vt:lpstr>
      <vt:lpstr>Symbol</vt:lpstr>
      <vt:lpstr>Текстура</vt:lpstr>
      <vt:lpstr>PowerPoint-Präsentation</vt:lpstr>
      <vt:lpstr>PowerPoint-Präsentation</vt:lpstr>
      <vt:lpstr>PowerPoint-Präsentation</vt:lpstr>
      <vt:lpstr>Realization of the top flooding at 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Expected results of works under the Project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Marina</dc:creator>
  <cp:lastModifiedBy>Peters, Ursula</cp:lastModifiedBy>
  <cp:revision>413</cp:revision>
  <cp:lastPrinted>2004-10-18T07:38:43Z</cp:lastPrinted>
  <dcterms:created xsi:type="dcterms:W3CDTF">2002-08-21T11:50:12Z</dcterms:created>
  <dcterms:modified xsi:type="dcterms:W3CDTF">2012-10-10T06:51:10Z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Presentation of the work plan.</vt:lpwstr>
  </property>
</Properties>
</file>