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04" r:id="rId2"/>
    <p:sldId id="421" r:id="rId3"/>
    <p:sldId id="463" r:id="rId4"/>
    <p:sldId id="464" r:id="rId5"/>
    <p:sldId id="462" r:id="rId6"/>
  </p:sldIdLst>
  <p:sldSz cx="9144000" cy="6858000" type="screen4x3"/>
  <p:notesSz cx="9750425" cy="685482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5000"/>
      <a:buFont typeface="Wingdings" pitchFamily="2" charset="2"/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6666FF"/>
    <a:srgbClr val="006666"/>
    <a:srgbClr val="003399"/>
    <a:srgbClr val="009999"/>
    <a:srgbClr val="800080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2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78" y="-72"/>
      </p:cViewPr>
      <p:guideLst>
        <p:guide orient="horz" pos="2159"/>
        <p:guide pos="307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1E528A22-580A-491F-AA91-6DE54EEFCF6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7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6088" y="0"/>
            <a:ext cx="422433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62300" y="514350"/>
            <a:ext cx="3429000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243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6088" y="6510338"/>
            <a:ext cx="42243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b="0">
                <a:effectLst/>
                <a:latin typeface="Times New Roman" pitchFamily="18" charset="0"/>
              </a:defRPr>
            </a:lvl1pPr>
          </a:lstStyle>
          <a:p>
            <a:fld id="{D6C838BD-C3C6-4F9C-B349-997E2769265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222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2E2B7-7AD9-4673-9B63-30460DB64C85}" type="slidenum">
              <a:rPr lang="ru-RU"/>
              <a:pPr/>
              <a:t>1</a:t>
            </a:fld>
            <a:endParaRPr lang="ru-RU"/>
          </a:p>
        </p:txBody>
      </p:sp>
      <p:sp>
        <p:nvSpPr>
          <p:cNvPr id="1044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63888" y="514350"/>
            <a:ext cx="3425825" cy="2570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00163" y="3255963"/>
            <a:ext cx="7150100" cy="3084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5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5CCAFE-DA2A-4915-8FEA-842613E26342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96973-0BCB-4836-B0E2-64FBAD49C4B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87982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A6242-360B-45E5-9B37-B5CEA0AC892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95808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60074-9181-4CA9-BD65-9B8994BCC99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7277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E699C-7FBF-4668-9E9B-1C3AC9862DE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536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F309E-2C24-47AC-A653-6EA0A4388AD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767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268C3-9031-4D69-B925-682711A1A6A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8592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EBE3-83AA-4FE3-8E2E-9569213EFA1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13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B384F-D0C3-41C9-9AA6-51A52A2B2F7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06018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42F6-0141-413E-8B7F-C3BE18F7B5F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835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0C810-021D-4BB9-A340-A2170161972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504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ECFF">
                <a:gamma/>
                <a:shade val="85098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15153EE-D1E4-4F7F-9C37-C21DE1A0B526}" type="slidenum">
              <a:rPr lang="ru-RU"/>
              <a:pPr/>
              <a:t>‹Nr.›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55650" y="1881188"/>
            <a:ext cx="817245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 of fuel assemblies under severe accident </a:t>
            </a:r>
            <a:endParaRPr lang="ru-RU" sz="24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top quenching conditions </a:t>
            </a:r>
            <a:endParaRPr lang="ru-RU" sz="24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40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PARAMETER-SF test series </a:t>
            </a:r>
            <a:endParaRPr lang="ru-RU" sz="240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(Project status # 3690 ).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717550" y="196850"/>
            <a:ext cx="525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b="0">
              <a:effectLst/>
              <a:latin typeface="Tahoma" pitchFamily="34" charset="0"/>
            </a:endParaRP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2592388" y="4508500"/>
            <a:ext cx="4679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Presented by W. Nalivaev</a:t>
            </a:r>
            <a:endParaRPr lang="ru-RU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142875" y="296863"/>
            <a:ext cx="32400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SRI SIA “LUCH”</a:t>
            </a:r>
            <a:r>
              <a:rPr lang="ru-RU" b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IBRAE RAS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EDO “GIDROPRESS”</a:t>
            </a:r>
            <a:r>
              <a:rPr lang="ru-RU" b="0">
                <a:solidFill>
                  <a:srgbClr val="99CCFF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7200900" y="296863"/>
            <a:ext cx="102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 T C</a:t>
            </a:r>
            <a:r>
              <a:rPr lang="ru-RU" sz="2000" b="0"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1439863" y="5876925"/>
            <a:ext cx="60848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>
                <a:solidFill>
                  <a:schemeClr val="bg1"/>
                </a:solidFill>
                <a:effectLst/>
              </a:rPr>
              <a:t>CEG-SAM – 13, Budapest, Hungary</a:t>
            </a:r>
            <a:r>
              <a:rPr lang="en-GB" sz="1600" i="1">
                <a:solidFill>
                  <a:schemeClr val="bg1"/>
                </a:solidFill>
                <a:effectLst/>
              </a:rPr>
              <a:t>, </a:t>
            </a:r>
            <a:r>
              <a:rPr lang="en-US" sz="1600" i="1">
                <a:solidFill>
                  <a:schemeClr val="bg1"/>
                </a:solidFill>
                <a:effectLst/>
              </a:rPr>
              <a:t>March 5-7</a:t>
            </a:r>
            <a:r>
              <a:rPr lang="en-GB" sz="1600" i="1">
                <a:solidFill>
                  <a:schemeClr val="bg1"/>
                </a:solidFill>
                <a:effectLst/>
              </a:rPr>
              <a:t>, 200</a:t>
            </a:r>
            <a:r>
              <a:rPr lang="en-US" sz="1600" i="1">
                <a:solidFill>
                  <a:schemeClr val="bg1"/>
                </a:solidFill>
                <a:effectLst/>
              </a:rPr>
              <a:t>8.</a:t>
            </a:r>
            <a:endParaRPr lang="ru-RU" sz="1600" i="1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9" name="Rectangle 5"/>
          <p:cNvSpPr>
            <a:spLocks noChangeArrowheads="1"/>
          </p:cNvSpPr>
          <p:nvPr/>
        </p:nvSpPr>
        <p:spPr bwMode="auto">
          <a:xfrm>
            <a:off x="250825" y="512763"/>
            <a:ext cx="8785225" cy="602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sz="2000">
                <a:solidFill>
                  <a:schemeClr val="bg1"/>
                </a:solidFill>
                <a:effectLst/>
              </a:rPr>
              <a:t>The basis:</a:t>
            </a:r>
            <a:r>
              <a:rPr lang="ru-RU" sz="2000">
                <a:solidFill>
                  <a:schemeClr val="bg1"/>
                </a:solidFill>
                <a:effectLst/>
              </a:rPr>
              <a:t>   </a:t>
            </a:r>
            <a:endParaRPr lang="en-US" sz="2000">
              <a:solidFill>
                <a:schemeClr val="bg1"/>
              </a:solidFill>
              <a:effectLst/>
            </a:endParaRPr>
          </a:p>
          <a:p>
            <a:pPr marL="457200" indent="-457200"/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- The decision on financial support of the Project # 3690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ISTC 13.07.2007,</a:t>
            </a:r>
          </a:p>
          <a:p>
            <a:pPr marL="457200" indent="-457200"/>
            <a:r>
              <a:rPr lang="ru-RU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- 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agreement under the Project # 3690 between ISTC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FSUE SRI SIA “LUCH”</a:t>
            </a:r>
            <a:r>
              <a:rPr lang="ru-RU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01.12.2007.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solidFill>
                <a:srgbClr val="008080"/>
              </a:solidFill>
              <a:effectLst/>
            </a:endParaRP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ru-RU" sz="2000">
                <a:solidFill>
                  <a:schemeClr val="bg1"/>
                </a:solidFill>
                <a:effectLst/>
              </a:rPr>
              <a:t>2. </a:t>
            </a:r>
            <a:r>
              <a:rPr lang="en-US" sz="2000">
                <a:solidFill>
                  <a:schemeClr val="bg1"/>
                </a:solidFill>
                <a:effectLst/>
              </a:rPr>
              <a:t>The basic participants: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folHlink"/>
                </a:solidFill>
                <a:effectLst/>
              </a:rPr>
              <a:t>      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FSUE SRI SIA “LUCH”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IBRAE RAS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FSUE EDO “GIDROPRESS”</a:t>
            </a:r>
            <a:r>
              <a:rPr lang="en-US" sz="2000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solidFill>
                <a:schemeClr val="bg1"/>
              </a:solidFill>
              <a:effectLst/>
            </a:endParaRP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effectLst/>
              </a:rPr>
              <a:t>3. Another participants: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rgbClr val="FFFF00"/>
                </a:solidFill>
                <a:effectLst/>
              </a:rPr>
              <a:t>	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A.A. Bochvar FSUE VNIINM,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A. I. Leipunsky SSC RF-IPPE,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RSC “Kurchatov Institute”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solidFill>
                <a:schemeClr val="bg1"/>
              </a:solidFill>
              <a:effectLst/>
            </a:endParaRP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effectLst/>
              </a:rPr>
              <a:t>4. Foreign collaborators:</a:t>
            </a:r>
            <a:r>
              <a:rPr lang="en-US" sz="2000">
                <a:solidFill>
                  <a:srgbClr val="FFFF00"/>
                </a:solidFill>
                <a:effectLst/>
              </a:rPr>
              <a:t>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FZK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Germany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JRC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ITU 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Germany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PSI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Switzerland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), 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AEKI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Hungary</a:t>
            </a:r>
            <a:r>
              <a:rPr lang="ru-RU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INRNE (Bulgaria)</a:t>
            </a:r>
            <a:endParaRPr lang="en-US" sz="200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ru-RU" sz="2000">
              <a:solidFill>
                <a:srgbClr val="0099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2310" name="Rectangle 6"/>
          <p:cNvSpPr>
            <a:spLocks noChangeArrowheads="1"/>
          </p:cNvSpPr>
          <p:nvPr/>
        </p:nvSpPr>
        <p:spPr bwMode="auto">
          <a:xfrm>
            <a:off x="3132138" y="115888"/>
            <a:ext cx="365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Structure of Project</a:t>
            </a:r>
            <a:endParaRPr lang="ru-RU" sz="24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3276600" y="44132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</p:txBody>
      </p:sp>
      <p:sp>
        <p:nvSpPr>
          <p:cNvPr id="576518" name="Rectangle 6"/>
          <p:cNvSpPr>
            <a:spLocks noChangeArrowheads="1"/>
          </p:cNvSpPr>
          <p:nvPr/>
        </p:nvSpPr>
        <p:spPr bwMode="auto">
          <a:xfrm>
            <a:off x="179388" y="1082675"/>
            <a:ext cx="8532812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study of behaviour of two 19-fuel rod model FAs of WWER-1000, 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completed with standard reactor structural materials 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(fuel rod claddings of alloy Zr+1%Nb, fuel pellets of uranium dioxide, 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spaсing grids and shroud of alloy Zr+1%Nb), 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 the initial stage of severe accident with top quenching.</a:t>
            </a: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358775" y="736600"/>
            <a:ext cx="8820150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/>
              </a:rPr>
              <a:t>1.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post-test material analysis of WWER-1000 model FA,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subjected to tests in experiment </a:t>
            </a:r>
            <a:r>
              <a:rPr lang="en-GB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PARAMETER-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SF2 under severe accident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top and bottom quenching</a:t>
            </a: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- preparation of templates;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- optical and electronic microscopy;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- X-ray structure analysis;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- analysis of the obtained results and preparation of scientific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technical report.</a:t>
            </a: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The study of peculiarities of cooling and change in the structure of materials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FA of WWER-1000 under severe accident during top quenching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assembly heated to the temperature below 1600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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GB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</a:t>
            </a: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-SF3).</a:t>
            </a: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The study of behaviour of FA of WWER-1000 under severe accident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during top quenching of the assembly heated up to the temperature 1800°C  </a:t>
            </a:r>
          </a:p>
          <a:p>
            <a:pPr indent="450850">
              <a:tabLst>
                <a:tab pos="1371600" algn="l"/>
              </a:tabLst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the environment of air </a:t>
            </a:r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GB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PARAMETER</a:t>
            </a:r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-</a:t>
            </a: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SF</a:t>
            </a:r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4).</a:t>
            </a:r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2663825" y="187325"/>
            <a:ext cx="385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 Tasks of the Project</a:t>
            </a:r>
            <a:endParaRPr lang="ru-RU" sz="24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7542" name="Rectangle 6"/>
          <p:cNvSpPr>
            <a:spLocks noChangeArrowheads="1"/>
          </p:cNvSpPr>
          <p:nvPr/>
        </p:nvSpPr>
        <p:spPr bwMode="auto">
          <a:xfrm>
            <a:off x="2087563" y="573405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ru-RU">
                <a:solidFill>
                  <a:schemeClr val="accent2"/>
                </a:solidFill>
                <a:effectLst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179388" y="1235075"/>
            <a:ext cx="8369300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post-test material analysis of WWER-1000 model FA, </a:t>
            </a:r>
          </a:p>
          <a:p>
            <a:pPr indent="450850"/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subjected to tests in experiment </a:t>
            </a:r>
            <a:r>
              <a:rPr lang="en-GB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PARAMETER-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SF2 under severe </a:t>
            </a:r>
          </a:p>
          <a:p>
            <a:pPr indent="450850"/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accident  with top and bottom quenching are executed.</a:t>
            </a:r>
          </a:p>
          <a:p>
            <a:pPr indent="450850"/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/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scenario of experiment PARAMETER-SF3 are developed and </a:t>
            </a:r>
          </a:p>
          <a:p>
            <a:pPr indent="450850"/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pre-test numerical modelling are carried out</a:t>
            </a: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indent="450850"/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450850"/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specifications for carrying out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of calculations </a:t>
            </a:r>
          </a:p>
          <a:p>
            <a:pPr indent="450850"/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the PARAMETER  facility are prepared  (experiments SF3, SF4).</a:t>
            </a:r>
          </a:p>
          <a:p>
            <a:pPr indent="450850"/>
            <a:endParaRPr lang="en-US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5493" name="Rectangle 5"/>
          <p:cNvSpPr>
            <a:spLocks noChangeArrowheads="1"/>
          </p:cNvSpPr>
          <p:nvPr/>
        </p:nvSpPr>
        <p:spPr bwMode="auto">
          <a:xfrm>
            <a:off x="2159000" y="188913"/>
            <a:ext cx="37385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status of the Project</a:t>
            </a:r>
            <a:endParaRPr lang="en-US" sz="2400" b="0">
              <a:solidFill>
                <a:schemeClr val="bg2"/>
              </a:solidFill>
              <a:effectLst/>
            </a:endParaRPr>
          </a:p>
          <a:p>
            <a:pPr marL="342900" indent="-342900" algn="ctr"/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(the first quarter)</a:t>
            </a:r>
          </a:p>
          <a:p>
            <a:pPr marL="342900" indent="-342900" algn="ctr">
              <a:lnSpc>
                <a:spcPct val="80000"/>
              </a:lnSpc>
            </a:pPr>
            <a:endParaRPr lang="ru-RU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кстура">
  <a:themeElements>
    <a:clrScheme name="1_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5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0</TotalTime>
  <Words>401</Words>
  <Application>Microsoft Office PowerPoint</Application>
  <PresentationFormat>Bildschirmpräsentation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Times New Roman</vt:lpstr>
      <vt:lpstr>Tahoma</vt:lpstr>
      <vt:lpstr>Arial</vt:lpstr>
      <vt:lpstr>Wingdings</vt:lpstr>
      <vt:lpstr>Symbol</vt:lpstr>
      <vt:lpstr>1_Текстура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Peters, Ursula</cp:lastModifiedBy>
  <cp:revision>532</cp:revision>
  <cp:lastPrinted>2004-10-18T07:38:43Z</cp:lastPrinted>
  <dcterms:created xsi:type="dcterms:W3CDTF">2002-08-21T11:50:12Z</dcterms:created>
  <dcterms:modified xsi:type="dcterms:W3CDTF">2012-10-10T11:33:29Z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report</vt:lpwstr>
  </property>
</Properties>
</file>