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33"/>
  </p:notesMasterIdLst>
  <p:handoutMasterIdLst>
    <p:handoutMasterId r:id="rId34"/>
  </p:handoutMasterIdLst>
  <p:sldIdLst>
    <p:sldId id="535" r:id="rId2"/>
    <p:sldId id="572" r:id="rId3"/>
    <p:sldId id="573" r:id="rId4"/>
    <p:sldId id="598" r:id="rId5"/>
    <p:sldId id="584" r:id="rId6"/>
    <p:sldId id="586" r:id="rId7"/>
    <p:sldId id="587" r:id="rId8"/>
    <p:sldId id="578" r:id="rId9"/>
    <p:sldId id="579" r:id="rId10"/>
    <p:sldId id="589" r:id="rId11"/>
    <p:sldId id="590" r:id="rId12"/>
    <p:sldId id="581" r:id="rId13"/>
    <p:sldId id="582" r:id="rId14"/>
    <p:sldId id="593" r:id="rId15"/>
    <p:sldId id="592" r:id="rId16"/>
    <p:sldId id="595" r:id="rId17"/>
    <p:sldId id="596" r:id="rId18"/>
    <p:sldId id="609" r:id="rId19"/>
    <p:sldId id="607" r:id="rId20"/>
    <p:sldId id="608" r:id="rId21"/>
    <p:sldId id="600" r:id="rId22"/>
    <p:sldId id="597" r:id="rId23"/>
    <p:sldId id="610" r:id="rId24"/>
    <p:sldId id="555" r:id="rId25"/>
    <p:sldId id="557" r:id="rId26"/>
    <p:sldId id="601" r:id="rId27"/>
    <p:sldId id="602" r:id="rId28"/>
    <p:sldId id="604" r:id="rId29"/>
    <p:sldId id="605" r:id="rId30"/>
    <p:sldId id="606" r:id="rId31"/>
    <p:sldId id="552" r:id="rId32"/>
  </p:sldIdLst>
  <p:sldSz cx="9144000" cy="6858000" type="screen4x3"/>
  <p:notesSz cx="9750425" cy="68548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0033"/>
    <a:srgbClr val="6666FF"/>
    <a:srgbClr val="006666"/>
    <a:srgbClr val="FF00FF"/>
    <a:srgbClr val="FF3300"/>
    <a:srgbClr val="008000"/>
    <a:srgbClr val="33CCCC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7388" autoAdjust="0"/>
  </p:normalViewPr>
  <p:slideViewPr>
    <p:cSldViewPr>
      <p:cViewPr>
        <p:scale>
          <a:sx n="100" d="100"/>
          <a:sy n="100" d="100"/>
        </p:scale>
        <p:origin x="-802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74"/>
    </p:cViewPr>
  </p:sorterViewPr>
  <p:notesViewPr>
    <p:cSldViewPr>
      <p:cViewPr varScale="1">
        <p:scale>
          <a:sx n="36" d="100"/>
          <a:sy n="36" d="100"/>
        </p:scale>
        <p:origin x="-1578" y="-72"/>
      </p:cViewPr>
      <p:guideLst>
        <p:guide orient="horz" pos="2159"/>
        <p:guide pos="3073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24338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26088" y="0"/>
            <a:ext cx="4224337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0338"/>
            <a:ext cx="4224338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26088" y="6510338"/>
            <a:ext cx="4224337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fld id="{D1B703A3-D905-461C-8E98-474EF817AFFF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860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24338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26088" y="0"/>
            <a:ext cx="4224337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355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3162300" y="514350"/>
            <a:ext cx="3429000" cy="25701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00163" y="3255963"/>
            <a:ext cx="7150100" cy="308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0338"/>
            <a:ext cx="4224338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26088" y="6510338"/>
            <a:ext cx="4224337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defRPr sz="1200">
                <a:latin typeface="Times New Roman" pitchFamily="18" charset="0"/>
              </a:defRPr>
            </a:lvl1pPr>
          </a:lstStyle>
          <a:p>
            <a:fld id="{60AD7EA7-77BA-4EF2-B7E7-9B77E12A7E22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1280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0CFF87-A089-4442-9BF7-5CAE25F4C42D}" type="slidenum">
              <a:rPr lang="ru-RU"/>
              <a:pPr/>
              <a:t>1</a:t>
            </a:fld>
            <a:endParaRPr lang="ru-RU"/>
          </a:p>
        </p:txBody>
      </p:sp>
      <p:sp>
        <p:nvSpPr>
          <p:cNvPr id="69017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65475" y="514350"/>
            <a:ext cx="3427413" cy="2570163"/>
          </a:xfrm>
          <a:ln/>
        </p:spPr>
      </p:sp>
      <p:sp>
        <p:nvSpPr>
          <p:cNvPr id="69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947" tIns="45974" rIns="91947" bIns="45974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E327A1-0D7B-4991-9B4B-708A196B5391}" type="slidenum">
              <a:rPr lang="ru-RU"/>
              <a:pPr/>
              <a:t>10</a:t>
            </a:fld>
            <a:endParaRPr lang="ru-RU"/>
          </a:p>
        </p:txBody>
      </p:sp>
      <p:sp>
        <p:nvSpPr>
          <p:cNvPr id="84173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63888" y="514350"/>
            <a:ext cx="3425825" cy="2570163"/>
          </a:xfrm>
          <a:ln/>
        </p:spPr>
      </p:sp>
      <p:sp>
        <p:nvSpPr>
          <p:cNvPr id="84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569155-812D-4480-9E5E-AF10472C38D2}" type="slidenum">
              <a:rPr lang="ru-RU"/>
              <a:pPr/>
              <a:t>11</a:t>
            </a:fld>
            <a:endParaRPr lang="ru-RU"/>
          </a:p>
        </p:txBody>
      </p:sp>
      <p:sp>
        <p:nvSpPr>
          <p:cNvPr id="84275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63888" y="514350"/>
            <a:ext cx="3425825" cy="2570163"/>
          </a:xfrm>
          <a:ln/>
        </p:spPr>
      </p:sp>
      <p:sp>
        <p:nvSpPr>
          <p:cNvPr id="84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6496F4-761B-4B64-ACA7-E1202934ADB5}" type="slidenum">
              <a:rPr lang="ru-RU"/>
              <a:pPr/>
              <a:t>12</a:t>
            </a:fld>
            <a:endParaRPr lang="ru-RU"/>
          </a:p>
        </p:txBody>
      </p:sp>
      <p:sp>
        <p:nvSpPr>
          <p:cNvPr id="84377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63888" y="514350"/>
            <a:ext cx="3425825" cy="2570163"/>
          </a:xfrm>
          <a:ln/>
        </p:spPr>
      </p:sp>
      <p:sp>
        <p:nvSpPr>
          <p:cNvPr id="84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9CBB1E-8E9A-4947-9A3D-81C8706F5DFF}" type="slidenum">
              <a:rPr lang="ru-RU"/>
              <a:pPr/>
              <a:t>13</a:t>
            </a:fld>
            <a:endParaRPr lang="ru-RU"/>
          </a:p>
        </p:txBody>
      </p:sp>
      <p:sp>
        <p:nvSpPr>
          <p:cNvPr id="84480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63888" y="514350"/>
            <a:ext cx="3425825" cy="2570163"/>
          </a:xfrm>
          <a:ln/>
        </p:spPr>
      </p:sp>
      <p:sp>
        <p:nvSpPr>
          <p:cNvPr id="84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05D342-693E-4345-AC07-0475F34387AA}" type="slidenum">
              <a:rPr lang="ru-RU"/>
              <a:pPr/>
              <a:t>14</a:t>
            </a:fld>
            <a:endParaRPr lang="ru-RU"/>
          </a:p>
        </p:txBody>
      </p:sp>
      <p:sp>
        <p:nvSpPr>
          <p:cNvPr id="84582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63888" y="514350"/>
            <a:ext cx="3425825" cy="2570163"/>
          </a:xfrm>
          <a:ln/>
        </p:spPr>
      </p:sp>
      <p:sp>
        <p:nvSpPr>
          <p:cNvPr id="84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A9F881-B917-4D01-A8A1-657134F00F22}" type="slidenum">
              <a:rPr lang="ru-RU"/>
              <a:pPr/>
              <a:t>15</a:t>
            </a:fld>
            <a:endParaRPr lang="ru-RU"/>
          </a:p>
        </p:txBody>
      </p:sp>
      <p:sp>
        <p:nvSpPr>
          <p:cNvPr id="84685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63888" y="514350"/>
            <a:ext cx="3425825" cy="2570163"/>
          </a:xfrm>
          <a:ln/>
        </p:spPr>
      </p:sp>
      <p:sp>
        <p:nvSpPr>
          <p:cNvPr id="84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5C0AE2-7C73-42B7-832B-36426180188F}" type="slidenum">
              <a:rPr lang="ru-RU"/>
              <a:pPr/>
              <a:t>16</a:t>
            </a:fld>
            <a:endParaRPr lang="ru-RU"/>
          </a:p>
        </p:txBody>
      </p:sp>
      <p:sp>
        <p:nvSpPr>
          <p:cNvPr id="82739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63888" y="514350"/>
            <a:ext cx="3425825" cy="2570163"/>
          </a:xfrm>
          <a:ln/>
        </p:spPr>
      </p:sp>
      <p:sp>
        <p:nvSpPr>
          <p:cNvPr id="82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sz="10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6735D4-FF8B-4CAB-B718-FC61096A8FC2}" type="slidenum">
              <a:rPr lang="ru-RU"/>
              <a:pPr/>
              <a:t>17</a:t>
            </a:fld>
            <a:endParaRPr lang="ru-RU"/>
          </a:p>
        </p:txBody>
      </p:sp>
      <p:sp>
        <p:nvSpPr>
          <p:cNvPr id="82841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63888" y="514350"/>
            <a:ext cx="3425825" cy="2570163"/>
          </a:xfrm>
          <a:ln/>
        </p:spPr>
      </p:sp>
      <p:sp>
        <p:nvSpPr>
          <p:cNvPr id="82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de-DE" sz="10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15C619-BDBD-4B53-B477-D19A4818ED49}" type="slidenum">
              <a:rPr lang="ru-RU"/>
              <a:pPr/>
              <a:t>18</a:t>
            </a:fld>
            <a:endParaRPr lang="ru-RU"/>
          </a:p>
        </p:txBody>
      </p:sp>
      <p:sp>
        <p:nvSpPr>
          <p:cNvPr id="83149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63888" y="514350"/>
            <a:ext cx="3425825" cy="2570163"/>
          </a:xfrm>
          <a:ln/>
        </p:spPr>
      </p:sp>
      <p:sp>
        <p:nvSpPr>
          <p:cNvPr id="83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de-DE" sz="9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D30971-5228-4B35-8766-EC8293E60AAD}" type="slidenum">
              <a:rPr lang="ru-RU"/>
              <a:pPr/>
              <a:t>19</a:t>
            </a:fld>
            <a:endParaRPr lang="ru-RU"/>
          </a:p>
        </p:txBody>
      </p:sp>
      <p:sp>
        <p:nvSpPr>
          <p:cNvPr id="83251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63888" y="514350"/>
            <a:ext cx="3425825" cy="2570163"/>
          </a:xfrm>
          <a:ln/>
        </p:spPr>
      </p:sp>
      <p:sp>
        <p:nvSpPr>
          <p:cNvPr id="83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AFC6B9-BA7A-47DE-8764-6BF45141F544}" type="slidenum">
              <a:rPr lang="ru-RU"/>
              <a:pPr/>
              <a:t>2</a:t>
            </a:fld>
            <a:endParaRPr lang="ru-RU"/>
          </a:p>
        </p:txBody>
      </p:sp>
      <p:sp>
        <p:nvSpPr>
          <p:cNvPr id="83558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63888" y="514350"/>
            <a:ext cx="3425825" cy="2570163"/>
          </a:xfrm>
          <a:ln/>
        </p:spPr>
      </p:sp>
      <p:sp>
        <p:nvSpPr>
          <p:cNvPr id="83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E19BD6-6EA2-4675-9F95-F8227EF08651}" type="slidenum">
              <a:rPr lang="ru-RU"/>
              <a:pPr/>
              <a:t>20</a:t>
            </a:fld>
            <a:endParaRPr lang="ru-RU"/>
          </a:p>
        </p:txBody>
      </p:sp>
      <p:sp>
        <p:nvSpPr>
          <p:cNvPr id="83353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63888" y="514350"/>
            <a:ext cx="3425825" cy="2570163"/>
          </a:xfrm>
          <a:ln/>
        </p:spPr>
      </p:sp>
      <p:sp>
        <p:nvSpPr>
          <p:cNvPr id="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11C5AA-5D0E-4B73-98AB-7951BFE8B841}" type="slidenum">
              <a:rPr lang="ru-RU"/>
              <a:pPr/>
              <a:t>21</a:t>
            </a:fld>
            <a:endParaRPr lang="ru-RU"/>
          </a:p>
        </p:txBody>
      </p:sp>
      <p:sp>
        <p:nvSpPr>
          <p:cNvPr id="82329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63888" y="514350"/>
            <a:ext cx="3425825" cy="2570163"/>
          </a:xfrm>
          <a:ln/>
        </p:spPr>
      </p:sp>
      <p:sp>
        <p:nvSpPr>
          <p:cNvPr id="82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251FAA-02C2-4949-91FB-0FD1CE40CA93}" type="slidenum">
              <a:rPr lang="ru-RU"/>
              <a:pPr/>
              <a:t>22</a:t>
            </a:fld>
            <a:endParaRPr lang="ru-RU"/>
          </a:p>
        </p:txBody>
      </p:sp>
      <p:sp>
        <p:nvSpPr>
          <p:cNvPr id="82944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63888" y="514350"/>
            <a:ext cx="3425825" cy="2570163"/>
          </a:xfrm>
          <a:ln/>
        </p:spPr>
      </p:sp>
      <p:sp>
        <p:nvSpPr>
          <p:cNvPr id="82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CF4008-3E84-4AA5-BAF3-F61CAF20ABB2}" type="slidenum">
              <a:rPr lang="ru-RU"/>
              <a:pPr/>
              <a:t>23</a:t>
            </a:fld>
            <a:endParaRPr lang="ru-RU"/>
          </a:p>
        </p:txBody>
      </p:sp>
      <p:sp>
        <p:nvSpPr>
          <p:cNvPr id="83046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63888" y="514350"/>
            <a:ext cx="3425825" cy="2570163"/>
          </a:xfrm>
          <a:ln/>
        </p:spPr>
      </p:sp>
      <p:sp>
        <p:nvSpPr>
          <p:cNvPr id="83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de-D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6EA6DF-25B8-42DD-9CC2-09A15344DB47}" type="slidenum">
              <a:rPr lang="ru-RU"/>
              <a:pPr/>
              <a:t>24</a:t>
            </a:fld>
            <a:endParaRPr lang="ru-RU"/>
          </a:p>
        </p:txBody>
      </p:sp>
      <p:sp>
        <p:nvSpPr>
          <p:cNvPr id="73113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65475" y="514350"/>
            <a:ext cx="3427413" cy="2570163"/>
          </a:xfrm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23F27C-6263-4FD4-BE03-8A1455F49938}" type="slidenum">
              <a:rPr lang="ru-RU"/>
              <a:pPr/>
              <a:t>25</a:t>
            </a:fld>
            <a:endParaRPr lang="ru-RU"/>
          </a:p>
        </p:txBody>
      </p:sp>
      <p:sp>
        <p:nvSpPr>
          <p:cNvPr id="73523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62300" y="514350"/>
            <a:ext cx="3427413" cy="2570163"/>
          </a:xfrm>
          <a:ln/>
        </p:spPr>
      </p:sp>
      <p:sp>
        <p:nvSpPr>
          <p:cNvPr id="73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138" y="3255963"/>
            <a:ext cx="7804150" cy="3084512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A973B8-24E3-45E9-83B8-BA0453587088}" type="slidenum">
              <a:rPr lang="ru-RU"/>
              <a:pPr/>
              <a:t>26</a:t>
            </a:fld>
            <a:endParaRPr lang="ru-RU"/>
          </a:p>
        </p:txBody>
      </p:sp>
      <p:sp>
        <p:nvSpPr>
          <p:cNvPr id="80589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62300" y="514350"/>
            <a:ext cx="3427413" cy="2570163"/>
          </a:xfrm>
          <a:ln/>
        </p:spPr>
      </p:sp>
      <p:sp>
        <p:nvSpPr>
          <p:cNvPr id="80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3255963"/>
            <a:ext cx="7800975" cy="3084512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143688-5678-43A0-86BB-F68BAE3AC358}" type="slidenum">
              <a:rPr lang="ru-RU"/>
              <a:pPr/>
              <a:t>27</a:t>
            </a:fld>
            <a:endParaRPr lang="ru-RU"/>
          </a:p>
        </p:txBody>
      </p:sp>
      <p:sp>
        <p:nvSpPr>
          <p:cNvPr id="80793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62300" y="514350"/>
            <a:ext cx="3427413" cy="2570163"/>
          </a:xfrm>
          <a:ln/>
        </p:spPr>
      </p:sp>
      <p:sp>
        <p:nvSpPr>
          <p:cNvPr id="80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3255963"/>
            <a:ext cx="7800975" cy="3084512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400265-1A61-4B54-B886-B86629849BD0}" type="slidenum">
              <a:rPr lang="ru-RU"/>
              <a:pPr/>
              <a:t>28</a:t>
            </a:fld>
            <a:endParaRPr lang="ru-RU"/>
          </a:p>
        </p:txBody>
      </p:sp>
      <p:sp>
        <p:nvSpPr>
          <p:cNvPr id="81203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62300" y="514350"/>
            <a:ext cx="3427413" cy="2570163"/>
          </a:xfrm>
          <a:ln/>
        </p:spPr>
      </p:sp>
      <p:sp>
        <p:nvSpPr>
          <p:cNvPr id="81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3255963"/>
            <a:ext cx="7800975" cy="3084512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3AD449-D55F-4225-9694-454E24F094E1}" type="slidenum">
              <a:rPr lang="ru-RU"/>
              <a:pPr/>
              <a:t>29</a:t>
            </a:fld>
            <a:endParaRPr lang="ru-RU"/>
          </a:p>
        </p:txBody>
      </p:sp>
      <p:sp>
        <p:nvSpPr>
          <p:cNvPr id="81408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62300" y="514350"/>
            <a:ext cx="3427413" cy="2570163"/>
          </a:xfrm>
          <a:ln/>
        </p:spPr>
      </p:sp>
      <p:sp>
        <p:nvSpPr>
          <p:cNvPr id="81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3255963"/>
            <a:ext cx="7800975" cy="3084512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70E290-3035-4AAD-A984-1FC8B285807B}" type="slidenum">
              <a:rPr lang="ru-RU"/>
              <a:pPr/>
              <a:t>3</a:t>
            </a:fld>
            <a:endParaRPr lang="ru-RU"/>
          </a:p>
        </p:txBody>
      </p:sp>
      <p:sp>
        <p:nvSpPr>
          <p:cNvPr id="79769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63888" y="514350"/>
            <a:ext cx="3425825" cy="2570163"/>
          </a:xfrm>
          <a:ln/>
        </p:spPr>
      </p:sp>
      <p:sp>
        <p:nvSpPr>
          <p:cNvPr id="79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0869AE-2D63-4B57-BC9C-BB35A69883DF}" type="slidenum">
              <a:rPr lang="ru-RU"/>
              <a:pPr/>
              <a:t>30</a:t>
            </a:fld>
            <a:endParaRPr lang="ru-RU"/>
          </a:p>
        </p:txBody>
      </p:sp>
      <p:sp>
        <p:nvSpPr>
          <p:cNvPr id="81613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62300" y="514350"/>
            <a:ext cx="3427413" cy="2570163"/>
          </a:xfrm>
          <a:ln/>
        </p:spPr>
      </p:sp>
      <p:sp>
        <p:nvSpPr>
          <p:cNvPr id="81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3255963"/>
            <a:ext cx="7800975" cy="3084512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727B7B-768C-4D64-8174-8DB5409A9460}" type="slidenum">
              <a:rPr lang="ru-RU"/>
              <a:pPr/>
              <a:t>31</a:t>
            </a:fld>
            <a:endParaRPr lang="ru-RU"/>
          </a:p>
        </p:txBody>
      </p:sp>
      <p:sp>
        <p:nvSpPr>
          <p:cNvPr id="72499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65475" y="514350"/>
            <a:ext cx="3427413" cy="2570163"/>
          </a:xfrm>
          <a:ln/>
        </p:spPr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1A1CEA-BC0A-4DBC-9BDD-6A9EAB70E7E6}" type="slidenum">
              <a:rPr lang="ru-RU"/>
              <a:pPr/>
              <a:t>4</a:t>
            </a:fld>
            <a:endParaRPr lang="ru-RU"/>
          </a:p>
        </p:txBody>
      </p:sp>
      <p:sp>
        <p:nvSpPr>
          <p:cNvPr id="79872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63888" y="514350"/>
            <a:ext cx="3425825" cy="2570163"/>
          </a:xfrm>
          <a:ln/>
        </p:spPr>
      </p:sp>
      <p:sp>
        <p:nvSpPr>
          <p:cNvPr id="79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817E71-8D1C-4A3C-84E2-E0D52F28E005}" type="slidenum">
              <a:rPr lang="ru-RU"/>
              <a:pPr/>
              <a:t>5</a:t>
            </a:fld>
            <a:endParaRPr lang="ru-RU"/>
          </a:p>
        </p:txBody>
      </p:sp>
      <p:sp>
        <p:nvSpPr>
          <p:cNvPr id="79974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63888" y="514350"/>
            <a:ext cx="3425825" cy="2570163"/>
          </a:xfrm>
          <a:ln/>
        </p:spPr>
      </p:sp>
      <p:sp>
        <p:nvSpPr>
          <p:cNvPr id="79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D8F561-8859-4509-B588-CF5AC6AB12CA}" type="slidenum">
              <a:rPr lang="ru-RU"/>
              <a:pPr/>
              <a:t>6</a:t>
            </a:fld>
            <a:endParaRPr lang="ru-RU"/>
          </a:p>
        </p:txBody>
      </p:sp>
      <p:sp>
        <p:nvSpPr>
          <p:cNvPr id="80077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63888" y="514350"/>
            <a:ext cx="3425825" cy="2570163"/>
          </a:xfrm>
          <a:ln/>
        </p:spPr>
      </p:sp>
      <p:sp>
        <p:nvSpPr>
          <p:cNvPr id="80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3BC0B2-609A-4717-AED1-172D44294FDA}" type="slidenum">
              <a:rPr lang="ru-RU"/>
              <a:pPr/>
              <a:t>7</a:t>
            </a:fld>
            <a:endParaRPr lang="ru-RU"/>
          </a:p>
        </p:txBody>
      </p:sp>
      <p:sp>
        <p:nvSpPr>
          <p:cNvPr id="83968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63888" y="514350"/>
            <a:ext cx="3425825" cy="2570163"/>
          </a:xfrm>
          <a:ln/>
        </p:spPr>
      </p:sp>
      <p:sp>
        <p:nvSpPr>
          <p:cNvPr id="83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F53221-6B41-47E6-A8E5-688C6CE876E3}" type="slidenum">
              <a:rPr lang="ru-RU"/>
              <a:pPr/>
              <a:t>8</a:t>
            </a:fld>
            <a:endParaRPr lang="ru-RU"/>
          </a:p>
        </p:txBody>
      </p:sp>
      <p:sp>
        <p:nvSpPr>
          <p:cNvPr id="80179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63888" y="514350"/>
            <a:ext cx="3425825" cy="2570163"/>
          </a:xfrm>
          <a:ln/>
        </p:spPr>
      </p:sp>
      <p:sp>
        <p:nvSpPr>
          <p:cNvPr id="80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D4C228-3DAF-41EB-A6C2-0B22F87493AC}" type="slidenum">
              <a:rPr lang="ru-RU"/>
              <a:pPr/>
              <a:t>9</a:t>
            </a:fld>
            <a:endParaRPr lang="ru-RU"/>
          </a:p>
        </p:txBody>
      </p:sp>
      <p:sp>
        <p:nvSpPr>
          <p:cNvPr id="84070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63888" y="514350"/>
            <a:ext cx="3425825" cy="2570163"/>
          </a:xfrm>
          <a:ln/>
        </p:spPr>
      </p:sp>
      <p:sp>
        <p:nvSpPr>
          <p:cNvPr id="84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6978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766979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766980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66981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66982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66983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66984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766985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66986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6698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noProof="0" smtClean="0"/>
              <a:t>Образец заголовка</a:t>
            </a:r>
          </a:p>
        </p:txBody>
      </p:sp>
      <p:sp>
        <p:nvSpPr>
          <p:cNvPr id="76698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Образец подзаголовка</a:t>
            </a:r>
          </a:p>
        </p:txBody>
      </p:sp>
      <p:sp>
        <p:nvSpPr>
          <p:cNvPr id="766989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66990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66991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A236C49-D80A-4BBE-BB40-5AEB072A71A5}" type="slidenum">
              <a:rPr lang="en-US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A931804-7FFE-4B18-B810-BC741B5309B4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9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E3DAA8C-1EE2-45C7-A6B1-1104A5672F43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303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1B4CC2D-976E-40F6-A288-83FAD4BCD692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22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el, zwei Inhalte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60C3684-0A84-40EA-887B-EA2416AFAAD0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676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9657907-4D19-4588-AAD7-560884881A49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0984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399C6E8-9095-448A-8E88-827B75DAF5EC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37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03294E5-6DF9-4CF8-8E85-FC649A801667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742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30A2D86-BFE5-48CE-9294-4F2B25C8EA51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712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AC037AB-9E2A-417F-B380-591036E7E40D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086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C99DBC3-0362-4D3C-9609-9D3B73232DB2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851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10D96D2-3455-4481-A20B-C9BC58E1FD7B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85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04CBDE5-53C1-4A57-99F5-1E2B7F59B5EC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578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D4BD898-E764-425B-A36B-C11E65DA59F3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391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B0CC67-50ED-49D9-B554-BFBD0A304755}" type="slidenum">
              <a:rPr lang="en-US"/>
              <a:pPr/>
              <a:t>‹Nr.›</a:t>
            </a:fld>
            <a:endParaRPr lang="en-US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066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95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6595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F84ABB7-7042-493F-906F-1B8BBC3F8B14}" type="slidenum">
              <a:rPr lang="en-US"/>
              <a:pPr/>
              <a:t>‹Nr.›</a:t>
            </a:fld>
            <a:endParaRPr lang="en-US"/>
          </a:p>
        </p:txBody>
      </p:sp>
      <p:grpSp>
        <p:nvGrpSpPr>
          <p:cNvPr id="76595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765957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76595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6595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6596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65961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6596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76596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6596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6596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76596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76596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0.jpeg"/><Relationship Id="rId5" Type="http://schemas.openxmlformats.org/officeDocument/2006/relationships/image" Target="../media/image39.wmf"/><Relationship Id="rId4" Type="http://schemas.openxmlformats.org/officeDocument/2006/relationships/oleObject" Target="../embeddings/oleObject2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7" Type="http://schemas.openxmlformats.org/officeDocument/2006/relationships/image" Target="../media/image47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0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154" name="Text Box 2"/>
          <p:cNvSpPr txBox="1">
            <a:spLocks noChangeArrowheads="1"/>
          </p:cNvSpPr>
          <p:nvPr/>
        </p:nvSpPr>
        <p:spPr bwMode="auto">
          <a:xfrm>
            <a:off x="539750" y="1449388"/>
            <a:ext cx="7920038" cy="313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Times New Roman" pitchFamily="18" charset="0"/>
              </a:rPr>
              <a:t>Status of the ISTC project #3690</a:t>
            </a:r>
            <a:r>
              <a:rPr lang="en-US" sz="2400">
                <a:latin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</a:rPr>
              <a:t>(</a:t>
            </a:r>
            <a:r>
              <a:rPr lang="en-US" sz="2400">
                <a:latin typeface="Times New Roman" pitchFamily="18" charset="0"/>
              </a:rPr>
              <a:t>continued)</a:t>
            </a:r>
            <a:endParaRPr lang="ru-RU" sz="2400">
              <a:latin typeface="Times New Roman" pitchFamily="18" charset="0"/>
            </a:endParaRPr>
          </a:p>
          <a:p>
            <a:pPr algn="ctr"/>
            <a:endParaRPr lang="en-US" sz="2400" b="1">
              <a:latin typeface="Times New Roman" pitchFamily="18" charset="0"/>
            </a:endParaRPr>
          </a:p>
          <a:p>
            <a:pPr algn="ctr"/>
            <a:r>
              <a:rPr lang="en-US" sz="2400" b="1">
                <a:latin typeface="Times New Roman" pitchFamily="18" charset="0"/>
              </a:rPr>
              <a:t>Specification for numerical simulation of PARAMETER facility: Tests SF3 and SF4.</a:t>
            </a:r>
            <a:r>
              <a:rPr lang="ru-RU" sz="2400">
                <a:latin typeface="Times New Roman" pitchFamily="18" charset="0"/>
              </a:rPr>
              <a:t> </a:t>
            </a:r>
            <a:endParaRPr lang="en-US" sz="2400">
              <a:latin typeface="Times New Roman" pitchFamily="18" charset="0"/>
            </a:endParaRPr>
          </a:p>
          <a:p>
            <a:pPr algn="ctr"/>
            <a:r>
              <a:rPr lang="en-US" sz="2400" b="1">
                <a:latin typeface="Times New Roman" pitchFamily="18" charset="0"/>
              </a:rPr>
              <a:t>PARAMETER-SF3 test scenario and results of SF3 pre-test numerical modeling</a:t>
            </a:r>
            <a:endParaRPr lang="ru-RU" sz="4000" b="1">
              <a:solidFill>
                <a:srgbClr val="FFFF00"/>
              </a:solidFill>
              <a:latin typeface="Times New Roman" pitchFamily="18" charset="0"/>
            </a:endParaRPr>
          </a:p>
          <a:p>
            <a:pPr algn="ctr"/>
            <a:endParaRPr lang="ru-RU" sz="2400" b="1"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algn="ctr"/>
            <a:endParaRPr lang="en-US" sz="32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689155" name="Text Box 3"/>
          <p:cNvSpPr txBox="1">
            <a:spLocks noChangeArrowheads="1"/>
          </p:cNvSpPr>
          <p:nvPr/>
        </p:nvSpPr>
        <p:spPr bwMode="auto">
          <a:xfrm>
            <a:off x="717550" y="196850"/>
            <a:ext cx="52593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Tahoma" pitchFamily="34" charset="0"/>
            </a:endParaRPr>
          </a:p>
        </p:txBody>
      </p:sp>
      <p:sp>
        <p:nvSpPr>
          <p:cNvPr id="689156" name="Text Box 4"/>
          <p:cNvSpPr txBox="1">
            <a:spLocks noChangeArrowheads="1"/>
          </p:cNvSpPr>
          <p:nvPr/>
        </p:nvSpPr>
        <p:spPr bwMode="auto">
          <a:xfrm>
            <a:off x="287338" y="225425"/>
            <a:ext cx="3240087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FSUE SRI SIA “LUCH”</a:t>
            </a:r>
            <a:r>
              <a:rPr lang="ru-RU">
                <a:latin typeface="Arial" charset="0"/>
              </a:rPr>
              <a:t> </a:t>
            </a:r>
            <a:endParaRPr lang="en-US" b="1">
              <a:latin typeface="Arial" charset="0"/>
            </a:endParaRPr>
          </a:p>
          <a:p>
            <a:r>
              <a:rPr lang="en-US" b="1">
                <a:latin typeface="Arial" charset="0"/>
              </a:rPr>
              <a:t>IBRAE RAS</a:t>
            </a:r>
          </a:p>
          <a:p>
            <a:r>
              <a:rPr lang="en-US" b="1">
                <a:latin typeface="Arial" charset="0"/>
              </a:rPr>
              <a:t>FSUE EDO “GIDROPRESS”</a:t>
            </a:r>
            <a:r>
              <a:rPr lang="ru-RU">
                <a:latin typeface="Tahoma" pitchFamily="34" charset="0"/>
              </a:rPr>
              <a:t> </a:t>
            </a:r>
          </a:p>
        </p:txBody>
      </p:sp>
      <p:sp>
        <p:nvSpPr>
          <p:cNvPr id="689157" name="Text Box 5"/>
          <p:cNvSpPr txBox="1">
            <a:spLocks noChangeArrowheads="1"/>
          </p:cNvSpPr>
          <p:nvPr/>
        </p:nvSpPr>
        <p:spPr bwMode="auto">
          <a:xfrm>
            <a:off x="2232025" y="4184650"/>
            <a:ext cx="46085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V. NALIVAEV</a:t>
            </a:r>
            <a:r>
              <a:rPr lang="en-US" b="1"/>
              <a:t>, </a:t>
            </a:r>
            <a:r>
              <a:rPr lang="ru-RU" b="1"/>
              <a:t>A.KISELEV</a:t>
            </a:r>
            <a:r>
              <a:rPr lang="en-US" b="1"/>
              <a:t>,</a:t>
            </a:r>
            <a:r>
              <a:rPr lang="ru-RU"/>
              <a:t>  </a:t>
            </a:r>
            <a:r>
              <a:rPr lang="en-US" b="1">
                <a:solidFill>
                  <a:srgbClr val="FFFF99"/>
                </a:solidFill>
                <a:latin typeface="Tahoma" pitchFamily="34" charset="0"/>
              </a:rPr>
              <a:t>T.YUDINA</a:t>
            </a:r>
            <a:endParaRPr lang="ru-RU" b="1">
              <a:solidFill>
                <a:srgbClr val="FFFF99"/>
              </a:solidFill>
              <a:latin typeface="Tahoma" pitchFamily="34" charset="0"/>
            </a:endParaRPr>
          </a:p>
        </p:txBody>
      </p:sp>
      <p:sp>
        <p:nvSpPr>
          <p:cNvPr id="689158" name="Text Box 6"/>
          <p:cNvSpPr txBox="1">
            <a:spLocks noChangeArrowheads="1"/>
          </p:cNvSpPr>
          <p:nvPr/>
        </p:nvSpPr>
        <p:spPr bwMode="auto">
          <a:xfrm>
            <a:off x="719138" y="5337175"/>
            <a:ext cx="734536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b="1">
                <a:latin typeface="Tahoma" pitchFamily="34" charset="0"/>
              </a:rPr>
              <a:t>Budapest, 5-7 March  2008</a:t>
            </a:r>
            <a:r>
              <a:rPr lang="en-US">
                <a:latin typeface="Tahoma" pitchFamily="34" charset="0"/>
              </a:rPr>
              <a:t> </a:t>
            </a:r>
            <a:endParaRPr lang="ru-RU" b="1">
              <a:latin typeface="Tahoma" pitchFamily="34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ru-RU" b="1">
              <a:latin typeface="Tahoma" pitchFamily="34" charset="0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ru-RU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Metallographic examination of the cross section at Z=1103 mm</a:t>
            </a:r>
          </a:p>
        </p:txBody>
      </p:sp>
      <p:pic>
        <p:nvPicPr>
          <p:cNvPr id="787460" name="Picture 4" descr="1100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484313"/>
            <a:ext cx="2735263" cy="2533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7461" name="Picture 5" descr="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916113"/>
            <a:ext cx="3563938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7463" name="Rectangle 7"/>
          <p:cNvSpPr>
            <a:spLocks noChangeArrowheads="1"/>
          </p:cNvSpPr>
          <p:nvPr/>
        </p:nvSpPr>
        <p:spPr bwMode="auto">
          <a:xfrm>
            <a:off x="4319588" y="2024063"/>
            <a:ext cx="8810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Rod 1.1</a:t>
            </a:r>
          </a:p>
        </p:txBody>
      </p:sp>
      <p:sp>
        <p:nvSpPr>
          <p:cNvPr id="787465" name="Rectangle 9"/>
          <p:cNvSpPr>
            <a:spLocks noChangeArrowheads="1"/>
          </p:cNvSpPr>
          <p:nvPr/>
        </p:nvSpPr>
        <p:spPr bwMode="auto">
          <a:xfrm>
            <a:off x="6659563" y="1989138"/>
            <a:ext cx="8810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Rod 2.5</a:t>
            </a:r>
          </a:p>
        </p:txBody>
      </p:sp>
      <p:sp>
        <p:nvSpPr>
          <p:cNvPr id="787467" name="Rectangle 11"/>
          <p:cNvSpPr>
            <a:spLocks noChangeArrowheads="1"/>
          </p:cNvSpPr>
          <p:nvPr/>
        </p:nvSpPr>
        <p:spPr bwMode="auto">
          <a:xfrm>
            <a:off x="4284663" y="3860800"/>
            <a:ext cx="881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Rod 3.9</a:t>
            </a:r>
          </a:p>
        </p:txBody>
      </p:sp>
      <p:sp>
        <p:nvSpPr>
          <p:cNvPr id="787469" name="Rectangle 13"/>
          <p:cNvSpPr>
            <a:spLocks noChangeArrowheads="1"/>
          </p:cNvSpPr>
          <p:nvPr/>
        </p:nvSpPr>
        <p:spPr bwMode="auto">
          <a:xfrm>
            <a:off x="6588125" y="3824288"/>
            <a:ext cx="8810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Rod 2.6</a:t>
            </a:r>
          </a:p>
        </p:txBody>
      </p:sp>
      <p:pic>
        <p:nvPicPr>
          <p:cNvPr id="787470" name="Picture 14" descr="110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4076700"/>
            <a:ext cx="3421062" cy="210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Layers structure at Z=1103 mm</a:t>
            </a:r>
          </a:p>
        </p:txBody>
      </p:sp>
      <p:pic>
        <p:nvPicPr>
          <p:cNvPr id="788484" name="Picture 4" descr="2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7338" y="1196975"/>
            <a:ext cx="3492500" cy="2619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8485" name="Picture 5" descr="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50" y="1196975"/>
            <a:ext cx="3492500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487" name="Rectangle 7"/>
          <p:cNvSpPr>
            <a:spLocks noChangeArrowheads="1"/>
          </p:cNvSpPr>
          <p:nvPr/>
        </p:nvSpPr>
        <p:spPr bwMode="auto">
          <a:xfrm>
            <a:off x="939800" y="1651000"/>
            <a:ext cx="8810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Rod 2.2</a:t>
            </a:r>
          </a:p>
        </p:txBody>
      </p:sp>
      <p:sp>
        <p:nvSpPr>
          <p:cNvPr id="788489" name="Rectangle 9"/>
          <p:cNvSpPr>
            <a:spLocks noChangeArrowheads="1"/>
          </p:cNvSpPr>
          <p:nvPr/>
        </p:nvSpPr>
        <p:spPr bwMode="auto">
          <a:xfrm>
            <a:off x="5207000" y="1676400"/>
            <a:ext cx="8810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Rod 2.5</a:t>
            </a:r>
          </a:p>
        </p:txBody>
      </p:sp>
      <p:pic>
        <p:nvPicPr>
          <p:cNvPr id="788490" name="Picture 10" descr="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4113213"/>
            <a:ext cx="3132137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491" name="Picture 11" descr="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113213"/>
            <a:ext cx="31686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493" name="Rectangle 13"/>
          <p:cNvSpPr>
            <a:spLocks noChangeArrowheads="1"/>
          </p:cNvSpPr>
          <p:nvPr/>
        </p:nvSpPr>
        <p:spPr bwMode="auto">
          <a:xfrm>
            <a:off x="2895600" y="4203700"/>
            <a:ext cx="8810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Rod 2.4</a:t>
            </a:r>
          </a:p>
        </p:txBody>
      </p:sp>
      <p:sp>
        <p:nvSpPr>
          <p:cNvPr id="788494" name="Text Box 14"/>
          <p:cNvSpPr txBox="1">
            <a:spLocks noChangeArrowheads="1"/>
          </p:cNvSpPr>
          <p:nvPr/>
        </p:nvSpPr>
        <p:spPr bwMode="auto">
          <a:xfrm>
            <a:off x="5056188" y="4252913"/>
            <a:ext cx="8810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Rod 3.5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Metallographic examination of the cross section at Z=1250 mm</a:t>
            </a:r>
          </a:p>
        </p:txBody>
      </p:sp>
      <p:pic>
        <p:nvPicPr>
          <p:cNvPr id="779268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1800" y="1881188"/>
            <a:ext cx="4248150" cy="2522537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779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3933825"/>
            <a:ext cx="4032250" cy="255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Layers structure at Z=1250 mm</a:t>
            </a:r>
          </a:p>
        </p:txBody>
      </p:sp>
      <p:pic>
        <p:nvPicPr>
          <p:cNvPr id="780292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700213"/>
            <a:ext cx="5508625" cy="4706937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780293" name="Text Box 5"/>
          <p:cNvSpPr txBox="1">
            <a:spLocks noChangeArrowheads="1"/>
          </p:cNvSpPr>
          <p:nvPr/>
        </p:nvSpPr>
        <p:spPr bwMode="auto">
          <a:xfrm>
            <a:off x="6227763" y="1808163"/>
            <a:ext cx="2811462" cy="201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/>
              <a:t>Tmax ~1500C</a:t>
            </a:r>
          </a:p>
          <a:p>
            <a:pPr>
              <a:buFontTx/>
              <a:buChar char="•"/>
            </a:pPr>
            <a:r>
              <a:rPr lang="en-US"/>
              <a:t>Columnar structure of inner </a:t>
            </a:r>
          </a:p>
          <a:p>
            <a:r>
              <a:rPr lang="en-US"/>
              <a:t>oxide and spalling-off </a:t>
            </a:r>
          </a:p>
          <a:p>
            <a:r>
              <a:rPr lang="en-US"/>
              <a:t>multi-layers </a:t>
            </a:r>
          </a:p>
          <a:p>
            <a:r>
              <a:rPr lang="en-US"/>
              <a:t>on the external surface</a:t>
            </a:r>
          </a:p>
          <a:p>
            <a:pPr>
              <a:buFontTx/>
              <a:buChar char="•"/>
            </a:pPr>
            <a:r>
              <a:rPr lang="en-US"/>
              <a:t>No oxidation of cracks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Distribution of the compact dioxide zirconium thickness along heated zone</a:t>
            </a:r>
          </a:p>
        </p:txBody>
      </p:sp>
      <p:sp>
        <p:nvSpPr>
          <p:cNvPr id="79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915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pic>
        <p:nvPicPr>
          <p:cNvPr id="791556" name="Picture 4" descr="2 ряд - окси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"/>
          <a:stretch>
            <a:fillRect/>
          </a:stretch>
        </p:blipFill>
        <p:spPr bwMode="auto">
          <a:xfrm>
            <a:off x="863600" y="1617663"/>
            <a:ext cx="7416800" cy="438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5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152400"/>
            <a:ext cx="8229600" cy="904875"/>
          </a:xfrm>
        </p:spPr>
        <p:txBody>
          <a:bodyPr/>
          <a:lstStyle/>
          <a:p>
            <a:r>
              <a:rPr lang="en-US" sz="4000"/>
              <a:t>Some outcomes from SF2 material investigations</a:t>
            </a:r>
          </a:p>
        </p:txBody>
      </p:sp>
      <p:sp>
        <p:nvSpPr>
          <p:cNvPr id="79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33488"/>
            <a:ext cx="8229600" cy="45259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Material investigations of the PARAMETER-SF2 bundle are in progress.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The fuel assembly was filled with epoxy and cut on the cross-section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12 cross section were chosen for metallographic measurements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5 cross section have been investigated and described in detail (Z=513, 702,  1033, 1103, 1250 mm)</a:t>
            </a:r>
          </a:p>
          <a:p>
            <a:pPr>
              <a:lnSpc>
                <a:spcPct val="80000"/>
              </a:lnSpc>
            </a:pPr>
            <a:r>
              <a:rPr lang="en-US" sz="2000"/>
              <a:t>There is no fuel relocation.</a:t>
            </a:r>
          </a:p>
          <a:p>
            <a:pPr>
              <a:lnSpc>
                <a:spcPct val="80000"/>
              </a:lnSpc>
            </a:pPr>
            <a:r>
              <a:rPr lang="en-US" sz="2000"/>
              <a:t>Pronounced oxidation of the claddings at Z=1000-1300 mm elevations have been revealed. No oxidation of through wall cracks. </a:t>
            </a:r>
          </a:p>
          <a:p>
            <a:pPr>
              <a:lnSpc>
                <a:spcPct val="80000"/>
              </a:lnSpc>
            </a:pPr>
            <a:r>
              <a:rPr lang="en-US" sz="2000"/>
              <a:t>ZrO</a:t>
            </a:r>
            <a:r>
              <a:rPr lang="en-US" sz="2000" baseline="-25000"/>
              <a:t>2</a:t>
            </a:r>
            <a:r>
              <a:rPr lang="en-US" sz="2000"/>
              <a:t> oxide  on the claddings surface includes inner compact one-layer dioxide zirconium with columnar structure on the  metallic layer and external multi-layer  spalling-off films.</a:t>
            </a:r>
          </a:p>
          <a:p>
            <a:pPr>
              <a:lnSpc>
                <a:spcPct val="80000"/>
              </a:lnSpc>
            </a:pPr>
            <a:r>
              <a:rPr lang="en-US" sz="2000"/>
              <a:t>Metallic layer thickness of the fuel rod claddings together with compact dioxide zirconium thickness were measured.</a:t>
            </a:r>
            <a:endParaRPr lang="el-GR" sz="2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2. Specification for simulation of PARAMETER-SF3 test </a:t>
            </a:r>
          </a:p>
        </p:txBody>
      </p:sp>
      <p:sp>
        <p:nvSpPr>
          <p:cNvPr id="79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600"/>
              <a:t>Goal – to provide code users with technical information on PARAMETER-SF3 test</a:t>
            </a:r>
          </a:p>
          <a:p>
            <a:pPr>
              <a:lnSpc>
                <a:spcPct val="80000"/>
              </a:lnSpc>
            </a:pPr>
            <a:r>
              <a:rPr lang="en-US" sz="1600"/>
              <a:t>Draft version was issued 06.02.08</a:t>
            </a:r>
          </a:p>
          <a:p>
            <a:pPr>
              <a:lnSpc>
                <a:spcPct val="80000"/>
              </a:lnSpc>
            </a:pPr>
            <a:r>
              <a:rPr lang="en-US" sz="1600"/>
              <a:t>Content: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Introduction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Objectives and tasks of the investigation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Design</a:t>
            </a:r>
          </a:p>
          <a:p>
            <a:pPr lvl="3">
              <a:lnSpc>
                <a:spcPct val="80000"/>
              </a:lnSpc>
              <a:buFont typeface="Wingdings" pitchFamily="2" charset="2"/>
              <a:buChar char="v"/>
            </a:pPr>
            <a:r>
              <a:rPr lang="en-US" sz="1600"/>
              <a:t>PARAMETER facility</a:t>
            </a:r>
          </a:p>
          <a:p>
            <a:pPr lvl="3">
              <a:lnSpc>
                <a:spcPct val="80000"/>
              </a:lnSpc>
              <a:buFont typeface="Wingdings" pitchFamily="2" charset="2"/>
              <a:buChar char="v"/>
            </a:pPr>
            <a:r>
              <a:rPr lang="en-US" sz="1600"/>
              <a:t>test section</a:t>
            </a:r>
          </a:p>
          <a:p>
            <a:pPr lvl="3">
              <a:lnSpc>
                <a:spcPct val="80000"/>
              </a:lnSpc>
              <a:buFont typeface="Wingdings" pitchFamily="2" charset="2"/>
              <a:buChar char="v"/>
            </a:pPr>
            <a:r>
              <a:rPr lang="en-US" sz="1600"/>
              <a:t>bundle</a:t>
            </a:r>
          </a:p>
          <a:p>
            <a:pPr lvl="3">
              <a:lnSpc>
                <a:spcPct val="80000"/>
              </a:lnSpc>
              <a:buFont typeface="Wingdings" pitchFamily="2" charset="2"/>
              <a:buChar char="v"/>
            </a:pPr>
            <a:r>
              <a:rPr lang="en-US" sz="1600"/>
              <a:t>fuel rod</a:t>
            </a:r>
          </a:p>
          <a:p>
            <a:pPr lvl="3">
              <a:lnSpc>
                <a:spcPct val="80000"/>
              </a:lnSpc>
              <a:buFont typeface="Wingdings" pitchFamily="2" charset="2"/>
              <a:buChar char="v"/>
            </a:pPr>
            <a:r>
              <a:rPr lang="en-US" sz="1600"/>
              <a:t>electric heating system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List of instrumentation</a:t>
            </a:r>
          </a:p>
          <a:p>
            <a:pPr lvl="1">
              <a:lnSpc>
                <a:spcPct val="80000"/>
              </a:lnSpc>
            </a:pPr>
            <a:r>
              <a:rPr lang="en-US" sz="1600"/>
              <a:t>Scenario of the PARAMETER-SF3 test</a:t>
            </a:r>
          </a:p>
          <a:p>
            <a:pPr lvl="3">
              <a:lnSpc>
                <a:spcPct val="80000"/>
              </a:lnSpc>
              <a:buFont typeface="Wingdings" pitchFamily="2" charset="2"/>
              <a:buChar char="v"/>
            </a:pPr>
            <a:r>
              <a:rPr lang="en-US" sz="1600"/>
              <a:t>table of main phases</a:t>
            </a:r>
          </a:p>
          <a:p>
            <a:pPr lvl="3">
              <a:lnSpc>
                <a:spcPct val="80000"/>
              </a:lnSpc>
              <a:buFont typeface="Wingdings" pitchFamily="2" charset="2"/>
              <a:buChar char="v"/>
            </a:pPr>
            <a:r>
              <a:rPr lang="en-US" sz="1600"/>
              <a:t>initial and boundary conditions</a:t>
            </a:r>
            <a:endParaRPr lang="en-US" sz="1200"/>
          </a:p>
          <a:p>
            <a:pPr lvl="1">
              <a:lnSpc>
                <a:spcPct val="80000"/>
              </a:lnSpc>
            </a:pPr>
            <a:r>
              <a:rPr lang="en-US" sz="1600"/>
              <a:t>Material properties</a:t>
            </a:r>
            <a:endParaRPr lang="en-US" sz="2000"/>
          </a:p>
          <a:p>
            <a:pPr lvl="1">
              <a:lnSpc>
                <a:spcPct val="80000"/>
              </a:lnSpc>
            </a:pPr>
            <a:r>
              <a:rPr lang="en-US" sz="1600"/>
              <a:t>Proposal for calculation results comparison</a:t>
            </a:r>
          </a:p>
          <a:p>
            <a:pPr lvl="1">
              <a:lnSpc>
                <a:spcPct val="80000"/>
              </a:lnSpc>
            </a:pPr>
            <a:endParaRPr lang="en-US" sz="1600"/>
          </a:p>
          <a:p>
            <a:pPr lvl="2">
              <a:lnSpc>
                <a:spcPct val="80000"/>
              </a:lnSpc>
              <a:buFont typeface="Wingdings" pitchFamily="2" charset="2"/>
              <a:buNone/>
            </a:pPr>
            <a:endParaRPr lang="en-US" sz="1600"/>
          </a:p>
          <a:p>
            <a:pPr>
              <a:lnSpc>
                <a:spcPct val="80000"/>
              </a:lnSpc>
            </a:pPr>
            <a:endParaRPr lang="ru-RU" sz="16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6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n-US"/>
              <a:t>The test section and the bundle</a:t>
            </a:r>
          </a:p>
        </p:txBody>
      </p:sp>
      <p:sp>
        <p:nvSpPr>
          <p:cNvPr id="794630" name="Text Box 6"/>
          <p:cNvSpPr txBox="1">
            <a:spLocks noChangeArrowheads="1"/>
          </p:cNvSpPr>
          <p:nvPr/>
        </p:nvSpPr>
        <p:spPr bwMode="auto">
          <a:xfrm>
            <a:off x="4140200" y="3897313"/>
            <a:ext cx="4824413" cy="256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Number of rods – 19 (central rod is unheated)</a:t>
            </a:r>
          </a:p>
          <a:p>
            <a:r>
              <a:rPr lang="en-US"/>
              <a:t>Material – typical for WWER</a:t>
            </a:r>
          </a:p>
          <a:p>
            <a:r>
              <a:rPr lang="en-US"/>
              <a:t>	claddings spacer grids, shroud – Zr1%Nb</a:t>
            </a:r>
          </a:p>
          <a:p>
            <a:r>
              <a:rPr lang="en-US"/>
              <a:t>	pellets – UO</a:t>
            </a:r>
            <a:r>
              <a:rPr lang="en-US" baseline="-25000"/>
              <a:t>2</a:t>
            </a:r>
          </a:p>
          <a:p>
            <a:r>
              <a:rPr lang="en-US"/>
              <a:t>Dimension – cladding diameter 9.13/7.73</a:t>
            </a:r>
          </a:p>
          <a:p>
            <a:r>
              <a:rPr lang="en-US"/>
              <a:t>	     fuel pellet - 7.6/4.2/11</a:t>
            </a:r>
            <a:r>
              <a:rPr lang="en-US">
                <a:sym typeface="Symbol" pitchFamily="18" charset="2"/>
              </a:rPr>
              <a:t> for heated rods</a:t>
            </a:r>
          </a:p>
          <a:p>
            <a:r>
              <a:rPr lang="en-US"/>
              <a:t>  	     fuel pellet - 7.6/1.</a:t>
            </a:r>
            <a:r>
              <a:rPr lang="ru-RU"/>
              <a:t>6</a:t>
            </a:r>
            <a:r>
              <a:rPr lang="en-US"/>
              <a:t>/11</a:t>
            </a:r>
            <a:r>
              <a:rPr lang="ru-RU"/>
              <a:t> </a:t>
            </a:r>
            <a:r>
              <a:rPr lang="en-US"/>
              <a:t>for central rod</a:t>
            </a:r>
          </a:p>
          <a:p>
            <a:r>
              <a:rPr lang="en-US"/>
              <a:t>Heated zone – 1275 mm</a:t>
            </a:r>
          </a:p>
          <a:p>
            <a:r>
              <a:rPr lang="en-US"/>
              <a:t>Fiber ZrO</a:t>
            </a:r>
            <a:r>
              <a:rPr lang="en-US" baseline="-25000"/>
              <a:t>2</a:t>
            </a:r>
            <a:r>
              <a:rPr lang="en-US"/>
              <a:t> is used as an insulator material</a:t>
            </a:r>
          </a:p>
        </p:txBody>
      </p:sp>
      <p:pic>
        <p:nvPicPr>
          <p:cNvPr id="794638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944563"/>
            <a:ext cx="2489200" cy="527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4639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944563"/>
            <a:ext cx="327660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2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Top and bottom parts of the test section</a:t>
            </a:r>
            <a:r>
              <a:rPr lang="ru-RU" sz="4000"/>
              <a:t> </a:t>
            </a:r>
            <a:endParaRPr lang="en-US" sz="4000"/>
          </a:p>
        </p:txBody>
      </p:sp>
      <p:pic>
        <p:nvPicPr>
          <p:cNvPr id="8222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3033713"/>
            <a:ext cx="4991100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2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268413"/>
            <a:ext cx="3744913" cy="388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1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Water supply tubes  arrangement</a:t>
            </a:r>
            <a:r>
              <a:rPr lang="ru-RU" sz="4000"/>
              <a:t> </a:t>
            </a:r>
            <a:endParaRPr lang="en-US" sz="4000"/>
          </a:p>
        </p:txBody>
      </p:sp>
      <p:sp>
        <p:nvSpPr>
          <p:cNvPr id="818183" name="Rectangle 7"/>
          <p:cNvSpPr>
            <a:spLocks noChangeArrowheads="1"/>
          </p:cNvSpPr>
          <p:nvPr/>
        </p:nvSpPr>
        <p:spPr bwMode="auto">
          <a:xfrm>
            <a:off x="0" y="1095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818182" name="Object 6"/>
          <p:cNvGraphicFramePr>
            <a:graphicFrameLocks noChangeAspect="1"/>
          </p:cNvGraphicFramePr>
          <p:nvPr/>
        </p:nvGraphicFramePr>
        <p:xfrm>
          <a:off x="2124075" y="1808163"/>
          <a:ext cx="5151438" cy="404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8184" r:id="rId4" imgW="6657975" imgH="3533775" progId="AutoCAD.Drawing.15">
                  <p:embed/>
                </p:oleObj>
              </mc:Choice>
              <mc:Fallback>
                <p:oleObj r:id="rId4" imgW="6657975" imgH="3533775" progId="AutoCAD.Drawing.15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6222" r="16222"/>
                      <a:stretch>
                        <a:fillRect/>
                      </a:stretch>
                    </p:blipFill>
                    <p:spPr bwMode="auto">
                      <a:xfrm>
                        <a:off x="2124075" y="1808163"/>
                        <a:ext cx="5151438" cy="4044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Content</a:t>
            </a:r>
          </a:p>
        </p:txBody>
      </p:sp>
      <p:sp>
        <p:nvSpPr>
          <p:cNvPr id="76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Results of post-test examination of the PARAMETER-SF2 fuel bundle</a:t>
            </a:r>
          </a:p>
          <a:p>
            <a:r>
              <a:rPr lang="en-US"/>
              <a:t>Presentation of Specification for simulation of PARAMETER-SF3 test</a:t>
            </a:r>
          </a:p>
          <a:p>
            <a:r>
              <a:rPr lang="en-US"/>
              <a:t>Pretest calculation results of the PARAMETER-SF3 experiment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Design characteristics of electrodes</a:t>
            </a:r>
            <a:r>
              <a:rPr lang="ru-RU" sz="4000"/>
              <a:t> </a:t>
            </a:r>
            <a:endParaRPr lang="en-US" sz="4000"/>
          </a:p>
        </p:txBody>
      </p:sp>
      <p:graphicFrame>
        <p:nvGraphicFramePr>
          <p:cNvPr id="819674" name="Group 474"/>
          <p:cNvGraphicFramePr>
            <a:graphicFrameLocks noGrp="1"/>
          </p:cNvGraphicFramePr>
          <p:nvPr>
            <p:ph sz="half" idx="1"/>
          </p:nvPr>
        </p:nvGraphicFramePr>
        <p:xfrm>
          <a:off x="0" y="5265738"/>
          <a:ext cx="9144000" cy="860425"/>
        </p:xfrm>
        <a:graphic>
          <a:graphicData uri="http://schemas.openxmlformats.org/drawingml/2006/table">
            <a:tbl>
              <a:tblPr/>
              <a:tblGrid>
                <a:gridCol w="1035050"/>
                <a:gridCol w="444500"/>
                <a:gridCol w="442913"/>
                <a:gridCol w="441325"/>
                <a:gridCol w="442912"/>
                <a:gridCol w="442913"/>
                <a:gridCol w="442912"/>
                <a:gridCol w="442913"/>
                <a:gridCol w="446087"/>
                <a:gridCol w="442913"/>
                <a:gridCol w="442912"/>
                <a:gridCol w="442913"/>
                <a:gridCol w="442912"/>
                <a:gridCol w="442913"/>
                <a:gridCol w="442912"/>
                <a:gridCol w="444500"/>
                <a:gridCol w="487363"/>
                <a:gridCol w="485775"/>
                <a:gridCol w="487362"/>
              </a:tblGrid>
              <a:tr h="4302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Rod number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2.1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2.2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2.3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2.4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2.5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2.6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3.1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3.2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3.3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3.4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3.5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3.6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3.7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3.8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3.9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3.10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3.11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3.12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</a:t>
                      </a: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mm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755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840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755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840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755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840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585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670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755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670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585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670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755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670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585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670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755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670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819676" name="Picture 4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384425"/>
            <a:ext cx="8736013" cy="2093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Proposal for calculation results comparison</a:t>
            </a:r>
          </a:p>
        </p:txBody>
      </p:sp>
      <p:sp>
        <p:nvSpPr>
          <p:cNvPr id="803844" name="Rectangle 4"/>
          <p:cNvSpPr>
            <a:spLocks noChangeArrowheads="1"/>
          </p:cNvSpPr>
          <p:nvPr/>
        </p:nvSpPr>
        <p:spPr bwMode="auto">
          <a:xfrm>
            <a:off x="0" y="-42878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sz="2400">
              <a:latin typeface="Times New Roman" pitchFamily="18" charset="0"/>
            </a:endParaRPr>
          </a:p>
        </p:txBody>
      </p:sp>
      <p:pic>
        <p:nvPicPr>
          <p:cNvPr id="804628" name="Picture 7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1538288"/>
            <a:ext cx="8064500" cy="531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5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sz="4000">
                <a:solidFill>
                  <a:schemeClr val="tx1"/>
                </a:solidFill>
                <a:effectLst/>
              </a:rPr>
              <a:t>Proposed PARAMETER-SF3 test scenario</a:t>
            </a:r>
          </a:p>
        </p:txBody>
      </p:sp>
      <p:pic>
        <p:nvPicPr>
          <p:cNvPr id="795665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484313"/>
            <a:ext cx="7164388" cy="500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Initial and Boundary conditions</a:t>
            </a:r>
          </a:p>
        </p:txBody>
      </p:sp>
      <p:pic>
        <p:nvPicPr>
          <p:cNvPr id="8243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125538"/>
            <a:ext cx="3671888" cy="357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43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88" y="2924175"/>
            <a:ext cx="4838700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1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3. </a:t>
            </a:r>
            <a:r>
              <a:rPr lang="en-US" sz="4000">
                <a:solidFill>
                  <a:schemeClr val="tx1"/>
                </a:solidFill>
                <a:effectLst/>
              </a:rPr>
              <a:t>Results of SF3 pre-test numerical modeling</a:t>
            </a:r>
            <a:endParaRPr lang="ru-RU" sz="4000">
              <a:solidFill>
                <a:schemeClr val="tx1"/>
              </a:solidFill>
              <a:effectLst/>
            </a:endParaRPr>
          </a:p>
        </p:txBody>
      </p:sp>
      <p:sp>
        <p:nvSpPr>
          <p:cNvPr id="73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Used codes - SOCRAT,  ICARE/CATHARE, RELAP, PARAM TG</a:t>
            </a:r>
            <a:r>
              <a:rPr lang="en-US" sz="2800">
                <a:sym typeface="Mathematica1" pitchFamily="2" charset="2"/>
              </a:rPr>
              <a:t> </a:t>
            </a:r>
          </a:p>
          <a:p>
            <a:endParaRPr lang="en-US" sz="2800">
              <a:sym typeface="Mathematica1" pitchFamily="2" charset="2"/>
            </a:endParaRPr>
          </a:p>
          <a:p>
            <a:r>
              <a:rPr lang="en-US" sz="2800"/>
              <a:t>Participants - IBRAE, NPO LUCH, RRC KI, OKB GIDROPRESS </a:t>
            </a:r>
          </a:p>
          <a:p>
            <a:endParaRPr lang="en-US" sz="2800"/>
          </a:p>
          <a:p>
            <a:r>
              <a:rPr lang="en-US" sz="2800"/>
              <a:t>Goal – scenario (and the Specification) justification and development of requirements  for measuring and control systems and recommendations  </a:t>
            </a:r>
            <a:endParaRPr lang="ru-RU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210" name="Rectangle 2"/>
          <p:cNvSpPr>
            <a:spLocks noChangeArrowheads="1"/>
          </p:cNvSpPr>
          <p:nvPr/>
        </p:nvSpPr>
        <p:spPr bwMode="auto">
          <a:xfrm>
            <a:off x="0" y="-647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734211" name="Text Box 3"/>
          <p:cNvSpPr txBox="1">
            <a:spLocks noChangeArrowheads="1"/>
          </p:cNvSpPr>
          <p:nvPr/>
        </p:nvSpPr>
        <p:spPr bwMode="auto">
          <a:xfrm>
            <a:off x="2051050" y="260350"/>
            <a:ext cx="53578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Arial" charset="0"/>
              </a:rPr>
              <a:t>SOCRAT                                                  ICARE</a:t>
            </a:r>
            <a:endParaRPr lang="ru-RU">
              <a:latin typeface="Arial" charset="0"/>
            </a:endParaRPr>
          </a:p>
        </p:txBody>
      </p:sp>
      <p:graphicFrame>
        <p:nvGraphicFramePr>
          <p:cNvPr id="734212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4356100" y="728663"/>
          <a:ext cx="4213225" cy="587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214" name="Рисунок" r:id="rId4" imgW="6508824" imgH="8918823" progId="Word.Picture.8">
                  <p:embed/>
                </p:oleObj>
              </mc:Choice>
              <mc:Fallback>
                <p:oleObj name="Рисунок" r:id="rId4" imgW="6508824" imgH="8918823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728663"/>
                        <a:ext cx="4213225" cy="587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34213" name="Picture 5" descr="nodal_socrat_SF2_eng"/>
          <p:cNvPicPr>
            <a:picLocks noChangeAspect="1" noChangeArrowheads="1"/>
          </p:cNvPicPr>
          <p:nvPr>
            <p:ph sz="half"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23963" y="773113"/>
            <a:ext cx="2327275" cy="6084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368" name="Rectangle 504"/>
          <p:cNvSpPr>
            <a:spLocks noChangeArrowheads="1"/>
          </p:cNvSpPr>
          <p:nvPr/>
        </p:nvSpPr>
        <p:spPr bwMode="auto">
          <a:xfrm>
            <a:off x="358775" y="1233488"/>
            <a:ext cx="4681538" cy="5399087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048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 section heat balance</a:t>
            </a:r>
            <a:endParaRPr lang="ru-RU"/>
          </a:p>
        </p:txBody>
      </p:sp>
      <p:sp>
        <p:nvSpPr>
          <p:cNvPr id="804867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5435600" y="1557338"/>
            <a:ext cx="3529013" cy="46799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b="1"/>
              <a:t>Pre-oxidation stage</a:t>
            </a:r>
          </a:p>
          <a:p>
            <a:r>
              <a:rPr lang="en-US" sz="2400"/>
              <a:t>Total power ~7.5 kW</a:t>
            </a:r>
          </a:p>
          <a:p>
            <a:r>
              <a:rPr lang="en-US" sz="2400"/>
              <a:t> Core power ~6.5 kW</a:t>
            </a:r>
          </a:p>
          <a:p>
            <a:pPr>
              <a:buFont typeface="Wingdings" pitchFamily="2" charset="2"/>
              <a:buNone/>
            </a:pPr>
            <a:r>
              <a:rPr lang="en-US" sz="2800" b="1"/>
              <a:t>Transient phase</a:t>
            </a:r>
          </a:p>
          <a:p>
            <a:r>
              <a:rPr lang="en-US" sz="2400"/>
              <a:t>Total power ~10.5 kW</a:t>
            </a:r>
          </a:p>
          <a:p>
            <a:r>
              <a:rPr lang="en-US" sz="2400"/>
              <a:t>Core power ~9 kW</a:t>
            </a:r>
          </a:p>
          <a:p>
            <a:pPr>
              <a:buFont typeface="Wingdings" pitchFamily="2" charset="2"/>
              <a:buNone/>
            </a:pPr>
            <a:r>
              <a:rPr lang="en-US" sz="2800" b="1"/>
              <a:t>Heat loss to shroud</a:t>
            </a:r>
          </a:p>
          <a:p>
            <a:r>
              <a:rPr lang="en-US" sz="2400"/>
              <a:t>~15</a:t>
            </a:r>
            <a:r>
              <a:rPr lang="ru-RU" sz="2400"/>
              <a:t>-20</a:t>
            </a:r>
            <a:r>
              <a:rPr lang="en-US" sz="2400"/>
              <a:t>% of core power at 0-1275 mm</a:t>
            </a:r>
          </a:p>
        </p:txBody>
      </p:sp>
      <p:pic>
        <p:nvPicPr>
          <p:cNvPr id="804868" name="Picture 4" descr="q_az"/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487488"/>
            <a:ext cx="4259263" cy="2292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4871" name="Picture 7" descr="q_loss"/>
          <p:cNvPicPr>
            <a:picLocks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3238" y="3716338"/>
            <a:ext cx="4392612" cy="275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24" name="Rectangle 12"/>
          <p:cNvSpPr>
            <a:spLocks noChangeArrowheads="1"/>
          </p:cNvSpPr>
          <p:nvPr/>
        </p:nvSpPr>
        <p:spPr bwMode="auto">
          <a:xfrm>
            <a:off x="142875" y="1952625"/>
            <a:ext cx="8821738" cy="4500563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806914" name="Picture 2" descr="tcl2_1250"/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2492375"/>
            <a:ext cx="4465637" cy="3384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6915" name="Picture 3" descr="zro2_1250"/>
          <p:cNvPicPr>
            <a:picLocks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492375"/>
            <a:ext cx="4319588" cy="33575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06916" name="Rectangle 4"/>
          <p:cNvSpPr>
            <a:spLocks noGrp="1" noRot="1" noChangeArrowheads="1"/>
          </p:cNvSpPr>
          <p:nvPr>
            <p:ph type="title" sz="quarter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en-US" sz="3200" b="0">
                <a:solidFill>
                  <a:schemeClr val="tx1"/>
                </a:solidFill>
                <a:effectLst/>
              </a:rPr>
              <a:t>Claddings temperature and ZrO2 thickness  at 1250 mm elevation (6 thermocouples)</a:t>
            </a:r>
            <a:endParaRPr lang="ru-RU" sz="3200" b="0">
              <a:solidFill>
                <a:schemeClr val="tx1"/>
              </a:solidFill>
              <a:effectLst/>
            </a:endParaRPr>
          </a:p>
        </p:txBody>
      </p:sp>
      <p:pic>
        <p:nvPicPr>
          <p:cNvPr id="80691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3600"/>
            <a:ext cx="2544763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691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5876925"/>
            <a:ext cx="985837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691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05038"/>
            <a:ext cx="2124075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692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5949950"/>
            <a:ext cx="985837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6921" name="Rectangle 9"/>
          <p:cNvSpPr>
            <a:spLocks noChangeArrowheads="1"/>
          </p:cNvSpPr>
          <p:nvPr/>
        </p:nvSpPr>
        <p:spPr bwMode="auto">
          <a:xfrm>
            <a:off x="5148263" y="2781300"/>
            <a:ext cx="145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>
                <a:latin typeface="Arial" charset="0"/>
              </a:rPr>
              <a:t>1</a:t>
            </a:r>
            <a:r>
              <a:rPr lang="en-US" sz="2400">
                <a:latin typeface="Arial" charset="0"/>
              </a:rPr>
              <a:t>25</a:t>
            </a:r>
            <a:r>
              <a:rPr lang="ru-RU" sz="2400">
                <a:latin typeface="Arial" charset="0"/>
              </a:rPr>
              <a:t>0</a:t>
            </a:r>
            <a:r>
              <a:rPr lang="en-US" sz="2400">
                <a:latin typeface="Arial" charset="0"/>
              </a:rPr>
              <a:t> mm</a:t>
            </a:r>
            <a:endParaRPr lang="ru-RU" sz="2400">
              <a:latin typeface="Arial" charset="0"/>
            </a:endParaRPr>
          </a:p>
        </p:txBody>
      </p:sp>
      <p:sp>
        <p:nvSpPr>
          <p:cNvPr id="806922" name="Rectangle 10"/>
          <p:cNvSpPr>
            <a:spLocks noChangeArrowheads="1"/>
          </p:cNvSpPr>
          <p:nvPr/>
        </p:nvSpPr>
        <p:spPr bwMode="auto">
          <a:xfrm>
            <a:off x="900113" y="2781300"/>
            <a:ext cx="145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>
                <a:latin typeface="Arial" charset="0"/>
              </a:rPr>
              <a:t>1</a:t>
            </a:r>
            <a:r>
              <a:rPr lang="en-US" sz="2400">
                <a:latin typeface="Arial" charset="0"/>
              </a:rPr>
              <a:t>25</a:t>
            </a:r>
            <a:r>
              <a:rPr lang="ru-RU" sz="2400">
                <a:latin typeface="Arial" charset="0"/>
              </a:rPr>
              <a:t>0</a:t>
            </a:r>
            <a:r>
              <a:rPr lang="en-US" sz="2400">
                <a:latin typeface="Arial" charset="0"/>
              </a:rPr>
              <a:t> mm</a:t>
            </a:r>
            <a:endParaRPr lang="ru-RU" sz="2400">
              <a:latin typeface="Arial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0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en-US" sz="3600"/>
              <a:t>ZrO</a:t>
            </a:r>
            <a:r>
              <a:rPr lang="en-US" sz="3600" baseline="-25000"/>
              <a:t>2</a:t>
            </a:r>
            <a:r>
              <a:rPr lang="ru-RU" sz="3600"/>
              <a:t> </a:t>
            </a:r>
            <a:r>
              <a:rPr lang="en-US" sz="3600"/>
              <a:t>thickness (SOCRAT calculation)</a:t>
            </a:r>
            <a:endParaRPr lang="ru-RU" sz="3600"/>
          </a:p>
        </p:txBody>
      </p:sp>
      <p:sp>
        <p:nvSpPr>
          <p:cNvPr id="81101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372225" y="1341438"/>
            <a:ext cx="2447925" cy="4281487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800"/>
              <a:t>11500s </a:t>
            </a:r>
            <a:br>
              <a:rPr lang="en-US" sz="2800"/>
            </a:br>
            <a:r>
              <a:rPr lang="en-US" sz="2800"/>
              <a:t>end of pre-oxidation phase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800"/>
              <a:t>12400s before flooding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800"/>
              <a:t>13000s </a:t>
            </a:r>
            <a:br>
              <a:rPr lang="en-US" sz="2800"/>
            </a:br>
            <a:r>
              <a:rPr lang="en-US" sz="2800"/>
              <a:t>final distribution</a:t>
            </a:r>
            <a:endParaRPr lang="ru-RU" sz="2800"/>
          </a:p>
        </p:txBody>
      </p:sp>
      <p:pic>
        <p:nvPicPr>
          <p:cNvPr id="811012" name="Picture 4" descr="zro2history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125538"/>
            <a:ext cx="4926012" cy="5327650"/>
          </a:xfrm>
          <a:solidFill>
            <a:schemeClr val="tx1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062" name="Rectangle 6"/>
          <p:cNvSpPr>
            <a:spLocks noChangeArrowheads="1"/>
          </p:cNvSpPr>
          <p:nvPr/>
        </p:nvSpPr>
        <p:spPr bwMode="auto">
          <a:xfrm>
            <a:off x="323850" y="1125538"/>
            <a:ext cx="4968875" cy="53276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813058" name="Picture 2" descr="mh2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3644900"/>
            <a:ext cx="4681538" cy="2790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3059" name="Rectangle 3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Hydrogen generation</a:t>
            </a:r>
            <a:endParaRPr lang="ru-RU"/>
          </a:p>
        </p:txBody>
      </p:sp>
      <p:sp>
        <p:nvSpPr>
          <p:cNvPr id="813060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5292725" y="1341438"/>
            <a:ext cx="3394075" cy="4608512"/>
          </a:xfrm>
        </p:spPr>
        <p:txBody>
          <a:bodyPr/>
          <a:lstStyle/>
          <a:p>
            <a:r>
              <a:rPr lang="en-US" sz="2800"/>
              <a:t>Total hydrogen </a:t>
            </a:r>
          </a:p>
          <a:p>
            <a:pPr>
              <a:buFont typeface="Wingdings" pitchFamily="2" charset="2"/>
              <a:buNone/>
            </a:pPr>
            <a:r>
              <a:rPr lang="en-US" sz="2800"/>
              <a:t>    release is ~</a:t>
            </a:r>
            <a:r>
              <a:rPr lang="en-US" sz="2800">
                <a:sym typeface="Mathematica1" pitchFamily="2" charset="2"/>
              </a:rPr>
              <a:t> 22 g</a:t>
            </a:r>
          </a:p>
        </p:txBody>
      </p:sp>
      <p:pic>
        <p:nvPicPr>
          <p:cNvPr id="813061" name="Picture 5" descr="gh2"/>
          <p:cNvPicPr>
            <a:picLocks noChangeAspect="1" noChangeArrowheads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268413"/>
            <a:ext cx="4681538" cy="2405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1. Post-test appearance of the shroud</a:t>
            </a:r>
          </a:p>
        </p:txBody>
      </p:sp>
      <p:pic>
        <p:nvPicPr>
          <p:cNvPr id="770054" name="Picture 6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6263" y="1881188"/>
            <a:ext cx="3852862" cy="24955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770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3" y="1881188"/>
            <a:ext cx="3851275" cy="246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70056" name="Text Box 8"/>
          <p:cNvSpPr txBox="1">
            <a:spLocks noChangeArrowheads="1"/>
          </p:cNvSpPr>
          <p:nvPr/>
        </p:nvSpPr>
        <p:spPr bwMode="auto">
          <a:xfrm>
            <a:off x="2195513" y="4905375"/>
            <a:ext cx="3987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/>
              <a:t> Shroud kept its integrity </a:t>
            </a:r>
          </a:p>
          <a:p>
            <a:pPr>
              <a:buFontTx/>
              <a:buChar char="•"/>
            </a:pPr>
            <a:r>
              <a:rPr lang="en-US" sz="2000"/>
              <a:t> Thin oxide scale on the outer surface</a:t>
            </a:r>
          </a:p>
        </p:txBody>
      </p:sp>
      <p:sp>
        <p:nvSpPr>
          <p:cNvPr id="770057" name="Text Box 9"/>
          <p:cNvSpPr txBox="1">
            <a:spLocks noChangeArrowheads="1"/>
          </p:cNvSpPr>
          <p:nvPr/>
        </p:nvSpPr>
        <p:spPr bwMode="auto">
          <a:xfrm>
            <a:off x="1419225" y="4360863"/>
            <a:ext cx="18383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Z = 850-1050 mm</a:t>
            </a:r>
          </a:p>
        </p:txBody>
      </p:sp>
      <p:sp>
        <p:nvSpPr>
          <p:cNvPr id="770058" name="Text Box 10"/>
          <p:cNvSpPr txBox="1">
            <a:spLocks noChangeArrowheads="1"/>
          </p:cNvSpPr>
          <p:nvPr/>
        </p:nvSpPr>
        <p:spPr bwMode="auto">
          <a:xfrm>
            <a:off x="5524500" y="4325938"/>
            <a:ext cx="1831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Z=1100-1300 mm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1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en-US" sz="3600"/>
              <a:t>Flooding Phase (SOCRAT calculations)</a:t>
            </a:r>
            <a:endParaRPr lang="ru-RU" sz="3600"/>
          </a:p>
        </p:txBody>
      </p:sp>
      <p:sp>
        <p:nvSpPr>
          <p:cNvPr id="81510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372225" y="1341438"/>
            <a:ext cx="2447925" cy="4281487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sz="2800"/>
              <a:t>Well predicted cooling front propagation</a:t>
            </a:r>
            <a:endParaRPr lang="ru-RU" sz="2800"/>
          </a:p>
        </p:txBody>
      </p:sp>
      <p:pic>
        <p:nvPicPr>
          <p:cNvPr id="815108" name="Picture 4" descr="SOCRAT_reflood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196975"/>
            <a:ext cx="5688012" cy="5181600"/>
          </a:xfrm>
          <a:solidFill>
            <a:schemeClr val="tx1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  <a:endParaRPr lang="ru-RU"/>
          </a:p>
        </p:txBody>
      </p:sp>
      <p:sp>
        <p:nvSpPr>
          <p:cNvPr id="72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46116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Material investigations of SF2 bundle are in progress. Correspondent report expected to be issued in November 2008</a:t>
            </a:r>
          </a:p>
          <a:p>
            <a:pPr>
              <a:lnSpc>
                <a:spcPct val="90000"/>
              </a:lnSpc>
            </a:pPr>
            <a:r>
              <a:rPr lang="en-US" sz="2800"/>
              <a:t>Specification for SF3 test was issued. We are expecting the contribution from foreign collaborators.</a:t>
            </a:r>
          </a:p>
          <a:p>
            <a:pPr>
              <a:lnSpc>
                <a:spcPct val="90000"/>
              </a:lnSpc>
            </a:pPr>
            <a:r>
              <a:rPr lang="en-US" sz="2800"/>
              <a:t>Pre-test  runs have been performed by SOCRAT, ICARE/CATHARE, RELAP, PARAM-TG (LUCH, GIDROPRESS, IBRAE, RRC KI)</a:t>
            </a:r>
          </a:p>
          <a:p>
            <a:pPr>
              <a:lnSpc>
                <a:spcPct val="90000"/>
              </a:lnSpc>
            </a:pPr>
            <a:r>
              <a:rPr lang="en-US" sz="2800"/>
              <a:t>Scenario for SF3 test was numerically justified. Now SF3 test section is under assembling. The test will be performed in September 2008.</a:t>
            </a:r>
          </a:p>
          <a:p>
            <a:pPr>
              <a:lnSpc>
                <a:spcPct val="90000"/>
              </a:lnSpc>
            </a:pPr>
            <a:endParaRPr lang="ru-RU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6680" name="Picture 8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520825"/>
            <a:ext cx="4427538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6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Overview of sectioning map for metallografic examination</a:t>
            </a:r>
          </a:p>
        </p:txBody>
      </p:sp>
      <p:pic>
        <p:nvPicPr>
          <p:cNvPr id="796676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5900" y="1628775"/>
            <a:ext cx="2474913" cy="4895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96679" name="Picture 7" descr="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88" y="4278313"/>
            <a:ext cx="4392612" cy="257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6681" name="Rectangle 9"/>
          <p:cNvSpPr>
            <a:spLocks noChangeArrowheads="1"/>
          </p:cNvSpPr>
          <p:nvPr/>
        </p:nvSpPr>
        <p:spPr bwMode="auto">
          <a:xfrm>
            <a:off x="6335713" y="4329113"/>
            <a:ext cx="1260475" cy="1258887"/>
          </a:xfrm>
          <a:prstGeom prst="rect">
            <a:avLst/>
          </a:prstGeom>
          <a:noFill/>
          <a:ln w="635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96685" name="Rectangle 13"/>
          <p:cNvSpPr>
            <a:spLocks noChangeArrowheads="1"/>
          </p:cNvSpPr>
          <p:nvPr/>
        </p:nvSpPr>
        <p:spPr bwMode="auto">
          <a:xfrm>
            <a:off x="4787900" y="5599113"/>
            <a:ext cx="1260475" cy="1258887"/>
          </a:xfrm>
          <a:prstGeom prst="rect">
            <a:avLst/>
          </a:prstGeom>
          <a:noFill/>
          <a:ln w="635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96686" name="Rectangle 14"/>
          <p:cNvSpPr>
            <a:spLocks noChangeArrowheads="1"/>
          </p:cNvSpPr>
          <p:nvPr/>
        </p:nvSpPr>
        <p:spPr bwMode="auto">
          <a:xfrm>
            <a:off x="4103688" y="1520825"/>
            <a:ext cx="1333500" cy="1404938"/>
          </a:xfrm>
          <a:prstGeom prst="rect">
            <a:avLst/>
          </a:prstGeom>
          <a:noFill/>
          <a:ln w="635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96687" name="Rectangle 15"/>
          <p:cNvSpPr>
            <a:spLocks noChangeArrowheads="1"/>
          </p:cNvSpPr>
          <p:nvPr/>
        </p:nvSpPr>
        <p:spPr bwMode="auto">
          <a:xfrm>
            <a:off x="4103688" y="2960688"/>
            <a:ext cx="1333500" cy="1331912"/>
          </a:xfrm>
          <a:prstGeom prst="rect">
            <a:avLst/>
          </a:prstGeom>
          <a:noFill/>
          <a:ln w="635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96688" name="Rectangle 16"/>
          <p:cNvSpPr>
            <a:spLocks noChangeArrowheads="1"/>
          </p:cNvSpPr>
          <p:nvPr/>
        </p:nvSpPr>
        <p:spPr bwMode="auto">
          <a:xfrm>
            <a:off x="5688013" y="1520825"/>
            <a:ext cx="1333500" cy="1404938"/>
          </a:xfrm>
          <a:prstGeom prst="rect">
            <a:avLst/>
          </a:prstGeom>
          <a:noFill/>
          <a:ln w="635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96689" name="Text Box 17"/>
          <p:cNvSpPr txBox="1">
            <a:spLocks noChangeArrowheads="1"/>
          </p:cNvSpPr>
          <p:nvPr/>
        </p:nvSpPr>
        <p:spPr bwMode="auto">
          <a:xfrm>
            <a:off x="6985000" y="981075"/>
            <a:ext cx="2205038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/>
              <a:t>At 400-1300 mm</a:t>
            </a:r>
          </a:p>
          <a:p>
            <a:r>
              <a:rPr lang="en-US"/>
              <a:t>30 crosscuts were </a:t>
            </a:r>
          </a:p>
          <a:p>
            <a:r>
              <a:rPr lang="en-US"/>
              <a:t>made</a:t>
            </a:r>
          </a:p>
          <a:p>
            <a:pPr>
              <a:buFontTx/>
              <a:buChar char="•"/>
            </a:pPr>
            <a:r>
              <a:rPr lang="en-US"/>
              <a:t>12 cross-sections</a:t>
            </a:r>
          </a:p>
          <a:p>
            <a:r>
              <a:rPr lang="en-US"/>
              <a:t>were chosen for</a:t>
            </a:r>
          </a:p>
          <a:p>
            <a:r>
              <a:rPr lang="en-US"/>
              <a:t>studies</a:t>
            </a:r>
          </a:p>
          <a:p>
            <a:pPr>
              <a:buFontTx/>
              <a:buChar char="•"/>
            </a:pPr>
            <a:r>
              <a:rPr lang="en-US"/>
              <a:t>5 selected cross</a:t>
            </a:r>
          </a:p>
          <a:p>
            <a:r>
              <a:rPr lang="en-US"/>
              <a:t>section are considered </a:t>
            </a:r>
          </a:p>
          <a:p>
            <a:r>
              <a:rPr lang="en-US"/>
              <a:t>in detail</a:t>
            </a:r>
          </a:p>
          <a:p>
            <a:r>
              <a:rPr lang="en-US"/>
              <a:t>in the presentation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en-US" sz="3200"/>
              <a:t>Metallographic examination of the cross section at Z=513 mm</a:t>
            </a:r>
          </a:p>
        </p:txBody>
      </p:sp>
      <p:pic>
        <p:nvPicPr>
          <p:cNvPr id="782340" name="Picture 4" descr="513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1520825"/>
            <a:ext cx="1830388" cy="1803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2341" name="Picture 5" descr="2"/>
          <p:cNvPicPr>
            <a:picLocks noChangeAspect="1" noChangeArrowheads="1"/>
          </p:cNvPicPr>
          <p:nvPr/>
        </p:nvPicPr>
        <p:blipFill>
          <a:blip r:embed="rId4" cstate="print">
            <a:lum bright="-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0" y="1520825"/>
            <a:ext cx="28765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2342" name="Text Box 6"/>
          <p:cNvSpPr txBox="1">
            <a:spLocks noChangeArrowheads="1"/>
          </p:cNvSpPr>
          <p:nvPr/>
        </p:nvSpPr>
        <p:spPr bwMode="auto">
          <a:xfrm>
            <a:off x="5992813" y="1085850"/>
            <a:ext cx="881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Rod 2.1</a:t>
            </a:r>
          </a:p>
        </p:txBody>
      </p:sp>
      <p:pic>
        <p:nvPicPr>
          <p:cNvPr id="782343" name="Picture 7" descr="2"/>
          <p:cNvPicPr>
            <a:picLocks noChangeAspect="1" noChangeArrowheads="1"/>
          </p:cNvPicPr>
          <p:nvPr/>
        </p:nvPicPr>
        <p:blipFill>
          <a:blip r:embed="rId5" cstate="print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292600"/>
            <a:ext cx="28765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2344" name="Text Box 8"/>
          <p:cNvSpPr txBox="1">
            <a:spLocks noChangeArrowheads="1"/>
          </p:cNvSpPr>
          <p:nvPr/>
        </p:nvSpPr>
        <p:spPr bwMode="auto">
          <a:xfrm>
            <a:off x="5992813" y="3929063"/>
            <a:ext cx="8810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Rod 2.3</a:t>
            </a:r>
          </a:p>
        </p:txBody>
      </p:sp>
      <p:pic>
        <p:nvPicPr>
          <p:cNvPr id="782345" name="Picture 9" descr="5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500438"/>
            <a:ext cx="4248150" cy="24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Metallographic examination of the cross section at Z=702 mm</a:t>
            </a:r>
          </a:p>
        </p:txBody>
      </p:sp>
      <p:pic>
        <p:nvPicPr>
          <p:cNvPr id="784388" name="Picture 4" descr="702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23963" y="1592263"/>
            <a:ext cx="2157412" cy="2089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84389" name="Picture 5" descr="1"/>
          <p:cNvPicPr>
            <a:picLocks noChangeAspect="1" noChangeArrowheads="1"/>
          </p:cNvPicPr>
          <p:nvPr/>
        </p:nvPicPr>
        <p:blipFill>
          <a:blip r:embed="rId4" cstate="print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736725"/>
            <a:ext cx="28765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4390" name="Text Box 6"/>
          <p:cNvSpPr txBox="1">
            <a:spLocks noChangeArrowheads="1"/>
          </p:cNvSpPr>
          <p:nvPr/>
        </p:nvSpPr>
        <p:spPr bwMode="auto">
          <a:xfrm>
            <a:off x="6372225" y="1341438"/>
            <a:ext cx="8810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Rod 1.1</a:t>
            </a:r>
          </a:p>
        </p:txBody>
      </p:sp>
      <p:pic>
        <p:nvPicPr>
          <p:cNvPr id="784391" name="Picture 7" descr="2"/>
          <p:cNvPicPr>
            <a:picLocks noChangeAspect="1" noChangeArrowheads="1"/>
          </p:cNvPicPr>
          <p:nvPr/>
        </p:nvPicPr>
        <p:blipFill>
          <a:blip r:embed="rId5" cstate="print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473575"/>
            <a:ext cx="28765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4392" name="Text Box 8"/>
          <p:cNvSpPr txBox="1">
            <a:spLocks noChangeArrowheads="1"/>
          </p:cNvSpPr>
          <p:nvPr/>
        </p:nvSpPr>
        <p:spPr bwMode="auto">
          <a:xfrm>
            <a:off x="6172200" y="4037013"/>
            <a:ext cx="8810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Rod 2.1</a:t>
            </a:r>
          </a:p>
        </p:txBody>
      </p:sp>
      <p:pic>
        <p:nvPicPr>
          <p:cNvPr id="784394" name="Picture 10" descr="70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3819525"/>
            <a:ext cx="4067175" cy="23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Layers structure at Z=702 mm</a:t>
            </a:r>
          </a:p>
        </p:txBody>
      </p:sp>
      <p:pic>
        <p:nvPicPr>
          <p:cNvPr id="785412" name="Picture 4" descr="10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700" y="1592263"/>
            <a:ext cx="5795963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85414" name="Rectangle 6"/>
          <p:cNvSpPr>
            <a:spLocks noChangeArrowheads="1"/>
          </p:cNvSpPr>
          <p:nvPr/>
        </p:nvSpPr>
        <p:spPr bwMode="auto">
          <a:xfrm>
            <a:off x="2590800" y="1638300"/>
            <a:ext cx="8810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Rod 1.1</a:t>
            </a:r>
          </a:p>
        </p:txBody>
      </p:sp>
      <p:sp>
        <p:nvSpPr>
          <p:cNvPr id="785416" name="Rectangle 8"/>
          <p:cNvSpPr>
            <a:spLocks noChangeArrowheads="1"/>
          </p:cNvSpPr>
          <p:nvPr/>
        </p:nvSpPr>
        <p:spPr bwMode="auto">
          <a:xfrm>
            <a:off x="5219700" y="1638300"/>
            <a:ext cx="8810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Rod 2.1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Metallographic examination of the cross section at Z=1033 mm</a:t>
            </a:r>
          </a:p>
        </p:txBody>
      </p:sp>
      <p:pic>
        <p:nvPicPr>
          <p:cNvPr id="776196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9138" y="1412875"/>
            <a:ext cx="6546850" cy="3921125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776197" name="Text Box 5"/>
          <p:cNvSpPr txBox="1">
            <a:spLocks noChangeArrowheads="1"/>
          </p:cNvSpPr>
          <p:nvPr/>
        </p:nvSpPr>
        <p:spPr bwMode="auto">
          <a:xfrm>
            <a:off x="700088" y="5513388"/>
            <a:ext cx="40989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/>
              <a:t>Through wall cracks on the claddings</a:t>
            </a:r>
          </a:p>
          <a:p>
            <a:pPr>
              <a:buFontTx/>
              <a:buChar char="•"/>
            </a:pPr>
            <a:r>
              <a:rPr lang="en-US"/>
              <a:t>A lot of oxide scale remnants between rods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Layers structure at  Z=1033 mm</a:t>
            </a:r>
            <a:r>
              <a:rPr lang="en-US" sz="3600"/>
              <a:t> </a:t>
            </a:r>
          </a:p>
        </p:txBody>
      </p:sp>
      <p:pic>
        <p:nvPicPr>
          <p:cNvPr id="777220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1800" y="1736725"/>
            <a:ext cx="4716463" cy="374015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777221" name="Text Box 5"/>
          <p:cNvSpPr txBox="1">
            <a:spLocks noChangeArrowheads="1"/>
          </p:cNvSpPr>
          <p:nvPr/>
        </p:nvSpPr>
        <p:spPr bwMode="auto">
          <a:xfrm>
            <a:off x="6243638" y="1841500"/>
            <a:ext cx="2700337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/>
              <a:t>Tmax ~1350C</a:t>
            </a:r>
          </a:p>
          <a:p>
            <a:pPr>
              <a:buFontTx/>
              <a:buChar char="•"/>
            </a:pPr>
            <a:r>
              <a:rPr lang="en-US"/>
              <a:t>Internal oxide of columnar </a:t>
            </a:r>
          </a:p>
          <a:p>
            <a:r>
              <a:rPr lang="en-US"/>
              <a:t>structure with multi-layer </a:t>
            </a:r>
          </a:p>
          <a:p>
            <a:r>
              <a:rPr lang="en-US"/>
              <a:t>spalling-off films</a:t>
            </a:r>
          </a:p>
          <a:p>
            <a:pPr>
              <a:buFontTx/>
              <a:buChar char="•"/>
            </a:pPr>
            <a:r>
              <a:rPr lang="en-US"/>
              <a:t>No oxidation of cracks</a:t>
            </a:r>
          </a:p>
          <a:p>
            <a:pPr>
              <a:buFontTx/>
              <a:buChar char="•"/>
            </a:pPr>
            <a:endParaRPr lang="en-US"/>
          </a:p>
        </p:txBody>
      </p:sp>
      <p:pic>
        <p:nvPicPr>
          <p:cNvPr id="777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3716338"/>
            <a:ext cx="3635375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чение">
  <a:themeElements>
    <a:clrScheme name="Течение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Течение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чение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чение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чение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0</TotalTime>
  <Words>837</Words>
  <Application>Microsoft Office PowerPoint</Application>
  <PresentationFormat>Bildschirmpräsentation (4:3)</PresentationFormat>
  <Paragraphs>213</Paragraphs>
  <Slides>31</Slides>
  <Notes>31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31</vt:i4>
      </vt:variant>
    </vt:vector>
  </HeadingPairs>
  <TitlesOfParts>
    <vt:vector size="41" baseType="lpstr">
      <vt:lpstr>Times New Roman</vt:lpstr>
      <vt:lpstr>Garamond</vt:lpstr>
      <vt:lpstr>Arial</vt:lpstr>
      <vt:lpstr>Wingdings</vt:lpstr>
      <vt:lpstr>Tahoma</vt:lpstr>
      <vt:lpstr>Symbol</vt:lpstr>
      <vt:lpstr>Mathematica1</vt:lpstr>
      <vt:lpstr>Течение</vt:lpstr>
      <vt:lpstr>AutoCAD.Drawing.15</vt:lpstr>
      <vt:lpstr>Рисунок Microsoft Word</vt:lpstr>
      <vt:lpstr>PowerPoint-Präsentation</vt:lpstr>
      <vt:lpstr>Content</vt:lpstr>
      <vt:lpstr>1. Post-test appearance of the shroud</vt:lpstr>
      <vt:lpstr>Overview of sectioning map for metallografic examination</vt:lpstr>
      <vt:lpstr>Metallographic examination of the cross section at Z=513 mm</vt:lpstr>
      <vt:lpstr>Metallographic examination of the cross section at Z=702 mm</vt:lpstr>
      <vt:lpstr>Layers structure at Z=702 mm</vt:lpstr>
      <vt:lpstr>Metallographic examination of the cross section at Z=1033 mm</vt:lpstr>
      <vt:lpstr>Layers structure at  Z=1033 mm </vt:lpstr>
      <vt:lpstr>Metallographic examination of the cross section at Z=1103 mm</vt:lpstr>
      <vt:lpstr>Layers structure at Z=1103 mm</vt:lpstr>
      <vt:lpstr>Metallographic examination of the cross section at Z=1250 mm</vt:lpstr>
      <vt:lpstr>Layers structure at Z=1250 mm</vt:lpstr>
      <vt:lpstr>Distribution of the compact dioxide zirconium thickness along heated zone</vt:lpstr>
      <vt:lpstr>Some outcomes from SF2 material investigations</vt:lpstr>
      <vt:lpstr>2. Specification for simulation of PARAMETER-SF3 test </vt:lpstr>
      <vt:lpstr>The test section and the bundle</vt:lpstr>
      <vt:lpstr>Top and bottom parts of the test section </vt:lpstr>
      <vt:lpstr>Water supply tubes  arrangement </vt:lpstr>
      <vt:lpstr>Design characteristics of electrodes </vt:lpstr>
      <vt:lpstr>Proposal for calculation results comparison</vt:lpstr>
      <vt:lpstr>Proposed PARAMETER-SF3 test scenario</vt:lpstr>
      <vt:lpstr>Initial and Boundary conditions</vt:lpstr>
      <vt:lpstr>3. Results of SF3 pre-test numerical modeling</vt:lpstr>
      <vt:lpstr>PowerPoint-Präsentation</vt:lpstr>
      <vt:lpstr>Test section heat balance</vt:lpstr>
      <vt:lpstr>Claddings temperature and ZrO2 thickness  at 1250 mm elevation (6 thermocouples)</vt:lpstr>
      <vt:lpstr>ZrO2 thickness (SOCRAT calculation)</vt:lpstr>
      <vt:lpstr>Hydrogen generation</vt:lpstr>
      <vt:lpstr>Flooding Phase (SOCRAT calculations)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Marina</dc:creator>
  <cp:lastModifiedBy>Peters, Ursula</cp:lastModifiedBy>
  <cp:revision>654</cp:revision>
  <cp:lastPrinted>2004-10-18T07:38:43Z</cp:lastPrinted>
  <dcterms:created xsi:type="dcterms:W3CDTF">2002-08-21T11:50:12Z</dcterms:created>
  <dcterms:modified xsi:type="dcterms:W3CDTF">2012-10-10T11:32:17Z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escription0">
    <vt:lpwstr>Detailed status report</vt:lpwstr>
  </property>
</Properties>
</file>