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2515" y="-57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724AC7C-20E0-4FEC-9D22-ABC921D4D0FF}" type="slidenum">
              <a:rPr lang="ru-RU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95099-7FFA-40AA-BA12-861A0E2A1CC9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52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95CA20-0F23-4160-BDEB-ED261746A48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942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6D3995-ABC3-4F61-815A-D6ED2306FB2F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00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DAC29-D520-45C3-8C2B-087F25C760D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371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8D4443-1CCC-42CB-AE05-17F10939B16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214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89026-AC1C-43E7-B13A-44D660747D92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479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FE7B3-564C-4F73-8239-30A534655397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0581D-EC84-44F2-AA70-209044E7796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0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340BA-A5FE-44F8-B335-6F7B12613043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01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75FC0C-BF0C-46F8-9E99-7F54D57209FD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54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79339941-C163-4FBB-AB70-BBA0ED01B97C}" type="slidenum">
              <a:rPr lang="ru-RU"/>
              <a:pPr/>
              <a:t>‹Nr.›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15888"/>
            <a:ext cx="13271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92150"/>
            <a:ext cx="7772400" cy="3168650"/>
          </a:xfrm>
        </p:spPr>
        <p:txBody>
          <a:bodyPr/>
          <a:lstStyle/>
          <a:p>
            <a:r>
              <a:rPr lang="ru-RU" sz="4000" b="1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ru-RU" sz="4000" b="1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ru-RU" sz="4000" b="1">
                <a:solidFill>
                  <a:schemeClr val="folHlink"/>
                </a:solidFill>
                <a:latin typeface="Times New Roman" pitchFamily="18" charset="0"/>
              </a:rPr>
              <a:t/>
            </a:r>
            <a:br>
              <a:rPr lang="ru-RU" sz="4000" b="1">
                <a:solidFill>
                  <a:schemeClr val="folHlink"/>
                </a:solidFill>
                <a:latin typeface="Times New Roman" pitchFamily="18" charset="0"/>
              </a:rPr>
            </a:br>
            <a:r>
              <a:rPr lang="en-US" sz="4000" b="1">
                <a:solidFill>
                  <a:schemeClr val="folHlink"/>
                </a:solidFill>
              </a:rPr>
              <a:t>Long-term behavior of corium after the accident (using the data of the Chernobyl NPP accident)</a:t>
            </a:r>
            <a:endParaRPr lang="ru-RU" sz="4000" b="1">
              <a:solidFill>
                <a:schemeClr val="folHlink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209800"/>
          </a:xfrm>
        </p:spPr>
        <p:txBody>
          <a:bodyPr/>
          <a:lstStyle/>
          <a:p>
            <a:endParaRPr kumimoji="1" lang="ru-RU" sz="2800" b="1">
              <a:solidFill>
                <a:schemeClr val="folHlink"/>
              </a:solidFill>
              <a:latin typeface="Times New Roman" pitchFamily="18" charset="0"/>
            </a:endParaRPr>
          </a:p>
          <a:p>
            <a:endParaRPr kumimoji="1" lang="ru-RU" sz="2800" b="1">
              <a:solidFill>
                <a:schemeClr val="folHlink"/>
              </a:solidFill>
              <a:latin typeface="Times New Roman" pitchFamily="18" charset="0"/>
            </a:endParaRPr>
          </a:p>
          <a:p>
            <a:r>
              <a:rPr kumimoji="1" lang="en-US" sz="2800" b="1">
                <a:solidFill>
                  <a:schemeClr val="folHlink"/>
                </a:solidFill>
              </a:rPr>
              <a:t>“CHESS-2” – anticipated Project #3702</a:t>
            </a:r>
            <a:r>
              <a:rPr kumimoji="1" lang="ru-RU" sz="2800" b="1">
                <a:solidFill>
                  <a:schemeClr val="folHlink"/>
                </a:solidFill>
              </a:rPr>
              <a:t> </a:t>
            </a: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115888"/>
            <a:ext cx="1757363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2590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000"/>
              <a:t>  We are sure, that contacts with experts of CEG-SAM is very important for us at performance of such Project. </a:t>
            </a:r>
            <a:endParaRPr lang="ru-RU"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371600"/>
          </a:xfrm>
        </p:spPr>
        <p:txBody>
          <a:bodyPr/>
          <a:lstStyle/>
          <a:p>
            <a:r>
              <a:rPr lang="en-US" sz="4000" b="1">
                <a:solidFill>
                  <a:schemeClr val="folHlink"/>
                </a:solidFill>
              </a:rPr>
              <a:t>Why there is a need  for performance of this Project?</a:t>
            </a:r>
            <a:endParaRPr lang="ru-RU" sz="4000" b="1">
              <a:solidFill>
                <a:schemeClr val="folHlink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341438"/>
            <a:ext cx="8785225" cy="51831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</a:t>
            </a:r>
            <a:r>
              <a:rPr lang="en-US" sz="2800" u="sng"/>
              <a:t>The First Reason</a:t>
            </a:r>
            <a:r>
              <a:rPr lang="ru-RU" sz="2800" u="sng"/>
              <a:t>.</a:t>
            </a:r>
            <a:endParaRPr lang="en-US" sz="2800" u="sng"/>
          </a:p>
          <a:p>
            <a:pPr>
              <a:buFont typeface="Wingdings" pitchFamily="2" charset="2"/>
              <a:buNone/>
            </a:pPr>
            <a:r>
              <a:rPr lang="ru-RU" sz="2800"/>
              <a:t>   </a:t>
            </a:r>
            <a:r>
              <a:rPr lang="en-US" sz="2800"/>
              <a:t>After spreading, 1200 t of “lava” inside the “Shelter” have been during 2</a:t>
            </a:r>
            <a:r>
              <a:rPr lang="ru-RU" sz="2800"/>
              <a:t>2</a:t>
            </a:r>
            <a:r>
              <a:rPr lang="en-US" sz="2800"/>
              <a:t> years under the impact of external (humidity, temperature) and internal (its own radioactive emanation) factors and have degraded gradually. </a:t>
            </a:r>
          </a:p>
          <a:p>
            <a:pPr>
              <a:buFont typeface="Wingdings" pitchFamily="2" charset="2"/>
              <a:buNone/>
            </a:pPr>
            <a:r>
              <a:rPr lang="ru-RU"/>
              <a:t>   </a:t>
            </a:r>
          </a:p>
        </p:txBody>
      </p:sp>
      <p:pic>
        <p:nvPicPr>
          <p:cNvPr id="7172" name="Picture 4" descr="fig_1_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4292600"/>
            <a:ext cx="5256213" cy="22923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626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/>
              <a:t>   </a:t>
            </a:r>
            <a:r>
              <a:rPr lang="en-US" sz="2800"/>
              <a:t>As intended presently, many more decades will pass prior to removal of “lava” out of the new confinement and its disposal.</a:t>
            </a:r>
            <a:endParaRPr lang="ru-RU" sz="2800"/>
          </a:p>
          <a:p>
            <a:endParaRPr lang="ru-RU" sz="2800"/>
          </a:p>
        </p:txBody>
      </p:sp>
      <p:pic>
        <p:nvPicPr>
          <p:cNvPr id="10244" name="Picture 4" descr="НБ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133600"/>
            <a:ext cx="5761037" cy="4195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60350"/>
            <a:ext cx="8642350" cy="63373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3600"/>
              <a:t>  </a:t>
            </a:r>
            <a:r>
              <a:rPr lang="en-US" sz="3600"/>
              <a:t>  </a:t>
            </a:r>
            <a:r>
              <a:rPr lang="en-US"/>
              <a:t>The Project to be generated will make it possible to: </a:t>
            </a:r>
            <a:endParaRPr lang="ru-RU"/>
          </a:p>
          <a:p>
            <a:r>
              <a:rPr lang="en-US"/>
              <a:t>to determine a degree of destruction of lava (for T &lt; 100 years)</a:t>
            </a:r>
          </a:p>
          <a:p>
            <a:r>
              <a:rPr lang="en-US"/>
              <a:t>optimize the development of a monitoring system for fuel-containing materials; </a:t>
            </a:r>
          </a:p>
          <a:p>
            <a:r>
              <a:rPr lang="en-US"/>
              <a:t>help in prevention of potential accidents; </a:t>
            </a:r>
          </a:p>
          <a:p>
            <a:r>
              <a:rPr lang="en-US"/>
              <a:t>contribute to the development of optimum lava-removal technologies; </a:t>
            </a:r>
          </a:p>
          <a:p>
            <a:r>
              <a:rPr lang="en-US"/>
              <a:t>and thus - diminish material expenses and the dose burden.</a:t>
            </a:r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15888"/>
            <a:ext cx="8964612" cy="64087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</a:t>
            </a:r>
            <a:r>
              <a:rPr lang="en-US" sz="2800" u="sng"/>
              <a:t>The Second Reason</a:t>
            </a:r>
          </a:p>
          <a:p>
            <a:pPr>
              <a:buFont typeface="Wingdings" pitchFamily="2" charset="2"/>
              <a:buNone/>
            </a:pPr>
            <a:r>
              <a:rPr lang="en-US" sz="2800"/>
              <a:t>     The fact is that in 1997 – 2007 many articles were published discussing the possibility of soon (after three to four years) and violent (during weeks) transformation of the whole of 1200 t of Chernobyl’s “lava” into submicron (!) dust under the impact of its own </a:t>
            </a:r>
            <a:r>
              <a:rPr lang="en-US" sz="3600">
                <a:latin typeface="Symbol" pitchFamily="18" charset="2"/>
              </a:rPr>
              <a:t>a</a:t>
            </a:r>
            <a:r>
              <a:rPr lang="en-US" sz="2800"/>
              <a:t>-activity accompanied with “catastrophic</a:t>
            </a:r>
            <a:r>
              <a:rPr lang="en-US" sz="2800" i="1"/>
              <a:t> radioecological consequences!” </a:t>
            </a:r>
            <a:r>
              <a:rPr lang="en-US" sz="2800"/>
              <a:t>(a quotation of the authors of such publications). </a:t>
            </a:r>
            <a:endParaRPr lang="ru-RU" sz="2800"/>
          </a:p>
        </p:txBody>
      </p:sp>
      <p:pic>
        <p:nvPicPr>
          <p:cNvPr id="11269" name="Picture 5" descr="Образов дефекто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437063"/>
            <a:ext cx="8640763" cy="2208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765175"/>
            <a:ext cx="8229600" cy="5691188"/>
          </a:xfrm>
        </p:spPr>
        <p:txBody>
          <a:bodyPr/>
          <a:lstStyle/>
          <a:p>
            <a:r>
              <a:rPr lang="en-US" sz="2800"/>
              <a:t>A proposal was put forward to stop all transformation activities at the “Shelter” and elaborate a fundamentally new “Shelter Implementation Plan”.</a:t>
            </a:r>
          </a:p>
          <a:p>
            <a:r>
              <a:rPr lang="en-US" sz="2800"/>
              <a:t>Early investigations on “lava” degradation conducted in 2003–2005 jointly by the Institute for Safety Problems of NPP-s of the National Academy of Sciences of Ukraine and RRC “Kurchatov Institute” were mainly aimed at checking up the statements on rapid character of such a degradation, which would supposedly occur in the near future.</a:t>
            </a:r>
            <a:endParaRPr lang="ru-RU" sz="2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692150"/>
            <a:ext cx="8229600" cy="5400675"/>
          </a:xfrm>
        </p:spPr>
        <p:txBody>
          <a:bodyPr/>
          <a:lstStyle/>
          <a:p>
            <a:r>
              <a:rPr lang="en-US" sz="2800"/>
              <a:t>Hypotheses about rapid degradation have not proved to be true, but the involved institutes have not come to a common conclusion on the character of long-term (&gt; 30 years) “lava” behavior.</a:t>
            </a:r>
          </a:p>
          <a:p>
            <a:r>
              <a:rPr lang="en-US" sz="2800"/>
              <a:t>Now disputes proceed. The last year even there was the report to the President of Ukraine with the warning of possible rapid destruction of lava.</a:t>
            </a:r>
            <a:endParaRPr lang="ru-RU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604837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   </a:t>
            </a:r>
            <a:r>
              <a:rPr lang="en-US" sz="2800" u="sng"/>
              <a:t>The Third Reason</a:t>
            </a:r>
          </a:p>
          <a:p>
            <a:r>
              <a:rPr lang="en-US" sz="2800"/>
              <a:t>Just as in case of Chernobyl, works on corium removal and disposal might begin not immediately after an accident and thus would require a protracted period of time. In such a case the Chernobyl’s model  might be useful for the development of corium retention devices for PWR, BWR and VVER power projects. </a:t>
            </a:r>
            <a:endParaRPr lang="ru-RU" sz="2800"/>
          </a:p>
        </p:txBody>
      </p:sp>
      <p:pic>
        <p:nvPicPr>
          <p:cNvPr id="14341" name="Picture 5" descr="Фото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4076700"/>
            <a:ext cx="3744912" cy="2379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8913"/>
            <a:ext cx="8229600" cy="6192837"/>
          </a:xfrm>
        </p:spPr>
        <p:txBody>
          <a:bodyPr/>
          <a:lstStyle/>
          <a:p>
            <a:r>
              <a:rPr lang="en-US" sz="3600"/>
              <a:t>The Project “CHESS-2” shall answer a series of specific questions.</a:t>
            </a:r>
          </a:p>
          <a:p>
            <a:r>
              <a:rPr lang="en-US" sz="2800"/>
              <a:t>What physical and chemical processes and what external and internal mechanisms may have effect on “lava” degradation? What is the role of self-irradiation? </a:t>
            </a:r>
          </a:p>
          <a:p>
            <a:r>
              <a:rPr lang="en-US" sz="2800"/>
              <a:t> Whether or not “lava” will transform into submicron fuel dust? </a:t>
            </a:r>
            <a:endParaRPr lang="ru-RU" sz="2800"/>
          </a:p>
          <a:p>
            <a:r>
              <a:rPr lang="en-US" sz="2800"/>
              <a:t>Whether or not soluble uranium compounds will be generated on “lava” basis?  </a:t>
            </a:r>
          </a:p>
          <a:p>
            <a:r>
              <a:rPr lang="en-US" sz="2800"/>
              <a:t>What general recommendations on safe protracted storage of corium may be proposed?</a:t>
            </a:r>
            <a:endParaRPr lang="ru-RU" sz="2800"/>
          </a:p>
          <a:p>
            <a:endParaRPr lang="en-US" sz="2800"/>
          </a:p>
          <a:p>
            <a:pPr>
              <a:buFont typeface="Wingdings" pitchFamily="2" charset="2"/>
              <a:buNone/>
            </a:pPr>
            <a:endParaRPr lang="ru-RU" sz="2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кстура">
  <a:themeElements>
    <a:clrScheme name="Текстура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Тексту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ура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ура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ура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155</TotalTime>
  <Words>437</Words>
  <Application>Microsoft Office PowerPoint</Application>
  <PresentationFormat>Bildschirmpräsentation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Tahoma</vt:lpstr>
      <vt:lpstr>Wingdings</vt:lpstr>
      <vt:lpstr>Times New Roman</vt:lpstr>
      <vt:lpstr>Symbol</vt:lpstr>
      <vt:lpstr>Текстура</vt:lpstr>
      <vt:lpstr>  Long-term behavior of corium after the accident (using the data of the Chernobyl NPP accident)</vt:lpstr>
      <vt:lpstr>Why there is a need  for performance of this Project?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Long-term behavior of corium after the accident (using the data of the Chernobyl NPP accident)</dc:title>
  <dc:creator>borovoi</dc:creator>
  <cp:lastModifiedBy>Peters, Ursula</cp:lastModifiedBy>
  <cp:revision>16</cp:revision>
  <dcterms:created xsi:type="dcterms:W3CDTF">2008-02-13T14:06:32Z</dcterms:created>
  <dcterms:modified xsi:type="dcterms:W3CDTF">2012-10-10T11:25:30Z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Long-term behavior of corium after the accident (using the data of the Chernobyl NPP accident)</vt:lpwstr>
  </property>
</Properties>
</file>