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6"/>
  </p:notesMasterIdLst>
  <p:handoutMasterIdLst>
    <p:handoutMasterId r:id="rId17"/>
  </p:handoutMasterIdLst>
  <p:sldIdLst>
    <p:sldId id="256" r:id="rId2"/>
    <p:sldId id="272" r:id="rId3"/>
    <p:sldId id="274" r:id="rId4"/>
    <p:sldId id="273" r:id="rId5"/>
    <p:sldId id="257" r:id="rId6"/>
    <p:sldId id="276" r:id="rId7"/>
    <p:sldId id="258" r:id="rId8"/>
    <p:sldId id="268" r:id="rId9"/>
    <p:sldId id="262" r:id="rId10"/>
    <p:sldId id="269" r:id="rId11"/>
    <p:sldId id="271" r:id="rId12"/>
    <p:sldId id="264" r:id="rId13"/>
    <p:sldId id="275" r:id="rId14"/>
    <p:sldId id="266" r:id="rId15"/>
  </p:sldIdLst>
  <p:sldSz cx="9144000" cy="6858000" type="screen4x3"/>
  <p:notesSz cx="6858000" cy="9144000"/>
  <p:defaultTextStyle>
    <a:defPPr>
      <a:defRPr lang="en-US"/>
    </a:defPPr>
    <a:lvl1pPr algn="l" rtl="0" fontAlgn="base">
      <a:spcBef>
        <a:spcPct val="0"/>
      </a:spcBef>
      <a:spcAft>
        <a:spcPct val="0"/>
      </a:spcAft>
      <a:defRPr kumimoji="1" sz="2400" b="1" kern="1200">
        <a:solidFill>
          <a:schemeClr val="tx1"/>
        </a:solidFill>
        <a:latin typeface="Arial Narrow" pitchFamily="34" charset="0"/>
        <a:ea typeface="+mn-ea"/>
        <a:cs typeface="+mn-cs"/>
      </a:defRPr>
    </a:lvl1pPr>
    <a:lvl2pPr marL="457200" algn="l" rtl="0" fontAlgn="base">
      <a:spcBef>
        <a:spcPct val="0"/>
      </a:spcBef>
      <a:spcAft>
        <a:spcPct val="0"/>
      </a:spcAft>
      <a:defRPr kumimoji="1" sz="2400" b="1" kern="1200">
        <a:solidFill>
          <a:schemeClr val="tx1"/>
        </a:solidFill>
        <a:latin typeface="Arial Narrow" pitchFamily="34" charset="0"/>
        <a:ea typeface="+mn-ea"/>
        <a:cs typeface="+mn-cs"/>
      </a:defRPr>
    </a:lvl2pPr>
    <a:lvl3pPr marL="914400" algn="l" rtl="0" fontAlgn="base">
      <a:spcBef>
        <a:spcPct val="0"/>
      </a:spcBef>
      <a:spcAft>
        <a:spcPct val="0"/>
      </a:spcAft>
      <a:defRPr kumimoji="1" sz="2400" b="1" kern="1200">
        <a:solidFill>
          <a:schemeClr val="tx1"/>
        </a:solidFill>
        <a:latin typeface="Arial Narrow" pitchFamily="34" charset="0"/>
        <a:ea typeface="+mn-ea"/>
        <a:cs typeface="+mn-cs"/>
      </a:defRPr>
    </a:lvl3pPr>
    <a:lvl4pPr marL="1371600" algn="l" rtl="0" fontAlgn="base">
      <a:spcBef>
        <a:spcPct val="0"/>
      </a:spcBef>
      <a:spcAft>
        <a:spcPct val="0"/>
      </a:spcAft>
      <a:defRPr kumimoji="1" sz="2400" b="1" kern="1200">
        <a:solidFill>
          <a:schemeClr val="tx1"/>
        </a:solidFill>
        <a:latin typeface="Arial Narrow" pitchFamily="34" charset="0"/>
        <a:ea typeface="+mn-ea"/>
        <a:cs typeface="+mn-cs"/>
      </a:defRPr>
    </a:lvl4pPr>
    <a:lvl5pPr marL="1828800" algn="l" rtl="0" fontAlgn="base">
      <a:spcBef>
        <a:spcPct val="0"/>
      </a:spcBef>
      <a:spcAft>
        <a:spcPct val="0"/>
      </a:spcAft>
      <a:defRPr kumimoji="1" sz="2400" b="1" kern="1200">
        <a:solidFill>
          <a:schemeClr val="tx1"/>
        </a:solidFill>
        <a:latin typeface="Arial Narrow" pitchFamily="34" charset="0"/>
        <a:ea typeface="+mn-ea"/>
        <a:cs typeface="+mn-cs"/>
      </a:defRPr>
    </a:lvl5pPr>
    <a:lvl6pPr marL="2286000" algn="l" defTabSz="914400" rtl="0" eaLnBrk="1" latinLnBrk="0" hangingPunct="1">
      <a:defRPr kumimoji="1" sz="2400" b="1" kern="1200">
        <a:solidFill>
          <a:schemeClr val="tx1"/>
        </a:solidFill>
        <a:latin typeface="Arial Narrow" pitchFamily="34" charset="0"/>
        <a:ea typeface="+mn-ea"/>
        <a:cs typeface="+mn-cs"/>
      </a:defRPr>
    </a:lvl6pPr>
    <a:lvl7pPr marL="2743200" algn="l" defTabSz="914400" rtl="0" eaLnBrk="1" latinLnBrk="0" hangingPunct="1">
      <a:defRPr kumimoji="1" sz="2400" b="1" kern="1200">
        <a:solidFill>
          <a:schemeClr val="tx1"/>
        </a:solidFill>
        <a:latin typeface="Arial Narrow" pitchFamily="34" charset="0"/>
        <a:ea typeface="+mn-ea"/>
        <a:cs typeface="+mn-cs"/>
      </a:defRPr>
    </a:lvl7pPr>
    <a:lvl8pPr marL="3200400" algn="l" defTabSz="914400" rtl="0" eaLnBrk="1" latinLnBrk="0" hangingPunct="1">
      <a:defRPr kumimoji="1" sz="2400" b="1" kern="1200">
        <a:solidFill>
          <a:schemeClr val="tx1"/>
        </a:solidFill>
        <a:latin typeface="Arial Narrow" pitchFamily="34" charset="0"/>
        <a:ea typeface="+mn-ea"/>
        <a:cs typeface="+mn-cs"/>
      </a:defRPr>
    </a:lvl8pPr>
    <a:lvl9pPr marL="3657600" algn="l" defTabSz="914400" rtl="0" eaLnBrk="1" latinLnBrk="0" hangingPunct="1">
      <a:defRPr kumimoji="1" sz="2400" b="1"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7FD84"/>
    <a:srgbClr val="FF3300"/>
    <a:srgbClr val="009900"/>
    <a:srgbClr val="CC0000"/>
    <a:srgbClr val="FFFF00"/>
    <a:srgbClr val="000010"/>
    <a:srgbClr val="66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93" autoAdjust="0"/>
  </p:normalViewPr>
  <p:slideViewPr>
    <p:cSldViewPr>
      <p:cViewPr>
        <p:scale>
          <a:sx n="66" d="100"/>
          <a:sy n="66" d="100"/>
        </p:scale>
        <p:origin x="-1930" y="-4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57856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57856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57856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61298AE5-C21D-4E87-A5D7-014B597A4FDA}" type="slidenum">
              <a:rPr lang="ru-RU"/>
              <a:pPr/>
              <a:t>‹Nr.›</a:t>
            </a:fld>
            <a:endParaRPr lang="ru-RU"/>
          </a:p>
        </p:txBody>
      </p:sp>
    </p:spTree>
    <p:extLst>
      <p:ext uri="{BB962C8B-B14F-4D97-AF65-F5344CB8AC3E}">
        <p14:creationId xmlns:p14="http://schemas.microsoft.com/office/powerpoint/2010/main" val="2578475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95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5795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57958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95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795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5795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142AF5CB-4F98-40AB-8EA9-125AECF15291}" type="slidenum">
              <a:rPr lang="ru-RU"/>
              <a:pPr/>
              <a:t>‹Nr.›</a:t>
            </a:fld>
            <a:endParaRPr lang="ru-RU"/>
          </a:p>
        </p:txBody>
      </p:sp>
    </p:spTree>
    <p:extLst>
      <p:ext uri="{BB962C8B-B14F-4D97-AF65-F5344CB8AC3E}">
        <p14:creationId xmlns:p14="http://schemas.microsoft.com/office/powerpoint/2010/main" val="3027572817"/>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Arial Narrow" pitchFamily="34" charset="0"/>
        <a:ea typeface="+mn-ea"/>
        <a:cs typeface="+mn-cs"/>
      </a:defRPr>
    </a:lvl2pPr>
    <a:lvl3pPr marL="914400" algn="l" rtl="0" fontAlgn="base">
      <a:spcBef>
        <a:spcPct val="30000"/>
      </a:spcBef>
      <a:spcAft>
        <a:spcPct val="0"/>
      </a:spcAft>
      <a:defRPr kumimoji="1" sz="1200" kern="1200">
        <a:solidFill>
          <a:schemeClr val="tx1"/>
        </a:solidFill>
        <a:latin typeface="Arial Narrow" pitchFamily="34" charset="0"/>
        <a:ea typeface="+mn-ea"/>
        <a:cs typeface="+mn-cs"/>
      </a:defRPr>
    </a:lvl3pPr>
    <a:lvl4pPr marL="1371600" algn="l" rtl="0" fontAlgn="base">
      <a:spcBef>
        <a:spcPct val="30000"/>
      </a:spcBef>
      <a:spcAft>
        <a:spcPct val="0"/>
      </a:spcAft>
      <a:defRPr kumimoji="1" sz="1200" kern="1200">
        <a:solidFill>
          <a:schemeClr val="tx1"/>
        </a:solidFill>
        <a:latin typeface="Arial Narrow" pitchFamily="34" charset="0"/>
        <a:ea typeface="+mn-ea"/>
        <a:cs typeface="+mn-cs"/>
      </a:defRPr>
    </a:lvl4pPr>
    <a:lvl5pPr marL="1828800" algn="l" rtl="0" fontAlgn="base">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F3A9D-87EB-478D-BB29-F09D740455B5}" type="slidenum">
              <a:rPr lang="ru-RU"/>
              <a:pPr/>
              <a:t>1</a:t>
            </a:fld>
            <a:endParaRPr lang="ru-RU"/>
          </a:p>
        </p:txBody>
      </p:sp>
      <p:sp>
        <p:nvSpPr>
          <p:cNvPr id="580610" name="Rectangle 2"/>
          <p:cNvSpPr>
            <a:spLocks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68436-6CD0-4F56-8C0C-B3D37D46FF58}" type="slidenum">
              <a:rPr lang="ru-RU"/>
              <a:pPr/>
              <a:t>2</a:t>
            </a:fld>
            <a:endParaRPr lang="ru-RU"/>
          </a:p>
        </p:txBody>
      </p:sp>
      <p:sp>
        <p:nvSpPr>
          <p:cNvPr id="594946" name="Rectangle 2"/>
          <p:cNvSpPr>
            <a:spLocks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DD92A-86C4-42F4-9C1E-A9A8BB0AEB1A}" type="slidenum">
              <a:rPr lang="ru-RU"/>
              <a:pPr/>
              <a:t>3</a:t>
            </a:fld>
            <a:endParaRPr lang="ru-RU"/>
          </a:p>
        </p:txBody>
      </p:sp>
      <p:sp>
        <p:nvSpPr>
          <p:cNvPr id="599042" name="Rectangle 2"/>
          <p:cNvSpPr>
            <a:spLocks noChangeArrowheads="1" noTextEdit="1"/>
          </p:cNvSpPr>
          <p:nvPr>
            <p:ph type="sldImg"/>
          </p:nvPr>
        </p:nvSpPr>
        <p:spPr>
          <a:ln/>
        </p:spPr>
      </p:sp>
      <p:sp>
        <p:nvSpPr>
          <p:cNvPr id="5990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EE0E6-F139-4E1D-8F70-58E8F272319D}" type="slidenum">
              <a:rPr lang="ru-RU"/>
              <a:pPr/>
              <a:t>4</a:t>
            </a:fld>
            <a:endParaRPr lang="ru-RU"/>
          </a:p>
        </p:txBody>
      </p:sp>
      <p:sp>
        <p:nvSpPr>
          <p:cNvPr id="596994" name="Rectangle 2"/>
          <p:cNvSpPr>
            <a:spLocks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91874" name="Freeform 2"/>
          <p:cNvSpPr>
            <a:spLocks/>
          </p:cNvSpPr>
          <p:nvPr/>
        </p:nvSpPr>
        <p:spPr bwMode="hidden">
          <a:xfrm>
            <a:off x="-11113"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6" name="Freeform 4"/>
          <p:cNvSpPr>
            <a:spLocks/>
          </p:cNvSpPr>
          <p:nvPr/>
        </p:nvSpPr>
        <p:spPr bwMode="hidden">
          <a:xfrm>
            <a:off x="1192213" y="354013"/>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9" name="Freeform 7"/>
          <p:cNvSpPr>
            <a:spLocks/>
          </p:cNvSpPr>
          <p:nvPr/>
        </p:nvSpPr>
        <p:spPr bwMode="hidden">
          <a:xfrm>
            <a:off x="4494213" y="4425950"/>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80" name="Freeform 8"/>
          <p:cNvSpPr>
            <a:spLocks/>
          </p:cNvSpPr>
          <p:nvPr/>
        </p:nvSpPr>
        <p:spPr bwMode="hidden">
          <a:xfrm>
            <a:off x="5646738"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81" name="Freeform 9"/>
          <p:cNvSpPr>
            <a:spLocks/>
          </p:cNvSpPr>
          <p:nvPr/>
        </p:nvSpPr>
        <p:spPr bwMode="hidden">
          <a:xfrm>
            <a:off x="7146925" y="2555875"/>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82" name="Freeform 10"/>
          <p:cNvSpPr>
            <a:spLocks/>
          </p:cNvSpPr>
          <p:nvPr/>
        </p:nvSpPr>
        <p:spPr bwMode="hidden">
          <a:xfrm rot="-54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59188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91884" name="Rectangle 12"/>
          <p:cNvSpPr>
            <a:spLocks noGrp="1" noChangeArrowheads="1"/>
          </p:cNvSpPr>
          <p:nvPr>
            <p:ph type="ctrTitle"/>
          </p:nvPr>
        </p:nvSpPr>
        <p:spPr>
          <a:xfrm>
            <a:off x="1143000" y="2286000"/>
            <a:ext cx="7772400" cy="1143000"/>
          </a:xfrm>
        </p:spPr>
        <p:txBody>
          <a:bodyPr/>
          <a:lstStyle>
            <a:lvl1pPr>
              <a:defRPr/>
            </a:lvl1pPr>
          </a:lstStyle>
          <a:p>
            <a:pPr lvl="0"/>
            <a:r>
              <a:rPr lang="ru-RU" noProof="0" smtClean="0"/>
              <a:t>Образец заголовка</a:t>
            </a:r>
          </a:p>
        </p:txBody>
      </p:sp>
      <p:sp>
        <p:nvSpPr>
          <p:cNvPr id="591885"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ru-RU" noProof="0" smtClean="0"/>
              <a:t>Образец подзаголовка</a:t>
            </a:r>
          </a:p>
        </p:txBody>
      </p:sp>
      <p:sp>
        <p:nvSpPr>
          <p:cNvPr id="591886" name="Rectangle 14"/>
          <p:cNvSpPr>
            <a:spLocks noGrp="1" noChangeArrowheads="1"/>
          </p:cNvSpPr>
          <p:nvPr>
            <p:ph type="dt" sz="half" idx="2"/>
          </p:nvPr>
        </p:nvSpPr>
        <p:spPr>
          <a:xfrm>
            <a:off x="1143000" y="6248400"/>
            <a:ext cx="1905000" cy="457200"/>
          </a:xfrm>
        </p:spPr>
        <p:txBody>
          <a:bodyPr/>
          <a:lstStyle>
            <a:lvl1pPr>
              <a:defRPr/>
            </a:lvl1pPr>
          </a:lstStyle>
          <a:p>
            <a:endParaRPr lang="ru-RU"/>
          </a:p>
        </p:txBody>
      </p:sp>
      <p:sp>
        <p:nvSpPr>
          <p:cNvPr id="591887" name="Rectangle 15"/>
          <p:cNvSpPr>
            <a:spLocks noGrp="1" noChangeArrowheads="1"/>
          </p:cNvSpPr>
          <p:nvPr>
            <p:ph type="ftr" sz="quarter" idx="3"/>
          </p:nvPr>
        </p:nvSpPr>
        <p:spPr>
          <a:xfrm>
            <a:off x="3581400" y="6248400"/>
            <a:ext cx="2895600" cy="457200"/>
          </a:xfrm>
        </p:spPr>
        <p:txBody>
          <a:bodyPr/>
          <a:lstStyle>
            <a:lvl1pPr>
              <a:defRPr/>
            </a:lvl1pPr>
          </a:lstStyle>
          <a:p>
            <a:r>
              <a:rPr lang="ru-RU"/>
              <a:t>Topical Meeting on ISTC Projects 1648, 2916, 2936,3194. Podolsk-Moscow, July 3-5, 2007</a:t>
            </a:r>
          </a:p>
        </p:txBody>
      </p:sp>
      <p:sp>
        <p:nvSpPr>
          <p:cNvPr id="591888" name="Rectangle 16"/>
          <p:cNvSpPr>
            <a:spLocks noGrp="1" noChangeArrowheads="1"/>
          </p:cNvSpPr>
          <p:nvPr>
            <p:ph type="sldNum" sz="quarter" idx="4"/>
          </p:nvPr>
        </p:nvSpPr>
        <p:spPr>
          <a:xfrm>
            <a:off x="7010400" y="6248400"/>
            <a:ext cx="1905000" cy="457200"/>
          </a:xfrm>
        </p:spPr>
        <p:txBody>
          <a:bodyPr/>
          <a:lstStyle>
            <a:lvl1pPr>
              <a:defRPr/>
            </a:lvl1pPr>
          </a:lstStyle>
          <a:p>
            <a:fld id="{DB31125A-E557-4027-A15D-A99FF136AEE4}" type="slidenum">
              <a:rPr lang="ru-RU"/>
              <a:pPr/>
              <a:t>‹Nr.›</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6" name="Foliennummernplatzhalter 5"/>
          <p:cNvSpPr>
            <a:spLocks noGrp="1"/>
          </p:cNvSpPr>
          <p:nvPr>
            <p:ph type="sldNum" sz="quarter" idx="12"/>
          </p:nvPr>
        </p:nvSpPr>
        <p:spPr/>
        <p:txBody>
          <a:bodyPr/>
          <a:lstStyle>
            <a:lvl1pPr>
              <a:defRPr/>
            </a:lvl1pPr>
          </a:lstStyle>
          <a:p>
            <a:fld id="{59BD88A8-7CDF-46E6-A0F9-059A927436B7}" type="slidenum">
              <a:rPr lang="ru-RU"/>
              <a:pPr/>
              <a:t>‹Nr.›</a:t>
            </a:fld>
            <a:endParaRPr lang="ru-RU"/>
          </a:p>
        </p:txBody>
      </p:sp>
    </p:spTree>
    <p:extLst>
      <p:ext uri="{BB962C8B-B14F-4D97-AF65-F5344CB8AC3E}">
        <p14:creationId xmlns:p14="http://schemas.microsoft.com/office/powerpoint/2010/main" val="101725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96100" y="3048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066800" y="3048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6" name="Foliennummernplatzhalter 5"/>
          <p:cNvSpPr>
            <a:spLocks noGrp="1"/>
          </p:cNvSpPr>
          <p:nvPr>
            <p:ph type="sldNum" sz="quarter" idx="12"/>
          </p:nvPr>
        </p:nvSpPr>
        <p:spPr/>
        <p:txBody>
          <a:bodyPr/>
          <a:lstStyle>
            <a:lvl1pPr>
              <a:defRPr/>
            </a:lvl1pPr>
          </a:lstStyle>
          <a:p>
            <a:fld id="{5489B660-1717-4491-BED8-5BF1B9F8BD68}" type="slidenum">
              <a:rPr lang="ru-RU"/>
              <a:pPr/>
              <a:t>‹Nr.›</a:t>
            </a:fld>
            <a:endParaRPr lang="ru-RU"/>
          </a:p>
        </p:txBody>
      </p:sp>
    </p:spTree>
    <p:extLst>
      <p:ext uri="{BB962C8B-B14F-4D97-AF65-F5344CB8AC3E}">
        <p14:creationId xmlns:p14="http://schemas.microsoft.com/office/powerpoint/2010/main" val="192503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1066800" y="304800"/>
            <a:ext cx="7772400" cy="5486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1066800" y="6324600"/>
            <a:ext cx="1905000" cy="457200"/>
          </a:xfrm>
        </p:spPr>
        <p:txBody>
          <a:bodyPr/>
          <a:lstStyle>
            <a:lvl1pPr>
              <a:defRPr/>
            </a:lvl1pPr>
          </a:lstStyle>
          <a:p>
            <a:endParaRPr lang="ru-RU"/>
          </a:p>
        </p:txBody>
      </p:sp>
      <p:sp>
        <p:nvSpPr>
          <p:cNvPr id="4" name="Fußzeilenplatzhalter 3"/>
          <p:cNvSpPr>
            <a:spLocks noGrp="1"/>
          </p:cNvSpPr>
          <p:nvPr>
            <p:ph type="ftr" sz="quarter" idx="11"/>
          </p:nvPr>
        </p:nvSpPr>
        <p:spPr>
          <a:xfrm>
            <a:off x="3505200" y="6324600"/>
            <a:ext cx="2895600" cy="457200"/>
          </a:xfrm>
        </p:spPr>
        <p:txBody>
          <a:bodyPr/>
          <a:lstStyle>
            <a:lvl1pPr>
              <a:defRPr/>
            </a:lvl1pPr>
          </a:lstStyle>
          <a:p>
            <a:r>
              <a:rPr lang="ru-RU"/>
              <a:t>Topical Meeting on ISTC Projects 1648, 2916, 2936,3194. Podolsk-Moscow, July 3-5, 2007</a:t>
            </a:r>
          </a:p>
        </p:txBody>
      </p:sp>
      <p:sp>
        <p:nvSpPr>
          <p:cNvPr id="5" name="Foliennummernplatzhalter 4"/>
          <p:cNvSpPr>
            <a:spLocks noGrp="1"/>
          </p:cNvSpPr>
          <p:nvPr>
            <p:ph type="sldNum" sz="quarter" idx="12"/>
          </p:nvPr>
        </p:nvSpPr>
        <p:spPr>
          <a:xfrm>
            <a:off x="6934200" y="6324600"/>
            <a:ext cx="1905000" cy="457200"/>
          </a:xfrm>
        </p:spPr>
        <p:txBody>
          <a:bodyPr/>
          <a:lstStyle>
            <a:lvl1pPr>
              <a:defRPr/>
            </a:lvl1pPr>
          </a:lstStyle>
          <a:p>
            <a:fld id="{CFBE7D3B-16BA-4A4B-BFD8-6D122199C450}" type="slidenum">
              <a:rPr lang="ru-RU"/>
              <a:pPr/>
              <a:t>‹Nr.›</a:t>
            </a:fld>
            <a:endParaRPr lang="ru-RU"/>
          </a:p>
        </p:txBody>
      </p:sp>
    </p:spTree>
    <p:extLst>
      <p:ext uri="{BB962C8B-B14F-4D97-AF65-F5344CB8AC3E}">
        <p14:creationId xmlns:p14="http://schemas.microsoft.com/office/powerpoint/2010/main" val="64229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6" name="Foliennummernplatzhalter 5"/>
          <p:cNvSpPr>
            <a:spLocks noGrp="1"/>
          </p:cNvSpPr>
          <p:nvPr>
            <p:ph type="sldNum" sz="quarter" idx="12"/>
          </p:nvPr>
        </p:nvSpPr>
        <p:spPr/>
        <p:txBody>
          <a:bodyPr/>
          <a:lstStyle>
            <a:lvl1pPr>
              <a:defRPr/>
            </a:lvl1pPr>
          </a:lstStyle>
          <a:p>
            <a:fld id="{4E9FA0BF-A02D-4C60-BDF2-D0B484BEED2E}" type="slidenum">
              <a:rPr lang="ru-RU"/>
              <a:pPr/>
              <a:t>‹Nr.›</a:t>
            </a:fld>
            <a:endParaRPr lang="ru-RU"/>
          </a:p>
        </p:txBody>
      </p:sp>
    </p:spTree>
    <p:extLst>
      <p:ext uri="{BB962C8B-B14F-4D97-AF65-F5344CB8AC3E}">
        <p14:creationId xmlns:p14="http://schemas.microsoft.com/office/powerpoint/2010/main" val="55922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6" name="Foliennummernplatzhalter 5"/>
          <p:cNvSpPr>
            <a:spLocks noGrp="1"/>
          </p:cNvSpPr>
          <p:nvPr>
            <p:ph type="sldNum" sz="quarter" idx="12"/>
          </p:nvPr>
        </p:nvSpPr>
        <p:spPr/>
        <p:txBody>
          <a:bodyPr/>
          <a:lstStyle>
            <a:lvl1pPr>
              <a:defRPr/>
            </a:lvl1pPr>
          </a:lstStyle>
          <a:p>
            <a:fld id="{239D547A-6694-457E-9830-F6C417DE9C42}" type="slidenum">
              <a:rPr lang="ru-RU"/>
              <a:pPr/>
              <a:t>‹Nr.›</a:t>
            </a:fld>
            <a:endParaRPr lang="ru-RU"/>
          </a:p>
        </p:txBody>
      </p:sp>
    </p:spTree>
    <p:extLst>
      <p:ext uri="{BB962C8B-B14F-4D97-AF65-F5344CB8AC3E}">
        <p14:creationId xmlns:p14="http://schemas.microsoft.com/office/powerpoint/2010/main" val="42593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7" name="Foliennummernplatzhalter 6"/>
          <p:cNvSpPr>
            <a:spLocks noGrp="1"/>
          </p:cNvSpPr>
          <p:nvPr>
            <p:ph type="sldNum" sz="quarter" idx="12"/>
          </p:nvPr>
        </p:nvSpPr>
        <p:spPr/>
        <p:txBody>
          <a:bodyPr/>
          <a:lstStyle>
            <a:lvl1pPr>
              <a:defRPr/>
            </a:lvl1pPr>
          </a:lstStyle>
          <a:p>
            <a:fld id="{A74550D4-4A81-4EB5-B408-497DEC25478A}" type="slidenum">
              <a:rPr lang="ru-RU"/>
              <a:pPr/>
              <a:t>‹Nr.›</a:t>
            </a:fld>
            <a:endParaRPr lang="ru-RU"/>
          </a:p>
        </p:txBody>
      </p:sp>
    </p:spTree>
    <p:extLst>
      <p:ext uri="{BB962C8B-B14F-4D97-AF65-F5344CB8AC3E}">
        <p14:creationId xmlns:p14="http://schemas.microsoft.com/office/powerpoint/2010/main" val="3522955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ru-RU"/>
          </a:p>
        </p:txBody>
      </p:sp>
      <p:sp>
        <p:nvSpPr>
          <p:cNvPr id="8" name="Fußzeilenplatzhalter 7"/>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9" name="Foliennummernplatzhalter 8"/>
          <p:cNvSpPr>
            <a:spLocks noGrp="1"/>
          </p:cNvSpPr>
          <p:nvPr>
            <p:ph type="sldNum" sz="quarter" idx="12"/>
          </p:nvPr>
        </p:nvSpPr>
        <p:spPr/>
        <p:txBody>
          <a:bodyPr/>
          <a:lstStyle>
            <a:lvl1pPr>
              <a:defRPr/>
            </a:lvl1pPr>
          </a:lstStyle>
          <a:p>
            <a:fld id="{4E6E3774-DE2D-405E-996A-6D8F82FB6670}" type="slidenum">
              <a:rPr lang="ru-RU"/>
              <a:pPr/>
              <a:t>‹Nr.›</a:t>
            </a:fld>
            <a:endParaRPr lang="ru-RU"/>
          </a:p>
        </p:txBody>
      </p:sp>
    </p:spTree>
    <p:extLst>
      <p:ext uri="{BB962C8B-B14F-4D97-AF65-F5344CB8AC3E}">
        <p14:creationId xmlns:p14="http://schemas.microsoft.com/office/powerpoint/2010/main" val="388461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ru-RU"/>
          </a:p>
        </p:txBody>
      </p:sp>
      <p:sp>
        <p:nvSpPr>
          <p:cNvPr id="4" name="Fußzeilenplatzhalter 3"/>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5" name="Foliennummernplatzhalter 4"/>
          <p:cNvSpPr>
            <a:spLocks noGrp="1"/>
          </p:cNvSpPr>
          <p:nvPr>
            <p:ph type="sldNum" sz="quarter" idx="12"/>
          </p:nvPr>
        </p:nvSpPr>
        <p:spPr/>
        <p:txBody>
          <a:bodyPr/>
          <a:lstStyle>
            <a:lvl1pPr>
              <a:defRPr/>
            </a:lvl1pPr>
          </a:lstStyle>
          <a:p>
            <a:fld id="{08534737-7829-4102-9AE4-351ADEC08450}" type="slidenum">
              <a:rPr lang="ru-RU"/>
              <a:pPr/>
              <a:t>‹Nr.›</a:t>
            </a:fld>
            <a:endParaRPr lang="ru-RU"/>
          </a:p>
        </p:txBody>
      </p:sp>
    </p:spTree>
    <p:extLst>
      <p:ext uri="{BB962C8B-B14F-4D97-AF65-F5344CB8AC3E}">
        <p14:creationId xmlns:p14="http://schemas.microsoft.com/office/powerpoint/2010/main" val="2853149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ru-RU"/>
          </a:p>
        </p:txBody>
      </p:sp>
      <p:sp>
        <p:nvSpPr>
          <p:cNvPr id="3" name="Fußzeilenplatzhalter 2"/>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4" name="Foliennummernplatzhalter 3"/>
          <p:cNvSpPr>
            <a:spLocks noGrp="1"/>
          </p:cNvSpPr>
          <p:nvPr>
            <p:ph type="sldNum" sz="quarter" idx="12"/>
          </p:nvPr>
        </p:nvSpPr>
        <p:spPr/>
        <p:txBody>
          <a:bodyPr/>
          <a:lstStyle>
            <a:lvl1pPr>
              <a:defRPr/>
            </a:lvl1pPr>
          </a:lstStyle>
          <a:p>
            <a:fld id="{CD9FDCA4-DA9D-4105-850F-5249137CD890}" type="slidenum">
              <a:rPr lang="ru-RU"/>
              <a:pPr/>
              <a:t>‹Nr.›</a:t>
            </a:fld>
            <a:endParaRPr lang="ru-RU"/>
          </a:p>
        </p:txBody>
      </p:sp>
    </p:spTree>
    <p:extLst>
      <p:ext uri="{BB962C8B-B14F-4D97-AF65-F5344CB8AC3E}">
        <p14:creationId xmlns:p14="http://schemas.microsoft.com/office/powerpoint/2010/main" val="312935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7" name="Foliennummernplatzhalter 6"/>
          <p:cNvSpPr>
            <a:spLocks noGrp="1"/>
          </p:cNvSpPr>
          <p:nvPr>
            <p:ph type="sldNum" sz="quarter" idx="12"/>
          </p:nvPr>
        </p:nvSpPr>
        <p:spPr/>
        <p:txBody>
          <a:bodyPr/>
          <a:lstStyle>
            <a:lvl1pPr>
              <a:defRPr/>
            </a:lvl1pPr>
          </a:lstStyle>
          <a:p>
            <a:fld id="{2BA38AC6-3621-4271-AE24-37E2482C26EC}" type="slidenum">
              <a:rPr lang="ru-RU"/>
              <a:pPr/>
              <a:t>‹Nr.›</a:t>
            </a:fld>
            <a:endParaRPr lang="ru-RU"/>
          </a:p>
        </p:txBody>
      </p:sp>
    </p:spTree>
    <p:extLst>
      <p:ext uri="{BB962C8B-B14F-4D97-AF65-F5344CB8AC3E}">
        <p14:creationId xmlns:p14="http://schemas.microsoft.com/office/powerpoint/2010/main" val="53414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r>
              <a:rPr lang="ru-RU"/>
              <a:t>Topical Meeting on ISTC Projects 1648, 2916, 2936,3194. Podolsk-Moscow, July 3-5, 2007</a:t>
            </a:r>
          </a:p>
        </p:txBody>
      </p:sp>
      <p:sp>
        <p:nvSpPr>
          <p:cNvPr id="7" name="Foliennummernplatzhalter 6"/>
          <p:cNvSpPr>
            <a:spLocks noGrp="1"/>
          </p:cNvSpPr>
          <p:nvPr>
            <p:ph type="sldNum" sz="quarter" idx="12"/>
          </p:nvPr>
        </p:nvSpPr>
        <p:spPr/>
        <p:txBody>
          <a:bodyPr/>
          <a:lstStyle>
            <a:lvl1pPr>
              <a:defRPr/>
            </a:lvl1pPr>
          </a:lstStyle>
          <a:p>
            <a:fld id="{5BC86E0E-1EA0-4465-B9BD-B05CC5677587}" type="slidenum">
              <a:rPr lang="ru-RU"/>
              <a:pPr/>
              <a:t>‹Nr.›</a:t>
            </a:fld>
            <a:endParaRPr lang="ru-RU"/>
          </a:p>
        </p:txBody>
      </p:sp>
    </p:spTree>
    <p:extLst>
      <p:ext uri="{BB962C8B-B14F-4D97-AF65-F5344CB8AC3E}">
        <p14:creationId xmlns:p14="http://schemas.microsoft.com/office/powerpoint/2010/main" val="218594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90850" name="Freeform 1026"/>
          <p:cNvSpPr>
            <a:spLocks/>
          </p:cNvSpPr>
          <p:nvPr/>
        </p:nvSpPr>
        <p:spPr bwMode="hidden">
          <a:xfrm>
            <a:off x="-11113"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1" name="Freeform 1027"/>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2" name="Freeform 1028"/>
          <p:cNvSpPr>
            <a:spLocks/>
          </p:cNvSpPr>
          <p:nvPr/>
        </p:nvSpPr>
        <p:spPr bwMode="hidden">
          <a:xfrm>
            <a:off x="1192213" y="354013"/>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3" name="Freeform 1029"/>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4" name="Freeform 1030"/>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5" name="Freeform 1031"/>
          <p:cNvSpPr>
            <a:spLocks/>
          </p:cNvSpPr>
          <p:nvPr/>
        </p:nvSpPr>
        <p:spPr bwMode="hidden">
          <a:xfrm>
            <a:off x="4494213" y="4425950"/>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6" name="Freeform 1032"/>
          <p:cNvSpPr>
            <a:spLocks/>
          </p:cNvSpPr>
          <p:nvPr/>
        </p:nvSpPr>
        <p:spPr bwMode="hidden">
          <a:xfrm>
            <a:off x="5646738"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7" name="Freeform 1033"/>
          <p:cNvSpPr>
            <a:spLocks/>
          </p:cNvSpPr>
          <p:nvPr/>
        </p:nvSpPr>
        <p:spPr bwMode="hidden">
          <a:xfrm>
            <a:off x="7146925" y="2555875"/>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590858" name="Picture 1034" descr="Fac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90859" name="Rectangle 1035"/>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590860" name="Rectangle 1036"/>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90861" name="Rectangle 1037"/>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b="0">
                <a:solidFill>
                  <a:schemeClr val="tx2"/>
                </a:solidFill>
                <a:latin typeface="+mn-lt"/>
              </a:defRPr>
            </a:lvl1pPr>
          </a:lstStyle>
          <a:p>
            <a:endParaRPr lang="ru-RU"/>
          </a:p>
        </p:txBody>
      </p:sp>
      <p:sp>
        <p:nvSpPr>
          <p:cNvPr id="590862" name="Rectangle 1038"/>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b="0">
                <a:solidFill>
                  <a:schemeClr val="tx2"/>
                </a:solidFill>
                <a:latin typeface="+mn-lt"/>
              </a:defRPr>
            </a:lvl1pPr>
          </a:lstStyle>
          <a:p>
            <a:r>
              <a:rPr lang="ru-RU"/>
              <a:t>Topical Meeting on ISTC Projects 1648, 2916, 2936,3194. Podolsk-Moscow, July 3-5, 2007</a:t>
            </a:r>
          </a:p>
        </p:txBody>
      </p:sp>
      <p:sp>
        <p:nvSpPr>
          <p:cNvPr id="590863" name="Rectangle 1039"/>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b="0">
                <a:solidFill>
                  <a:schemeClr val="tx2"/>
                </a:solidFill>
                <a:latin typeface="+mn-lt"/>
              </a:defRPr>
            </a:lvl1pPr>
          </a:lstStyle>
          <a:p>
            <a:fld id="{C4CE1E88-1EC4-4659-A0FB-D182E72210B8}" type="slidenum">
              <a:rPr lang="ru-RU"/>
              <a:pPr/>
              <a:t>‹Nr.›</a:t>
            </a:fld>
            <a:endParaRPr lang="ru-RU"/>
          </a:p>
        </p:txBody>
      </p:sp>
    </p:spTree>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wmf"/><Relationship Id="rId7"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oleObject" Target="../embeddings/oleObject1.bin"/><Relationship Id="rId10" Type="http://schemas.openxmlformats.org/officeDocument/2006/relationships/image" Target="../media/image21.jpeg"/><Relationship Id="rId4" Type="http://schemas.openxmlformats.org/officeDocument/2006/relationships/image" Target="../media/image3.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wmf"/><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wmf"/><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image" Target="../media/image2.wmf"/><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wmf"/><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p:txBody>
          <a:bodyPr/>
          <a:lstStyle/>
          <a:p>
            <a:r>
              <a:rPr lang="ru-RU"/>
              <a:t>Topical Meeting on ISTC Projects 1648, 2916, 2936,3194. Podolsk-Moscow, July 3-5, 2007</a:t>
            </a:r>
          </a:p>
        </p:txBody>
      </p:sp>
      <p:sp>
        <p:nvSpPr>
          <p:cNvPr id="9" name="Foliennummernplatzhalter 4"/>
          <p:cNvSpPr>
            <a:spLocks noGrp="1"/>
          </p:cNvSpPr>
          <p:nvPr>
            <p:ph type="sldNum" sz="quarter" idx="12"/>
          </p:nvPr>
        </p:nvSpPr>
        <p:spPr/>
        <p:txBody>
          <a:bodyPr/>
          <a:lstStyle/>
          <a:p>
            <a:fld id="{16A0A581-68A7-4345-BEF9-F82B025600CD}" type="slidenum">
              <a:rPr lang="ru-RU"/>
              <a:pPr/>
              <a:t>1</a:t>
            </a:fld>
            <a:endParaRPr lang="ru-RU"/>
          </a:p>
        </p:txBody>
      </p:sp>
      <p:sp>
        <p:nvSpPr>
          <p:cNvPr id="565250" name="Rectangle 2"/>
          <p:cNvSpPr>
            <a:spLocks noGrp="1" noChangeArrowheads="1"/>
          </p:cNvSpPr>
          <p:nvPr>
            <p:ph type="title"/>
          </p:nvPr>
        </p:nvSpPr>
        <p:spPr>
          <a:xfrm>
            <a:off x="1042988" y="1628775"/>
            <a:ext cx="7772400" cy="1846263"/>
          </a:xfrm>
        </p:spPr>
        <p:txBody>
          <a:bodyPr/>
          <a:lstStyle/>
          <a:p>
            <a:pPr algn="ctr"/>
            <a:r>
              <a:rPr lang="en-US" sz="4000">
                <a:latin typeface="Times New Roman" pitchFamily="18" charset="0"/>
              </a:rPr>
              <a:t>Long-term behavior of corium after the accident (using the data of the Chernobyl NPP accident)</a:t>
            </a:r>
          </a:p>
        </p:txBody>
      </p:sp>
      <p:pic>
        <p:nvPicPr>
          <p:cNvPr id="5652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65254" name="Group 6"/>
          <p:cNvGrpSpPr>
            <a:grpSpLocks/>
          </p:cNvGrpSpPr>
          <p:nvPr/>
        </p:nvGrpSpPr>
        <p:grpSpPr bwMode="auto">
          <a:xfrm>
            <a:off x="0" y="0"/>
            <a:ext cx="1219200" cy="1447800"/>
            <a:chOff x="0" y="0"/>
            <a:chExt cx="818" cy="960"/>
          </a:xfrm>
        </p:grpSpPr>
        <p:pic>
          <p:nvPicPr>
            <p:cNvPr id="565255" name="Picture 7"/>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65256" name="Text Box 8"/>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565257" name="Text Box 9"/>
          <p:cNvSpPr txBox="1">
            <a:spLocks noChangeArrowheads="1"/>
          </p:cNvSpPr>
          <p:nvPr/>
        </p:nvSpPr>
        <p:spPr bwMode="auto">
          <a:xfrm>
            <a:off x="1219200" y="3733800"/>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“CHESS-2” </a:t>
            </a:r>
            <a:r>
              <a:rPr lang="en-US">
                <a:latin typeface="Times New Roman" pitchFamily="18" charset="0"/>
              </a:rPr>
              <a:t>– anticipated Project of the ISTC #3702</a:t>
            </a:r>
            <a:endParaRPr lang="ru-RU">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ußzeilenplatzhalter 5"/>
          <p:cNvSpPr>
            <a:spLocks noGrp="1"/>
          </p:cNvSpPr>
          <p:nvPr>
            <p:ph type="ftr" sz="quarter" idx="11"/>
          </p:nvPr>
        </p:nvSpPr>
        <p:spPr/>
        <p:txBody>
          <a:bodyPr/>
          <a:lstStyle/>
          <a:p>
            <a:r>
              <a:rPr lang="ru-RU"/>
              <a:t>Topical Meeting on ISTC Projects 1648, 2916, 2936,3194. Podolsk-Moscow, July 3-5, 2007</a:t>
            </a:r>
          </a:p>
        </p:txBody>
      </p:sp>
      <p:sp>
        <p:nvSpPr>
          <p:cNvPr id="27" name="Foliennummernplatzhalter 6"/>
          <p:cNvSpPr>
            <a:spLocks noGrp="1"/>
          </p:cNvSpPr>
          <p:nvPr>
            <p:ph type="sldNum" sz="quarter" idx="12"/>
          </p:nvPr>
        </p:nvSpPr>
        <p:spPr/>
        <p:txBody>
          <a:bodyPr/>
          <a:lstStyle/>
          <a:p>
            <a:fld id="{88DD0185-1799-44F5-B326-F149121E7B59}" type="slidenum">
              <a:rPr lang="ru-RU"/>
              <a:pPr/>
              <a:t>10</a:t>
            </a:fld>
            <a:endParaRPr lang="ru-RU"/>
          </a:p>
        </p:txBody>
      </p:sp>
      <p:sp>
        <p:nvSpPr>
          <p:cNvPr id="586754" name="Rectangle 2"/>
          <p:cNvSpPr>
            <a:spLocks noChangeArrowheads="1"/>
          </p:cNvSpPr>
          <p:nvPr/>
        </p:nvSpPr>
        <p:spPr bwMode="auto">
          <a:xfrm>
            <a:off x="2952750" y="1928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86759" name="Text Box 7"/>
          <p:cNvSpPr txBox="1">
            <a:spLocks noChangeArrowheads="1"/>
          </p:cNvSpPr>
          <p:nvPr/>
        </p:nvSpPr>
        <p:spPr bwMode="auto">
          <a:xfrm>
            <a:off x="1600200" y="1143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b="0"/>
          </a:p>
        </p:txBody>
      </p:sp>
      <p:pic>
        <p:nvPicPr>
          <p:cNvPr id="58676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86763" name="Group 11"/>
          <p:cNvGrpSpPr>
            <a:grpSpLocks/>
          </p:cNvGrpSpPr>
          <p:nvPr/>
        </p:nvGrpSpPr>
        <p:grpSpPr bwMode="auto">
          <a:xfrm>
            <a:off x="0" y="0"/>
            <a:ext cx="1219200" cy="1447800"/>
            <a:chOff x="0" y="0"/>
            <a:chExt cx="818" cy="960"/>
          </a:xfrm>
        </p:grpSpPr>
        <p:pic>
          <p:nvPicPr>
            <p:cNvPr id="586764" name="Picture 12"/>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86765" name="Text Box 13"/>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graphicFrame>
        <p:nvGraphicFramePr>
          <p:cNvPr id="586794" name="Group 42"/>
          <p:cNvGraphicFramePr>
            <a:graphicFrameLocks noGrp="1"/>
          </p:cNvGraphicFramePr>
          <p:nvPr>
            <p:ph sz="half" idx="1"/>
          </p:nvPr>
        </p:nvGraphicFramePr>
        <p:xfrm>
          <a:off x="1403350" y="404813"/>
          <a:ext cx="6481763" cy="720725"/>
        </p:xfrm>
        <a:graphic>
          <a:graphicData uri="http://schemas.openxmlformats.org/drawingml/2006/table">
            <a:tbl>
              <a:tblPr/>
              <a:tblGrid>
                <a:gridCol w="3241675"/>
                <a:gridCol w="3240088"/>
              </a:tblGrid>
              <a:tr h="720725">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#3702 (Russia)</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#4207 (Ukraine)</a:t>
                      </a: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586783" name="Line 31"/>
          <p:cNvSpPr>
            <a:spLocks noChangeShapeType="1"/>
          </p:cNvSpPr>
          <p:nvPr/>
        </p:nvSpPr>
        <p:spPr bwMode="auto">
          <a:xfrm flipV="1">
            <a:off x="4643438" y="404813"/>
            <a:ext cx="0" cy="568960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aphicFrame>
        <p:nvGraphicFramePr>
          <p:cNvPr id="586788" name="Object 36"/>
          <p:cNvGraphicFramePr>
            <a:graphicFrameLocks noChangeAspect="1"/>
          </p:cNvGraphicFramePr>
          <p:nvPr>
            <p:ph sz="half" idx="2"/>
          </p:nvPr>
        </p:nvGraphicFramePr>
        <p:xfrm>
          <a:off x="2339975" y="1557338"/>
          <a:ext cx="2016125" cy="1676400"/>
        </p:xfrm>
        <a:graphic>
          <a:graphicData uri="http://schemas.openxmlformats.org/presentationml/2006/ole">
            <mc:AlternateContent xmlns:mc="http://schemas.openxmlformats.org/markup-compatibility/2006">
              <mc:Choice xmlns:v="urn:schemas-microsoft-com:vml" Requires="v">
                <p:oleObj spid="_x0000_s586805" name="Фотография Photo Editor" r:id="rId5" imgW="4761905" imgH="3962953" progId="MSPhotoEd.3">
                  <p:embed/>
                </p:oleObj>
              </mc:Choice>
              <mc:Fallback>
                <p:oleObj name="Фотография Photo Editor" r:id="rId5" imgW="4761905" imgH="3962953" progId="MSPhotoEd.3">
                  <p:embed/>
                  <p:pic>
                    <p:nvPicPr>
                      <p:cNvPr id="0" name="Object 36"/>
                      <p:cNvPicPr>
                        <a:picLocks noChangeAspect="1" noChangeArrowheads="1"/>
                      </p:cNvPicPr>
                      <p:nvPr/>
                    </p:nvPicPr>
                    <p:blipFill>
                      <a:blip r:embed="rId6">
                        <a:extLst>
                          <a:ext uri="{28A0092B-C50C-407E-A947-70E740481C1C}">
                            <a14:useLocalDpi xmlns:a14="http://schemas.microsoft.com/office/drawing/2010/main" val="0"/>
                          </a:ext>
                        </a:extLst>
                      </a:blip>
                      <a:srcRect l="26250" t="16525" r="32138" b="35399"/>
                      <a:stretch>
                        <a:fillRect/>
                      </a:stretch>
                    </p:blipFill>
                    <p:spPr bwMode="auto">
                      <a:xfrm>
                        <a:off x="2339975" y="1557338"/>
                        <a:ext cx="2016125" cy="1676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86795" name="Picture 43" descr="f36"/>
          <p:cNvPicPr>
            <a:picLocks noChangeAspect="1" noChangeArrowheads="1"/>
          </p:cNvPicPr>
          <p:nvPr/>
        </p:nvPicPr>
        <p:blipFill>
          <a:blip r:embed="rId7" cstate="print">
            <a:extLst>
              <a:ext uri="{28A0092B-C50C-407E-A947-70E740481C1C}">
                <a14:useLocalDpi xmlns:a14="http://schemas.microsoft.com/office/drawing/2010/main" val="0"/>
              </a:ext>
            </a:extLst>
          </a:blip>
          <a:srcRect l="2504" t="8321" r="4471" b="1070"/>
          <a:stretch>
            <a:fillRect/>
          </a:stretch>
        </p:blipFill>
        <p:spPr bwMode="auto">
          <a:xfrm>
            <a:off x="971550" y="2133600"/>
            <a:ext cx="1573213" cy="1479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86796" name="Picture 44" descr="fig_1_13"/>
          <p:cNvPicPr>
            <a:picLocks noChangeAspect="1" noChangeArrowheads="1"/>
          </p:cNvPicPr>
          <p:nvPr/>
        </p:nvPicPr>
        <p:blipFill>
          <a:blip r:embed="rId8">
            <a:extLst>
              <a:ext uri="{28A0092B-C50C-407E-A947-70E740481C1C}">
                <a14:useLocalDpi xmlns:a14="http://schemas.microsoft.com/office/drawing/2010/main" val="0"/>
              </a:ext>
            </a:extLst>
          </a:blip>
          <a:srcRect l="13039" r="20151"/>
          <a:stretch>
            <a:fillRect/>
          </a:stretch>
        </p:blipFill>
        <p:spPr bwMode="auto">
          <a:xfrm>
            <a:off x="1476375" y="3429000"/>
            <a:ext cx="2952750" cy="1927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6800" name="Text Box 48"/>
          <p:cNvSpPr txBox="1">
            <a:spLocks noChangeArrowheads="1"/>
          </p:cNvSpPr>
          <p:nvPr/>
        </p:nvSpPr>
        <p:spPr bwMode="auto">
          <a:xfrm>
            <a:off x="323850" y="3284538"/>
            <a:ext cx="3960813" cy="396875"/>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2000">
                <a:solidFill>
                  <a:srgbClr val="000010"/>
                </a:solidFill>
                <a:latin typeface="Times New Roman" pitchFamily="18" charset="0"/>
              </a:rPr>
              <a:t> Investigations at the</a:t>
            </a:r>
            <a:r>
              <a:rPr lang="ru-RU" sz="2000">
                <a:solidFill>
                  <a:srgbClr val="000010"/>
                </a:solidFill>
                <a:latin typeface="Times New Roman" pitchFamily="18" charset="0"/>
              </a:rPr>
              <a:t> “</a:t>
            </a:r>
            <a:r>
              <a:rPr lang="en-US" sz="2000">
                <a:solidFill>
                  <a:srgbClr val="000010"/>
                </a:solidFill>
                <a:latin typeface="Times New Roman" pitchFamily="18" charset="0"/>
              </a:rPr>
              <a:t>Shelter</a:t>
            </a:r>
            <a:r>
              <a:rPr lang="ru-RU" sz="2000">
                <a:solidFill>
                  <a:srgbClr val="000010"/>
                </a:solidFill>
                <a:latin typeface="Times New Roman" pitchFamily="18" charset="0"/>
              </a:rPr>
              <a:t>” </a:t>
            </a:r>
          </a:p>
        </p:txBody>
      </p:sp>
      <p:pic>
        <p:nvPicPr>
          <p:cNvPr id="586801" name="Picture 49" descr="IMGP1145"/>
          <p:cNvPicPr>
            <a:picLocks noChangeAspect="1" noChangeArrowheads="1"/>
          </p:cNvPicPr>
          <p:nvPr/>
        </p:nvPicPr>
        <p:blipFill>
          <a:blip r:embed="rId9" cstate="print">
            <a:extLst>
              <a:ext uri="{28A0092B-C50C-407E-A947-70E740481C1C}">
                <a14:useLocalDpi xmlns:a14="http://schemas.microsoft.com/office/drawing/2010/main" val="0"/>
              </a:ext>
            </a:extLst>
          </a:blip>
          <a:srcRect t="3839"/>
          <a:stretch>
            <a:fillRect/>
          </a:stretch>
        </p:blipFill>
        <p:spPr bwMode="auto">
          <a:xfrm>
            <a:off x="5364163" y="1700213"/>
            <a:ext cx="2808287" cy="20256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86802" name="Picture 50" descr="18"/>
          <p:cNvPicPr>
            <a:picLocks noChangeAspect="1" noChangeArrowheads="1"/>
          </p:cNvPicPr>
          <p:nvPr/>
        </p:nvPicPr>
        <p:blipFill>
          <a:blip r:embed="rId10" cstate="print">
            <a:extLst>
              <a:ext uri="{28A0092B-C50C-407E-A947-70E740481C1C}">
                <a14:useLocalDpi xmlns:a14="http://schemas.microsoft.com/office/drawing/2010/main" val="0"/>
              </a:ext>
            </a:extLst>
          </a:blip>
          <a:srcRect l="13371" r="2228" b="5905"/>
          <a:stretch>
            <a:fillRect/>
          </a:stretch>
        </p:blipFill>
        <p:spPr bwMode="auto">
          <a:xfrm>
            <a:off x="5435600" y="4149725"/>
            <a:ext cx="2665413" cy="21034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86784" name="Text Box 32"/>
          <p:cNvSpPr txBox="1">
            <a:spLocks noChangeArrowheads="1"/>
          </p:cNvSpPr>
          <p:nvPr/>
        </p:nvSpPr>
        <p:spPr bwMode="auto">
          <a:xfrm>
            <a:off x="4787900" y="2349500"/>
            <a:ext cx="4032250" cy="2101850"/>
          </a:xfrm>
          <a:prstGeom prst="rect">
            <a:avLst/>
          </a:prstGeom>
          <a:solidFill>
            <a:srgbClr val="00CCFF"/>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kumimoji="0" lang="en-GB" sz="2000" b="0">
                <a:latin typeface="Times New Roman" pitchFamily="18" charset="0"/>
                <a:cs typeface="Times New Roman" pitchFamily="18" charset="0"/>
              </a:rPr>
              <a:t>Determination of the RA characteristics (dispersal rates and radionuclide composition);</a:t>
            </a:r>
          </a:p>
          <a:p>
            <a:pPr>
              <a:spcBef>
                <a:spcPct val="50000"/>
              </a:spcBef>
              <a:buFontTx/>
              <a:buChar char="•"/>
            </a:pPr>
            <a:r>
              <a:rPr kumimoji="0" lang="en-GB" sz="2000" b="0">
                <a:latin typeface="Times New Roman" pitchFamily="18" charset="0"/>
                <a:cs typeface="Times New Roman" pitchFamily="18" charset="0"/>
              </a:rPr>
              <a:t>Evaluation of the possibilities to control the FCM state and destruction mechanism/rates.</a:t>
            </a:r>
            <a:r>
              <a:rPr kumimoji="0" lang="ru-RU" sz="2000" b="0">
                <a:latin typeface="Times New Roman" pitchFamily="18" charset="0"/>
                <a:cs typeface="Times New Roman" pitchFamily="18" charset="0"/>
              </a:rPr>
              <a:t> </a:t>
            </a:r>
          </a:p>
        </p:txBody>
      </p:sp>
      <p:pic>
        <p:nvPicPr>
          <p:cNvPr id="586803" name="Picture 51" descr="fig1"/>
          <p:cNvPicPr>
            <a:picLocks noChangeAspect="1" noChangeArrowheads="1"/>
          </p:cNvPicPr>
          <p:nvPr/>
        </p:nvPicPr>
        <p:blipFill>
          <a:blip r:embed="rId11" cstate="print">
            <a:extLst>
              <a:ext uri="{28A0092B-C50C-407E-A947-70E740481C1C}">
                <a14:useLocalDpi xmlns:a14="http://schemas.microsoft.com/office/drawing/2010/main" val="0"/>
              </a:ext>
            </a:extLst>
          </a:blip>
          <a:srcRect r="15384"/>
          <a:stretch>
            <a:fillRect/>
          </a:stretch>
        </p:blipFill>
        <p:spPr bwMode="auto">
          <a:xfrm>
            <a:off x="539750" y="4652963"/>
            <a:ext cx="2978150" cy="19208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6804" name="Text Box 52"/>
          <p:cNvSpPr txBox="1">
            <a:spLocks noChangeArrowheads="1"/>
          </p:cNvSpPr>
          <p:nvPr/>
        </p:nvSpPr>
        <p:spPr bwMode="auto">
          <a:xfrm>
            <a:off x="2916238" y="1196975"/>
            <a:ext cx="3455987" cy="39687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i="1">
                <a:solidFill>
                  <a:srgbClr val="FFFF00"/>
                </a:solidFill>
              </a:rPr>
              <a:t>analysis of real data obtained</a:t>
            </a:r>
            <a:endParaRPr lang="ru-RU" sz="2000" i="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6800"/>
                                        </p:tgtEl>
                                        <p:attrNameLst>
                                          <p:attrName>style.visibility</p:attrName>
                                        </p:attrNameLst>
                                      </p:cBhvr>
                                      <p:to>
                                        <p:strVal val="visible"/>
                                      </p:to>
                                    </p:set>
                                    <p:animEffect transition="in" filter="dissolve">
                                      <p:cBhvr>
                                        <p:cTn id="7" dur="500"/>
                                        <p:tgtEl>
                                          <p:spTgt spid="5868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6784"/>
                                        </p:tgtEl>
                                        <p:attrNameLst>
                                          <p:attrName>style.visibility</p:attrName>
                                        </p:attrNameLst>
                                      </p:cBhvr>
                                      <p:to>
                                        <p:strVal val="visible"/>
                                      </p:to>
                                    </p:set>
                                    <p:animEffect transition="in" filter="dissolve">
                                      <p:cBhvr>
                                        <p:cTn id="12" dur="500"/>
                                        <p:tgtEl>
                                          <p:spTgt spid="586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800" grpId="0" animBg="1"/>
      <p:bldP spid="58678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ußzeilenplatzhalter 3"/>
          <p:cNvSpPr>
            <a:spLocks noGrp="1"/>
          </p:cNvSpPr>
          <p:nvPr>
            <p:ph type="ftr" sz="quarter" idx="11"/>
          </p:nvPr>
        </p:nvSpPr>
        <p:spPr/>
        <p:txBody>
          <a:bodyPr/>
          <a:lstStyle/>
          <a:p>
            <a:r>
              <a:rPr lang="ru-RU"/>
              <a:t>Topical Meeting on ISTC Projects 1648, 2916, 2936,3194. Podolsk-Moscow, July 3-5, 2007</a:t>
            </a:r>
          </a:p>
        </p:txBody>
      </p:sp>
      <p:sp>
        <p:nvSpPr>
          <p:cNvPr id="28" name="Foliennummernplatzhalter 4"/>
          <p:cNvSpPr>
            <a:spLocks noGrp="1"/>
          </p:cNvSpPr>
          <p:nvPr>
            <p:ph type="sldNum" sz="quarter" idx="12"/>
          </p:nvPr>
        </p:nvSpPr>
        <p:spPr/>
        <p:txBody>
          <a:bodyPr/>
          <a:lstStyle/>
          <a:p>
            <a:fld id="{8592ECDE-0B74-41B4-8122-E4898BAC4E03}" type="slidenum">
              <a:rPr lang="ru-RU"/>
              <a:pPr/>
              <a:t>11</a:t>
            </a:fld>
            <a:endParaRPr lang="ru-RU"/>
          </a:p>
        </p:txBody>
      </p:sp>
      <p:sp>
        <p:nvSpPr>
          <p:cNvPr id="589827" name="Rectangle 3"/>
          <p:cNvSpPr>
            <a:spLocks noChangeArrowheads="1"/>
          </p:cNvSpPr>
          <p:nvPr/>
        </p:nvSpPr>
        <p:spPr bwMode="auto">
          <a:xfrm>
            <a:off x="1600200" y="195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589829" name="Group 5"/>
          <p:cNvGrpSpPr>
            <a:grpSpLocks/>
          </p:cNvGrpSpPr>
          <p:nvPr/>
        </p:nvGrpSpPr>
        <p:grpSpPr bwMode="auto">
          <a:xfrm>
            <a:off x="0" y="0"/>
            <a:ext cx="1219200" cy="1447800"/>
            <a:chOff x="0" y="0"/>
            <a:chExt cx="818" cy="960"/>
          </a:xfrm>
        </p:grpSpPr>
        <p:pic>
          <p:nvPicPr>
            <p:cNvPr id="589830" name="Picture 6"/>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89831" name="Text Box 7"/>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898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pic>
        <p:nvPicPr>
          <p:cNvPr id="589841" name="Picture 17" descr="D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1557338"/>
            <a:ext cx="2916237" cy="2536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9842" name="Picture 18" descr="D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538" y="2852738"/>
            <a:ext cx="2286000" cy="1952625"/>
          </a:xfrm>
          <a:prstGeom prst="rect">
            <a:avLst/>
          </a:prstGeom>
          <a:noFill/>
          <a:ln w="28575">
            <a:solidFill>
              <a:srgbClr val="000010"/>
            </a:solidFill>
            <a:miter lim="800000"/>
            <a:headEnd/>
            <a:tailEnd/>
          </a:ln>
          <a:extLst>
            <a:ext uri="{909E8E84-426E-40DD-AFC4-6F175D3DCCD1}">
              <a14:hiddenFill xmlns:a14="http://schemas.microsoft.com/office/drawing/2010/main">
                <a:solidFill>
                  <a:srgbClr val="FFFFFF"/>
                </a:solidFill>
              </a14:hiddenFill>
            </a:ext>
          </a:extLst>
        </p:spPr>
      </p:pic>
      <p:pic>
        <p:nvPicPr>
          <p:cNvPr id="589843" name="Picture 19" descr="D3"/>
          <p:cNvPicPr>
            <a:picLocks noChangeAspect="1" noChangeArrowheads="1"/>
          </p:cNvPicPr>
          <p:nvPr/>
        </p:nvPicPr>
        <p:blipFill>
          <a:blip r:embed="rId6" cstate="print">
            <a:extLst>
              <a:ext uri="{28A0092B-C50C-407E-A947-70E740481C1C}">
                <a14:useLocalDpi xmlns:a14="http://schemas.microsoft.com/office/drawing/2010/main" val="0"/>
              </a:ext>
            </a:extLst>
          </a:blip>
          <a:srcRect l="17075" t="5324" r="19505" b="12585"/>
          <a:stretch>
            <a:fillRect/>
          </a:stretch>
        </p:blipFill>
        <p:spPr bwMode="auto">
          <a:xfrm>
            <a:off x="971550" y="3860800"/>
            <a:ext cx="1676400" cy="16764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89844" name="Text Box 20"/>
          <p:cNvSpPr txBox="1">
            <a:spLocks noChangeArrowheads="1"/>
          </p:cNvSpPr>
          <p:nvPr/>
        </p:nvSpPr>
        <p:spPr bwMode="auto">
          <a:xfrm>
            <a:off x="468313" y="2781300"/>
            <a:ext cx="3889375" cy="1641475"/>
          </a:xfrm>
          <a:prstGeom prst="rect">
            <a:avLst/>
          </a:prstGeom>
          <a:solidFill>
            <a:srgbClr val="00FFFF"/>
          </a:solidFill>
          <a:ln w="254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2000">
                <a:solidFill>
                  <a:srgbClr val="000010"/>
                </a:solidFill>
                <a:latin typeface="Times New Roman" pitchFamily="18" charset="0"/>
              </a:rPr>
              <a:t> Generalization of the results of monitoring of “lava” samples having been in laboratories and at special storages of RRC KI, Radium Institute, etc.</a:t>
            </a:r>
            <a:r>
              <a:rPr lang="ru-RU" sz="2000">
                <a:solidFill>
                  <a:srgbClr val="000010"/>
                </a:solidFill>
                <a:latin typeface="Times New Roman" pitchFamily="18" charset="0"/>
              </a:rPr>
              <a:t> </a:t>
            </a:r>
          </a:p>
        </p:txBody>
      </p:sp>
      <p:grpSp>
        <p:nvGrpSpPr>
          <p:cNvPr id="589840" name="Group 16"/>
          <p:cNvGrpSpPr>
            <a:grpSpLocks/>
          </p:cNvGrpSpPr>
          <p:nvPr/>
        </p:nvGrpSpPr>
        <p:grpSpPr bwMode="auto">
          <a:xfrm>
            <a:off x="2195513" y="5084763"/>
            <a:ext cx="2057400" cy="1511300"/>
            <a:chOff x="0" y="1632"/>
            <a:chExt cx="1296" cy="1152"/>
          </a:xfrm>
        </p:grpSpPr>
        <p:pic>
          <p:nvPicPr>
            <p:cNvPr id="589838" name="Picture 14"/>
            <p:cNvPicPr>
              <a:picLocks noChangeAspect="1" noChangeArrowheads="1"/>
            </p:cNvPicPr>
            <p:nvPr/>
          </p:nvPicPr>
          <p:blipFill>
            <a:blip r:embed="rId7" cstate="print">
              <a:lum bright="12000"/>
              <a:extLst>
                <a:ext uri="{28A0092B-C50C-407E-A947-70E740481C1C}">
                  <a14:useLocalDpi xmlns:a14="http://schemas.microsoft.com/office/drawing/2010/main" val="0"/>
                </a:ext>
              </a:extLst>
            </a:blip>
            <a:srcRect l="7843" t="59302" r="39215" b="12791"/>
            <a:stretch>
              <a:fillRect/>
            </a:stretch>
          </p:blipFill>
          <p:spPr bwMode="auto">
            <a:xfrm>
              <a:off x="0" y="1632"/>
              <a:ext cx="1296"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9839" name="Rectangle 15"/>
            <p:cNvSpPr>
              <a:spLocks noChangeArrowheads="1"/>
            </p:cNvSpPr>
            <p:nvPr/>
          </p:nvSpPr>
          <p:spPr bwMode="auto">
            <a:xfrm>
              <a:off x="0" y="1776"/>
              <a:ext cx="1152" cy="672"/>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aphicFrame>
        <p:nvGraphicFramePr>
          <p:cNvPr id="589855" name="Group 31"/>
          <p:cNvGraphicFramePr>
            <a:graphicFrameLocks noGrp="1"/>
          </p:cNvGraphicFramePr>
          <p:nvPr>
            <p:ph/>
          </p:nvPr>
        </p:nvGraphicFramePr>
        <p:xfrm>
          <a:off x="1476375" y="304800"/>
          <a:ext cx="6480175" cy="603250"/>
        </p:xfrm>
        <a:graphic>
          <a:graphicData uri="http://schemas.openxmlformats.org/drawingml/2006/table">
            <a:tbl>
              <a:tblPr/>
              <a:tblGrid>
                <a:gridCol w="3240088"/>
                <a:gridCol w="3240087"/>
              </a:tblGrid>
              <a:tr h="603250">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#3702 (Russia)</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#4207 (Ukraine)</a:t>
                      </a: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589856" name="Line 32"/>
          <p:cNvSpPr>
            <a:spLocks noChangeShapeType="1"/>
          </p:cNvSpPr>
          <p:nvPr/>
        </p:nvSpPr>
        <p:spPr bwMode="auto">
          <a:xfrm flipV="1">
            <a:off x="4716463" y="333375"/>
            <a:ext cx="0" cy="5761038"/>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pic>
        <p:nvPicPr>
          <p:cNvPr id="589857" name="Picture 33" descr="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3800" y="1484313"/>
            <a:ext cx="2665413" cy="20002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89858" name="Picture 34" descr="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3716338"/>
            <a:ext cx="2952750" cy="2214562"/>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89859" name="Text Box 35"/>
          <p:cNvSpPr txBox="1">
            <a:spLocks noChangeArrowheads="1"/>
          </p:cNvSpPr>
          <p:nvPr/>
        </p:nvSpPr>
        <p:spPr bwMode="auto">
          <a:xfrm>
            <a:off x="5219700" y="2060575"/>
            <a:ext cx="3384550" cy="3168650"/>
          </a:xfrm>
          <a:prstGeom prst="rect">
            <a:avLst/>
          </a:prstGeom>
          <a:solidFill>
            <a:srgbClr val="00CCFF"/>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885825" indent="-342900">
              <a:defRPr kumimoji="1" sz="2400">
                <a:solidFill>
                  <a:schemeClr val="tx1"/>
                </a:solidFill>
                <a:latin typeface="Times New Roman" pitchFamily="18" charset="0"/>
              </a:defRPr>
            </a:lvl2pPr>
            <a:lvl3pPr marL="1408113" indent="-342900">
              <a:defRPr kumimoji="1" sz="2400">
                <a:solidFill>
                  <a:schemeClr val="tx1"/>
                </a:solidFill>
                <a:latin typeface="Times New Roman" pitchFamily="18" charset="0"/>
              </a:defRPr>
            </a:lvl3pPr>
            <a:lvl4pPr marL="1930400" indent="-342900">
              <a:defRPr kumimoji="1" sz="2400">
                <a:solidFill>
                  <a:schemeClr val="tx1"/>
                </a:solidFill>
                <a:latin typeface="Times New Roman" pitchFamily="18" charset="0"/>
              </a:defRPr>
            </a:lvl4pPr>
            <a:lvl5pPr marL="2452688" indent="-342900">
              <a:defRPr kumimoji="1" sz="2400">
                <a:solidFill>
                  <a:schemeClr val="tx1"/>
                </a:solidFill>
                <a:latin typeface="Times New Roman" pitchFamily="18" charset="0"/>
              </a:defRPr>
            </a:lvl5pPr>
            <a:lvl6pPr marL="2909888" indent="-342900" fontAlgn="base">
              <a:spcBef>
                <a:spcPct val="0"/>
              </a:spcBef>
              <a:spcAft>
                <a:spcPct val="0"/>
              </a:spcAft>
              <a:defRPr kumimoji="1" sz="2400">
                <a:solidFill>
                  <a:schemeClr val="tx1"/>
                </a:solidFill>
                <a:latin typeface="Times New Roman" pitchFamily="18" charset="0"/>
              </a:defRPr>
            </a:lvl6pPr>
            <a:lvl7pPr marL="3367088" indent="-342900" fontAlgn="base">
              <a:spcBef>
                <a:spcPct val="0"/>
              </a:spcBef>
              <a:spcAft>
                <a:spcPct val="0"/>
              </a:spcAft>
              <a:defRPr kumimoji="1" sz="2400">
                <a:solidFill>
                  <a:schemeClr val="tx1"/>
                </a:solidFill>
                <a:latin typeface="Times New Roman" pitchFamily="18" charset="0"/>
              </a:defRPr>
            </a:lvl7pPr>
            <a:lvl8pPr marL="3824288" indent="-342900" fontAlgn="base">
              <a:spcBef>
                <a:spcPct val="0"/>
              </a:spcBef>
              <a:spcAft>
                <a:spcPct val="0"/>
              </a:spcAft>
              <a:defRPr kumimoji="1" sz="2400">
                <a:solidFill>
                  <a:schemeClr val="tx1"/>
                </a:solidFill>
                <a:latin typeface="Times New Roman" pitchFamily="18" charset="0"/>
              </a:defRPr>
            </a:lvl8pPr>
            <a:lvl9pPr marL="4281488" indent="-342900"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GB" sz="2000" b="0">
                <a:cs typeface="Times New Roman" pitchFamily="18" charset="0"/>
              </a:rPr>
              <a:t> </a:t>
            </a:r>
            <a:r>
              <a:rPr kumimoji="0" lang="en-US" sz="2000" b="0">
                <a:cs typeface="Times New Roman" pitchFamily="18" charset="0"/>
              </a:rPr>
              <a:t>Experimental studies of FP destruction rate, as a function of particle characteristics: matrix composition, oxidation level, and as a function of the medium: </a:t>
            </a:r>
          </a:p>
          <a:p>
            <a:pPr>
              <a:spcBef>
                <a:spcPct val="50000"/>
              </a:spcBef>
              <a:buFontTx/>
              <a:buAutoNum type="alphaLcParenR"/>
            </a:pPr>
            <a:r>
              <a:rPr kumimoji="0" lang="en-US" sz="2000" b="0">
                <a:cs typeface="Times New Roman" pitchFamily="18" charset="0"/>
              </a:rPr>
              <a:t>air: humidity, temperature;</a:t>
            </a:r>
          </a:p>
          <a:p>
            <a:pPr>
              <a:spcBef>
                <a:spcPct val="50000"/>
              </a:spcBef>
              <a:buFontTx/>
              <a:buAutoNum type="alphaLcParenR"/>
            </a:pPr>
            <a:r>
              <a:rPr kumimoji="0" lang="en-US" sz="2000" b="0">
                <a:cs typeface="Times New Roman" pitchFamily="18" charset="0"/>
              </a:rPr>
              <a:t>aqueous: composition, pH, temperature </a:t>
            </a:r>
            <a:endParaRPr kumimoji="0" lang="ru-RU" sz="2000" b="0">
              <a:cs typeface="Times New Roman" pitchFamily="18" charset="0"/>
            </a:endParaRPr>
          </a:p>
        </p:txBody>
      </p:sp>
      <p:sp>
        <p:nvSpPr>
          <p:cNvPr id="589860" name="Text Box 36"/>
          <p:cNvSpPr txBox="1">
            <a:spLocks noChangeArrowheads="1"/>
          </p:cNvSpPr>
          <p:nvPr/>
        </p:nvSpPr>
        <p:spPr bwMode="auto">
          <a:xfrm>
            <a:off x="2700338" y="981075"/>
            <a:ext cx="4105275" cy="39687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i="1">
                <a:solidFill>
                  <a:srgbClr val="FFFF00"/>
                </a:solidFill>
              </a:rPr>
              <a:t>laboratory studies of the samples</a:t>
            </a:r>
            <a:endParaRPr lang="ru-RU" sz="2000" i="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9844"/>
                                        </p:tgtEl>
                                        <p:attrNameLst>
                                          <p:attrName>style.visibility</p:attrName>
                                        </p:attrNameLst>
                                      </p:cBhvr>
                                      <p:to>
                                        <p:strVal val="visible"/>
                                      </p:to>
                                    </p:set>
                                    <p:animEffect transition="in" filter="dissolve">
                                      <p:cBhvr>
                                        <p:cTn id="7" dur="500"/>
                                        <p:tgtEl>
                                          <p:spTgt spid="589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9859"/>
                                        </p:tgtEl>
                                        <p:attrNameLst>
                                          <p:attrName>style.visibility</p:attrName>
                                        </p:attrNameLst>
                                      </p:cBhvr>
                                      <p:to>
                                        <p:strVal val="visible"/>
                                      </p:to>
                                    </p:set>
                                    <p:animEffect transition="in" filter="dissolve">
                                      <p:cBhvr>
                                        <p:cTn id="12" dur="500"/>
                                        <p:tgtEl>
                                          <p:spTgt spid="58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44" grpId="0" animBg="1"/>
      <p:bldP spid="58985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ru-RU"/>
              <a:t>Topical Meeting on ISTC Projects 1648, 2916, 2936,3194. Podolsk-Moscow, July 3-5, 2007</a:t>
            </a:r>
          </a:p>
        </p:txBody>
      </p:sp>
      <p:sp>
        <p:nvSpPr>
          <p:cNvPr id="12" name="Foliennummernplatzhalter 5"/>
          <p:cNvSpPr>
            <a:spLocks noGrp="1"/>
          </p:cNvSpPr>
          <p:nvPr>
            <p:ph type="sldNum" sz="quarter" idx="12"/>
          </p:nvPr>
        </p:nvSpPr>
        <p:spPr/>
        <p:txBody>
          <a:bodyPr/>
          <a:lstStyle/>
          <a:p>
            <a:fld id="{5327DDE9-6EB6-4311-9C4E-A24837584CF2}" type="slidenum">
              <a:rPr lang="ru-RU"/>
              <a:pPr/>
              <a:t>12</a:t>
            </a:fld>
            <a:endParaRPr lang="ru-RU"/>
          </a:p>
        </p:txBody>
      </p:sp>
      <p:grpSp>
        <p:nvGrpSpPr>
          <p:cNvPr id="573448" name="Group 8"/>
          <p:cNvGrpSpPr>
            <a:grpSpLocks/>
          </p:cNvGrpSpPr>
          <p:nvPr/>
        </p:nvGrpSpPr>
        <p:grpSpPr bwMode="auto">
          <a:xfrm>
            <a:off x="0" y="0"/>
            <a:ext cx="1219200" cy="1447800"/>
            <a:chOff x="0" y="0"/>
            <a:chExt cx="818" cy="960"/>
          </a:xfrm>
        </p:grpSpPr>
        <p:pic>
          <p:nvPicPr>
            <p:cNvPr id="573449" name="Picture 9"/>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73450" name="Text Box 10"/>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573442" name="Rectangle 2"/>
          <p:cNvSpPr>
            <a:spLocks noGrp="1" noChangeArrowheads="1"/>
          </p:cNvSpPr>
          <p:nvPr>
            <p:ph type="title"/>
          </p:nvPr>
        </p:nvSpPr>
        <p:spPr>
          <a:xfrm>
            <a:off x="1295400" y="152400"/>
            <a:ext cx="6858000" cy="1158875"/>
          </a:xfrm>
        </p:spPr>
        <p:txBody>
          <a:bodyPr/>
          <a:lstStyle/>
          <a:p>
            <a:pPr marL="990600" indent="-990600"/>
            <a:r>
              <a:rPr lang="en-US" sz="2400" b="1">
                <a:solidFill>
                  <a:srgbClr val="FFFF00"/>
                </a:solidFill>
                <a:latin typeface="Times New Roman" pitchFamily="18" charset="0"/>
              </a:rPr>
              <a:t>Task 4. Study of existing LFCM analogues and results of their studies under long-term storage</a:t>
            </a:r>
          </a:p>
        </p:txBody>
      </p:sp>
      <p:pic>
        <p:nvPicPr>
          <p:cNvPr id="5734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371600"/>
            <a:ext cx="2895600" cy="2171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371600"/>
            <a:ext cx="3429000" cy="25717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4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124200"/>
            <a:ext cx="3810000" cy="28575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5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
        <p:nvSpPr>
          <p:cNvPr id="573452" name="Text Box 12"/>
          <p:cNvSpPr txBox="1">
            <a:spLocks noChangeArrowheads="1"/>
          </p:cNvSpPr>
          <p:nvPr/>
        </p:nvSpPr>
        <p:spPr bwMode="auto">
          <a:xfrm>
            <a:off x="2484438" y="2636838"/>
            <a:ext cx="4752975" cy="1943100"/>
          </a:xfrm>
          <a:prstGeom prst="rect">
            <a:avLst/>
          </a:prstGeom>
          <a:solidFill>
            <a:srgbClr val="00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ru-RU">
                <a:solidFill>
                  <a:srgbClr val="000010"/>
                </a:solidFill>
                <a:latin typeface="Times New Roman" pitchFamily="18" charset="0"/>
              </a:rPr>
              <a:t> </a:t>
            </a:r>
            <a:r>
              <a:rPr lang="en-US">
                <a:solidFill>
                  <a:srgbClr val="000010"/>
                </a:solidFill>
                <a:latin typeface="Times New Roman" pitchFamily="18" charset="0"/>
              </a:rPr>
              <a:t>Collection and analysis of the data on vitrified waste;</a:t>
            </a:r>
          </a:p>
          <a:p>
            <a:pPr>
              <a:buFontTx/>
              <a:buChar char="•"/>
            </a:pPr>
            <a:r>
              <a:rPr lang="ru-RU">
                <a:solidFill>
                  <a:srgbClr val="000010"/>
                </a:solidFill>
                <a:latin typeface="Times New Roman" pitchFamily="18" charset="0"/>
              </a:rPr>
              <a:t> </a:t>
            </a:r>
            <a:r>
              <a:rPr lang="en-US">
                <a:solidFill>
                  <a:srgbClr val="000010"/>
                </a:solidFill>
                <a:latin typeface="Times New Roman" pitchFamily="18" charset="0"/>
              </a:rPr>
              <a:t>Identification of waste types similar to “lavas” and their properties</a:t>
            </a:r>
            <a:r>
              <a:rPr lang="ru-RU">
                <a:solidFill>
                  <a:srgbClr val="000010"/>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52"/>
                                        </p:tgtEl>
                                        <p:attrNameLst>
                                          <p:attrName>style.visibility</p:attrName>
                                        </p:attrNameLst>
                                      </p:cBhvr>
                                      <p:to>
                                        <p:strVal val="visible"/>
                                      </p:to>
                                    </p:set>
                                    <p:animEffect transition="in" filter="dissolve">
                                      <p:cBhvr>
                                        <p:cTn id="7" dur="500"/>
                                        <p:tgtEl>
                                          <p:spTgt spid="57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4"/>
          <p:cNvSpPr>
            <a:spLocks noGrp="1"/>
          </p:cNvSpPr>
          <p:nvPr>
            <p:ph type="ftr" sz="quarter" idx="11"/>
          </p:nvPr>
        </p:nvSpPr>
        <p:spPr/>
        <p:txBody>
          <a:bodyPr/>
          <a:lstStyle/>
          <a:p>
            <a:r>
              <a:rPr lang="ru-RU"/>
              <a:t>Topical Meeting on ISTC Projects 1648, 2916, 2936,3194. Podolsk-Moscow, July 3-5, 2007</a:t>
            </a:r>
          </a:p>
        </p:txBody>
      </p:sp>
      <p:sp>
        <p:nvSpPr>
          <p:cNvPr id="9" name="Foliennummernplatzhalter 5"/>
          <p:cNvSpPr>
            <a:spLocks noGrp="1"/>
          </p:cNvSpPr>
          <p:nvPr>
            <p:ph type="sldNum" sz="quarter" idx="12"/>
          </p:nvPr>
        </p:nvSpPr>
        <p:spPr/>
        <p:txBody>
          <a:bodyPr/>
          <a:lstStyle/>
          <a:p>
            <a:fld id="{91D592E2-A655-4DEF-BDEA-F861794CB5FC}" type="slidenum">
              <a:rPr lang="ru-RU"/>
              <a:pPr/>
              <a:t>13</a:t>
            </a:fld>
            <a:endParaRPr lang="ru-RU"/>
          </a:p>
        </p:txBody>
      </p:sp>
      <p:grpSp>
        <p:nvGrpSpPr>
          <p:cNvPr id="600066" name="Group 2"/>
          <p:cNvGrpSpPr>
            <a:grpSpLocks/>
          </p:cNvGrpSpPr>
          <p:nvPr/>
        </p:nvGrpSpPr>
        <p:grpSpPr bwMode="auto">
          <a:xfrm>
            <a:off x="0" y="0"/>
            <a:ext cx="1219200" cy="1447800"/>
            <a:chOff x="0" y="0"/>
            <a:chExt cx="818" cy="960"/>
          </a:xfrm>
        </p:grpSpPr>
        <p:pic>
          <p:nvPicPr>
            <p:cNvPr id="600067" name="Picture 3"/>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600068" name="Text Box 4"/>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600069" name="Rectangle 5"/>
          <p:cNvSpPr>
            <a:spLocks noGrp="1" noChangeArrowheads="1"/>
          </p:cNvSpPr>
          <p:nvPr>
            <p:ph type="title"/>
          </p:nvPr>
        </p:nvSpPr>
        <p:spPr>
          <a:xfrm>
            <a:off x="1187450" y="549275"/>
            <a:ext cx="6858000" cy="582613"/>
          </a:xfrm>
        </p:spPr>
        <p:txBody>
          <a:bodyPr/>
          <a:lstStyle/>
          <a:p>
            <a:pPr marL="990600" indent="-990600"/>
            <a:r>
              <a:rPr lang="en-US" sz="2400" b="1">
                <a:solidFill>
                  <a:srgbClr val="FFFF00"/>
                </a:solidFill>
                <a:latin typeface="Times New Roman" pitchFamily="18" charset="0"/>
              </a:rPr>
              <a:t>Task 5. Model of the long-term behavior of corium</a:t>
            </a:r>
          </a:p>
        </p:txBody>
      </p:sp>
      <p:pic>
        <p:nvPicPr>
          <p:cNvPr id="60007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
        <p:nvSpPr>
          <p:cNvPr id="600076" name="Text Box 12"/>
          <p:cNvSpPr txBox="1">
            <a:spLocks noChangeArrowheads="1"/>
          </p:cNvSpPr>
          <p:nvPr/>
        </p:nvSpPr>
        <p:spPr bwMode="auto">
          <a:xfrm>
            <a:off x="1403350" y="1989138"/>
            <a:ext cx="7272338"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en-US">
                <a:latin typeface="Times New Roman" pitchFamily="18" charset="0"/>
              </a:rPr>
              <a:t>5.1. Establishing the dependence of dynamics of solidified corium behavior on variations in its internal composition and external conditions at present.</a:t>
            </a:r>
          </a:p>
          <a:p>
            <a:pPr>
              <a:lnSpc>
                <a:spcPct val="150000"/>
              </a:lnSpc>
            </a:pPr>
            <a:r>
              <a:rPr lang="en-US">
                <a:latin typeface="Times New Roman" pitchFamily="18" charset="0"/>
              </a:rPr>
              <a:t>5.2. Usage of calculation, theoretical and experimental data obtained for vitrified waste  to generate corium behavior model.</a:t>
            </a:r>
            <a:r>
              <a:rPr lang="ru-RU">
                <a:latin typeface="Times New Roman" pitchFamily="18"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4"/>
          <p:cNvSpPr>
            <a:spLocks noGrp="1"/>
          </p:cNvSpPr>
          <p:nvPr>
            <p:ph type="ftr" sz="quarter" idx="11"/>
          </p:nvPr>
        </p:nvSpPr>
        <p:spPr/>
        <p:txBody>
          <a:bodyPr/>
          <a:lstStyle/>
          <a:p>
            <a:r>
              <a:rPr lang="ru-RU"/>
              <a:t>Topical Meeting on ISTC Projects 1648, 2916, 2936,3194. Podolsk-Moscow, July 3-5, 2007</a:t>
            </a:r>
          </a:p>
        </p:txBody>
      </p:sp>
      <p:sp>
        <p:nvSpPr>
          <p:cNvPr id="9" name="Foliennummernplatzhalter 5"/>
          <p:cNvSpPr>
            <a:spLocks noGrp="1"/>
          </p:cNvSpPr>
          <p:nvPr>
            <p:ph type="sldNum" sz="quarter" idx="12"/>
          </p:nvPr>
        </p:nvSpPr>
        <p:spPr/>
        <p:txBody>
          <a:bodyPr/>
          <a:lstStyle/>
          <a:p>
            <a:fld id="{D73A9457-B3DB-4C13-831F-AB0D770B2C46}" type="slidenum">
              <a:rPr lang="ru-RU"/>
              <a:pPr/>
              <a:t>14</a:t>
            </a:fld>
            <a:endParaRPr lang="ru-RU"/>
          </a:p>
        </p:txBody>
      </p:sp>
      <p:sp>
        <p:nvSpPr>
          <p:cNvPr id="575490" name="Rectangle 2"/>
          <p:cNvSpPr>
            <a:spLocks noGrp="1" noChangeArrowheads="1"/>
          </p:cNvSpPr>
          <p:nvPr>
            <p:ph type="title"/>
          </p:nvPr>
        </p:nvSpPr>
        <p:spPr>
          <a:xfrm>
            <a:off x="1828800" y="1066800"/>
            <a:ext cx="5638800" cy="609600"/>
          </a:xfrm>
        </p:spPr>
        <p:txBody>
          <a:bodyPr/>
          <a:lstStyle/>
          <a:p>
            <a:pPr algn="ctr"/>
            <a:r>
              <a:rPr lang="en-US" sz="3200">
                <a:solidFill>
                  <a:srgbClr val="FFFF00"/>
                </a:solidFill>
                <a:latin typeface="Times New Roman" pitchFamily="18" charset="0"/>
              </a:rPr>
              <a:t>Resources required</a:t>
            </a:r>
          </a:p>
        </p:txBody>
      </p:sp>
      <p:sp>
        <p:nvSpPr>
          <p:cNvPr id="575493" name="Text Box 5"/>
          <p:cNvSpPr txBox="1">
            <a:spLocks noChangeArrowheads="1"/>
          </p:cNvSpPr>
          <p:nvPr/>
        </p:nvSpPr>
        <p:spPr bwMode="auto">
          <a:xfrm>
            <a:off x="1143000" y="2362200"/>
            <a:ext cx="7656513" cy="15716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94100" indent="-3594100">
              <a:defRPr kumimoji="1" sz="2400">
                <a:solidFill>
                  <a:schemeClr val="tx1"/>
                </a:solidFill>
                <a:latin typeface="Times New Roman" pitchFamily="18" charset="0"/>
              </a:defRPr>
            </a:lvl1pPr>
            <a:lvl2pPr marL="3773488">
              <a:defRPr kumimoji="1" sz="2400">
                <a:solidFill>
                  <a:schemeClr val="tx1"/>
                </a:solidFill>
                <a:latin typeface="Times New Roman" pitchFamily="18" charset="0"/>
              </a:defRPr>
            </a:lvl2pPr>
            <a:lvl3pPr marL="3952875">
              <a:defRPr kumimoji="1" sz="2400">
                <a:solidFill>
                  <a:schemeClr val="tx1"/>
                </a:solidFill>
                <a:latin typeface="Times New Roman" pitchFamily="18" charset="0"/>
              </a:defRPr>
            </a:lvl3pPr>
            <a:lvl4pPr marL="4132263">
              <a:defRPr kumimoji="1" sz="2400">
                <a:solidFill>
                  <a:schemeClr val="tx1"/>
                </a:solidFill>
                <a:latin typeface="Times New Roman" pitchFamily="18" charset="0"/>
              </a:defRPr>
            </a:lvl4pPr>
            <a:lvl5pPr marL="4311650">
              <a:defRPr kumimoji="1" sz="2400">
                <a:solidFill>
                  <a:schemeClr val="tx1"/>
                </a:solidFill>
                <a:latin typeface="Times New Roman" pitchFamily="18" charset="0"/>
              </a:defRPr>
            </a:lvl5pPr>
            <a:lvl6pPr marL="4768850" fontAlgn="base">
              <a:spcBef>
                <a:spcPct val="0"/>
              </a:spcBef>
              <a:spcAft>
                <a:spcPct val="0"/>
              </a:spcAft>
              <a:defRPr kumimoji="1" sz="2400">
                <a:solidFill>
                  <a:schemeClr val="tx1"/>
                </a:solidFill>
                <a:latin typeface="Times New Roman" pitchFamily="18" charset="0"/>
              </a:defRPr>
            </a:lvl6pPr>
            <a:lvl7pPr marL="5226050" fontAlgn="base">
              <a:spcBef>
                <a:spcPct val="0"/>
              </a:spcBef>
              <a:spcAft>
                <a:spcPct val="0"/>
              </a:spcAft>
              <a:defRPr kumimoji="1" sz="2400">
                <a:solidFill>
                  <a:schemeClr val="tx1"/>
                </a:solidFill>
                <a:latin typeface="Times New Roman" pitchFamily="18" charset="0"/>
              </a:defRPr>
            </a:lvl7pPr>
            <a:lvl8pPr marL="5683250" fontAlgn="base">
              <a:spcBef>
                <a:spcPct val="0"/>
              </a:spcBef>
              <a:spcAft>
                <a:spcPct val="0"/>
              </a:spcAft>
              <a:defRPr kumimoji="1" sz="2400">
                <a:solidFill>
                  <a:schemeClr val="tx1"/>
                </a:solidFill>
                <a:latin typeface="Times New Roman" pitchFamily="18" charset="0"/>
              </a:defRPr>
            </a:lvl8pPr>
            <a:lvl9pPr marL="6140450"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US">
                <a:solidFill>
                  <a:srgbClr val="FFFF00"/>
                </a:solidFill>
              </a:rPr>
              <a:t>Participating personnel	1</a:t>
            </a:r>
            <a:r>
              <a:rPr kumimoji="0" lang="ru-RU">
                <a:solidFill>
                  <a:srgbClr val="FFFF00"/>
                </a:solidFill>
              </a:rPr>
              <a:t>9</a:t>
            </a:r>
            <a:r>
              <a:rPr kumimoji="0" lang="en-US">
                <a:solidFill>
                  <a:srgbClr val="FFFF00"/>
                </a:solidFill>
              </a:rPr>
              <a:t>  (1</a:t>
            </a:r>
            <a:r>
              <a:rPr kumimoji="0" lang="ru-RU">
                <a:solidFill>
                  <a:srgbClr val="FFFF00"/>
                </a:solidFill>
              </a:rPr>
              <a:t>3</a:t>
            </a:r>
            <a:r>
              <a:rPr kumimoji="0" lang="en-US">
                <a:solidFill>
                  <a:srgbClr val="FFFF00"/>
                </a:solidFill>
              </a:rPr>
              <a:t> “weapon” scientists);</a:t>
            </a:r>
          </a:p>
          <a:p>
            <a:pPr>
              <a:spcBef>
                <a:spcPct val="50000"/>
              </a:spcBef>
            </a:pPr>
            <a:r>
              <a:rPr kumimoji="0" lang="en-US">
                <a:solidFill>
                  <a:srgbClr val="FFFF00"/>
                </a:solidFill>
              </a:rPr>
              <a:t>Project duration		30 months;</a:t>
            </a:r>
          </a:p>
          <a:p>
            <a:pPr>
              <a:spcBef>
                <a:spcPct val="50000"/>
              </a:spcBef>
            </a:pPr>
            <a:r>
              <a:rPr kumimoji="0" lang="en-US">
                <a:solidFill>
                  <a:srgbClr val="FFFF00"/>
                </a:solidFill>
              </a:rPr>
              <a:t>Estimated cost		3</a:t>
            </a:r>
            <a:r>
              <a:rPr kumimoji="0" lang="ru-RU">
                <a:solidFill>
                  <a:srgbClr val="FFFF00"/>
                </a:solidFill>
              </a:rPr>
              <a:t>45</a:t>
            </a:r>
            <a:r>
              <a:rPr kumimoji="0" lang="en-US">
                <a:solidFill>
                  <a:srgbClr val="FFFF00"/>
                </a:solidFill>
              </a:rPr>
              <a:t>,000 USD</a:t>
            </a:r>
            <a:endParaRPr kumimoji="0" lang="ru-RU">
              <a:solidFill>
                <a:srgbClr val="FFFF00"/>
              </a:solidFill>
            </a:endParaRPr>
          </a:p>
        </p:txBody>
      </p:sp>
      <p:grpSp>
        <p:nvGrpSpPr>
          <p:cNvPr id="575494" name="Group 6"/>
          <p:cNvGrpSpPr>
            <a:grpSpLocks/>
          </p:cNvGrpSpPr>
          <p:nvPr/>
        </p:nvGrpSpPr>
        <p:grpSpPr bwMode="auto">
          <a:xfrm>
            <a:off x="0" y="0"/>
            <a:ext cx="1219200" cy="1447800"/>
            <a:chOff x="0" y="0"/>
            <a:chExt cx="818" cy="960"/>
          </a:xfrm>
        </p:grpSpPr>
        <p:pic>
          <p:nvPicPr>
            <p:cNvPr id="575495" name="Picture 7"/>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75496" name="Text Box 8"/>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7549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3"/>
          <p:cNvSpPr>
            <a:spLocks noGrp="1"/>
          </p:cNvSpPr>
          <p:nvPr>
            <p:ph type="ftr" sz="quarter" idx="11"/>
          </p:nvPr>
        </p:nvSpPr>
        <p:spPr/>
        <p:txBody>
          <a:bodyPr/>
          <a:lstStyle/>
          <a:p>
            <a:r>
              <a:rPr lang="ru-RU"/>
              <a:t>Topical Meeting on ISTC Projects 1648, 2916, 2936,3194. Podolsk-Moscow, July 3-5, 2007</a:t>
            </a:r>
          </a:p>
        </p:txBody>
      </p:sp>
      <p:sp>
        <p:nvSpPr>
          <p:cNvPr id="10" name="Foliennummernplatzhalter 4"/>
          <p:cNvSpPr>
            <a:spLocks noGrp="1"/>
          </p:cNvSpPr>
          <p:nvPr>
            <p:ph type="sldNum" sz="quarter" idx="12"/>
          </p:nvPr>
        </p:nvSpPr>
        <p:spPr/>
        <p:txBody>
          <a:bodyPr/>
          <a:lstStyle/>
          <a:p>
            <a:fld id="{36E2A24E-D490-43AF-8F2D-C5143DAF9943}" type="slidenum">
              <a:rPr lang="ru-RU"/>
              <a:pPr/>
              <a:t>2</a:t>
            </a:fld>
            <a:endParaRPr lang="ru-RU"/>
          </a:p>
        </p:txBody>
      </p:sp>
      <p:sp>
        <p:nvSpPr>
          <p:cNvPr id="593922" name="Rectangle 2"/>
          <p:cNvSpPr>
            <a:spLocks noGrp="1" noChangeArrowheads="1"/>
          </p:cNvSpPr>
          <p:nvPr>
            <p:ph type="title"/>
          </p:nvPr>
        </p:nvSpPr>
        <p:spPr>
          <a:xfrm>
            <a:off x="1116013" y="1268413"/>
            <a:ext cx="7772400" cy="693737"/>
          </a:xfrm>
        </p:spPr>
        <p:txBody>
          <a:bodyPr/>
          <a:lstStyle/>
          <a:p>
            <a:pPr algn="ctr"/>
            <a:r>
              <a:rPr lang="en-US" sz="4000">
                <a:latin typeface="Times New Roman" pitchFamily="18" charset="0"/>
              </a:rPr>
              <a:t>CONTENT</a:t>
            </a:r>
          </a:p>
        </p:txBody>
      </p:sp>
      <p:pic>
        <p:nvPicPr>
          <p:cNvPr id="593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93924" name="Group 4"/>
          <p:cNvGrpSpPr>
            <a:grpSpLocks/>
          </p:cNvGrpSpPr>
          <p:nvPr/>
        </p:nvGrpSpPr>
        <p:grpSpPr bwMode="auto">
          <a:xfrm>
            <a:off x="0" y="0"/>
            <a:ext cx="1219200" cy="1447800"/>
            <a:chOff x="0" y="0"/>
            <a:chExt cx="818" cy="960"/>
          </a:xfrm>
        </p:grpSpPr>
        <p:pic>
          <p:nvPicPr>
            <p:cNvPr id="593925" name="Picture 5"/>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93926" name="Text Box 6"/>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593927" name="Text Box 7"/>
          <p:cNvSpPr txBox="1">
            <a:spLocks noChangeArrowheads="1"/>
          </p:cNvSpPr>
          <p:nvPr/>
        </p:nvSpPr>
        <p:spPr bwMode="auto">
          <a:xfrm>
            <a:off x="1403350" y="2060575"/>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ru-RU">
              <a:latin typeface="Times New Roman" pitchFamily="18" charset="0"/>
            </a:endParaRPr>
          </a:p>
        </p:txBody>
      </p:sp>
      <p:sp>
        <p:nvSpPr>
          <p:cNvPr id="593928" name="Text Box 8"/>
          <p:cNvSpPr txBox="1">
            <a:spLocks noChangeArrowheads="1"/>
          </p:cNvSpPr>
          <p:nvPr/>
        </p:nvSpPr>
        <p:spPr bwMode="auto">
          <a:xfrm>
            <a:off x="1042988" y="2205038"/>
            <a:ext cx="79216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spcBef>
                <a:spcPct val="50000"/>
              </a:spcBef>
              <a:buFontTx/>
              <a:buChar char="-"/>
            </a:pPr>
            <a:r>
              <a:rPr lang="en-US">
                <a:solidFill>
                  <a:srgbClr val="FFFF00"/>
                </a:solidFill>
                <a:latin typeface="Times New Roman" pitchFamily="18" charset="0"/>
              </a:rPr>
              <a:t> Objectives of new Project #3702 and its interface with Project #2916 (CHESS-1)</a:t>
            </a:r>
          </a:p>
          <a:p>
            <a:pPr>
              <a:lnSpc>
                <a:spcPct val="125000"/>
              </a:lnSpc>
              <a:spcBef>
                <a:spcPct val="50000"/>
              </a:spcBef>
              <a:buFontTx/>
              <a:buChar char="-"/>
            </a:pPr>
            <a:r>
              <a:rPr lang="en-US">
                <a:solidFill>
                  <a:srgbClr val="FFFF00"/>
                </a:solidFill>
                <a:latin typeface="Times New Roman" pitchFamily="18" charset="0"/>
              </a:rPr>
              <a:t> Tasks of the Project #3702</a:t>
            </a:r>
          </a:p>
          <a:p>
            <a:pPr>
              <a:lnSpc>
                <a:spcPct val="125000"/>
              </a:lnSpc>
              <a:spcBef>
                <a:spcPct val="50000"/>
              </a:spcBef>
              <a:buFontTx/>
              <a:buChar char="-"/>
            </a:pPr>
            <a:r>
              <a:rPr lang="en-US">
                <a:solidFill>
                  <a:srgbClr val="FFFF00"/>
                </a:solidFill>
                <a:latin typeface="Times New Roman" pitchFamily="18" charset="0"/>
              </a:rPr>
              <a:t> Interface with </a:t>
            </a:r>
            <a:r>
              <a:rPr kumimoji="0" lang="en-US">
                <a:solidFill>
                  <a:srgbClr val="FFFF00"/>
                </a:solidFill>
                <a:latin typeface="Times New Roman" pitchFamily="18" charset="0"/>
              </a:rPr>
              <a:t>STCU Project # 4207 “Long-term prognosis of transformation of the fuel-containing materials (FCM) in Chernobyl Shelter”</a:t>
            </a:r>
            <a:endParaRPr kumimoji="0" lang="ru-RU">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3"/>
          <p:cNvSpPr>
            <a:spLocks noGrp="1"/>
          </p:cNvSpPr>
          <p:nvPr>
            <p:ph type="ftr" sz="quarter" idx="11"/>
          </p:nvPr>
        </p:nvSpPr>
        <p:spPr/>
        <p:txBody>
          <a:bodyPr/>
          <a:lstStyle/>
          <a:p>
            <a:r>
              <a:rPr lang="ru-RU"/>
              <a:t>Topical Meeting on ISTC Projects 1648, 2916, 2936,3194. Podolsk-Moscow, July 3-5, 2007</a:t>
            </a:r>
          </a:p>
        </p:txBody>
      </p:sp>
      <p:sp>
        <p:nvSpPr>
          <p:cNvPr id="10" name="Foliennummernplatzhalter 4"/>
          <p:cNvSpPr>
            <a:spLocks noGrp="1"/>
          </p:cNvSpPr>
          <p:nvPr>
            <p:ph type="sldNum" sz="quarter" idx="12"/>
          </p:nvPr>
        </p:nvSpPr>
        <p:spPr/>
        <p:txBody>
          <a:bodyPr/>
          <a:lstStyle/>
          <a:p>
            <a:fld id="{E78F7F0A-6B2A-4F11-8837-AB93B7035820}" type="slidenum">
              <a:rPr lang="ru-RU"/>
              <a:pPr/>
              <a:t>3</a:t>
            </a:fld>
            <a:endParaRPr lang="ru-RU"/>
          </a:p>
        </p:txBody>
      </p:sp>
      <p:sp>
        <p:nvSpPr>
          <p:cNvPr id="598018" name="Rectangle 2"/>
          <p:cNvSpPr>
            <a:spLocks noGrp="1" noChangeArrowheads="1"/>
          </p:cNvSpPr>
          <p:nvPr>
            <p:ph type="title"/>
          </p:nvPr>
        </p:nvSpPr>
        <p:spPr>
          <a:xfrm>
            <a:off x="1116013" y="1268413"/>
            <a:ext cx="7772400" cy="693737"/>
          </a:xfrm>
        </p:spPr>
        <p:txBody>
          <a:bodyPr/>
          <a:lstStyle/>
          <a:p>
            <a:pPr algn="ctr"/>
            <a:r>
              <a:rPr lang="en-US" sz="3200" b="1">
                <a:latin typeface="Times New Roman" pitchFamily="18" charset="0"/>
              </a:rPr>
              <a:t>CHESS-1 and CHESS-2 interface</a:t>
            </a:r>
          </a:p>
        </p:txBody>
      </p:sp>
      <p:pic>
        <p:nvPicPr>
          <p:cNvPr id="5980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98020" name="Group 4"/>
          <p:cNvGrpSpPr>
            <a:grpSpLocks/>
          </p:cNvGrpSpPr>
          <p:nvPr/>
        </p:nvGrpSpPr>
        <p:grpSpPr bwMode="auto">
          <a:xfrm>
            <a:off x="0" y="0"/>
            <a:ext cx="1219200" cy="1447800"/>
            <a:chOff x="0" y="0"/>
            <a:chExt cx="818" cy="960"/>
          </a:xfrm>
        </p:grpSpPr>
        <p:pic>
          <p:nvPicPr>
            <p:cNvPr id="598021" name="Picture 5"/>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98022" name="Text Box 6"/>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598023" name="Text Box 7"/>
          <p:cNvSpPr txBox="1">
            <a:spLocks noChangeArrowheads="1"/>
          </p:cNvSpPr>
          <p:nvPr/>
        </p:nvSpPr>
        <p:spPr bwMode="auto">
          <a:xfrm>
            <a:off x="1403350" y="2060575"/>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ru-RU">
              <a:latin typeface="Times New Roman" pitchFamily="18" charset="0"/>
            </a:endParaRPr>
          </a:p>
        </p:txBody>
      </p:sp>
      <p:pic>
        <p:nvPicPr>
          <p:cNvPr id="598027" name="Picture 11"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636838"/>
            <a:ext cx="7486650" cy="238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3"/>
          <p:cNvSpPr>
            <a:spLocks noGrp="1"/>
          </p:cNvSpPr>
          <p:nvPr>
            <p:ph type="ftr" sz="quarter" idx="11"/>
          </p:nvPr>
        </p:nvSpPr>
        <p:spPr/>
        <p:txBody>
          <a:bodyPr/>
          <a:lstStyle/>
          <a:p>
            <a:r>
              <a:rPr lang="ru-RU"/>
              <a:t>Topical Meeting on ISTC Projects 1648, 2916, 2936,3194. Podolsk-Moscow, July 3-5, 2007</a:t>
            </a:r>
          </a:p>
        </p:txBody>
      </p:sp>
      <p:sp>
        <p:nvSpPr>
          <p:cNvPr id="10" name="Foliennummernplatzhalter 4"/>
          <p:cNvSpPr>
            <a:spLocks noGrp="1"/>
          </p:cNvSpPr>
          <p:nvPr>
            <p:ph type="sldNum" sz="quarter" idx="12"/>
          </p:nvPr>
        </p:nvSpPr>
        <p:spPr/>
        <p:txBody>
          <a:bodyPr/>
          <a:lstStyle/>
          <a:p>
            <a:fld id="{1CB5FBEF-8ED9-435C-9F6A-CFAFAA39D8EB}" type="slidenum">
              <a:rPr lang="ru-RU"/>
              <a:pPr/>
              <a:t>4</a:t>
            </a:fld>
            <a:endParaRPr lang="ru-RU"/>
          </a:p>
        </p:txBody>
      </p:sp>
      <p:sp>
        <p:nvSpPr>
          <p:cNvPr id="595970" name="Rectangle 2"/>
          <p:cNvSpPr>
            <a:spLocks noGrp="1" noChangeArrowheads="1"/>
          </p:cNvSpPr>
          <p:nvPr>
            <p:ph type="title"/>
          </p:nvPr>
        </p:nvSpPr>
        <p:spPr>
          <a:xfrm>
            <a:off x="1042988" y="981075"/>
            <a:ext cx="7772400" cy="693738"/>
          </a:xfrm>
        </p:spPr>
        <p:txBody>
          <a:bodyPr/>
          <a:lstStyle/>
          <a:p>
            <a:pPr algn="ctr"/>
            <a:r>
              <a:rPr lang="en-US" sz="3200" b="1">
                <a:latin typeface="Times New Roman" pitchFamily="18" charset="0"/>
              </a:rPr>
              <a:t>General objectives of CHESS Projects</a:t>
            </a:r>
          </a:p>
        </p:txBody>
      </p:sp>
      <p:pic>
        <p:nvPicPr>
          <p:cNvPr id="5959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95972" name="Group 4"/>
          <p:cNvGrpSpPr>
            <a:grpSpLocks/>
          </p:cNvGrpSpPr>
          <p:nvPr/>
        </p:nvGrpSpPr>
        <p:grpSpPr bwMode="auto">
          <a:xfrm>
            <a:off x="0" y="0"/>
            <a:ext cx="1219200" cy="1447800"/>
            <a:chOff x="0" y="0"/>
            <a:chExt cx="818" cy="960"/>
          </a:xfrm>
        </p:grpSpPr>
        <p:pic>
          <p:nvPicPr>
            <p:cNvPr id="595973" name="Picture 5"/>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95974" name="Text Box 6"/>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595975" name="Text Box 7"/>
          <p:cNvSpPr txBox="1">
            <a:spLocks noChangeArrowheads="1"/>
          </p:cNvSpPr>
          <p:nvPr/>
        </p:nvSpPr>
        <p:spPr bwMode="auto">
          <a:xfrm>
            <a:off x="1403350" y="2060575"/>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ru-RU">
              <a:latin typeface="Times New Roman" pitchFamily="18" charset="0"/>
            </a:endParaRPr>
          </a:p>
        </p:txBody>
      </p:sp>
      <p:sp>
        <p:nvSpPr>
          <p:cNvPr id="595976" name="Text Box 8"/>
          <p:cNvSpPr txBox="1">
            <a:spLocks noChangeArrowheads="1"/>
          </p:cNvSpPr>
          <p:nvPr/>
        </p:nvSpPr>
        <p:spPr bwMode="auto">
          <a:xfrm>
            <a:off x="1042988" y="1700213"/>
            <a:ext cx="792162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7850" indent="-577850">
              <a:defRPr kumimoji="1" sz="2400">
                <a:solidFill>
                  <a:schemeClr val="tx1"/>
                </a:solidFill>
                <a:latin typeface="Times New Roman" pitchFamily="18" charset="0"/>
              </a:defRPr>
            </a:lvl1pPr>
            <a:lvl2pPr marL="1360488" indent="-457200">
              <a:defRPr kumimoji="1" sz="2400">
                <a:solidFill>
                  <a:schemeClr val="tx1"/>
                </a:solidFill>
                <a:latin typeface="Times New Roman" pitchFamily="18" charset="0"/>
              </a:defRPr>
            </a:lvl2pPr>
            <a:lvl3pPr marL="1997075" indent="-457200">
              <a:defRPr kumimoji="1" sz="2400">
                <a:solidFill>
                  <a:schemeClr val="tx1"/>
                </a:solidFill>
                <a:latin typeface="Times New Roman" pitchFamily="18" charset="0"/>
              </a:defRPr>
            </a:lvl3pPr>
            <a:lvl4pPr marL="2633663" indent="-457200">
              <a:defRPr kumimoji="1" sz="2400">
                <a:solidFill>
                  <a:schemeClr val="tx1"/>
                </a:solidFill>
                <a:latin typeface="Times New Roman" pitchFamily="18" charset="0"/>
              </a:defRPr>
            </a:lvl4pPr>
            <a:lvl5pPr marL="3270250" indent="-457200">
              <a:defRPr kumimoji="1" sz="2400">
                <a:solidFill>
                  <a:schemeClr val="tx1"/>
                </a:solidFill>
                <a:latin typeface="Times New Roman" pitchFamily="18" charset="0"/>
              </a:defRPr>
            </a:lvl5pPr>
            <a:lvl6pPr marL="3727450" indent="-457200" fontAlgn="base">
              <a:spcBef>
                <a:spcPct val="0"/>
              </a:spcBef>
              <a:spcAft>
                <a:spcPct val="0"/>
              </a:spcAft>
              <a:defRPr kumimoji="1" sz="2400">
                <a:solidFill>
                  <a:schemeClr val="tx1"/>
                </a:solidFill>
                <a:latin typeface="Times New Roman" pitchFamily="18" charset="0"/>
              </a:defRPr>
            </a:lvl6pPr>
            <a:lvl7pPr marL="4184650" indent="-457200" fontAlgn="base">
              <a:spcBef>
                <a:spcPct val="0"/>
              </a:spcBef>
              <a:spcAft>
                <a:spcPct val="0"/>
              </a:spcAft>
              <a:defRPr kumimoji="1" sz="2400">
                <a:solidFill>
                  <a:schemeClr val="tx1"/>
                </a:solidFill>
                <a:latin typeface="Times New Roman" pitchFamily="18" charset="0"/>
              </a:defRPr>
            </a:lvl7pPr>
            <a:lvl8pPr marL="4641850" indent="-457200" fontAlgn="base">
              <a:spcBef>
                <a:spcPct val="0"/>
              </a:spcBef>
              <a:spcAft>
                <a:spcPct val="0"/>
              </a:spcAft>
              <a:defRPr kumimoji="1" sz="2400">
                <a:solidFill>
                  <a:schemeClr val="tx1"/>
                </a:solidFill>
                <a:latin typeface="Times New Roman" pitchFamily="18" charset="0"/>
              </a:defRPr>
            </a:lvl8pPr>
            <a:lvl9pPr marL="5099050" indent="-457200" fontAlgn="base">
              <a:spcBef>
                <a:spcPct val="0"/>
              </a:spcBef>
              <a:spcAft>
                <a:spcPct val="0"/>
              </a:spcAft>
              <a:defRPr kumimoji="1" sz="2400">
                <a:solidFill>
                  <a:schemeClr val="tx1"/>
                </a:solidFill>
                <a:latin typeface="Times New Roman" pitchFamily="18" charset="0"/>
              </a:defRPr>
            </a:lvl9pPr>
          </a:lstStyle>
          <a:p>
            <a:pPr>
              <a:lnSpc>
                <a:spcPct val="125000"/>
              </a:lnSpc>
              <a:buFont typeface="Wingdings" pitchFamily="2" charset="2"/>
              <a:buChar char="v"/>
            </a:pPr>
            <a:r>
              <a:rPr lang="en-US">
                <a:solidFill>
                  <a:srgbClr val="FFFF00"/>
                </a:solidFill>
              </a:rPr>
              <a:t>  </a:t>
            </a:r>
            <a:r>
              <a:rPr lang="en-US" u="sng">
                <a:solidFill>
                  <a:srgbClr val="FFFF00"/>
                </a:solidFill>
              </a:rPr>
              <a:t>Data acquisition</a:t>
            </a:r>
            <a:r>
              <a:rPr lang="en-US">
                <a:solidFill>
                  <a:srgbClr val="FFFF00"/>
                </a:solidFill>
              </a:rPr>
              <a:t> on corium properties and its variations for all the time up today;</a:t>
            </a:r>
            <a:endParaRPr lang="ru-RU">
              <a:solidFill>
                <a:srgbClr val="FFFF00"/>
              </a:solidFill>
            </a:endParaRPr>
          </a:p>
          <a:p>
            <a:pPr>
              <a:lnSpc>
                <a:spcPct val="125000"/>
              </a:lnSpc>
              <a:buFont typeface="Wingdings" pitchFamily="2" charset="2"/>
              <a:buChar char="v"/>
            </a:pPr>
            <a:r>
              <a:rPr lang="en-US">
                <a:solidFill>
                  <a:srgbClr val="FFFF00"/>
                </a:solidFill>
              </a:rPr>
              <a:t>  </a:t>
            </a:r>
            <a:r>
              <a:rPr lang="en-US" u="sng">
                <a:solidFill>
                  <a:srgbClr val="FFFF00"/>
                </a:solidFill>
              </a:rPr>
              <a:t>Simulation and long-term prediction</a:t>
            </a:r>
            <a:r>
              <a:rPr lang="en-US">
                <a:solidFill>
                  <a:srgbClr val="FFFF00"/>
                </a:solidFill>
              </a:rPr>
              <a:t> of the behavior of “lava” up to 100 years ahead in the course of its storage in the “Shelter” under the new confinement</a:t>
            </a:r>
            <a:endParaRPr lang="ru-RU">
              <a:solidFill>
                <a:srgbClr val="FFFF00"/>
              </a:solidFill>
            </a:endParaRPr>
          </a:p>
          <a:p>
            <a:pPr>
              <a:lnSpc>
                <a:spcPct val="125000"/>
              </a:lnSpc>
              <a:buFont typeface="Wingdings" pitchFamily="2" charset="2"/>
              <a:buChar char="v"/>
            </a:pPr>
            <a:r>
              <a:rPr lang="en-US">
                <a:solidFill>
                  <a:srgbClr val="FFFF00"/>
                </a:solidFill>
              </a:rPr>
              <a:t>  </a:t>
            </a:r>
            <a:r>
              <a:rPr lang="en-US" u="sng">
                <a:solidFill>
                  <a:srgbClr val="FFFF00"/>
                </a:solidFill>
              </a:rPr>
              <a:t>Elaborating recommendations</a:t>
            </a:r>
            <a:r>
              <a:rPr lang="en-US">
                <a:solidFill>
                  <a:srgbClr val="FFFF00"/>
                </a:solidFill>
              </a:rPr>
              <a:t> on safety measures during storage and ultimate removal of “lava” from the “Shelter”</a:t>
            </a:r>
            <a:endParaRPr lang="ru-RU">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p:cNvSpPr>
            <a:spLocks noGrp="1"/>
          </p:cNvSpPr>
          <p:nvPr>
            <p:ph type="ftr" sz="quarter" idx="11"/>
          </p:nvPr>
        </p:nvSpPr>
        <p:spPr/>
        <p:txBody>
          <a:bodyPr/>
          <a:lstStyle/>
          <a:p>
            <a:r>
              <a:rPr lang="ru-RU"/>
              <a:t>Topical Meeting on ISTC Projects 1648, 2916, 2936,3194. Podolsk-Moscow, July 3-5, 2007</a:t>
            </a:r>
          </a:p>
        </p:txBody>
      </p:sp>
      <p:sp>
        <p:nvSpPr>
          <p:cNvPr id="10" name="Foliennummernplatzhalter 5"/>
          <p:cNvSpPr>
            <a:spLocks noGrp="1"/>
          </p:cNvSpPr>
          <p:nvPr>
            <p:ph type="sldNum" sz="quarter" idx="12"/>
          </p:nvPr>
        </p:nvSpPr>
        <p:spPr/>
        <p:txBody>
          <a:bodyPr/>
          <a:lstStyle/>
          <a:p>
            <a:fld id="{3D612BE2-BC9E-43F6-AD8B-FADD8322A515}" type="slidenum">
              <a:rPr lang="ru-RU"/>
              <a:pPr/>
              <a:t>5</a:t>
            </a:fld>
            <a:endParaRPr lang="ru-RU"/>
          </a:p>
        </p:txBody>
      </p:sp>
      <p:sp>
        <p:nvSpPr>
          <p:cNvPr id="566274" name="Rectangle 2"/>
          <p:cNvSpPr>
            <a:spLocks noGrp="1" noChangeArrowheads="1"/>
          </p:cNvSpPr>
          <p:nvPr>
            <p:ph type="title"/>
          </p:nvPr>
        </p:nvSpPr>
        <p:spPr>
          <a:xfrm>
            <a:off x="1042988" y="981075"/>
            <a:ext cx="7772400" cy="533400"/>
          </a:xfrm>
        </p:spPr>
        <p:txBody>
          <a:bodyPr/>
          <a:lstStyle/>
          <a:p>
            <a:pPr algn="ctr"/>
            <a:r>
              <a:rPr lang="en-US" sz="4000">
                <a:solidFill>
                  <a:srgbClr val="FFFF00"/>
                </a:solidFill>
                <a:latin typeface="Times New Roman" pitchFamily="18" charset="0"/>
              </a:rPr>
              <a:t>Practical application</a:t>
            </a:r>
          </a:p>
        </p:txBody>
      </p:sp>
      <p:sp>
        <p:nvSpPr>
          <p:cNvPr id="566277" name="Text Box 5"/>
          <p:cNvSpPr txBox="1">
            <a:spLocks noChangeArrowheads="1"/>
          </p:cNvSpPr>
          <p:nvPr/>
        </p:nvSpPr>
        <p:spPr bwMode="auto">
          <a:xfrm>
            <a:off x="1258888" y="1700213"/>
            <a:ext cx="7620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spcAft>
                <a:spcPct val="40000"/>
              </a:spcAft>
              <a:buClr>
                <a:srgbClr val="FFFF00"/>
              </a:buClr>
              <a:buSzPct val="80000"/>
              <a:buFont typeface="Wingdings" pitchFamily="2" charset="2"/>
              <a:buChar char="®"/>
            </a:pPr>
            <a:r>
              <a:rPr kumimoji="0" lang="en-US" sz="2800" b="0">
                <a:latin typeface="Arial Unicode MS" pitchFamily="34" charset="-128"/>
              </a:rPr>
              <a:t>  </a:t>
            </a:r>
            <a:r>
              <a:rPr kumimoji="0" lang="en-US">
                <a:latin typeface="Times New Roman" pitchFamily="18" charset="0"/>
              </a:rPr>
              <a:t>In case of severe reactor accident resulted in corium formation, there is no practical opportunity to withdraw quickly fuel containing material outside the Unit, or properly isolate it (like in case of the ChNPP).</a:t>
            </a:r>
          </a:p>
          <a:p>
            <a:pPr>
              <a:lnSpc>
                <a:spcPct val="90000"/>
              </a:lnSpc>
              <a:spcBef>
                <a:spcPct val="20000"/>
              </a:spcBef>
              <a:spcAft>
                <a:spcPct val="40000"/>
              </a:spcAft>
              <a:buClr>
                <a:srgbClr val="FFFF00"/>
              </a:buClr>
              <a:buSzPct val="80000"/>
              <a:buFont typeface="Wingdings" pitchFamily="2" charset="2"/>
              <a:buChar char="®"/>
            </a:pPr>
            <a:r>
              <a:rPr kumimoji="0" lang="en-US">
                <a:latin typeface="Times New Roman" pitchFamily="18" charset="0"/>
              </a:rPr>
              <a:t>  </a:t>
            </a:r>
            <a:r>
              <a:rPr kumimoji="0" lang="en-US" u="sng">
                <a:latin typeface="Times New Roman" pitchFamily="18" charset="0"/>
              </a:rPr>
              <a:t>What can we expect from the accidental fuel</a:t>
            </a:r>
            <a:r>
              <a:rPr kumimoji="0" lang="en-US">
                <a:latin typeface="Times New Roman" pitchFamily="18" charset="0"/>
              </a:rPr>
              <a:t> inside the building from the viewpoint of the</a:t>
            </a:r>
            <a:r>
              <a:rPr kumimoji="0" lang="ru-RU">
                <a:latin typeface="Times New Roman" pitchFamily="18" charset="0"/>
              </a:rPr>
              <a:t> </a:t>
            </a:r>
            <a:r>
              <a:rPr kumimoji="0" lang="en-US">
                <a:latin typeface="Times New Roman" pitchFamily="18" charset="0"/>
              </a:rPr>
              <a:t>LFCM transformation?</a:t>
            </a:r>
          </a:p>
          <a:p>
            <a:pPr>
              <a:lnSpc>
                <a:spcPct val="90000"/>
              </a:lnSpc>
              <a:spcBef>
                <a:spcPct val="20000"/>
              </a:spcBef>
              <a:spcAft>
                <a:spcPct val="40000"/>
              </a:spcAft>
              <a:buClr>
                <a:srgbClr val="FFFF00"/>
              </a:buClr>
              <a:buSzPct val="80000"/>
              <a:buFont typeface="Wingdings" pitchFamily="2" charset="2"/>
              <a:buChar char="®"/>
            </a:pPr>
            <a:r>
              <a:rPr kumimoji="0" lang="en-US">
                <a:latin typeface="Times New Roman" pitchFamily="18" charset="0"/>
              </a:rPr>
              <a:t>  </a:t>
            </a:r>
            <a:r>
              <a:rPr kumimoji="0" lang="en-US" u="sng">
                <a:latin typeface="Times New Roman" pitchFamily="18" charset="0"/>
              </a:rPr>
              <a:t>How much time do we have</a:t>
            </a:r>
            <a:r>
              <a:rPr kumimoji="0" lang="en-US">
                <a:latin typeface="Times New Roman" pitchFamily="18" charset="0"/>
              </a:rPr>
              <a:t> before drastic measures for fuel withdrawal / isolation will be necessary?</a:t>
            </a:r>
          </a:p>
          <a:p>
            <a:pPr>
              <a:lnSpc>
                <a:spcPct val="90000"/>
              </a:lnSpc>
              <a:spcBef>
                <a:spcPct val="20000"/>
              </a:spcBef>
              <a:spcAft>
                <a:spcPct val="40000"/>
              </a:spcAft>
              <a:buClr>
                <a:srgbClr val="FFFF00"/>
              </a:buClr>
              <a:buSzPct val="80000"/>
              <a:buFont typeface="Wingdings" pitchFamily="2" charset="2"/>
              <a:buChar char="®"/>
            </a:pPr>
            <a:r>
              <a:rPr kumimoji="0" lang="en-US">
                <a:latin typeface="Times New Roman" pitchFamily="18" charset="0"/>
              </a:rPr>
              <a:t>  </a:t>
            </a:r>
            <a:r>
              <a:rPr kumimoji="0" lang="en-US" u="sng">
                <a:latin typeface="Times New Roman" pitchFamily="18" charset="0"/>
              </a:rPr>
              <a:t>What sort of corium will we have</a:t>
            </a:r>
            <a:r>
              <a:rPr kumimoji="0" lang="en-US">
                <a:latin typeface="Times New Roman" pitchFamily="18" charset="0"/>
              </a:rPr>
              <a:t> to the time of its withdrawal and disposal of?</a:t>
            </a:r>
            <a:endParaRPr kumimoji="0" lang="ru-RU">
              <a:latin typeface="Times New Roman" pitchFamily="18" charset="0"/>
            </a:endParaRPr>
          </a:p>
        </p:txBody>
      </p:sp>
      <p:sp>
        <p:nvSpPr>
          <p:cNvPr id="566279" name="Rectangle 7"/>
          <p:cNvSpPr>
            <a:spLocks noChangeArrowheads="1"/>
          </p:cNvSpPr>
          <p:nvPr/>
        </p:nvSpPr>
        <p:spPr bwMode="auto">
          <a:xfrm>
            <a:off x="4200525" y="3133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5662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66281" name="Group 9"/>
          <p:cNvGrpSpPr>
            <a:grpSpLocks/>
          </p:cNvGrpSpPr>
          <p:nvPr/>
        </p:nvGrpSpPr>
        <p:grpSpPr bwMode="auto">
          <a:xfrm>
            <a:off x="0" y="0"/>
            <a:ext cx="1219200" cy="1447800"/>
            <a:chOff x="0" y="0"/>
            <a:chExt cx="818" cy="960"/>
          </a:xfrm>
        </p:grpSpPr>
        <p:pic>
          <p:nvPicPr>
            <p:cNvPr id="566282" name="Picture 10"/>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66283" name="Text Box 11"/>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p:cNvSpPr>
            <a:spLocks noGrp="1"/>
          </p:cNvSpPr>
          <p:nvPr>
            <p:ph type="ftr" sz="quarter" idx="11"/>
          </p:nvPr>
        </p:nvSpPr>
        <p:spPr/>
        <p:txBody>
          <a:bodyPr/>
          <a:lstStyle/>
          <a:p>
            <a:r>
              <a:rPr lang="ru-RU"/>
              <a:t>Topical Meeting on ISTC Projects 1648, 2916, 2936,3194. Podolsk-Moscow, July 3-5, 2007</a:t>
            </a:r>
          </a:p>
        </p:txBody>
      </p:sp>
      <p:sp>
        <p:nvSpPr>
          <p:cNvPr id="10" name="Foliennummernplatzhalter 5"/>
          <p:cNvSpPr>
            <a:spLocks noGrp="1"/>
          </p:cNvSpPr>
          <p:nvPr>
            <p:ph type="sldNum" sz="quarter" idx="12"/>
          </p:nvPr>
        </p:nvSpPr>
        <p:spPr/>
        <p:txBody>
          <a:bodyPr/>
          <a:lstStyle/>
          <a:p>
            <a:fld id="{B8906627-9C47-4BC3-87AB-DD5F9C30E68F}" type="slidenum">
              <a:rPr lang="ru-RU"/>
              <a:pPr/>
              <a:t>6</a:t>
            </a:fld>
            <a:endParaRPr lang="ru-RU"/>
          </a:p>
        </p:txBody>
      </p:sp>
      <p:sp>
        <p:nvSpPr>
          <p:cNvPr id="603138" name="Rectangle 2"/>
          <p:cNvSpPr>
            <a:spLocks noGrp="1" noChangeArrowheads="1"/>
          </p:cNvSpPr>
          <p:nvPr>
            <p:ph type="title"/>
          </p:nvPr>
        </p:nvSpPr>
        <p:spPr>
          <a:xfrm>
            <a:off x="1042988" y="981075"/>
            <a:ext cx="7772400" cy="533400"/>
          </a:xfrm>
        </p:spPr>
        <p:txBody>
          <a:bodyPr/>
          <a:lstStyle/>
          <a:p>
            <a:pPr algn="ctr"/>
            <a:r>
              <a:rPr lang="en-US" sz="4000">
                <a:solidFill>
                  <a:srgbClr val="FFFF00"/>
                </a:solidFill>
                <a:latin typeface="Times New Roman" pitchFamily="18" charset="0"/>
              </a:rPr>
              <a:t>Practical application (new)</a:t>
            </a:r>
          </a:p>
        </p:txBody>
      </p:sp>
      <p:sp>
        <p:nvSpPr>
          <p:cNvPr id="603139" name="Text Box 3"/>
          <p:cNvSpPr txBox="1">
            <a:spLocks noChangeArrowheads="1"/>
          </p:cNvSpPr>
          <p:nvPr/>
        </p:nvSpPr>
        <p:spPr bwMode="auto">
          <a:xfrm>
            <a:off x="1258888" y="1700213"/>
            <a:ext cx="7620000" cy="370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spcAft>
                <a:spcPct val="40000"/>
              </a:spcAft>
              <a:buClr>
                <a:srgbClr val="FFFF00"/>
              </a:buClr>
              <a:buSzPct val="80000"/>
              <a:buFont typeface="Wingdings" pitchFamily="2" charset="2"/>
              <a:buChar char="®"/>
            </a:pPr>
            <a:r>
              <a:rPr kumimoji="0" lang="en-US" u="sng">
                <a:latin typeface="Times New Roman" pitchFamily="18" charset="0"/>
              </a:rPr>
              <a:t> Reaction to hypothesis of generation of hazardous amount of </a:t>
            </a:r>
            <a:r>
              <a:rPr kumimoji="0" lang="en-US" u="sng">
                <a:solidFill>
                  <a:srgbClr val="FF00FF"/>
                </a:solidFill>
                <a:latin typeface="Times New Roman" pitchFamily="18" charset="0"/>
              </a:rPr>
              <a:t>submicron aerosols</a:t>
            </a:r>
            <a:r>
              <a:rPr kumimoji="0" lang="en-US" u="sng">
                <a:latin typeface="Times New Roman" pitchFamily="18" charset="0"/>
              </a:rPr>
              <a:t> by “lava” inside Sarcophagus – contribution to decision on ongoing Shelter-2 construction</a:t>
            </a:r>
            <a:r>
              <a:rPr kumimoji="0" lang="ru-RU" u="sng">
                <a:latin typeface="Times New Roman" pitchFamily="18" charset="0"/>
              </a:rPr>
              <a:t>:</a:t>
            </a:r>
            <a:endParaRPr kumimoji="0" lang="en-US" u="sng">
              <a:latin typeface="Times New Roman" pitchFamily="18" charset="0"/>
            </a:endParaRPr>
          </a:p>
          <a:p>
            <a:pPr>
              <a:lnSpc>
                <a:spcPct val="90000"/>
              </a:lnSpc>
              <a:spcBef>
                <a:spcPct val="20000"/>
              </a:spcBef>
              <a:spcAft>
                <a:spcPct val="40000"/>
              </a:spcAft>
              <a:buClr>
                <a:srgbClr val="FFFF00"/>
              </a:buClr>
              <a:buSzPct val="80000"/>
              <a:buFont typeface="Wingdings" pitchFamily="2" charset="2"/>
              <a:buNone/>
            </a:pPr>
            <a:endParaRPr kumimoji="0" lang="ru-RU" u="sng">
              <a:latin typeface="Times New Roman" pitchFamily="18" charset="0"/>
            </a:endParaRPr>
          </a:p>
          <a:p>
            <a:pPr>
              <a:lnSpc>
                <a:spcPct val="90000"/>
              </a:lnSpc>
              <a:spcBef>
                <a:spcPct val="20000"/>
              </a:spcBef>
              <a:spcAft>
                <a:spcPct val="40000"/>
              </a:spcAft>
              <a:buClr>
                <a:srgbClr val="FFFF00"/>
              </a:buClr>
              <a:buSzPct val="80000"/>
              <a:buFontTx/>
              <a:buChar char="-"/>
            </a:pPr>
            <a:r>
              <a:rPr kumimoji="0" lang="en-US">
                <a:latin typeface="Times New Roman" pitchFamily="18" charset="0"/>
              </a:rPr>
              <a:t> </a:t>
            </a:r>
            <a:r>
              <a:rPr kumimoji="0" lang="en-US" b="0">
                <a:latin typeface="Times New Roman" pitchFamily="18" charset="0"/>
              </a:rPr>
              <a:t>participation in planning and data processing of the experiments for studies of submicron aerosols in the Shelter;</a:t>
            </a:r>
          </a:p>
          <a:p>
            <a:pPr>
              <a:lnSpc>
                <a:spcPct val="90000"/>
              </a:lnSpc>
              <a:spcBef>
                <a:spcPct val="20000"/>
              </a:spcBef>
              <a:spcAft>
                <a:spcPct val="40000"/>
              </a:spcAft>
              <a:buClr>
                <a:srgbClr val="FFFF00"/>
              </a:buClr>
              <a:buSzPct val="80000"/>
              <a:buFontTx/>
              <a:buChar char="-"/>
            </a:pPr>
            <a:r>
              <a:rPr kumimoji="0" lang="en-US" b="0">
                <a:latin typeface="Times New Roman" pitchFamily="18" charset="0"/>
              </a:rPr>
              <a:t> forecast of submicron particles (if any) spreading over the Shelter from lava surface.</a:t>
            </a:r>
            <a:endParaRPr kumimoji="0" lang="ru-RU" b="0">
              <a:latin typeface="Times New Roman" pitchFamily="18" charset="0"/>
            </a:endParaRPr>
          </a:p>
        </p:txBody>
      </p:sp>
      <p:sp>
        <p:nvSpPr>
          <p:cNvPr id="603140" name="Rectangle 4"/>
          <p:cNvSpPr>
            <a:spLocks noChangeArrowheads="1"/>
          </p:cNvSpPr>
          <p:nvPr/>
        </p:nvSpPr>
        <p:spPr bwMode="auto">
          <a:xfrm>
            <a:off x="4200525" y="3133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6031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603142" name="Group 6"/>
          <p:cNvGrpSpPr>
            <a:grpSpLocks/>
          </p:cNvGrpSpPr>
          <p:nvPr/>
        </p:nvGrpSpPr>
        <p:grpSpPr bwMode="auto">
          <a:xfrm>
            <a:off x="0" y="0"/>
            <a:ext cx="1219200" cy="1447800"/>
            <a:chOff x="0" y="0"/>
            <a:chExt cx="818" cy="960"/>
          </a:xfrm>
        </p:grpSpPr>
        <p:pic>
          <p:nvPicPr>
            <p:cNvPr id="603143" name="Picture 7"/>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603144" name="Text Box 8"/>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ru-RU"/>
              <a:t>Topical Meeting on ISTC Projects 1648, 2916, 2936,3194. Podolsk-Moscow, July 3-5, 2007</a:t>
            </a:r>
          </a:p>
        </p:txBody>
      </p:sp>
      <p:sp>
        <p:nvSpPr>
          <p:cNvPr id="22" name="Foliennummernplatzhalter 5"/>
          <p:cNvSpPr>
            <a:spLocks noGrp="1"/>
          </p:cNvSpPr>
          <p:nvPr>
            <p:ph type="sldNum" sz="quarter" idx="12"/>
          </p:nvPr>
        </p:nvSpPr>
        <p:spPr/>
        <p:txBody>
          <a:bodyPr/>
          <a:lstStyle/>
          <a:p>
            <a:fld id="{53C1E75B-B272-417F-900C-D29A406919CF}" type="slidenum">
              <a:rPr lang="ru-RU"/>
              <a:pPr/>
              <a:t>7</a:t>
            </a:fld>
            <a:endParaRPr lang="ru-RU"/>
          </a:p>
        </p:txBody>
      </p:sp>
      <p:sp>
        <p:nvSpPr>
          <p:cNvPr id="567298" name="Rectangle 2"/>
          <p:cNvSpPr>
            <a:spLocks noGrp="1" noChangeArrowheads="1"/>
          </p:cNvSpPr>
          <p:nvPr>
            <p:ph type="title"/>
          </p:nvPr>
        </p:nvSpPr>
        <p:spPr>
          <a:xfrm>
            <a:off x="2133600" y="228600"/>
            <a:ext cx="5486400" cy="685800"/>
          </a:xfrm>
        </p:spPr>
        <p:txBody>
          <a:bodyPr/>
          <a:lstStyle/>
          <a:p>
            <a:pPr algn="ctr"/>
            <a:r>
              <a:rPr lang="en-US" sz="4000">
                <a:solidFill>
                  <a:srgbClr val="FFFF00"/>
                </a:solidFill>
                <a:latin typeface="Times New Roman" pitchFamily="18" charset="0"/>
              </a:rPr>
              <a:t>Chernobyl experience</a:t>
            </a:r>
          </a:p>
        </p:txBody>
      </p:sp>
      <p:sp>
        <p:nvSpPr>
          <p:cNvPr id="567301" name="Rectangle 5"/>
          <p:cNvSpPr>
            <a:spLocks noChangeArrowheads="1"/>
          </p:cNvSpPr>
          <p:nvPr/>
        </p:nvSpPr>
        <p:spPr bwMode="auto">
          <a:xfrm>
            <a:off x="1866900"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567319" name="Group 23"/>
          <p:cNvGrpSpPr>
            <a:grpSpLocks/>
          </p:cNvGrpSpPr>
          <p:nvPr/>
        </p:nvGrpSpPr>
        <p:grpSpPr bwMode="auto">
          <a:xfrm>
            <a:off x="1447800" y="1371600"/>
            <a:ext cx="7010400" cy="4419600"/>
            <a:chOff x="912" y="864"/>
            <a:chExt cx="4416" cy="2784"/>
          </a:xfrm>
        </p:grpSpPr>
        <p:pic>
          <p:nvPicPr>
            <p:cNvPr id="567300" name="Picture 4" descr="Unit-4_46_Кр"/>
            <p:cNvPicPr>
              <a:picLocks noChangeAspect="1" noChangeArrowheads="1"/>
            </p:cNvPicPr>
            <p:nvPr/>
          </p:nvPicPr>
          <p:blipFill>
            <a:blip r:embed="rId2" cstate="print">
              <a:extLst>
                <a:ext uri="{28A0092B-C50C-407E-A947-70E740481C1C}">
                  <a14:useLocalDpi xmlns:a14="http://schemas.microsoft.com/office/drawing/2010/main" val="0"/>
                </a:ext>
              </a:extLst>
            </a:blip>
            <a:srcRect l="37383" t="44719" r="23364" b="9932"/>
            <a:stretch>
              <a:fillRect/>
            </a:stretch>
          </p:blipFill>
          <p:spPr bwMode="auto">
            <a:xfrm>
              <a:off x="1680" y="864"/>
              <a:ext cx="2976" cy="2294"/>
            </a:xfrm>
            <a:prstGeom prst="rect">
              <a:avLst/>
            </a:prstGeom>
            <a:noFill/>
            <a:extLst>
              <a:ext uri="{909E8E84-426E-40DD-AFC4-6F175D3DCCD1}">
                <a14:hiddenFill xmlns:a14="http://schemas.microsoft.com/office/drawing/2010/main">
                  <a:solidFill>
                    <a:srgbClr val="FFFFFF"/>
                  </a:solidFill>
                </a14:hiddenFill>
              </a:ext>
            </a:extLst>
          </p:spPr>
        </p:pic>
        <p:sp>
          <p:nvSpPr>
            <p:cNvPr id="567304" name="AutoShape 8"/>
            <p:cNvSpPr>
              <a:spLocks noChangeArrowheads="1"/>
            </p:cNvSpPr>
            <p:nvPr/>
          </p:nvSpPr>
          <p:spPr bwMode="auto">
            <a:xfrm>
              <a:off x="912" y="1392"/>
              <a:ext cx="1200" cy="288"/>
            </a:xfrm>
            <a:prstGeom prst="wedgeRectCallout">
              <a:avLst>
                <a:gd name="adj1" fmla="val 86917"/>
                <a:gd name="adj2" fmla="val 275694"/>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Temperature</a:t>
              </a:r>
              <a:endParaRPr lang="ru-RU" sz="2000">
                <a:solidFill>
                  <a:schemeClr val="bg2"/>
                </a:solidFill>
                <a:latin typeface="Times New Roman" pitchFamily="18" charset="0"/>
              </a:endParaRPr>
            </a:p>
          </p:txBody>
        </p:sp>
        <p:sp>
          <p:nvSpPr>
            <p:cNvPr id="567306" name="AutoShape 10"/>
            <p:cNvSpPr>
              <a:spLocks noChangeArrowheads="1"/>
            </p:cNvSpPr>
            <p:nvPr/>
          </p:nvSpPr>
          <p:spPr bwMode="auto">
            <a:xfrm rot="-3245416">
              <a:off x="2544" y="2304"/>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07" name="AutoShape 11"/>
            <p:cNvSpPr>
              <a:spLocks noChangeArrowheads="1"/>
            </p:cNvSpPr>
            <p:nvPr/>
          </p:nvSpPr>
          <p:spPr bwMode="auto">
            <a:xfrm>
              <a:off x="1680" y="1008"/>
              <a:ext cx="1200" cy="288"/>
            </a:xfrm>
            <a:prstGeom prst="wedgeRectCallout">
              <a:avLst>
                <a:gd name="adj1" fmla="val 35583"/>
                <a:gd name="adj2" fmla="val 347917"/>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Humidity</a:t>
              </a:r>
              <a:endParaRPr lang="ru-RU" sz="2000">
                <a:solidFill>
                  <a:schemeClr val="bg2"/>
                </a:solidFill>
                <a:latin typeface="Times New Roman" pitchFamily="18" charset="0"/>
              </a:endParaRPr>
            </a:p>
          </p:txBody>
        </p:sp>
        <p:sp>
          <p:nvSpPr>
            <p:cNvPr id="567308" name="AutoShape 12"/>
            <p:cNvSpPr>
              <a:spLocks noChangeArrowheads="1"/>
            </p:cNvSpPr>
            <p:nvPr/>
          </p:nvSpPr>
          <p:spPr bwMode="auto">
            <a:xfrm rot="-973792">
              <a:off x="2640" y="2112"/>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09" name="AutoShape 13"/>
            <p:cNvSpPr>
              <a:spLocks noChangeArrowheads="1"/>
            </p:cNvSpPr>
            <p:nvPr/>
          </p:nvSpPr>
          <p:spPr bwMode="auto">
            <a:xfrm>
              <a:off x="3072" y="1008"/>
              <a:ext cx="1200" cy="480"/>
            </a:xfrm>
            <a:prstGeom prst="wedgeRectCallout">
              <a:avLst>
                <a:gd name="adj1" fmla="val -63083"/>
                <a:gd name="adj2" fmla="val 190417"/>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Chemical Interactions</a:t>
              </a:r>
              <a:endParaRPr lang="ru-RU" sz="2000">
                <a:solidFill>
                  <a:schemeClr val="bg2"/>
                </a:solidFill>
                <a:latin typeface="Times New Roman" pitchFamily="18" charset="0"/>
              </a:endParaRPr>
            </a:p>
          </p:txBody>
        </p:sp>
        <p:sp>
          <p:nvSpPr>
            <p:cNvPr id="567310" name="AutoShape 14"/>
            <p:cNvSpPr>
              <a:spLocks noChangeArrowheads="1"/>
            </p:cNvSpPr>
            <p:nvPr/>
          </p:nvSpPr>
          <p:spPr bwMode="auto">
            <a:xfrm rot="1608122">
              <a:off x="2832" y="2112"/>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11" name="AutoShape 15"/>
            <p:cNvSpPr>
              <a:spLocks noChangeArrowheads="1"/>
            </p:cNvSpPr>
            <p:nvPr/>
          </p:nvSpPr>
          <p:spPr bwMode="auto">
            <a:xfrm>
              <a:off x="4128" y="1536"/>
              <a:ext cx="1200" cy="384"/>
            </a:xfrm>
            <a:prstGeom prst="wedgeRectCallout">
              <a:avLst>
                <a:gd name="adj1" fmla="val -141750"/>
                <a:gd name="adj2" fmla="val 165106"/>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Self Irradiation</a:t>
              </a:r>
              <a:endParaRPr lang="ru-RU" sz="2000">
                <a:solidFill>
                  <a:schemeClr val="bg2"/>
                </a:solidFill>
                <a:latin typeface="Times New Roman" pitchFamily="18" charset="0"/>
              </a:endParaRPr>
            </a:p>
          </p:txBody>
        </p:sp>
        <p:sp>
          <p:nvSpPr>
            <p:cNvPr id="567312" name="AutoShape 16"/>
            <p:cNvSpPr>
              <a:spLocks noChangeArrowheads="1"/>
            </p:cNvSpPr>
            <p:nvPr/>
          </p:nvSpPr>
          <p:spPr bwMode="auto">
            <a:xfrm rot="3996544">
              <a:off x="2928" y="2304"/>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13" name="AutoShape 17"/>
            <p:cNvSpPr>
              <a:spLocks noChangeArrowheads="1"/>
            </p:cNvSpPr>
            <p:nvPr/>
          </p:nvSpPr>
          <p:spPr bwMode="auto">
            <a:xfrm>
              <a:off x="2448" y="3072"/>
              <a:ext cx="864" cy="576"/>
            </a:xfrm>
            <a:prstGeom prst="cloudCallout">
              <a:avLst>
                <a:gd name="adj1" fmla="val -1042"/>
                <a:gd name="adj2" fmla="val -120315"/>
              </a:avLst>
            </a:prstGeom>
            <a:solidFill>
              <a:schemeClr val="tx1"/>
            </a:solidFill>
            <a:ln w="9525">
              <a:solidFill>
                <a:srgbClr val="0000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Dust</a:t>
              </a:r>
              <a:endParaRPr lang="ru-RU" sz="2000">
                <a:solidFill>
                  <a:schemeClr val="bg2"/>
                </a:solidFill>
                <a:latin typeface="Times New Roman" pitchFamily="18" charset="0"/>
              </a:endParaRPr>
            </a:p>
          </p:txBody>
        </p:sp>
        <p:sp>
          <p:nvSpPr>
            <p:cNvPr id="567314" name="AutoShape 18"/>
            <p:cNvSpPr>
              <a:spLocks noChangeArrowheads="1"/>
            </p:cNvSpPr>
            <p:nvPr/>
          </p:nvSpPr>
          <p:spPr bwMode="auto">
            <a:xfrm>
              <a:off x="3600" y="3024"/>
              <a:ext cx="1392" cy="576"/>
            </a:xfrm>
            <a:prstGeom prst="cloudCallout">
              <a:avLst>
                <a:gd name="adj1" fmla="val -83981"/>
                <a:gd name="adj2" fmla="val -106426"/>
              </a:avLst>
            </a:prstGeom>
            <a:solidFill>
              <a:schemeClr val="tx1"/>
            </a:solidFill>
            <a:ln w="9525">
              <a:solidFill>
                <a:srgbClr val="0000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Soluble Compounds</a:t>
              </a:r>
              <a:endParaRPr lang="ru-RU" sz="2000">
                <a:solidFill>
                  <a:schemeClr val="bg2"/>
                </a:solidFill>
                <a:latin typeface="Times New Roman" pitchFamily="18" charset="0"/>
              </a:endParaRPr>
            </a:p>
          </p:txBody>
        </p:sp>
      </p:grpSp>
      <p:grpSp>
        <p:nvGrpSpPr>
          <p:cNvPr id="567315" name="Group 19"/>
          <p:cNvGrpSpPr>
            <a:grpSpLocks/>
          </p:cNvGrpSpPr>
          <p:nvPr/>
        </p:nvGrpSpPr>
        <p:grpSpPr bwMode="auto">
          <a:xfrm>
            <a:off x="0" y="0"/>
            <a:ext cx="1219200" cy="1447800"/>
            <a:chOff x="0" y="0"/>
            <a:chExt cx="818" cy="960"/>
          </a:xfrm>
        </p:grpSpPr>
        <p:pic>
          <p:nvPicPr>
            <p:cNvPr id="567316" name="Picture 20"/>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67317" name="Text Box 21"/>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67318"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
        <p:nvSpPr>
          <p:cNvPr id="567303" name="AutoShape 7"/>
          <p:cNvSpPr>
            <a:spLocks noChangeArrowheads="1"/>
          </p:cNvSpPr>
          <p:nvPr/>
        </p:nvSpPr>
        <p:spPr bwMode="auto">
          <a:xfrm>
            <a:off x="1371600" y="4800600"/>
            <a:ext cx="2209800" cy="914400"/>
          </a:xfrm>
          <a:prstGeom prst="cloudCallout">
            <a:avLst>
              <a:gd name="adj1" fmla="val 70042"/>
              <a:gd name="adj2" fmla="val -107815"/>
            </a:avLst>
          </a:prstGeom>
          <a:solidFill>
            <a:schemeClr val="tx1"/>
          </a:solidFill>
          <a:ln w="9525">
            <a:solidFill>
              <a:srgbClr val="0000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Destruction</a:t>
            </a:r>
            <a:endParaRPr lang="ru-RU" sz="2000">
              <a:solidFill>
                <a:schemeClr val="bg2"/>
              </a:solidFill>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ußzeilenplatzhalter 5"/>
          <p:cNvSpPr>
            <a:spLocks noGrp="1"/>
          </p:cNvSpPr>
          <p:nvPr>
            <p:ph type="ftr" sz="quarter" idx="11"/>
          </p:nvPr>
        </p:nvSpPr>
        <p:spPr/>
        <p:txBody>
          <a:bodyPr/>
          <a:lstStyle/>
          <a:p>
            <a:r>
              <a:rPr lang="ru-RU"/>
              <a:t>Topical Meeting on ISTC Projects 1648, 2916, 2936,3194. Podolsk-Moscow, July 3-5, 2007</a:t>
            </a:r>
          </a:p>
        </p:txBody>
      </p:sp>
      <p:sp>
        <p:nvSpPr>
          <p:cNvPr id="29" name="Foliennummernplatzhalter 6"/>
          <p:cNvSpPr>
            <a:spLocks noGrp="1"/>
          </p:cNvSpPr>
          <p:nvPr>
            <p:ph type="sldNum" sz="quarter" idx="12"/>
          </p:nvPr>
        </p:nvSpPr>
        <p:spPr/>
        <p:txBody>
          <a:bodyPr/>
          <a:lstStyle/>
          <a:p>
            <a:fld id="{7478F603-3DD5-4172-92F7-88D6A24FC190}" type="slidenum">
              <a:rPr lang="ru-RU"/>
              <a:pPr/>
              <a:t>8</a:t>
            </a:fld>
            <a:endParaRPr lang="ru-RU"/>
          </a:p>
        </p:txBody>
      </p:sp>
      <p:sp>
        <p:nvSpPr>
          <p:cNvPr id="583684" name="Rectangle 4"/>
          <p:cNvSpPr>
            <a:spLocks noChangeArrowheads="1"/>
          </p:cNvSpPr>
          <p:nvPr/>
        </p:nvSpPr>
        <p:spPr bwMode="auto">
          <a:xfrm>
            <a:off x="4200525" y="3133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58368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83698" name="Group 18"/>
          <p:cNvGrpSpPr>
            <a:grpSpLocks/>
          </p:cNvGrpSpPr>
          <p:nvPr/>
        </p:nvGrpSpPr>
        <p:grpSpPr bwMode="auto">
          <a:xfrm>
            <a:off x="0" y="0"/>
            <a:ext cx="1219200" cy="1447800"/>
            <a:chOff x="0" y="0"/>
            <a:chExt cx="818" cy="960"/>
          </a:xfrm>
        </p:grpSpPr>
        <p:pic>
          <p:nvPicPr>
            <p:cNvPr id="583699" name="Picture 19"/>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83700" name="Text Box 20"/>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graphicFrame>
        <p:nvGraphicFramePr>
          <p:cNvPr id="583753" name="Group 73"/>
          <p:cNvGraphicFramePr>
            <a:graphicFrameLocks noGrp="1"/>
          </p:cNvGraphicFramePr>
          <p:nvPr>
            <p:ph sz="half" idx="1"/>
          </p:nvPr>
        </p:nvGraphicFramePr>
        <p:xfrm>
          <a:off x="1547813" y="333375"/>
          <a:ext cx="6337300" cy="518160"/>
        </p:xfrm>
        <a:graphic>
          <a:graphicData uri="http://schemas.openxmlformats.org/drawingml/2006/table">
            <a:tbl>
              <a:tblPr/>
              <a:tblGrid>
                <a:gridCol w="3168650"/>
                <a:gridCol w="3168650"/>
              </a:tblGrid>
              <a:tr h="492125">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#3702 (Russia)</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#4207 (Ukraine)</a:t>
                      </a: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pSp>
        <p:nvGrpSpPr>
          <p:cNvPr id="583755" name="Group 75"/>
          <p:cNvGrpSpPr>
            <a:grpSpLocks/>
          </p:cNvGrpSpPr>
          <p:nvPr/>
        </p:nvGrpSpPr>
        <p:grpSpPr bwMode="auto">
          <a:xfrm>
            <a:off x="900113" y="1628775"/>
            <a:ext cx="3721100" cy="4376738"/>
            <a:chOff x="567" y="1296"/>
            <a:chExt cx="2344" cy="2757"/>
          </a:xfrm>
        </p:grpSpPr>
        <p:pic>
          <p:nvPicPr>
            <p:cNvPr id="583688" name="Picture 8" descr="BL-CERAM"/>
            <p:cNvPicPr>
              <a:picLocks noChangeAspect="1" noChangeArrowheads="1"/>
            </p:cNvPicPr>
            <p:nvPr/>
          </p:nvPicPr>
          <p:blipFill>
            <a:blip r:embed="rId4" cstate="print">
              <a:extLst>
                <a:ext uri="{28A0092B-C50C-407E-A947-70E740481C1C}">
                  <a14:useLocalDpi xmlns:a14="http://schemas.microsoft.com/office/drawing/2010/main" val="0"/>
                </a:ext>
              </a:extLst>
            </a:blip>
            <a:srcRect l="4561" r="3491"/>
            <a:stretch>
              <a:fillRect/>
            </a:stretch>
          </p:blipFill>
          <p:spPr bwMode="auto">
            <a:xfrm>
              <a:off x="657" y="1296"/>
              <a:ext cx="1633" cy="118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689" name="Picture 9" descr="B-CERAM"/>
            <p:cNvPicPr>
              <a:picLocks noChangeAspect="1" noChangeArrowheads="1"/>
            </p:cNvPicPr>
            <p:nvPr/>
          </p:nvPicPr>
          <p:blipFill>
            <a:blip r:embed="rId5">
              <a:extLst>
                <a:ext uri="{28A0092B-C50C-407E-A947-70E740481C1C}">
                  <a14:useLocalDpi xmlns:a14="http://schemas.microsoft.com/office/drawing/2010/main" val="0"/>
                </a:ext>
              </a:extLst>
            </a:blip>
            <a:srcRect l="23137" r="15863"/>
            <a:stretch>
              <a:fillRect/>
            </a:stretch>
          </p:blipFill>
          <p:spPr bwMode="auto">
            <a:xfrm>
              <a:off x="1519" y="1842"/>
              <a:ext cx="1392" cy="157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693" name="Text Box 13"/>
            <p:cNvSpPr txBox="1">
              <a:spLocks noChangeArrowheads="1"/>
            </p:cNvSpPr>
            <p:nvPr/>
          </p:nvSpPr>
          <p:spPr bwMode="auto">
            <a:xfrm>
              <a:off x="930" y="1584"/>
              <a:ext cx="86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FFFF00"/>
                  </a:solidFill>
                </a:rPr>
                <a:t>“Black lava”</a:t>
              </a:r>
              <a:endParaRPr lang="ru-RU" sz="1800">
                <a:solidFill>
                  <a:srgbClr val="FFFF00"/>
                </a:solidFill>
              </a:endParaRPr>
            </a:p>
          </p:txBody>
        </p:sp>
        <p:sp>
          <p:nvSpPr>
            <p:cNvPr id="583694" name="Text Box 14"/>
            <p:cNvSpPr txBox="1">
              <a:spLocks noChangeArrowheads="1"/>
            </p:cNvSpPr>
            <p:nvPr/>
          </p:nvSpPr>
          <p:spPr bwMode="auto">
            <a:xfrm>
              <a:off x="1610" y="1933"/>
              <a:ext cx="9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FFFF00"/>
                  </a:solidFill>
                </a:rPr>
                <a:t>“Brown lava”</a:t>
              </a:r>
              <a:endParaRPr lang="ru-RU" sz="1800">
                <a:solidFill>
                  <a:srgbClr val="FFFF00"/>
                </a:solidFill>
              </a:endParaRPr>
            </a:p>
          </p:txBody>
        </p:sp>
        <p:pic>
          <p:nvPicPr>
            <p:cNvPr id="583721" name="Picture 41" descr="f9_"/>
            <p:cNvPicPr>
              <a:picLocks noChangeAspect="1" noChangeArrowheads="1"/>
            </p:cNvPicPr>
            <p:nvPr/>
          </p:nvPicPr>
          <p:blipFill>
            <a:blip r:embed="rId6" cstate="print">
              <a:lum contrast="6000"/>
              <a:extLst>
                <a:ext uri="{28A0092B-C50C-407E-A947-70E740481C1C}">
                  <a14:useLocalDpi xmlns:a14="http://schemas.microsoft.com/office/drawing/2010/main" val="0"/>
                </a:ext>
              </a:extLst>
            </a:blip>
            <a:srcRect/>
            <a:stretch>
              <a:fillRect/>
            </a:stretch>
          </p:blipFill>
          <p:spPr bwMode="auto">
            <a:xfrm>
              <a:off x="567" y="2478"/>
              <a:ext cx="1383" cy="128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22" name="Picture 42" descr="f23-26"/>
            <p:cNvPicPr>
              <a:picLocks noChangeAspect="1" noChangeArrowheads="1"/>
            </p:cNvPicPr>
            <p:nvPr/>
          </p:nvPicPr>
          <p:blipFill>
            <a:blip r:embed="rId7" cstate="print">
              <a:lum bright="12000" contrast="12000"/>
              <a:extLst>
                <a:ext uri="{28A0092B-C50C-407E-A947-70E740481C1C}">
                  <a14:useLocalDpi xmlns:a14="http://schemas.microsoft.com/office/drawing/2010/main" val="0"/>
                </a:ext>
              </a:extLst>
            </a:blip>
            <a:srcRect l="3218" t="14038" r="3845" b="4184"/>
            <a:stretch>
              <a:fillRect/>
            </a:stretch>
          </p:blipFill>
          <p:spPr bwMode="auto">
            <a:xfrm>
              <a:off x="1474" y="2976"/>
              <a:ext cx="1284" cy="107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583723" name="Picture 4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600" y="1268413"/>
            <a:ext cx="317658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4" name="Line 74"/>
          <p:cNvSpPr>
            <a:spLocks noChangeShapeType="1"/>
          </p:cNvSpPr>
          <p:nvPr/>
        </p:nvSpPr>
        <p:spPr bwMode="auto">
          <a:xfrm>
            <a:off x="4716463" y="333375"/>
            <a:ext cx="0" cy="583247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583702" name="Text Box 22"/>
          <p:cNvSpPr txBox="1">
            <a:spLocks noChangeArrowheads="1"/>
          </p:cNvSpPr>
          <p:nvPr/>
        </p:nvSpPr>
        <p:spPr bwMode="auto">
          <a:xfrm>
            <a:off x="250825" y="1196975"/>
            <a:ext cx="4249738" cy="2251075"/>
          </a:xfrm>
          <a:prstGeom prst="rect">
            <a:avLst/>
          </a:prstGeom>
          <a:solidFill>
            <a:srgbClr val="00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2000">
                <a:solidFill>
                  <a:srgbClr val="000010"/>
                </a:solidFill>
                <a:latin typeface="Times New Roman" pitchFamily="18" charset="0"/>
              </a:rPr>
              <a:t> Description of macro-properties of Chernobyl “lavas”, their different types and forms (ceramics, pumice, slag, etc.) generated after corium solidification, of physical and chemical properties and factors influencing their distinctions</a:t>
            </a:r>
            <a:r>
              <a:rPr lang="ru-RU" sz="2000">
                <a:solidFill>
                  <a:srgbClr val="000010"/>
                </a:solidFill>
                <a:latin typeface="Times New Roman" pitchFamily="18" charset="0"/>
              </a:rPr>
              <a:t> </a:t>
            </a:r>
          </a:p>
        </p:txBody>
      </p:sp>
      <p:sp>
        <p:nvSpPr>
          <p:cNvPr id="583756" name="Text Box 76"/>
          <p:cNvSpPr txBox="1">
            <a:spLocks noChangeArrowheads="1"/>
          </p:cNvSpPr>
          <p:nvPr/>
        </p:nvSpPr>
        <p:spPr bwMode="auto">
          <a:xfrm>
            <a:off x="250825" y="3716338"/>
            <a:ext cx="4176713" cy="1946275"/>
          </a:xfrm>
          <a:prstGeom prst="rect">
            <a:avLst/>
          </a:prstGeom>
          <a:solidFill>
            <a:srgbClr val="00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2000">
                <a:solidFill>
                  <a:srgbClr val="000010"/>
                </a:solidFill>
                <a:latin typeface="Times New Roman" pitchFamily="18" charset="0"/>
              </a:rPr>
              <a:t> Structure and physical and chemical properties of Chernobyl “lavas” at the micro-level (the main matrix and types of inclusions, distribution of radioactivity between the matrix and inclusions, etc.)</a:t>
            </a:r>
            <a:r>
              <a:rPr lang="ru-RU" sz="2000">
                <a:solidFill>
                  <a:srgbClr val="000010"/>
                </a:solidFill>
                <a:latin typeface="Times New Roman" pitchFamily="18" charset="0"/>
              </a:rPr>
              <a:t> </a:t>
            </a:r>
          </a:p>
        </p:txBody>
      </p:sp>
      <p:sp>
        <p:nvSpPr>
          <p:cNvPr id="583757" name="Text Box 77"/>
          <p:cNvSpPr txBox="1">
            <a:spLocks noChangeArrowheads="1"/>
          </p:cNvSpPr>
          <p:nvPr/>
        </p:nvSpPr>
        <p:spPr bwMode="auto">
          <a:xfrm>
            <a:off x="4859338" y="1268413"/>
            <a:ext cx="4103687" cy="4387850"/>
          </a:xfrm>
          <a:prstGeom prst="rect">
            <a:avLst/>
          </a:prstGeom>
          <a:solidFill>
            <a:srgbClr val="00CCFF"/>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kumimoji="0" lang="en-GB" sz="2000" b="0">
                <a:latin typeface="Times New Roman" pitchFamily="18" charset="0"/>
                <a:cs typeface="Times New Roman" pitchFamily="18" charset="0"/>
              </a:rPr>
              <a:t> Identification of the main mechanisms of the Chernobyl HP formation and factors determining the differences between the HP types;</a:t>
            </a:r>
          </a:p>
          <a:p>
            <a:pPr>
              <a:spcBef>
                <a:spcPct val="50000"/>
              </a:spcBef>
              <a:buFontTx/>
              <a:buChar char="•"/>
            </a:pPr>
            <a:r>
              <a:rPr kumimoji="0" lang="ru-RU" sz="2000" b="0">
                <a:latin typeface="Times New Roman" pitchFamily="18" charset="0"/>
              </a:rPr>
              <a:t> </a:t>
            </a:r>
            <a:r>
              <a:rPr kumimoji="0" lang="en-GB" sz="2000" b="0">
                <a:latin typeface="Times New Roman" pitchFamily="18" charset="0"/>
                <a:cs typeface="Times New Roman" pitchFamily="18" charset="0"/>
              </a:rPr>
              <a:t>Classification of HP according to the physical and chemical characteristics (matrix, coefficients of the radionuclides fractionation, fuel burn-up, types of inclusions, chemical stability)</a:t>
            </a:r>
            <a:r>
              <a:rPr kumimoji="0" lang="en-US" sz="2000" b="0">
                <a:latin typeface="Times New Roman" pitchFamily="18" charset="0"/>
              </a:rPr>
              <a:t>;</a:t>
            </a:r>
          </a:p>
          <a:p>
            <a:pPr>
              <a:spcBef>
                <a:spcPct val="50000"/>
              </a:spcBef>
              <a:buFontTx/>
              <a:buChar char="•"/>
            </a:pPr>
            <a:r>
              <a:rPr kumimoji="0" lang="en-GB" sz="2000" b="0">
                <a:latin typeface="Times New Roman" pitchFamily="18" charset="0"/>
                <a:cs typeface="Times New Roman" pitchFamily="18" charset="0"/>
              </a:rPr>
              <a:t> Modernization of the UIAR database “Hot particles” and its update with the obtained information</a:t>
            </a:r>
            <a:r>
              <a:rPr kumimoji="0" lang="ru-RU" sz="2000" b="0">
                <a:latin typeface="Times New Roman" pitchFamily="18" charset="0"/>
              </a:rPr>
              <a:t> </a:t>
            </a:r>
          </a:p>
        </p:txBody>
      </p:sp>
      <p:sp>
        <p:nvSpPr>
          <p:cNvPr id="583758" name="Text Box 78"/>
          <p:cNvSpPr txBox="1">
            <a:spLocks noChangeArrowheads="1"/>
          </p:cNvSpPr>
          <p:nvPr/>
        </p:nvSpPr>
        <p:spPr bwMode="auto">
          <a:xfrm>
            <a:off x="2771775" y="908050"/>
            <a:ext cx="3960813" cy="39687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i="1">
                <a:solidFill>
                  <a:srgbClr val="FFFF00"/>
                </a:solidFill>
              </a:rPr>
              <a:t>initial data acquisition and analysis</a:t>
            </a:r>
            <a:endParaRPr lang="ru-RU" sz="2000" i="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02"/>
                                        </p:tgtEl>
                                        <p:attrNameLst>
                                          <p:attrName>style.visibility</p:attrName>
                                        </p:attrNameLst>
                                      </p:cBhvr>
                                      <p:to>
                                        <p:strVal val="visible"/>
                                      </p:to>
                                    </p:set>
                                    <p:animEffect transition="in" filter="dissolve">
                                      <p:cBhvr>
                                        <p:cTn id="7" dur="500"/>
                                        <p:tgtEl>
                                          <p:spTgt spid="583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3756"/>
                                        </p:tgtEl>
                                        <p:attrNameLst>
                                          <p:attrName>style.visibility</p:attrName>
                                        </p:attrNameLst>
                                      </p:cBhvr>
                                      <p:to>
                                        <p:strVal val="visible"/>
                                      </p:to>
                                    </p:set>
                                    <p:animEffect transition="in" filter="dissolve">
                                      <p:cBhvr>
                                        <p:cTn id="12" dur="500"/>
                                        <p:tgtEl>
                                          <p:spTgt spid="5837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3757"/>
                                        </p:tgtEl>
                                        <p:attrNameLst>
                                          <p:attrName>style.visibility</p:attrName>
                                        </p:attrNameLst>
                                      </p:cBhvr>
                                      <p:to>
                                        <p:strVal val="visible"/>
                                      </p:to>
                                    </p:set>
                                    <p:animEffect transition="in" filter="dissolve">
                                      <p:cBhvr>
                                        <p:cTn id="17" dur="500"/>
                                        <p:tgtEl>
                                          <p:spTgt spid="583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2" grpId="0" animBg="1"/>
      <p:bldP spid="583756" grpId="0" animBg="1"/>
      <p:bldP spid="583757"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ußzeilenplatzhalter 3"/>
          <p:cNvSpPr>
            <a:spLocks noGrp="1"/>
          </p:cNvSpPr>
          <p:nvPr>
            <p:ph type="ftr" sz="quarter" idx="11"/>
          </p:nvPr>
        </p:nvSpPr>
        <p:spPr/>
        <p:txBody>
          <a:bodyPr/>
          <a:lstStyle/>
          <a:p>
            <a:r>
              <a:rPr lang="ru-RU"/>
              <a:t>Topical Meeting on ISTC Projects 1648, 2916, 2936,3194. Podolsk-Moscow, July 3-5, 2007</a:t>
            </a:r>
          </a:p>
        </p:txBody>
      </p:sp>
      <p:sp>
        <p:nvSpPr>
          <p:cNvPr id="28" name="Foliennummernplatzhalter 4"/>
          <p:cNvSpPr>
            <a:spLocks noGrp="1"/>
          </p:cNvSpPr>
          <p:nvPr>
            <p:ph type="sldNum" sz="quarter" idx="12"/>
          </p:nvPr>
        </p:nvSpPr>
        <p:spPr/>
        <p:txBody>
          <a:bodyPr/>
          <a:lstStyle/>
          <a:p>
            <a:fld id="{1278771B-41F4-4D23-8E13-474EE9FEAE15}" type="slidenum">
              <a:rPr lang="ru-RU"/>
              <a:pPr/>
              <a:t>9</a:t>
            </a:fld>
            <a:endParaRPr lang="ru-RU"/>
          </a:p>
        </p:txBody>
      </p:sp>
      <p:sp>
        <p:nvSpPr>
          <p:cNvPr id="571397" name="Rectangle 5"/>
          <p:cNvSpPr>
            <a:spLocks noChangeArrowheads="1"/>
          </p:cNvSpPr>
          <p:nvPr/>
        </p:nvSpPr>
        <p:spPr bwMode="auto">
          <a:xfrm>
            <a:off x="2952750" y="1928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571410"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71411" name="Group 19"/>
          <p:cNvGrpSpPr>
            <a:grpSpLocks/>
          </p:cNvGrpSpPr>
          <p:nvPr/>
        </p:nvGrpSpPr>
        <p:grpSpPr bwMode="auto">
          <a:xfrm>
            <a:off x="0" y="0"/>
            <a:ext cx="1219200" cy="1447800"/>
            <a:chOff x="0" y="0"/>
            <a:chExt cx="818" cy="960"/>
          </a:xfrm>
        </p:grpSpPr>
        <p:pic>
          <p:nvPicPr>
            <p:cNvPr id="571412" name="Picture 20"/>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71413" name="Text Box 21"/>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graphicFrame>
        <p:nvGraphicFramePr>
          <p:cNvPr id="571427" name="Group 35"/>
          <p:cNvGraphicFramePr>
            <a:graphicFrameLocks noGrp="1"/>
          </p:cNvGraphicFramePr>
          <p:nvPr>
            <p:ph/>
          </p:nvPr>
        </p:nvGraphicFramePr>
        <p:xfrm>
          <a:off x="1403350" y="260350"/>
          <a:ext cx="6480175" cy="603250"/>
        </p:xfrm>
        <a:graphic>
          <a:graphicData uri="http://schemas.openxmlformats.org/drawingml/2006/table">
            <a:tbl>
              <a:tblPr/>
              <a:tblGrid>
                <a:gridCol w="3240088"/>
                <a:gridCol w="3240087"/>
              </a:tblGrid>
              <a:tr h="603250">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#3702 (Russia)</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smtClean="0">
                          <a:ln>
                            <a:noFill/>
                          </a:ln>
                          <a:solidFill>
                            <a:schemeClr val="tx1"/>
                          </a:solidFill>
                          <a:effectLst/>
                          <a:latin typeface="Arial" charset="0"/>
                        </a:rPr>
                        <a:t>#4207 (Ukraine)</a:t>
                      </a: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571431" name="Line 39"/>
          <p:cNvSpPr>
            <a:spLocks noChangeShapeType="1"/>
          </p:cNvSpPr>
          <p:nvPr/>
        </p:nvSpPr>
        <p:spPr bwMode="auto">
          <a:xfrm flipV="1">
            <a:off x="4643438" y="260350"/>
            <a:ext cx="0" cy="5616575"/>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pic>
        <p:nvPicPr>
          <p:cNvPr id="571432" name="Picture 40" descr="fig_1_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1196975"/>
            <a:ext cx="2952750" cy="20399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1433" name="Picture 41" descr="Temp_dif"/>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a:off x="1979613" y="2924175"/>
            <a:ext cx="2447925" cy="1625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1434" name="Picture 42" descr="Radem_1"/>
          <p:cNvPicPr>
            <a:picLocks noChangeAspect="1" noChangeArrowheads="1"/>
          </p:cNvPicPr>
          <p:nvPr/>
        </p:nvPicPr>
        <p:blipFill>
          <a:blip r:embed="rId6" cstate="print">
            <a:lum contrast="48000"/>
            <a:extLst>
              <a:ext uri="{28A0092B-C50C-407E-A947-70E740481C1C}">
                <a14:useLocalDpi xmlns:a14="http://schemas.microsoft.com/office/drawing/2010/main" val="0"/>
              </a:ext>
            </a:extLst>
          </a:blip>
          <a:srcRect/>
          <a:stretch>
            <a:fillRect/>
          </a:stretch>
        </p:blipFill>
        <p:spPr bwMode="auto">
          <a:xfrm>
            <a:off x="323850" y="3933825"/>
            <a:ext cx="2979738" cy="24907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1435" name="Picture 43" descr="Radem_3"/>
          <p:cNvPicPr>
            <a:picLocks noChangeAspect="1" noChangeArrowheads="1"/>
          </p:cNvPicPr>
          <p:nvPr/>
        </p:nvPicPr>
        <p:blipFill>
          <a:blip r:embed="rId7" cstate="print">
            <a:lum contrast="18000"/>
            <a:extLst>
              <a:ext uri="{28A0092B-C50C-407E-A947-70E740481C1C}">
                <a14:useLocalDpi xmlns:a14="http://schemas.microsoft.com/office/drawing/2010/main" val="0"/>
              </a:ext>
            </a:extLst>
          </a:blip>
          <a:srcRect l="5176" t="4016" r="4251" b="3598"/>
          <a:stretch>
            <a:fillRect/>
          </a:stretch>
        </p:blipFill>
        <p:spPr bwMode="auto">
          <a:xfrm>
            <a:off x="2700338" y="5084763"/>
            <a:ext cx="1728787" cy="1136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1436" name="Text Box 44"/>
          <p:cNvSpPr txBox="1">
            <a:spLocks noChangeArrowheads="1"/>
          </p:cNvSpPr>
          <p:nvPr/>
        </p:nvSpPr>
        <p:spPr bwMode="auto">
          <a:xfrm>
            <a:off x="250825" y="1628775"/>
            <a:ext cx="4248150" cy="727075"/>
          </a:xfrm>
          <a:prstGeom prst="rect">
            <a:avLst/>
          </a:prstGeom>
          <a:solidFill>
            <a:srgbClr val="00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2000">
                <a:solidFill>
                  <a:srgbClr val="000010"/>
                </a:solidFill>
                <a:latin typeface="Times New Roman" pitchFamily="18" charset="0"/>
              </a:rPr>
              <a:t> Examination of the effects of humidity regimens</a:t>
            </a:r>
            <a:r>
              <a:rPr lang="ru-RU" sz="2000">
                <a:solidFill>
                  <a:srgbClr val="000010"/>
                </a:solidFill>
                <a:latin typeface="Times New Roman" pitchFamily="18" charset="0"/>
              </a:rPr>
              <a:t> </a:t>
            </a:r>
          </a:p>
        </p:txBody>
      </p:sp>
      <p:sp>
        <p:nvSpPr>
          <p:cNvPr id="571437" name="Text Box 45"/>
          <p:cNvSpPr txBox="1">
            <a:spLocks noChangeArrowheads="1"/>
          </p:cNvSpPr>
          <p:nvPr/>
        </p:nvSpPr>
        <p:spPr bwMode="auto">
          <a:xfrm>
            <a:off x="250825" y="2565400"/>
            <a:ext cx="4248150" cy="727075"/>
          </a:xfrm>
          <a:prstGeom prst="rect">
            <a:avLst/>
          </a:prstGeom>
          <a:solidFill>
            <a:srgbClr val="00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2000">
                <a:solidFill>
                  <a:srgbClr val="000010"/>
                </a:solidFill>
                <a:latin typeface="Times New Roman" pitchFamily="18" charset="0"/>
              </a:rPr>
              <a:t> Examination of the effects of temperature</a:t>
            </a:r>
            <a:r>
              <a:rPr lang="ru-RU" sz="2000">
                <a:solidFill>
                  <a:srgbClr val="000010"/>
                </a:solidFill>
                <a:latin typeface="Times New Roman" pitchFamily="18" charset="0"/>
              </a:rPr>
              <a:t> </a:t>
            </a:r>
          </a:p>
        </p:txBody>
      </p:sp>
      <p:sp>
        <p:nvSpPr>
          <p:cNvPr id="571438" name="Text Box 46"/>
          <p:cNvSpPr txBox="1">
            <a:spLocks noChangeArrowheads="1"/>
          </p:cNvSpPr>
          <p:nvPr/>
        </p:nvSpPr>
        <p:spPr bwMode="auto">
          <a:xfrm>
            <a:off x="250825" y="3500438"/>
            <a:ext cx="4176713" cy="1946275"/>
          </a:xfrm>
          <a:prstGeom prst="rect">
            <a:avLst/>
          </a:prstGeom>
          <a:solidFill>
            <a:srgbClr val="00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2000">
                <a:solidFill>
                  <a:srgbClr val="000010"/>
                </a:solidFill>
                <a:latin typeface="Times New Roman" pitchFamily="18" charset="0"/>
              </a:rPr>
              <a:t> Radiation model of “lava” taking into account both external exposure and its own radioactivity. Special attention will be focused on dose buildup in “lava” material resulting from </a:t>
            </a:r>
            <a:r>
              <a:rPr lang="ru-RU" sz="2000">
                <a:solidFill>
                  <a:srgbClr val="000010"/>
                </a:solidFill>
                <a:latin typeface="Times New Roman" pitchFamily="18" charset="0"/>
                <a:sym typeface="Symbol" pitchFamily="18" charset="2"/>
              </a:rPr>
              <a:t></a:t>
            </a:r>
            <a:r>
              <a:rPr lang="en-US" sz="2000">
                <a:solidFill>
                  <a:srgbClr val="000010"/>
                </a:solidFill>
                <a:latin typeface="Times New Roman" pitchFamily="18" charset="0"/>
              </a:rPr>
              <a:t>-decay processes</a:t>
            </a:r>
            <a:r>
              <a:rPr lang="ru-RU" sz="2000">
                <a:solidFill>
                  <a:srgbClr val="000010"/>
                </a:solidFill>
                <a:latin typeface="Times New Roman" pitchFamily="18" charset="0"/>
              </a:rPr>
              <a:t> </a:t>
            </a:r>
          </a:p>
        </p:txBody>
      </p:sp>
      <p:pic>
        <p:nvPicPr>
          <p:cNvPr id="571440" name="Picture 48" descr="Отбор воды"/>
          <p:cNvPicPr>
            <a:picLocks noChangeAspect="1" noChangeArrowheads="1"/>
          </p:cNvPicPr>
          <p:nvPr/>
        </p:nvPicPr>
        <p:blipFill>
          <a:blip r:embed="rId8" cstate="print">
            <a:extLst>
              <a:ext uri="{28A0092B-C50C-407E-A947-70E740481C1C}">
                <a14:useLocalDpi xmlns:a14="http://schemas.microsoft.com/office/drawing/2010/main" val="0"/>
              </a:ext>
            </a:extLst>
          </a:blip>
          <a:srcRect l="2455" r="5730"/>
          <a:stretch>
            <a:fillRect/>
          </a:stretch>
        </p:blipFill>
        <p:spPr bwMode="auto">
          <a:xfrm>
            <a:off x="5292725" y="3716338"/>
            <a:ext cx="2663825" cy="20558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71444" name="Picture 52" descr="1"/>
          <p:cNvPicPr>
            <a:picLocks noChangeAspect="1" noChangeArrowheads="1"/>
          </p:cNvPicPr>
          <p:nvPr/>
        </p:nvPicPr>
        <p:blipFill>
          <a:blip r:embed="rId9" cstate="print">
            <a:extLst>
              <a:ext uri="{28A0092B-C50C-407E-A947-70E740481C1C}">
                <a14:useLocalDpi xmlns:a14="http://schemas.microsoft.com/office/drawing/2010/main" val="0"/>
              </a:ext>
            </a:extLst>
          </a:blip>
          <a:srcRect r="4637" b="2316"/>
          <a:stretch>
            <a:fillRect/>
          </a:stretch>
        </p:blipFill>
        <p:spPr bwMode="auto">
          <a:xfrm>
            <a:off x="5219700" y="1270000"/>
            <a:ext cx="2952750" cy="20145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71443" name="Text Box 51"/>
          <p:cNvSpPr txBox="1">
            <a:spLocks noChangeArrowheads="1"/>
          </p:cNvSpPr>
          <p:nvPr/>
        </p:nvSpPr>
        <p:spPr bwMode="auto">
          <a:xfrm>
            <a:off x="4787900" y="2276475"/>
            <a:ext cx="4032250" cy="2101850"/>
          </a:xfrm>
          <a:prstGeom prst="rect">
            <a:avLst/>
          </a:prstGeom>
          <a:solidFill>
            <a:srgbClr val="00CCFF"/>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kumimoji="0" lang="en-GB" sz="2000" b="0">
                <a:latin typeface="Times New Roman" pitchFamily="18" charset="0"/>
                <a:cs typeface="Times New Roman" pitchFamily="18" charset="0"/>
              </a:rPr>
              <a:t> Identification of the main sources of RA formation in Shelter;</a:t>
            </a:r>
          </a:p>
          <a:p>
            <a:pPr>
              <a:spcBef>
                <a:spcPct val="50000"/>
              </a:spcBef>
              <a:buFontTx/>
              <a:buChar char="•"/>
            </a:pPr>
            <a:r>
              <a:rPr kumimoji="0" lang="en-GB" sz="2000" b="0">
                <a:latin typeface="Times New Roman" pitchFamily="18" charset="0"/>
                <a:cs typeface="Times New Roman" pitchFamily="18" charset="0"/>
              </a:rPr>
              <a:t>Dependence of the airborne concentrations in the Shelter rooms on external factors including seasonal ones;</a:t>
            </a:r>
            <a:endParaRPr kumimoji="0" lang="ru-RU" sz="2000" b="0">
              <a:latin typeface="Times New Roman" pitchFamily="18" charset="0"/>
              <a:cs typeface="Times New Roman" pitchFamily="18" charset="0"/>
            </a:endParaRPr>
          </a:p>
        </p:txBody>
      </p:sp>
      <p:sp>
        <p:nvSpPr>
          <p:cNvPr id="571445" name="Text Box 53"/>
          <p:cNvSpPr txBox="1">
            <a:spLocks noChangeArrowheads="1"/>
          </p:cNvSpPr>
          <p:nvPr/>
        </p:nvSpPr>
        <p:spPr bwMode="auto">
          <a:xfrm>
            <a:off x="3059113" y="908050"/>
            <a:ext cx="3455987" cy="39687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i="1">
                <a:solidFill>
                  <a:srgbClr val="FFFF00"/>
                </a:solidFill>
              </a:rPr>
              <a:t>analysis of impacts on FCM</a:t>
            </a:r>
            <a:endParaRPr lang="ru-RU" sz="2000" i="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1436"/>
                                        </p:tgtEl>
                                        <p:attrNameLst>
                                          <p:attrName>style.visibility</p:attrName>
                                        </p:attrNameLst>
                                      </p:cBhvr>
                                      <p:to>
                                        <p:strVal val="visible"/>
                                      </p:to>
                                    </p:set>
                                    <p:animEffect transition="in" filter="dissolve">
                                      <p:cBhvr>
                                        <p:cTn id="7" dur="500"/>
                                        <p:tgtEl>
                                          <p:spTgt spid="571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1437"/>
                                        </p:tgtEl>
                                        <p:attrNameLst>
                                          <p:attrName>style.visibility</p:attrName>
                                        </p:attrNameLst>
                                      </p:cBhvr>
                                      <p:to>
                                        <p:strVal val="visible"/>
                                      </p:to>
                                    </p:set>
                                    <p:animEffect transition="in" filter="dissolve">
                                      <p:cBhvr>
                                        <p:cTn id="12" dur="500"/>
                                        <p:tgtEl>
                                          <p:spTgt spid="571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1438"/>
                                        </p:tgtEl>
                                        <p:attrNameLst>
                                          <p:attrName>style.visibility</p:attrName>
                                        </p:attrNameLst>
                                      </p:cBhvr>
                                      <p:to>
                                        <p:strVal val="visible"/>
                                      </p:to>
                                    </p:set>
                                    <p:animEffect transition="in" filter="dissolve">
                                      <p:cBhvr>
                                        <p:cTn id="17" dur="500"/>
                                        <p:tgtEl>
                                          <p:spTgt spid="5714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1443"/>
                                        </p:tgtEl>
                                        <p:attrNameLst>
                                          <p:attrName>style.visibility</p:attrName>
                                        </p:attrNameLst>
                                      </p:cBhvr>
                                      <p:to>
                                        <p:strVal val="visible"/>
                                      </p:to>
                                    </p:set>
                                    <p:animEffect transition="in" filter="dissolve">
                                      <p:cBhvr>
                                        <p:cTn id="22" dur="500"/>
                                        <p:tgtEl>
                                          <p:spTgt spid="57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436" grpId="0" animBg="1"/>
      <p:bldP spid="571437" grpId="0" animBg="1"/>
      <p:bldP spid="571438" grpId="0" animBg="1"/>
      <p:bldP spid="571443" grpId="0" animBg="1" autoUpdateAnimBg="0"/>
    </p:bldLst>
  </p:timing>
</p:sld>
</file>

<file path=ppt/theme/theme1.xml><?xml version="1.0" encoding="utf-8"?>
<a:theme xmlns:a="http://schemas.openxmlformats.org/drawingml/2006/main" name="Prop_Paris">
  <a:themeElements>
    <a:clrScheme name="Prop_Paris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Prop_Pari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Prop_Paris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Prop_Paris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Prop_Paris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Prop_Paris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Prop_Paris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Prop_Paris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Prop_Paris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Settings\Bogatov\Рабочий стол\IBRAE\ISTC-int\Paris_06\ISTC-Paris\Prop_Paris.ppt</Template>
  <TotalTime>0</TotalTime>
  <Words>1133</Words>
  <Application>Microsoft Office PowerPoint</Application>
  <PresentationFormat>Bildschirmpräsentation (4:3)</PresentationFormat>
  <Paragraphs>116</Paragraphs>
  <Slides>14</Slides>
  <Notes>4</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14</vt:i4>
      </vt:variant>
    </vt:vector>
  </HeadingPairs>
  <TitlesOfParts>
    <vt:vector size="22" baseType="lpstr">
      <vt:lpstr>Times New Roman</vt:lpstr>
      <vt:lpstr>Arial</vt:lpstr>
      <vt:lpstr>Arial Narrow</vt:lpstr>
      <vt:lpstr>Wingdings</vt:lpstr>
      <vt:lpstr>Arial Unicode MS</vt:lpstr>
      <vt:lpstr>Symbol</vt:lpstr>
      <vt:lpstr>Prop_Paris</vt:lpstr>
      <vt:lpstr>Фотография Microsoft Photo Editor 3.0</vt:lpstr>
      <vt:lpstr>Long-term behavior of corium after the accident (using the data of the Chernobyl NPP accident)</vt:lpstr>
      <vt:lpstr>CONTENT</vt:lpstr>
      <vt:lpstr>CHESS-1 and CHESS-2 interface</vt:lpstr>
      <vt:lpstr>General objectives of CHESS Projects</vt:lpstr>
      <vt:lpstr>Practical application</vt:lpstr>
      <vt:lpstr>Practical application (new)</vt:lpstr>
      <vt:lpstr>Chernobyl experience</vt:lpstr>
      <vt:lpstr>PowerPoint-Präsentation</vt:lpstr>
      <vt:lpstr>PowerPoint-Präsentation</vt:lpstr>
      <vt:lpstr>PowerPoint-Präsentation</vt:lpstr>
      <vt:lpstr>PowerPoint-Präsentation</vt:lpstr>
      <vt:lpstr>Task 4. Study of existing LFCM analogues and results of their studies under long-term storage</vt:lpstr>
      <vt:lpstr>Task 5. Model of the long-term behavior of corium</vt:lpstr>
      <vt:lpstr>Resources required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the corium long-term behaviour  (Area of possible cooperation)</dc:title>
  <dc:creator>Bogatov</dc:creator>
  <cp:lastModifiedBy>Peters, Ursula</cp:lastModifiedBy>
  <cp:revision>81</cp:revision>
  <cp:lastPrinted>1601-01-01T00:00:00Z</cp:lastPrinted>
  <dcterms:created xsi:type="dcterms:W3CDTF">2005-08-10T09:47:47Z</dcterms:created>
  <dcterms:modified xsi:type="dcterms:W3CDTF">2012-10-15T16:15:20Z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Long-term behavior of corium after the accident (using the data of the Chernobyl NPP accident)</vt:lpwstr>
  </property>
</Properties>
</file>