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4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</p:sldIdLst>
  <p:sldSz cx="9144000" cy="6858000" type="screen4x3"/>
  <p:notesSz cx="6645275" cy="97774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 baseline="-250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 baseline="-250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 baseline="-250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 baseline="-250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 baseline="-250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 baseline="-250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 baseline="-250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 baseline="-250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 baseline="-250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47638"/>
    <a:srgbClr val="83732D"/>
    <a:srgbClr val="993300"/>
    <a:srgbClr val="008000"/>
    <a:srgbClr val="00CC00"/>
    <a:srgbClr val="000099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1" autoAdjust="0"/>
    <p:restoredTop sz="94382" autoAdjust="0"/>
  </p:normalViewPr>
  <p:slideViewPr>
    <p:cSldViewPr snapToGrid="0">
      <p:cViewPr>
        <p:scale>
          <a:sx n="91" d="100"/>
          <a:sy n="91" d="100"/>
        </p:scale>
        <p:origin x="-1330" y="-24"/>
      </p:cViewPr>
      <p:guideLst>
        <p:guide orient="horz" pos="4258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956" y="-90"/>
      </p:cViewPr>
      <p:guideLst>
        <p:guide orient="horz" pos="3081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1" tIns="45242" rIns="90481" bIns="45242" numCol="1" anchor="t" anchorCtr="0" compatLnSpc="1">
            <a:prstTxWarp prst="textNoShape">
              <a:avLst/>
            </a:prstTxWarp>
          </a:bodyPr>
          <a:lstStyle>
            <a:lvl1pPr defTabSz="904875">
              <a:defRPr sz="1200" b="0" baseline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78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1" tIns="45242" rIns="90481" bIns="45242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 b="0" baseline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1163"/>
            <a:ext cx="28781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1" tIns="45242" rIns="90481" bIns="45242" numCol="1" anchor="b" anchorCtr="0" compatLnSpc="1">
            <a:prstTxWarp prst="textNoShape">
              <a:avLst/>
            </a:prstTxWarp>
          </a:bodyPr>
          <a:lstStyle>
            <a:lvl1pPr defTabSz="904875">
              <a:defRPr sz="1200" b="0" baseline="0">
                <a:latin typeface="Times New Roman CYR" charset="-5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0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968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9475" y="735013"/>
            <a:ext cx="4886325" cy="36639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1850"/>
            <a:ext cx="5314950" cy="4400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785" tIns="44892" rIns="89785" bIns="44892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4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1063" y="735013"/>
            <a:ext cx="4886325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6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1850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25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4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8E719217-FC80-4684-B8C0-C4EFEBC7BAA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2364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9DEAEF8C-B50C-45AF-BD21-FDC2587BF48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4354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1966913" cy="6096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53100" cy="6096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8C0576F1-29CC-4745-9DA4-F874EF98085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6422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6524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1146175" y="6400800"/>
            <a:ext cx="799782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BA8EFFBD-37FC-478A-BA5D-25B77CE7E5D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0865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7DC29F2F-86B3-42E8-963A-DA9B44ECAF3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6843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B4F9128B-85D8-4FC6-8113-D54A78F0592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76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861E8C32-B79C-4F64-8FBB-BC7484D4587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3661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9642F119-0EA7-4C41-8A6F-0B48F70A9FA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4811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292BD373-6BEA-4BE0-9A30-0EAF5F91D02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1678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E16349D2-931B-4412-9074-642C6671D4D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4159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57476A0E-59B0-4BC5-98E5-64025DB4FA3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8650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3511519E-3FDA-4DA6-AD15-65D9CE13218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440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0"/>
            <a:ext cx="77724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175" y="6400800"/>
            <a:ext cx="799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200" baseline="0">
                <a:solidFill>
                  <a:srgbClr val="000099"/>
                </a:solidFill>
              </a:defRPr>
            </a:lvl1pPr>
          </a:lstStyle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35514C57-80E1-4E3E-8B67-D134B58C1B86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63538" y="6496050"/>
            <a:ext cx="8616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Unicode MS" pitchFamily="34" charset="-128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175" y="2206625"/>
            <a:ext cx="8562975" cy="17462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>
                <a:effectLst/>
              </a:rPr>
              <a:t> </a:t>
            </a:r>
            <a:r>
              <a:rPr lang="en-US" sz="4400">
                <a:effectLst/>
              </a:rPr>
              <a:t>Progress report on the</a:t>
            </a:r>
            <a:r>
              <a:rPr lang="en-US">
                <a:effectLst/>
              </a:rPr>
              <a:t> </a:t>
            </a:r>
            <a:r>
              <a:rPr lang="en-US" sz="4400">
                <a:effectLst/>
              </a:rPr>
              <a:t>ISTC project #3813: </a:t>
            </a:r>
            <a:r>
              <a:rPr lang="en-US" sz="4400" u="sng">
                <a:effectLst/>
              </a:rPr>
              <a:t>P</a:t>
            </a:r>
            <a:r>
              <a:rPr lang="en-US" sz="4400">
                <a:effectLst/>
              </a:rPr>
              <a:t>hase </a:t>
            </a:r>
            <a:r>
              <a:rPr lang="en-US" sz="4400" u="sng">
                <a:effectLst/>
              </a:rPr>
              <a:t>re</a:t>
            </a:r>
            <a:r>
              <a:rPr lang="en-US" sz="4400">
                <a:effectLst/>
              </a:rPr>
              <a:t>lation in </a:t>
            </a:r>
            <a:r>
              <a:rPr lang="en-US" sz="4400" u="sng">
                <a:effectLst/>
              </a:rPr>
              <a:t>co</a:t>
            </a:r>
            <a:r>
              <a:rPr lang="en-US" sz="4400">
                <a:effectLst/>
              </a:rPr>
              <a:t>rium </a:t>
            </a:r>
            <a:r>
              <a:rPr lang="en-US" sz="4400" u="sng">
                <a:effectLst/>
              </a:rPr>
              <a:t>s</a:t>
            </a:r>
            <a:r>
              <a:rPr lang="en-US" sz="4400">
                <a:effectLst/>
              </a:rPr>
              <a:t>ystems</a:t>
            </a:r>
            <a:br>
              <a:rPr lang="en-US" sz="4400">
                <a:effectLst/>
              </a:rPr>
            </a:br>
            <a:r>
              <a:rPr lang="en-US" sz="4400">
                <a:effectLst/>
              </a:rPr>
              <a:t> (PRECOS)</a:t>
            </a:r>
            <a:r>
              <a:rPr lang="en-US" sz="4800">
                <a:effectLst/>
              </a:rPr>
              <a:t> </a:t>
            </a:r>
            <a:br>
              <a:rPr lang="en-US" sz="4800">
                <a:effectLst/>
              </a:rPr>
            </a:br>
            <a:endParaRPr lang="en-US" sz="4800">
              <a:effectLst/>
            </a:endParaRPr>
          </a:p>
        </p:txBody>
      </p:sp>
      <p:grpSp>
        <p:nvGrpSpPr>
          <p:cNvPr id="781315" name="Group 3"/>
          <p:cNvGrpSpPr>
            <a:grpSpLocks/>
          </p:cNvGrpSpPr>
          <p:nvPr/>
        </p:nvGrpSpPr>
        <p:grpSpPr bwMode="auto">
          <a:xfrm>
            <a:off x="4860925" y="55563"/>
            <a:ext cx="4035425" cy="939800"/>
            <a:chOff x="3062" y="0"/>
            <a:chExt cx="2542" cy="592"/>
          </a:xfrm>
        </p:grpSpPr>
        <p:sp>
          <p:nvSpPr>
            <p:cNvPr id="781316" name="Rectangle 4"/>
            <p:cNvSpPr>
              <a:spLocks noChangeArrowheads="1"/>
            </p:cNvSpPr>
            <p:nvPr/>
          </p:nvSpPr>
          <p:spPr bwMode="auto">
            <a:xfrm>
              <a:off x="3062" y="122"/>
              <a:ext cx="18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GB" sz="1800" baseline="0"/>
                <a:t> 		</a:t>
              </a:r>
            </a:p>
          </p:txBody>
        </p:sp>
        <p:pic>
          <p:nvPicPr>
            <p:cNvPr id="78131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64"/>
            <a:stretch>
              <a:fillRect/>
            </a:stretch>
          </p:blipFill>
          <p:spPr bwMode="auto">
            <a:xfrm>
              <a:off x="4896" y="0"/>
              <a:ext cx="708" cy="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1318" name="Group 6"/>
          <p:cNvGrpSpPr>
            <a:grpSpLocks/>
          </p:cNvGrpSpPr>
          <p:nvPr/>
        </p:nvGrpSpPr>
        <p:grpSpPr bwMode="auto">
          <a:xfrm>
            <a:off x="217488" y="55563"/>
            <a:ext cx="4498975" cy="914400"/>
            <a:chOff x="137" y="0"/>
            <a:chExt cx="2834" cy="576"/>
          </a:xfrm>
        </p:grpSpPr>
        <p:sp>
          <p:nvSpPr>
            <p:cNvPr id="781319" name="Rectangle 7"/>
            <p:cNvSpPr>
              <a:spLocks noChangeArrowheads="1"/>
            </p:cNvSpPr>
            <p:nvPr/>
          </p:nvSpPr>
          <p:spPr bwMode="auto">
            <a:xfrm>
              <a:off x="699" y="104"/>
              <a:ext cx="2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800" baseline="0">
                  <a:ea typeface="Arial Unicode MS" pitchFamily="34" charset="-128"/>
                  <a:cs typeface="Arial Unicode MS" pitchFamily="34" charset="-128"/>
                </a:rPr>
                <a:t>A.P. Alexandrov </a:t>
              </a:r>
              <a:r>
                <a:rPr lang="en-GB" sz="1800" baseline="0"/>
                <a:t>Research</a:t>
              </a:r>
              <a:r>
                <a:rPr lang="en-US" sz="1800" baseline="0"/>
                <a:t> </a:t>
              </a:r>
              <a:r>
                <a:rPr lang="en-GB" sz="1800" baseline="0"/>
                <a:t>Institute</a:t>
              </a:r>
              <a:r>
                <a:rPr lang="en-US" sz="1800" baseline="0"/>
                <a:t> of Technology</a:t>
              </a:r>
              <a:endParaRPr lang="en-GB" sz="1800" baseline="0"/>
            </a:p>
          </p:txBody>
        </p:sp>
        <p:graphicFrame>
          <p:nvGraphicFramePr>
            <p:cNvPr id="781320" name="Object 8"/>
            <p:cNvGraphicFramePr>
              <a:graphicFrameLocks noChangeAspect="1"/>
            </p:cNvGraphicFramePr>
            <p:nvPr/>
          </p:nvGraphicFramePr>
          <p:xfrm>
            <a:off x="137" y="0"/>
            <a:ext cx="51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1322" name="CorelDRAW" r:id="rId5" imgW="515520" imgH="574200" progId="CorelDraw.Graphic.7">
                    <p:embed/>
                  </p:oleObj>
                </mc:Choice>
                <mc:Fallback>
                  <p:oleObj name="CorelDRAW" r:id="rId5" imgW="515520" imgH="574200" progId="CorelDraw.Graphic.7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" y="0"/>
                          <a:ext cx="51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1321" name="Rectangle 9"/>
          <p:cNvSpPr>
            <a:spLocks noChangeArrowheads="1"/>
          </p:cNvSpPr>
          <p:nvPr/>
        </p:nvSpPr>
        <p:spPr bwMode="auto">
          <a:xfrm>
            <a:off x="552450" y="4281488"/>
            <a:ext cx="750887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/>
            <a:r>
              <a:rPr lang="en-GB" sz="2000" baseline="0"/>
              <a:t>Presented by S. Bechta </a:t>
            </a:r>
          </a:p>
          <a:p>
            <a:pPr marL="342900" indent="-342900"/>
            <a:r>
              <a:rPr lang="en-US" sz="2000" baseline="0"/>
              <a:t>17</a:t>
            </a:r>
            <a:r>
              <a:rPr lang="en-US" sz="2000" baseline="30000"/>
              <a:t>th</a:t>
            </a:r>
            <a:r>
              <a:rPr lang="en-US" sz="2000" baseline="0"/>
              <a:t> CEG-SAM meeting</a:t>
            </a:r>
          </a:p>
          <a:p>
            <a:pPr marL="342900" indent="-342900"/>
            <a:r>
              <a:rPr lang="en-US" sz="2000" baseline="0">
                <a:solidFill>
                  <a:srgbClr val="000000"/>
                </a:solidFill>
              </a:rPr>
              <a:t>Madrid, Spain</a:t>
            </a:r>
          </a:p>
          <a:p>
            <a:pPr marL="342900" indent="-342900"/>
            <a:r>
              <a:rPr lang="en-US" sz="2000" baseline="0">
                <a:solidFill>
                  <a:srgbClr val="000000"/>
                </a:solidFill>
              </a:rPr>
              <a:t>March 29-31, 2010</a:t>
            </a:r>
            <a:endParaRPr lang="en-GB" sz="2000" baseline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C02A2523-D3EB-4EFD-8F37-64A7B463DD6D}" type="slidenum">
              <a:rPr lang="en-GB"/>
              <a:pPr/>
              <a:t>10</a:t>
            </a:fld>
            <a:endParaRPr lang="en-GB"/>
          </a:p>
        </p:txBody>
      </p:sp>
      <p:sp>
        <p:nvSpPr>
          <p:cNvPr id="799746" name="Rectangle 2"/>
          <p:cNvSpPr>
            <a:spLocks noChangeArrowheads="1"/>
          </p:cNvSpPr>
          <p:nvPr/>
        </p:nvSpPr>
        <p:spPr bwMode="auto">
          <a:xfrm>
            <a:off x="0" y="0"/>
            <a:ext cx="93614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UO</a:t>
            </a:r>
            <a:r>
              <a:rPr lang="en-US" sz="3200">
                <a:solidFill>
                  <a:srgbClr val="000099"/>
                </a:solidFill>
              </a:rPr>
              <a:t>2</a:t>
            </a:r>
            <a:r>
              <a:rPr lang="en-US" sz="3200" baseline="0">
                <a:solidFill>
                  <a:srgbClr val="000099"/>
                </a:solidFill>
              </a:rPr>
              <a:t>-SiO</a:t>
            </a:r>
            <a:r>
              <a:rPr lang="en-US" sz="3200">
                <a:solidFill>
                  <a:srgbClr val="000099"/>
                </a:solidFill>
              </a:rPr>
              <a:t>2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 baseline="0">
                <a:solidFill>
                  <a:srgbClr val="000099"/>
                </a:solidFill>
              </a:rPr>
              <a:t>PRS9 test results (2)</a:t>
            </a:r>
            <a:endParaRPr lang="ru-RU" sz="3200" baseline="0">
              <a:solidFill>
                <a:srgbClr val="000099"/>
              </a:solidFill>
            </a:endParaRPr>
          </a:p>
        </p:txBody>
      </p:sp>
      <p:sp>
        <p:nvSpPr>
          <p:cNvPr id="799747" name="Text Box 3"/>
          <p:cNvSpPr txBox="1">
            <a:spLocks noChangeArrowheads="1"/>
          </p:cNvSpPr>
          <p:nvPr/>
        </p:nvSpPr>
        <p:spPr bwMode="auto">
          <a:xfrm>
            <a:off x="762000" y="660400"/>
            <a:ext cx="3689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aseline="0">
                <a:solidFill>
                  <a:srgbClr val="993300"/>
                </a:solidFill>
                <a:latin typeface="Arial" pitchFamily="34" charset="0"/>
              </a:rPr>
              <a:t> SEM/EDX of a melt sample</a:t>
            </a:r>
            <a:endParaRPr lang="ru-RU" sz="2000" baseline="0">
              <a:solidFill>
                <a:srgbClr val="993300"/>
              </a:solidFill>
              <a:latin typeface="Arial" pitchFamily="34" charset="0"/>
            </a:endParaRPr>
          </a:p>
        </p:txBody>
      </p:sp>
      <p:graphicFrame>
        <p:nvGraphicFramePr>
          <p:cNvPr id="799792" name="Group 48"/>
          <p:cNvGraphicFramePr>
            <a:graphicFrameLocks noGrp="1"/>
          </p:cNvGraphicFramePr>
          <p:nvPr/>
        </p:nvGraphicFramePr>
        <p:xfrm>
          <a:off x="588963" y="3827463"/>
          <a:ext cx="2344737" cy="1663700"/>
        </p:xfrm>
        <a:graphic>
          <a:graphicData uri="http://schemas.openxmlformats.org/drawingml/2006/table">
            <a:tbl>
              <a:tblPr/>
              <a:tblGrid>
                <a:gridCol w="960437"/>
                <a:gridCol w="758825"/>
                <a:gridCol w="625475"/>
              </a:tblGrid>
              <a:tr h="415925"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Sample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EDX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ChA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mol.%UO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№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73.1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76.7</a:t>
                      </a: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№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70.2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77.0</a:t>
                      </a: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769" name="Text Box 25"/>
          <p:cNvSpPr txBox="1">
            <a:spLocks noChangeArrowheads="1"/>
          </p:cNvSpPr>
          <p:nvPr/>
        </p:nvSpPr>
        <p:spPr bwMode="auto">
          <a:xfrm>
            <a:off x="6070600" y="1873250"/>
            <a:ext cx="3216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 baseline="0">
                <a:latin typeface="Arial" pitchFamily="34" charset="0"/>
              </a:rPr>
              <a:t>Dendritic microstructure</a:t>
            </a:r>
            <a:endParaRPr lang="ru-RU" sz="1800" baseline="0">
              <a:latin typeface="Arial" pitchFamily="34" charset="0"/>
            </a:endParaRPr>
          </a:p>
        </p:txBody>
      </p:sp>
      <p:sp>
        <p:nvSpPr>
          <p:cNvPr id="799770" name="Text Box 26"/>
          <p:cNvSpPr txBox="1">
            <a:spLocks noChangeArrowheads="1"/>
          </p:cNvSpPr>
          <p:nvPr/>
        </p:nvSpPr>
        <p:spPr bwMode="auto">
          <a:xfrm>
            <a:off x="3270250" y="4083050"/>
            <a:ext cx="5194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just">
              <a:spcBef>
                <a:spcPct val="50000"/>
              </a:spcBef>
              <a:buFont typeface="Wingdings" pitchFamily="2" charset="2"/>
              <a:buNone/>
            </a:pPr>
            <a:endParaRPr lang="ru-RU" sz="1400" baseline="0">
              <a:solidFill>
                <a:srgbClr val="FF0000"/>
              </a:solidFill>
              <a:latin typeface="Arial" pitchFamily="34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 baseline="0">
                <a:latin typeface="Arial" pitchFamily="34" charset="0"/>
              </a:rPr>
              <a:t>The discrepancies between the EDX and</a:t>
            </a:r>
            <a:br>
              <a:rPr lang="en-US" sz="1800" baseline="0">
                <a:latin typeface="Arial" pitchFamily="34" charset="0"/>
              </a:rPr>
            </a:br>
            <a:r>
              <a:rPr lang="en-US" sz="1800" baseline="0">
                <a:latin typeface="Arial" pitchFamily="34" charset="0"/>
              </a:rPr>
              <a:t>   ChA results are being investigated</a:t>
            </a:r>
            <a:endParaRPr lang="ru-RU" sz="1800" baseline="0">
              <a:latin typeface="Arial" pitchFamily="34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endParaRPr lang="ru-RU" sz="1400" baseline="0">
              <a:latin typeface="Arial" pitchFamily="34" charset="0"/>
            </a:endParaRPr>
          </a:p>
        </p:txBody>
      </p:sp>
      <p:grpSp>
        <p:nvGrpSpPr>
          <p:cNvPr id="799771" name="Group 27"/>
          <p:cNvGrpSpPr>
            <a:grpSpLocks/>
          </p:cNvGrpSpPr>
          <p:nvPr/>
        </p:nvGrpSpPr>
        <p:grpSpPr bwMode="auto">
          <a:xfrm>
            <a:off x="354013" y="1109663"/>
            <a:ext cx="5984875" cy="2462212"/>
            <a:chOff x="223" y="699"/>
            <a:chExt cx="3770" cy="1551"/>
          </a:xfrm>
        </p:grpSpPr>
        <p:pic>
          <p:nvPicPr>
            <p:cNvPr id="799772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06" b="2733"/>
            <a:stretch>
              <a:fillRect/>
            </a:stretch>
          </p:blipFill>
          <p:spPr bwMode="auto">
            <a:xfrm>
              <a:off x="1236" y="709"/>
              <a:ext cx="2637" cy="1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99773" name="Group 29"/>
            <p:cNvGrpSpPr>
              <a:grpSpLocks/>
            </p:cNvGrpSpPr>
            <p:nvPr/>
          </p:nvGrpSpPr>
          <p:grpSpPr bwMode="auto">
            <a:xfrm>
              <a:off x="223" y="946"/>
              <a:ext cx="122" cy="748"/>
              <a:chOff x="2528" y="0"/>
              <a:chExt cx="240" cy="1472"/>
            </a:xfrm>
          </p:grpSpPr>
          <p:sp>
            <p:nvSpPr>
              <p:cNvPr id="799774" name="AutoShape 30"/>
              <p:cNvSpPr>
                <a:spLocks noChangeArrowheads="1"/>
              </p:cNvSpPr>
              <p:nvPr/>
            </p:nvSpPr>
            <p:spPr bwMode="auto">
              <a:xfrm>
                <a:off x="2599" y="0"/>
                <a:ext cx="95" cy="1248"/>
              </a:xfrm>
              <a:prstGeom prst="can">
                <a:avLst>
                  <a:gd name="adj" fmla="val 105277"/>
                </a:avLst>
              </a:prstGeom>
              <a:solidFill>
                <a:srgbClr val="9933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9775" name="Freeform 31" descr="s3f1"/>
              <p:cNvSpPr>
                <a:spLocks/>
              </p:cNvSpPr>
              <p:nvPr/>
            </p:nvSpPr>
            <p:spPr bwMode="auto">
              <a:xfrm>
                <a:off x="2528" y="628"/>
                <a:ext cx="240" cy="844"/>
              </a:xfrm>
              <a:custGeom>
                <a:avLst/>
                <a:gdLst>
                  <a:gd name="T0" fmla="*/ 64 w 240"/>
                  <a:gd name="T1" fmla="*/ 152 h 844"/>
                  <a:gd name="T2" fmla="*/ 40 w 240"/>
                  <a:gd name="T3" fmla="*/ 464 h 844"/>
                  <a:gd name="T4" fmla="*/ 52 w 240"/>
                  <a:gd name="T5" fmla="*/ 612 h 844"/>
                  <a:gd name="T6" fmla="*/ 72 w 240"/>
                  <a:gd name="T7" fmla="*/ 616 h 844"/>
                  <a:gd name="T8" fmla="*/ 120 w 240"/>
                  <a:gd name="T9" fmla="*/ 832 h 844"/>
                  <a:gd name="T10" fmla="*/ 108 w 240"/>
                  <a:gd name="T11" fmla="*/ 660 h 844"/>
                  <a:gd name="T12" fmla="*/ 124 w 240"/>
                  <a:gd name="T13" fmla="*/ 624 h 844"/>
                  <a:gd name="T14" fmla="*/ 140 w 240"/>
                  <a:gd name="T15" fmla="*/ 600 h 844"/>
                  <a:gd name="T16" fmla="*/ 160 w 240"/>
                  <a:gd name="T17" fmla="*/ 392 h 844"/>
                  <a:gd name="T18" fmla="*/ 132 w 240"/>
                  <a:gd name="T19" fmla="*/ 308 h 844"/>
                  <a:gd name="T20" fmla="*/ 144 w 240"/>
                  <a:gd name="T21" fmla="*/ 252 h 844"/>
                  <a:gd name="T22" fmla="*/ 132 w 240"/>
                  <a:gd name="T23" fmla="*/ 128 h 844"/>
                  <a:gd name="T24" fmla="*/ 68 w 240"/>
                  <a:gd name="T25" fmla="*/ 28 h 844"/>
                  <a:gd name="T26" fmla="*/ 64 w 240"/>
                  <a:gd name="T27" fmla="*/ 152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844">
                    <a:moveTo>
                      <a:pt x="64" y="152"/>
                    </a:moveTo>
                    <a:cubicBezTo>
                      <a:pt x="64" y="158"/>
                      <a:pt x="68" y="421"/>
                      <a:pt x="40" y="464"/>
                    </a:cubicBezTo>
                    <a:cubicBezTo>
                      <a:pt x="43" y="498"/>
                      <a:pt x="47" y="593"/>
                      <a:pt x="52" y="612"/>
                    </a:cubicBezTo>
                    <a:cubicBezTo>
                      <a:pt x="54" y="619"/>
                      <a:pt x="65" y="615"/>
                      <a:pt x="72" y="616"/>
                    </a:cubicBezTo>
                    <a:cubicBezTo>
                      <a:pt x="83" y="653"/>
                      <a:pt x="0" y="844"/>
                      <a:pt x="120" y="832"/>
                    </a:cubicBezTo>
                    <a:cubicBezTo>
                      <a:pt x="240" y="820"/>
                      <a:pt x="107" y="695"/>
                      <a:pt x="108" y="660"/>
                    </a:cubicBezTo>
                    <a:cubicBezTo>
                      <a:pt x="116" y="605"/>
                      <a:pt x="103" y="649"/>
                      <a:pt x="124" y="624"/>
                    </a:cubicBezTo>
                    <a:cubicBezTo>
                      <a:pt x="130" y="617"/>
                      <a:pt x="140" y="600"/>
                      <a:pt x="140" y="600"/>
                    </a:cubicBezTo>
                    <a:cubicBezTo>
                      <a:pt x="148" y="395"/>
                      <a:pt x="92" y="437"/>
                      <a:pt x="160" y="392"/>
                    </a:cubicBezTo>
                    <a:cubicBezTo>
                      <a:pt x="156" y="335"/>
                      <a:pt x="168" y="332"/>
                      <a:pt x="132" y="308"/>
                    </a:cubicBezTo>
                    <a:cubicBezTo>
                      <a:pt x="118" y="287"/>
                      <a:pt x="119" y="269"/>
                      <a:pt x="144" y="252"/>
                    </a:cubicBezTo>
                    <a:cubicBezTo>
                      <a:pt x="156" y="217"/>
                      <a:pt x="182" y="145"/>
                      <a:pt x="132" y="128"/>
                    </a:cubicBezTo>
                    <a:cubicBezTo>
                      <a:pt x="110" y="129"/>
                      <a:pt x="77" y="0"/>
                      <a:pt x="68" y="28"/>
                    </a:cubicBezTo>
                    <a:cubicBezTo>
                      <a:pt x="72" y="29"/>
                      <a:pt x="64" y="152"/>
                      <a:pt x="64" y="152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stretch>
                  <a:fillRect r="-199951"/>
                </a:stretch>
              </a:blipFill>
              <a:ln w="158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99776" name="Freeform 32"/>
            <p:cNvSpPr>
              <a:spLocks/>
            </p:cNvSpPr>
            <p:nvPr/>
          </p:nvSpPr>
          <p:spPr bwMode="auto">
            <a:xfrm>
              <a:off x="307" y="699"/>
              <a:ext cx="942" cy="1292"/>
            </a:xfrm>
            <a:custGeom>
              <a:avLst/>
              <a:gdLst>
                <a:gd name="T0" fmla="*/ 0 w 803"/>
                <a:gd name="T1" fmla="*/ 666 h 1125"/>
                <a:gd name="T2" fmla="*/ 0 w 803"/>
                <a:gd name="T3" fmla="*/ 766 h 1125"/>
                <a:gd name="T4" fmla="*/ 803 w 803"/>
                <a:gd name="T5" fmla="*/ 1125 h 1125"/>
                <a:gd name="T6" fmla="*/ 803 w 803"/>
                <a:gd name="T7" fmla="*/ 0 h 1125"/>
                <a:gd name="T8" fmla="*/ 0 w 803"/>
                <a:gd name="T9" fmla="*/ 666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1125">
                  <a:moveTo>
                    <a:pt x="0" y="666"/>
                  </a:moveTo>
                  <a:lnTo>
                    <a:pt x="0" y="766"/>
                  </a:lnTo>
                  <a:lnTo>
                    <a:pt x="803" y="1125"/>
                  </a:lnTo>
                  <a:lnTo>
                    <a:pt x="803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FFFF">
                <a:alpha val="23000"/>
              </a:srgbClr>
            </a:solidFill>
            <a:ln w="19050" cap="flat" cmpd="sng">
              <a:solidFill>
                <a:srgbClr val="99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/>
            <a:lstStyle/>
            <a:p>
              <a:endParaRPr lang="de-DE"/>
            </a:p>
          </p:txBody>
        </p:sp>
        <p:sp>
          <p:nvSpPr>
            <p:cNvPr id="799777" name="Rectangle 33"/>
            <p:cNvSpPr>
              <a:spLocks noChangeArrowheads="1"/>
            </p:cNvSpPr>
            <p:nvPr/>
          </p:nvSpPr>
          <p:spPr bwMode="auto">
            <a:xfrm>
              <a:off x="421" y="1349"/>
              <a:ext cx="77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8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1400" baseline="0">
                  <a:solidFill>
                    <a:srgbClr val="990033"/>
                  </a:solidFill>
                  <a:latin typeface="Arial Unicode MS" pitchFamily="34" charset="-128"/>
                </a:rPr>
                <a:t>Quenched </a:t>
              </a:r>
            </a:p>
            <a:p>
              <a:pPr algn="ctr">
                <a:lnSpc>
                  <a:spcPct val="60000"/>
                </a:lnSpc>
              </a:pPr>
              <a:r>
                <a:rPr lang="en-US" sz="1400" baseline="0">
                  <a:solidFill>
                    <a:srgbClr val="990033"/>
                  </a:solidFill>
                  <a:latin typeface="Arial Unicode MS" pitchFamily="34" charset="-128"/>
                </a:rPr>
                <a:t>sample</a:t>
              </a:r>
              <a:r>
                <a:rPr lang="en-US" sz="2000" baseline="0">
                  <a:solidFill>
                    <a:srgbClr val="990033"/>
                  </a:solidFill>
                  <a:latin typeface="Arial Unicode MS" pitchFamily="34" charset="-128"/>
                </a:rPr>
                <a:t> </a:t>
              </a:r>
              <a:endParaRPr lang="ru-RU" sz="2000">
                <a:solidFill>
                  <a:srgbClr val="990033"/>
                </a:solidFill>
                <a:latin typeface="Arial Unicode MS" pitchFamily="34" charset="-128"/>
              </a:endParaRPr>
            </a:p>
          </p:txBody>
        </p:sp>
        <p:sp>
          <p:nvSpPr>
            <p:cNvPr id="799778" name="Text Box 34"/>
            <p:cNvSpPr txBox="1">
              <a:spLocks noChangeArrowheads="1"/>
            </p:cNvSpPr>
            <p:nvPr/>
          </p:nvSpPr>
          <p:spPr bwMode="auto">
            <a:xfrm>
              <a:off x="2125" y="2077"/>
              <a:ext cx="4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aseline="0">
                  <a:latin typeface="Arial" pitchFamily="34" charset="0"/>
                </a:rPr>
                <a:t>200</a:t>
              </a:r>
              <a:r>
                <a:rPr lang="en-US" sz="1200" baseline="0">
                  <a:latin typeface="Arial" pitchFamily="34" charset="0"/>
                  <a:cs typeface="Arial" pitchFamily="34" charset="0"/>
                </a:rPr>
                <a:t>µm</a:t>
              </a:r>
            </a:p>
          </p:txBody>
        </p:sp>
        <p:grpSp>
          <p:nvGrpSpPr>
            <p:cNvPr id="799779" name="Group 35"/>
            <p:cNvGrpSpPr>
              <a:grpSpLocks/>
            </p:cNvGrpSpPr>
            <p:nvPr/>
          </p:nvGrpSpPr>
          <p:grpSpPr bwMode="auto">
            <a:xfrm>
              <a:off x="2174" y="2023"/>
              <a:ext cx="311" cy="105"/>
              <a:chOff x="2316" y="2385"/>
              <a:chExt cx="294" cy="99"/>
            </a:xfrm>
          </p:grpSpPr>
          <p:sp>
            <p:nvSpPr>
              <p:cNvPr id="799780" name="Line 36"/>
              <p:cNvSpPr>
                <a:spLocks noChangeShapeType="1"/>
              </p:cNvSpPr>
              <p:nvPr/>
            </p:nvSpPr>
            <p:spPr bwMode="auto">
              <a:xfrm>
                <a:off x="2316" y="2430"/>
                <a:ext cx="294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9781" name="Line 37"/>
              <p:cNvSpPr>
                <a:spLocks noChangeShapeType="1"/>
              </p:cNvSpPr>
              <p:nvPr/>
            </p:nvSpPr>
            <p:spPr bwMode="auto">
              <a:xfrm>
                <a:off x="2316" y="238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9782" name="Line 38"/>
              <p:cNvSpPr>
                <a:spLocks noChangeShapeType="1"/>
              </p:cNvSpPr>
              <p:nvPr/>
            </p:nvSpPr>
            <p:spPr bwMode="auto">
              <a:xfrm>
                <a:off x="2607" y="2385"/>
                <a:ext cx="0" cy="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99783" name="Group 39"/>
            <p:cNvGrpSpPr>
              <a:grpSpLocks/>
            </p:cNvGrpSpPr>
            <p:nvPr/>
          </p:nvGrpSpPr>
          <p:grpSpPr bwMode="auto">
            <a:xfrm>
              <a:off x="3512" y="2032"/>
              <a:ext cx="311" cy="105"/>
              <a:chOff x="2316" y="2385"/>
              <a:chExt cx="294" cy="99"/>
            </a:xfrm>
          </p:grpSpPr>
          <p:sp>
            <p:nvSpPr>
              <p:cNvPr id="799784" name="Line 40"/>
              <p:cNvSpPr>
                <a:spLocks noChangeShapeType="1"/>
              </p:cNvSpPr>
              <p:nvPr/>
            </p:nvSpPr>
            <p:spPr bwMode="auto">
              <a:xfrm>
                <a:off x="2316" y="2430"/>
                <a:ext cx="294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9785" name="Line 41"/>
              <p:cNvSpPr>
                <a:spLocks noChangeShapeType="1"/>
              </p:cNvSpPr>
              <p:nvPr/>
            </p:nvSpPr>
            <p:spPr bwMode="auto">
              <a:xfrm>
                <a:off x="2316" y="238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9786" name="Line 42"/>
              <p:cNvSpPr>
                <a:spLocks noChangeShapeType="1"/>
              </p:cNvSpPr>
              <p:nvPr/>
            </p:nvSpPr>
            <p:spPr bwMode="auto">
              <a:xfrm>
                <a:off x="2607" y="2385"/>
                <a:ext cx="0" cy="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99787" name="Text Box 43"/>
            <p:cNvSpPr txBox="1">
              <a:spLocks noChangeArrowheads="1"/>
            </p:cNvSpPr>
            <p:nvPr/>
          </p:nvSpPr>
          <p:spPr bwMode="auto">
            <a:xfrm>
              <a:off x="3495" y="2042"/>
              <a:ext cx="4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aseline="0">
                  <a:latin typeface="Arial" pitchFamily="34" charset="0"/>
                </a:rPr>
                <a:t>20</a:t>
              </a:r>
              <a:r>
                <a:rPr lang="en-US" sz="1200" baseline="0">
                  <a:latin typeface="Arial" pitchFamily="34" charset="0"/>
                  <a:cs typeface="Arial" pitchFamily="34" charset="0"/>
                </a:rPr>
                <a:t>µm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00711E13-84EA-4F1E-B049-77E1A1DEA227}" type="slidenum">
              <a:rPr lang="en-GB"/>
              <a:pPr/>
              <a:t>11</a:t>
            </a:fld>
            <a:endParaRPr lang="en-GB"/>
          </a:p>
        </p:txBody>
      </p:sp>
      <p:sp>
        <p:nvSpPr>
          <p:cNvPr id="801794" name="Rectangle 2"/>
          <p:cNvSpPr>
            <a:spLocks noChangeArrowheads="1"/>
          </p:cNvSpPr>
          <p:nvPr/>
        </p:nvSpPr>
        <p:spPr bwMode="auto">
          <a:xfrm>
            <a:off x="-65088" y="-15875"/>
            <a:ext cx="93614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UO</a:t>
            </a:r>
            <a:r>
              <a:rPr lang="en-US" sz="3200">
                <a:solidFill>
                  <a:srgbClr val="000099"/>
                </a:solidFill>
              </a:rPr>
              <a:t>2</a:t>
            </a:r>
            <a:r>
              <a:rPr lang="en-US" sz="3200" baseline="0">
                <a:solidFill>
                  <a:srgbClr val="000099"/>
                </a:solidFill>
              </a:rPr>
              <a:t>-SiO</a:t>
            </a:r>
            <a:r>
              <a:rPr lang="en-US" sz="3200">
                <a:solidFill>
                  <a:srgbClr val="000099"/>
                </a:solidFill>
              </a:rPr>
              <a:t>2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 baseline="0">
                <a:solidFill>
                  <a:srgbClr val="000099"/>
                </a:solidFill>
              </a:rPr>
              <a:t>GPRS </a:t>
            </a:r>
            <a:r>
              <a:rPr lang="ru-RU" sz="3200" baseline="0">
                <a:solidFill>
                  <a:srgbClr val="000099"/>
                </a:solidFill>
              </a:rPr>
              <a:t>1</a:t>
            </a:r>
            <a:r>
              <a:rPr lang="en-US" sz="3200" baseline="0">
                <a:solidFill>
                  <a:srgbClr val="000099"/>
                </a:solidFill>
              </a:rPr>
              <a:t>9-2</a:t>
            </a:r>
            <a:r>
              <a:rPr lang="ru-RU" sz="3200" baseline="0">
                <a:solidFill>
                  <a:srgbClr val="000099"/>
                </a:solidFill>
              </a:rPr>
              <a:t>8</a:t>
            </a:r>
            <a:r>
              <a:rPr lang="en-US" sz="3200" baseline="0">
                <a:solidFill>
                  <a:srgbClr val="000099"/>
                </a:solidFill>
              </a:rPr>
              <a:t>,32 test results</a:t>
            </a:r>
            <a:endParaRPr lang="ru-RU" sz="3200" baseline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1795" name="Rectangle 3"/>
          <p:cNvSpPr>
            <a:spLocks noChangeArrowheads="1"/>
          </p:cNvSpPr>
          <p:nvPr/>
        </p:nvSpPr>
        <p:spPr bwMode="auto">
          <a:xfrm>
            <a:off x="223838" y="285750"/>
            <a:ext cx="56626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baseline="0">
                <a:solidFill>
                  <a:srgbClr val="993300"/>
                </a:solidFill>
                <a:cs typeface="Times New Roman" pitchFamily="18" charset="0"/>
              </a:rPr>
              <a:t>Experimental objectives</a:t>
            </a:r>
            <a:endParaRPr lang="ru-RU" sz="2000" baseline="0">
              <a:solidFill>
                <a:srgbClr val="993300"/>
              </a:solidFill>
            </a:endParaRPr>
          </a:p>
        </p:txBody>
      </p:sp>
      <p:sp>
        <p:nvSpPr>
          <p:cNvPr id="801796" name="Rectangle 4"/>
          <p:cNvSpPr>
            <a:spLocks noChangeArrowheads="1"/>
          </p:cNvSpPr>
          <p:nvPr/>
        </p:nvSpPr>
        <p:spPr bwMode="auto">
          <a:xfrm>
            <a:off x="277813" y="1430338"/>
            <a:ext cx="886618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aseline="0">
                <a:solidFill>
                  <a:srgbClr val="993300"/>
                </a:solidFill>
              </a:rPr>
              <a:t> Annealing, melting and quenching in the Galakhov microfurnace</a:t>
            </a:r>
            <a:endParaRPr lang="ru-RU" sz="2000" baseline="0">
              <a:solidFill>
                <a:srgbClr val="FF0000"/>
              </a:solidFill>
            </a:endParaRPr>
          </a:p>
        </p:txBody>
      </p:sp>
      <p:sp>
        <p:nvSpPr>
          <p:cNvPr id="801797" name="Rectangle 5"/>
          <p:cNvSpPr>
            <a:spLocks noChangeArrowheads="1"/>
          </p:cNvSpPr>
          <p:nvPr/>
        </p:nvSpPr>
        <p:spPr bwMode="auto">
          <a:xfrm>
            <a:off x="900113" y="5732463"/>
            <a:ext cx="7875587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baseline="0"/>
              <a:t>UO</a:t>
            </a:r>
            <a:r>
              <a:rPr lang="en-GB" sz="1600"/>
              <a:t>2</a:t>
            </a:r>
            <a:r>
              <a:rPr lang="en-GB" sz="1600" baseline="0"/>
              <a:t> of &gt;99.0</a:t>
            </a:r>
            <a:r>
              <a:rPr lang="ru-RU" sz="1600" baseline="0"/>
              <a:t> </a:t>
            </a:r>
            <a:r>
              <a:rPr lang="en-US" sz="1600" baseline="0"/>
              <a:t>% purity</a:t>
            </a:r>
            <a:r>
              <a:rPr lang="ru-RU" sz="1600" baseline="0"/>
              <a:t>, </a:t>
            </a:r>
            <a:r>
              <a:rPr lang="en-US" sz="1600" baseline="0"/>
              <a:t>SiO</a:t>
            </a:r>
            <a:r>
              <a:rPr lang="en-US" sz="1600"/>
              <a:t>2</a:t>
            </a:r>
            <a:r>
              <a:rPr lang="en-US" sz="1600" baseline="0"/>
              <a:t> of 99.99% purity, charge mass </a:t>
            </a:r>
            <a:r>
              <a:rPr lang="en-US" sz="1600" baseline="0">
                <a:cs typeface="Arial" pitchFamily="34" charset="0"/>
              </a:rPr>
              <a:t>–</a:t>
            </a:r>
            <a:r>
              <a:rPr lang="en-US" sz="1600" baseline="0"/>
              <a:t> 150 mg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baseline="0"/>
              <a:t>SEM/EDX in progress but some results are already available</a:t>
            </a:r>
          </a:p>
        </p:txBody>
      </p:sp>
      <p:sp>
        <p:nvSpPr>
          <p:cNvPr id="801798" name="Rectangle 6"/>
          <p:cNvSpPr>
            <a:spLocks noChangeArrowheads="1"/>
          </p:cNvSpPr>
          <p:nvPr/>
        </p:nvSpPr>
        <p:spPr bwMode="auto">
          <a:xfrm>
            <a:off x="506413" y="796925"/>
            <a:ext cx="7748587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baseline="0"/>
              <a:t>Determination of the critical point of MG cupola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baseline="0"/>
              <a:t>Determination of the liquidus point by the lever rule</a:t>
            </a:r>
          </a:p>
        </p:txBody>
      </p:sp>
      <p:graphicFrame>
        <p:nvGraphicFramePr>
          <p:cNvPr id="801853" name="Group 61"/>
          <p:cNvGraphicFramePr>
            <a:graphicFrameLocks noGrp="1"/>
          </p:cNvGraphicFramePr>
          <p:nvPr/>
        </p:nvGraphicFramePr>
        <p:xfrm>
          <a:off x="1239838" y="1887538"/>
          <a:ext cx="7078662" cy="3660775"/>
        </p:xfrm>
        <a:graphic>
          <a:graphicData uri="http://schemas.openxmlformats.org/drawingml/2006/table">
            <a:tbl>
              <a:tblPr/>
              <a:tblGrid>
                <a:gridCol w="1223962"/>
                <a:gridCol w="1892300"/>
                <a:gridCol w="1716088"/>
                <a:gridCol w="2246312"/>
              </a:tblGrid>
              <a:tr h="2936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Test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 content, mol%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Quenching T,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С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Exposure time, min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GPRS19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70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2200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GPRS20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GPRS21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GPRS22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40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GPRS23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70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2300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GPRS24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GPRS25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19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2175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GPRS26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2300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GPRS27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19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2160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GPRS28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40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2300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GPRS32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19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 Cyr" pitchFamily="34" charset="0"/>
                          <a:cs typeface="Times New Roman" pitchFamily="18" charset="0"/>
                        </a:rPr>
                        <a:t>2130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 Cyr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ECEB1005-6D68-4C50-BE32-3930690ED992}" type="slidenum">
              <a:rPr lang="en-GB"/>
              <a:pPr/>
              <a:t>12</a:t>
            </a:fld>
            <a:endParaRPr lang="en-GB"/>
          </a:p>
        </p:txBody>
      </p:sp>
      <p:grpSp>
        <p:nvGrpSpPr>
          <p:cNvPr id="803842" name="Group 2"/>
          <p:cNvGrpSpPr>
            <a:grpSpLocks/>
          </p:cNvGrpSpPr>
          <p:nvPr/>
        </p:nvGrpSpPr>
        <p:grpSpPr bwMode="auto">
          <a:xfrm>
            <a:off x="587375" y="1779588"/>
            <a:ext cx="8280400" cy="3725862"/>
            <a:chOff x="370" y="1121"/>
            <a:chExt cx="5216" cy="2347"/>
          </a:xfrm>
        </p:grpSpPr>
        <p:pic>
          <p:nvPicPr>
            <p:cNvPr id="803843" name="Picture 34" descr="7-2`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" y="1205"/>
              <a:ext cx="1173" cy="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3844" name="Picture 35" descr="9-1`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" y="1195"/>
              <a:ext cx="1151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3845" name="Picture 36" descr="11-3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" y="1196"/>
              <a:ext cx="1146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Рисунок 89" descr="1.bmp"/>
            <p:cNvPicPr>
              <a:picLocks noChangeAspect="1"/>
            </p:cNvPicPr>
            <p:nvPr/>
          </p:nvPicPr>
          <p:blipFill>
            <a:blip r:embed="rId5" cstate="print">
              <a:lum bright="-10000" contrast="20000"/>
            </a:blip>
            <a:stretch>
              <a:fillRect/>
            </a:stretch>
          </p:blipFill>
          <p:spPr>
            <a:xfrm>
              <a:off x="384" y="1123"/>
              <a:ext cx="129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82" name="Picture 5" descr="1"/>
            <p:cNvPicPr>
              <a:picLocks noChangeAspect="1" noChangeArrowheads="1"/>
            </p:cNvPicPr>
            <p:nvPr/>
          </p:nvPicPr>
          <p:blipFill>
            <a:blip r:embed="rId6" cstate="print">
              <a:lum bright="-10000" contrast="-30000"/>
            </a:blip>
            <a:srcRect/>
            <a:stretch>
              <a:fillRect/>
            </a:stretch>
          </p:blipFill>
          <p:spPr bwMode="auto">
            <a:xfrm>
              <a:off x="374" y="2794"/>
              <a:ext cx="955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803848" name="Крест 86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" y="2909"/>
              <a:ext cx="331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Rectangle 2"/>
          <p:cNvSpPr>
            <a:spLocks noChangeArrowheads="1"/>
          </p:cNvSpPr>
          <p:nvPr/>
        </p:nvSpPr>
        <p:spPr bwMode="auto">
          <a:xfrm>
            <a:off x="-271463" y="-47625"/>
            <a:ext cx="97805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 baseline="0">
                <a:solidFill>
                  <a:srgbClr val="000099"/>
                </a:solidFill>
              </a:rPr>
              <a:t>Critical point experiments (GPRS 18, 25, 27, 32)</a:t>
            </a:r>
            <a:endParaRPr lang="ru-RU" sz="3200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03851" name="Rectangle 15"/>
          <p:cNvSpPr>
            <a:spLocks noChangeArrowheads="1"/>
          </p:cNvSpPr>
          <p:nvPr/>
        </p:nvSpPr>
        <p:spPr bwMode="auto">
          <a:xfrm>
            <a:off x="3201988" y="3757613"/>
            <a:ext cx="1363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 baseline="0">
                <a:solidFill>
                  <a:srgbClr val="000099"/>
                </a:solidFill>
              </a:rPr>
              <a:t>2</a:t>
            </a:r>
            <a:r>
              <a:rPr lang="en-US" sz="1800" baseline="0">
                <a:solidFill>
                  <a:srgbClr val="000099"/>
                </a:solidFill>
              </a:rPr>
              <a:t>175</a:t>
            </a:r>
            <a:r>
              <a:rPr lang="ru-RU" sz="1800" baseline="0">
                <a:solidFill>
                  <a:srgbClr val="000099"/>
                </a:solidFill>
              </a:rPr>
              <a:t> </a:t>
            </a:r>
            <a:r>
              <a:rPr lang="ru-RU" sz="1800" baseline="0">
                <a:solidFill>
                  <a:srgbClr val="000099"/>
                </a:solidFill>
                <a:sym typeface="Symbol" pitchFamily="18" charset="2"/>
              </a:rPr>
              <a:t>С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3852" name="Rectangle 15"/>
          <p:cNvSpPr>
            <a:spLocks noChangeArrowheads="1"/>
          </p:cNvSpPr>
          <p:nvPr/>
        </p:nvSpPr>
        <p:spPr bwMode="auto">
          <a:xfrm>
            <a:off x="577850" y="342900"/>
            <a:ext cx="81724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BZ" sz="2000" baseline="0">
                <a:solidFill>
                  <a:srgbClr val="993300"/>
                </a:solidFill>
              </a:rPr>
              <a:t>Small</a:t>
            </a:r>
            <a:r>
              <a:rPr lang="en-US" sz="2000" baseline="0">
                <a:solidFill>
                  <a:srgbClr val="993300"/>
                </a:solidFill>
              </a:rPr>
              <a:t> crucibles,</a:t>
            </a:r>
            <a:r>
              <a:rPr lang="ru-RU" baseline="0">
                <a:solidFill>
                  <a:srgbClr val="993300"/>
                </a:solidFill>
              </a:rPr>
              <a:t> </a:t>
            </a:r>
            <a:r>
              <a:rPr lang="en-US" sz="2000" baseline="0">
                <a:solidFill>
                  <a:srgbClr val="993300"/>
                </a:solidFill>
              </a:rPr>
              <a:t>10</a:t>
            </a:r>
            <a:r>
              <a:rPr lang="ru-RU" sz="2000" baseline="0">
                <a:solidFill>
                  <a:srgbClr val="993300"/>
                </a:solidFill>
              </a:rPr>
              <a:t> </a:t>
            </a:r>
            <a:r>
              <a:rPr lang="en-US" sz="2000" baseline="0">
                <a:solidFill>
                  <a:srgbClr val="993300"/>
                </a:solidFill>
              </a:rPr>
              <a:t>min. exposure</a:t>
            </a:r>
            <a:r>
              <a:rPr lang="ru-RU" sz="2000" baseline="0">
                <a:solidFill>
                  <a:srgbClr val="993300"/>
                </a:solidFill>
              </a:rPr>
              <a:t> </a:t>
            </a:r>
            <a:r>
              <a:rPr lang="en-US" sz="2000" baseline="0">
                <a:solidFill>
                  <a:srgbClr val="993300"/>
                </a:solidFill>
              </a:rPr>
              <a:t>in the critical point</a:t>
            </a:r>
            <a:r>
              <a:rPr lang="en-US" baseline="0">
                <a:solidFill>
                  <a:srgbClr val="993300"/>
                </a:solidFill>
              </a:rPr>
              <a:t> </a:t>
            </a:r>
            <a:r>
              <a:rPr lang="en-US" sz="2000" baseline="0">
                <a:solidFill>
                  <a:srgbClr val="993300"/>
                </a:solidFill>
              </a:rPr>
              <a:t>expected temperature range</a:t>
            </a:r>
            <a:r>
              <a:rPr lang="ru-RU" sz="2000" baseline="0">
                <a:solidFill>
                  <a:srgbClr val="993300"/>
                </a:solidFill>
              </a:rPr>
              <a:t>, </a:t>
            </a:r>
            <a:r>
              <a:rPr lang="en-US" sz="2000" baseline="0">
                <a:solidFill>
                  <a:srgbClr val="993300"/>
                </a:solidFill>
              </a:rPr>
              <a:t>quenching</a:t>
            </a:r>
            <a:endParaRPr lang="en-GB" sz="2000" baseline="0">
              <a:solidFill>
                <a:srgbClr val="993300"/>
              </a:solidFill>
            </a:endParaRPr>
          </a:p>
        </p:txBody>
      </p:sp>
      <p:sp>
        <p:nvSpPr>
          <p:cNvPr id="803853" name="Rectangle 15"/>
          <p:cNvSpPr>
            <a:spLocks noChangeArrowheads="1"/>
          </p:cNvSpPr>
          <p:nvPr/>
        </p:nvSpPr>
        <p:spPr bwMode="auto">
          <a:xfrm>
            <a:off x="0" y="1052513"/>
            <a:ext cx="8421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81</a:t>
            </a:r>
            <a:r>
              <a:rPr lang="ru-RU" sz="1800" baseline="0">
                <a:solidFill>
                  <a:srgbClr val="000099"/>
                </a:solidFill>
              </a:rPr>
              <a:t>.</a:t>
            </a:r>
            <a:r>
              <a:rPr lang="en-US" sz="1800" baseline="0">
                <a:solidFill>
                  <a:srgbClr val="000099"/>
                </a:solidFill>
              </a:rPr>
              <a:t>4</a:t>
            </a:r>
            <a:r>
              <a:rPr lang="ru-RU" sz="1800" baseline="0">
                <a:solidFill>
                  <a:srgbClr val="000099"/>
                </a:solidFill>
              </a:rPr>
              <a:t> </a:t>
            </a:r>
            <a:r>
              <a:rPr lang="en-US" sz="1800" baseline="0">
                <a:solidFill>
                  <a:srgbClr val="000099"/>
                </a:solidFill>
              </a:rPr>
              <a:t>mol</a:t>
            </a:r>
            <a:r>
              <a:rPr lang="ru-RU" sz="1800" baseline="0">
                <a:solidFill>
                  <a:srgbClr val="000099"/>
                </a:solidFill>
              </a:rPr>
              <a:t>.% </a:t>
            </a:r>
            <a:r>
              <a:rPr lang="en-US" sz="1800" baseline="0">
                <a:solidFill>
                  <a:srgbClr val="000099"/>
                </a:solidFill>
              </a:rPr>
              <a:t>SiO</a:t>
            </a:r>
            <a:r>
              <a:rPr lang="en-US" sz="1800">
                <a:solidFill>
                  <a:srgbClr val="000099"/>
                </a:solidFill>
              </a:rPr>
              <a:t>2</a:t>
            </a:r>
            <a:r>
              <a:rPr lang="en-US" sz="1800" baseline="0">
                <a:solidFill>
                  <a:srgbClr val="000099"/>
                </a:solidFill>
              </a:rPr>
              <a:t> by synthesis </a:t>
            </a:r>
            <a:r>
              <a:rPr lang="en-US" sz="1800" baseline="0"/>
              <a:t>(the composition is close to the axis passing through the cupola top</a:t>
            </a:r>
            <a:r>
              <a:rPr lang="ru-RU" sz="1800" baseline="0"/>
              <a:t>)</a:t>
            </a:r>
            <a:endParaRPr lang="en-GB" sz="1800" baseline="0"/>
          </a:p>
        </p:txBody>
      </p:sp>
      <p:sp>
        <p:nvSpPr>
          <p:cNvPr id="803854" name="Rectangle 15"/>
          <p:cNvSpPr>
            <a:spLocks noChangeArrowheads="1"/>
          </p:cNvSpPr>
          <p:nvPr/>
        </p:nvSpPr>
        <p:spPr bwMode="auto">
          <a:xfrm>
            <a:off x="5468938" y="369728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 baseline="0">
                <a:solidFill>
                  <a:srgbClr val="000099"/>
                </a:solidFill>
              </a:rPr>
              <a:t>2</a:t>
            </a:r>
            <a:r>
              <a:rPr lang="en-US" sz="1800" baseline="0">
                <a:solidFill>
                  <a:srgbClr val="000099"/>
                </a:solidFill>
              </a:rPr>
              <a:t>160</a:t>
            </a:r>
            <a:r>
              <a:rPr lang="ru-RU" sz="1800" baseline="0">
                <a:solidFill>
                  <a:srgbClr val="000099"/>
                </a:solidFill>
              </a:rPr>
              <a:t> </a:t>
            </a:r>
            <a:r>
              <a:rPr lang="ru-RU" sz="1800" baseline="0">
                <a:solidFill>
                  <a:srgbClr val="000099"/>
                </a:solidFill>
                <a:sym typeface="Symbol" pitchFamily="18" charset="2"/>
              </a:rPr>
              <a:t>С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3855" name="Rectangle 15"/>
          <p:cNvSpPr>
            <a:spLocks noChangeArrowheads="1"/>
          </p:cNvSpPr>
          <p:nvPr/>
        </p:nvSpPr>
        <p:spPr bwMode="auto">
          <a:xfrm>
            <a:off x="7345363" y="3713163"/>
            <a:ext cx="131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 baseline="0">
                <a:solidFill>
                  <a:srgbClr val="000099"/>
                </a:solidFill>
              </a:rPr>
              <a:t>2</a:t>
            </a:r>
            <a:r>
              <a:rPr lang="en-US" sz="1800" baseline="0">
                <a:solidFill>
                  <a:srgbClr val="000099"/>
                </a:solidFill>
              </a:rPr>
              <a:t>130</a:t>
            </a:r>
            <a:r>
              <a:rPr lang="ru-RU" sz="1800" baseline="0">
                <a:solidFill>
                  <a:srgbClr val="000099"/>
                </a:solidFill>
              </a:rPr>
              <a:t> </a:t>
            </a:r>
            <a:r>
              <a:rPr lang="ru-RU" sz="1800" baseline="0">
                <a:solidFill>
                  <a:srgbClr val="000099"/>
                </a:solidFill>
                <a:sym typeface="Symbol" pitchFamily="18" charset="2"/>
              </a:rPr>
              <a:t>С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3856" name="Rectangle 15"/>
          <p:cNvSpPr>
            <a:spLocks noChangeArrowheads="1"/>
          </p:cNvSpPr>
          <p:nvPr/>
        </p:nvSpPr>
        <p:spPr bwMode="auto">
          <a:xfrm>
            <a:off x="889000" y="3713163"/>
            <a:ext cx="1363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1800" baseline="0">
                <a:solidFill>
                  <a:srgbClr val="000099"/>
                </a:solidFill>
              </a:rPr>
              <a:t>2200 </a:t>
            </a:r>
            <a:r>
              <a:rPr lang="ru-RU" sz="1800" baseline="0">
                <a:solidFill>
                  <a:srgbClr val="000099"/>
                </a:solidFill>
                <a:sym typeface="Symbol" pitchFamily="18" charset="2"/>
              </a:rPr>
              <a:t>С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3857" name="Rectangle 15"/>
          <p:cNvSpPr>
            <a:spLocks noChangeArrowheads="1"/>
          </p:cNvSpPr>
          <p:nvPr/>
        </p:nvSpPr>
        <p:spPr bwMode="auto">
          <a:xfrm>
            <a:off x="3146425" y="3055938"/>
            <a:ext cx="661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GB" sz="1000" baseline="0">
                <a:solidFill>
                  <a:schemeClr val="bg1"/>
                </a:solidFill>
              </a:rPr>
              <a:t>S(Q1)</a:t>
            </a:r>
          </a:p>
        </p:txBody>
      </p:sp>
      <p:sp>
        <p:nvSpPr>
          <p:cNvPr id="803858" name="Rectangle 15"/>
          <p:cNvSpPr>
            <a:spLocks noChangeArrowheads="1"/>
          </p:cNvSpPr>
          <p:nvPr/>
        </p:nvSpPr>
        <p:spPr bwMode="auto">
          <a:xfrm>
            <a:off x="3703638" y="3425825"/>
            <a:ext cx="661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GB" sz="1000" baseline="0">
                <a:solidFill>
                  <a:schemeClr val="bg1"/>
                </a:solidFill>
              </a:rPr>
              <a:t>S(Q2)</a:t>
            </a:r>
          </a:p>
        </p:txBody>
      </p:sp>
      <p:graphicFrame>
        <p:nvGraphicFramePr>
          <p:cNvPr id="803889" name="Group 49"/>
          <p:cNvGraphicFramePr>
            <a:graphicFrameLocks noGrp="1"/>
          </p:cNvGraphicFramePr>
          <p:nvPr/>
        </p:nvGraphicFramePr>
        <p:xfrm>
          <a:off x="2774950" y="4598988"/>
          <a:ext cx="1820863" cy="1219200"/>
        </p:xfrm>
        <a:graphic>
          <a:graphicData uri="http://schemas.openxmlformats.org/drawingml/2006/table">
            <a:tbl>
              <a:tblPr/>
              <a:tblGrid>
                <a:gridCol w="674688"/>
                <a:gridCol w="542925"/>
                <a:gridCol w="603250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SiO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mol.%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S(Q1)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18.6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81.4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S(Q2)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21.3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78.7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3880" name="Text Box 40"/>
          <p:cNvSpPr txBox="1">
            <a:spLocks noChangeArrowheads="1"/>
          </p:cNvSpPr>
          <p:nvPr/>
        </p:nvSpPr>
        <p:spPr bwMode="auto">
          <a:xfrm>
            <a:off x="506413" y="6064250"/>
            <a:ext cx="8975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 baseline="0">
                <a:latin typeface="Arial" pitchFamily="34" charset="0"/>
              </a:rPr>
              <a:t>The results indicate critical point between </a:t>
            </a:r>
            <a:r>
              <a:rPr lang="ru-RU" sz="1800" baseline="0">
                <a:latin typeface="Arial" pitchFamily="34" charset="0"/>
              </a:rPr>
              <a:t>2200 </a:t>
            </a:r>
            <a:r>
              <a:rPr lang="en-US" sz="1800" baseline="0">
                <a:latin typeface="Arial" pitchFamily="34" charset="0"/>
              </a:rPr>
              <a:t>and</a:t>
            </a:r>
            <a:r>
              <a:rPr lang="ru-RU" sz="1800" baseline="0">
                <a:latin typeface="Arial" pitchFamily="34" charset="0"/>
              </a:rPr>
              <a:t> 2175</a:t>
            </a:r>
            <a:r>
              <a:rPr lang="en-US" sz="1800" baseline="0">
                <a:latin typeface="Arial" pitchFamily="34" charset="0"/>
                <a:cs typeface="Arial" pitchFamily="34" charset="0"/>
              </a:rPr>
              <a:t>°C</a:t>
            </a:r>
            <a:endParaRPr lang="ru-RU" sz="1800" baseline="0">
              <a:latin typeface="Arial" pitchFamily="34" charset="0"/>
            </a:endParaRPr>
          </a:p>
        </p:txBody>
      </p:sp>
      <p:sp>
        <p:nvSpPr>
          <p:cNvPr id="803881" name="Text Box 41"/>
          <p:cNvSpPr txBox="1">
            <a:spLocks noChangeArrowheads="1"/>
          </p:cNvSpPr>
          <p:nvPr/>
        </p:nvSpPr>
        <p:spPr bwMode="auto">
          <a:xfrm>
            <a:off x="4892675" y="4467225"/>
            <a:ext cx="35956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 baseline="0">
                <a:latin typeface="Arial" pitchFamily="34" charset="0"/>
              </a:rPr>
              <a:t>Compositions of the upper and lower liquids are close to each other</a:t>
            </a:r>
            <a:endParaRPr lang="ru-RU" sz="1800" baseline="0">
              <a:latin typeface="Arial" pitchFamily="34" charset="0"/>
            </a:endParaRPr>
          </a:p>
        </p:txBody>
      </p:sp>
      <p:sp>
        <p:nvSpPr>
          <p:cNvPr id="803882" name="Text Box 42"/>
          <p:cNvSpPr txBox="1">
            <a:spLocks noChangeArrowheads="1"/>
          </p:cNvSpPr>
          <p:nvPr/>
        </p:nvSpPr>
        <p:spPr bwMode="auto">
          <a:xfrm>
            <a:off x="1150938" y="1638300"/>
            <a:ext cx="912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aseline="0">
                <a:solidFill>
                  <a:srgbClr val="000099"/>
                </a:solidFill>
                <a:latin typeface="Arial" pitchFamily="34" charset="0"/>
              </a:rPr>
              <a:t>GPRS18</a:t>
            </a:r>
            <a:endParaRPr lang="ru-RU" sz="1400" baseline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803883" name="Text Box 43"/>
          <p:cNvSpPr txBox="1">
            <a:spLocks noChangeArrowheads="1"/>
          </p:cNvSpPr>
          <p:nvPr/>
        </p:nvSpPr>
        <p:spPr bwMode="auto">
          <a:xfrm>
            <a:off x="3355975" y="1624013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aseline="0">
                <a:solidFill>
                  <a:srgbClr val="000099"/>
                </a:solidFill>
                <a:latin typeface="Arial" pitchFamily="34" charset="0"/>
              </a:rPr>
              <a:t>GPRS25</a:t>
            </a:r>
            <a:endParaRPr lang="ru-RU" sz="1400" baseline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803884" name="Text Box 44"/>
          <p:cNvSpPr txBox="1">
            <a:spLocks noChangeArrowheads="1"/>
          </p:cNvSpPr>
          <p:nvPr/>
        </p:nvSpPr>
        <p:spPr bwMode="auto">
          <a:xfrm>
            <a:off x="5532438" y="1585913"/>
            <a:ext cx="912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aseline="0">
                <a:solidFill>
                  <a:srgbClr val="000099"/>
                </a:solidFill>
                <a:latin typeface="Arial" pitchFamily="34" charset="0"/>
              </a:rPr>
              <a:t>GPRS27</a:t>
            </a:r>
            <a:endParaRPr lang="ru-RU" sz="1400" baseline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803885" name="Text Box 45"/>
          <p:cNvSpPr txBox="1">
            <a:spLocks noChangeArrowheads="1"/>
          </p:cNvSpPr>
          <p:nvPr/>
        </p:nvSpPr>
        <p:spPr bwMode="auto">
          <a:xfrm>
            <a:off x="7443788" y="1589088"/>
            <a:ext cx="912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aseline="0">
                <a:solidFill>
                  <a:srgbClr val="000099"/>
                </a:solidFill>
                <a:latin typeface="Arial" pitchFamily="34" charset="0"/>
              </a:rPr>
              <a:t>GPRS32</a:t>
            </a:r>
            <a:endParaRPr lang="ru-RU" sz="1400" baseline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803886" name="Text Box 46"/>
          <p:cNvSpPr txBox="1">
            <a:spLocks noChangeArrowheads="1"/>
          </p:cNvSpPr>
          <p:nvPr/>
        </p:nvSpPr>
        <p:spPr bwMode="auto">
          <a:xfrm>
            <a:off x="215900" y="3970338"/>
            <a:ext cx="2449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aseline="0">
                <a:solidFill>
                  <a:srgbClr val="000099"/>
                </a:solidFill>
                <a:latin typeface="Arial" pitchFamily="34" charset="0"/>
              </a:rPr>
              <a:t>Above the critical point</a:t>
            </a:r>
            <a:endParaRPr lang="ru-RU" sz="1400" baseline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803887" name="Text Box 47"/>
          <p:cNvSpPr txBox="1">
            <a:spLocks noChangeArrowheads="1"/>
          </p:cNvSpPr>
          <p:nvPr/>
        </p:nvSpPr>
        <p:spPr bwMode="auto">
          <a:xfrm>
            <a:off x="2849563" y="4008438"/>
            <a:ext cx="2127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aseline="0">
                <a:solidFill>
                  <a:srgbClr val="000099"/>
                </a:solidFill>
                <a:latin typeface="Arial" pitchFamily="34" charset="0"/>
              </a:rPr>
              <a:t>Below the critical point</a:t>
            </a:r>
            <a:endParaRPr lang="ru-RU" sz="1400" baseline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803888" name="Rectangle 15"/>
          <p:cNvSpPr>
            <a:spLocks noChangeArrowheads="1"/>
          </p:cNvSpPr>
          <p:nvPr/>
        </p:nvSpPr>
        <p:spPr bwMode="auto">
          <a:xfrm>
            <a:off x="207963" y="5424488"/>
            <a:ext cx="24241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400" baseline="0">
                <a:solidFill>
                  <a:srgbClr val="000099"/>
                </a:solidFill>
              </a:rPr>
              <a:t>GCORD</a:t>
            </a:r>
            <a:r>
              <a:rPr lang="ru-RU" sz="1400" baseline="0">
                <a:solidFill>
                  <a:srgbClr val="000099"/>
                </a:solidFill>
              </a:rPr>
              <a:t>4</a:t>
            </a:r>
            <a:r>
              <a:rPr lang="en-US" sz="1400" baseline="0">
                <a:solidFill>
                  <a:srgbClr val="000099"/>
                </a:solidFill>
              </a:rPr>
              <a:t>, 81</a:t>
            </a:r>
            <a:r>
              <a:rPr lang="ru-RU" sz="1400" baseline="0">
                <a:solidFill>
                  <a:srgbClr val="000099"/>
                </a:solidFill>
              </a:rPr>
              <a:t>.</a:t>
            </a:r>
            <a:r>
              <a:rPr lang="en-US" sz="1400" baseline="0">
                <a:solidFill>
                  <a:srgbClr val="000099"/>
                </a:solidFill>
              </a:rPr>
              <a:t>4</a:t>
            </a:r>
            <a:r>
              <a:rPr lang="ru-RU" sz="1400" baseline="0">
                <a:solidFill>
                  <a:srgbClr val="000099"/>
                </a:solidFill>
              </a:rPr>
              <a:t> </a:t>
            </a:r>
            <a:r>
              <a:rPr lang="en-US" sz="1400" baseline="0">
                <a:solidFill>
                  <a:srgbClr val="000099"/>
                </a:solidFill>
              </a:rPr>
              <a:t>mol</a:t>
            </a:r>
            <a:r>
              <a:rPr lang="ru-RU" sz="1400" baseline="0">
                <a:solidFill>
                  <a:srgbClr val="000099"/>
                </a:solidFill>
              </a:rPr>
              <a:t>.% </a:t>
            </a:r>
            <a:r>
              <a:rPr lang="en-US" sz="1400" baseline="0">
                <a:solidFill>
                  <a:srgbClr val="000099"/>
                </a:solidFill>
              </a:rPr>
              <a:t>SiO</a:t>
            </a:r>
            <a:r>
              <a:rPr lang="en-US" sz="1400">
                <a:solidFill>
                  <a:srgbClr val="000099"/>
                </a:solidFill>
              </a:rPr>
              <a:t>2</a:t>
            </a:r>
            <a:r>
              <a:rPr lang="en-US" sz="1400" baseline="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400" baseline="0">
                <a:solidFill>
                  <a:srgbClr val="000099"/>
                </a:solidFill>
              </a:rPr>
              <a:t>1 min., </a:t>
            </a:r>
            <a:r>
              <a:rPr lang="ru-RU" sz="1400" baseline="0">
                <a:solidFill>
                  <a:srgbClr val="000099"/>
                </a:solidFill>
              </a:rPr>
              <a:t>2200 </a:t>
            </a:r>
            <a:r>
              <a:rPr lang="ru-RU" sz="1400" baseline="0">
                <a:solidFill>
                  <a:srgbClr val="000099"/>
                </a:solidFill>
                <a:sym typeface="Symbol" pitchFamily="18" charset="2"/>
              </a:rPr>
              <a:t>С</a:t>
            </a:r>
            <a:endParaRPr lang="en-GB" sz="1400" baseline="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803890" name="AutoShape 50"/>
          <p:cNvSpPr>
            <a:spLocks noChangeArrowheads="1"/>
          </p:cNvSpPr>
          <p:nvPr/>
        </p:nvSpPr>
        <p:spPr bwMode="auto">
          <a:xfrm>
            <a:off x="3671888" y="4291013"/>
            <a:ext cx="88900" cy="196850"/>
          </a:xfrm>
          <a:prstGeom prst="downArrow">
            <a:avLst>
              <a:gd name="adj1" fmla="val 50000"/>
              <a:gd name="adj2" fmla="val 55357"/>
            </a:avLst>
          </a:prstGeom>
          <a:solidFill>
            <a:schemeClr val="accent1"/>
          </a:solidFill>
          <a:ln w="12700" algn="ctr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3891" name="AutoShape 51"/>
          <p:cNvSpPr>
            <a:spLocks noChangeArrowheads="1"/>
          </p:cNvSpPr>
          <p:nvPr/>
        </p:nvSpPr>
        <p:spPr bwMode="auto">
          <a:xfrm>
            <a:off x="4684713" y="5049838"/>
            <a:ext cx="266700" cy="88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12700" algn="ctr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25AF9169-2FA2-4183-B2B4-68B033D3EC9E}" type="slidenum">
              <a:rPr lang="en-GB"/>
              <a:pPr/>
              <a:t>13</a:t>
            </a:fld>
            <a:endParaRPr lang="en-GB"/>
          </a:p>
        </p:txBody>
      </p:sp>
      <p:sp>
        <p:nvSpPr>
          <p:cNvPr id="804867" name="Rectangle 15"/>
          <p:cNvSpPr>
            <a:spLocks noChangeArrowheads="1"/>
          </p:cNvSpPr>
          <p:nvPr/>
        </p:nvSpPr>
        <p:spPr bwMode="auto">
          <a:xfrm>
            <a:off x="858838" y="609600"/>
            <a:ext cx="5456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2000" baseline="0">
                <a:solidFill>
                  <a:srgbClr val="993300"/>
                </a:solidFill>
              </a:rPr>
              <a:t>10</a:t>
            </a:r>
            <a:r>
              <a:rPr lang="ru-RU" sz="2000" baseline="0">
                <a:solidFill>
                  <a:srgbClr val="993300"/>
                </a:solidFill>
              </a:rPr>
              <a:t> </a:t>
            </a:r>
            <a:r>
              <a:rPr lang="en-US" sz="2000" baseline="0">
                <a:solidFill>
                  <a:srgbClr val="993300"/>
                </a:solidFill>
              </a:rPr>
              <a:t>min. exposure</a:t>
            </a:r>
            <a:r>
              <a:rPr lang="ru-RU" sz="2000" baseline="0">
                <a:solidFill>
                  <a:srgbClr val="993300"/>
                </a:solidFill>
              </a:rPr>
              <a:t>, </a:t>
            </a:r>
            <a:r>
              <a:rPr lang="en-US" sz="2000" baseline="0">
                <a:solidFill>
                  <a:srgbClr val="993300"/>
                </a:solidFill>
              </a:rPr>
              <a:t>quenching, T= 2200</a:t>
            </a:r>
            <a:r>
              <a:rPr lang="ru-RU" sz="2000" baseline="0">
                <a:solidFill>
                  <a:srgbClr val="993300"/>
                </a:solidFill>
                <a:sym typeface="Symbol" pitchFamily="18" charset="2"/>
              </a:rPr>
              <a:t>С</a:t>
            </a:r>
            <a:endParaRPr lang="en-GB" sz="2000" baseline="0">
              <a:solidFill>
                <a:srgbClr val="993300"/>
              </a:solidFill>
            </a:endParaRPr>
          </a:p>
        </p:txBody>
      </p:sp>
      <p:sp>
        <p:nvSpPr>
          <p:cNvPr id="804868" name="Rectangle 15"/>
          <p:cNvSpPr>
            <a:spLocks noChangeArrowheads="1"/>
          </p:cNvSpPr>
          <p:nvPr/>
        </p:nvSpPr>
        <p:spPr bwMode="auto">
          <a:xfrm>
            <a:off x="679450" y="3827463"/>
            <a:ext cx="1946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60 mol.% SiO</a:t>
            </a:r>
            <a:r>
              <a:rPr lang="en-US" sz="1800">
                <a:solidFill>
                  <a:srgbClr val="000099"/>
                </a:solidFill>
              </a:rPr>
              <a:t>2</a:t>
            </a:r>
            <a:r>
              <a:rPr lang="en-US" sz="1800" baseline="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by synthesis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4869" name="Rectangle 15"/>
          <p:cNvSpPr>
            <a:spLocks noChangeArrowheads="1"/>
          </p:cNvSpPr>
          <p:nvPr/>
        </p:nvSpPr>
        <p:spPr bwMode="auto">
          <a:xfrm>
            <a:off x="2744788" y="3827463"/>
            <a:ext cx="1944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50 mol.% SiO</a:t>
            </a:r>
            <a:r>
              <a:rPr lang="en-US" sz="1800">
                <a:solidFill>
                  <a:srgbClr val="000099"/>
                </a:solidFill>
              </a:rPr>
              <a:t>2</a:t>
            </a:r>
            <a:r>
              <a:rPr lang="en-US" sz="1800" baseline="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by synthesis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4870" name="Rectangle 15"/>
          <p:cNvSpPr>
            <a:spLocks noChangeArrowheads="1"/>
          </p:cNvSpPr>
          <p:nvPr/>
        </p:nvSpPr>
        <p:spPr bwMode="auto">
          <a:xfrm>
            <a:off x="4913313" y="3827463"/>
            <a:ext cx="1944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40 mol.% SiO</a:t>
            </a:r>
            <a:r>
              <a:rPr lang="en-US" sz="1800">
                <a:solidFill>
                  <a:srgbClr val="000099"/>
                </a:solidFill>
              </a:rPr>
              <a:t>2</a:t>
            </a:r>
            <a:r>
              <a:rPr lang="en-US" sz="1800" baseline="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by synthesis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4871" name="Rectangle 15"/>
          <p:cNvSpPr>
            <a:spLocks noChangeArrowheads="1"/>
          </p:cNvSpPr>
          <p:nvPr/>
        </p:nvSpPr>
        <p:spPr bwMode="auto">
          <a:xfrm>
            <a:off x="6859588" y="3827463"/>
            <a:ext cx="1944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30 mol.% SiO</a:t>
            </a:r>
            <a:r>
              <a:rPr lang="en-US" sz="1800">
                <a:solidFill>
                  <a:srgbClr val="000099"/>
                </a:solidFill>
              </a:rPr>
              <a:t>2</a:t>
            </a:r>
            <a:r>
              <a:rPr lang="en-US" sz="1800" baseline="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by synthesis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4872" name="Rectangle 15"/>
          <p:cNvSpPr>
            <a:spLocks noChangeArrowheads="1"/>
          </p:cNvSpPr>
          <p:nvPr/>
        </p:nvSpPr>
        <p:spPr bwMode="auto">
          <a:xfrm>
            <a:off x="1373188" y="4270375"/>
            <a:ext cx="5502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2000" baseline="0">
                <a:solidFill>
                  <a:srgbClr val="993300"/>
                </a:solidFill>
                <a:sym typeface="Symbol" pitchFamily="18" charset="2"/>
              </a:rPr>
              <a:t> </a:t>
            </a:r>
          </a:p>
          <a:p>
            <a:pPr algn="ctr" defTabSz="762000"/>
            <a:r>
              <a:rPr lang="en-US" sz="2000" baseline="0">
                <a:solidFill>
                  <a:srgbClr val="993300"/>
                </a:solidFill>
              </a:rPr>
              <a:t>Liquid phase composition measurements</a:t>
            </a:r>
            <a:endParaRPr lang="en-GB" sz="2000" baseline="0">
              <a:solidFill>
                <a:srgbClr val="993300"/>
              </a:solidFill>
            </a:endParaRPr>
          </a:p>
        </p:txBody>
      </p:sp>
      <p:sp>
        <p:nvSpPr>
          <p:cNvPr id="804873" name="Rectangle 15"/>
          <p:cNvSpPr>
            <a:spLocks noChangeArrowheads="1"/>
          </p:cNvSpPr>
          <p:nvPr/>
        </p:nvSpPr>
        <p:spPr bwMode="auto">
          <a:xfrm>
            <a:off x="6554788" y="4859338"/>
            <a:ext cx="2435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800" baseline="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64.4</a:t>
            </a:r>
            <a:r>
              <a:rPr lang="ru-RU" sz="1800" baseline="0">
                <a:solidFill>
                  <a:srgbClr val="000099"/>
                </a:solidFill>
              </a:rPr>
              <a:t> </a:t>
            </a:r>
            <a:r>
              <a:rPr lang="en-US" sz="1800" baseline="0">
                <a:solidFill>
                  <a:srgbClr val="000099"/>
                </a:solidFill>
              </a:rPr>
              <a:t>mol</a:t>
            </a:r>
            <a:r>
              <a:rPr lang="ru-RU" sz="1800" baseline="0">
                <a:solidFill>
                  <a:srgbClr val="000099"/>
                </a:solidFill>
              </a:rPr>
              <a:t>.% </a:t>
            </a:r>
            <a:r>
              <a:rPr lang="en-US" sz="1800" baseline="0">
                <a:solidFill>
                  <a:srgbClr val="000099"/>
                </a:solidFill>
              </a:rPr>
              <a:t>SiO</a:t>
            </a:r>
            <a:r>
              <a:rPr lang="en-US" sz="1800">
                <a:solidFill>
                  <a:srgbClr val="000099"/>
                </a:solidFill>
              </a:rPr>
              <a:t>2</a:t>
            </a:r>
            <a:r>
              <a:rPr lang="ru-RU" sz="1800" baseline="0"/>
              <a:t> 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4874" name="Rectangle 15"/>
          <p:cNvSpPr>
            <a:spLocks noChangeArrowheads="1"/>
          </p:cNvSpPr>
          <p:nvPr/>
        </p:nvSpPr>
        <p:spPr bwMode="auto">
          <a:xfrm>
            <a:off x="2246313" y="4854575"/>
            <a:ext cx="243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800" baseline="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60.5</a:t>
            </a:r>
            <a:r>
              <a:rPr lang="ru-RU" sz="1800" baseline="0">
                <a:solidFill>
                  <a:srgbClr val="000099"/>
                </a:solidFill>
              </a:rPr>
              <a:t> </a:t>
            </a:r>
            <a:r>
              <a:rPr lang="en-US" sz="1800" baseline="0">
                <a:solidFill>
                  <a:srgbClr val="000099"/>
                </a:solidFill>
              </a:rPr>
              <a:t>mol</a:t>
            </a:r>
            <a:r>
              <a:rPr lang="ru-RU" sz="1800" baseline="0">
                <a:solidFill>
                  <a:srgbClr val="000099"/>
                </a:solidFill>
              </a:rPr>
              <a:t>.% </a:t>
            </a:r>
            <a:r>
              <a:rPr lang="en-US" sz="1800" baseline="0">
                <a:solidFill>
                  <a:srgbClr val="000099"/>
                </a:solidFill>
              </a:rPr>
              <a:t>SiO</a:t>
            </a:r>
            <a:r>
              <a:rPr lang="en-US" sz="1800">
                <a:solidFill>
                  <a:srgbClr val="000099"/>
                </a:solidFill>
              </a:rPr>
              <a:t>2</a:t>
            </a:r>
            <a:r>
              <a:rPr lang="ru-RU" sz="1800" baseline="0"/>
              <a:t> 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4875" name="Rectangle 15"/>
          <p:cNvSpPr>
            <a:spLocks noChangeArrowheads="1"/>
          </p:cNvSpPr>
          <p:nvPr/>
        </p:nvSpPr>
        <p:spPr bwMode="auto">
          <a:xfrm>
            <a:off x="4559300" y="4868863"/>
            <a:ext cx="243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800" baseline="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66.3 mol</a:t>
            </a:r>
            <a:r>
              <a:rPr lang="ru-RU" sz="1800" baseline="0">
                <a:solidFill>
                  <a:srgbClr val="000099"/>
                </a:solidFill>
              </a:rPr>
              <a:t>.% </a:t>
            </a:r>
            <a:r>
              <a:rPr lang="en-US" sz="1800" baseline="0">
                <a:solidFill>
                  <a:srgbClr val="000099"/>
                </a:solidFill>
              </a:rPr>
              <a:t>SiO</a:t>
            </a:r>
            <a:r>
              <a:rPr lang="en-US" sz="1800">
                <a:solidFill>
                  <a:srgbClr val="000099"/>
                </a:solidFill>
              </a:rPr>
              <a:t>2</a:t>
            </a:r>
            <a:r>
              <a:rPr lang="ru-RU" sz="1800" baseline="0"/>
              <a:t> 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4876" name="Rectangle 15"/>
          <p:cNvSpPr>
            <a:spLocks noChangeArrowheads="1"/>
          </p:cNvSpPr>
          <p:nvPr/>
        </p:nvSpPr>
        <p:spPr bwMode="auto">
          <a:xfrm>
            <a:off x="360363" y="5145088"/>
            <a:ext cx="243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800" baseline="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61.4</a:t>
            </a:r>
            <a:r>
              <a:rPr lang="ru-RU" sz="1800" baseline="0">
                <a:solidFill>
                  <a:srgbClr val="000099"/>
                </a:solidFill>
              </a:rPr>
              <a:t> </a:t>
            </a:r>
            <a:r>
              <a:rPr lang="en-US" sz="1800" baseline="0">
                <a:solidFill>
                  <a:srgbClr val="000099"/>
                </a:solidFill>
              </a:rPr>
              <a:t>mol</a:t>
            </a:r>
            <a:r>
              <a:rPr lang="ru-RU" sz="1800" baseline="0">
                <a:solidFill>
                  <a:srgbClr val="000099"/>
                </a:solidFill>
              </a:rPr>
              <a:t>.% </a:t>
            </a:r>
            <a:r>
              <a:rPr lang="en-US" sz="1800" baseline="0">
                <a:solidFill>
                  <a:srgbClr val="000099"/>
                </a:solidFill>
              </a:rPr>
              <a:t>SiO</a:t>
            </a:r>
            <a:r>
              <a:rPr lang="en-US" sz="1800">
                <a:solidFill>
                  <a:srgbClr val="000099"/>
                </a:solidFill>
              </a:rPr>
              <a:t>2</a:t>
            </a:r>
            <a:r>
              <a:rPr lang="ru-RU" sz="1800" baseline="0"/>
              <a:t> 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4877" name="Text Box 13"/>
          <p:cNvSpPr txBox="1">
            <a:spLocks noChangeArrowheads="1"/>
          </p:cNvSpPr>
          <p:nvPr/>
        </p:nvSpPr>
        <p:spPr bwMode="auto">
          <a:xfrm>
            <a:off x="244475" y="5632450"/>
            <a:ext cx="83978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1800" baseline="0">
                <a:latin typeface="Arial" pitchFamily="34" charset="0"/>
              </a:rPr>
              <a:t> </a:t>
            </a:r>
            <a:r>
              <a:rPr lang="en-US" sz="1800" baseline="0">
                <a:latin typeface="Arial" pitchFamily="34" charset="0"/>
              </a:rPr>
              <a:t>A solid relict phase has been registered at the </a:t>
            </a:r>
            <a:r>
              <a:rPr lang="ru-RU" sz="1800" baseline="0">
                <a:latin typeface="Arial" pitchFamily="34" charset="0"/>
              </a:rPr>
              <a:t>2200</a:t>
            </a:r>
            <a:r>
              <a:rPr lang="ru-RU" sz="1800" baseline="0">
                <a:latin typeface="Arial" pitchFamily="34" charset="0"/>
                <a:sym typeface="Symbol" pitchFamily="18" charset="2"/>
              </a:rPr>
              <a:t></a:t>
            </a:r>
            <a:r>
              <a:rPr lang="ru-RU" sz="1800" baseline="0">
                <a:latin typeface="Arial" pitchFamily="34" charset="0"/>
              </a:rPr>
              <a:t>С </a:t>
            </a:r>
            <a:r>
              <a:rPr lang="en-US" sz="1800" baseline="0">
                <a:latin typeface="Arial" pitchFamily="34" charset="0"/>
              </a:rPr>
              <a:t>isotherm</a:t>
            </a:r>
            <a:r>
              <a:rPr lang="ru-RU" sz="2800" baseline="0">
                <a:latin typeface="Arial" pitchFamily="34" charset="0"/>
              </a:rPr>
              <a:t> </a:t>
            </a:r>
            <a:r>
              <a:rPr lang="en-US" sz="1800" baseline="0">
                <a:latin typeface="Arial" pitchFamily="34" charset="0"/>
              </a:rPr>
              <a:t>in all</a:t>
            </a:r>
            <a:br>
              <a:rPr lang="en-US" sz="1800" baseline="0">
                <a:latin typeface="Arial" pitchFamily="34" charset="0"/>
              </a:rPr>
            </a:br>
            <a:r>
              <a:rPr lang="en-US" sz="1800" baseline="0">
                <a:latin typeface="Arial" pitchFamily="34" charset="0"/>
              </a:rPr>
              <a:t>    samples</a:t>
            </a:r>
            <a:endParaRPr lang="ru-RU" sz="1800" baseline="0">
              <a:latin typeface="Arial" pitchFamily="34" charset="0"/>
            </a:endParaRPr>
          </a:p>
        </p:txBody>
      </p:sp>
      <p:sp>
        <p:nvSpPr>
          <p:cNvPr id="75" name="Rectangle 2"/>
          <p:cNvSpPr>
            <a:spLocks noChangeArrowheads="1"/>
          </p:cNvSpPr>
          <p:nvPr/>
        </p:nvSpPr>
        <p:spPr bwMode="auto">
          <a:xfrm>
            <a:off x="-271463" y="-47625"/>
            <a:ext cx="97805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BZ" sz="3200" baseline="0">
                <a:solidFill>
                  <a:srgbClr val="000099"/>
                </a:solidFill>
              </a:rPr>
              <a:t>Liquidus</a:t>
            </a:r>
            <a:r>
              <a:rPr lang="en-US" sz="3200" baseline="0">
                <a:solidFill>
                  <a:srgbClr val="000099"/>
                </a:solidFill>
              </a:rPr>
              <a:t> experiments (GPRS </a:t>
            </a:r>
            <a:r>
              <a:rPr lang="ru-RU" sz="3200" baseline="0">
                <a:solidFill>
                  <a:srgbClr val="000099"/>
                </a:solidFill>
              </a:rPr>
              <a:t>1</a:t>
            </a:r>
            <a:r>
              <a:rPr lang="en-US" sz="3200" baseline="0">
                <a:solidFill>
                  <a:srgbClr val="000099"/>
                </a:solidFill>
              </a:rPr>
              <a:t>9-22)</a:t>
            </a:r>
            <a:endParaRPr lang="ru-RU" sz="3200" baseline="0">
              <a:solidFill>
                <a:srgbClr val="000099"/>
              </a:solidFill>
            </a:endParaRPr>
          </a:p>
        </p:txBody>
      </p:sp>
      <p:grpSp>
        <p:nvGrpSpPr>
          <p:cNvPr id="804879" name="Group 15"/>
          <p:cNvGrpSpPr>
            <a:grpSpLocks/>
          </p:cNvGrpSpPr>
          <p:nvPr/>
        </p:nvGrpSpPr>
        <p:grpSpPr bwMode="auto">
          <a:xfrm>
            <a:off x="223838" y="1490663"/>
            <a:ext cx="8691562" cy="3959225"/>
            <a:chOff x="115" y="1070"/>
            <a:chExt cx="5475" cy="2494"/>
          </a:xfrm>
        </p:grpSpPr>
        <p:pic>
          <p:nvPicPr>
            <p:cNvPr id="46" name="Рисунок 45" descr="1-2-5.bmp"/>
            <p:cNvPicPr>
              <a:picLocks noChangeAspect="1"/>
            </p:cNvPicPr>
            <p:nvPr/>
          </p:nvPicPr>
          <p:blipFill>
            <a:blip r:embed="rId2" cstate="print">
              <a:lum bright="-10000" contrast="20000"/>
            </a:blip>
            <a:srcRect l="37836" t="32934"/>
            <a:stretch>
              <a:fillRect/>
            </a:stretch>
          </p:blipFill>
          <p:spPr>
            <a:xfrm>
              <a:off x="121" y="2786"/>
              <a:ext cx="715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804881" name="Прямоугольник 32"/>
            <p:cNvSpPr>
              <a:spLocks noChangeArrowheads="1"/>
            </p:cNvSpPr>
            <p:nvPr/>
          </p:nvSpPr>
          <p:spPr bwMode="auto">
            <a:xfrm>
              <a:off x="428" y="2964"/>
              <a:ext cx="130" cy="130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2540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1800" baseline="0">
                <a:solidFill>
                  <a:srgbClr val="FFFFFF"/>
                </a:solidFill>
              </a:endParaRPr>
            </a:p>
          </p:txBody>
        </p:sp>
        <p:pic>
          <p:nvPicPr>
            <p:cNvPr id="804882" name="Picture 32" descr="1`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" y="1087"/>
              <a:ext cx="1202" cy="1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4883" name="Picture 33" descr="2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7" t="6641" r="27269" b="31042"/>
            <a:stretch>
              <a:fillRect/>
            </a:stretch>
          </p:blipFill>
          <p:spPr bwMode="auto">
            <a:xfrm>
              <a:off x="1909" y="1070"/>
              <a:ext cx="915" cy="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4884" name="Picture 34" descr="3-1`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" y="1188"/>
              <a:ext cx="1123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4885" name="Picture 35" descr="4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185"/>
              <a:ext cx="1136" cy="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4886" name="Text Box 22"/>
          <p:cNvSpPr txBox="1">
            <a:spLocks noChangeArrowheads="1"/>
          </p:cNvSpPr>
          <p:nvPr/>
        </p:nvSpPr>
        <p:spPr bwMode="auto">
          <a:xfrm>
            <a:off x="1165225" y="1181100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aseline="0">
                <a:solidFill>
                  <a:srgbClr val="000099"/>
                </a:solidFill>
                <a:latin typeface="Arial" pitchFamily="34" charset="0"/>
              </a:rPr>
              <a:t>GPRS22</a:t>
            </a:r>
            <a:endParaRPr lang="ru-RU" sz="1400" baseline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804887" name="Text Box 23"/>
          <p:cNvSpPr txBox="1">
            <a:spLocks noChangeArrowheads="1"/>
          </p:cNvSpPr>
          <p:nvPr/>
        </p:nvSpPr>
        <p:spPr bwMode="auto">
          <a:xfrm>
            <a:off x="3370263" y="1166813"/>
            <a:ext cx="912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aseline="0">
                <a:solidFill>
                  <a:srgbClr val="000099"/>
                </a:solidFill>
                <a:latin typeface="Arial" pitchFamily="34" charset="0"/>
              </a:rPr>
              <a:t>GPRS21</a:t>
            </a:r>
            <a:endParaRPr lang="ru-RU" sz="1400" baseline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804888" name="Text Box 24"/>
          <p:cNvSpPr txBox="1">
            <a:spLocks noChangeArrowheads="1"/>
          </p:cNvSpPr>
          <p:nvPr/>
        </p:nvSpPr>
        <p:spPr bwMode="auto">
          <a:xfrm>
            <a:off x="5338763" y="1196975"/>
            <a:ext cx="912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aseline="0">
                <a:solidFill>
                  <a:srgbClr val="000099"/>
                </a:solidFill>
                <a:latin typeface="Arial" pitchFamily="34" charset="0"/>
              </a:rPr>
              <a:t>GPRS20</a:t>
            </a:r>
            <a:endParaRPr lang="ru-RU" sz="1400" baseline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804889" name="Text Box 25"/>
          <p:cNvSpPr txBox="1">
            <a:spLocks noChangeArrowheads="1"/>
          </p:cNvSpPr>
          <p:nvPr/>
        </p:nvSpPr>
        <p:spPr bwMode="auto">
          <a:xfrm>
            <a:off x="7416800" y="1187450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aseline="0">
                <a:solidFill>
                  <a:srgbClr val="000099"/>
                </a:solidFill>
                <a:latin typeface="Arial" pitchFamily="34" charset="0"/>
              </a:rPr>
              <a:t>GPRS19</a:t>
            </a:r>
            <a:endParaRPr lang="ru-RU" sz="1400" baseline="0">
              <a:solidFill>
                <a:srgbClr val="0000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C7977BAB-E885-4936-AC37-269A19173442}" type="slidenum">
              <a:rPr lang="en-GB"/>
              <a:pPr/>
              <a:t>14</a:t>
            </a:fld>
            <a:endParaRPr lang="en-GB"/>
          </a:p>
        </p:txBody>
      </p:sp>
      <p:sp>
        <p:nvSpPr>
          <p:cNvPr id="805891" name="Rectangle 15"/>
          <p:cNvSpPr>
            <a:spLocks noChangeArrowheads="1"/>
          </p:cNvSpPr>
          <p:nvPr/>
        </p:nvSpPr>
        <p:spPr bwMode="auto">
          <a:xfrm>
            <a:off x="703263" y="465138"/>
            <a:ext cx="8172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2000" baseline="0">
                <a:solidFill>
                  <a:srgbClr val="993300"/>
                </a:solidFill>
              </a:rPr>
              <a:t>Peculiarities</a:t>
            </a:r>
            <a:r>
              <a:rPr lang="ru-RU" sz="2000" baseline="0">
                <a:solidFill>
                  <a:srgbClr val="993300"/>
                </a:solidFill>
              </a:rPr>
              <a:t>:</a:t>
            </a:r>
            <a:r>
              <a:rPr lang="ru-RU" baseline="0">
                <a:solidFill>
                  <a:srgbClr val="993300"/>
                </a:solidFill>
              </a:rPr>
              <a:t> </a:t>
            </a:r>
            <a:r>
              <a:rPr lang="en-US" sz="2000" baseline="0">
                <a:solidFill>
                  <a:srgbClr val="993300"/>
                </a:solidFill>
              </a:rPr>
              <a:t>10</a:t>
            </a:r>
            <a:r>
              <a:rPr lang="ru-RU" sz="2000" baseline="0">
                <a:solidFill>
                  <a:srgbClr val="993300"/>
                </a:solidFill>
              </a:rPr>
              <a:t> </a:t>
            </a:r>
            <a:r>
              <a:rPr lang="en-US" sz="2000" baseline="0">
                <a:solidFill>
                  <a:srgbClr val="993300"/>
                </a:solidFill>
              </a:rPr>
              <a:t>min. exposure</a:t>
            </a:r>
            <a:r>
              <a:rPr lang="ru-RU" sz="2000" baseline="0">
                <a:solidFill>
                  <a:srgbClr val="993300"/>
                </a:solidFill>
              </a:rPr>
              <a:t>, </a:t>
            </a:r>
            <a:r>
              <a:rPr lang="en-US" sz="2000" baseline="0">
                <a:solidFill>
                  <a:srgbClr val="993300"/>
                </a:solidFill>
              </a:rPr>
              <a:t>quenching, T= 2300</a:t>
            </a:r>
            <a:r>
              <a:rPr lang="ru-RU" sz="2000" baseline="0">
                <a:solidFill>
                  <a:srgbClr val="993300"/>
                </a:solidFill>
                <a:sym typeface="Symbol" pitchFamily="18" charset="2"/>
              </a:rPr>
              <a:t>С</a:t>
            </a:r>
            <a:r>
              <a:rPr lang="en-US" sz="2000" baseline="0">
                <a:solidFill>
                  <a:srgbClr val="993300"/>
                </a:solidFill>
                <a:sym typeface="Symbol" pitchFamily="18" charset="2"/>
              </a:rPr>
              <a:t> </a:t>
            </a:r>
            <a:r>
              <a:rPr lang="ru-RU" sz="2000" baseline="0">
                <a:solidFill>
                  <a:srgbClr val="993300"/>
                </a:solidFill>
              </a:rPr>
              <a:t> </a:t>
            </a:r>
            <a:endParaRPr lang="en-GB" sz="2000" baseline="0">
              <a:solidFill>
                <a:srgbClr val="993300"/>
              </a:solidFill>
            </a:endParaRPr>
          </a:p>
        </p:txBody>
      </p:sp>
      <p:sp>
        <p:nvSpPr>
          <p:cNvPr id="805892" name="Rectangle 15"/>
          <p:cNvSpPr>
            <a:spLocks noChangeArrowheads="1"/>
          </p:cNvSpPr>
          <p:nvPr/>
        </p:nvSpPr>
        <p:spPr bwMode="auto">
          <a:xfrm>
            <a:off x="679450" y="3940175"/>
            <a:ext cx="1946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60 mol.% SiO</a:t>
            </a:r>
            <a:r>
              <a:rPr lang="en-US" sz="1800">
                <a:solidFill>
                  <a:srgbClr val="000099"/>
                </a:solidFill>
              </a:rPr>
              <a:t>2</a:t>
            </a:r>
            <a:r>
              <a:rPr lang="en-US" sz="1800" baseline="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by synthesis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5893" name="Rectangle 15"/>
          <p:cNvSpPr>
            <a:spLocks noChangeArrowheads="1"/>
          </p:cNvSpPr>
          <p:nvPr/>
        </p:nvSpPr>
        <p:spPr bwMode="auto">
          <a:xfrm>
            <a:off x="2744788" y="3940175"/>
            <a:ext cx="1944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50 mol.% SiO</a:t>
            </a:r>
            <a:r>
              <a:rPr lang="en-US" sz="1800">
                <a:solidFill>
                  <a:srgbClr val="000099"/>
                </a:solidFill>
              </a:rPr>
              <a:t>2</a:t>
            </a:r>
            <a:r>
              <a:rPr lang="en-US" sz="1800" baseline="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by synthesis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5894" name="Rectangle 15"/>
          <p:cNvSpPr>
            <a:spLocks noChangeArrowheads="1"/>
          </p:cNvSpPr>
          <p:nvPr/>
        </p:nvSpPr>
        <p:spPr bwMode="auto">
          <a:xfrm>
            <a:off x="4913313" y="3940175"/>
            <a:ext cx="1944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40 mol.% SiO</a:t>
            </a:r>
            <a:r>
              <a:rPr lang="en-US" sz="1800">
                <a:solidFill>
                  <a:srgbClr val="000099"/>
                </a:solidFill>
              </a:rPr>
              <a:t>2</a:t>
            </a:r>
            <a:r>
              <a:rPr lang="en-US" sz="1800" baseline="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by synthesis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5895" name="Rectangle 15"/>
          <p:cNvSpPr>
            <a:spLocks noChangeArrowheads="1"/>
          </p:cNvSpPr>
          <p:nvPr/>
        </p:nvSpPr>
        <p:spPr bwMode="auto">
          <a:xfrm>
            <a:off x="6859588" y="3940175"/>
            <a:ext cx="1944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30 mol.% SiO</a:t>
            </a:r>
            <a:r>
              <a:rPr lang="en-US" sz="1800">
                <a:solidFill>
                  <a:srgbClr val="000099"/>
                </a:solidFill>
              </a:rPr>
              <a:t>2</a:t>
            </a:r>
            <a:r>
              <a:rPr lang="en-US" sz="1800" baseline="0">
                <a:solidFill>
                  <a:srgbClr val="000099"/>
                </a:solidFill>
              </a:rPr>
              <a:t> </a:t>
            </a: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by synthesis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5896" name="Rectangle 15"/>
          <p:cNvSpPr>
            <a:spLocks noChangeArrowheads="1"/>
          </p:cNvSpPr>
          <p:nvPr/>
        </p:nvSpPr>
        <p:spPr bwMode="auto">
          <a:xfrm>
            <a:off x="1636713" y="4283075"/>
            <a:ext cx="5502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r>
              <a:rPr lang="ru-RU" sz="2000" baseline="0">
                <a:solidFill>
                  <a:srgbClr val="993300"/>
                </a:solidFill>
                <a:sym typeface="Symbol" pitchFamily="18" charset="2"/>
              </a:rPr>
              <a:t> </a:t>
            </a:r>
          </a:p>
          <a:p>
            <a:pPr algn="ctr" defTabSz="762000"/>
            <a:r>
              <a:rPr lang="en-US" sz="2000" baseline="0">
                <a:solidFill>
                  <a:srgbClr val="993300"/>
                </a:solidFill>
              </a:rPr>
              <a:t>Liquid phase composition measurements</a:t>
            </a:r>
            <a:endParaRPr lang="en-GB" sz="2000" baseline="0">
              <a:solidFill>
                <a:srgbClr val="993300"/>
              </a:solidFill>
            </a:endParaRPr>
          </a:p>
        </p:txBody>
      </p:sp>
      <p:sp>
        <p:nvSpPr>
          <p:cNvPr id="805897" name="Rectangle 15"/>
          <p:cNvSpPr>
            <a:spLocks noChangeArrowheads="1"/>
          </p:cNvSpPr>
          <p:nvPr/>
        </p:nvSpPr>
        <p:spPr bwMode="auto">
          <a:xfrm>
            <a:off x="4506913" y="5053013"/>
            <a:ext cx="243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800" baseline="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Fully melted</a:t>
            </a:r>
            <a:r>
              <a:rPr lang="ru-RU" sz="1800" baseline="0"/>
              <a:t> 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5898" name="Rectangle 15"/>
          <p:cNvSpPr>
            <a:spLocks noChangeArrowheads="1"/>
          </p:cNvSpPr>
          <p:nvPr/>
        </p:nvSpPr>
        <p:spPr bwMode="auto">
          <a:xfrm>
            <a:off x="6708775" y="4997450"/>
            <a:ext cx="243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800" baseline="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60.4</a:t>
            </a:r>
            <a:r>
              <a:rPr lang="ru-RU" sz="1800" baseline="0">
                <a:solidFill>
                  <a:srgbClr val="000099"/>
                </a:solidFill>
              </a:rPr>
              <a:t> </a:t>
            </a:r>
            <a:r>
              <a:rPr lang="en-US" sz="1800" baseline="0">
                <a:solidFill>
                  <a:srgbClr val="000099"/>
                </a:solidFill>
              </a:rPr>
              <a:t>mol</a:t>
            </a:r>
            <a:r>
              <a:rPr lang="ru-RU" sz="1800" baseline="0">
                <a:solidFill>
                  <a:srgbClr val="000099"/>
                </a:solidFill>
              </a:rPr>
              <a:t>.% </a:t>
            </a:r>
            <a:r>
              <a:rPr lang="en-US" sz="1800" baseline="0">
                <a:solidFill>
                  <a:srgbClr val="000099"/>
                </a:solidFill>
              </a:rPr>
              <a:t>SiO</a:t>
            </a:r>
            <a:r>
              <a:rPr lang="en-US" sz="1800">
                <a:solidFill>
                  <a:srgbClr val="000099"/>
                </a:solidFill>
              </a:rPr>
              <a:t>2</a:t>
            </a:r>
            <a:r>
              <a:rPr lang="ru-RU" sz="1800" baseline="0"/>
              <a:t> 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5899" name="Rectangle 15"/>
          <p:cNvSpPr>
            <a:spLocks noChangeArrowheads="1"/>
          </p:cNvSpPr>
          <p:nvPr/>
        </p:nvSpPr>
        <p:spPr bwMode="auto">
          <a:xfrm>
            <a:off x="2482850" y="5027613"/>
            <a:ext cx="243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800" baseline="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Fully melted</a:t>
            </a:r>
            <a:r>
              <a:rPr lang="ru-RU" sz="1800" baseline="0"/>
              <a:t> 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5900" name="Rectangle 15"/>
          <p:cNvSpPr>
            <a:spLocks noChangeArrowheads="1"/>
          </p:cNvSpPr>
          <p:nvPr/>
        </p:nvSpPr>
        <p:spPr bwMode="auto">
          <a:xfrm>
            <a:off x="428625" y="5018088"/>
            <a:ext cx="243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762000"/>
            <a:endParaRPr lang="ru-RU" sz="1800" baseline="0">
              <a:solidFill>
                <a:srgbClr val="000099"/>
              </a:solidFill>
              <a:sym typeface="Symbol" pitchFamily="18" charset="2"/>
            </a:endParaRPr>
          </a:p>
          <a:p>
            <a:pPr algn="ctr" defTabSz="762000"/>
            <a:r>
              <a:rPr lang="en-US" sz="1800" baseline="0">
                <a:solidFill>
                  <a:srgbClr val="000099"/>
                </a:solidFill>
              </a:rPr>
              <a:t>Fully melted</a:t>
            </a:r>
            <a:r>
              <a:rPr lang="ru-RU" sz="1800" baseline="0"/>
              <a:t> </a:t>
            </a:r>
            <a:endParaRPr lang="en-GB" sz="1800" baseline="0">
              <a:solidFill>
                <a:srgbClr val="000099"/>
              </a:solidFill>
            </a:endParaRPr>
          </a:p>
        </p:txBody>
      </p:sp>
      <p:sp>
        <p:nvSpPr>
          <p:cNvPr id="805901" name="Text Box 13"/>
          <p:cNvSpPr txBox="1">
            <a:spLocks noChangeArrowheads="1"/>
          </p:cNvSpPr>
          <p:nvPr/>
        </p:nvSpPr>
        <p:spPr bwMode="auto">
          <a:xfrm>
            <a:off x="266700" y="5584825"/>
            <a:ext cx="82454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 baseline="0">
                <a:latin typeface="Arial" pitchFamily="34" charset="0"/>
              </a:rPr>
              <a:t>The liquidus line at the </a:t>
            </a:r>
            <a:r>
              <a:rPr lang="ru-RU" sz="1800" baseline="0">
                <a:latin typeface="Arial" pitchFamily="34" charset="0"/>
              </a:rPr>
              <a:t>2300</a:t>
            </a:r>
            <a:r>
              <a:rPr lang="ru-RU" sz="1800" baseline="0">
                <a:latin typeface="Arial" pitchFamily="34" charset="0"/>
                <a:sym typeface="Symbol" pitchFamily="18" charset="2"/>
              </a:rPr>
              <a:t></a:t>
            </a:r>
            <a:r>
              <a:rPr lang="ru-RU" sz="1800" baseline="0">
                <a:latin typeface="Arial" pitchFamily="34" charset="0"/>
              </a:rPr>
              <a:t>С </a:t>
            </a:r>
            <a:r>
              <a:rPr lang="en-US" sz="1800" baseline="0">
                <a:latin typeface="Arial" pitchFamily="34" charset="0"/>
              </a:rPr>
              <a:t>isotherm</a:t>
            </a:r>
            <a:r>
              <a:rPr lang="ru-RU" sz="2800" baseline="0">
                <a:latin typeface="Arial" pitchFamily="34" charset="0"/>
              </a:rPr>
              <a:t> </a:t>
            </a:r>
            <a:r>
              <a:rPr lang="en-US" sz="1800" baseline="0">
                <a:latin typeface="Arial" pitchFamily="34" charset="0"/>
              </a:rPr>
              <a:t>passes between </a:t>
            </a:r>
            <a:r>
              <a:rPr lang="ru-RU" sz="1800" baseline="0">
                <a:latin typeface="Arial" pitchFamily="34" charset="0"/>
              </a:rPr>
              <a:t>30 </a:t>
            </a:r>
            <a:r>
              <a:rPr lang="en-US" sz="1800" baseline="0">
                <a:latin typeface="Arial" pitchFamily="34" charset="0"/>
              </a:rPr>
              <a:t>and</a:t>
            </a:r>
            <a:r>
              <a:rPr lang="ru-RU" sz="1800" baseline="0">
                <a:latin typeface="Arial" pitchFamily="34" charset="0"/>
              </a:rPr>
              <a:t> 40</a:t>
            </a:r>
            <a:r>
              <a:rPr lang="en-US" sz="1800" baseline="0">
                <a:latin typeface="Arial" pitchFamily="34" charset="0"/>
              </a:rPr>
              <a:t/>
            </a:r>
            <a:br>
              <a:rPr lang="en-US" sz="1800" baseline="0">
                <a:latin typeface="Arial" pitchFamily="34" charset="0"/>
              </a:rPr>
            </a:br>
            <a:r>
              <a:rPr lang="en-US" sz="1800" baseline="0">
                <a:latin typeface="Arial" pitchFamily="34" charset="0"/>
              </a:rPr>
              <a:t>   mol.% SiO</a:t>
            </a:r>
            <a:r>
              <a:rPr lang="en-US" sz="1800">
                <a:latin typeface="Arial" pitchFamily="34" charset="0"/>
              </a:rPr>
              <a:t>2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75" name="Rectangle 2"/>
          <p:cNvSpPr>
            <a:spLocks noChangeArrowheads="1"/>
          </p:cNvSpPr>
          <p:nvPr/>
        </p:nvSpPr>
        <p:spPr bwMode="auto">
          <a:xfrm>
            <a:off x="-271463" y="-47625"/>
            <a:ext cx="97805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BZ" baseline="0">
                <a:solidFill>
                  <a:srgbClr val="000099"/>
                </a:solidFill>
              </a:rPr>
              <a:t>Liquidus</a:t>
            </a:r>
            <a:r>
              <a:rPr lang="en-US" baseline="0"/>
              <a:t> </a:t>
            </a:r>
            <a:r>
              <a:rPr lang="en-US" sz="3200" baseline="0">
                <a:solidFill>
                  <a:srgbClr val="000099"/>
                </a:solidFill>
              </a:rPr>
              <a:t>experiments (GPRS 23,24,26,28)</a:t>
            </a:r>
            <a:endParaRPr lang="ru-RU" sz="3200" baseline="0">
              <a:solidFill>
                <a:srgbClr val="000099"/>
              </a:solidFill>
            </a:endParaRPr>
          </a:p>
        </p:txBody>
      </p:sp>
      <p:grpSp>
        <p:nvGrpSpPr>
          <p:cNvPr id="805903" name="Group 15"/>
          <p:cNvGrpSpPr>
            <a:grpSpLocks/>
          </p:cNvGrpSpPr>
          <p:nvPr/>
        </p:nvGrpSpPr>
        <p:grpSpPr bwMode="auto">
          <a:xfrm>
            <a:off x="209550" y="1412875"/>
            <a:ext cx="8643938" cy="4383088"/>
            <a:chOff x="115" y="803"/>
            <a:chExt cx="5445" cy="2761"/>
          </a:xfrm>
        </p:grpSpPr>
        <p:pic>
          <p:nvPicPr>
            <p:cNvPr id="46" name="Рисунок 45" descr="1-2-5.bmp"/>
            <p:cNvPicPr>
              <a:picLocks noChangeAspect="1"/>
            </p:cNvPicPr>
            <p:nvPr/>
          </p:nvPicPr>
          <p:blipFill>
            <a:blip r:embed="rId2" cstate="print">
              <a:lum bright="-10000" contrast="20000"/>
            </a:blip>
            <a:srcRect l="37836" t="32934"/>
            <a:stretch>
              <a:fillRect/>
            </a:stretch>
          </p:blipFill>
          <p:spPr>
            <a:xfrm>
              <a:off x="121" y="2786"/>
              <a:ext cx="715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805905" name="Прямоугольник 32"/>
            <p:cNvSpPr>
              <a:spLocks noChangeArrowheads="1"/>
            </p:cNvSpPr>
            <p:nvPr/>
          </p:nvSpPr>
          <p:spPr bwMode="auto">
            <a:xfrm>
              <a:off x="428" y="2964"/>
              <a:ext cx="130" cy="130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2540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1800" baseline="0">
                <a:solidFill>
                  <a:srgbClr val="FFFFFF"/>
                </a:solidFill>
              </a:endParaRPr>
            </a:p>
          </p:txBody>
        </p:sp>
        <p:pic>
          <p:nvPicPr>
            <p:cNvPr id="805906" name="Picture 2" descr="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60" t="4858" r="33072" b="21863"/>
            <a:stretch>
              <a:fillRect/>
            </a:stretch>
          </p:blipFill>
          <p:spPr bwMode="auto">
            <a:xfrm>
              <a:off x="1720" y="829"/>
              <a:ext cx="942" cy="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5907" name="Picture 3" descr="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20" t="4556" r="25993" b="21638"/>
            <a:stretch>
              <a:fillRect/>
            </a:stretch>
          </p:blipFill>
          <p:spPr bwMode="auto">
            <a:xfrm>
              <a:off x="4445" y="1077"/>
              <a:ext cx="1115" cy="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5908" name="Picture 4" descr="7`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17" t="4355" r="32121" b="21735"/>
            <a:stretch>
              <a:fillRect/>
            </a:stretch>
          </p:blipFill>
          <p:spPr bwMode="auto">
            <a:xfrm>
              <a:off x="490" y="803"/>
              <a:ext cx="1022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5909" name="Picture 5" descr="8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21" t="4468" r="24586" b="22340"/>
            <a:stretch>
              <a:fillRect/>
            </a:stretch>
          </p:blipFill>
          <p:spPr bwMode="auto">
            <a:xfrm>
              <a:off x="2919" y="949"/>
              <a:ext cx="1419" cy="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5910" name="Text Box 22"/>
          <p:cNvSpPr txBox="1">
            <a:spLocks noChangeArrowheads="1"/>
          </p:cNvSpPr>
          <p:nvPr/>
        </p:nvSpPr>
        <p:spPr bwMode="auto">
          <a:xfrm>
            <a:off x="1096963" y="1112838"/>
            <a:ext cx="912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aseline="0">
                <a:solidFill>
                  <a:srgbClr val="000099"/>
                </a:solidFill>
                <a:latin typeface="Arial" pitchFamily="34" charset="0"/>
              </a:rPr>
              <a:t>GPRS28</a:t>
            </a:r>
            <a:endParaRPr lang="ru-RU" sz="1400" baseline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805911" name="Text Box 23"/>
          <p:cNvSpPr txBox="1">
            <a:spLocks noChangeArrowheads="1"/>
          </p:cNvSpPr>
          <p:nvPr/>
        </p:nvSpPr>
        <p:spPr bwMode="auto">
          <a:xfrm>
            <a:off x="3009900" y="1112838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aseline="0">
                <a:solidFill>
                  <a:srgbClr val="000099"/>
                </a:solidFill>
                <a:latin typeface="Arial" pitchFamily="34" charset="0"/>
              </a:rPr>
              <a:t>GPRS26</a:t>
            </a:r>
            <a:endParaRPr lang="ru-RU" sz="1400" baseline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805912" name="Text Box 24"/>
          <p:cNvSpPr txBox="1">
            <a:spLocks noChangeArrowheads="1"/>
          </p:cNvSpPr>
          <p:nvPr/>
        </p:nvSpPr>
        <p:spPr bwMode="auto">
          <a:xfrm>
            <a:off x="5256213" y="1155700"/>
            <a:ext cx="912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aseline="0">
                <a:solidFill>
                  <a:srgbClr val="000099"/>
                </a:solidFill>
                <a:latin typeface="Arial" pitchFamily="34" charset="0"/>
              </a:rPr>
              <a:t>GPRS24</a:t>
            </a:r>
            <a:endParaRPr lang="ru-RU" sz="1400" baseline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805913" name="Text Box 25"/>
          <p:cNvSpPr txBox="1">
            <a:spLocks noChangeArrowheads="1"/>
          </p:cNvSpPr>
          <p:nvPr/>
        </p:nvSpPr>
        <p:spPr bwMode="auto">
          <a:xfrm>
            <a:off x="7473950" y="1257300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aseline="0">
                <a:solidFill>
                  <a:srgbClr val="000099"/>
                </a:solidFill>
                <a:latin typeface="Arial" pitchFamily="34" charset="0"/>
              </a:rPr>
              <a:t>GPRS23</a:t>
            </a:r>
            <a:endParaRPr lang="ru-RU" sz="1400" baseline="0">
              <a:solidFill>
                <a:srgbClr val="0000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0B4B2099-248F-4657-B943-357554975EDE}" type="slidenum">
              <a:rPr lang="en-GB"/>
              <a:pPr/>
              <a:t>15</a:t>
            </a:fld>
            <a:endParaRPr lang="en-GB"/>
          </a:p>
        </p:txBody>
      </p:sp>
      <p:sp>
        <p:nvSpPr>
          <p:cNvPr id="806915" name="Rectangle 3"/>
          <p:cNvSpPr>
            <a:spLocks noChangeArrowheads="1"/>
          </p:cNvSpPr>
          <p:nvPr/>
        </p:nvSpPr>
        <p:spPr bwMode="auto">
          <a:xfrm>
            <a:off x="573088" y="9525"/>
            <a:ext cx="7772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Test results on UO</a:t>
            </a:r>
            <a:r>
              <a:rPr lang="en-US" sz="3200">
                <a:solidFill>
                  <a:srgbClr val="000099"/>
                </a:solidFill>
              </a:rPr>
              <a:t>2 </a:t>
            </a:r>
            <a:r>
              <a:rPr lang="en-US" sz="3200" baseline="0">
                <a:solidFill>
                  <a:srgbClr val="000099"/>
                </a:solidFill>
              </a:rPr>
              <a:t>– SiO</a:t>
            </a:r>
            <a:r>
              <a:rPr lang="en-US" sz="3200">
                <a:solidFill>
                  <a:srgbClr val="000099"/>
                </a:solidFill>
              </a:rPr>
              <a:t>2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</a:t>
            </a:r>
            <a:endParaRPr lang="ru-RU" sz="3200" baseline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6916" name="Text Box 4"/>
          <p:cNvSpPr txBox="1">
            <a:spLocks noChangeArrowheads="1"/>
          </p:cNvSpPr>
          <p:nvPr/>
        </p:nvSpPr>
        <p:spPr bwMode="auto">
          <a:xfrm>
            <a:off x="325438" y="5064125"/>
            <a:ext cx="8818562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just"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1600" baseline="0">
                <a:latin typeface="Arial" pitchFamily="34" charset="0"/>
              </a:rPr>
              <a:t>The MG boundaries have been specified (CORPHAD data revision)</a:t>
            </a:r>
            <a:r>
              <a:rPr lang="ru-RU" sz="1600" baseline="0">
                <a:latin typeface="Arial" pitchFamily="34" charset="0"/>
              </a:rPr>
              <a:t> </a:t>
            </a:r>
          </a:p>
          <a:p>
            <a:pPr algn="just"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1600" baseline="0">
                <a:latin typeface="Arial" pitchFamily="34" charset="0"/>
              </a:rPr>
              <a:t>The MG critical point is located between </a:t>
            </a:r>
            <a:r>
              <a:rPr lang="ru-RU" sz="1600" baseline="0">
                <a:latin typeface="Arial" pitchFamily="34" charset="0"/>
              </a:rPr>
              <a:t>1975 </a:t>
            </a:r>
            <a:r>
              <a:rPr lang="en-US" sz="1600" baseline="0">
                <a:latin typeface="Arial" pitchFamily="34" charset="0"/>
              </a:rPr>
              <a:t>and</a:t>
            </a:r>
            <a:r>
              <a:rPr lang="ru-RU" sz="1600" baseline="0">
                <a:latin typeface="Arial" pitchFamily="34" charset="0"/>
              </a:rPr>
              <a:t> 2200</a:t>
            </a:r>
            <a:r>
              <a:rPr lang="ru-RU" sz="1600" baseline="0">
                <a:latin typeface="Arial" pitchFamily="34" charset="0"/>
                <a:sym typeface="Symbol" pitchFamily="18" charset="2"/>
              </a:rPr>
              <a:t></a:t>
            </a:r>
            <a:r>
              <a:rPr lang="ru-RU" sz="1600" baseline="0">
                <a:latin typeface="Arial" pitchFamily="34" charset="0"/>
              </a:rPr>
              <a:t>С</a:t>
            </a:r>
          </a:p>
          <a:p>
            <a:pPr algn="just"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1600" baseline="0">
                <a:latin typeface="Arial" pitchFamily="34" charset="0"/>
              </a:rPr>
              <a:t>T</a:t>
            </a:r>
            <a:r>
              <a:rPr lang="en-US" sz="1600">
                <a:latin typeface="Arial" pitchFamily="34" charset="0"/>
              </a:rPr>
              <a:t>liq</a:t>
            </a:r>
            <a:r>
              <a:rPr lang="en-US" sz="1600" baseline="0">
                <a:latin typeface="Arial" pitchFamily="34" charset="0"/>
              </a:rPr>
              <a:t> was determined in PRS9 test by VPA IMCC </a:t>
            </a:r>
          </a:p>
          <a:p>
            <a:pPr algn="just"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1600" baseline="0">
                <a:latin typeface="Arial" pitchFamily="34" charset="0"/>
              </a:rPr>
              <a:t>  Liquidus point composition at 2300 C is between 30 and 40 mol % of silica </a:t>
            </a:r>
          </a:p>
          <a:p>
            <a:pPr algn="just">
              <a:spcBef>
                <a:spcPct val="30000"/>
              </a:spcBef>
              <a:buFont typeface="Wingdings" pitchFamily="2" charset="2"/>
              <a:buNone/>
            </a:pPr>
            <a:endParaRPr lang="ru-RU" sz="1600" baseline="0">
              <a:latin typeface="Arial" pitchFamily="34" charset="0"/>
            </a:endParaRPr>
          </a:p>
        </p:txBody>
      </p:sp>
      <p:pic>
        <p:nvPicPr>
          <p:cNvPr id="80694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3995" r="1608" b="16924"/>
          <a:stretch>
            <a:fillRect/>
          </a:stretch>
        </p:blipFill>
        <p:spPr bwMode="auto">
          <a:xfrm>
            <a:off x="198438" y="598488"/>
            <a:ext cx="8732837" cy="43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31910EAF-A8C3-4D32-97F0-33E5B4AB22EA}" type="slidenum">
              <a:rPr lang="en-GB"/>
              <a:pPr/>
              <a:t>16</a:t>
            </a:fld>
            <a:endParaRPr lang="en-GB"/>
          </a:p>
        </p:txBody>
      </p:sp>
      <p:sp>
        <p:nvSpPr>
          <p:cNvPr id="807938" name="Rectangle 2"/>
          <p:cNvSpPr>
            <a:spLocks noChangeArrowheads="1"/>
          </p:cNvSpPr>
          <p:nvPr/>
        </p:nvSpPr>
        <p:spPr bwMode="auto">
          <a:xfrm>
            <a:off x="522288" y="-41275"/>
            <a:ext cx="81915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UO</a:t>
            </a:r>
            <a:r>
              <a:rPr lang="en-US" sz="3200">
                <a:solidFill>
                  <a:srgbClr val="000099"/>
                </a:solidFill>
              </a:rPr>
              <a:t>2 </a:t>
            </a:r>
            <a:r>
              <a:rPr lang="en-US" sz="3200" baseline="0">
                <a:solidFill>
                  <a:srgbClr val="000099"/>
                </a:solidFill>
              </a:rPr>
              <a:t>- CaO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 baseline="0">
                <a:solidFill>
                  <a:srgbClr val="000099"/>
                </a:solidFill>
              </a:rPr>
              <a:t>PRS 10 test results  </a:t>
            </a:r>
            <a:endParaRPr lang="ru-RU" sz="3200" baseline="0">
              <a:solidFill>
                <a:srgbClr val="000099"/>
              </a:solidFill>
            </a:endParaRPr>
          </a:p>
        </p:txBody>
      </p:sp>
      <p:sp>
        <p:nvSpPr>
          <p:cNvPr id="807939" name="Rectangle 3"/>
          <p:cNvSpPr>
            <a:spLocks noChangeArrowheads="1"/>
          </p:cNvSpPr>
          <p:nvPr/>
        </p:nvSpPr>
        <p:spPr bwMode="auto">
          <a:xfrm>
            <a:off x="182563" y="568325"/>
            <a:ext cx="43386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 baseline="0">
                <a:solidFill>
                  <a:srgbClr val="990033"/>
                </a:solidFill>
                <a:cs typeface="Times New Roman" pitchFamily="18" charset="0"/>
              </a:rPr>
              <a:t>Experimental objectives</a:t>
            </a:r>
            <a:endParaRPr lang="ru-RU" sz="2400" baseline="0">
              <a:solidFill>
                <a:srgbClr val="990033"/>
              </a:solidFill>
            </a:endParaRPr>
          </a:p>
        </p:txBody>
      </p:sp>
      <p:sp>
        <p:nvSpPr>
          <p:cNvPr id="807940" name="Rectangle 4"/>
          <p:cNvSpPr>
            <a:spLocks noChangeArrowheads="1"/>
          </p:cNvSpPr>
          <p:nvPr/>
        </p:nvSpPr>
        <p:spPr bwMode="auto">
          <a:xfrm>
            <a:off x="274638" y="981075"/>
            <a:ext cx="60039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baseline="0"/>
              <a:t>Determination of the liquidus temperature </a:t>
            </a:r>
            <a:endParaRPr lang="ru-RU" sz="1800" baseline="0"/>
          </a:p>
          <a:p>
            <a:pPr marL="457200" indent="-457200" defTabSz="762000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baseline="0"/>
              <a:t>Determination of the components final solubility in the formed solid solutions</a:t>
            </a:r>
          </a:p>
        </p:txBody>
      </p:sp>
      <p:sp>
        <p:nvSpPr>
          <p:cNvPr id="807941" name="Rectangle 5"/>
          <p:cNvSpPr>
            <a:spLocks noChangeArrowheads="1"/>
          </p:cNvSpPr>
          <p:nvPr/>
        </p:nvSpPr>
        <p:spPr bwMode="auto">
          <a:xfrm>
            <a:off x="219075" y="1779588"/>
            <a:ext cx="43465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aseline="0">
                <a:solidFill>
                  <a:srgbClr val="990033"/>
                </a:solidFill>
              </a:rPr>
              <a:t>Charge composition</a:t>
            </a:r>
            <a:endParaRPr lang="ru-RU" sz="2400" baseline="0">
              <a:solidFill>
                <a:srgbClr val="990033"/>
              </a:solidFill>
            </a:endParaRPr>
          </a:p>
        </p:txBody>
      </p:sp>
      <p:sp>
        <p:nvSpPr>
          <p:cNvPr id="807942" name="Rectangle 6"/>
          <p:cNvSpPr>
            <a:spLocks noChangeArrowheads="1"/>
          </p:cNvSpPr>
          <p:nvPr/>
        </p:nvSpPr>
        <p:spPr bwMode="auto">
          <a:xfrm>
            <a:off x="352425" y="2146300"/>
            <a:ext cx="38449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baseline="0"/>
              <a:t>Mol%  36.2UO</a:t>
            </a:r>
            <a:r>
              <a:rPr lang="en-US" sz="1800"/>
              <a:t>2</a:t>
            </a:r>
            <a:r>
              <a:rPr lang="en-US" sz="1800" baseline="0"/>
              <a:t> + 63.8CaO</a:t>
            </a:r>
            <a:endParaRPr lang="en-US" sz="1800"/>
          </a:p>
        </p:txBody>
      </p:sp>
      <p:sp>
        <p:nvSpPr>
          <p:cNvPr id="807943" name="Rectangle 7"/>
          <p:cNvSpPr>
            <a:spLocks noChangeArrowheads="1"/>
          </p:cNvSpPr>
          <p:nvPr/>
        </p:nvSpPr>
        <p:spPr bwMode="auto">
          <a:xfrm>
            <a:off x="142875" y="6026150"/>
            <a:ext cx="90011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baseline="0"/>
              <a:t>T</a:t>
            </a:r>
            <a:r>
              <a:rPr lang="en-US" sz="1800"/>
              <a:t>liq</a:t>
            </a:r>
            <a:r>
              <a:rPr lang="en-US" sz="1800" baseline="0"/>
              <a:t> was measured </a:t>
            </a:r>
            <a:r>
              <a:rPr lang="ru-RU" sz="1800" baseline="0"/>
              <a:t>2</a:t>
            </a:r>
            <a:r>
              <a:rPr lang="en-US" sz="1800" baseline="0"/>
              <a:t> times by VPA IMCC</a:t>
            </a:r>
            <a:r>
              <a:rPr lang="ru-RU" sz="1800" baseline="0"/>
              <a:t> </a:t>
            </a:r>
            <a:r>
              <a:rPr lang="en-BZ" sz="1800" baseline="0"/>
              <a:t>with melt sampling</a:t>
            </a:r>
            <a:br>
              <a:rPr lang="en-BZ" sz="1800" baseline="0"/>
            </a:br>
            <a:endParaRPr lang="ru-RU" sz="1800" baseline="0"/>
          </a:p>
        </p:txBody>
      </p:sp>
      <p:pic>
        <p:nvPicPr>
          <p:cNvPr id="80794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439863"/>
            <a:ext cx="4102100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7945" name="Oval 9"/>
          <p:cNvSpPr>
            <a:spLocks noChangeArrowheads="1"/>
          </p:cNvSpPr>
          <p:nvPr/>
        </p:nvSpPr>
        <p:spPr bwMode="auto">
          <a:xfrm>
            <a:off x="5676900" y="2009775"/>
            <a:ext cx="533400" cy="2952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0794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657475"/>
            <a:ext cx="4552950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7947" name="Line 11"/>
          <p:cNvSpPr>
            <a:spLocks noChangeShapeType="1"/>
          </p:cNvSpPr>
          <p:nvPr/>
        </p:nvSpPr>
        <p:spPr bwMode="auto">
          <a:xfrm flipH="1">
            <a:off x="4819650" y="2305050"/>
            <a:ext cx="1000125" cy="866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7948" name="Text Box 12"/>
          <p:cNvSpPr txBox="1">
            <a:spLocks noChangeArrowheads="1"/>
          </p:cNvSpPr>
          <p:nvPr/>
        </p:nvSpPr>
        <p:spPr bwMode="auto">
          <a:xfrm>
            <a:off x="2260600" y="4064000"/>
            <a:ext cx="731838" cy="2635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aseline="0">
                <a:latin typeface="Arial" pitchFamily="34" charset="0"/>
              </a:rPr>
              <a:t>Samples</a:t>
            </a:r>
            <a:endParaRPr lang="ru-RU" sz="1000" baseline="0">
              <a:latin typeface="Arial" pitchFamily="34" charset="0"/>
            </a:endParaRPr>
          </a:p>
        </p:txBody>
      </p:sp>
      <p:sp>
        <p:nvSpPr>
          <p:cNvPr id="807949" name="Line 13"/>
          <p:cNvSpPr>
            <a:spLocks noChangeShapeType="1"/>
          </p:cNvSpPr>
          <p:nvPr/>
        </p:nvSpPr>
        <p:spPr bwMode="auto">
          <a:xfrm flipH="1" flipV="1">
            <a:off x="1647825" y="4133850"/>
            <a:ext cx="609600" cy="8572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7950" name="Line 14"/>
          <p:cNvSpPr>
            <a:spLocks noChangeShapeType="1"/>
          </p:cNvSpPr>
          <p:nvPr/>
        </p:nvSpPr>
        <p:spPr bwMode="auto">
          <a:xfrm flipV="1">
            <a:off x="2997200" y="3930650"/>
            <a:ext cx="209550" cy="228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7951" name="Text Box 15"/>
          <p:cNvSpPr txBox="1">
            <a:spLocks noChangeArrowheads="1"/>
          </p:cNvSpPr>
          <p:nvPr/>
        </p:nvSpPr>
        <p:spPr bwMode="auto">
          <a:xfrm>
            <a:off x="2428875" y="4392613"/>
            <a:ext cx="593725" cy="2635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aseline="0">
                <a:latin typeface="Arial" pitchFamily="34" charset="0"/>
              </a:rPr>
              <a:t>Tliq</a:t>
            </a:r>
            <a:endParaRPr lang="ru-RU" sz="1000" baseline="0">
              <a:latin typeface="Arial" pitchFamily="34" charset="0"/>
            </a:endParaRPr>
          </a:p>
        </p:txBody>
      </p:sp>
      <p:sp>
        <p:nvSpPr>
          <p:cNvPr id="807952" name="Line 16"/>
          <p:cNvSpPr>
            <a:spLocks noChangeShapeType="1"/>
          </p:cNvSpPr>
          <p:nvPr/>
        </p:nvSpPr>
        <p:spPr bwMode="auto">
          <a:xfrm flipH="1">
            <a:off x="2028825" y="4543425"/>
            <a:ext cx="390525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7953" name="Line 17"/>
          <p:cNvSpPr>
            <a:spLocks noChangeShapeType="1"/>
          </p:cNvSpPr>
          <p:nvPr/>
        </p:nvSpPr>
        <p:spPr bwMode="auto">
          <a:xfrm>
            <a:off x="3044825" y="4530725"/>
            <a:ext cx="533400" cy="114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7954" name="Rectangle 18"/>
          <p:cNvSpPr>
            <a:spLocks noChangeArrowheads="1"/>
          </p:cNvSpPr>
          <p:nvPr/>
        </p:nvSpPr>
        <p:spPr bwMode="auto">
          <a:xfrm>
            <a:off x="5222875" y="4552950"/>
            <a:ext cx="3665538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buFont typeface="Wingdings" pitchFamily="2" charset="2"/>
              <a:buChar char="ü"/>
            </a:pPr>
            <a:r>
              <a:rPr lang="ru-RU" sz="1800" baseline="0"/>
              <a:t> </a:t>
            </a:r>
            <a:r>
              <a:rPr lang="en-US" sz="1600" baseline="0"/>
              <a:t>From</a:t>
            </a:r>
            <a:r>
              <a:rPr lang="ru-RU" sz="1600" baseline="0"/>
              <a:t> </a:t>
            </a:r>
            <a:r>
              <a:rPr lang="en-US" sz="1600" baseline="0"/>
              <a:t>4000 s, the pool was pulled out from inductor at 8.5 mm/h for 2 hours. This has ensured close to equilibrium crystallization and the eutectic liquid displacement into the ingot upper part</a:t>
            </a:r>
            <a:r>
              <a:rPr lang="en-US" sz="1800" baseline="0">
                <a:solidFill>
                  <a:srgbClr val="000099"/>
                </a:solidFill>
              </a:rPr>
              <a:t> </a:t>
            </a:r>
            <a:endParaRPr lang="ru-RU" sz="1800" baseline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D941A113-39A4-4947-BDC9-4A962615286D}" type="slidenum">
              <a:rPr lang="en-GB"/>
              <a:pPr/>
              <a:t>17</a:t>
            </a:fld>
            <a:endParaRPr lang="en-GB"/>
          </a:p>
        </p:txBody>
      </p:sp>
      <p:sp>
        <p:nvSpPr>
          <p:cNvPr id="809986" name="Rectangle 2"/>
          <p:cNvSpPr>
            <a:spLocks noChangeArrowheads="1"/>
          </p:cNvSpPr>
          <p:nvPr/>
        </p:nvSpPr>
        <p:spPr bwMode="auto">
          <a:xfrm>
            <a:off x="522288" y="-41275"/>
            <a:ext cx="81915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UO</a:t>
            </a:r>
            <a:r>
              <a:rPr lang="en-US" sz="3200">
                <a:solidFill>
                  <a:srgbClr val="000099"/>
                </a:solidFill>
              </a:rPr>
              <a:t>2 </a:t>
            </a:r>
            <a:r>
              <a:rPr lang="en-US" sz="3200" baseline="0">
                <a:solidFill>
                  <a:srgbClr val="000099"/>
                </a:solidFill>
              </a:rPr>
              <a:t>- CaO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 baseline="0">
                <a:solidFill>
                  <a:srgbClr val="000099"/>
                </a:solidFill>
              </a:rPr>
              <a:t>PRS 10 test results (2) </a:t>
            </a:r>
            <a:endParaRPr lang="ru-RU" sz="3200" baseline="0">
              <a:solidFill>
                <a:srgbClr val="000099"/>
              </a:solidFill>
            </a:endParaRPr>
          </a:p>
        </p:txBody>
      </p:sp>
      <p:sp>
        <p:nvSpPr>
          <p:cNvPr id="809987" name="Rectangle 3"/>
          <p:cNvSpPr>
            <a:spLocks noChangeArrowheads="1"/>
          </p:cNvSpPr>
          <p:nvPr/>
        </p:nvSpPr>
        <p:spPr bwMode="auto">
          <a:xfrm>
            <a:off x="352425" y="719138"/>
            <a:ext cx="87915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aseline="0">
                <a:solidFill>
                  <a:srgbClr val="990033"/>
                </a:solidFill>
              </a:rPr>
              <a:t> </a:t>
            </a:r>
            <a:r>
              <a:rPr lang="en-US" sz="2000" baseline="0">
                <a:solidFill>
                  <a:srgbClr val="990033"/>
                </a:solidFill>
              </a:rPr>
              <a:t>VPA IMCC</a:t>
            </a:r>
            <a:r>
              <a:rPr lang="en-US" sz="2000" baseline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GB" sz="2000" baseline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aseline="0">
                <a:solidFill>
                  <a:srgbClr val="993300"/>
                </a:solidFill>
              </a:rPr>
              <a:t>Example</a:t>
            </a:r>
            <a:r>
              <a:rPr lang="en-GB" sz="2000" baseline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aseline="0">
                <a:solidFill>
                  <a:srgbClr val="993300"/>
                </a:solidFill>
              </a:rPr>
              <a:t>of thermogram </a:t>
            </a:r>
            <a:r>
              <a:rPr lang="en-BZ" sz="2000" baseline="0">
                <a:solidFill>
                  <a:srgbClr val="993300"/>
                </a:solidFill>
              </a:rPr>
              <a:t># </a:t>
            </a:r>
            <a:r>
              <a:rPr lang="ru-RU" sz="2000" baseline="0">
                <a:solidFill>
                  <a:srgbClr val="993300"/>
                </a:solidFill>
              </a:rPr>
              <a:t>2</a:t>
            </a:r>
            <a:r>
              <a:rPr lang="en-US" sz="2000" baseline="0">
                <a:solidFill>
                  <a:srgbClr val="993300"/>
                </a:solidFill>
              </a:rPr>
              <a:t> from the test showing </a:t>
            </a:r>
            <a:br>
              <a:rPr lang="en-US" sz="2000" baseline="0">
                <a:solidFill>
                  <a:srgbClr val="993300"/>
                </a:solidFill>
              </a:rPr>
            </a:br>
            <a:r>
              <a:rPr lang="en-US" sz="2000" baseline="0">
                <a:solidFill>
                  <a:srgbClr val="993300"/>
                </a:solidFill>
              </a:rPr>
              <a:t>                        melt surface</a:t>
            </a:r>
            <a:r>
              <a:rPr lang="en-GB" sz="2000" baseline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 baseline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9988" name="Rectangle 4"/>
          <p:cNvSpPr>
            <a:spLocks noChangeArrowheads="1"/>
          </p:cNvSpPr>
          <p:nvPr/>
        </p:nvSpPr>
        <p:spPr bwMode="auto">
          <a:xfrm>
            <a:off x="330200" y="5903913"/>
            <a:ext cx="839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2000" baseline="0"/>
              <a:t> Results of T</a:t>
            </a:r>
            <a:r>
              <a:rPr lang="en-US" sz="2000"/>
              <a:t>liq</a:t>
            </a:r>
            <a:r>
              <a:rPr lang="en-US" sz="2000" baseline="0"/>
              <a:t> </a:t>
            </a:r>
            <a:r>
              <a:rPr lang="en-GB" sz="2000" baseline="0"/>
              <a:t>measurements: </a:t>
            </a:r>
            <a:r>
              <a:rPr lang="ru-RU" sz="2000" baseline="0"/>
              <a:t>1876, </a:t>
            </a:r>
            <a:r>
              <a:rPr lang="en-GB" sz="2000" baseline="0"/>
              <a:t>1880</a:t>
            </a:r>
            <a:r>
              <a:rPr lang="en-GB" sz="2000" baseline="30000"/>
              <a:t>o</a:t>
            </a:r>
            <a:r>
              <a:rPr lang="en-US" sz="2000" baseline="0"/>
              <a:t>C,</a:t>
            </a:r>
            <a:r>
              <a:rPr lang="en-GB" sz="2000" baseline="0"/>
              <a:t> </a:t>
            </a:r>
            <a:r>
              <a:rPr lang="en-US" sz="2000" baseline="0">
                <a:sym typeface="Wingdings" pitchFamily="2" charset="2"/>
              </a:rPr>
              <a:t></a:t>
            </a:r>
            <a:r>
              <a:rPr lang="ru-RU" sz="2000" baseline="0">
                <a:sym typeface="Wingdings" pitchFamily="2" charset="2"/>
              </a:rPr>
              <a:t> </a:t>
            </a:r>
            <a:r>
              <a:rPr lang="en-GB" sz="2000" baseline="0"/>
              <a:t>T</a:t>
            </a:r>
            <a:r>
              <a:rPr lang="en-GB" sz="2000"/>
              <a:t>liq</a:t>
            </a:r>
            <a:r>
              <a:rPr lang="en-GB" sz="2000" baseline="0"/>
              <a:t>=</a:t>
            </a:r>
            <a:r>
              <a:rPr lang="ru-RU" sz="2000" baseline="0"/>
              <a:t>1878</a:t>
            </a:r>
            <a:r>
              <a:rPr lang="en-US" sz="2000" baseline="0">
                <a:cs typeface="Arial" pitchFamily="34" charset="0"/>
              </a:rPr>
              <a:t>±</a:t>
            </a:r>
            <a:r>
              <a:rPr lang="ru-RU" sz="2000" baseline="0">
                <a:cs typeface="Arial" pitchFamily="34" charset="0"/>
              </a:rPr>
              <a:t>30</a:t>
            </a:r>
            <a:r>
              <a:rPr lang="en-GB" sz="2000" baseline="30000"/>
              <a:t>o</a:t>
            </a:r>
            <a:r>
              <a:rPr lang="en-GB" sz="2000" baseline="0"/>
              <a:t>C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4819650" y="3097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4743450" y="28987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grpSp>
        <p:nvGrpSpPr>
          <p:cNvPr id="809991" name="Group 7"/>
          <p:cNvGrpSpPr>
            <a:grpSpLocks/>
          </p:cNvGrpSpPr>
          <p:nvPr/>
        </p:nvGrpSpPr>
        <p:grpSpPr bwMode="auto">
          <a:xfrm>
            <a:off x="330200" y="1184275"/>
            <a:ext cx="7727950" cy="4884738"/>
            <a:chOff x="312" y="719"/>
            <a:chExt cx="4764" cy="2964"/>
          </a:xfrm>
        </p:grpSpPr>
        <p:sp>
          <p:nvSpPr>
            <p:cNvPr id="809992" name="Line 8"/>
            <p:cNvSpPr>
              <a:spLocks noChangeShapeType="1"/>
            </p:cNvSpPr>
            <p:nvPr/>
          </p:nvSpPr>
          <p:spPr bwMode="auto">
            <a:xfrm>
              <a:off x="3036" y="1951"/>
              <a:ext cx="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9993" name="Line 9"/>
            <p:cNvSpPr>
              <a:spLocks noChangeShapeType="1"/>
            </p:cNvSpPr>
            <p:nvPr/>
          </p:nvSpPr>
          <p:spPr bwMode="auto">
            <a:xfrm>
              <a:off x="2988" y="1826"/>
              <a:ext cx="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/>
            <a:lstStyle/>
            <a:p>
              <a:endParaRPr lang="de-DE"/>
            </a:p>
          </p:txBody>
        </p:sp>
        <p:pic>
          <p:nvPicPr>
            <p:cNvPr id="80999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719"/>
              <a:ext cx="4764" cy="2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9995" name="Rectangle 11"/>
            <p:cNvSpPr>
              <a:spLocks noChangeArrowheads="1"/>
            </p:cNvSpPr>
            <p:nvPr/>
          </p:nvSpPr>
          <p:spPr bwMode="auto">
            <a:xfrm>
              <a:off x="800" y="2282"/>
              <a:ext cx="1196" cy="961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103102FC-E4BC-437D-A181-CE321652E041}" type="slidenum">
              <a:rPr lang="en-GB"/>
              <a:pPr/>
              <a:t>18</a:t>
            </a:fld>
            <a:endParaRPr lang="en-GB"/>
          </a:p>
        </p:txBody>
      </p:sp>
      <p:graphicFrame>
        <p:nvGraphicFramePr>
          <p:cNvPr id="812174" name="Group 142"/>
          <p:cNvGraphicFramePr>
            <a:graphicFrameLocks noGrp="1"/>
          </p:cNvGraphicFramePr>
          <p:nvPr/>
        </p:nvGraphicFramePr>
        <p:xfrm>
          <a:off x="6053138" y="5084763"/>
          <a:ext cx="2881312" cy="638175"/>
        </p:xfrm>
        <a:graphic>
          <a:graphicData uri="http://schemas.openxmlformats.org/drawingml/2006/table">
            <a:tbl>
              <a:tblPr/>
              <a:tblGrid>
                <a:gridCol w="571500"/>
                <a:gridCol w="736600"/>
                <a:gridCol w="819150"/>
                <a:gridCol w="754062"/>
              </a:tblGrid>
              <a:tr h="141288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st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 phase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EDX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87.3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±1.4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12.7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±0.5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58.9±0.8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41.1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±0.4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2175" name="Group 143"/>
          <p:cNvGraphicFramePr>
            <a:graphicFrameLocks noGrp="1"/>
          </p:cNvGraphicFramePr>
          <p:nvPr/>
        </p:nvGraphicFramePr>
        <p:xfrm>
          <a:off x="6205538" y="4286250"/>
          <a:ext cx="2709862" cy="638175"/>
        </p:xfrm>
        <a:graphic>
          <a:graphicData uri="http://schemas.openxmlformats.org/drawingml/2006/table">
            <a:tbl>
              <a:tblPr/>
              <a:tblGrid>
                <a:gridCol w="536575"/>
                <a:gridCol w="693737"/>
                <a:gridCol w="771525"/>
                <a:gridCol w="708025"/>
              </a:tblGrid>
              <a:tr h="141288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eutectic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EDX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71.4±1.3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28.6±1.0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34.1±0.4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65.9±0.8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12078" name="Rectangle 46"/>
          <p:cNvSpPr>
            <a:spLocks noChangeArrowheads="1"/>
          </p:cNvSpPr>
          <p:nvPr/>
        </p:nvSpPr>
        <p:spPr bwMode="auto">
          <a:xfrm>
            <a:off x="234950" y="0"/>
            <a:ext cx="89090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UO</a:t>
            </a:r>
            <a:r>
              <a:rPr lang="en-US" sz="3200">
                <a:solidFill>
                  <a:srgbClr val="000099"/>
                </a:solidFill>
              </a:rPr>
              <a:t>2 </a:t>
            </a:r>
            <a:r>
              <a:rPr lang="en-US" sz="3200" baseline="0">
                <a:solidFill>
                  <a:srgbClr val="000099"/>
                </a:solidFill>
              </a:rPr>
              <a:t>- CaO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 baseline="0">
                <a:solidFill>
                  <a:srgbClr val="000099"/>
                </a:solidFill>
              </a:rPr>
              <a:t>PRS 10 test results (3)</a:t>
            </a:r>
            <a:endParaRPr lang="ru-RU" sz="3200" baseline="0">
              <a:solidFill>
                <a:srgbClr val="000099"/>
              </a:solidFill>
            </a:endParaRPr>
          </a:p>
        </p:txBody>
      </p:sp>
      <p:sp>
        <p:nvSpPr>
          <p:cNvPr id="812079" name="Rectangle 47"/>
          <p:cNvSpPr>
            <a:spLocks noChangeArrowheads="1"/>
          </p:cNvSpPr>
          <p:nvPr/>
        </p:nvSpPr>
        <p:spPr bwMode="auto">
          <a:xfrm>
            <a:off x="-180975" y="477838"/>
            <a:ext cx="932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000" baseline="0">
                <a:solidFill>
                  <a:srgbClr val="990033"/>
                </a:solidFill>
              </a:rPr>
              <a:t>SEM/EDX analysis of the melt sample </a:t>
            </a:r>
            <a:r>
              <a:rPr lang="ru-RU" sz="2000" baseline="0">
                <a:solidFill>
                  <a:srgbClr val="990033"/>
                </a:solidFill>
              </a:rPr>
              <a:t>(</a:t>
            </a:r>
            <a:r>
              <a:rPr lang="en-US" sz="2000" baseline="0">
                <a:solidFill>
                  <a:srgbClr val="990033"/>
                </a:solidFill>
              </a:rPr>
              <a:t>top</a:t>
            </a:r>
            <a:r>
              <a:rPr lang="ru-RU" sz="2000" baseline="0">
                <a:solidFill>
                  <a:srgbClr val="990033"/>
                </a:solidFill>
              </a:rPr>
              <a:t>) </a:t>
            </a:r>
            <a:r>
              <a:rPr lang="en-US" sz="2000" baseline="0">
                <a:solidFill>
                  <a:srgbClr val="990033"/>
                </a:solidFill>
              </a:rPr>
              <a:t>and ingot periphery</a:t>
            </a:r>
            <a:r>
              <a:rPr lang="ru-RU" sz="2000" baseline="0">
                <a:solidFill>
                  <a:srgbClr val="990033"/>
                </a:solidFill>
              </a:rPr>
              <a:t> (</a:t>
            </a:r>
            <a:r>
              <a:rPr lang="en-US" sz="2000" baseline="0">
                <a:solidFill>
                  <a:srgbClr val="990033"/>
                </a:solidFill>
              </a:rPr>
              <a:t>bottom</a:t>
            </a:r>
            <a:r>
              <a:rPr lang="ru-RU" sz="2000" baseline="0">
                <a:solidFill>
                  <a:srgbClr val="990033"/>
                </a:solidFill>
              </a:rPr>
              <a:t>)</a:t>
            </a:r>
            <a:endParaRPr lang="en-GB" sz="2000" baseline="0">
              <a:solidFill>
                <a:srgbClr val="990033"/>
              </a:solidFill>
            </a:endParaRPr>
          </a:p>
        </p:txBody>
      </p:sp>
      <p:sp>
        <p:nvSpPr>
          <p:cNvPr id="812080" name="Text Box 48"/>
          <p:cNvSpPr txBox="1">
            <a:spLocks noChangeArrowheads="1"/>
          </p:cNvSpPr>
          <p:nvPr/>
        </p:nvSpPr>
        <p:spPr bwMode="auto">
          <a:xfrm>
            <a:off x="5927725" y="774700"/>
            <a:ext cx="3216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 baseline="0">
                <a:latin typeface="Arial" pitchFamily="34" charset="0"/>
              </a:rPr>
              <a:t>Dendritic microstructure of the melt sample</a:t>
            </a:r>
            <a:endParaRPr lang="ru-RU" sz="1800" baseline="0">
              <a:latin typeface="Arial" pitchFamily="34" charset="0"/>
            </a:endParaRPr>
          </a:p>
        </p:txBody>
      </p:sp>
      <p:graphicFrame>
        <p:nvGraphicFramePr>
          <p:cNvPr id="812176" name="Group 144"/>
          <p:cNvGraphicFramePr>
            <a:graphicFrameLocks noGrp="1"/>
          </p:cNvGraphicFramePr>
          <p:nvPr/>
        </p:nvGraphicFramePr>
        <p:xfrm>
          <a:off x="6205538" y="3014663"/>
          <a:ext cx="2603500" cy="1219200"/>
        </p:xfrm>
        <a:graphic>
          <a:graphicData uri="http://schemas.openxmlformats.org/drawingml/2006/table">
            <a:tbl>
              <a:tblPr/>
              <a:tblGrid>
                <a:gridCol w="830262"/>
                <a:gridCol w="608013"/>
                <a:gridCol w="577850"/>
                <a:gridCol w="587375"/>
              </a:tblGrid>
              <a:tr h="238125"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Sample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ChA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XRF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EDX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mol.%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№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38.1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41.4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34.9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№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35.7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38.6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33.9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2107" name="Text Box 75"/>
          <p:cNvSpPr txBox="1">
            <a:spLocks noChangeArrowheads="1"/>
          </p:cNvSpPr>
          <p:nvPr/>
        </p:nvSpPr>
        <p:spPr bwMode="auto">
          <a:xfrm>
            <a:off x="6302375" y="1412875"/>
            <a:ext cx="2422525" cy="5365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aseline="0">
                <a:latin typeface="Arial" pitchFamily="34" charset="0"/>
              </a:rPr>
              <a:t>Primary crystallization phase </a:t>
            </a:r>
            <a:endParaRPr lang="ru-RU" sz="1400" baseline="0">
              <a:latin typeface="Arial" pitchFamily="34" charset="0"/>
            </a:endParaRPr>
          </a:p>
        </p:txBody>
      </p:sp>
      <p:graphicFrame>
        <p:nvGraphicFramePr>
          <p:cNvPr id="812177" name="Group 145"/>
          <p:cNvGraphicFramePr>
            <a:graphicFrameLocks noGrp="1"/>
          </p:cNvGraphicFramePr>
          <p:nvPr/>
        </p:nvGraphicFramePr>
        <p:xfrm>
          <a:off x="6802438" y="2019300"/>
          <a:ext cx="1560512" cy="919163"/>
        </p:xfrm>
        <a:graphic>
          <a:graphicData uri="http://schemas.openxmlformats.org/drawingml/2006/table">
            <a:tbl>
              <a:tblPr/>
              <a:tblGrid>
                <a:gridCol w="414337"/>
                <a:gridCol w="542925"/>
                <a:gridCol w="603250"/>
              </a:tblGrid>
              <a:tr h="309563"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CaO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mol.%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P1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53.8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46.2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2125" name="Text Box 93"/>
          <p:cNvSpPr txBox="1">
            <a:spLocks noChangeArrowheads="1"/>
          </p:cNvSpPr>
          <p:nvPr/>
        </p:nvSpPr>
        <p:spPr bwMode="auto">
          <a:xfrm>
            <a:off x="0" y="5668963"/>
            <a:ext cx="89503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just"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1600" baseline="0">
                <a:latin typeface="Arial" pitchFamily="34" charset="0"/>
              </a:rPr>
              <a:t>Compositions of melt samples of the unsaturated solid solution have been determined</a:t>
            </a:r>
          </a:p>
          <a:p>
            <a:pPr algn="just">
              <a:spcBef>
                <a:spcPct val="30000"/>
              </a:spcBef>
              <a:buFont typeface="Wingdings" pitchFamily="2" charset="2"/>
              <a:buChar char="ü"/>
            </a:pPr>
            <a:r>
              <a:rPr lang="ru-RU" sz="1600" baseline="0">
                <a:latin typeface="Arial" pitchFamily="34" charset="0"/>
              </a:rPr>
              <a:t> </a:t>
            </a:r>
            <a:r>
              <a:rPr lang="en-US" sz="1600" baseline="0">
                <a:latin typeface="Arial" pitchFamily="34" charset="0"/>
              </a:rPr>
              <a:t>There is a discrepancy between the results of </a:t>
            </a:r>
            <a:r>
              <a:rPr lang="en-BZ" sz="1600" baseline="0">
                <a:latin typeface="Arial" pitchFamily="34" charset="0"/>
              </a:rPr>
              <a:t>SEM/EDX</a:t>
            </a:r>
            <a:r>
              <a:rPr lang="en-US" sz="1600" baseline="0">
                <a:latin typeface="Arial" pitchFamily="34" charset="0"/>
              </a:rPr>
              <a:t> and</a:t>
            </a:r>
            <a:r>
              <a:rPr lang="ru-RU" sz="1600" baseline="0">
                <a:latin typeface="Arial" pitchFamily="34" charset="0"/>
              </a:rPr>
              <a:t> (</a:t>
            </a:r>
            <a:r>
              <a:rPr lang="en-BZ" sz="1600" baseline="0">
                <a:latin typeface="Arial" pitchFamily="34" charset="0"/>
              </a:rPr>
              <a:t>XRF+ChA)</a:t>
            </a:r>
            <a:endParaRPr lang="ru-RU" sz="1600" baseline="0">
              <a:latin typeface="Arial" pitchFamily="34" charset="0"/>
            </a:endParaRPr>
          </a:p>
        </p:txBody>
      </p:sp>
      <p:grpSp>
        <p:nvGrpSpPr>
          <p:cNvPr id="812126" name="Group 94"/>
          <p:cNvGrpSpPr>
            <a:grpSpLocks/>
          </p:cNvGrpSpPr>
          <p:nvPr/>
        </p:nvGrpSpPr>
        <p:grpSpPr bwMode="auto">
          <a:xfrm>
            <a:off x="336550" y="1050925"/>
            <a:ext cx="5957888" cy="4540250"/>
            <a:chOff x="212" y="678"/>
            <a:chExt cx="3753" cy="2860"/>
          </a:xfrm>
        </p:grpSpPr>
        <p:grpSp>
          <p:nvGrpSpPr>
            <p:cNvPr id="812127" name="Group 95"/>
            <p:cNvGrpSpPr>
              <a:grpSpLocks/>
            </p:cNvGrpSpPr>
            <p:nvPr/>
          </p:nvGrpSpPr>
          <p:grpSpPr bwMode="auto">
            <a:xfrm>
              <a:off x="330" y="2079"/>
              <a:ext cx="3555" cy="1459"/>
              <a:chOff x="330" y="2079"/>
              <a:chExt cx="3813" cy="1687"/>
            </a:xfrm>
          </p:grpSpPr>
          <p:pic>
            <p:nvPicPr>
              <p:cNvPr id="812128" name="Picture 96" descr="5-1-1"/>
              <p:cNvPicPr>
                <a:picLocks noChangeAspect="1" noChangeArrowheads="1"/>
              </p:cNvPicPr>
              <p:nvPr/>
            </p:nvPicPr>
            <p:blipFill>
              <a:blip r:embed="rId3">
                <a:lum bright="6000"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0" y="2140"/>
                <a:ext cx="1626" cy="1626"/>
              </a:xfrm>
              <a:prstGeom prst="rect">
                <a:avLst/>
              </a:prstGeom>
              <a:noFill/>
              <a:ln w="15875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12129" name="Picture 97" descr="5"/>
              <p:cNvPicPr>
                <a:picLocks noChangeAspect="1" noChangeArrowheads="1"/>
              </p:cNvPicPr>
              <p:nvPr/>
            </p:nvPicPr>
            <p:blipFill>
              <a:blip r:embed="rId4">
                <a:lum bright="24000" contrast="4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" y="2079"/>
                <a:ext cx="1662" cy="1662"/>
              </a:xfrm>
              <a:prstGeom prst="rect">
                <a:avLst/>
              </a:prstGeom>
              <a:noFill/>
              <a:ln w="15875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812130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473" y="2526"/>
                <a:ext cx="204" cy="204"/>
              </a:xfrm>
              <a:prstGeom prst="rect">
                <a:avLst/>
              </a:prstGeom>
              <a:solidFill>
                <a:srgbClr val="FFFFFF">
                  <a:alpha val="10001"/>
                </a:srgbClr>
              </a:solidFill>
              <a:ln w="25400" algn="ctr">
                <a:solidFill>
                  <a:srgbClr val="8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31" name="Line 99"/>
              <p:cNvSpPr>
                <a:spLocks noChangeShapeType="1"/>
              </p:cNvSpPr>
              <p:nvPr/>
            </p:nvSpPr>
            <p:spPr bwMode="auto">
              <a:xfrm flipV="1">
                <a:off x="672" y="2168"/>
                <a:ext cx="1681" cy="355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32" name="Line 100"/>
              <p:cNvSpPr>
                <a:spLocks noChangeShapeType="1"/>
              </p:cNvSpPr>
              <p:nvPr/>
            </p:nvSpPr>
            <p:spPr bwMode="auto">
              <a:xfrm>
                <a:off x="672" y="2721"/>
                <a:ext cx="1705" cy="104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33" name="Oval 101"/>
              <p:cNvSpPr>
                <a:spLocks noChangeArrowheads="1"/>
              </p:cNvSpPr>
              <p:nvPr/>
            </p:nvSpPr>
            <p:spPr bwMode="auto">
              <a:xfrm flipV="1">
                <a:off x="2677" y="2526"/>
                <a:ext cx="92" cy="103"/>
              </a:xfrm>
              <a:prstGeom prst="ellipse">
                <a:avLst/>
              </a:prstGeom>
              <a:solidFill>
                <a:srgbClr val="FFFFFF">
                  <a:alpha val="10001"/>
                </a:srgbClr>
              </a:solidFill>
              <a:ln w="25400" algn="ctr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34" name="Oval 102"/>
              <p:cNvSpPr>
                <a:spLocks noChangeArrowheads="1"/>
              </p:cNvSpPr>
              <p:nvPr/>
            </p:nvSpPr>
            <p:spPr bwMode="auto">
              <a:xfrm>
                <a:off x="2994" y="2384"/>
                <a:ext cx="129" cy="132"/>
              </a:xfrm>
              <a:prstGeom prst="ellipse">
                <a:avLst/>
              </a:prstGeom>
              <a:solidFill>
                <a:srgbClr val="FFFFFF">
                  <a:alpha val="10001"/>
                </a:srgbClr>
              </a:solidFill>
              <a:ln w="254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35" name="Line 103"/>
              <p:cNvSpPr>
                <a:spLocks noChangeShapeType="1"/>
              </p:cNvSpPr>
              <p:nvPr/>
            </p:nvSpPr>
            <p:spPr bwMode="auto">
              <a:xfrm flipH="1" flipV="1">
                <a:off x="2731" y="2642"/>
                <a:ext cx="22" cy="436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36" name="Line 104"/>
              <p:cNvSpPr>
                <a:spLocks noChangeShapeType="1"/>
              </p:cNvSpPr>
              <p:nvPr/>
            </p:nvSpPr>
            <p:spPr bwMode="auto">
              <a:xfrm flipH="1" flipV="1">
                <a:off x="2809" y="3142"/>
                <a:ext cx="999" cy="168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37" name="Oval 105"/>
              <p:cNvSpPr>
                <a:spLocks noChangeArrowheads="1"/>
              </p:cNvSpPr>
              <p:nvPr/>
            </p:nvSpPr>
            <p:spPr bwMode="auto">
              <a:xfrm flipV="1">
                <a:off x="2714" y="3087"/>
                <a:ext cx="92" cy="103"/>
              </a:xfrm>
              <a:prstGeom prst="ellipse">
                <a:avLst/>
              </a:prstGeom>
              <a:solidFill>
                <a:srgbClr val="FFFFFF">
                  <a:alpha val="10001"/>
                </a:srgbClr>
              </a:solidFill>
              <a:ln w="25400" algn="ctr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38" name="Oval 106"/>
              <p:cNvSpPr>
                <a:spLocks noChangeArrowheads="1"/>
              </p:cNvSpPr>
              <p:nvPr/>
            </p:nvSpPr>
            <p:spPr bwMode="auto">
              <a:xfrm flipV="1">
                <a:off x="3778" y="3249"/>
                <a:ext cx="92" cy="103"/>
              </a:xfrm>
              <a:prstGeom prst="ellipse">
                <a:avLst/>
              </a:prstGeom>
              <a:solidFill>
                <a:srgbClr val="FFFFFF">
                  <a:alpha val="10001"/>
                </a:srgbClr>
              </a:solidFill>
              <a:ln w="25400" algn="ctr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39" name="Line 107"/>
              <p:cNvSpPr>
                <a:spLocks noChangeShapeType="1"/>
              </p:cNvSpPr>
              <p:nvPr/>
            </p:nvSpPr>
            <p:spPr bwMode="auto">
              <a:xfrm flipH="1" flipV="1">
                <a:off x="3834" y="3304"/>
                <a:ext cx="267" cy="85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40" name="Oval 108"/>
              <p:cNvSpPr>
                <a:spLocks noChangeArrowheads="1"/>
              </p:cNvSpPr>
              <p:nvPr/>
            </p:nvSpPr>
            <p:spPr bwMode="auto">
              <a:xfrm>
                <a:off x="3209" y="3405"/>
                <a:ext cx="92" cy="95"/>
              </a:xfrm>
              <a:prstGeom prst="ellipse">
                <a:avLst/>
              </a:prstGeom>
              <a:solidFill>
                <a:srgbClr val="FFFFFF">
                  <a:alpha val="10001"/>
                </a:srgbClr>
              </a:solidFill>
              <a:ln w="254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41" name="Line 109"/>
              <p:cNvSpPr>
                <a:spLocks noChangeShapeType="1"/>
              </p:cNvSpPr>
              <p:nvPr/>
            </p:nvSpPr>
            <p:spPr bwMode="auto">
              <a:xfrm>
                <a:off x="3072" y="2513"/>
                <a:ext cx="169" cy="900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42" name="Line 110"/>
              <p:cNvSpPr>
                <a:spLocks noChangeShapeType="1"/>
              </p:cNvSpPr>
              <p:nvPr/>
            </p:nvSpPr>
            <p:spPr bwMode="auto">
              <a:xfrm flipH="1" flipV="1">
                <a:off x="3119" y="2445"/>
                <a:ext cx="1024" cy="366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812143" name="Group 111"/>
            <p:cNvGrpSpPr>
              <a:grpSpLocks/>
            </p:cNvGrpSpPr>
            <p:nvPr/>
          </p:nvGrpSpPr>
          <p:grpSpPr bwMode="auto">
            <a:xfrm>
              <a:off x="212" y="678"/>
              <a:ext cx="3629" cy="1448"/>
              <a:chOff x="234" y="602"/>
              <a:chExt cx="3629" cy="1448"/>
            </a:xfrm>
          </p:grpSpPr>
          <p:sp useBgFill="1">
            <p:nvSpPr>
              <p:cNvPr id="812144" name="Rectangle 112"/>
              <p:cNvSpPr>
                <a:spLocks noChangeArrowheads="1"/>
              </p:cNvSpPr>
              <p:nvPr/>
            </p:nvSpPr>
            <p:spPr bwMode="auto">
              <a:xfrm>
                <a:off x="1121" y="602"/>
                <a:ext cx="273" cy="226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FFFF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3600" tIns="46800" rIns="93600" bIns="46800" anchor="ctr"/>
              <a:lstStyle/>
              <a:p>
                <a:endParaRPr lang="de-DE"/>
              </a:p>
            </p:txBody>
          </p:sp>
          <p:sp>
            <p:nvSpPr>
              <p:cNvPr id="812145" name="Line 113"/>
              <p:cNvSpPr>
                <a:spLocks noChangeShapeType="1"/>
              </p:cNvSpPr>
              <p:nvPr/>
            </p:nvSpPr>
            <p:spPr bwMode="auto">
              <a:xfrm>
                <a:off x="3096" y="1826"/>
                <a:ext cx="0" cy="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/>
              <a:lstStyle/>
              <a:p>
                <a:endParaRPr lang="de-DE"/>
              </a:p>
            </p:txBody>
          </p:sp>
          <p:sp>
            <p:nvSpPr>
              <p:cNvPr id="812146" name="Line 114"/>
              <p:cNvSpPr>
                <a:spLocks noChangeShapeType="1"/>
              </p:cNvSpPr>
              <p:nvPr/>
            </p:nvSpPr>
            <p:spPr bwMode="auto">
              <a:xfrm>
                <a:off x="3096" y="1701"/>
                <a:ext cx="0" cy="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/>
              <a:lstStyle/>
              <a:p>
                <a:endParaRPr lang="de-DE"/>
              </a:p>
            </p:txBody>
          </p:sp>
          <p:sp>
            <p:nvSpPr>
              <p:cNvPr id="812147" name="Rectangle 115"/>
              <p:cNvSpPr>
                <a:spLocks noChangeArrowheads="1"/>
              </p:cNvSpPr>
              <p:nvPr/>
            </p:nvSpPr>
            <p:spPr bwMode="auto">
              <a:xfrm>
                <a:off x="403" y="1199"/>
                <a:ext cx="777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8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4" tIns="45712" rIns="91424" bIns="45712"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sz="1400" baseline="0">
                    <a:solidFill>
                      <a:srgbClr val="990033"/>
                    </a:solidFill>
                    <a:latin typeface="Arial Unicode MS" pitchFamily="34" charset="-128"/>
                  </a:rPr>
                  <a:t>Quenched 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en-US" sz="1400" baseline="0">
                    <a:solidFill>
                      <a:srgbClr val="990033"/>
                    </a:solidFill>
                    <a:latin typeface="Arial Unicode MS" pitchFamily="34" charset="-128"/>
                  </a:rPr>
                  <a:t>sample</a:t>
                </a:r>
                <a:r>
                  <a:rPr lang="en-US" sz="2000" baseline="0">
                    <a:solidFill>
                      <a:srgbClr val="990033"/>
                    </a:solidFill>
                    <a:latin typeface="Arial Unicode MS" pitchFamily="34" charset="-128"/>
                  </a:rPr>
                  <a:t> </a:t>
                </a:r>
                <a:endParaRPr lang="ru-RU" sz="2000">
                  <a:solidFill>
                    <a:srgbClr val="990033"/>
                  </a:solidFill>
                  <a:latin typeface="Arial Unicode MS" pitchFamily="34" charset="-128"/>
                </a:endParaRPr>
              </a:p>
            </p:txBody>
          </p:sp>
          <p:grpSp>
            <p:nvGrpSpPr>
              <p:cNvPr id="812148" name="Group 116"/>
              <p:cNvGrpSpPr>
                <a:grpSpLocks/>
              </p:cNvGrpSpPr>
              <p:nvPr/>
            </p:nvGrpSpPr>
            <p:grpSpPr bwMode="auto">
              <a:xfrm>
                <a:off x="234" y="829"/>
                <a:ext cx="122" cy="748"/>
                <a:chOff x="2528" y="0"/>
                <a:chExt cx="240" cy="1472"/>
              </a:xfrm>
            </p:grpSpPr>
            <p:sp>
              <p:nvSpPr>
                <p:cNvPr id="812149" name="AutoShape 117"/>
                <p:cNvSpPr>
                  <a:spLocks noChangeArrowheads="1"/>
                </p:cNvSpPr>
                <p:nvPr/>
              </p:nvSpPr>
              <p:spPr bwMode="auto">
                <a:xfrm>
                  <a:off x="2599" y="0"/>
                  <a:ext cx="95" cy="1248"/>
                </a:xfrm>
                <a:prstGeom prst="can">
                  <a:avLst>
                    <a:gd name="adj" fmla="val 105277"/>
                  </a:avLst>
                </a:prstGeom>
                <a:solidFill>
                  <a:srgbClr val="9933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2150" name="Freeform 118" descr="s3f1"/>
                <p:cNvSpPr>
                  <a:spLocks/>
                </p:cNvSpPr>
                <p:nvPr/>
              </p:nvSpPr>
              <p:spPr bwMode="auto">
                <a:xfrm>
                  <a:off x="2528" y="628"/>
                  <a:ext cx="240" cy="844"/>
                </a:xfrm>
                <a:custGeom>
                  <a:avLst/>
                  <a:gdLst>
                    <a:gd name="T0" fmla="*/ 64 w 240"/>
                    <a:gd name="T1" fmla="*/ 152 h 844"/>
                    <a:gd name="T2" fmla="*/ 40 w 240"/>
                    <a:gd name="T3" fmla="*/ 464 h 844"/>
                    <a:gd name="T4" fmla="*/ 52 w 240"/>
                    <a:gd name="T5" fmla="*/ 612 h 844"/>
                    <a:gd name="T6" fmla="*/ 72 w 240"/>
                    <a:gd name="T7" fmla="*/ 616 h 844"/>
                    <a:gd name="T8" fmla="*/ 120 w 240"/>
                    <a:gd name="T9" fmla="*/ 832 h 844"/>
                    <a:gd name="T10" fmla="*/ 108 w 240"/>
                    <a:gd name="T11" fmla="*/ 660 h 844"/>
                    <a:gd name="T12" fmla="*/ 124 w 240"/>
                    <a:gd name="T13" fmla="*/ 624 h 844"/>
                    <a:gd name="T14" fmla="*/ 140 w 240"/>
                    <a:gd name="T15" fmla="*/ 600 h 844"/>
                    <a:gd name="T16" fmla="*/ 160 w 240"/>
                    <a:gd name="T17" fmla="*/ 392 h 844"/>
                    <a:gd name="T18" fmla="*/ 132 w 240"/>
                    <a:gd name="T19" fmla="*/ 308 h 844"/>
                    <a:gd name="T20" fmla="*/ 144 w 240"/>
                    <a:gd name="T21" fmla="*/ 252 h 844"/>
                    <a:gd name="T22" fmla="*/ 132 w 240"/>
                    <a:gd name="T23" fmla="*/ 128 h 844"/>
                    <a:gd name="T24" fmla="*/ 68 w 240"/>
                    <a:gd name="T25" fmla="*/ 28 h 844"/>
                    <a:gd name="T26" fmla="*/ 64 w 240"/>
                    <a:gd name="T27" fmla="*/ 152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0" h="844">
                      <a:moveTo>
                        <a:pt x="64" y="152"/>
                      </a:moveTo>
                      <a:cubicBezTo>
                        <a:pt x="64" y="158"/>
                        <a:pt x="68" y="421"/>
                        <a:pt x="40" y="464"/>
                      </a:cubicBezTo>
                      <a:cubicBezTo>
                        <a:pt x="43" y="498"/>
                        <a:pt x="47" y="593"/>
                        <a:pt x="52" y="612"/>
                      </a:cubicBezTo>
                      <a:cubicBezTo>
                        <a:pt x="54" y="619"/>
                        <a:pt x="65" y="615"/>
                        <a:pt x="72" y="616"/>
                      </a:cubicBezTo>
                      <a:cubicBezTo>
                        <a:pt x="83" y="653"/>
                        <a:pt x="0" y="844"/>
                        <a:pt x="120" y="832"/>
                      </a:cubicBezTo>
                      <a:cubicBezTo>
                        <a:pt x="240" y="820"/>
                        <a:pt x="107" y="695"/>
                        <a:pt x="108" y="660"/>
                      </a:cubicBezTo>
                      <a:cubicBezTo>
                        <a:pt x="116" y="605"/>
                        <a:pt x="103" y="649"/>
                        <a:pt x="124" y="624"/>
                      </a:cubicBezTo>
                      <a:cubicBezTo>
                        <a:pt x="130" y="617"/>
                        <a:pt x="140" y="600"/>
                        <a:pt x="140" y="600"/>
                      </a:cubicBezTo>
                      <a:cubicBezTo>
                        <a:pt x="148" y="395"/>
                        <a:pt x="92" y="437"/>
                        <a:pt x="160" y="392"/>
                      </a:cubicBezTo>
                      <a:cubicBezTo>
                        <a:pt x="156" y="335"/>
                        <a:pt x="168" y="332"/>
                        <a:pt x="132" y="308"/>
                      </a:cubicBezTo>
                      <a:cubicBezTo>
                        <a:pt x="118" y="287"/>
                        <a:pt x="119" y="269"/>
                        <a:pt x="144" y="252"/>
                      </a:cubicBezTo>
                      <a:cubicBezTo>
                        <a:pt x="156" y="217"/>
                        <a:pt x="182" y="145"/>
                        <a:pt x="132" y="128"/>
                      </a:cubicBezTo>
                      <a:cubicBezTo>
                        <a:pt x="110" y="129"/>
                        <a:pt x="77" y="0"/>
                        <a:pt x="68" y="28"/>
                      </a:cubicBezTo>
                      <a:cubicBezTo>
                        <a:pt x="72" y="29"/>
                        <a:pt x="64" y="152"/>
                        <a:pt x="64" y="152"/>
                      </a:cubicBezTo>
                      <a:close/>
                    </a:path>
                  </a:pathLst>
                </a:custGeom>
                <a:blipFill dpi="0" rotWithShape="1">
                  <a:blip r:embed="rId5"/>
                  <a:srcRect/>
                  <a:stretch>
                    <a:fillRect r="-199951"/>
                  </a:stretch>
                </a:blipFill>
                <a:ln w="158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12151" name="Freeform 119"/>
              <p:cNvSpPr>
                <a:spLocks/>
              </p:cNvSpPr>
              <p:nvPr/>
            </p:nvSpPr>
            <p:spPr bwMode="auto">
              <a:xfrm>
                <a:off x="318" y="631"/>
                <a:ext cx="803" cy="1125"/>
              </a:xfrm>
              <a:custGeom>
                <a:avLst/>
                <a:gdLst>
                  <a:gd name="T0" fmla="*/ 0 w 803"/>
                  <a:gd name="T1" fmla="*/ 666 h 1125"/>
                  <a:gd name="T2" fmla="*/ 0 w 803"/>
                  <a:gd name="T3" fmla="*/ 766 h 1125"/>
                  <a:gd name="T4" fmla="*/ 803 w 803"/>
                  <a:gd name="T5" fmla="*/ 1125 h 1125"/>
                  <a:gd name="T6" fmla="*/ 803 w 803"/>
                  <a:gd name="T7" fmla="*/ 0 h 1125"/>
                  <a:gd name="T8" fmla="*/ 0 w 803"/>
                  <a:gd name="T9" fmla="*/ 666 h 1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3" h="1125">
                    <a:moveTo>
                      <a:pt x="0" y="666"/>
                    </a:moveTo>
                    <a:lnTo>
                      <a:pt x="0" y="766"/>
                    </a:lnTo>
                    <a:lnTo>
                      <a:pt x="803" y="1125"/>
                    </a:lnTo>
                    <a:lnTo>
                      <a:pt x="803" y="0"/>
                    </a:lnTo>
                    <a:lnTo>
                      <a:pt x="0" y="666"/>
                    </a:lnTo>
                    <a:close/>
                  </a:path>
                </a:pathLst>
              </a:custGeom>
              <a:solidFill>
                <a:srgbClr val="FFFFFF">
                  <a:alpha val="23000"/>
                </a:srgbClr>
              </a:solidFill>
              <a:ln w="19050" cap="flat" cmpd="sng">
                <a:solidFill>
                  <a:srgbClr val="99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/>
              <a:lstStyle/>
              <a:p>
                <a:endParaRPr lang="de-DE"/>
              </a:p>
            </p:txBody>
          </p:sp>
          <p:pic>
            <p:nvPicPr>
              <p:cNvPr id="812152" name="Picture 12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1" t="4002" r="3807" b="11208"/>
              <a:stretch>
                <a:fillRect/>
              </a:stretch>
            </p:blipFill>
            <p:spPr bwMode="auto">
              <a:xfrm>
                <a:off x="1126" y="626"/>
                <a:ext cx="1233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12153" name="Group 121"/>
              <p:cNvGrpSpPr>
                <a:grpSpLocks/>
              </p:cNvGrpSpPr>
              <p:nvPr/>
            </p:nvGrpSpPr>
            <p:grpSpPr bwMode="auto">
              <a:xfrm>
                <a:off x="2042" y="1831"/>
                <a:ext cx="294" cy="99"/>
                <a:chOff x="2316" y="2385"/>
                <a:chExt cx="294" cy="99"/>
              </a:xfrm>
            </p:grpSpPr>
            <p:sp>
              <p:nvSpPr>
                <p:cNvPr id="812154" name="Line 122"/>
                <p:cNvSpPr>
                  <a:spLocks noChangeShapeType="1"/>
                </p:cNvSpPr>
                <p:nvPr/>
              </p:nvSpPr>
              <p:spPr bwMode="auto">
                <a:xfrm>
                  <a:off x="2316" y="2430"/>
                  <a:ext cx="294" cy="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2155" name="Line 123"/>
                <p:cNvSpPr>
                  <a:spLocks noChangeShapeType="1"/>
                </p:cNvSpPr>
                <p:nvPr/>
              </p:nvSpPr>
              <p:spPr bwMode="auto">
                <a:xfrm>
                  <a:off x="2316" y="238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2156" name="Line 124"/>
                <p:cNvSpPr>
                  <a:spLocks noChangeShapeType="1"/>
                </p:cNvSpPr>
                <p:nvPr/>
              </p:nvSpPr>
              <p:spPr bwMode="auto">
                <a:xfrm>
                  <a:off x="2607" y="2385"/>
                  <a:ext cx="0" cy="9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pic>
            <p:nvPicPr>
              <p:cNvPr id="812157" name="Picture 12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71" b="8199"/>
              <a:stretch>
                <a:fillRect/>
              </a:stretch>
            </p:blipFill>
            <p:spPr bwMode="auto">
              <a:xfrm>
                <a:off x="2529" y="637"/>
                <a:ext cx="1175" cy="1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12158" name="Group 126"/>
              <p:cNvGrpSpPr>
                <a:grpSpLocks/>
              </p:cNvGrpSpPr>
              <p:nvPr/>
            </p:nvGrpSpPr>
            <p:grpSpPr bwMode="auto">
              <a:xfrm>
                <a:off x="3391" y="1799"/>
                <a:ext cx="294" cy="99"/>
                <a:chOff x="2316" y="2385"/>
                <a:chExt cx="294" cy="99"/>
              </a:xfrm>
            </p:grpSpPr>
            <p:sp>
              <p:nvSpPr>
                <p:cNvPr id="812159" name="Line 127"/>
                <p:cNvSpPr>
                  <a:spLocks noChangeShapeType="1"/>
                </p:cNvSpPr>
                <p:nvPr/>
              </p:nvSpPr>
              <p:spPr bwMode="auto">
                <a:xfrm>
                  <a:off x="2316" y="2430"/>
                  <a:ext cx="294" cy="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2160" name="Line 128"/>
                <p:cNvSpPr>
                  <a:spLocks noChangeShapeType="1"/>
                </p:cNvSpPr>
                <p:nvPr/>
              </p:nvSpPr>
              <p:spPr bwMode="auto">
                <a:xfrm>
                  <a:off x="2316" y="238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2161" name="Line 129"/>
                <p:cNvSpPr>
                  <a:spLocks noChangeShapeType="1"/>
                </p:cNvSpPr>
                <p:nvPr/>
              </p:nvSpPr>
              <p:spPr bwMode="auto">
                <a:xfrm>
                  <a:off x="2607" y="2385"/>
                  <a:ext cx="0" cy="9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12162" name="Text Box 130"/>
              <p:cNvSpPr txBox="1">
                <a:spLocks noChangeArrowheads="1"/>
              </p:cNvSpPr>
              <p:nvPr/>
            </p:nvSpPr>
            <p:spPr bwMode="auto">
              <a:xfrm>
                <a:off x="1987" y="1877"/>
                <a:ext cx="4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200" baseline="0">
                    <a:latin typeface="Arial" pitchFamily="34" charset="0"/>
                  </a:rPr>
                  <a:t>300</a:t>
                </a:r>
                <a:r>
                  <a:rPr lang="en-US" sz="1200" baseline="0">
                    <a:latin typeface="Arial" pitchFamily="34" charset="0"/>
                    <a:cs typeface="Arial" pitchFamily="34" charset="0"/>
                  </a:rPr>
                  <a:t>µm</a:t>
                </a:r>
              </a:p>
            </p:txBody>
          </p:sp>
          <p:sp>
            <p:nvSpPr>
              <p:cNvPr id="812163" name="Text Box 131"/>
              <p:cNvSpPr txBox="1">
                <a:spLocks noChangeArrowheads="1"/>
              </p:cNvSpPr>
              <p:nvPr/>
            </p:nvSpPr>
            <p:spPr bwMode="auto">
              <a:xfrm>
                <a:off x="3365" y="1823"/>
                <a:ext cx="49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200" baseline="0">
                    <a:latin typeface="Arial" pitchFamily="34" charset="0"/>
                  </a:rPr>
                  <a:t>70</a:t>
                </a:r>
                <a:r>
                  <a:rPr lang="en-US" sz="1200" baseline="0">
                    <a:latin typeface="Arial" pitchFamily="34" charset="0"/>
                    <a:cs typeface="Arial" pitchFamily="34" charset="0"/>
                  </a:rPr>
                  <a:t>µm</a:t>
                </a:r>
              </a:p>
            </p:txBody>
          </p:sp>
          <p:sp>
            <p:nvSpPr>
              <p:cNvPr id="812164" name="Rectangle 132"/>
              <p:cNvSpPr>
                <a:spLocks noChangeArrowheads="1"/>
              </p:cNvSpPr>
              <p:nvPr/>
            </p:nvSpPr>
            <p:spPr bwMode="auto">
              <a:xfrm>
                <a:off x="2091" y="1208"/>
                <a:ext cx="263" cy="235"/>
              </a:xfrm>
              <a:prstGeom prst="rect">
                <a:avLst/>
              </a:prstGeom>
              <a:noFill/>
              <a:ln w="25400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65" name="Line 133"/>
              <p:cNvSpPr>
                <a:spLocks noChangeShapeType="1"/>
              </p:cNvSpPr>
              <p:nvPr/>
            </p:nvSpPr>
            <p:spPr bwMode="auto">
              <a:xfrm flipV="1">
                <a:off x="2360" y="638"/>
                <a:ext cx="162" cy="57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2166" name="Line 134"/>
              <p:cNvSpPr>
                <a:spLocks noChangeShapeType="1"/>
              </p:cNvSpPr>
              <p:nvPr/>
            </p:nvSpPr>
            <p:spPr bwMode="auto">
              <a:xfrm>
                <a:off x="2362" y="1433"/>
                <a:ext cx="162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12167" name="Line 135"/>
            <p:cNvSpPr>
              <a:spLocks noChangeShapeType="1"/>
            </p:cNvSpPr>
            <p:nvPr/>
          </p:nvSpPr>
          <p:spPr bwMode="auto">
            <a:xfrm flipH="1">
              <a:off x="2936" y="1107"/>
              <a:ext cx="1029" cy="9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6B7AB63D-FB16-42D9-8F42-415CFA2E40AE}" type="slidenum">
              <a:rPr lang="en-GB"/>
              <a:pPr/>
              <a:t>19</a:t>
            </a:fld>
            <a:endParaRPr lang="en-GB"/>
          </a:p>
        </p:txBody>
      </p:sp>
      <p:graphicFrame>
        <p:nvGraphicFramePr>
          <p:cNvPr id="814271" name="Group 191"/>
          <p:cNvGraphicFramePr>
            <a:graphicFrameLocks noGrp="1"/>
          </p:cNvGraphicFramePr>
          <p:nvPr/>
        </p:nvGraphicFramePr>
        <p:xfrm>
          <a:off x="376238" y="5229225"/>
          <a:ext cx="3135312" cy="638175"/>
        </p:xfrm>
        <a:graphic>
          <a:graphicData uri="http://schemas.openxmlformats.org/drawingml/2006/table">
            <a:tbl>
              <a:tblPr/>
              <a:tblGrid>
                <a:gridCol w="622300"/>
                <a:gridCol w="803275"/>
                <a:gridCol w="890587"/>
                <a:gridCol w="819150"/>
              </a:tblGrid>
              <a:tr h="141288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Eutectic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EDX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69.1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±0.7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30.9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±0.2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31.8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±0.3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68.2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±0.3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4261" name="Group 181"/>
          <p:cNvGraphicFramePr>
            <a:graphicFrameLocks noGrp="1"/>
          </p:cNvGraphicFramePr>
          <p:nvPr/>
        </p:nvGraphicFramePr>
        <p:xfrm>
          <a:off x="6318250" y="981075"/>
          <a:ext cx="2825750" cy="638175"/>
        </p:xfrm>
        <a:graphic>
          <a:graphicData uri="http://schemas.openxmlformats.org/drawingml/2006/table">
            <a:tbl>
              <a:tblPr/>
              <a:tblGrid>
                <a:gridCol w="560388"/>
                <a:gridCol w="722312"/>
                <a:gridCol w="804863"/>
                <a:gridCol w="738187"/>
              </a:tblGrid>
              <a:tr h="141288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Eutectic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EDX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70.4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±1.0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29.6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±1.3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33.1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±0.2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66.9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±1.3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4264" name="Group 184"/>
          <p:cNvGraphicFramePr>
            <a:graphicFrameLocks noGrp="1"/>
          </p:cNvGraphicFramePr>
          <p:nvPr/>
        </p:nvGraphicFramePr>
        <p:xfrm>
          <a:off x="6235700" y="2536825"/>
          <a:ext cx="2233613" cy="850900"/>
        </p:xfrm>
        <a:graphic>
          <a:graphicData uri="http://schemas.openxmlformats.org/drawingml/2006/table">
            <a:tbl>
              <a:tblPr/>
              <a:tblGrid>
                <a:gridCol w="442913"/>
                <a:gridCol w="571500"/>
                <a:gridCol w="635000"/>
                <a:gridCol w="584200"/>
              </a:tblGrid>
              <a:tr h="141288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st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 phase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EDX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83.3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16.7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50.8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49.2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4263" name="Group 183"/>
          <p:cNvGraphicFramePr>
            <a:graphicFrameLocks noGrp="1"/>
          </p:cNvGraphicFramePr>
          <p:nvPr/>
        </p:nvGraphicFramePr>
        <p:xfrm>
          <a:off x="6318250" y="1782763"/>
          <a:ext cx="2825750" cy="638175"/>
        </p:xfrm>
        <a:graphic>
          <a:graphicData uri="http://schemas.openxmlformats.org/drawingml/2006/table">
            <a:tbl>
              <a:tblPr/>
              <a:tblGrid>
                <a:gridCol w="560388"/>
                <a:gridCol w="765175"/>
                <a:gridCol w="760412"/>
                <a:gridCol w="739775"/>
              </a:tblGrid>
              <a:tr h="141288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nd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 phase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EDX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68.7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31.3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31.3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68.7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4269" name="Group 189"/>
          <p:cNvGraphicFramePr>
            <a:graphicFrameLocks noGrp="1"/>
          </p:cNvGraphicFramePr>
          <p:nvPr/>
        </p:nvGraphicFramePr>
        <p:xfrm>
          <a:off x="6164263" y="4456113"/>
          <a:ext cx="2451100" cy="882650"/>
        </p:xfrm>
        <a:graphic>
          <a:graphicData uri="http://schemas.openxmlformats.org/drawingml/2006/table">
            <a:tbl>
              <a:tblPr/>
              <a:tblGrid>
                <a:gridCol w="485775"/>
                <a:gridCol w="627062"/>
                <a:gridCol w="696913"/>
                <a:gridCol w="641350"/>
              </a:tblGrid>
              <a:tr h="158750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st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 phase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EDX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81.1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18.9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47.2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52.8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4267" name="Group 187"/>
          <p:cNvGraphicFramePr>
            <a:graphicFrameLocks noGrp="1"/>
          </p:cNvGraphicFramePr>
          <p:nvPr/>
        </p:nvGraphicFramePr>
        <p:xfrm>
          <a:off x="6170613" y="3694113"/>
          <a:ext cx="2973387" cy="638175"/>
        </p:xfrm>
        <a:graphic>
          <a:graphicData uri="http://schemas.openxmlformats.org/drawingml/2006/table">
            <a:tbl>
              <a:tblPr/>
              <a:tblGrid>
                <a:gridCol w="588962"/>
                <a:gridCol w="762000"/>
                <a:gridCol w="817563"/>
                <a:gridCol w="804862"/>
              </a:tblGrid>
              <a:tr h="141288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Phase mix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EDX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61.0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39.0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24.5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75.5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14215" name="Rectangle 135"/>
          <p:cNvSpPr>
            <a:spLocks noChangeArrowheads="1"/>
          </p:cNvSpPr>
          <p:nvPr/>
        </p:nvSpPr>
        <p:spPr bwMode="auto">
          <a:xfrm>
            <a:off x="234950" y="0"/>
            <a:ext cx="89090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UO</a:t>
            </a:r>
            <a:r>
              <a:rPr lang="en-US" sz="3200">
                <a:solidFill>
                  <a:srgbClr val="000099"/>
                </a:solidFill>
              </a:rPr>
              <a:t>2 </a:t>
            </a:r>
            <a:r>
              <a:rPr lang="en-US" sz="3200" baseline="0">
                <a:solidFill>
                  <a:srgbClr val="000099"/>
                </a:solidFill>
              </a:rPr>
              <a:t>- CaO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 baseline="0">
                <a:solidFill>
                  <a:srgbClr val="000099"/>
                </a:solidFill>
              </a:rPr>
              <a:t>PRS 10 test results (4)</a:t>
            </a:r>
            <a:endParaRPr lang="ru-RU" sz="3200" baseline="0">
              <a:solidFill>
                <a:srgbClr val="000099"/>
              </a:solidFill>
            </a:endParaRPr>
          </a:p>
        </p:txBody>
      </p:sp>
      <p:sp>
        <p:nvSpPr>
          <p:cNvPr id="814216" name="Rectangle 136"/>
          <p:cNvSpPr>
            <a:spLocks noChangeArrowheads="1"/>
          </p:cNvSpPr>
          <p:nvPr/>
        </p:nvSpPr>
        <p:spPr bwMode="auto">
          <a:xfrm>
            <a:off x="-4763" y="454025"/>
            <a:ext cx="577215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000" baseline="0">
                <a:solidFill>
                  <a:srgbClr val="990033"/>
                </a:solidFill>
              </a:rPr>
              <a:t>SEM/EDX analysis of the ingot</a:t>
            </a:r>
            <a:r>
              <a:rPr lang="ru-RU" sz="2000" baseline="0">
                <a:solidFill>
                  <a:srgbClr val="990033"/>
                </a:solidFill>
              </a:rPr>
              <a:t> </a:t>
            </a:r>
            <a:r>
              <a:rPr lang="en-US" sz="2000" baseline="0">
                <a:solidFill>
                  <a:srgbClr val="993300"/>
                </a:solidFill>
              </a:rPr>
              <a:t>(central zone)</a:t>
            </a:r>
            <a:endParaRPr lang="en-GB" sz="2000" baseline="0">
              <a:solidFill>
                <a:srgbClr val="993300"/>
              </a:solidFill>
            </a:endParaRPr>
          </a:p>
        </p:txBody>
      </p:sp>
      <p:sp>
        <p:nvSpPr>
          <p:cNvPr id="814217" name="Text Box 137"/>
          <p:cNvSpPr txBox="1">
            <a:spLocks noChangeArrowheads="1"/>
          </p:cNvSpPr>
          <p:nvPr/>
        </p:nvSpPr>
        <p:spPr bwMode="auto">
          <a:xfrm>
            <a:off x="357188" y="5892800"/>
            <a:ext cx="87868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baseline="0">
                <a:latin typeface="Arial" pitchFamily="34" charset="0"/>
              </a:rPr>
              <a:t>A eutectic crystallization zone with a final solid solutions has been formed.</a:t>
            </a:r>
            <a:br>
              <a:rPr lang="en-US" sz="1600" baseline="0">
                <a:latin typeface="Arial" pitchFamily="34" charset="0"/>
              </a:rPr>
            </a:br>
            <a:r>
              <a:rPr lang="en-US" sz="1600" baseline="0">
                <a:latin typeface="Arial" pitchFamily="34" charset="0"/>
              </a:rPr>
              <a:t>  Compositions of the eutectics and the solid solution have been determined </a:t>
            </a:r>
            <a:endParaRPr lang="ru-RU" sz="1600" baseline="0">
              <a:latin typeface="Arial" pitchFamily="34" charset="0"/>
            </a:endParaRPr>
          </a:p>
        </p:txBody>
      </p:sp>
      <p:sp>
        <p:nvSpPr>
          <p:cNvPr id="814219" name="Text Box 139"/>
          <p:cNvSpPr txBox="1">
            <a:spLocks noChangeArrowheads="1"/>
          </p:cNvSpPr>
          <p:nvPr/>
        </p:nvSpPr>
        <p:spPr bwMode="auto">
          <a:xfrm>
            <a:off x="6203950" y="5392738"/>
            <a:ext cx="24622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aseline="0">
                <a:solidFill>
                  <a:srgbClr val="000099"/>
                </a:solidFill>
                <a:latin typeface="Arial" pitchFamily="34" charset="0"/>
              </a:rPr>
              <a:t>Composition of the saturated solid solution</a:t>
            </a:r>
            <a:endParaRPr lang="ru-RU" sz="1400" baseline="0">
              <a:solidFill>
                <a:srgbClr val="000099"/>
              </a:solidFill>
              <a:latin typeface="Arial" pitchFamily="34" charset="0"/>
            </a:endParaRPr>
          </a:p>
        </p:txBody>
      </p:sp>
      <p:grpSp>
        <p:nvGrpSpPr>
          <p:cNvPr id="814220" name="Group 140"/>
          <p:cNvGrpSpPr>
            <a:grpSpLocks/>
          </p:cNvGrpSpPr>
          <p:nvPr/>
        </p:nvGrpSpPr>
        <p:grpSpPr bwMode="auto">
          <a:xfrm>
            <a:off x="327025" y="831850"/>
            <a:ext cx="5978525" cy="4589463"/>
            <a:chOff x="206" y="524"/>
            <a:chExt cx="3766" cy="2891"/>
          </a:xfrm>
        </p:grpSpPr>
        <p:grpSp>
          <p:nvGrpSpPr>
            <p:cNvPr id="814221" name="Group 141"/>
            <p:cNvGrpSpPr>
              <a:grpSpLocks/>
            </p:cNvGrpSpPr>
            <p:nvPr/>
          </p:nvGrpSpPr>
          <p:grpSpPr bwMode="auto">
            <a:xfrm>
              <a:off x="206" y="524"/>
              <a:ext cx="3766" cy="2891"/>
              <a:chOff x="206" y="524"/>
              <a:chExt cx="4057" cy="3176"/>
            </a:xfrm>
          </p:grpSpPr>
          <p:pic>
            <p:nvPicPr>
              <p:cNvPr id="814222" name="Picture 142" descr="1-1``"/>
              <p:cNvPicPr>
                <a:picLocks noChangeAspect="1" noChangeArrowheads="1"/>
              </p:cNvPicPr>
              <p:nvPr/>
            </p:nvPicPr>
            <p:blipFill>
              <a:blip r:embed="rId3">
                <a:lum bright="12000" contrast="5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" y="1428"/>
                <a:ext cx="2018" cy="2018"/>
              </a:xfrm>
              <a:prstGeom prst="rect">
                <a:avLst/>
              </a:prstGeom>
              <a:noFill/>
              <a:ln w="15875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14223" name="Picture 143" descr="1-1-1`"/>
              <p:cNvPicPr>
                <a:picLocks noChangeAspect="1" noChangeArrowheads="1"/>
              </p:cNvPicPr>
              <p:nvPr/>
            </p:nvPicPr>
            <p:blipFill>
              <a:blip r:embed="rId4">
                <a:lum bright="24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8" y="564"/>
                <a:ext cx="1656" cy="1656"/>
              </a:xfrm>
              <a:prstGeom prst="rect">
                <a:avLst/>
              </a:prstGeom>
              <a:noFill/>
              <a:ln w="15875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814224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1026" y="2270"/>
                <a:ext cx="553" cy="553"/>
              </a:xfrm>
              <a:prstGeom prst="rect">
                <a:avLst/>
              </a:prstGeom>
              <a:solidFill>
                <a:srgbClr val="FFFFFF">
                  <a:alpha val="10001"/>
                </a:srgbClr>
              </a:solidFill>
              <a:ln w="25400" algn="ctr">
                <a:solidFill>
                  <a:srgbClr val="8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4225" name="Line 145"/>
              <p:cNvSpPr>
                <a:spLocks noChangeShapeType="1"/>
              </p:cNvSpPr>
              <p:nvPr/>
            </p:nvSpPr>
            <p:spPr bwMode="auto">
              <a:xfrm flipV="1">
                <a:off x="1580" y="551"/>
                <a:ext cx="876" cy="1716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4226" name="Line 146"/>
              <p:cNvSpPr>
                <a:spLocks noChangeShapeType="1"/>
              </p:cNvSpPr>
              <p:nvPr/>
            </p:nvSpPr>
            <p:spPr bwMode="auto">
              <a:xfrm flipV="1">
                <a:off x="1579" y="2218"/>
                <a:ext cx="871" cy="608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pic>
            <p:nvPicPr>
              <p:cNvPr id="814227" name="Picture 147" descr="1-2`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2" y="2457"/>
                <a:ext cx="1233" cy="1233"/>
              </a:xfrm>
              <a:prstGeom prst="rect">
                <a:avLst/>
              </a:prstGeom>
              <a:noFill/>
              <a:ln w="15875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814228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1682" y="2111"/>
                <a:ext cx="302" cy="302"/>
              </a:xfrm>
              <a:prstGeom prst="rect">
                <a:avLst/>
              </a:prstGeom>
              <a:solidFill>
                <a:srgbClr val="FFFFFF">
                  <a:alpha val="10001"/>
                </a:srgbClr>
              </a:solidFill>
              <a:ln w="25400" algn="ctr">
                <a:solidFill>
                  <a:srgbClr val="8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4229" name="Line 149"/>
              <p:cNvSpPr>
                <a:spLocks noChangeShapeType="1"/>
              </p:cNvSpPr>
              <p:nvPr/>
            </p:nvSpPr>
            <p:spPr bwMode="auto">
              <a:xfrm>
                <a:off x="1978" y="2408"/>
                <a:ext cx="704" cy="1292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4230" name="Line 150"/>
              <p:cNvSpPr>
                <a:spLocks noChangeShapeType="1"/>
              </p:cNvSpPr>
              <p:nvPr/>
            </p:nvSpPr>
            <p:spPr bwMode="auto">
              <a:xfrm>
                <a:off x="1984" y="2108"/>
                <a:ext cx="692" cy="349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4231" name="Oval 151"/>
              <p:cNvSpPr>
                <a:spLocks noChangeArrowheads="1"/>
              </p:cNvSpPr>
              <p:nvPr/>
            </p:nvSpPr>
            <p:spPr bwMode="auto">
              <a:xfrm>
                <a:off x="3020" y="1152"/>
                <a:ext cx="214" cy="239"/>
              </a:xfrm>
              <a:prstGeom prst="ellipse">
                <a:avLst/>
              </a:prstGeom>
              <a:solidFill>
                <a:srgbClr val="FFFFFF">
                  <a:alpha val="10001"/>
                </a:srgbClr>
              </a:solidFill>
              <a:ln w="25400" algn="ctr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4232" name="Oval 152"/>
              <p:cNvSpPr>
                <a:spLocks noChangeArrowheads="1"/>
              </p:cNvSpPr>
              <p:nvPr/>
            </p:nvSpPr>
            <p:spPr bwMode="auto">
              <a:xfrm>
                <a:off x="3944" y="965"/>
                <a:ext cx="153" cy="157"/>
              </a:xfrm>
              <a:prstGeom prst="ellipse">
                <a:avLst/>
              </a:prstGeom>
              <a:solidFill>
                <a:srgbClr val="FFFFFF">
                  <a:alpha val="10001"/>
                </a:srgbClr>
              </a:solidFill>
              <a:ln w="25400" algn="ctr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4233" name="Line 153"/>
              <p:cNvSpPr>
                <a:spLocks noChangeShapeType="1"/>
              </p:cNvSpPr>
              <p:nvPr/>
            </p:nvSpPr>
            <p:spPr bwMode="auto">
              <a:xfrm flipH="1">
                <a:off x="3230" y="1054"/>
                <a:ext cx="715" cy="201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4234" name="Line 154"/>
              <p:cNvSpPr>
                <a:spLocks noChangeShapeType="1"/>
              </p:cNvSpPr>
              <p:nvPr/>
            </p:nvSpPr>
            <p:spPr bwMode="auto">
              <a:xfrm flipH="1">
                <a:off x="4026" y="741"/>
                <a:ext cx="237" cy="226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4235" name="Freeform 155"/>
              <p:cNvSpPr>
                <a:spLocks/>
              </p:cNvSpPr>
              <p:nvPr/>
            </p:nvSpPr>
            <p:spPr bwMode="auto">
              <a:xfrm>
                <a:off x="3687" y="1644"/>
                <a:ext cx="536" cy="54"/>
              </a:xfrm>
              <a:custGeom>
                <a:avLst/>
                <a:gdLst>
                  <a:gd name="T0" fmla="*/ 12 w 606"/>
                  <a:gd name="T1" fmla="*/ 0 h 61"/>
                  <a:gd name="T2" fmla="*/ 606 w 606"/>
                  <a:gd name="T3" fmla="*/ 58 h 61"/>
                  <a:gd name="T4" fmla="*/ 606 w 606"/>
                  <a:gd name="T5" fmla="*/ 61 h 61"/>
                  <a:gd name="T6" fmla="*/ 0 w 606"/>
                  <a:gd name="T7" fmla="*/ 3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6" h="61">
                    <a:moveTo>
                      <a:pt x="12" y="0"/>
                    </a:moveTo>
                    <a:lnTo>
                      <a:pt x="606" y="58"/>
                    </a:lnTo>
                    <a:lnTo>
                      <a:pt x="606" y="61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bg1">
                  <a:alpha val="30000"/>
                </a:schemeClr>
              </a:solidFill>
              <a:ln w="127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4236" name="Oval 156"/>
              <p:cNvSpPr>
                <a:spLocks noChangeArrowheads="1"/>
              </p:cNvSpPr>
              <p:nvPr/>
            </p:nvSpPr>
            <p:spPr bwMode="auto">
              <a:xfrm>
                <a:off x="3666" y="1645"/>
                <a:ext cx="33" cy="33"/>
              </a:xfrm>
              <a:prstGeom prst="ellipse">
                <a:avLst/>
              </a:prstGeom>
              <a:solidFill>
                <a:srgbClr val="FFFFFF">
                  <a:alpha val="10001"/>
                </a:srgbClr>
              </a:solidFill>
              <a:ln w="12700" algn="ctr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4237" name="Oval 157"/>
              <p:cNvSpPr>
                <a:spLocks noChangeArrowheads="1"/>
              </p:cNvSpPr>
              <p:nvPr/>
            </p:nvSpPr>
            <p:spPr bwMode="auto">
              <a:xfrm>
                <a:off x="2649" y="897"/>
                <a:ext cx="33" cy="33"/>
              </a:xfrm>
              <a:prstGeom prst="ellipse">
                <a:avLst/>
              </a:prstGeom>
              <a:solidFill>
                <a:srgbClr val="FFFFFF">
                  <a:alpha val="10001"/>
                </a:srgbClr>
              </a:solidFill>
              <a:ln w="127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4238" name="Freeform 158"/>
              <p:cNvSpPr>
                <a:spLocks/>
              </p:cNvSpPr>
              <p:nvPr/>
            </p:nvSpPr>
            <p:spPr bwMode="auto">
              <a:xfrm>
                <a:off x="2663" y="897"/>
                <a:ext cx="1596" cy="402"/>
              </a:xfrm>
              <a:custGeom>
                <a:avLst/>
                <a:gdLst>
                  <a:gd name="T0" fmla="*/ 10 w 1596"/>
                  <a:gd name="T1" fmla="*/ 0 h 402"/>
                  <a:gd name="T2" fmla="*/ 1596 w 1596"/>
                  <a:gd name="T3" fmla="*/ 402 h 402"/>
                  <a:gd name="T4" fmla="*/ 0 w 1596"/>
                  <a:gd name="T5" fmla="*/ 35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96" h="402">
                    <a:moveTo>
                      <a:pt x="10" y="0"/>
                    </a:moveTo>
                    <a:lnTo>
                      <a:pt x="1596" y="402"/>
                    </a:lnTo>
                    <a:lnTo>
                      <a:pt x="0" y="35"/>
                    </a:lnTo>
                  </a:path>
                </a:pathLst>
              </a:custGeom>
              <a:solidFill>
                <a:schemeClr val="bg1">
                  <a:alpha val="30000"/>
                </a:schemeClr>
              </a:solidFill>
              <a:ln w="127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4239" name="Oval 159"/>
              <p:cNvSpPr>
                <a:spLocks noChangeArrowheads="1"/>
              </p:cNvSpPr>
              <p:nvPr/>
            </p:nvSpPr>
            <p:spPr bwMode="auto">
              <a:xfrm>
                <a:off x="3090" y="2699"/>
                <a:ext cx="33" cy="33"/>
              </a:xfrm>
              <a:prstGeom prst="ellipse">
                <a:avLst/>
              </a:prstGeom>
              <a:solidFill>
                <a:srgbClr val="FFFFFF">
                  <a:alpha val="10001"/>
                </a:srgbClr>
              </a:solidFill>
              <a:ln w="12700" algn="ctr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4240" name="Freeform 160"/>
              <p:cNvSpPr>
                <a:spLocks/>
              </p:cNvSpPr>
              <p:nvPr/>
            </p:nvSpPr>
            <p:spPr bwMode="auto">
              <a:xfrm>
                <a:off x="3098" y="2704"/>
                <a:ext cx="1075" cy="433"/>
              </a:xfrm>
              <a:custGeom>
                <a:avLst/>
                <a:gdLst>
                  <a:gd name="T0" fmla="*/ 11 w 1075"/>
                  <a:gd name="T1" fmla="*/ 0 h 433"/>
                  <a:gd name="T2" fmla="*/ 1075 w 1075"/>
                  <a:gd name="T3" fmla="*/ 433 h 433"/>
                  <a:gd name="T4" fmla="*/ 0 w 1075"/>
                  <a:gd name="T5" fmla="*/ 29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5" h="433">
                    <a:moveTo>
                      <a:pt x="11" y="0"/>
                    </a:moveTo>
                    <a:lnTo>
                      <a:pt x="1075" y="433"/>
                    </a:lnTo>
                    <a:lnTo>
                      <a:pt x="0" y="29"/>
                    </a:lnTo>
                  </a:path>
                </a:pathLst>
              </a:custGeom>
              <a:solidFill>
                <a:schemeClr val="bg1">
                  <a:alpha val="30000"/>
                </a:schemeClr>
              </a:solidFill>
              <a:ln w="127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4241" name="Freeform 161"/>
              <p:cNvSpPr>
                <a:spLocks/>
              </p:cNvSpPr>
              <p:nvPr/>
            </p:nvSpPr>
            <p:spPr bwMode="auto">
              <a:xfrm>
                <a:off x="3460" y="2612"/>
                <a:ext cx="713" cy="103"/>
              </a:xfrm>
              <a:custGeom>
                <a:avLst/>
                <a:gdLst>
                  <a:gd name="T0" fmla="*/ 10 w 713"/>
                  <a:gd name="T1" fmla="*/ 0 h 103"/>
                  <a:gd name="T2" fmla="*/ 713 w 713"/>
                  <a:gd name="T3" fmla="*/ 103 h 103"/>
                  <a:gd name="T4" fmla="*/ 0 w 713"/>
                  <a:gd name="T5" fmla="*/ 3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3" h="103">
                    <a:moveTo>
                      <a:pt x="10" y="0"/>
                    </a:moveTo>
                    <a:lnTo>
                      <a:pt x="713" y="103"/>
                    </a:lnTo>
                    <a:lnTo>
                      <a:pt x="0" y="35"/>
                    </a:lnTo>
                  </a:path>
                </a:pathLst>
              </a:custGeom>
              <a:solidFill>
                <a:schemeClr val="bg1">
                  <a:alpha val="30000"/>
                </a:schemeClr>
              </a:solidFill>
              <a:ln w="127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4242" name="Oval 162"/>
              <p:cNvSpPr>
                <a:spLocks noChangeArrowheads="1"/>
              </p:cNvSpPr>
              <p:nvPr/>
            </p:nvSpPr>
            <p:spPr bwMode="auto">
              <a:xfrm>
                <a:off x="3446" y="2613"/>
                <a:ext cx="33" cy="33"/>
              </a:xfrm>
              <a:prstGeom prst="ellipse">
                <a:avLst/>
              </a:prstGeom>
              <a:solidFill>
                <a:srgbClr val="FFFFFF">
                  <a:alpha val="10001"/>
                </a:srgbClr>
              </a:solidFill>
              <a:ln w="127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pic>
            <p:nvPicPr>
              <p:cNvPr id="814243" name="Picture 163" descr="Untitled-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" y="524"/>
                <a:ext cx="1227" cy="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14244" name="Rectangle 164"/>
              <p:cNvSpPr>
                <a:spLocks noChangeArrowheads="1"/>
              </p:cNvSpPr>
              <p:nvPr/>
            </p:nvSpPr>
            <p:spPr bwMode="auto">
              <a:xfrm>
                <a:off x="1035" y="1125"/>
                <a:ext cx="152" cy="125"/>
              </a:xfrm>
              <a:prstGeom prst="rect">
                <a:avLst/>
              </a:prstGeom>
              <a:noFill/>
              <a:ln w="25400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4245" name="Line 165"/>
              <p:cNvSpPr>
                <a:spLocks noChangeShapeType="1"/>
              </p:cNvSpPr>
              <p:nvPr/>
            </p:nvSpPr>
            <p:spPr bwMode="auto">
              <a:xfrm flipH="1">
                <a:off x="206" y="1255"/>
                <a:ext cx="826" cy="16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4246" name="Line 166"/>
              <p:cNvSpPr>
                <a:spLocks noChangeShapeType="1"/>
              </p:cNvSpPr>
              <p:nvPr/>
            </p:nvSpPr>
            <p:spPr bwMode="auto">
              <a:xfrm>
                <a:off x="1178" y="1250"/>
                <a:ext cx="1071" cy="16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14247" name="Line 167"/>
            <p:cNvSpPr>
              <a:spLocks noChangeShapeType="1"/>
            </p:cNvSpPr>
            <p:nvPr/>
          </p:nvSpPr>
          <p:spPr bwMode="auto">
            <a:xfrm>
              <a:off x="213" y="3193"/>
              <a:ext cx="240" cy="162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4248" name="Line 168"/>
            <p:cNvSpPr>
              <a:spLocks noChangeShapeType="1"/>
            </p:cNvSpPr>
            <p:nvPr/>
          </p:nvSpPr>
          <p:spPr bwMode="auto">
            <a:xfrm flipH="1">
              <a:off x="1876" y="3189"/>
              <a:ext cx="229" cy="156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35FD61FC-E96C-4DEC-B4F1-F8BC647AF99C}" type="slidenum">
              <a:rPr lang="en-GB"/>
              <a:pPr/>
              <a:t>2</a:t>
            </a:fld>
            <a:endParaRPr lang="en-GB"/>
          </a:p>
        </p:txBody>
      </p:sp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 sz="3200">
                <a:solidFill>
                  <a:srgbClr val="333399"/>
                </a:solidFill>
                <a:effectLst/>
                <a:cs typeface="Times New Roman" pitchFamily="18" charset="0"/>
              </a:rPr>
              <a:t>Contents</a:t>
            </a:r>
          </a:p>
        </p:txBody>
      </p:sp>
      <p:sp>
        <p:nvSpPr>
          <p:cNvPr id="783363" name="Rectangle 3"/>
          <p:cNvSpPr>
            <a:spLocks noChangeArrowheads="1"/>
          </p:cNvSpPr>
          <p:nvPr/>
        </p:nvSpPr>
        <p:spPr bwMode="auto">
          <a:xfrm>
            <a:off x="479425" y="833438"/>
            <a:ext cx="8664575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 i="1" baseline="0">
              <a:cs typeface="Arial" pitchFamily="34" charset="0"/>
            </a:endParaRP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2400" baseline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aseline="0"/>
              <a:t>General information</a:t>
            </a:r>
            <a:endParaRPr lang="ru-RU" sz="2400" baseline="0"/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aseline="0"/>
              <a:t> Project objectives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aseline="0"/>
              <a:t> PRECOS test matrix</a:t>
            </a:r>
            <a:endParaRPr lang="en-GB" sz="2400" i="1" baseline="0">
              <a:cs typeface="Times New Roman" pitchFamily="18" charset="0"/>
            </a:endParaRP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aseline="0"/>
              <a:t> Scope of work in quarters 6 - 7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aseline="0"/>
              <a:t> Test results: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None/>
            </a:pPr>
            <a:r>
              <a:rPr lang="en-US" sz="2400" baseline="0"/>
              <a:t>			- UO</a:t>
            </a:r>
            <a:r>
              <a:rPr lang="en-US" sz="2400"/>
              <a:t>2</a:t>
            </a:r>
            <a:r>
              <a:rPr lang="en-US" sz="2400" baseline="0"/>
              <a:t>-SiO</a:t>
            </a:r>
            <a:r>
              <a:rPr lang="en-US" sz="2400"/>
              <a:t>2</a:t>
            </a:r>
            <a:r>
              <a:rPr lang="ru-RU" sz="2400" baseline="0"/>
              <a:t> </a:t>
            </a:r>
            <a:r>
              <a:rPr lang="en-US" sz="2400" baseline="0"/>
              <a:t>system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None/>
            </a:pPr>
            <a:r>
              <a:rPr lang="en-US" sz="2400" baseline="0"/>
              <a:t>			- UO</a:t>
            </a:r>
            <a:r>
              <a:rPr lang="en-US" sz="2400"/>
              <a:t>2</a:t>
            </a:r>
            <a:r>
              <a:rPr lang="en-US" sz="2400" baseline="0"/>
              <a:t>-CaO</a:t>
            </a:r>
            <a:r>
              <a:rPr lang="ru-RU" sz="2400" baseline="0"/>
              <a:t> </a:t>
            </a:r>
            <a:r>
              <a:rPr lang="en-US" sz="2400" baseline="0"/>
              <a:t>system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None/>
            </a:pPr>
            <a:r>
              <a:rPr lang="en-US" sz="2400" baseline="0"/>
              <a:t>			- UO</a:t>
            </a:r>
            <a:r>
              <a:rPr lang="en-US" sz="2400"/>
              <a:t>2</a:t>
            </a:r>
            <a:r>
              <a:rPr lang="en-US" sz="2400" baseline="0"/>
              <a:t>-SiO</a:t>
            </a:r>
            <a:r>
              <a:rPr lang="en-US" sz="2400"/>
              <a:t>2</a:t>
            </a:r>
            <a:r>
              <a:rPr lang="ru-RU" sz="2400" baseline="0"/>
              <a:t>- </a:t>
            </a:r>
            <a:r>
              <a:rPr lang="en-US" sz="2400" baseline="0"/>
              <a:t>FeO</a:t>
            </a:r>
            <a:r>
              <a:rPr lang="ru-RU" sz="2400" baseline="0"/>
              <a:t> </a:t>
            </a:r>
            <a:r>
              <a:rPr lang="en-US" sz="2400" baseline="0"/>
              <a:t>system</a:t>
            </a:r>
            <a:endParaRPr lang="en-GB" sz="2400" baseline="0"/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aseline="0"/>
              <a:t>Conclusions</a:t>
            </a:r>
            <a:endParaRPr lang="en-GB" sz="2400" baseline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37378235-21C1-4F42-843B-EA76C7303FF7}" type="slidenum">
              <a:rPr lang="en-GB"/>
              <a:pPr/>
              <a:t>20</a:t>
            </a:fld>
            <a:endParaRPr lang="en-GB"/>
          </a:p>
        </p:txBody>
      </p:sp>
      <p:graphicFrame>
        <p:nvGraphicFramePr>
          <p:cNvPr id="816165" name="Group 37"/>
          <p:cNvGraphicFramePr>
            <a:graphicFrameLocks noGrp="1"/>
          </p:cNvGraphicFramePr>
          <p:nvPr/>
        </p:nvGraphicFramePr>
        <p:xfrm>
          <a:off x="4030663" y="4886325"/>
          <a:ext cx="2843212" cy="638175"/>
        </p:xfrm>
        <a:graphic>
          <a:graphicData uri="http://schemas.openxmlformats.org/drawingml/2006/table">
            <a:tbl>
              <a:tblPr/>
              <a:tblGrid>
                <a:gridCol w="563562"/>
                <a:gridCol w="727075"/>
                <a:gridCol w="809625"/>
                <a:gridCol w="742950"/>
              </a:tblGrid>
              <a:tr h="141288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Eutectic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EDX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72.0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±1.8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28.0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±1.4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34.8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±0.6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65.2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±1.6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16153" name="Rectangle 25"/>
          <p:cNvSpPr>
            <a:spLocks noChangeArrowheads="1"/>
          </p:cNvSpPr>
          <p:nvPr/>
        </p:nvSpPr>
        <p:spPr bwMode="auto">
          <a:xfrm>
            <a:off x="234950" y="0"/>
            <a:ext cx="89090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UO</a:t>
            </a:r>
            <a:r>
              <a:rPr lang="en-US" sz="3200">
                <a:solidFill>
                  <a:srgbClr val="000099"/>
                </a:solidFill>
              </a:rPr>
              <a:t>2 </a:t>
            </a:r>
            <a:r>
              <a:rPr lang="en-US" sz="3200" baseline="0">
                <a:solidFill>
                  <a:srgbClr val="000099"/>
                </a:solidFill>
              </a:rPr>
              <a:t>- CaO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 baseline="0">
                <a:solidFill>
                  <a:srgbClr val="000099"/>
                </a:solidFill>
              </a:rPr>
              <a:t>PRS 10 test results (5)</a:t>
            </a:r>
            <a:endParaRPr lang="ru-RU" sz="3200" baseline="0">
              <a:solidFill>
                <a:srgbClr val="000099"/>
              </a:solidFill>
            </a:endParaRPr>
          </a:p>
        </p:txBody>
      </p:sp>
      <p:sp>
        <p:nvSpPr>
          <p:cNvPr id="816154" name="Rectangle 26"/>
          <p:cNvSpPr>
            <a:spLocks noChangeArrowheads="1"/>
          </p:cNvSpPr>
          <p:nvPr/>
        </p:nvSpPr>
        <p:spPr bwMode="auto">
          <a:xfrm>
            <a:off x="382588" y="739775"/>
            <a:ext cx="740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000" baseline="0">
                <a:solidFill>
                  <a:srgbClr val="990033"/>
                </a:solidFill>
              </a:rPr>
              <a:t>SEM/EDX analysis of the ingot</a:t>
            </a:r>
            <a:r>
              <a:rPr lang="ru-RU" sz="2000" baseline="0">
                <a:solidFill>
                  <a:srgbClr val="990033"/>
                </a:solidFill>
              </a:rPr>
              <a:t> </a:t>
            </a:r>
            <a:r>
              <a:rPr lang="en-US" sz="2000" baseline="0">
                <a:solidFill>
                  <a:srgbClr val="993300"/>
                </a:solidFill>
              </a:rPr>
              <a:t>(eutectic zone)</a:t>
            </a:r>
            <a:endParaRPr lang="en-GB" sz="2000" baseline="0">
              <a:solidFill>
                <a:srgbClr val="993300"/>
              </a:solidFill>
            </a:endParaRPr>
          </a:p>
        </p:txBody>
      </p:sp>
      <p:sp>
        <p:nvSpPr>
          <p:cNvPr id="816155" name="Rectangle 27"/>
          <p:cNvSpPr>
            <a:spLocks noChangeArrowheads="1"/>
          </p:cNvSpPr>
          <p:nvPr/>
        </p:nvSpPr>
        <p:spPr bwMode="auto">
          <a:xfrm>
            <a:off x="0" y="5678488"/>
            <a:ext cx="8904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baseline="0"/>
              <a:t>The eutectic composition has been determined by EDX in the eutectic crystallization</a:t>
            </a:r>
            <a:br>
              <a:rPr lang="en-US" sz="1600" baseline="0"/>
            </a:br>
            <a:r>
              <a:rPr lang="en-US" sz="1600" baseline="0"/>
              <a:t>   zone  without solid solutions</a:t>
            </a:r>
            <a:endParaRPr lang="ru-RU" sz="1600" baseline="0">
              <a:solidFill>
                <a:srgbClr val="000099"/>
              </a:solidFill>
            </a:endParaRPr>
          </a:p>
        </p:txBody>
      </p:sp>
      <p:grpSp>
        <p:nvGrpSpPr>
          <p:cNvPr id="816170" name="Group 42"/>
          <p:cNvGrpSpPr>
            <a:grpSpLocks/>
          </p:cNvGrpSpPr>
          <p:nvPr/>
        </p:nvGrpSpPr>
        <p:grpSpPr bwMode="auto">
          <a:xfrm>
            <a:off x="1003300" y="1546225"/>
            <a:ext cx="5991225" cy="3508375"/>
            <a:chOff x="632" y="974"/>
            <a:chExt cx="3774" cy="2210"/>
          </a:xfrm>
        </p:grpSpPr>
        <p:grpSp>
          <p:nvGrpSpPr>
            <p:cNvPr id="816156" name="Group 28"/>
            <p:cNvGrpSpPr>
              <a:grpSpLocks/>
            </p:cNvGrpSpPr>
            <p:nvPr/>
          </p:nvGrpSpPr>
          <p:grpSpPr bwMode="auto">
            <a:xfrm>
              <a:off x="632" y="974"/>
              <a:ext cx="3774" cy="2024"/>
              <a:chOff x="581" y="1225"/>
              <a:chExt cx="3774" cy="2024"/>
            </a:xfrm>
          </p:grpSpPr>
          <p:pic>
            <p:nvPicPr>
              <p:cNvPr id="816157" name="Picture 29" descr="Untitled-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" y="1566"/>
                <a:ext cx="1426" cy="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16158" name="Group 30"/>
              <p:cNvGrpSpPr>
                <a:grpSpLocks/>
              </p:cNvGrpSpPr>
              <p:nvPr/>
            </p:nvGrpSpPr>
            <p:grpSpPr bwMode="auto">
              <a:xfrm>
                <a:off x="1320" y="1225"/>
                <a:ext cx="3035" cy="2024"/>
                <a:chOff x="677" y="1398"/>
                <a:chExt cx="3035" cy="2024"/>
              </a:xfrm>
            </p:grpSpPr>
            <p:pic>
              <p:nvPicPr>
                <p:cNvPr id="816159" name="Picture 31" descr="2-1`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4000" contrast="3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88" y="1398"/>
                  <a:ext cx="2024" cy="2024"/>
                </a:xfrm>
                <a:prstGeom prst="rect">
                  <a:avLst/>
                </a:prstGeom>
                <a:noFill/>
                <a:ln w="15875" algn="ctr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16160" name="Rectangle 32"/>
                <p:cNvSpPr>
                  <a:spLocks noChangeArrowheads="1"/>
                </p:cNvSpPr>
                <p:nvPr/>
              </p:nvSpPr>
              <p:spPr bwMode="auto">
                <a:xfrm>
                  <a:off x="677" y="1941"/>
                  <a:ext cx="128" cy="117"/>
                </a:xfrm>
                <a:prstGeom prst="rect">
                  <a:avLst/>
                </a:prstGeom>
                <a:noFill/>
                <a:ln w="25400" algn="ctr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16161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800" y="1398"/>
                  <a:ext cx="889" cy="531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6162" name="Line 34"/>
                <p:cNvSpPr>
                  <a:spLocks noChangeShapeType="1"/>
                </p:cNvSpPr>
                <p:nvPr/>
              </p:nvSpPr>
              <p:spPr bwMode="auto">
                <a:xfrm>
                  <a:off x="802" y="2059"/>
                  <a:ext cx="872" cy="1343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816167" name="Line 39"/>
            <p:cNvSpPr>
              <a:spLocks noChangeShapeType="1"/>
            </p:cNvSpPr>
            <p:nvPr/>
          </p:nvSpPr>
          <p:spPr bwMode="auto">
            <a:xfrm>
              <a:off x="2040" y="1968"/>
              <a:ext cx="0" cy="12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6168" name="Line 40"/>
            <p:cNvSpPr>
              <a:spLocks noChangeShapeType="1"/>
            </p:cNvSpPr>
            <p:nvPr/>
          </p:nvSpPr>
          <p:spPr bwMode="auto">
            <a:xfrm>
              <a:off x="664" y="3176"/>
              <a:ext cx="1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6169" name="Line 41"/>
            <p:cNvSpPr>
              <a:spLocks noChangeShapeType="1"/>
            </p:cNvSpPr>
            <p:nvPr/>
          </p:nvSpPr>
          <p:spPr bwMode="auto">
            <a:xfrm>
              <a:off x="672" y="1952"/>
              <a:ext cx="0" cy="12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1FD07B9C-9395-4046-B1C2-C3106DC47C31}" type="slidenum">
              <a:rPr lang="en-GB"/>
              <a:pPr/>
              <a:t>21</a:t>
            </a:fld>
            <a:endParaRPr lang="en-GB"/>
          </a:p>
        </p:txBody>
      </p:sp>
      <p:sp>
        <p:nvSpPr>
          <p:cNvPr id="818178" name="Rectangle 2"/>
          <p:cNvSpPr>
            <a:spLocks noChangeArrowheads="1"/>
          </p:cNvSpPr>
          <p:nvPr/>
        </p:nvSpPr>
        <p:spPr bwMode="auto">
          <a:xfrm>
            <a:off x="0" y="0"/>
            <a:ext cx="914400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CaO Melting Point Measured by LPH in IVTAN</a:t>
            </a:r>
            <a:endParaRPr lang="ru-RU" sz="3200" baseline="0">
              <a:solidFill>
                <a:srgbClr val="0000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8179" name="Rectangle 3"/>
          <p:cNvSpPr>
            <a:spLocks noChangeArrowheads="1"/>
          </p:cNvSpPr>
          <p:nvPr/>
        </p:nvSpPr>
        <p:spPr bwMode="auto">
          <a:xfrm>
            <a:off x="1450975" y="549275"/>
            <a:ext cx="494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baseline="0">
                <a:solidFill>
                  <a:srgbClr val="993300"/>
                </a:solidFill>
              </a:rPr>
              <a:t>Experimental Thermogram LPH2</a:t>
            </a:r>
            <a:endParaRPr lang="ru-RU" sz="2400" b="0" baseline="0">
              <a:solidFill>
                <a:srgbClr val="993300"/>
              </a:solidFill>
            </a:endParaRPr>
          </a:p>
        </p:txBody>
      </p:sp>
      <p:pic>
        <p:nvPicPr>
          <p:cNvPr id="818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r="1173"/>
          <a:stretch>
            <a:fillRect/>
          </a:stretch>
        </p:blipFill>
        <p:spPr bwMode="auto">
          <a:xfrm>
            <a:off x="0" y="1049338"/>
            <a:ext cx="5537200" cy="43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8184" name="Rectangle 8"/>
          <p:cNvSpPr>
            <a:spLocks noChangeArrowheads="1"/>
          </p:cNvSpPr>
          <p:nvPr/>
        </p:nvSpPr>
        <p:spPr bwMode="auto">
          <a:xfrm>
            <a:off x="5657850" y="947738"/>
            <a:ext cx="3249613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aseline="0"/>
              <a:t>Peculiarities of</a:t>
            </a:r>
            <a:r>
              <a:rPr lang="ru-RU" sz="1600" baseline="0"/>
              <a:t> </a:t>
            </a:r>
            <a:r>
              <a:rPr lang="en-US" sz="1600" baseline="0"/>
              <a:t>CaO</a:t>
            </a:r>
            <a:r>
              <a:rPr lang="ru-RU" sz="1600" baseline="0"/>
              <a:t>:</a:t>
            </a:r>
          </a:p>
          <a:p>
            <a:pPr>
              <a:buFontTx/>
              <a:buChar char="-"/>
            </a:pPr>
            <a:r>
              <a:rPr lang="en-US" sz="1600" baseline="0"/>
              <a:t> </a:t>
            </a:r>
            <a:r>
              <a:rPr lang="en-US" sz="1600" b="0" baseline="0"/>
              <a:t>Low absorption coefficient below</a:t>
            </a:r>
            <a:br>
              <a:rPr lang="en-US" sz="1600" b="0" baseline="0"/>
            </a:br>
            <a:r>
              <a:rPr lang="en-US" sz="1600" b="0" baseline="0"/>
              <a:t> </a:t>
            </a:r>
            <a:r>
              <a:rPr lang="ru-RU" sz="1600" b="0" baseline="0"/>
              <a:t> 1500-2000</a:t>
            </a:r>
            <a:r>
              <a:rPr lang="en-US" sz="1600" b="0" baseline="0"/>
              <a:t>K</a:t>
            </a:r>
          </a:p>
          <a:p>
            <a:pPr>
              <a:buFontTx/>
              <a:buChar char="-"/>
            </a:pPr>
            <a:r>
              <a:rPr lang="en-US" sz="1600" b="0" baseline="0"/>
              <a:t> Boiling temperature of</a:t>
            </a:r>
            <a:br>
              <a:rPr lang="en-US" sz="1600" b="0" baseline="0"/>
            </a:br>
            <a:r>
              <a:rPr lang="en-US" sz="1600" b="0" baseline="0"/>
              <a:t>  approximately</a:t>
            </a:r>
            <a:r>
              <a:rPr lang="ru-RU" sz="1600" b="0" baseline="0"/>
              <a:t> 3300</a:t>
            </a:r>
            <a:r>
              <a:rPr lang="en-US" sz="1600" b="0" baseline="0"/>
              <a:t>K, which is</a:t>
            </a:r>
            <a:br>
              <a:rPr lang="en-US" sz="1600" b="0" baseline="0"/>
            </a:br>
            <a:r>
              <a:rPr lang="en-US" sz="1600" b="0" baseline="0"/>
              <a:t>  close to melting temperature</a:t>
            </a:r>
          </a:p>
          <a:p>
            <a:pPr>
              <a:buFontTx/>
              <a:buChar char="-"/>
            </a:pPr>
            <a:endParaRPr lang="en-US" sz="1600" b="0" baseline="0"/>
          </a:p>
          <a:p>
            <a:pPr>
              <a:buFontTx/>
              <a:buChar char="-"/>
            </a:pPr>
            <a:r>
              <a:rPr lang="en-US" sz="1600" baseline="0"/>
              <a:t>Specimens melting procedure</a:t>
            </a:r>
            <a:r>
              <a:rPr lang="ru-RU" sz="1600" baseline="0"/>
              <a:t>:</a:t>
            </a:r>
          </a:p>
          <a:p>
            <a:r>
              <a:rPr lang="ru-RU" sz="1600" b="0" baseline="0"/>
              <a:t>-</a:t>
            </a:r>
            <a:r>
              <a:rPr lang="en-US" sz="1600" b="0" baseline="0"/>
              <a:t> Preliminary heating up to</a:t>
            </a:r>
            <a:r>
              <a:rPr lang="ru-RU" sz="1600" b="0" baseline="0"/>
              <a:t> 1750</a:t>
            </a:r>
            <a:r>
              <a:rPr lang="en-US" sz="1600" b="0" baseline="0"/>
              <a:t>K</a:t>
            </a:r>
            <a:endParaRPr lang="ru-RU" sz="1600" b="0" baseline="0"/>
          </a:p>
          <a:p>
            <a:r>
              <a:rPr lang="ru-RU" sz="1600" b="0" baseline="0"/>
              <a:t>-</a:t>
            </a:r>
            <a:r>
              <a:rPr lang="en-US" sz="1600" b="0" baseline="0"/>
              <a:t> Controlled heating with a</a:t>
            </a:r>
            <a:br>
              <a:rPr lang="en-US" sz="1600" b="0" baseline="0"/>
            </a:br>
            <a:r>
              <a:rPr lang="en-US" sz="1600" b="0" baseline="0"/>
              <a:t>  profiled laser pulse</a:t>
            </a:r>
            <a:endParaRPr lang="ru-RU" sz="1600" b="0" baseline="0"/>
          </a:p>
          <a:p>
            <a:r>
              <a:rPr lang="ru-RU" sz="1600" b="0" baseline="0"/>
              <a:t>-</a:t>
            </a:r>
            <a:r>
              <a:rPr lang="en-US" sz="1600" b="0" baseline="0"/>
              <a:t> Coupling  temperature</a:t>
            </a:r>
            <a:br>
              <a:rPr lang="en-US" sz="1600" b="0" baseline="0"/>
            </a:br>
            <a:r>
              <a:rPr lang="en-US" sz="1600" b="0" baseline="0"/>
              <a:t>  measurement with a high-speed</a:t>
            </a:r>
            <a:br>
              <a:rPr lang="en-US" sz="1600" b="0" baseline="0"/>
            </a:br>
            <a:r>
              <a:rPr lang="en-US" sz="1600" b="0" baseline="0"/>
              <a:t>  spectropyrometer</a:t>
            </a:r>
            <a:endParaRPr lang="ru-RU" sz="1600" b="0" baseline="0"/>
          </a:p>
          <a:p>
            <a:r>
              <a:rPr lang="ru-RU" sz="1600" b="0" baseline="0"/>
              <a:t>-</a:t>
            </a:r>
            <a:r>
              <a:rPr lang="en-US" sz="1600" b="0" baseline="0"/>
              <a:t> Melt surface temperature fields</a:t>
            </a:r>
            <a:br>
              <a:rPr lang="en-US" sz="1600" b="0" baseline="0"/>
            </a:br>
            <a:r>
              <a:rPr lang="en-US" sz="1600" b="0" baseline="0"/>
              <a:t>  registration with a high-speed</a:t>
            </a:r>
            <a:br>
              <a:rPr lang="en-US" sz="1600" b="0" baseline="0"/>
            </a:br>
            <a:r>
              <a:rPr lang="en-US" sz="1600" b="0" baseline="0"/>
              <a:t>   camera</a:t>
            </a:r>
            <a:endParaRPr lang="ru-RU" sz="1600" b="0" baseline="0"/>
          </a:p>
          <a:p>
            <a:r>
              <a:rPr lang="ru-RU" sz="1600" b="0" baseline="0"/>
              <a:t>-</a:t>
            </a:r>
            <a:r>
              <a:rPr lang="en-US" sz="1600" b="0" baseline="0"/>
              <a:t> Thermograms mathematical</a:t>
            </a:r>
            <a:br>
              <a:rPr lang="en-US" sz="1600" b="0" baseline="0"/>
            </a:br>
            <a:r>
              <a:rPr lang="en-US" sz="1600" b="0" baseline="0"/>
              <a:t>   processing</a:t>
            </a:r>
            <a:endParaRPr lang="ru-RU" sz="1600" b="0" baseline="0"/>
          </a:p>
        </p:txBody>
      </p:sp>
      <p:sp>
        <p:nvSpPr>
          <p:cNvPr id="818185" name="Rectangle 9"/>
          <p:cNvSpPr>
            <a:spLocks noChangeArrowheads="1"/>
          </p:cNvSpPr>
          <p:nvPr/>
        </p:nvSpPr>
        <p:spPr bwMode="auto">
          <a:xfrm>
            <a:off x="495300" y="5454650"/>
            <a:ext cx="4805363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baseline="0"/>
              <a:t>Supposing that </a:t>
            </a:r>
            <a:r>
              <a:rPr lang="el-GR" sz="1600" baseline="0">
                <a:cs typeface="Arial" pitchFamily="34" charset="0"/>
              </a:rPr>
              <a:t>ε</a:t>
            </a:r>
            <a:r>
              <a:rPr lang="en-US" sz="1600" baseline="0">
                <a:cs typeface="Arial" pitchFamily="34" charset="0"/>
              </a:rPr>
              <a:t>=</a:t>
            </a:r>
            <a:r>
              <a:rPr lang="en-US" sz="1600" baseline="0"/>
              <a:t>0.85</a:t>
            </a:r>
            <a:r>
              <a:rPr lang="ru-RU" sz="1600" baseline="0"/>
              <a:t>-0.9</a:t>
            </a:r>
            <a:r>
              <a:rPr lang="ru-RU" sz="2000" baseline="0">
                <a:cs typeface="Arial" pitchFamily="34" charset="0"/>
              </a:rPr>
              <a:t>→</a:t>
            </a:r>
            <a:r>
              <a:rPr lang="en-US" sz="1600" baseline="0"/>
              <a:t>T</a:t>
            </a:r>
            <a:r>
              <a:rPr lang="en-US" sz="1600"/>
              <a:t>melt</a:t>
            </a:r>
            <a:r>
              <a:rPr lang="en-US" sz="1600" baseline="0"/>
              <a:t>= 3</a:t>
            </a:r>
            <a:r>
              <a:rPr lang="ru-RU" sz="1600" baseline="0"/>
              <a:t>160</a:t>
            </a:r>
            <a:r>
              <a:rPr lang="en-US" sz="1600" baseline="0"/>
              <a:t> ± </a:t>
            </a:r>
            <a:r>
              <a:rPr lang="ru-RU" sz="1600" baseline="0"/>
              <a:t>3</a:t>
            </a:r>
            <a:r>
              <a:rPr lang="en-US" sz="1600" baseline="0"/>
              <a:t>0K</a:t>
            </a:r>
            <a:br>
              <a:rPr lang="en-US" sz="1600" baseline="0"/>
            </a:br>
            <a:endParaRPr lang="ru-RU" sz="1600" baseline="0"/>
          </a:p>
          <a:p>
            <a:pPr>
              <a:buFont typeface="Wingdings" pitchFamily="2" charset="2"/>
              <a:buChar char="ü"/>
            </a:pPr>
            <a:r>
              <a:rPr lang="el-GR" sz="1600" baseline="0">
                <a:cs typeface="Arial" pitchFamily="34" charset="0"/>
              </a:rPr>
              <a:t>ε</a:t>
            </a:r>
            <a:r>
              <a:rPr lang="ru-RU" sz="1600" baseline="0">
                <a:cs typeface="Arial" pitchFamily="34" charset="0"/>
              </a:rPr>
              <a:t> </a:t>
            </a:r>
            <a:r>
              <a:rPr lang="en-US" sz="1600" baseline="0">
                <a:cs typeface="Arial" pitchFamily="34" charset="0"/>
              </a:rPr>
              <a:t>for</a:t>
            </a:r>
            <a:r>
              <a:rPr lang="ru-RU" sz="1600" baseline="0">
                <a:cs typeface="Arial" pitchFamily="34" charset="0"/>
              </a:rPr>
              <a:t> </a:t>
            </a:r>
            <a:r>
              <a:rPr lang="en-US" sz="1600" baseline="0">
                <a:cs typeface="Arial" pitchFamily="34" charset="0"/>
              </a:rPr>
              <a:t>CaO is to be refined later</a:t>
            </a:r>
            <a:endParaRPr lang="ru-RU" sz="1600" baseline="0"/>
          </a:p>
          <a:p>
            <a:pPr>
              <a:buFont typeface="Wingdings" pitchFamily="2" charset="2"/>
              <a:buNone/>
            </a:pPr>
            <a:endParaRPr lang="ru-RU" sz="1600" baseline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12115429-261E-4A5A-8C0A-E4A41BA4259A}" type="slidenum">
              <a:rPr lang="en-GB"/>
              <a:pPr/>
              <a:t>22</a:t>
            </a:fld>
            <a:endParaRPr lang="en-GB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573088" y="0"/>
            <a:ext cx="7772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Test results on UO</a:t>
            </a:r>
            <a:r>
              <a:rPr lang="en-US" sz="3200">
                <a:solidFill>
                  <a:srgbClr val="000099"/>
                </a:solidFill>
              </a:rPr>
              <a:t>2 </a:t>
            </a:r>
            <a:r>
              <a:rPr lang="en-US" sz="3200" baseline="0">
                <a:solidFill>
                  <a:srgbClr val="000099"/>
                </a:solidFill>
              </a:rPr>
              <a:t>- CaO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</a:t>
            </a:r>
            <a:endParaRPr lang="ru-RU" sz="3200" baseline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0227" name="Text Box 3"/>
          <p:cNvSpPr txBox="1">
            <a:spLocks noChangeArrowheads="1"/>
          </p:cNvSpPr>
          <p:nvPr/>
        </p:nvSpPr>
        <p:spPr bwMode="auto">
          <a:xfrm>
            <a:off x="0" y="4770438"/>
            <a:ext cx="91440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600" b="0" baseline="0">
                <a:latin typeface="Arial" pitchFamily="34" charset="0"/>
              </a:rPr>
              <a:t> </a:t>
            </a:r>
            <a:r>
              <a:rPr lang="en-US" sz="1600" baseline="0">
                <a:latin typeface="Arial" pitchFamily="34" charset="0"/>
              </a:rPr>
              <a:t>T</a:t>
            </a:r>
            <a:r>
              <a:rPr lang="en-US" sz="1600">
                <a:latin typeface="Arial" pitchFamily="34" charset="0"/>
              </a:rPr>
              <a:t>liq</a:t>
            </a:r>
            <a:r>
              <a:rPr lang="en-US" sz="1600" baseline="0">
                <a:latin typeface="Arial" pitchFamily="34" charset="0"/>
              </a:rPr>
              <a:t> was determined in PRS10 test</a:t>
            </a:r>
            <a:r>
              <a:rPr lang="ru-RU" sz="1600" baseline="0">
                <a:latin typeface="Arial" pitchFamily="34" charset="0"/>
              </a:rPr>
              <a:t>. </a:t>
            </a:r>
            <a:r>
              <a:rPr lang="en-US" sz="1600" baseline="0">
                <a:latin typeface="Arial" pitchFamily="34" charset="0"/>
              </a:rPr>
              <a:t>The temperature of CaO melting was refined in LPH2</a:t>
            </a:r>
            <a:br>
              <a:rPr lang="en-US" sz="1600" baseline="0">
                <a:latin typeface="Arial" pitchFamily="34" charset="0"/>
              </a:rPr>
            </a:br>
            <a:r>
              <a:rPr lang="en-US" sz="1600" baseline="0">
                <a:latin typeface="Arial" pitchFamily="34" charset="0"/>
              </a:rPr>
              <a:t>    test  SEM/EDX was used for determining compositions of the eutectics and the saturated</a:t>
            </a:r>
            <a:br>
              <a:rPr lang="en-US" sz="1600" baseline="0">
                <a:latin typeface="Arial" pitchFamily="34" charset="0"/>
              </a:rPr>
            </a:br>
            <a:r>
              <a:rPr lang="en-US" sz="1600" baseline="0">
                <a:latin typeface="Arial" pitchFamily="34" charset="0"/>
              </a:rPr>
              <a:t>    solid solution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600" baseline="0">
                <a:latin typeface="Arial" pitchFamily="34" charset="0"/>
              </a:rPr>
              <a:t> In future, it is planned to measure T</a:t>
            </a:r>
            <a:r>
              <a:rPr lang="en-US" sz="1600">
                <a:latin typeface="Arial" pitchFamily="34" charset="0"/>
              </a:rPr>
              <a:t>liq</a:t>
            </a:r>
            <a:r>
              <a:rPr lang="en-US" sz="1600" baseline="0">
                <a:latin typeface="Arial" pitchFamily="34" charset="0"/>
              </a:rPr>
              <a:t> for the UO</a:t>
            </a:r>
            <a:r>
              <a:rPr lang="en-US" sz="1600">
                <a:latin typeface="Arial" pitchFamily="34" charset="0"/>
              </a:rPr>
              <a:t>2</a:t>
            </a:r>
            <a:r>
              <a:rPr lang="en-US" sz="1600" baseline="0">
                <a:latin typeface="Arial" pitchFamily="34" charset="0"/>
              </a:rPr>
              <a:t>-rich compositions and perform a test</a:t>
            </a:r>
            <a:br>
              <a:rPr lang="en-US" sz="1600" baseline="0">
                <a:latin typeface="Arial" pitchFamily="34" charset="0"/>
              </a:rPr>
            </a:br>
            <a:r>
              <a:rPr lang="en-US" sz="1600" baseline="0">
                <a:latin typeface="Arial" pitchFamily="34" charset="0"/>
              </a:rPr>
              <a:t>    with the eutectic composition for measuring the eutectic temperature and check of CaUO</a:t>
            </a:r>
            <a:r>
              <a:rPr lang="en-US" sz="1600">
                <a:latin typeface="Arial" pitchFamily="34" charset="0"/>
              </a:rPr>
              <a:t>3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   </a:t>
            </a:r>
            <a:r>
              <a:rPr lang="en-US" sz="1600" baseline="0">
                <a:latin typeface="Arial" pitchFamily="34" charset="0"/>
              </a:rPr>
              <a:t> and  Ca</a:t>
            </a:r>
            <a:r>
              <a:rPr lang="en-US" sz="1600">
                <a:latin typeface="Arial" pitchFamily="34" charset="0"/>
              </a:rPr>
              <a:t>2</a:t>
            </a:r>
            <a:r>
              <a:rPr lang="en-US" sz="1600" baseline="0">
                <a:latin typeface="Arial" pitchFamily="34" charset="0"/>
              </a:rPr>
              <a:t>UO</a:t>
            </a:r>
            <a:r>
              <a:rPr lang="en-US" sz="1600">
                <a:latin typeface="Arial" pitchFamily="34" charset="0"/>
              </a:rPr>
              <a:t>4</a:t>
            </a:r>
            <a:r>
              <a:rPr lang="en-US" sz="1600" baseline="0">
                <a:latin typeface="Arial" pitchFamily="34" charset="0"/>
              </a:rPr>
              <a:t> compounds </a:t>
            </a:r>
            <a:endParaRPr lang="ru-RU" sz="1600" baseline="0">
              <a:latin typeface="Arial" pitchFamily="34" charset="0"/>
            </a:endParaRPr>
          </a:p>
        </p:txBody>
      </p:sp>
      <p:grpSp>
        <p:nvGrpSpPr>
          <p:cNvPr id="820228" name="Group 4"/>
          <p:cNvGrpSpPr>
            <a:grpSpLocks/>
          </p:cNvGrpSpPr>
          <p:nvPr/>
        </p:nvGrpSpPr>
        <p:grpSpPr bwMode="auto">
          <a:xfrm>
            <a:off x="1154113" y="574675"/>
            <a:ext cx="6723062" cy="4168775"/>
            <a:chOff x="543" y="327"/>
            <a:chExt cx="4375" cy="2705"/>
          </a:xfrm>
        </p:grpSpPr>
        <p:pic>
          <p:nvPicPr>
            <p:cNvPr id="8202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327"/>
              <a:ext cx="4375" cy="2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230" name="Oval 6"/>
            <p:cNvSpPr>
              <a:spLocks noChangeArrowheads="1"/>
            </p:cNvSpPr>
            <p:nvPr/>
          </p:nvSpPr>
          <p:spPr bwMode="auto">
            <a:xfrm>
              <a:off x="1632" y="690"/>
              <a:ext cx="240" cy="156"/>
            </a:xfrm>
            <a:prstGeom prst="ellipse">
              <a:avLst/>
            </a:prstGeom>
            <a:noFill/>
            <a:ln w="254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231" name="Oval 7"/>
            <p:cNvSpPr>
              <a:spLocks noChangeArrowheads="1"/>
            </p:cNvSpPr>
            <p:nvPr/>
          </p:nvSpPr>
          <p:spPr bwMode="auto">
            <a:xfrm>
              <a:off x="2416" y="970"/>
              <a:ext cx="240" cy="144"/>
            </a:xfrm>
            <a:prstGeom prst="ellipse">
              <a:avLst/>
            </a:prstGeom>
            <a:noFill/>
            <a:ln w="254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232" name="Oval 8"/>
            <p:cNvSpPr>
              <a:spLocks noChangeArrowheads="1"/>
            </p:cNvSpPr>
            <p:nvPr/>
          </p:nvSpPr>
          <p:spPr bwMode="auto">
            <a:xfrm>
              <a:off x="3116" y="1298"/>
              <a:ext cx="588" cy="354"/>
            </a:xfrm>
            <a:prstGeom prst="ellipse">
              <a:avLst/>
            </a:prstGeom>
            <a:noFill/>
            <a:ln w="254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233" name="Text Box 9"/>
            <p:cNvSpPr txBox="1">
              <a:spLocks noChangeArrowheads="1"/>
            </p:cNvSpPr>
            <p:nvPr/>
          </p:nvSpPr>
          <p:spPr bwMode="auto">
            <a:xfrm>
              <a:off x="1758" y="558"/>
              <a:ext cx="234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aseline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820234" name="Text Box 10"/>
            <p:cNvSpPr txBox="1">
              <a:spLocks noChangeArrowheads="1"/>
            </p:cNvSpPr>
            <p:nvPr/>
          </p:nvSpPr>
          <p:spPr bwMode="auto">
            <a:xfrm>
              <a:off x="2506" y="820"/>
              <a:ext cx="234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aseline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820235" name="Text Box 11"/>
            <p:cNvSpPr txBox="1">
              <a:spLocks noChangeArrowheads="1"/>
            </p:cNvSpPr>
            <p:nvPr/>
          </p:nvSpPr>
          <p:spPr bwMode="auto">
            <a:xfrm>
              <a:off x="3292" y="1138"/>
              <a:ext cx="23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aseline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EC9A8ABB-C733-4679-B5C1-177D32E6045B}" type="slidenum">
              <a:rPr lang="en-GB"/>
              <a:pPr/>
              <a:t>23</a:t>
            </a:fld>
            <a:endParaRPr lang="en-GB"/>
          </a:p>
        </p:txBody>
      </p:sp>
      <p:sp>
        <p:nvSpPr>
          <p:cNvPr id="822274" name="Rectangle 2"/>
          <p:cNvSpPr>
            <a:spLocks noChangeArrowheads="1"/>
          </p:cNvSpPr>
          <p:nvPr/>
        </p:nvSpPr>
        <p:spPr bwMode="auto">
          <a:xfrm>
            <a:off x="0" y="176213"/>
            <a:ext cx="91440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baseline="0">
                <a:solidFill>
                  <a:srgbClr val="000099"/>
                </a:solidFill>
              </a:rPr>
              <a:t>UO</a:t>
            </a:r>
            <a:r>
              <a:rPr lang="en-US">
                <a:solidFill>
                  <a:srgbClr val="000099"/>
                </a:solidFill>
              </a:rPr>
              <a:t>2</a:t>
            </a:r>
            <a:r>
              <a:rPr lang="en-US" baseline="0">
                <a:solidFill>
                  <a:srgbClr val="000099"/>
                </a:solidFill>
              </a:rPr>
              <a:t>-SiO</a:t>
            </a:r>
            <a:r>
              <a:rPr lang="en-US">
                <a:solidFill>
                  <a:srgbClr val="000099"/>
                </a:solidFill>
              </a:rPr>
              <a:t>2</a:t>
            </a:r>
            <a:r>
              <a:rPr lang="ru-RU" baseline="0">
                <a:solidFill>
                  <a:srgbClr val="000099"/>
                </a:solidFill>
              </a:rPr>
              <a:t>-</a:t>
            </a:r>
            <a:r>
              <a:rPr lang="en-US" baseline="0">
                <a:solidFill>
                  <a:srgbClr val="000099"/>
                </a:solidFill>
              </a:rPr>
              <a:t>FeO</a:t>
            </a:r>
            <a:r>
              <a:rPr lang="ru-RU" baseline="0">
                <a:solidFill>
                  <a:srgbClr val="000099"/>
                </a:solidFill>
              </a:rPr>
              <a:t> </a:t>
            </a:r>
            <a:r>
              <a:rPr lang="en-US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</a:t>
            </a:r>
            <a:r>
              <a:rPr lang="en-US" baseline="0">
                <a:solidFill>
                  <a:srgbClr val="000099"/>
                </a:solidFill>
              </a:rPr>
              <a:t>GPRS #33-36 test results</a:t>
            </a:r>
            <a:endParaRPr lang="ru-RU" baseline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2275" name="Rectangle 3"/>
          <p:cNvSpPr>
            <a:spLocks noChangeArrowheads="1"/>
          </p:cNvSpPr>
          <p:nvPr/>
        </p:nvSpPr>
        <p:spPr bwMode="auto">
          <a:xfrm>
            <a:off x="471488" y="520700"/>
            <a:ext cx="56626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baseline="0">
                <a:solidFill>
                  <a:srgbClr val="993300"/>
                </a:solidFill>
                <a:cs typeface="Times New Roman" pitchFamily="18" charset="0"/>
              </a:rPr>
              <a:t>Experimental objectives</a:t>
            </a:r>
            <a:endParaRPr lang="ru-RU" sz="2000" baseline="0">
              <a:solidFill>
                <a:srgbClr val="993300"/>
              </a:solidFill>
            </a:endParaRPr>
          </a:p>
        </p:txBody>
      </p:sp>
      <p:sp>
        <p:nvSpPr>
          <p:cNvPr id="822276" name="Rectangle 4"/>
          <p:cNvSpPr>
            <a:spLocks noChangeArrowheads="1"/>
          </p:cNvSpPr>
          <p:nvPr/>
        </p:nvSpPr>
        <p:spPr bwMode="auto">
          <a:xfrm>
            <a:off x="452438" y="1806575"/>
            <a:ext cx="83661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aseline="0">
                <a:solidFill>
                  <a:srgbClr val="993300"/>
                </a:solidFill>
              </a:rPr>
              <a:t> Annealing, melting and quenching in the Galakhov</a:t>
            </a:r>
            <a:br>
              <a:rPr lang="en-US" sz="2000" baseline="0">
                <a:solidFill>
                  <a:srgbClr val="993300"/>
                </a:solidFill>
              </a:rPr>
            </a:br>
            <a:r>
              <a:rPr lang="en-US" sz="2000" baseline="0">
                <a:solidFill>
                  <a:srgbClr val="993300"/>
                </a:solidFill>
              </a:rPr>
              <a:t>   microfurnace (estimation of ternary eutectic position)</a:t>
            </a:r>
            <a:endParaRPr lang="ru-RU" sz="2000" baseline="0">
              <a:solidFill>
                <a:srgbClr val="993300"/>
              </a:solidFill>
            </a:endParaRPr>
          </a:p>
        </p:txBody>
      </p:sp>
      <p:sp>
        <p:nvSpPr>
          <p:cNvPr id="822277" name="Rectangle 5"/>
          <p:cNvSpPr>
            <a:spLocks noChangeArrowheads="1"/>
          </p:cNvSpPr>
          <p:nvPr/>
        </p:nvSpPr>
        <p:spPr bwMode="auto">
          <a:xfrm>
            <a:off x="652463" y="5789613"/>
            <a:ext cx="7875587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baseline="0"/>
              <a:t>UO</a:t>
            </a:r>
            <a:r>
              <a:rPr lang="en-GB" sz="1600"/>
              <a:t>2</a:t>
            </a:r>
            <a:r>
              <a:rPr lang="en-GB" sz="1600" baseline="0"/>
              <a:t> of &gt;99.0</a:t>
            </a:r>
            <a:r>
              <a:rPr lang="ru-RU" sz="1600" baseline="0"/>
              <a:t> </a:t>
            </a:r>
            <a:r>
              <a:rPr lang="en-US" sz="1600" baseline="0"/>
              <a:t>% purity</a:t>
            </a:r>
            <a:r>
              <a:rPr lang="ru-RU" sz="1600" baseline="0"/>
              <a:t>, </a:t>
            </a:r>
            <a:r>
              <a:rPr lang="en-US" sz="1600" baseline="0"/>
              <a:t>SiO</a:t>
            </a:r>
            <a:r>
              <a:rPr lang="en-US" sz="1600"/>
              <a:t>2</a:t>
            </a:r>
            <a:r>
              <a:rPr lang="en-US" sz="1600" baseline="0"/>
              <a:t> of 99.99% purity, charge mass </a:t>
            </a:r>
            <a:r>
              <a:rPr lang="en-US" sz="1600" baseline="0">
                <a:cs typeface="Arial" pitchFamily="34" charset="0"/>
              </a:rPr>
              <a:t>–</a:t>
            </a:r>
            <a:r>
              <a:rPr lang="en-US" sz="1600" baseline="0"/>
              <a:t> 150 mg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1600" baseline="0"/>
              <a:t> </a:t>
            </a:r>
            <a:r>
              <a:rPr lang="en-US" sz="1600" baseline="0"/>
              <a:t>Posttest analysis of the tests are underway</a:t>
            </a:r>
          </a:p>
        </p:txBody>
      </p:sp>
      <p:graphicFrame>
        <p:nvGraphicFramePr>
          <p:cNvPr id="822354" name="Group 82"/>
          <p:cNvGraphicFramePr>
            <a:graphicFrameLocks noGrp="1"/>
          </p:cNvGraphicFramePr>
          <p:nvPr/>
        </p:nvGraphicFramePr>
        <p:xfrm>
          <a:off x="701675" y="2355850"/>
          <a:ext cx="6997700" cy="3335338"/>
        </p:xfrm>
        <a:graphic>
          <a:graphicData uri="http://schemas.openxmlformats.org/drawingml/2006/table">
            <a:tbl>
              <a:tblPr/>
              <a:tblGrid>
                <a:gridCol w="906463"/>
                <a:gridCol w="649287"/>
                <a:gridCol w="685800"/>
                <a:gridCol w="738188"/>
                <a:gridCol w="908050"/>
                <a:gridCol w="969962"/>
                <a:gridCol w="2139950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Test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Content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Temperature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Exposure time, min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Note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ru-RU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ru-RU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FeO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GPRS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70.0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Annealing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GPRS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80.0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Annealing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GPRS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73.0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Annealing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 rowSpan="3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GPRS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65.5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Annealing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Melting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1300-900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Cooling at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350" name="Rectangle 78"/>
          <p:cNvSpPr>
            <a:spLocks noChangeArrowheads="1"/>
          </p:cNvSpPr>
          <p:nvPr/>
        </p:nvSpPr>
        <p:spPr bwMode="auto">
          <a:xfrm>
            <a:off x="773113" y="1165225"/>
            <a:ext cx="58928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baseline="0"/>
              <a:t>Determination of the liquidus temperature </a:t>
            </a:r>
            <a:endParaRPr lang="ru-RU" sz="1800" baseline="0"/>
          </a:p>
          <a:p>
            <a:pPr marL="457200" indent="-457200" defTabSz="762000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baseline="0"/>
              <a:t>Determination of the ternary eutectic point</a:t>
            </a:r>
            <a:r>
              <a:rPr lang="ru-RU" sz="2400" baseline="0"/>
              <a:t> </a:t>
            </a:r>
            <a:endParaRPr lang="en-US" sz="2400" baseline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F4B36EFC-8A65-4E13-8B60-C5C34F42A575}" type="slidenum">
              <a:rPr lang="en-GB"/>
              <a:pPr/>
              <a:t>24</a:t>
            </a:fld>
            <a:endParaRPr lang="en-GB"/>
          </a:p>
        </p:txBody>
      </p:sp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155575"/>
            <a:ext cx="7772400" cy="652463"/>
          </a:xfrm>
        </p:spPr>
        <p:txBody>
          <a:bodyPr/>
          <a:lstStyle/>
          <a:p>
            <a:r>
              <a:rPr lang="en-US">
                <a:effectLst/>
              </a:rPr>
              <a:t>Joint publications with collaborators</a:t>
            </a:r>
            <a:endParaRPr lang="ru-RU">
              <a:effectLst/>
            </a:endParaRPr>
          </a:p>
        </p:txBody>
      </p:sp>
      <p:sp>
        <p:nvSpPr>
          <p:cNvPr id="824323" name="Text Box 3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 baseline="0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baseline="0">
              <a:solidFill>
                <a:srgbClr val="800000"/>
              </a:solidFill>
              <a:latin typeface="Arial" pitchFamily="34" charset="0"/>
            </a:endParaRPr>
          </a:p>
          <a:p>
            <a:endParaRPr lang="en-US" baseline="0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824324" name="Rectangle 4"/>
          <p:cNvSpPr>
            <a:spLocks noChangeArrowheads="1"/>
          </p:cNvSpPr>
          <p:nvPr/>
        </p:nvSpPr>
        <p:spPr bwMode="auto">
          <a:xfrm>
            <a:off x="306388" y="2740025"/>
            <a:ext cx="88376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457200" indent="-457200" defTabSz="7620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ru-RU" sz="1800" baseline="0"/>
          </a:p>
        </p:txBody>
      </p:sp>
      <p:sp>
        <p:nvSpPr>
          <p:cNvPr id="824325" name="Rectangle 5"/>
          <p:cNvSpPr>
            <a:spLocks noChangeArrowheads="1"/>
          </p:cNvSpPr>
          <p:nvPr/>
        </p:nvSpPr>
        <p:spPr bwMode="auto">
          <a:xfrm>
            <a:off x="220663" y="942975"/>
            <a:ext cx="8704262" cy="52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baseline="0"/>
              <a:t>V.I. Almjashev, M. Barrachin, S.V. Bechta, D. Bottomley, F. Defoort, M. Fischer, V.V. Gusarov, S. Hellmann, V.B. Khabensky, E.V. Krushinov, D.B. Lopukh, L.P. Mezentseva, A. Miassoedov, Yu.B. Petrov, S.A. Vitol. </a:t>
            </a:r>
            <a:r>
              <a:rPr lang="en-US" sz="1800" baseline="0">
                <a:solidFill>
                  <a:srgbClr val="993300"/>
                </a:solidFill>
              </a:rPr>
              <a:t>Eutectic crystallization in the FeO</a:t>
            </a:r>
            <a:r>
              <a:rPr lang="en-US" sz="1800">
                <a:solidFill>
                  <a:srgbClr val="993300"/>
                </a:solidFill>
              </a:rPr>
              <a:t>1,5</a:t>
            </a:r>
            <a:r>
              <a:rPr lang="en-US" sz="1800" baseline="0">
                <a:solidFill>
                  <a:srgbClr val="993300"/>
                </a:solidFill>
              </a:rPr>
              <a:t>–UO</a:t>
            </a:r>
            <a:r>
              <a:rPr lang="en-US" sz="1800">
                <a:solidFill>
                  <a:srgbClr val="993300"/>
                </a:solidFill>
              </a:rPr>
              <a:t>2+x</a:t>
            </a:r>
            <a:r>
              <a:rPr lang="en-US" sz="1800" baseline="0">
                <a:solidFill>
                  <a:srgbClr val="993300"/>
                </a:solidFill>
              </a:rPr>
              <a:t>–ZrO</a:t>
            </a:r>
            <a:r>
              <a:rPr lang="en-US" sz="1800">
                <a:solidFill>
                  <a:srgbClr val="993300"/>
                </a:solidFill>
              </a:rPr>
              <a:t>2</a:t>
            </a:r>
            <a:r>
              <a:rPr lang="en-US" sz="1800" baseline="0">
                <a:solidFill>
                  <a:srgbClr val="993300"/>
                </a:solidFill>
              </a:rPr>
              <a:t> system</a:t>
            </a:r>
            <a:r>
              <a:rPr lang="en-US" sz="1800" baseline="0"/>
              <a:t> // Journal of Nuclear Materials, 389, p. 52-56 (2009).</a:t>
            </a:r>
            <a:endParaRPr lang="ru-RU" sz="1800" baseline="0"/>
          </a:p>
          <a:p>
            <a:pPr algn="just" defTabSz="762000">
              <a:lnSpc>
                <a:spcPct val="110000"/>
              </a:lnSpc>
            </a:pPr>
            <a:endParaRPr lang="ru-RU" sz="1800" baseline="0"/>
          </a:p>
          <a:p>
            <a:pPr algn="just" defTabSz="762000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baseline="0"/>
              <a:t>S. Bakardjieva, M. Barrachin, S. Bechta, D. Bottomley, L. Brissoneau, B. Cheynet, E. Fischer, C. Journeau, M. Kiselova, L. Mezentseva, P. Piluso, T. Wiss. </a:t>
            </a:r>
            <a:r>
              <a:rPr lang="en-US" sz="1800" baseline="0">
                <a:solidFill>
                  <a:srgbClr val="993300"/>
                </a:solidFill>
              </a:rPr>
              <a:t>Improvement of the European thermodynamic database NUCLEA</a:t>
            </a:r>
            <a:r>
              <a:rPr lang="en-US" sz="1800" baseline="0"/>
              <a:t> // Journal of Progress in Nuclear Energy, 52, p. 84-96 (2010). </a:t>
            </a:r>
          </a:p>
          <a:p>
            <a:pPr algn="just" defTabSz="762000">
              <a:lnSpc>
                <a:spcPct val="110000"/>
              </a:lnSpc>
              <a:buFont typeface="Wingdings" pitchFamily="2" charset="2"/>
              <a:buChar char="Ø"/>
            </a:pPr>
            <a:endParaRPr lang="en-US" sz="1800" baseline="0"/>
          </a:p>
          <a:p>
            <a:pPr algn="just" defTabSz="762000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1800" baseline="0"/>
              <a:t>V.I. Almjashev, M. Barrachin, S.V. Bechta, D. Bottomley, F. Defoort, M.Fischer, V.V. Gusarov, S. Hellmann, V.B. Khabensky, E.V. Krushinov, D.B.Lopukh, L.P. Mezentseva, A. Miassoedov, Yu.B. Petrov, S.A. Vitol. </a:t>
            </a:r>
            <a:r>
              <a:rPr lang="ru-RU" sz="1800" baseline="0">
                <a:solidFill>
                  <a:srgbClr val="993300"/>
                </a:solidFill>
              </a:rPr>
              <a:t>Phase equilibria in the FeO1+x –UO2 –ZrO2 system in the FeO1+x-enriched domain</a:t>
            </a:r>
            <a:r>
              <a:rPr lang="ru-RU" sz="1800" baseline="0"/>
              <a:t> //  Journal of Nuclear Materials (2010). Accepted Manuscript, doi: 10.1016/j.jnucmat.2010.02.020</a:t>
            </a:r>
            <a:r>
              <a:rPr lang="ru-RU" sz="2000" baseline="0"/>
              <a:t> </a:t>
            </a:r>
            <a:endParaRPr lang="ru-RU" sz="2400" b="0" baseline="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BAB753EC-99F0-464C-8984-77CFA80CA0F7}" type="slidenum">
              <a:rPr lang="en-GB"/>
              <a:pPr/>
              <a:t>25</a:t>
            </a:fld>
            <a:endParaRPr lang="en-GB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0"/>
            <a:ext cx="7772400" cy="652463"/>
          </a:xfrm>
        </p:spPr>
        <p:txBody>
          <a:bodyPr/>
          <a:lstStyle/>
          <a:p>
            <a:r>
              <a:rPr lang="en-US" sz="3200">
                <a:solidFill>
                  <a:srgbClr val="003399"/>
                </a:solidFill>
                <a:effectLst/>
              </a:rPr>
              <a:t>Concluding remarks</a:t>
            </a:r>
            <a:endParaRPr lang="ru-RU" sz="3200">
              <a:solidFill>
                <a:srgbClr val="003399"/>
              </a:solidFill>
              <a:effectLst/>
            </a:endParaRPr>
          </a:p>
        </p:txBody>
      </p:sp>
      <p:sp>
        <p:nvSpPr>
          <p:cNvPr id="826371" name="Text Box 3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 baseline="0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baseline="0">
              <a:solidFill>
                <a:srgbClr val="800000"/>
              </a:solidFill>
              <a:latin typeface="Arial" pitchFamily="34" charset="0"/>
            </a:endParaRPr>
          </a:p>
          <a:p>
            <a:endParaRPr lang="en-US" baseline="0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826372" name="Rectangle 4"/>
          <p:cNvSpPr>
            <a:spLocks noChangeArrowheads="1"/>
          </p:cNvSpPr>
          <p:nvPr/>
        </p:nvSpPr>
        <p:spPr bwMode="auto">
          <a:xfrm>
            <a:off x="306388" y="2740025"/>
            <a:ext cx="88376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457200" indent="-457200" defTabSz="7620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ru-RU" sz="1800" baseline="0"/>
          </a:p>
        </p:txBody>
      </p:sp>
      <p:sp>
        <p:nvSpPr>
          <p:cNvPr id="826373" name="Rectangle 5"/>
          <p:cNvSpPr>
            <a:spLocks noChangeArrowheads="1"/>
          </p:cNvSpPr>
          <p:nvPr/>
        </p:nvSpPr>
        <p:spPr bwMode="auto">
          <a:xfrm>
            <a:off x="166688" y="758825"/>
            <a:ext cx="8797925" cy="551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baseline="0"/>
              <a:t> The temperature of CaO melting has been significantly</a:t>
            </a:r>
            <a:br>
              <a:rPr lang="en-US" sz="2400" baseline="0"/>
            </a:br>
            <a:r>
              <a:rPr lang="en-US" sz="2400" baseline="0"/>
              <a:t>    refined for the CaO-UO</a:t>
            </a:r>
            <a:r>
              <a:rPr lang="en-US" sz="2400"/>
              <a:t>2</a:t>
            </a:r>
            <a:r>
              <a:rPr lang="en-US" sz="2400" baseline="0"/>
              <a:t> system</a:t>
            </a:r>
            <a:endParaRPr lang="ru-RU" sz="2400" baseline="0"/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baseline="0"/>
              <a:t> With exception for </a:t>
            </a:r>
            <a:r>
              <a:rPr lang="en-BZ" sz="2400" baseline="0"/>
              <a:t>ZrO</a:t>
            </a:r>
            <a:r>
              <a:rPr lang="en-BZ" sz="2400"/>
              <a:t>2</a:t>
            </a:r>
            <a:r>
              <a:rPr lang="en-BZ" sz="2400" baseline="0"/>
              <a:t>-FeO</a:t>
            </a:r>
            <a:r>
              <a:rPr lang="en-BZ" sz="2400"/>
              <a:t>y</a:t>
            </a:r>
            <a:r>
              <a:rPr lang="ru-RU" sz="2400" baseline="0"/>
              <a:t>,</a:t>
            </a:r>
            <a:r>
              <a:rPr lang="en-US" baseline="0"/>
              <a:t> </a:t>
            </a:r>
            <a:r>
              <a:rPr lang="en-US" sz="2400" baseline="0"/>
              <a:t>other binary systems are</a:t>
            </a:r>
            <a:br>
              <a:rPr lang="en-US" sz="2400" baseline="0"/>
            </a:br>
            <a:r>
              <a:rPr lang="en-US" sz="2400" baseline="0"/>
              <a:t>   studied in accordance with the Work Plan. The works are</a:t>
            </a:r>
            <a:br>
              <a:rPr lang="en-US" sz="2400" baseline="0"/>
            </a:br>
            <a:r>
              <a:rPr lang="en-US" sz="2400" baseline="0"/>
              <a:t>   close to completion</a:t>
            </a:r>
            <a:endParaRPr lang="ru-RU" sz="2400" baseline="0"/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baseline="0"/>
              <a:t> Study of the UO</a:t>
            </a:r>
            <a:r>
              <a:rPr lang="en-US" sz="2400"/>
              <a:t>2</a:t>
            </a:r>
            <a:r>
              <a:rPr lang="en-US" sz="2400" baseline="0"/>
              <a:t>-SiO</a:t>
            </a:r>
            <a:r>
              <a:rPr lang="en-US" sz="2400"/>
              <a:t>2</a:t>
            </a:r>
            <a:r>
              <a:rPr lang="en-US" sz="2400" baseline="0"/>
              <a:t>-FeO ternary system have been</a:t>
            </a:r>
            <a:br>
              <a:rPr lang="en-US" sz="2400" baseline="0"/>
            </a:br>
            <a:r>
              <a:rPr lang="en-US" sz="2400" baseline="0"/>
              <a:t>   started</a:t>
            </a:r>
            <a:endParaRPr lang="ru-RU" sz="2400" baseline="0"/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baseline="0"/>
              <a:t> Plans for quarters # 8 - 9</a:t>
            </a:r>
            <a:r>
              <a:rPr lang="ru-RU" sz="2400" baseline="0"/>
              <a:t>: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BZ" sz="2400" baseline="0"/>
              <a:t> </a:t>
            </a:r>
            <a:r>
              <a:rPr lang="en-BZ" sz="2000" baseline="0"/>
              <a:t>Complete the </a:t>
            </a:r>
            <a:r>
              <a:rPr lang="en-US" sz="2000" baseline="0"/>
              <a:t>UO</a:t>
            </a:r>
            <a:r>
              <a:rPr lang="en-US" sz="2000"/>
              <a:t>2</a:t>
            </a:r>
            <a:r>
              <a:rPr lang="en-US" sz="2000" baseline="0"/>
              <a:t>-SiO</a:t>
            </a:r>
            <a:r>
              <a:rPr lang="en-US" sz="2000"/>
              <a:t>2</a:t>
            </a:r>
            <a:r>
              <a:rPr lang="ru-RU" sz="2000" baseline="0"/>
              <a:t> </a:t>
            </a:r>
            <a:r>
              <a:rPr lang="en-US" sz="2000" baseline="0"/>
              <a:t>and</a:t>
            </a:r>
            <a:r>
              <a:rPr lang="ru-RU" sz="2000" baseline="0"/>
              <a:t> </a:t>
            </a:r>
            <a:r>
              <a:rPr lang="en-US" sz="2000" baseline="0"/>
              <a:t>UO</a:t>
            </a:r>
            <a:r>
              <a:rPr lang="en-US" sz="2000"/>
              <a:t>2</a:t>
            </a:r>
            <a:r>
              <a:rPr lang="ru-RU" sz="2000" baseline="0"/>
              <a:t>-</a:t>
            </a:r>
            <a:r>
              <a:rPr lang="en-US" sz="2000" baseline="0"/>
              <a:t>CaO</a:t>
            </a:r>
            <a:r>
              <a:rPr lang="en-BZ" sz="2000" baseline="0"/>
              <a:t> systems and start a paper</a:t>
            </a:r>
            <a:br>
              <a:rPr lang="en-BZ" sz="2000" baseline="0"/>
            </a:br>
            <a:r>
              <a:rPr lang="en-BZ" sz="2000" baseline="0"/>
              <a:t>   preparation</a:t>
            </a:r>
            <a:endParaRPr lang="ru-RU" sz="2000"/>
          </a:p>
          <a:p>
            <a:pPr>
              <a:spcBef>
                <a:spcPct val="20000"/>
              </a:spcBef>
              <a:buFontTx/>
              <a:buChar char="-"/>
            </a:pPr>
            <a:r>
              <a:rPr lang="ru-RU" sz="2000" baseline="0"/>
              <a:t> </a:t>
            </a:r>
            <a:r>
              <a:rPr lang="en-US" sz="2000" baseline="0"/>
              <a:t>Continue study of the </a:t>
            </a:r>
            <a:r>
              <a:rPr lang="en-BZ" sz="2000" baseline="0"/>
              <a:t>ZrO</a:t>
            </a:r>
            <a:r>
              <a:rPr lang="en-BZ" sz="2000"/>
              <a:t>2</a:t>
            </a:r>
            <a:r>
              <a:rPr lang="en-BZ" sz="2000" baseline="0"/>
              <a:t>-FeO</a:t>
            </a:r>
            <a:r>
              <a:rPr lang="en-BZ" sz="2000"/>
              <a:t>y</a:t>
            </a:r>
            <a:r>
              <a:rPr lang="en-BZ" sz="2000" baseline="0"/>
              <a:t> system</a:t>
            </a:r>
            <a:endParaRPr lang="en-US" sz="2000" baseline="0"/>
          </a:p>
          <a:p>
            <a:pPr>
              <a:spcBef>
                <a:spcPct val="20000"/>
              </a:spcBef>
              <a:buFontTx/>
              <a:buChar char="-"/>
            </a:pPr>
            <a:r>
              <a:rPr lang="en-BZ" sz="2000" baseline="0"/>
              <a:t> </a:t>
            </a:r>
            <a:r>
              <a:rPr lang="en-US" sz="2000" baseline="0"/>
              <a:t>Continue investigations of the</a:t>
            </a:r>
            <a:r>
              <a:rPr lang="ru-RU" sz="2000" baseline="0"/>
              <a:t> </a:t>
            </a:r>
            <a:r>
              <a:rPr lang="en-US" sz="2000" baseline="0"/>
              <a:t>UO</a:t>
            </a:r>
            <a:r>
              <a:rPr lang="en-US" sz="2000"/>
              <a:t>2</a:t>
            </a:r>
            <a:r>
              <a:rPr lang="en-US" sz="2000" baseline="0"/>
              <a:t>-SiO</a:t>
            </a:r>
            <a:r>
              <a:rPr lang="en-US" sz="2000"/>
              <a:t>2</a:t>
            </a:r>
            <a:r>
              <a:rPr lang="en-US" sz="2000" baseline="0"/>
              <a:t>-FeO system</a:t>
            </a:r>
            <a:endParaRPr lang="ru-RU" sz="2000" baseline="0"/>
          </a:p>
          <a:p>
            <a:pPr>
              <a:spcBef>
                <a:spcPct val="20000"/>
              </a:spcBef>
              <a:buFontTx/>
              <a:buChar char="-"/>
            </a:pPr>
            <a:r>
              <a:rPr lang="en-BZ" sz="2000" baseline="0"/>
              <a:t> Start study of the </a:t>
            </a:r>
            <a:r>
              <a:rPr lang="en-US" sz="2000" baseline="0"/>
              <a:t>CaO-UO</a:t>
            </a:r>
            <a:r>
              <a:rPr lang="en-US" sz="2000"/>
              <a:t>2</a:t>
            </a:r>
            <a:r>
              <a:rPr lang="ru-RU" sz="2000" baseline="0"/>
              <a:t>-</a:t>
            </a:r>
            <a:r>
              <a:rPr lang="en-US" sz="2000" baseline="0"/>
              <a:t> FeO system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sz="2000" baseline="0"/>
              <a:t> Continue study of the </a:t>
            </a:r>
            <a:r>
              <a:rPr lang="en-BZ" sz="2000" baseline="0"/>
              <a:t>U-Zr-O system by LPH</a:t>
            </a:r>
            <a:endParaRPr lang="ru-RU" baseline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9BD7ECBE-DF3B-45DC-9691-628DDBEA8A51}" type="slidenum">
              <a:rPr lang="en-GB"/>
              <a:pPr/>
              <a:t>3</a:t>
            </a:fld>
            <a:endParaRPr lang="en-GB"/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sz="3200">
                <a:solidFill>
                  <a:srgbClr val="333399"/>
                </a:solidFill>
                <a:effectLst/>
                <a:cs typeface="Times New Roman" pitchFamily="18" charset="0"/>
              </a:rPr>
              <a:t>PRECOS project general information</a:t>
            </a:r>
            <a:r>
              <a:rPr lang="en-GB">
                <a:solidFill>
                  <a:srgbClr val="333399"/>
                </a:solidFill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785411" name="Rectangle 3"/>
          <p:cNvSpPr>
            <a:spLocks noChangeArrowheads="1"/>
          </p:cNvSpPr>
          <p:nvPr/>
        </p:nvSpPr>
        <p:spPr bwMode="auto">
          <a:xfrm>
            <a:off x="677863" y="612775"/>
            <a:ext cx="762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SzPct val="85000"/>
            </a:pPr>
            <a:r>
              <a:rPr lang="en-GB" sz="2000" baseline="0">
                <a:solidFill>
                  <a:srgbClr val="993300"/>
                </a:solidFill>
                <a:cs typeface="Times New Roman" pitchFamily="18" charset="0"/>
              </a:rPr>
              <a:t>Project participants and coordination</a:t>
            </a:r>
          </a:p>
        </p:txBody>
      </p:sp>
      <p:grpSp>
        <p:nvGrpSpPr>
          <p:cNvPr id="785412" name="Group 4"/>
          <p:cNvGrpSpPr>
            <a:grpSpLocks/>
          </p:cNvGrpSpPr>
          <p:nvPr/>
        </p:nvGrpSpPr>
        <p:grpSpPr bwMode="auto">
          <a:xfrm>
            <a:off x="1225550" y="1101725"/>
            <a:ext cx="5745163" cy="3678238"/>
            <a:chOff x="740" y="670"/>
            <a:chExt cx="3619" cy="2317"/>
          </a:xfrm>
        </p:grpSpPr>
        <p:sp>
          <p:nvSpPr>
            <p:cNvPr id="785413" name="Rectangle 5"/>
            <p:cNvSpPr>
              <a:spLocks noChangeArrowheads="1"/>
            </p:cNvSpPr>
            <p:nvPr/>
          </p:nvSpPr>
          <p:spPr bwMode="auto">
            <a:xfrm>
              <a:off x="3549" y="993"/>
              <a:ext cx="810" cy="4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 baseline="0"/>
                <a:t>Areva NP</a:t>
              </a:r>
              <a:r>
                <a:rPr lang="en-GB" sz="1200" b="0" baseline="0">
                  <a:latin typeface="Times New Roman" pitchFamily="18" charset="0"/>
                </a:rPr>
                <a:t>, Germany</a:t>
              </a:r>
            </a:p>
          </p:txBody>
        </p:sp>
        <p:sp>
          <p:nvSpPr>
            <p:cNvPr id="785414" name="Rectangle 6"/>
            <p:cNvSpPr>
              <a:spLocks noChangeArrowheads="1"/>
            </p:cNvSpPr>
            <p:nvPr/>
          </p:nvSpPr>
          <p:spPr bwMode="auto">
            <a:xfrm>
              <a:off x="740" y="1752"/>
              <a:ext cx="728" cy="40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 baseline="0"/>
                <a:t>ISTC, Moscow</a:t>
              </a:r>
            </a:p>
          </p:txBody>
        </p:sp>
        <p:sp>
          <p:nvSpPr>
            <p:cNvPr id="785415" name="Rectangle 7"/>
            <p:cNvSpPr>
              <a:spLocks noChangeArrowheads="1"/>
            </p:cNvSpPr>
            <p:nvPr/>
          </p:nvSpPr>
          <p:spPr bwMode="auto">
            <a:xfrm>
              <a:off x="1215" y="985"/>
              <a:ext cx="647" cy="4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 baseline="0"/>
                <a:t>FZK, </a:t>
              </a:r>
              <a:r>
                <a:rPr lang="en-GB" sz="1200" b="0" baseline="0"/>
                <a:t>Germany</a:t>
              </a:r>
            </a:p>
          </p:txBody>
        </p:sp>
        <p:sp>
          <p:nvSpPr>
            <p:cNvPr id="785416" name="Rectangle 8"/>
            <p:cNvSpPr>
              <a:spLocks noChangeArrowheads="1"/>
            </p:cNvSpPr>
            <p:nvPr/>
          </p:nvSpPr>
          <p:spPr bwMode="auto">
            <a:xfrm>
              <a:off x="1897" y="982"/>
              <a:ext cx="486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 baseline="0"/>
                <a:t>IRSN,</a:t>
              </a:r>
            </a:p>
            <a:p>
              <a:r>
                <a:rPr lang="en-GB" sz="1200" b="0" baseline="0"/>
                <a:t>France</a:t>
              </a:r>
            </a:p>
          </p:txBody>
        </p:sp>
        <p:sp>
          <p:nvSpPr>
            <p:cNvPr id="785417" name="Rectangle 9"/>
            <p:cNvSpPr>
              <a:spLocks noChangeArrowheads="1"/>
            </p:cNvSpPr>
            <p:nvPr/>
          </p:nvSpPr>
          <p:spPr bwMode="auto">
            <a:xfrm>
              <a:off x="2427" y="982"/>
              <a:ext cx="567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 baseline="0"/>
                <a:t>JRC ITU, </a:t>
              </a:r>
            </a:p>
            <a:p>
              <a:r>
                <a:rPr lang="en-GB" sz="1200" b="0" baseline="0"/>
                <a:t>EC</a:t>
              </a:r>
            </a:p>
          </p:txBody>
        </p:sp>
        <p:sp>
          <p:nvSpPr>
            <p:cNvPr id="785418" name="Rectangle 10"/>
            <p:cNvSpPr>
              <a:spLocks noChangeArrowheads="1"/>
            </p:cNvSpPr>
            <p:nvPr/>
          </p:nvSpPr>
          <p:spPr bwMode="auto">
            <a:xfrm>
              <a:off x="3029" y="982"/>
              <a:ext cx="485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 baseline="0"/>
                <a:t>CEA,</a:t>
              </a:r>
            </a:p>
            <a:p>
              <a:r>
                <a:rPr lang="en-GB" sz="1200" b="0" baseline="0"/>
                <a:t>France</a:t>
              </a:r>
            </a:p>
          </p:txBody>
        </p:sp>
        <p:sp>
          <p:nvSpPr>
            <p:cNvPr id="785419" name="Rectangle 11"/>
            <p:cNvSpPr>
              <a:spLocks noChangeArrowheads="1"/>
            </p:cNvSpPr>
            <p:nvPr/>
          </p:nvSpPr>
          <p:spPr bwMode="auto">
            <a:xfrm>
              <a:off x="1215" y="670"/>
              <a:ext cx="3021" cy="3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GB" sz="1200" baseline="0"/>
                <a:t>Collaborators</a:t>
              </a:r>
            </a:p>
          </p:txBody>
        </p:sp>
        <p:sp>
          <p:nvSpPr>
            <p:cNvPr id="785420" name="Rectangle 12"/>
            <p:cNvSpPr>
              <a:spLocks noChangeArrowheads="1"/>
            </p:cNvSpPr>
            <p:nvPr/>
          </p:nvSpPr>
          <p:spPr bwMode="auto">
            <a:xfrm>
              <a:off x="2276" y="1755"/>
              <a:ext cx="1052" cy="30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 baseline="0"/>
                <a:t>Steering committee</a:t>
              </a:r>
            </a:p>
          </p:txBody>
        </p:sp>
        <p:sp>
          <p:nvSpPr>
            <p:cNvPr id="785421" name="Rectangle 13"/>
            <p:cNvSpPr>
              <a:spLocks noChangeArrowheads="1"/>
            </p:cNvSpPr>
            <p:nvPr/>
          </p:nvSpPr>
          <p:spPr bwMode="auto">
            <a:xfrm>
              <a:off x="873" y="2314"/>
              <a:ext cx="3482" cy="3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 baseline="0"/>
                <a:t>Operation Agent: A.P. Alexandrov RIT, Russia</a:t>
              </a:r>
            </a:p>
            <a:p>
              <a:pPr algn="ctr"/>
              <a:endParaRPr lang="en-GB" sz="1200" baseline="0"/>
            </a:p>
          </p:txBody>
        </p:sp>
        <p:sp>
          <p:nvSpPr>
            <p:cNvPr id="785422" name="Rectangle 14"/>
            <p:cNvSpPr>
              <a:spLocks noChangeArrowheads="1"/>
            </p:cNvSpPr>
            <p:nvPr/>
          </p:nvSpPr>
          <p:spPr bwMode="auto">
            <a:xfrm>
              <a:off x="757" y="1548"/>
              <a:ext cx="729" cy="2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 baseline="0"/>
                <a:t>Coordinator </a:t>
              </a:r>
            </a:p>
          </p:txBody>
        </p:sp>
        <p:sp>
          <p:nvSpPr>
            <p:cNvPr id="785423" name="Line 15"/>
            <p:cNvSpPr>
              <a:spLocks noChangeShapeType="1"/>
            </p:cNvSpPr>
            <p:nvPr/>
          </p:nvSpPr>
          <p:spPr bwMode="auto">
            <a:xfrm>
              <a:off x="811" y="2165"/>
              <a:ext cx="49" cy="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5424" name="Line 16"/>
            <p:cNvSpPr>
              <a:spLocks noChangeShapeType="1"/>
            </p:cNvSpPr>
            <p:nvPr/>
          </p:nvSpPr>
          <p:spPr bwMode="auto">
            <a:xfrm flipH="1">
              <a:off x="3061" y="1434"/>
              <a:ext cx="342" cy="2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5425" name="Line 17"/>
            <p:cNvSpPr>
              <a:spLocks noChangeShapeType="1"/>
            </p:cNvSpPr>
            <p:nvPr/>
          </p:nvSpPr>
          <p:spPr bwMode="auto">
            <a:xfrm>
              <a:off x="2477" y="1421"/>
              <a:ext cx="92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5426" name="Line 18"/>
            <p:cNvSpPr>
              <a:spLocks noChangeShapeType="1"/>
            </p:cNvSpPr>
            <p:nvPr/>
          </p:nvSpPr>
          <p:spPr bwMode="auto">
            <a:xfrm flipH="1">
              <a:off x="3392" y="1443"/>
              <a:ext cx="728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5427" name="Line 19"/>
            <p:cNvSpPr>
              <a:spLocks noChangeShapeType="1"/>
            </p:cNvSpPr>
            <p:nvPr/>
          </p:nvSpPr>
          <p:spPr bwMode="auto">
            <a:xfrm>
              <a:off x="1390" y="1456"/>
              <a:ext cx="890" cy="4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5428" name="Line 20"/>
            <p:cNvSpPr>
              <a:spLocks noChangeShapeType="1"/>
            </p:cNvSpPr>
            <p:nvPr/>
          </p:nvSpPr>
          <p:spPr bwMode="auto">
            <a:xfrm>
              <a:off x="2748" y="2064"/>
              <a:ext cx="0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5429" name="Line 21"/>
            <p:cNvSpPr>
              <a:spLocks noChangeShapeType="1"/>
            </p:cNvSpPr>
            <p:nvPr/>
          </p:nvSpPr>
          <p:spPr bwMode="auto">
            <a:xfrm flipH="1">
              <a:off x="889" y="966"/>
              <a:ext cx="299" cy="5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785430" name="Line 22"/>
            <p:cNvSpPr>
              <a:spLocks noChangeShapeType="1"/>
            </p:cNvSpPr>
            <p:nvPr/>
          </p:nvSpPr>
          <p:spPr bwMode="auto">
            <a:xfrm>
              <a:off x="1941" y="1399"/>
              <a:ext cx="405" cy="4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5431" name="Rectangle 23"/>
            <p:cNvSpPr>
              <a:spLocks noChangeArrowheads="1"/>
            </p:cNvSpPr>
            <p:nvPr/>
          </p:nvSpPr>
          <p:spPr bwMode="auto">
            <a:xfrm>
              <a:off x="2901" y="2580"/>
              <a:ext cx="971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 b="0" baseline="0"/>
                <a:t>IVTAN,</a:t>
              </a:r>
            </a:p>
            <a:p>
              <a:r>
                <a:rPr lang="en-GB" sz="1200" b="0" baseline="0"/>
                <a:t>Russia</a:t>
              </a:r>
            </a:p>
          </p:txBody>
        </p:sp>
        <p:sp>
          <p:nvSpPr>
            <p:cNvPr id="785432" name="Rectangle 24"/>
            <p:cNvSpPr>
              <a:spLocks noChangeArrowheads="1"/>
            </p:cNvSpPr>
            <p:nvPr/>
          </p:nvSpPr>
          <p:spPr bwMode="auto">
            <a:xfrm>
              <a:off x="1114" y="2564"/>
              <a:ext cx="1214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000" b="0" baseline="0"/>
                <a:t>SPb State Electrotechnical University, Russia</a:t>
              </a:r>
            </a:p>
          </p:txBody>
        </p:sp>
      </p:grpSp>
      <p:graphicFrame>
        <p:nvGraphicFramePr>
          <p:cNvPr id="785433" name="Object 25"/>
          <p:cNvGraphicFramePr>
            <a:graphicFrameLocks noChangeAspect="1"/>
          </p:cNvGraphicFramePr>
          <p:nvPr>
            <p:ph idx="1"/>
          </p:nvPr>
        </p:nvGraphicFramePr>
        <p:xfrm>
          <a:off x="1611313" y="5041900"/>
          <a:ext cx="603726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434" name="Документ" r:id="rId4" imgW="5468117" imgH="988293" progId="Word.Document.8">
                  <p:embed/>
                </p:oleObj>
              </mc:Choice>
              <mc:Fallback>
                <p:oleObj name="Документ" r:id="rId4" imgW="5468117" imgH="988293" progId="Word.Documen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5041900"/>
                        <a:ext cx="6037262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C7CC0EB4-A5E7-4C5F-8A4C-6CB66FAADAD6}" type="slidenum">
              <a:rPr lang="en-GB"/>
              <a:pPr/>
              <a:t>4</a:t>
            </a:fld>
            <a:endParaRPr lang="en-GB"/>
          </a:p>
        </p:txBody>
      </p:sp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US" sz="3200">
                <a:solidFill>
                  <a:srgbClr val="333399"/>
                </a:solidFill>
                <a:effectLst/>
                <a:cs typeface="Times New Roman" pitchFamily="18" charset="0"/>
              </a:rPr>
              <a:t>Project objectives</a:t>
            </a:r>
            <a:endParaRPr lang="en-GB" sz="3200">
              <a:solidFill>
                <a:srgbClr val="333399"/>
              </a:solidFill>
              <a:effectLst/>
              <a:cs typeface="Times New Roman" pitchFamily="18" charset="0"/>
            </a:endParaRPr>
          </a:p>
        </p:txBody>
      </p:sp>
      <p:sp>
        <p:nvSpPr>
          <p:cNvPr id="787459" name="Rectangle 3"/>
          <p:cNvSpPr>
            <a:spLocks noChangeArrowheads="1"/>
          </p:cNvSpPr>
          <p:nvPr/>
        </p:nvSpPr>
        <p:spPr bwMode="auto">
          <a:xfrm>
            <a:off x="271463" y="1125538"/>
            <a:ext cx="8872537" cy="35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lnSpc>
                <a:spcPct val="125000"/>
              </a:lnSpc>
            </a:pPr>
            <a:r>
              <a:rPr lang="en-US" baseline="0">
                <a:solidFill>
                  <a:srgbClr val="993300"/>
                </a:solidFill>
              </a:rPr>
              <a:t>Experimental determination of</a:t>
            </a:r>
            <a:r>
              <a:rPr lang="ru-RU" baseline="0">
                <a:solidFill>
                  <a:srgbClr val="993300"/>
                </a:solidFill>
              </a:rPr>
              <a:t>:</a:t>
            </a:r>
            <a:r>
              <a:rPr lang="ru-RU" sz="3200" baseline="0"/>
              <a:t> </a:t>
            </a:r>
          </a:p>
          <a:p>
            <a:pPr defTabSz="762000">
              <a:lnSpc>
                <a:spcPct val="185000"/>
              </a:lnSpc>
              <a:buFont typeface="Wingdings" pitchFamily="2" charset="2"/>
              <a:buChar char="Ø"/>
            </a:pPr>
            <a:r>
              <a:rPr lang="ru-RU" sz="2000" baseline="0"/>
              <a:t> </a:t>
            </a:r>
            <a:r>
              <a:rPr lang="en-US" sz="2400" baseline="0"/>
              <a:t>liquidus – solidus temperatures</a:t>
            </a:r>
            <a:endParaRPr lang="ru-RU" sz="2400" baseline="0"/>
          </a:p>
          <a:p>
            <a:pPr defTabSz="762000">
              <a:lnSpc>
                <a:spcPct val="195000"/>
              </a:lnSpc>
              <a:buFont typeface="Wingdings" pitchFamily="2" charset="2"/>
              <a:buChar char="Ø"/>
            </a:pPr>
            <a:r>
              <a:rPr lang="ru-RU" sz="2400" baseline="0"/>
              <a:t> </a:t>
            </a:r>
            <a:r>
              <a:rPr lang="en-US" sz="2400" baseline="0"/>
              <a:t>coordinates of reference points (eutectics, etc.)</a:t>
            </a:r>
            <a:endParaRPr lang="ru-RU" sz="2400" baseline="0"/>
          </a:p>
          <a:p>
            <a:pPr defTabSz="762000">
              <a:lnSpc>
                <a:spcPct val="205000"/>
              </a:lnSpc>
              <a:buFont typeface="Wingdings" pitchFamily="2" charset="2"/>
              <a:buChar char="Ø"/>
            </a:pPr>
            <a:r>
              <a:rPr lang="ru-RU" sz="2400" baseline="0"/>
              <a:t> </a:t>
            </a:r>
            <a:r>
              <a:rPr lang="en-US" sz="2400" baseline="0"/>
              <a:t>solubility limits of solid solutions</a:t>
            </a:r>
            <a:endParaRPr lang="ru-RU" sz="2400" baseline="0"/>
          </a:p>
          <a:p>
            <a:pPr defTabSz="762000">
              <a:lnSpc>
                <a:spcPct val="205000"/>
              </a:lnSpc>
              <a:buFont typeface="Wingdings" pitchFamily="2" charset="2"/>
              <a:buChar char="Ø"/>
            </a:pPr>
            <a:r>
              <a:rPr lang="ru-RU" sz="2400" baseline="0"/>
              <a:t> </a:t>
            </a:r>
            <a:r>
              <a:rPr lang="en-US" sz="2400" baseline="0"/>
              <a:t>compositions of liquids coexisting in the miscibility gap</a:t>
            </a:r>
            <a:endParaRPr lang="ru-RU" sz="2400" baseline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4715975F-D517-47D7-9FE6-B0DD143B15F0}" type="slidenum">
              <a:rPr lang="en-GB"/>
              <a:pPr/>
              <a:t>5</a:t>
            </a:fld>
            <a:endParaRPr lang="en-GB"/>
          </a:p>
        </p:txBody>
      </p:sp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-63500"/>
            <a:ext cx="7772400" cy="652463"/>
          </a:xfrm>
        </p:spPr>
        <p:txBody>
          <a:bodyPr/>
          <a:lstStyle/>
          <a:p>
            <a:r>
              <a:rPr lang="en-US" sz="3200">
                <a:effectLst/>
              </a:rPr>
              <a:t>PRECOS test matrix</a:t>
            </a:r>
            <a:r>
              <a:rPr lang="en-US">
                <a:effectLst/>
              </a:rPr>
              <a:t> </a:t>
            </a:r>
            <a:endParaRPr lang="ru-RU">
              <a:solidFill>
                <a:srgbClr val="993300"/>
              </a:solidFill>
              <a:effectLst/>
            </a:endParaRPr>
          </a:p>
        </p:txBody>
      </p:sp>
      <p:graphicFrame>
        <p:nvGraphicFramePr>
          <p:cNvPr id="789507" name="Group 3"/>
          <p:cNvGraphicFramePr>
            <a:graphicFrameLocks noGrp="1"/>
          </p:cNvGraphicFramePr>
          <p:nvPr>
            <p:ph sz="half" idx="2"/>
          </p:nvPr>
        </p:nvGraphicFramePr>
        <p:xfrm>
          <a:off x="101600" y="628650"/>
          <a:ext cx="9042400" cy="5224145"/>
        </p:xfrm>
        <a:graphic>
          <a:graphicData uri="http://schemas.openxmlformats.org/drawingml/2006/table">
            <a:tbl>
              <a:tblPr/>
              <a:tblGrid>
                <a:gridCol w="590550"/>
                <a:gridCol w="2012950"/>
                <a:gridCol w="1790700"/>
                <a:gridCol w="3175000"/>
                <a:gridCol w="854075"/>
                <a:gridCol w="619125"/>
              </a:tblGrid>
              <a:tr h="527050"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Task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Composition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Atmosphere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Experimental data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0" lvl="0" indent="-4763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Priority</a:t>
                      </a:r>
                      <a:b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level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Pt N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Different compositions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 the U-Zr-Fe-O system </a:t>
                      </a:r>
                      <a:endParaRPr kumimoji="0" lang="en-GB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Argon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Selected points (liquidus, solidus, tie-lines in the miscibility gap)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rowSpan="3"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FeO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Air and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400" b="1" i="0" u="none" strike="noStrike" cap="none" normalizeH="0" baseline="-4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control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liquidus, solidus, solubility limits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SiO</a:t>
                      </a:r>
                      <a:r>
                        <a:rPr kumimoji="0" lang="en-GB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Neutral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liquidus, solidus, solubility limits,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eutectic point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CaO - UO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 rowSpan="4"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– FeO – SiO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liquidus, solidus, solubility limits, tie-lines in the miscibility gap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ternary eutectic point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– FeO – CaO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liquidus, solidus, solubility limits,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FeO - SiO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FeO - CaO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Eutectic composition measurement of a realistic complex corium mixture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Argon or Air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System (atmosphere) proposed by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French partners (1 system)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German partners (1 system)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Russian partners (1 system)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642432A1-2C5D-4434-87FB-B11149A898E5}" type="slidenum">
              <a:rPr lang="en-GB"/>
              <a:pPr/>
              <a:t>6</a:t>
            </a:fld>
            <a:endParaRPr lang="en-GB"/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119063"/>
            <a:ext cx="7772400" cy="652462"/>
          </a:xfrm>
          <a:noFill/>
          <a:ln/>
        </p:spPr>
        <p:txBody>
          <a:bodyPr/>
          <a:lstStyle/>
          <a:p>
            <a:r>
              <a:rPr lang="en-US" sz="3200">
                <a:effectLst/>
              </a:rPr>
              <a:t>Scope of work in quarters </a:t>
            </a:r>
            <a:r>
              <a:rPr lang="ru-RU" sz="3200">
                <a:effectLst/>
              </a:rPr>
              <a:t>6</a:t>
            </a:r>
            <a:r>
              <a:rPr lang="en-US" sz="3200">
                <a:effectLst/>
              </a:rPr>
              <a:t>-</a:t>
            </a:r>
            <a:r>
              <a:rPr lang="ru-RU" sz="3200">
                <a:effectLst/>
              </a:rPr>
              <a:t>7</a:t>
            </a:r>
            <a:endParaRPr lang="en-GB" sz="3200">
              <a:effectLst/>
            </a:endParaRPr>
          </a:p>
        </p:txBody>
      </p:sp>
      <p:sp>
        <p:nvSpPr>
          <p:cNvPr id="791555" name="Rectangle 3"/>
          <p:cNvSpPr>
            <a:spLocks noChangeArrowheads="1"/>
          </p:cNvSpPr>
          <p:nvPr/>
        </p:nvSpPr>
        <p:spPr bwMode="auto">
          <a:xfrm>
            <a:off x="166688" y="865188"/>
            <a:ext cx="8977312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40000"/>
              </a:spcBef>
              <a:buFont typeface="Wingdings" pitchFamily="2" charset="2"/>
              <a:buChar char="ü"/>
            </a:pPr>
            <a:r>
              <a:rPr lang="ru-RU" sz="2000" baseline="0">
                <a:solidFill>
                  <a:srgbClr val="060000"/>
                </a:solidFill>
              </a:rPr>
              <a:t> </a:t>
            </a:r>
            <a:r>
              <a:rPr lang="en-US" sz="2000" baseline="0">
                <a:solidFill>
                  <a:srgbClr val="060000"/>
                </a:solidFill>
              </a:rPr>
              <a:t>The laser pulse heating (LPH) experimental installation at IVTAN is</a:t>
            </a:r>
            <a:br>
              <a:rPr lang="en-US" sz="2000" baseline="0">
                <a:solidFill>
                  <a:srgbClr val="060000"/>
                </a:solidFill>
              </a:rPr>
            </a:br>
            <a:r>
              <a:rPr lang="en-US" sz="2000" baseline="0">
                <a:solidFill>
                  <a:srgbClr val="060000"/>
                </a:solidFill>
              </a:rPr>
              <a:t>    equipped with a system of high-speed video recording of the</a:t>
            </a:r>
            <a:br>
              <a:rPr lang="en-US" sz="2000" baseline="0">
                <a:solidFill>
                  <a:srgbClr val="060000"/>
                </a:solidFill>
              </a:rPr>
            </a:br>
            <a:r>
              <a:rPr lang="en-US" sz="2000" baseline="0">
                <a:solidFill>
                  <a:srgbClr val="060000"/>
                </a:solidFill>
              </a:rPr>
              <a:t>    specimen surface at 1000 frames/s</a:t>
            </a:r>
            <a:endParaRPr lang="en-GB" sz="2000" baseline="0"/>
          </a:p>
          <a:p>
            <a:pPr>
              <a:spcBef>
                <a:spcPct val="40000"/>
              </a:spcBef>
              <a:buFont typeface="Wingdings" pitchFamily="2" charset="2"/>
              <a:buChar char="ü"/>
            </a:pPr>
            <a:r>
              <a:rPr lang="en-US" sz="2000" baseline="0"/>
              <a:t> A new system of semi-transparent ceramics heating </a:t>
            </a:r>
            <a:r>
              <a:rPr lang="ru-RU" sz="2000" baseline="0"/>
              <a:t> </a:t>
            </a:r>
            <a:r>
              <a:rPr lang="en-US" sz="2000" baseline="0"/>
              <a:t>by the Nd:YAG</a:t>
            </a:r>
            <a:br>
              <a:rPr lang="en-US" sz="2000" baseline="0"/>
            </a:br>
            <a:r>
              <a:rPr lang="en-US" sz="2000" baseline="0"/>
              <a:t>    laser has been designed and realized for the above installation</a:t>
            </a:r>
            <a:endParaRPr lang="ru-RU" sz="2000" baseline="0"/>
          </a:p>
          <a:p>
            <a:pPr>
              <a:spcBef>
                <a:spcPct val="40000"/>
              </a:spcBef>
              <a:buFont typeface="Wingdings" pitchFamily="2" charset="2"/>
              <a:buChar char="ü"/>
            </a:pPr>
            <a:r>
              <a:rPr lang="ru-RU" sz="2000" baseline="0"/>
              <a:t> </a:t>
            </a:r>
            <a:r>
              <a:rPr lang="en-US" sz="2000" baseline="0"/>
              <a:t>ISC experimental installations have been transferred to SPb</a:t>
            </a:r>
            <a:br>
              <a:rPr lang="en-US" sz="2000" baseline="0"/>
            </a:br>
            <a:r>
              <a:rPr lang="en-US" sz="2000" baseline="0"/>
              <a:t>    SETU and assembled there. Their commissioning and adjustment are</a:t>
            </a:r>
            <a:br>
              <a:rPr lang="en-US" sz="2000" baseline="0"/>
            </a:br>
            <a:r>
              <a:rPr lang="en-US" sz="2000" baseline="0"/>
              <a:t>    underway. The electron microscope is equipped with the </a:t>
            </a:r>
            <a:r>
              <a:rPr lang="en-BZ" sz="2000" baseline="0"/>
              <a:t>BRUKER</a:t>
            </a:r>
            <a:br>
              <a:rPr lang="en-BZ" sz="2000" baseline="0"/>
            </a:br>
            <a:r>
              <a:rPr lang="en-BZ" sz="2000" baseline="0"/>
              <a:t>    QUNTAX-200 microanalyzer. The company has solved the software-</a:t>
            </a:r>
            <a:br>
              <a:rPr lang="en-BZ" sz="2000" baseline="0"/>
            </a:br>
            <a:r>
              <a:rPr lang="en-BZ" sz="2000" baseline="0"/>
              <a:t>    and hardware-related problems of quantitative analysis</a:t>
            </a:r>
            <a:endParaRPr lang="ru-RU" sz="2000" baseline="0"/>
          </a:p>
          <a:p>
            <a:pPr>
              <a:spcBef>
                <a:spcPct val="40000"/>
              </a:spcBef>
              <a:buFont typeface="Wingdings" pitchFamily="2" charset="2"/>
              <a:buChar char="ü"/>
            </a:pPr>
            <a:r>
              <a:rPr lang="ru-RU" sz="2000" baseline="0"/>
              <a:t> </a:t>
            </a:r>
            <a:r>
              <a:rPr lang="en-US" sz="2000" baseline="0"/>
              <a:t>Experiments on the following systems have been performed</a:t>
            </a:r>
            <a:r>
              <a:rPr lang="ru-RU" sz="2000" baseline="0"/>
              <a:t>:</a:t>
            </a:r>
          </a:p>
          <a:p>
            <a:pPr marL="571500" lvl="1">
              <a:spcBef>
                <a:spcPct val="40000"/>
              </a:spcBef>
              <a:buFont typeface="Wingdings" pitchFamily="2" charset="2"/>
              <a:buNone/>
            </a:pPr>
            <a:r>
              <a:rPr lang="en-US" sz="2000" b="0" baseline="0"/>
              <a:t> </a:t>
            </a:r>
            <a:r>
              <a:rPr lang="ru-RU" sz="2000" b="0" baseline="0"/>
              <a:t> </a:t>
            </a:r>
            <a:r>
              <a:rPr lang="en-US" sz="2000" baseline="0"/>
              <a:t>UO</a:t>
            </a:r>
            <a:r>
              <a:rPr lang="en-US" sz="2000"/>
              <a:t>2</a:t>
            </a:r>
            <a:r>
              <a:rPr lang="en-US" sz="2000" baseline="0"/>
              <a:t>-SiO</a:t>
            </a:r>
            <a:r>
              <a:rPr lang="en-US" sz="2000"/>
              <a:t>2</a:t>
            </a:r>
            <a:r>
              <a:rPr lang="ru-RU" sz="2000" baseline="0"/>
              <a:t>, 	</a:t>
            </a:r>
            <a:r>
              <a:rPr lang="en-US" sz="2000" baseline="0"/>
              <a:t> </a:t>
            </a:r>
            <a:r>
              <a:rPr lang="ru-RU" sz="2000" baseline="0"/>
              <a:t> </a:t>
            </a:r>
            <a:r>
              <a:rPr lang="en-US" sz="2000" baseline="0"/>
              <a:t>UO</a:t>
            </a:r>
            <a:r>
              <a:rPr lang="en-US" sz="2000"/>
              <a:t>2</a:t>
            </a:r>
            <a:r>
              <a:rPr lang="en-US" sz="2000" baseline="0"/>
              <a:t>-CaO</a:t>
            </a:r>
            <a:r>
              <a:rPr lang="ru-RU" sz="2000" baseline="0"/>
              <a:t>,</a:t>
            </a:r>
            <a:r>
              <a:rPr lang="en-US" sz="2000" baseline="0"/>
              <a:t> </a:t>
            </a:r>
            <a:r>
              <a:rPr lang="ru-RU" sz="2000" baseline="0"/>
              <a:t>	</a:t>
            </a:r>
            <a:r>
              <a:rPr lang="en-US" sz="2000" baseline="0"/>
              <a:t> </a:t>
            </a:r>
            <a:r>
              <a:rPr lang="ru-RU" sz="2000" baseline="0"/>
              <a:t> </a:t>
            </a:r>
            <a:r>
              <a:rPr lang="en-US" sz="2000" baseline="0"/>
              <a:t>UO</a:t>
            </a:r>
            <a:r>
              <a:rPr lang="en-US" sz="2000"/>
              <a:t>2</a:t>
            </a:r>
            <a:r>
              <a:rPr lang="en-US" sz="2000" baseline="0"/>
              <a:t>-SiO</a:t>
            </a:r>
            <a:r>
              <a:rPr lang="en-US" sz="2000"/>
              <a:t>2</a:t>
            </a:r>
            <a:r>
              <a:rPr lang="en-US" sz="2000" baseline="0"/>
              <a:t>-FeO</a:t>
            </a:r>
          </a:p>
          <a:p>
            <a:pPr>
              <a:spcBef>
                <a:spcPct val="40000"/>
              </a:spcBef>
              <a:buFont typeface="Wingdings" pitchFamily="2" charset="2"/>
              <a:buChar char="ü"/>
            </a:pPr>
            <a:r>
              <a:rPr lang="en-US" sz="2000" baseline="0"/>
              <a:t> Experiments on the</a:t>
            </a:r>
            <a:r>
              <a:rPr lang="ru-RU" sz="2000" baseline="0"/>
              <a:t> </a:t>
            </a:r>
            <a:r>
              <a:rPr lang="en-BZ" sz="2000" baseline="0"/>
              <a:t>ZrO</a:t>
            </a:r>
            <a:r>
              <a:rPr lang="en-BZ" sz="2000"/>
              <a:t>2</a:t>
            </a:r>
            <a:r>
              <a:rPr lang="en-BZ" sz="2000" baseline="0"/>
              <a:t>-FeO</a:t>
            </a:r>
            <a:r>
              <a:rPr lang="en-BZ" sz="2000"/>
              <a:t>y</a:t>
            </a:r>
            <a:r>
              <a:rPr lang="en-BZ" sz="2000" baseline="0"/>
              <a:t> system are delayed due to the transfer</a:t>
            </a:r>
            <a:br>
              <a:rPr lang="en-BZ" sz="2000" baseline="0"/>
            </a:br>
            <a:r>
              <a:rPr lang="en-BZ" sz="2000" baseline="0"/>
              <a:t>   of the experimental installations from ISC to SETU, and those on the</a:t>
            </a:r>
            <a:br>
              <a:rPr lang="en-BZ" sz="2000" baseline="0"/>
            </a:br>
            <a:r>
              <a:rPr lang="en-BZ" sz="2000" baseline="0"/>
              <a:t>   ZrO</a:t>
            </a:r>
            <a:r>
              <a:rPr lang="en-BZ" sz="2000"/>
              <a:t>2</a:t>
            </a:r>
            <a:r>
              <a:rPr lang="en-BZ" sz="2000" baseline="0"/>
              <a:t>-</a:t>
            </a:r>
            <a:r>
              <a:rPr lang="ru-RU" sz="2000" baseline="0"/>
              <a:t> </a:t>
            </a:r>
            <a:r>
              <a:rPr lang="en-BZ" sz="2000" baseline="0"/>
              <a:t>U system – because IVTAN has not got yet a License to work</a:t>
            </a:r>
            <a:br>
              <a:rPr lang="en-BZ" sz="2000" baseline="0"/>
            </a:br>
            <a:r>
              <a:rPr lang="en-BZ" sz="2000" baseline="0"/>
              <a:t>   with uranium</a:t>
            </a:r>
            <a:endParaRPr lang="en-GB" sz="2000" baseline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4DC43ACD-7C3C-419E-9312-78FF213D9938}" type="slidenum">
              <a:rPr lang="en-GB"/>
              <a:pPr/>
              <a:t>7</a:t>
            </a:fld>
            <a:endParaRPr lang="en-GB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>
                <a:effectLst/>
              </a:rPr>
              <a:t>Scope of work in quarters</a:t>
            </a:r>
            <a:r>
              <a:rPr lang="ru-RU" sz="3200">
                <a:effectLst/>
              </a:rPr>
              <a:t> </a:t>
            </a:r>
            <a:r>
              <a:rPr lang="en-US" sz="3200">
                <a:effectLst/>
              </a:rPr>
              <a:t>6-7   </a:t>
            </a:r>
            <a:r>
              <a:rPr lang="ru-RU" sz="3200">
                <a:effectLst/>
              </a:rPr>
              <a:t>(2)</a:t>
            </a:r>
            <a:endParaRPr lang="en-GB" sz="3200">
              <a:effectLst/>
            </a:endParaRPr>
          </a:p>
        </p:txBody>
      </p:sp>
      <p:graphicFrame>
        <p:nvGraphicFramePr>
          <p:cNvPr id="793603" name="Object 3"/>
          <p:cNvGraphicFramePr>
            <a:graphicFrameLocks noChangeAspect="1"/>
          </p:cNvGraphicFramePr>
          <p:nvPr>
            <p:ph idx="1"/>
          </p:nvPr>
        </p:nvGraphicFramePr>
        <p:xfrm>
          <a:off x="222250" y="1042988"/>
          <a:ext cx="8804275" cy="568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04" name="Документ" r:id="rId4" imgW="6944238" imgH="4486121" progId="Word.Document.8">
                  <p:embed/>
                </p:oleObj>
              </mc:Choice>
              <mc:Fallback>
                <p:oleObj name="Документ" r:id="rId4" imgW="6944238" imgH="4486121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1042988"/>
                        <a:ext cx="8804275" cy="568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E67B294B-54E8-46B5-BA4F-7B3B9098042E}" type="slidenum">
              <a:rPr lang="en-GB"/>
              <a:pPr/>
              <a:t>8</a:t>
            </a:fld>
            <a:endParaRPr lang="en-GB"/>
          </a:p>
        </p:txBody>
      </p:sp>
      <p:sp>
        <p:nvSpPr>
          <p:cNvPr id="795650" name="Rectangle 2"/>
          <p:cNvSpPr>
            <a:spLocks noChangeArrowheads="1"/>
          </p:cNvSpPr>
          <p:nvPr/>
        </p:nvSpPr>
        <p:spPr bwMode="auto">
          <a:xfrm>
            <a:off x="-65088" y="-15875"/>
            <a:ext cx="93614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UO</a:t>
            </a:r>
            <a:r>
              <a:rPr lang="en-US" sz="3200">
                <a:solidFill>
                  <a:srgbClr val="000099"/>
                </a:solidFill>
              </a:rPr>
              <a:t>2</a:t>
            </a:r>
            <a:r>
              <a:rPr lang="en-US" sz="3200" baseline="0">
                <a:solidFill>
                  <a:srgbClr val="000099"/>
                </a:solidFill>
              </a:rPr>
              <a:t>-SiO</a:t>
            </a:r>
            <a:r>
              <a:rPr lang="en-US" sz="3200">
                <a:solidFill>
                  <a:srgbClr val="000099"/>
                </a:solidFill>
              </a:rPr>
              <a:t>2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 baseline="0">
                <a:solidFill>
                  <a:srgbClr val="000099"/>
                </a:solidFill>
              </a:rPr>
              <a:t>PRS9 test results</a:t>
            </a:r>
            <a:endParaRPr lang="ru-RU" sz="3200" baseline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5651" name="Rectangle 3"/>
          <p:cNvSpPr>
            <a:spLocks noChangeArrowheads="1"/>
          </p:cNvSpPr>
          <p:nvPr/>
        </p:nvSpPr>
        <p:spPr bwMode="auto">
          <a:xfrm>
            <a:off x="0" y="552450"/>
            <a:ext cx="5662613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 baseline="0">
                <a:solidFill>
                  <a:srgbClr val="993300"/>
                </a:solidFill>
                <a:cs typeface="Times New Roman" pitchFamily="18" charset="0"/>
              </a:rPr>
              <a:t>Experimental objectives</a:t>
            </a:r>
            <a:endParaRPr lang="ru-RU" sz="2400" baseline="0">
              <a:solidFill>
                <a:srgbClr val="993300"/>
              </a:solidFill>
            </a:endParaRPr>
          </a:p>
        </p:txBody>
      </p:sp>
      <p:sp>
        <p:nvSpPr>
          <p:cNvPr id="795652" name="Rectangle 4"/>
          <p:cNvSpPr>
            <a:spLocks noChangeArrowheads="1"/>
          </p:cNvSpPr>
          <p:nvPr/>
        </p:nvSpPr>
        <p:spPr bwMode="auto">
          <a:xfrm>
            <a:off x="234950" y="1322388"/>
            <a:ext cx="429577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baseline="0"/>
              <a:t>Determination of the liquidus temperature</a:t>
            </a:r>
          </a:p>
        </p:txBody>
      </p:sp>
      <p:sp>
        <p:nvSpPr>
          <p:cNvPr id="795653" name="Rectangle 5"/>
          <p:cNvSpPr>
            <a:spLocks noChangeArrowheads="1"/>
          </p:cNvSpPr>
          <p:nvPr/>
        </p:nvSpPr>
        <p:spPr bwMode="auto">
          <a:xfrm>
            <a:off x="0" y="2032000"/>
            <a:ext cx="45878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baseline="0">
                <a:solidFill>
                  <a:srgbClr val="993300"/>
                </a:solidFill>
              </a:rPr>
              <a:t>Charge composition</a:t>
            </a:r>
            <a:endParaRPr lang="ru-RU" sz="2400" baseline="0">
              <a:solidFill>
                <a:srgbClr val="993300"/>
              </a:solidFill>
            </a:endParaRPr>
          </a:p>
        </p:txBody>
      </p:sp>
      <p:sp>
        <p:nvSpPr>
          <p:cNvPr id="795654" name="Rectangle 6"/>
          <p:cNvSpPr>
            <a:spLocks noChangeArrowheads="1"/>
          </p:cNvSpPr>
          <p:nvPr/>
        </p:nvSpPr>
        <p:spPr bwMode="auto">
          <a:xfrm>
            <a:off x="319088" y="2520950"/>
            <a:ext cx="38449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baseline="0"/>
              <a:t>Mol%  75UO</a:t>
            </a:r>
            <a:r>
              <a:rPr lang="en-US" sz="1800"/>
              <a:t>2</a:t>
            </a:r>
            <a:r>
              <a:rPr lang="en-US" sz="1800" baseline="0"/>
              <a:t> + 25SiO</a:t>
            </a:r>
            <a:r>
              <a:rPr lang="en-US" sz="1800"/>
              <a:t>2</a:t>
            </a:r>
          </a:p>
        </p:txBody>
      </p:sp>
      <p:pic>
        <p:nvPicPr>
          <p:cNvPr id="7956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801688"/>
            <a:ext cx="478313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56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181350"/>
            <a:ext cx="44100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5657" name="Oval 9"/>
          <p:cNvSpPr>
            <a:spLocks noChangeArrowheads="1"/>
          </p:cNvSpPr>
          <p:nvPr/>
        </p:nvSpPr>
        <p:spPr bwMode="auto">
          <a:xfrm>
            <a:off x="6867525" y="1104900"/>
            <a:ext cx="1314450" cy="4953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5658" name="Line 10"/>
          <p:cNvSpPr>
            <a:spLocks noChangeShapeType="1"/>
          </p:cNvSpPr>
          <p:nvPr/>
        </p:nvSpPr>
        <p:spPr bwMode="auto">
          <a:xfrm flipH="1">
            <a:off x="4648200" y="1581150"/>
            <a:ext cx="2514600" cy="18478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5659" name="Text Box 11"/>
          <p:cNvSpPr txBox="1">
            <a:spLocks noChangeArrowheads="1"/>
          </p:cNvSpPr>
          <p:nvPr/>
        </p:nvSpPr>
        <p:spPr bwMode="auto">
          <a:xfrm>
            <a:off x="2089150" y="5264150"/>
            <a:ext cx="731838" cy="2635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aseline="0">
                <a:latin typeface="Arial" pitchFamily="34" charset="0"/>
              </a:rPr>
              <a:t>Samples</a:t>
            </a:r>
            <a:endParaRPr lang="ru-RU" sz="1000" baseline="0">
              <a:latin typeface="Arial" pitchFamily="34" charset="0"/>
            </a:endParaRPr>
          </a:p>
        </p:txBody>
      </p:sp>
      <p:sp>
        <p:nvSpPr>
          <p:cNvPr id="795660" name="Text Box 12"/>
          <p:cNvSpPr txBox="1">
            <a:spLocks noChangeArrowheads="1"/>
          </p:cNvSpPr>
          <p:nvPr/>
        </p:nvSpPr>
        <p:spPr bwMode="auto">
          <a:xfrm>
            <a:off x="2876550" y="4764088"/>
            <a:ext cx="593725" cy="2635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aseline="0">
                <a:latin typeface="Arial" pitchFamily="34" charset="0"/>
              </a:rPr>
              <a:t>Tliq</a:t>
            </a:r>
            <a:endParaRPr lang="ru-RU" sz="1000" baseline="0">
              <a:latin typeface="Arial" pitchFamily="34" charset="0"/>
            </a:endParaRPr>
          </a:p>
        </p:txBody>
      </p:sp>
      <p:sp>
        <p:nvSpPr>
          <p:cNvPr id="795661" name="Line 13"/>
          <p:cNvSpPr>
            <a:spLocks noChangeShapeType="1"/>
          </p:cNvSpPr>
          <p:nvPr/>
        </p:nvSpPr>
        <p:spPr bwMode="auto">
          <a:xfrm flipV="1">
            <a:off x="2359025" y="4730750"/>
            <a:ext cx="438150" cy="52387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5662" name="Line 14"/>
          <p:cNvSpPr>
            <a:spLocks noChangeShapeType="1"/>
          </p:cNvSpPr>
          <p:nvPr/>
        </p:nvSpPr>
        <p:spPr bwMode="auto">
          <a:xfrm flipV="1">
            <a:off x="2816225" y="4978400"/>
            <a:ext cx="857250" cy="43815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5663" name="Line 15"/>
          <p:cNvSpPr>
            <a:spLocks noChangeShapeType="1"/>
          </p:cNvSpPr>
          <p:nvPr/>
        </p:nvSpPr>
        <p:spPr bwMode="auto">
          <a:xfrm flipH="1" flipV="1">
            <a:off x="2352675" y="4181475"/>
            <a:ext cx="523875" cy="7048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5664" name="Line 16"/>
          <p:cNvSpPr>
            <a:spLocks noChangeShapeType="1"/>
          </p:cNvSpPr>
          <p:nvPr/>
        </p:nvSpPr>
        <p:spPr bwMode="auto">
          <a:xfrm flipV="1">
            <a:off x="3197225" y="4140200"/>
            <a:ext cx="47625" cy="6000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5665" name="Line 17"/>
          <p:cNvSpPr>
            <a:spLocks noChangeShapeType="1"/>
          </p:cNvSpPr>
          <p:nvPr/>
        </p:nvSpPr>
        <p:spPr bwMode="auto">
          <a:xfrm flipV="1">
            <a:off x="3435350" y="4264025"/>
            <a:ext cx="762000" cy="485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5666" name="Rectangle 18"/>
          <p:cNvSpPr>
            <a:spLocks noChangeArrowheads="1"/>
          </p:cNvSpPr>
          <p:nvPr/>
        </p:nvSpPr>
        <p:spPr bwMode="auto">
          <a:xfrm>
            <a:off x="4757738" y="4764088"/>
            <a:ext cx="4386262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274638" defTabSz="7620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baseline="0"/>
              <a:t>T</a:t>
            </a:r>
            <a:r>
              <a:rPr lang="en-US" sz="2000"/>
              <a:t>liq</a:t>
            </a:r>
            <a:r>
              <a:rPr lang="en-US" sz="2000" baseline="0"/>
              <a:t> was measured 3 times by VPA IMCC</a:t>
            </a:r>
            <a:r>
              <a:rPr lang="ru-RU" sz="2000" baseline="0"/>
              <a:t> </a:t>
            </a:r>
            <a:r>
              <a:rPr lang="en-BZ" sz="2000" baseline="0"/>
              <a:t>with melt sampling</a:t>
            </a:r>
          </a:p>
          <a:p>
            <a:pPr marL="457200" indent="-274638" defTabSz="762000">
              <a:spcBef>
                <a:spcPct val="20000"/>
              </a:spcBef>
              <a:buFont typeface="Wingdings" pitchFamily="2" charset="2"/>
              <a:buNone/>
            </a:pPr>
            <a:endParaRPr lang="ru-RU" sz="2000" baseline="0">
              <a:solidFill>
                <a:srgbClr val="FF0000"/>
              </a:solidFill>
            </a:endParaRPr>
          </a:p>
          <a:p>
            <a:pPr marL="457200" indent="-274638" defTabSz="762000">
              <a:spcBef>
                <a:spcPct val="20000"/>
              </a:spcBef>
              <a:buFont typeface="Wingdings" pitchFamily="2" charset="2"/>
              <a:buChar char="§"/>
            </a:pPr>
            <a:endParaRPr lang="en-US" sz="1400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                   </a:t>
            </a:r>
            <a:r>
              <a:rPr lang="en-US"/>
              <a:t>17</a:t>
            </a:r>
            <a:r>
              <a:rPr lang="en-US" baseline="30000"/>
              <a:t>th </a:t>
            </a:r>
            <a:r>
              <a:rPr lang="en-US"/>
              <a:t>CEG-SAM meeting, Madrid, Spain, March 29-31, 2010 				</a:t>
            </a:r>
            <a:fld id="{0A10F0B5-CADA-4C82-96A3-D99936C400D4}" type="slidenum">
              <a:rPr lang="en-GB"/>
              <a:pPr/>
              <a:t>9</a:t>
            </a:fld>
            <a:endParaRPr lang="en-GB"/>
          </a:p>
        </p:txBody>
      </p:sp>
      <p:sp>
        <p:nvSpPr>
          <p:cNvPr id="797698" name="Rectangle 2"/>
          <p:cNvSpPr>
            <a:spLocks noChangeArrowheads="1"/>
          </p:cNvSpPr>
          <p:nvPr/>
        </p:nvSpPr>
        <p:spPr bwMode="auto">
          <a:xfrm>
            <a:off x="522288" y="-41275"/>
            <a:ext cx="81915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 baseline="0">
                <a:solidFill>
                  <a:srgbClr val="000099"/>
                </a:solidFill>
              </a:rPr>
              <a:t>UO</a:t>
            </a:r>
            <a:r>
              <a:rPr lang="en-US" sz="3200">
                <a:solidFill>
                  <a:srgbClr val="000099"/>
                </a:solidFill>
              </a:rPr>
              <a:t>2</a:t>
            </a:r>
            <a:r>
              <a:rPr lang="en-US" sz="3200" baseline="0">
                <a:solidFill>
                  <a:srgbClr val="000099"/>
                </a:solidFill>
              </a:rPr>
              <a:t>-SiO</a:t>
            </a:r>
            <a:r>
              <a:rPr lang="en-US" sz="3200">
                <a:solidFill>
                  <a:srgbClr val="000099"/>
                </a:solidFill>
              </a:rPr>
              <a:t>2</a:t>
            </a:r>
            <a:r>
              <a:rPr lang="ru-RU" sz="3200" baseline="0">
                <a:solidFill>
                  <a:srgbClr val="000099"/>
                </a:solidFill>
              </a:rPr>
              <a:t> </a:t>
            </a:r>
            <a:r>
              <a:rPr lang="en-US" sz="3200" baseline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 baseline="0">
                <a:solidFill>
                  <a:srgbClr val="000099"/>
                </a:solidFill>
              </a:rPr>
              <a:t>PRS9 test results(2) </a:t>
            </a:r>
            <a:endParaRPr lang="ru-RU" sz="3200" baseline="0">
              <a:solidFill>
                <a:srgbClr val="000099"/>
              </a:solidFill>
            </a:endParaRPr>
          </a:p>
        </p:txBody>
      </p:sp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352425" y="719138"/>
            <a:ext cx="84137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aseline="0">
                <a:solidFill>
                  <a:srgbClr val="990033"/>
                </a:solidFill>
              </a:rPr>
              <a:t> </a:t>
            </a:r>
            <a:r>
              <a:rPr lang="en-US" sz="2000" baseline="0">
                <a:solidFill>
                  <a:srgbClr val="990033"/>
                </a:solidFill>
              </a:rPr>
              <a:t>VPA IMCC</a:t>
            </a:r>
            <a:r>
              <a:rPr lang="en-US" sz="2000" baseline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GB" sz="2000" baseline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aseline="0">
                <a:solidFill>
                  <a:srgbClr val="993300"/>
                </a:solidFill>
              </a:rPr>
              <a:t>Example</a:t>
            </a:r>
            <a:r>
              <a:rPr lang="en-GB" sz="2000" baseline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baseline="0">
                <a:solidFill>
                  <a:srgbClr val="990033"/>
                </a:solidFill>
              </a:rPr>
              <a:t>of thermogram </a:t>
            </a:r>
            <a:r>
              <a:rPr lang="en-US" sz="2000" baseline="0">
                <a:solidFill>
                  <a:srgbClr val="993300"/>
                </a:solidFill>
              </a:rPr>
              <a:t># </a:t>
            </a:r>
            <a:r>
              <a:rPr lang="ru-RU" sz="2000" baseline="0">
                <a:solidFill>
                  <a:srgbClr val="993300"/>
                </a:solidFill>
              </a:rPr>
              <a:t>3</a:t>
            </a:r>
            <a:r>
              <a:rPr lang="en-US" sz="2000" baseline="0">
                <a:solidFill>
                  <a:srgbClr val="993300"/>
                </a:solidFill>
              </a:rPr>
              <a:t> from the test </a:t>
            </a:r>
            <a:r>
              <a:rPr lang="en-US" sz="2000" baseline="0">
                <a:solidFill>
                  <a:srgbClr val="990033"/>
                </a:solidFill>
              </a:rPr>
              <a:t>showing </a:t>
            </a:r>
            <a:br>
              <a:rPr lang="en-US" sz="2000" baseline="0">
                <a:solidFill>
                  <a:srgbClr val="990033"/>
                </a:solidFill>
              </a:rPr>
            </a:br>
            <a:r>
              <a:rPr lang="en-US" sz="2000" baseline="0">
                <a:solidFill>
                  <a:srgbClr val="990033"/>
                </a:solidFill>
              </a:rPr>
              <a:t>                        melt surface</a:t>
            </a:r>
            <a:r>
              <a:rPr lang="en-US" sz="2000" baseline="0"/>
              <a:t> </a:t>
            </a:r>
            <a:r>
              <a:rPr lang="en-US" sz="2000" baseline="0">
                <a:solidFill>
                  <a:srgbClr val="993300"/>
                </a:solidFill>
              </a:rPr>
              <a:t>images</a:t>
            </a:r>
            <a:r>
              <a:rPr lang="en-GB" sz="2000" baseline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000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97700" name="Rectangle 4"/>
          <p:cNvSpPr>
            <a:spLocks noChangeArrowheads="1"/>
          </p:cNvSpPr>
          <p:nvPr/>
        </p:nvSpPr>
        <p:spPr bwMode="auto">
          <a:xfrm>
            <a:off x="-200025" y="54895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algn="just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ru-RU" sz="2000" baseline="0"/>
              <a:t> </a:t>
            </a:r>
            <a:r>
              <a:rPr lang="en-BZ" sz="2000" baseline="0"/>
              <a:t>Results of </a:t>
            </a:r>
            <a:r>
              <a:rPr lang="en-US" sz="2000" baseline="0"/>
              <a:t>T</a:t>
            </a:r>
            <a:r>
              <a:rPr lang="en-US" sz="2000"/>
              <a:t>liq</a:t>
            </a:r>
            <a:r>
              <a:rPr lang="en-US" sz="2000" baseline="0"/>
              <a:t> </a:t>
            </a:r>
            <a:r>
              <a:rPr lang="en-GB" sz="2000" baseline="0"/>
              <a:t>measurements: 2</a:t>
            </a:r>
            <a:r>
              <a:rPr lang="en-US" sz="2000" baseline="0"/>
              <a:t>560</a:t>
            </a:r>
            <a:r>
              <a:rPr lang="en-GB" sz="2000" baseline="30000"/>
              <a:t>o</a:t>
            </a:r>
            <a:r>
              <a:rPr lang="en-US" sz="2000" baseline="0"/>
              <a:t>C, 2563</a:t>
            </a:r>
            <a:r>
              <a:rPr lang="en-GB" sz="2000" baseline="0"/>
              <a:t> and 2</a:t>
            </a:r>
            <a:r>
              <a:rPr lang="en-US" sz="2000" baseline="0"/>
              <a:t>550</a:t>
            </a:r>
            <a:r>
              <a:rPr lang="en-GB" sz="2000" baseline="30000"/>
              <a:t>o</a:t>
            </a:r>
            <a:r>
              <a:rPr lang="en-US" sz="2000" baseline="0"/>
              <a:t>C</a:t>
            </a:r>
            <a:r>
              <a:rPr lang="en-GB" sz="2000" baseline="0"/>
              <a:t> </a:t>
            </a:r>
            <a:r>
              <a:rPr lang="en-US" sz="2000" baseline="0">
                <a:sym typeface="Wingdings" pitchFamily="2" charset="2"/>
              </a:rPr>
              <a:t></a:t>
            </a:r>
            <a:br>
              <a:rPr lang="en-US" sz="2000" baseline="0">
                <a:sym typeface="Wingdings" pitchFamily="2" charset="2"/>
              </a:rPr>
            </a:br>
            <a:r>
              <a:rPr lang="en-US" sz="2000" baseline="0">
                <a:sym typeface="Wingdings" pitchFamily="2" charset="2"/>
              </a:rPr>
              <a:t> </a:t>
            </a:r>
            <a:r>
              <a:rPr lang="en-GB" sz="2000" baseline="0"/>
              <a:t>  T</a:t>
            </a:r>
            <a:r>
              <a:rPr lang="en-GB" sz="2000"/>
              <a:t>liq</a:t>
            </a:r>
            <a:r>
              <a:rPr lang="en-GB" sz="2000" baseline="0"/>
              <a:t>=2</a:t>
            </a:r>
            <a:r>
              <a:rPr lang="en-US" sz="2000" baseline="0"/>
              <a:t>558</a:t>
            </a:r>
            <a:r>
              <a:rPr lang="en-US" sz="2000" baseline="0">
                <a:cs typeface="Arial" pitchFamily="34" charset="0"/>
              </a:rPr>
              <a:t>±40</a:t>
            </a:r>
            <a:r>
              <a:rPr lang="en-GB" sz="2000" baseline="30000"/>
              <a:t>o</a:t>
            </a:r>
            <a:r>
              <a:rPr lang="en-GB" sz="2000" baseline="0"/>
              <a:t>C</a:t>
            </a:r>
            <a:endParaRPr lang="ru-RU" sz="1800" baseline="0">
              <a:solidFill>
                <a:srgbClr val="FF0000"/>
              </a:solidFill>
            </a:endParaRPr>
          </a:p>
        </p:txBody>
      </p:sp>
      <p:grpSp>
        <p:nvGrpSpPr>
          <p:cNvPr id="797706" name="Group 10"/>
          <p:cNvGrpSpPr>
            <a:grpSpLocks/>
          </p:cNvGrpSpPr>
          <p:nvPr/>
        </p:nvGrpSpPr>
        <p:grpSpPr bwMode="auto">
          <a:xfrm>
            <a:off x="1149350" y="1244600"/>
            <a:ext cx="6973888" cy="3884613"/>
            <a:chOff x="724" y="784"/>
            <a:chExt cx="4393" cy="2447"/>
          </a:xfrm>
        </p:grpSpPr>
        <p:sp>
          <p:nvSpPr>
            <p:cNvPr id="797701" name="Line 5"/>
            <p:cNvSpPr>
              <a:spLocks noChangeShapeType="1"/>
            </p:cNvSpPr>
            <p:nvPr/>
          </p:nvSpPr>
          <p:spPr bwMode="auto">
            <a:xfrm>
              <a:off x="3036" y="1951"/>
              <a:ext cx="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7702" name="Line 6"/>
            <p:cNvSpPr>
              <a:spLocks noChangeShapeType="1"/>
            </p:cNvSpPr>
            <p:nvPr/>
          </p:nvSpPr>
          <p:spPr bwMode="auto">
            <a:xfrm>
              <a:off x="2988" y="1826"/>
              <a:ext cx="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/>
            <a:lstStyle/>
            <a:p>
              <a:endParaRPr lang="de-DE"/>
            </a:p>
          </p:txBody>
        </p:sp>
        <p:pic>
          <p:nvPicPr>
            <p:cNvPr id="79770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" y="784"/>
              <a:ext cx="4393" cy="2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7705" name="Rectangle 9"/>
            <p:cNvSpPr>
              <a:spLocks noChangeArrowheads="1"/>
            </p:cNvSpPr>
            <p:nvPr/>
          </p:nvSpPr>
          <p:spPr bwMode="auto">
            <a:xfrm>
              <a:off x="1152" y="1904"/>
              <a:ext cx="1304" cy="1048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2079</Words>
  <Application>Microsoft Office PowerPoint</Application>
  <PresentationFormat>Bildschirmpräsentation (4:3)</PresentationFormat>
  <Paragraphs>517</Paragraphs>
  <Slides>25</Slides>
  <Notes>21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6" baseType="lpstr">
      <vt:lpstr>Arial Unicode MS</vt:lpstr>
      <vt:lpstr>Arial</vt:lpstr>
      <vt:lpstr>Times New Roman CYR</vt:lpstr>
      <vt:lpstr>Times New Roman</vt:lpstr>
      <vt:lpstr>Wingdings</vt:lpstr>
      <vt:lpstr>Aria Cyr</vt:lpstr>
      <vt:lpstr>Symbol</vt:lpstr>
      <vt:lpstr>Tahoma</vt:lpstr>
      <vt:lpstr>Оформление по умолчанию</vt:lpstr>
      <vt:lpstr>CorelDRAW 7.0 Graphic</vt:lpstr>
      <vt:lpstr>Документ Microsoft Word</vt:lpstr>
      <vt:lpstr> Progress report on the ISTC project #3813: Phase relation in corium systems  (PRECOS)  </vt:lpstr>
      <vt:lpstr>Contents</vt:lpstr>
      <vt:lpstr>PRECOS project general information </vt:lpstr>
      <vt:lpstr>Project objectives</vt:lpstr>
      <vt:lpstr>PRECOS test matrix </vt:lpstr>
      <vt:lpstr>Scope of work in quarters 6-7</vt:lpstr>
      <vt:lpstr>Scope of work in quarters 6-7   (2)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Joint publications with collaborators</vt:lpstr>
      <vt:lpstr>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PRECOS ISTC project</dc:title>
  <dc:subject>17 CEG-SAM</dc:subject>
  <dc:creator>S Bechta</dc:creator>
  <cp:lastModifiedBy>Peters, Ursula</cp:lastModifiedBy>
  <cp:revision>883</cp:revision>
  <cp:lastPrinted>2001-10-30T08:59:27Z</cp:lastPrinted>
  <dcterms:created xsi:type="dcterms:W3CDTF">1998-10-12T06:52:06Z</dcterms:created>
  <dcterms:modified xsi:type="dcterms:W3CDTF">2012-10-12T11:09:45Z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Progress report on ISTC project #3813 PRECOS "Phase relation in corium systems". Systems UO2-SiO2, UO2-CaO, ZrO2-FeOy, UO2-SiO2-FeO, CaO-UO2-FeO, U-Zr-O.</vt:lpwstr>
  </property>
</Properties>
</file>