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9" r:id="rId1"/>
  </p:sldMasterIdLst>
  <p:notesMasterIdLst>
    <p:notesMasterId r:id="rId24"/>
  </p:notesMasterIdLst>
  <p:handoutMasterIdLst>
    <p:handoutMasterId r:id="rId25"/>
  </p:handoutMasterIdLst>
  <p:sldIdLst>
    <p:sldId id="286" r:id="rId2"/>
    <p:sldId id="369" r:id="rId3"/>
    <p:sldId id="370" r:id="rId4"/>
    <p:sldId id="371" r:id="rId5"/>
    <p:sldId id="319" r:id="rId6"/>
    <p:sldId id="410" r:id="rId7"/>
    <p:sldId id="411" r:id="rId8"/>
    <p:sldId id="384" r:id="rId9"/>
    <p:sldId id="388" r:id="rId10"/>
    <p:sldId id="426" r:id="rId11"/>
    <p:sldId id="422" r:id="rId12"/>
    <p:sldId id="417" r:id="rId13"/>
    <p:sldId id="423" r:id="rId14"/>
    <p:sldId id="427" r:id="rId15"/>
    <p:sldId id="428" r:id="rId16"/>
    <p:sldId id="356" r:id="rId17"/>
    <p:sldId id="429" r:id="rId18"/>
    <p:sldId id="430" r:id="rId19"/>
    <p:sldId id="431" r:id="rId20"/>
    <p:sldId id="432" r:id="rId21"/>
    <p:sldId id="433" r:id="rId22"/>
    <p:sldId id="434" r:id="rId23"/>
  </p:sldIdLst>
  <p:sldSz cx="9144000" cy="6858000" type="screen4x3"/>
  <p:notesSz cx="7099300" cy="10234613"/>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A50021"/>
    <a:srgbClr val="F8F8F8"/>
    <a:srgbClr val="EAEAEA"/>
    <a:srgbClr val="003399"/>
    <a:srgbClr val="FFFFCC"/>
    <a:srgbClr val="D0F9F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7" autoAdjust="0"/>
    <p:restoredTop sz="94682" autoAdjust="0"/>
  </p:normalViewPr>
  <p:slideViewPr>
    <p:cSldViewPr>
      <p:cViewPr>
        <p:scale>
          <a:sx n="91" d="100"/>
          <a:sy n="91" d="100"/>
        </p:scale>
        <p:origin x="-72" y="-30"/>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33" d="100"/>
          <a:sy n="33" d="100"/>
        </p:scale>
        <p:origin x="-1542" y="-7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t" anchorCtr="0" compatLnSpc="1">
            <a:prstTxWarp prst="textNoShape">
              <a:avLst/>
            </a:prstTxWarp>
          </a:bodyPr>
          <a:lstStyle>
            <a:lvl1pPr algn="l" defTabSz="955675">
              <a:defRPr sz="1200" smtClean="0"/>
            </a:lvl1pPr>
          </a:lstStyle>
          <a:p>
            <a:pPr>
              <a:defRPr/>
            </a:pPr>
            <a:endParaRPr lang="ru-RU"/>
          </a:p>
        </p:txBody>
      </p:sp>
      <p:sp>
        <p:nvSpPr>
          <p:cNvPr id="9219" name="Rectangle 3"/>
          <p:cNvSpPr>
            <a:spLocks noGrp="1" noChangeArrowheads="1"/>
          </p:cNvSpPr>
          <p:nvPr>
            <p:ph type="dt" sz="quarter" idx="1"/>
          </p:nvPr>
        </p:nvSpPr>
        <p:spPr bwMode="auto">
          <a:xfrm>
            <a:off x="4022725" y="0"/>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t" anchorCtr="0" compatLnSpc="1">
            <a:prstTxWarp prst="textNoShape">
              <a:avLst/>
            </a:prstTxWarp>
          </a:bodyPr>
          <a:lstStyle>
            <a:lvl1pPr algn="r" defTabSz="955675">
              <a:defRPr sz="1200" smtClean="0"/>
            </a:lvl1pPr>
          </a:lstStyle>
          <a:p>
            <a:pPr>
              <a:defRPr/>
            </a:pPr>
            <a:endParaRPr lang="ru-RU"/>
          </a:p>
        </p:txBody>
      </p:sp>
      <p:sp>
        <p:nvSpPr>
          <p:cNvPr id="9220" name="Rectangle 4"/>
          <p:cNvSpPr>
            <a:spLocks noGrp="1" noChangeArrowheads="1"/>
          </p:cNvSpPr>
          <p:nvPr>
            <p:ph type="ftr" sz="quarter" idx="2"/>
          </p:nvPr>
        </p:nvSpPr>
        <p:spPr bwMode="auto">
          <a:xfrm>
            <a:off x="0" y="9725025"/>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b" anchorCtr="0" compatLnSpc="1">
            <a:prstTxWarp prst="textNoShape">
              <a:avLst/>
            </a:prstTxWarp>
          </a:bodyPr>
          <a:lstStyle>
            <a:lvl1pPr algn="l" defTabSz="955675">
              <a:defRPr sz="1200" smtClean="0"/>
            </a:lvl1pPr>
          </a:lstStyle>
          <a:p>
            <a:pPr>
              <a:defRPr/>
            </a:pPr>
            <a:r>
              <a:rPr lang="ru-RU"/>
              <a:t>f;jhg;\jd</a:t>
            </a:r>
          </a:p>
        </p:txBody>
      </p:sp>
      <p:sp>
        <p:nvSpPr>
          <p:cNvPr id="9221" name="Rectangle 5"/>
          <p:cNvSpPr>
            <a:spLocks noGrp="1" noChangeArrowheads="1"/>
          </p:cNvSpPr>
          <p:nvPr>
            <p:ph type="sldNum" sz="quarter" idx="3"/>
          </p:nvPr>
        </p:nvSpPr>
        <p:spPr bwMode="auto">
          <a:xfrm>
            <a:off x="4022725" y="9725025"/>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b" anchorCtr="0" compatLnSpc="1">
            <a:prstTxWarp prst="textNoShape">
              <a:avLst/>
            </a:prstTxWarp>
          </a:bodyPr>
          <a:lstStyle>
            <a:lvl1pPr algn="r" defTabSz="955675">
              <a:defRPr sz="1200" smtClean="0"/>
            </a:lvl1pPr>
          </a:lstStyle>
          <a:p>
            <a:pPr>
              <a:defRPr/>
            </a:pPr>
            <a:fld id="{36693374-9BA3-4FDC-9C6A-FD3274F7E922}" type="slidenum">
              <a:rPr lang="ru-RU"/>
              <a:pPr>
                <a:defRPr/>
              </a:pPr>
              <a:t>‹Nr.›</a:t>
            </a:fld>
            <a:endParaRPr lang="ru-RU"/>
          </a:p>
        </p:txBody>
      </p:sp>
    </p:spTree>
    <p:extLst>
      <p:ext uri="{BB962C8B-B14F-4D97-AF65-F5344CB8AC3E}">
        <p14:creationId xmlns:p14="http://schemas.microsoft.com/office/powerpoint/2010/main" val="4143937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t" anchorCtr="0" compatLnSpc="1">
            <a:prstTxWarp prst="textNoShape">
              <a:avLst/>
            </a:prstTxWarp>
          </a:bodyPr>
          <a:lstStyle>
            <a:lvl1pPr algn="l" defTabSz="955675">
              <a:defRPr sz="1200" smtClean="0"/>
            </a:lvl1pPr>
          </a:lstStyle>
          <a:p>
            <a:pPr>
              <a:defRPr/>
            </a:pPr>
            <a:endParaRPr lang="ru-RU"/>
          </a:p>
        </p:txBody>
      </p:sp>
      <p:sp>
        <p:nvSpPr>
          <p:cNvPr id="7171" name="Rectangle 3"/>
          <p:cNvSpPr>
            <a:spLocks noGrp="1" noChangeArrowheads="1"/>
          </p:cNvSpPr>
          <p:nvPr>
            <p:ph type="dt" idx="1"/>
          </p:nvPr>
        </p:nvSpPr>
        <p:spPr bwMode="auto">
          <a:xfrm>
            <a:off x="4022725" y="0"/>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t" anchorCtr="0" compatLnSpc="1">
            <a:prstTxWarp prst="textNoShape">
              <a:avLst/>
            </a:prstTxWarp>
          </a:bodyPr>
          <a:lstStyle>
            <a:lvl1pPr algn="r" defTabSz="955675">
              <a:defRPr sz="1200" smtClean="0"/>
            </a:lvl1pPr>
          </a:lstStyle>
          <a:p>
            <a:pPr>
              <a:defRPr/>
            </a:pPr>
            <a:endParaRPr lang="ru-RU"/>
          </a:p>
        </p:txBody>
      </p:sp>
      <p:sp>
        <p:nvSpPr>
          <p:cNvPr id="25604" name="Rectangle 4"/>
          <p:cNvSpPr>
            <a:spLocks noChangeArrowheads="1" noTextEdit="1"/>
          </p:cNvSpPr>
          <p:nvPr>
            <p:ph type="sldImg" idx="2"/>
          </p:nvPr>
        </p:nvSpPr>
        <p:spPr bwMode="auto">
          <a:xfrm>
            <a:off x="989013" y="765175"/>
            <a:ext cx="5124450" cy="3843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947738" y="4860925"/>
            <a:ext cx="5203825" cy="460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t" anchorCtr="0" compatLnSpc="1">
            <a:prstTxWarp prst="textNoShape">
              <a:avLst/>
            </a:prstTxWarp>
          </a:bodyPr>
          <a:lstStyle/>
          <a:p>
            <a:pPr lvl="0"/>
            <a:r>
              <a:rPr lang="ru-RU" noProof="0" smtClean="0"/>
              <a:t>Щелчок правит 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7174" name="Rectangle 6"/>
          <p:cNvSpPr>
            <a:spLocks noGrp="1" noChangeArrowheads="1"/>
          </p:cNvSpPr>
          <p:nvPr>
            <p:ph type="ftr" sz="quarter" idx="4"/>
          </p:nvPr>
        </p:nvSpPr>
        <p:spPr bwMode="auto">
          <a:xfrm>
            <a:off x="0" y="9725025"/>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b" anchorCtr="0" compatLnSpc="1">
            <a:prstTxWarp prst="textNoShape">
              <a:avLst/>
            </a:prstTxWarp>
          </a:bodyPr>
          <a:lstStyle>
            <a:lvl1pPr algn="l" defTabSz="955675">
              <a:defRPr sz="1200" smtClean="0"/>
            </a:lvl1pPr>
          </a:lstStyle>
          <a:p>
            <a:pPr>
              <a:defRPr/>
            </a:pPr>
            <a:r>
              <a:rPr lang="ru-RU"/>
              <a:t>f;jhg;\jd</a:t>
            </a:r>
          </a:p>
        </p:txBody>
      </p:sp>
      <p:sp>
        <p:nvSpPr>
          <p:cNvPr id="7175" name="Rectangle 7"/>
          <p:cNvSpPr>
            <a:spLocks noGrp="1" noChangeArrowheads="1"/>
          </p:cNvSpPr>
          <p:nvPr>
            <p:ph type="sldNum" sz="quarter" idx="5"/>
          </p:nvPr>
        </p:nvSpPr>
        <p:spPr bwMode="auto">
          <a:xfrm>
            <a:off x="4022725" y="9725025"/>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b" anchorCtr="0" compatLnSpc="1">
            <a:prstTxWarp prst="textNoShape">
              <a:avLst/>
            </a:prstTxWarp>
          </a:bodyPr>
          <a:lstStyle>
            <a:lvl1pPr algn="r" defTabSz="955675">
              <a:defRPr sz="1200" smtClean="0"/>
            </a:lvl1pPr>
          </a:lstStyle>
          <a:p>
            <a:pPr>
              <a:defRPr/>
            </a:pPr>
            <a:fld id="{C90F372A-B806-411F-B2E6-851040ADA809}" type="slidenum">
              <a:rPr lang="ru-RU"/>
              <a:pPr>
                <a:defRPr/>
              </a:pPr>
              <a:t>‹Nr.›</a:t>
            </a:fld>
            <a:endParaRPr lang="ru-RU"/>
          </a:p>
        </p:txBody>
      </p:sp>
    </p:spTree>
    <p:extLst>
      <p:ext uri="{BB962C8B-B14F-4D97-AF65-F5344CB8AC3E}">
        <p14:creationId xmlns:p14="http://schemas.microsoft.com/office/powerpoint/2010/main" val="1529911399"/>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26627"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4A1092CE-892E-448E-A24E-829ABED521F8}" type="slidenum">
              <a:rPr lang="ru-RU" sz="1200"/>
              <a:pPr/>
              <a:t>1</a:t>
            </a:fld>
            <a:endParaRPr lang="ru-RU" sz="1200"/>
          </a:p>
        </p:txBody>
      </p:sp>
      <p:sp>
        <p:nvSpPr>
          <p:cNvPr id="26628" name="Rectangle 2"/>
          <p:cNvSpPr>
            <a:spLocks noChangeArrowheads="1" noTextEdit="1"/>
          </p:cNvSpPr>
          <p:nvPr>
            <p:ph type="sldImg"/>
          </p:nvPr>
        </p:nvSpPr>
        <p:spPr>
          <a:ln/>
        </p:spPr>
      </p:sp>
      <p:sp>
        <p:nvSpPr>
          <p:cNvPr id="26629" name="Rectangle 3"/>
          <p:cNvSpPr>
            <a:spLocks noGrp="1" noChangeArrowheads="1"/>
          </p:cNvSpPr>
          <p:nvPr>
            <p:ph type="body" idx="1"/>
          </p:nvPr>
        </p:nvSpPr>
        <p:spPr>
          <a:noFill/>
        </p:spPr>
        <p:txBody>
          <a:bodyPr/>
          <a:lstStyle/>
          <a:p>
            <a:endParaRPr lang="ru-R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35843"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F41A8B82-9700-443E-9FB3-A5F34646651A}" type="slidenum">
              <a:rPr lang="ru-RU" sz="1200"/>
              <a:pPr/>
              <a:t>10</a:t>
            </a:fld>
            <a:endParaRPr lang="ru-RU" sz="1200"/>
          </a:p>
        </p:txBody>
      </p:sp>
      <p:sp>
        <p:nvSpPr>
          <p:cNvPr id="35844" name="Rectangle 2"/>
          <p:cNvSpPr>
            <a:spLocks noChangeArrowheads="1" noTextEdit="1"/>
          </p:cNvSpPr>
          <p:nvPr>
            <p:ph type="sldImg"/>
          </p:nvPr>
        </p:nvSpPr>
        <p:spPr>
          <a:ln/>
        </p:spPr>
      </p:sp>
      <p:sp>
        <p:nvSpPr>
          <p:cNvPr id="35845" name="Rectangle 3"/>
          <p:cNvSpPr>
            <a:spLocks noGrp="1" noChangeArrowheads="1"/>
          </p:cNvSpPr>
          <p:nvPr>
            <p:ph type="body" idx="1"/>
          </p:nvPr>
        </p:nvSpPr>
        <p:spPr>
          <a:noFill/>
        </p:spPr>
        <p:txBody>
          <a:bodyPr/>
          <a:lstStyle/>
          <a:p>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36867"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F07228BE-2381-4AA7-B21B-550611A1E2C6}" type="slidenum">
              <a:rPr lang="ru-RU" sz="1200"/>
              <a:pPr/>
              <a:t>11</a:t>
            </a:fld>
            <a:endParaRPr lang="ru-RU" sz="1200"/>
          </a:p>
        </p:txBody>
      </p:sp>
      <p:sp>
        <p:nvSpPr>
          <p:cNvPr id="36868" name="Rectangle 2"/>
          <p:cNvSpPr>
            <a:spLocks noChangeArrowheads="1" noTextEdit="1"/>
          </p:cNvSpPr>
          <p:nvPr>
            <p:ph type="sldImg"/>
          </p:nvPr>
        </p:nvSpPr>
        <p:spPr>
          <a:ln/>
        </p:spPr>
      </p:sp>
      <p:sp>
        <p:nvSpPr>
          <p:cNvPr id="36869" name="Rectangle 3"/>
          <p:cNvSpPr>
            <a:spLocks noGrp="1" noChangeArrowheads="1"/>
          </p:cNvSpPr>
          <p:nvPr>
            <p:ph type="body" idx="1"/>
          </p:nvPr>
        </p:nvSpPr>
        <p:spPr>
          <a:noFill/>
        </p:spPr>
        <p:txBody>
          <a:bodyPr/>
          <a:lstStyle/>
          <a:p>
            <a:endParaRPr lang="ru-R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37891"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8A5FDAAF-54FE-439B-9B82-6BA2FB640A70}" type="slidenum">
              <a:rPr lang="ru-RU" sz="1200"/>
              <a:pPr/>
              <a:t>12</a:t>
            </a:fld>
            <a:endParaRPr lang="ru-RU" sz="1200"/>
          </a:p>
        </p:txBody>
      </p:sp>
      <p:sp>
        <p:nvSpPr>
          <p:cNvPr id="37892" name="Rectangle 2"/>
          <p:cNvSpPr>
            <a:spLocks noChangeArrowheads="1" noTextEdit="1"/>
          </p:cNvSpPr>
          <p:nvPr>
            <p:ph type="sldImg"/>
          </p:nvPr>
        </p:nvSpPr>
        <p:spPr>
          <a:ln/>
        </p:spPr>
      </p:sp>
      <p:sp>
        <p:nvSpPr>
          <p:cNvPr id="37893" name="Rectangle 3"/>
          <p:cNvSpPr>
            <a:spLocks noGrp="1" noChangeArrowheads="1"/>
          </p:cNvSpPr>
          <p:nvPr>
            <p:ph type="body" idx="1"/>
          </p:nvPr>
        </p:nvSpPr>
        <p:spPr>
          <a:noFill/>
        </p:spPr>
        <p:txBody>
          <a:bodyPr/>
          <a:lstStyle/>
          <a:p>
            <a:endParaRPr lang="ru-R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38915"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D609575E-0B9B-46AD-A3D6-1D4718A0DA03}" type="slidenum">
              <a:rPr lang="ru-RU" sz="1200"/>
              <a:pPr/>
              <a:t>13</a:t>
            </a:fld>
            <a:endParaRPr lang="ru-RU" sz="1200"/>
          </a:p>
        </p:txBody>
      </p:sp>
      <p:sp>
        <p:nvSpPr>
          <p:cNvPr id="38916" name="Rectangle 2"/>
          <p:cNvSpPr>
            <a:spLocks noChangeArrowheads="1" noTextEdit="1"/>
          </p:cNvSpPr>
          <p:nvPr>
            <p:ph type="sldImg"/>
          </p:nvPr>
        </p:nvSpPr>
        <p:spPr>
          <a:ln/>
        </p:spPr>
      </p:sp>
      <p:sp>
        <p:nvSpPr>
          <p:cNvPr id="38917" name="Rectangle 3"/>
          <p:cNvSpPr>
            <a:spLocks noGrp="1" noChangeArrowheads="1"/>
          </p:cNvSpPr>
          <p:nvPr>
            <p:ph type="body" idx="1"/>
          </p:nvPr>
        </p:nvSpPr>
        <p:spPr>
          <a:noFill/>
        </p:spPr>
        <p:txBody>
          <a:bodyPr/>
          <a:lstStyle/>
          <a:p>
            <a:endParaRPr lang="ru-RU"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39939"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63ABF471-B6D4-4E01-ACF2-8FB1D292772E}" type="slidenum">
              <a:rPr lang="ru-RU" sz="1200"/>
              <a:pPr/>
              <a:t>14</a:t>
            </a:fld>
            <a:endParaRPr lang="ru-RU" sz="1200"/>
          </a:p>
        </p:txBody>
      </p:sp>
      <p:sp>
        <p:nvSpPr>
          <p:cNvPr id="39940" name="Rectangle 2"/>
          <p:cNvSpPr>
            <a:spLocks noChangeArrowheads="1" noTextEdit="1"/>
          </p:cNvSpPr>
          <p:nvPr>
            <p:ph type="sldImg"/>
          </p:nvPr>
        </p:nvSpPr>
        <p:spPr>
          <a:xfrm>
            <a:off x="992188" y="768350"/>
            <a:ext cx="5114925" cy="3836988"/>
          </a:xfrm>
          <a:ln/>
        </p:spPr>
      </p:sp>
      <p:sp>
        <p:nvSpPr>
          <p:cNvPr id="39941" name="Rectangle 3"/>
          <p:cNvSpPr>
            <a:spLocks noGrp="1" noChangeArrowheads="1"/>
          </p:cNvSpPr>
          <p:nvPr>
            <p:ph type="body" idx="1"/>
          </p:nvPr>
        </p:nvSpPr>
        <p:spPr>
          <a:xfrm>
            <a:off x="709613" y="4860925"/>
            <a:ext cx="5680075" cy="4605338"/>
          </a:xfrm>
          <a:noFill/>
        </p:spPr>
        <p:txBody>
          <a:bodyPr/>
          <a:lstStyle/>
          <a:p>
            <a:endParaRPr lang="ru-RU"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0963"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4079A1AB-A14C-4869-9B2F-F6686A56C7DC}" type="slidenum">
              <a:rPr lang="ru-RU" sz="1200"/>
              <a:pPr/>
              <a:t>15</a:t>
            </a:fld>
            <a:endParaRPr lang="ru-RU" sz="1200"/>
          </a:p>
        </p:txBody>
      </p:sp>
      <p:sp>
        <p:nvSpPr>
          <p:cNvPr id="40964" name="Rectangle 2"/>
          <p:cNvSpPr>
            <a:spLocks noChangeArrowheads="1" noTextEdit="1"/>
          </p:cNvSpPr>
          <p:nvPr>
            <p:ph type="sldImg"/>
          </p:nvPr>
        </p:nvSpPr>
        <p:spPr>
          <a:xfrm>
            <a:off x="992188" y="768350"/>
            <a:ext cx="5114925" cy="3836988"/>
          </a:xfrm>
          <a:ln/>
        </p:spPr>
      </p:sp>
      <p:sp>
        <p:nvSpPr>
          <p:cNvPr id="40965" name="Rectangle 3"/>
          <p:cNvSpPr>
            <a:spLocks noGrp="1" noChangeArrowheads="1"/>
          </p:cNvSpPr>
          <p:nvPr>
            <p:ph type="body" idx="1"/>
          </p:nvPr>
        </p:nvSpPr>
        <p:spPr>
          <a:xfrm>
            <a:off x="709613" y="4860925"/>
            <a:ext cx="5680075" cy="4605338"/>
          </a:xfrm>
          <a:noFill/>
        </p:spPr>
        <p:txBody>
          <a:bodyPr/>
          <a:lstStyle/>
          <a:p>
            <a:endParaRPr lang="ru-RU"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1987"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C4B4EE43-F5F5-494A-85D9-37632D0D9217}" type="slidenum">
              <a:rPr lang="ru-RU" sz="1200"/>
              <a:pPr/>
              <a:t>16</a:t>
            </a:fld>
            <a:endParaRPr lang="ru-RU" sz="1200"/>
          </a:p>
        </p:txBody>
      </p:sp>
      <p:sp>
        <p:nvSpPr>
          <p:cNvPr id="41988" name="Rectangle 2"/>
          <p:cNvSpPr>
            <a:spLocks noChangeArrowheads="1" noTextEdit="1"/>
          </p:cNvSpPr>
          <p:nvPr>
            <p:ph type="sldImg"/>
          </p:nvPr>
        </p:nvSpPr>
        <p:spPr>
          <a:ln/>
        </p:spPr>
      </p:sp>
      <p:sp>
        <p:nvSpPr>
          <p:cNvPr id="41989" name="Rectangle 3"/>
          <p:cNvSpPr>
            <a:spLocks noGrp="1" noChangeArrowheads="1"/>
          </p:cNvSpPr>
          <p:nvPr>
            <p:ph type="body" idx="1"/>
          </p:nvPr>
        </p:nvSpPr>
        <p:spPr>
          <a:noFill/>
        </p:spPr>
        <p:txBody>
          <a:bodyPr/>
          <a:lstStyle/>
          <a:p>
            <a:endParaRPr lang="ru-RU"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3011"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DDB12452-B73E-4BF1-A65B-CB20284E9076}" type="slidenum">
              <a:rPr lang="ru-RU" sz="1200"/>
              <a:pPr/>
              <a:t>17</a:t>
            </a:fld>
            <a:endParaRPr lang="ru-RU" sz="1200"/>
          </a:p>
        </p:txBody>
      </p:sp>
      <p:sp>
        <p:nvSpPr>
          <p:cNvPr id="43012" name="Rectangle 2"/>
          <p:cNvSpPr>
            <a:spLocks noChangeArrowheads="1" noTextEdit="1"/>
          </p:cNvSpPr>
          <p:nvPr>
            <p:ph type="sldImg"/>
          </p:nvPr>
        </p:nvSpPr>
        <p:spPr>
          <a:xfrm>
            <a:off x="987425" y="765175"/>
            <a:ext cx="5124450" cy="3843338"/>
          </a:xfrm>
          <a:ln/>
        </p:spPr>
      </p:sp>
      <p:sp>
        <p:nvSpPr>
          <p:cNvPr id="43013" name="Rectangle 3"/>
          <p:cNvSpPr>
            <a:spLocks noGrp="1" noChangeArrowheads="1"/>
          </p:cNvSpPr>
          <p:nvPr>
            <p:ph type="body" idx="1"/>
          </p:nvPr>
        </p:nvSpPr>
        <p:spPr>
          <a:xfrm>
            <a:off x="949325" y="4860925"/>
            <a:ext cx="5200650" cy="4608513"/>
          </a:xfrm>
          <a:noFill/>
        </p:spPr>
        <p:txBody>
          <a:bodyPr/>
          <a:lstStyle/>
          <a:p>
            <a:endParaRPr lang="ru-RU"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4035"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43006E07-9530-4231-8BED-1F309E1D3337}" type="slidenum">
              <a:rPr lang="ru-RU" sz="1200"/>
              <a:pPr/>
              <a:t>18</a:t>
            </a:fld>
            <a:endParaRPr lang="ru-RU" sz="1200"/>
          </a:p>
        </p:txBody>
      </p:sp>
      <p:sp>
        <p:nvSpPr>
          <p:cNvPr id="44036" name="Rectangle 2"/>
          <p:cNvSpPr>
            <a:spLocks noChangeArrowheads="1" noTextEdit="1"/>
          </p:cNvSpPr>
          <p:nvPr>
            <p:ph type="sldImg"/>
          </p:nvPr>
        </p:nvSpPr>
        <p:spPr>
          <a:xfrm>
            <a:off x="987425" y="765175"/>
            <a:ext cx="5124450" cy="3843338"/>
          </a:xfrm>
          <a:ln/>
        </p:spPr>
      </p:sp>
      <p:sp>
        <p:nvSpPr>
          <p:cNvPr id="44037" name="Rectangle 3"/>
          <p:cNvSpPr>
            <a:spLocks noGrp="1" noChangeArrowheads="1"/>
          </p:cNvSpPr>
          <p:nvPr>
            <p:ph type="body" idx="1"/>
          </p:nvPr>
        </p:nvSpPr>
        <p:spPr>
          <a:xfrm>
            <a:off x="949325" y="4860925"/>
            <a:ext cx="5200650" cy="4608513"/>
          </a:xfrm>
          <a:noFill/>
        </p:spPr>
        <p:txBody>
          <a:bodyPr/>
          <a:lstStyle/>
          <a:p>
            <a:endParaRPr lang="ru-RU"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5059"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3E2C311E-F5A0-48E4-BEAE-3F322C4DAD43}" type="slidenum">
              <a:rPr lang="ru-RU" sz="1200"/>
              <a:pPr/>
              <a:t>19</a:t>
            </a:fld>
            <a:endParaRPr lang="ru-RU" sz="1200"/>
          </a:p>
        </p:txBody>
      </p:sp>
      <p:sp>
        <p:nvSpPr>
          <p:cNvPr id="45060" name="Rectangle 2"/>
          <p:cNvSpPr>
            <a:spLocks noChangeArrowheads="1" noTextEdit="1"/>
          </p:cNvSpPr>
          <p:nvPr>
            <p:ph type="sldImg"/>
          </p:nvPr>
        </p:nvSpPr>
        <p:spPr>
          <a:xfrm>
            <a:off x="987425" y="765175"/>
            <a:ext cx="5124450" cy="3843338"/>
          </a:xfrm>
          <a:ln/>
        </p:spPr>
      </p:sp>
      <p:sp>
        <p:nvSpPr>
          <p:cNvPr id="45061" name="Rectangle 3"/>
          <p:cNvSpPr>
            <a:spLocks noGrp="1" noChangeArrowheads="1"/>
          </p:cNvSpPr>
          <p:nvPr>
            <p:ph type="body" idx="1"/>
          </p:nvPr>
        </p:nvSpPr>
        <p:spPr>
          <a:xfrm>
            <a:off x="949325" y="4860925"/>
            <a:ext cx="5200650" cy="4608513"/>
          </a:xfrm>
          <a:noFill/>
        </p:spPr>
        <p:txBody>
          <a:bodyPr/>
          <a:lstStyle/>
          <a:p>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27651"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A1B763BD-2F26-494C-BEFC-4D597748AFE8}" type="slidenum">
              <a:rPr lang="ru-RU" sz="1200"/>
              <a:pPr/>
              <a:t>2</a:t>
            </a:fld>
            <a:endParaRPr lang="ru-RU" sz="1200"/>
          </a:p>
        </p:txBody>
      </p:sp>
      <p:sp>
        <p:nvSpPr>
          <p:cNvPr id="27652" name="Rectangle 2"/>
          <p:cNvSpPr>
            <a:spLocks noChangeArrowheads="1" noTextEdit="1"/>
          </p:cNvSpPr>
          <p:nvPr>
            <p:ph type="sldImg"/>
          </p:nvPr>
        </p:nvSpPr>
        <p:spPr>
          <a:ln/>
        </p:spPr>
      </p:sp>
      <p:sp>
        <p:nvSpPr>
          <p:cNvPr id="27653" name="Rectangle 3"/>
          <p:cNvSpPr>
            <a:spLocks noGrp="1" noChangeArrowheads="1"/>
          </p:cNvSpPr>
          <p:nvPr>
            <p:ph type="body" idx="1"/>
          </p:nvPr>
        </p:nvSpPr>
        <p:spPr>
          <a:noFill/>
        </p:spPr>
        <p:txBody>
          <a:bodyPr/>
          <a:lstStyle/>
          <a:p>
            <a:endParaRPr lang="ru-RU"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6083"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1748D9C1-F4FF-4DC4-8995-BF37A4832EB3}" type="slidenum">
              <a:rPr lang="ru-RU" sz="1200"/>
              <a:pPr/>
              <a:t>20</a:t>
            </a:fld>
            <a:endParaRPr lang="ru-RU" sz="1200"/>
          </a:p>
        </p:txBody>
      </p:sp>
      <p:sp>
        <p:nvSpPr>
          <p:cNvPr id="46084" name="Rectangle 2"/>
          <p:cNvSpPr>
            <a:spLocks noChangeArrowheads="1" noTextEdit="1"/>
          </p:cNvSpPr>
          <p:nvPr>
            <p:ph type="sldImg"/>
          </p:nvPr>
        </p:nvSpPr>
        <p:spPr>
          <a:xfrm>
            <a:off x="987425" y="765175"/>
            <a:ext cx="5124450" cy="3843338"/>
          </a:xfrm>
          <a:ln/>
        </p:spPr>
      </p:sp>
      <p:sp>
        <p:nvSpPr>
          <p:cNvPr id="46085" name="Rectangle 3"/>
          <p:cNvSpPr>
            <a:spLocks noGrp="1" noChangeArrowheads="1"/>
          </p:cNvSpPr>
          <p:nvPr>
            <p:ph type="body" idx="1"/>
          </p:nvPr>
        </p:nvSpPr>
        <p:spPr>
          <a:xfrm>
            <a:off x="949325" y="4860925"/>
            <a:ext cx="5200650" cy="4608513"/>
          </a:xfrm>
          <a:noFill/>
        </p:spPr>
        <p:txBody>
          <a:bodyPr/>
          <a:lstStyle/>
          <a:p>
            <a:endParaRPr lang="ru-RU"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7107"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8275A6A2-BAE2-4AD9-90D1-27E36B25C24F}" type="slidenum">
              <a:rPr lang="ru-RU" sz="1200"/>
              <a:pPr/>
              <a:t>21</a:t>
            </a:fld>
            <a:endParaRPr lang="ru-RU" sz="1200"/>
          </a:p>
        </p:txBody>
      </p:sp>
      <p:sp>
        <p:nvSpPr>
          <p:cNvPr id="47108" name="Rectangle 2"/>
          <p:cNvSpPr>
            <a:spLocks noChangeArrowheads="1" noTextEdit="1"/>
          </p:cNvSpPr>
          <p:nvPr>
            <p:ph type="sldImg"/>
          </p:nvPr>
        </p:nvSpPr>
        <p:spPr>
          <a:xfrm>
            <a:off x="987425" y="765175"/>
            <a:ext cx="5124450" cy="3843338"/>
          </a:xfrm>
          <a:ln/>
        </p:spPr>
      </p:sp>
      <p:sp>
        <p:nvSpPr>
          <p:cNvPr id="47109" name="Rectangle 3"/>
          <p:cNvSpPr>
            <a:spLocks noGrp="1" noChangeArrowheads="1"/>
          </p:cNvSpPr>
          <p:nvPr>
            <p:ph type="body" idx="1"/>
          </p:nvPr>
        </p:nvSpPr>
        <p:spPr>
          <a:xfrm>
            <a:off x="949325" y="4860925"/>
            <a:ext cx="5200650" cy="4608513"/>
          </a:xfrm>
          <a:noFill/>
        </p:spPr>
        <p:txBody>
          <a:bodyPr/>
          <a:lstStyle/>
          <a:p>
            <a:endParaRPr lang="ru-RU"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8131"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AC61609F-67BA-4F24-B5F6-869435BDED79}" type="slidenum">
              <a:rPr lang="ru-RU" sz="1200"/>
              <a:pPr/>
              <a:t>22</a:t>
            </a:fld>
            <a:endParaRPr lang="ru-RU" sz="1200"/>
          </a:p>
        </p:txBody>
      </p:sp>
      <p:sp>
        <p:nvSpPr>
          <p:cNvPr id="48132" name="Rectangle 2"/>
          <p:cNvSpPr>
            <a:spLocks noChangeArrowheads="1" noTextEdit="1"/>
          </p:cNvSpPr>
          <p:nvPr>
            <p:ph type="sldImg"/>
          </p:nvPr>
        </p:nvSpPr>
        <p:spPr>
          <a:xfrm>
            <a:off x="987425" y="765175"/>
            <a:ext cx="5124450" cy="3843338"/>
          </a:xfrm>
          <a:ln/>
        </p:spPr>
      </p:sp>
      <p:sp>
        <p:nvSpPr>
          <p:cNvPr id="48133" name="Rectangle 3"/>
          <p:cNvSpPr>
            <a:spLocks noGrp="1" noChangeArrowheads="1"/>
          </p:cNvSpPr>
          <p:nvPr>
            <p:ph type="body" idx="1"/>
          </p:nvPr>
        </p:nvSpPr>
        <p:spPr>
          <a:xfrm>
            <a:off x="949325" y="4860925"/>
            <a:ext cx="5200650" cy="4608513"/>
          </a:xfrm>
          <a:noFill/>
        </p:spPr>
        <p:txBody>
          <a:bodyPr/>
          <a:lstStyle/>
          <a:p>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28675"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61376E17-A256-45F5-A712-9F74BBF2E6EF}" type="slidenum">
              <a:rPr lang="ru-RU" sz="1200"/>
              <a:pPr/>
              <a:t>3</a:t>
            </a:fld>
            <a:endParaRPr lang="ru-RU" sz="1200"/>
          </a:p>
        </p:txBody>
      </p:sp>
      <p:sp>
        <p:nvSpPr>
          <p:cNvPr id="28676" name="Rectangle 2"/>
          <p:cNvSpPr>
            <a:spLocks noChangeArrowheads="1" noTextEdit="1"/>
          </p:cNvSpPr>
          <p:nvPr>
            <p:ph type="sldImg"/>
          </p:nvPr>
        </p:nvSpPr>
        <p:spPr>
          <a:xfrm>
            <a:off x="989013" y="766763"/>
            <a:ext cx="5124450" cy="3843337"/>
          </a:xfrm>
          <a:ln/>
        </p:spPr>
      </p:sp>
      <p:sp>
        <p:nvSpPr>
          <p:cNvPr id="28677" name="Rectangle 3"/>
          <p:cNvSpPr>
            <a:spLocks noGrp="1" noChangeArrowheads="1"/>
          </p:cNvSpPr>
          <p:nvPr>
            <p:ph type="body" idx="1"/>
          </p:nvPr>
        </p:nvSpPr>
        <p:spPr>
          <a:xfrm>
            <a:off x="946150" y="4859338"/>
            <a:ext cx="5207000" cy="4608512"/>
          </a:xfrm>
          <a:noFill/>
        </p:spPr>
        <p:txBody>
          <a:bodyPr/>
          <a:lstStyle/>
          <a:p>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29699"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D66F885C-18DF-4B7F-A2B5-63A42EF35BA2}" type="slidenum">
              <a:rPr lang="ru-RU" sz="1200"/>
              <a:pPr/>
              <a:t>4</a:t>
            </a:fld>
            <a:endParaRPr lang="ru-RU" sz="1200"/>
          </a:p>
        </p:txBody>
      </p:sp>
      <p:sp>
        <p:nvSpPr>
          <p:cNvPr id="29700" name="Rectangle 2"/>
          <p:cNvSpPr>
            <a:spLocks noChangeArrowheads="1" noTextEdit="1"/>
          </p:cNvSpPr>
          <p:nvPr>
            <p:ph type="sldImg"/>
          </p:nvPr>
        </p:nvSpPr>
        <p:spPr>
          <a:ln/>
        </p:spPr>
      </p:sp>
      <p:sp>
        <p:nvSpPr>
          <p:cNvPr id="29701" name="Rectangle 3"/>
          <p:cNvSpPr>
            <a:spLocks noGrp="1" noChangeArrowheads="1"/>
          </p:cNvSpPr>
          <p:nvPr>
            <p:ph type="body" idx="1"/>
          </p:nvPr>
        </p:nvSpPr>
        <p:spPr>
          <a:noFill/>
        </p:spPr>
        <p:txBody>
          <a:bodyPr/>
          <a:lstStyle/>
          <a:p>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30723"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3242B8FF-7F4E-4213-8FF5-F052220A9831}" type="slidenum">
              <a:rPr lang="ru-RU" sz="1200"/>
              <a:pPr/>
              <a:t>5</a:t>
            </a:fld>
            <a:endParaRPr lang="ru-RU" sz="1200"/>
          </a:p>
        </p:txBody>
      </p:sp>
      <p:sp>
        <p:nvSpPr>
          <p:cNvPr id="30724" name="Rectangle 2"/>
          <p:cNvSpPr>
            <a:spLocks noChangeArrowheads="1" noTextEdit="1"/>
          </p:cNvSpPr>
          <p:nvPr>
            <p:ph type="sldImg"/>
          </p:nvPr>
        </p:nvSpPr>
        <p:spPr>
          <a:ln/>
        </p:spPr>
      </p:sp>
      <p:sp>
        <p:nvSpPr>
          <p:cNvPr id="30725" name="Rectangle 3"/>
          <p:cNvSpPr>
            <a:spLocks noGrp="1" noChangeArrowheads="1"/>
          </p:cNvSpPr>
          <p:nvPr>
            <p:ph type="body" idx="1"/>
          </p:nvPr>
        </p:nvSpPr>
        <p:spPr>
          <a:noFill/>
        </p:spPr>
        <p:txBody>
          <a:bodyPr/>
          <a:lstStyle/>
          <a:p>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31747"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DAD769AF-371E-4C28-8305-F901CC3478C2}" type="slidenum">
              <a:rPr lang="ru-RU" sz="1200"/>
              <a:pPr/>
              <a:t>6</a:t>
            </a:fld>
            <a:endParaRPr lang="ru-RU" sz="1200"/>
          </a:p>
        </p:txBody>
      </p:sp>
      <p:sp>
        <p:nvSpPr>
          <p:cNvPr id="31748" name="Rectangle 2"/>
          <p:cNvSpPr>
            <a:spLocks noChangeArrowheads="1" noTextEdit="1"/>
          </p:cNvSpPr>
          <p:nvPr>
            <p:ph type="sldImg"/>
          </p:nvPr>
        </p:nvSpPr>
        <p:spPr>
          <a:ln/>
        </p:spPr>
      </p:sp>
      <p:sp>
        <p:nvSpPr>
          <p:cNvPr id="31749" name="Rectangle 3"/>
          <p:cNvSpPr>
            <a:spLocks noGrp="1" noChangeArrowheads="1"/>
          </p:cNvSpPr>
          <p:nvPr>
            <p:ph type="body" idx="1"/>
          </p:nvPr>
        </p:nvSpPr>
        <p:spPr>
          <a:noFill/>
        </p:spPr>
        <p:txBody>
          <a:bodyPr/>
          <a:lstStyle/>
          <a:p>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32771"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687EAFDB-BC2D-4A7D-80D9-41C557D8021A}" type="slidenum">
              <a:rPr lang="ru-RU" sz="1200"/>
              <a:pPr/>
              <a:t>7</a:t>
            </a:fld>
            <a:endParaRPr lang="ru-RU" sz="1200"/>
          </a:p>
        </p:txBody>
      </p:sp>
      <p:sp>
        <p:nvSpPr>
          <p:cNvPr id="32772" name="Rectangle 2"/>
          <p:cNvSpPr>
            <a:spLocks noChangeArrowheads="1" noTextEdit="1"/>
          </p:cNvSpPr>
          <p:nvPr>
            <p:ph type="sldImg"/>
          </p:nvPr>
        </p:nvSpPr>
        <p:spPr>
          <a:ln/>
        </p:spPr>
      </p:sp>
      <p:sp>
        <p:nvSpPr>
          <p:cNvPr id="32773" name="Rectangle 3"/>
          <p:cNvSpPr>
            <a:spLocks noGrp="1" noChangeArrowheads="1"/>
          </p:cNvSpPr>
          <p:nvPr>
            <p:ph type="body" idx="1"/>
          </p:nvPr>
        </p:nvSpPr>
        <p:spPr>
          <a:noFill/>
        </p:spPr>
        <p:txBody>
          <a:bodyPr/>
          <a:lstStyle/>
          <a:p>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33795"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09F63AD2-20B2-4255-87CB-6C86F49DE071}" type="slidenum">
              <a:rPr lang="ru-RU" sz="1200"/>
              <a:pPr/>
              <a:t>8</a:t>
            </a:fld>
            <a:endParaRPr lang="ru-RU" sz="1200"/>
          </a:p>
        </p:txBody>
      </p:sp>
      <p:sp>
        <p:nvSpPr>
          <p:cNvPr id="33796" name="Rectangle 2"/>
          <p:cNvSpPr>
            <a:spLocks noChangeArrowheads="1" noTextEdit="1"/>
          </p:cNvSpPr>
          <p:nvPr>
            <p:ph type="sldImg"/>
          </p:nvPr>
        </p:nvSpPr>
        <p:spPr>
          <a:xfrm>
            <a:off x="990600" y="765175"/>
            <a:ext cx="5122863" cy="3841750"/>
          </a:xfrm>
          <a:ln/>
        </p:spPr>
      </p:sp>
      <p:sp>
        <p:nvSpPr>
          <p:cNvPr id="33797" name="Rectangle 3"/>
          <p:cNvSpPr>
            <a:spLocks noGrp="1" noChangeArrowheads="1"/>
          </p:cNvSpPr>
          <p:nvPr>
            <p:ph type="body" idx="1"/>
          </p:nvPr>
        </p:nvSpPr>
        <p:spPr>
          <a:xfrm>
            <a:off x="946150" y="4860925"/>
            <a:ext cx="5207000" cy="4608513"/>
          </a:xfrm>
          <a:noFill/>
        </p:spPr>
        <p:txBody>
          <a:bodyPr/>
          <a:lstStyle/>
          <a:p>
            <a:endParaRPr 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ftr" sz="quarter" idx="4"/>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34819" name="Rectangle 7"/>
          <p:cNvSpPr>
            <a:spLocks noGrp="1" noChangeArrowheads="1"/>
          </p:cNvSpPr>
          <p:nvPr>
            <p:ph type="sldNum" sz="quarter" idx="5"/>
          </p:nvPr>
        </p:nvSpPr>
        <p:spPr>
          <a:noFill/>
        </p:spPr>
        <p:txBody>
          <a:bodyPr/>
          <a:lstStyle>
            <a:lvl1pPr defTabSz="955675">
              <a:defRPr sz="2400">
                <a:solidFill>
                  <a:schemeClr val="tx1"/>
                </a:solidFill>
                <a:latin typeface="Times New Roman" pitchFamily="18" charset="0"/>
              </a:defRPr>
            </a:lvl1pPr>
            <a:lvl2pPr marL="742950" indent="-285750" defTabSz="955675">
              <a:defRPr sz="2400">
                <a:solidFill>
                  <a:schemeClr val="tx1"/>
                </a:solidFill>
                <a:latin typeface="Times New Roman" pitchFamily="18" charset="0"/>
              </a:defRPr>
            </a:lvl2pPr>
            <a:lvl3pPr marL="1143000" indent="-228600" defTabSz="955675">
              <a:defRPr sz="2400">
                <a:solidFill>
                  <a:schemeClr val="tx1"/>
                </a:solidFill>
                <a:latin typeface="Times New Roman" pitchFamily="18" charset="0"/>
              </a:defRPr>
            </a:lvl3pPr>
            <a:lvl4pPr marL="1600200" indent="-228600" defTabSz="955675">
              <a:defRPr sz="2400">
                <a:solidFill>
                  <a:schemeClr val="tx1"/>
                </a:solidFill>
                <a:latin typeface="Times New Roman" pitchFamily="18" charset="0"/>
              </a:defRPr>
            </a:lvl4pPr>
            <a:lvl5pPr marL="2057400" indent="-228600" defTabSz="955675">
              <a:defRPr sz="2400">
                <a:solidFill>
                  <a:schemeClr val="tx1"/>
                </a:solidFill>
                <a:latin typeface="Times New Roman" pitchFamily="18" charset="0"/>
              </a:defRPr>
            </a:lvl5pPr>
            <a:lvl6pPr marL="2514600" indent="-228600" algn="ctr" defTabSz="955675" eaLnBrk="0" fontAlgn="base" hangingPunct="0">
              <a:spcBef>
                <a:spcPct val="0"/>
              </a:spcBef>
              <a:spcAft>
                <a:spcPct val="0"/>
              </a:spcAft>
              <a:defRPr sz="2400">
                <a:solidFill>
                  <a:schemeClr val="tx1"/>
                </a:solidFill>
                <a:latin typeface="Times New Roman" pitchFamily="18" charset="0"/>
              </a:defRPr>
            </a:lvl6pPr>
            <a:lvl7pPr marL="2971800" indent="-228600" algn="ctr" defTabSz="955675" eaLnBrk="0" fontAlgn="base" hangingPunct="0">
              <a:spcBef>
                <a:spcPct val="0"/>
              </a:spcBef>
              <a:spcAft>
                <a:spcPct val="0"/>
              </a:spcAft>
              <a:defRPr sz="2400">
                <a:solidFill>
                  <a:schemeClr val="tx1"/>
                </a:solidFill>
                <a:latin typeface="Times New Roman" pitchFamily="18" charset="0"/>
              </a:defRPr>
            </a:lvl7pPr>
            <a:lvl8pPr marL="3429000" indent="-228600" algn="ctr" defTabSz="955675" eaLnBrk="0" fontAlgn="base" hangingPunct="0">
              <a:spcBef>
                <a:spcPct val="0"/>
              </a:spcBef>
              <a:spcAft>
                <a:spcPct val="0"/>
              </a:spcAft>
              <a:defRPr sz="2400">
                <a:solidFill>
                  <a:schemeClr val="tx1"/>
                </a:solidFill>
                <a:latin typeface="Times New Roman" pitchFamily="18" charset="0"/>
              </a:defRPr>
            </a:lvl8pPr>
            <a:lvl9pPr marL="3886200" indent="-228600" algn="ctr" defTabSz="955675" eaLnBrk="0" fontAlgn="base" hangingPunct="0">
              <a:spcBef>
                <a:spcPct val="0"/>
              </a:spcBef>
              <a:spcAft>
                <a:spcPct val="0"/>
              </a:spcAft>
              <a:defRPr sz="2400">
                <a:solidFill>
                  <a:schemeClr val="tx1"/>
                </a:solidFill>
                <a:latin typeface="Times New Roman" pitchFamily="18" charset="0"/>
              </a:defRPr>
            </a:lvl9pPr>
          </a:lstStyle>
          <a:p>
            <a:fld id="{501F5C80-44D1-496F-BF1E-516788E60B56}" type="slidenum">
              <a:rPr lang="ru-RU" sz="1200"/>
              <a:pPr/>
              <a:t>9</a:t>
            </a:fld>
            <a:endParaRPr lang="ru-RU" sz="1200"/>
          </a:p>
        </p:txBody>
      </p:sp>
      <p:sp>
        <p:nvSpPr>
          <p:cNvPr id="34820" name="Rectangle 2"/>
          <p:cNvSpPr>
            <a:spLocks noChangeArrowheads="1" noTextEdit="1"/>
          </p:cNvSpPr>
          <p:nvPr>
            <p:ph type="sldImg"/>
          </p:nvPr>
        </p:nvSpPr>
        <p:spPr>
          <a:ln/>
        </p:spPr>
      </p:sp>
      <p:sp>
        <p:nvSpPr>
          <p:cNvPr id="34821" name="Rectangle 3"/>
          <p:cNvSpPr>
            <a:spLocks noGrp="1" noChangeArrowheads="1"/>
          </p:cNvSpPr>
          <p:nvPr>
            <p:ph type="body" idx="1"/>
          </p:nvPr>
        </p:nvSpPr>
        <p:spPr>
          <a:noFill/>
        </p:spPr>
        <p:txBody>
          <a:bodyPr/>
          <a:lstStyle/>
          <a:p>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4" name="Group 2"/>
          <p:cNvGrpSpPr>
            <a:grpSpLocks/>
          </p:cNvGrpSpPr>
          <p:nvPr/>
        </p:nvGrpSpPr>
        <p:grpSpPr bwMode="auto">
          <a:xfrm>
            <a:off x="379413" y="1676400"/>
            <a:ext cx="8388350" cy="4421188"/>
            <a:chOff x="238" y="1056"/>
            <a:chExt cx="5285" cy="2785"/>
          </a:xfrm>
        </p:grpSpPr>
        <p:grpSp>
          <p:nvGrpSpPr>
            <p:cNvPr id="5" name="Group 3"/>
            <p:cNvGrpSpPr>
              <a:grpSpLocks/>
            </p:cNvGrpSpPr>
            <p:nvPr/>
          </p:nvGrpSpPr>
          <p:grpSpPr bwMode="auto">
            <a:xfrm>
              <a:off x="238" y="1056"/>
              <a:ext cx="5285" cy="1393"/>
              <a:chOff x="238" y="1056"/>
              <a:chExt cx="5285" cy="1393"/>
            </a:xfrm>
          </p:grpSpPr>
          <p:sp>
            <p:nvSpPr>
              <p:cNvPr id="14" name="Rectangle 4"/>
              <p:cNvSpPr>
                <a:spLocks noChangeArrowheads="1"/>
              </p:cNvSpPr>
              <p:nvPr/>
            </p:nvSpPr>
            <p:spPr bwMode="auto">
              <a:xfrm>
                <a:off x="243" y="1057"/>
                <a:ext cx="5272" cy="1391"/>
              </a:xfrm>
              <a:prstGeom prst="rect">
                <a:avLst/>
              </a:prstGeom>
              <a:solidFill>
                <a:srgbClr val="EAEAEA">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 name="Freeform 5"/>
              <p:cNvSpPr>
                <a:spLocks/>
              </p:cNvSpPr>
              <p:nvPr/>
            </p:nvSpPr>
            <p:spPr bwMode="auto">
              <a:xfrm>
                <a:off x="238" y="1056"/>
                <a:ext cx="5273" cy="1393"/>
              </a:xfrm>
              <a:custGeom>
                <a:avLst/>
                <a:gdLst>
                  <a:gd name="T0" fmla="*/ 5272 w 5273"/>
                  <a:gd name="T1" fmla="*/ 0 h 1393"/>
                  <a:gd name="T2" fmla="*/ 0 w 5273"/>
                  <a:gd name="T3" fmla="*/ 0 h 1393"/>
                  <a:gd name="T4" fmla="*/ 0 w 5273"/>
                  <a:gd name="T5" fmla="*/ 1392 h 1393"/>
                  <a:gd name="T6" fmla="*/ 0 60000 65536"/>
                  <a:gd name="T7" fmla="*/ 0 60000 65536"/>
                  <a:gd name="T8" fmla="*/ 0 60000 65536"/>
                </a:gdLst>
                <a:ahLst/>
                <a:cxnLst>
                  <a:cxn ang="T6">
                    <a:pos x="T0" y="T1"/>
                  </a:cxn>
                  <a:cxn ang="T7">
                    <a:pos x="T2" y="T3"/>
                  </a:cxn>
                  <a:cxn ang="T8">
                    <a:pos x="T4" y="T5"/>
                  </a:cxn>
                </a:cxnLst>
                <a:rect l="0" t="0" r="r" b="b"/>
                <a:pathLst>
                  <a:path w="5273" h="1393">
                    <a:moveTo>
                      <a:pt x="5272" y="0"/>
                    </a:moveTo>
                    <a:lnTo>
                      <a:pt x="0" y="0"/>
                    </a:lnTo>
                    <a:lnTo>
                      <a:pt x="0" y="1392"/>
                    </a:lnTo>
                  </a:path>
                </a:pathLst>
              </a:custGeom>
              <a:noFill/>
              <a:ln w="12700" cap="rnd" cmpd="sng">
                <a:solidFill>
                  <a:srgbClr val="B2B2B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 name="Freeform 6"/>
              <p:cNvSpPr>
                <a:spLocks/>
              </p:cNvSpPr>
              <p:nvPr/>
            </p:nvSpPr>
            <p:spPr bwMode="auto">
              <a:xfrm>
                <a:off x="250" y="1056"/>
                <a:ext cx="5273" cy="1393"/>
              </a:xfrm>
              <a:custGeom>
                <a:avLst/>
                <a:gdLst>
                  <a:gd name="T0" fmla="*/ 5272 w 5273"/>
                  <a:gd name="T1" fmla="*/ 0 h 1393"/>
                  <a:gd name="T2" fmla="*/ 5272 w 5273"/>
                  <a:gd name="T3" fmla="*/ 1392 h 1393"/>
                  <a:gd name="T4" fmla="*/ 0 w 5273"/>
                  <a:gd name="T5" fmla="*/ 1392 h 1393"/>
                  <a:gd name="T6" fmla="*/ 0 60000 65536"/>
                  <a:gd name="T7" fmla="*/ 0 60000 65536"/>
                  <a:gd name="T8" fmla="*/ 0 60000 65536"/>
                </a:gdLst>
                <a:ahLst/>
                <a:cxnLst>
                  <a:cxn ang="T6">
                    <a:pos x="T0" y="T1"/>
                  </a:cxn>
                  <a:cxn ang="T7">
                    <a:pos x="T2" y="T3"/>
                  </a:cxn>
                  <a:cxn ang="T8">
                    <a:pos x="T4" y="T5"/>
                  </a:cxn>
                </a:cxnLst>
                <a:rect l="0" t="0" r="r" b="b"/>
                <a:pathLst>
                  <a:path w="5273" h="1393">
                    <a:moveTo>
                      <a:pt x="5272" y="0"/>
                    </a:moveTo>
                    <a:lnTo>
                      <a:pt x="5272" y="1392"/>
                    </a:lnTo>
                    <a:lnTo>
                      <a:pt x="0" y="1392"/>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6" name="Group 7"/>
            <p:cNvGrpSpPr>
              <a:grpSpLocks/>
            </p:cNvGrpSpPr>
            <p:nvPr/>
          </p:nvGrpSpPr>
          <p:grpSpPr bwMode="auto">
            <a:xfrm>
              <a:off x="240" y="3744"/>
              <a:ext cx="5281" cy="97"/>
              <a:chOff x="240" y="3744"/>
              <a:chExt cx="5281" cy="97"/>
            </a:xfrm>
          </p:grpSpPr>
          <p:sp>
            <p:nvSpPr>
              <p:cNvPr id="11" name="Rectangle 8"/>
              <p:cNvSpPr>
                <a:spLocks noChangeArrowheads="1"/>
              </p:cNvSpPr>
              <p:nvPr/>
            </p:nvSpPr>
            <p:spPr bwMode="auto">
              <a:xfrm>
                <a:off x="240" y="3744"/>
                <a:ext cx="5280" cy="96"/>
              </a:xfrm>
              <a:prstGeom prst="rect">
                <a:avLst/>
              </a:prstGeom>
              <a:solidFill>
                <a:srgbClr val="EAEAEA">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 name="Freeform 9"/>
              <p:cNvSpPr>
                <a:spLocks/>
              </p:cNvSpPr>
              <p:nvPr/>
            </p:nvSpPr>
            <p:spPr bwMode="auto">
              <a:xfrm>
                <a:off x="240" y="3744"/>
                <a:ext cx="5281" cy="97"/>
              </a:xfrm>
              <a:custGeom>
                <a:avLst/>
                <a:gdLst>
                  <a:gd name="T0" fmla="*/ 5280 w 5281"/>
                  <a:gd name="T1" fmla="*/ 0 h 97"/>
                  <a:gd name="T2" fmla="*/ 0 w 5281"/>
                  <a:gd name="T3" fmla="*/ 0 h 97"/>
                  <a:gd name="T4" fmla="*/ 0 w 5281"/>
                  <a:gd name="T5" fmla="*/ 96 h 97"/>
                  <a:gd name="T6" fmla="*/ 0 60000 65536"/>
                  <a:gd name="T7" fmla="*/ 0 60000 65536"/>
                  <a:gd name="T8" fmla="*/ 0 60000 65536"/>
                </a:gdLst>
                <a:ahLst/>
                <a:cxnLst>
                  <a:cxn ang="T6">
                    <a:pos x="T0" y="T1"/>
                  </a:cxn>
                  <a:cxn ang="T7">
                    <a:pos x="T2" y="T3"/>
                  </a:cxn>
                  <a:cxn ang="T8">
                    <a:pos x="T4" y="T5"/>
                  </a:cxn>
                </a:cxnLst>
                <a:rect l="0" t="0" r="r" b="b"/>
                <a:pathLst>
                  <a:path w="5281" h="97">
                    <a:moveTo>
                      <a:pt x="5280" y="0"/>
                    </a:moveTo>
                    <a:lnTo>
                      <a:pt x="0" y="0"/>
                    </a:lnTo>
                    <a:lnTo>
                      <a:pt x="0" y="96"/>
                    </a:lnTo>
                  </a:path>
                </a:pathLst>
              </a:custGeom>
              <a:noFill/>
              <a:ln w="12700" cap="rnd" cmpd="sng">
                <a:solidFill>
                  <a:srgbClr val="B2B2B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 name="Freeform 10"/>
              <p:cNvSpPr>
                <a:spLocks/>
              </p:cNvSpPr>
              <p:nvPr/>
            </p:nvSpPr>
            <p:spPr bwMode="auto">
              <a:xfrm>
                <a:off x="240" y="3744"/>
                <a:ext cx="5281" cy="97"/>
              </a:xfrm>
              <a:custGeom>
                <a:avLst/>
                <a:gdLst>
                  <a:gd name="T0" fmla="*/ 5280 w 5281"/>
                  <a:gd name="T1" fmla="*/ 0 h 97"/>
                  <a:gd name="T2" fmla="*/ 5280 w 5281"/>
                  <a:gd name="T3" fmla="*/ 96 h 97"/>
                  <a:gd name="T4" fmla="*/ 0 w 5281"/>
                  <a:gd name="T5" fmla="*/ 96 h 97"/>
                  <a:gd name="T6" fmla="*/ 0 60000 65536"/>
                  <a:gd name="T7" fmla="*/ 0 60000 65536"/>
                  <a:gd name="T8" fmla="*/ 0 60000 65536"/>
                </a:gdLst>
                <a:ahLst/>
                <a:cxnLst>
                  <a:cxn ang="T6">
                    <a:pos x="T0" y="T1"/>
                  </a:cxn>
                  <a:cxn ang="T7">
                    <a:pos x="T2" y="T3"/>
                  </a:cxn>
                  <a:cxn ang="T8">
                    <a:pos x="T4" y="T5"/>
                  </a:cxn>
                </a:cxnLst>
                <a:rect l="0" t="0" r="r" b="b"/>
                <a:pathLst>
                  <a:path w="5281" h="97">
                    <a:moveTo>
                      <a:pt x="5280" y="0"/>
                    </a:moveTo>
                    <a:lnTo>
                      <a:pt x="5280" y="96"/>
                    </a:lnTo>
                    <a:lnTo>
                      <a:pt x="0" y="96"/>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7" name="Group 11"/>
            <p:cNvGrpSpPr>
              <a:grpSpLocks/>
            </p:cNvGrpSpPr>
            <p:nvPr/>
          </p:nvGrpSpPr>
          <p:grpSpPr bwMode="auto">
            <a:xfrm>
              <a:off x="338" y="1200"/>
              <a:ext cx="97" cy="1104"/>
              <a:chOff x="338" y="1200"/>
              <a:chExt cx="97" cy="1104"/>
            </a:xfrm>
          </p:grpSpPr>
          <p:sp useBgFill="1">
            <p:nvSpPr>
              <p:cNvPr id="8" name="Rectangle 12"/>
              <p:cNvSpPr>
                <a:spLocks noChangeArrowheads="1"/>
              </p:cNvSpPr>
              <p:nvPr/>
            </p:nvSpPr>
            <p:spPr bwMode="auto">
              <a:xfrm>
                <a:off x="338" y="1201"/>
                <a:ext cx="96" cy="1103"/>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9" name="Freeform 13"/>
              <p:cNvSpPr>
                <a:spLocks/>
              </p:cNvSpPr>
              <p:nvPr/>
            </p:nvSpPr>
            <p:spPr bwMode="auto">
              <a:xfrm>
                <a:off x="338" y="1200"/>
                <a:ext cx="97" cy="1104"/>
              </a:xfrm>
              <a:custGeom>
                <a:avLst/>
                <a:gdLst>
                  <a:gd name="T0" fmla="*/ 0 w 97"/>
                  <a:gd name="T1" fmla="*/ 1103 h 1104"/>
                  <a:gd name="T2" fmla="*/ 96 w 97"/>
                  <a:gd name="T3" fmla="*/ 1103 h 1104"/>
                  <a:gd name="T4" fmla="*/ 96 w 97"/>
                  <a:gd name="T5" fmla="*/ 0 h 1104"/>
                  <a:gd name="T6" fmla="*/ 0 60000 65536"/>
                  <a:gd name="T7" fmla="*/ 0 60000 65536"/>
                  <a:gd name="T8" fmla="*/ 0 60000 65536"/>
                </a:gdLst>
                <a:ahLst/>
                <a:cxnLst>
                  <a:cxn ang="T6">
                    <a:pos x="T0" y="T1"/>
                  </a:cxn>
                  <a:cxn ang="T7">
                    <a:pos x="T2" y="T3"/>
                  </a:cxn>
                  <a:cxn ang="T8">
                    <a:pos x="T4" y="T5"/>
                  </a:cxn>
                </a:cxnLst>
                <a:rect l="0" t="0" r="r" b="b"/>
                <a:pathLst>
                  <a:path w="97" h="1104">
                    <a:moveTo>
                      <a:pt x="0" y="1103"/>
                    </a:moveTo>
                    <a:lnTo>
                      <a:pt x="96" y="1103"/>
                    </a:lnTo>
                    <a:lnTo>
                      <a:pt x="96" y="0"/>
                    </a:lnTo>
                  </a:path>
                </a:pathLst>
              </a:custGeom>
              <a:noFill/>
              <a:ln w="12700" cap="rnd" cmpd="sng">
                <a:solidFill>
                  <a:srgbClr val="B2B2B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 name="Freeform 14"/>
              <p:cNvSpPr>
                <a:spLocks/>
              </p:cNvSpPr>
              <p:nvPr/>
            </p:nvSpPr>
            <p:spPr bwMode="auto">
              <a:xfrm>
                <a:off x="338" y="1200"/>
                <a:ext cx="97" cy="1104"/>
              </a:xfrm>
              <a:custGeom>
                <a:avLst/>
                <a:gdLst>
                  <a:gd name="T0" fmla="*/ 0 w 97"/>
                  <a:gd name="T1" fmla="*/ 1103 h 1104"/>
                  <a:gd name="T2" fmla="*/ 0 w 97"/>
                  <a:gd name="T3" fmla="*/ 0 h 1104"/>
                  <a:gd name="T4" fmla="*/ 96 w 97"/>
                  <a:gd name="T5" fmla="*/ 0 h 1104"/>
                  <a:gd name="T6" fmla="*/ 0 60000 65536"/>
                  <a:gd name="T7" fmla="*/ 0 60000 65536"/>
                  <a:gd name="T8" fmla="*/ 0 60000 65536"/>
                </a:gdLst>
                <a:ahLst/>
                <a:cxnLst>
                  <a:cxn ang="T6">
                    <a:pos x="T0" y="T1"/>
                  </a:cxn>
                  <a:cxn ang="T7">
                    <a:pos x="T2" y="T3"/>
                  </a:cxn>
                  <a:cxn ang="T8">
                    <a:pos x="T4" y="T5"/>
                  </a:cxn>
                </a:cxnLst>
                <a:rect l="0" t="0" r="r" b="b"/>
                <a:pathLst>
                  <a:path w="97" h="1104">
                    <a:moveTo>
                      <a:pt x="0" y="1103"/>
                    </a:moveTo>
                    <a:lnTo>
                      <a:pt x="0" y="0"/>
                    </a:lnTo>
                    <a:lnTo>
                      <a:pt x="96" y="0"/>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sp>
        <p:nvSpPr>
          <p:cNvPr id="19471" name="Rectangle 15"/>
          <p:cNvSpPr>
            <a:spLocks noGrp="1" noChangeArrowheads="1"/>
          </p:cNvSpPr>
          <p:nvPr>
            <p:ph type="ctrTitle" sz="quarter"/>
          </p:nvPr>
        </p:nvSpPr>
        <p:spPr bwMode="auto">
          <a:xfrm>
            <a:off x="836613" y="2133600"/>
            <a:ext cx="7772400" cy="1143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defRPr/>
            </a:lvl1pPr>
          </a:lstStyle>
          <a:p>
            <a:pPr lvl="0"/>
            <a:r>
              <a:rPr lang="ru-RU" noProof="0" smtClean="0"/>
              <a:t>Щелчок правит образец заголовка</a:t>
            </a:r>
          </a:p>
        </p:txBody>
      </p:sp>
      <p:sp>
        <p:nvSpPr>
          <p:cNvPr id="19472" name="Rectangle 16"/>
          <p:cNvSpPr>
            <a:spLocks noGrp="1" noChangeArrowheads="1"/>
          </p:cNvSpPr>
          <p:nvPr>
            <p:ph type="subTitle" sz="quarter" idx="1"/>
          </p:nvPr>
        </p:nvSpPr>
        <p:spPr bwMode="auto">
          <a:xfrm>
            <a:off x="1371600" y="4038600"/>
            <a:ext cx="6400800" cy="1752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marL="0" indent="0" algn="ctr">
              <a:buFont typeface="Monotype Sorts" pitchFamily="2" charset="2"/>
              <a:buNone/>
              <a:defRPr/>
            </a:lvl1pPr>
          </a:lstStyle>
          <a:p>
            <a:pPr lvl="0"/>
            <a:r>
              <a:rPr lang="ru-RU" noProof="0" smtClean="0"/>
              <a:t>Щелчок правит образец подзаголовка</a:t>
            </a:r>
          </a:p>
        </p:txBody>
      </p:sp>
      <p:sp>
        <p:nvSpPr>
          <p:cNvPr id="17" name="Rectangle 17"/>
          <p:cNvSpPr>
            <a:spLocks noGrp="1" noChangeArrowheads="1"/>
          </p:cNvSpPr>
          <p:nvPr>
            <p:ph type="dt" sz="quarter" idx="10"/>
          </p:nvPr>
        </p:nvSpPr>
        <p:spPr bwMode="auto">
          <a:xfrm>
            <a:off x="381000" y="63246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l">
              <a:defRPr sz="1400" smtClean="0"/>
            </a:lvl1pPr>
          </a:lstStyle>
          <a:p>
            <a:pPr>
              <a:defRPr/>
            </a:pPr>
            <a:endParaRPr lang="ru-RU"/>
          </a:p>
        </p:txBody>
      </p:sp>
      <p:sp>
        <p:nvSpPr>
          <p:cNvPr id="18" name="Rectangle 18"/>
          <p:cNvSpPr>
            <a:spLocks noGrp="1" noChangeArrowheads="1"/>
          </p:cNvSpPr>
          <p:nvPr>
            <p:ph type="ftr" sz="quarter" idx="11"/>
          </p:nvPr>
        </p:nvSpPr>
        <p:spPr bwMode="auto">
          <a:xfrm>
            <a:off x="3124200" y="63246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smtClean="0"/>
            </a:lvl1pPr>
          </a:lstStyle>
          <a:p>
            <a:pPr>
              <a:defRPr/>
            </a:pPr>
            <a:endParaRPr lang="ru-RU"/>
          </a:p>
        </p:txBody>
      </p:sp>
      <p:sp>
        <p:nvSpPr>
          <p:cNvPr id="19" name="Rectangle 19"/>
          <p:cNvSpPr>
            <a:spLocks noGrp="1" noChangeArrowheads="1"/>
          </p:cNvSpPr>
          <p:nvPr>
            <p:ph type="sldNum" sz="quarter" idx="12"/>
          </p:nvPr>
        </p:nvSpPr>
        <p:spPr>
          <a:xfrm>
            <a:off x="6858000" y="6324600"/>
            <a:ext cx="1905000" cy="457200"/>
          </a:xfrm>
        </p:spPr>
        <p:txBody>
          <a:bodyPr/>
          <a:lstStyle>
            <a:lvl1pPr>
              <a:defRPr smtClean="0">
                <a:solidFill>
                  <a:schemeClr val="tx1"/>
                </a:solidFill>
              </a:defRPr>
            </a:lvl1pPr>
          </a:lstStyle>
          <a:p>
            <a:pPr>
              <a:defRPr/>
            </a:pPr>
            <a:fld id="{C370251B-EE46-4EED-A334-A7ED5F8CDC1A}" type="slidenum">
              <a:rPr lang="ru-RU"/>
              <a:pPr>
                <a:defRPr/>
              </a:pPr>
              <a:t>‹Nr.›</a:t>
            </a:fld>
            <a:endParaRPr lang="ru-RU"/>
          </a:p>
        </p:txBody>
      </p:sp>
    </p:spTree>
    <p:extLst>
      <p:ext uri="{BB962C8B-B14F-4D97-AF65-F5344CB8AC3E}">
        <p14:creationId xmlns:p14="http://schemas.microsoft.com/office/powerpoint/2010/main" val="170756497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9"/>
          <p:cNvSpPr>
            <a:spLocks noGrp="1" noChangeArrowheads="1"/>
          </p:cNvSpPr>
          <p:nvPr>
            <p:ph type="sldNum" sz="quarter" idx="10"/>
          </p:nvPr>
        </p:nvSpPr>
        <p:spPr>
          <a:ln/>
        </p:spPr>
        <p:txBody>
          <a:bodyPr/>
          <a:lstStyle>
            <a:lvl1pPr>
              <a:defRPr/>
            </a:lvl1pPr>
          </a:lstStyle>
          <a:p>
            <a:pPr>
              <a:defRPr/>
            </a:pPr>
            <a:fld id="{34872627-D824-426D-B917-4F9EB30C152D}" type="slidenum">
              <a:rPr lang="ru-RU"/>
              <a:pPr>
                <a:defRPr/>
              </a:pPr>
              <a:t>‹Nr.›</a:t>
            </a:fld>
            <a:endParaRPr lang="ru-RU"/>
          </a:p>
        </p:txBody>
      </p:sp>
    </p:spTree>
    <p:extLst>
      <p:ext uri="{BB962C8B-B14F-4D97-AF65-F5344CB8AC3E}">
        <p14:creationId xmlns:p14="http://schemas.microsoft.com/office/powerpoint/2010/main" val="168777049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9"/>
          <p:cNvSpPr>
            <a:spLocks noGrp="1" noChangeArrowheads="1"/>
          </p:cNvSpPr>
          <p:nvPr>
            <p:ph type="sldNum" sz="quarter" idx="10"/>
          </p:nvPr>
        </p:nvSpPr>
        <p:spPr>
          <a:ln/>
        </p:spPr>
        <p:txBody>
          <a:bodyPr/>
          <a:lstStyle>
            <a:lvl1pPr>
              <a:defRPr/>
            </a:lvl1pPr>
          </a:lstStyle>
          <a:p>
            <a:pPr>
              <a:defRPr/>
            </a:pPr>
            <a:fld id="{7E91C7D0-1A42-4757-8D7F-91A05B87AA54}" type="slidenum">
              <a:rPr lang="ru-RU"/>
              <a:pPr>
                <a:defRPr/>
              </a:pPr>
              <a:t>‹Nr.›</a:t>
            </a:fld>
            <a:endParaRPr lang="ru-RU"/>
          </a:p>
        </p:txBody>
      </p:sp>
    </p:spTree>
    <p:extLst>
      <p:ext uri="{BB962C8B-B14F-4D97-AF65-F5344CB8AC3E}">
        <p14:creationId xmlns:p14="http://schemas.microsoft.com/office/powerpoint/2010/main" val="127668961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457200" y="1600200"/>
            <a:ext cx="8229600" cy="4525963"/>
          </a:xfrm>
          <a:prstGeom prst="rect">
            <a:avLst/>
          </a:prstGeom>
        </p:spPr>
        <p:txBody>
          <a:bodyPr/>
          <a:lstStyle/>
          <a:p>
            <a:pPr lvl="0"/>
            <a:endParaRPr lang="de-DE" noProof="0" smtClean="0"/>
          </a:p>
        </p:txBody>
      </p:sp>
      <p:sp>
        <p:nvSpPr>
          <p:cNvPr id="4" name="Rectangle 19"/>
          <p:cNvSpPr>
            <a:spLocks noGrp="1" noChangeArrowheads="1"/>
          </p:cNvSpPr>
          <p:nvPr>
            <p:ph type="sldNum" sz="quarter" idx="10"/>
          </p:nvPr>
        </p:nvSpPr>
        <p:spPr>
          <a:ln/>
        </p:spPr>
        <p:txBody>
          <a:bodyPr/>
          <a:lstStyle>
            <a:lvl1pPr>
              <a:defRPr/>
            </a:lvl1pPr>
          </a:lstStyle>
          <a:p>
            <a:pPr>
              <a:defRPr/>
            </a:pPr>
            <a:fld id="{C8325054-7765-4784-96A9-879131F9AE16}" type="slidenum">
              <a:rPr lang="ru-RU"/>
              <a:pPr>
                <a:defRPr/>
              </a:pPr>
              <a:t>‹Nr.›</a:t>
            </a:fld>
            <a:endParaRPr lang="ru-RU"/>
          </a:p>
        </p:txBody>
      </p:sp>
    </p:spTree>
    <p:extLst>
      <p:ext uri="{BB962C8B-B14F-4D97-AF65-F5344CB8AC3E}">
        <p14:creationId xmlns:p14="http://schemas.microsoft.com/office/powerpoint/2010/main" val="109974650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274638"/>
            <a:ext cx="8229600" cy="5851525"/>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Rectangle 19"/>
          <p:cNvSpPr>
            <a:spLocks noGrp="1" noChangeArrowheads="1"/>
          </p:cNvSpPr>
          <p:nvPr>
            <p:ph type="sldNum" sz="quarter" idx="10"/>
          </p:nvPr>
        </p:nvSpPr>
        <p:spPr>
          <a:ln/>
        </p:spPr>
        <p:txBody>
          <a:bodyPr/>
          <a:lstStyle>
            <a:lvl1pPr>
              <a:defRPr/>
            </a:lvl1pPr>
          </a:lstStyle>
          <a:p>
            <a:pPr>
              <a:defRPr/>
            </a:pPr>
            <a:fld id="{0DF637C0-E765-4971-8E53-87A894E34068}" type="slidenum">
              <a:rPr lang="ru-RU"/>
              <a:pPr>
                <a:defRPr/>
              </a:pPr>
              <a:t>‹Nr.›</a:t>
            </a:fld>
            <a:endParaRPr lang="ru-RU"/>
          </a:p>
        </p:txBody>
      </p:sp>
    </p:spTree>
    <p:extLst>
      <p:ext uri="{BB962C8B-B14F-4D97-AF65-F5344CB8AC3E}">
        <p14:creationId xmlns:p14="http://schemas.microsoft.com/office/powerpoint/2010/main" val="25658836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el und vier Inhalte">
    <p:spTree>
      <p:nvGrpSpPr>
        <p:cNvPr id="1" name=""/>
        <p:cNvGrpSpPr/>
        <p:nvPr/>
      </p:nvGrpSpPr>
      <p:grpSpPr>
        <a:xfrm>
          <a:off x="0" y="0"/>
          <a:ext cx="0" cy="0"/>
          <a:chOff x="0" y="0"/>
          <a:chExt cx="0" cy="0"/>
        </a:xfrm>
      </p:grpSpPr>
      <p:sp>
        <p:nvSpPr>
          <p:cNvPr id="2" name="Titel 1"/>
          <p:cNvSpPr>
            <a:spLocks noGrp="1"/>
          </p:cNvSpPr>
          <p:nvPr>
            <p:ph type="title" sz="quarter"/>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quarter" idx="1"/>
          </p:nvPr>
        </p:nvSpPr>
        <p:spPr>
          <a:xfrm>
            <a:off x="457200" y="1600200"/>
            <a:ext cx="4038600" cy="2185988"/>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648200" y="1600200"/>
            <a:ext cx="4038600" cy="2185988"/>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57200" y="3938588"/>
            <a:ext cx="4038600" cy="2187575"/>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Inhaltsplatzhalter 5"/>
          <p:cNvSpPr>
            <a:spLocks noGrp="1"/>
          </p:cNvSpPr>
          <p:nvPr>
            <p:ph sz="quarter" idx="4"/>
          </p:nvPr>
        </p:nvSpPr>
        <p:spPr>
          <a:xfrm>
            <a:off x="4648200" y="3938588"/>
            <a:ext cx="4038600" cy="2187575"/>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19"/>
          <p:cNvSpPr>
            <a:spLocks noGrp="1" noChangeArrowheads="1"/>
          </p:cNvSpPr>
          <p:nvPr>
            <p:ph type="sldNum" sz="quarter" idx="10"/>
          </p:nvPr>
        </p:nvSpPr>
        <p:spPr>
          <a:ln/>
        </p:spPr>
        <p:txBody>
          <a:bodyPr/>
          <a:lstStyle>
            <a:lvl1pPr>
              <a:defRPr/>
            </a:lvl1pPr>
          </a:lstStyle>
          <a:p>
            <a:pPr>
              <a:defRPr/>
            </a:pPr>
            <a:fld id="{65B318DB-E87C-430C-AE10-2AFD2330E339}" type="slidenum">
              <a:rPr lang="ru-RU"/>
              <a:pPr>
                <a:defRPr/>
              </a:pPr>
              <a:t>‹Nr.›</a:t>
            </a:fld>
            <a:endParaRPr lang="ru-RU"/>
          </a:p>
        </p:txBody>
      </p:sp>
    </p:spTree>
    <p:extLst>
      <p:ext uri="{BB962C8B-B14F-4D97-AF65-F5344CB8AC3E}">
        <p14:creationId xmlns:p14="http://schemas.microsoft.com/office/powerpoint/2010/main" val="203941477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9"/>
          <p:cNvSpPr>
            <a:spLocks noGrp="1" noChangeArrowheads="1"/>
          </p:cNvSpPr>
          <p:nvPr>
            <p:ph type="sldNum" sz="quarter" idx="10"/>
          </p:nvPr>
        </p:nvSpPr>
        <p:spPr>
          <a:ln/>
        </p:spPr>
        <p:txBody>
          <a:bodyPr/>
          <a:lstStyle>
            <a:lvl1pPr>
              <a:defRPr/>
            </a:lvl1pPr>
          </a:lstStyle>
          <a:p>
            <a:pPr>
              <a:defRPr/>
            </a:pPr>
            <a:fld id="{6DD7CB67-55F9-4F14-81CD-F5A010B53484}" type="slidenum">
              <a:rPr lang="ru-RU"/>
              <a:pPr>
                <a:defRPr/>
              </a:pPr>
              <a:t>‹Nr.›</a:t>
            </a:fld>
            <a:endParaRPr lang="ru-RU"/>
          </a:p>
        </p:txBody>
      </p:sp>
    </p:spTree>
    <p:extLst>
      <p:ext uri="{BB962C8B-B14F-4D97-AF65-F5344CB8AC3E}">
        <p14:creationId xmlns:p14="http://schemas.microsoft.com/office/powerpoint/2010/main" val="25643420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19"/>
          <p:cNvSpPr>
            <a:spLocks noGrp="1" noChangeArrowheads="1"/>
          </p:cNvSpPr>
          <p:nvPr>
            <p:ph type="sldNum" sz="quarter" idx="10"/>
          </p:nvPr>
        </p:nvSpPr>
        <p:spPr>
          <a:ln/>
        </p:spPr>
        <p:txBody>
          <a:bodyPr/>
          <a:lstStyle>
            <a:lvl1pPr>
              <a:defRPr/>
            </a:lvl1pPr>
          </a:lstStyle>
          <a:p>
            <a:pPr>
              <a:defRPr/>
            </a:pPr>
            <a:fld id="{ADDB9DB7-4A0A-45E2-85F4-6838674C6464}" type="slidenum">
              <a:rPr lang="ru-RU"/>
              <a:pPr>
                <a:defRPr/>
              </a:pPr>
              <a:t>‹Nr.›</a:t>
            </a:fld>
            <a:endParaRPr lang="ru-RU"/>
          </a:p>
        </p:txBody>
      </p:sp>
    </p:spTree>
    <p:extLst>
      <p:ext uri="{BB962C8B-B14F-4D97-AF65-F5344CB8AC3E}">
        <p14:creationId xmlns:p14="http://schemas.microsoft.com/office/powerpoint/2010/main" val="51643386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19"/>
          <p:cNvSpPr>
            <a:spLocks noGrp="1" noChangeArrowheads="1"/>
          </p:cNvSpPr>
          <p:nvPr>
            <p:ph type="sldNum" sz="quarter" idx="10"/>
          </p:nvPr>
        </p:nvSpPr>
        <p:spPr>
          <a:ln/>
        </p:spPr>
        <p:txBody>
          <a:bodyPr/>
          <a:lstStyle>
            <a:lvl1pPr>
              <a:defRPr/>
            </a:lvl1pPr>
          </a:lstStyle>
          <a:p>
            <a:pPr>
              <a:defRPr/>
            </a:pPr>
            <a:fld id="{85BF2B16-F418-475C-83B5-91813C456831}" type="slidenum">
              <a:rPr lang="ru-RU"/>
              <a:pPr>
                <a:defRPr/>
              </a:pPr>
              <a:t>‹Nr.›</a:t>
            </a:fld>
            <a:endParaRPr lang="ru-RU"/>
          </a:p>
        </p:txBody>
      </p:sp>
    </p:spTree>
    <p:extLst>
      <p:ext uri="{BB962C8B-B14F-4D97-AF65-F5344CB8AC3E}">
        <p14:creationId xmlns:p14="http://schemas.microsoft.com/office/powerpoint/2010/main" val="410100786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19"/>
          <p:cNvSpPr>
            <a:spLocks noGrp="1" noChangeArrowheads="1"/>
          </p:cNvSpPr>
          <p:nvPr>
            <p:ph type="sldNum" sz="quarter" idx="10"/>
          </p:nvPr>
        </p:nvSpPr>
        <p:spPr>
          <a:ln/>
        </p:spPr>
        <p:txBody>
          <a:bodyPr/>
          <a:lstStyle>
            <a:lvl1pPr>
              <a:defRPr/>
            </a:lvl1pPr>
          </a:lstStyle>
          <a:p>
            <a:pPr>
              <a:defRPr/>
            </a:pPr>
            <a:fld id="{4C459B2F-30B2-426D-A17B-AE0746E2E663}" type="slidenum">
              <a:rPr lang="ru-RU"/>
              <a:pPr>
                <a:defRPr/>
              </a:pPr>
              <a:t>‹Nr.›</a:t>
            </a:fld>
            <a:endParaRPr lang="ru-RU"/>
          </a:p>
        </p:txBody>
      </p:sp>
    </p:spTree>
    <p:extLst>
      <p:ext uri="{BB962C8B-B14F-4D97-AF65-F5344CB8AC3E}">
        <p14:creationId xmlns:p14="http://schemas.microsoft.com/office/powerpoint/2010/main" val="193494445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Rectangle 19"/>
          <p:cNvSpPr>
            <a:spLocks noGrp="1" noChangeArrowheads="1"/>
          </p:cNvSpPr>
          <p:nvPr>
            <p:ph type="sldNum" sz="quarter" idx="10"/>
          </p:nvPr>
        </p:nvSpPr>
        <p:spPr>
          <a:ln/>
        </p:spPr>
        <p:txBody>
          <a:bodyPr/>
          <a:lstStyle>
            <a:lvl1pPr>
              <a:defRPr/>
            </a:lvl1pPr>
          </a:lstStyle>
          <a:p>
            <a:pPr>
              <a:defRPr/>
            </a:pPr>
            <a:fld id="{DE9B0F30-3A90-4DE9-88AF-ABA5378BB8A3}" type="slidenum">
              <a:rPr lang="ru-RU"/>
              <a:pPr>
                <a:defRPr/>
              </a:pPr>
              <a:t>‹Nr.›</a:t>
            </a:fld>
            <a:endParaRPr lang="ru-RU"/>
          </a:p>
        </p:txBody>
      </p:sp>
    </p:spTree>
    <p:extLst>
      <p:ext uri="{BB962C8B-B14F-4D97-AF65-F5344CB8AC3E}">
        <p14:creationId xmlns:p14="http://schemas.microsoft.com/office/powerpoint/2010/main" val="116494398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pPr>
              <a:defRPr/>
            </a:pPr>
            <a:fld id="{076D183A-5AC3-48DB-BC0A-E94CB6EFCB24}" type="slidenum">
              <a:rPr lang="ru-RU"/>
              <a:pPr>
                <a:defRPr/>
              </a:pPr>
              <a:t>‹Nr.›</a:t>
            </a:fld>
            <a:endParaRPr lang="ru-RU"/>
          </a:p>
        </p:txBody>
      </p:sp>
    </p:spTree>
    <p:extLst>
      <p:ext uri="{BB962C8B-B14F-4D97-AF65-F5344CB8AC3E}">
        <p14:creationId xmlns:p14="http://schemas.microsoft.com/office/powerpoint/2010/main" val="66037109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19"/>
          <p:cNvSpPr>
            <a:spLocks noGrp="1" noChangeArrowheads="1"/>
          </p:cNvSpPr>
          <p:nvPr>
            <p:ph type="sldNum" sz="quarter" idx="10"/>
          </p:nvPr>
        </p:nvSpPr>
        <p:spPr>
          <a:ln/>
        </p:spPr>
        <p:txBody>
          <a:bodyPr/>
          <a:lstStyle>
            <a:lvl1pPr>
              <a:defRPr/>
            </a:lvl1pPr>
          </a:lstStyle>
          <a:p>
            <a:pPr>
              <a:defRPr/>
            </a:pPr>
            <a:fld id="{61A7CD45-BF36-45ED-AB1A-370C8E372EB2}" type="slidenum">
              <a:rPr lang="ru-RU"/>
              <a:pPr>
                <a:defRPr/>
              </a:pPr>
              <a:t>‹Nr.›</a:t>
            </a:fld>
            <a:endParaRPr lang="ru-RU"/>
          </a:p>
        </p:txBody>
      </p:sp>
    </p:spTree>
    <p:extLst>
      <p:ext uri="{BB962C8B-B14F-4D97-AF65-F5344CB8AC3E}">
        <p14:creationId xmlns:p14="http://schemas.microsoft.com/office/powerpoint/2010/main" val="46666341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19"/>
          <p:cNvSpPr>
            <a:spLocks noGrp="1" noChangeArrowheads="1"/>
          </p:cNvSpPr>
          <p:nvPr>
            <p:ph type="sldNum" sz="quarter" idx="10"/>
          </p:nvPr>
        </p:nvSpPr>
        <p:spPr>
          <a:ln/>
        </p:spPr>
        <p:txBody>
          <a:bodyPr/>
          <a:lstStyle>
            <a:lvl1pPr>
              <a:defRPr/>
            </a:lvl1pPr>
          </a:lstStyle>
          <a:p>
            <a:pPr>
              <a:defRPr/>
            </a:pPr>
            <a:fld id="{7695CE43-A463-499F-98F4-A240D5BBAACD}" type="slidenum">
              <a:rPr lang="ru-RU"/>
              <a:pPr>
                <a:defRPr/>
              </a:pPr>
              <a:t>‹Nr.›</a:t>
            </a:fld>
            <a:endParaRPr lang="ru-RU"/>
          </a:p>
        </p:txBody>
      </p:sp>
    </p:spTree>
    <p:extLst>
      <p:ext uri="{BB962C8B-B14F-4D97-AF65-F5344CB8AC3E}">
        <p14:creationId xmlns:p14="http://schemas.microsoft.com/office/powerpoint/2010/main" val="126300134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vmlDrawing" Target="../drawings/vmlDrawing1.vml"/><Relationship Id="rId20" Type="http://schemas.openxmlformats.org/officeDocument/2006/relationships/image" Target="../media/image3.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1.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tile tx="0" ty="0" sx="100000" sy="100000" flip="none" algn="tl"/>
        </a:blipFill>
        <a:effectLst/>
      </p:bgPr>
    </p:bg>
    <p:spTree>
      <p:nvGrpSpPr>
        <p:cNvPr id="1" name=""/>
        <p:cNvGrpSpPr/>
        <p:nvPr/>
      </p:nvGrpSpPr>
      <p:grpSpPr>
        <a:xfrm>
          <a:off x="0" y="0"/>
          <a:ext cx="0" cy="0"/>
          <a:chOff x="0" y="0"/>
          <a:chExt cx="0" cy="0"/>
        </a:xfrm>
      </p:grpSpPr>
      <p:sp>
        <p:nvSpPr>
          <p:cNvPr id="18451" name="Rectangle 19"/>
          <p:cNvSpPr>
            <a:spLocks noGrp="1" noChangeArrowheads="1"/>
          </p:cNvSpPr>
          <p:nvPr>
            <p:ph type="sldNum" sz="quarter" idx="4"/>
          </p:nvPr>
        </p:nvSpPr>
        <p:spPr bwMode="auto">
          <a:xfrm>
            <a:off x="7239000" y="6561138"/>
            <a:ext cx="1905000" cy="29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smtClean="0">
                <a:solidFill>
                  <a:srgbClr val="A50021"/>
                </a:solidFill>
              </a:defRPr>
            </a:lvl1pPr>
          </a:lstStyle>
          <a:p>
            <a:pPr>
              <a:defRPr/>
            </a:pPr>
            <a:fld id="{801349E6-571F-44F7-B553-3B4C147F358D}" type="slidenum">
              <a:rPr lang="ru-RU"/>
              <a:pPr>
                <a:defRPr/>
              </a:pPr>
              <a:t>‹Nr.›</a:t>
            </a:fld>
            <a:endParaRPr lang="ru-RU"/>
          </a:p>
        </p:txBody>
      </p:sp>
      <p:sp>
        <p:nvSpPr>
          <p:cNvPr id="1027" name="Rectangle 21"/>
          <p:cNvSpPr>
            <a:spLocks noChangeArrowheads="1"/>
          </p:cNvSpPr>
          <p:nvPr userDrawn="1"/>
        </p:nvSpPr>
        <p:spPr bwMode="auto">
          <a:xfrm>
            <a:off x="4138613" y="3043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graphicFrame>
        <p:nvGraphicFramePr>
          <p:cNvPr id="1028" name="Object 25"/>
          <p:cNvGraphicFramePr>
            <a:graphicFrameLocks noChangeAspect="1"/>
          </p:cNvGraphicFramePr>
          <p:nvPr userDrawn="1"/>
        </p:nvGraphicFramePr>
        <p:xfrm>
          <a:off x="73025" y="73025"/>
          <a:ext cx="682625" cy="692150"/>
        </p:xfrm>
        <a:graphic>
          <a:graphicData uri="http://schemas.openxmlformats.org/presentationml/2006/ole">
            <mc:AlternateContent xmlns:mc="http://schemas.openxmlformats.org/markup-compatibility/2006">
              <mc:Choice xmlns:v="urn:schemas-microsoft-com:vml" Requires="v">
                <p:oleObj spid="_x0000_s1032" name="Документ" r:id="rId18" imgW="706120" imgH="716280" progId="Word.Document.8">
                  <p:embed/>
                </p:oleObj>
              </mc:Choice>
              <mc:Fallback>
                <p:oleObj name="Документ" r:id="rId18" imgW="706120" imgH="716280" progId="Word.Document.8">
                  <p:embed/>
                  <p:pic>
                    <p:nvPicPr>
                      <p:cNvPr id="0" name="Object 2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3025" y="73025"/>
                        <a:ext cx="682625" cy="69215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9" name="Rectangle 28"/>
          <p:cNvSpPr>
            <a:spLocks noChangeArrowheads="1"/>
          </p:cNvSpPr>
          <p:nvPr userDrawn="1"/>
        </p:nvSpPr>
        <p:spPr bwMode="auto">
          <a:xfrm>
            <a:off x="323850" y="836613"/>
            <a:ext cx="8485188" cy="5688012"/>
          </a:xfrm>
          <a:prstGeom prst="rect">
            <a:avLst/>
          </a:prstGeom>
          <a:solidFill>
            <a:schemeClr val="bg1"/>
          </a:solidFill>
          <a:ln w="12700" cap="sq">
            <a:solidFill>
              <a:srgbClr val="FFCC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0" name="Rectangle 30"/>
          <p:cNvSpPr>
            <a:spLocks noChangeArrowheads="1"/>
          </p:cNvSpPr>
          <p:nvPr userDrawn="1"/>
        </p:nvSpPr>
        <p:spPr bwMode="auto">
          <a:xfrm>
            <a:off x="644525" y="6477000"/>
            <a:ext cx="64420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200">
                <a:solidFill>
                  <a:srgbClr val="A50021"/>
                </a:solidFill>
                <a:latin typeface="Arial" charset="0"/>
              </a:rPr>
              <a:t>17</a:t>
            </a:r>
            <a:r>
              <a:rPr lang="en-US" sz="1200" baseline="30000">
                <a:solidFill>
                  <a:srgbClr val="A50021"/>
                </a:solidFill>
                <a:latin typeface="Arial" charset="0"/>
              </a:rPr>
              <a:t>th</a:t>
            </a:r>
            <a:r>
              <a:rPr lang="en-US" sz="1200">
                <a:solidFill>
                  <a:srgbClr val="A50021"/>
                </a:solidFill>
                <a:latin typeface="Arial" charset="0"/>
              </a:rPr>
              <a:t> CEG-SAM meeting    		CIEMAT, Madrid     	March 29-31, 2010</a:t>
            </a:r>
            <a:r>
              <a:rPr lang="ru-RU" sz="1600">
                <a:solidFill>
                  <a:srgbClr val="A50021"/>
                </a:solidFill>
                <a:latin typeface="Arial" charset="0"/>
              </a:rPr>
              <a:t> </a:t>
            </a:r>
          </a:p>
        </p:txBody>
      </p:sp>
      <p:pic>
        <p:nvPicPr>
          <p:cNvPr id="1031" name="Picture 31"/>
          <p:cNvPicPr>
            <a:picLocks noChangeAspect="1" noChangeArrowheads="1"/>
          </p:cNvPicPr>
          <p:nvPr userDrawn="1"/>
        </p:nvPicPr>
        <p:blipFill>
          <a:blip r:embed="rId20" cstate="print">
            <a:extLst>
              <a:ext uri="{28A0092B-C50C-407E-A947-70E740481C1C}">
                <a14:useLocalDpi xmlns:a14="http://schemas.microsoft.com/office/drawing/2010/main" val="0"/>
              </a:ext>
            </a:extLst>
          </a:blip>
          <a:srcRect/>
          <a:stretch>
            <a:fillRect/>
          </a:stretch>
        </p:blipFill>
        <p:spPr bwMode="auto">
          <a:xfrm>
            <a:off x="8388350" y="80963"/>
            <a:ext cx="687388"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CC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8"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Lst>
  <p:transition/>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Monotype Sort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20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20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20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20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13.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2.wmf"/><Relationship Id="rId4" Type="http://schemas.openxmlformats.org/officeDocument/2006/relationships/image" Target="../media/image21.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9.xml"/><Relationship Id="rId1" Type="http://schemas.openxmlformats.org/officeDocument/2006/relationships/slideLayout" Target="../slideLayouts/slideLayout14.xml"/><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0.xml"/><Relationship Id="rId1" Type="http://schemas.openxmlformats.org/officeDocument/2006/relationships/slideLayout" Target="../slideLayouts/slideLayout14.xml"/><Relationship Id="rId5" Type="http://schemas.openxmlformats.org/officeDocument/2006/relationships/image" Target="../media/image30.wmf"/><Relationship Id="rId4" Type="http://schemas.openxmlformats.org/officeDocument/2006/relationships/image" Target="../media/image29.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8.wmf"/><Relationship Id="rId3" Type="http://schemas.openxmlformats.org/officeDocument/2006/relationships/notesSlide" Target="../notesSlides/notesSlide6.xml"/><Relationship Id="rId7" Type="http://schemas.openxmlformats.org/officeDocument/2006/relationships/image" Target="../media/image5.wmf"/><Relationship Id="rId12"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7.wmf"/><Relationship Id="rId5" Type="http://schemas.openxmlformats.org/officeDocument/2006/relationships/image" Target="../media/image4.wmf"/><Relationship Id="rId15" Type="http://schemas.openxmlformats.org/officeDocument/2006/relationships/image" Target="../media/image9.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6.wmf"/><Relationship Id="rId1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7.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11" Type="http://schemas.openxmlformats.org/officeDocument/2006/relationships/image" Target="../media/image13.wmf"/><Relationship Id="rId5" Type="http://schemas.openxmlformats.org/officeDocument/2006/relationships/image" Target="../media/image10.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2.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CA208439-25DC-4593-84C5-0FA342546F79}" type="slidenum">
              <a:rPr lang="ru-RU" sz="1400">
                <a:solidFill>
                  <a:srgbClr val="A50021"/>
                </a:solidFill>
              </a:rPr>
              <a:pPr/>
              <a:t>1</a:t>
            </a:fld>
            <a:endParaRPr lang="ru-RU" sz="1400">
              <a:solidFill>
                <a:srgbClr val="A50021"/>
              </a:solidFill>
            </a:endParaRPr>
          </a:p>
        </p:txBody>
      </p:sp>
      <p:sp>
        <p:nvSpPr>
          <p:cNvPr id="3075" name="Text Box 5"/>
          <p:cNvSpPr txBox="1">
            <a:spLocks noChangeArrowheads="1"/>
          </p:cNvSpPr>
          <p:nvPr/>
        </p:nvSpPr>
        <p:spPr bwMode="auto">
          <a:xfrm>
            <a:off x="685800" y="1524000"/>
            <a:ext cx="790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endParaRPr lang="ru-RU"/>
          </a:p>
        </p:txBody>
      </p:sp>
      <p:sp>
        <p:nvSpPr>
          <p:cNvPr id="3076" name="Text Box 6"/>
          <p:cNvSpPr txBox="1">
            <a:spLocks noChangeArrowheads="1"/>
          </p:cNvSpPr>
          <p:nvPr/>
        </p:nvSpPr>
        <p:spPr bwMode="auto">
          <a:xfrm>
            <a:off x="647700" y="912813"/>
            <a:ext cx="7848600" cy="553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nSpc>
                <a:spcPct val="110000"/>
              </a:lnSpc>
              <a:spcBef>
                <a:spcPts val="600"/>
              </a:spcBef>
            </a:pPr>
            <a:r>
              <a:rPr lang="en-US" b="1">
                <a:latin typeface="Arial" charset="0"/>
              </a:rPr>
              <a:t>Progress Report</a:t>
            </a:r>
            <a:r>
              <a:rPr lang="en-US"/>
              <a:t> </a:t>
            </a:r>
            <a:r>
              <a:rPr lang="en-GB" b="1">
                <a:latin typeface="Arial" charset="0"/>
              </a:rPr>
              <a:t>on the ISTC Project # 3876</a:t>
            </a:r>
          </a:p>
          <a:p>
            <a:pPr>
              <a:lnSpc>
                <a:spcPct val="110000"/>
              </a:lnSpc>
              <a:spcBef>
                <a:spcPts val="600"/>
              </a:spcBef>
            </a:pPr>
            <a:r>
              <a:rPr lang="en-GB" b="1">
                <a:solidFill>
                  <a:srgbClr val="003399"/>
                </a:solidFill>
                <a:latin typeface="Arial" charset="0"/>
              </a:rPr>
              <a:t>Thermal Hydraulics of U-Zr-O molten pool under oxidising conditions in multi-scale approach (crucible - bundle - reactor scales) </a:t>
            </a:r>
          </a:p>
          <a:p>
            <a:r>
              <a:rPr lang="en-GB">
                <a:latin typeface="Arial" charset="0"/>
              </a:rPr>
              <a:t>Short title:    </a:t>
            </a:r>
            <a:r>
              <a:rPr lang="en-US" b="1">
                <a:solidFill>
                  <a:srgbClr val="003399"/>
                </a:solidFill>
                <a:latin typeface="Arial" charset="0"/>
              </a:rPr>
              <a:t>THOMAS</a:t>
            </a:r>
            <a:endParaRPr lang="en-GB" b="1">
              <a:solidFill>
                <a:srgbClr val="003399"/>
              </a:solidFill>
              <a:latin typeface="Arial" charset="0"/>
            </a:endParaRPr>
          </a:p>
          <a:p>
            <a:r>
              <a:rPr lang="en-US">
                <a:solidFill>
                  <a:srgbClr val="003399"/>
                </a:solidFill>
                <a:latin typeface="Arial" charset="0"/>
              </a:rPr>
              <a:t> (</a:t>
            </a:r>
            <a:r>
              <a:rPr lang="en-GB" sz="2000" b="1" u="sng">
                <a:solidFill>
                  <a:srgbClr val="003399"/>
                </a:solidFill>
                <a:latin typeface="Arial" charset="0"/>
              </a:rPr>
              <a:t>T</a:t>
            </a:r>
            <a:r>
              <a:rPr lang="en-GB" sz="2000">
                <a:solidFill>
                  <a:srgbClr val="003399"/>
                </a:solidFill>
                <a:latin typeface="Arial" charset="0"/>
              </a:rPr>
              <a:t>hermal </a:t>
            </a:r>
            <a:r>
              <a:rPr lang="en-GB" sz="2000" b="1" u="sng">
                <a:solidFill>
                  <a:srgbClr val="003399"/>
                </a:solidFill>
                <a:latin typeface="Arial" charset="0"/>
              </a:rPr>
              <a:t>H</a:t>
            </a:r>
            <a:r>
              <a:rPr lang="en-GB" sz="2000">
                <a:solidFill>
                  <a:srgbClr val="003399"/>
                </a:solidFill>
                <a:latin typeface="Arial" charset="0"/>
              </a:rPr>
              <a:t>ydraulics of </a:t>
            </a:r>
            <a:r>
              <a:rPr lang="en-GB" sz="2000" b="1" u="sng">
                <a:solidFill>
                  <a:srgbClr val="003399"/>
                </a:solidFill>
                <a:latin typeface="Arial" charset="0"/>
              </a:rPr>
              <a:t>O</a:t>
            </a:r>
            <a:r>
              <a:rPr lang="en-GB" sz="2000">
                <a:solidFill>
                  <a:srgbClr val="003399"/>
                </a:solidFill>
                <a:latin typeface="Arial" charset="0"/>
              </a:rPr>
              <a:t>xidising </a:t>
            </a:r>
            <a:r>
              <a:rPr lang="en-GB" sz="2000" b="1" u="sng">
                <a:solidFill>
                  <a:srgbClr val="003399"/>
                </a:solidFill>
                <a:latin typeface="Arial" charset="0"/>
              </a:rPr>
              <a:t>M</a:t>
            </a:r>
            <a:r>
              <a:rPr lang="en-GB" sz="2000">
                <a:solidFill>
                  <a:srgbClr val="003399"/>
                </a:solidFill>
                <a:latin typeface="Arial" charset="0"/>
              </a:rPr>
              <a:t>elt in </a:t>
            </a:r>
            <a:r>
              <a:rPr lang="en-GB" sz="2000" b="1" u="sng">
                <a:solidFill>
                  <a:srgbClr val="003399"/>
                </a:solidFill>
                <a:latin typeface="Arial" charset="0"/>
              </a:rPr>
              <a:t>S</a:t>
            </a:r>
            <a:r>
              <a:rPr lang="en-GB" sz="2000">
                <a:solidFill>
                  <a:srgbClr val="003399"/>
                </a:solidFill>
                <a:latin typeface="Arial" charset="0"/>
              </a:rPr>
              <a:t>evere (</a:t>
            </a:r>
            <a:r>
              <a:rPr lang="en-GB" sz="2000">
                <a:solidFill>
                  <a:srgbClr val="003399"/>
                </a:solidFill>
                <a:latin typeface="Arial" charset="0"/>
                <a:sym typeface="Symbol" pitchFamily="18" charset="2"/>
              </a:rPr>
              <a:t></a:t>
            </a:r>
            <a:r>
              <a:rPr lang="en-GB" sz="2000">
                <a:solidFill>
                  <a:srgbClr val="003399"/>
                </a:solidFill>
                <a:latin typeface="Arial" charset="0"/>
              </a:rPr>
              <a:t>) </a:t>
            </a:r>
            <a:r>
              <a:rPr lang="en-GB" sz="2000" b="1" u="sng">
                <a:solidFill>
                  <a:srgbClr val="003399"/>
                </a:solidFill>
                <a:latin typeface="Arial" charset="0"/>
              </a:rPr>
              <a:t>A</a:t>
            </a:r>
            <a:r>
              <a:rPr lang="en-GB" sz="2000">
                <a:solidFill>
                  <a:srgbClr val="003399"/>
                </a:solidFill>
                <a:latin typeface="Arial" charset="0"/>
              </a:rPr>
              <a:t>ccidents</a:t>
            </a:r>
            <a:r>
              <a:rPr lang="en-GB">
                <a:solidFill>
                  <a:srgbClr val="003399"/>
                </a:solidFill>
                <a:latin typeface="Arial" charset="0"/>
              </a:rPr>
              <a:t>)</a:t>
            </a:r>
            <a:r>
              <a:rPr lang="ru-RU">
                <a:solidFill>
                  <a:schemeClr val="accent1"/>
                </a:solidFill>
                <a:latin typeface="Arial" charset="0"/>
              </a:rPr>
              <a:t> </a:t>
            </a:r>
            <a:endParaRPr lang="en-US">
              <a:solidFill>
                <a:schemeClr val="accent1"/>
              </a:solidFill>
              <a:latin typeface="Arial" charset="0"/>
            </a:endParaRPr>
          </a:p>
          <a:p>
            <a:endParaRPr lang="en-US">
              <a:solidFill>
                <a:schemeClr val="accent1"/>
              </a:solidFill>
              <a:latin typeface="Arial" charset="0"/>
            </a:endParaRPr>
          </a:p>
          <a:p>
            <a:pPr>
              <a:lnSpc>
                <a:spcPct val="75000"/>
              </a:lnSpc>
            </a:pPr>
            <a:endParaRPr lang="en-US">
              <a:solidFill>
                <a:srgbClr val="003399"/>
              </a:solidFill>
              <a:latin typeface="Arial" charset="0"/>
            </a:endParaRPr>
          </a:p>
          <a:p>
            <a:pPr>
              <a:lnSpc>
                <a:spcPct val="60000"/>
              </a:lnSpc>
            </a:pPr>
            <a:r>
              <a:rPr lang="en-GB" sz="2000" i="1">
                <a:solidFill>
                  <a:srgbClr val="A50021"/>
                </a:solidFill>
                <a:latin typeface="Arial" charset="0"/>
                <a:cs typeface="Times New Roman" pitchFamily="18" charset="0"/>
              </a:rPr>
              <a:t>Presented by</a:t>
            </a:r>
            <a:r>
              <a:rPr lang="en-GB" sz="2000">
                <a:solidFill>
                  <a:srgbClr val="A50021"/>
                </a:solidFill>
                <a:latin typeface="Arial" charset="0"/>
                <a:cs typeface="Times New Roman" pitchFamily="18" charset="0"/>
              </a:rPr>
              <a:t> </a:t>
            </a:r>
          </a:p>
          <a:p>
            <a:pPr>
              <a:lnSpc>
                <a:spcPct val="60000"/>
              </a:lnSpc>
              <a:spcBef>
                <a:spcPct val="50000"/>
              </a:spcBef>
            </a:pPr>
            <a:r>
              <a:rPr lang="en-GB" sz="2000">
                <a:solidFill>
                  <a:srgbClr val="A50021"/>
                </a:solidFill>
                <a:latin typeface="Arial" charset="0"/>
                <a:cs typeface="Times New Roman" pitchFamily="18" charset="0"/>
              </a:rPr>
              <a:t>M.S. Veshchunov (IBRAE)</a:t>
            </a:r>
          </a:p>
          <a:p>
            <a:pPr>
              <a:lnSpc>
                <a:spcPts val="1200"/>
              </a:lnSpc>
              <a:spcBef>
                <a:spcPct val="50000"/>
              </a:spcBef>
            </a:pPr>
            <a:endParaRPr lang="en-GB" sz="2000">
              <a:solidFill>
                <a:srgbClr val="A50021"/>
              </a:solidFill>
              <a:latin typeface="Arial" charset="0"/>
              <a:cs typeface="Times New Roman" pitchFamily="18" charset="0"/>
            </a:endParaRPr>
          </a:p>
          <a:p>
            <a:pPr>
              <a:lnSpc>
                <a:spcPts val="1200"/>
              </a:lnSpc>
              <a:spcBef>
                <a:spcPct val="50000"/>
              </a:spcBef>
            </a:pPr>
            <a:r>
              <a:rPr lang="en-US" sz="2000">
                <a:latin typeface="Arial" charset="0"/>
              </a:rPr>
              <a:t>17</a:t>
            </a:r>
            <a:r>
              <a:rPr lang="en-US" sz="2000" baseline="30000">
                <a:latin typeface="Arial" charset="0"/>
              </a:rPr>
              <a:t>th</a:t>
            </a:r>
            <a:r>
              <a:rPr lang="en-US" sz="2000">
                <a:latin typeface="Arial" charset="0"/>
              </a:rPr>
              <a:t> Meeting CEG-CM</a:t>
            </a:r>
          </a:p>
          <a:p>
            <a:pPr>
              <a:lnSpc>
                <a:spcPts val="1200"/>
              </a:lnSpc>
              <a:spcBef>
                <a:spcPct val="50000"/>
              </a:spcBef>
            </a:pPr>
            <a:endParaRPr lang="en-US" sz="1800">
              <a:latin typeface="Arial" charset="0"/>
            </a:endParaRPr>
          </a:p>
          <a:p>
            <a:r>
              <a:rPr lang="es-ES" sz="2000"/>
              <a:t>Madrid, Spain</a:t>
            </a:r>
          </a:p>
          <a:p>
            <a:r>
              <a:rPr lang="es-ES" sz="2000"/>
              <a:t>CIEMAT</a:t>
            </a:r>
            <a:endParaRPr lang="fr-FR" sz="2000"/>
          </a:p>
          <a:p>
            <a:r>
              <a:rPr lang="fr-FR" sz="2000"/>
              <a:t>March 29-31, 2010</a:t>
            </a:r>
            <a:r>
              <a:rPr lang="ru-RU"/>
              <a:t> </a:t>
            </a:r>
            <a:endParaRPr lang="de-DE"/>
          </a:p>
        </p:txBody>
      </p:sp>
      <p:sp>
        <p:nvSpPr>
          <p:cNvPr id="3077" name="Rectangle 7"/>
          <p:cNvSpPr>
            <a:spLocks noChangeArrowheads="1"/>
          </p:cNvSpPr>
          <p:nvPr/>
        </p:nvSpPr>
        <p:spPr bwMode="auto">
          <a:xfrm>
            <a:off x="1835150" y="0"/>
            <a:ext cx="578485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r>
              <a:rPr lang="en-GB" b="1">
                <a:solidFill>
                  <a:srgbClr val="A50021"/>
                </a:solidFill>
              </a:rPr>
              <a:t>International Science and Technology Center</a:t>
            </a:r>
            <a:endParaRPr lang="ru-RU" b="1">
              <a:solidFill>
                <a:srgbClr val="A5002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C1A79790-4997-4130-A60B-8BF73F31783E}" type="slidenum">
              <a:rPr lang="ru-RU" sz="1400">
                <a:solidFill>
                  <a:srgbClr val="A50021"/>
                </a:solidFill>
              </a:rPr>
              <a:pPr/>
              <a:t>10</a:t>
            </a:fld>
            <a:endParaRPr lang="ru-RU" sz="1400">
              <a:solidFill>
                <a:srgbClr val="A50021"/>
              </a:solidFill>
            </a:endParaRPr>
          </a:p>
        </p:txBody>
      </p:sp>
      <p:sp>
        <p:nvSpPr>
          <p:cNvPr id="12291" name="Text Box 2"/>
          <p:cNvSpPr txBox="1">
            <a:spLocks noChangeArrowheads="1"/>
          </p:cNvSpPr>
          <p:nvPr/>
        </p:nvSpPr>
        <p:spPr bwMode="auto">
          <a:xfrm>
            <a:off x="900113" y="908050"/>
            <a:ext cx="712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buFontTx/>
              <a:buChar char="•"/>
            </a:pPr>
            <a:r>
              <a:rPr lang="en-US">
                <a:solidFill>
                  <a:srgbClr val="003399"/>
                </a:solidFill>
                <a:latin typeface="Arial" charset="0"/>
              </a:rPr>
              <a:t>  “Flowering” mechanism</a:t>
            </a:r>
            <a:endParaRPr lang="ru-RU" sz="1800">
              <a:solidFill>
                <a:srgbClr val="003399"/>
              </a:solidFill>
              <a:latin typeface="Arial" charset="0"/>
            </a:endParaRPr>
          </a:p>
        </p:txBody>
      </p:sp>
      <p:sp>
        <p:nvSpPr>
          <p:cNvPr id="12292" name="Rectangle 3"/>
          <p:cNvSpPr>
            <a:spLocks noGrp="1" noChangeArrowheads="1"/>
          </p:cNvSpPr>
          <p:nvPr>
            <p:ph type="title"/>
          </p:nvPr>
        </p:nvSpPr>
        <p:spPr bwMode="auto">
          <a:xfrm>
            <a:off x="1187450" y="0"/>
            <a:ext cx="6769100" cy="8366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5000"/>
              </a:lnSpc>
            </a:pPr>
            <a:r>
              <a:rPr lang="en-US" sz="2400" smtClean="0">
                <a:solidFill>
                  <a:srgbClr val="A50021"/>
                </a:solidFill>
                <a:latin typeface="Arial" charset="0"/>
              </a:rPr>
              <a:t>Physical mechanisms of enhanced VS corrosion at high temperatures</a:t>
            </a:r>
            <a:endParaRPr lang="ru-RU" sz="2000" smtClean="0">
              <a:solidFill>
                <a:srgbClr val="A50021"/>
              </a:solidFill>
              <a:latin typeface="Arial" charset="0"/>
            </a:endParaRPr>
          </a:p>
        </p:txBody>
      </p:sp>
      <p:sp>
        <p:nvSpPr>
          <p:cNvPr id="12293" name="AutoShape 6"/>
          <p:cNvSpPr>
            <a:spLocks noChangeAspect="1" noChangeArrowheads="1"/>
          </p:cNvSpPr>
          <p:nvPr/>
        </p:nvSpPr>
        <p:spPr bwMode="auto">
          <a:xfrm>
            <a:off x="323850" y="1341438"/>
            <a:ext cx="58293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2294" name="Text Box 88"/>
          <p:cNvSpPr txBox="1">
            <a:spLocks noChangeArrowheads="1"/>
          </p:cNvSpPr>
          <p:nvPr/>
        </p:nvSpPr>
        <p:spPr bwMode="auto">
          <a:xfrm>
            <a:off x="684213" y="5805488"/>
            <a:ext cx="36718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000">
                <a:latin typeface="Arial" charset="0"/>
              </a:rPr>
              <a:t>Low temperatures</a:t>
            </a:r>
            <a:endParaRPr lang="ru-RU" sz="2000">
              <a:latin typeface="Arial" charset="0"/>
            </a:endParaRPr>
          </a:p>
        </p:txBody>
      </p:sp>
      <p:sp>
        <p:nvSpPr>
          <p:cNvPr id="12295" name="Text Box 89"/>
          <p:cNvSpPr txBox="1">
            <a:spLocks noChangeArrowheads="1"/>
          </p:cNvSpPr>
          <p:nvPr/>
        </p:nvSpPr>
        <p:spPr bwMode="auto">
          <a:xfrm>
            <a:off x="4932363" y="5805488"/>
            <a:ext cx="36718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000">
                <a:latin typeface="Arial" charset="0"/>
              </a:rPr>
              <a:t>High temperatures</a:t>
            </a:r>
            <a:endParaRPr lang="ru-RU" sz="2000">
              <a:latin typeface="Arial" charset="0"/>
            </a:endParaRPr>
          </a:p>
        </p:txBody>
      </p:sp>
      <p:grpSp>
        <p:nvGrpSpPr>
          <p:cNvPr id="12296" name="Group 97"/>
          <p:cNvGrpSpPr>
            <a:grpSpLocks/>
          </p:cNvGrpSpPr>
          <p:nvPr/>
        </p:nvGrpSpPr>
        <p:grpSpPr bwMode="auto">
          <a:xfrm>
            <a:off x="323850" y="1639888"/>
            <a:ext cx="8250238" cy="3876675"/>
            <a:chOff x="204" y="1033"/>
            <a:chExt cx="5197" cy="2442"/>
          </a:xfrm>
        </p:grpSpPr>
        <p:sp>
          <p:nvSpPr>
            <p:cNvPr id="12297" name="Rectangle 7"/>
            <p:cNvSpPr>
              <a:spLocks noChangeArrowheads="1"/>
            </p:cNvSpPr>
            <p:nvPr/>
          </p:nvSpPr>
          <p:spPr bwMode="auto">
            <a:xfrm>
              <a:off x="713" y="2698"/>
              <a:ext cx="1464" cy="258"/>
            </a:xfrm>
            <a:prstGeom prst="rect">
              <a:avLst/>
            </a:prstGeom>
            <a:pattFill prst="dashVert">
              <a:fgClr>
                <a:srgbClr val="000000"/>
              </a:fgClr>
              <a:bgClr>
                <a:srgbClr val="FFFFFF"/>
              </a:bgClr>
            </a:pattFill>
            <a:ln w="9525">
              <a:solidFill>
                <a:srgbClr val="000000"/>
              </a:solidFill>
              <a:miter lim="800000"/>
              <a:headEnd/>
              <a:tailEnd/>
            </a:ln>
          </p:spPr>
          <p:txBody>
            <a:bodyPr/>
            <a:lstStyle/>
            <a:p>
              <a:endParaRPr lang="de-DE"/>
            </a:p>
          </p:txBody>
        </p:sp>
        <p:sp>
          <p:nvSpPr>
            <p:cNvPr id="12298" name="Rectangle 8" descr="10%"/>
            <p:cNvSpPr>
              <a:spLocks noChangeArrowheads="1"/>
            </p:cNvSpPr>
            <p:nvPr/>
          </p:nvSpPr>
          <p:spPr bwMode="auto">
            <a:xfrm>
              <a:off x="713" y="2312"/>
              <a:ext cx="1464" cy="386"/>
            </a:xfrm>
            <a:prstGeom prst="rect">
              <a:avLst/>
            </a:prstGeom>
            <a:pattFill prst="pct10">
              <a:fgClr>
                <a:srgbClr val="000000"/>
              </a:fgClr>
              <a:bgClr>
                <a:srgbClr val="FFFFFF"/>
              </a:bgClr>
            </a:pattFill>
            <a:ln w="9525">
              <a:solidFill>
                <a:srgbClr val="000000"/>
              </a:solidFill>
              <a:miter lim="800000"/>
              <a:headEnd/>
              <a:tailEnd/>
            </a:ln>
          </p:spPr>
          <p:txBody>
            <a:bodyPr/>
            <a:lstStyle/>
            <a:p>
              <a:endParaRPr lang="de-DE"/>
            </a:p>
          </p:txBody>
        </p:sp>
        <p:sp>
          <p:nvSpPr>
            <p:cNvPr id="12299" name="Rectangle 9" descr="Светлый диагональный 2"/>
            <p:cNvSpPr>
              <a:spLocks noChangeArrowheads="1"/>
            </p:cNvSpPr>
            <p:nvPr/>
          </p:nvSpPr>
          <p:spPr bwMode="auto">
            <a:xfrm>
              <a:off x="713" y="1797"/>
              <a:ext cx="1464" cy="515"/>
            </a:xfrm>
            <a:prstGeom prst="rect">
              <a:avLst/>
            </a:prstGeom>
            <a:pattFill prst="ltUpDiag">
              <a:fgClr>
                <a:srgbClr val="808080"/>
              </a:fgClr>
              <a:bgClr>
                <a:srgbClr val="FFFFFF"/>
              </a:bgClr>
            </a:pattFill>
            <a:ln w="9525">
              <a:solidFill>
                <a:srgbClr val="000000"/>
              </a:solidFill>
              <a:miter lim="800000"/>
              <a:headEnd/>
              <a:tailEnd/>
            </a:ln>
          </p:spPr>
          <p:txBody>
            <a:bodyPr/>
            <a:lstStyle/>
            <a:p>
              <a:endParaRPr lang="de-DE"/>
            </a:p>
          </p:txBody>
        </p:sp>
        <p:sp>
          <p:nvSpPr>
            <p:cNvPr id="12300" name="Rectangle 10" descr="Волны"/>
            <p:cNvSpPr>
              <a:spLocks noChangeArrowheads="1"/>
            </p:cNvSpPr>
            <p:nvPr/>
          </p:nvSpPr>
          <p:spPr bwMode="auto">
            <a:xfrm>
              <a:off x="713" y="1282"/>
              <a:ext cx="1464" cy="515"/>
            </a:xfrm>
            <a:prstGeom prst="rect">
              <a:avLst/>
            </a:prstGeom>
            <a:pattFill prst="wave">
              <a:fgClr>
                <a:srgbClr val="808080"/>
              </a:fgClr>
              <a:bgClr>
                <a:srgbClr val="FFFFFF"/>
              </a:bgClr>
            </a:pattFill>
            <a:ln w="9525">
              <a:solidFill>
                <a:srgbClr val="000000"/>
              </a:solidFill>
              <a:miter lim="800000"/>
              <a:headEnd/>
              <a:tailEnd/>
            </a:ln>
          </p:spPr>
          <p:txBody>
            <a:bodyPr/>
            <a:lstStyle/>
            <a:p>
              <a:endParaRPr lang="de-DE"/>
            </a:p>
          </p:txBody>
        </p:sp>
        <p:sp>
          <p:nvSpPr>
            <p:cNvPr id="12301" name="Rectangle 11"/>
            <p:cNvSpPr>
              <a:spLocks noChangeArrowheads="1"/>
            </p:cNvSpPr>
            <p:nvPr/>
          </p:nvSpPr>
          <p:spPr bwMode="auto">
            <a:xfrm>
              <a:off x="459" y="1154"/>
              <a:ext cx="1972" cy="193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12302" name="Rectangle 12"/>
            <p:cNvSpPr>
              <a:spLocks noChangeArrowheads="1"/>
            </p:cNvSpPr>
            <p:nvPr/>
          </p:nvSpPr>
          <p:spPr bwMode="auto">
            <a:xfrm>
              <a:off x="713" y="1154"/>
              <a:ext cx="1464" cy="128"/>
            </a:xfrm>
            <a:prstGeom prst="rect">
              <a:avLst/>
            </a:prstGeom>
            <a:solidFill>
              <a:srgbClr val="FFFFFF"/>
            </a:solidFill>
            <a:ln w="9525">
              <a:solidFill>
                <a:srgbClr val="000000"/>
              </a:solidFill>
              <a:miter lim="800000"/>
              <a:headEnd/>
              <a:tailEnd/>
            </a:ln>
          </p:spPr>
          <p:txBody>
            <a:bodyPr/>
            <a:lstStyle/>
            <a:p>
              <a:endParaRPr lang="de-DE"/>
            </a:p>
          </p:txBody>
        </p:sp>
        <p:sp>
          <p:nvSpPr>
            <p:cNvPr id="12303" name="Rectangle 13"/>
            <p:cNvSpPr>
              <a:spLocks noChangeArrowheads="1"/>
            </p:cNvSpPr>
            <p:nvPr/>
          </p:nvSpPr>
          <p:spPr bwMode="auto">
            <a:xfrm>
              <a:off x="713" y="1033"/>
              <a:ext cx="1464" cy="1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2304" name="Line 14"/>
            <p:cNvSpPr>
              <a:spLocks noChangeShapeType="1"/>
            </p:cNvSpPr>
            <p:nvPr/>
          </p:nvSpPr>
          <p:spPr bwMode="auto">
            <a:xfrm>
              <a:off x="713" y="2569"/>
              <a:ext cx="1464" cy="0"/>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2305" name="AutoShape 15"/>
            <p:cNvSpPr>
              <a:spLocks noChangeArrowheads="1"/>
            </p:cNvSpPr>
            <p:nvPr/>
          </p:nvSpPr>
          <p:spPr bwMode="auto">
            <a:xfrm>
              <a:off x="1413" y="2312"/>
              <a:ext cx="127" cy="129"/>
            </a:xfrm>
            <a:prstGeom prst="downArrow">
              <a:avLst>
                <a:gd name="adj1" fmla="val 50000"/>
                <a:gd name="adj2" fmla="val 25394"/>
              </a:avLst>
            </a:prstGeom>
            <a:solidFill>
              <a:srgbClr val="FFFFFF"/>
            </a:solidFill>
            <a:ln w="9525">
              <a:solidFill>
                <a:srgbClr val="000000"/>
              </a:solidFill>
              <a:miter lim="800000"/>
              <a:headEnd/>
              <a:tailEnd/>
            </a:ln>
          </p:spPr>
          <p:txBody>
            <a:bodyPr/>
            <a:lstStyle/>
            <a:p>
              <a:endParaRPr lang="de-DE"/>
            </a:p>
          </p:txBody>
        </p:sp>
        <p:sp>
          <p:nvSpPr>
            <p:cNvPr id="12306" name="AutoShape 16"/>
            <p:cNvSpPr>
              <a:spLocks noChangeArrowheads="1"/>
            </p:cNvSpPr>
            <p:nvPr/>
          </p:nvSpPr>
          <p:spPr bwMode="auto">
            <a:xfrm>
              <a:off x="1413" y="2569"/>
              <a:ext cx="127" cy="129"/>
            </a:xfrm>
            <a:prstGeom prst="upArrow">
              <a:avLst>
                <a:gd name="adj1" fmla="val 50000"/>
                <a:gd name="adj2" fmla="val 25394"/>
              </a:avLst>
            </a:prstGeom>
            <a:solidFill>
              <a:srgbClr val="FFFFFF"/>
            </a:solidFill>
            <a:ln w="9525">
              <a:solidFill>
                <a:srgbClr val="000000"/>
              </a:solidFill>
              <a:miter lim="800000"/>
              <a:headEnd/>
              <a:tailEnd/>
            </a:ln>
          </p:spPr>
          <p:txBody>
            <a:bodyPr/>
            <a:lstStyle/>
            <a:p>
              <a:endParaRPr lang="de-DE"/>
            </a:p>
          </p:txBody>
        </p:sp>
        <p:sp>
          <p:nvSpPr>
            <p:cNvPr id="12307" name="Text Box 17"/>
            <p:cNvSpPr txBox="1">
              <a:spLocks noChangeArrowheads="1"/>
            </p:cNvSpPr>
            <p:nvPr/>
          </p:nvSpPr>
          <p:spPr bwMode="auto">
            <a:xfrm>
              <a:off x="1731" y="1433"/>
              <a:ext cx="318" cy="171"/>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200"/>
                <a:t>Melt</a:t>
              </a:r>
              <a:endParaRPr lang="ru-RU"/>
            </a:p>
          </p:txBody>
        </p:sp>
        <p:sp>
          <p:nvSpPr>
            <p:cNvPr id="12308" name="Text Box 18"/>
            <p:cNvSpPr txBox="1">
              <a:spLocks noChangeArrowheads="1"/>
            </p:cNvSpPr>
            <p:nvPr/>
          </p:nvSpPr>
          <p:spPr bwMode="auto">
            <a:xfrm>
              <a:off x="1731" y="1887"/>
              <a:ext cx="378" cy="168"/>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200"/>
                <a:t>Crust</a:t>
              </a:r>
              <a:endParaRPr lang="ru-RU"/>
            </a:p>
          </p:txBody>
        </p:sp>
        <p:sp>
          <p:nvSpPr>
            <p:cNvPr id="12309" name="Text Box 19"/>
            <p:cNvSpPr txBox="1">
              <a:spLocks noChangeArrowheads="1"/>
            </p:cNvSpPr>
            <p:nvPr/>
          </p:nvSpPr>
          <p:spPr bwMode="auto">
            <a:xfrm>
              <a:off x="1731" y="2376"/>
              <a:ext cx="378" cy="146"/>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200"/>
                <a:t>FeO</a:t>
              </a:r>
              <a:endParaRPr lang="ru-RU"/>
            </a:p>
          </p:txBody>
        </p:sp>
        <p:sp>
          <p:nvSpPr>
            <p:cNvPr id="12310" name="Line 20"/>
            <p:cNvSpPr>
              <a:spLocks noChangeShapeType="1"/>
            </p:cNvSpPr>
            <p:nvPr/>
          </p:nvSpPr>
          <p:spPr bwMode="auto">
            <a:xfrm flipH="1">
              <a:off x="204" y="2569"/>
              <a:ext cx="509"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2311" name="Text Box 21"/>
            <p:cNvSpPr txBox="1">
              <a:spLocks noChangeArrowheads="1"/>
            </p:cNvSpPr>
            <p:nvPr/>
          </p:nvSpPr>
          <p:spPr bwMode="auto">
            <a:xfrm>
              <a:off x="331" y="3135"/>
              <a:ext cx="1146" cy="340"/>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400"/>
                <a:t>Initial position of Fe boundary</a:t>
              </a:r>
              <a:endParaRPr lang="ru-RU" sz="1400"/>
            </a:p>
          </p:txBody>
        </p:sp>
        <p:sp>
          <p:nvSpPr>
            <p:cNvPr id="12312" name="Line 22"/>
            <p:cNvSpPr>
              <a:spLocks noChangeShapeType="1"/>
            </p:cNvSpPr>
            <p:nvPr/>
          </p:nvSpPr>
          <p:spPr bwMode="auto">
            <a:xfrm>
              <a:off x="204" y="2569"/>
              <a:ext cx="0" cy="70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2313" name="Line 23"/>
            <p:cNvSpPr>
              <a:spLocks noChangeShapeType="1"/>
            </p:cNvSpPr>
            <p:nvPr/>
          </p:nvSpPr>
          <p:spPr bwMode="auto">
            <a:xfrm>
              <a:off x="204" y="3277"/>
              <a:ext cx="12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2314" name="Line 24"/>
            <p:cNvSpPr>
              <a:spLocks noChangeShapeType="1"/>
            </p:cNvSpPr>
            <p:nvPr/>
          </p:nvSpPr>
          <p:spPr bwMode="auto">
            <a:xfrm flipV="1">
              <a:off x="2177" y="2659"/>
              <a:ext cx="340" cy="39"/>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2315" name="Line 25"/>
            <p:cNvSpPr>
              <a:spLocks noChangeShapeType="1"/>
            </p:cNvSpPr>
            <p:nvPr/>
          </p:nvSpPr>
          <p:spPr bwMode="auto">
            <a:xfrm>
              <a:off x="2177" y="2312"/>
              <a:ext cx="340" cy="29"/>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2316" name="Line 26"/>
            <p:cNvSpPr>
              <a:spLocks noChangeShapeType="1"/>
            </p:cNvSpPr>
            <p:nvPr/>
          </p:nvSpPr>
          <p:spPr bwMode="auto">
            <a:xfrm>
              <a:off x="2177" y="1797"/>
              <a:ext cx="385" cy="4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2317" name="Text Box 27"/>
            <p:cNvSpPr txBox="1">
              <a:spLocks noChangeArrowheads="1"/>
            </p:cNvSpPr>
            <p:nvPr/>
          </p:nvSpPr>
          <p:spPr bwMode="auto">
            <a:xfrm>
              <a:off x="2517" y="2333"/>
              <a:ext cx="750" cy="320"/>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a:t>Compressive stresses</a:t>
              </a:r>
              <a:endParaRPr lang="ru-RU" sz="1400"/>
            </a:p>
          </p:txBody>
        </p:sp>
        <p:sp>
          <p:nvSpPr>
            <p:cNvPr id="12318" name="Text Box 28"/>
            <p:cNvSpPr txBox="1">
              <a:spLocks noChangeArrowheads="1"/>
            </p:cNvSpPr>
            <p:nvPr/>
          </p:nvSpPr>
          <p:spPr bwMode="auto">
            <a:xfrm>
              <a:off x="2562" y="1845"/>
              <a:ext cx="633" cy="338"/>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a:t>Tensile stresses</a:t>
              </a:r>
              <a:endParaRPr lang="ru-RU" sz="1400"/>
            </a:p>
          </p:txBody>
        </p:sp>
        <p:sp>
          <p:nvSpPr>
            <p:cNvPr id="12319" name="Freeform 29"/>
            <p:cNvSpPr>
              <a:spLocks/>
            </p:cNvSpPr>
            <p:nvPr/>
          </p:nvSpPr>
          <p:spPr bwMode="auto">
            <a:xfrm>
              <a:off x="885" y="1812"/>
              <a:ext cx="106" cy="498"/>
            </a:xfrm>
            <a:custGeom>
              <a:avLst/>
              <a:gdLst>
                <a:gd name="T0" fmla="*/ 71 w 301"/>
                <a:gd name="T1" fmla="*/ 498 h 1392"/>
                <a:gd name="T2" fmla="*/ 62 w 301"/>
                <a:gd name="T3" fmla="*/ 464 h 1392"/>
                <a:gd name="T4" fmla="*/ 37 w 301"/>
                <a:gd name="T5" fmla="*/ 425 h 1392"/>
                <a:gd name="T6" fmla="*/ 20 w 301"/>
                <a:gd name="T7" fmla="*/ 404 h 1392"/>
                <a:gd name="T8" fmla="*/ 12 w 301"/>
                <a:gd name="T9" fmla="*/ 391 h 1392"/>
                <a:gd name="T10" fmla="*/ 3 w 301"/>
                <a:gd name="T11" fmla="*/ 365 h 1392"/>
                <a:gd name="T12" fmla="*/ 33 w 301"/>
                <a:gd name="T13" fmla="*/ 275 h 1392"/>
                <a:gd name="T14" fmla="*/ 83 w 301"/>
                <a:gd name="T15" fmla="*/ 232 h 1392"/>
                <a:gd name="T16" fmla="*/ 75 w 301"/>
                <a:gd name="T17" fmla="*/ 133 h 1392"/>
                <a:gd name="T18" fmla="*/ 67 w 301"/>
                <a:gd name="T19" fmla="*/ 120 h 1392"/>
                <a:gd name="T20" fmla="*/ 54 w 301"/>
                <a:gd name="T21" fmla="*/ 112 h 1392"/>
                <a:gd name="T22" fmla="*/ 24 w 301"/>
                <a:gd name="T23" fmla="*/ 60 h 1392"/>
                <a:gd name="T24" fmla="*/ 33 w 301"/>
                <a:gd name="T25" fmla="*/ 0 h 13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1" h="1392">
                  <a:moveTo>
                    <a:pt x="201" y="1392"/>
                  </a:moveTo>
                  <a:cubicBezTo>
                    <a:pt x="198" y="1375"/>
                    <a:pt x="189" y="1317"/>
                    <a:pt x="177" y="1296"/>
                  </a:cubicBezTo>
                  <a:cubicBezTo>
                    <a:pt x="156" y="1258"/>
                    <a:pt x="119" y="1229"/>
                    <a:pt x="105" y="1188"/>
                  </a:cubicBezTo>
                  <a:cubicBezTo>
                    <a:pt x="88" y="1138"/>
                    <a:pt x="104" y="1159"/>
                    <a:pt x="57" y="1128"/>
                  </a:cubicBezTo>
                  <a:cubicBezTo>
                    <a:pt x="49" y="1116"/>
                    <a:pt x="39" y="1105"/>
                    <a:pt x="33" y="1092"/>
                  </a:cubicBezTo>
                  <a:cubicBezTo>
                    <a:pt x="23" y="1069"/>
                    <a:pt x="9" y="1020"/>
                    <a:pt x="9" y="1020"/>
                  </a:cubicBezTo>
                  <a:cubicBezTo>
                    <a:pt x="14" y="945"/>
                    <a:pt x="0" y="799"/>
                    <a:pt x="93" y="768"/>
                  </a:cubicBezTo>
                  <a:cubicBezTo>
                    <a:pt x="136" y="725"/>
                    <a:pt x="186" y="682"/>
                    <a:pt x="237" y="648"/>
                  </a:cubicBezTo>
                  <a:cubicBezTo>
                    <a:pt x="293" y="565"/>
                    <a:pt x="301" y="431"/>
                    <a:pt x="213" y="372"/>
                  </a:cubicBezTo>
                  <a:cubicBezTo>
                    <a:pt x="205" y="360"/>
                    <a:pt x="199" y="346"/>
                    <a:pt x="189" y="336"/>
                  </a:cubicBezTo>
                  <a:cubicBezTo>
                    <a:pt x="179" y="326"/>
                    <a:pt x="162" y="323"/>
                    <a:pt x="153" y="312"/>
                  </a:cubicBezTo>
                  <a:cubicBezTo>
                    <a:pt x="111" y="264"/>
                    <a:pt x="103" y="218"/>
                    <a:pt x="69" y="168"/>
                  </a:cubicBezTo>
                  <a:cubicBezTo>
                    <a:pt x="82" y="15"/>
                    <a:pt x="59" y="67"/>
                    <a:pt x="93" y="0"/>
                  </a:cubicBezTo>
                </a:path>
              </a:pathLst>
            </a:custGeom>
            <a:noFill/>
            <a:ln w="317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12320" name="Freeform 30"/>
            <p:cNvSpPr>
              <a:spLocks/>
            </p:cNvSpPr>
            <p:nvPr/>
          </p:nvSpPr>
          <p:spPr bwMode="auto">
            <a:xfrm>
              <a:off x="1230" y="1803"/>
              <a:ext cx="119" cy="498"/>
            </a:xfrm>
            <a:custGeom>
              <a:avLst/>
              <a:gdLst>
                <a:gd name="T0" fmla="*/ 36 w 337"/>
                <a:gd name="T1" fmla="*/ 498 h 1392"/>
                <a:gd name="T2" fmla="*/ 2 w 337"/>
                <a:gd name="T3" fmla="*/ 434 h 1392"/>
                <a:gd name="T4" fmla="*/ 45 w 337"/>
                <a:gd name="T5" fmla="*/ 339 h 1392"/>
                <a:gd name="T6" fmla="*/ 58 w 337"/>
                <a:gd name="T7" fmla="*/ 288 h 1392"/>
                <a:gd name="T8" fmla="*/ 70 w 337"/>
                <a:gd name="T9" fmla="*/ 279 h 1392"/>
                <a:gd name="T10" fmla="*/ 83 w 337"/>
                <a:gd name="T11" fmla="*/ 266 h 1392"/>
                <a:gd name="T12" fmla="*/ 108 w 337"/>
                <a:gd name="T13" fmla="*/ 258 h 1392"/>
                <a:gd name="T14" fmla="*/ 79 w 337"/>
                <a:gd name="T15" fmla="*/ 180 h 1392"/>
                <a:gd name="T16" fmla="*/ 70 w 337"/>
                <a:gd name="T17" fmla="*/ 167 h 1392"/>
                <a:gd name="T18" fmla="*/ 58 w 337"/>
                <a:gd name="T19" fmla="*/ 159 h 1392"/>
                <a:gd name="T20" fmla="*/ 41 w 337"/>
                <a:gd name="T21" fmla="*/ 133 h 1392"/>
                <a:gd name="T22" fmla="*/ 32 w 337"/>
                <a:gd name="T23" fmla="*/ 120 h 1392"/>
                <a:gd name="T24" fmla="*/ 36 w 337"/>
                <a:gd name="T25" fmla="*/ 86 h 1392"/>
                <a:gd name="T26" fmla="*/ 49 w 337"/>
                <a:gd name="T27" fmla="*/ 77 h 1392"/>
                <a:gd name="T28" fmla="*/ 49 w 337"/>
                <a:gd name="T29" fmla="*/ 0 h 139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37" h="1392">
                  <a:moveTo>
                    <a:pt x="103" y="1392"/>
                  </a:moveTo>
                  <a:cubicBezTo>
                    <a:pt x="81" y="1325"/>
                    <a:pt x="29" y="1278"/>
                    <a:pt x="7" y="1212"/>
                  </a:cubicBezTo>
                  <a:cubicBezTo>
                    <a:pt x="16" y="1089"/>
                    <a:pt x="0" y="990"/>
                    <a:pt x="127" y="948"/>
                  </a:cubicBezTo>
                  <a:cubicBezTo>
                    <a:pt x="134" y="888"/>
                    <a:pt x="122" y="845"/>
                    <a:pt x="163" y="804"/>
                  </a:cubicBezTo>
                  <a:cubicBezTo>
                    <a:pt x="173" y="794"/>
                    <a:pt x="188" y="789"/>
                    <a:pt x="199" y="780"/>
                  </a:cubicBezTo>
                  <a:cubicBezTo>
                    <a:pt x="212" y="769"/>
                    <a:pt x="220" y="752"/>
                    <a:pt x="235" y="744"/>
                  </a:cubicBezTo>
                  <a:cubicBezTo>
                    <a:pt x="257" y="732"/>
                    <a:pt x="307" y="720"/>
                    <a:pt x="307" y="720"/>
                  </a:cubicBezTo>
                  <a:cubicBezTo>
                    <a:pt x="337" y="630"/>
                    <a:pt x="297" y="553"/>
                    <a:pt x="223" y="504"/>
                  </a:cubicBezTo>
                  <a:cubicBezTo>
                    <a:pt x="215" y="492"/>
                    <a:pt x="209" y="478"/>
                    <a:pt x="199" y="468"/>
                  </a:cubicBezTo>
                  <a:cubicBezTo>
                    <a:pt x="189" y="458"/>
                    <a:pt x="172" y="455"/>
                    <a:pt x="163" y="444"/>
                  </a:cubicBezTo>
                  <a:cubicBezTo>
                    <a:pt x="144" y="422"/>
                    <a:pt x="131" y="396"/>
                    <a:pt x="115" y="372"/>
                  </a:cubicBezTo>
                  <a:cubicBezTo>
                    <a:pt x="107" y="360"/>
                    <a:pt x="91" y="336"/>
                    <a:pt x="91" y="336"/>
                  </a:cubicBezTo>
                  <a:cubicBezTo>
                    <a:pt x="95" y="304"/>
                    <a:pt x="91" y="270"/>
                    <a:pt x="103" y="240"/>
                  </a:cubicBezTo>
                  <a:cubicBezTo>
                    <a:pt x="108" y="227"/>
                    <a:pt x="137" y="230"/>
                    <a:pt x="139" y="216"/>
                  </a:cubicBezTo>
                  <a:cubicBezTo>
                    <a:pt x="150" y="145"/>
                    <a:pt x="139" y="72"/>
                    <a:pt x="139" y="0"/>
                  </a:cubicBezTo>
                </a:path>
              </a:pathLst>
            </a:custGeom>
            <a:noFill/>
            <a:ln w="317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12321" name="Freeform 31"/>
            <p:cNvSpPr>
              <a:spLocks/>
            </p:cNvSpPr>
            <p:nvPr/>
          </p:nvSpPr>
          <p:spPr bwMode="auto">
            <a:xfrm>
              <a:off x="1584" y="1799"/>
              <a:ext cx="75" cy="511"/>
            </a:xfrm>
            <a:custGeom>
              <a:avLst/>
              <a:gdLst>
                <a:gd name="T0" fmla="*/ 55 w 211"/>
                <a:gd name="T1" fmla="*/ 511 h 1428"/>
                <a:gd name="T2" fmla="*/ 51 w 211"/>
                <a:gd name="T3" fmla="*/ 472 h 1428"/>
                <a:gd name="T4" fmla="*/ 13 w 211"/>
                <a:gd name="T5" fmla="*/ 408 h 1428"/>
                <a:gd name="T6" fmla="*/ 38 w 211"/>
                <a:gd name="T7" fmla="*/ 301 h 1428"/>
                <a:gd name="T8" fmla="*/ 43 w 211"/>
                <a:gd name="T9" fmla="*/ 288 h 1428"/>
                <a:gd name="T10" fmla="*/ 51 w 211"/>
                <a:gd name="T11" fmla="*/ 275 h 1428"/>
                <a:gd name="T12" fmla="*/ 26 w 211"/>
                <a:gd name="T13" fmla="*/ 219 h 1428"/>
                <a:gd name="T14" fmla="*/ 0 w 211"/>
                <a:gd name="T15" fmla="*/ 185 h 1428"/>
                <a:gd name="T16" fmla="*/ 21 w 211"/>
                <a:gd name="T17" fmla="*/ 112 h 1428"/>
                <a:gd name="T18" fmla="*/ 26 w 211"/>
                <a:gd name="T19" fmla="*/ 99 h 1428"/>
                <a:gd name="T20" fmla="*/ 38 w 211"/>
                <a:gd name="T21" fmla="*/ 94 h 1428"/>
                <a:gd name="T22" fmla="*/ 64 w 211"/>
                <a:gd name="T23" fmla="*/ 77 h 1428"/>
                <a:gd name="T24" fmla="*/ 60 w 211"/>
                <a:gd name="T25" fmla="*/ 39 h 1428"/>
                <a:gd name="T26" fmla="*/ 34 w 211"/>
                <a:gd name="T27" fmla="*/ 21 h 1428"/>
                <a:gd name="T28" fmla="*/ 30 w 211"/>
                <a:gd name="T29" fmla="*/ 0 h 14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1" h="1428">
                  <a:moveTo>
                    <a:pt x="156" y="1428"/>
                  </a:moveTo>
                  <a:cubicBezTo>
                    <a:pt x="152" y="1392"/>
                    <a:pt x="155" y="1354"/>
                    <a:pt x="144" y="1320"/>
                  </a:cubicBezTo>
                  <a:cubicBezTo>
                    <a:pt x="122" y="1254"/>
                    <a:pt x="59" y="1208"/>
                    <a:pt x="36" y="1140"/>
                  </a:cubicBezTo>
                  <a:cubicBezTo>
                    <a:pt x="44" y="1018"/>
                    <a:pt x="24" y="924"/>
                    <a:pt x="108" y="840"/>
                  </a:cubicBezTo>
                  <a:cubicBezTo>
                    <a:pt x="112" y="828"/>
                    <a:pt x="114" y="815"/>
                    <a:pt x="120" y="804"/>
                  </a:cubicBezTo>
                  <a:cubicBezTo>
                    <a:pt x="126" y="791"/>
                    <a:pt x="143" y="782"/>
                    <a:pt x="144" y="768"/>
                  </a:cubicBezTo>
                  <a:cubicBezTo>
                    <a:pt x="151" y="687"/>
                    <a:pt x="131" y="651"/>
                    <a:pt x="72" y="612"/>
                  </a:cubicBezTo>
                  <a:cubicBezTo>
                    <a:pt x="42" y="567"/>
                    <a:pt x="17" y="566"/>
                    <a:pt x="0" y="516"/>
                  </a:cubicBezTo>
                  <a:cubicBezTo>
                    <a:pt x="14" y="419"/>
                    <a:pt x="19" y="394"/>
                    <a:pt x="60" y="312"/>
                  </a:cubicBezTo>
                  <a:cubicBezTo>
                    <a:pt x="66" y="301"/>
                    <a:pt x="63" y="285"/>
                    <a:pt x="72" y="276"/>
                  </a:cubicBezTo>
                  <a:cubicBezTo>
                    <a:pt x="81" y="267"/>
                    <a:pt x="97" y="270"/>
                    <a:pt x="108" y="264"/>
                  </a:cubicBezTo>
                  <a:cubicBezTo>
                    <a:pt x="133" y="250"/>
                    <a:pt x="180" y="216"/>
                    <a:pt x="180" y="216"/>
                  </a:cubicBezTo>
                  <a:cubicBezTo>
                    <a:pt x="207" y="175"/>
                    <a:pt x="211" y="146"/>
                    <a:pt x="168" y="108"/>
                  </a:cubicBezTo>
                  <a:cubicBezTo>
                    <a:pt x="146" y="89"/>
                    <a:pt x="96" y="60"/>
                    <a:pt x="96" y="60"/>
                  </a:cubicBezTo>
                  <a:cubicBezTo>
                    <a:pt x="81" y="16"/>
                    <a:pt x="84" y="37"/>
                    <a:pt x="84" y="0"/>
                  </a:cubicBezTo>
                </a:path>
              </a:pathLst>
            </a:custGeom>
            <a:noFill/>
            <a:ln w="317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12322" name="Line 32"/>
            <p:cNvSpPr>
              <a:spLocks noChangeShapeType="1"/>
            </p:cNvSpPr>
            <p:nvPr/>
          </p:nvSpPr>
          <p:spPr bwMode="auto">
            <a:xfrm flipH="1">
              <a:off x="1668" y="1479"/>
              <a:ext cx="940" cy="383"/>
            </a:xfrm>
            <a:prstGeom prst="line">
              <a:avLst/>
            </a:prstGeom>
            <a:noFill/>
            <a:ln w="952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2323" name="Text Box 33"/>
            <p:cNvSpPr txBox="1">
              <a:spLocks noChangeArrowheads="1"/>
            </p:cNvSpPr>
            <p:nvPr/>
          </p:nvSpPr>
          <p:spPr bwMode="auto">
            <a:xfrm>
              <a:off x="2608" y="1282"/>
              <a:ext cx="558" cy="320"/>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a:t>Cracks and tears</a:t>
              </a:r>
              <a:endParaRPr lang="ru-RU" sz="1400"/>
            </a:p>
          </p:txBody>
        </p:sp>
        <p:sp>
          <p:nvSpPr>
            <p:cNvPr id="12324" name="Rectangle 40"/>
            <p:cNvSpPr>
              <a:spLocks noChangeArrowheads="1"/>
            </p:cNvSpPr>
            <p:nvPr/>
          </p:nvSpPr>
          <p:spPr bwMode="auto">
            <a:xfrm>
              <a:off x="3683" y="2699"/>
              <a:ext cx="1464" cy="258"/>
            </a:xfrm>
            <a:prstGeom prst="rect">
              <a:avLst/>
            </a:prstGeom>
            <a:pattFill prst="dashVert">
              <a:fgClr>
                <a:srgbClr val="000000"/>
              </a:fgClr>
              <a:bgClr>
                <a:srgbClr val="FFFFFF"/>
              </a:bgClr>
            </a:pattFill>
            <a:ln w="9525">
              <a:solidFill>
                <a:srgbClr val="000000"/>
              </a:solidFill>
              <a:miter lim="800000"/>
              <a:headEnd/>
              <a:tailEnd/>
            </a:ln>
          </p:spPr>
          <p:txBody>
            <a:bodyPr/>
            <a:lstStyle/>
            <a:p>
              <a:endParaRPr lang="de-DE"/>
            </a:p>
          </p:txBody>
        </p:sp>
        <p:sp>
          <p:nvSpPr>
            <p:cNvPr id="12325" name="Rectangle 41" descr="10%"/>
            <p:cNvSpPr>
              <a:spLocks noChangeArrowheads="1"/>
            </p:cNvSpPr>
            <p:nvPr/>
          </p:nvSpPr>
          <p:spPr bwMode="auto">
            <a:xfrm>
              <a:off x="3683" y="2313"/>
              <a:ext cx="1464" cy="386"/>
            </a:xfrm>
            <a:prstGeom prst="rect">
              <a:avLst/>
            </a:prstGeom>
            <a:pattFill prst="pct10">
              <a:fgClr>
                <a:srgbClr val="000000"/>
              </a:fgClr>
              <a:bgClr>
                <a:srgbClr val="FFFFFF"/>
              </a:bgClr>
            </a:pattFill>
            <a:ln w="9525">
              <a:solidFill>
                <a:srgbClr val="000000"/>
              </a:solidFill>
              <a:miter lim="800000"/>
              <a:headEnd/>
              <a:tailEnd/>
            </a:ln>
          </p:spPr>
          <p:txBody>
            <a:bodyPr/>
            <a:lstStyle/>
            <a:p>
              <a:endParaRPr lang="de-DE"/>
            </a:p>
          </p:txBody>
        </p:sp>
        <p:sp>
          <p:nvSpPr>
            <p:cNvPr id="12326" name="Rectangle 42" descr="Светлый диагональный 2"/>
            <p:cNvSpPr>
              <a:spLocks noChangeArrowheads="1"/>
            </p:cNvSpPr>
            <p:nvPr/>
          </p:nvSpPr>
          <p:spPr bwMode="auto">
            <a:xfrm>
              <a:off x="3683" y="1798"/>
              <a:ext cx="1464" cy="515"/>
            </a:xfrm>
            <a:prstGeom prst="rect">
              <a:avLst/>
            </a:prstGeom>
            <a:pattFill prst="ltUpDiag">
              <a:fgClr>
                <a:srgbClr val="808080"/>
              </a:fgClr>
              <a:bgClr>
                <a:srgbClr val="FFFFFF"/>
              </a:bgClr>
            </a:pattFill>
            <a:ln w="9525">
              <a:solidFill>
                <a:srgbClr val="000000"/>
              </a:solidFill>
              <a:miter lim="800000"/>
              <a:headEnd/>
              <a:tailEnd/>
            </a:ln>
          </p:spPr>
          <p:txBody>
            <a:bodyPr/>
            <a:lstStyle/>
            <a:p>
              <a:endParaRPr lang="de-DE"/>
            </a:p>
          </p:txBody>
        </p:sp>
        <p:sp>
          <p:nvSpPr>
            <p:cNvPr id="12327" name="Rectangle 44"/>
            <p:cNvSpPr>
              <a:spLocks noChangeArrowheads="1"/>
            </p:cNvSpPr>
            <p:nvPr/>
          </p:nvSpPr>
          <p:spPr bwMode="auto">
            <a:xfrm>
              <a:off x="3429" y="1155"/>
              <a:ext cx="1972" cy="193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12328" name="Rectangle 45"/>
            <p:cNvSpPr>
              <a:spLocks noChangeArrowheads="1"/>
            </p:cNvSpPr>
            <p:nvPr/>
          </p:nvSpPr>
          <p:spPr bwMode="auto">
            <a:xfrm>
              <a:off x="3683" y="1155"/>
              <a:ext cx="1464" cy="128"/>
            </a:xfrm>
            <a:prstGeom prst="rect">
              <a:avLst/>
            </a:prstGeom>
            <a:solidFill>
              <a:srgbClr val="FFFFFF"/>
            </a:solidFill>
            <a:ln w="9525">
              <a:solidFill>
                <a:srgbClr val="000000"/>
              </a:solidFill>
              <a:miter lim="800000"/>
              <a:headEnd/>
              <a:tailEnd/>
            </a:ln>
          </p:spPr>
          <p:txBody>
            <a:bodyPr/>
            <a:lstStyle/>
            <a:p>
              <a:endParaRPr lang="de-DE"/>
            </a:p>
          </p:txBody>
        </p:sp>
        <p:sp>
          <p:nvSpPr>
            <p:cNvPr id="12329" name="Rectangle 46"/>
            <p:cNvSpPr>
              <a:spLocks noChangeArrowheads="1"/>
            </p:cNvSpPr>
            <p:nvPr/>
          </p:nvSpPr>
          <p:spPr bwMode="auto">
            <a:xfrm>
              <a:off x="3683" y="1033"/>
              <a:ext cx="1464" cy="1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2330" name="Line 47"/>
            <p:cNvSpPr>
              <a:spLocks noChangeShapeType="1"/>
            </p:cNvSpPr>
            <p:nvPr/>
          </p:nvSpPr>
          <p:spPr bwMode="auto">
            <a:xfrm>
              <a:off x="3683" y="2570"/>
              <a:ext cx="1464" cy="0"/>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2331" name="Text Box 50"/>
            <p:cNvSpPr txBox="1">
              <a:spLocks noChangeArrowheads="1"/>
            </p:cNvSpPr>
            <p:nvPr/>
          </p:nvSpPr>
          <p:spPr bwMode="auto">
            <a:xfrm>
              <a:off x="4701" y="1434"/>
              <a:ext cx="318" cy="171"/>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200"/>
                <a:t>Melt</a:t>
              </a:r>
              <a:endParaRPr lang="ru-RU"/>
            </a:p>
          </p:txBody>
        </p:sp>
        <p:sp>
          <p:nvSpPr>
            <p:cNvPr id="12332" name="Text Box 51"/>
            <p:cNvSpPr txBox="1">
              <a:spLocks noChangeArrowheads="1"/>
            </p:cNvSpPr>
            <p:nvPr/>
          </p:nvSpPr>
          <p:spPr bwMode="auto">
            <a:xfrm>
              <a:off x="4701" y="1888"/>
              <a:ext cx="378" cy="168"/>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200"/>
                <a:t>Crust</a:t>
              </a:r>
              <a:endParaRPr lang="ru-RU"/>
            </a:p>
          </p:txBody>
        </p:sp>
        <p:sp>
          <p:nvSpPr>
            <p:cNvPr id="12333" name="Text Box 52"/>
            <p:cNvSpPr txBox="1">
              <a:spLocks noChangeArrowheads="1"/>
            </p:cNvSpPr>
            <p:nvPr/>
          </p:nvSpPr>
          <p:spPr bwMode="auto">
            <a:xfrm>
              <a:off x="4701" y="2513"/>
              <a:ext cx="378" cy="146"/>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200"/>
                <a:t>FeO</a:t>
              </a:r>
              <a:endParaRPr lang="ru-RU"/>
            </a:p>
          </p:txBody>
        </p:sp>
        <p:sp>
          <p:nvSpPr>
            <p:cNvPr id="12334" name="Freeform 62"/>
            <p:cNvSpPr>
              <a:spLocks/>
            </p:cNvSpPr>
            <p:nvPr/>
          </p:nvSpPr>
          <p:spPr bwMode="auto">
            <a:xfrm>
              <a:off x="3855" y="1813"/>
              <a:ext cx="106" cy="498"/>
            </a:xfrm>
            <a:custGeom>
              <a:avLst/>
              <a:gdLst>
                <a:gd name="T0" fmla="*/ 71 w 301"/>
                <a:gd name="T1" fmla="*/ 498 h 1392"/>
                <a:gd name="T2" fmla="*/ 62 w 301"/>
                <a:gd name="T3" fmla="*/ 464 h 1392"/>
                <a:gd name="T4" fmla="*/ 37 w 301"/>
                <a:gd name="T5" fmla="*/ 425 h 1392"/>
                <a:gd name="T6" fmla="*/ 20 w 301"/>
                <a:gd name="T7" fmla="*/ 404 h 1392"/>
                <a:gd name="T8" fmla="*/ 12 w 301"/>
                <a:gd name="T9" fmla="*/ 391 h 1392"/>
                <a:gd name="T10" fmla="*/ 3 w 301"/>
                <a:gd name="T11" fmla="*/ 365 h 1392"/>
                <a:gd name="T12" fmla="*/ 33 w 301"/>
                <a:gd name="T13" fmla="*/ 275 h 1392"/>
                <a:gd name="T14" fmla="*/ 83 w 301"/>
                <a:gd name="T15" fmla="*/ 232 h 1392"/>
                <a:gd name="T16" fmla="*/ 75 w 301"/>
                <a:gd name="T17" fmla="*/ 133 h 1392"/>
                <a:gd name="T18" fmla="*/ 67 w 301"/>
                <a:gd name="T19" fmla="*/ 120 h 1392"/>
                <a:gd name="T20" fmla="*/ 54 w 301"/>
                <a:gd name="T21" fmla="*/ 112 h 1392"/>
                <a:gd name="T22" fmla="*/ 24 w 301"/>
                <a:gd name="T23" fmla="*/ 60 h 1392"/>
                <a:gd name="T24" fmla="*/ 33 w 301"/>
                <a:gd name="T25" fmla="*/ 0 h 13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1" h="1392">
                  <a:moveTo>
                    <a:pt x="201" y="1392"/>
                  </a:moveTo>
                  <a:cubicBezTo>
                    <a:pt x="198" y="1375"/>
                    <a:pt x="189" y="1317"/>
                    <a:pt x="177" y="1296"/>
                  </a:cubicBezTo>
                  <a:cubicBezTo>
                    <a:pt x="156" y="1258"/>
                    <a:pt x="119" y="1229"/>
                    <a:pt x="105" y="1188"/>
                  </a:cubicBezTo>
                  <a:cubicBezTo>
                    <a:pt x="88" y="1138"/>
                    <a:pt x="104" y="1159"/>
                    <a:pt x="57" y="1128"/>
                  </a:cubicBezTo>
                  <a:cubicBezTo>
                    <a:pt x="49" y="1116"/>
                    <a:pt x="39" y="1105"/>
                    <a:pt x="33" y="1092"/>
                  </a:cubicBezTo>
                  <a:cubicBezTo>
                    <a:pt x="23" y="1069"/>
                    <a:pt x="9" y="1020"/>
                    <a:pt x="9" y="1020"/>
                  </a:cubicBezTo>
                  <a:cubicBezTo>
                    <a:pt x="14" y="945"/>
                    <a:pt x="0" y="799"/>
                    <a:pt x="93" y="768"/>
                  </a:cubicBezTo>
                  <a:cubicBezTo>
                    <a:pt x="136" y="725"/>
                    <a:pt x="186" y="682"/>
                    <a:pt x="237" y="648"/>
                  </a:cubicBezTo>
                  <a:cubicBezTo>
                    <a:pt x="293" y="565"/>
                    <a:pt x="301" y="431"/>
                    <a:pt x="213" y="372"/>
                  </a:cubicBezTo>
                  <a:cubicBezTo>
                    <a:pt x="205" y="360"/>
                    <a:pt x="199" y="346"/>
                    <a:pt x="189" y="336"/>
                  </a:cubicBezTo>
                  <a:cubicBezTo>
                    <a:pt x="179" y="326"/>
                    <a:pt x="162" y="323"/>
                    <a:pt x="153" y="312"/>
                  </a:cubicBezTo>
                  <a:cubicBezTo>
                    <a:pt x="111" y="264"/>
                    <a:pt x="103" y="218"/>
                    <a:pt x="69" y="168"/>
                  </a:cubicBezTo>
                  <a:cubicBezTo>
                    <a:pt x="82" y="15"/>
                    <a:pt x="59" y="67"/>
                    <a:pt x="93" y="0"/>
                  </a:cubicBezTo>
                </a:path>
              </a:pathLst>
            </a:custGeom>
            <a:noFill/>
            <a:ln w="317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12335" name="Freeform 63"/>
            <p:cNvSpPr>
              <a:spLocks/>
            </p:cNvSpPr>
            <p:nvPr/>
          </p:nvSpPr>
          <p:spPr bwMode="auto">
            <a:xfrm>
              <a:off x="4200" y="1804"/>
              <a:ext cx="119" cy="498"/>
            </a:xfrm>
            <a:custGeom>
              <a:avLst/>
              <a:gdLst>
                <a:gd name="T0" fmla="*/ 36 w 337"/>
                <a:gd name="T1" fmla="*/ 498 h 1392"/>
                <a:gd name="T2" fmla="*/ 2 w 337"/>
                <a:gd name="T3" fmla="*/ 434 h 1392"/>
                <a:gd name="T4" fmla="*/ 45 w 337"/>
                <a:gd name="T5" fmla="*/ 339 h 1392"/>
                <a:gd name="T6" fmla="*/ 58 w 337"/>
                <a:gd name="T7" fmla="*/ 288 h 1392"/>
                <a:gd name="T8" fmla="*/ 70 w 337"/>
                <a:gd name="T9" fmla="*/ 279 h 1392"/>
                <a:gd name="T10" fmla="*/ 83 w 337"/>
                <a:gd name="T11" fmla="*/ 266 h 1392"/>
                <a:gd name="T12" fmla="*/ 108 w 337"/>
                <a:gd name="T13" fmla="*/ 258 h 1392"/>
                <a:gd name="T14" fmla="*/ 79 w 337"/>
                <a:gd name="T15" fmla="*/ 180 h 1392"/>
                <a:gd name="T16" fmla="*/ 70 w 337"/>
                <a:gd name="T17" fmla="*/ 167 h 1392"/>
                <a:gd name="T18" fmla="*/ 58 w 337"/>
                <a:gd name="T19" fmla="*/ 159 h 1392"/>
                <a:gd name="T20" fmla="*/ 41 w 337"/>
                <a:gd name="T21" fmla="*/ 133 h 1392"/>
                <a:gd name="T22" fmla="*/ 32 w 337"/>
                <a:gd name="T23" fmla="*/ 120 h 1392"/>
                <a:gd name="T24" fmla="*/ 36 w 337"/>
                <a:gd name="T25" fmla="*/ 86 h 1392"/>
                <a:gd name="T26" fmla="*/ 49 w 337"/>
                <a:gd name="T27" fmla="*/ 77 h 1392"/>
                <a:gd name="T28" fmla="*/ 49 w 337"/>
                <a:gd name="T29" fmla="*/ 0 h 139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37" h="1392">
                  <a:moveTo>
                    <a:pt x="103" y="1392"/>
                  </a:moveTo>
                  <a:cubicBezTo>
                    <a:pt x="81" y="1325"/>
                    <a:pt x="29" y="1278"/>
                    <a:pt x="7" y="1212"/>
                  </a:cubicBezTo>
                  <a:cubicBezTo>
                    <a:pt x="16" y="1089"/>
                    <a:pt x="0" y="990"/>
                    <a:pt x="127" y="948"/>
                  </a:cubicBezTo>
                  <a:cubicBezTo>
                    <a:pt x="134" y="888"/>
                    <a:pt x="122" y="845"/>
                    <a:pt x="163" y="804"/>
                  </a:cubicBezTo>
                  <a:cubicBezTo>
                    <a:pt x="173" y="794"/>
                    <a:pt x="188" y="789"/>
                    <a:pt x="199" y="780"/>
                  </a:cubicBezTo>
                  <a:cubicBezTo>
                    <a:pt x="212" y="769"/>
                    <a:pt x="220" y="752"/>
                    <a:pt x="235" y="744"/>
                  </a:cubicBezTo>
                  <a:cubicBezTo>
                    <a:pt x="257" y="732"/>
                    <a:pt x="307" y="720"/>
                    <a:pt x="307" y="720"/>
                  </a:cubicBezTo>
                  <a:cubicBezTo>
                    <a:pt x="337" y="630"/>
                    <a:pt x="297" y="553"/>
                    <a:pt x="223" y="504"/>
                  </a:cubicBezTo>
                  <a:cubicBezTo>
                    <a:pt x="215" y="492"/>
                    <a:pt x="209" y="478"/>
                    <a:pt x="199" y="468"/>
                  </a:cubicBezTo>
                  <a:cubicBezTo>
                    <a:pt x="189" y="458"/>
                    <a:pt x="172" y="455"/>
                    <a:pt x="163" y="444"/>
                  </a:cubicBezTo>
                  <a:cubicBezTo>
                    <a:pt x="144" y="422"/>
                    <a:pt x="131" y="396"/>
                    <a:pt x="115" y="372"/>
                  </a:cubicBezTo>
                  <a:cubicBezTo>
                    <a:pt x="107" y="360"/>
                    <a:pt x="91" y="336"/>
                    <a:pt x="91" y="336"/>
                  </a:cubicBezTo>
                  <a:cubicBezTo>
                    <a:pt x="95" y="304"/>
                    <a:pt x="91" y="270"/>
                    <a:pt x="103" y="240"/>
                  </a:cubicBezTo>
                  <a:cubicBezTo>
                    <a:pt x="108" y="227"/>
                    <a:pt x="137" y="230"/>
                    <a:pt x="139" y="216"/>
                  </a:cubicBezTo>
                  <a:cubicBezTo>
                    <a:pt x="150" y="145"/>
                    <a:pt x="139" y="72"/>
                    <a:pt x="139" y="0"/>
                  </a:cubicBezTo>
                </a:path>
              </a:pathLst>
            </a:custGeom>
            <a:noFill/>
            <a:ln w="317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12336" name="Freeform 64"/>
            <p:cNvSpPr>
              <a:spLocks/>
            </p:cNvSpPr>
            <p:nvPr/>
          </p:nvSpPr>
          <p:spPr bwMode="auto">
            <a:xfrm>
              <a:off x="4554" y="1800"/>
              <a:ext cx="75" cy="511"/>
            </a:xfrm>
            <a:custGeom>
              <a:avLst/>
              <a:gdLst>
                <a:gd name="T0" fmla="*/ 55 w 211"/>
                <a:gd name="T1" fmla="*/ 511 h 1428"/>
                <a:gd name="T2" fmla="*/ 51 w 211"/>
                <a:gd name="T3" fmla="*/ 472 h 1428"/>
                <a:gd name="T4" fmla="*/ 13 w 211"/>
                <a:gd name="T5" fmla="*/ 408 h 1428"/>
                <a:gd name="T6" fmla="*/ 38 w 211"/>
                <a:gd name="T7" fmla="*/ 301 h 1428"/>
                <a:gd name="T8" fmla="*/ 43 w 211"/>
                <a:gd name="T9" fmla="*/ 288 h 1428"/>
                <a:gd name="T10" fmla="*/ 51 w 211"/>
                <a:gd name="T11" fmla="*/ 275 h 1428"/>
                <a:gd name="T12" fmla="*/ 26 w 211"/>
                <a:gd name="T13" fmla="*/ 219 h 1428"/>
                <a:gd name="T14" fmla="*/ 0 w 211"/>
                <a:gd name="T15" fmla="*/ 185 h 1428"/>
                <a:gd name="T16" fmla="*/ 21 w 211"/>
                <a:gd name="T17" fmla="*/ 112 h 1428"/>
                <a:gd name="T18" fmla="*/ 26 w 211"/>
                <a:gd name="T19" fmla="*/ 99 h 1428"/>
                <a:gd name="T20" fmla="*/ 38 w 211"/>
                <a:gd name="T21" fmla="*/ 94 h 1428"/>
                <a:gd name="T22" fmla="*/ 64 w 211"/>
                <a:gd name="T23" fmla="*/ 77 h 1428"/>
                <a:gd name="T24" fmla="*/ 60 w 211"/>
                <a:gd name="T25" fmla="*/ 39 h 1428"/>
                <a:gd name="T26" fmla="*/ 34 w 211"/>
                <a:gd name="T27" fmla="*/ 21 h 1428"/>
                <a:gd name="T28" fmla="*/ 30 w 211"/>
                <a:gd name="T29" fmla="*/ 0 h 14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1" h="1428">
                  <a:moveTo>
                    <a:pt x="156" y="1428"/>
                  </a:moveTo>
                  <a:cubicBezTo>
                    <a:pt x="152" y="1392"/>
                    <a:pt x="155" y="1354"/>
                    <a:pt x="144" y="1320"/>
                  </a:cubicBezTo>
                  <a:cubicBezTo>
                    <a:pt x="122" y="1254"/>
                    <a:pt x="59" y="1208"/>
                    <a:pt x="36" y="1140"/>
                  </a:cubicBezTo>
                  <a:cubicBezTo>
                    <a:pt x="44" y="1018"/>
                    <a:pt x="24" y="924"/>
                    <a:pt x="108" y="840"/>
                  </a:cubicBezTo>
                  <a:cubicBezTo>
                    <a:pt x="112" y="828"/>
                    <a:pt x="114" y="815"/>
                    <a:pt x="120" y="804"/>
                  </a:cubicBezTo>
                  <a:cubicBezTo>
                    <a:pt x="126" y="791"/>
                    <a:pt x="143" y="782"/>
                    <a:pt x="144" y="768"/>
                  </a:cubicBezTo>
                  <a:cubicBezTo>
                    <a:pt x="151" y="687"/>
                    <a:pt x="131" y="651"/>
                    <a:pt x="72" y="612"/>
                  </a:cubicBezTo>
                  <a:cubicBezTo>
                    <a:pt x="42" y="567"/>
                    <a:pt x="17" y="566"/>
                    <a:pt x="0" y="516"/>
                  </a:cubicBezTo>
                  <a:cubicBezTo>
                    <a:pt x="14" y="419"/>
                    <a:pt x="19" y="394"/>
                    <a:pt x="60" y="312"/>
                  </a:cubicBezTo>
                  <a:cubicBezTo>
                    <a:pt x="66" y="301"/>
                    <a:pt x="63" y="285"/>
                    <a:pt x="72" y="276"/>
                  </a:cubicBezTo>
                  <a:cubicBezTo>
                    <a:pt x="81" y="267"/>
                    <a:pt x="97" y="270"/>
                    <a:pt x="108" y="264"/>
                  </a:cubicBezTo>
                  <a:cubicBezTo>
                    <a:pt x="133" y="250"/>
                    <a:pt x="180" y="216"/>
                    <a:pt x="180" y="216"/>
                  </a:cubicBezTo>
                  <a:cubicBezTo>
                    <a:pt x="207" y="175"/>
                    <a:pt x="211" y="146"/>
                    <a:pt x="168" y="108"/>
                  </a:cubicBezTo>
                  <a:cubicBezTo>
                    <a:pt x="146" y="89"/>
                    <a:pt x="96" y="60"/>
                    <a:pt x="96" y="60"/>
                  </a:cubicBezTo>
                  <a:cubicBezTo>
                    <a:pt x="81" y="16"/>
                    <a:pt x="84" y="37"/>
                    <a:pt x="84" y="0"/>
                  </a:cubicBezTo>
                </a:path>
              </a:pathLst>
            </a:custGeom>
            <a:noFill/>
            <a:ln w="317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12337" name="Rectangle 70" descr="Зигзаг"/>
            <p:cNvSpPr>
              <a:spLocks noChangeArrowheads="1"/>
            </p:cNvSpPr>
            <p:nvPr/>
          </p:nvSpPr>
          <p:spPr bwMode="auto">
            <a:xfrm>
              <a:off x="3684" y="2160"/>
              <a:ext cx="1464" cy="318"/>
            </a:xfrm>
            <a:prstGeom prst="rect">
              <a:avLst/>
            </a:prstGeom>
            <a:pattFill prst="zigZag">
              <a:fgClr>
                <a:srgbClr val="000000"/>
              </a:fgClr>
              <a:bgClr>
                <a:srgbClr val="FFFFFF"/>
              </a:bgClr>
            </a:pattFill>
            <a:ln w="9525">
              <a:solidFill>
                <a:srgbClr val="000000"/>
              </a:solidFill>
              <a:miter lim="800000"/>
              <a:headEnd/>
              <a:tailEnd/>
            </a:ln>
          </p:spPr>
          <p:txBody>
            <a:bodyPr/>
            <a:lstStyle/>
            <a:p>
              <a:endParaRPr lang="de-DE"/>
            </a:p>
          </p:txBody>
        </p:sp>
        <p:sp>
          <p:nvSpPr>
            <p:cNvPr id="12338" name="Text Box 72"/>
            <p:cNvSpPr txBox="1">
              <a:spLocks noChangeArrowheads="1"/>
            </p:cNvSpPr>
            <p:nvPr/>
          </p:nvSpPr>
          <p:spPr bwMode="auto">
            <a:xfrm>
              <a:off x="4649" y="2251"/>
              <a:ext cx="499" cy="181"/>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200"/>
                <a:t>Eutectics</a:t>
              </a:r>
              <a:endParaRPr lang="ru-RU"/>
            </a:p>
          </p:txBody>
        </p:sp>
        <p:sp>
          <p:nvSpPr>
            <p:cNvPr id="12339" name="AutoShape 75"/>
            <p:cNvSpPr>
              <a:spLocks noChangeArrowheads="1"/>
            </p:cNvSpPr>
            <p:nvPr/>
          </p:nvSpPr>
          <p:spPr bwMode="auto">
            <a:xfrm rot="203568" flipV="1">
              <a:off x="3742" y="2115"/>
              <a:ext cx="137" cy="272"/>
            </a:xfrm>
            <a:custGeom>
              <a:avLst/>
              <a:gdLst>
                <a:gd name="T0" fmla="*/ 68 w 21600"/>
                <a:gd name="T1" fmla="*/ 0 h 21600"/>
                <a:gd name="T2" fmla="*/ 17 w 21600"/>
                <a:gd name="T3" fmla="*/ 136 h 21600"/>
                <a:gd name="T4" fmla="*/ 68 w 21600"/>
                <a:gd name="T5" fmla="*/ 68 h 21600"/>
                <a:gd name="T6" fmla="*/ 154 w 21600"/>
                <a:gd name="T7" fmla="*/ 136 h 21600"/>
                <a:gd name="T8" fmla="*/ 120 w 21600"/>
                <a:gd name="T9" fmla="*/ 204 h 21600"/>
                <a:gd name="T10" fmla="*/ 86 w 21600"/>
                <a:gd name="T11" fmla="*/ 136 h 21600"/>
                <a:gd name="T12" fmla="*/ 0 60000 65536"/>
                <a:gd name="T13" fmla="*/ 0 60000 65536"/>
                <a:gd name="T14" fmla="*/ 0 60000 65536"/>
                <a:gd name="T15" fmla="*/ 0 60000 65536"/>
                <a:gd name="T16" fmla="*/ 0 60000 65536"/>
                <a:gd name="T17" fmla="*/ 0 60000 65536"/>
                <a:gd name="T18" fmla="*/ 3153 w 21600"/>
                <a:gd name="T19" fmla="*/ 3176 h 21600"/>
                <a:gd name="T20" fmla="*/ 18447 w 21600"/>
                <a:gd name="T21" fmla="*/ 18424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40" name="AutoShape 76"/>
            <p:cNvSpPr>
              <a:spLocks noChangeArrowheads="1"/>
            </p:cNvSpPr>
            <p:nvPr/>
          </p:nvSpPr>
          <p:spPr bwMode="auto">
            <a:xfrm rot="203568" flipV="1">
              <a:off x="4105" y="2115"/>
              <a:ext cx="137" cy="272"/>
            </a:xfrm>
            <a:custGeom>
              <a:avLst/>
              <a:gdLst>
                <a:gd name="T0" fmla="*/ 68 w 21600"/>
                <a:gd name="T1" fmla="*/ 0 h 21600"/>
                <a:gd name="T2" fmla="*/ 17 w 21600"/>
                <a:gd name="T3" fmla="*/ 136 h 21600"/>
                <a:gd name="T4" fmla="*/ 68 w 21600"/>
                <a:gd name="T5" fmla="*/ 68 h 21600"/>
                <a:gd name="T6" fmla="*/ 154 w 21600"/>
                <a:gd name="T7" fmla="*/ 136 h 21600"/>
                <a:gd name="T8" fmla="*/ 120 w 21600"/>
                <a:gd name="T9" fmla="*/ 204 h 21600"/>
                <a:gd name="T10" fmla="*/ 86 w 21600"/>
                <a:gd name="T11" fmla="*/ 136 h 21600"/>
                <a:gd name="T12" fmla="*/ 0 60000 65536"/>
                <a:gd name="T13" fmla="*/ 0 60000 65536"/>
                <a:gd name="T14" fmla="*/ 0 60000 65536"/>
                <a:gd name="T15" fmla="*/ 0 60000 65536"/>
                <a:gd name="T16" fmla="*/ 0 60000 65536"/>
                <a:gd name="T17" fmla="*/ 0 60000 65536"/>
                <a:gd name="T18" fmla="*/ 3153 w 21600"/>
                <a:gd name="T19" fmla="*/ 3176 h 21600"/>
                <a:gd name="T20" fmla="*/ 18447 w 21600"/>
                <a:gd name="T21" fmla="*/ 18424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41" name="AutoShape 77"/>
            <p:cNvSpPr>
              <a:spLocks noChangeArrowheads="1"/>
            </p:cNvSpPr>
            <p:nvPr/>
          </p:nvSpPr>
          <p:spPr bwMode="auto">
            <a:xfrm rot="203568" flipV="1">
              <a:off x="4422" y="2115"/>
              <a:ext cx="137" cy="272"/>
            </a:xfrm>
            <a:custGeom>
              <a:avLst/>
              <a:gdLst>
                <a:gd name="T0" fmla="*/ 68 w 21600"/>
                <a:gd name="T1" fmla="*/ 0 h 21600"/>
                <a:gd name="T2" fmla="*/ 17 w 21600"/>
                <a:gd name="T3" fmla="*/ 136 h 21600"/>
                <a:gd name="T4" fmla="*/ 68 w 21600"/>
                <a:gd name="T5" fmla="*/ 68 h 21600"/>
                <a:gd name="T6" fmla="*/ 154 w 21600"/>
                <a:gd name="T7" fmla="*/ 136 h 21600"/>
                <a:gd name="T8" fmla="*/ 120 w 21600"/>
                <a:gd name="T9" fmla="*/ 204 h 21600"/>
                <a:gd name="T10" fmla="*/ 86 w 21600"/>
                <a:gd name="T11" fmla="*/ 136 h 21600"/>
                <a:gd name="T12" fmla="*/ 0 60000 65536"/>
                <a:gd name="T13" fmla="*/ 0 60000 65536"/>
                <a:gd name="T14" fmla="*/ 0 60000 65536"/>
                <a:gd name="T15" fmla="*/ 0 60000 65536"/>
                <a:gd name="T16" fmla="*/ 0 60000 65536"/>
                <a:gd name="T17" fmla="*/ 0 60000 65536"/>
                <a:gd name="T18" fmla="*/ 3153 w 21600"/>
                <a:gd name="T19" fmla="*/ 3176 h 21600"/>
                <a:gd name="T20" fmla="*/ 18447 w 21600"/>
                <a:gd name="T21" fmla="*/ 18424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42" name="AutoShape 78"/>
            <p:cNvSpPr>
              <a:spLocks noChangeArrowheads="1"/>
            </p:cNvSpPr>
            <p:nvPr/>
          </p:nvSpPr>
          <p:spPr bwMode="auto">
            <a:xfrm rot="203568">
              <a:off x="750" y="1570"/>
              <a:ext cx="182" cy="272"/>
            </a:xfrm>
            <a:custGeom>
              <a:avLst/>
              <a:gdLst>
                <a:gd name="T0" fmla="*/ 91 w 21600"/>
                <a:gd name="T1" fmla="*/ 0 h 21600"/>
                <a:gd name="T2" fmla="*/ 23 w 21600"/>
                <a:gd name="T3" fmla="*/ 136 h 21600"/>
                <a:gd name="T4" fmla="*/ 91 w 21600"/>
                <a:gd name="T5" fmla="*/ 68 h 21600"/>
                <a:gd name="T6" fmla="*/ 205 w 21600"/>
                <a:gd name="T7" fmla="*/ 136 h 21600"/>
                <a:gd name="T8" fmla="*/ 159 w 21600"/>
                <a:gd name="T9" fmla="*/ 204 h 21600"/>
                <a:gd name="T10" fmla="*/ 114 w 21600"/>
                <a:gd name="T11" fmla="*/ 136 h 21600"/>
                <a:gd name="T12" fmla="*/ 0 60000 65536"/>
                <a:gd name="T13" fmla="*/ 0 60000 65536"/>
                <a:gd name="T14" fmla="*/ 0 60000 65536"/>
                <a:gd name="T15" fmla="*/ 0 60000 65536"/>
                <a:gd name="T16" fmla="*/ 0 60000 65536"/>
                <a:gd name="T17" fmla="*/ 0 60000 65536"/>
                <a:gd name="T18" fmla="*/ 3204 w 21600"/>
                <a:gd name="T19" fmla="*/ 3176 h 21600"/>
                <a:gd name="T20" fmla="*/ 18396 w 21600"/>
                <a:gd name="T21" fmla="*/ 18424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43" name="AutoShape 79"/>
            <p:cNvSpPr>
              <a:spLocks noChangeArrowheads="1"/>
            </p:cNvSpPr>
            <p:nvPr/>
          </p:nvSpPr>
          <p:spPr bwMode="auto">
            <a:xfrm rot="203568">
              <a:off x="1110" y="1570"/>
              <a:ext cx="182" cy="272"/>
            </a:xfrm>
            <a:custGeom>
              <a:avLst/>
              <a:gdLst>
                <a:gd name="T0" fmla="*/ 91 w 21600"/>
                <a:gd name="T1" fmla="*/ 0 h 21600"/>
                <a:gd name="T2" fmla="*/ 23 w 21600"/>
                <a:gd name="T3" fmla="*/ 136 h 21600"/>
                <a:gd name="T4" fmla="*/ 91 w 21600"/>
                <a:gd name="T5" fmla="*/ 68 h 21600"/>
                <a:gd name="T6" fmla="*/ 205 w 21600"/>
                <a:gd name="T7" fmla="*/ 136 h 21600"/>
                <a:gd name="T8" fmla="*/ 159 w 21600"/>
                <a:gd name="T9" fmla="*/ 204 h 21600"/>
                <a:gd name="T10" fmla="*/ 114 w 21600"/>
                <a:gd name="T11" fmla="*/ 136 h 21600"/>
                <a:gd name="T12" fmla="*/ 0 60000 65536"/>
                <a:gd name="T13" fmla="*/ 0 60000 65536"/>
                <a:gd name="T14" fmla="*/ 0 60000 65536"/>
                <a:gd name="T15" fmla="*/ 0 60000 65536"/>
                <a:gd name="T16" fmla="*/ 0 60000 65536"/>
                <a:gd name="T17" fmla="*/ 0 60000 65536"/>
                <a:gd name="T18" fmla="*/ 3204 w 21600"/>
                <a:gd name="T19" fmla="*/ 3176 h 21600"/>
                <a:gd name="T20" fmla="*/ 18396 w 21600"/>
                <a:gd name="T21" fmla="*/ 18424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44" name="AutoShape 80"/>
            <p:cNvSpPr>
              <a:spLocks noChangeArrowheads="1"/>
            </p:cNvSpPr>
            <p:nvPr/>
          </p:nvSpPr>
          <p:spPr bwMode="auto">
            <a:xfrm rot="203568">
              <a:off x="1428" y="1570"/>
              <a:ext cx="182" cy="272"/>
            </a:xfrm>
            <a:custGeom>
              <a:avLst/>
              <a:gdLst>
                <a:gd name="T0" fmla="*/ 91 w 21600"/>
                <a:gd name="T1" fmla="*/ 0 h 21600"/>
                <a:gd name="T2" fmla="*/ 23 w 21600"/>
                <a:gd name="T3" fmla="*/ 136 h 21600"/>
                <a:gd name="T4" fmla="*/ 91 w 21600"/>
                <a:gd name="T5" fmla="*/ 68 h 21600"/>
                <a:gd name="T6" fmla="*/ 205 w 21600"/>
                <a:gd name="T7" fmla="*/ 136 h 21600"/>
                <a:gd name="T8" fmla="*/ 159 w 21600"/>
                <a:gd name="T9" fmla="*/ 204 h 21600"/>
                <a:gd name="T10" fmla="*/ 114 w 21600"/>
                <a:gd name="T11" fmla="*/ 136 h 21600"/>
                <a:gd name="T12" fmla="*/ 0 60000 65536"/>
                <a:gd name="T13" fmla="*/ 0 60000 65536"/>
                <a:gd name="T14" fmla="*/ 0 60000 65536"/>
                <a:gd name="T15" fmla="*/ 0 60000 65536"/>
                <a:gd name="T16" fmla="*/ 0 60000 65536"/>
                <a:gd name="T17" fmla="*/ 0 60000 65536"/>
                <a:gd name="T18" fmla="*/ 3204 w 21600"/>
                <a:gd name="T19" fmla="*/ 3176 h 21600"/>
                <a:gd name="T20" fmla="*/ 18396 w 21600"/>
                <a:gd name="T21" fmla="*/ 18424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45" name="Line 81"/>
            <p:cNvSpPr>
              <a:spLocks noChangeShapeType="1"/>
            </p:cNvSpPr>
            <p:nvPr/>
          </p:nvSpPr>
          <p:spPr bwMode="auto">
            <a:xfrm>
              <a:off x="3288" y="2659"/>
              <a:ext cx="408" cy="4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46" name="Line 82"/>
            <p:cNvSpPr>
              <a:spLocks noChangeShapeType="1"/>
            </p:cNvSpPr>
            <p:nvPr/>
          </p:nvSpPr>
          <p:spPr bwMode="auto">
            <a:xfrm flipV="1">
              <a:off x="3288" y="2160"/>
              <a:ext cx="408" cy="18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47" name="Line 83"/>
            <p:cNvSpPr>
              <a:spLocks noChangeShapeType="1"/>
            </p:cNvSpPr>
            <p:nvPr/>
          </p:nvSpPr>
          <p:spPr bwMode="auto">
            <a:xfrm>
              <a:off x="3198" y="2160"/>
              <a:ext cx="498"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48" name="Line 84"/>
            <p:cNvSpPr>
              <a:spLocks noChangeShapeType="1"/>
            </p:cNvSpPr>
            <p:nvPr/>
          </p:nvSpPr>
          <p:spPr bwMode="auto">
            <a:xfrm flipV="1">
              <a:off x="3198" y="1797"/>
              <a:ext cx="498" cy="4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49" name="Line 85"/>
            <p:cNvSpPr>
              <a:spLocks noChangeShapeType="1"/>
            </p:cNvSpPr>
            <p:nvPr/>
          </p:nvSpPr>
          <p:spPr bwMode="auto">
            <a:xfrm flipH="1">
              <a:off x="2200" y="2160"/>
              <a:ext cx="362" cy="136"/>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50" name="Rectangle 86" descr="Волны"/>
            <p:cNvSpPr>
              <a:spLocks noChangeArrowheads="1"/>
            </p:cNvSpPr>
            <p:nvPr/>
          </p:nvSpPr>
          <p:spPr bwMode="auto">
            <a:xfrm>
              <a:off x="3684" y="1282"/>
              <a:ext cx="1464" cy="515"/>
            </a:xfrm>
            <a:prstGeom prst="rect">
              <a:avLst/>
            </a:prstGeom>
            <a:pattFill prst="wave">
              <a:fgClr>
                <a:srgbClr val="808080"/>
              </a:fgClr>
              <a:bgClr>
                <a:srgbClr val="FFFFFF"/>
              </a:bgClr>
            </a:pattFill>
            <a:ln w="9525">
              <a:solidFill>
                <a:srgbClr val="000000"/>
              </a:solidFill>
              <a:miter lim="800000"/>
              <a:headEnd/>
              <a:tailEnd/>
            </a:ln>
          </p:spPr>
          <p:txBody>
            <a:bodyPr/>
            <a:lstStyle/>
            <a:p>
              <a:endParaRPr lang="de-DE"/>
            </a:p>
          </p:txBody>
        </p:sp>
        <p:sp>
          <p:nvSpPr>
            <p:cNvPr id="12351" name="Line 91"/>
            <p:cNvSpPr>
              <a:spLocks noChangeShapeType="1"/>
            </p:cNvSpPr>
            <p:nvPr/>
          </p:nvSpPr>
          <p:spPr bwMode="auto">
            <a:xfrm>
              <a:off x="3152" y="1480"/>
              <a:ext cx="726" cy="362"/>
            </a:xfrm>
            <a:prstGeom prst="line">
              <a:avLst/>
            </a:prstGeom>
            <a:noFill/>
            <a:ln w="12700">
              <a:solidFill>
                <a:schemeClr val="tx1"/>
              </a:solidFill>
              <a:prstDash val="dash"/>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52" name="Text Box 92"/>
            <p:cNvSpPr txBox="1">
              <a:spLocks noChangeArrowheads="1"/>
            </p:cNvSpPr>
            <p:nvPr/>
          </p:nvSpPr>
          <p:spPr bwMode="auto">
            <a:xfrm>
              <a:off x="4694" y="1434"/>
              <a:ext cx="318" cy="171"/>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200"/>
                <a:t>Melt</a:t>
              </a:r>
              <a:endParaRPr lang="ru-RU"/>
            </a:p>
          </p:txBody>
        </p:sp>
        <p:sp>
          <p:nvSpPr>
            <p:cNvPr id="12353" name="Text Box 94"/>
            <p:cNvSpPr txBox="1">
              <a:spLocks noChangeArrowheads="1"/>
            </p:cNvSpPr>
            <p:nvPr/>
          </p:nvSpPr>
          <p:spPr bwMode="auto">
            <a:xfrm>
              <a:off x="1746" y="2750"/>
              <a:ext cx="378" cy="146"/>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200"/>
                <a:t>VS</a:t>
              </a:r>
              <a:endParaRPr lang="ru-RU"/>
            </a:p>
          </p:txBody>
        </p:sp>
        <p:sp>
          <p:nvSpPr>
            <p:cNvPr id="12354" name="Text Box 95"/>
            <p:cNvSpPr txBox="1">
              <a:spLocks noChangeArrowheads="1"/>
            </p:cNvSpPr>
            <p:nvPr/>
          </p:nvSpPr>
          <p:spPr bwMode="auto">
            <a:xfrm>
              <a:off x="4694" y="2750"/>
              <a:ext cx="378" cy="146"/>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200"/>
                <a:t>VS</a:t>
              </a:r>
              <a:endParaRPr lang="ru-RU"/>
            </a:p>
          </p:txBody>
        </p:sp>
      </p:gr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D67A420-AF8C-4AD0-8F1E-3988C6185B25}" type="slidenum">
              <a:rPr lang="ru-RU" sz="1400">
                <a:solidFill>
                  <a:srgbClr val="A50021"/>
                </a:solidFill>
              </a:rPr>
              <a:pPr/>
              <a:t>11</a:t>
            </a:fld>
            <a:endParaRPr lang="ru-RU" sz="1400">
              <a:solidFill>
                <a:srgbClr val="A50021"/>
              </a:solidFill>
            </a:endParaRPr>
          </a:p>
        </p:txBody>
      </p:sp>
      <p:sp>
        <p:nvSpPr>
          <p:cNvPr id="13315" name="Text Box 2"/>
          <p:cNvSpPr txBox="1">
            <a:spLocks noChangeArrowheads="1"/>
          </p:cNvSpPr>
          <p:nvPr/>
        </p:nvSpPr>
        <p:spPr bwMode="auto">
          <a:xfrm>
            <a:off x="900113" y="908050"/>
            <a:ext cx="712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buFontTx/>
              <a:buChar char="•"/>
            </a:pPr>
            <a:r>
              <a:rPr lang="en-US">
                <a:solidFill>
                  <a:srgbClr val="003399"/>
                </a:solidFill>
                <a:latin typeface="Arial" charset="0"/>
              </a:rPr>
              <a:t>  “Flowering” mechanism</a:t>
            </a:r>
            <a:endParaRPr lang="ru-RU" sz="1800">
              <a:solidFill>
                <a:srgbClr val="003399"/>
              </a:solidFill>
              <a:latin typeface="Arial" charset="0"/>
            </a:endParaRPr>
          </a:p>
        </p:txBody>
      </p:sp>
      <p:sp>
        <p:nvSpPr>
          <p:cNvPr id="13316" name="Rectangle 3"/>
          <p:cNvSpPr>
            <a:spLocks noGrp="1" noChangeArrowheads="1"/>
          </p:cNvSpPr>
          <p:nvPr>
            <p:ph type="title"/>
          </p:nvPr>
        </p:nvSpPr>
        <p:spPr bwMode="auto">
          <a:xfrm>
            <a:off x="1187450" y="0"/>
            <a:ext cx="6769100" cy="8366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5000"/>
              </a:lnSpc>
            </a:pPr>
            <a:r>
              <a:rPr lang="en-US" sz="2400" smtClean="0">
                <a:solidFill>
                  <a:srgbClr val="A50021"/>
                </a:solidFill>
                <a:latin typeface="Arial" charset="0"/>
              </a:rPr>
              <a:t>Physical mechanisms of enhanced VS corrosion at high temperatures</a:t>
            </a:r>
            <a:endParaRPr lang="ru-RU" sz="2000" smtClean="0">
              <a:solidFill>
                <a:srgbClr val="A50021"/>
              </a:solidFill>
              <a:latin typeface="Arial" charset="0"/>
            </a:endParaRPr>
          </a:p>
        </p:txBody>
      </p:sp>
      <p:sp>
        <p:nvSpPr>
          <p:cNvPr id="13317" name="Text Box 12"/>
          <p:cNvSpPr txBox="1">
            <a:spLocks noChangeArrowheads="1"/>
          </p:cNvSpPr>
          <p:nvPr/>
        </p:nvSpPr>
        <p:spPr bwMode="auto">
          <a:xfrm>
            <a:off x="468313" y="1341438"/>
            <a:ext cx="8207375" cy="508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8288" indent="-26828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just">
              <a:spcBef>
                <a:spcPct val="35000"/>
              </a:spcBef>
              <a:buFontTx/>
              <a:buChar char="•"/>
            </a:pPr>
            <a:r>
              <a:rPr lang="en-US" sz="2000">
                <a:latin typeface="Arial" charset="0"/>
              </a:rPr>
              <a:t>Owing to volumetric expansion of oxidized VS confined by solid crust, high tensile stresses are induced in crust leading to its tearing and/or cracking;</a:t>
            </a:r>
          </a:p>
          <a:p>
            <a:pPr algn="just">
              <a:spcBef>
                <a:spcPct val="35000"/>
              </a:spcBef>
              <a:buFontTx/>
              <a:buChar char="•"/>
            </a:pPr>
            <a:r>
              <a:rPr lang="en-US" sz="2000">
                <a:latin typeface="Arial" charset="0"/>
              </a:rPr>
              <a:t>At low temperatures (no FeO-crust eutectics formation) corium melt penetrates into tears/cracks, immediately freezes and thus heals them over;</a:t>
            </a:r>
          </a:p>
          <a:p>
            <a:pPr algn="just">
              <a:spcBef>
                <a:spcPct val="35000"/>
              </a:spcBef>
              <a:buFontTx/>
              <a:buChar char="•"/>
            </a:pPr>
            <a:r>
              <a:rPr lang="en-US" sz="2000">
                <a:latin typeface="Arial" charset="0"/>
              </a:rPr>
              <a:t>At high temperatures eutectic melt is extruded through the tears/cracks into the corium (owing to high compressive stresses in eutectic melt) </a:t>
            </a:r>
          </a:p>
          <a:p>
            <a:pPr algn="just">
              <a:spcBef>
                <a:spcPct val="35000"/>
              </a:spcBef>
              <a:buFontTx/>
              <a:buChar char="•"/>
            </a:pPr>
            <a:r>
              <a:rPr lang="en-US" sz="2000">
                <a:latin typeface="Arial" charset="0"/>
              </a:rPr>
              <a:t>This provides rather small mean thickness of the eutectic layer during corrosion process, which in calculations can be neglected in the first approximation</a:t>
            </a:r>
          </a:p>
          <a:p>
            <a:pPr algn="just">
              <a:spcBef>
                <a:spcPct val="35000"/>
              </a:spcBef>
              <a:buFontTx/>
              <a:buChar char="•"/>
            </a:pPr>
            <a:r>
              <a:rPr lang="en-US" sz="2000">
                <a:latin typeface="Arial" charset="0"/>
              </a:rPr>
              <a:t>Numerical evaluation with the SVECHA mechanical deformation module confirms this mechanism, which is qualitatively similar to the “flowering” mechanism for cladding in fuel rods</a:t>
            </a:r>
            <a:endParaRPr lang="ru-RU" sz="2000">
              <a:latin typeface="Arial"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023CF585-A4FE-4E3C-BFD6-30DBEF349480}" type="slidenum">
              <a:rPr lang="ru-RU" sz="1400">
                <a:solidFill>
                  <a:srgbClr val="A50021"/>
                </a:solidFill>
              </a:rPr>
              <a:pPr/>
              <a:t>12</a:t>
            </a:fld>
            <a:endParaRPr lang="ru-RU" sz="1400">
              <a:solidFill>
                <a:srgbClr val="A50021"/>
              </a:solidFill>
            </a:endParaRPr>
          </a:p>
        </p:txBody>
      </p:sp>
      <p:sp>
        <p:nvSpPr>
          <p:cNvPr id="14339" name="Rectangle 4"/>
          <p:cNvSpPr>
            <a:spLocks noGrp="1" noChangeArrowheads="1"/>
          </p:cNvSpPr>
          <p:nvPr>
            <p:ph type="title"/>
          </p:nvPr>
        </p:nvSpPr>
        <p:spPr bwMode="auto">
          <a:xfrm>
            <a:off x="1331913" y="-26988"/>
            <a:ext cx="6480175" cy="777876"/>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400" smtClean="0">
                <a:solidFill>
                  <a:srgbClr val="A50021"/>
                </a:solidFill>
                <a:latin typeface="Arial" charset="0"/>
              </a:rPr>
              <a:t>Simulation of crust growth and VS corrosion under typical </a:t>
            </a:r>
            <a:r>
              <a:rPr lang="en-US" sz="2400" i="1" u="sng" smtClean="0">
                <a:solidFill>
                  <a:srgbClr val="A50021"/>
                </a:solidFill>
                <a:latin typeface="Arial" charset="0"/>
              </a:rPr>
              <a:t>low-temperature </a:t>
            </a:r>
            <a:r>
              <a:rPr lang="en-US" sz="2400" smtClean="0">
                <a:solidFill>
                  <a:srgbClr val="A50021"/>
                </a:solidFill>
                <a:latin typeface="Arial" charset="0"/>
              </a:rPr>
              <a:t>scenario</a:t>
            </a:r>
            <a:endParaRPr lang="ru-RU" sz="2000" smtClean="0">
              <a:solidFill>
                <a:srgbClr val="003399"/>
              </a:solidFill>
            </a:endParaRPr>
          </a:p>
        </p:txBody>
      </p:sp>
      <p:pic>
        <p:nvPicPr>
          <p:cNvPr id="1434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125538"/>
            <a:ext cx="5935662" cy="292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 Box 7"/>
          <p:cNvSpPr txBox="1">
            <a:spLocks noChangeArrowheads="1"/>
          </p:cNvSpPr>
          <p:nvPr/>
        </p:nvSpPr>
        <p:spPr bwMode="auto">
          <a:xfrm>
            <a:off x="468313" y="4292600"/>
            <a:ext cx="39592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3399"/>
                </a:solidFill>
                <a:latin typeface="Arial" charset="0"/>
              </a:rPr>
              <a:t>Temperature scenario #1</a:t>
            </a:r>
          </a:p>
          <a:p>
            <a:pPr>
              <a:spcBef>
                <a:spcPct val="50000"/>
              </a:spcBef>
            </a:pPr>
            <a:r>
              <a:rPr lang="en-US" sz="2000">
                <a:solidFill>
                  <a:srgbClr val="003399"/>
                </a:solidFill>
                <a:latin typeface="Arial" charset="0"/>
              </a:rPr>
              <a:t>(</a:t>
            </a:r>
            <a:r>
              <a:rPr lang="en-US" sz="2000" i="1">
                <a:solidFill>
                  <a:srgbClr val="003399"/>
                </a:solidFill>
                <a:latin typeface="Arial" charset="0"/>
              </a:rPr>
              <a:t>Interpretation</a:t>
            </a:r>
            <a:r>
              <a:rPr lang="en-US" sz="2000">
                <a:solidFill>
                  <a:srgbClr val="003399"/>
                </a:solidFill>
                <a:latin typeface="Arial" charset="0"/>
              </a:rPr>
              <a:t> of METCOR tests)</a:t>
            </a:r>
            <a:endParaRPr lang="ru-RU" sz="2000">
              <a:solidFill>
                <a:srgbClr val="003399"/>
              </a:solidFill>
              <a:latin typeface="Arial" charset="0"/>
            </a:endParaRPr>
          </a:p>
        </p:txBody>
      </p:sp>
      <p:sp>
        <p:nvSpPr>
          <p:cNvPr id="14342" name="Text Box 8"/>
          <p:cNvSpPr txBox="1">
            <a:spLocks noChangeArrowheads="1"/>
          </p:cNvSpPr>
          <p:nvPr/>
        </p:nvSpPr>
        <p:spPr bwMode="auto">
          <a:xfrm>
            <a:off x="395288" y="5445125"/>
            <a:ext cx="4248150" cy="838200"/>
          </a:xfrm>
          <a:prstGeom prst="rect">
            <a:avLst/>
          </a:prstGeom>
          <a:noFill/>
          <a:ln w="12700" cap="sq">
            <a:solidFill>
              <a:srgbClr val="000099"/>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sz="1600" u="sng">
                <a:latin typeface="Arial" charset="0"/>
              </a:rPr>
              <a:t>Comment:</a:t>
            </a:r>
            <a:r>
              <a:rPr lang="en-US" sz="1600">
                <a:latin typeface="Arial" charset="0"/>
              </a:rPr>
              <a:t> lacking details of METCOR test conditions and results, direct simulations were not attempted</a:t>
            </a:r>
            <a:endParaRPr lang="ru-RU" sz="1600">
              <a:latin typeface="Arial" charset="0"/>
            </a:endParaRPr>
          </a:p>
        </p:txBody>
      </p:sp>
      <p:pic>
        <p:nvPicPr>
          <p:cNvPr id="1434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8050" y="3317875"/>
            <a:ext cx="4087813" cy="311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4D94C13-0651-4BD7-AB22-022139C8324F}" type="slidenum">
              <a:rPr lang="ru-RU" sz="1400">
                <a:solidFill>
                  <a:srgbClr val="A50021"/>
                </a:solidFill>
              </a:rPr>
              <a:pPr/>
              <a:t>13</a:t>
            </a:fld>
            <a:endParaRPr lang="ru-RU" sz="1400">
              <a:solidFill>
                <a:srgbClr val="A50021"/>
              </a:solidFill>
            </a:endParaRPr>
          </a:p>
        </p:txBody>
      </p:sp>
      <p:sp>
        <p:nvSpPr>
          <p:cNvPr id="15363" name="Rectangle 2"/>
          <p:cNvSpPr>
            <a:spLocks noGrp="1" noChangeArrowheads="1"/>
          </p:cNvSpPr>
          <p:nvPr>
            <p:ph type="title"/>
          </p:nvPr>
        </p:nvSpPr>
        <p:spPr bwMode="auto">
          <a:xfrm>
            <a:off x="1331913" y="-26988"/>
            <a:ext cx="6480175" cy="777876"/>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400" smtClean="0">
                <a:solidFill>
                  <a:srgbClr val="A50021"/>
                </a:solidFill>
                <a:latin typeface="Arial" charset="0"/>
              </a:rPr>
              <a:t>Simulation of crust growth and VS corrosion under typical </a:t>
            </a:r>
            <a:r>
              <a:rPr lang="en-US" sz="2400" i="1" u="sng" smtClean="0">
                <a:solidFill>
                  <a:srgbClr val="A50021"/>
                </a:solidFill>
                <a:latin typeface="Arial" charset="0"/>
              </a:rPr>
              <a:t>high-temperature</a:t>
            </a:r>
            <a:r>
              <a:rPr lang="en-US" sz="2400" smtClean="0">
                <a:solidFill>
                  <a:srgbClr val="A50021"/>
                </a:solidFill>
                <a:latin typeface="Arial" charset="0"/>
              </a:rPr>
              <a:t> scenario</a:t>
            </a:r>
            <a:endParaRPr lang="ru-RU" sz="2000" smtClean="0">
              <a:solidFill>
                <a:srgbClr val="003399"/>
              </a:solidFill>
            </a:endParaRPr>
          </a:p>
        </p:txBody>
      </p:sp>
      <p:pic>
        <p:nvPicPr>
          <p:cNvPr id="1536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725" y="836613"/>
            <a:ext cx="5799138" cy="284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Text Box 11"/>
          <p:cNvSpPr txBox="1">
            <a:spLocks noChangeArrowheads="1"/>
          </p:cNvSpPr>
          <p:nvPr/>
        </p:nvSpPr>
        <p:spPr bwMode="auto">
          <a:xfrm>
            <a:off x="4787900" y="2708275"/>
            <a:ext cx="396081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solidFill>
                  <a:srgbClr val="003399"/>
                </a:solidFill>
                <a:latin typeface="Arial" charset="0"/>
              </a:rPr>
              <a:t>Normal (left) and enhanced </a:t>
            </a:r>
            <a:r>
              <a:rPr lang="en-US" sz="1800">
                <a:solidFill>
                  <a:srgbClr val="003399"/>
                </a:solidFill>
                <a:latin typeface="Arial" charset="0"/>
                <a:sym typeface="Symbol" pitchFamily="18" charset="2"/>
              </a:rPr>
              <a:t>2 </a:t>
            </a:r>
            <a:r>
              <a:rPr lang="en-US" sz="1800">
                <a:solidFill>
                  <a:srgbClr val="003399"/>
                </a:solidFill>
                <a:latin typeface="Arial" charset="0"/>
              </a:rPr>
              <a:t>(right) oxygen diffusivity in crust         (owing to crust cracking)</a:t>
            </a:r>
            <a:endParaRPr lang="ru-RU" sz="1800">
              <a:solidFill>
                <a:srgbClr val="003399"/>
              </a:solidFill>
              <a:latin typeface="Arial" charset="0"/>
            </a:endParaRPr>
          </a:p>
        </p:txBody>
      </p:sp>
      <p:pic>
        <p:nvPicPr>
          <p:cNvPr id="15366"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3644900"/>
            <a:ext cx="3825875" cy="291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33950" y="3644900"/>
            <a:ext cx="3746500" cy="288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nummernplatzhalter 1"/>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8E7F9F65-105C-4D4E-B6E1-E0F10F778C36}" type="slidenum">
              <a:rPr lang="ru-RU" sz="1400">
                <a:solidFill>
                  <a:srgbClr val="A50021"/>
                </a:solidFill>
              </a:rPr>
              <a:pPr/>
              <a:t>14</a:t>
            </a:fld>
            <a:endParaRPr lang="ru-RU" sz="1400">
              <a:solidFill>
                <a:srgbClr val="A50021"/>
              </a:solidFill>
            </a:endParaRPr>
          </a:p>
        </p:txBody>
      </p:sp>
      <p:sp>
        <p:nvSpPr>
          <p:cNvPr id="16387" name="Заголовок 3"/>
          <p:cNvSpPr>
            <a:spLocks noGrp="1"/>
          </p:cNvSpPr>
          <p:nvPr>
            <p:ph type="title" idx="4294967295"/>
          </p:nvPr>
        </p:nvSpPr>
        <p:spPr bwMode="auto">
          <a:xfrm>
            <a:off x="1331913" y="44450"/>
            <a:ext cx="6480175" cy="792163"/>
          </a:xfrm>
          <a:prstGeom prst="rect">
            <a:avLst/>
          </a:prstGeom>
          <a:noFill/>
          <a:extLst>
            <a:ext uri="{909E8E84-426E-40DD-AFC4-6F175D3DCCD1}">
              <a14:hiddenFill xmlns:a14="http://schemas.microsoft.com/office/drawing/2010/main">
                <a:solidFill>
                  <a:srgbClr val="E6E0EC"/>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400" smtClean="0">
                <a:solidFill>
                  <a:srgbClr val="A50021"/>
                </a:solidFill>
                <a:latin typeface="Arial" charset="0"/>
              </a:rPr>
              <a:t>Development  of the 1-D numerical module for U-Zr-O corium melt - steel oxidation</a:t>
            </a:r>
            <a:endParaRPr lang="ru-RU" sz="2400" smtClean="0">
              <a:solidFill>
                <a:srgbClr val="A50021"/>
              </a:solidFill>
              <a:latin typeface="Arial" charset="0"/>
            </a:endParaRPr>
          </a:p>
        </p:txBody>
      </p:sp>
      <p:sp>
        <p:nvSpPr>
          <p:cNvPr id="16388" name="Содержимое 4"/>
          <p:cNvSpPr>
            <a:spLocks noGrp="1"/>
          </p:cNvSpPr>
          <p:nvPr>
            <p:ph idx="4294967295"/>
          </p:nvPr>
        </p:nvSpPr>
        <p:spPr bwMode="auto">
          <a:xfrm>
            <a:off x="457200" y="908050"/>
            <a:ext cx="8229600" cy="50403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spcBef>
                <a:spcPct val="25000"/>
              </a:spcBef>
              <a:spcAft>
                <a:spcPct val="25000"/>
              </a:spcAft>
            </a:pPr>
            <a:r>
              <a:rPr lang="en-US" sz="2000" smtClean="0">
                <a:latin typeface="Arial" charset="0"/>
              </a:rPr>
              <a:t>Transformation of the 2-D stand-alone numerical model (</a:t>
            </a:r>
            <a:r>
              <a:rPr lang="en-US" sz="2000" i="1" smtClean="0">
                <a:latin typeface="Arial" charset="0"/>
              </a:rPr>
              <a:t>for the simplified geometry of the tests</a:t>
            </a:r>
            <a:r>
              <a:rPr lang="en-US" sz="2000" smtClean="0">
                <a:latin typeface="Arial" charset="0"/>
              </a:rPr>
              <a:t>)  into the 1-D corium melt - steel oxidation model, in order to describe local interactions at the corium-steel interface (</a:t>
            </a:r>
            <a:r>
              <a:rPr lang="en-US" sz="2000" i="1" smtClean="0">
                <a:latin typeface="Arial" charset="0"/>
              </a:rPr>
              <a:t>in the geometry of the pressure vessel</a:t>
            </a:r>
            <a:r>
              <a:rPr lang="en-US" sz="2000" smtClean="0">
                <a:latin typeface="Arial" charset="0"/>
              </a:rPr>
              <a:t>)</a:t>
            </a:r>
            <a:r>
              <a:rPr lang="ru-RU" sz="2000" smtClean="0">
                <a:latin typeface="Arial" charset="0"/>
              </a:rPr>
              <a:t> </a:t>
            </a:r>
            <a:endParaRPr lang="en-US" sz="2000" smtClean="0">
              <a:latin typeface="Arial" charset="0"/>
            </a:endParaRPr>
          </a:p>
          <a:p>
            <a:pPr algn="just">
              <a:spcBef>
                <a:spcPct val="25000"/>
              </a:spcBef>
              <a:spcAft>
                <a:spcPct val="25000"/>
              </a:spcAft>
            </a:pPr>
            <a:r>
              <a:rPr lang="en-US" sz="2000" smtClean="0">
                <a:latin typeface="Arial" charset="0"/>
              </a:rPr>
              <a:t>This allows to exclude a simplified description of the heat and mass exchange between the U-Zr-O corium melt and crust, and to use (in future) detailed thermo-hydraulic approach of the CONV code </a:t>
            </a:r>
          </a:p>
          <a:p>
            <a:pPr algn="just">
              <a:spcBef>
                <a:spcPct val="25000"/>
              </a:spcBef>
              <a:spcAft>
                <a:spcPct val="25000"/>
              </a:spcAft>
            </a:pPr>
            <a:r>
              <a:rPr lang="en-US" sz="2000" smtClean="0">
                <a:latin typeface="Arial" charset="0"/>
              </a:rPr>
              <a:t>Development of the interface between the 1-D module (melt–steel oxidation) and the 2-D thermo-hydraulic code (U-Zr-O corium melt) </a:t>
            </a:r>
          </a:p>
          <a:p>
            <a:pPr algn="just">
              <a:lnSpc>
                <a:spcPct val="90000"/>
              </a:lnSpc>
              <a:spcBef>
                <a:spcPct val="10000"/>
              </a:spcBef>
              <a:spcAft>
                <a:spcPct val="10000"/>
              </a:spcAft>
            </a:pPr>
            <a:r>
              <a:rPr lang="en-US" sz="2000" smtClean="0">
                <a:latin typeface="Arial" charset="0"/>
              </a:rPr>
              <a:t>Implementation of the 1-D oxidation module into the 2-D thermo-hydraulic code: </a:t>
            </a:r>
          </a:p>
          <a:p>
            <a:pPr lvl="1" algn="just">
              <a:lnSpc>
                <a:spcPct val="90000"/>
              </a:lnSpc>
              <a:spcBef>
                <a:spcPct val="10000"/>
              </a:spcBef>
              <a:spcAft>
                <a:spcPct val="10000"/>
              </a:spcAft>
            </a:pPr>
            <a:r>
              <a:rPr lang="en-US" sz="1800" smtClean="0"/>
              <a:t>coupling through the heat and oxygen mass fluxes;</a:t>
            </a:r>
          </a:p>
          <a:p>
            <a:pPr lvl="1" algn="just">
              <a:lnSpc>
                <a:spcPct val="90000"/>
              </a:lnSpc>
              <a:spcBef>
                <a:spcPct val="10000"/>
              </a:spcBef>
              <a:spcAft>
                <a:spcPct val="10000"/>
              </a:spcAft>
            </a:pPr>
            <a:r>
              <a:rPr lang="en-US" sz="1800" smtClean="0"/>
              <a:t> bulk (U, Zr, O) concentrations and temperature of the melt in the boundary thermo-hydraulic spatial mesh are inputs for 1-D oxidation module;</a:t>
            </a:r>
          </a:p>
          <a:p>
            <a:pPr lvl="1" algn="just">
              <a:lnSpc>
                <a:spcPct val="90000"/>
              </a:lnSpc>
              <a:spcBef>
                <a:spcPct val="10000"/>
              </a:spcBef>
            </a:pPr>
            <a:r>
              <a:rPr lang="en-US" sz="1800" smtClean="0"/>
              <a:t> oxidation module is called for each thermo-hydraulic spatial mesh at the melt-solid interface;</a:t>
            </a:r>
          </a:p>
          <a:p>
            <a:pPr lvl="1" algn="just">
              <a:lnSpc>
                <a:spcPct val="90000"/>
              </a:lnSpc>
              <a:spcBef>
                <a:spcPct val="10000"/>
              </a:spcBef>
              <a:buFontTx/>
              <a:buNone/>
            </a:pPr>
            <a:r>
              <a:rPr lang="ru-RU" smtClean="0"/>
              <a:t> </a:t>
            </a:r>
            <a:r>
              <a:rPr lang="en-US" sz="1800" smtClean="0">
                <a:latin typeface="Arial" charset="0"/>
              </a:rPr>
              <a:t> </a:t>
            </a:r>
            <a:r>
              <a:rPr lang="en-US" sz="2000" smtClean="0">
                <a:latin typeface="Arial" charset="0"/>
              </a:rPr>
              <a:t>– </a:t>
            </a:r>
            <a:r>
              <a:rPr lang="en-US" sz="2000" i="1" smtClean="0">
                <a:latin typeface="Arial" charset="0"/>
              </a:rPr>
              <a:t>in progress </a:t>
            </a:r>
            <a:r>
              <a:rPr lang="en-US" sz="2000" smtClean="0">
                <a:latin typeface="Arial" charset="0"/>
              </a:rPr>
              <a:t>(to be completed during 7-8th Quarters)</a:t>
            </a:r>
            <a:r>
              <a:rPr lang="ru-RU" sz="1800" smtClean="0">
                <a:latin typeface="Arial" charset="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nummernplatzhalter 1"/>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96F7FAC4-2E33-41B3-AA85-423316C21DBE}" type="slidenum">
              <a:rPr lang="ru-RU" sz="1400">
                <a:solidFill>
                  <a:srgbClr val="A50021"/>
                </a:solidFill>
              </a:rPr>
              <a:pPr/>
              <a:t>15</a:t>
            </a:fld>
            <a:endParaRPr lang="ru-RU" sz="1400">
              <a:solidFill>
                <a:srgbClr val="A50021"/>
              </a:solidFill>
            </a:endParaRPr>
          </a:p>
        </p:txBody>
      </p:sp>
      <p:sp>
        <p:nvSpPr>
          <p:cNvPr id="17411" name="Заголовок 3"/>
          <p:cNvSpPr>
            <a:spLocks noGrp="1"/>
          </p:cNvSpPr>
          <p:nvPr>
            <p:ph type="title" idx="4294967295"/>
          </p:nvPr>
        </p:nvSpPr>
        <p:spPr bwMode="auto">
          <a:xfrm>
            <a:off x="457200" y="115888"/>
            <a:ext cx="8229600" cy="654050"/>
          </a:xfrm>
          <a:prstGeom prst="rect">
            <a:avLst/>
          </a:prstGeom>
          <a:noFill/>
          <a:extLst>
            <a:ext uri="{909E8E84-426E-40DD-AFC4-6F175D3DCCD1}">
              <a14:hiddenFill xmlns:a14="http://schemas.microsoft.com/office/drawing/2010/main">
                <a:solidFill>
                  <a:srgbClr val="E6E0EC"/>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400" smtClean="0">
                <a:solidFill>
                  <a:srgbClr val="A50021"/>
                </a:solidFill>
                <a:latin typeface="Arial" charset="0"/>
              </a:rPr>
              <a:t>1D model</a:t>
            </a:r>
            <a:r>
              <a:rPr lang="en-US" sz="2000" smtClean="0"/>
              <a:t> </a:t>
            </a:r>
            <a:r>
              <a:rPr lang="en-US" sz="2400" smtClean="0">
                <a:solidFill>
                  <a:srgbClr val="A50021"/>
                </a:solidFill>
                <a:latin typeface="Arial" charset="0"/>
              </a:rPr>
              <a:t>for</a:t>
            </a:r>
            <a:r>
              <a:rPr lang="en-US" sz="2000" smtClean="0"/>
              <a:t> </a:t>
            </a:r>
            <a:r>
              <a:rPr lang="en-US" sz="2400" smtClean="0">
                <a:solidFill>
                  <a:srgbClr val="A50021"/>
                </a:solidFill>
                <a:latin typeface="Arial" charset="0"/>
              </a:rPr>
              <a:t>U-Zr-O corium melt - steel oxidation</a:t>
            </a:r>
            <a:endParaRPr lang="ru-RU" sz="2400" smtClean="0">
              <a:solidFill>
                <a:srgbClr val="A50021"/>
              </a:solidFill>
              <a:latin typeface="Arial" charset="0"/>
            </a:endParaRPr>
          </a:p>
        </p:txBody>
      </p:sp>
      <p:sp>
        <p:nvSpPr>
          <p:cNvPr id="17412" name="TextBox 4"/>
          <p:cNvSpPr txBox="1">
            <a:spLocks noChangeArrowheads="1"/>
          </p:cNvSpPr>
          <p:nvPr/>
        </p:nvSpPr>
        <p:spPr bwMode="auto">
          <a:xfrm>
            <a:off x="428625" y="836613"/>
            <a:ext cx="2857500" cy="578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just" eaLnBrk="1" hangingPunct="1">
              <a:buFont typeface="Arial" charset="0"/>
              <a:buChar char="•"/>
            </a:pPr>
            <a:r>
              <a:rPr lang="en-US" sz="2200">
                <a:latin typeface="Calibri" pitchFamily="34" charset="0"/>
              </a:rPr>
              <a:t>U-Zr-O corium melt temperature and composition evolutions are calculated in 2-D thermo-hydraulic code</a:t>
            </a:r>
          </a:p>
          <a:p>
            <a:pPr algn="just" eaLnBrk="1" hangingPunct="1">
              <a:buFont typeface="Arial" charset="0"/>
              <a:buChar char="•"/>
            </a:pPr>
            <a:r>
              <a:rPr lang="en-US" sz="2200">
                <a:latin typeface="Calibri" pitchFamily="34" charset="0"/>
              </a:rPr>
              <a:t>Oxidation module calculates the solid phases thicknesses, temperatures and U, Zr, O fluxes into melt</a:t>
            </a:r>
          </a:p>
          <a:p>
            <a:pPr algn="just" eaLnBrk="1" hangingPunct="1">
              <a:buFont typeface="Arial" charset="0"/>
              <a:buChar char="•"/>
            </a:pPr>
            <a:r>
              <a:rPr lang="en-US" sz="2200">
                <a:latin typeface="Calibri" pitchFamily="34" charset="0"/>
              </a:rPr>
              <a:t>Oxidation module is coupled with 2-D thermo-hydraulic  code through the </a:t>
            </a:r>
            <a:r>
              <a:rPr lang="en-US" sz="2200" b="1">
                <a:latin typeface="Calibri" pitchFamily="34" charset="0"/>
              </a:rPr>
              <a:t>heat flux</a:t>
            </a:r>
            <a:r>
              <a:rPr lang="en-US" sz="2200">
                <a:latin typeface="Calibri" pitchFamily="34" charset="0"/>
              </a:rPr>
              <a:t> and  </a:t>
            </a:r>
            <a:r>
              <a:rPr lang="en-US" sz="2200" b="1">
                <a:latin typeface="Calibri" pitchFamily="34" charset="0"/>
              </a:rPr>
              <a:t>oxygen mass flux</a:t>
            </a:r>
            <a:r>
              <a:rPr lang="en-US" sz="2200">
                <a:latin typeface="Calibri" pitchFamily="34" charset="0"/>
              </a:rPr>
              <a:t> at the melt-solid interface</a:t>
            </a:r>
            <a:endParaRPr lang="ru-RU" sz="2200">
              <a:latin typeface="Calibri" pitchFamily="34" charset="0"/>
            </a:endParaRPr>
          </a:p>
        </p:txBody>
      </p:sp>
      <p:pic>
        <p:nvPicPr>
          <p:cNvPr id="174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1988" y="714375"/>
            <a:ext cx="5942012" cy="581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70582163-FEEF-4FD3-879E-49CCAE269322}" type="slidenum">
              <a:rPr lang="ru-RU" sz="1400">
                <a:solidFill>
                  <a:srgbClr val="A50021"/>
                </a:solidFill>
              </a:rPr>
              <a:pPr/>
              <a:t>16</a:t>
            </a:fld>
            <a:endParaRPr lang="ru-RU" sz="1400">
              <a:solidFill>
                <a:srgbClr val="A50021"/>
              </a:solidFill>
            </a:endParaRPr>
          </a:p>
        </p:txBody>
      </p:sp>
      <p:sp>
        <p:nvSpPr>
          <p:cNvPr id="18435" name="Rectangle 2"/>
          <p:cNvSpPr>
            <a:spLocks noGrp="1" noChangeArrowheads="1"/>
          </p:cNvSpPr>
          <p:nvPr>
            <p:ph type="title"/>
          </p:nvPr>
        </p:nvSpPr>
        <p:spPr bwMode="auto">
          <a:xfrm>
            <a:off x="457200" y="188913"/>
            <a:ext cx="8229600" cy="63341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3200" b="1" smtClean="0">
                <a:solidFill>
                  <a:srgbClr val="A50021"/>
                </a:solidFill>
                <a:latin typeface="Arial" charset="0"/>
              </a:rPr>
              <a:t>Conclusions (1)</a:t>
            </a:r>
            <a:endParaRPr lang="ru-RU" sz="3200" b="1" smtClean="0">
              <a:solidFill>
                <a:srgbClr val="A50021"/>
              </a:solidFill>
              <a:latin typeface="Arial" charset="0"/>
            </a:endParaRPr>
          </a:p>
        </p:txBody>
      </p:sp>
      <p:sp>
        <p:nvSpPr>
          <p:cNvPr id="18436" name="Rectangle 4"/>
          <p:cNvSpPr>
            <a:spLocks noGrp="1" noChangeArrowheads="1"/>
          </p:cNvSpPr>
          <p:nvPr>
            <p:ph type="body" idx="1"/>
          </p:nvPr>
        </p:nvSpPr>
        <p:spPr bwMode="auto">
          <a:xfrm>
            <a:off x="457200" y="1125538"/>
            <a:ext cx="8291513" cy="525621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258763" indent="-258763" algn="just">
              <a:lnSpc>
                <a:spcPct val="90000"/>
              </a:lnSpc>
              <a:spcBef>
                <a:spcPct val="25000"/>
              </a:spcBef>
              <a:spcAft>
                <a:spcPct val="35000"/>
              </a:spcAft>
            </a:pPr>
            <a:r>
              <a:rPr lang="en-US" sz="2400" smtClean="0">
                <a:latin typeface="Arial" charset="0"/>
              </a:rPr>
              <a:t>Task 1 of ISTC Project #3876 is under development in accordance with the Project Technical Schedule</a:t>
            </a:r>
          </a:p>
          <a:p>
            <a:pPr marL="258763" indent="-258763" algn="just">
              <a:lnSpc>
                <a:spcPct val="90000"/>
              </a:lnSpc>
              <a:spcBef>
                <a:spcPct val="25000"/>
              </a:spcBef>
            </a:pPr>
            <a:r>
              <a:rPr lang="en-US" sz="2400" smtClean="0">
                <a:latin typeface="Arial" charset="0"/>
              </a:rPr>
              <a:t>A preparatory work for implementation of the physico-chemical interactions model, developed in the previous stage of the Project, in the thermo-hydraulic code CONV was carried out:</a:t>
            </a:r>
          </a:p>
          <a:p>
            <a:pPr marL="723900" lvl="1">
              <a:lnSpc>
                <a:spcPct val="90000"/>
              </a:lnSpc>
            </a:pPr>
            <a:r>
              <a:rPr lang="en-US" sz="2000" smtClean="0">
                <a:latin typeface="Arial" charset="0"/>
              </a:rPr>
              <a:t>The 2-D corium melt – steel oxidation code was transformed into the 1-D module;</a:t>
            </a:r>
            <a:r>
              <a:rPr lang="ru-RU" smtClean="0">
                <a:latin typeface="Arial" charset="0"/>
              </a:rPr>
              <a:t> </a:t>
            </a:r>
            <a:endParaRPr lang="en-US" smtClean="0">
              <a:latin typeface="Arial" charset="0"/>
            </a:endParaRPr>
          </a:p>
          <a:p>
            <a:pPr marL="723900" lvl="1" algn="just">
              <a:lnSpc>
                <a:spcPct val="90000"/>
              </a:lnSpc>
              <a:spcBef>
                <a:spcPct val="25000"/>
              </a:spcBef>
            </a:pPr>
            <a:r>
              <a:rPr lang="en-US" sz="2000" smtClean="0">
                <a:latin typeface="Arial" charset="0"/>
              </a:rPr>
              <a:t>The interface program unit for coupling of the melt – steel oxidation 1-D module with the corium melt 2-D thermo-hydraulic code was developed; </a:t>
            </a:r>
          </a:p>
          <a:p>
            <a:pPr marL="723900" lvl="1" algn="just">
              <a:lnSpc>
                <a:spcPct val="90000"/>
              </a:lnSpc>
              <a:spcBef>
                <a:spcPct val="25000"/>
              </a:spcBef>
            </a:pPr>
            <a:r>
              <a:rPr lang="en-US" sz="2000" smtClean="0">
                <a:latin typeface="Arial" charset="0"/>
              </a:rPr>
              <a:t>Implementation of the 1-D oxidation module into the 2-D thermo-hydraulic code is in progress and will be completed during 7-8th Quarters.</a:t>
            </a:r>
            <a:r>
              <a:rPr lang="ru-RU" sz="2000" smtClean="0"/>
              <a:t>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C61D20B-29DA-4221-9D09-84953DF803A4}" type="slidenum">
              <a:rPr lang="ru-RU" sz="1400">
                <a:solidFill>
                  <a:srgbClr val="A50021"/>
                </a:solidFill>
              </a:rPr>
              <a:pPr/>
              <a:t>17</a:t>
            </a:fld>
            <a:endParaRPr lang="ru-RU" sz="1400">
              <a:solidFill>
                <a:srgbClr val="A50021"/>
              </a:solidFill>
            </a:endParaRPr>
          </a:p>
        </p:txBody>
      </p:sp>
      <p:sp>
        <p:nvSpPr>
          <p:cNvPr id="19459" name="Rectangle 2"/>
          <p:cNvSpPr>
            <a:spLocks noGrp="1" noChangeArrowheads="1"/>
          </p:cNvSpPr>
          <p:nvPr>
            <p:ph type="title"/>
          </p:nvPr>
        </p:nvSpPr>
        <p:spPr bwMode="auto">
          <a:xfrm>
            <a:off x="1547813" y="115888"/>
            <a:ext cx="5978525" cy="64611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800" b="1" smtClean="0">
                <a:solidFill>
                  <a:srgbClr val="A50021"/>
                </a:solidFill>
                <a:latin typeface="Arial" charset="0"/>
              </a:rPr>
              <a:t>Part 2. Scope of Current</a:t>
            </a:r>
            <a:r>
              <a:rPr lang="ru-RU" sz="2800" b="1" smtClean="0">
                <a:solidFill>
                  <a:srgbClr val="A50021"/>
                </a:solidFill>
                <a:latin typeface="Arial" charset="0"/>
              </a:rPr>
              <a:t> </a:t>
            </a:r>
            <a:r>
              <a:rPr lang="en-US" sz="2800" b="1" smtClean="0">
                <a:solidFill>
                  <a:srgbClr val="A50021"/>
                </a:solidFill>
                <a:latin typeface="Arial" charset="0"/>
              </a:rPr>
              <a:t>Activities</a:t>
            </a:r>
            <a:endParaRPr lang="ru-RU" sz="2800" b="1" smtClean="0">
              <a:solidFill>
                <a:srgbClr val="A50021"/>
              </a:solidFill>
              <a:latin typeface="Arial" charset="0"/>
            </a:endParaRPr>
          </a:p>
        </p:txBody>
      </p:sp>
      <p:sp>
        <p:nvSpPr>
          <p:cNvPr id="19460" name="Rectangle 3"/>
          <p:cNvSpPr>
            <a:spLocks noGrp="1" noChangeArrowheads="1"/>
          </p:cNvSpPr>
          <p:nvPr>
            <p:ph type="body" idx="1"/>
          </p:nvPr>
        </p:nvSpPr>
        <p:spPr bwMode="auto">
          <a:xfrm>
            <a:off x="762000" y="1052513"/>
            <a:ext cx="7762875" cy="53308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09600" indent="-609600" algn="just">
              <a:buFont typeface="Monotype Sorts" pitchFamily="2" charset="2"/>
              <a:buNone/>
            </a:pPr>
            <a:r>
              <a:rPr lang="en-US" sz="2800" smtClean="0"/>
              <a:t>Task 2.: Development and Improvement of the Unified Thermal Hydraulic Technique (CONV Code) for Simulation of Multiphase Processes in Complex Domains of Convectively Stirred Melt</a:t>
            </a:r>
          </a:p>
          <a:p>
            <a:pPr marL="609600" indent="-609600" algn="just">
              <a:buFont typeface="Monotype Sorts" pitchFamily="2" charset="2"/>
              <a:buNone/>
            </a:pPr>
            <a:endParaRPr lang="en-US" sz="2800" smtClean="0"/>
          </a:p>
          <a:p>
            <a:pPr marL="990600" lvl="1" indent="-533400" algn="just">
              <a:buFontTx/>
              <a:buNone/>
            </a:pPr>
            <a:r>
              <a:rPr lang="en-US" sz="2400" smtClean="0"/>
              <a:t>Subtask 2.4.: Improvement of the turbulence model: coordination of algebraic model with large eddy simulation approach. Selection of a set commutative filters for a LES approach of a turbulence modeling and its implementation in CONV code. Adaptations of a code in view of requirements of the design LIVE facility.</a:t>
            </a:r>
            <a:r>
              <a:rPr lang="ru-RU" smtClean="0"/>
              <a:t> </a:t>
            </a:r>
            <a:endParaRPr lang="en-US" sz="240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91E55189-DEAC-4BBD-A3E3-BE9676DC6CBB}" type="slidenum">
              <a:rPr lang="ru-RU" sz="1400">
                <a:solidFill>
                  <a:srgbClr val="A50021"/>
                </a:solidFill>
              </a:rPr>
              <a:pPr/>
              <a:t>18</a:t>
            </a:fld>
            <a:endParaRPr lang="ru-RU" sz="1400">
              <a:solidFill>
                <a:srgbClr val="A50021"/>
              </a:solidFill>
            </a:endParaRPr>
          </a:p>
        </p:txBody>
      </p:sp>
      <p:sp>
        <p:nvSpPr>
          <p:cNvPr id="20483" name="Rectangle 2"/>
          <p:cNvSpPr>
            <a:spLocks noGrp="1" noChangeArrowheads="1"/>
          </p:cNvSpPr>
          <p:nvPr>
            <p:ph type="title"/>
          </p:nvPr>
        </p:nvSpPr>
        <p:spPr bwMode="auto">
          <a:xfrm>
            <a:off x="457200" y="115888"/>
            <a:ext cx="8229600" cy="70643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3200" b="1" smtClean="0">
                <a:solidFill>
                  <a:srgbClr val="A50021"/>
                </a:solidFill>
                <a:latin typeface="Arial" charset="0"/>
              </a:rPr>
              <a:t>Fulfilled works</a:t>
            </a:r>
            <a:endParaRPr lang="ru-RU" sz="3200" b="1" smtClean="0">
              <a:solidFill>
                <a:srgbClr val="A50021"/>
              </a:solidFill>
              <a:latin typeface="Arial" charset="0"/>
            </a:endParaRPr>
          </a:p>
        </p:txBody>
      </p:sp>
      <p:sp>
        <p:nvSpPr>
          <p:cNvPr id="20484" name="Rectangle 3"/>
          <p:cNvSpPr>
            <a:spLocks noGrp="1" noChangeArrowheads="1"/>
          </p:cNvSpPr>
          <p:nvPr>
            <p:ph type="body" idx="1"/>
          </p:nvPr>
        </p:nvSpPr>
        <p:spPr bwMode="auto">
          <a:xfrm>
            <a:off x="781050" y="1196975"/>
            <a:ext cx="7724775" cy="492918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r>
              <a:rPr lang="en-US" sz="2800" smtClean="0"/>
              <a:t>For improvement of turbulence modeling at extremely high Rayleigh numbers LES approach was included in CONV code. </a:t>
            </a:r>
          </a:p>
          <a:p>
            <a:pPr algn="just"/>
            <a:r>
              <a:rPr lang="en-US" sz="2800" smtClean="0"/>
              <a:t>The set of commutative filters for LES approach was chosen.</a:t>
            </a:r>
          </a:p>
          <a:p>
            <a:pPr algn="just"/>
            <a:r>
              <a:rPr lang="en-US" sz="2800" smtClean="0"/>
              <a:t>An adaptation of a code in view of requirements of the design LIVE facility was carried out. </a:t>
            </a:r>
          </a:p>
          <a:p>
            <a:pPr algn="just"/>
            <a:r>
              <a:rPr lang="en-US" sz="2800" smtClean="0"/>
              <a:t>The modified version of CONV code was tested on such experimental tests as Backward-facing step flow and T-junction thermal mixing test.</a:t>
            </a:r>
            <a:endParaRPr lang="en-US" sz="240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nummernplatzhalter 6"/>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CB3F980D-1F1F-4030-A8B3-A6084D6FC303}" type="slidenum">
              <a:rPr lang="ru-RU" sz="1400">
                <a:solidFill>
                  <a:srgbClr val="A50021"/>
                </a:solidFill>
              </a:rPr>
              <a:pPr/>
              <a:t>19</a:t>
            </a:fld>
            <a:endParaRPr lang="ru-RU" sz="1400">
              <a:solidFill>
                <a:srgbClr val="A50021"/>
              </a:solidFill>
            </a:endParaRPr>
          </a:p>
        </p:txBody>
      </p:sp>
      <p:sp>
        <p:nvSpPr>
          <p:cNvPr id="21507" name="Rectangle 2"/>
          <p:cNvSpPr>
            <a:spLocks noGrp="1" noChangeArrowheads="1"/>
          </p:cNvSpPr>
          <p:nvPr>
            <p:ph type="title" sz="quarter"/>
          </p:nvPr>
        </p:nvSpPr>
        <p:spPr bwMode="auto">
          <a:xfrm>
            <a:off x="1619250" y="115888"/>
            <a:ext cx="59055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800" b="1" smtClean="0">
                <a:solidFill>
                  <a:srgbClr val="A50021"/>
                </a:solidFill>
                <a:latin typeface="Arial" charset="0"/>
              </a:rPr>
              <a:t>T-junction experiments</a:t>
            </a:r>
            <a:endParaRPr lang="ru-RU" sz="2800" b="1" smtClean="0">
              <a:solidFill>
                <a:srgbClr val="A50021"/>
              </a:solidFill>
              <a:latin typeface="Arial" charset="0"/>
            </a:endParaRPr>
          </a:p>
        </p:txBody>
      </p:sp>
      <p:pic>
        <p:nvPicPr>
          <p:cNvPr id="21508" name="Picture 3" descr="3D_T"/>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5770563" y="4052888"/>
            <a:ext cx="2735262" cy="20923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09" name="Text Box 4"/>
          <p:cNvSpPr txBox="1">
            <a:spLocks noChangeArrowheads="1"/>
          </p:cNvSpPr>
          <p:nvPr/>
        </p:nvSpPr>
        <p:spPr bwMode="auto">
          <a:xfrm>
            <a:off x="1219200" y="2830513"/>
            <a:ext cx="13858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a:solidFill>
                  <a:srgbClr val="A50021"/>
                </a:solidFill>
              </a:rPr>
              <a:t>Mean velocity:U</a:t>
            </a:r>
            <a:endParaRPr lang="ru-RU" sz="1400">
              <a:solidFill>
                <a:srgbClr val="A50021"/>
              </a:solidFill>
            </a:endParaRPr>
          </a:p>
        </p:txBody>
      </p:sp>
      <p:sp>
        <p:nvSpPr>
          <p:cNvPr id="21510" name="Text Box 5"/>
          <p:cNvSpPr txBox="1">
            <a:spLocks noChangeArrowheads="1"/>
          </p:cNvSpPr>
          <p:nvPr/>
        </p:nvSpPr>
        <p:spPr bwMode="auto">
          <a:xfrm>
            <a:off x="6742113" y="2789238"/>
            <a:ext cx="1265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a:solidFill>
                  <a:srgbClr val="A50021"/>
                </a:solidFill>
              </a:rPr>
              <a:t>Turbulence: uv</a:t>
            </a:r>
            <a:endParaRPr lang="ru-RU" sz="1400">
              <a:solidFill>
                <a:srgbClr val="A50021"/>
              </a:solidFill>
            </a:endParaRPr>
          </a:p>
        </p:txBody>
      </p:sp>
      <p:sp>
        <p:nvSpPr>
          <p:cNvPr id="21511" name="Text Box 6"/>
          <p:cNvSpPr txBox="1">
            <a:spLocks noChangeArrowheads="1"/>
          </p:cNvSpPr>
          <p:nvPr/>
        </p:nvSpPr>
        <p:spPr bwMode="auto">
          <a:xfrm>
            <a:off x="1404938" y="5491163"/>
            <a:ext cx="15335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a:solidFill>
                  <a:srgbClr val="A50021"/>
                </a:solidFill>
              </a:rPr>
              <a:t>Root-Mean Square</a:t>
            </a:r>
            <a:endParaRPr lang="ru-RU" sz="1400">
              <a:solidFill>
                <a:srgbClr val="A50021"/>
              </a:solidFill>
            </a:endParaRPr>
          </a:p>
        </p:txBody>
      </p:sp>
      <p:sp>
        <p:nvSpPr>
          <p:cNvPr id="21512" name="Text Box 7"/>
          <p:cNvSpPr txBox="1">
            <a:spLocks noChangeArrowheads="1"/>
          </p:cNvSpPr>
          <p:nvPr/>
        </p:nvSpPr>
        <p:spPr bwMode="auto">
          <a:xfrm>
            <a:off x="2324100" y="796925"/>
            <a:ext cx="47815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i="1">
                <a:solidFill>
                  <a:srgbClr val="A50021"/>
                </a:solidFill>
              </a:rPr>
              <a:t>Johan Westin, Pascal Veber, et. al, 2008, </a:t>
            </a:r>
          </a:p>
          <a:p>
            <a:pPr eaLnBrk="1" hangingPunct="1"/>
            <a:r>
              <a:rPr lang="en-US" sz="1400" i="1">
                <a:solidFill>
                  <a:srgbClr val="A50021"/>
                </a:solidFill>
              </a:rPr>
              <a:t>Proc.</a:t>
            </a:r>
            <a:r>
              <a:rPr lang="ru-RU" sz="1400" i="1">
                <a:solidFill>
                  <a:srgbClr val="A50021"/>
                </a:solidFill>
              </a:rPr>
              <a:t> </a:t>
            </a:r>
            <a:r>
              <a:rPr lang="en-US" sz="1400" i="1">
                <a:solidFill>
                  <a:srgbClr val="A50021"/>
                </a:solidFill>
              </a:rPr>
              <a:t>ICONE16, USA, paper ICONE16-48731.</a:t>
            </a:r>
            <a:endParaRPr lang="ru-RU" sz="1400" i="1">
              <a:solidFill>
                <a:srgbClr val="A50021"/>
              </a:solidFill>
            </a:endParaRPr>
          </a:p>
        </p:txBody>
      </p:sp>
      <p:sp>
        <p:nvSpPr>
          <p:cNvPr id="21513" name="Text Box 8"/>
          <p:cNvSpPr txBox="1">
            <a:spLocks noChangeArrowheads="1"/>
          </p:cNvSpPr>
          <p:nvPr/>
        </p:nvSpPr>
        <p:spPr bwMode="auto">
          <a:xfrm>
            <a:off x="3646488" y="1516063"/>
            <a:ext cx="1903412" cy="465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200"/>
              <a:t>Failures of structures due to high-cycle thermal fatigue have occurred in several nuclear plants around</a:t>
            </a:r>
          </a:p>
          <a:p>
            <a:pPr algn="l"/>
            <a:r>
              <a:rPr lang="en-US" sz="1200"/>
              <a:t>the world, for different reactor types. </a:t>
            </a:r>
          </a:p>
          <a:p>
            <a:pPr algn="l"/>
            <a:endParaRPr lang="en-US" sz="1200"/>
          </a:p>
          <a:p>
            <a:pPr algn="l"/>
            <a:r>
              <a:rPr lang="en-US" sz="1200"/>
              <a:t>Many of these have been associated with mixing zones where hot and cold streams meet, and particularly near </a:t>
            </a:r>
          </a:p>
          <a:p>
            <a:pPr algn="l"/>
            <a:r>
              <a:rPr lang="en-US" sz="1200"/>
              <a:t>T-junctions. </a:t>
            </a:r>
          </a:p>
          <a:p>
            <a:pPr algn="l"/>
            <a:endParaRPr lang="en-US" sz="1200"/>
          </a:p>
          <a:p>
            <a:pPr algn="l"/>
            <a:r>
              <a:rPr lang="en-US" sz="1200"/>
              <a:t>As the hot and cold streams from the main and</a:t>
            </a:r>
          </a:p>
          <a:p>
            <a:pPr algn="l"/>
            <a:r>
              <a:rPr lang="en-US" sz="1200"/>
              <a:t>branch pipes meet, shear instabilities produce</a:t>
            </a:r>
          </a:p>
          <a:p>
            <a:pPr algn="l"/>
            <a:r>
              <a:rPr lang="en-US" sz="1200"/>
              <a:t>turbulent eddies, causing temperature fluctuations</a:t>
            </a:r>
          </a:p>
          <a:p>
            <a:pPr algn="l"/>
            <a:r>
              <a:rPr lang="en-US" sz="1200"/>
              <a:t>on the pipe walls downstream of the junction. </a:t>
            </a:r>
          </a:p>
          <a:p>
            <a:pPr algn="l"/>
            <a:r>
              <a:rPr lang="en-US" sz="1200"/>
              <a:t>A typical value </a:t>
            </a:r>
            <a:r>
              <a:rPr lang="ru-RU" sz="1200">
                <a:sym typeface="Symbol" pitchFamily="18" charset="2"/>
              </a:rPr>
              <a:t></a:t>
            </a:r>
            <a:r>
              <a:rPr lang="en-US" sz="1200">
                <a:sym typeface="Symbol" pitchFamily="18" charset="2"/>
              </a:rPr>
              <a:t>T </a:t>
            </a:r>
            <a:r>
              <a:rPr lang="en-US" sz="1200"/>
              <a:t>between the hot/cold streams is 16</a:t>
            </a:r>
            <a:r>
              <a:rPr lang="en-US" sz="1200" baseline="30000"/>
              <a:t>o</a:t>
            </a:r>
            <a:r>
              <a:rPr lang="en-US" sz="1200"/>
              <a:t>C.</a:t>
            </a:r>
          </a:p>
        </p:txBody>
      </p:sp>
      <p:sp>
        <p:nvSpPr>
          <p:cNvPr id="21514" name="Text Box 9"/>
          <p:cNvSpPr txBox="1">
            <a:spLocks noChangeArrowheads="1"/>
          </p:cNvSpPr>
          <p:nvPr/>
        </p:nvSpPr>
        <p:spPr bwMode="auto">
          <a:xfrm>
            <a:off x="5781675" y="444817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800">
                <a:solidFill>
                  <a:srgbClr val="FF3300"/>
                </a:solidFill>
              </a:rPr>
              <a:t>hot</a:t>
            </a:r>
            <a:endParaRPr lang="ru-RU" sz="1800">
              <a:solidFill>
                <a:srgbClr val="FF3300"/>
              </a:solidFill>
            </a:endParaRPr>
          </a:p>
        </p:txBody>
      </p:sp>
      <p:sp>
        <p:nvSpPr>
          <p:cNvPr id="21515" name="Text Box 10"/>
          <p:cNvSpPr txBox="1">
            <a:spLocks noChangeArrowheads="1"/>
          </p:cNvSpPr>
          <p:nvPr/>
        </p:nvSpPr>
        <p:spPr bwMode="auto">
          <a:xfrm>
            <a:off x="5835650" y="5819775"/>
            <a:ext cx="577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800">
                <a:solidFill>
                  <a:srgbClr val="003399"/>
                </a:solidFill>
              </a:rPr>
              <a:t>cold</a:t>
            </a:r>
            <a:endParaRPr lang="ru-RU" sz="1800">
              <a:solidFill>
                <a:srgbClr val="003399"/>
              </a:solidFill>
            </a:endParaRPr>
          </a:p>
        </p:txBody>
      </p:sp>
      <p:sp>
        <p:nvSpPr>
          <p:cNvPr id="21516" name="AutoShape 11"/>
          <p:cNvSpPr>
            <a:spLocks noChangeArrowheads="1"/>
          </p:cNvSpPr>
          <p:nvPr/>
        </p:nvSpPr>
        <p:spPr bwMode="auto">
          <a:xfrm>
            <a:off x="5848350" y="4810125"/>
            <a:ext cx="266700" cy="390525"/>
          </a:xfrm>
          <a:prstGeom prst="downArrow">
            <a:avLst>
              <a:gd name="adj1" fmla="val 50000"/>
              <a:gd name="adj2" fmla="val 36607"/>
            </a:avLst>
          </a:prstGeom>
          <a:solidFill>
            <a:srgbClr val="FF3300"/>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1517" name="Text Box 12"/>
          <p:cNvSpPr txBox="1">
            <a:spLocks noChangeArrowheads="1"/>
          </p:cNvSpPr>
          <p:nvPr/>
        </p:nvSpPr>
        <p:spPr bwMode="auto">
          <a:xfrm>
            <a:off x="6626225" y="3546475"/>
            <a:ext cx="10937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a:t>Re~10</a:t>
            </a:r>
            <a:r>
              <a:rPr lang="en-US" baseline="30000"/>
              <a:t>5</a:t>
            </a:r>
            <a:endParaRPr lang="ru-RU"/>
          </a:p>
        </p:txBody>
      </p:sp>
      <p:pic>
        <p:nvPicPr>
          <p:cNvPr id="21518" name="Picture 13" descr="UAV-M2"/>
          <p:cNvPicPr>
            <a:picLocks noGrp="1" noChangeAspect="1" noChangeArrowheads="1"/>
          </p:cNvPicPr>
          <p:nvPr>
            <p:ph sz="quarter" idx="1"/>
          </p:nvPr>
        </p:nvPicPr>
        <p:blipFill>
          <a:blip r:embed="rId4">
            <a:extLst>
              <a:ext uri="{28A0092B-C50C-407E-A947-70E740481C1C}">
                <a14:useLocalDpi xmlns:a14="http://schemas.microsoft.com/office/drawing/2010/main" val="0"/>
              </a:ext>
            </a:extLst>
          </a:blip>
          <a:srcRect/>
          <a:stretch>
            <a:fillRect/>
          </a:stretch>
        </p:blipFill>
        <p:spPr bwMode="auto">
          <a:xfrm>
            <a:off x="709613" y="1485900"/>
            <a:ext cx="2979737" cy="218598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19" name="Picture 14" descr="URMS-M2"/>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bwMode="auto">
          <a:xfrm>
            <a:off x="723900" y="4148138"/>
            <a:ext cx="2857500" cy="21875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20" name="Picture 15" descr="UW-M2"/>
          <p:cNvPicPr>
            <a:picLocks noGrp="1" noChangeAspect="1" noChangeArrowheads="1"/>
          </p:cNvPicPr>
          <p:nvPr>
            <p:ph sz="quarter" idx="2"/>
          </p:nvPr>
        </p:nvPicPr>
        <p:blipFill>
          <a:blip r:embed="rId6">
            <a:extLst>
              <a:ext uri="{28A0092B-C50C-407E-A947-70E740481C1C}">
                <a14:useLocalDpi xmlns:a14="http://schemas.microsoft.com/office/drawing/2010/main" val="0"/>
              </a:ext>
            </a:extLst>
          </a:blip>
          <a:srcRect/>
          <a:stretch>
            <a:fillRect/>
          </a:stretch>
        </p:blipFill>
        <p:spPr bwMode="auto">
          <a:xfrm>
            <a:off x="5616575" y="1504950"/>
            <a:ext cx="2959100" cy="218598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E0766A62-F072-4519-82DA-3F7AE5621320}" type="slidenum">
              <a:rPr lang="ru-RU" sz="1400">
                <a:solidFill>
                  <a:srgbClr val="A50021"/>
                </a:solidFill>
              </a:rPr>
              <a:pPr/>
              <a:t>2</a:t>
            </a:fld>
            <a:endParaRPr lang="ru-RU" sz="1400">
              <a:solidFill>
                <a:srgbClr val="A50021"/>
              </a:solidFill>
            </a:endParaRPr>
          </a:p>
        </p:txBody>
      </p:sp>
      <p:sp>
        <p:nvSpPr>
          <p:cNvPr id="4099" name="Rectangle 2"/>
          <p:cNvSpPr>
            <a:spLocks noChangeArrowheads="1"/>
          </p:cNvSpPr>
          <p:nvPr/>
        </p:nvSpPr>
        <p:spPr bwMode="auto">
          <a:xfrm>
            <a:off x="1679575" y="239713"/>
            <a:ext cx="5784850"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r>
              <a:rPr lang="en-GB" sz="3200" b="1">
                <a:solidFill>
                  <a:srgbClr val="A50021"/>
                </a:solidFill>
                <a:latin typeface="Arial" charset="0"/>
              </a:rPr>
              <a:t>General Information</a:t>
            </a:r>
            <a:endParaRPr lang="ru-RU" sz="3200" b="1">
              <a:solidFill>
                <a:srgbClr val="A50021"/>
              </a:solidFill>
              <a:latin typeface="Arial" charset="0"/>
            </a:endParaRPr>
          </a:p>
        </p:txBody>
      </p:sp>
      <p:sp>
        <p:nvSpPr>
          <p:cNvPr id="4100" name="Text Box 3"/>
          <p:cNvSpPr txBox="1">
            <a:spLocks noChangeArrowheads="1"/>
          </p:cNvSpPr>
          <p:nvPr/>
        </p:nvSpPr>
        <p:spPr bwMode="auto">
          <a:xfrm>
            <a:off x="685800" y="1524000"/>
            <a:ext cx="790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endParaRPr lang="ru-RU"/>
          </a:p>
        </p:txBody>
      </p:sp>
      <p:graphicFrame>
        <p:nvGraphicFramePr>
          <p:cNvPr id="255004" name="Group 28"/>
          <p:cNvGraphicFramePr>
            <a:graphicFrameLocks noGrp="1"/>
          </p:cNvGraphicFramePr>
          <p:nvPr/>
        </p:nvGraphicFramePr>
        <p:xfrm>
          <a:off x="742950" y="2349500"/>
          <a:ext cx="7658100" cy="1901940"/>
        </p:xfrm>
        <a:graphic>
          <a:graphicData uri="http://schemas.openxmlformats.org/drawingml/2006/table">
            <a:tbl>
              <a:tblPr/>
              <a:tblGrid>
                <a:gridCol w="3101975"/>
                <a:gridCol w="4556125"/>
              </a:tblGrid>
              <a:tr h="944817">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800" b="0" i="0" u="none" strike="noStrike" cap="none" normalizeH="0" baseline="0" smtClean="0">
                          <a:ln>
                            <a:noFill/>
                          </a:ln>
                          <a:solidFill>
                            <a:srgbClr val="003399"/>
                          </a:solidFill>
                          <a:effectLst/>
                          <a:latin typeface="Arial" charset="0"/>
                          <a:cs typeface="Times New Roman" pitchFamily="18" charset="0"/>
                        </a:rPr>
                        <a:t>Leading Institution:</a:t>
                      </a:r>
                      <a:endParaRPr kumimoji="0" lang="ru-RU" sz="2800" b="0" i="0" u="none" strike="noStrike" cap="none" normalizeH="0" baseline="0" smtClean="0">
                        <a:ln>
                          <a:noFill/>
                        </a:ln>
                        <a:solidFill>
                          <a:srgbClr val="003399"/>
                        </a:solidFill>
                        <a:effectLst/>
                        <a:latin typeface="Arial" charset="0"/>
                        <a:cs typeface="Times New Roman" pitchFamily="18" charset="0"/>
                      </a:endParaRPr>
                    </a:p>
                  </a:txBody>
                  <a:tcPr marT="45717" marB="4571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ts val="600"/>
                        </a:spcAft>
                        <a:buClrTx/>
                        <a:buSzTx/>
                        <a:buFontTx/>
                        <a:buNone/>
                        <a:tabLst/>
                      </a:pPr>
                      <a:r>
                        <a:rPr kumimoji="0" lang="en-GB" sz="2800" b="1" i="0" u="none" strike="noStrike" cap="none" normalizeH="0" baseline="0" smtClean="0">
                          <a:ln>
                            <a:noFill/>
                          </a:ln>
                          <a:solidFill>
                            <a:srgbClr val="FF3300"/>
                          </a:solidFill>
                          <a:effectLst/>
                          <a:latin typeface="Arial" charset="0"/>
                          <a:cs typeface="Times New Roman" pitchFamily="18" charset="0"/>
                        </a:rPr>
                        <a:t>IBRAE,</a:t>
                      </a:r>
                      <a:r>
                        <a:rPr kumimoji="0" lang="ru-RU" sz="2800" b="1" i="0" u="none" strike="noStrike" cap="none" normalizeH="0" baseline="0" smtClean="0">
                          <a:ln>
                            <a:noFill/>
                          </a:ln>
                          <a:solidFill>
                            <a:srgbClr val="FF3300"/>
                          </a:solidFill>
                          <a:effectLst/>
                          <a:latin typeface="Arial" charset="0"/>
                        </a:rPr>
                        <a:t> </a:t>
                      </a:r>
                      <a:r>
                        <a:rPr kumimoji="0" lang="en-US" sz="2800" b="0" i="0" u="none" strike="noStrike" cap="none" normalizeH="0" baseline="0" smtClean="0">
                          <a:ln>
                            <a:noFill/>
                          </a:ln>
                          <a:solidFill>
                            <a:srgbClr val="003399"/>
                          </a:solidFill>
                          <a:effectLst/>
                          <a:latin typeface="Arial" charset="0"/>
                        </a:rPr>
                        <a:t>Moscow</a:t>
                      </a:r>
                    </a:p>
                  </a:txBody>
                  <a:tcPr marT="45717" marB="4571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57008">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800" b="0" i="0" u="none" strike="noStrike" cap="none" normalizeH="0" baseline="0" smtClean="0">
                          <a:ln>
                            <a:noFill/>
                          </a:ln>
                          <a:solidFill>
                            <a:srgbClr val="003399"/>
                          </a:solidFill>
                          <a:effectLst/>
                          <a:latin typeface="Arial" charset="0"/>
                        </a:rPr>
                        <a:t>Duration:</a:t>
                      </a:r>
                    </a:p>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2400" b="0" i="0" u="none" strike="noStrike" cap="none" normalizeH="0" baseline="0" smtClean="0">
                          <a:ln>
                            <a:noFill/>
                          </a:ln>
                          <a:solidFill>
                            <a:srgbClr val="003399"/>
                          </a:solidFill>
                          <a:effectLst/>
                          <a:latin typeface="Arial" charset="0"/>
                        </a:rPr>
                        <a:t>Commencement</a:t>
                      </a:r>
                      <a:r>
                        <a:rPr kumimoji="0" lang="en-GB" sz="2400" b="0" i="0" u="none" strike="noStrike" cap="none" normalizeH="0" baseline="0" smtClean="0">
                          <a:ln>
                            <a:noFill/>
                          </a:ln>
                          <a:solidFill>
                            <a:srgbClr val="003399"/>
                          </a:solidFill>
                          <a:effectLst/>
                          <a:latin typeface="Arial" charset="0"/>
                        </a:rPr>
                        <a:t>:</a:t>
                      </a:r>
                      <a:endParaRPr kumimoji="0" lang="ru-RU" sz="2400" b="0" i="0" u="none" strike="noStrike" cap="none" normalizeH="0" baseline="0" smtClean="0">
                        <a:ln>
                          <a:noFill/>
                        </a:ln>
                        <a:solidFill>
                          <a:srgbClr val="003399"/>
                        </a:solidFill>
                        <a:effectLst/>
                        <a:latin typeface="Arial" charset="0"/>
                      </a:endParaRPr>
                    </a:p>
                  </a:txBody>
                  <a:tcPr marT="45717" marB="4571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800" b="1" i="0" u="none" strike="noStrike" cap="none" normalizeH="0" baseline="0" smtClean="0">
                          <a:ln>
                            <a:noFill/>
                          </a:ln>
                          <a:solidFill>
                            <a:srgbClr val="003399"/>
                          </a:solidFill>
                          <a:effectLst/>
                          <a:latin typeface="Arial" charset="0"/>
                        </a:rPr>
                        <a:t>3 years</a:t>
                      </a:r>
                    </a:p>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400" b="0" i="0" u="none" strike="noStrike" cap="none" normalizeH="0" baseline="0" smtClean="0">
                          <a:ln>
                            <a:noFill/>
                          </a:ln>
                          <a:solidFill>
                            <a:srgbClr val="003399"/>
                          </a:solidFill>
                          <a:effectLst/>
                          <a:latin typeface="Arial" charset="0"/>
                        </a:rPr>
                        <a:t>October 2008</a:t>
                      </a:r>
                      <a:endParaRPr kumimoji="0" lang="ru-RU" sz="2400" b="0" i="0" u="none" strike="noStrike" cap="none" normalizeH="0" baseline="0" smtClean="0">
                        <a:ln>
                          <a:noFill/>
                        </a:ln>
                        <a:solidFill>
                          <a:srgbClr val="003399"/>
                        </a:solidFill>
                        <a:effectLst/>
                        <a:latin typeface="Arial" charset="0"/>
                      </a:endParaRPr>
                    </a:p>
                  </a:txBody>
                  <a:tcPr marT="45717" marB="4571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nummernplatzhalter 6"/>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52BF02A1-2BFD-4A20-A500-F7731E3398D0}" type="slidenum">
              <a:rPr lang="ru-RU" sz="1400">
                <a:solidFill>
                  <a:srgbClr val="A50021"/>
                </a:solidFill>
              </a:rPr>
              <a:pPr/>
              <a:t>20</a:t>
            </a:fld>
            <a:endParaRPr lang="ru-RU" sz="1400">
              <a:solidFill>
                <a:srgbClr val="A50021"/>
              </a:solidFill>
            </a:endParaRPr>
          </a:p>
        </p:txBody>
      </p:sp>
      <p:pic>
        <p:nvPicPr>
          <p:cNvPr id="22531" name="Picture 2" descr="BFS_re1300"/>
          <p:cNvPicPr>
            <a:picLocks noChangeAspect="1" noChangeArrowheads="1"/>
          </p:cNvPicPr>
          <p:nvPr>
            <p:ph sz="quarter" idx="1"/>
          </p:nvPr>
        </p:nvPicPr>
        <p:blipFill>
          <a:blip r:embed="rId3">
            <a:extLst>
              <a:ext uri="{28A0092B-C50C-407E-A947-70E740481C1C}">
                <a14:useLocalDpi xmlns:a14="http://schemas.microsoft.com/office/drawing/2010/main" val="0"/>
              </a:ext>
            </a:extLst>
          </a:blip>
          <a:srcRect l="551" t="621" r="551" b="18524"/>
          <a:stretch>
            <a:fillRect/>
          </a:stretch>
        </p:blipFill>
        <p:spPr bwMode="auto">
          <a:xfrm>
            <a:off x="395288" y="2054225"/>
            <a:ext cx="4537075" cy="40211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Text Box 3"/>
          <p:cNvSpPr txBox="1">
            <a:spLocks noChangeArrowheads="1"/>
          </p:cNvSpPr>
          <p:nvPr/>
        </p:nvSpPr>
        <p:spPr bwMode="auto">
          <a:xfrm>
            <a:off x="5008563" y="3500438"/>
            <a:ext cx="3740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800"/>
              <a:t>comparison of average velocity along flow (U) and tangential velocity</a:t>
            </a:r>
            <a:r>
              <a:rPr lang="ru-RU" sz="1800"/>
              <a:t>  (</a:t>
            </a:r>
            <a:r>
              <a:rPr lang="en-US" sz="1800"/>
              <a:t>W</a:t>
            </a:r>
            <a:r>
              <a:rPr lang="ru-RU" sz="1800"/>
              <a:t>)</a:t>
            </a:r>
          </a:p>
        </p:txBody>
      </p:sp>
      <p:sp>
        <p:nvSpPr>
          <p:cNvPr id="22533" name="Text Box 4"/>
          <p:cNvSpPr txBox="1">
            <a:spLocks noChangeArrowheads="1"/>
          </p:cNvSpPr>
          <p:nvPr/>
        </p:nvSpPr>
        <p:spPr bwMode="auto">
          <a:xfrm>
            <a:off x="1209675" y="2668588"/>
            <a:ext cx="18510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eaLnBrk="1" hangingPunct="1"/>
            <a:r>
              <a:rPr lang="ru-RU" sz="1400">
                <a:latin typeface="Arial" charset="0"/>
              </a:rPr>
              <a:t>3D </a:t>
            </a:r>
            <a:r>
              <a:rPr lang="en-US" sz="1400">
                <a:latin typeface="Arial" charset="0"/>
              </a:rPr>
              <a:t>field of W-velocity</a:t>
            </a:r>
            <a:endParaRPr lang="ru-RU" sz="1800">
              <a:latin typeface="Arial" charset="0"/>
            </a:endParaRPr>
          </a:p>
        </p:txBody>
      </p:sp>
      <p:sp>
        <p:nvSpPr>
          <p:cNvPr id="22534" name="Text Box 5"/>
          <p:cNvSpPr txBox="1">
            <a:spLocks noChangeArrowheads="1"/>
          </p:cNvSpPr>
          <p:nvPr/>
        </p:nvSpPr>
        <p:spPr bwMode="auto">
          <a:xfrm>
            <a:off x="684213" y="1052513"/>
            <a:ext cx="7126287"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eaLnBrk="1" hangingPunct="1"/>
            <a:r>
              <a:rPr lang="en-US" sz="1400" i="1">
                <a:solidFill>
                  <a:srgbClr val="A50021"/>
                </a:solidFill>
                <a:latin typeface="Arial" charset="0"/>
              </a:rPr>
              <a:t>Jovic S, Driver DM, Backward-facing step measurement </a:t>
            </a:r>
          </a:p>
          <a:p>
            <a:pPr algn="l" eaLnBrk="1" hangingPunct="1"/>
            <a:r>
              <a:rPr lang="en-US" sz="1400" i="1">
                <a:solidFill>
                  <a:srgbClr val="A50021"/>
                </a:solidFill>
                <a:latin typeface="Arial" charset="0"/>
              </a:rPr>
              <a:t>at low Reynolds number // </a:t>
            </a:r>
          </a:p>
          <a:p>
            <a:pPr algn="l" eaLnBrk="1" hangingPunct="1"/>
            <a:r>
              <a:rPr lang="en-US" sz="1400" i="1">
                <a:solidFill>
                  <a:srgbClr val="A50021"/>
                </a:solidFill>
                <a:latin typeface="Arial" charset="0"/>
              </a:rPr>
              <a:t>NASA Technical memorandum. - 1994. - №.108807.</a:t>
            </a:r>
            <a:endParaRPr lang="ru-RU" sz="1400" i="1">
              <a:solidFill>
                <a:srgbClr val="A50021"/>
              </a:solidFill>
              <a:latin typeface="Arial" charset="0"/>
            </a:endParaRPr>
          </a:p>
          <a:p>
            <a:pPr algn="l" eaLnBrk="1" hangingPunct="1"/>
            <a:endParaRPr lang="ru-RU" sz="1400" i="1">
              <a:solidFill>
                <a:srgbClr val="A50021"/>
              </a:solidFill>
              <a:latin typeface="Arial" charset="0"/>
            </a:endParaRPr>
          </a:p>
        </p:txBody>
      </p:sp>
      <p:sp>
        <p:nvSpPr>
          <p:cNvPr id="22535" name="Rectangle 6"/>
          <p:cNvSpPr>
            <a:spLocks noGrp="1" noChangeArrowheads="1"/>
          </p:cNvSpPr>
          <p:nvPr>
            <p:ph type="title" sz="quarter"/>
          </p:nvPr>
        </p:nvSpPr>
        <p:spPr bwMode="auto">
          <a:xfrm>
            <a:off x="457200" y="-26988"/>
            <a:ext cx="8229600" cy="850901"/>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800" b="1" smtClean="0">
                <a:solidFill>
                  <a:srgbClr val="A50021"/>
                </a:solidFill>
                <a:latin typeface="Arial" charset="0"/>
              </a:rPr>
              <a:t>Backward-facing step flows (BFS)</a:t>
            </a:r>
            <a:br>
              <a:rPr lang="en-US" sz="2800" b="1" smtClean="0">
                <a:solidFill>
                  <a:srgbClr val="A50021"/>
                </a:solidFill>
                <a:latin typeface="Arial" charset="0"/>
              </a:rPr>
            </a:br>
            <a:r>
              <a:rPr lang="en-US" sz="2800" b="1" smtClean="0">
                <a:solidFill>
                  <a:srgbClr val="A50021"/>
                </a:solidFill>
                <a:latin typeface="Arial" charset="0"/>
              </a:rPr>
              <a:t>at Re=5100</a:t>
            </a:r>
            <a:endParaRPr lang="ru-RU" sz="2800" b="1" smtClean="0">
              <a:solidFill>
                <a:srgbClr val="A50021"/>
              </a:solidFill>
              <a:latin typeface="Arial" charset="0"/>
            </a:endParaRPr>
          </a:p>
        </p:txBody>
      </p:sp>
      <p:pic>
        <p:nvPicPr>
          <p:cNvPr id="22536" name="Picture 7" descr="FIG4A-M2"/>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bwMode="auto">
          <a:xfrm>
            <a:off x="5081588" y="938213"/>
            <a:ext cx="3738562" cy="269081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537" name="Picture 8" descr="FIG4B-M2"/>
          <p:cNvPicPr>
            <a:picLocks noGrp="1" noChangeAspect="1" noChangeArrowheads="1"/>
          </p:cNvPicPr>
          <p:nvPr>
            <p:ph sz="quarter" idx="4"/>
          </p:nvPr>
        </p:nvPicPr>
        <p:blipFill>
          <a:blip r:embed="rId5">
            <a:extLst>
              <a:ext uri="{28A0092B-C50C-407E-A947-70E740481C1C}">
                <a14:useLocalDpi xmlns:a14="http://schemas.microsoft.com/office/drawing/2010/main" val="0"/>
              </a:ext>
            </a:extLst>
          </a:blip>
          <a:srcRect/>
          <a:stretch>
            <a:fillRect/>
          </a:stretch>
        </p:blipFill>
        <p:spPr bwMode="auto">
          <a:xfrm>
            <a:off x="5148263" y="4060825"/>
            <a:ext cx="3562350" cy="25892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9665DC0B-6A78-48CD-A6B4-F1339FD27EE5}" type="slidenum">
              <a:rPr lang="ru-RU" sz="1400">
                <a:solidFill>
                  <a:srgbClr val="A50021"/>
                </a:solidFill>
              </a:rPr>
              <a:pPr/>
              <a:t>21</a:t>
            </a:fld>
            <a:endParaRPr lang="ru-RU" sz="1400">
              <a:solidFill>
                <a:srgbClr val="A50021"/>
              </a:solidFill>
            </a:endParaRPr>
          </a:p>
        </p:txBody>
      </p:sp>
      <p:sp>
        <p:nvSpPr>
          <p:cNvPr id="23555" name="Rectangle 2"/>
          <p:cNvSpPr>
            <a:spLocks noGrp="1" noChangeArrowheads="1"/>
          </p:cNvSpPr>
          <p:nvPr>
            <p:ph type="title"/>
          </p:nvPr>
        </p:nvSpPr>
        <p:spPr bwMode="auto">
          <a:xfrm>
            <a:off x="457200" y="44450"/>
            <a:ext cx="8229600" cy="9366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5000"/>
              </a:lnSpc>
            </a:pPr>
            <a:r>
              <a:rPr lang="en-US" sz="2800" b="1" smtClean="0">
                <a:solidFill>
                  <a:srgbClr val="A50021"/>
                </a:solidFill>
                <a:latin typeface="Arial" charset="0"/>
              </a:rPr>
              <a:t>Adaptation of CONV code </a:t>
            </a:r>
            <a:br>
              <a:rPr lang="en-US" sz="2800" b="1" smtClean="0">
                <a:solidFill>
                  <a:srgbClr val="A50021"/>
                </a:solidFill>
                <a:latin typeface="Arial" charset="0"/>
              </a:rPr>
            </a:br>
            <a:r>
              <a:rPr lang="en-US" sz="2800" b="1" smtClean="0">
                <a:solidFill>
                  <a:srgbClr val="A50021"/>
                </a:solidFill>
                <a:latin typeface="Arial" charset="0"/>
              </a:rPr>
              <a:t>   in view requirements of LIVE facility</a:t>
            </a:r>
            <a:endParaRPr lang="ru-RU" sz="2800" b="1" smtClean="0">
              <a:solidFill>
                <a:srgbClr val="A50021"/>
              </a:solidFill>
              <a:latin typeface="Arial" charset="0"/>
            </a:endParaRPr>
          </a:p>
        </p:txBody>
      </p:sp>
      <p:sp>
        <p:nvSpPr>
          <p:cNvPr id="23556" name="Rectangle 3"/>
          <p:cNvSpPr>
            <a:spLocks noGrp="1" noChangeArrowheads="1"/>
          </p:cNvSpPr>
          <p:nvPr>
            <p:ph type="body" idx="1"/>
          </p:nvPr>
        </p:nvSpPr>
        <p:spPr bwMode="auto">
          <a:xfrm>
            <a:off x="250825" y="1125538"/>
            <a:ext cx="8496300" cy="53276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457200" indent="-457200" algn="just">
              <a:lnSpc>
                <a:spcPct val="80000"/>
              </a:lnSpc>
            </a:pPr>
            <a:r>
              <a:rPr lang="en-US" sz="2400" smtClean="0"/>
              <a:t>The CONV code was adapted for simulation of stratified convection in the LIVE conditions, namely for simulation and estimate of the focusing effect.</a:t>
            </a:r>
          </a:p>
          <a:p>
            <a:pPr marL="457200" indent="-457200" algn="just">
              <a:lnSpc>
                <a:spcPct val="80000"/>
              </a:lnSpc>
            </a:pPr>
            <a:r>
              <a:rPr lang="en-US" sz="2400" smtClean="0"/>
              <a:t>The modified version of CONV code was tested on LIVE facility experiments and in all cases the good agreement was obtained. Results were published in:</a:t>
            </a:r>
          </a:p>
          <a:p>
            <a:pPr marL="838200" lvl="1" indent="-381000" algn="just">
              <a:lnSpc>
                <a:spcPct val="80000"/>
              </a:lnSpc>
            </a:pPr>
            <a:r>
              <a:rPr lang="en-US" sz="2000" smtClean="0"/>
              <a:t>Proceedings of 13th International Topical Meeting on Nuclear Reactor Thermal Hydraulics (NURETH-13) September 27 - October 2, 2009,  Kanazawa, Japan (</a:t>
            </a:r>
            <a:r>
              <a:rPr lang="en-US" sz="2000" i="1" smtClean="0"/>
              <a:t>V.Chudanov, A.Palagin and F.Kretzschmar, </a:t>
            </a:r>
            <a:r>
              <a:rPr lang="en-US" sz="2000" smtClean="0"/>
              <a:t>LIVE test FSt4: experimental results and simulation by CONV code, Paper N13P1076, CD-ROM) </a:t>
            </a:r>
          </a:p>
          <a:p>
            <a:pPr marL="838200" lvl="1" indent="-381000" algn="just">
              <a:lnSpc>
                <a:spcPct val="80000"/>
              </a:lnSpc>
            </a:pPr>
            <a:r>
              <a:rPr lang="en-US" sz="2000" smtClean="0"/>
              <a:t>Progress in Nuclear Energy 52 (2010) 46–60 (</a:t>
            </a:r>
            <a:r>
              <a:rPr lang="en-US" sz="2000" i="1" smtClean="0"/>
              <a:t>M. Buck, M. Buerger, A. Miassoedov, X. Gaus-Liu, A. Palagin, L. Godin-Jacqmin, C.T.Tran, W.M. Mad, V. Chudanov</a:t>
            </a:r>
            <a:r>
              <a:rPr lang="en-US" sz="2000" smtClean="0"/>
              <a:t>, The LIVE program –Results of test L1 and joint analyses on transient molten pool thermal hydraulics).</a:t>
            </a:r>
          </a:p>
          <a:p>
            <a:pPr marL="457200" indent="-457200" algn="just">
              <a:lnSpc>
                <a:spcPct val="80000"/>
              </a:lnSpc>
            </a:pPr>
            <a:r>
              <a:rPr lang="en-US" sz="2400" smtClean="0"/>
              <a:t>Moreover, the parallel version of CONV code in MPI technology  was developed for carried out calculations of LIVE experiments for &lt;=256 processors.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7A9705B7-1723-4BFE-8F7F-04416776713B}" type="slidenum">
              <a:rPr lang="ru-RU" sz="1400">
                <a:solidFill>
                  <a:srgbClr val="A50021"/>
                </a:solidFill>
              </a:rPr>
              <a:pPr/>
              <a:t>22</a:t>
            </a:fld>
            <a:endParaRPr lang="ru-RU" sz="1400">
              <a:solidFill>
                <a:srgbClr val="A50021"/>
              </a:solidFill>
            </a:endParaRPr>
          </a:p>
        </p:txBody>
      </p:sp>
      <p:sp>
        <p:nvSpPr>
          <p:cNvPr id="24579" name="Rectangle 2"/>
          <p:cNvSpPr>
            <a:spLocks noGrp="1" noChangeArrowheads="1"/>
          </p:cNvSpPr>
          <p:nvPr>
            <p:ph type="title"/>
          </p:nvPr>
        </p:nvSpPr>
        <p:spPr bwMode="auto">
          <a:xfrm>
            <a:off x="1619250" y="188913"/>
            <a:ext cx="5870575" cy="63341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85800" indent="-685800"/>
            <a:r>
              <a:rPr lang="en-US" sz="3200" b="1" smtClean="0">
                <a:solidFill>
                  <a:srgbClr val="A50021"/>
                </a:solidFill>
                <a:latin typeface="Arial" charset="0"/>
              </a:rPr>
              <a:t>Conclusions (2)</a:t>
            </a:r>
            <a:endParaRPr lang="ru-RU" sz="3200" b="1" smtClean="0">
              <a:solidFill>
                <a:srgbClr val="A50021"/>
              </a:solidFill>
              <a:latin typeface="Arial" charset="0"/>
            </a:endParaRPr>
          </a:p>
        </p:txBody>
      </p:sp>
      <p:sp>
        <p:nvSpPr>
          <p:cNvPr id="24580" name="Rectangle 3"/>
          <p:cNvSpPr>
            <a:spLocks noGrp="1" noChangeArrowheads="1"/>
          </p:cNvSpPr>
          <p:nvPr>
            <p:ph type="body" idx="1"/>
          </p:nvPr>
        </p:nvSpPr>
        <p:spPr bwMode="auto">
          <a:xfrm>
            <a:off x="468313" y="981075"/>
            <a:ext cx="8208962" cy="54022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spcBef>
                <a:spcPct val="30000"/>
              </a:spcBef>
              <a:spcAft>
                <a:spcPct val="30000"/>
              </a:spcAft>
            </a:pPr>
            <a:r>
              <a:rPr lang="en-US" sz="2000" smtClean="0">
                <a:latin typeface="Arial" charset="0"/>
              </a:rPr>
              <a:t>The numerical experiments at the choice of a set of commutative filters for LES approach are finished. The CONV code was modernized by inclusion of LES approach for turbulence modeling. </a:t>
            </a:r>
          </a:p>
          <a:p>
            <a:pPr algn="just">
              <a:spcBef>
                <a:spcPct val="30000"/>
              </a:spcBef>
              <a:spcAft>
                <a:spcPct val="30000"/>
              </a:spcAft>
            </a:pPr>
            <a:r>
              <a:rPr lang="en-US" sz="2000" smtClean="0">
                <a:latin typeface="Arial" charset="0"/>
              </a:rPr>
              <a:t>The CONV code was adapted for simulation of stratified convection in the LIVE conditions. Moreover, the parallel version of CONV code in MPI technology  was developed for carried out calculations of LIVE experiments for &lt;=256 processors.</a:t>
            </a:r>
          </a:p>
          <a:p>
            <a:pPr algn="just">
              <a:spcBef>
                <a:spcPct val="30000"/>
              </a:spcBef>
              <a:spcAft>
                <a:spcPct val="30000"/>
              </a:spcAft>
            </a:pPr>
            <a:r>
              <a:rPr lang="en-US" sz="2000" smtClean="0">
                <a:latin typeface="Arial" charset="0"/>
              </a:rPr>
              <a:t>Modernized software on the accessible tests was validated and for all cases a good agreement of numerical predictions with experiment was obtained. Results were published.</a:t>
            </a:r>
          </a:p>
          <a:p>
            <a:pPr algn="just">
              <a:spcBef>
                <a:spcPct val="30000"/>
              </a:spcBef>
              <a:spcAft>
                <a:spcPct val="30000"/>
              </a:spcAft>
            </a:pPr>
            <a:r>
              <a:rPr lang="en-US" sz="2000" smtClean="0">
                <a:latin typeface="Arial" charset="0"/>
              </a:rPr>
              <a:t>Preparatory work with the code sources for implementation of melt oxidation model, and also interface (input files) for insert of physico-chemical melt oxidation model for modeling of thermal hydraulic behavior of U-Zr-O melt under oxidizing for small and medium scale experiments in code CONV 2D has been commenced.</a:t>
            </a:r>
            <a:endParaRPr lang="ru-RU" sz="2000" smtClean="0">
              <a:latin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nummernplatzhalter 2"/>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7B755DC3-1E7D-4B23-A3C5-E27029ABA189}" type="slidenum">
              <a:rPr lang="ru-RU" sz="1400">
                <a:solidFill>
                  <a:srgbClr val="A50021"/>
                </a:solidFill>
              </a:rPr>
              <a:pPr/>
              <a:t>3</a:t>
            </a:fld>
            <a:endParaRPr lang="ru-RU" sz="1400">
              <a:solidFill>
                <a:srgbClr val="A50021"/>
              </a:solidFill>
            </a:endParaRPr>
          </a:p>
        </p:txBody>
      </p:sp>
      <p:sp>
        <p:nvSpPr>
          <p:cNvPr id="5123" name="Rectangle 2"/>
          <p:cNvSpPr>
            <a:spLocks noChangeArrowheads="1"/>
          </p:cNvSpPr>
          <p:nvPr/>
        </p:nvSpPr>
        <p:spPr bwMode="auto">
          <a:xfrm>
            <a:off x="1682750" y="142875"/>
            <a:ext cx="578485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r>
              <a:rPr lang="ru-RU" sz="3600" b="1">
                <a:solidFill>
                  <a:srgbClr val="A50021"/>
                </a:solidFill>
              </a:rPr>
              <a:t>Non-CIS Collaborators</a:t>
            </a:r>
          </a:p>
        </p:txBody>
      </p:sp>
      <p:sp>
        <p:nvSpPr>
          <p:cNvPr id="5124" name="Text Box 3"/>
          <p:cNvSpPr txBox="1">
            <a:spLocks noChangeArrowheads="1"/>
          </p:cNvSpPr>
          <p:nvPr/>
        </p:nvSpPr>
        <p:spPr bwMode="auto">
          <a:xfrm>
            <a:off x="685800" y="1524000"/>
            <a:ext cx="790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endParaRPr lang="ru-RU"/>
          </a:p>
        </p:txBody>
      </p:sp>
      <p:graphicFrame>
        <p:nvGraphicFramePr>
          <p:cNvPr id="257061" name="Group 37"/>
          <p:cNvGraphicFramePr>
            <a:graphicFrameLocks noGrp="1"/>
          </p:cNvGraphicFramePr>
          <p:nvPr>
            <p:ph/>
          </p:nvPr>
        </p:nvGraphicFramePr>
        <p:xfrm>
          <a:off x="617538" y="1392238"/>
          <a:ext cx="7908925" cy="4078364"/>
        </p:xfrm>
        <a:graphic>
          <a:graphicData uri="http://schemas.openxmlformats.org/drawingml/2006/table">
            <a:tbl>
              <a:tblPr/>
              <a:tblGrid>
                <a:gridCol w="1638300"/>
                <a:gridCol w="4148137"/>
                <a:gridCol w="2122488"/>
              </a:tblGrid>
              <a:tr h="727052">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2400" b="1" i="0" u="none" strike="noStrike" cap="none" normalizeH="0" baseline="0" smtClean="0">
                          <a:ln>
                            <a:noFill/>
                          </a:ln>
                          <a:solidFill>
                            <a:srgbClr val="FF3300"/>
                          </a:solidFill>
                          <a:effectLst/>
                          <a:latin typeface="Arial" charset="0"/>
                        </a:rPr>
                        <a:t>FZK</a:t>
                      </a:r>
                      <a:endParaRPr kumimoji="0" lang="ru-RU" sz="2400" b="1" i="0" u="none" strike="noStrike" cap="none" normalizeH="0" baseline="0" smtClean="0">
                        <a:ln>
                          <a:noFill/>
                        </a:ln>
                        <a:solidFill>
                          <a:srgbClr val="FF3300"/>
                        </a:solidFill>
                        <a:effectLst/>
                        <a:latin typeface="Arial" charset="0"/>
                      </a:endParaRPr>
                    </a:p>
                  </a:txBody>
                  <a:tcPr marT="45719" marB="45719"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Forschungszentrum Karlsruhe GmbH </a:t>
                      </a:r>
                      <a:endParaRPr kumimoji="0" lang="ru-RU" sz="1800" b="1" i="0" u="none" strike="noStrike" cap="none" normalizeH="0" baseline="0" smtClean="0">
                        <a:ln>
                          <a:noFill/>
                        </a:ln>
                        <a:solidFill>
                          <a:srgbClr val="003399"/>
                        </a:solidFill>
                        <a:effectLst/>
                        <a:latin typeface="Arial" charset="0"/>
                        <a:cs typeface="Times New Roman" pitchFamily="18" charset="0"/>
                      </a:endParaRPr>
                    </a:p>
                  </a:txBody>
                  <a:tcPr marT="45719" marB="45719"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Germany Karlsruhe</a:t>
                      </a:r>
                      <a:r>
                        <a:rPr kumimoji="0" lang="ru-RU" sz="1800" b="0" i="0" u="none" strike="noStrike" cap="none" normalizeH="0" baseline="0" smtClean="0">
                          <a:ln>
                            <a:noFill/>
                          </a:ln>
                          <a:solidFill>
                            <a:srgbClr val="003399"/>
                          </a:solidFill>
                          <a:effectLst/>
                          <a:latin typeface="Arial" charset="0"/>
                        </a:rPr>
                        <a:t> </a:t>
                      </a:r>
                    </a:p>
                  </a:txBody>
                  <a:tcPr marT="45719" marB="45719"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47463">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2400" b="1" i="0" u="none" strike="noStrike" cap="none" normalizeH="0" baseline="0" smtClean="0">
                          <a:ln>
                            <a:noFill/>
                          </a:ln>
                          <a:solidFill>
                            <a:srgbClr val="FF3300"/>
                          </a:solidFill>
                          <a:effectLst/>
                          <a:latin typeface="Arial" charset="0"/>
                        </a:rPr>
                        <a:t>ITU</a:t>
                      </a:r>
                      <a:endParaRPr kumimoji="0" lang="ru-RU" sz="2400" b="1" i="0" u="none" strike="noStrike" cap="none" normalizeH="0" baseline="0" smtClean="0">
                        <a:ln>
                          <a:noFill/>
                        </a:ln>
                        <a:solidFill>
                          <a:srgbClr val="FF3300"/>
                        </a:solidFill>
                        <a:effectLst/>
                        <a:latin typeface="Arial" charset="0"/>
                      </a:endParaRPr>
                    </a:p>
                  </a:txBody>
                  <a:tcPr marT="45719" marB="45719"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ts val="2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European Commission</a:t>
                      </a:r>
                      <a:endParaRPr kumimoji="0" lang="ru-RU" sz="1800" b="0" i="0" u="none" strike="noStrike" cap="none" normalizeH="0" baseline="0" smtClean="0">
                        <a:ln>
                          <a:noFill/>
                        </a:ln>
                        <a:solidFill>
                          <a:srgbClr val="003399"/>
                        </a:solidFill>
                        <a:effectLst/>
                        <a:latin typeface="Arial" charset="0"/>
                        <a:cs typeface="Times New Roman" pitchFamily="18" charset="0"/>
                      </a:endParaRPr>
                    </a:p>
                    <a:p>
                      <a:pPr marL="0" marR="0" lvl="0" indent="0" algn="l" defTabSz="914400" rtl="0" eaLnBrk="0" fontAlgn="base" latinLnBrk="0" hangingPunct="0">
                        <a:lnSpc>
                          <a:spcPct val="110000"/>
                        </a:lnSpc>
                        <a:spcBef>
                          <a:spcPts val="2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Joint Research Centre</a:t>
                      </a:r>
                      <a:endParaRPr kumimoji="0" lang="ru-RU" sz="1800" b="0" i="0" u="none" strike="noStrike" cap="none" normalizeH="0" baseline="0" smtClean="0">
                        <a:ln>
                          <a:noFill/>
                        </a:ln>
                        <a:solidFill>
                          <a:srgbClr val="003399"/>
                        </a:solidFill>
                        <a:effectLst/>
                        <a:latin typeface="Arial" charset="0"/>
                        <a:cs typeface="Times New Roman" pitchFamily="18" charset="0"/>
                      </a:endParaRPr>
                    </a:p>
                    <a:p>
                      <a:pPr marL="0" marR="0" lvl="0" indent="0" algn="l" defTabSz="914400" rtl="0" eaLnBrk="0" fontAlgn="base" latinLnBrk="0" hangingPunct="0">
                        <a:lnSpc>
                          <a:spcPct val="110000"/>
                        </a:lnSpc>
                        <a:spcBef>
                          <a:spcPts val="2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Institut für Transurane</a:t>
                      </a:r>
                      <a:r>
                        <a:rPr kumimoji="0" lang="ru-RU" sz="1800" b="0" i="0" u="none" strike="noStrike" cap="none" normalizeH="0" baseline="0" smtClean="0">
                          <a:ln>
                            <a:noFill/>
                          </a:ln>
                          <a:solidFill>
                            <a:srgbClr val="003399"/>
                          </a:solidFill>
                          <a:effectLst/>
                          <a:latin typeface="Arial" charset="0"/>
                        </a:rPr>
                        <a:t> </a:t>
                      </a:r>
                    </a:p>
                  </a:txBody>
                  <a:tcPr marT="45719" marB="45719"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Germany Karlsruhe</a:t>
                      </a:r>
                      <a:r>
                        <a:rPr kumimoji="0" lang="ru-RU" sz="1800" b="0" i="0" u="none" strike="noStrike" cap="none" normalizeH="0" baseline="0" smtClean="0">
                          <a:ln>
                            <a:noFill/>
                          </a:ln>
                          <a:solidFill>
                            <a:srgbClr val="003399"/>
                          </a:solidFill>
                          <a:effectLst/>
                          <a:latin typeface="Arial" charset="0"/>
                        </a:rPr>
                        <a:t> </a:t>
                      </a:r>
                    </a:p>
                  </a:txBody>
                  <a:tcPr marT="45719" marB="45719"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12766">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2400" b="1" i="0" u="none" strike="noStrike" cap="none" normalizeH="0" baseline="0" smtClean="0">
                          <a:ln>
                            <a:noFill/>
                          </a:ln>
                          <a:solidFill>
                            <a:srgbClr val="FF3300"/>
                          </a:solidFill>
                          <a:effectLst/>
                          <a:latin typeface="Arial" charset="0"/>
                        </a:rPr>
                        <a:t>IRSN</a:t>
                      </a:r>
                      <a:endParaRPr kumimoji="0" lang="ru-RU" sz="2400" b="1" i="0" u="none" strike="noStrike" cap="none" normalizeH="0" baseline="0" smtClean="0">
                        <a:ln>
                          <a:noFill/>
                        </a:ln>
                        <a:solidFill>
                          <a:srgbClr val="FF3300"/>
                        </a:solidFill>
                        <a:effectLst/>
                        <a:latin typeface="Arial" charset="0"/>
                      </a:endParaRPr>
                    </a:p>
                  </a:txBody>
                  <a:tcPr marT="45719" marB="45719"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Institut de Radioprotection et de Sûreté Nucléaire </a:t>
                      </a:r>
                      <a:endParaRPr kumimoji="0" lang="ru-RU" sz="1800" b="0" i="0" u="none" strike="noStrike" cap="none" normalizeH="0" baseline="0" smtClean="0">
                        <a:ln>
                          <a:noFill/>
                        </a:ln>
                        <a:solidFill>
                          <a:srgbClr val="003399"/>
                        </a:solidFill>
                        <a:effectLst/>
                        <a:latin typeface="Arial" charset="0"/>
                      </a:endParaRPr>
                    </a:p>
                  </a:txBody>
                  <a:tcPr marT="45719" marB="45719"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France   Cadarache</a:t>
                      </a:r>
                      <a:r>
                        <a:rPr kumimoji="0" lang="ru-RU" sz="1800" b="0" i="0" u="none" strike="noStrike" cap="none" normalizeH="0" baseline="0" smtClean="0">
                          <a:ln>
                            <a:noFill/>
                          </a:ln>
                          <a:solidFill>
                            <a:srgbClr val="003399"/>
                          </a:solidFill>
                          <a:effectLst/>
                          <a:latin typeface="Arial" charset="0"/>
                        </a:rPr>
                        <a:t> </a:t>
                      </a:r>
                    </a:p>
                  </a:txBody>
                  <a:tcPr marT="45719" marB="45719"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94922">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de-DE" sz="2400" b="1" i="0" u="none" strike="noStrike" cap="none" normalizeH="0" baseline="0" smtClean="0">
                          <a:ln>
                            <a:noFill/>
                          </a:ln>
                          <a:solidFill>
                            <a:srgbClr val="FF3300"/>
                          </a:solidFill>
                          <a:effectLst/>
                          <a:latin typeface="Arial" charset="0"/>
                        </a:rPr>
                        <a:t>CEA</a:t>
                      </a:r>
                      <a:endParaRPr kumimoji="0" lang="ru-RU" sz="2400" b="1" i="0" u="none" strike="noStrike" cap="none" normalizeH="0" baseline="0" smtClean="0">
                        <a:ln>
                          <a:noFill/>
                        </a:ln>
                        <a:solidFill>
                          <a:srgbClr val="FF3300"/>
                        </a:solidFill>
                        <a:effectLst/>
                        <a:latin typeface="Arial" charset="0"/>
                      </a:endParaRPr>
                    </a:p>
                  </a:txBody>
                  <a:tcPr marT="45719" marB="45719"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1800" b="1" i="0" u="none" strike="noStrike" cap="none" normalizeH="0" baseline="0" smtClean="0">
                          <a:ln>
                            <a:noFill/>
                          </a:ln>
                          <a:solidFill>
                            <a:srgbClr val="003399"/>
                          </a:solidFill>
                          <a:effectLst/>
                          <a:latin typeface="Arial" charset="0"/>
                        </a:rPr>
                        <a:t>Commisariat </a:t>
                      </a:r>
                      <a:r>
                        <a:rPr kumimoji="0" lang="en-US" sz="1800" b="1" i="0" u="none" strike="noStrike" cap="none" normalizeH="0" baseline="0" smtClean="0">
                          <a:ln>
                            <a:noFill/>
                          </a:ln>
                          <a:solidFill>
                            <a:srgbClr val="003399"/>
                          </a:solidFill>
                          <a:effectLst/>
                          <a:latin typeface="Arial" charset="0"/>
                          <a:cs typeface="Arial" charset="0"/>
                        </a:rPr>
                        <a:t>à</a:t>
                      </a:r>
                      <a:r>
                        <a:rPr kumimoji="0" lang="en-US" sz="1800" b="1" i="0" u="none" strike="noStrike" cap="none" normalizeH="0" baseline="0" smtClean="0">
                          <a:ln>
                            <a:noFill/>
                          </a:ln>
                          <a:solidFill>
                            <a:srgbClr val="003399"/>
                          </a:solidFill>
                          <a:effectLst/>
                          <a:latin typeface="Arial" charset="0"/>
                        </a:rPr>
                        <a:t> l’Energie Atomique</a:t>
                      </a:r>
                      <a:endParaRPr kumimoji="0" lang="ru-RU" sz="2800" b="0" i="0" u="none" strike="noStrike" cap="none" normalizeH="0" baseline="0" smtClean="0">
                        <a:ln>
                          <a:noFill/>
                        </a:ln>
                        <a:solidFill>
                          <a:schemeClr val="tx1"/>
                        </a:solidFill>
                        <a:effectLst/>
                        <a:latin typeface="Arial" charset="0"/>
                      </a:endParaRPr>
                    </a:p>
                  </a:txBody>
                  <a:tcPr marT="45719" marB="45719"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France   Cadarache</a:t>
                      </a:r>
                      <a:endParaRPr kumimoji="0" lang="ru-RU" sz="1800" b="1" i="0" u="none" strike="noStrike" cap="none" normalizeH="0" baseline="0" smtClean="0">
                        <a:ln>
                          <a:noFill/>
                        </a:ln>
                        <a:solidFill>
                          <a:srgbClr val="003399"/>
                        </a:solidFill>
                        <a:effectLst/>
                        <a:latin typeface="Arial" charset="0"/>
                        <a:cs typeface="Times New Roman" pitchFamily="18" charset="0"/>
                      </a:endParaRPr>
                    </a:p>
                  </a:txBody>
                  <a:tcPr marT="45719" marB="45719"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96084">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2400" b="1" i="0" u="none" strike="noStrike" cap="none" normalizeH="0" baseline="0" smtClean="0">
                          <a:ln>
                            <a:noFill/>
                          </a:ln>
                          <a:solidFill>
                            <a:srgbClr val="FF3300"/>
                          </a:solidFill>
                          <a:effectLst/>
                          <a:latin typeface="Arial" charset="0"/>
                        </a:rPr>
                        <a:t>IVS Trnava</a:t>
                      </a:r>
                      <a:endParaRPr kumimoji="0" lang="ru-RU" sz="2400" b="1" i="0" u="none" strike="noStrike" cap="none" normalizeH="0" baseline="0" smtClean="0">
                        <a:ln>
                          <a:noFill/>
                        </a:ln>
                        <a:solidFill>
                          <a:srgbClr val="FF3300"/>
                        </a:solidFill>
                        <a:effectLst/>
                        <a:latin typeface="Arial" charset="0"/>
                      </a:endParaRPr>
                    </a:p>
                  </a:txBody>
                  <a:tcPr marT="45719" marB="45719"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1800" b="1" i="0" u="none" strike="noStrike" cap="none" normalizeH="0" baseline="0" smtClean="0">
                          <a:ln>
                            <a:noFill/>
                          </a:ln>
                          <a:solidFill>
                            <a:srgbClr val="003399"/>
                          </a:solidFill>
                          <a:effectLst/>
                          <a:latin typeface="Arial" charset="0"/>
                        </a:rPr>
                        <a:t>Inžinierska výpočtová spoločnosť Trnava, s.r.o., </a:t>
                      </a:r>
                      <a:endParaRPr kumimoji="0" lang="ru-RU" sz="1800" b="1" i="0" u="none" strike="noStrike" cap="none" normalizeH="0" baseline="0" smtClean="0">
                        <a:ln>
                          <a:noFill/>
                        </a:ln>
                        <a:solidFill>
                          <a:srgbClr val="003399"/>
                        </a:solidFill>
                        <a:effectLst/>
                        <a:latin typeface="Arial" charset="0"/>
                      </a:endParaRPr>
                    </a:p>
                  </a:txBody>
                  <a:tcPr marT="45719" marB="45719"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rPr>
                        <a:t>Slovak Republic</a:t>
                      </a:r>
                      <a:r>
                        <a:rPr kumimoji="0" lang="ru-RU" sz="1800" b="1" i="0" u="none" strike="noStrike" cap="none" normalizeH="0" baseline="0" smtClean="0">
                          <a:ln>
                            <a:noFill/>
                          </a:ln>
                          <a:solidFill>
                            <a:srgbClr val="003399"/>
                          </a:solidFill>
                          <a:effectLst/>
                          <a:latin typeface="Arial" charset="0"/>
                        </a:rPr>
                        <a:t> </a:t>
                      </a:r>
                    </a:p>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endParaRPr kumimoji="0" lang="ru-RU" sz="1800" b="1" i="0" u="none" strike="noStrike" cap="none" normalizeH="0" baseline="0" smtClean="0">
                        <a:ln>
                          <a:noFill/>
                        </a:ln>
                        <a:solidFill>
                          <a:srgbClr val="003399"/>
                        </a:solidFill>
                        <a:effectLst/>
                        <a:latin typeface="Arial" charset="0"/>
                        <a:cs typeface="Times New Roman" pitchFamily="18" charset="0"/>
                      </a:endParaRPr>
                    </a:p>
                  </a:txBody>
                  <a:tcPr marT="45719" marB="45719"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055D9629-C2E8-4F52-B18E-8D58E8B93580}" type="slidenum">
              <a:rPr lang="ru-RU" sz="1400">
                <a:solidFill>
                  <a:srgbClr val="A50021"/>
                </a:solidFill>
              </a:rPr>
              <a:pPr/>
              <a:t>4</a:t>
            </a:fld>
            <a:endParaRPr lang="ru-RU" sz="1400">
              <a:solidFill>
                <a:srgbClr val="A50021"/>
              </a:solidFill>
            </a:endParaRPr>
          </a:p>
        </p:txBody>
      </p:sp>
      <p:sp>
        <p:nvSpPr>
          <p:cNvPr id="6147" name="Rectangle 2"/>
          <p:cNvSpPr>
            <a:spLocks noChangeArrowheads="1"/>
          </p:cNvSpPr>
          <p:nvPr/>
        </p:nvSpPr>
        <p:spPr bwMode="auto">
          <a:xfrm>
            <a:off x="1679575" y="198438"/>
            <a:ext cx="578485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r>
              <a:rPr lang="en-GB" sz="3200" b="1">
                <a:solidFill>
                  <a:srgbClr val="A50021"/>
                </a:solidFill>
                <a:latin typeface="Arial" charset="0"/>
              </a:rPr>
              <a:t>Project Objectives</a:t>
            </a:r>
            <a:endParaRPr lang="ru-RU" sz="3200" b="1">
              <a:solidFill>
                <a:srgbClr val="A50021"/>
              </a:solidFill>
              <a:latin typeface="Arial" charset="0"/>
            </a:endParaRPr>
          </a:p>
        </p:txBody>
      </p:sp>
      <p:sp>
        <p:nvSpPr>
          <p:cNvPr id="6148" name="Text Box 3"/>
          <p:cNvSpPr txBox="1">
            <a:spLocks noChangeArrowheads="1"/>
          </p:cNvSpPr>
          <p:nvPr/>
        </p:nvSpPr>
        <p:spPr bwMode="auto">
          <a:xfrm>
            <a:off x="685800" y="1524000"/>
            <a:ext cx="790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endParaRPr lang="ru-RU"/>
          </a:p>
        </p:txBody>
      </p:sp>
      <p:sp>
        <p:nvSpPr>
          <p:cNvPr id="6149" name="Text Box 4"/>
          <p:cNvSpPr txBox="1">
            <a:spLocks noChangeArrowheads="1"/>
          </p:cNvSpPr>
          <p:nvPr/>
        </p:nvSpPr>
        <p:spPr bwMode="auto">
          <a:xfrm>
            <a:off x="615950" y="908050"/>
            <a:ext cx="7910513" cy="531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just">
              <a:spcBef>
                <a:spcPct val="50000"/>
              </a:spcBef>
              <a:buFontTx/>
              <a:buChar char="•"/>
            </a:pPr>
            <a:r>
              <a:rPr lang="en-GB" sz="1800">
                <a:solidFill>
                  <a:srgbClr val="003399"/>
                </a:solidFill>
                <a:latin typeface="Arial" charset="0"/>
              </a:rPr>
              <a:t>On the base of analysis of available test data from small - and large - scale experiments, to develop a mechanistic description of U-Zr-O molten pool behaviour in oxidising conditions.</a:t>
            </a:r>
          </a:p>
          <a:p>
            <a:pPr algn="just">
              <a:spcBef>
                <a:spcPct val="50000"/>
              </a:spcBef>
              <a:buFontTx/>
              <a:buChar char="•"/>
            </a:pPr>
            <a:r>
              <a:rPr lang="en-GB" sz="1800">
                <a:solidFill>
                  <a:srgbClr val="003399"/>
                </a:solidFill>
                <a:latin typeface="Arial" charset="0"/>
              </a:rPr>
              <a:t>For this purpose, to carry out a tight coupling of the two advanced numerical tools developed within the previous ISTC Project #2936: the SVECHA physico-chemical (molten pool oxidation) model and the 3D thermo-hydraulic code CONV. </a:t>
            </a:r>
          </a:p>
          <a:p>
            <a:pPr algn="just">
              <a:spcBef>
                <a:spcPct val="50000"/>
              </a:spcBef>
              <a:buFontTx/>
              <a:buChar char="•"/>
            </a:pPr>
            <a:r>
              <a:rPr lang="en-GB" sz="1800">
                <a:solidFill>
                  <a:srgbClr val="003399"/>
                </a:solidFill>
                <a:latin typeface="Arial" charset="0"/>
              </a:rPr>
              <a:t>This will allow extension of thermal hydraulic consideration of oxidised melt from small scales (crucible tests) up to a large scale (reactor pressure vessel), including an intermediate scale corresponding to molten pools in bundle tests.</a:t>
            </a:r>
          </a:p>
          <a:p>
            <a:pPr algn="just">
              <a:spcBef>
                <a:spcPct val="50000"/>
              </a:spcBef>
              <a:buFontTx/>
              <a:buChar char="•"/>
            </a:pPr>
            <a:r>
              <a:rPr lang="en-GB" sz="1800">
                <a:solidFill>
                  <a:srgbClr val="003399"/>
                </a:solidFill>
                <a:latin typeface="Arial" charset="0"/>
              </a:rPr>
              <a:t>As a result, improved interpretation of the Phebus FP bundle tests observations of corium melt oxidation, as well as transposition of thermal hydraulic consideration from test to reactor scale, are foreseen.</a:t>
            </a:r>
          </a:p>
          <a:p>
            <a:pPr algn="just">
              <a:spcBef>
                <a:spcPct val="50000"/>
              </a:spcBef>
              <a:buFontTx/>
              <a:buChar char="•"/>
            </a:pPr>
            <a:r>
              <a:rPr lang="en-US" sz="1800">
                <a:solidFill>
                  <a:srgbClr val="003399"/>
                </a:solidFill>
                <a:latin typeface="Arial" charset="0"/>
              </a:rPr>
              <a:t>The developed and verified models will be further used for benchmarking and improvement of simplified models of various system codes such as ICARE/CATHARE, ASTEC or Russian severe accident code SOCRAT.</a:t>
            </a:r>
            <a:r>
              <a:rPr lang="ru-RU" sz="1600">
                <a:solidFill>
                  <a:srgbClr val="003399"/>
                </a:solidFill>
                <a:latin typeface="Arial" charset="0"/>
              </a:rPr>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E32AA325-3B29-4BDE-9E05-C3487B0A2FEF}" type="slidenum">
              <a:rPr lang="ru-RU" sz="1400">
                <a:solidFill>
                  <a:srgbClr val="A50021"/>
                </a:solidFill>
              </a:rPr>
              <a:pPr/>
              <a:t>5</a:t>
            </a:fld>
            <a:endParaRPr lang="ru-RU" sz="1400">
              <a:solidFill>
                <a:srgbClr val="A50021"/>
              </a:solidFill>
            </a:endParaRPr>
          </a:p>
        </p:txBody>
      </p:sp>
      <p:sp>
        <p:nvSpPr>
          <p:cNvPr id="7171" name="Rectangle 2"/>
          <p:cNvSpPr>
            <a:spLocks noGrp="1" noChangeArrowheads="1"/>
          </p:cNvSpPr>
          <p:nvPr>
            <p:ph type="title"/>
          </p:nvPr>
        </p:nvSpPr>
        <p:spPr bwMode="auto">
          <a:xfrm>
            <a:off x="457200" y="115888"/>
            <a:ext cx="8229600"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3200" b="1" smtClean="0">
                <a:solidFill>
                  <a:srgbClr val="A50021"/>
                </a:solidFill>
              </a:rPr>
              <a:t>Technical Schedule</a:t>
            </a:r>
            <a:r>
              <a:rPr lang="ru-RU" sz="3200" smtClean="0"/>
              <a:t> </a:t>
            </a:r>
          </a:p>
        </p:txBody>
      </p:sp>
      <p:sp>
        <p:nvSpPr>
          <p:cNvPr id="7172" name="Rectangle 203"/>
          <p:cNvSpPr>
            <a:spLocks noChangeArrowheads="1"/>
          </p:cNvSpPr>
          <p:nvPr/>
        </p:nvSpPr>
        <p:spPr bwMode="auto">
          <a:xfrm>
            <a:off x="714375" y="998538"/>
            <a:ext cx="7715250" cy="523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30000"/>
              </a:spcBef>
              <a:spcAft>
                <a:spcPct val="30000"/>
              </a:spcAft>
            </a:pPr>
            <a:r>
              <a:rPr lang="en-US" sz="1900" b="1">
                <a:solidFill>
                  <a:srgbClr val="003399"/>
                </a:solidFill>
                <a:latin typeface="Arial" charset="0"/>
              </a:rPr>
              <a:t>Task 1.</a:t>
            </a:r>
            <a:r>
              <a:rPr lang="en-US" sz="1900">
                <a:solidFill>
                  <a:srgbClr val="003399"/>
                </a:solidFill>
                <a:latin typeface="Arial" charset="0"/>
              </a:rPr>
              <a:t>  </a:t>
            </a:r>
            <a:r>
              <a:rPr lang="en-GB" sz="1900">
                <a:solidFill>
                  <a:srgbClr val="003399"/>
                </a:solidFill>
                <a:latin typeface="Arial" charset="0"/>
              </a:rPr>
              <a:t>Development and Improvement of the Physico-Chemical Model for the U-Zr-O Melt Oxidation on the Base of New Crucible Tests </a:t>
            </a:r>
            <a:r>
              <a:rPr lang="en-US" sz="1900">
                <a:latin typeface="Arial" charset="0"/>
              </a:rPr>
              <a:t>(</a:t>
            </a:r>
            <a:r>
              <a:rPr lang="en-US" sz="1900" i="1">
                <a:latin typeface="Arial" charset="0"/>
              </a:rPr>
              <a:t>1-6 QUATERS</a:t>
            </a:r>
            <a:r>
              <a:rPr lang="en-US" sz="1900">
                <a:latin typeface="Arial" charset="0"/>
              </a:rPr>
              <a:t>)</a:t>
            </a:r>
          </a:p>
          <a:p>
            <a:pPr algn="just">
              <a:spcBef>
                <a:spcPct val="30000"/>
              </a:spcBef>
              <a:spcAft>
                <a:spcPct val="30000"/>
              </a:spcAft>
            </a:pPr>
            <a:r>
              <a:rPr lang="en-GB" sz="1900" b="1">
                <a:solidFill>
                  <a:srgbClr val="003399"/>
                </a:solidFill>
                <a:latin typeface="Arial" charset="0"/>
              </a:rPr>
              <a:t>Task 2.</a:t>
            </a:r>
            <a:r>
              <a:rPr lang="en-GB" sz="1900">
                <a:solidFill>
                  <a:srgbClr val="003399"/>
                </a:solidFill>
                <a:latin typeface="Arial" charset="0"/>
              </a:rPr>
              <a:t> </a:t>
            </a:r>
            <a:r>
              <a:rPr lang="en-US" sz="1900">
                <a:solidFill>
                  <a:srgbClr val="003399"/>
                </a:solidFill>
                <a:latin typeface="Arial" charset="0"/>
              </a:rPr>
              <a:t>  Development and Improvement of the Unified Thermal Hydraulic Technique (CONV Code) for Simulation of Multiphase Processes in Complex Domains of Convectively Stirred Melt </a:t>
            </a:r>
            <a:r>
              <a:rPr lang="en-US" sz="1900">
                <a:latin typeface="Arial" charset="0"/>
              </a:rPr>
              <a:t>(</a:t>
            </a:r>
            <a:r>
              <a:rPr lang="en-US" sz="1900" i="1">
                <a:latin typeface="Arial" charset="0"/>
              </a:rPr>
              <a:t>1-6 QUATERS</a:t>
            </a:r>
            <a:r>
              <a:rPr lang="en-US" sz="1900">
                <a:latin typeface="Arial" charset="0"/>
              </a:rPr>
              <a:t>)</a:t>
            </a:r>
            <a:endParaRPr lang="en-GB" sz="1900">
              <a:latin typeface="Arial" charset="0"/>
            </a:endParaRPr>
          </a:p>
          <a:p>
            <a:pPr algn="just">
              <a:spcBef>
                <a:spcPct val="30000"/>
              </a:spcBef>
              <a:spcAft>
                <a:spcPct val="30000"/>
              </a:spcAft>
            </a:pPr>
            <a:r>
              <a:rPr lang="en-GB" sz="1900" b="1">
                <a:solidFill>
                  <a:srgbClr val="003399"/>
                </a:solidFill>
                <a:latin typeface="Arial" charset="0"/>
              </a:rPr>
              <a:t>Task 3.</a:t>
            </a:r>
            <a:r>
              <a:rPr lang="en-GB" sz="1900">
                <a:solidFill>
                  <a:srgbClr val="003399"/>
                </a:solidFill>
                <a:latin typeface="Arial" charset="0"/>
              </a:rPr>
              <a:t>  </a:t>
            </a:r>
            <a:r>
              <a:rPr lang="en-US" sz="1900">
                <a:solidFill>
                  <a:srgbClr val="003399"/>
                </a:solidFill>
                <a:latin typeface="Arial" charset="0"/>
              </a:rPr>
              <a:t>Tight Coupling of the Two Advanced Tools: the Physico-Chemical (Molten Pool Oxidation) Model and the Thermo-Hydraulic Code CONV, for Realistic Mechanistic Description of U-Zr-O Molten Pool Behaviour in Oxidising Test Conditions </a:t>
            </a:r>
            <a:r>
              <a:rPr lang="en-US" sz="1900">
                <a:latin typeface="Arial" charset="0"/>
              </a:rPr>
              <a:t>(</a:t>
            </a:r>
            <a:r>
              <a:rPr lang="en-US" sz="1900" i="1">
                <a:latin typeface="Arial" charset="0"/>
              </a:rPr>
              <a:t>7-10 QUATERS</a:t>
            </a:r>
            <a:r>
              <a:rPr lang="en-US" sz="1900">
                <a:latin typeface="Arial" charset="0"/>
              </a:rPr>
              <a:t>)</a:t>
            </a:r>
            <a:endParaRPr lang="en-GB" sz="1900">
              <a:latin typeface="Arial" charset="0"/>
            </a:endParaRPr>
          </a:p>
          <a:p>
            <a:pPr algn="just">
              <a:spcBef>
                <a:spcPct val="30000"/>
              </a:spcBef>
              <a:spcAft>
                <a:spcPct val="30000"/>
              </a:spcAft>
            </a:pPr>
            <a:r>
              <a:rPr lang="en-GB" sz="1900" b="1">
                <a:solidFill>
                  <a:srgbClr val="003399"/>
                </a:solidFill>
                <a:latin typeface="Arial" charset="0"/>
              </a:rPr>
              <a:t>Task 4.</a:t>
            </a:r>
            <a:r>
              <a:rPr lang="en-GB" sz="1900">
                <a:solidFill>
                  <a:srgbClr val="003399"/>
                </a:solidFill>
                <a:latin typeface="Arial" charset="0"/>
              </a:rPr>
              <a:t> </a:t>
            </a:r>
            <a:r>
              <a:rPr lang="en-US" sz="1900">
                <a:solidFill>
                  <a:srgbClr val="003399"/>
                </a:solidFill>
                <a:latin typeface="Arial" charset="0"/>
              </a:rPr>
              <a:t>  Extension of the Thermal Hydraulic Consideration of Oxidised Melt from Small Scale (Crucible Tests) up to a Large Scale (Reactor Pressure Vessel), Including an Intermediate Scale Corresponding to Molten Pools in the Bundle Tests </a:t>
            </a:r>
            <a:r>
              <a:rPr lang="en-US" sz="1900">
                <a:latin typeface="Arial" charset="0"/>
              </a:rPr>
              <a:t>(</a:t>
            </a:r>
            <a:r>
              <a:rPr lang="en-US" sz="1900" i="1">
                <a:latin typeface="Arial" charset="0"/>
              </a:rPr>
              <a:t>11-12 QUATERS</a:t>
            </a:r>
            <a:r>
              <a:rPr lang="en-US" sz="1900">
                <a:latin typeface="Arial" charset="0"/>
              </a:rPr>
              <a: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A296C539-A586-43DB-9DCD-8CF32CB578E4}" type="slidenum">
              <a:rPr lang="ru-RU" sz="1400">
                <a:solidFill>
                  <a:srgbClr val="A50021"/>
                </a:solidFill>
              </a:rPr>
              <a:pPr/>
              <a:t>6</a:t>
            </a:fld>
            <a:endParaRPr lang="ru-RU" sz="1400">
              <a:solidFill>
                <a:srgbClr val="A50021"/>
              </a:solidFill>
            </a:endParaRPr>
          </a:p>
        </p:txBody>
      </p:sp>
      <p:sp>
        <p:nvSpPr>
          <p:cNvPr id="8195" name="Rectangle 2"/>
          <p:cNvSpPr>
            <a:spLocks noGrp="1" noChangeArrowheads="1"/>
          </p:cNvSpPr>
          <p:nvPr>
            <p:ph type="title"/>
          </p:nvPr>
        </p:nvSpPr>
        <p:spPr bwMode="auto">
          <a:xfrm>
            <a:off x="457200" y="-26988"/>
            <a:ext cx="8229600" cy="561976"/>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600" b="1" smtClean="0">
                <a:solidFill>
                  <a:srgbClr val="A50021"/>
                </a:solidFill>
                <a:latin typeface="Arial" charset="0"/>
              </a:rPr>
              <a:t>2-d Molten Pool Oxidation Model</a:t>
            </a:r>
            <a:r>
              <a:rPr lang="ru-RU" sz="2600" b="1" smtClean="0">
                <a:solidFill>
                  <a:srgbClr val="A50021"/>
                </a:solidFill>
                <a:latin typeface="Arial" charset="0"/>
              </a:rPr>
              <a:t> </a:t>
            </a:r>
            <a:r>
              <a:rPr lang="en-US" sz="2600" b="1" smtClean="0">
                <a:solidFill>
                  <a:srgbClr val="A50021"/>
                </a:solidFill>
                <a:latin typeface="Arial" charset="0"/>
              </a:rPr>
              <a:t/>
            </a:r>
            <a:br>
              <a:rPr lang="en-US" sz="2600" b="1" smtClean="0">
                <a:solidFill>
                  <a:srgbClr val="A50021"/>
                </a:solidFill>
                <a:latin typeface="Arial" charset="0"/>
              </a:rPr>
            </a:br>
            <a:r>
              <a:rPr lang="en-US" sz="2600" b="1" smtClean="0">
                <a:solidFill>
                  <a:srgbClr val="A50021"/>
                </a:solidFill>
                <a:latin typeface="Arial" charset="0"/>
              </a:rPr>
              <a:t>(Mass Transfer)</a:t>
            </a:r>
            <a:endParaRPr lang="ru-RU" sz="2600" b="1" smtClean="0">
              <a:solidFill>
                <a:srgbClr val="A50021"/>
              </a:solidFill>
              <a:latin typeface="Arial" charset="0"/>
            </a:endParaRPr>
          </a:p>
        </p:txBody>
      </p:sp>
      <p:sp>
        <p:nvSpPr>
          <p:cNvPr id="8196" name="Rectangle 5" descr="Светлый диагональный 2"/>
          <p:cNvSpPr>
            <a:spLocks noChangeArrowheads="1"/>
          </p:cNvSpPr>
          <p:nvPr/>
        </p:nvSpPr>
        <p:spPr bwMode="auto">
          <a:xfrm>
            <a:off x="4567238" y="1323975"/>
            <a:ext cx="3087687" cy="1800225"/>
          </a:xfrm>
          <a:prstGeom prst="rect">
            <a:avLst/>
          </a:prstGeom>
          <a:pattFill prst="ltUpDiag">
            <a:fgClr>
              <a:srgbClr val="808080"/>
            </a:fgClr>
            <a:bgClr>
              <a:srgbClr val="FFFFFF"/>
            </a:bgClr>
          </a:pattFill>
          <a:ln w="19050">
            <a:solidFill>
              <a:srgbClr val="000000"/>
            </a:solidFill>
            <a:miter lim="800000"/>
            <a:headEnd/>
            <a:tailEnd/>
          </a:ln>
        </p:spPr>
        <p:txBody>
          <a:bodyPr/>
          <a:lstStyle/>
          <a:p>
            <a:endParaRPr lang="de-DE"/>
          </a:p>
        </p:txBody>
      </p:sp>
      <p:sp>
        <p:nvSpPr>
          <p:cNvPr id="8197" name="Rectangle 6" descr="Штриховой горизонтальный"/>
          <p:cNvSpPr>
            <a:spLocks noChangeArrowheads="1"/>
          </p:cNvSpPr>
          <p:nvPr/>
        </p:nvSpPr>
        <p:spPr bwMode="auto">
          <a:xfrm>
            <a:off x="4567238" y="1666875"/>
            <a:ext cx="2628900" cy="1025525"/>
          </a:xfrm>
          <a:prstGeom prst="rect">
            <a:avLst/>
          </a:prstGeom>
          <a:pattFill prst="dashHorz">
            <a:fgClr>
              <a:srgbClr val="000000"/>
            </a:fgClr>
            <a:bgClr>
              <a:srgbClr val="FFFFFF"/>
            </a:bgClr>
          </a:pattFill>
          <a:ln w="19050">
            <a:solidFill>
              <a:srgbClr val="000000"/>
            </a:solidFill>
            <a:miter lim="800000"/>
            <a:headEnd/>
            <a:tailEnd/>
          </a:ln>
        </p:spPr>
        <p:txBody>
          <a:bodyPr/>
          <a:lstStyle/>
          <a:p>
            <a:endParaRPr lang="de-DE"/>
          </a:p>
        </p:txBody>
      </p:sp>
      <p:sp>
        <p:nvSpPr>
          <p:cNvPr id="8198" name="Line 7"/>
          <p:cNvSpPr>
            <a:spLocks noChangeShapeType="1"/>
          </p:cNvSpPr>
          <p:nvPr/>
        </p:nvSpPr>
        <p:spPr bwMode="auto">
          <a:xfrm>
            <a:off x="7196138" y="2695575"/>
            <a:ext cx="1587" cy="137160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8199" name="Line 8"/>
          <p:cNvSpPr>
            <a:spLocks noChangeShapeType="1"/>
          </p:cNvSpPr>
          <p:nvPr/>
        </p:nvSpPr>
        <p:spPr bwMode="auto">
          <a:xfrm flipH="1">
            <a:off x="7654925" y="3124200"/>
            <a:ext cx="0" cy="94297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8200" name="Line 9"/>
          <p:cNvSpPr>
            <a:spLocks noChangeShapeType="1"/>
          </p:cNvSpPr>
          <p:nvPr/>
        </p:nvSpPr>
        <p:spPr bwMode="auto">
          <a:xfrm flipH="1" flipV="1">
            <a:off x="3744913" y="981075"/>
            <a:ext cx="22225" cy="30861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201" name="Text Box 10"/>
          <p:cNvSpPr txBox="1">
            <a:spLocks noChangeArrowheads="1"/>
          </p:cNvSpPr>
          <p:nvPr/>
        </p:nvSpPr>
        <p:spPr bwMode="auto">
          <a:xfrm>
            <a:off x="3470275" y="2938463"/>
            <a:ext cx="3429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t>x</a:t>
            </a:r>
            <a:r>
              <a:rPr lang="ru-RU" sz="1400" baseline="-25000"/>
              <a:t>1</a:t>
            </a:r>
            <a:endParaRPr lang="ru-RU"/>
          </a:p>
        </p:txBody>
      </p:sp>
      <p:sp>
        <p:nvSpPr>
          <p:cNvPr id="8202" name="Text Box 11"/>
          <p:cNvSpPr txBox="1">
            <a:spLocks noChangeArrowheads="1"/>
          </p:cNvSpPr>
          <p:nvPr/>
        </p:nvSpPr>
        <p:spPr bwMode="auto">
          <a:xfrm>
            <a:off x="3470275" y="2565400"/>
            <a:ext cx="3429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t>x</a:t>
            </a:r>
            <a:r>
              <a:rPr lang="ru-RU" sz="1400" baseline="-25000"/>
              <a:t>2</a:t>
            </a:r>
            <a:endParaRPr lang="ru-RU"/>
          </a:p>
        </p:txBody>
      </p:sp>
      <p:sp>
        <p:nvSpPr>
          <p:cNvPr id="8203" name="Text Box 12"/>
          <p:cNvSpPr txBox="1">
            <a:spLocks noChangeArrowheads="1"/>
          </p:cNvSpPr>
          <p:nvPr/>
        </p:nvSpPr>
        <p:spPr bwMode="auto">
          <a:xfrm>
            <a:off x="3470275" y="1539875"/>
            <a:ext cx="3429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t>x</a:t>
            </a:r>
            <a:r>
              <a:rPr lang="ru-RU" sz="1400" baseline="-25000"/>
              <a:t>3</a:t>
            </a:r>
            <a:endParaRPr lang="ru-RU"/>
          </a:p>
        </p:txBody>
      </p:sp>
      <p:sp>
        <p:nvSpPr>
          <p:cNvPr id="8204" name="Text Box 13"/>
          <p:cNvSpPr txBox="1">
            <a:spLocks noChangeArrowheads="1"/>
          </p:cNvSpPr>
          <p:nvPr/>
        </p:nvSpPr>
        <p:spPr bwMode="auto">
          <a:xfrm>
            <a:off x="3470275" y="1166813"/>
            <a:ext cx="3429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t>x</a:t>
            </a:r>
            <a:r>
              <a:rPr lang="ru-RU" sz="1400" baseline="-25000"/>
              <a:t>4</a:t>
            </a:r>
            <a:endParaRPr lang="ru-RU"/>
          </a:p>
        </p:txBody>
      </p:sp>
      <p:sp>
        <p:nvSpPr>
          <p:cNvPr id="8205" name="Text Box 14"/>
          <p:cNvSpPr txBox="1">
            <a:spLocks noChangeArrowheads="1"/>
          </p:cNvSpPr>
          <p:nvPr/>
        </p:nvSpPr>
        <p:spPr bwMode="auto">
          <a:xfrm>
            <a:off x="6967538" y="3724275"/>
            <a:ext cx="3429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t>r</a:t>
            </a:r>
            <a:r>
              <a:rPr lang="ru-RU" sz="1400" baseline="-25000"/>
              <a:t>2</a:t>
            </a:r>
            <a:endParaRPr lang="ru-RU"/>
          </a:p>
        </p:txBody>
      </p:sp>
      <p:sp>
        <p:nvSpPr>
          <p:cNvPr id="8206" name="Text Box 15"/>
          <p:cNvSpPr txBox="1">
            <a:spLocks noChangeArrowheads="1"/>
          </p:cNvSpPr>
          <p:nvPr/>
        </p:nvSpPr>
        <p:spPr bwMode="auto">
          <a:xfrm>
            <a:off x="7424738" y="3724275"/>
            <a:ext cx="344487"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t>r</a:t>
            </a:r>
            <a:r>
              <a:rPr lang="ru-RU" sz="1400" baseline="-25000"/>
              <a:t>3</a:t>
            </a:r>
            <a:endParaRPr lang="ru-RU"/>
          </a:p>
        </p:txBody>
      </p:sp>
      <p:sp>
        <p:nvSpPr>
          <p:cNvPr id="8207" name="Text Box 16"/>
          <p:cNvSpPr txBox="1">
            <a:spLocks noChangeArrowheads="1"/>
          </p:cNvSpPr>
          <p:nvPr/>
        </p:nvSpPr>
        <p:spPr bwMode="auto">
          <a:xfrm>
            <a:off x="5253038" y="2098675"/>
            <a:ext cx="1098550" cy="279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ru-RU" sz="1200">
                <a:latin typeface="Arial" charset="0"/>
              </a:rPr>
              <a:t>U-Zr-O melt</a:t>
            </a:r>
            <a:endParaRPr lang="ru-RU"/>
          </a:p>
        </p:txBody>
      </p:sp>
      <p:sp>
        <p:nvSpPr>
          <p:cNvPr id="8208" name="Text Box 17"/>
          <p:cNvSpPr txBox="1">
            <a:spLocks noChangeArrowheads="1"/>
          </p:cNvSpPr>
          <p:nvPr/>
        </p:nvSpPr>
        <p:spPr bwMode="auto">
          <a:xfrm>
            <a:off x="4841875" y="2786063"/>
            <a:ext cx="1303338" cy="279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ru-RU" sz="1200">
                <a:latin typeface="Arial" charset="0"/>
              </a:rPr>
              <a:t>(Zr,U)O</a:t>
            </a:r>
            <a:r>
              <a:rPr lang="ru-RU" sz="1200" baseline="-25000">
                <a:latin typeface="Arial" charset="0"/>
              </a:rPr>
              <a:t>2</a:t>
            </a:r>
            <a:r>
              <a:rPr lang="ru-RU" sz="1200">
                <a:latin typeface="Arial" charset="0"/>
              </a:rPr>
              <a:t> oxide</a:t>
            </a:r>
            <a:endParaRPr lang="ru-RU"/>
          </a:p>
        </p:txBody>
      </p:sp>
      <p:sp>
        <p:nvSpPr>
          <p:cNvPr id="8209" name="Line 18"/>
          <p:cNvSpPr>
            <a:spLocks noChangeShapeType="1"/>
          </p:cNvSpPr>
          <p:nvPr/>
        </p:nvSpPr>
        <p:spPr bwMode="auto">
          <a:xfrm>
            <a:off x="4567238" y="3487738"/>
            <a:ext cx="1587" cy="579437"/>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8210" name="Text Box 19"/>
          <p:cNvSpPr txBox="1">
            <a:spLocks noChangeArrowheads="1"/>
          </p:cNvSpPr>
          <p:nvPr/>
        </p:nvSpPr>
        <p:spPr bwMode="auto">
          <a:xfrm>
            <a:off x="4224338" y="3724275"/>
            <a:ext cx="411162" cy="3730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t>r</a:t>
            </a:r>
            <a:r>
              <a:rPr lang="ru-RU" sz="1400" i="1" baseline="-25000"/>
              <a:t>1</a:t>
            </a:r>
            <a:endParaRPr lang="ru-RU"/>
          </a:p>
        </p:txBody>
      </p:sp>
      <p:sp>
        <p:nvSpPr>
          <p:cNvPr id="8211" name="Rectangle 20"/>
          <p:cNvSpPr>
            <a:spLocks noChangeArrowheads="1"/>
          </p:cNvSpPr>
          <p:nvPr/>
        </p:nvSpPr>
        <p:spPr bwMode="auto">
          <a:xfrm>
            <a:off x="4567238" y="1323975"/>
            <a:ext cx="3544887" cy="205740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808080"/>
                </a:solidFill>
              </a14:hiddenFill>
            </a:ext>
          </a:extLst>
        </p:spPr>
        <p:txBody>
          <a:bodyPr/>
          <a:lstStyle/>
          <a:p>
            <a:endParaRPr lang="de-DE"/>
          </a:p>
        </p:txBody>
      </p:sp>
      <p:sp>
        <p:nvSpPr>
          <p:cNvPr id="8212" name="Line 21"/>
          <p:cNvSpPr>
            <a:spLocks noChangeShapeType="1"/>
          </p:cNvSpPr>
          <p:nvPr/>
        </p:nvSpPr>
        <p:spPr bwMode="auto">
          <a:xfrm>
            <a:off x="8112125" y="3381375"/>
            <a:ext cx="0" cy="685800"/>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8213" name="Text Box 22"/>
          <p:cNvSpPr txBox="1">
            <a:spLocks noChangeArrowheads="1"/>
          </p:cNvSpPr>
          <p:nvPr/>
        </p:nvSpPr>
        <p:spPr bwMode="auto">
          <a:xfrm>
            <a:off x="7883525" y="3724275"/>
            <a:ext cx="3429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400" i="1"/>
              <a:t>r</a:t>
            </a:r>
            <a:r>
              <a:rPr lang="ru-RU" sz="1400" baseline="-25000"/>
              <a:t>4</a:t>
            </a:r>
            <a:endParaRPr lang="ru-RU"/>
          </a:p>
        </p:txBody>
      </p:sp>
      <p:sp>
        <p:nvSpPr>
          <p:cNvPr id="8214" name="Rectangle 23"/>
          <p:cNvSpPr>
            <a:spLocks noChangeArrowheads="1"/>
          </p:cNvSpPr>
          <p:nvPr/>
        </p:nvSpPr>
        <p:spPr bwMode="auto">
          <a:xfrm>
            <a:off x="4567238" y="1323975"/>
            <a:ext cx="3887787" cy="2286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8215" name="Line 24"/>
          <p:cNvSpPr>
            <a:spLocks noChangeShapeType="1"/>
          </p:cNvSpPr>
          <p:nvPr/>
        </p:nvSpPr>
        <p:spPr bwMode="auto">
          <a:xfrm>
            <a:off x="3767138" y="4046538"/>
            <a:ext cx="5053012" cy="2063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216" name="Text Box 25"/>
          <p:cNvSpPr txBox="1">
            <a:spLocks noChangeArrowheads="1"/>
          </p:cNvSpPr>
          <p:nvPr/>
        </p:nvSpPr>
        <p:spPr bwMode="auto">
          <a:xfrm>
            <a:off x="7654925" y="2809875"/>
            <a:ext cx="5715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200">
                <a:latin typeface="Arial" charset="0"/>
              </a:rPr>
              <a:t>FeO</a:t>
            </a:r>
            <a:endParaRPr lang="ru-RU"/>
          </a:p>
        </p:txBody>
      </p:sp>
      <p:sp>
        <p:nvSpPr>
          <p:cNvPr id="8217" name="Text Box 26"/>
          <p:cNvSpPr txBox="1">
            <a:spLocks noChangeArrowheads="1"/>
          </p:cNvSpPr>
          <p:nvPr/>
        </p:nvSpPr>
        <p:spPr bwMode="auto">
          <a:xfrm>
            <a:off x="8112125" y="2809875"/>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200">
                <a:latin typeface="Arial" charset="0"/>
              </a:rPr>
              <a:t>VS</a:t>
            </a:r>
            <a:endParaRPr lang="ru-RU"/>
          </a:p>
        </p:txBody>
      </p:sp>
      <p:sp>
        <p:nvSpPr>
          <p:cNvPr id="8218" name="Line 27"/>
          <p:cNvSpPr>
            <a:spLocks noChangeShapeType="1"/>
          </p:cNvSpPr>
          <p:nvPr/>
        </p:nvSpPr>
        <p:spPr bwMode="auto">
          <a:xfrm>
            <a:off x="3767138" y="1323975"/>
            <a:ext cx="80010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8219" name="Line 28"/>
          <p:cNvSpPr>
            <a:spLocks noChangeShapeType="1"/>
          </p:cNvSpPr>
          <p:nvPr/>
        </p:nvSpPr>
        <p:spPr bwMode="auto">
          <a:xfrm>
            <a:off x="3767138" y="1666875"/>
            <a:ext cx="80010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8220" name="Line 29"/>
          <p:cNvSpPr>
            <a:spLocks noChangeShapeType="1"/>
          </p:cNvSpPr>
          <p:nvPr/>
        </p:nvSpPr>
        <p:spPr bwMode="auto">
          <a:xfrm>
            <a:off x="3767138" y="2695575"/>
            <a:ext cx="800100" cy="158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8221" name="Line 30"/>
          <p:cNvSpPr>
            <a:spLocks noChangeShapeType="1"/>
          </p:cNvSpPr>
          <p:nvPr/>
        </p:nvSpPr>
        <p:spPr bwMode="auto">
          <a:xfrm>
            <a:off x="3767138" y="3152775"/>
            <a:ext cx="800100" cy="158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8222" name="Text Box 33"/>
          <p:cNvSpPr txBox="1">
            <a:spLocks noChangeArrowheads="1"/>
          </p:cNvSpPr>
          <p:nvPr/>
        </p:nvSpPr>
        <p:spPr bwMode="auto">
          <a:xfrm>
            <a:off x="395288" y="981075"/>
            <a:ext cx="2808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lnSpc>
                <a:spcPct val="70000"/>
              </a:lnSpc>
              <a:spcBef>
                <a:spcPct val="45000"/>
              </a:spcBef>
            </a:pPr>
            <a:r>
              <a:rPr lang="en-US" sz="2000">
                <a:solidFill>
                  <a:srgbClr val="000099"/>
                </a:solidFill>
                <a:latin typeface="Arial" charset="0"/>
              </a:rPr>
              <a:t>Mass flux matches</a:t>
            </a:r>
            <a:endParaRPr lang="ru-RU" sz="2000">
              <a:solidFill>
                <a:srgbClr val="000099"/>
              </a:solidFill>
            </a:endParaRPr>
          </a:p>
        </p:txBody>
      </p:sp>
      <p:sp>
        <p:nvSpPr>
          <p:cNvPr id="8223" name="Text Box 34"/>
          <p:cNvSpPr txBox="1">
            <a:spLocks noChangeArrowheads="1"/>
          </p:cNvSpPr>
          <p:nvPr/>
        </p:nvSpPr>
        <p:spPr bwMode="auto">
          <a:xfrm>
            <a:off x="468313" y="4327525"/>
            <a:ext cx="23288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sz="2000">
                <a:solidFill>
                  <a:srgbClr val="000099"/>
                </a:solidFill>
                <a:latin typeface="Arial" charset="0"/>
              </a:rPr>
              <a:t>Mass balances</a:t>
            </a:r>
          </a:p>
        </p:txBody>
      </p:sp>
      <p:sp>
        <p:nvSpPr>
          <p:cNvPr id="8224" name="Rectangle 36"/>
          <p:cNvSpPr>
            <a:spLocks noChangeArrowheads="1"/>
          </p:cNvSpPr>
          <p:nvPr/>
        </p:nvSpPr>
        <p:spPr bwMode="auto">
          <a:xfrm>
            <a:off x="0" y="29987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8225" name="Rectangle 40"/>
          <p:cNvSpPr>
            <a:spLocks noChangeArrowheads="1"/>
          </p:cNvSpPr>
          <p:nvPr/>
        </p:nvSpPr>
        <p:spPr bwMode="auto">
          <a:xfrm>
            <a:off x="0" y="3173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8226" name="Object 39"/>
          <p:cNvGraphicFramePr>
            <a:graphicFrameLocks noChangeAspect="1"/>
          </p:cNvGraphicFramePr>
          <p:nvPr/>
        </p:nvGraphicFramePr>
        <p:xfrm>
          <a:off x="395288" y="1341438"/>
          <a:ext cx="2979737" cy="1223962"/>
        </p:xfrm>
        <a:graphic>
          <a:graphicData uri="http://schemas.openxmlformats.org/presentationml/2006/ole">
            <mc:AlternateContent xmlns:mc="http://schemas.openxmlformats.org/markup-compatibility/2006">
              <mc:Choice xmlns:v="urn:schemas-microsoft-com:vml" Requires="v">
                <p:oleObj spid="_x0000_s8240" name="Формула" r:id="rId4" imgW="2489200" imgH="1016000" progId="Equation.3">
                  <p:embed/>
                </p:oleObj>
              </mc:Choice>
              <mc:Fallback>
                <p:oleObj name="Формула" r:id="rId4" imgW="2489200" imgH="1016000" progId="Equation.3">
                  <p:embed/>
                  <p:pic>
                    <p:nvPicPr>
                      <p:cNvPr id="0" name="Object 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341438"/>
                        <a:ext cx="2979737"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27" name="Rectangle 42"/>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8228" name="Object 41"/>
          <p:cNvGraphicFramePr>
            <a:graphicFrameLocks noChangeAspect="1"/>
          </p:cNvGraphicFramePr>
          <p:nvPr/>
        </p:nvGraphicFramePr>
        <p:xfrm>
          <a:off x="395288" y="3716338"/>
          <a:ext cx="1778000" cy="547687"/>
        </p:xfrm>
        <a:graphic>
          <a:graphicData uri="http://schemas.openxmlformats.org/presentationml/2006/ole">
            <mc:AlternateContent xmlns:mc="http://schemas.openxmlformats.org/markup-compatibility/2006">
              <mc:Choice xmlns:v="urn:schemas-microsoft-com:vml" Requires="v">
                <p:oleObj spid="_x0000_s8241" name="Формула" r:id="rId6" imgW="1485900" imgH="457200" progId="Equation.3">
                  <p:embed/>
                </p:oleObj>
              </mc:Choice>
              <mc:Fallback>
                <p:oleObj name="Формула" r:id="rId6" imgW="1485900" imgH="457200" progId="Equation.3">
                  <p:embed/>
                  <p:pic>
                    <p:nvPicPr>
                      <p:cNvPr id="0" name="Object 4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5288" y="3716338"/>
                        <a:ext cx="1778000" cy="547687"/>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29" name="Rectangle 44"/>
          <p:cNvSpPr>
            <a:spLocks noChangeArrowheads="1"/>
          </p:cNvSpPr>
          <p:nvPr/>
        </p:nvSpPr>
        <p:spPr bwMode="auto">
          <a:xfrm>
            <a:off x="0" y="2884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8230" name="Object 43"/>
          <p:cNvGraphicFramePr>
            <a:graphicFrameLocks noChangeAspect="1"/>
          </p:cNvGraphicFramePr>
          <p:nvPr/>
        </p:nvGraphicFramePr>
        <p:xfrm>
          <a:off x="509588" y="4643438"/>
          <a:ext cx="6645275" cy="1306512"/>
        </p:xfrm>
        <a:graphic>
          <a:graphicData uri="http://schemas.openxmlformats.org/presentationml/2006/ole">
            <mc:AlternateContent xmlns:mc="http://schemas.openxmlformats.org/markup-compatibility/2006">
              <mc:Choice xmlns:v="urn:schemas-microsoft-com:vml" Requires="v">
                <p:oleObj spid="_x0000_s8242" name="Формула" r:id="rId8" imgW="5537200" imgH="1092200" progId="Equation.3">
                  <p:embed/>
                </p:oleObj>
              </mc:Choice>
              <mc:Fallback>
                <p:oleObj name="Формула" r:id="rId8" imgW="5537200" imgH="1092200" progId="Equation.3">
                  <p:embed/>
                  <p:pic>
                    <p:nvPicPr>
                      <p:cNvPr id="0" name="Object 4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9588" y="4643438"/>
                        <a:ext cx="6645275" cy="1306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31" name="Rectangle 46"/>
          <p:cNvSpPr>
            <a:spLocks noChangeArrowheads="1"/>
          </p:cNvSpPr>
          <p:nvPr/>
        </p:nvSpPr>
        <p:spPr bwMode="auto">
          <a:xfrm>
            <a:off x="0" y="3173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8232" name="Object 45"/>
          <p:cNvGraphicFramePr>
            <a:graphicFrameLocks noChangeAspect="1"/>
          </p:cNvGraphicFramePr>
          <p:nvPr/>
        </p:nvGraphicFramePr>
        <p:xfrm>
          <a:off x="395288" y="2492375"/>
          <a:ext cx="2976562" cy="1217613"/>
        </p:xfrm>
        <a:graphic>
          <a:graphicData uri="http://schemas.openxmlformats.org/presentationml/2006/ole">
            <mc:AlternateContent xmlns:mc="http://schemas.openxmlformats.org/markup-compatibility/2006">
              <mc:Choice xmlns:v="urn:schemas-microsoft-com:vml" Requires="v">
                <p:oleObj spid="_x0000_s8243" name="Формула" r:id="rId10" imgW="2501900" imgH="1016000" progId="Equation.3">
                  <p:embed/>
                </p:oleObj>
              </mc:Choice>
              <mc:Fallback>
                <p:oleObj name="Формула" r:id="rId10" imgW="2501900" imgH="1016000" progId="Equation.3">
                  <p:embed/>
                  <p:pic>
                    <p:nvPicPr>
                      <p:cNvPr id="0" name="Object 4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5288" y="2492375"/>
                        <a:ext cx="2976562" cy="121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33" name="Object 47"/>
          <p:cNvGraphicFramePr>
            <a:graphicFrameLocks noChangeAspect="1"/>
          </p:cNvGraphicFramePr>
          <p:nvPr/>
        </p:nvGraphicFramePr>
        <p:xfrm>
          <a:off x="539750" y="5949950"/>
          <a:ext cx="884238" cy="471488"/>
        </p:xfrm>
        <a:graphic>
          <a:graphicData uri="http://schemas.openxmlformats.org/presentationml/2006/ole">
            <mc:AlternateContent xmlns:mc="http://schemas.openxmlformats.org/markup-compatibility/2006">
              <mc:Choice xmlns:v="urn:schemas-microsoft-com:vml" Requires="v">
                <p:oleObj spid="_x0000_s8244" name="Формула" r:id="rId12" imgW="736280" imgH="393529" progId="Equation.3">
                  <p:embed/>
                </p:oleObj>
              </mc:Choice>
              <mc:Fallback>
                <p:oleObj name="Формула" r:id="rId12" imgW="736280" imgH="393529" progId="Equation.3">
                  <p:embed/>
                  <p:pic>
                    <p:nvPicPr>
                      <p:cNvPr id="0" name="Object 4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9750" y="5949950"/>
                        <a:ext cx="884238"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34" name="Object 49"/>
          <p:cNvGraphicFramePr>
            <a:graphicFrameLocks noChangeAspect="1"/>
          </p:cNvGraphicFramePr>
          <p:nvPr/>
        </p:nvGraphicFramePr>
        <p:xfrm>
          <a:off x="2325688" y="5949950"/>
          <a:ext cx="914400" cy="471488"/>
        </p:xfrm>
        <a:graphic>
          <a:graphicData uri="http://schemas.openxmlformats.org/presentationml/2006/ole">
            <mc:AlternateContent xmlns:mc="http://schemas.openxmlformats.org/markup-compatibility/2006">
              <mc:Choice xmlns:v="urn:schemas-microsoft-com:vml" Requires="v">
                <p:oleObj spid="_x0000_s8245" name="Формула" r:id="rId14" imgW="761669" imgH="393529" progId="Equation.3">
                  <p:embed/>
                </p:oleObj>
              </mc:Choice>
              <mc:Fallback>
                <p:oleObj name="Формула" r:id="rId14" imgW="761669" imgH="393529" progId="Equation.3">
                  <p:embed/>
                  <p:pic>
                    <p:nvPicPr>
                      <p:cNvPr id="0" name="Object 4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325688" y="5949950"/>
                        <a:ext cx="9144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35" name="Line 50"/>
          <p:cNvSpPr>
            <a:spLocks noChangeShapeType="1"/>
          </p:cNvSpPr>
          <p:nvPr/>
        </p:nvSpPr>
        <p:spPr bwMode="auto">
          <a:xfrm>
            <a:off x="7667625" y="4076700"/>
            <a:ext cx="0" cy="360363"/>
          </a:xfrm>
          <a:prstGeom prst="line">
            <a:avLst/>
          </a:prstGeom>
          <a:noFill/>
          <a:ln w="12700">
            <a:solidFill>
              <a:srgbClr val="000099"/>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36" name="Line 51"/>
          <p:cNvSpPr>
            <a:spLocks noChangeShapeType="1"/>
          </p:cNvSpPr>
          <p:nvPr/>
        </p:nvSpPr>
        <p:spPr bwMode="auto">
          <a:xfrm>
            <a:off x="8459788" y="4076700"/>
            <a:ext cx="0" cy="360363"/>
          </a:xfrm>
          <a:prstGeom prst="line">
            <a:avLst/>
          </a:prstGeom>
          <a:noFill/>
          <a:ln w="12700">
            <a:solidFill>
              <a:srgbClr val="000099"/>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37" name="Line 52"/>
          <p:cNvSpPr>
            <a:spLocks noChangeShapeType="1"/>
          </p:cNvSpPr>
          <p:nvPr/>
        </p:nvSpPr>
        <p:spPr bwMode="auto">
          <a:xfrm flipV="1">
            <a:off x="8459788" y="3573463"/>
            <a:ext cx="0" cy="503237"/>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38" name="Line 53"/>
          <p:cNvSpPr>
            <a:spLocks noChangeShapeType="1"/>
          </p:cNvSpPr>
          <p:nvPr/>
        </p:nvSpPr>
        <p:spPr bwMode="auto">
          <a:xfrm>
            <a:off x="7667625" y="4292600"/>
            <a:ext cx="792163" cy="0"/>
          </a:xfrm>
          <a:prstGeom prst="line">
            <a:avLst/>
          </a:prstGeom>
          <a:noFill/>
          <a:ln w="12700">
            <a:solidFill>
              <a:srgbClr val="000099"/>
            </a:solidFill>
            <a:prstDash val="dash"/>
            <a:round/>
            <a:headEnd type="arrow" w="med" len="lg"/>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39" name="Text Box 54"/>
          <p:cNvSpPr txBox="1">
            <a:spLocks noChangeArrowheads="1"/>
          </p:cNvSpPr>
          <p:nvPr/>
        </p:nvSpPr>
        <p:spPr bwMode="auto">
          <a:xfrm>
            <a:off x="7451725" y="4292600"/>
            <a:ext cx="1295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a:solidFill>
                  <a:srgbClr val="000099"/>
                </a:solidFill>
                <a:latin typeface="Arial" charset="0"/>
              </a:rPr>
              <a:t>Additional layers</a:t>
            </a:r>
            <a:endParaRPr lang="ru-RU" sz="1600">
              <a:solidFill>
                <a:srgbClr val="000099"/>
              </a:solidFill>
              <a:latin typeface="Arial"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ACCDD0AE-3830-4E68-AC7B-FF010E1996B0}" type="slidenum">
              <a:rPr lang="ru-RU" sz="1400">
                <a:solidFill>
                  <a:srgbClr val="A50021"/>
                </a:solidFill>
              </a:rPr>
              <a:pPr/>
              <a:t>7</a:t>
            </a:fld>
            <a:endParaRPr lang="ru-RU" sz="1400">
              <a:solidFill>
                <a:srgbClr val="A50021"/>
              </a:solidFill>
            </a:endParaRPr>
          </a:p>
        </p:txBody>
      </p:sp>
      <p:sp>
        <p:nvSpPr>
          <p:cNvPr id="9219" name="Rectangle 2"/>
          <p:cNvSpPr>
            <a:spLocks noChangeArrowheads="1"/>
          </p:cNvSpPr>
          <p:nvPr/>
        </p:nvSpPr>
        <p:spPr bwMode="auto">
          <a:xfrm>
            <a:off x="0" y="31956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220" name="Rectangle 3"/>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9221" name="Object 4"/>
          <p:cNvGraphicFramePr>
            <a:graphicFrameLocks noChangeAspect="1"/>
          </p:cNvGraphicFramePr>
          <p:nvPr/>
        </p:nvGraphicFramePr>
        <p:xfrm>
          <a:off x="323850" y="1341438"/>
          <a:ext cx="3724275" cy="687387"/>
        </p:xfrm>
        <a:graphic>
          <a:graphicData uri="http://schemas.openxmlformats.org/presentationml/2006/ole">
            <mc:AlternateContent xmlns:mc="http://schemas.openxmlformats.org/markup-compatibility/2006">
              <mc:Choice xmlns:v="urn:schemas-microsoft-com:vml" Requires="v">
                <p:oleObj spid="_x0000_s9278" name="Формула" r:id="rId4" imgW="2476500" imgH="457200" progId="Equation.3">
                  <p:embed/>
                </p:oleObj>
              </mc:Choice>
              <mc:Fallback>
                <p:oleObj name="Формула" r:id="rId4" imgW="247650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1341438"/>
                        <a:ext cx="3724275"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22" name="Text Box 5"/>
          <p:cNvSpPr txBox="1">
            <a:spLocks noChangeArrowheads="1"/>
          </p:cNvSpPr>
          <p:nvPr/>
        </p:nvSpPr>
        <p:spPr bwMode="auto">
          <a:xfrm>
            <a:off x="395288" y="981075"/>
            <a:ext cx="33115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lnSpc>
                <a:spcPct val="70000"/>
              </a:lnSpc>
              <a:spcBef>
                <a:spcPct val="45000"/>
              </a:spcBef>
            </a:pPr>
            <a:r>
              <a:rPr lang="en-US" sz="2000">
                <a:solidFill>
                  <a:srgbClr val="000099"/>
                </a:solidFill>
                <a:latin typeface="Arial" charset="0"/>
              </a:rPr>
              <a:t>Heat flux matches</a:t>
            </a:r>
            <a:endParaRPr lang="ru-RU" sz="2000">
              <a:solidFill>
                <a:srgbClr val="000099"/>
              </a:solidFill>
              <a:latin typeface="Arial" charset="0"/>
            </a:endParaRPr>
          </a:p>
        </p:txBody>
      </p:sp>
      <p:graphicFrame>
        <p:nvGraphicFramePr>
          <p:cNvPr id="9223" name="Object 6"/>
          <p:cNvGraphicFramePr>
            <a:graphicFrameLocks noChangeAspect="1"/>
          </p:cNvGraphicFramePr>
          <p:nvPr/>
        </p:nvGraphicFramePr>
        <p:xfrm>
          <a:off x="323850" y="4437063"/>
          <a:ext cx="4700588" cy="1655762"/>
        </p:xfrm>
        <a:graphic>
          <a:graphicData uri="http://schemas.openxmlformats.org/presentationml/2006/ole">
            <mc:AlternateContent xmlns:mc="http://schemas.openxmlformats.org/markup-compatibility/2006">
              <mc:Choice xmlns:v="urn:schemas-microsoft-com:vml" Requires="v">
                <p:oleObj spid="_x0000_s9279" name="Формула" r:id="rId6" imgW="3136900" imgH="1104900" progId="Equation.3">
                  <p:embed/>
                </p:oleObj>
              </mc:Choice>
              <mc:Fallback>
                <p:oleObj name="Формула" r:id="rId6" imgW="3136900" imgH="11049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3850" y="4437063"/>
                        <a:ext cx="4700588" cy="165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24" name="Text Box 7"/>
          <p:cNvSpPr txBox="1">
            <a:spLocks noChangeArrowheads="1"/>
          </p:cNvSpPr>
          <p:nvPr/>
        </p:nvSpPr>
        <p:spPr bwMode="auto">
          <a:xfrm>
            <a:off x="539750" y="3789363"/>
            <a:ext cx="23288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sz="2000">
                <a:solidFill>
                  <a:srgbClr val="000099"/>
                </a:solidFill>
                <a:latin typeface="Arial" charset="0"/>
              </a:rPr>
              <a:t>Heat balance</a:t>
            </a:r>
          </a:p>
        </p:txBody>
      </p:sp>
      <p:sp>
        <p:nvSpPr>
          <p:cNvPr id="9225" name="Text Box 8"/>
          <p:cNvSpPr txBox="1">
            <a:spLocks noChangeArrowheads="1"/>
          </p:cNvSpPr>
          <p:nvPr/>
        </p:nvSpPr>
        <p:spPr bwMode="auto">
          <a:xfrm>
            <a:off x="738188" y="0"/>
            <a:ext cx="7650162" cy="84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nSpc>
                <a:spcPct val="95000"/>
              </a:lnSpc>
            </a:pPr>
            <a:r>
              <a:rPr lang="en-US" sz="2600" b="1">
                <a:solidFill>
                  <a:srgbClr val="A50021"/>
                </a:solidFill>
                <a:latin typeface="Arial" charset="0"/>
              </a:rPr>
              <a:t>2-d Molten Pool Oxidation Model</a:t>
            </a:r>
            <a:r>
              <a:rPr lang="ru-RU" sz="2600" b="1">
                <a:solidFill>
                  <a:srgbClr val="A50021"/>
                </a:solidFill>
              </a:rPr>
              <a:t> </a:t>
            </a:r>
            <a:endParaRPr lang="en-US" sz="2600" b="1">
              <a:solidFill>
                <a:srgbClr val="A50021"/>
              </a:solidFill>
            </a:endParaRPr>
          </a:p>
          <a:p>
            <a:pPr>
              <a:lnSpc>
                <a:spcPct val="95000"/>
              </a:lnSpc>
            </a:pPr>
            <a:r>
              <a:rPr lang="en-US" sz="2600" b="1">
                <a:solidFill>
                  <a:srgbClr val="A50021"/>
                </a:solidFill>
              </a:rPr>
              <a:t>(</a:t>
            </a:r>
            <a:r>
              <a:rPr lang="en-US" sz="2600" b="1">
                <a:solidFill>
                  <a:srgbClr val="A50021"/>
                </a:solidFill>
                <a:latin typeface="Arial" charset="0"/>
              </a:rPr>
              <a:t>Heat Transfer</a:t>
            </a:r>
            <a:r>
              <a:rPr lang="en-US" sz="2600" b="1">
                <a:solidFill>
                  <a:srgbClr val="A50021"/>
                </a:solidFill>
              </a:rPr>
              <a:t>)</a:t>
            </a:r>
            <a:endParaRPr lang="ru-RU" sz="2600" b="1">
              <a:solidFill>
                <a:srgbClr val="A50021"/>
              </a:solidFill>
            </a:endParaRPr>
          </a:p>
        </p:txBody>
      </p:sp>
      <p:sp>
        <p:nvSpPr>
          <p:cNvPr id="9226" name="AutoShape 11"/>
          <p:cNvSpPr>
            <a:spLocks noChangeArrowheads="1"/>
          </p:cNvSpPr>
          <p:nvPr/>
        </p:nvSpPr>
        <p:spPr bwMode="auto">
          <a:xfrm>
            <a:off x="4741863" y="1462088"/>
            <a:ext cx="2520950" cy="1890712"/>
          </a:xfrm>
          <a:prstGeom prst="can">
            <a:avLst>
              <a:gd name="adj" fmla="val 25000"/>
            </a:avLst>
          </a:prstGeom>
          <a:solidFill>
            <a:srgbClr val="FFFFFF"/>
          </a:solidFill>
          <a:ln w="9525">
            <a:solidFill>
              <a:srgbClr val="000000"/>
            </a:solidFill>
            <a:round/>
            <a:headEnd/>
            <a:tailEnd/>
          </a:ln>
        </p:spPr>
        <p:txBody>
          <a:bodyPr/>
          <a:lstStyle/>
          <a:p>
            <a:endParaRPr lang="de-DE"/>
          </a:p>
        </p:txBody>
      </p:sp>
      <p:sp>
        <p:nvSpPr>
          <p:cNvPr id="9227" name="Line 12"/>
          <p:cNvSpPr>
            <a:spLocks noChangeShapeType="1"/>
          </p:cNvSpPr>
          <p:nvPr/>
        </p:nvSpPr>
        <p:spPr bwMode="auto">
          <a:xfrm>
            <a:off x="6002338" y="1731963"/>
            <a:ext cx="1587" cy="139382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28" name="Oval 13" descr="Точечные ромбики"/>
          <p:cNvSpPr>
            <a:spLocks noChangeArrowheads="1"/>
          </p:cNvSpPr>
          <p:nvPr/>
        </p:nvSpPr>
        <p:spPr bwMode="auto">
          <a:xfrm>
            <a:off x="5073650" y="1550988"/>
            <a:ext cx="1857375" cy="271462"/>
          </a:xfrm>
          <a:prstGeom prst="ellipse">
            <a:avLst/>
          </a:prstGeom>
          <a:pattFill prst="dotDmnd">
            <a:fgClr>
              <a:srgbClr val="000000"/>
            </a:fgClr>
            <a:bgClr>
              <a:srgbClr val="FFFFFF"/>
            </a:bgClr>
          </a:pattFill>
          <a:ln w="9525">
            <a:solidFill>
              <a:srgbClr val="000000"/>
            </a:solidFill>
            <a:round/>
            <a:headEnd/>
            <a:tailEnd/>
          </a:ln>
        </p:spPr>
        <p:txBody>
          <a:bodyPr/>
          <a:lstStyle/>
          <a:p>
            <a:endParaRPr lang="de-DE"/>
          </a:p>
        </p:txBody>
      </p:sp>
      <p:sp>
        <p:nvSpPr>
          <p:cNvPr id="9229" name="Oval 14" descr="Плетенка"/>
          <p:cNvSpPr>
            <a:spLocks noChangeArrowheads="1"/>
          </p:cNvSpPr>
          <p:nvPr/>
        </p:nvSpPr>
        <p:spPr bwMode="auto">
          <a:xfrm>
            <a:off x="5235575" y="1609725"/>
            <a:ext cx="1547813" cy="160338"/>
          </a:xfrm>
          <a:prstGeom prst="ellipse">
            <a:avLst/>
          </a:prstGeom>
          <a:pattFill prst="weave">
            <a:fgClr>
              <a:srgbClr val="000000"/>
            </a:fgClr>
            <a:bgClr>
              <a:srgbClr val="FFFFFF"/>
            </a:bgClr>
          </a:pattFill>
          <a:ln w="9525">
            <a:solidFill>
              <a:srgbClr val="000000"/>
            </a:solidFill>
            <a:round/>
            <a:headEnd/>
            <a:tailEnd/>
          </a:ln>
        </p:spPr>
        <p:txBody>
          <a:bodyPr/>
          <a:lstStyle/>
          <a:p>
            <a:endParaRPr lang="de-DE"/>
          </a:p>
        </p:txBody>
      </p:sp>
      <p:sp>
        <p:nvSpPr>
          <p:cNvPr id="9230" name="Oval 15"/>
          <p:cNvSpPr>
            <a:spLocks noChangeArrowheads="1"/>
          </p:cNvSpPr>
          <p:nvPr/>
        </p:nvSpPr>
        <p:spPr bwMode="auto">
          <a:xfrm>
            <a:off x="5256213" y="3057525"/>
            <a:ext cx="1485900" cy="141288"/>
          </a:xfrm>
          <a:prstGeom prst="ellipse">
            <a:avLst/>
          </a:prstGeom>
          <a:noFill/>
          <a:ln w="9525">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9231" name="Oval 16"/>
          <p:cNvSpPr>
            <a:spLocks noChangeArrowheads="1"/>
          </p:cNvSpPr>
          <p:nvPr/>
        </p:nvSpPr>
        <p:spPr bwMode="auto">
          <a:xfrm>
            <a:off x="5073650" y="2994025"/>
            <a:ext cx="1857375" cy="269875"/>
          </a:xfrm>
          <a:prstGeom prst="ellipse">
            <a:avLst/>
          </a:prstGeom>
          <a:noFill/>
          <a:ln w="9525">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9232" name="Rectangle 17" descr="Светлый диагональный 2"/>
          <p:cNvSpPr>
            <a:spLocks noChangeArrowheads="1"/>
          </p:cNvSpPr>
          <p:nvPr/>
        </p:nvSpPr>
        <p:spPr bwMode="auto">
          <a:xfrm>
            <a:off x="7727950" y="1676400"/>
            <a:ext cx="463550" cy="1441450"/>
          </a:xfrm>
          <a:prstGeom prst="rect">
            <a:avLst/>
          </a:prstGeom>
          <a:pattFill prst="ltUpDiag">
            <a:fgClr>
              <a:srgbClr val="000000"/>
            </a:fgClr>
            <a:bgClr>
              <a:srgbClr val="FFFFFF"/>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9233" name="AutoShape 19"/>
          <p:cNvSpPr>
            <a:spLocks noChangeArrowheads="1"/>
          </p:cNvSpPr>
          <p:nvPr/>
        </p:nvSpPr>
        <p:spPr bwMode="auto">
          <a:xfrm>
            <a:off x="4614863" y="1054100"/>
            <a:ext cx="752475" cy="287338"/>
          </a:xfrm>
          <a:prstGeom prst="wedgeRectCallout">
            <a:avLst>
              <a:gd name="adj1" fmla="val 61602"/>
              <a:gd name="adj2" fmla="val 171546"/>
            </a:avLst>
          </a:prstGeom>
          <a:solidFill>
            <a:srgbClr val="FFFFFF"/>
          </a:solidFill>
          <a:ln w="9525">
            <a:solidFill>
              <a:srgbClr val="000000"/>
            </a:solidFill>
            <a:miter lim="800000"/>
            <a:headEnd/>
            <a:tailEnd/>
          </a:ln>
        </p:spPr>
        <p:txBody>
          <a:bodyPr/>
          <a:lstStyle/>
          <a:p>
            <a:r>
              <a:rPr lang="ru-RU" sz="1200">
                <a:solidFill>
                  <a:srgbClr val="000000"/>
                </a:solidFill>
              </a:rPr>
              <a:t>melt</a:t>
            </a:r>
            <a:endParaRPr lang="ru-RU"/>
          </a:p>
        </p:txBody>
      </p:sp>
      <p:sp>
        <p:nvSpPr>
          <p:cNvPr id="9234" name="AutoShape 20"/>
          <p:cNvSpPr>
            <a:spLocks noChangeArrowheads="1"/>
          </p:cNvSpPr>
          <p:nvPr/>
        </p:nvSpPr>
        <p:spPr bwMode="auto">
          <a:xfrm>
            <a:off x="5594350" y="981075"/>
            <a:ext cx="1131888" cy="330200"/>
          </a:xfrm>
          <a:prstGeom prst="wedgeRectCallout">
            <a:avLst>
              <a:gd name="adj1" fmla="val 54824"/>
              <a:gd name="adj2" fmla="val 151537"/>
            </a:avLst>
          </a:prstGeom>
          <a:solidFill>
            <a:srgbClr val="FFFFFF"/>
          </a:solidFill>
          <a:ln w="9525">
            <a:solidFill>
              <a:srgbClr val="000000"/>
            </a:solidFill>
            <a:miter lim="800000"/>
            <a:headEnd/>
            <a:tailEnd/>
          </a:ln>
        </p:spPr>
        <p:txBody>
          <a:bodyPr/>
          <a:lstStyle/>
          <a:p>
            <a:r>
              <a:rPr lang="ru-RU" sz="1200">
                <a:solidFill>
                  <a:srgbClr val="000000"/>
                </a:solidFill>
              </a:rPr>
              <a:t>boundary layer</a:t>
            </a:r>
            <a:endParaRPr lang="ru-RU"/>
          </a:p>
        </p:txBody>
      </p:sp>
      <p:sp>
        <p:nvSpPr>
          <p:cNvPr id="9235" name="AutoShape 21"/>
          <p:cNvSpPr>
            <a:spLocks noChangeArrowheads="1"/>
          </p:cNvSpPr>
          <p:nvPr/>
        </p:nvSpPr>
        <p:spPr bwMode="auto">
          <a:xfrm>
            <a:off x="6851650" y="981075"/>
            <a:ext cx="623888" cy="373063"/>
          </a:xfrm>
          <a:prstGeom prst="wedgeRectCallout">
            <a:avLst>
              <a:gd name="adj1" fmla="val -4528"/>
              <a:gd name="adj2" fmla="val 134694"/>
            </a:avLst>
          </a:prstGeom>
          <a:solidFill>
            <a:srgbClr val="FFFFFF"/>
          </a:solidFill>
          <a:ln w="9525">
            <a:solidFill>
              <a:srgbClr val="000000"/>
            </a:solidFill>
            <a:miter lim="800000"/>
            <a:headEnd/>
            <a:tailEnd/>
          </a:ln>
        </p:spPr>
        <p:txBody>
          <a:bodyPr/>
          <a:lstStyle/>
          <a:p>
            <a:r>
              <a:rPr lang="en-US" sz="1000">
                <a:solidFill>
                  <a:srgbClr val="000000"/>
                </a:solidFill>
              </a:rPr>
              <a:t>Oxide crust</a:t>
            </a:r>
            <a:endParaRPr lang="ru-RU"/>
          </a:p>
        </p:txBody>
      </p:sp>
      <p:sp>
        <p:nvSpPr>
          <p:cNvPr id="9236" name="AutoShape 22"/>
          <p:cNvSpPr>
            <a:spLocks noChangeArrowheads="1"/>
          </p:cNvSpPr>
          <p:nvPr/>
        </p:nvSpPr>
        <p:spPr bwMode="auto">
          <a:xfrm>
            <a:off x="8296275" y="1412875"/>
            <a:ext cx="812800" cy="288925"/>
          </a:xfrm>
          <a:prstGeom prst="wedgeRectCallout">
            <a:avLst>
              <a:gd name="adj1" fmla="val -76565"/>
              <a:gd name="adj2" fmla="val 135713"/>
            </a:avLst>
          </a:prstGeom>
          <a:solidFill>
            <a:srgbClr val="FFFFFF"/>
          </a:solidFill>
          <a:ln w="9525">
            <a:solidFill>
              <a:srgbClr val="000000"/>
            </a:solidFill>
            <a:miter lim="800000"/>
            <a:headEnd/>
            <a:tailEnd/>
          </a:ln>
        </p:spPr>
        <p:txBody>
          <a:bodyPr/>
          <a:lstStyle/>
          <a:p>
            <a:r>
              <a:rPr lang="en-US" sz="1200">
                <a:solidFill>
                  <a:srgbClr val="000000"/>
                </a:solidFill>
              </a:rPr>
              <a:t>VS</a:t>
            </a:r>
            <a:endParaRPr lang="ru-RU"/>
          </a:p>
        </p:txBody>
      </p:sp>
      <p:sp>
        <p:nvSpPr>
          <p:cNvPr id="9237" name="Rectangle 49"/>
          <p:cNvSpPr>
            <a:spLocks noChangeArrowheads="1"/>
          </p:cNvSpPr>
          <p:nvPr/>
        </p:nvSpPr>
        <p:spPr bwMode="auto">
          <a:xfrm>
            <a:off x="7267575" y="1666875"/>
            <a:ext cx="461963" cy="1441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000000"/>
                </a:solidFill>
              </a14:hiddenFill>
            </a:ext>
          </a:extLst>
        </p:spPr>
        <p:txBody>
          <a:bodyPr/>
          <a:lstStyle/>
          <a:p>
            <a:endParaRPr lang="de-DE"/>
          </a:p>
        </p:txBody>
      </p:sp>
      <p:sp>
        <p:nvSpPr>
          <p:cNvPr id="9238" name="AutoShape 50"/>
          <p:cNvSpPr>
            <a:spLocks noChangeArrowheads="1"/>
          </p:cNvSpPr>
          <p:nvPr/>
        </p:nvSpPr>
        <p:spPr bwMode="auto">
          <a:xfrm>
            <a:off x="7651750" y="1095375"/>
            <a:ext cx="812800" cy="288925"/>
          </a:xfrm>
          <a:prstGeom prst="wedgeRectCallout">
            <a:avLst>
              <a:gd name="adj1" fmla="val -76565"/>
              <a:gd name="adj2" fmla="val 162060"/>
            </a:avLst>
          </a:prstGeom>
          <a:solidFill>
            <a:srgbClr val="FFFFFF"/>
          </a:solidFill>
          <a:ln w="9525">
            <a:solidFill>
              <a:srgbClr val="000000"/>
            </a:solidFill>
            <a:miter lim="800000"/>
            <a:headEnd/>
            <a:tailEnd/>
          </a:ln>
        </p:spPr>
        <p:txBody>
          <a:bodyPr/>
          <a:lstStyle/>
          <a:p>
            <a:r>
              <a:rPr lang="en-US" sz="1200">
                <a:solidFill>
                  <a:srgbClr val="000000"/>
                </a:solidFill>
              </a:rPr>
              <a:t>FeO</a:t>
            </a:r>
            <a:endParaRPr lang="ru-RU"/>
          </a:p>
        </p:txBody>
      </p:sp>
      <p:grpSp>
        <p:nvGrpSpPr>
          <p:cNvPr id="9239" name="Group 61"/>
          <p:cNvGrpSpPr>
            <a:grpSpLocks/>
          </p:cNvGrpSpPr>
          <p:nvPr/>
        </p:nvGrpSpPr>
        <p:grpSpPr bwMode="auto">
          <a:xfrm>
            <a:off x="4410075" y="3533775"/>
            <a:ext cx="4181475" cy="3048000"/>
            <a:chOff x="2778" y="2226"/>
            <a:chExt cx="2634" cy="1920"/>
          </a:xfrm>
        </p:grpSpPr>
        <p:sp>
          <p:nvSpPr>
            <p:cNvPr id="9247" name="Text Box 10"/>
            <p:cNvSpPr txBox="1">
              <a:spLocks noChangeArrowheads="1"/>
            </p:cNvSpPr>
            <p:nvPr/>
          </p:nvSpPr>
          <p:spPr bwMode="auto">
            <a:xfrm>
              <a:off x="4241" y="3872"/>
              <a:ext cx="486"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solidFill>
                    <a:srgbClr val="000000"/>
                  </a:solidFill>
                </a:rPr>
                <a:t>R</a:t>
              </a:r>
              <a:r>
                <a:rPr lang="ru-RU" sz="1400" i="1" baseline="-25000">
                  <a:solidFill>
                    <a:srgbClr val="000000"/>
                  </a:solidFill>
                </a:rPr>
                <a:t>mp</a:t>
              </a:r>
              <a:endParaRPr lang="ru-RU"/>
            </a:p>
          </p:txBody>
        </p:sp>
        <p:sp>
          <p:nvSpPr>
            <p:cNvPr id="9248" name="Text Box 18"/>
            <p:cNvSpPr txBox="1">
              <a:spLocks noChangeArrowheads="1"/>
            </p:cNvSpPr>
            <p:nvPr/>
          </p:nvSpPr>
          <p:spPr bwMode="auto">
            <a:xfrm>
              <a:off x="3531" y="2226"/>
              <a:ext cx="250"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solidFill>
                    <a:srgbClr val="000000"/>
                  </a:solidFill>
                </a:rPr>
                <a:t>T</a:t>
              </a:r>
              <a:endParaRPr lang="ru-RU"/>
            </a:p>
          </p:txBody>
        </p:sp>
        <p:sp>
          <p:nvSpPr>
            <p:cNvPr id="9249" name="Line 23"/>
            <p:cNvSpPr>
              <a:spLocks noChangeShapeType="1"/>
            </p:cNvSpPr>
            <p:nvPr/>
          </p:nvSpPr>
          <p:spPr bwMode="auto">
            <a:xfrm>
              <a:off x="3781" y="2226"/>
              <a:ext cx="0" cy="1646"/>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endParaRPr lang="de-DE"/>
            </a:p>
          </p:txBody>
        </p:sp>
        <p:sp>
          <p:nvSpPr>
            <p:cNvPr id="9250" name="Line 24"/>
            <p:cNvSpPr>
              <a:spLocks noChangeShapeType="1"/>
            </p:cNvSpPr>
            <p:nvPr/>
          </p:nvSpPr>
          <p:spPr bwMode="auto">
            <a:xfrm>
              <a:off x="2778" y="3872"/>
              <a:ext cx="2591"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9251" name="Line 25"/>
            <p:cNvSpPr>
              <a:spLocks noChangeShapeType="1"/>
            </p:cNvSpPr>
            <p:nvPr/>
          </p:nvSpPr>
          <p:spPr bwMode="auto">
            <a:xfrm>
              <a:off x="4575" y="2226"/>
              <a:ext cx="1" cy="1646"/>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52" name="Line 26"/>
            <p:cNvSpPr>
              <a:spLocks noChangeShapeType="1"/>
            </p:cNvSpPr>
            <p:nvPr/>
          </p:nvSpPr>
          <p:spPr bwMode="auto">
            <a:xfrm>
              <a:off x="4366" y="2226"/>
              <a:ext cx="1" cy="1646"/>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53" name="Line 27"/>
            <p:cNvSpPr>
              <a:spLocks noChangeShapeType="1"/>
            </p:cNvSpPr>
            <p:nvPr/>
          </p:nvSpPr>
          <p:spPr bwMode="auto">
            <a:xfrm>
              <a:off x="4157" y="2226"/>
              <a:ext cx="1" cy="1646"/>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54" name="Line 28"/>
            <p:cNvSpPr>
              <a:spLocks noChangeShapeType="1"/>
            </p:cNvSpPr>
            <p:nvPr/>
          </p:nvSpPr>
          <p:spPr bwMode="auto">
            <a:xfrm>
              <a:off x="3781" y="2659"/>
              <a:ext cx="107"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9255" name="Line 29"/>
            <p:cNvSpPr>
              <a:spLocks noChangeShapeType="1"/>
            </p:cNvSpPr>
            <p:nvPr/>
          </p:nvSpPr>
          <p:spPr bwMode="auto">
            <a:xfrm>
              <a:off x="4159" y="2705"/>
              <a:ext cx="207" cy="8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9256" name="Line 30"/>
            <p:cNvSpPr>
              <a:spLocks noChangeShapeType="1"/>
            </p:cNvSpPr>
            <p:nvPr/>
          </p:nvSpPr>
          <p:spPr bwMode="auto">
            <a:xfrm>
              <a:off x="4366" y="2794"/>
              <a:ext cx="192" cy="27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9257" name="Line 31"/>
            <p:cNvSpPr>
              <a:spLocks noChangeShapeType="1"/>
            </p:cNvSpPr>
            <p:nvPr/>
          </p:nvSpPr>
          <p:spPr bwMode="auto">
            <a:xfrm>
              <a:off x="4868" y="2226"/>
              <a:ext cx="0" cy="1646"/>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58" name="Line 32"/>
            <p:cNvSpPr>
              <a:spLocks noChangeShapeType="1"/>
            </p:cNvSpPr>
            <p:nvPr/>
          </p:nvSpPr>
          <p:spPr bwMode="auto">
            <a:xfrm>
              <a:off x="5160" y="2226"/>
              <a:ext cx="1" cy="1646"/>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59" name="Line 33"/>
            <p:cNvSpPr>
              <a:spLocks noChangeShapeType="1"/>
            </p:cNvSpPr>
            <p:nvPr/>
          </p:nvSpPr>
          <p:spPr bwMode="auto">
            <a:xfrm>
              <a:off x="4868" y="3248"/>
              <a:ext cx="292" cy="28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9260" name="Text Box 34"/>
            <p:cNvSpPr txBox="1">
              <a:spLocks noChangeArrowheads="1"/>
            </p:cNvSpPr>
            <p:nvPr/>
          </p:nvSpPr>
          <p:spPr bwMode="auto">
            <a:xfrm>
              <a:off x="3433" y="2569"/>
              <a:ext cx="339"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solidFill>
                    <a:srgbClr val="000000"/>
                  </a:solidFill>
                </a:rPr>
                <a:t>T</a:t>
              </a:r>
              <a:r>
                <a:rPr lang="ru-RU" sz="1400" i="1" baseline="-25000">
                  <a:solidFill>
                    <a:srgbClr val="000000"/>
                  </a:solidFill>
                </a:rPr>
                <a:t>mp</a:t>
              </a:r>
              <a:endParaRPr lang="ru-RU"/>
            </a:p>
          </p:txBody>
        </p:sp>
        <p:sp>
          <p:nvSpPr>
            <p:cNvPr id="9261" name="Line 35"/>
            <p:cNvSpPr>
              <a:spLocks noChangeShapeType="1"/>
            </p:cNvSpPr>
            <p:nvPr/>
          </p:nvSpPr>
          <p:spPr bwMode="auto">
            <a:xfrm flipH="1">
              <a:off x="3781" y="2789"/>
              <a:ext cx="585"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62" name="Line 36"/>
            <p:cNvSpPr>
              <a:spLocks noChangeShapeType="1"/>
            </p:cNvSpPr>
            <p:nvPr/>
          </p:nvSpPr>
          <p:spPr bwMode="auto">
            <a:xfrm flipH="1">
              <a:off x="3781" y="3078"/>
              <a:ext cx="794"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63" name="Line 37"/>
            <p:cNvSpPr>
              <a:spLocks noChangeShapeType="1"/>
            </p:cNvSpPr>
            <p:nvPr/>
          </p:nvSpPr>
          <p:spPr bwMode="auto">
            <a:xfrm flipH="1">
              <a:off x="3781" y="3248"/>
              <a:ext cx="108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64" name="Line 38"/>
            <p:cNvSpPr>
              <a:spLocks noChangeShapeType="1"/>
            </p:cNvSpPr>
            <p:nvPr/>
          </p:nvSpPr>
          <p:spPr bwMode="auto">
            <a:xfrm flipH="1">
              <a:off x="3781" y="3532"/>
              <a:ext cx="1379"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65" name="Text Box 39"/>
            <p:cNvSpPr txBox="1">
              <a:spLocks noChangeArrowheads="1"/>
            </p:cNvSpPr>
            <p:nvPr/>
          </p:nvSpPr>
          <p:spPr bwMode="auto">
            <a:xfrm>
              <a:off x="3433" y="2705"/>
              <a:ext cx="32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solidFill>
                    <a:srgbClr val="000000"/>
                  </a:solidFill>
                </a:rPr>
                <a:t>T</a:t>
              </a:r>
              <a:r>
                <a:rPr lang="ru-RU" sz="1400" i="1" baseline="-25000">
                  <a:solidFill>
                    <a:srgbClr val="000000"/>
                  </a:solidFill>
                </a:rPr>
                <a:t>int</a:t>
              </a:r>
              <a:endParaRPr lang="ru-RU"/>
            </a:p>
          </p:txBody>
        </p:sp>
        <p:sp>
          <p:nvSpPr>
            <p:cNvPr id="9266" name="Text Box 40"/>
            <p:cNvSpPr txBox="1">
              <a:spLocks noChangeArrowheads="1"/>
            </p:cNvSpPr>
            <p:nvPr/>
          </p:nvSpPr>
          <p:spPr bwMode="auto">
            <a:xfrm>
              <a:off x="3450" y="2964"/>
              <a:ext cx="37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solidFill>
                    <a:srgbClr val="000000"/>
                  </a:solidFill>
                </a:rPr>
                <a:t>T</a:t>
              </a:r>
              <a:r>
                <a:rPr lang="ru-RU" sz="1400" i="1" baseline="-25000">
                  <a:solidFill>
                    <a:srgbClr val="000000"/>
                  </a:solidFill>
                </a:rPr>
                <a:t>ox</a:t>
              </a:r>
              <a:endParaRPr lang="ru-RU"/>
            </a:p>
          </p:txBody>
        </p:sp>
        <p:sp>
          <p:nvSpPr>
            <p:cNvPr id="9267" name="Text Box 41"/>
            <p:cNvSpPr txBox="1">
              <a:spLocks noChangeArrowheads="1"/>
            </p:cNvSpPr>
            <p:nvPr/>
          </p:nvSpPr>
          <p:spPr bwMode="auto">
            <a:xfrm>
              <a:off x="3450" y="3191"/>
              <a:ext cx="370"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solidFill>
                    <a:srgbClr val="000000"/>
                  </a:solidFill>
                </a:rPr>
                <a:t>T</a:t>
              </a:r>
              <a:r>
                <a:rPr lang="ru-RU" sz="1400" i="1" baseline="-25000">
                  <a:solidFill>
                    <a:srgbClr val="000000"/>
                  </a:solidFill>
                </a:rPr>
                <a:t>s</a:t>
              </a:r>
              <a:endParaRPr lang="ru-RU"/>
            </a:p>
          </p:txBody>
        </p:sp>
        <p:sp>
          <p:nvSpPr>
            <p:cNvPr id="9268" name="Text Box 42"/>
            <p:cNvSpPr txBox="1">
              <a:spLocks noChangeArrowheads="1"/>
            </p:cNvSpPr>
            <p:nvPr/>
          </p:nvSpPr>
          <p:spPr bwMode="auto">
            <a:xfrm>
              <a:off x="3450" y="3418"/>
              <a:ext cx="415"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solidFill>
                    <a:srgbClr val="000000"/>
                  </a:solidFill>
                </a:rPr>
                <a:t>T</a:t>
              </a:r>
              <a:r>
                <a:rPr lang="ru-RU" sz="1400" i="1" baseline="-25000">
                  <a:solidFill>
                    <a:srgbClr val="000000"/>
                  </a:solidFill>
                </a:rPr>
                <a:t>out</a:t>
              </a:r>
              <a:endParaRPr lang="ru-RU"/>
            </a:p>
          </p:txBody>
        </p:sp>
        <p:sp>
          <p:nvSpPr>
            <p:cNvPr id="9269" name="Text Box 43"/>
            <p:cNvSpPr txBox="1">
              <a:spLocks noChangeArrowheads="1"/>
            </p:cNvSpPr>
            <p:nvPr/>
          </p:nvSpPr>
          <p:spPr bwMode="auto">
            <a:xfrm>
              <a:off x="5244" y="3872"/>
              <a:ext cx="168"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600" i="1">
                  <a:solidFill>
                    <a:srgbClr val="000000"/>
                  </a:solidFill>
                </a:rPr>
                <a:t>r</a:t>
              </a:r>
              <a:endParaRPr lang="ru-RU"/>
            </a:p>
          </p:txBody>
        </p:sp>
        <p:sp>
          <p:nvSpPr>
            <p:cNvPr id="9270" name="Text Box 44"/>
            <p:cNvSpPr txBox="1">
              <a:spLocks noChangeArrowheads="1"/>
            </p:cNvSpPr>
            <p:nvPr/>
          </p:nvSpPr>
          <p:spPr bwMode="auto">
            <a:xfrm>
              <a:off x="4366" y="3498"/>
              <a:ext cx="251"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solidFill>
                    <a:srgbClr val="000000"/>
                  </a:solidFill>
                </a:rPr>
                <a:t>L</a:t>
              </a:r>
              <a:r>
                <a:rPr lang="ru-RU" sz="1400" i="1" baseline="-25000">
                  <a:solidFill>
                    <a:srgbClr val="000000"/>
                  </a:solidFill>
                </a:rPr>
                <a:t>ox</a:t>
              </a:r>
              <a:endParaRPr lang="ru-RU"/>
            </a:p>
          </p:txBody>
        </p:sp>
        <p:sp>
          <p:nvSpPr>
            <p:cNvPr id="9271" name="Line 45"/>
            <p:cNvSpPr>
              <a:spLocks noChangeShapeType="1"/>
            </p:cNvSpPr>
            <p:nvPr/>
          </p:nvSpPr>
          <p:spPr bwMode="auto">
            <a:xfrm>
              <a:off x="4366" y="3759"/>
              <a:ext cx="209"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9272" name="Line 46"/>
            <p:cNvSpPr>
              <a:spLocks noChangeShapeType="1"/>
            </p:cNvSpPr>
            <p:nvPr/>
          </p:nvSpPr>
          <p:spPr bwMode="auto">
            <a:xfrm>
              <a:off x="3888" y="2660"/>
              <a:ext cx="44" cy="4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9273" name="Line 47"/>
            <p:cNvSpPr>
              <a:spLocks noChangeShapeType="1"/>
            </p:cNvSpPr>
            <p:nvPr/>
          </p:nvSpPr>
          <p:spPr bwMode="auto">
            <a:xfrm>
              <a:off x="3932" y="2705"/>
              <a:ext cx="227"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9274" name="Line 48"/>
            <p:cNvSpPr>
              <a:spLocks noChangeShapeType="1"/>
            </p:cNvSpPr>
            <p:nvPr/>
          </p:nvSpPr>
          <p:spPr bwMode="auto">
            <a:xfrm flipH="1">
              <a:off x="3796" y="2705"/>
              <a:ext cx="136"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75" name="Line 51"/>
            <p:cNvSpPr>
              <a:spLocks noChangeShapeType="1"/>
            </p:cNvSpPr>
            <p:nvPr/>
          </p:nvSpPr>
          <p:spPr bwMode="auto">
            <a:xfrm>
              <a:off x="4558" y="3067"/>
              <a:ext cx="318" cy="18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9276" name="Line 52"/>
            <p:cNvSpPr>
              <a:spLocks noChangeShapeType="1"/>
            </p:cNvSpPr>
            <p:nvPr/>
          </p:nvSpPr>
          <p:spPr bwMode="auto">
            <a:xfrm>
              <a:off x="4558" y="3714"/>
              <a:ext cx="288"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9277" name="Text Box 53"/>
            <p:cNvSpPr txBox="1">
              <a:spLocks noChangeArrowheads="1"/>
            </p:cNvSpPr>
            <p:nvPr/>
          </p:nvSpPr>
          <p:spPr bwMode="auto">
            <a:xfrm>
              <a:off x="4604" y="3462"/>
              <a:ext cx="36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ru-RU" sz="1400" i="1">
                  <a:solidFill>
                    <a:srgbClr val="000000"/>
                  </a:solidFill>
                </a:rPr>
                <a:t>L</a:t>
              </a:r>
              <a:r>
                <a:rPr lang="en-US" sz="1400" i="1" baseline="-25000">
                  <a:solidFill>
                    <a:srgbClr val="000000"/>
                  </a:solidFill>
                </a:rPr>
                <a:t>FeO</a:t>
              </a:r>
              <a:endParaRPr lang="ru-RU"/>
            </a:p>
          </p:txBody>
        </p:sp>
      </p:grpSp>
      <p:sp>
        <p:nvSpPr>
          <p:cNvPr id="9240" name="Rectangle 54"/>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9241" name="Object 55"/>
          <p:cNvGraphicFramePr>
            <a:graphicFrameLocks noChangeAspect="1"/>
          </p:cNvGraphicFramePr>
          <p:nvPr/>
        </p:nvGraphicFramePr>
        <p:xfrm>
          <a:off x="300038" y="2133600"/>
          <a:ext cx="4271962" cy="687388"/>
        </p:xfrm>
        <a:graphic>
          <a:graphicData uri="http://schemas.openxmlformats.org/presentationml/2006/ole">
            <mc:AlternateContent xmlns:mc="http://schemas.openxmlformats.org/markup-compatibility/2006">
              <mc:Choice xmlns:v="urn:schemas-microsoft-com:vml" Requires="v">
                <p:oleObj spid="_x0000_s9280" name="Формула" r:id="rId8" imgW="2844800" imgH="457200" progId="Equation.3">
                  <p:embed/>
                </p:oleObj>
              </mc:Choice>
              <mc:Fallback>
                <p:oleObj name="Формула" r:id="rId8" imgW="2844800" imgH="457200" progId="Equation.3">
                  <p:embed/>
                  <p:pic>
                    <p:nvPicPr>
                      <p:cNvPr id="0" name="Object 5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0038" y="2133600"/>
                        <a:ext cx="4271962" cy="68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42" name="Rectangle 56"/>
          <p:cNvSpPr>
            <a:spLocks noChangeArrowheads="1"/>
          </p:cNvSpPr>
          <p:nvPr/>
        </p:nvSpPr>
        <p:spPr bwMode="auto">
          <a:xfrm>
            <a:off x="0" y="3192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243" name="Rectangle 57"/>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9244" name="Object 58"/>
          <p:cNvGraphicFramePr>
            <a:graphicFrameLocks noChangeAspect="1"/>
          </p:cNvGraphicFramePr>
          <p:nvPr/>
        </p:nvGraphicFramePr>
        <p:xfrm>
          <a:off x="314325" y="2924175"/>
          <a:ext cx="3340100" cy="687388"/>
        </p:xfrm>
        <a:graphic>
          <a:graphicData uri="http://schemas.openxmlformats.org/presentationml/2006/ole">
            <mc:AlternateContent xmlns:mc="http://schemas.openxmlformats.org/markup-compatibility/2006">
              <mc:Choice xmlns:v="urn:schemas-microsoft-com:vml" Requires="v">
                <p:oleObj spid="_x0000_s9281" name="Формула" r:id="rId10" imgW="2222500" imgH="457200" progId="Equation.3">
                  <p:embed/>
                </p:oleObj>
              </mc:Choice>
              <mc:Fallback>
                <p:oleObj name="Формула" r:id="rId10" imgW="2222500" imgH="457200" progId="Equation.3">
                  <p:embed/>
                  <p:pic>
                    <p:nvPicPr>
                      <p:cNvPr id="0" name="Object 5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4325" y="2924175"/>
                        <a:ext cx="3340100" cy="687388"/>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45" name="Rectangle 59"/>
          <p:cNvSpPr>
            <a:spLocks noChangeArrowheads="1"/>
          </p:cNvSpPr>
          <p:nvPr/>
        </p:nvSpPr>
        <p:spPr bwMode="auto">
          <a:xfrm>
            <a:off x="323850" y="1989138"/>
            <a:ext cx="1439863" cy="863600"/>
          </a:xfrm>
          <a:prstGeom prst="rect">
            <a:avLst/>
          </a:prstGeom>
          <a:noFill/>
          <a:ln w="9525" cap="sq">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9246" name="Rectangle 60"/>
          <p:cNvSpPr>
            <a:spLocks noChangeArrowheads="1"/>
          </p:cNvSpPr>
          <p:nvPr/>
        </p:nvSpPr>
        <p:spPr bwMode="auto">
          <a:xfrm>
            <a:off x="3924300" y="2133600"/>
            <a:ext cx="647700" cy="647700"/>
          </a:xfrm>
          <a:prstGeom prst="rect">
            <a:avLst/>
          </a:prstGeom>
          <a:noFill/>
          <a:ln w="9525" cap="sq">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nummernplatzhalter 2"/>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B85957FA-EF7A-4FF6-8EA6-E8EBDA2DFD6C}" type="slidenum">
              <a:rPr lang="ru-RU" sz="1400">
                <a:solidFill>
                  <a:srgbClr val="A50021"/>
                </a:solidFill>
              </a:rPr>
              <a:pPr/>
              <a:t>8</a:t>
            </a:fld>
            <a:endParaRPr lang="ru-RU" sz="1400">
              <a:solidFill>
                <a:srgbClr val="A50021"/>
              </a:solidFill>
            </a:endParaRPr>
          </a:p>
        </p:txBody>
      </p:sp>
      <p:sp>
        <p:nvSpPr>
          <p:cNvPr id="10243" name="Text Box 5"/>
          <p:cNvSpPr txBox="1">
            <a:spLocks noChangeArrowheads="1"/>
          </p:cNvSpPr>
          <p:nvPr/>
        </p:nvSpPr>
        <p:spPr bwMode="auto">
          <a:xfrm>
            <a:off x="1258888" y="103188"/>
            <a:ext cx="6626225" cy="72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nSpc>
                <a:spcPct val="95000"/>
              </a:lnSpc>
              <a:spcBef>
                <a:spcPct val="50000"/>
              </a:spcBef>
            </a:pPr>
            <a:r>
              <a:rPr lang="en-US" b="1">
                <a:solidFill>
                  <a:srgbClr val="A50021"/>
                </a:solidFill>
                <a:latin typeface="Arial" charset="0"/>
              </a:rPr>
              <a:t>Oxygen diffusion through solid crust </a:t>
            </a:r>
            <a:r>
              <a:rPr lang="en-US" sz="2000" b="1">
                <a:solidFill>
                  <a:srgbClr val="A50021"/>
                </a:solidFill>
                <a:latin typeface="Arial" charset="0"/>
              </a:rPr>
              <a:t>(UO</a:t>
            </a:r>
            <a:r>
              <a:rPr lang="en-US" sz="2000" b="1" baseline="-25000">
                <a:solidFill>
                  <a:srgbClr val="A50021"/>
                </a:solidFill>
                <a:latin typeface="Arial" charset="0"/>
              </a:rPr>
              <a:t>2</a:t>
            </a:r>
            <a:r>
              <a:rPr lang="en-US" sz="2000" b="1">
                <a:solidFill>
                  <a:srgbClr val="A50021"/>
                </a:solidFill>
                <a:latin typeface="Arial" charset="0"/>
              </a:rPr>
              <a:t>+ZrO</a:t>
            </a:r>
            <a:r>
              <a:rPr lang="en-US" sz="2000" b="1" baseline="-25000">
                <a:solidFill>
                  <a:srgbClr val="A50021"/>
                </a:solidFill>
                <a:latin typeface="Arial" charset="0"/>
              </a:rPr>
              <a:t>2</a:t>
            </a:r>
            <a:r>
              <a:rPr lang="en-US" sz="2000" b="1">
                <a:solidFill>
                  <a:srgbClr val="A50021"/>
                </a:solidFill>
                <a:latin typeface="Arial" charset="0"/>
              </a:rPr>
              <a:t> melt)</a:t>
            </a:r>
            <a:endParaRPr lang="ru-RU" sz="2000" b="1">
              <a:solidFill>
                <a:srgbClr val="A50021"/>
              </a:solidFill>
              <a:latin typeface="Arial" charset="0"/>
            </a:endParaRPr>
          </a:p>
        </p:txBody>
      </p:sp>
      <p:sp>
        <p:nvSpPr>
          <p:cNvPr id="10244" name="Rectangle 8"/>
          <p:cNvSpPr>
            <a:spLocks noChangeArrowheads="1"/>
          </p:cNvSpPr>
          <p:nvPr/>
        </p:nvSpPr>
        <p:spPr bwMode="auto">
          <a:xfrm>
            <a:off x="0"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10245" name="Text Box 75"/>
          <p:cNvSpPr txBox="1">
            <a:spLocks noChangeArrowheads="1"/>
          </p:cNvSpPr>
          <p:nvPr/>
        </p:nvSpPr>
        <p:spPr bwMode="auto">
          <a:xfrm>
            <a:off x="6443663" y="4797425"/>
            <a:ext cx="23764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sz="2000">
                <a:solidFill>
                  <a:srgbClr val="003399"/>
                </a:solidFill>
              </a:rPr>
              <a:t>Solution of diffusion equation </a:t>
            </a:r>
            <a:r>
              <a:rPr lang="en-US" sz="2000">
                <a:solidFill>
                  <a:srgbClr val="003399"/>
                </a:solidFill>
                <a:sym typeface="Symbol" pitchFamily="18" charset="2"/>
              </a:rPr>
              <a:t></a:t>
            </a:r>
            <a:r>
              <a:rPr lang="en-US" sz="2000"/>
              <a:t> </a:t>
            </a:r>
            <a:endParaRPr lang="ru-RU" sz="2000"/>
          </a:p>
        </p:txBody>
      </p:sp>
      <p:graphicFrame>
        <p:nvGraphicFramePr>
          <p:cNvPr id="10246" name="Object 79"/>
          <p:cNvGraphicFramePr>
            <a:graphicFrameLocks noGrp="1" noChangeAspect="1"/>
          </p:cNvGraphicFramePr>
          <p:nvPr>
            <p:ph/>
          </p:nvPr>
        </p:nvGraphicFramePr>
        <p:xfrm>
          <a:off x="8027988" y="5084763"/>
          <a:ext cx="457200" cy="457200"/>
        </p:xfrm>
        <a:graphic>
          <a:graphicData uri="http://schemas.openxmlformats.org/presentationml/2006/ole">
            <mc:AlternateContent xmlns:mc="http://schemas.openxmlformats.org/markup-compatibility/2006">
              <mc:Choice xmlns:v="urn:schemas-microsoft-com:vml" Requires="v">
                <p:oleObj spid="_x0000_s10282" name="Формула" r:id="rId4" imgW="228600" imgH="228600" progId="Equation.3">
                  <p:embed/>
                </p:oleObj>
              </mc:Choice>
              <mc:Fallback>
                <p:oleObj name="Формула" r:id="rId4" imgW="228600" imgH="228600" progId="Equation.3">
                  <p:embed/>
                  <p:pic>
                    <p:nvPicPr>
                      <p:cNvPr id="0" name="Object 79"/>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7988" y="5084763"/>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7" name="Text Box 99"/>
          <p:cNvSpPr txBox="1">
            <a:spLocks noChangeArrowheads="1"/>
          </p:cNvSpPr>
          <p:nvPr/>
        </p:nvSpPr>
        <p:spPr bwMode="auto">
          <a:xfrm>
            <a:off x="6877050" y="884238"/>
            <a:ext cx="1727200"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n-US" sz="1800">
                <a:latin typeface="Arial" charset="0"/>
              </a:rPr>
              <a:t>Zr-O phase diagram considered as pseudo-binary for U-Zr-O</a:t>
            </a:r>
            <a:endParaRPr lang="ru-RU" sz="1800">
              <a:latin typeface="Arial" charset="0"/>
            </a:endParaRPr>
          </a:p>
        </p:txBody>
      </p:sp>
      <p:grpSp>
        <p:nvGrpSpPr>
          <p:cNvPr id="10248" name="Group 103"/>
          <p:cNvGrpSpPr>
            <a:grpSpLocks/>
          </p:cNvGrpSpPr>
          <p:nvPr/>
        </p:nvGrpSpPr>
        <p:grpSpPr bwMode="auto">
          <a:xfrm>
            <a:off x="1690688" y="836613"/>
            <a:ext cx="5186362" cy="5688012"/>
            <a:chOff x="1065" y="527"/>
            <a:chExt cx="3267" cy="3583"/>
          </a:xfrm>
        </p:grpSpPr>
        <p:sp>
          <p:nvSpPr>
            <p:cNvPr id="10249" name="Text Box 53"/>
            <p:cNvSpPr txBox="1">
              <a:spLocks noChangeArrowheads="1"/>
            </p:cNvSpPr>
            <p:nvPr/>
          </p:nvSpPr>
          <p:spPr bwMode="auto">
            <a:xfrm>
              <a:off x="1473" y="3774"/>
              <a:ext cx="591" cy="336"/>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US" sz="1600">
                  <a:solidFill>
                    <a:srgbClr val="000000"/>
                  </a:solidFill>
                  <a:sym typeface="Symbol" pitchFamily="18" charset="2"/>
                </a:rPr>
                <a:t>U-Zr-O melt</a:t>
              </a:r>
              <a:endParaRPr lang="ru-RU"/>
            </a:p>
          </p:txBody>
        </p:sp>
        <p:grpSp>
          <p:nvGrpSpPr>
            <p:cNvPr id="10250" name="Group 87"/>
            <p:cNvGrpSpPr>
              <a:grpSpLocks/>
            </p:cNvGrpSpPr>
            <p:nvPr/>
          </p:nvGrpSpPr>
          <p:grpSpPr bwMode="auto">
            <a:xfrm>
              <a:off x="1460" y="2704"/>
              <a:ext cx="2145" cy="1346"/>
              <a:chOff x="3379" y="1117"/>
              <a:chExt cx="2145" cy="1346"/>
            </a:xfrm>
          </p:grpSpPr>
          <p:sp>
            <p:nvSpPr>
              <p:cNvPr id="10259" name="Line 43"/>
              <p:cNvSpPr>
                <a:spLocks noChangeShapeType="1"/>
              </p:cNvSpPr>
              <p:nvPr/>
            </p:nvSpPr>
            <p:spPr bwMode="auto">
              <a:xfrm>
                <a:off x="3379" y="1210"/>
                <a:ext cx="0" cy="987"/>
              </a:xfrm>
              <a:prstGeom prst="line">
                <a:avLst/>
              </a:prstGeom>
              <a:noFill/>
              <a:ln w="12700" cap="sq">
                <a:solidFill>
                  <a:srgbClr val="000000"/>
                </a:solidFill>
                <a:round/>
                <a:headEnd type="triangle"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10260" name="Text Box 44"/>
              <p:cNvSpPr txBox="1">
                <a:spLocks noChangeArrowheads="1"/>
              </p:cNvSpPr>
              <p:nvPr/>
            </p:nvSpPr>
            <p:spPr bwMode="auto">
              <a:xfrm>
                <a:off x="3523" y="1117"/>
                <a:ext cx="209" cy="212"/>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600" b="1">
                    <a:solidFill>
                      <a:srgbClr val="008000"/>
                    </a:solidFill>
                  </a:rPr>
                  <a:t>T</a:t>
                </a:r>
                <a:endParaRPr lang="ru-RU" b="1">
                  <a:solidFill>
                    <a:srgbClr val="008000"/>
                  </a:solidFill>
                </a:endParaRPr>
              </a:p>
            </p:txBody>
          </p:sp>
          <p:sp>
            <p:nvSpPr>
              <p:cNvPr id="10261" name="Line 45"/>
              <p:cNvSpPr>
                <a:spLocks noChangeShapeType="1"/>
              </p:cNvSpPr>
              <p:nvPr/>
            </p:nvSpPr>
            <p:spPr bwMode="auto">
              <a:xfrm>
                <a:off x="3379" y="2205"/>
                <a:ext cx="1950" cy="0"/>
              </a:xfrm>
              <a:prstGeom prst="line">
                <a:avLst/>
              </a:prstGeom>
              <a:noFill/>
              <a:ln w="12700" cap="sq">
                <a:solidFill>
                  <a:srgbClr val="000000"/>
                </a:solidFill>
                <a:round/>
                <a:headEnd type="none" w="sm" len="sm"/>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10262" name="Line 46"/>
              <p:cNvSpPr>
                <a:spLocks noChangeShapeType="1"/>
              </p:cNvSpPr>
              <p:nvPr/>
            </p:nvSpPr>
            <p:spPr bwMode="auto">
              <a:xfrm>
                <a:off x="3909" y="1330"/>
                <a:ext cx="0" cy="858"/>
              </a:xfrm>
              <a:prstGeom prst="line">
                <a:avLst/>
              </a:prstGeom>
              <a:noFill/>
              <a:ln w="12700">
                <a:solidFill>
                  <a:srgbClr val="00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10263" name="Line 47"/>
              <p:cNvSpPr>
                <a:spLocks noChangeShapeType="1"/>
              </p:cNvSpPr>
              <p:nvPr/>
            </p:nvSpPr>
            <p:spPr bwMode="auto">
              <a:xfrm>
                <a:off x="4868" y="1330"/>
                <a:ext cx="0" cy="858"/>
              </a:xfrm>
              <a:prstGeom prst="line">
                <a:avLst/>
              </a:prstGeom>
              <a:noFill/>
              <a:ln w="12700">
                <a:solidFill>
                  <a:srgbClr val="00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10264" name="Line 48"/>
              <p:cNvSpPr>
                <a:spLocks noChangeShapeType="1"/>
              </p:cNvSpPr>
              <p:nvPr/>
            </p:nvSpPr>
            <p:spPr bwMode="auto">
              <a:xfrm>
                <a:off x="3379" y="1298"/>
                <a:ext cx="453" cy="0"/>
              </a:xfrm>
              <a:prstGeom prst="line">
                <a:avLst/>
              </a:prstGeom>
              <a:noFill/>
              <a:ln w="12700" cap="sq">
                <a:solidFill>
                  <a:srgbClr val="33996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10265" name="Line 49"/>
              <p:cNvSpPr>
                <a:spLocks noChangeShapeType="1"/>
              </p:cNvSpPr>
              <p:nvPr/>
            </p:nvSpPr>
            <p:spPr bwMode="auto">
              <a:xfrm>
                <a:off x="3919" y="1385"/>
                <a:ext cx="959" cy="378"/>
              </a:xfrm>
              <a:prstGeom prst="line">
                <a:avLst/>
              </a:prstGeom>
              <a:noFill/>
              <a:ln w="12700" cap="sq">
                <a:solidFill>
                  <a:srgbClr val="0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10266" name="Text Box 51"/>
              <p:cNvSpPr txBox="1">
                <a:spLocks noChangeArrowheads="1"/>
              </p:cNvSpPr>
              <p:nvPr/>
            </p:nvSpPr>
            <p:spPr bwMode="auto">
              <a:xfrm>
                <a:off x="3832" y="1570"/>
                <a:ext cx="590" cy="231"/>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800" b="1">
                    <a:solidFill>
                      <a:srgbClr val="FF3300"/>
                    </a:solidFill>
                    <a:sym typeface="Symbol" pitchFamily="18" charset="2"/>
                  </a:rPr>
                  <a:t>c</a:t>
                </a:r>
                <a:r>
                  <a:rPr lang="en-US" sz="1800" b="1" i="1" baseline="-25000">
                    <a:solidFill>
                      <a:srgbClr val="FF3300"/>
                    </a:solidFill>
                  </a:rPr>
                  <a:t>min</a:t>
                </a:r>
                <a:r>
                  <a:rPr lang="en-US" sz="1800" b="1">
                    <a:solidFill>
                      <a:srgbClr val="FF3300"/>
                    </a:solidFill>
                  </a:rPr>
                  <a:t>(T</a:t>
                </a:r>
                <a:r>
                  <a:rPr lang="en-US" sz="1800" b="1" baseline="-25000">
                    <a:solidFill>
                      <a:srgbClr val="FF3300"/>
                    </a:solidFill>
                  </a:rPr>
                  <a:t>+</a:t>
                </a:r>
                <a:r>
                  <a:rPr lang="en-US" sz="1800" b="1">
                    <a:solidFill>
                      <a:srgbClr val="FF3300"/>
                    </a:solidFill>
                  </a:rPr>
                  <a:t>)</a:t>
                </a:r>
                <a:endParaRPr lang="ru-RU" sz="1800" b="1">
                  <a:solidFill>
                    <a:srgbClr val="FF3300"/>
                  </a:solidFill>
                </a:endParaRPr>
              </a:p>
            </p:txBody>
          </p:sp>
          <p:sp>
            <p:nvSpPr>
              <p:cNvPr id="10267" name="Text Box 52"/>
              <p:cNvSpPr txBox="1">
                <a:spLocks noChangeArrowheads="1"/>
              </p:cNvSpPr>
              <p:nvPr/>
            </p:nvSpPr>
            <p:spPr bwMode="auto">
              <a:xfrm>
                <a:off x="3469" y="1434"/>
                <a:ext cx="260" cy="212"/>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600" b="1" i="1">
                    <a:solidFill>
                      <a:srgbClr val="FF3300"/>
                    </a:solidFill>
                  </a:rPr>
                  <a:t>c</a:t>
                </a:r>
                <a:r>
                  <a:rPr lang="en-US" sz="1600" b="1" i="1" baseline="-25000">
                    <a:solidFill>
                      <a:srgbClr val="FF3300"/>
                    </a:solidFill>
                  </a:rPr>
                  <a:t>O</a:t>
                </a:r>
                <a:endParaRPr lang="ru-RU" b="1">
                  <a:solidFill>
                    <a:srgbClr val="FF3300"/>
                  </a:solidFill>
                </a:endParaRPr>
              </a:p>
            </p:txBody>
          </p:sp>
          <p:sp>
            <p:nvSpPr>
              <p:cNvPr id="10268" name="Text Box 54"/>
              <p:cNvSpPr txBox="1">
                <a:spLocks noChangeArrowheads="1"/>
              </p:cNvSpPr>
              <p:nvPr/>
            </p:nvSpPr>
            <p:spPr bwMode="auto">
              <a:xfrm>
                <a:off x="4150" y="2205"/>
                <a:ext cx="627" cy="212"/>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600">
                    <a:solidFill>
                      <a:srgbClr val="000000"/>
                    </a:solidFill>
                  </a:rPr>
                  <a:t>(U,Zr)O</a:t>
                </a:r>
                <a:r>
                  <a:rPr lang="en-US" sz="1600" baseline="-25000">
                    <a:solidFill>
                      <a:srgbClr val="000000"/>
                    </a:solidFill>
                  </a:rPr>
                  <a:t>2</a:t>
                </a:r>
                <a:endParaRPr lang="ru-RU"/>
              </a:p>
            </p:txBody>
          </p:sp>
          <p:sp>
            <p:nvSpPr>
              <p:cNvPr id="10269" name="Text Box 55"/>
              <p:cNvSpPr txBox="1">
                <a:spLocks noChangeArrowheads="1"/>
              </p:cNvSpPr>
              <p:nvPr/>
            </p:nvSpPr>
            <p:spPr bwMode="auto">
              <a:xfrm>
                <a:off x="5284" y="2160"/>
                <a:ext cx="240" cy="212"/>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600" i="1">
                    <a:solidFill>
                      <a:srgbClr val="000000"/>
                    </a:solidFill>
                  </a:rPr>
                  <a:t>x</a:t>
                </a:r>
                <a:endParaRPr lang="ru-RU"/>
              </a:p>
            </p:txBody>
          </p:sp>
          <p:sp>
            <p:nvSpPr>
              <p:cNvPr id="10270" name="Arc 56"/>
              <p:cNvSpPr>
                <a:spLocks/>
              </p:cNvSpPr>
              <p:nvPr/>
            </p:nvSpPr>
            <p:spPr bwMode="auto">
              <a:xfrm>
                <a:off x="3787" y="1434"/>
                <a:ext cx="136" cy="91"/>
              </a:xfrm>
              <a:custGeom>
                <a:avLst/>
                <a:gdLst>
                  <a:gd name="T0" fmla="*/ 0 w 21600"/>
                  <a:gd name="T1" fmla="*/ 0 h 21600"/>
                  <a:gd name="T2" fmla="*/ 136 w 21600"/>
                  <a:gd name="T3" fmla="*/ 91 h 21600"/>
                  <a:gd name="T4" fmla="*/ 0 w 21600"/>
                  <a:gd name="T5" fmla="*/ 9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cap="sq">
                <a:solidFill>
                  <a:srgbClr val="FF33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71" name="Line 57"/>
              <p:cNvSpPr>
                <a:spLocks noChangeShapeType="1"/>
              </p:cNvSpPr>
              <p:nvPr/>
            </p:nvSpPr>
            <p:spPr bwMode="auto">
              <a:xfrm flipH="1">
                <a:off x="3379" y="1434"/>
                <a:ext cx="408" cy="0"/>
              </a:xfrm>
              <a:prstGeom prst="line">
                <a:avLst/>
              </a:prstGeom>
              <a:noFill/>
              <a:ln w="38100" cap="sq">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272" name="Arc 58"/>
              <p:cNvSpPr>
                <a:spLocks/>
              </p:cNvSpPr>
              <p:nvPr/>
            </p:nvSpPr>
            <p:spPr bwMode="auto">
              <a:xfrm>
                <a:off x="3787" y="1298"/>
                <a:ext cx="136" cy="91"/>
              </a:xfrm>
              <a:custGeom>
                <a:avLst/>
                <a:gdLst>
                  <a:gd name="T0" fmla="*/ 0 w 21600"/>
                  <a:gd name="T1" fmla="*/ 0 h 21600"/>
                  <a:gd name="T2" fmla="*/ 136 w 21600"/>
                  <a:gd name="T3" fmla="*/ 91 h 21600"/>
                  <a:gd name="T4" fmla="*/ 0 w 21600"/>
                  <a:gd name="T5" fmla="*/ 9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sq">
                <a:solidFill>
                  <a:srgbClr val="008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73" name="Text Box 59"/>
              <p:cNvSpPr txBox="1">
                <a:spLocks noChangeArrowheads="1"/>
              </p:cNvSpPr>
              <p:nvPr/>
            </p:nvSpPr>
            <p:spPr bwMode="auto">
              <a:xfrm>
                <a:off x="5012" y="2251"/>
                <a:ext cx="3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a:t>VS</a:t>
                </a:r>
                <a:endParaRPr lang="ru-RU" sz="1600"/>
              </a:p>
            </p:txBody>
          </p:sp>
          <p:sp>
            <p:nvSpPr>
              <p:cNvPr id="10274" name="Line 60"/>
              <p:cNvSpPr>
                <a:spLocks noChangeShapeType="1"/>
              </p:cNvSpPr>
              <p:nvPr/>
            </p:nvSpPr>
            <p:spPr bwMode="auto">
              <a:xfrm>
                <a:off x="4876" y="1978"/>
                <a:ext cx="226" cy="136"/>
              </a:xfrm>
              <a:prstGeom prst="line">
                <a:avLst/>
              </a:prstGeom>
              <a:noFill/>
              <a:ln w="28575" cap="sq">
                <a:solidFill>
                  <a:schemeClr val="tx1"/>
                </a:solidFill>
                <a:round/>
                <a:headEnd type="none" w="sm" len="sm"/>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275" name="Text Box 61"/>
              <p:cNvSpPr txBox="1">
                <a:spLocks noChangeArrowheads="1"/>
              </p:cNvSpPr>
              <p:nvPr/>
            </p:nvSpPr>
            <p:spPr bwMode="auto">
              <a:xfrm>
                <a:off x="4967" y="1797"/>
                <a:ext cx="4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i="1"/>
                  <a:t>J</a:t>
                </a:r>
                <a:r>
                  <a:rPr lang="en-US" sz="1800" i="1" baseline="-25000"/>
                  <a:t>ox</a:t>
                </a:r>
                <a:endParaRPr lang="ru-RU" sz="1800" i="1"/>
              </a:p>
            </p:txBody>
          </p:sp>
          <p:sp>
            <p:nvSpPr>
              <p:cNvPr id="10276" name="Text Box 62"/>
              <p:cNvSpPr txBox="1">
                <a:spLocks noChangeArrowheads="1"/>
              </p:cNvSpPr>
              <p:nvPr/>
            </p:nvSpPr>
            <p:spPr bwMode="auto">
              <a:xfrm>
                <a:off x="3787" y="1208"/>
                <a:ext cx="4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b="1">
                    <a:solidFill>
                      <a:srgbClr val="008000"/>
                    </a:solidFill>
                  </a:rPr>
                  <a:t>T</a:t>
                </a:r>
                <a:r>
                  <a:rPr lang="en-US" sz="1800" b="1" baseline="-25000">
                    <a:solidFill>
                      <a:srgbClr val="008000"/>
                    </a:solidFill>
                  </a:rPr>
                  <a:t>+</a:t>
                </a:r>
                <a:endParaRPr lang="ru-RU" sz="1800" b="1">
                  <a:solidFill>
                    <a:srgbClr val="008000"/>
                  </a:solidFill>
                </a:endParaRPr>
              </a:p>
            </p:txBody>
          </p:sp>
          <p:sp>
            <p:nvSpPr>
              <p:cNvPr id="10277" name="Text Box 63"/>
              <p:cNvSpPr txBox="1">
                <a:spLocks noChangeArrowheads="1"/>
              </p:cNvSpPr>
              <p:nvPr/>
            </p:nvSpPr>
            <p:spPr bwMode="auto">
              <a:xfrm>
                <a:off x="4558" y="1480"/>
                <a:ext cx="4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b="1">
                    <a:solidFill>
                      <a:srgbClr val="008000"/>
                    </a:solidFill>
                  </a:rPr>
                  <a:t>T</a:t>
                </a:r>
                <a:r>
                  <a:rPr lang="en-US" sz="1800" b="1" baseline="-25000">
                    <a:solidFill>
                      <a:srgbClr val="008000"/>
                    </a:solidFill>
                  </a:rPr>
                  <a:t>-</a:t>
                </a:r>
                <a:endParaRPr lang="ru-RU" sz="1800" b="1">
                  <a:solidFill>
                    <a:srgbClr val="008000"/>
                  </a:solidFill>
                </a:endParaRPr>
              </a:p>
            </p:txBody>
          </p:sp>
          <p:sp>
            <p:nvSpPr>
              <p:cNvPr id="10278" name="Text Box 64"/>
              <p:cNvSpPr txBox="1">
                <a:spLocks noChangeArrowheads="1"/>
              </p:cNvSpPr>
              <p:nvPr/>
            </p:nvSpPr>
            <p:spPr bwMode="auto">
              <a:xfrm>
                <a:off x="4377" y="1797"/>
                <a:ext cx="635" cy="231"/>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800" b="1">
                    <a:solidFill>
                      <a:srgbClr val="FF3300"/>
                    </a:solidFill>
                    <a:sym typeface="Symbol" pitchFamily="18" charset="2"/>
                  </a:rPr>
                  <a:t>c</a:t>
                </a:r>
                <a:r>
                  <a:rPr lang="en-US" sz="1800" b="1" i="1" baseline="-25000">
                    <a:solidFill>
                      <a:srgbClr val="FF3300"/>
                    </a:solidFill>
                  </a:rPr>
                  <a:t>min</a:t>
                </a:r>
                <a:r>
                  <a:rPr lang="en-US" sz="1800" b="1">
                    <a:solidFill>
                      <a:srgbClr val="FF3300"/>
                    </a:solidFill>
                  </a:rPr>
                  <a:t>(T</a:t>
                </a:r>
                <a:r>
                  <a:rPr lang="en-US" sz="1800" b="1" baseline="-25000">
                    <a:solidFill>
                      <a:srgbClr val="FF3300"/>
                    </a:solidFill>
                  </a:rPr>
                  <a:t>-</a:t>
                </a:r>
                <a:r>
                  <a:rPr lang="en-US" sz="1800" b="1">
                    <a:solidFill>
                      <a:srgbClr val="FF3300"/>
                    </a:solidFill>
                  </a:rPr>
                  <a:t>)</a:t>
                </a:r>
                <a:endParaRPr lang="ru-RU" sz="1800" b="1">
                  <a:solidFill>
                    <a:srgbClr val="FF3300"/>
                  </a:solidFill>
                </a:endParaRPr>
              </a:p>
            </p:txBody>
          </p:sp>
          <p:sp>
            <p:nvSpPr>
              <p:cNvPr id="10279" name="Arc 65"/>
              <p:cNvSpPr>
                <a:spLocks/>
              </p:cNvSpPr>
              <p:nvPr/>
            </p:nvSpPr>
            <p:spPr bwMode="auto">
              <a:xfrm>
                <a:off x="3923" y="1525"/>
                <a:ext cx="953" cy="453"/>
              </a:xfrm>
              <a:custGeom>
                <a:avLst/>
                <a:gdLst>
                  <a:gd name="T0" fmla="*/ 0 w 21600"/>
                  <a:gd name="T1" fmla="*/ 0 h 21600"/>
                  <a:gd name="T2" fmla="*/ 953 w 21600"/>
                  <a:gd name="T3" fmla="*/ 453 h 21600"/>
                  <a:gd name="T4" fmla="*/ 0 w 21600"/>
                  <a:gd name="T5" fmla="*/ 453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cap="sq">
                <a:solidFill>
                  <a:srgbClr val="FF33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80" name="Line 84"/>
              <p:cNvSpPr>
                <a:spLocks noChangeShapeType="1"/>
              </p:cNvSpPr>
              <p:nvPr/>
            </p:nvSpPr>
            <p:spPr bwMode="auto">
              <a:xfrm>
                <a:off x="4981" y="1344"/>
                <a:ext cx="0" cy="858"/>
              </a:xfrm>
              <a:prstGeom prst="line">
                <a:avLst/>
              </a:prstGeom>
              <a:noFill/>
              <a:ln w="12700">
                <a:solidFill>
                  <a:srgbClr val="00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10281" name="Text Box 86"/>
              <p:cNvSpPr txBox="1">
                <a:spLocks noChangeArrowheads="1"/>
              </p:cNvSpPr>
              <p:nvPr/>
            </p:nvSpPr>
            <p:spPr bwMode="auto">
              <a:xfrm>
                <a:off x="4738" y="2220"/>
                <a:ext cx="4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a:t>FeO</a:t>
                </a:r>
                <a:endParaRPr lang="ru-RU" sz="1600"/>
              </a:p>
            </p:txBody>
          </p:sp>
        </p:grpSp>
        <p:pic>
          <p:nvPicPr>
            <p:cNvPr id="10251" name="Picture 9" descr="PD Zr-O c 220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65" y="753"/>
              <a:ext cx="3267" cy="1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2" name="Line 40"/>
            <p:cNvSpPr>
              <a:spLocks noChangeShapeType="1"/>
            </p:cNvSpPr>
            <p:nvPr/>
          </p:nvSpPr>
          <p:spPr bwMode="auto">
            <a:xfrm flipV="1">
              <a:off x="2041" y="799"/>
              <a:ext cx="1973" cy="2178"/>
            </a:xfrm>
            <a:prstGeom prst="line">
              <a:avLst/>
            </a:prstGeom>
            <a:noFill/>
            <a:ln w="12700">
              <a:solidFill>
                <a:schemeClr val="tx1"/>
              </a:solidFill>
              <a:prstDash val="dash"/>
              <a:round/>
              <a:headEnd type="none" w="sm" len="sm"/>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1690" name="AutoShape 90"/>
            <p:cNvSpPr>
              <a:spLocks noChangeAspect="1" noChangeArrowheads="1"/>
            </p:cNvSpPr>
            <p:nvPr/>
          </p:nvSpPr>
          <p:spPr bwMode="auto">
            <a:xfrm>
              <a:off x="3969" y="527"/>
              <a:ext cx="136" cy="136"/>
            </a:xfrm>
            <a:prstGeom prst="star5">
              <a:avLst/>
            </a:prstGeom>
            <a:solidFill>
              <a:srgbClr val="FF0000"/>
            </a:solidFill>
            <a:ln w="635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de-DE"/>
            </a:p>
          </p:txBody>
        </p:sp>
        <p:sp>
          <p:nvSpPr>
            <p:cNvPr id="10254" name="Line 91"/>
            <p:cNvSpPr>
              <a:spLocks noChangeShapeType="1"/>
            </p:cNvSpPr>
            <p:nvPr/>
          </p:nvSpPr>
          <p:spPr bwMode="auto">
            <a:xfrm flipH="1">
              <a:off x="3969" y="799"/>
              <a:ext cx="45" cy="1134"/>
            </a:xfrm>
            <a:prstGeom prst="line">
              <a:avLst/>
            </a:prstGeom>
            <a:noFill/>
            <a:ln w="317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255" name="Line 92"/>
            <p:cNvSpPr>
              <a:spLocks noChangeShapeType="1"/>
            </p:cNvSpPr>
            <p:nvPr/>
          </p:nvSpPr>
          <p:spPr bwMode="auto">
            <a:xfrm>
              <a:off x="4014" y="663"/>
              <a:ext cx="0" cy="182"/>
            </a:xfrm>
            <a:prstGeom prst="line">
              <a:avLst/>
            </a:prstGeom>
            <a:noFill/>
            <a:ln w="317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256" name="Line 94"/>
            <p:cNvSpPr>
              <a:spLocks noChangeShapeType="1"/>
            </p:cNvSpPr>
            <p:nvPr/>
          </p:nvSpPr>
          <p:spPr bwMode="auto">
            <a:xfrm flipV="1">
              <a:off x="2970" y="1933"/>
              <a:ext cx="953" cy="1406"/>
            </a:xfrm>
            <a:prstGeom prst="line">
              <a:avLst/>
            </a:prstGeom>
            <a:noFill/>
            <a:ln w="12700">
              <a:solidFill>
                <a:schemeClr val="tx1"/>
              </a:solidFill>
              <a:prstDash val="dash"/>
              <a:round/>
              <a:headEnd type="none" w="sm" len="sm"/>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257" name="Line 101"/>
            <p:cNvSpPr>
              <a:spLocks noChangeShapeType="1"/>
            </p:cNvSpPr>
            <p:nvPr/>
          </p:nvSpPr>
          <p:spPr bwMode="auto">
            <a:xfrm>
              <a:off x="1882" y="3022"/>
              <a:ext cx="1089" cy="0"/>
            </a:xfrm>
            <a:prstGeom prst="line">
              <a:avLst/>
            </a:prstGeom>
            <a:noFill/>
            <a:ln w="1905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258" name="Text Box 102"/>
            <p:cNvSpPr txBox="1">
              <a:spLocks noChangeArrowheads="1"/>
            </p:cNvSpPr>
            <p:nvPr/>
          </p:nvSpPr>
          <p:spPr bwMode="auto">
            <a:xfrm>
              <a:off x="2336" y="2875"/>
              <a:ext cx="54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400" i="1"/>
                <a:t>t </a:t>
              </a:r>
              <a:r>
                <a:rPr lang="en-US" sz="1400"/>
                <a:t>= 0</a:t>
              </a:r>
              <a:endParaRPr lang="ru-RU" sz="1400" i="1"/>
            </a:p>
          </p:txBody>
        </p:sp>
      </p:gr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nummernplatzhalter 3"/>
          <p:cNvSpPr>
            <a:spLocks noGrp="1"/>
          </p:cNvSpPr>
          <p:nvPr>
            <p:ph type="sldNum"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B9B6D689-90D5-4C5C-B0D4-AF36E6C6612A}" type="slidenum">
              <a:rPr lang="ru-RU" sz="1400">
                <a:solidFill>
                  <a:srgbClr val="A50021"/>
                </a:solidFill>
              </a:rPr>
              <a:pPr/>
              <a:t>9</a:t>
            </a:fld>
            <a:endParaRPr lang="ru-RU" sz="1400">
              <a:solidFill>
                <a:srgbClr val="A50021"/>
              </a:solidFill>
            </a:endParaRPr>
          </a:p>
        </p:txBody>
      </p:sp>
      <p:sp>
        <p:nvSpPr>
          <p:cNvPr id="11267" name="Rectangle 2"/>
          <p:cNvSpPr>
            <a:spLocks noGrp="1" noChangeArrowheads="1"/>
          </p:cNvSpPr>
          <p:nvPr>
            <p:ph type="title"/>
          </p:nvPr>
        </p:nvSpPr>
        <p:spPr bwMode="auto">
          <a:xfrm>
            <a:off x="1692275" y="115888"/>
            <a:ext cx="5759450" cy="7778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800" b="1" smtClean="0">
                <a:solidFill>
                  <a:srgbClr val="A50021"/>
                </a:solidFill>
                <a:latin typeface="Arial" charset="0"/>
              </a:rPr>
              <a:t>VS oxidation model</a:t>
            </a:r>
            <a:endParaRPr lang="ru-RU" sz="2400" smtClean="0">
              <a:solidFill>
                <a:srgbClr val="A50021"/>
              </a:solidFill>
              <a:latin typeface="Arial" charset="0"/>
            </a:endParaRPr>
          </a:p>
        </p:txBody>
      </p:sp>
      <p:sp>
        <p:nvSpPr>
          <p:cNvPr id="11268" name="Rectangle 3"/>
          <p:cNvSpPr>
            <a:spLocks noGrp="1" noChangeArrowheads="1"/>
          </p:cNvSpPr>
          <p:nvPr>
            <p:ph type="body" idx="1"/>
          </p:nvPr>
        </p:nvSpPr>
        <p:spPr bwMode="auto">
          <a:xfrm>
            <a:off x="601663" y="1125538"/>
            <a:ext cx="4114800" cy="4603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400" smtClean="0">
                <a:solidFill>
                  <a:srgbClr val="003399"/>
                </a:solidFill>
                <a:latin typeface="Arial" charset="0"/>
              </a:rPr>
              <a:t>SVECHA model</a:t>
            </a:r>
            <a:endParaRPr lang="ru-RU" sz="2400" smtClean="0">
              <a:solidFill>
                <a:srgbClr val="003399"/>
              </a:solidFill>
              <a:latin typeface="Arial" charset="0"/>
            </a:endParaRPr>
          </a:p>
        </p:txBody>
      </p:sp>
      <p:pic>
        <p:nvPicPr>
          <p:cNvPr id="112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1989138"/>
            <a:ext cx="4103687" cy="202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Text Box 7"/>
          <p:cNvSpPr txBox="1">
            <a:spLocks noChangeArrowheads="1"/>
          </p:cNvSpPr>
          <p:nvPr/>
        </p:nvSpPr>
        <p:spPr bwMode="auto">
          <a:xfrm>
            <a:off x="684213" y="4149725"/>
            <a:ext cx="3887787"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6700" indent="-2667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buFontTx/>
              <a:buChar char="•"/>
            </a:pPr>
            <a:r>
              <a:rPr lang="en-US" sz="2000">
                <a:latin typeface="Arial" charset="0"/>
              </a:rPr>
              <a:t>Parabolic correlation from METCOR tests (</a:t>
            </a:r>
            <a:r>
              <a:rPr lang="en-US" sz="2000">
                <a:solidFill>
                  <a:srgbClr val="003399"/>
                </a:solidFill>
                <a:latin typeface="Arial" charset="0"/>
              </a:rPr>
              <a:t>15 Kh2NMFA</a:t>
            </a:r>
            <a:r>
              <a:rPr lang="ru-RU" sz="2000">
                <a:latin typeface="Arial" charset="0"/>
              </a:rPr>
              <a:t> </a:t>
            </a:r>
            <a:r>
              <a:rPr lang="en-US" sz="2000">
                <a:latin typeface="Arial" charset="0"/>
              </a:rPr>
              <a:t>steel)</a:t>
            </a:r>
            <a:endParaRPr lang="ru-RU" sz="2000">
              <a:latin typeface="Arial" charset="0"/>
            </a:endParaRPr>
          </a:p>
        </p:txBody>
      </p:sp>
      <p:sp>
        <p:nvSpPr>
          <p:cNvPr id="11271" name="Text Box 8"/>
          <p:cNvSpPr txBox="1">
            <a:spLocks noChangeArrowheads="1"/>
          </p:cNvSpPr>
          <p:nvPr/>
        </p:nvSpPr>
        <p:spPr bwMode="auto">
          <a:xfrm>
            <a:off x="611188" y="5159375"/>
            <a:ext cx="79216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5125" indent="-365125">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buFontTx/>
              <a:buChar char="•"/>
            </a:pPr>
            <a:r>
              <a:rPr lang="en-US" sz="2000">
                <a:latin typeface="Arial" charset="0"/>
              </a:rPr>
              <a:t>“Oxygen starvation” regime:  </a:t>
            </a:r>
            <a:r>
              <a:rPr lang="en-US" sz="2000">
                <a:solidFill>
                  <a:srgbClr val="003399"/>
                </a:solidFill>
                <a:latin typeface="Arial" charset="0"/>
              </a:rPr>
              <a:t>oxygen flux </a:t>
            </a:r>
            <a:r>
              <a:rPr lang="en-US" sz="2000" i="1">
                <a:solidFill>
                  <a:srgbClr val="003399"/>
                </a:solidFill>
                <a:latin typeface="Arial" charset="0"/>
              </a:rPr>
              <a:t>J</a:t>
            </a:r>
            <a:r>
              <a:rPr lang="en-US" sz="2000" i="1" baseline="-25000">
                <a:solidFill>
                  <a:srgbClr val="003399"/>
                </a:solidFill>
                <a:latin typeface="Arial" charset="0"/>
              </a:rPr>
              <a:t>ox</a:t>
            </a:r>
            <a:r>
              <a:rPr lang="en-US" sz="2000" i="1">
                <a:solidFill>
                  <a:srgbClr val="003399"/>
                </a:solidFill>
                <a:latin typeface="Arial" charset="0"/>
              </a:rPr>
              <a:t> </a:t>
            </a:r>
            <a:r>
              <a:rPr lang="en-US" sz="2000">
                <a:solidFill>
                  <a:srgbClr val="003399"/>
                </a:solidFill>
                <a:latin typeface="Arial" charset="0"/>
              </a:rPr>
              <a:t>through the crust (above calculated) is rate controlling during relatively long period of interactions</a:t>
            </a:r>
            <a:endParaRPr lang="ru-RU" sz="1800">
              <a:solidFill>
                <a:srgbClr val="003399"/>
              </a:solidFill>
              <a:latin typeface="Arial" charset="0"/>
            </a:endParaRPr>
          </a:p>
        </p:txBody>
      </p:sp>
      <p:pic>
        <p:nvPicPr>
          <p:cNvPr id="11272"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78375" y="1322388"/>
            <a:ext cx="4041775" cy="340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3" name="Text Box 10"/>
          <p:cNvSpPr txBox="1">
            <a:spLocks noChangeArrowheads="1"/>
          </p:cNvSpPr>
          <p:nvPr/>
        </p:nvSpPr>
        <p:spPr bwMode="auto">
          <a:xfrm>
            <a:off x="6227763" y="908050"/>
            <a:ext cx="20875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charset="0"/>
              </a:rPr>
              <a:t>T=1273 K</a:t>
            </a:r>
            <a:endParaRPr lang="ru-RU" sz="1800">
              <a:latin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Профессиональный">
  <a:themeElements>
    <a:clrScheme name="Профессиональный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Профессиональный">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Профессиональный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Профессиональный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Профессиональный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Профессиональный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Office\Шаблоны\Дизайны презентаций\Профессиональный.pot</Template>
  <TotalTime>0</TotalTime>
  <Words>1951</Words>
  <Application>Microsoft Office PowerPoint</Application>
  <PresentationFormat>Bildschirmpräsentation (4:3)</PresentationFormat>
  <Paragraphs>269</Paragraphs>
  <Slides>22</Slides>
  <Notes>22</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2</vt:i4>
      </vt:variant>
      <vt:variant>
        <vt:lpstr>Folientitel</vt:lpstr>
      </vt:variant>
      <vt:variant>
        <vt:i4>22</vt:i4>
      </vt:variant>
    </vt:vector>
  </HeadingPairs>
  <TitlesOfParts>
    <vt:vector size="30" baseType="lpstr">
      <vt:lpstr>Times New Roman</vt:lpstr>
      <vt:lpstr>Arial</vt:lpstr>
      <vt:lpstr>Monotype Sorts</vt:lpstr>
      <vt:lpstr>Symbol</vt:lpstr>
      <vt:lpstr>Calibri</vt:lpstr>
      <vt:lpstr>Профессиональный</vt:lpstr>
      <vt:lpstr>Документ Microsoft Word</vt:lpstr>
      <vt:lpstr>Microsoft Equation 3.0</vt:lpstr>
      <vt:lpstr>PowerPoint-Präsentation</vt:lpstr>
      <vt:lpstr>PowerPoint-Präsentation</vt:lpstr>
      <vt:lpstr>PowerPoint-Präsentation</vt:lpstr>
      <vt:lpstr>PowerPoint-Präsentation</vt:lpstr>
      <vt:lpstr>Technical Schedule </vt:lpstr>
      <vt:lpstr>2-d Molten Pool Oxidation Model  (Mass Transfer)</vt:lpstr>
      <vt:lpstr>PowerPoint-Präsentation</vt:lpstr>
      <vt:lpstr>PowerPoint-Präsentation</vt:lpstr>
      <vt:lpstr>VS oxidation model</vt:lpstr>
      <vt:lpstr>Physical mechanisms of enhanced VS corrosion at high temperatures</vt:lpstr>
      <vt:lpstr>Physical mechanisms of enhanced VS corrosion at high temperatures</vt:lpstr>
      <vt:lpstr>Simulation of crust growth and VS corrosion under typical low-temperature scenario</vt:lpstr>
      <vt:lpstr>Simulation of crust growth and VS corrosion under typical high-temperature scenario</vt:lpstr>
      <vt:lpstr>Development  of the 1-D numerical module for U-Zr-O corium melt - steel oxidation</vt:lpstr>
      <vt:lpstr>1D model for U-Zr-O corium melt - steel oxidation</vt:lpstr>
      <vt:lpstr>Conclusions (1)</vt:lpstr>
      <vt:lpstr>Part 2. Scope of Current Activities</vt:lpstr>
      <vt:lpstr>Fulfilled works</vt:lpstr>
      <vt:lpstr>T-junction experiments</vt:lpstr>
      <vt:lpstr>Backward-facing step flows (BFS) at Re=5100</vt:lpstr>
      <vt:lpstr>Adaptation of CONV code     in view requirements of LIVE facility</vt:lpstr>
      <vt:lpstr>Conclusions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ISTC_04</dc:title>
  <dc:creator>Peters, Ursula (IAM)</dc:creator>
  <cp:lastModifiedBy>KOR-User</cp:lastModifiedBy>
  <cp:revision>306</cp:revision>
  <cp:lastPrinted>2002-09-24T05:12:42Z</cp:lastPrinted>
  <dcterms:created xsi:type="dcterms:W3CDTF">2002-05-23T08:20:37Z</dcterms:created>
  <dcterms:modified xsi:type="dcterms:W3CDTF">2012-10-23T13:30:22Z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Progress Report on the ISTC Project #3876 THOMAS "Thermal hydraulics of U-Zr-O molten pool under oxidising conditions in multi-scale approach (crucible - bundle - reactor scales)".</vt:lpwstr>
  </property>
</Properties>
</file>