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6" r:id="rId2"/>
    <p:sldId id="438" r:id="rId3"/>
    <p:sldId id="439" r:id="rId4"/>
    <p:sldId id="440" r:id="rId5"/>
    <p:sldId id="372" r:id="rId6"/>
    <p:sldId id="447" r:id="rId7"/>
    <p:sldId id="448" r:id="rId8"/>
    <p:sldId id="441" r:id="rId9"/>
    <p:sldId id="449" r:id="rId10"/>
    <p:sldId id="442" r:id="rId11"/>
    <p:sldId id="446" r:id="rId12"/>
    <p:sldId id="443" r:id="rId13"/>
    <p:sldId id="450" r:id="rId14"/>
    <p:sldId id="451" r:id="rId15"/>
  </p:sldIdLst>
  <p:sldSz cx="9144000" cy="6858000" type="screen4x3"/>
  <p:notesSz cx="67849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en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000066"/>
    <a:srgbClr val="FF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4" autoAdjust="0"/>
    <p:restoredTop sz="94746" autoAdjust="0"/>
  </p:normalViewPr>
  <p:slideViewPr>
    <p:cSldViewPr snapToGrid="0">
      <p:cViewPr>
        <p:scale>
          <a:sx n="91" d="100"/>
          <a:sy n="91" d="100"/>
        </p:scale>
        <p:origin x="-1378" y="-29"/>
      </p:cViewPr>
      <p:guideLst>
        <p:guide orient="horz" pos="2143"/>
        <p:guide pos="289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36" y="-90"/>
      </p:cViewPr>
      <p:guideLst>
        <p:guide orient="horz" pos="310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fld id="{D914D281-42AD-4673-A7D2-A9A90F76373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864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4011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1026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509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31863" y="741363"/>
            <a:ext cx="4922837" cy="36925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43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4875" y="4679950"/>
            <a:ext cx="4975225" cy="443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0A5ABB62-7946-46F2-A76A-2774D8D2D04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096671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A02C0DE2-DF4E-4803-96AD-DFB6A07922A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301031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5588" y="481013"/>
            <a:ext cx="1973262" cy="59324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767388" cy="59324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CEC13BED-3AE0-48EC-8423-ECB4F1C6D75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286107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501650" y="6578600"/>
            <a:ext cx="864235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59DB9BCC-F5D1-4959-8B3D-33AE40F72F6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82063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768850" y="22987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768850" y="44323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501650" y="6578600"/>
            <a:ext cx="864235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2A6A0DE7-2D33-4CC1-8FF7-EAE82008304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82147"/>
      </p:ext>
    </p:extLst>
  </p:cSld>
  <p:clrMapOvr>
    <a:masterClrMapping/>
  </p:clrMapOvr>
  <p:transition advClick="0"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806450" y="2298700"/>
            <a:ext cx="77724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01650" y="6578600"/>
            <a:ext cx="864235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B8C379C5-DD3D-434C-A36A-F46FD4B8356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770057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0CA2043B-FA89-4E24-B665-C6299BD52FC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702103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6FF7D691-C8D8-400B-969E-7B2FFAAC32E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59868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8EA2872F-7E6D-414A-927E-B7DA69C839B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392338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6F17A31E-4558-4D4B-930C-706EE508C30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693815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13482BB4-06B9-4CFE-B118-31D20624F62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667406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4C182BC7-C2AB-4ADC-9C7B-823DCB9E446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823264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555AE1DA-1D87-42D3-83F5-804AFF88DEA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619933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22F0E4D5-B3DE-4CD1-86AA-CB48B187352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3818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298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1650" y="6578600"/>
            <a:ext cx="8642350" cy="279400"/>
          </a:xfrm>
          <a:prstGeom prst="rect">
            <a:avLst/>
          </a:prstGeom>
          <a:solidFill>
            <a:srgbClr val="A50021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59" tIns="46030" rIns="92059" bIns="46030" numCol="1" anchor="ctr" anchorCtr="0" compatLnSpc="1">
            <a:prstTxWarp prst="textNoShape">
              <a:avLst/>
            </a:prstTxWarp>
          </a:bodyPr>
          <a:lstStyle>
            <a:lvl1pPr algn="r" defTabSz="762000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8F16E6F8-6C9E-46AE-B96F-CECB86A35FC7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7050" y="6535738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advClick="0">
    <p:zoom dir="in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542925" y="4364038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/>
              <a:t>Presented by V. Khabensky</a:t>
            </a:r>
          </a:p>
          <a:p>
            <a:pPr marL="342900" indent="-342900"/>
            <a:r>
              <a:rPr lang="ru-RU" sz="2400" b="0"/>
              <a:t>3</a:t>
            </a:r>
            <a:r>
              <a:rPr lang="en-US" sz="2400" b="0" baseline="30000"/>
              <a:t>rd</a:t>
            </a:r>
            <a:r>
              <a:rPr lang="en-US" sz="2400" b="0"/>
              <a:t> METCOR-P project mee</a:t>
            </a:r>
            <a:r>
              <a:rPr lang="en-GB" sz="2400" b="0"/>
              <a:t>ting</a:t>
            </a:r>
          </a:p>
          <a:p>
            <a:pPr marL="342900" indent="-342900"/>
            <a:r>
              <a:rPr lang="en-US" sz="2400" b="0">
                <a:solidFill>
                  <a:srgbClr val="000000"/>
                </a:solidFill>
              </a:rPr>
              <a:t>May 27, 2009, St. Petersburg</a:t>
            </a:r>
            <a:endParaRPr lang="en-GB" sz="2400" b="0"/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557213" y="15462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algn="ctr"/>
            <a:endParaRPr lang="ru-RU" sz="2800">
              <a:solidFill>
                <a:srgbClr val="A50021"/>
              </a:solidFill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14747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0" y="1774825"/>
            <a:ext cx="8853488" cy="14700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4400"/>
              <a:t>Status of the ISTC project #3592 </a:t>
            </a:r>
            <a:br>
              <a:rPr lang="en-US" sz="4400"/>
            </a:br>
            <a:r>
              <a:rPr lang="en-US" sz="4400"/>
              <a:t>(METCOR-P)</a:t>
            </a:r>
            <a:endParaRPr lang="en-GB" sz="4400"/>
          </a:p>
        </p:txBody>
      </p:sp>
      <p:sp>
        <p:nvSpPr>
          <p:cNvPr id="642057" name="Line 2057"/>
          <p:cNvSpPr>
            <a:spLocks noChangeShapeType="1"/>
          </p:cNvSpPr>
          <p:nvPr/>
        </p:nvSpPr>
        <p:spPr bwMode="auto">
          <a:xfrm>
            <a:off x="0" y="912813"/>
            <a:ext cx="91440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42062" name="Group 2062"/>
          <p:cNvGrpSpPr>
            <a:grpSpLocks/>
          </p:cNvGrpSpPr>
          <p:nvPr/>
        </p:nvGrpSpPr>
        <p:grpSpPr bwMode="auto">
          <a:xfrm>
            <a:off x="4797425" y="0"/>
            <a:ext cx="4098925" cy="1004888"/>
            <a:chOff x="3062" y="0"/>
            <a:chExt cx="2542" cy="592"/>
          </a:xfrm>
        </p:grpSpPr>
        <p:sp>
          <p:nvSpPr>
            <p:cNvPr id="642063" name="Rectangle 2063"/>
            <p:cNvSpPr>
              <a:spLocks noChangeArrowheads="1"/>
            </p:cNvSpPr>
            <p:nvPr/>
          </p:nvSpPr>
          <p:spPr bwMode="auto">
            <a:xfrm>
              <a:off x="3062" y="122"/>
              <a:ext cx="1834" cy="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International Science and Technology Center</a:t>
              </a:r>
              <a:endParaRPr lang="en-GB" sz="1800"/>
            </a:p>
          </p:txBody>
        </p:sp>
        <p:pic>
          <p:nvPicPr>
            <p:cNvPr id="642064" name="Picture 206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42066" name="Rectangle 2066"/>
          <p:cNvSpPr>
            <a:spLocks noChangeArrowheads="1"/>
          </p:cNvSpPr>
          <p:nvPr/>
        </p:nvSpPr>
        <p:spPr bwMode="auto">
          <a:xfrm>
            <a:off x="1109663" y="220663"/>
            <a:ext cx="360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1800">
                <a:ea typeface="Arial Unicode MS" pitchFamily="34" charset="-128"/>
                <a:cs typeface="Arial Unicode MS" pitchFamily="34" charset="-128"/>
              </a:rPr>
              <a:t>A.P. Alexandrov </a:t>
            </a:r>
            <a:r>
              <a:rPr lang="en-GB" sz="1800"/>
              <a:t>Research</a:t>
            </a:r>
            <a:r>
              <a:rPr lang="en-US" sz="1800"/>
              <a:t> </a:t>
            </a:r>
            <a:r>
              <a:rPr lang="en-GB" sz="1800"/>
              <a:t>Institute</a:t>
            </a:r>
            <a:r>
              <a:rPr lang="en-US" sz="1800"/>
              <a:t> of Technology</a:t>
            </a:r>
            <a:endParaRPr lang="en-GB" sz="1800"/>
          </a:p>
        </p:txBody>
      </p:sp>
      <p:graphicFrame>
        <p:nvGraphicFramePr>
          <p:cNvPr id="642067" name="Object 2067"/>
          <p:cNvGraphicFramePr>
            <a:graphicFrameLocks noChangeAspect="1"/>
          </p:cNvGraphicFramePr>
          <p:nvPr/>
        </p:nvGraphicFramePr>
        <p:xfrm>
          <a:off x="225425" y="0"/>
          <a:ext cx="8524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068" name="CorelDRAW" r:id="rId6" imgW="515520" imgH="574200" progId="CorelDraw.Graphic.7">
                  <p:embed/>
                </p:oleObj>
              </mc:Choice>
              <mc:Fallback>
                <p:oleObj name="CorelDRAW" r:id="rId6" imgW="515520" imgH="574200" progId="CorelDraw.Graphic.7">
                  <p:embed/>
                  <p:pic>
                    <p:nvPicPr>
                      <p:cNvPr id="0" name="Object 20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0"/>
                        <a:ext cx="852488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988D68F6-8937-419C-83E6-11BAB1A2A095}" type="slidenum">
              <a:rPr lang="en-GB"/>
              <a:pPr/>
              <a:t>10</a:t>
            </a:fld>
            <a:endParaRPr lang="en-GB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1013"/>
            <a:ext cx="7772400" cy="420687"/>
          </a:xfrm>
        </p:spPr>
        <p:txBody>
          <a:bodyPr/>
          <a:lstStyle/>
          <a:p>
            <a:r>
              <a:rPr lang="en-US"/>
              <a:t>METCOR publications</a:t>
            </a:r>
            <a:endParaRPr lang="ru-RU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38" y="1211263"/>
            <a:ext cx="8424862" cy="4627562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1800" b="1">
                <a:effectLst/>
              </a:rPr>
              <a:t>Bechta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A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 et al. </a:t>
            </a:r>
            <a:r>
              <a:rPr lang="en-US" sz="1800" b="1">
                <a:solidFill>
                  <a:srgbClr val="990033"/>
                </a:solidFill>
                <a:effectLst/>
              </a:rPr>
              <a:t>Experimental Study of Oxides Corium Interaction with Reactor Vessel Steel Samples</a:t>
            </a:r>
            <a:r>
              <a:rPr lang="en-US" sz="1800" b="1">
                <a:effectLst/>
              </a:rPr>
              <a:t> // RASPLAV Seminar 2000, Munich, Germany, 14-15 Nov., 2000.</a:t>
            </a:r>
          </a:p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1800" b="1">
                <a:effectLst/>
              </a:rPr>
              <a:t>Bechta S.V., Khabensky V.B., Vitol S.A. et al. </a:t>
            </a:r>
            <a:r>
              <a:rPr lang="en-US" sz="1800" b="1">
                <a:solidFill>
                  <a:srgbClr val="990033"/>
                </a:solidFill>
                <a:effectLst/>
              </a:rPr>
              <a:t>Experimental studies of oxidic molten corium – vessel steel interaction</a:t>
            </a:r>
            <a:r>
              <a:rPr lang="en-US" sz="1800" b="1">
                <a:effectLst/>
              </a:rPr>
              <a:t> / Nucl. Eng. Design 210, (2001) 193-224.</a:t>
            </a:r>
            <a:r>
              <a:rPr lang="ru-RU" sz="1800" b="1"/>
              <a:t> </a:t>
            </a:r>
            <a:endParaRPr lang="en-US" sz="1800" b="1">
              <a:effectLst/>
            </a:endParaRPr>
          </a:p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1800" b="1">
                <a:effectLst/>
              </a:rPr>
              <a:t>Bechta S.V., Khabensky V.B.,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S.A.,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Gornet G., Kymalainen O.  </a:t>
            </a:r>
            <a:r>
              <a:rPr lang="en-US" sz="1800" b="1">
                <a:solidFill>
                  <a:srgbClr val="990033"/>
                </a:solidFill>
                <a:effectLst/>
              </a:rPr>
              <a:t>New Experimental Results on the Interaction of Molten Corium with Reactor Vessel Steel</a:t>
            </a:r>
            <a:r>
              <a:rPr lang="en-US" sz="1800" b="1">
                <a:effectLst/>
              </a:rPr>
              <a:t> // Proceeding of ICAPP’04, Pittsburgh, P.A. USA, June 13-17, 2004, Paper 4114.</a:t>
            </a:r>
            <a:r>
              <a:rPr lang="ru-RU" sz="1800" b="1"/>
              <a:t> </a:t>
            </a:r>
            <a:endParaRPr lang="en-US" sz="1800" b="1"/>
          </a:p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1800" b="1">
                <a:effectLst/>
              </a:rPr>
              <a:t>Bechta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A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Mezentseva L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P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Petrov Yu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Barrachin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Altstadt E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Piluso P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Fichot F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Hellmann 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Defoort F</a:t>
            </a:r>
            <a:r>
              <a:rPr lang="ru-RU" sz="1800" b="1">
                <a:effectLst/>
              </a:rPr>
              <a:t>. </a:t>
            </a:r>
            <a:r>
              <a:rPr lang="en-US" sz="1800" b="1">
                <a:solidFill>
                  <a:srgbClr val="990033"/>
                </a:solidFill>
                <a:effectLst/>
              </a:rPr>
              <a:t>CORPHAD and METCOR ISTC projects</a:t>
            </a:r>
            <a:r>
              <a:rPr lang="ru-RU" sz="1800" b="1">
                <a:effectLst/>
              </a:rPr>
              <a:t> // </a:t>
            </a:r>
            <a:r>
              <a:rPr lang="en-US" sz="1800" b="1">
                <a:effectLst/>
              </a:rPr>
              <a:t>The first European Review Meeting on Severe Accident Research</a:t>
            </a:r>
            <a:r>
              <a:rPr lang="ru-RU" sz="1800" b="1">
                <a:effectLst/>
              </a:rPr>
              <a:t> (</a:t>
            </a:r>
            <a:r>
              <a:rPr lang="en-US" sz="1800" b="1">
                <a:effectLst/>
              </a:rPr>
              <a:t>ERMSAR</a:t>
            </a:r>
            <a:r>
              <a:rPr lang="ru-RU" sz="1800" b="1">
                <a:effectLst/>
              </a:rPr>
              <a:t>-2005), </a:t>
            </a:r>
            <a:r>
              <a:rPr lang="en-US" sz="1800" b="1">
                <a:effectLst/>
              </a:rPr>
              <a:t>Aix</a:t>
            </a:r>
            <a:r>
              <a:rPr lang="ru-RU" sz="1800" b="1">
                <a:effectLst/>
              </a:rPr>
              <a:t>-</a:t>
            </a:r>
            <a:r>
              <a:rPr lang="en-US" sz="1800" b="1">
                <a:effectLst/>
              </a:rPr>
              <a:t>en</a:t>
            </a:r>
            <a:r>
              <a:rPr lang="ru-RU" sz="1800" b="1">
                <a:effectLst/>
              </a:rPr>
              <a:t>-</a:t>
            </a:r>
            <a:r>
              <a:rPr lang="en-US" sz="1800" b="1">
                <a:effectLst/>
              </a:rPr>
              <a:t>Provence</a:t>
            </a:r>
            <a:r>
              <a:rPr lang="ru-RU" sz="1800" b="1">
                <a:effectLst/>
              </a:rPr>
              <a:t>, </a:t>
            </a:r>
            <a:r>
              <a:rPr lang="en-US" sz="1800" b="1">
                <a:effectLst/>
              </a:rPr>
              <a:t>France</a:t>
            </a:r>
            <a:r>
              <a:rPr lang="ru-RU" sz="1800" b="1">
                <a:effectLst/>
              </a:rPr>
              <a:t>, 14-16 </a:t>
            </a:r>
            <a:r>
              <a:rPr lang="en-US" sz="1800" b="1">
                <a:effectLst/>
              </a:rPr>
              <a:t>November</a:t>
            </a:r>
            <a:r>
              <a:rPr lang="ru-RU" sz="1800" b="1">
                <a:effectLst/>
              </a:rPr>
              <a:t>, 2005.</a:t>
            </a:r>
            <a:r>
              <a:rPr lang="ru-RU" sz="1800" b="1"/>
              <a:t> </a:t>
            </a:r>
            <a:endParaRPr lang="ru-RU" sz="1800" b="1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EEBB9FE7-EAE8-493B-8B63-0D75F497C891}" type="slidenum">
              <a:rPr lang="en-GB"/>
              <a:pPr/>
              <a:t>11</a:t>
            </a:fld>
            <a:endParaRPr lang="en-GB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1013"/>
            <a:ext cx="7772400" cy="420687"/>
          </a:xfrm>
        </p:spPr>
        <p:txBody>
          <a:bodyPr/>
          <a:lstStyle/>
          <a:p>
            <a:r>
              <a:rPr lang="en-US"/>
              <a:t>METCOR publications (2)</a:t>
            </a:r>
            <a:endParaRPr lang="ru-RU"/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171575"/>
            <a:ext cx="8424863" cy="416877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40000"/>
              </a:spcBef>
              <a:buFontTx/>
              <a:buAutoNum type="arabicPeriod" startAt="5"/>
            </a:pPr>
            <a:r>
              <a:rPr lang="en-US" sz="1800" b="1">
                <a:effectLst/>
              </a:rPr>
              <a:t>Bechta S.V., Khabensky V.B., Vitol S.A.,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Martinov A.P., Martinov V.V., Fieg G.,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Tuomisto H. </a:t>
            </a:r>
            <a:r>
              <a:rPr lang="en-US" sz="1800" b="1">
                <a:solidFill>
                  <a:srgbClr val="990033"/>
                </a:solidFill>
                <a:effectLst/>
              </a:rPr>
              <a:t>Corrosion of vessel steel during its interaction with molten corium. – Part 1: Experimental</a:t>
            </a:r>
            <a:r>
              <a:rPr lang="en-US" sz="1800" b="1">
                <a:effectLst/>
              </a:rPr>
              <a:t> // Nucl. Eng. Des., 236 (2006) 1810-1829.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FontTx/>
              <a:buAutoNum type="arabicPeriod" startAt="5"/>
            </a:pPr>
            <a:r>
              <a:rPr lang="en-US" sz="1800" b="1">
                <a:effectLst/>
              </a:rPr>
              <a:t>Bechta S.V., Khabensky V.B., Vitol S.A.,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Martinov A.P., Martinov V.V., Fieg G.,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Tuomisto H. </a:t>
            </a:r>
            <a:r>
              <a:rPr lang="en-US" sz="1800" b="1">
                <a:solidFill>
                  <a:srgbClr val="990033"/>
                </a:solidFill>
                <a:effectLst/>
              </a:rPr>
              <a:t>Corrosion of vessel steel during its interaction with molten corium. – Part 2: Model development</a:t>
            </a:r>
            <a:r>
              <a:rPr lang="en-US" sz="1800" b="1">
                <a:effectLst/>
              </a:rPr>
              <a:t> // Nucl. Eng. Des., 236 (2006) 1362-1370.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FontTx/>
              <a:buAutoNum type="arabicPeriod" startAt="5"/>
            </a:pPr>
            <a:r>
              <a:rPr lang="en-US" sz="1800" b="1">
                <a:effectLst/>
              </a:rPr>
              <a:t>Bechta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A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Piluso P., Miassoedov A., Altstadt E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Willschufz H.G., Fichot F</a:t>
            </a:r>
            <a:r>
              <a:rPr lang="ru-RU" sz="1800" b="1">
                <a:effectLst/>
              </a:rPr>
              <a:t>. </a:t>
            </a:r>
            <a:r>
              <a:rPr lang="en-US" sz="1800" b="1">
                <a:solidFill>
                  <a:srgbClr val="990033"/>
                </a:solidFill>
                <a:effectLst/>
              </a:rPr>
              <a:t>Experimental Study of Interaction Between Suboxidized Corium and Reactor Vessel Steel</a:t>
            </a:r>
            <a:r>
              <a:rPr lang="en-US" sz="1800" b="1">
                <a:effectLst/>
              </a:rPr>
              <a:t> // Proceeding of ICAPP’06, Reno, P.A. USA, June 4-6, 2006, Paper 6054.</a:t>
            </a:r>
            <a:r>
              <a:rPr lang="ru-RU" sz="1800" b="1"/>
              <a:t> 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7D804898-87EE-4241-87DA-22907D720E32}" type="slidenum">
              <a:rPr lang="en-GB"/>
              <a:pPr/>
              <a:t>12</a:t>
            </a:fld>
            <a:endParaRPr lang="en-GB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47663"/>
            <a:ext cx="7772400" cy="639762"/>
          </a:xfrm>
        </p:spPr>
        <p:txBody>
          <a:bodyPr/>
          <a:lstStyle/>
          <a:p>
            <a:r>
              <a:rPr lang="en-US"/>
              <a:t>Publications during</a:t>
            </a:r>
            <a:r>
              <a:rPr lang="ru-RU"/>
              <a:t> </a:t>
            </a:r>
            <a:r>
              <a:rPr lang="en-US"/>
              <a:t>METCOR-P</a:t>
            </a:r>
            <a:endParaRPr lang="ru-RU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127125"/>
            <a:ext cx="8632825" cy="520065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1800" b="1">
                <a:effectLst/>
              </a:rPr>
              <a:t>Bechta S.V.,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V.B.,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S.A., Sulatsky A.A.,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Piluso P., Miassoedov A.,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Altstadt E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Fichot F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Kymalainen O. </a:t>
            </a:r>
            <a:r>
              <a:rPr lang="en-US" sz="1800" b="1">
                <a:solidFill>
                  <a:srgbClr val="990033"/>
                </a:solidFill>
                <a:effectLst/>
              </a:rPr>
              <a:t>Interaction between Molten Corium UO</a:t>
            </a:r>
            <a:r>
              <a:rPr lang="en-US" sz="1800" b="1" baseline="-25000">
                <a:solidFill>
                  <a:srgbClr val="990033"/>
                </a:solidFill>
                <a:effectLst/>
              </a:rPr>
              <a:t>2+x</a:t>
            </a:r>
            <a:r>
              <a:rPr lang="en-US" sz="1800" b="1">
                <a:solidFill>
                  <a:srgbClr val="990033"/>
                </a:solidFill>
                <a:effectLst/>
              </a:rPr>
              <a:t>-ZrO</a:t>
            </a:r>
            <a:r>
              <a:rPr lang="en-US" sz="1800" b="1" baseline="-25000">
                <a:solidFill>
                  <a:srgbClr val="990033"/>
                </a:solidFill>
                <a:effectLst/>
              </a:rPr>
              <a:t>2</a:t>
            </a:r>
            <a:r>
              <a:rPr lang="en-US" sz="1800" b="1">
                <a:solidFill>
                  <a:srgbClr val="990033"/>
                </a:solidFill>
                <a:effectLst/>
              </a:rPr>
              <a:t>-FeO</a:t>
            </a:r>
            <a:r>
              <a:rPr lang="en-US" sz="1800" b="1" baseline="-25000">
                <a:solidFill>
                  <a:srgbClr val="990033"/>
                </a:solidFill>
                <a:effectLst/>
              </a:rPr>
              <a:t>y</a:t>
            </a:r>
            <a:r>
              <a:rPr lang="en-US" sz="1800" b="1">
                <a:solidFill>
                  <a:srgbClr val="990033"/>
                </a:solidFill>
                <a:effectLst/>
              </a:rPr>
              <a:t> and VVER Vessel Steel</a:t>
            </a:r>
            <a:r>
              <a:rPr lang="en-US" sz="1800" b="1">
                <a:effectLst/>
              </a:rPr>
              <a:t> // Proceeding of ICAPP’08, Anaheim, CA USA, June 8-12, 2008, Paper 8052.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1800" b="1">
                <a:effectLst/>
              </a:rPr>
              <a:t>Bechta S.V.,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V.B.,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S.A., Sulatsky A.A.,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ru-RU" sz="1800" b="1"/>
              <a:t> </a:t>
            </a:r>
            <a:r>
              <a:rPr lang="en-US" sz="1800" b="1">
                <a:effectLst/>
              </a:rPr>
              <a:t>Mezentseva L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P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Kotova S.Yu., Kosarevsky R.A., Barrachin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Fichot F</a:t>
            </a:r>
            <a:r>
              <a:rPr lang="ru-RU" sz="1800" b="1">
                <a:effectLst/>
              </a:rPr>
              <a:t>. </a:t>
            </a:r>
            <a:r>
              <a:rPr lang="en-US" sz="1800" b="1">
                <a:solidFill>
                  <a:srgbClr val="990033"/>
                </a:solidFill>
                <a:effectLst/>
              </a:rPr>
              <a:t>Corium Phase Equilibria from MASCA, METCOR and CORPHAD Results</a:t>
            </a:r>
            <a:r>
              <a:rPr lang="en-US" sz="1800" b="1">
                <a:effectLst/>
              </a:rPr>
              <a:t> // Nucl. Eng. and Design, 238, p. 2761-2771 (2008).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1800" b="1">
                <a:effectLst/>
              </a:rPr>
              <a:t>Bechta S.V.,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V.B.,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S.A., Sulatsky A.A.,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Piluso P., Miassoedov A.,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Altstadt E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Fichot F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Kymalainen O. </a:t>
            </a:r>
            <a:r>
              <a:rPr lang="en-US" sz="1800" b="1">
                <a:solidFill>
                  <a:srgbClr val="990033"/>
                </a:solidFill>
                <a:effectLst/>
              </a:rPr>
              <a:t>VVER Vessel Steel Corrosion at Interaction with Molten Corium in Oxidizing Atmosphere</a:t>
            </a:r>
            <a:r>
              <a:rPr lang="en-US" sz="1800" b="1">
                <a:effectLst/>
              </a:rPr>
              <a:t> // NED,</a:t>
            </a:r>
            <a:r>
              <a:rPr lang="en-US" sz="1800" i="1">
                <a:effectLst/>
              </a:rPr>
              <a:t> </a:t>
            </a:r>
            <a:r>
              <a:rPr lang="en-US" sz="1800" b="1">
                <a:effectLst/>
              </a:rPr>
              <a:t>(in press),</a:t>
            </a:r>
            <a:r>
              <a:rPr lang="en-US" sz="1800" i="1">
                <a:effectLst/>
              </a:rPr>
              <a:t> Manuscript Number:</a:t>
            </a:r>
            <a:r>
              <a:rPr lang="en-US" sz="1800" b="1" i="1">
                <a:solidFill>
                  <a:schemeClr val="tx1"/>
                </a:solidFill>
                <a:effectLst/>
              </a:rPr>
              <a:t> </a:t>
            </a:r>
            <a:r>
              <a:rPr lang="en-US" sz="1800" i="1">
                <a:effectLst/>
              </a:rPr>
              <a:t>5248, Corrected Proof,</a:t>
            </a:r>
            <a:r>
              <a:rPr lang="en-US" sz="1800">
                <a:effectLst/>
              </a:rPr>
              <a:t> </a:t>
            </a:r>
            <a:r>
              <a:rPr lang="en-US" sz="1800">
                <a:solidFill>
                  <a:schemeClr val="accent2"/>
                </a:solidFill>
                <a:effectLst/>
              </a:rPr>
              <a:t>http://dx.doi.org/10.1016/j.nucengdes.2008.12.009)</a:t>
            </a:r>
            <a:r>
              <a:rPr lang="ru-RU" sz="1800" b="1">
                <a:solidFill>
                  <a:schemeClr val="accent2"/>
                </a:solidFill>
                <a:effectLst/>
              </a:rPr>
              <a:t>  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1800" b="1">
                <a:effectLst/>
              </a:rPr>
              <a:t> </a:t>
            </a:r>
            <a:endParaRPr lang="ru-RU" sz="1800" b="1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B0E59AAC-CAFD-46D9-9693-49DA28B53727}" type="slidenum">
              <a:rPr lang="en-GB"/>
              <a:pPr/>
              <a:t>13</a:t>
            </a:fld>
            <a:endParaRPr lang="en-GB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Publications during</a:t>
            </a:r>
            <a:r>
              <a:rPr lang="ru-RU"/>
              <a:t> </a:t>
            </a:r>
            <a:r>
              <a:rPr lang="en-US"/>
              <a:t>METCOR-P (2)</a:t>
            </a:r>
            <a:endParaRPr lang="ru-RU"/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800" b="1">
                <a:effectLst/>
              </a:rPr>
              <a:t>4.	Bechta S.V.,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V.B. et.al. </a:t>
            </a:r>
            <a:r>
              <a:rPr lang="en-US" sz="1800" b="1">
                <a:solidFill>
                  <a:srgbClr val="990033"/>
                </a:solidFill>
                <a:effectLst/>
              </a:rPr>
              <a:t>VVR Steel Corrosion during I-Vessel Retention of Corium Melt </a:t>
            </a:r>
            <a:r>
              <a:rPr lang="en-US" sz="1800" b="1">
                <a:effectLst/>
              </a:rPr>
              <a:t>// Proceeding of the 3</a:t>
            </a:r>
            <a:r>
              <a:rPr lang="en-US" sz="1800" b="1" baseline="30000">
                <a:effectLst/>
              </a:rPr>
              <a:t>rd</a:t>
            </a:r>
            <a:r>
              <a:rPr lang="en-US" sz="1800" b="1">
                <a:effectLst/>
              </a:rPr>
              <a:t> European Review Meeting on Severe Accident Research (ERMSAR 2008), Paper 2.7, Nesseber, Bulgaria, September 23-25 (2008).</a:t>
            </a:r>
          </a:p>
          <a:p>
            <a:pPr>
              <a:buFontTx/>
              <a:buNone/>
            </a:pPr>
            <a:r>
              <a:rPr lang="en-US" sz="1800" b="1">
                <a:effectLst/>
              </a:rPr>
              <a:t>5.	 Bechta S.V.,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V.B. et.al. </a:t>
            </a:r>
            <a:r>
              <a:rPr lang="en-US" sz="1800" b="1">
                <a:solidFill>
                  <a:srgbClr val="990033"/>
                </a:solidFill>
                <a:effectLst/>
              </a:rPr>
              <a:t>Interaction between Molten Corium UO</a:t>
            </a:r>
            <a:r>
              <a:rPr lang="en-US" sz="1800" b="1" baseline="-25000">
                <a:solidFill>
                  <a:srgbClr val="990033"/>
                </a:solidFill>
                <a:effectLst/>
              </a:rPr>
              <a:t>2+x</a:t>
            </a:r>
            <a:r>
              <a:rPr lang="en-US" sz="1800" b="1">
                <a:solidFill>
                  <a:srgbClr val="990033"/>
                </a:solidFill>
                <a:effectLst/>
              </a:rPr>
              <a:t>-ZrO</a:t>
            </a:r>
            <a:r>
              <a:rPr lang="en-US" sz="1800" b="1" baseline="-25000">
                <a:solidFill>
                  <a:srgbClr val="990033"/>
                </a:solidFill>
                <a:effectLst/>
              </a:rPr>
              <a:t>2</a:t>
            </a:r>
            <a:r>
              <a:rPr lang="en-US" sz="1800" b="1">
                <a:solidFill>
                  <a:srgbClr val="990033"/>
                </a:solidFill>
                <a:effectLst/>
              </a:rPr>
              <a:t>-FeO</a:t>
            </a:r>
            <a:r>
              <a:rPr lang="en-US" sz="1800" b="1" baseline="-25000">
                <a:solidFill>
                  <a:srgbClr val="990033"/>
                </a:solidFill>
                <a:effectLst/>
              </a:rPr>
              <a:t>y</a:t>
            </a:r>
            <a:r>
              <a:rPr lang="en-US" sz="1800" b="1">
                <a:solidFill>
                  <a:srgbClr val="990033"/>
                </a:solidFill>
                <a:effectLst/>
              </a:rPr>
              <a:t> and VVER Vessel Steel</a:t>
            </a:r>
            <a:r>
              <a:rPr lang="en-US" sz="1800" b="1">
                <a:effectLst/>
              </a:rPr>
              <a:t> // J. Nucl. Technology (in press), Manuscript Number: 08110 (2008). </a:t>
            </a:r>
            <a:endParaRPr lang="ru-RU" sz="1800" b="1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F820DDFD-5217-4A2F-9011-E7A9084CB26A}" type="slidenum">
              <a:rPr lang="en-GB"/>
              <a:pPr/>
              <a:t>14</a:t>
            </a:fld>
            <a:endParaRPr lang="en-GB"/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situation with METCOR-P</a:t>
            </a:r>
            <a:endParaRPr lang="ru-RU"/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1384300"/>
            <a:ext cx="7772400" cy="5029200"/>
          </a:xfrm>
        </p:spPr>
        <p:txBody>
          <a:bodyPr/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>
                <a:effectLst/>
              </a:rPr>
              <a:t>Within 2 years of the Project ~</a:t>
            </a:r>
            <a:r>
              <a:rPr lang="ru-RU" sz="2000">
                <a:effectLst/>
              </a:rPr>
              <a:t> 40 % </a:t>
            </a:r>
            <a:r>
              <a:rPr lang="en-US" sz="2000">
                <a:effectLst/>
              </a:rPr>
              <a:t>of the work foreseen by its Work plan has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been completed</a:t>
            </a:r>
            <a:endParaRPr lang="ru-RU" sz="2000">
              <a:effectLst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>
                <a:effectLst/>
              </a:rPr>
              <a:t>The delayed Work plan implementation is explained by the absence of export control permission</a:t>
            </a:r>
            <a:endParaRPr lang="ru-RU" sz="2000">
              <a:effectLst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>
                <a:effectLst/>
              </a:rPr>
              <a:t>The remaining experimental part (5 experiments) will be completed in accordance with the updated Work plan during the third (last) year of the project</a:t>
            </a:r>
            <a:endParaRPr lang="ru-RU" sz="2000">
              <a:effectLst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>
                <a:effectLst/>
              </a:rPr>
              <a:t>Analysis of experimental data and delivery of reports are planned for the </a:t>
            </a:r>
            <a:r>
              <a:rPr lang="ru-RU" sz="2000">
                <a:effectLst/>
              </a:rPr>
              <a:t>6</a:t>
            </a:r>
            <a:r>
              <a:rPr lang="en-US" sz="2000">
                <a:effectLst/>
              </a:rPr>
              <a:t>-month period after the formal Project completion</a:t>
            </a:r>
            <a:endParaRPr lang="ru-RU" sz="2000">
              <a:effectLst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>
                <a:effectLst/>
              </a:rPr>
              <a:t>In order to get most relevant information on the studied phenomena it is recommended to update the experimental matrix  using results of new tests</a:t>
            </a:r>
            <a:endParaRPr lang="ru-RU" sz="2000">
              <a:effectLst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endParaRPr lang="ru-RU" sz="2000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38999707-8DA5-48C4-A5E0-F8DB1F23201D}" type="slidenum">
              <a:rPr lang="en-GB"/>
              <a:pPr/>
              <a:t>2</a:t>
            </a:fld>
            <a:endParaRPr lang="en-GB"/>
          </a:p>
        </p:txBody>
      </p:sp>
      <p:sp>
        <p:nvSpPr>
          <p:cNvPr id="65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cs typeface="Times New Roman" pitchFamily="18" charset="0"/>
              </a:rPr>
              <a:t>METCOR-P project general information </a:t>
            </a:r>
          </a:p>
        </p:txBody>
      </p:sp>
      <p:sp>
        <p:nvSpPr>
          <p:cNvPr id="653317" name="Rectangle 5"/>
          <p:cNvSpPr>
            <a:spLocks noChangeArrowheads="1"/>
          </p:cNvSpPr>
          <p:nvPr/>
        </p:nvSpPr>
        <p:spPr bwMode="auto">
          <a:xfrm>
            <a:off x="2370138" y="1406525"/>
            <a:ext cx="5908675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marL="342900" indent="-342900" eaLnBrk="1" hangingPunct="1">
              <a:spcBef>
                <a:spcPct val="20000"/>
              </a:spcBef>
              <a:buSzPct val="85000"/>
            </a:pPr>
            <a:r>
              <a:rPr lang="en-GB" sz="2000">
                <a:solidFill>
                  <a:srgbClr val="000066"/>
                </a:solidFill>
                <a:cs typeface="Times New Roman" pitchFamily="18" charset="0"/>
              </a:rPr>
              <a:t>Project participants and coordination</a:t>
            </a:r>
          </a:p>
        </p:txBody>
      </p:sp>
      <p:sp>
        <p:nvSpPr>
          <p:cNvPr id="653318" name="Rectangle 6"/>
          <p:cNvSpPr>
            <a:spLocks noChangeArrowheads="1"/>
          </p:cNvSpPr>
          <p:nvPr/>
        </p:nvSpPr>
        <p:spPr bwMode="auto">
          <a:xfrm>
            <a:off x="1301750" y="3325813"/>
            <a:ext cx="1096963" cy="5159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ISTC, </a:t>
            </a:r>
            <a:r>
              <a:rPr lang="en-GB" sz="1200" b="0"/>
              <a:t>Moscow</a:t>
            </a:r>
          </a:p>
        </p:txBody>
      </p:sp>
      <p:sp>
        <p:nvSpPr>
          <p:cNvPr id="653319" name="Rectangle 7"/>
          <p:cNvSpPr>
            <a:spLocks noChangeArrowheads="1"/>
          </p:cNvSpPr>
          <p:nvPr/>
        </p:nvSpPr>
        <p:spPr bwMode="auto">
          <a:xfrm>
            <a:off x="1446213" y="2293938"/>
            <a:ext cx="974725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FZK, </a:t>
            </a:r>
            <a:r>
              <a:rPr lang="en-GB" sz="1200" b="0"/>
              <a:t>Germany</a:t>
            </a:r>
          </a:p>
        </p:txBody>
      </p:sp>
      <p:sp>
        <p:nvSpPr>
          <p:cNvPr id="653320" name="Rectangle 8"/>
          <p:cNvSpPr>
            <a:spLocks noChangeArrowheads="1"/>
          </p:cNvSpPr>
          <p:nvPr/>
        </p:nvSpPr>
        <p:spPr bwMode="auto">
          <a:xfrm>
            <a:off x="3440113" y="2303463"/>
            <a:ext cx="881062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JRC ITU, </a:t>
            </a:r>
          </a:p>
          <a:p>
            <a:r>
              <a:rPr lang="en-GB" sz="1200" b="0"/>
              <a:t>EU</a:t>
            </a:r>
          </a:p>
        </p:txBody>
      </p:sp>
      <p:sp>
        <p:nvSpPr>
          <p:cNvPr id="653321" name="Rectangle 9"/>
          <p:cNvSpPr>
            <a:spLocks noChangeArrowheads="1"/>
          </p:cNvSpPr>
          <p:nvPr/>
        </p:nvSpPr>
        <p:spPr bwMode="auto">
          <a:xfrm>
            <a:off x="4387850" y="2317750"/>
            <a:ext cx="931863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CEA,</a:t>
            </a:r>
          </a:p>
          <a:p>
            <a:r>
              <a:rPr lang="en-GB" sz="1200" b="0"/>
              <a:t>France</a:t>
            </a:r>
          </a:p>
        </p:txBody>
      </p:sp>
      <p:sp>
        <p:nvSpPr>
          <p:cNvPr id="653322" name="Rectangle 10"/>
          <p:cNvSpPr>
            <a:spLocks noChangeArrowheads="1"/>
          </p:cNvSpPr>
          <p:nvPr/>
        </p:nvSpPr>
        <p:spPr bwMode="auto">
          <a:xfrm>
            <a:off x="1414463" y="1920875"/>
            <a:ext cx="5586412" cy="387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 algn="ctr"/>
            <a:r>
              <a:rPr lang="en-GB" sz="1200"/>
              <a:t>Collaborators</a:t>
            </a:r>
          </a:p>
        </p:txBody>
      </p:sp>
      <p:sp>
        <p:nvSpPr>
          <p:cNvPr id="653323" name="Rectangle 11"/>
          <p:cNvSpPr>
            <a:spLocks noChangeArrowheads="1"/>
          </p:cNvSpPr>
          <p:nvPr/>
        </p:nvSpPr>
        <p:spPr bwMode="auto">
          <a:xfrm>
            <a:off x="3494088" y="3343275"/>
            <a:ext cx="1811337" cy="403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Steering committee</a:t>
            </a:r>
          </a:p>
        </p:txBody>
      </p:sp>
      <p:sp>
        <p:nvSpPr>
          <p:cNvPr id="653324" name="Rectangle 12"/>
          <p:cNvSpPr>
            <a:spLocks noChangeArrowheads="1"/>
          </p:cNvSpPr>
          <p:nvPr/>
        </p:nvSpPr>
        <p:spPr bwMode="auto">
          <a:xfrm>
            <a:off x="1911350" y="4248150"/>
            <a:ext cx="5237163" cy="387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Operation Agent: A.P. Alexandrov RIT, </a:t>
            </a:r>
            <a:r>
              <a:rPr lang="en-GB" sz="1200" b="0"/>
              <a:t>Russia</a:t>
            </a:r>
          </a:p>
          <a:p>
            <a:pPr algn="ctr"/>
            <a:endParaRPr lang="en-GB" sz="1200" b="0"/>
          </a:p>
        </p:txBody>
      </p:sp>
      <p:sp>
        <p:nvSpPr>
          <p:cNvPr id="653325" name="Rectangle 13"/>
          <p:cNvSpPr>
            <a:spLocks noChangeArrowheads="1"/>
          </p:cNvSpPr>
          <p:nvPr/>
        </p:nvSpPr>
        <p:spPr bwMode="auto">
          <a:xfrm>
            <a:off x="1301750" y="3067050"/>
            <a:ext cx="1096963" cy="2587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 b="0"/>
              <a:t>Coordinator </a:t>
            </a:r>
          </a:p>
        </p:txBody>
      </p:sp>
      <p:sp>
        <p:nvSpPr>
          <p:cNvPr id="653326" name="Line 14"/>
          <p:cNvSpPr>
            <a:spLocks noChangeShapeType="1"/>
          </p:cNvSpPr>
          <p:nvPr/>
        </p:nvSpPr>
        <p:spPr bwMode="auto">
          <a:xfrm>
            <a:off x="1789113" y="3841750"/>
            <a:ext cx="122237" cy="406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27" name="Line 15"/>
          <p:cNvSpPr>
            <a:spLocks noChangeShapeType="1"/>
          </p:cNvSpPr>
          <p:nvPr/>
        </p:nvSpPr>
        <p:spPr bwMode="auto">
          <a:xfrm flipH="1">
            <a:off x="4346575" y="2825750"/>
            <a:ext cx="487363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28" name="Line 16"/>
          <p:cNvSpPr>
            <a:spLocks noChangeShapeType="1"/>
          </p:cNvSpPr>
          <p:nvPr/>
        </p:nvSpPr>
        <p:spPr bwMode="auto">
          <a:xfrm>
            <a:off x="3981450" y="2808288"/>
            <a:ext cx="242888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29" name="Line 17"/>
          <p:cNvSpPr>
            <a:spLocks noChangeShapeType="1"/>
          </p:cNvSpPr>
          <p:nvPr/>
        </p:nvSpPr>
        <p:spPr bwMode="auto">
          <a:xfrm flipH="1">
            <a:off x="4711700" y="2808288"/>
            <a:ext cx="1096963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0" name="Line 18"/>
          <p:cNvSpPr>
            <a:spLocks noChangeShapeType="1"/>
          </p:cNvSpPr>
          <p:nvPr/>
        </p:nvSpPr>
        <p:spPr bwMode="auto">
          <a:xfrm>
            <a:off x="2303463" y="2825750"/>
            <a:ext cx="1433512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1" name="Line 19"/>
          <p:cNvSpPr>
            <a:spLocks noChangeShapeType="1"/>
          </p:cNvSpPr>
          <p:nvPr/>
        </p:nvSpPr>
        <p:spPr bwMode="auto">
          <a:xfrm>
            <a:off x="4224338" y="3730625"/>
            <a:ext cx="0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2" name="Line 20"/>
          <p:cNvSpPr>
            <a:spLocks noChangeShapeType="1"/>
          </p:cNvSpPr>
          <p:nvPr/>
        </p:nvSpPr>
        <p:spPr bwMode="auto">
          <a:xfrm flipH="1">
            <a:off x="1301750" y="2220913"/>
            <a:ext cx="138113" cy="846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3" name="Rectangle 21"/>
          <p:cNvSpPr>
            <a:spLocks noChangeArrowheads="1"/>
          </p:cNvSpPr>
          <p:nvPr/>
        </p:nvSpPr>
        <p:spPr bwMode="auto">
          <a:xfrm>
            <a:off x="5464175" y="2325688"/>
            <a:ext cx="1144588" cy="509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5712" rIns="0" bIns="45712"/>
          <a:lstStyle/>
          <a:p>
            <a:r>
              <a:rPr lang="en-GB" sz="1200"/>
              <a:t> AREVA NP</a:t>
            </a:r>
            <a:r>
              <a:rPr lang="en-GB" sz="1200" b="0">
                <a:latin typeface="Times New Roman" pitchFamily="18" charset="0"/>
              </a:rPr>
              <a:t>,</a:t>
            </a:r>
            <a:br>
              <a:rPr lang="en-GB" sz="1200" b="0">
                <a:latin typeface="Times New Roman" pitchFamily="18" charset="0"/>
              </a:rPr>
            </a:br>
            <a:r>
              <a:rPr lang="en-GB" sz="1200" b="0">
                <a:latin typeface="Times New Roman" pitchFamily="18" charset="0"/>
              </a:rPr>
              <a:t> </a:t>
            </a:r>
            <a:r>
              <a:rPr lang="en-GB" sz="1200" b="0"/>
              <a:t>Germany</a:t>
            </a:r>
          </a:p>
        </p:txBody>
      </p:sp>
      <p:sp>
        <p:nvSpPr>
          <p:cNvPr id="653334" name="Line 22"/>
          <p:cNvSpPr>
            <a:spLocks noChangeShapeType="1"/>
          </p:cNvSpPr>
          <p:nvPr/>
        </p:nvSpPr>
        <p:spPr bwMode="auto">
          <a:xfrm>
            <a:off x="3371850" y="2808288"/>
            <a:ext cx="609600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5" name="Rectangle 23"/>
          <p:cNvSpPr>
            <a:spLocks noChangeArrowheads="1"/>
          </p:cNvSpPr>
          <p:nvPr/>
        </p:nvSpPr>
        <p:spPr bwMode="auto">
          <a:xfrm>
            <a:off x="2433638" y="4616450"/>
            <a:ext cx="1855787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SPb Technological University</a:t>
            </a:r>
            <a:r>
              <a:rPr lang="en-GB" sz="1200" b="0"/>
              <a:t>, Russia</a:t>
            </a:r>
          </a:p>
        </p:txBody>
      </p:sp>
      <p:sp>
        <p:nvSpPr>
          <p:cNvPr id="653336" name="Rectangle 24"/>
          <p:cNvSpPr>
            <a:spLocks noChangeArrowheads="1"/>
          </p:cNvSpPr>
          <p:nvPr/>
        </p:nvSpPr>
        <p:spPr bwMode="auto">
          <a:xfrm>
            <a:off x="5114925" y="4600575"/>
            <a:ext cx="1812925" cy="692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SPb Electrotechnical State University,</a:t>
            </a:r>
            <a:r>
              <a:rPr lang="en-GB" sz="1000" b="0"/>
              <a:t> Russia</a:t>
            </a:r>
          </a:p>
        </p:txBody>
      </p:sp>
      <p:sp>
        <p:nvSpPr>
          <p:cNvPr id="653338" name="Rectangle 26"/>
          <p:cNvSpPr>
            <a:spLocks noChangeArrowheads="1"/>
          </p:cNvSpPr>
          <p:nvPr/>
        </p:nvSpPr>
        <p:spPr bwMode="auto">
          <a:xfrm>
            <a:off x="2392363" y="2306638"/>
            <a:ext cx="974725" cy="5191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r>
              <a:rPr lang="en-GB" sz="1200"/>
              <a:t>FORTUM, </a:t>
            </a:r>
            <a:r>
              <a:rPr lang="en-GB" sz="1200" b="0"/>
              <a:t>Finland</a:t>
            </a:r>
          </a:p>
        </p:txBody>
      </p:sp>
      <p:sp>
        <p:nvSpPr>
          <p:cNvPr id="653341" name="Rectangle 29"/>
          <p:cNvSpPr>
            <a:spLocks noChangeArrowheads="1"/>
          </p:cNvSpPr>
          <p:nvPr/>
        </p:nvSpPr>
        <p:spPr bwMode="auto">
          <a:xfrm>
            <a:off x="354013" y="336550"/>
            <a:ext cx="83708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990033"/>
              </a:solidFill>
            </a:endParaRPr>
          </a:p>
          <a:p>
            <a:pPr algn="ctr"/>
            <a:r>
              <a:rPr lang="en-US" sz="2000">
                <a:solidFill>
                  <a:srgbClr val="A50021"/>
                </a:solidFill>
              </a:rPr>
              <a:t>Investigation of Corium Melt Interaction with NPP </a:t>
            </a:r>
            <a:br>
              <a:rPr lang="en-US" sz="2000">
                <a:solidFill>
                  <a:srgbClr val="A50021"/>
                </a:solidFill>
              </a:rPr>
            </a:br>
            <a:r>
              <a:rPr lang="en-US" sz="2000">
                <a:solidFill>
                  <a:srgbClr val="A50021"/>
                </a:solidFill>
              </a:rPr>
              <a:t>Reactor Vessel Steel </a:t>
            </a:r>
            <a:r>
              <a:rPr lang="en-US" sz="1800">
                <a:solidFill>
                  <a:srgbClr val="A50021"/>
                </a:solidFill>
              </a:rPr>
              <a:t>(</a:t>
            </a:r>
            <a:r>
              <a:rPr lang="en-US" sz="2000">
                <a:solidFill>
                  <a:srgbClr val="A50021"/>
                </a:solidFill>
              </a:rPr>
              <a:t>#3592</a:t>
            </a:r>
            <a:r>
              <a:rPr lang="en-US" sz="2400">
                <a:solidFill>
                  <a:srgbClr val="A50021"/>
                </a:solidFill>
              </a:rPr>
              <a:t> </a:t>
            </a:r>
            <a:r>
              <a:rPr lang="en-US" sz="2000">
                <a:solidFill>
                  <a:srgbClr val="A50021"/>
                </a:solidFill>
              </a:rPr>
              <a:t>METCOR-P)</a:t>
            </a:r>
            <a:endParaRPr lang="en-GB" sz="2000">
              <a:solidFill>
                <a:srgbClr val="A50021"/>
              </a:solidFill>
            </a:endParaRPr>
          </a:p>
        </p:txBody>
      </p:sp>
      <p:graphicFrame>
        <p:nvGraphicFramePr>
          <p:cNvPr id="653342" name="Object 30"/>
          <p:cNvGraphicFramePr>
            <a:graphicFrameLocks noChangeAspect="1"/>
          </p:cNvGraphicFramePr>
          <p:nvPr/>
        </p:nvGraphicFramePr>
        <p:xfrm>
          <a:off x="1844675" y="5470525"/>
          <a:ext cx="5516563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343" name="Document" r:id="rId4" imgW="4229432" imgH="797229" progId="Word.Document.8">
                  <p:embed/>
                </p:oleObj>
              </mc:Choice>
              <mc:Fallback>
                <p:oleObj name="Document" r:id="rId4" imgW="4229432" imgH="797229" progId="Word.Document.8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5470525"/>
                        <a:ext cx="5516563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DF6C4C54-F76A-4286-B8E3-13791FA083D0}" type="slidenum">
              <a:rPr lang="en-GB"/>
              <a:pPr/>
              <a:t>3</a:t>
            </a:fld>
            <a:endParaRPr lang="en-GB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4227513"/>
            <a:ext cx="8316913" cy="4699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800" b="1">
              <a:effectLst/>
            </a:endParaRPr>
          </a:p>
        </p:txBody>
      </p:sp>
      <p:sp>
        <p:nvSpPr>
          <p:cNvPr id="655363" name="Rectangle 3"/>
          <p:cNvSpPr>
            <a:spLocks noChangeArrowheads="1"/>
          </p:cNvSpPr>
          <p:nvPr/>
        </p:nvSpPr>
        <p:spPr bwMode="auto">
          <a:xfrm>
            <a:off x="7691438" y="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33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762000"/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655364" name="Rectangle 4"/>
          <p:cNvSpPr>
            <a:spLocks noChangeArrowheads="1"/>
          </p:cNvSpPr>
          <p:nvPr/>
        </p:nvSpPr>
        <p:spPr bwMode="auto">
          <a:xfrm>
            <a:off x="814388" y="488950"/>
            <a:ext cx="7772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GB" sz="2800">
                <a:solidFill>
                  <a:srgbClr val="A50021"/>
                </a:solidFill>
                <a:latin typeface="Trebuchet MS" pitchFamily="34" charset="0"/>
              </a:rPr>
              <a:t>Objectives of </a:t>
            </a:r>
            <a:r>
              <a:rPr lang="en-US" sz="2800">
                <a:solidFill>
                  <a:srgbClr val="A50021"/>
                </a:solidFill>
                <a:latin typeface="Trebuchet MS" pitchFamily="34" charset="0"/>
              </a:rPr>
              <a:t>METCOR-P project</a:t>
            </a:r>
          </a:p>
        </p:txBody>
      </p:sp>
      <p:sp>
        <p:nvSpPr>
          <p:cNvPr id="655365" name="Rectangle 5"/>
          <p:cNvSpPr>
            <a:spLocks noChangeArrowheads="1"/>
          </p:cNvSpPr>
          <p:nvPr/>
        </p:nvSpPr>
        <p:spPr bwMode="auto">
          <a:xfrm>
            <a:off x="438150" y="1465263"/>
            <a:ext cx="84788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66"/>
                </a:solidFill>
              </a:rPr>
              <a:t>Qualification and quantification of physicochemical phenomena of corium melt interaction with reactor vessel steel with particular interest to:</a:t>
            </a:r>
            <a:r>
              <a:rPr lang="en-US" sz="2000">
                <a:solidFill>
                  <a:srgbClr val="000066"/>
                </a:solidFill>
              </a:rPr>
              <a:t> </a:t>
            </a:r>
            <a:r>
              <a:rPr lang="en-GB" sz="20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0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366" name="Rectangle 6"/>
          <p:cNvSpPr>
            <a:spLocks noChangeArrowheads="1"/>
          </p:cNvSpPr>
          <p:nvPr/>
        </p:nvSpPr>
        <p:spPr bwMode="auto">
          <a:xfrm>
            <a:off x="720725" y="2951163"/>
            <a:ext cx="78486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None/>
              <a:tabLst>
                <a:tab pos="457200" algn="l"/>
              </a:tabLst>
            </a:pPr>
            <a:endParaRPr lang="en-US" sz="2000">
              <a:solidFill>
                <a:srgbClr val="000066"/>
              </a:solidFill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Interaction at the vertical position of vessel steel specimen surface</a:t>
            </a: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European vessel steel specimen behavior</a:t>
            </a:r>
            <a:endParaRPr lang="en-US" sz="2200">
              <a:solidFill>
                <a:srgbClr val="990033"/>
              </a:solidFill>
              <a:cs typeface="Arial" pitchFamily="34" charset="0"/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  <a:cs typeface="Arial" pitchFamily="34" charset="0"/>
              </a:rPr>
              <a:t>Oxidation effects</a:t>
            </a:r>
            <a:endParaRPr lang="en-US" sz="22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D2F1309C-9DF2-4345-ACDE-E698F90D391E}" type="slidenum">
              <a:rPr lang="en-GB"/>
              <a:pPr/>
              <a:t>4</a:t>
            </a:fld>
            <a:endParaRPr lang="en-GB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06463"/>
          </a:xfrm>
        </p:spPr>
        <p:txBody>
          <a:bodyPr/>
          <a:lstStyle/>
          <a:p>
            <a:pPr defTabSz="835025"/>
            <a:r>
              <a:rPr lang="en-US"/>
              <a:t>Experimental matrix for the METCOR-P project</a:t>
            </a:r>
            <a:endParaRPr lang="en-GB"/>
          </a:p>
        </p:txBody>
      </p:sp>
      <p:graphicFrame>
        <p:nvGraphicFramePr>
          <p:cNvPr id="656387" name="Object 3"/>
          <p:cNvGraphicFramePr>
            <a:graphicFrameLocks noChangeAspect="1"/>
          </p:cNvGraphicFramePr>
          <p:nvPr/>
        </p:nvGraphicFramePr>
        <p:xfrm>
          <a:off x="954088" y="714375"/>
          <a:ext cx="7394575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88" name="Документ" r:id="rId3" imgW="6335861" imgH="5107138" progId="Word.Document.8">
                  <p:embed/>
                </p:oleObj>
              </mc:Choice>
              <mc:Fallback>
                <p:oleObj name="Документ" r:id="rId3" imgW="6335861" imgH="510713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714375"/>
                        <a:ext cx="7394575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5D66E60B-0A97-4FDA-85A2-00C972B22B86}" type="slidenum">
              <a:rPr lang="en-GB"/>
              <a:pPr/>
              <a:t>5</a:t>
            </a:fld>
            <a:endParaRPr lang="en-GB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5588"/>
            <a:ext cx="9144000" cy="639762"/>
          </a:xfrm>
        </p:spPr>
        <p:txBody>
          <a:bodyPr/>
          <a:lstStyle/>
          <a:p>
            <a:r>
              <a:rPr lang="en-US" sz="2200">
                <a:solidFill>
                  <a:srgbClr val="990033"/>
                </a:solidFill>
              </a:rPr>
              <a:t>Decisions of the 1</a:t>
            </a:r>
            <a:r>
              <a:rPr lang="en-US" sz="2200" baseline="30000">
                <a:solidFill>
                  <a:srgbClr val="990033"/>
                </a:solidFill>
              </a:rPr>
              <a:t>st</a:t>
            </a:r>
            <a:r>
              <a:rPr lang="en-US" sz="2200">
                <a:solidFill>
                  <a:srgbClr val="990033"/>
                </a:solidFill>
              </a:rPr>
              <a:t> meeting</a:t>
            </a:r>
            <a:r>
              <a:rPr lang="ru-RU" sz="2200">
                <a:solidFill>
                  <a:srgbClr val="990033"/>
                </a:solidFill>
              </a:rPr>
              <a:t> (</a:t>
            </a:r>
            <a:r>
              <a:rPr lang="en-US" sz="2200">
                <a:solidFill>
                  <a:srgbClr val="990033"/>
                </a:solidFill>
              </a:rPr>
              <a:t>May </a:t>
            </a:r>
            <a:r>
              <a:rPr lang="ru-RU" sz="2200">
                <a:solidFill>
                  <a:srgbClr val="990033"/>
                </a:solidFill>
              </a:rPr>
              <a:t>30</a:t>
            </a:r>
            <a:r>
              <a:rPr lang="en-US" sz="2200">
                <a:solidFill>
                  <a:srgbClr val="990033"/>
                </a:solidFill>
              </a:rPr>
              <a:t>,</a:t>
            </a:r>
            <a:r>
              <a:rPr lang="ru-RU" sz="2200">
                <a:solidFill>
                  <a:srgbClr val="990033"/>
                </a:solidFill>
              </a:rPr>
              <a:t> 2007, </a:t>
            </a:r>
            <a:r>
              <a:rPr lang="en-US" sz="2200">
                <a:solidFill>
                  <a:srgbClr val="990033"/>
                </a:solidFill>
              </a:rPr>
              <a:t>St.</a:t>
            </a:r>
            <a:r>
              <a:rPr lang="ru-RU" sz="2200">
                <a:solidFill>
                  <a:srgbClr val="990033"/>
                </a:solidFill>
              </a:rPr>
              <a:t> </a:t>
            </a:r>
            <a:r>
              <a:rPr lang="en-US" sz="2200">
                <a:solidFill>
                  <a:srgbClr val="990033"/>
                </a:solidFill>
              </a:rPr>
              <a:t>Petersburg)</a:t>
            </a:r>
            <a:r>
              <a:rPr lang="ru-RU" sz="2200">
                <a:solidFill>
                  <a:srgbClr val="990033"/>
                </a:solidFill>
              </a:rPr>
              <a:t/>
            </a:r>
            <a:br>
              <a:rPr lang="ru-RU" sz="2200">
                <a:solidFill>
                  <a:srgbClr val="990033"/>
                </a:solidFill>
              </a:rPr>
            </a:br>
            <a:r>
              <a:rPr lang="en-US" sz="2200">
                <a:solidFill>
                  <a:srgbClr val="990033"/>
                </a:solidFill>
              </a:rPr>
              <a:t>on the update of METCOR-P</a:t>
            </a:r>
            <a:r>
              <a:rPr lang="ru-RU" sz="2200">
                <a:solidFill>
                  <a:srgbClr val="990033"/>
                </a:solidFill>
              </a:rPr>
              <a:t> </a:t>
            </a:r>
            <a:r>
              <a:rPr lang="en-US" sz="2200">
                <a:solidFill>
                  <a:srgbClr val="990033"/>
                </a:solidFill>
              </a:rPr>
              <a:t>Work Plan matrix and test sequence</a:t>
            </a:r>
          </a:p>
        </p:txBody>
      </p:sp>
      <p:sp>
        <p:nvSpPr>
          <p:cNvPr id="48641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576263" y="1255713"/>
            <a:ext cx="7989887" cy="4738687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lang="en-US" sz="1800" b="1">
                <a:effectLst/>
              </a:rPr>
              <a:t>Task</a:t>
            </a:r>
            <a:r>
              <a:rPr lang="ru-RU" sz="1800" b="1">
                <a:effectLst/>
              </a:rPr>
              <a:t> 1</a:t>
            </a:r>
            <a:r>
              <a:rPr lang="en-US" sz="1800" b="1">
                <a:effectLst/>
              </a:rPr>
              <a:t>: to replace reference test 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with experiment 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“Interaction of molten corium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UO</a:t>
            </a:r>
            <a:r>
              <a:rPr lang="en-US" sz="1800" b="1" baseline="-25000">
                <a:effectLst/>
              </a:rPr>
              <a:t>2+x</a:t>
            </a:r>
            <a:r>
              <a:rPr lang="en-US" sz="1800" b="1">
                <a:effectLst/>
              </a:rPr>
              <a:t>-ZrO</a:t>
            </a:r>
            <a:r>
              <a:rPr lang="en-US" sz="1800" b="1" baseline="-25000">
                <a:effectLst/>
              </a:rPr>
              <a:t>2</a:t>
            </a:r>
            <a:r>
              <a:rPr lang="en-US" sz="1800" b="1">
                <a:effectLst/>
              </a:rPr>
              <a:t> with vessel steel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in the oxidizing above-melt atmosphere</a:t>
            </a:r>
            <a:r>
              <a:rPr lang="ru-RU" sz="1800" b="1">
                <a:effectLst/>
              </a:rPr>
              <a:t>. </a:t>
            </a:r>
            <a:r>
              <a:rPr lang="en-US" sz="1800" b="1">
                <a:effectLst/>
              </a:rPr>
              <a:t>Test</a:t>
            </a:r>
            <a:r>
              <a:rPr lang="ru-RU" sz="1800" b="1">
                <a:effectLst/>
              </a:rPr>
              <a:t> МСР-2»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>
                <a:effectLst/>
              </a:rPr>
              <a:t>Task </a:t>
            </a:r>
            <a:r>
              <a:rPr lang="ru-RU" sz="1800" b="1">
                <a:effectLst/>
              </a:rPr>
              <a:t>1</a:t>
            </a:r>
            <a:r>
              <a:rPr lang="en-US" sz="1800" b="1">
                <a:effectLst/>
              </a:rPr>
              <a:t>: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to conduct experiment “Interaction of molten corium Fe-U-Zr-Gr-Ni-O with vertically positioned vessel steel specimen in the argon atmosphere” 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after the </a:t>
            </a:r>
            <a:r>
              <a:rPr lang="ru-RU" sz="1800" b="1">
                <a:effectLst/>
              </a:rPr>
              <a:t> МСР-1</a:t>
            </a:r>
            <a:r>
              <a:rPr lang="en-US" sz="1800" b="1">
                <a:effectLst/>
              </a:rPr>
              <a:t> posttest analysis</a:t>
            </a:r>
            <a:r>
              <a:rPr lang="ru-RU" sz="1800" b="1">
                <a:effectLst/>
              </a:rPr>
              <a:t>, </a:t>
            </a:r>
            <a:r>
              <a:rPr lang="en-US" sz="1800" b="1">
                <a:effectLst/>
              </a:rPr>
              <a:t>improvement of the corrosion kinetics 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measuring system and completion of </a:t>
            </a:r>
            <a:r>
              <a:rPr lang="ru-RU" sz="1800" b="1">
                <a:effectLst/>
              </a:rPr>
              <a:t> МСР-2 </a:t>
            </a:r>
            <a:r>
              <a:rPr lang="en-US" sz="1800" b="1">
                <a:effectLst/>
              </a:rPr>
              <a:t>and</a:t>
            </a:r>
            <a:r>
              <a:rPr lang="ru-RU" sz="1800" b="1">
                <a:effectLst/>
              </a:rPr>
              <a:t> МСР-3</a:t>
            </a:r>
            <a:r>
              <a:rPr lang="en-US" sz="1800" b="1">
                <a:effectLst/>
              </a:rPr>
              <a:t> tests</a:t>
            </a:r>
            <a:endParaRPr lang="ru-RU" sz="1800" b="1">
              <a:effectLst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>
                <a:effectLst/>
              </a:rPr>
              <a:t>Test</a:t>
            </a:r>
            <a:r>
              <a:rPr lang="ru-RU" sz="1800" b="1">
                <a:effectLst/>
              </a:rPr>
              <a:t> МСР-2 </a:t>
            </a:r>
            <a:r>
              <a:rPr lang="en-US" sz="1800" b="1">
                <a:effectLst/>
              </a:rPr>
              <a:t>to be followed by Task 2 test “Steam oxidation effect on the interaction zone of C-32 corium with vessel steel: </a:t>
            </a:r>
            <a:r>
              <a:rPr lang="ru-RU" sz="1800" b="1">
                <a:effectLst/>
              </a:rPr>
              <a:t> МСР-3</a:t>
            </a:r>
            <a:r>
              <a:rPr lang="en-US" sz="1800" b="1">
                <a:effectLst/>
              </a:rPr>
              <a:t> test”</a:t>
            </a:r>
            <a:endParaRPr lang="ru-RU" sz="1800" b="1">
              <a:effectLst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>
                <a:effectLst/>
              </a:rPr>
              <a:t>In order to prepare Task 3 implementation with the European vessel steel specimens to send a request with specimen dimensions and grade of steel*</a:t>
            </a:r>
          </a:p>
          <a:p>
            <a:pPr marL="457200" indent="-457200">
              <a:spcBef>
                <a:spcPct val="50000"/>
              </a:spcBef>
              <a:buFontTx/>
              <a:buNone/>
            </a:pPr>
            <a:r>
              <a:rPr lang="en-US" sz="1800" b="1">
                <a:effectLst/>
              </a:rPr>
              <a:t>	*</a:t>
            </a:r>
            <a:r>
              <a:rPr lang="ru-RU" sz="1800" b="1">
                <a:effectLst/>
              </a:rPr>
              <a:t> </a:t>
            </a:r>
            <a:r>
              <a:rPr lang="en-US" sz="1600">
                <a:effectLst/>
              </a:rPr>
              <a:t>specimens have been shipped to the ISTC</a:t>
            </a:r>
            <a:endParaRPr lang="ru-RU" sz="1600">
              <a:effectLst/>
            </a:endParaRPr>
          </a:p>
        </p:txBody>
      </p:sp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7691438" y="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33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762000"/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486406" name="Rectangle 6"/>
          <p:cNvSpPr>
            <a:spLocks noChangeArrowheads="1"/>
          </p:cNvSpPr>
          <p:nvPr/>
        </p:nvSpPr>
        <p:spPr bwMode="auto">
          <a:xfrm>
            <a:off x="438150" y="1900238"/>
            <a:ext cx="8066088" cy="433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533400" indent="-533400" defTabSz="762000">
              <a:buFont typeface="Wingdings" pitchFamily="2" charset="2"/>
              <a:buNone/>
            </a:pPr>
            <a:endParaRPr lang="en-US" sz="2400" b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719E21B1-D2D4-49C5-A121-07A696ECBB8A}" type="slidenum">
              <a:rPr lang="en-GB"/>
              <a:pPr/>
              <a:t>6</a:t>
            </a:fld>
            <a:endParaRPr lang="en-GB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pPr defTabSz="835025"/>
            <a:r>
              <a:rPr lang="en-US" sz="2400"/>
              <a:t>METCOR-P experimental matrix </a:t>
            </a:r>
            <a:endParaRPr lang="en-GB" sz="2400"/>
          </a:p>
        </p:txBody>
      </p:sp>
      <p:graphicFrame>
        <p:nvGraphicFramePr>
          <p:cNvPr id="669699" name="Object 3"/>
          <p:cNvGraphicFramePr>
            <a:graphicFrameLocks noChangeAspect="1"/>
          </p:cNvGraphicFramePr>
          <p:nvPr/>
        </p:nvGraphicFramePr>
        <p:xfrm>
          <a:off x="731838" y="579438"/>
          <a:ext cx="7710487" cy="658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00" name="Document" r:id="rId3" imgW="7323488" imgH="6264701" progId="Word.Document.8">
                  <p:embed/>
                </p:oleObj>
              </mc:Choice>
              <mc:Fallback>
                <p:oleObj name="Document" r:id="rId3" imgW="7323488" imgH="626470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579438"/>
                        <a:ext cx="7710487" cy="658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87257C2D-2D35-4FF0-9397-AD73B1D9586B}" type="slidenum">
              <a:rPr lang="en-GB"/>
              <a:pPr/>
              <a:t>7</a:t>
            </a:fld>
            <a:endParaRPr lang="en-GB"/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Decisions of the</a:t>
            </a:r>
            <a:r>
              <a:rPr lang="ru-RU" sz="2400"/>
              <a:t> 2</a:t>
            </a:r>
            <a:r>
              <a:rPr lang="en-US" sz="2400" baseline="30000"/>
              <a:t>nd</a:t>
            </a:r>
            <a:r>
              <a:rPr lang="en-US" sz="2400"/>
              <a:t> </a:t>
            </a:r>
            <a:r>
              <a:rPr lang="ru-RU" sz="2400"/>
              <a:t> </a:t>
            </a:r>
            <a:r>
              <a:rPr lang="en-US" sz="2400"/>
              <a:t>METCOR-P meeting, </a:t>
            </a:r>
            <a:r>
              <a:rPr lang="ru-RU" sz="2400"/>
              <a:t>9 </a:t>
            </a:r>
            <a:r>
              <a:rPr lang="en-US" sz="2400"/>
              <a:t>July</a:t>
            </a:r>
            <a:r>
              <a:rPr lang="ru-RU" sz="2400"/>
              <a:t> 2008</a:t>
            </a:r>
            <a:r>
              <a:rPr lang="en-US" sz="2400"/>
              <a:t>,</a:t>
            </a:r>
            <a:r>
              <a:rPr lang="ru-RU" sz="2400"/>
              <a:t> </a:t>
            </a:r>
            <a:r>
              <a:rPr lang="en-US" sz="2400"/>
              <a:t>St. Petersburg</a:t>
            </a:r>
            <a:endParaRPr lang="ru-RU" sz="2400"/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1466850"/>
            <a:ext cx="8321675" cy="3906838"/>
          </a:xfrm>
        </p:spPr>
        <p:txBody>
          <a:bodyPr/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effectLst/>
              </a:rPr>
              <a:t>Suspend the implementation of experimental program until the export control commission </a:t>
            </a:r>
            <a:r>
              <a:rPr lang="ru-RU" sz="2000" b="1">
                <a:effectLst/>
              </a:rPr>
              <a:t> </a:t>
            </a:r>
            <a:r>
              <a:rPr lang="en-US" sz="2000" b="1">
                <a:effectLst/>
              </a:rPr>
              <a:t>permits </a:t>
            </a:r>
            <a:r>
              <a:rPr lang="ru-RU" sz="2000" b="1">
                <a:effectLst/>
              </a:rPr>
              <a:t> </a:t>
            </a:r>
            <a:r>
              <a:rPr lang="en-US" sz="2000" b="1">
                <a:effectLst/>
              </a:rPr>
              <a:t>METCOR-P implementation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effectLst/>
              </a:rPr>
              <a:t>Prepare reports on </a:t>
            </a:r>
            <a:r>
              <a:rPr lang="ru-RU" sz="2000" b="1">
                <a:effectLst/>
              </a:rPr>
              <a:t> МСР-1, МСР-2</a:t>
            </a:r>
            <a:r>
              <a:rPr lang="en-US" sz="2000" b="1">
                <a:effectLst/>
              </a:rPr>
              <a:t> experiments</a:t>
            </a:r>
            <a:endParaRPr lang="ru-RU" sz="2000" b="1">
              <a:effectLst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effectLst/>
              </a:rPr>
              <a:t>Complete </a:t>
            </a:r>
            <a:r>
              <a:rPr lang="ru-RU" sz="2000" b="1">
                <a:effectLst/>
              </a:rPr>
              <a:t>МСР-3</a:t>
            </a:r>
            <a:r>
              <a:rPr lang="en-US" sz="2000" b="1">
                <a:effectLst/>
              </a:rPr>
              <a:t> posttest analyses</a:t>
            </a:r>
            <a:endParaRPr lang="ru-RU" sz="2000" b="1">
              <a:effectLst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effectLst/>
              </a:rPr>
              <a:t>Prepare test facility for the planned experiments</a:t>
            </a:r>
            <a:endParaRPr lang="ru-RU" sz="2000" b="1">
              <a:effectLst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effectLst/>
              </a:rPr>
              <a:t>On getting the permission of export control commission to communicate by e-mail and make a decision about the next experiment within the Project </a:t>
            </a:r>
            <a:r>
              <a:rPr lang="ru-RU" sz="2000" b="1">
                <a:effectLst/>
              </a:rPr>
              <a:t>*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sz="2000" b="1">
              <a:effectLst/>
            </a:endParaRPr>
          </a:p>
          <a:p>
            <a:pPr marL="457200" indent="-457200">
              <a:spcBef>
                <a:spcPct val="50000"/>
              </a:spcBef>
              <a:buFontTx/>
              <a:buNone/>
            </a:pPr>
            <a:endParaRPr lang="en-US" sz="2000">
              <a:effectLst/>
            </a:endParaRPr>
          </a:p>
          <a:p>
            <a:pPr marL="457200" indent="-457200">
              <a:spcBef>
                <a:spcPct val="50000"/>
              </a:spcBef>
              <a:buFontTx/>
              <a:buNone/>
            </a:pPr>
            <a:r>
              <a:rPr lang="ru-RU" sz="2000">
                <a:effectLst/>
              </a:rPr>
              <a:t>* </a:t>
            </a:r>
            <a:r>
              <a:rPr lang="en-US" sz="2000">
                <a:effectLst/>
              </a:rPr>
              <a:t>The permission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was received in April </a:t>
            </a:r>
            <a:r>
              <a:rPr lang="ru-RU" sz="2000">
                <a:effectLst/>
              </a:rPr>
              <a:t>2009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A7685D47-ED53-4655-971E-701EA79E11A3}" type="slidenum">
              <a:rPr lang="en-GB"/>
              <a:pPr/>
              <a:t>8</a:t>
            </a:fld>
            <a:endParaRPr lang="en-GB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8032750" cy="581025"/>
          </a:xfrm>
        </p:spPr>
        <p:txBody>
          <a:bodyPr/>
          <a:lstStyle/>
          <a:p>
            <a:r>
              <a:rPr lang="en-US"/>
              <a:t>Tests completed within</a:t>
            </a:r>
            <a:r>
              <a:rPr lang="ru-RU"/>
              <a:t> </a:t>
            </a:r>
            <a:r>
              <a:rPr lang="en-US"/>
              <a:t>METCOR-P</a:t>
            </a:r>
            <a:endParaRPr lang="ru-RU"/>
          </a:p>
        </p:txBody>
      </p:sp>
      <p:graphicFrame>
        <p:nvGraphicFramePr>
          <p:cNvPr id="658542" name="Group 110"/>
          <p:cNvGraphicFramePr>
            <a:graphicFrameLocks noGrp="1"/>
          </p:cNvGraphicFramePr>
          <p:nvPr>
            <p:ph idx="1"/>
          </p:nvPr>
        </p:nvGraphicFramePr>
        <p:xfrm>
          <a:off x="274638" y="833438"/>
          <a:ext cx="8723312" cy="5365750"/>
        </p:xfrm>
        <a:graphic>
          <a:graphicData uri="http://schemas.openxmlformats.org/drawingml/2006/table">
            <a:tbl>
              <a:tblPr/>
              <a:tblGrid>
                <a:gridCol w="1431925"/>
                <a:gridCol w="3870325"/>
                <a:gridCol w="1844675"/>
                <a:gridCol w="1576387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Stage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Deliverables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11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МСР-1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with vertically positioned vessel steel specimen in the neutral atmosphere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48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МСР-2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UO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2+x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-ZrO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with horizontally positioned vessel steel specimen in the steam atmosphere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Instead of reference test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МСР-3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suboxidized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corium melt with steel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at the replacement of neutral atmosphere with steel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028D65DD-ED22-4A69-9C5F-80D2BC87692C}" type="slidenum">
              <a:rPr lang="en-GB"/>
              <a:pPr/>
              <a:t>9</a:t>
            </a:fld>
            <a:endParaRPr lang="en-GB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Preparation of test facility for the experiments </a:t>
            </a:r>
            <a:r>
              <a:rPr lang="ru-RU" sz="2400"/>
              <a:t> </a:t>
            </a:r>
            <a:r>
              <a:rPr lang="en-US" sz="2400"/>
              <a:t>planned within the Project</a:t>
            </a:r>
            <a:endParaRPr lang="ru-RU" sz="2400"/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1449388"/>
            <a:ext cx="7772400" cy="4724400"/>
          </a:xfrm>
        </p:spPr>
        <p:txBody>
          <a:bodyPr/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>
                <a:effectLst/>
              </a:rPr>
              <a:t>Generator has been upgraded to increase power in the melt</a:t>
            </a:r>
            <a:endParaRPr lang="ru-RU" b="1">
              <a:effectLst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>
                <a:effectLst/>
              </a:rPr>
              <a:t>Adjustment test has been made.</a:t>
            </a:r>
            <a:r>
              <a:rPr lang="ru-RU" b="1">
                <a:effectLst/>
              </a:rPr>
              <a:t> </a:t>
            </a:r>
            <a:r>
              <a:rPr lang="en-US" b="1">
                <a:effectLst/>
              </a:rPr>
              <a:t>A</a:t>
            </a:r>
            <a:r>
              <a:rPr lang="ru-RU" b="1">
                <a:effectLst/>
              </a:rPr>
              <a:t> 30 % </a:t>
            </a:r>
            <a:r>
              <a:rPr lang="en-US" b="1">
                <a:effectLst/>
              </a:rPr>
              <a:t>increase of power deposition in the melt has been registered</a:t>
            </a:r>
            <a:endParaRPr lang="ru-RU" b="1">
              <a:effectLst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>
                <a:effectLst/>
              </a:rPr>
              <a:t>Furnace and cooling systems have been adjusted for experiments with vertically positioned vessel steel specimen</a:t>
            </a:r>
            <a:endParaRPr lang="ru-RU" b="1">
              <a:effectLst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>
                <a:effectLst/>
              </a:rPr>
              <a:t>Specimen design has been modified to host the embedded ultrasonic  sensor</a:t>
            </a:r>
            <a:r>
              <a:rPr lang="ru-RU" b="1">
                <a:effectLst/>
              </a:rPr>
              <a:t>. </a:t>
            </a:r>
            <a:r>
              <a:rPr lang="en-US" b="1">
                <a:effectLst/>
              </a:rPr>
              <a:t>The specimen has been fabricated and subjected to cold testing</a:t>
            </a:r>
            <a:endParaRPr lang="ru-RU" b="1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15653</TotalTime>
  <Words>1574</Words>
  <Application>Microsoft Office PowerPoint</Application>
  <PresentationFormat>Bildschirmpräsentation (4:3)</PresentationFormat>
  <Paragraphs>115</Paragraphs>
  <Slides>14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14</vt:i4>
      </vt:variant>
    </vt:vector>
  </HeadingPairs>
  <TitlesOfParts>
    <vt:vector size="24" baseType="lpstr">
      <vt:lpstr>Times New Roman</vt:lpstr>
      <vt:lpstr>Trebuchet MS</vt:lpstr>
      <vt:lpstr>Arial</vt:lpstr>
      <vt:lpstr>Times New Roman CYR</vt:lpstr>
      <vt:lpstr>Arial Unicode MS</vt:lpstr>
      <vt:lpstr>Wingdings</vt:lpstr>
      <vt:lpstr>Оформление по умолчанию</vt:lpstr>
      <vt:lpstr>CorelDRAW 7.0 Graphic</vt:lpstr>
      <vt:lpstr>Microsoft Word Document</vt:lpstr>
      <vt:lpstr>Документ Microsoft Word</vt:lpstr>
      <vt:lpstr>Status of the ISTC project #3592  (METCOR-P)</vt:lpstr>
      <vt:lpstr>METCOR-P project general information </vt:lpstr>
      <vt:lpstr>PowerPoint-Präsentation</vt:lpstr>
      <vt:lpstr>Experimental matrix for the METCOR-P project</vt:lpstr>
      <vt:lpstr>Decisions of the 1st meeting (May 30, 2007, St. Petersburg) on the update of METCOR-P Work Plan matrix and test sequence</vt:lpstr>
      <vt:lpstr>METCOR-P experimental matrix </vt:lpstr>
      <vt:lpstr>Decisions of the 2nd  METCOR-P meeting, 9 July 2008, St. Petersburg</vt:lpstr>
      <vt:lpstr>Tests completed within METCOR-P</vt:lpstr>
      <vt:lpstr>Preparation of test facility for the experiments  planned within the Project</vt:lpstr>
      <vt:lpstr>METCOR publications</vt:lpstr>
      <vt:lpstr>METCOR publications (2)</vt:lpstr>
      <vt:lpstr>Publications during METCOR-P</vt:lpstr>
      <vt:lpstr>Publications during METCOR-P (2)</vt:lpstr>
      <vt:lpstr>Current situation with METCOR-P</vt:lpstr>
    </vt:vector>
  </TitlesOfParts>
  <Company>NITI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METCORP Status</dc:title>
  <dc:subject>3 Meeting</dc:subject>
  <dc:creator>V. Khabensky</dc:creator>
  <cp:lastModifiedBy>Peters, Ursula</cp:lastModifiedBy>
  <cp:revision>524</cp:revision>
  <cp:lastPrinted>2001-10-30T08:59:27Z</cp:lastPrinted>
  <dcterms:created xsi:type="dcterms:W3CDTF">1998-10-12T06:52:06Z</dcterms:created>
  <dcterms:modified xsi:type="dcterms:W3CDTF">2012-10-16T19:46:22Z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/>
  </property>
</Properties>
</file>