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6" r:id="rId2"/>
    <p:sldId id="438" r:id="rId3"/>
    <p:sldId id="439" r:id="rId4"/>
    <p:sldId id="440" r:id="rId5"/>
    <p:sldId id="452" r:id="rId6"/>
    <p:sldId id="372" r:id="rId7"/>
    <p:sldId id="447" r:id="rId8"/>
    <p:sldId id="441" r:id="rId9"/>
    <p:sldId id="454" r:id="rId10"/>
    <p:sldId id="442" r:id="rId11"/>
    <p:sldId id="446" r:id="rId12"/>
    <p:sldId id="443" r:id="rId13"/>
    <p:sldId id="450" r:id="rId14"/>
    <p:sldId id="455" r:id="rId15"/>
    <p:sldId id="456" r:id="rId16"/>
  </p:sldIdLst>
  <p:sldSz cx="9144000" cy="6858000" type="screen4x3"/>
  <p:notesSz cx="6784975" cy="985678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ena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CC00CC"/>
    <a:srgbClr val="990033"/>
    <a:srgbClr val="A50021"/>
    <a:srgbClr val="996600"/>
    <a:srgbClr val="000066"/>
    <a:srgbClr val="00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84" autoAdjust="0"/>
    <p:restoredTop sz="94407" autoAdjust="0"/>
  </p:normalViewPr>
  <p:slideViewPr>
    <p:cSldViewPr snapToGrid="0">
      <p:cViewPr>
        <p:scale>
          <a:sx n="91" d="100"/>
          <a:sy n="91" d="100"/>
        </p:scale>
        <p:origin x="-1378" y="-24"/>
      </p:cViewPr>
      <p:guideLst>
        <p:guide orient="horz" pos="2143"/>
        <p:guide pos="2892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-1920" y="-108"/>
      </p:cViewPr>
      <p:guideLst>
        <p:guide orient="horz" pos="3104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t" anchorCtr="0" compatLnSpc="1">
            <a:prstTxWarp prst="textNoShape">
              <a:avLst/>
            </a:prstTxWarp>
          </a:bodyPr>
          <a:lstStyle>
            <a:lvl1pPr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400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b" anchorCtr="0" compatLnSpc="1">
            <a:prstTxWarp prst="textNoShape">
              <a:avLst/>
            </a:prstTxWarp>
          </a:bodyPr>
          <a:lstStyle>
            <a:lvl1pPr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0892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8315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1026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28688" y="739775"/>
            <a:ext cx="4927600" cy="36957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5091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4681538"/>
            <a:ext cx="5429250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31863" y="741363"/>
            <a:ext cx="4922837" cy="36925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433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4875" y="4679950"/>
            <a:ext cx="4975225" cy="443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28688" y="739775"/>
            <a:ext cx="4927600" cy="36957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4681538"/>
            <a:ext cx="5429250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28688" y="739775"/>
            <a:ext cx="4927600" cy="36957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4681538"/>
            <a:ext cx="5429250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28688" y="739775"/>
            <a:ext cx="4927600" cy="36957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4681538"/>
            <a:ext cx="5429250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4</a:t>
            </a:r>
            <a:r>
              <a:rPr lang="en-US" sz="1200" baseline="30000"/>
              <a:t>th </a:t>
            </a:r>
            <a:r>
              <a:rPr lang="en-US" sz="1200"/>
              <a:t>METCOR-P Project Meeting, 01.06.2010,  St Petersburg</a:t>
            </a:r>
            <a:r>
              <a:rPr lang="en-US"/>
              <a:t>    </a:t>
            </a:r>
            <a:r>
              <a:rPr lang="en-GB"/>
              <a:t> </a:t>
            </a:r>
            <a:fld id="{1757C623-F62D-4683-B6B8-0EE7ACFB2551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579407"/>
      </p:ext>
    </p:extLst>
  </p:cSld>
  <p:clrMapOvr>
    <a:masterClrMapping/>
  </p:clrMapOvr>
  <p:transition advClick="0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4</a:t>
            </a:r>
            <a:r>
              <a:rPr lang="en-US" sz="1200" baseline="30000"/>
              <a:t>th </a:t>
            </a:r>
            <a:r>
              <a:rPr lang="en-US" sz="1200"/>
              <a:t>METCOR-P Project Meeting, 01.06.2010,  St Petersburg</a:t>
            </a:r>
            <a:r>
              <a:rPr lang="en-US"/>
              <a:t>    </a:t>
            </a:r>
            <a:r>
              <a:rPr lang="en-GB"/>
              <a:t> </a:t>
            </a:r>
            <a:fld id="{9CA1ECFF-F097-468F-837F-4C8E538BCFED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927190"/>
      </p:ext>
    </p:extLst>
  </p:cSld>
  <p:clrMapOvr>
    <a:masterClrMapping/>
  </p:clrMapOvr>
  <p:transition advClick="0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05588" y="481013"/>
            <a:ext cx="1973262" cy="59324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481013"/>
            <a:ext cx="5767388" cy="593248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4</a:t>
            </a:r>
            <a:r>
              <a:rPr lang="en-US" sz="1200" baseline="30000"/>
              <a:t>th </a:t>
            </a:r>
            <a:r>
              <a:rPr lang="en-US" sz="1200"/>
              <a:t>METCOR-P Project Meeting, 01.06.2010,  St Petersburg</a:t>
            </a:r>
            <a:r>
              <a:rPr lang="en-US"/>
              <a:t>    </a:t>
            </a:r>
            <a:r>
              <a:rPr lang="en-GB"/>
              <a:t> </a:t>
            </a:r>
            <a:fld id="{AB4DE668-21C1-4D9E-8195-4DBDE285D5DC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18668"/>
      </p:ext>
    </p:extLst>
  </p:cSld>
  <p:clrMapOvr>
    <a:masterClrMapping/>
  </p:clrMapOvr>
  <p:transition advClick="0"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xt und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481013"/>
            <a:ext cx="7772400" cy="63976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806450" y="2298700"/>
            <a:ext cx="3810000" cy="4114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ClipArt-Platzhalter 3"/>
          <p:cNvSpPr>
            <a:spLocks noGrp="1"/>
          </p:cNvSpPr>
          <p:nvPr>
            <p:ph type="clipArt" sz="half" idx="2"/>
          </p:nvPr>
        </p:nvSpPr>
        <p:spPr>
          <a:xfrm>
            <a:off x="4768850" y="2298700"/>
            <a:ext cx="3810000" cy="4114800"/>
          </a:xfr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>
          <a:xfrm>
            <a:off x="501650" y="6578600"/>
            <a:ext cx="8642350" cy="2794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4</a:t>
            </a:r>
            <a:r>
              <a:rPr lang="en-US" sz="1200" baseline="30000"/>
              <a:t>th </a:t>
            </a:r>
            <a:r>
              <a:rPr lang="en-US" sz="1200"/>
              <a:t>METCOR-P Project Meeting, 01.06.2010,  St Petersburg</a:t>
            </a:r>
            <a:r>
              <a:rPr lang="en-US"/>
              <a:t>    </a:t>
            </a:r>
            <a:r>
              <a:rPr lang="en-GB"/>
              <a:t> </a:t>
            </a:r>
            <a:fld id="{B2A62A94-B9AD-4716-9530-BB35B311B355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805946"/>
      </p:ext>
    </p:extLst>
  </p:cSld>
  <p:clrMapOvr>
    <a:masterClrMapping/>
  </p:clrMapOvr>
  <p:transition advClick="0">
    <p:zoom dir="in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481013"/>
            <a:ext cx="7772400" cy="63976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806450" y="2298700"/>
            <a:ext cx="3810000" cy="4114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768850" y="2298700"/>
            <a:ext cx="3810000" cy="1981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768850" y="4432300"/>
            <a:ext cx="3810000" cy="1981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>
          <a:xfrm>
            <a:off x="501650" y="6578600"/>
            <a:ext cx="8642350" cy="2794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4</a:t>
            </a:r>
            <a:r>
              <a:rPr lang="en-US" sz="1200" baseline="30000"/>
              <a:t>th </a:t>
            </a:r>
            <a:r>
              <a:rPr lang="en-US" sz="1200"/>
              <a:t>METCOR-P Project Meeting, 01.06.2010,  St Petersburg</a:t>
            </a:r>
            <a:r>
              <a:rPr lang="en-US"/>
              <a:t>    </a:t>
            </a:r>
            <a:r>
              <a:rPr lang="en-GB"/>
              <a:t> </a:t>
            </a:r>
            <a:fld id="{AC3D94E6-C70F-41EB-931E-ABD9FAA37E58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140565"/>
      </p:ext>
    </p:extLst>
  </p:cSld>
  <p:clrMapOvr>
    <a:masterClrMapping/>
  </p:clrMapOvr>
  <p:transition advClick="0">
    <p:zoom dir="in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481013"/>
            <a:ext cx="7772400" cy="63976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806450" y="2298700"/>
            <a:ext cx="7772400" cy="4114800"/>
          </a:xfr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501650" y="6578600"/>
            <a:ext cx="8642350" cy="2794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4</a:t>
            </a:r>
            <a:r>
              <a:rPr lang="en-US" sz="1200" baseline="30000"/>
              <a:t>th </a:t>
            </a:r>
            <a:r>
              <a:rPr lang="en-US" sz="1200"/>
              <a:t>METCOR-P Project Meeting, 01.06.2010,  St Petersburg</a:t>
            </a:r>
            <a:r>
              <a:rPr lang="en-US"/>
              <a:t>    </a:t>
            </a:r>
            <a:r>
              <a:rPr lang="en-GB"/>
              <a:t> </a:t>
            </a:r>
            <a:fld id="{77C67207-CD15-4E09-8F06-15B03D1F3E0A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857760"/>
      </p:ext>
    </p:extLst>
  </p:cSld>
  <p:clrMapOvr>
    <a:masterClrMapping/>
  </p:clrMapOvr>
  <p:transition advClick="0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4</a:t>
            </a:r>
            <a:r>
              <a:rPr lang="en-US" sz="1200" baseline="30000"/>
              <a:t>th </a:t>
            </a:r>
            <a:r>
              <a:rPr lang="en-US" sz="1200"/>
              <a:t>METCOR-P Project Meeting, 01.06.2010,  St Petersburg</a:t>
            </a:r>
            <a:r>
              <a:rPr lang="en-US"/>
              <a:t>    </a:t>
            </a:r>
            <a:r>
              <a:rPr lang="en-GB"/>
              <a:t> </a:t>
            </a:r>
            <a:fld id="{C8CC16A8-672B-4E38-BEC1-748A8F93BBF2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494857"/>
      </p:ext>
    </p:extLst>
  </p:cSld>
  <p:clrMapOvr>
    <a:masterClrMapping/>
  </p:clrMapOvr>
  <p:transition advClick="0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4</a:t>
            </a:r>
            <a:r>
              <a:rPr lang="en-US" sz="1200" baseline="30000"/>
              <a:t>th </a:t>
            </a:r>
            <a:r>
              <a:rPr lang="en-US" sz="1200"/>
              <a:t>METCOR-P Project Meeting, 01.06.2010,  St Petersburg</a:t>
            </a:r>
            <a:r>
              <a:rPr lang="en-US"/>
              <a:t>    </a:t>
            </a:r>
            <a:r>
              <a:rPr lang="en-GB"/>
              <a:t> </a:t>
            </a:r>
            <a:fld id="{0CFEE3B4-E283-496B-B8BD-2A0723D7AB9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899382"/>
      </p:ext>
    </p:extLst>
  </p:cSld>
  <p:clrMapOvr>
    <a:masterClrMapping/>
  </p:clrMapOvr>
  <p:transition advClick="0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06450" y="2298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68850" y="2298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4</a:t>
            </a:r>
            <a:r>
              <a:rPr lang="en-US" sz="1200" baseline="30000"/>
              <a:t>th </a:t>
            </a:r>
            <a:r>
              <a:rPr lang="en-US" sz="1200"/>
              <a:t>METCOR-P Project Meeting, 01.06.2010,  St Petersburg</a:t>
            </a:r>
            <a:r>
              <a:rPr lang="en-US"/>
              <a:t>    </a:t>
            </a:r>
            <a:r>
              <a:rPr lang="en-GB"/>
              <a:t> </a:t>
            </a:r>
            <a:fld id="{633A6872-55F8-4B30-BEF0-E3691E0D96FD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479710"/>
      </p:ext>
    </p:extLst>
  </p:cSld>
  <p:clrMapOvr>
    <a:masterClrMapping/>
  </p:clrMapOvr>
  <p:transition advClick="0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4</a:t>
            </a:r>
            <a:r>
              <a:rPr lang="en-US" sz="1200" baseline="30000"/>
              <a:t>th </a:t>
            </a:r>
            <a:r>
              <a:rPr lang="en-US" sz="1200"/>
              <a:t>METCOR-P Project Meeting, 01.06.2010,  St Petersburg</a:t>
            </a:r>
            <a:r>
              <a:rPr lang="en-US"/>
              <a:t>    </a:t>
            </a:r>
            <a:r>
              <a:rPr lang="en-GB"/>
              <a:t> </a:t>
            </a:r>
            <a:fld id="{68BB005F-70A4-4424-B85F-CFA680DEEE2A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056745"/>
      </p:ext>
    </p:extLst>
  </p:cSld>
  <p:clrMapOvr>
    <a:masterClrMapping/>
  </p:clrMapOvr>
  <p:transition advClick="0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4</a:t>
            </a:r>
            <a:r>
              <a:rPr lang="en-US" sz="1200" baseline="30000"/>
              <a:t>th </a:t>
            </a:r>
            <a:r>
              <a:rPr lang="en-US" sz="1200"/>
              <a:t>METCOR-P Project Meeting, 01.06.2010,  St Petersburg</a:t>
            </a:r>
            <a:r>
              <a:rPr lang="en-US"/>
              <a:t>    </a:t>
            </a:r>
            <a:r>
              <a:rPr lang="en-GB"/>
              <a:t> </a:t>
            </a:r>
            <a:fld id="{88294031-0012-4F3F-AE22-64828D38E24B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680707"/>
      </p:ext>
    </p:extLst>
  </p:cSld>
  <p:clrMapOvr>
    <a:masterClrMapping/>
  </p:clrMapOvr>
  <p:transition advClick="0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4</a:t>
            </a:r>
            <a:r>
              <a:rPr lang="en-US" sz="1200" baseline="30000"/>
              <a:t>th </a:t>
            </a:r>
            <a:r>
              <a:rPr lang="en-US" sz="1200"/>
              <a:t>METCOR-P Project Meeting, 01.06.2010,  St Petersburg</a:t>
            </a:r>
            <a:r>
              <a:rPr lang="en-US"/>
              <a:t>    </a:t>
            </a:r>
            <a:r>
              <a:rPr lang="en-GB"/>
              <a:t> </a:t>
            </a:r>
            <a:fld id="{4DF997B4-A656-4EA4-93CC-32F64C4F985E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262007"/>
      </p:ext>
    </p:extLst>
  </p:cSld>
  <p:clrMapOvr>
    <a:masterClrMapping/>
  </p:clrMapOvr>
  <p:transition advClick="0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4</a:t>
            </a:r>
            <a:r>
              <a:rPr lang="en-US" sz="1200" baseline="30000"/>
              <a:t>th </a:t>
            </a:r>
            <a:r>
              <a:rPr lang="en-US" sz="1200"/>
              <a:t>METCOR-P Project Meeting, 01.06.2010,  St Petersburg</a:t>
            </a:r>
            <a:r>
              <a:rPr lang="en-US"/>
              <a:t>    </a:t>
            </a:r>
            <a:r>
              <a:rPr lang="en-GB"/>
              <a:t> </a:t>
            </a:r>
            <a:fld id="{AE82B84A-40E6-4CF2-9269-6327F51FFE5A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84262"/>
      </p:ext>
    </p:extLst>
  </p:cSld>
  <p:clrMapOvr>
    <a:masterClrMapping/>
  </p:clrMapOvr>
  <p:transition advClick="0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4</a:t>
            </a:r>
            <a:r>
              <a:rPr lang="en-US" sz="1200" baseline="30000"/>
              <a:t>th </a:t>
            </a:r>
            <a:r>
              <a:rPr lang="en-US" sz="1200"/>
              <a:t>METCOR-P Project Meeting, 01.06.2010,  St Petersburg</a:t>
            </a:r>
            <a:r>
              <a:rPr lang="en-US"/>
              <a:t>    </a:t>
            </a:r>
            <a:r>
              <a:rPr lang="en-GB"/>
              <a:t> </a:t>
            </a:r>
            <a:fld id="{5B94C826-DFAB-4652-86A9-CF352311F833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696177"/>
      </p:ext>
    </p:extLst>
  </p:cSld>
  <p:clrMapOvr>
    <a:masterClrMapping/>
  </p:clrMapOvr>
  <p:transition advClick="0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81013"/>
            <a:ext cx="77724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9" tIns="46030" rIns="92059" bIns="460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6450" y="22987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9" tIns="46030" rIns="92059" bIns="460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1650" y="6578600"/>
            <a:ext cx="8642350" cy="279400"/>
          </a:xfrm>
          <a:prstGeom prst="rect">
            <a:avLst/>
          </a:prstGeom>
          <a:solidFill>
            <a:srgbClr val="A50021">
              <a:alpha val="4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59" tIns="46030" rIns="92059" bIns="46030" numCol="1" anchor="ctr" anchorCtr="0" compatLnSpc="1">
            <a:prstTxWarp prst="textNoShape">
              <a:avLst/>
            </a:prstTxWarp>
          </a:bodyPr>
          <a:lstStyle>
            <a:lvl1pPr algn="r" defTabSz="762000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                                                 4</a:t>
            </a:r>
            <a:r>
              <a:rPr lang="en-US" sz="1200" baseline="30000"/>
              <a:t>th </a:t>
            </a:r>
            <a:r>
              <a:rPr lang="en-US" sz="1200"/>
              <a:t>METCOR-P Project Meeting, 01.06.2010,  St Petersburg</a:t>
            </a:r>
            <a:r>
              <a:rPr lang="en-US"/>
              <a:t>    </a:t>
            </a:r>
            <a:r>
              <a:rPr lang="en-GB"/>
              <a:t> </a:t>
            </a:r>
            <a:fld id="{22F4C8E8-D480-4ED9-981A-5D3C31A7FD20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27050" y="6535738"/>
            <a:ext cx="861695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advClick="0">
    <p:zoom dir="in"/>
  </p:transition>
  <p:hf hdr="0" ft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rgbClr val="000066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wmf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70" name="Rectangle 14"/>
          <p:cNvSpPr>
            <a:spLocks noChangeArrowheads="1"/>
          </p:cNvSpPr>
          <p:nvPr/>
        </p:nvSpPr>
        <p:spPr bwMode="auto">
          <a:xfrm>
            <a:off x="542925" y="4364038"/>
            <a:ext cx="750887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59" tIns="46030" rIns="92059" bIns="46030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400"/>
              <a:t>Presented by V. Khabensky</a:t>
            </a:r>
          </a:p>
          <a:p>
            <a:pPr marL="342900" indent="-342900"/>
            <a:r>
              <a:rPr lang="ru-RU" sz="2400" b="0"/>
              <a:t>4</a:t>
            </a:r>
            <a:r>
              <a:rPr lang="en-US" sz="2400" b="0" baseline="30000"/>
              <a:t>th</a:t>
            </a:r>
            <a:r>
              <a:rPr lang="en-US" sz="2400" b="0"/>
              <a:t> METCOR-P project mee</a:t>
            </a:r>
            <a:r>
              <a:rPr lang="en-GB" sz="2400" b="0"/>
              <a:t>ting</a:t>
            </a:r>
          </a:p>
          <a:p>
            <a:pPr marL="342900" indent="-342900"/>
            <a:r>
              <a:rPr lang="en-US" sz="2400" b="0">
                <a:solidFill>
                  <a:srgbClr val="000000"/>
                </a:solidFill>
              </a:rPr>
              <a:t>June 1, 2010, St. Petersburg, Russia</a:t>
            </a:r>
            <a:endParaRPr lang="en-GB" sz="2400" b="0"/>
          </a:p>
        </p:txBody>
      </p:sp>
      <p:sp>
        <p:nvSpPr>
          <p:cNvPr id="147471" name="Rectangle 15"/>
          <p:cNvSpPr>
            <a:spLocks noChangeArrowheads="1"/>
          </p:cNvSpPr>
          <p:nvPr/>
        </p:nvSpPr>
        <p:spPr bwMode="auto">
          <a:xfrm>
            <a:off x="557213" y="154622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59" tIns="46030" rIns="92059" bIns="46030" anchor="ctr"/>
          <a:lstStyle/>
          <a:p>
            <a:pPr algn="ctr"/>
            <a:endParaRPr lang="ru-RU" sz="2800">
              <a:solidFill>
                <a:srgbClr val="A50021"/>
              </a:solidFill>
              <a:latin typeface="Trebuchet MS" pitchFamily="34" charset="0"/>
              <a:cs typeface="Times New Roman" pitchFamily="18" charset="0"/>
            </a:endParaRPr>
          </a:p>
        </p:txBody>
      </p:sp>
      <p:sp>
        <p:nvSpPr>
          <p:cNvPr id="147472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0" y="2127250"/>
            <a:ext cx="8853488" cy="147002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sz="4400"/>
              <a:t>Status of METCOR-P ISTC project #3592</a:t>
            </a:r>
            <a:br>
              <a:rPr lang="en-US" sz="4400"/>
            </a:br>
            <a:endParaRPr lang="en-GB" sz="4400"/>
          </a:p>
        </p:txBody>
      </p:sp>
      <p:sp>
        <p:nvSpPr>
          <p:cNvPr id="642057" name="Line 2057"/>
          <p:cNvSpPr>
            <a:spLocks noChangeShapeType="1"/>
          </p:cNvSpPr>
          <p:nvPr/>
        </p:nvSpPr>
        <p:spPr bwMode="auto">
          <a:xfrm>
            <a:off x="0" y="912813"/>
            <a:ext cx="91440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642062" name="Group 2062"/>
          <p:cNvGrpSpPr>
            <a:grpSpLocks/>
          </p:cNvGrpSpPr>
          <p:nvPr/>
        </p:nvGrpSpPr>
        <p:grpSpPr bwMode="auto">
          <a:xfrm>
            <a:off x="4797425" y="0"/>
            <a:ext cx="4098925" cy="1004888"/>
            <a:chOff x="3062" y="0"/>
            <a:chExt cx="2542" cy="592"/>
          </a:xfrm>
        </p:grpSpPr>
        <p:sp>
          <p:nvSpPr>
            <p:cNvPr id="642063" name="Rectangle 2063"/>
            <p:cNvSpPr>
              <a:spLocks noChangeArrowheads="1"/>
            </p:cNvSpPr>
            <p:nvPr/>
          </p:nvSpPr>
          <p:spPr bwMode="auto">
            <a:xfrm>
              <a:off x="3062" y="122"/>
              <a:ext cx="1834" cy="3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en-GB" sz="1800"/>
                <a:t> </a:t>
              </a:r>
              <a:r>
                <a:rPr lang="en-US" sz="1800"/>
                <a:t>International Science and Technology Center</a:t>
              </a:r>
              <a:endParaRPr lang="en-GB" sz="1800"/>
            </a:p>
          </p:txBody>
        </p:sp>
        <p:pic>
          <p:nvPicPr>
            <p:cNvPr id="642064" name="Picture 2064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3064"/>
            <a:stretch>
              <a:fillRect/>
            </a:stretch>
          </p:blipFill>
          <p:spPr bwMode="auto">
            <a:xfrm>
              <a:off x="4896" y="0"/>
              <a:ext cx="708" cy="5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42066" name="Rectangle 2066"/>
          <p:cNvSpPr>
            <a:spLocks noChangeArrowheads="1"/>
          </p:cNvSpPr>
          <p:nvPr/>
        </p:nvSpPr>
        <p:spPr bwMode="auto">
          <a:xfrm>
            <a:off x="1109663" y="220663"/>
            <a:ext cx="360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en-US" sz="1800">
                <a:ea typeface="Arial Unicode MS" pitchFamily="34" charset="-128"/>
                <a:cs typeface="Arial Unicode MS" pitchFamily="34" charset="-128"/>
              </a:rPr>
              <a:t>A.P. Alexandrov </a:t>
            </a:r>
            <a:r>
              <a:rPr lang="en-GB" sz="1800"/>
              <a:t>Research</a:t>
            </a:r>
            <a:r>
              <a:rPr lang="en-US" sz="1800"/>
              <a:t> </a:t>
            </a:r>
            <a:r>
              <a:rPr lang="en-GB" sz="1800"/>
              <a:t>Institute</a:t>
            </a:r>
            <a:r>
              <a:rPr lang="en-US" sz="1800"/>
              <a:t> of Technology</a:t>
            </a:r>
            <a:endParaRPr lang="en-GB" sz="1800"/>
          </a:p>
        </p:txBody>
      </p:sp>
      <p:graphicFrame>
        <p:nvGraphicFramePr>
          <p:cNvPr id="642067" name="Object 2067"/>
          <p:cNvGraphicFramePr>
            <a:graphicFrameLocks noChangeAspect="1"/>
          </p:cNvGraphicFramePr>
          <p:nvPr/>
        </p:nvGraphicFramePr>
        <p:xfrm>
          <a:off x="225425" y="0"/>
          <a:ext cx="852488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069" name="CorelDRAW" r:id="rId6" imgW="515520" imgH="574200" progId="CorelDraw.Graphic.7">
                  <p:embed/>
                </p:oleObj>
              </mc:Choice>
              <mc:Fallback>
                <p:oleObj name="CorelDRAW" r:id="rId6" imgW="515520" imgH="574200" progId="CorelDraw.Graphic.7">
                  <p:embed/>
                  <p:pic>
                    <p:nvPicPr>
                      <p:cNvPr id="0" name="Object 20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25" y="0"/>
                        <a:ext cx="852488" cy="87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4</a:t>
            </a:r>
            <a:r>
              <a:rPr lang="en-US" sz="1200" baseline="30000"/>
              <a:t>th </a:t>
            </a:r>
            <a:r>
              <a:rPr lang="en-US" sz="1200"/>
              <a:t>METCOR-P Project Meeting, 01.06.2010,  St Petersburg</a:t>
            </a:r>
            <a:r>
              <a:rPr lang="en-US"/>
              <a:t>    </a:t>
            </a:r>
            <a:r>
              <a:rPr lang="en-GB"/>
              <a:t> </a:t>
            </a:r>
            <a:fld id="{51AB18C5-9E0D-4136-AE04-676E9AB61AB8}" type="slidenum">
              <a:rPr lang="en-GB"/>
              <a:pPr/>
              <a:t>10</a:t>
            </a:fld>
            <a:endParaRPr lang="en-GB"/>
          </a:p>
        </p:txBody>
      </p:sp>
      <p:sp>
        <p:nvSpPr>
          <p:cNvPr id="66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0188"/>
            <a:ext cx="7772400" cy="420687"/>
          </a:xfrm>
        </p:spPr>
        <p:txBody>
          <a:bodyPr/>
          <a:lstStyle/>
          <a:p>
            <a:r>
              <a:rPr lang="en-US">
                <a:latin typeface="Arial" pitchFamily="34" charset="0"/>
              </a:rPr>
              <a:t>METCOR publications</a:t>
            </a:r>
            <a:endParaRPr lang="ru-RU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84213"/>
            <a:ext cx="8424862" cy="4627562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40000"/>
              </a:spcBef>
              <a:buFontTx/>
              <a:buAutoNum type="arabicPeriod"/>
            </a:pPr>
            <a:r>
              <a:rPr lang="en-US" sz="2000" b="1">
                <a:effectLst/>
              </a:rPr>
              <a:t>Bechta S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V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Khabensky V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B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Vitol S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A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 et al. </a:t>
            </a:r>
            <a:r>
              <a:rPr lang="en-US" sz="2000" b="1">
                <a:solidFill>
                  <a:srgbClr val="990033"/>
                </a:solidFill>
                <a:effectLst/>
              </a:rPr>
              <a:t>Experimental Study of Oxides Corium Interaction with Reactor Vessel Steel Samples</a:t>
            </a:r>
            <a:r>
              <a:rPr lang="en-US" sz="2000" b="1">
                <a:effectLst/>
              </a:rPr>
              <a:t> // RASPLAV Seminar 2000, Munich, Germany, 14-15 Nov., 2000.</a:t>
            </a:r>
          </a:p>
          <a:p>
            <a:pPr marL="457200" indent="-457200">
              <a:lnSpc>
                <a:spcPct val="80000"/>
              </a:lnSpc>
              <a:spcBef>
                <a:spcPct val="40000"/>
              </a:spcBef>
              <a:buFontTx/>
              <a:buAutoNum type="arabicPeriod"/>
            </a:pPr>
            <a:r>
              <a:rPr lang="en-US" sz="2000" b="1">
                <a:effectLst/>
              </a:rPr>
              <a:t>Bechta S.V., Khabensky V.B., Vitol S.A. et al. </a:t>
            </a:r>
            <a:r>
              <a:rPr lang="en-US" sz="2000" b="1">
                <a:solidFill>
                  <a:srgbClr val="990033"/>
                </a:solidFill>
                <a:effectLst/>
              </a:rPr>
              <a:t>Experimental studies of oxidic molten corium – vessel steel interaction</a:t>
            </a:r>
            <a:r>
              <a:rPr lang="en-US" sz="2000" b="1">
                <a:effectLst/>
              </a:rPr>
              <a:t> / Nucl. Eng. Design 210, (2001) 193-224.</a:t>
            </a:r>
            <a:r>
              <a:rPr lang="ru-RU" sz="2000" b="1"/>
              <a:t> </a:t>
            </a:r>
            <a:endParaRPr lang="en-US" sz="2000" b="1">
              <a:effectLst/>
            </a:endParaRPr>
          </a:p>
          <a:p>
            <a:pPr marL="457200" indent="-457200">
              <a:lnSpc>
                <a:spcPct val="80000"/>
              </a:lnSpc>
              <a:spcBef>
                <a:spcPct val="40000"/>
              </a:spcBef>
              <a:buFontTx/>
              <a:buAutoNum type="arabicPeriod"/>
            </a:pPr>
            <a:r>
              <a:rPr lang="en-US" sz="2000" b="1">
                <a:effectLst/>
              </a:rPr>
              <a:t>Bechta S.V., Khabensky V.B., Granovsky V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S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Krushinov E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V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Vitol S.A., Gusarov V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V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Almjashev V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I</a:t>
            </a:r>
            <a:r>
              <a:rPr lang="ru-RU" sz="2000" b="1">
                <a:effectLst/>
              </a:rPr>
              <a:t>.,</a:t>
            </a:r>
            <a:r>
              <a:rPr lang="en-US" sz="2000" b="1">
                <a:effectLst/>
              </a:rPr>
              <a:t> Lopukh D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B</a:t>
            </a:r>
            <a:r>
              <a:rPr lang="ru-RU" sz="2000" b="1">
                <a:effectLst/>
              </a:rPr>
              <a:t>.,</a:t>
            </a:r>
            <a:r>
              <a:rPr lang="en-US" sz="2000" b="1">
                <a:effectLst/>
              </a:rPr>
              <a:t> Tromm W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Bottomley D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Fischer M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Gornet G., Kymalainen O.  </a:t>
            </a:r>
            <a:r>
              <a:rPr lang="en-US" sz="2000" b="1">
                <a:solidFill>
                  <a:srgbClr val="990033"/>
                </a:solidFill>
                <a:effectLst/>
              </a:rPr>
              <a:t>New Experimental Results on the Interaction of Molten Corium with Reactor Vessel Steel</a:t>
            </a:r>
            <a:r>
              <a:rPr lang="en-US" sz="2000" b="1">
                <a:effectLst/>
              </a:rPr>
              <a:t> // Proceeding of ICAPP’04, Pittsburgh, P.A. USA, June 13-17, 2004, Paper 4114.</a:t>
            </a:r>
            <a:r>
              <a:rPr lang="ru-RU" sz="2000" b="1"/>
              <a:t> </a:t>
            </a:r>
            <a:endParaRPr lang="en-US" sz="2000" b="1"/>
          </a:p>
          <a:p>
            <a:pPr marL="457200" indent="-457200">
              <a:lnSpc>
                <a:spcPct val="80000"/>
              </a:lnSpc>
              <a:spcBef>
                <a:spcPct val="40000"/>
              </a:spcBef>
              <a:buFontTx/>
              <a:buAutoNum type="arabicPeriod"/>
            </a:pPr>
            <a:r>
              <a:rPr lang="en-US" sz="2000" b="1">
                <a:effectLst/>
              </a:rPr>
              <a:t>Bechta S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V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Khabensky V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B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Granovsky V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S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Krushinov E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V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Vitol S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A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Gusarov V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V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Almjashev V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I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Mezentseva L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P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Petrov Yu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B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Lopukh D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B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Fischer M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Bottomley D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Tromm W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Barrachin M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Altstadt E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Piluso P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Fichot F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Hellmann S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Defoort F</a:t>
            </a:r>
            <a:r>
              <a:rPr lang="ru-RU" sz="2000" b="1">
                <a:effectLst/>
              </a:rPr>
              <a:t>. </a:t>
            </a:r>
            <a:r>
              <a:rPr lang="en-US" sz="2000" b="1">
                <a:solidFill>
                  <a:srgbClr val="990033"/>
                </a:solidFill>
                <a:effectLst/>
              </a:rPr>
              <a:t>CORPHAD and METCOR ISTC projects</a:t>
            </a:r>
            <a:r>
              <a:rPr lang="ru-RU" sz="2000" b="1">
                <a:effectLst/>
              </a:rPr>
              <a:t> // </a:t>
            </a:r>
            <a:r>
              <a:rPr lang="en-US" sz="2000" b="1">
                <a:effectLst/>
              </a:rPr>
              <a:t>The first European Review Meeting on Severe Accident Research</a:t>
            </a:r>
            <a:r>
              <a:rPr lang="ru-RU" sz="2000" b="1">
                <a:effectLst/>
              </a:rPr>
              <a:t> (</a:t>
            </a:r>
            <a:r>
              <a:rPr lang="en-US" sz="2000" b="1">
                <a:effectLst/>
              </a:rPr>
              <a:t>ERMSAR</a:t>
            </a:r>
            <a:r>
              <a:rPr lang="ru-RU" sz="2000" b="1">
                <a:effectLst/>
              </a:rPr>
              <a:t>-2005), </a:t>
            </a:r>
            <a:r>
              <a:rPr lang="en-US" sz="2000" b="1">
                <a:effectLst/>
              </a:rPr>
              <a:t>Aix</a:t>
            </a:r>
            <a:r>
              <a:rPr lang="ru-RU" sz="2000" b="1">
                <a:effectLst/>
              </a:rPr>
              <a:t>-</a:t>
            </a:r>
            <a:r>
              <a:rPr lang="en-US" sz="2000" b="1">
                <a:effectLst/>
              </a:rPr>
              <a:t>en</a:t>
            </a:r>
            <a:r>
              <a:rPr lang="ru-RU" sz="2000" b="1">
                <a:effectLst/>
              </a:rPr>
              <a:t>-</a:t>
            </a:r>
            <a:r>
              <a:rPr lang="en-US" sz="2000" b="1">
                <a:effectLst/>
              </a:rPr>
              <a:t>Provence</a:t>
            </a:r>
            <a:r>
              <a:rPr lang="ru-RU" sz="2000" b="1">
                <a:effectLst/>
              </a:rPr>
              <a:t>, </a:t>
            </a:r>
            <a:r>
              <a:rPr lang="en-US" sz="2000" b="1">
                <a:effectLst/>
              </a:rPr>
              <a:t>France</a:t>
            </a:r>
            <a:r>
              <a:rPr lang="ru-RU" sz="2000" b="1">
                <a:effectLst/>
              </a:rPr>
              <a:t>, 14-16 </a:t>
            </a:r>
            <a:r>
              <a:rPr lang="en-US" sz="2000" b="1">
                <a:effectLst/>
              </a:rPr>
              <a:t>November</a:t>
            </a:r>
            <a:r>
              <a:rPr lang="ru-RU" sz="2000" b="1">
                <a:effectLst/>
              </a:rPr>
              <a:t>, 2005.</a:t>
            </a:r>
            <a:r>
              <a:rPr lang="ru-RU" sz="2000" b="1"/>
              <a:t> </a:t>
            </a:r>
            <a:endParaRPr lang="ru-RU" sz="2000" b="1">
              <a:effectLst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4</a:t>
            </a:r>
            <a:r>
              <a:rPr lang="en-US" sz="1200" baseline="30000"/>
              <a:t>th </a:t>
            </a:r>
            <a:r>
              <a:rPr lang="en-US" sz="1200"/>
              <a:t>METCOR-P Project Meeting, 01.06.2010,  St Petersburg</a:t>
            </a:r>
            <a:r>
              <a:rPr lang="en-US"/>
              <a:t>    </a:t>
            </a:r>
            <a:r>
              <a:rPr lang="en-GB"/>
              <a:t> </a:t>
            </a:r>
            <a:fld id="{F5693B73-558F-4B42-B2F1-F4171E707892}" type="slidenum">
              <a:rPr lang="en-GB"/>
              <a:pPr/>
              <a:t>11</a:t>
            </a:fld>
            <a:endParaRPr lang="en-GB"/>
          </a:p>
        </p:txBody>
      </p:sp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00088" y="231775"/>
            <a:ext cx="7772400" cy="420688"/>
          </a:xfrm>
        </p:spPr>
        <p:txBody>
          <a:bodyPr/>
          <a:lstStyle/>
          <a:p>
            <a:r>
              <a:rPr lang="en-US">
                <a:latin typeface="Arial" pitchFamily="34" charset="0"/>
              </a:rPr>
              <a:t>METCOR publications</a:t>
            </a:r>
            <a:r>
              <a:rPr lang="ru-RU">
                <a:latin typeface="Arial" pitchFamily="34" charset="0"/>
              </a:rPr>
              <a:t> </a:t>
            </a:r>
            <a:r>
              <a:rPr lang="en-US">
                <a:latin typeface="Arial" pitchFamily="34" charset="0"/>
              </a:rPr>
              <a:t>(2)</a:t>
            </a:r>
            <a:endParaRPr lang="ru-RU">
              <a:latin typeface="Arial" pitchFamily="34" charset="0"/>
            </a:endParaRPr>
          </a:p>
        </p:txBody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4025" y="977900"/>
            <a:ext cx="8424863" cy="4168775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40000"/>
              </a:spcBef>
              <a:buFontTx/>
              <a:buAutoNum type="arabicPeriod" startAt="5"/>
            </a:pPr>
            <a:r>
              <a:rPr lang="en-US" sz="2000" b="1">
                <a:effectLst/>
              </a:rPr>
              <a:t>Bechta S.V., Khabensky V.B., Vitol S.A., Krushinov E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V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Granovsky V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S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Lopukh D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B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Gusarov V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V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Martinov A.P., Martinov V.V., Fieg G., Tromm W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Bottomley D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Tuomisto H. </a:t>
            </a:r>
            <a:r>
              <a:rPr lang="en-US" sz="2000" b="1">
                <a:solidFill>
                  <a:srgbClr val="990033"/>
                </a:solidFill>
                <a:effectLst/>
              </a:rPr>
              <a:t>Corrosion of vessel steel during its interaction with molten corium. – Part 1: Experimental</a:t>
            </a:r>
            <a:r>
              <a:rPr lang="en-US" sz="2000" b="1">
                <a:effectLst/>
              </a:rPr>
              <a:t> // Nucl. Eng. Des., 236 (2006) 1810-1829.</a:t>
            </a:r>
          </a:p>
          <a:p>
            <a:pPr marL="457200" indent="-457200">
              <a:lnSpc>
                <a:spcPct val="90000"/>
              </a:lnSpc>
              <a:spcBef>
                <a:spcPct val="40000"/>
              </a:spcBef>
              <a:buFontTx/>
              <a:buAutoNum type="arabicPeriod" startAt="5"/>
            </a:pPr>
            <a:r>
              <a:rPr lang="en-US" sz="2000" b="1">
                <a:effectLst/>
              </a:rPr>
              <a:t>Bechta S.V., Khabensky V.B., Vitol S.A., Krushinov E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V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Granovsky V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S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Lopukh D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B</a:t>
            </a:r>
            <a:r>
              <a:rPr lang="ru-RU" sz="2000" b="1">
                <a:effectLst/>
              </a:rPr>
              <a:t>.,</a:t>
            </a:r>
            <a:r>
              <a:rPr lang="en-US" sz="2000" b="1">
                <a:effectLst/>
              </a:rPr>
              <a:t> Gusarov V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V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Martinov A.P., Martinov V.V., Fieg G., Tromm W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Bottomley D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Tuomisto H. </a:t>
            </a:r>
            <a:r>
              <a:rPr lang="en-US" sz="2000" b="1">
                <a:solidFill>
                  <a:srgbClr val="990033"/>
                </a:solidFill>
                <a:effectLst/>
              </a:rPr>
              <a:t>Corrosion of vessel steel during its interaction with molten corium. – Part 2: Model development</a:t>
            </a:r>
            <a:r>
              <a:rPr lang="en-US" sz="2000" b="1">
                <a:effectLst/>
              </a:rPr>
              <a:t> // Nucl. Eng. Des., 236 (2006) 1362-1370.</a:t>
            </a:r>
          </a:p>
          <a:p>
            <a:pPr marL="457200" indent="-457200">
              <a:lnSpc>
                <a:spcPct val="90000"/>
              </a:lnSpc>
              <a:spcBef>
                <a:spcPct val="40000"/>
              </a:spcBef>
              <a:buFontTx/>
              <a:buAutoNum type="arabicPeriod" startAt="5"/>
            </a:pPr>
            <a:r>
              <a:rPr lang="en-US" sz="2000" b="1">
                <a:effectLst/>
              </a:rPr>
              <a:t>Bechta S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V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Khabensky V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B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Granovsky V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S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Krushinov E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V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Vitol S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A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Gusarov V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V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Almjashev V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I</a:t>
            </a:r>
            <a:r>
              <a:rPr lang="ru-RU" sz="2000" b="1">
                <a:effectLst/>
              </a:rPr>
              <a:t>.,</a:t>
            </a:r>
            <a:r>
              <a:rPr lang="en-US" sz="2000" b="1">
                <a:effectLst/>
              </a:rPr>
              <a:t> Lopukh D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B</a:t>
            </a:r>
            <a:r>
              <a:rPr lang="ru-RU" sz="2000" b="1">
                <a:effectLst/>
              </a:rPr>
              <a:t>.,</a:t>
            </a:r>
            <a:r>
              <a:rPr lang="en-US" sz="2000" b="1">
                <a:effectLst/>
              </a:rPr>
              <a:t> Tromm W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Bottomley D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Fischer M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Piluso P., Miassoedov A., Altstadt E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Willschufz H.G., Fichot F</a:t>
            </a:r>
            <a:r>
              <a:rPr lang="ru-RU" sz="2000" b="1">
                <a:effectLst/>
              </a:rPr>
              <a:t>. </a:t>
            </a:r>
            <a:r>
              <a:rPr lang="en-US" sz="2000" b="1">
                <a:solidFill>
                  <a:srgbClr val="990033"/>
                </a:solidFill>
                <a:effectLst/>
              </a:rPr>
              <a:t>Experimental Study of Interaction Between Suboxidized Corium and Reactor Vessel Steel</a:t>
            </a:r>
            <a:r>
              <a:rPr lang="en-US" sz="2000" b="1">
                <a:effectLst/>
              </a:rPr>
              <a:t> // Proceeding of ICAPP’06, Reno, P.A. USA, June 4-6, 2006, Paper 6054.</a:t>
            </a:r>
            <a:r>
              <a:rPr lang="ru-RU" sz="2000" b="1"/>
              <a:t> 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4</a:t>
            </a:r>
            <a:r>
              <a:rPr lang="en-US" sz="1200" baseline="30000"/>
              <a:t>th </a:t>
            </a:r>
            <a:r>
              <a:rPr lang="en-US" sz="1200"/>
              <a:t>METCOR-P Project Meeting, 01.06.2010,  St Petersburg</a:t>
            </a:r>
            <a:r>
              <a:rPr lang="en-US"/>
              <a:t>    </a:t>
            </a:r>
            <a:r>
              <a:rPr lang="en-GB"/>
              <a:t> </a:t>
            </a:r>
            <a:fld id="{F66D52CA-C73D-4DB0-96B1-424887E81E63}" type="slidenum">
              <a:rPr lang="en-GB"/>
              <a:pPr/>
              <a:t>12</a:t>
            </a:fld>
            <a:endParaRPr lang="en-GB"/>
          </a:p>
        </p:txBody>
      </p:sp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157163"/>
            <a:ext cx="7772400" cy="639762"/>
          </a:xfrm>
        </p:spPr>
        <p:txBody>
          <a:bodyPr/>
          <a:lstStyle/>
          <a:p>
            <a:r>
              <a:rPr lang="en-US">
                <a:latin typeface="Arial" pitchFamily="34" charset="0"/>
              </a:rPr>
              <a:t>Publications during</a:t>
            </a:r>
            <a:r>
              <a:rPr lang="ru-RU">
                <a:latin typeface="Arial" pitchFamily="34" charset="0"/>
              </a:rPr>
              <a:t> </a:t>
            </a:r>
            <a:r>
              <a:rPr lang="en-US">
                <a:latin typeface="Arial" pitchFamily="34" charset="0"/>
              </a:rPr>
              <a:t>METCOR-P</a:t>
            </a:r>
            <a:endParaRPr lang="ru-RU">
              <a:latin typeface="Arial" pitchFamily="34" charset="0"/>
            </a:endParaRPr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9725" y="933450"/>
            <a:ext cx="8632825" cy="5513388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Aft>
                <a:spcPct val="5000"/>
              </a:spcAft>
              <a:buFontTx/>
              <a:buAutoNum type="arabicPeriod"/>
            </a:pPr>
            <a:r>
              <a:rPr lang="en-US" sz="2100" b="1">
                <a:effectLst/>
              </a:rPr>
              <a:t>Bechta S.V., Granovsky V</a:t>
            </a:r>
            <a:r>
              <a:rPr lang="ru-RU" sz="2100" b="1">
                <a:effectLst/>
              </a:rPr>
              <a:t>.</a:t>
            </a:r>
            <a:r>
              <a:rPr lang="en-US" sz="2100" b="1">
                <a:effectLst/>
              </a:rPr>
              <a:t>S</a:t>
            </a:r>
            <a:r>
              <a:rPr lang="ru-RU" sz="2100" b="1">
                <a:effectLst/>
              </a:rPr>
              <a:t>., </a:t>
            </a:r>
            <a:r>
              <a:rPr lang="en-US" sz="2100" b="1">
                <a:effectLst/>
              </a:rPr>
              <a:t>Khabensky V.B., Krushinov E</a:t>
            </a:r>
            <a:r>
              <a:rPr lang="ru-RU" sz="2100" b="1">
                <a:effectLst/>
              </a:rPr>
              <a:t>.</a:t>
            </a:r>
            <a:r>
              <a:rPr lang="en-US" sz="2100" b="1">
                <a:effectLst/>
              </a:rPr>
              <a:t>V</a:t>
            </a:r>
            <a:r>
              <a:rPr lang="ru-RU" sz="2100" b="1">
                <a:effectLst/>
              </a:rPr>
              <a:t>., </a:t>
            </a:r>
            <a:r>
              <a:rPr lang="en-US" sz="2100" b="1">
                <a:effectLst/>
              </a:rPr>
              <a:t>Vitol S.A., Sulatsky A.A., Gusarov V</a:t>
            </a:r>
            <a:r>
              <a:rPr lang="ru-RU" sz="2100" b="1">
                <a:effectLst/>
              </a:rPr>
              <a:t>.</a:t>
            </a:r>
            <a:r>
              <a:rPr lang="en-US" sz="2100" b="1">
                <a:effectLst/>
              </a:rPr>
              <a:t>V</a:t>
            </a:r>
            <a:r>
              <a:rPr lang="ru-RU" sz="2100" b="1">
                <a:effectLst/>
              </a:rPr>
              <a:t>., </a:t>
            </a:r>
            <a:r>
              <a:rPr lang="en-US" sz="2100" b="1">
                <a:effectLst/>
              </a:rPr>
              <a:t>Almjashev V</a:t>
            </a:r>
            <a:r>
              <a:rPr lang="ru-RU" sz="2100" b="1">
                <a:effectLst/>
              </a:rPr>
              <a:t>.</a:t>
            </a:r>
            <a:r>
              <a:rPr lang="en-US" sz="2100" b="1">
                <a:effectLst/>
              </a:rPr>
              <a:t>I</a:t>
            </a:r>
            <a:r>
              <a:rPr lang="ru-RU" sz="2100" b="1">
                <a:effectLst/>
              </a:rPr>
              <a:t>.,</a:t>
            </a:r>
            <a:r>
              <a:rPr lang="en-US" sz="2100" b="1">
                <a:effectLst/>
              </a:rPr>
              <a:t> Lopukh D</a:t>
            </a:r>
            <a:r>
              <a:rPr lang="ru-RU" sz="2100" b="1">
                <a:effectLst/>
              </a:rPr>
              <a:t>.</a:t>
            </a:r>
            <a:r>
              <a:rPr lang="en-US" sz="2100" b="1">
                <a:effectLst/>
              </a:rPr>
              <a:t>B</a:t>
            </a:r>
            <a:r>
              <a:rPr lang="ru-RU" sz="2100" b="1">
                <a:effectLst/>
              </a:rPr>
              <a:t>.,</a:t>
            </a:r>
            <a:r>
              <a:rPr lang="en-US" sz="2100" b="1">
                <a:effectLst/>
              </a:rPr>
              <a:t> Bottomley D</a:t>
            </a:r>
            <a:r>
              <a:rPr lang="ru-RU" sz="2100" b="1">
                <a:effectLst/>
              </a:rPr>
              <a:t>., </a:t>
            </a:r>
            <a:r>
              <a:rPr lang="en-US" sz="2100" b="1">
                <a:effectLst/>
              </a:rPr>
              <a:t>Fischer M</a:t>
            </a:r>
            <a:r>
              <a:rPr lang="ru-RU" sz="2100" b="1">
                <a:effectLst/>
              </a:rPr>
              <a:t>., </a:t>
            </a:r>
            <a:r>
              <a:rPr lang="en-US" sz="2100" b="1">
                <a:effectLst/>
              </a:rPr>
              <a:t>Piluso P., Miassoedov A., Tromm W</a:t>
            </a:r>
            <a:r>
              <a:rPr lang="ru-RU" sz="2100" b="1">
                <a:effectLst/>
              </a:rPr>
              <a:t>., </a:t>
            </a:r>
            <a:r>
              <a:rPr lang="en-US" sz="2100" b="1">
                <a:effectLst/>
              </a:rPr>
              <a:t>Altstadt E</a:t>
            </a:r>
            <a:r>
              <a:rPr lang="ru-RU" sz="2100" b="1">
                <a:effectLst/>
              </a:rPr>
              <a:t>., </a:t>
            </a:r>
            <a:r>
              <a:rPr lang="en-US" sz="2100" b="1">
                <a:effectLst/>
              </a:rPr>
              <a:t>Fichot F</a:t>
            </a:r>
            <a:r>
              <a:rPr lang="ru-RU" sz="2100" b="1">
                <a:effectLst/>
              </a:rPr>
              <a:t>., </a:t>
            </a:r>
            <a:r>
              <a:rPr lang="en-US" sz="2100" b="1">
                <a:effectLst/>
              </a:rPr>
              <a:t>Kymalainen O. </a:t>
            </a:r>
            <a:r>
              <a:rPr lang="en-US" sz="2100" b="1">
                <a:solidFill>
                  <a:srgbClr val="990033"/>
                </a:solidFill>
                <a:effectLst/>
              </a:rPr>
              <a:t>Interaction between Molten Corium UO</a:t>
            </a:r>
            <a:r>
              <a:rPr lang="en-US" sz="2100" b="1" baseline="-25000">
                <a:solidFill>
                  <a:srgbClr val="990033"/>
                </a:solidFill>
                <a:effectLst/>
              </a:rPr>
              <a:t>2+x</a:t>
            </a:r>
            <a:r>
              <a:rPr lang="en-US" sz="2100" b="1">
                <a:solidFill>
                  <a:srgbClr val="990033"/>
                </a:solidFill>
                <a:effectLst/>
              </a:rPr>
              <a:t>-ZrO</a:t>
            </a:r>
            <a:r>
              <a:rPr lang="en-US" sz="2100" b="1" baseline="-25000">
                <a:solidFill>
                  <a:srgbClr val="990033"/>
                </a:solidFill>
                <a:effectLst/>
              </a:rPr>
              <a:t>2</a:t>
            </a:r>
            <a:r>
              <a:rPr lang="en-US" sz="2100" b="1">
                <a:solidFill>
                  <a:srgbClr val="990033"/>
                </a:solidFill>
                <a:effectLst/>
              </a:rPr>
              <a:t>-FeO</a:t>
            </a:r>
            <a:r>
              <a:rPr lang="en-US" sz="2100" b="1" baseline="-25000">
                <a:solidFill>
                  <a:srgbClr val="990033"/>
                </a:solidFill>
                <a:effectLst/>
              </a:rPr>
              <a:t>y</a:t>
            </a:r>
            <a:r>
              <a:rPr lang="en-US" sz="2100" b="1">
                <a:solidFill>
                  <a:srgbClr val="990033"/>
                </a:solidFill>
                <a:effectLst/>
              </a:rPr>
              <a:t> and VVER Vessel Steel</a:t>
            </a:r>
            <a:r>
              <a:rPr lang="en-US" sz="2100" b="1">
                <a:effectLst/>
              </a:rPr>
              <a:t> // Proceeding of ICAPP’08, Anaheim, CA USA, June 8-12, 2008, Paper 8052.</a:t>
            </a:r>
          </a:p>
          <a:p>
            <a:pPr marL="457200" indent="-457200">
              <a:lnSpc>
                <a:spcPct val="80000"/>
              </a:lnSpc>
              <a:spcAft>
                <a:spcPct val="5000"/>
              </a:spcAft>
              <a:buFontTx/>
              <a:buAutoNum type="arabicPeriod"/>
            </a:pPr>
            <a:r>
              <a:rPr lang="en-US" sz="2100" b="1">
                <a:effectLst/>
              </a:rPr>
              <a:t>Bechta S.V., Granovsky V</a:t>
            </a:r>
            <a:r>
              <a:rPr lang="ru-RU" sz="2100" b="1">
                <a:effectLst/>
              </a:rPr>
              <a:t>.</a:t>
            </a:r>
            <a:r>
              <a:rPr lang="en-US" sz="2100" b="1">
                <a:effectLst/>
              </a:rPr>
              <a:t>S</a:t>
            </a:r>
            <a:r>
              <a:rPr lang="ru-RU" sz="2100" b="1">
                <a:effectLst/>
              </a:rPr>
              <a:t>., </a:t>
            </a:r>
            <a:r>
              <a:rPr lang="en-US" sz="2100" b="1">
                <a:effectLst/>
              </a:rPr>
              <a:t>Khabensky V.B., Krushinov E</a:t>
            </a:r>
            <a:r>
              <a:rPr lang="ru-RU" sz="2100" b="1">
                <a:effectLst/>
              </a:rPr>
              <a:t>.</a:t>
            </a:r>
            <a:r>
              <a:rPr lang="en-US" sz="2100" b="1">
                <a:effectLst/>
              </a:rPr>
              <a:t>V</a:t>
            </a:r>
            <a:r>
              <a:rPr lang="ru-RU" sz="2100" b="1">
                <a:effectLst/>
              </a:rPr>
              <a:t>., </a:t>
            </a:r>
            <a:r>
              <a:rPr lang="en-US" sz="2100" b="1">
                <a:effectLst/>
              </a:rPr>
              <a:t>Vitol S.A., Sulatsky A.A., Gusarov V</a:t>
            </a:r>
            <a:r>
              <a:rPr lang="ru-RU" sz="2100" b="1">
                <a:effectLst/>
              </a:rPr>
              <a:t>.</a:t>
            </a:r>
            <a:r>
              <a:rPr lang="en-US" sz="2100" b="1">
                <a:effectLst/>
              </a:rPr>
              <a:t>V</a:t>
            </a:r>
            <a:r>
              <a:rPr lang="ru-RU" sz="2100" b="1">
                <a:effectLst/>
              </a:rPr>
              <a:t>., </a:t>
            </a:r>
            <a:r>
              <a:rPr lang="en-US" sz="2100" b="1">
                <a:effectLst/>
              </a:rPr>
              <a:t>Almjashev V</a:t>
            </a:r>
            <a:r>
              <a:rPr lang="ru-RU" sz="2100" b="1">
                <a:effectLst/>
              </a:rPr>
              <a:t>.</a:t>
            </a:r>
            <a:r>
              <a:rPr lang="en-US" sz="2100" b="1">
                <a:effectLst/>
              </a:rPr>
              <a:t>I</a:t>
            </a:r>
            <a:r>
              <a:rPr lang="ru-RU" sz="2100" b="1">
                <a:effectLst/>
              </a:rPr>
              <a:t>.,</a:t>
            </a:r>
            <a:r>
              <a:rPr lang="ru-RU" sz="2100" b="1"/>
              <a:t> </a:t>
            </a:r>
            <a:r>
              <a:rPr lang="en-US" sz="2100" b="1">
                <a:effectLst/>
              </a:rPr>
              <a:t>Mezentseva L</a:t>
            </a:r>
            <a:r>
              <a:rPr lang="ru-RU" sz="2100" b="1">
                <a:effectLst/>
              </a:rPr>
              <a:t>.</a:t>
            </a:r>
            <a:r>
              <a:rPr lang="en-US" sz="2100" b="1">
                <a:effectLst/>
              </a:rPr>
              <a:t>P</a:t>
            </a:r>
            <a:r>
              <a:rPr lang="ru-RU" sz="2100" b="1">
                <a:effectLst/>
              </a:rPr>
              <a:t>., </a:t>
            </a:r>
            <a:r>
              <a:rPr lang="en-US" sz="2100" b="1">
                <a:effectLst/>
              </a:rPr>
              <a:t>Krushinov E</a:t>
            </a:r>
            <a:r>
              <a:rPr lang="ru-RU" sz="2100" b="1">
                <a:effectLst/>
              </a:rPr>
              <a:t>.</a:t>
            </a:r>
            <a:r>
              <a:rPr lang="en-US" sz="2100" b="1">
                <a:effectLst/>
              </a:rPr>
              <a:t>V</a:t>
            </a:r>
            <a:r>
              <a:rPr lang="ru-RU" sz="2100" b="1">
                <a:effectLst/>
              </a:rPr>
              <a:t>., </a:t>
            </a:r>
            <a:r>
              <a:rPr lang="en-US" sz="2100" b="1">
                <a:effectLst/>
              </a:rPr>
              <a:t>Kotova S.Yu., Kosarevsky R.A., Barrachin M</a:t>
            </a:r>
            <a:r>
              <a:rPr lang="ru-RU" sz="2100" b="1">
                <a:effectLst/>
              </a:rPr>
              <a:t>., </a:t>
            </a:r>
            <a:r>
              <a:rPr lang="en-US" sz="2100" b="1">
                <a:effectLst/>
              </a:rPr>
              <a:t>Bottomley D</a:t>
            </a:r>
            <a:r>
              <a:rPr lang="ru-RU" sz="2100" b="1">
                <a:effectLst/>
              </a:rPr>
              <a:t>., </a:t>
            </a:r>
            <a:r>
              <a:rPr lang="en-US" sz="2100" b="1">
                <a:effectLst/>
              </a:rPr>
              <a:t>Fischer M</a:t>
            </a:r>
            <a:r>
              <a:rPr lang="ru-RU" sz="2100" b="1">
                <a:effectLst/>
              </a:rPr>
              <a:t>.,</a:t>
            </a:r>
            <a:r>
              <a:rPr lang="en-US" sz="2100" b="1">
                <a:effectLst/>
              </a:rPr>
              <a:t> Fichot F</a:t>
            </a:r>
            <a:r>
              <a:rPr lang="ru-RU" sz="2100" b="1">
                <a:effectLst/>
              </a:rPr>
              <a:t>. </a:t>
            </a:r>
            <a:r>
              <a:rPr lang="en-US" sz="2100" b="1">
                <a:solidFill>
                  <a:srgbClr val="990033"/>
                </a:solidFill>
                <a:effectLst/>
              </a:rPr>
              <a:t>Corium Phase Equilibria from MASCA, METCOR and CORPHAD Results</a:t>
            </a:r>
            <a:r>
              <a:rPr lang="en-US" sz="2100" b="1">
                <a:effectLst/>
              </a:rPr>
              <a:t> // Nucl. Eng. and Design, 238, p. 2761-2771 (2008).</a:t>
            </a:r>
          </a:p>
          <a:p>
            <a:pPr marL="457200" indent="-457200">
              <a:lnSpc>
                <a:spcPct val="80000"/>
              </a:lnSpc>
              <a:spcAft>
                <a:spcPct val="5000"/>
              </a:spcAft>
              <a:buFontTx/>
              <a:buNone/>
            </a:pPr>
            <a:r>
              <a:rPr lang="en-US" sz="2100" b="1">
                <a:effectLst/>
              </a:rPr>
              <a:t>3.    Bechta S.V., Granovsky V</a:t>
            </a:r>
            <a:r>
              <a:rPr lang="ru-RU" sz="2100" b="1">
                <a:effectLst/>
              </a:rPr>
              <a:t>.</a:t>
            </a:r>
            <a:r>
              <a:rPr lang="en-US" sz="2100" b="1">
                <a:effectLst/>
              </a:rPr>
              <a:t>S</a:t>
            </a:r>
            <a:r>
              <a:rPr lang="ru-RU" sz="2100" b="1">
                <a:effectLst/>
              </a:rPr>
              <a:t>., </a:t>
            </a:r>
            <a:r>
              <a:rPr lang="en-US" sz="2100" b="1">
                <a:effectLst/>
              </a:rPr>
              <a:t>Khabensky V.B., Krushinov E</a:t>
            </a:r>
            <a:r>
              <a:rPr lang="ru-RU" sz="2100" b="1">
                <a:effectLst/>
              </a:rPr>
              <a:t>.</a:t>
            </a:r>
            <a:r>
              <a:rPr lang="en-US" sz="2100" b="1">
                <a:effectLst/>
              </a:rPr>
              <a:t>V</a:t>
            </a:r>
            <a:r>
              <a:rPr lang="ru-RU" sz="2100" b="1">
                <a:effectLst/>
              </a:rPr>
              <a:t>., </a:t>
            </a:r>
            <a:r>
              <a:rPr lang="en-US" sz="2100" b="1">
                <a:effectLst/>
              </a:rPr>
              <a:t>Vitol S.A., Strizhov V.F., D</a:t>
            </a:r>
            <a:r>
              <a:rPr lang="ru-RU" sz="2100" b="1">
                <a:effectLst/>
              </a:rPr>
              <a:t>.</a:t>
            </a:r>
            <a:r>
              <a:rPr lang="en-US" sz="2100" b="1">
                <a:effectLst/>
              </a:rPr>
              <a:t>B</a:t>
            </a:r>
            <a:r>
              <a:rPr lang="ru-RU" sz="2100" b="1">
                <a:effectLst/>
              </a:rPr>
              <a:t>.,</a:t>
            </a:r>
            <a:r>
              <a:rPr lang="en-US" sz="2100" b="1">
                <a:effectLst/>
              </a:rPr>
              <a:t> Bottomley D</a:t>
            </a:r>
            <a:r>
              <a:rPr lang="ru-RU" sz="2100" b="1">
                <a:effectLst/>
              </a:rPr>
              <a:t>., </a:t>
            </a:r>
            <a:r>
              <a:rPr lang="en-US" sz="2100" b="1">
                <a:effectLst/>
              </a:rPr>
              <a:t>Fischer M</a:t>
            </a:r>
            <a:r>
              <a:rPr lang="ru-RU" sz="2100" b="1">
                <a:effectLst/>
              </a:rPr>
              <a:t>., </a:t>
            </a:r>
            <a:r>
              <a:rPr lang="en-US" sz="2100" b="1">
                <a:effectLst/>
              </a:rPr>
              <a:t>Piluso P., Miassoedov A., Tromm W</a:t>
            </a:r>
            <a:r>
              <a:rPr lang="ru-RU" sz="2100" b="1">
                <a:effectLst/>
              </a:rPr>
              <a:t>., </a:t>
            </a:r>
            <a:r>
              <a:rPr lang="en-US" sz="2100" b="1">
                <a:effectLst/>
              </a:rPr>
              <a:t>Altstadt E</a:t>
            </a:r>
            <a:r>
              <a:rPr lang="ru-RU" sz="2100" b="1">
                <a:effectLst/>
              </a:rPr>
              <a:t>., </a:t>
            </a:r>
            <a:r>
              <a:rPr lang="en-US" sz="2100" b="1">
                <a:effectLst/>
              </a:rPr>
              <a:t>Willschutz H.G., Fichot F</a:t>
            </a:r>
            <a:r>
              <a:rPr lang="ru-RU" sz="2100" b="1">
                <a:effectLst/>
              </a:rPr>
              <a:t>., </a:t>
            </a:r>
            <a:r>
              <a:rPr lang="en-US" sz="2100" b="1">
                <a:effectLst/>
              </a:rPr>
              <a:t>Kymalainen O. </a:t>
            </a:r>
            <a:r>
              <a:rPr lang="en-US" sz="2100" b="1">
                <a:solidFill>
                  <a:srgbClr val="990033"/>
                </a:solidFill>
                <a:effectLst/>
              </a:rPr>
              <a:t>VVR Steel Corrosion during In-Vessel Retention of Corium Melt </a:t>
            </a:r>
            <a:r>
              <a:rPr lang="en-US" sz="2100" b="1">
                <a:effectLst/>
              </a:rPr>
              <a:t>// Proceeding of the 3</a:t>
            </a:r>
            <a:r>
              <a:rPr lang="en-US" sz="2100" b="1" baseline="30000">
                <a:effectLst/>
              </a:rPr>
              <a:t>rd</a:t>
            </a:r>
            <a:r>
              <a:rPr lang="en-US" sz="2100" b="1">
                <a:effectLst/>
              </a:rPr>
              <a:t> European Review Meeting on Severe Accident Research (ERMSAR 2008), Paper 2.7, Nesseber, Bulgaria, September 23-25 (2008).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4</a:t>
            </a:r>
            <a:r>
              <a:rPr lang="en-US" sz="1200" baseline="30000"/>
              <a:t>th </a:t>
            </a:r>
            <a:r>
              <a:rPr lang="en-US" sz="1200"/>
              <a:t>METCOR-P Project Meeting, 01.06.2010,  St Petersburg</a:t>
            </a:r>
            <a:r>
              <a:rPr lang="en-US"/>
              <a:t>    </a:t>
            </a:r>
            <a:r>
              <a:rPr lang="en-GB"/>
              <a:t> </a:t>
            </a:r>
            <a:fld id="{09203D60-51B5-4587-BF5F-5852B0461412}" type="slidenum">
              <a:rPr lang="en-GB"/>
              <a:pPr/>
              <a:t>13</a:t>
            </a:fld>
            <a:endParaRPr lang="en-GB"/>
          </a:p>
        </p:txBody>
      </p:sp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6213"/>
            <a:ext cx="7772400" cy="639762"/>
          </a:xfrm>
        </p:spPr>
        <p:txBody>
          <a:bodyPr/>
          <a:lstStyle/>
          <a:p>
            <a:r>
              <a:rPr lang="en-US">
                <a:latin typeface="Arial" pitchFamily="34" charset="0"/>
              </a:rPr>
              <a:t>Publications during</a:t>
            </a:r>
            <a:r>
              <a:rPr lang="ru-RU">
                <a:latin typeface="Arial" pitchFamily="34" charset="0"/>
              </a:rPr>
              <a:t> </a:t>
            </a:r>
            <a:r>
              <a:rPr lang="en-US">
                <a:latin typeface="Arial" pitchFamily="34" charset="0"/>
              </a:rPr>
              <a:t>METCOR-P (2)</a:t>
            </a:r>
            <a:endParaRPr lang="ru-RU">
              <a:latin typeface="Arial" pitchFamily="34" charset="0"/>
            </a:endParaRPr>
          </a:p>
        </p:txBody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6450" y="992188"/>
            <a:ext cx="7772400" cy="5421312"/>
          </a:xfrm>
        </p:spPr>
        <p:txBody>
          <a:bodyPr/>
          <a:lstStyle/>
          <a:p>
            <a:pPr marL="381000" indent="-381000">
              <a:lnSpc>
                <a:spcPct val="90000"/>
              </a:lnSpc>
              <a:buFontTx/>
              <a:buNone/>
            </a:pPr>
            <a:r>
              <a:rPr lang="en-US" sz="2000" b="1">
                <a:effectLst/>
              </a:rPr>
              <a:t>4.	</a:t>
            </a:r>
            <a:r>
              <a:rPr lang="en-US" sz="2200" b="1">
                <a:effectLst/>
              </a:rPr>
              <a:t>Bechta S.V., Granovsky V</a:t>
            </a:r>
            <a:r>
              <a:rPr lang="ru-RU" sz="2200" b="1">
                <a:effectLst/>
              </a:rPr>
              <a:t>.</a:t>
            </a:r>
            <a:r>
              <a:rPr lang="en-US" sz="2200" b="1">
                <a:effectLst/>
              </a:rPr>
              <a:t>S</a:t>
            </a:r>
            <a:r>
              <a:rPr lang="ru-RU" sz="2200" b="1">
                <a:effectLst/>
              </a:rPr>
              <a:t>., </a:t>
            </a:r>
            <a:r>
              <a:rPr lang="en-US" sz="2200" b="1">
                <a:effectLst/>
              </a:rPr>
              <a:t>Khabensky V.B., Krushinov E</a:t>
            </a:r>
            <a:r>
              <a:rPr lang="ru-RU" sz="2200" b="1">
                <a:effectLst/>
              </a:rPr>
              <a:t>.</a:t>
            </a:r>
            <a:r>
              <a:rPr lang="en-US" sz="2200" b="1">
                <a:effectLst/>
              </a:rPr>
              <a:t>V</a:t>
            </a:r>
            <a:r>
              <a:rPr lang="ru-RU" sz="2200" b="1">
                <a:effectLst/>
              </a:rPr>
              <a:t>., </a:t>
            </a:r>
            <a:r>
              <a:rPr lang="en-US" sz="2200" b="1">
                <a:effectLst/>
              </a:rPr>
              <a:t>Vitol S.A., Sulatsky A.A., Gusarov V</a:t>
            </a:r>
            <a:r>
              <a:rPr lang="ru-RU" sz="2200" b="1">
                <a:effectLst/>
              </a:rPr>
              <a:t>.</a:t>
            </a:r>
            <a:r>
              <a:rPr lang="en-US" sz="2200" b="1">
                <a:effectLst/>
              </a:rPr>
              <a:t>V</a:t>
            </a:r>
            <a:r>
              <a:rPr lang="ru-RU" sz="2200" b="1">
                <a:effectLst/>
              </a:rPr>
              <a:t>., </a:t>
            </a:r>
            <a:r>
              <a:rPr lang="en-US" sz="2200" b="1">
                <a:effectLst/>
              </a:rPr>
              <a:t>Almjashev V</a:t>
            </a:r>
            <a:r>
              <a:rPr lang="ru-RU" sz="2200" b="1">
                <a:effectLst/>
              </a:rPr>
              <a:t>.</a:t>
            </a:r>
            <a:r>
              <a:rPr lang="en-US" sz="2200" b="1">
                <a:effectLst/>
              </a:rPr>
              <a:t>I</a:t>
            </a:r>
            <a:r>
              <a:rPr lang="ru-RU" sz="2200" b="1">
                <a:effectLst/>
              </a:rPr>
              <a:t>.,</a:t>
            </a:r>
            <a:r>
              <a:rPr lang="en-US" sz="2200" b="1">
                <a:effectLst/>
              </a:rPr>
              <a:t> Lopukh D</a:t>
            </a:r>
            <a:r>
              <a:rPr lang="ru-RU" sz="2200" b="1">
                <a:effectLst/>
              </a:rPr>
              <a:t>.</a:t>
            </a:r>
            <a:r>
              <a:rPr lang="en-US" sz="2200" b="1">
                <a:effectLst/>
              </a:rPr>
              <a:t>B</a:t>
            </a:r>
            <a:r>
              <a:rPr lang="ru-RU" sz="2200" b="1">
                <a:effectLst/>
              </a:rPr>
              <a:t>.,</a:t>
            </a:r>
            <a:r>
              <a:rPr lang="en-US" sz="2200" b="1">
                <a:effectLst/>
              </a:rPr>
              <a:t> Bottomley D</a:t>
            </a:r>
            <a:r>
              <a:rPr lang="ru-RU" sz="2200" b="1">
                <a:effectLst/>
              </a:rPr>
              <a:t>., </a:t>
            </a:r>
            <a:r>
              <a:rPr lang="en-US" sz="2200" b="1">
                <a:effectLst/>
              </a:rPr>
              <a:t>Fischer M</a:t>
            </a:r>
            <a:r>
              <a:rPr lang="ru-RU" sz="2200" b="1">
                <a:effectLst/>
              </a:rPr>
              <a:t>., </a:t>
            </a:r>
            <a:r>
              <a:rPr lang="en-US" sz="2200" b="1">
                <a:effectLst/>
              </a:rPr>
              <a:t>Piluso P., Miassoedov A., Tromm W</a:t>
            </a:r>
            <a:r>
              <a:rPr lang="ru-RU" sz="2200" b="1">
                <a:effectLst/>
              </a:rPr>
              <a:t>., </a:t>
            </a:r>
            <a:r>
              <a:rPr lang="en-US" sz="2200" b="1">
                <a:effectLst/>
              </a:rPr>
              <a:t>Altstadt E</a:t>
            </a:r>
            <a:r>
              <a:rPr lang="ru-RU" sz="2200" b="1">
                <a:effectLst/>
              </a:rPr>
              <a:t>., </a:t>
            </a:r>
            <a:r>
              <a:rPr lang="en-US" sz="2200" b="1">
                <a:effectLst/>
              </a:rPr>
              <a:t>Fichot F</a:t>
            </a:r>
            <a:r>
              <a:rPr lang="ru-RU" sz="2200" b="1">
                <a:effectLst/>
              </a:rPr>
              <a:t>., </a:t>
            </a:r>
            <a:r>
              <a:rPr lang="en-US" sz="2200" b="1">
                <a:effectLst/>
              </a:rPr>
              <a:t>Kymalainen O. </a:t>
            </a:r>
            <a:r>
              <a:rPr lang="en-US" sz="2200" b="1">
                <a:solidFill>
                  <a:srgbClr val="990033"/>
                </a:solidFill>
                <a:effectLst/>
              </a:rPr>
              <a:t>VVER Vessel Steel Corrosion at Interaction with Molten Corium in Oxidizing Atmosphere</a:t>
            </a:r>
            <a:r>
              <a:rPr lang="en-US" sz="2200" b="1">
                <a:effectLst/>
              </a:rPr>
              <a:t> // </a:t>
            </a:r>
            <a:r>
              <a:rPr lang="en-US" sz="2200" b="1">
                <a:solidFill>
                  <a:srgbClr val="A50021"/>
                </a:solidFill>
                <a:effectLst/>
              </a:rPr>
              <a:t>Nucl. Eng. and Design</a:t>
            </a:r>
            <a:r>
              <a:rPr lang="en-US" sz="2200" b="1">
                <a:effectLst/>
              </a:rPr>
              <a:t>,</a:t>
            </a:r>
            <a:r>
              <a:rPr lang="en-US" sz="2200" i="1">
                <a:effectLst/>
              </a:rPr>
              <a:t> </a:t>
            </a:r>
            <a:r>
              <a:rPr lang="ru-RU" sz="2200" b="1">
                <a:effectLst/>
              </a:rPr>
              <a:t>239 (2009), </a:t>
            </a:r>
            <a:r>
              <a:rPr lang="en-US" sz="2200" b="1">
                <a:effectLst/>
              </a:rPr>
              <a:t>p. 1103-1112</a:t>
            </a:r>
            <a:r>
              <a:rPr lang="ru-RU" sz="2200" b="1">
                <a:solidFill>
                  <a:schemeClr val="accent2"/>
                </a:solidFill>
                <a:effectLst/>
              </a:rPr>
              <a:t> </a:t>
            </a:r>
          </a:p>
          <a:p>
            <a:pPr marL="381000" indent="-381000">
              <a:lnSpc>
                <a:spcPct val="90000"/>
              </a:lnSpc>
              <a:buFontTx/>
              <a:buNone/>
            </a:pPr>
            <a:r>
              <a:rPr lang="en-US" sz="2200" b="1">
                <a:effectLst/>
              </a:rPr>
              <a:t>5.	 Bechta S.V., Granovsky V</a:t>
            </a:r>
            <a:r>
              <a:rPr lang="ru-RU" sz="2200" b="1">
                <a:effectLst/>
              </a:rPr>
              <a:t>.</a:t>
            </a:r>
            <a:r>
              <a:rPr lang="en-US" sz="2200" b="1">
                <a:effectLst/>
              </a:rPr>
              <a:t>S</a:t>
            </a:r>
            <a:r>
              <a:rPr lang="ru-RU" sz="2200" b="1">
                <a:effectLst/>
              </a:rPr>
              <a:t>., </a:t>
            </a:r>
            <a:r>
              <a:rPr lang="en-US" sz="2200" b="1">
                <a:effectLst/>
              </a:rPr>
              <a:t>Khabensky V.B., Krushinov E</a:t>
            </a:r>
            <a:r>
              <a:rPr lang="ru-RU" sz="2200" b="1">
                <a:effectLst/>
              </a:rPr>
              <a:t>.</a:t>
            </a:r>
            <a:r>
              <a:rPr lang="en-US" sz="2200" b="1">
                <a:effectLst/>
              </a:rPr>
              <a:t>V</a:t>
            </a:r>
            <a:r>
              <a:rPr lang="ru-RU" sz="2200" b="1">
                <a:effectLst/>
              </a:rPr>
              <a:t>., </a:t>
            </a:r>
            <a:r>
              <a:rPr lang="en-US" sz="2200" b="1">
                <a:effectLst/>
              </a:rPr>
              <a:t>Vitol S.A., Sulatsky A.A., Gusarov V</a:t>
            </a:r>
            <a:r>
              <a:rPr lang="ru-RU" sz="2200" b="1">
                <a:effectLst/>
              </a:rPr>
              <a:t>.</a:t>
            </a:r>
            <a:r>
              <a:rPr lang="en-US" sz="2200" b="1">
                <a:effectLst/>
              </a:rPr>
              <a:t>V</a:t>
            </a:r>
            <a:r>
              <a:rPr lang="ru-RU" sz="2200" b="1">
                <a:effectLst/>
              </a:rPr>
              <a:t>., </a:t>
            </a:r>
            <a:r>
              <a:rPr lang="en-US" sz="2200" b="1">
                <a:effectLst/>
              </a:rPr>
              <a:t>Almjashev V</a:t>
            </a:r>
            <a:r>
              <a:rPr lang="ru-RU" sz="2200" b="1">
                <a:effectLst/>
              </a:rPr>
              <a:t>.</a:t>
            </a:r>
            <a:r>
              <a:rPr lang="en-US" sz="2200" b="1">
                <a:effectLst/>
              </a:rPr>
              <a:t>I</a:t>
            </a:r>
            <a:r>
              <a:rPr lang="ru-RU" sz="2200" b="1">
                <a:effectLst/>
              </a:rPr>
              <a:t>.,</a:t>
            </a:r>
            <a:r>
              <a:rPr lang="en-US" sz="2200" b="1">
                <a:effectLst/>
              </a:rPr>
              <a:t> Lopukh D</a:t>
            </a:r>
            <a:r>
              <a:rPr lang="ru-RU" sz="2200" b="1">
                <a:effectLst/>
              </a:rPr>
              <a:t>.</a:t>
            </a:r>
            <a:r>
              <a:rPr lang="en-US" sz="2200" b="1">
                <a:effectLst/>
              </a:rPr>
              <a:t>B</a:t>
            </a:r>
            <a:r>
              <a:rPr lang="ru-RU" sz="2200" b="1">
                <a:effectLst/>
              </a:rPr>
              <a:t>.,</a:t>
            </a:r>
            <a:r>
              <a:rPr lang="en-US" sz="2200" b="1">
                <a:effectLst/>
              </a:rPr>
              <a:t> Bottomley D</a:t>
            </a:r>
            <a:r>
              <a:rPr lang="ru-RU" sz="2200" b="1">
                <a:effectLst/>
              </a:rPr>
              <a:t>., </a:t>
            </a:r>
            <a:r>
              <a:rPr lang="en-US" sz="2200" b="1">
                <a:effectLst/>
              </a:rPr>
              <a:t>Fischer M</a:t>
            </a:r>
            <a:r>
              <a:rPr lang="ru-RU" sz="2200" b="1">
                <a:effectLst/>
              </a:rPr>
              <a:t>., </a:t>
            </a:r>
            <a:r>
              <a:rPr lang="en-US" sz="2200" b="1">
                <a:effectLst/>
              </a:rPr>
              <a:t>Piluso P., Miassoedov A., Tromm W</a:t>
            </a:r>
            <a:r>
              <a:rPr lang="ru-RU" sz="2200" b="1">
                <a:effectLst/>
              </a:rPr>
              <a:t>., </a:t>
            </a:r>
            <a:r>
              <a:rPr lang="en-US" sz="2200" b="1">
                <a:effectLst/>
              </a:rPr>
              <a:t>Altstadt E</a:t>
            </a:r>
            <a:r>
              <a:rPr lang="ru-RU" sz="2200" b="1">
                <a:effectLst/>
              </a:rPr>
              <a:t>., </a:t>
            </a:r>
            <a:r>
              <a:rPr lang="en-US" sz="2200" b="1">
                <a:effectLst/>
              </a:rPr>
              <a:t>Fichot F</a:t>
            </a:r>
            <a:r>
              <a:rPr lang="ru-RU" sz="2200" b="1">
                <a:effectLst/>
              </a:rPr>
              <a:t>., </a:t>
            </a:r>
            <a:r>
              <a:rPr lang="en-US" sz="2200" b="1">
                <a:effectLst/>
              </a:rPr>
              <a:t>Kymalainen O. </a:t>
            </a:r>
            <a:r>
              <a:rPr lang="en-US" sz="2200" b="1">
                <a:solidFill>
                  <a:srgbClr val="990033"/>
                </a:solidFill>
                <a:effectLst/>
              </a:rPr>
              <a:t>Interaction between Molten Corium UO</a:t>
            </a:r>
            <a:r>
              <a:rPr lang="en-US" sz="2200" b="1" baseline="-25000">
                <a:solidFill>
                  <a:srgbClr val="990033"/>
                </a:solidFill>
                <a:effectLst/>
              </a:rPr>
              <a:t>2+x</a:t>
            </a:r>
            <a:r>
              <a:rPr lang="en-US" sz="2200" b="1">
                <a:solidFill>
                  <a:srgbClr val="990033"/>
                </a:solidFill>
                <a:effectLst/>
              </a:rPr>
              <a:t>-ZrO</a:t>
            </a:r>
            <a:r>
              <a:rPr lang="en-US" sz="2200" b="1" baseline="-25000">
                <a:solidFill>
                  <a:srgbClr val="990033"/>
                </a:solidFill>
                <a:effectLst/>
              </a:rPr>
              <a:t>2</a:t>
            </a:r>
            <a:r>
              <a:rPr lang="en-US" sz="2200" b="1">
                <a:solidFill>
                  <a:srgbClr val="990033"/>
                </a:solidFill>
                <a:effectLst/>
              </a:rPr>
              <a:t>-FeO</a:t>
            </a:r>
            <a:r>
              <a:rPr lang="en-US" sz="2200" b="1" baseline="-25000">
                <a:solidFill>
                  <a:srgbClr val="990033"/>
                </a:solidFill>
                <a:effectLst/>
              </a:rPr>
              <a:t>y</a:t>
            </a:r>
            <a:r>
              <a:rPr lang="en-US" sz="2200" b="1">
                <a:solidFill>
                  <a:srgbClr val="990033"/>
                </a:solidFill>
                <a:effectLst/>
              </a:rPr>
              <a:t> and VVER Vessel Steel</a:t>
            </a:r>
            <a:r>
              <a:rPr lang="en-US" sz="2200" b="1">
                <a:effectLst/>
              </a:rPr>
              <a:t> // J. Nucl. Technology , vol. 170, APR 2010, p. 210-218.</a:t>
            </a:r>
            <a:endParaRPr lang="ru-RU" sz="2200" b="1">
              <a:effectLst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4</a:t>
            </a:r>
            <a:r>
              <a:rPr lang="en-US" sz="1200" baseline="30000"/>
              <a:t>th </a:t>
            </a:r>
            <a:r>
              <a:rPr lang="en-US" sz="1200"/>
              <a:t>METCOR-P Project Meeting, 01.06.2010,  St Petersburg</a:t>
            </a:r>
            <a:r>
              <a:rPr lang="en-US"/>
              <a:t>    </a:t>
            </a:r>
            <a:r>
              <a:rPr lang="en-GB"/>
              <a:t> </a:t>
            </a:r>
            <a:fld id="{FB29C158-0CDC-4BFF-8274-F23A82DCA95F}" type="slidenum">
              <a:rPr lang="en-GB"/>
              <a:pPr/>
              <a:t>14</a:t>
            </a:fld>
            <a:endParaRPr lang="en-GB"/>
          </a:p>
        </p:txBody>
      </p:sp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pitchFamily="34" charset="0"/>
              </a:rPr>
              <a:t>Publications during</a:t>
            </a:r>
            <a:r>
              <a:rPr lang="ru-RU">
                <a:latin typeface="Arial" pitchFamily="34" charset="0"/>
              </a:rPr>
              <a:t> </a:t>
            </a:r>
            <a:r>
              <a:rPr lang="en-US">
                <a:latin typeface="Arial" pitchFamily="34" charset="0"/>
              </a:rPr>
              <a:t>METCOR-P (</a:t>
            </a:r>
            <a:r>
              <a:rPr lang="ru-RU">
                <a:latin typeface="Arial" pitchFamily="34" charset="0"/>
              </a:rPr>
              <a:t>3</a:t>
            </a:r>
            <a:r>
              <a:rPr lang="en-US">
                <a:latin typeface="Arial" pitchFamily="34" charset="0"/>
              </a:rPr>
              <a:t>)</a:t>
            </a:r>
            <a:endParaRPr lang="ru-RU">
              <a:latin typeface="Arial" pitchFamily="34" charset="0"/>
            </a:endParaRPr>
          </a:p>
        </p:txBody>
      </p:sp>
      <p:sp>
        <p:nvSpPr>
          <p:cNvPr id="68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397000"/>
            <a:ext cx="8007350" cy="5016500"/>
          </a:xfrm>
        </p:spPr>
        <p:txBody>
          <a:bodyPr/>
          <a:lstStyle/>
          <a:p>
            <a:pPr marL="381000" indent="-381000">
              <a:buFontTx/>
              <a:buNone/>
            </a:pPr>
            <a:r>
              <a:rPr lang="en-US" sz="2000" b="1">
                <a:effectLst/>
              </a:rPr>
              <a:t>6.	Granovsky V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S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Khabensky V.B., Bechta S.V., Vitol S.A., Krushinov E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V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Kotova S.Yu., Sulatsky A.A., Gusarov V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V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Almjashev V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I</a:t>
            </a:r>
            <a:r>
              <a:rPr lang="ru-RU" sz="2000" b="1">
                <a:effectLst/>
              </a:rPr>
              <a:t>.,</a:t>
            </a:r>
            <a:r>
              <a:rPr lang="en-US" sz="2000" b="1">
                <a:effectLst/>
              </a:rPr>
              <a:t> Barrachin M., Bottomley D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Fischer M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Piluso P., Miassoedov A., Tromm W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Fichot F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Kymalainen O. </a:t>
            </a:r>
            <a:r>
              <a:rPr lang="en-US" sz="2000" b="1">
                <a:solidFill>
                  <a:srgbClr val="A50021"/>
                </a:solidFill>
                <a:effectLst/>
              </a:rPr>
              <a:t>Influence of thermal gradient </a:t>
            </a:r>
            <a:r>
              <a:rPr lang="ru-RU" sz="2000" b="1">
                <a:solidFill>
                  <a:srgbClr val="A50021"/>
                </a:solidFill>
                <a:effectLst/>
              </a:rPr>
              <a:t> </a:t>
            </a:r>
            <a:r>
              <a:rPr lang="en-US" sz="2000" b="1">
                <a:solidFill>
                  <a:srgbClr val="A50021"/>
                </a:solidFill>
                <a:effectLst/>
              </a:rPr>
              <a:t>conditions on the physicochemical interaction between suboxidized corium melt and steel </a:t>
            </a:r>
            <a:r>
              <a:rPr lang="ru-RU" sz="2000" b="1">
                <a:solidFill>
                  <a:srgbClr val="A50021"/>
                </a:solidFill>
                <a:effectLst/>
              </a:rPr>
              <a:t> </a:t>
            </a:r>
            <a:r>
              <a:rPr lang="en-US" sz="2000" b="1">
                <a:solidFill>
                  <a:srgbClr val="A50021"/>
                </a:solidFill>
                <a:effectLst/>
              </a:rPr>
              <a:t>during in-vessel retention </a:t>
            </a:r>
            <a:r>
              <a:rPr lang="ru-RU" sz="2000" b="1">
                <a:effectLst/>
              </a:rPr>
              <a:t>// </a:t>
            </a:r>
            <a:r>
              <a:rPr lang="en-US" sz="2000" b="1">
                <a:effectLst/>
              </a:rPr>
              <a:t>First version in Russian</a:t>
            </a:r>
            <a:r>
              <a:rPr lang="ru-RU" sz="2000" b="1">
                <a:effectLst/>
              </a:rPr>
              <a:t>. </a:t>
            </a:r>
            <a:endParaRPr lang="en-US" sz="2000" b="1">
              <a:effectLst/>
            </a:endParaRPr>
          </a:p>
          <a:p>
            <a:pPr marL="381000" indent="-381000">
              <a:buFontTx/>
              <a:buAutoNum type="arabicPeriod" startAt="7"/>
            </a:pPr>
            <a:r>
              <a:rPr lang="en-US" sz="2000" b="1">
                <a:effectLst/>
              </a:rPr>
              <a:t>Sulatsky A.A., Bechta S.V., Granovsky V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S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, Khabensky V.B., S.A., Krushinov E</a:t>
            </a:r>
            <a:r>
              <a:rPr lang="ru-RU" sz="2000" b="1">
                <a:effectLst/>
              </a:rPr>
              <a:t>.</a:t>
            </a:r>
            <a:r>
              <a:rPr lang="en-US" sz="2000" b="1">
                <a:effectLst/>
              </a:rPr>
              <a:t>V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Vitol S.A.,</a:t>
            </a:r>
            <a:r>
              <a:rPr lang="ru-RU" sz="2000" b="1">
                <a:effectLst/>
              </a:rPr>
              <a:t> </a:t>
            </a:r>
            <a:r>
              <a:rPr lang="en-US" sz="2000" b="1">
                <a:effectLst/>
              </a:rPr>
              <a:t>Kotova S.Yu., </a:t>
            </a:r>
            <a:r>
              <a:rPr lang="en-US" sz="2100" b="1">
                <a:effectLst/>
              </a:rPr>
              <a:t>Strizhov V.F., </a:t>
            </a:r>
            <a:r>
              <a:rPr lang="en-US" sz="2000" b="1">
                <a:effectLst/>
              </a:rPr>
              <a:t>Fischer M</a:t>
            </a:r>
            <a:r>
              <a:rPr lang="ru-RU" sz="2000" b="1">
                <a:effectLst/>
              </a:rPr>
              <a:t>.,</a:t>
            </a:r>
            <a:r>
              <a:rPr lang="en-US" sz="2000" b="1">
                <a:effectLst/>
              </a:rPr>
              <a:t> Hellmann S., Tromm W</a:t>
            </a:r>
            <a:r>
              <a:rPr lang="ru-RU" sz="2000" b="1">
                <a:effectLst/>
              </a:rPr>
              <a:t>.,</a:t>
            </a:r>
            <a:r>
              <a:rPr lang="en-US" sz="2000" b="1">
                <a:effectLst/>
              </a:rPr>
              <a:t> Miassoedov A.,</a:t>
            </a:r>
            <a:r>
              <a:rPr lang="ru-RU" sz="2000" b="1">
                <a:effectLst/>
              </a:rPr>
              <a:t> </a:t>
            </a:r>
            <a:r>
              <a:rPr lang="en-US" sz="2000" b="1">
                <a:effectLst/>
              </a:rPr>
              <a:t>Bottomley D</a:t>
            </a:r>
            <a:r>
              <a:rPr lang="ru-RU" sz="2000" b="1">
                <a:effectLst/>
              </a:rPr>
              <a:t>., </a:t>
            </a:r>
            <a:r>
              <a:rPr lang="en-US" sz="2000" b="1">
                <a:effectLst/>
              </a:rPr>
              <a:t>Piluso P., Kymalainen O., Barrachin M. </a:t>
            </a:r>
            <a:r>
              <a:rPr lang="en-US" sz="2000" b="1">
                <a:solidFill>
                  <a:srgbClr val="A50021"/>
                </a:solidFill>
                <a:effectLst/>
              </a:rPr>
              <a:t>Molten</a:t>
            </a:r>
            <a:r>
              <a:rPr lang="en-US" sz="2000" b="1">
                <a:effectLst/>
              </a:rPr>
              <a:t> </a:t>
            </a:r>
            <a:r>
              <a:rPr lang="en-US" sz="2000" b="1">
                <a:solidFill>
                  <a:srgbClr val="A50021"/>
                </a:solidFill>
                <a:effectLst/>
              </a:rPr>
              <a:t>corium</a:t>
            </a:r>
            <a:r>
              <a:rPr lang="en-US" sz="2000" b="1">
                <a:effectLst/>
              </a:rPr>
              <a:t> </a:t>
            </a:r>
            <a:r>
              <a:rPr lang="en-US" sz="2000" b="1">
                <a:solidFill>
                  <a:srgbClr val="A50021"/>
                </a:solidFill>
                <a:effectLst/>
              </a:rPr>
              <a:t>oxidation</a:t>
            </a:r>
            <a:r>
              <a:rPr lang="en-US" sz="2000" b="1">
                <a:effectLst/>
              </a:rPr>
              <a:t> </a:t>
            </a:r>
            <a:r>
              <a:rPr lang="en-US" sz="2000" b="1">
                <a:solidFill>
                  <a:srgbClr val="A50021"/>
                </a:solidFill>
                <a:effectLst/>
              </a:rPr>
              <a:t>kinetics at a severe accident with VVER</a:t>
            </a:r>
            <a:r>
              <a:rPr lang="ru-RU" sz="2000" b="1">
                <a:solidFill>
                  <a:srgbClr val="A50021"/>
                </a:solidFill>
                <a:effectLst/>
              </a:rPr>
              <a:t>, </a:t>
            </a:r>
            <a:r>
              <a:rPr lang="en-US" sz="2000" b="1">
                <a:solidFill>
                  <a:srgbClr val="A50021"/>
                </a:solidFill>
                <a:effectLst/>
              </a:rPr>
              <a:t>PWR, BWR</a:t>
            </a:r>
            <a:r>
              <a:rPr lang="en-US" sz="2000" b="1">
                <a:effectLst/>
              </a:rPr>
              <a:t> // First version in Russian</a:t>
            </a:r>
            <a:r>
              <a:rPr lang="ru-RU" sz="2000" b="1">
                <a:effectLst/>
              </a:rPr>
              <a:t>. </a:t>
            </a:r>
          </a:p>
        </p:txBody>
      </p:sp>
    </p:spTree>
  </p:cSld>
  <p:clrMapOvr>
    <a:masterClrMapping/>
  </p:clrMapOvr>
  <p:transition advClick="0">
    <p:zoom dir="in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4</a:t>
            </a:r>
            <a:r>
              <a:rPr lang="en-US" sz="1200" baseline="30000"/>
              <a:t>th </a:t>
            </a:r>
            <a:r>
              <a:rPr lang="en-US" sz="1200"/>
              <a:t>METCOR-P Project Meeting, 01.06.2010,  St Petersburg</a:t>
            </a:r>
            <a:r>
              <a:rPr lang="en-US"/>
              <a:t>    </a:t>
            </a:r>
            <a:r>
              <a:rPr lang="en-GB"/>
              <a:t> </a:t>
            </a:r>
            <a:fld id="{69779F09-F5D1-469F-924D-2705962C1D0C}" type="slidenum">
              <a:rPr lang="en-GB"/>
              <a:pPr/>
              <a:t>15</a:t>
            </a:fld>
            <a:endParaRPr lang="en-GB"/>
          </a:p>
        </p:txBody>
      </p:sp>
      <p:sp>
        <p:nvSpPr>
          <p:cNvPr id="68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7338"/>
            <a:ext cx="7772400" cy="639762"/>
          </a:xfrm>
        </p:spPr>
        <p:txBody>
          <a:bodyPr/>
          <a:lstStyle/>
          <a:p>
            <a:r>
              <a:rPr lang="en-US">
                <a:latin typeface="Arial" pitchFamily="34" charset="0"/>
              </a:rPr>
              <a:t>Current situation with METCOR-P</a:t>
            </a:r>
            <a:endParaRPr lang="ru-RU">
              <a:latin typeface="Arial" pitchFamily="34" charset="0"/>
            </a:endParaRPr>
          </a:p>
        </p:txBody>
      </p:sp>
      <p:sp>
        <p:nvSpPr>
          <p:cNvPr id="68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6450" y="1204913"/>
            <a:ext cx="7772400" cy="4987925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 sz="2000" b="1">
                <a:effectLst/>
              </a:rPr>
              <a:t>The original date of METCOR-P completion was </a:t>
            </a:r>
            <a:r>
              <a:rPr lang="ru-RU" sz="2000" b="1">
                <a:effectLst/>
              </a:rPr>
              <a:t>01 </a:t>
            </a:r>
            <a:r>
              <a:rPr lang="en-US" sz="2000" b="1">
                <a:effectLst/>
              </a:rPr>
              <a:t>April</a:t>
            </a:r>
            <a:r>
              <a:rPr lang="ru-RU" sz="2000" b="1">
                <a:effectLst/>
              </a:rPr>
              <a:t> 2010. </a:t>
            </a:r>
            <a:r>
              <a:rPr lang="en-US" sz="2000" b="1">
                <a:effectLst/>
              </a:rPr>
              <a:t>The project time has been extended until</a:t>
            </a:r>
            <a:r>
              <a:rPr lang="ru-RU" sz="2000" b="1">
                <a:effectLst/>
              </a:rPr>
              <a:t> 30 </a:t>
            </a:r>
            <a:r>
              <a:rPr lang="en-US" sz="2000" b="1">
                <a:effectLst/>
              </a:rPr>
              <a:t>September</a:t>
            </a:r>
            <a:r>
              <a:rPr lang="ru-RU" sz="2000" b="1">
                <a:effectLst/>
              </a:rPr>
              <a:t> 2010</a:t>
            </a:r>
            <a:r>
              <a:rPr lang="en-US" sz="2000" b="1">
                <a:effectLst/>
              </a:rPr>
              <a:t>.</a:t>
            </a:r>
            <a:endParaRPr lang="ru-RU" sz="2000" b="1">
              <a:solidFill>
                <a:srgbClr val="FF0000"/>
              </a:solidFill>
              <a:effectLst/>
            </a:endParaRPr>
          </a:p>
          <a:p>
            <a:pPr marL="457200" indent="-457200">
              <a:buFontTx/>
              <a:buAutoNum type="arabicPeriod"/>
            </a:pPr>
            <a:r>
              <a:rPr lang="en-US" sz="2000" b="1">
                <a:effectLst/>
              </a:rPr>
              <a:t>During the year after the 3</a:t>
            </a:r>
            <a:r>
              <a:rPr lang="en-US" sz="2000" b="1" baseline="30000">
                <a:effectLst/>
              </a:rPr>
              <a:t>rd</a:t>
            </a:r>
            <a:r>
              <a:rPr lang="en-US" sz="2000" b="1">
                <a:effectLst/>
              </a:rPr>
              <a:t> meeting</a:t>
            </a:r>
            <a:r>
              <a:rPr lang="ru-RU" sz="2000" b="1">
                <a:effectLst/>
              </a:rPr>
              <a:t> (27 </a:t>
            </a:r>
            <a:r>
              <a:rPr lang="en-US" sz="2000" b="1">
                <a:effectLst/>
              </a:rPr>
              <a:t>May</a:t>
            </a:r>
            <a:r>
              <a:rPr lang="ru-RU" sz="2000" b="1">
                <a:effectLst/>
              </a:rPr>
              <a:t>, 2009, </a:t>
            </a:r>
            <a:r>
              <a:rPr lang="en-US" sz="2000" b="1">
                <a:effectLst/>
              </a:rPr>
              <a:t>St. Petersburg</a:t>
            </a:r>
            <a:r>
              <a:rPr lang="ru-RU" sz="2000" b="1">
                <a:effectLst/>
              </a:rPr>
              <a:t>) </a:t>
            </a:r>
            <a:r>
              <a:rPr lang="en-US" sz="2000" b="1">
                <a:effectLst/>
              </a:rPr>
              <a:t>2</a:t>
            </a:r>
            <a:r>
              <a:rPr lang="ru-RU" sz="2000" b="1">
                <a:effectLst/>
              </a:rPr>
              <a:t> </a:t>
            </a:r>
            <a:r>
              <a:rPr lang="en-US" sz="2000" b="1">
                <a:effectLst/>
              </a:rPr>
              <a:t>experiments have been made</a:t>
            </a:r>
            <a:r>
              <a:rPr lang="ru-RU" sz="2000" b="1">
                <a:effectLst/>
              </a:rPr>
              <a:t> (МСР-4, МСР-5)</a:t>
            </a:r>
            <a:r>
              <a:rPr lang="en-US" sz="2000" b="1">
                <a:effectLst/>
              </a:rPr>
              <a:t>. MCP-6 test is at a preparation stage.</a:t>
            </a:r>
            <a:endParaRPr lang="ru-RU" sz="2000" b="1">
              <a:effectLst/>
            </a:endParaRPr>
          </a:p>
          <a:p>
            <a:pPr marL="457200" indent="-457200">
              <a:buFontTx/>
              <a:buAutoNum type="arabicPeriod"/>
            </a:pPr>
            <a:r>
              <a:rPr lang="en-US" sz="2000" b="1">
                <a:effectLst/>
              </a:rPr>
              <a:t>The 2 remaining experiments will be made before the new Project completion date</a:t>
            </a:r>
            <a:r>
              <a:rPr lang="ru-RU" sz="2000" b="1">
                <a:effectLst/>
              </a:rPr>
              <a:t> (30 </a:t>
            </a:r>
            <a:r>
              <a:rPr lang="en-US" sz="2000" b="1">
                <a:effectLst/>
              </a:rPr>
              <a:t>September</a:t>
            </a:r>
            <a:r>
              <a:rPr lang="ru-RU" sz="2000" b="1">
                <a:effectLst/>
              </a:rPr>
              <a:t> 2010)</a:t>
            </a:r>
            <a:r>
              <a:rPr lang="en-US" sz="2000" b="1">
                <a:effectLst/>
              </a:rPr>
              <a:t>.</a:t>
            </a:r>
            <a:endParaRPr lang="ru-RU" sz="2000" b="1">
              <a:effectLst/>
            </a:endParaRPr>
          </a:p>
          <a:p>
            <a:pPr marL="457200" indent="-457200">
              <a:buFontTx/>
              <a:buAutoNum type="arabicPeriod"/>
            </a:pPr>
            <a:r>
              <a:rPr lang="en-US" sz="2000" b="1">
                <a:effectLst/>
              </a:rPr>
              <a:t>The analysis of experimental data</a:t>
            </a:r>
            <a:r>
              <a:rPr lang="ru-RU" sz="2000" b="1">
                <a:effectLst/>
              </a:rPr>
              <a:t>, </a:t>
            </a:r>
            <a:r>
              <a:rPr lang="en-US" sz="2000" b="1">
                <a:effectLst/>
              </a:rPr>
              <a:t>delivery of technical reports and final report with be made within 6 months after the official Project completion date.</a:t>
            </a:r>
            <a:endParaRPr lang="ru-RU" sz="2000" b="1">
              <a:effectLst/>
            </a:endParaRPr>
          </a:p>
          <a:p>
            <a:pPr marL="457200" indent="-457200">
              <a:buFontTx/>
              <a:buAutoNum type="arabicPeriod"/>
            </a:pPr>
            <a:r>
              <a:rPr lang="en-US" sz="2000" b="1">
                <a:effectLst/>
              </a:rPr>
              <a:t>As the time before Project completion is running short, it is highly desirable to </a:t>
            </a:r>
            <a:r>
              <a:rPr lang="ru-RU" sz="2000" b="1">
                <a:effectLst/>
              </a:rPr>
              <a:t> </a:t>
            </a:r>
            <a:r>
              <a:rPr lang="en-US" sz="2000" b="1">
                <a:effectLst/>
              </a:rPr>
              <a:t>agree about the procedure of </a:t>
            </a:r>
            <a:r>
              <a:rPr lang="ru-RU" sz="2000" b="1">
                <a:effectLst/>
              </a:rPr>
              <a:t>МСР-7 </a:t>
            </a:r>
            <a:r>
              <a:rPr lang="en-US" sz="2000" b="1">
                <a:effectLst/>
              </a:rPr>
              <a:t>and</a:t>
            </a:r>
            <a:r>
              <a:rPr lang="ru-RU" sz="2000" b="1">
                <a:effectLst/>
              </a:rPr>
              <a:t> МСР-8</a:t>
            </a:r>
            <a:r>
              <a:rPr lang="en-US" sz="2000" b="1">
                <a:effectLst/>
              </a:rPr>
              <a:t>, the two remaining tests, as soon as possible.</a:t>
            </a:r>
            <a:endParaRPr lang="ru-RU" sz="2000" b="1">
              <a:effectLst/>
            </a:endParaRPr>
          </a:p>
        </p:txBody>
      </p:sp>
    </p:spTree>
  </p:cSld>
  <p:clrMapOvr>
    <a:masterClrMapping/>
  </p:clrMapOvr>
  <p:transition advClick="0">
    <p:zoom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4</a:t>
            </a:r>
            <a:r>
              <a:rPr lang="en-US" sz="1200" baseline="30000"/>
              <a:t>th </a:t>
            </a:r>
            <a:r>
              <a:rPr lang="en-US" sz="1200"/>
              <a:t>METCOR-P Project Meeting, 01.06.2010,  St Petersburg</a:t>
            </a:r>
            <a:r>
              <a:rPr lang="en-US"/>
              <a:t>    </a:t>
            </a:r>
            <a:r>
              <a:rPr lang="en-GB"/>
              <a:t> </a:t>
            </a:r>
            <a:fld id="{E73BC0D5-AA49-4936-A941-A6CF965787B1}" type="slidenum">
              <a:rPr lang="en-GB"/>
              <a:pPr/>
              <a:t>2</a:t>
            </a:fld>
            <a:endParaRPr lang="en-GB"/>
          </a:p>
        </p:txBody>
      </p:sp>
      <p:sp>
        <p:nvSpPr>
          <p:cNvPr id="65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GB">
                <a:cs typeface="Times New Roman" pitchFamily="18" charset="0"/>
              </a:rPr>
              <a:t>METCOR-P project general information </a:t>
            </a:r>
          </a:p>
        </p:txBody>
      </p:sp>
      <p:sp>
        <p:nvSpPr>
          <p:cNvPr id="653317" name="Rectangle 5"/>
          <p:cNvSpPr>
            <a:spLocks noChangeArrowheads="1"/>
          </p:cNvSpPr>
          <p:nvPr/>
        </p:nvSpPr>
        <p:spPr bwMode="auto">
          <a:xfrm>
            <a:off x="2370138" y="1406525"/>
            <a:ext cx="5908675" cy="28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4" tIns="45712" rIns="91424" bIns="45712"/>
          <a:lstStyle/>
          <a:p>
            <a:pPr marL="342900" indent="-342900" eaLnBrk="1" hangingPunct="1">
              <a:spcBef>
                <a:spcPct val="20000"/>
              </a:spcBef>
              <a:buSzPct val="85000"/>
            </a:pPr>
            <a:r>
              <a:rPr lang="en-GB" sz="2000">
                <a:solidFill>
                  <a:srgbClr val="000066"/>
                </a:solidFill>
                <a:cs typeface="Times New Roman" pitchFamily="18" charset="0"/>
              </a:rPr>
              <a:t>Project participants and coordination</a:t>
            </a:r>
          </a:p>
        </p:txBody>
      </p:sp>
      <p:sp>
        <p:nvSpPr>
          <p:cNvPr id="653318" name="Rectangle 6"/>
          <p:cNvSpPr>
            <a:spLocks noChangeArrowheads="1"/>
          </p:cNvSpPr>
          <p:nvPr/>
        </p:nvSpPr>
        <p:spPr bwMode="auto">
          <a:xfrm>
            <a:off x="1301750" y="3325813"/>
            <a:ext cx="1096963" cy="51593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r>
              <a:rPr lang="en-GB" sz="1200"/>
              <a:t>ISTC, </a:t>
            </a:r>
            <a:r>
              <a:rPr lang="en-GB" sz="1200" b="0"/>
              <a:t>Moscow</a:t>
            </a:r>
          </a:p>
        </p:txBody>
      </p:sp>
      <p:sp>
        <p:nvSpPr>
          <p:cNvPr id="653319" name="Rectangle 7"/>
          <p:cNvSpPr>
            <a:spLocks noChangeArrowheads="1"/>
          </p:cNvSpPr>
          <p:nvPr/>
        </p:nvSpPr>
        <p:spPr bwMode="auto">
          <a:xfrm>
            <a:off x="1446213" y="2293938"/>
            <a:ext cx="974725" cy="5175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r>
              <a:rPr lang="en-GB" sz="1200"/>
              <a:t>FZK, </a:t>
            </a:r>
            <a:r>
              <a:rPr lang="en-GB" sz="1200" b="0"/>
              <a:t>Germany</a:t>
            </a:r>
          </a:p>
        </p:txBody>
      </p:sp>
      <p:sp>
        <p:nvSpPr>
          <p:cNvPr id="653320" name="Rectangle 8"/>
          <p:cNvSpPr>
            <a:spLocks noChangeArrowheads="1"/>
          </p:cNvSpPr>
          <p:nvPr/>
        </p:nvSpPr>
        <p:spPr bwMode="auto">
          <a:xfrm>
            <a:off x="3440113" y="2303463"/>
            <a:ext cx="881062" cy="5175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r>
              <a:rPr lang="en-GB" sz="1200"/>
              <a:t>JRC ITU, </a:t>
            </a:r>
          </a:p>
          <a:p>
            <a:r>
              <a:rPr lang="en-GB" sz="1200" b="0"/>
              <a:t>EU</a:t>
            </a:r>
          </a:p>
        </p:txBody>
      </p:sp>
      <p:sp>
        <p:nvSpPr>
          <p:cNvPr id="653321" name="Rectangle 9"/>
          <p:cNvSpPr>
            <a:spLocks noChangeArrowheads="1"/>
          </p:cNvSpPr>
          <p:nvPr/>
        </p:nvSpPr>
        <p:spPr bwMode="auto">
          <a:xfrm>
            <a:off x="4387850" y="2317750"/>
            <a:ext cx="931863" cy="5175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r>
              <a:rPr lang="en-GB" sz="1200"/>
              <a:t>CEA,</a:t>
            </a:r>
          </a:p>
          <a:p>
            <a:r>
              <a:rPr lang="en-GB" sz="1200" b="0"/>
              <a:t>France</a:t>
            </a:r>
          </a:p>
        </p:txBody>
      </p:sp>
      <p:sp>
        <p:nvSpPr>
          <p:cNvPr id="653322" name="Rectangle 10"/>
          <p:cNvSpPr>
            <a:spLocks noChangeArrowheads="1"/>
          </p:cNvSpPr>
          <p:nvPr/>
        </p:nvSpPr>
        <p:spPr bwMode="auto">
          <a:xfrm>
            <a:off x="1414463" y="1920875"/>
            <a:ext cx="5586412" cy="3873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pPr algn="ctr"/>
            <a:r>
              <a:rPr lang="en-GB" sz="1200"/>
              <a:t>Collaborators</a:t>
            </a:r>
          </a:p>
        </p:txBody>
      </p:sp>
      <p:sp>
        <p:nvSpPr>
          <p:cNvPr id="653323" name="Rectangle 11"/>
          <p:cNvSpPr>
            <a:spLocks noChangeArrowheads="1"/>
          </p:cNvSpPr>
          <p:nvPr/>
        </p:nvSpPr>
        <p:spPr bwMode="auto">
          <a:xfrm>
            <a:off x="3494088" y="3343275"/>
            <a:ext cx="1811337" cy="4032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r>
              <a:rPr lang="en-GB" sz="1200"/>
              <a:t>Steering committee</a:t>
            </a:r>
          </a:p>
        </p:txBody>
      </p:sp>
      <p:sp>
        <p:nvSpPr>
          <p:cNvPr id="653324" name="Rectangle 12"/>
          <p:cNvSpPr>
            <a:spLocks noChangeArrowheads="1"/>
          </p:cNvSpPr>
          <p:nvPr/>
        </p:nvSpPr>
        <p:spPr bwMode="auto">
          <a:xfrm>
            <a:off x="1911350" y="4248150"/>
            <a:ext cx="5237163" cy="3873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r>
              <a:rPr lang="en-GB" sz="1200"/>
              <a:t>Operation Agent: A.P. Alexandrov RIT, </a:t>
            </a:r>
            <a:r>
              <a:rPr lang="en-GB" sz="1200" b="0"/>
              <a:t>Russia</a:t>
            </a:r>
          </a:p>
          <a:p>
            <a:pPr algn="ctr"/>
            <a:endParaRPr lang="en-GB" sz="1200" b="0"/>
          </a:p>
        </p:txBody>
      </p:sp>
      <p:sp>
        <p:nvSpPr>
          <p:cNvPr id="653325" name="Rectangle 13"/>
          <p:cNvSpPr>
            <a:spLocks noChangeArrowheads="1"/>
          </p:cNvSpPr>
          <p:nvPr/>
        </p:nvSpPr>
        <p:spPr bwMode="auto">
          <a:xfrm>
            <a:off x="1301750" y="3067050"/>
            <a:ext cx="1096963" cy="2587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r>
              <a:rPr lang="en-GB" sz="1200" b="0"/>
              <a:t>Coordinator </a:t>
            </a:r>
          </a:p>
        </p:txBody>
      </p:sp>
      <p:sp>
        <p:nvSpPr>
          <p:cNvPr id="653326" name="Line 14"/>
          <p:cNvSpPr>
            <a:spLocks noChangeShapeType="1"/>
          </p:cNvSpPr>
          <p:nvPr/>
        </p:nvSpPr>
        <p:spPr bwMode="auto">
          <a:xfrm>
            <a:off x="1789113" y="3841750"/>
            <a:ext cx="122237" cy="406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653327" name="Line 15"/>
          <p:cNvSpPr>
            <a:spLocks noChangeShapeType="1"/>
          </p:cNvSpPr>
          <p:nvPr/>
        </p:nvSpPr>
        <p:spPr bwMode="auto">
          <a:xfrm flipH="1">
            <a:off x="4346575" y="2825750"/>
            <a:ext cx="487363" cy="517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653328" name="Line 16"/>
          <p:cNvSpPr>
            <a:spLocks noChangeShapeType="1"/>
          </p:cNvSpPr>
          <p:nvPr/>
        </p:nvSpPr>
        <p:spPr bwMode="auto">
          <a:xfrm>
            <a:off x="3981450" y="2808288"/>
            <a:ext cx="242888" cy="534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653329" name="Line 17"/>
          <p:cNvSpPr>
            <a:spLocks noChangeShapeType="1"/>
          </p:cNvSpPr>
          <p:nvPr/>
        </p:nvSpPr>
        <p:spPr bwMode="auto">
          <a:xfrm flipH="1">
            <a:off x="4711700" y="2808288"/>
            <a:ext cx="1096963" cy="534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653330" name="Line 18"/>
          <p:cNvSpPr>
            <a:spLocks noChangeShapeType="1"/>
          </p:cNvSpPr>
          <p:nvPr/>
        </p:nvSpPr>
        <p:spPr bwMode="auto">
          <a:xfrm>
            <a:off x="2303463" y="2825750"/>
            <a:ext cx="1433512" cy="517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653331" name="Line 19"/>
          <p:cNvSpPr>
            <a:spLocks noChangeShapeType="1"/>
          </p:cNvSpPr>
          <p:nvPr/>
        </p:nvSpPr>
        <p:spPr bwMode="auto">
          <a:xfrm>
            <a:off x="4224338" y="3730625"/>
            <a:ext cx="0" cy="517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653332" name="Line 20"/>
          <p:cNvSpPr>
            <a:spLocks noChangeShapeType="1"/>
          </p:cNvSpPr>
          <p:nvPr/>
        </p:nvSpPr>
        <p:spPr bwMode="auto">
          <a:xfrm flipH="1">
            <a:off x="1301750" y="2220913"/>
            <a:ext cx="138113" cy="8461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653333" name="Rectangle 21"/>
          <p:cNvSpPr>
            <a:spLocks noChangeArrowheads="1"/>
          </p:cNvSpPr>
          <p:nvPr/>
        </p:nvSpPr>
        <p:spPr bwMode="auto">
          <a:xfrm>
            <a:off x="5464175" y="2325688"/>
            <a:ext cx="1144588" cy="50958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5712" rIns="0" bIns="45712"/>
          <a:lstStyle/>
          <a:p>
            <a:r>
              <a:rPr lang="en-GB" sz="1200"/>
              <a:t> AREVA NP</a:t>
            </a:r>
            <a:r>
              <a:rPr lang="en-GB" sz="1200" b="0">
                <a:latin typeface="Times New Roman" pitchFamily="18" charset="0"/>
              </a:rPr>
              <a:t>,</a:t>
            </a:r>
            <a:br>
              <a:rPr lang="en-GB" sz="1200" b="0">
                <a:latin typeface="Times New Roman" pitchFamily="18" charset="0"/>
              </a:rPr>
            </a:br>
            <a:r>
              <a:rPr lang="en-GB" sz="1200" b="0">
                <a:latin typeface="Times New Roman" pitchFamily="18" charset="0"/>
              </a:rPr>
              <a:t> </a:t>
            </a:r>
            <a:r>
              <a:rPr lang="en-GB" sz="1200" b="0"/>
              <a:t>Germany</a:t>
            </a:r>
          </a:p>
        </p:txBody>
      </p:sp>
      <p:sp>
        <p:nvSpPr>
          <p:cNvPr id="653334" name="Line 22"/>
          <p:cNvSpPr>
            <a:spLocks noChangeShapeType="1"/>
          </p:cNvSpPr>
          <p:nvPr/>
        </p:nvSpPr>
        <p:spPr bwMode="auto">
          <a:xfrm>
            <a:off x="3371850" y="2808288"/>
            <a:ext cx="609600" cy="517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653335" name="Rectangle 23"/>
          <p:cNvSpPr>
            <a:spLocks noChangeArrowheads="1"/>
          </p:cNvSpPr>
          <p:nvPr/>
        </p:nvSpPr>
        <p:spPr bwMode="auto">
          <a:xfrm>
            <a:off x="2433638" y="4616450"/>
            <a:ext cx="1855787" cy="5175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r>
              <a:rPr lang="en-GB" sz="1200"/>
              <a:t>SPb Technological University</a:t>
            </a:r>
            <a:r>
              <a:rPr lang="en-GB" sz="1200" b="0"/>
              <a:t>, Russia</a:t>
            </a:r>
          </a:p>
        </p:txBody>
      </p:sp>
      <p:sp>
        <p:nvSpPr>
          <p:cNvPr id="653336" name="Rectangle 24"/>
          <p:cNvSpPr>
            <a:spLocks noChangeArrowheads="1"/>
          </p:cNvSpPr>
          <p:nvPr/>
        </p:nvSpPr>
        <p:spPr bwMode="auto">
          <a:xfrm>
            <a:off x="5114925" y="4600575"/>
            <a:ext cx="1812925" cy="6921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r>
              <a:rPr lang="en-GB" sz="1200"/>
              <a:t>SPb Electrotechnical State University,</a:t>
            </a:r>
            <a:r>
              <a:rPr lang="en-GB" sz="1000" b="0"/>
              <a:t> Russia</a:t>
            </a:r>
          </a:p>
        </p:txBody>
      </p:sp>
      <p:sp>
        <p:nvSpPr>
          <p:cNvPr id="653338" name="Rectangle 26"/>
          <p:cNvSpPr>
            <a:spLocks noChangeArrowheads="1"/>
          </p:cNvSpPr>
          <p:nvPr/>
        </p:nvSpPr>
        <p:spPr bwMode="auto">
          <a:xfrm>
            <a:off x="2392363" y="2306638"/>
            <a:ext cx="974725" cy="5191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24" tIns="45712" rIns="91424" bIns="45712"/>
          <a:lstStyle/>
          <a:p>
            <a:r>
              <a:rPr lang="en-GB" sz="1200"/>
              <a:t>FORTUM, </a:t>
            </a:r>
            <a:r>
              <a:rPr lang="en-GB" sz="1200" b="0"/>
              <a:t>Finland</a:t>
            </a:r>
          </a:p>
        </p:txBody>
      </p:sp>
      <p:sp>
        <p:nvSpPr>
          <p:cNvPr id="653341" name="Rectangle 29"/>
          <p:cNvSpPr>
            <a:spLocks noChangeArrowheads="1"/>
          </p:cNvSpPr>
          <p:nvPr/>
        </p:nvSpPr>
        <p:spPr bwMode="auto">
          <a:xfrm>
            <a:off x="354013" y="336550"/>
            <a:ext cx="837088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sz="2000">
              <a:solidFill>
                <a:srgbClr val="990033"/>
              </a:solidFill>
            </a:endParaRPr>
          </a:p>
          <a:p>
            <a:pPr algn="ctr"/>
            <a:r>
              <a:rPr lang="en-US" sz="2000">
                <a:solidFill>
                  <a:srgbClr val="A50021"/>
                </a:solidFill>
              </a:rPr>
              <a:t>Investigation of Corium Melt Interaction with NPP </a:t>
            </a:r>
            <a:br>
              <a:rPr lang="en-US" sz="2000">
                <a:solidFill>
                  <a:srgbClr val="A50021"/>
                </a:solidFill>
              </a:rPr>
            </a:br>
            <a:r>
              <a:rPr lang="en-US" sz="2000">
                <a:solidFill>
                  <a:srgbClr val="A50021"/>
                </a:solidFill>
              </a:rPr>
              <a:t>Reactor Vessel Steel </a:t>
            </a:r>
            <a:r>
              <a:rPr lang="en-US" sz="1800">
                <a:solidFill>
                  <a:srgbClr val="A50021"/>
                </a:solidFill>
              </a:rPr>
              <a:t>(</a:t>
            </a:r>
            <a:r>
              <a:rPr lang="en-US" sz="2000">
                <a:solidFill>
                  <a:srgbClr val="A50021"/>
                </a:solidFill>
              </a:rPr>
              <a:t>#3592</a:t>
            </a:r>
            <a:r>
              <a:rPr lang="en-US" sz="2400">
                <a:solidFill>
                  <a:srgbClr val="A50021"/>
                </a:solidFill>
              </a:rPr>
              <a:t> </a:t>
            </a:r>
            <a:r>
              <a:rPr lang="en-US" sz="2000">
                <a:solidFill>
                  <a:srgbClr val="A50021"/>
                </a:solidFill>
              </a:rPr>
              <a:t>METCOR-P)</a:t>
            </a:r>
            <a:endParaRPr lang="en-GB" sz="2000">
              <a:solidFill>
                <a:srgbClr val="A50021"/>
              </a:solidFill>
            </a:endParaRPr>
          </a:p>
        </p:txBody>
      </p:sp>
      <p:graphicFrame>
        <p:nvGraphicFramePr>
          <p:cNvPr id="653342" name="Object 30"/>
          <p:cNvGraphicFramePr>
            <a:graphicFrameLocks noChangeAspect="1"/>
          </p:cNvGraphicFramePr>
          <p:nvPr/>
        </p:nvGraphicFramePr>
        <p:xfrm>
          <a:off x="371475" y="5114925"/>
          <a:ext cx="8340725" cy="186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343" name="Документ" r:id="rId4" imgW="6847099" imgH="1536102" progId="Word.Document.8">
                  <p:embed/>
                </p:oleObj>
              </mc:Choice>
              <mc:Fallback>
                <p:oleObj name="Документ" r:id="rId4" imgW="6847099" imgH="1536102" progId="Word.Document.8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5" y="5114925"/>
                        <a:ext cx="8340725" cy="186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4</a:t>
            </a:r>
            <a:r>
              <a:rPr lang="en-US" sz="1200" baseline="30000"/>
              <a:t>th </a:t>
            </a:r>
            <a:r>
              <a:rPr lang="en-US" sz="1200"/>
              <a:t>METCOR-P Project Meeting, 01.06.2010,  St Petersburg</a:t>
            </a:r>
            <a:r>
              <a:rPr lang="en-US"/>
              <a:t>    </a:t>
            </a:r>
            <a:r>
              <a:rPr lang="en-GB"/>
              <a:t> </a:t>
            </a:r>
            <a:fld id="{5BABA9F1-CB98-4830-BAE4-97A83AA6C303}" type="slidenum">
              <a:rPr lang="en-GB"/>
              <a:pPr/>
              <a:t>3</a:t>
            </a:fld>
            <a:endParaRPr lang="en-GB"/>
          </a:p>
        </p:txBody>
      </p:sp>
      <p:sp>
        <p:nvSpPr>
          <p:cNvPr id="65536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31800" y="4227513"/>
            <a:ext cx="8316913" cy="4699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ru-RU" sz="800" b="1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800" b="1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800" b="1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800" b="1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800" b="1">
              <a:effectLst/>
            </a:endParaRPr>
          </a:p>
        </p:txBody>
      </p:sp>
      <p:sp>
        <p:nvSpPr>
          <p:cNvPr id="655363" name="Rectangle 3"/>
          <p:cNvSpPr>
            <a:spLocks noChangeArrowheads="1"/>
          </p:cNvSpPr>
          <p:nvPr/>
        </p:nvSpPr>
        <p:spPr bwMode="auto">
          <a:xfrm>
            <a:off x="7691438" y="0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990033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defTabSz="762000"/>
            <a:endParaRPr lang="ru-RU" sz="2000">
              <a:solidFill>
                <a:srgbClr val="A50021"/>
              </a:solidFill>
            </a:endParaRPr>
          </a:p>
        </p:txBody>
      </p:sp>
      <p:sp>
        <p:nvSpPr>
          <p:cNvPr id="655364" name="Rectangle 4"/>
          <p:cNvSpPr>
            <a:spLocks noChangeArrowheads="1"/>
          </p:cNvSpPr>
          <p:nvPr/>
        </p:nvSpPr>
        <p:spPr bwMode="auto">
          <a:xfrm>
            <a:off x="579438" y="268288"/>
            <a:ext cx="77724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defTabSz="762000"/>
            <a:r>
              <a:rPr lang="en-GB" sz="2800">
                <a:solidFill>
                  <a:srgbClr val="A50021"/>
                </a:solidFill>
              </a:rPr>
              <a:t>Objectives of </a:t>
            </a:r>
            <a:r>
              <a:rPr lang="en-US" sz="2800">
                <a:solidFill>
                  <a:srgbClr val="A50021"/>
                </a:solidFill>
              </a:rPr>
              <a:t>METCOR-P project</a:t>
            </a:r>
          </a:p>
        </p:txBody>
      </p:sp>
      <p:sp>
        <p:nvSpPr>
          <p:cNvPr id="655365" name="Rectangle 5"/>
          <p:cNvSpPr>
            <a:spLocks noChangeArrowheads="1"/>
          </p:cNvSpPr>
          <p:nvPr/>
        </p:nvSpPr>
        <p:spPr bwMode="auto">
          <a:xfrm>
            <a:off x="438150" y="1465263"/>
            <a:ext cx="847883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66"/>
                </a:solidFill>
              </a:rPr>
              <a:t> </a:t>
            </a:r>
            <a:r>
              <a:rPr lang="en-US" sz="2400">
                <a:solidFill>
                  <a:srgbClr val="000066"/>
                </a:solidFill>
              </a:rPr>
              <a:t>Qualification and quantification of physicochemical phenomena of corium melt interaction with reactor vessel steel with particular interest to:</a:t>
            </a:r>
            <a:r>
              <a:rPr lang="en-US" sz="2000">
                <a:solidFill>
                  <a:srgbClr val="000066"/>
                </a:solidFill>
              </a:rPr>
              <a:t> </a:t>
            </a:r>
            <a:r>
              <a:rPr lang="en-GB" sz="200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sz="200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55366" name="Rectangle 6"/>
          <p:cNvSpPr>
            <a:spLocks noChangeArrowheads="1"/>
          </p:cNvSpPr>
          <p:nvPr/>
        </p:nvSpPr>
        <p:spPr bwMode="auto">
          <a:xfrm>
            <a:off x="720725" y="2951163"/>
            <a:ext cx="784860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268288" indent="-268288" defTabSz="762000">
              <a:lnSpc>
                <a:spcPct val="80000"/>
              </a:lnSpc>
              <a:spcBef>
                <a:spcPct val="70000"/>
              </a:spcBef>
              <a:buFont typeface="Wingdings" pitchFamily="2" charset="2"/>
              <a:buNone/>
              <a:tabLst>
                <a:tab pos="457200" algn="l"/>
              </a:tabLst>
            </a:pPr>
            <a:endParaRPr lang="en-US" sz="2000">
              <a:solidFill>
                <a:srgbClr val="000066"/>
              </a:solidFill>
            </a:endParaRPr>
          </a:p>
          <a:p>
            <a:pPr marL="268288" indent="-268288" defTabSz="762000">
              <a:lnSpc>
                <a:spcPct val="80000"/>
              </a:lnSpc>
              <a:spcBef>
                <a:spcPct val="70000"/>
              </a:spcBef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200">
                <a:solidFill>
                  <a:srgbClr val="000066"/>
                </a:solidFill>
              </a:rPr>
              <a:t>Interaction at the vertical position of vessel steel specimen surface</a:t>
            </a:r>
          </a:p>
          <a:p>
            <a:pPr marL="268288" indent="-268288" defTabSz="762000">
              <a:lnSpc>
                <a:spcPct val="80000"/>
              </a:lnSpc>
              <a:spcBef>
                <a:spcPct val="70000"/>
              </a:spcBef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200">
                <a:solidFill>
                  <a:srgbClr val="000066"/>
                </a:solidFill>
              </a:rPr>
              <a:t>European vessel steel specimen behavior</a:t>
            </a:r>
            <a:endParaRPr lang="en-US" sz="2200">
              <a:solidFill>
                <a:srgbClr val="990033"/>
              </a:solidFill>
              <a:cs typeface="Arial" pitchFamily="34" charset="0"/>
            </a:endParaRPr>
          </a:p>
          <a:p>
            <a:pPr marL="268288" indent="-268288" defTabSz="762000">
              <a:lnSpc>
                <a:spcPct val="80000"/>
              </a:lnSpc>
              <a:spcBef>
                <a:spcPct val="70000"/>
              </a:spcBef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200">
                <a:solidFill>
                  <a:srgbClr val="000066"/>
                </a:solidFill>
                <a:cs typeface="Arial" pitchFamily="34" charset="0"/>
              </a:rPr>
              <a:t>Oxidation effects</a:t>
            </a:r>
            <a:endParaRPr lang="en-US" sz="220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4</a:t>
            </a:r>
            <a:r>
              <a:rPr lang="en-US" sz="1200" baseline="30000"/>
              <a:t>th </a:t>
            </a:r>
            <a:r>
              <a:rPr lang="en-US" sz="1200"/>
              <a:t>METCOR-P Project Meeting, 01.06.2010,  St Petersburg</a:t>
            </a:r>
            <a:r>
              <a:rPr lang="en-US"/>
              <a:t>    </a:t>
            </a:r>
            <a:r>
              <a:rPr lang="en-GB"/>
              <a:t> </a:t>
            </a:r>
            <a:fld id="{A428858C-DE4E-4E27-94D8-52DD2B66E858}" type="slidenum">
              <a:rPr lang="en-GB"/>
              <a:pPr/>
              <a:t>4</a:t>
            </a:fld>
            <a:endParaRPr lang="en-GB"/>
          </a:p>
        </p:txBody>
      </p:sp>
      <p:sp>
        <p:nvSpPr>
          <p:cNvPr id="65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06463"/>
          </a:xfrm>
        </p:spPr>
        <p:txBody>
          <a:bodyPr/>
          <a:lstStyle/>
          <a:p>
            <a:pPr defTabSz="835025"/>
            <a:r>
              <a:rPr lang="en-US">
                <a:latin typeface="Arial" pitchFamily="34" charset="0"/>
              </a:rPr>
              <a:t>Experimental matrix for the METCOR-P project</a:t>
            </a:r>
            <a:endParaRPr lang="en-GB">
              <a:latin typeface="Arial" pitchFamily="34" charset="0"/>
            </a:endParaRPr>
          </a:p>
        </p:txBody>
      </p:sp>
      <p:graphicFrame>
        <p:nvGraphicFramePr>
          <p:cNvPr id="656387" name="Object 3"/>
          <p:cNvGraphicFramePr>
            <a:graphicFrameLocks noChangeAspect="1"/>
          </p:cNvGraphicFramePr>
          <p:nvPr/>
        </p:nvGraphicFramePr>
        <p:xfrm>
          <a:off x="954088" y="714375"/>
          <a:ext cx="7394575" cy="597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389" name="Документ" r:id="rId3" imgW="6335861" imgH="5107138" progId="Word.Document.8">
                  <p:embed/>
                </p:oleObj>
              </mc:Choice>
              <mc:Fallback>
                <p:oleObj name="Документ" r:id="rId3" imgW="6335861" imgH="5107138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4088" y="714375"/>
                        <a:ext cx="7394575" cy="597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4</a:t>
            </a:r>
            <a:r>
              <a:rPr lang="en-US" sz="1200" baseline="30000"/>
              <a:t>th </a:t>
            </a:r>
            <a:r>
              <a:rPr lang="en-US" sz="1200"/>
              <a:t>METCOR-P Project Meeting, 01.06.2010,  St Petersburg</a:t>
            </a:r>
            <a:r>
              <a:rPr lang="en-US"/>
              <a:t>    </a:t>
            </a:r>
            <a:r>
              <a:rPr lang="en-GB"/>
              <a:t> </a:t>
            </a:r>
            <a:fld id="{3EE33333-245F-470E-B77E-2E64694589C7}" type="slidenum">
              <a:rPr lang="en-GB"/>
              <a:pPr/>
              <a:t>5</a:t>
            </a:fld>
            <a:endParaRPr lang="en-GB"/>
          </a:p>
        </p:txBody>
      </p:sp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BZ" sz="2400">
                <a:latin typeface="Arial" pitchFamily="34" charset="0"/>
              </a:rPr>
              <a:t>Revisions</a:t>
            </a:r>
            <a:r>
              <a:rPr lang="en-US" sz="2400">
                <a:latin typeface="Arial" pitchFamily="34" charset="0"/>
              </a:rPr>
              <a:t> of experimental matrix and test </a:t>
            </a:r>
            <a:r>
              <a:rPr lang="ru-RU" sz="2400">
                <a:latin typeface="Arial" pitchFamily="34" charset="0"/>
              </a:rPr>
              <a:t>sequence</a:t>
            </a:r>
            <a:r>
              <a:rPr lang="en-BZ" sz="2400">
                <a:latin typeface="Arial" pitchFamily="34" charset="0"/>
              </a:rPr>
              <a:t>s</a:t>
            </a:r>
            <a:r>
              <a:rPr lang="en-US" sz="2400">
                <a:latin typeface="Arial" pitchFamily="34" charset="0"/>
              </a:rPr>
              <a:t> in accordance with decisions of the 1</a:t>
            </a:r>
            <a:r>
              <a:rPr lang="en-US" sz="2400" baseline="30000">
                <a:latin typeface="Arial" pitchFamily="34" charset="0"/>
              </a:rPr>
              <a:t>st</a:t>
            </a:r>
            <a:r>
              <a:rPr lang="en-US" sz="2400">
                <a:latin typeface="Arial" pitchFamily="34" charset="0"/>
              </a:rPr>
              <a:t> , 2</a:t>
            </a:r>
            <a:r>
              <a:rPr lang="en-US" sz="2400" baseline="30000">
                <a:latin typeface="Arial" pitchFamily="34" charset="0"/>
              </a:rPr>
              <a:t>nd</a:t>
            </a:r>
            <a:r>
              <a:rPr lang="en-US" sz="2400">
                <a:latin typeface="Arial" pitchFamily="34" charset="0"/>
              </a:rPr>
              <a:t> and 3</a:t>
            </a:r>
            <a:r>
              <a:rPr lang="en-US" sz="2400" baseline="30000">
                <a:latin typeface="Arial" pitchFamily="34" charset="0"/>
              </a:rPr>
              <a:t>rd</a:t>
            </a:r>
            <a:r>
              <a:rPr lang="en-US" sz="2400">
                <a:latin typeface="Arial" pitchFamily="34" charset="0"/>
              </a:rPr>
              <a:t> project meetings</a:t>
            </a:r>
            <a:r>
              <a:rPr lang="ru-RU" sz="2400">
                <a:latin typeface="Arial" pitchFamily="34" charset="0"/>
              </a:rPr>
              <a:t> </a:t>
            </a:r>
            <a:r>
              <a:rPr lang="en-US" sz="2400">
                <a:latin typeface="Arial" pitchFamily="34" charset="0"/>
              </a:rPr>
              <a:t>and later discussions</a:t>
            </a:r>
            <a:endParaRPr lang="ru-RU" sz="2400">
              <a:latin typeface="Arial" pitchFamily="34" charset="0"/>
            </a:endParaRPr>
          </a:p>
        </p:txBody>
      </p:sp>
      <p:sp>
        <p:nvSpPr>
          <p:cNvPr id="67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6450" y="1479550"/>
            <a:ext cx="7772400" cy="4518025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000">
                <a:effectLst/>
              </a:rPr>
              <a:t>Task 1.2: First test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is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MCP-1</a:t>
            </a:r>
            <a:r>
              <a:rPr lang="ru-RU" sz="2000">
                <a:effectLst/>
              </a:rPr>
              <a:t>«</a:t>
            </a:r>
            <a:r>
              <a:rPr lang="en-US" sz="2000">
                <a:effectLst/>
              </a:rPr>
              <a:t>Interaction of molten corium with vertically positioned vessel steel specimen in the neutral atmosphere</a:t>
            </a:r>
            <a:r>
              <a:rPr lang="ru-RU" sz="2000">
                <a:effectLst/>
              </a:rPr>
              <a:t>»</a:t>
            </a:r>
            <a:endParaRPr lang="en-US" sz="2000">
              <a:effectLst/>
            </a:endParaRP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000">
                <a:effectLst/>
              </a:rPr>
              <a:t>Task 1.1: Replace a reference test with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MCP-2 </a:t>
            </a:r>
            <a:r>
              <a:rPr lang="ru-RU" sz="2000">
                <a:effectLst/>
              </a:rPr>
              <a:t>«</a:t>
            </a:r>
            <a:r>
              <a:rPr lang="en-US" sz="2000">
                <a:effectLst/>
              </a:rPr>
              <a:t>Interaction of molten corium UO</a:t>
            </a:r>
            <a:r>
              <a:rPr lang="en-US" sz="2000" baseline="-25000">
                <a:effectLst/>
              </a:rPr>
              <a:t>2+x</a:t>
            </a:r>
            <a:r>
              <a:rPr lang="en-US" sz="2000">
                <a:effectLst/>
              </a:rPr>
              <a:t>-ZrO</a:t>
            </a:r>
            <a:r>
              <a:rPr lang="en-US" sz="2000" baseline="-25000">
                <a:effectLst/>
              </a:rPr>
              <a:t>2</a:t>
            </a:r>
            <a:r>
              <a:rPr lang="en-US" sz="2000">
                <a:effectLst/>
              </a:rPr>
              <a:t> with horizontally positioned vessel steel specimen in the steam atmosphere</a:t>
            </a:r>
            <a:r>
              <a:rPr lang="ru-RU" sz="2000">
                <a:effectLst/>
              </a:rPr>
              <a:t>»</a:t>
            </a:r>
            <a:endParaRPr lang="en-US" sz="2000">
              <a:effectLst/>
            </a:endParaRP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000">
                <a:effectLst/>
              </a:rPr>
              <a:t>Task </a:t>
            </a:r>
            <a:r>
              <a:rPr lang="ru-RU" sz="2000">
                <a:effectLst/>
              </a:rPr>
              <a:t>1</a:t>
            </a:r>
            <a:r>
              <a:rPr lang="en-US" sz="2000">
                <a:effectLst/>
              </a:rPr>
              <a:t>.</a:t>
            </a:r>
            <a:r>
              <a:rPr lang="ru-RU" sz="2000">
                <a:effectLst/>
              </a:rPr>
              <a:t>3</a:t>
            </a:r>
            <a:r>
              <a:rPr lang="en-US" sz="2000">
                <a:effectLst/>
              </a:rPr>
              <a:t>: Conduct experiment</a:t>
            </a:r>
            <a:r>
              <a:rPr lang="ru-RU" sz="2000">
                <a:effectLst/>
              </a:rPr>
              <a:t> «</a:t>
            </a:r>
            <a:r>
              <a:rPr lang="en-US" sz="2000">
                <a:effectLst/>
              </a:rPr>
              <a:t>Interaction of molten corium Fe-U-Zr-Gr-Ni-O with vertically positioned vessel steel specimen in the Ar atmosphere</a:t>
            </a:r>
            <a:r>
              <a:rPr lang="ru-RU" sz="2000">
                <a:effectLst/>
              </a:rPr>
              <a:t>»</a:t>
            </a:r>
            <a:r>
              <a:rPr lang="en-US" sz="2000">
                <a:effectLst/>
              </a:rPr>
              <a:t> after improving the system of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on-line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measurements of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corrosion kinetics</a:t>
            </a:r>
            <a:r>
              <a:rPr lang="ru-RU" sz="2000">
                <a:effectLst/>
              </a:rPr>
              <a:t>, МСР-1 </a:t>
            </a:r>
            <a:r>
              <a:rPr lang="en-US" sz="2000">
                <a:effectLst/>
              </a:rPr>
              <a:t>posttest analysis and RASPLAV generator capacity increase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000">
                <a:effectLst/>
              </a:rPr>
              <a:t>Task 2.1: After</a:t>
            </a:r>
            <a:r>
              <a:rPr lang="ru-RU" sz="2000">
                <a:effectLst/>
              </a:rPr>
              <a:t> МСР-2 </a:t>
            </a:r>
            <a:r>
              <a:rPr lang="en-US" sz="2000">
                <a:effectLst/>
              </a:rPr>
              <a:t>conduct MCP-3</a:t>
            </a:r>
            <a:r>
              <a:rPr lang="ru-RU" sz="2000">
                <a:effectLst/>
              </a:rPr>
              <a:t>«</a:t>
            </a:r>
            <a:r>
              <a:rPr lang="en-US" sz="2000">
                <a:effectLst/>
              </a:rPr>
              <a:t>Interaction of suboxidized corium melt with steel at the replacement of neutral atmosphere with steel</a:t>
            </a:r>
            <a:r>
              <a:rPr lang="ru-RU" sz="2000">
                <a:effectLst/>
              </a:rPr>
              <a:t>»</a:t>
            </a:r>
          </a:p>
        </p:txBody>
      </p:sp>
    </p:spTree>
  </p:cSld>
  <p:clrMapOvr>
    <a:masterClrMapping/>
  </p:clrMapOvr>
  <p:transition advClick="0">
    <p:zoom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4</a:t>
            </a:r>
            <a:r>
              <a:rPr lang="en-US" sz="1200" baseline="30000"/>
              <a:t>th </a:t>
            </a:r>
            <a:r>
              <a:rPr lang="en-US" sz="1200"/>
              <a:t>METCOR-P Project Meeting, 01.06.2010,  St Petersburg</a:t>
            </a:r>
            <a:r>
              <a:rPr lang="en-US"/>
              <a:t>    </a:t>
            </a:r>
            <a:r>
              <a:rPr lang="en-GB"/>
              <a:t> </a:t>
            </a:r>
            <a:fld id="{0DB901CB-C598-4F8E-9CA7-6C91C523DF8A}" type="slidenum">
              <a:rPr lang="en-GB"/>
              <a:pPr/>
              <a:t>6</a:t>
            </a:fld>
            <a:endParaRPr lang="en-GB"/>
          </a:p>
        </p:txBody>
      </p:sp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1038" y="241300"/>
            <a:ext cx="7947025" cy="801688"/>
          </a:xfrm>
        </p:spPr>
        <p:txBody>
          <a:bodyPr/>
          <a:lstStyle/>
          <a:p>
            <a:r>
              <a:rPr lang="en-US" sz="2400">
                <a:latin typeface="Arial" pitchFamily="34" charset="0"/>
              </a:rPr>
              <a:t>Update of experimental matrix and experimental </a:t>
            </a:r>
            <a:r>
              <a:rPr lang="ru-RU" sz="2400">
                <a:latin typeface="Arial" pitchFamily="34" charset="0"/>
              </a:rPr>
              <a:t>sequence</a:t>
            </a:r>
            <a:r>
              <a:rPr lang="en-US" sz="2400">
                <a:latin typeface="Arial" pitchFamily="34" charset="0"/>
              </a:rPr>
              <a:t> in accordance with </a:t>
            </a:r>
            <a:r>
              <a:rPr lang="en-US" sz="2400">
                <a:solidFill>
                  <a:srgbClr val="990033"/>
                </a:solidFill>
                <a:latin typeface="Arial" pitchFamily="34" charset="0"/>
              </a:rPr>
              <a:t>decisions of the 1</a:t>
            </a:r>
            <a:r>
              <a:rPr lang="en-US" sz="2400" baseline="30000">
                <a:solidFill>
                  <a:srgbClr val="990033"/>
                </a:solidFill>
                <a:latin typeface="Arial" pitchFamily="34" charset="0"/>
              </a:rPr>
              <a:t>st</a:t>
            </a:r>
            <a:r>
              <a:rPr lang="en-US" sz="2400">
                <a:solidFill>
                  <a:srgbClr val="990033"/>
                </a:solidFill>
                <a:latin typeface="Arial" pitchFamily="34" charset="0"/>
              </a:rPr>
              <a:t> , 2</a:t>
            </a:r>
            <a:r>
              <a:rPr lang="en-US" sz="2400" baseline="30000">
                <a:solidFill>
                  <a:srgbClr val="990033"/>
                </a:solidFill>
                <a:latin typeface="Arial" pitchFamily="34" charset="0"/>
              </a:rPr>
              <a:t>nd</a:t>
            </a:r>
            <a:r>
              <a:rPr lang="en-US" sz="2400">
                <a:solidFill>
                  <a:srgbClr val="990033"/>
                </a:solidFill>
                <a:latin typeface="Arial" pitchFamily="34" charset="0"/>
              </a:rPr>
              <a:t> and 3</a:t>
            </a:r>
            <a:r>
              <a:rPr lang="en-US" sz="2400" baseline="30000">
                <a:solidFill>
                  <a:srgbClr val="990033"/>
                </a:solidFill>
                <a:latin typeface="Arial" pitchFamily="34" charset="0"/>
              </a:rPr>
              <a:t>rd</a:t>
            </a:r>
            <a:r>
              <a:rPr lang="en-US" sz="2400">
                <a:solidFill>
                  <a:srgbClr val="990033"/>
                </a:solidFill>
                <a:latin typeface="Arial" pitchFamily="34" charset="0"/>
              </a:rPr>
              <a:t> project meetings</a:t>
            </a:r>
            <a:r>
              <a:rPr lang="ru-RU" sz="2400">
                <a:solidFill>
                  <a:srgbClr val="990033"/>
                </a:solidFill>
                <a:latin typeface="Arial" pitchFamily="34" charset="0"/>
              </a:rPr>
              <a:t> </a:t>
            </a:r>
            <a:r>
              <a:rPr lang="en-US" sz="2400">
                <a:solidFill>
                  <a:srgbClr val="990033"/>
                </a:solidFill>
                <a:latin typeface="Arial" pitchFamily="34" charset="0"/>
              </a:rPr>
              <a:t>and </a:t>
            </a:r>
            <a:r>
              <a:rPr lang="en-US" sz="2400">
                <a:latin typeface="Arial" pitchFamily="34" charset="0"/>
              </a:rPr>
              <a:t>later discussions (2)</a:t>
            </a:r>
          </a:p>
        </p:txBody>
      </p:sp>
      <p:sp>
        <p:nvSpPr>
          <p:cNvPr id="48641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73100" y="1462088"/>
            <a:ext cx="7989888" cy="4759325"/>
          </a:xfrm>
        </p:spPr>
        <p:txBody>
          <a:bodyPr/>
          <a:lstStyle/>
          <a:p>
            <a:pPr marL="457200" indent="-457200">
              <a:buFontTx/>
              <a:buAutoNum type="arabicPeriod" startAt="5"/>
            </a:pPr>
            <a:r>
              <a:rPr lang="en-US" sz="2000">
                <a:effectLst/>
              </a:rPr>
              <a:t>Task 3.2: In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MCP-4 </a:t>
            </a:r>
            <a:r>
              <a:rPr lang="ru-RU" sz="2000">
                <a:effectLst/>
              </a:rPr>
              <a:t>«</a:t>
            </a:r>
            <a:r>
              <a:rPr lang="en-US" sz="2000">
                <a:effectLst/>
              </a:rPr>
              <a:t>Interaction of molten corium with European vessel steel in oxidizing atmosphere (air)</a:t>
            </a:r>
            <a:r>
              <a:rPr lang="ru-RU" sz="2000">
                <a:effectLst/>
              </a:rPr>
              <a:t>»</a:t>
            </a:r>
            <a:r>
              <a:rPr lang="en-US" sz="2000">
                <a:effectLst/>
              </a:rPr>
              <a:t> combine two studies in one experimental procedure: steel corrosion kinetics at its interaction with 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two corium compositions -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UO</a:t>
            </a:r>
            <a:r>
              <a:rPr lang="en-US" sz="2000" baseline="-25000">
                <a:effectLst/>
              </a:rPr>
              <a:t>2</a:t>
            </a:r>
            <a:r>
              <a:rPr lang="en-US" sz="2000">
                <a:effectLst/>
              </a:rPr>
              <a:t>-ZrO</a:t>
            </a:r>
            <a:r>
              <a:rPr lang="en-US" sz="2000" baseline="-25000">
                <a:effectLst/>
              </a:rPr>
              <a:t>2 </a:t>
            </a:r>
            <a:r>
              <a:rPr lang="en-US" sz="2000">
                <a:effectLst/>
              </a:rPr>
              <a:t>and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UO</a:t>
            </a:r>
            <a:r>
              <a:rPr lang="en-US" sz="2000" baseline="-25000">
                <a:effectLst/>
              </a:rPr>
              <a:t>2+x</a:t>
            </a:r>
            <a:r>
              <a:rPr lang="en-US" sz="2000">
                <a:effectLst/>
              </a:rPr>
              <a:t>-ZrO</a:t>
            </a:r>
            <a:r>
              <a:rPr lang="en-US" sz="2000" baseline="-25000">
                <a:effectLst/>
              </a:rPr>
              <a:t>2 </a:t>
            </a:r>
            <a:r>
              <a:rPr lang="ru-RU" sz="2000">
                <a:effectLst/>
              </a:rPr>
              <a:t>-</a:t>
            </a:r>
            <a:r>
              <a:rPr lang="en-US" sz="2000">
                <a:effectLst/>
              </a:rPr>
              <a:t>FeO</a:t>
            </a:r>
            <a:r>
              <a:rPr lang="en-US" sz="2000" baseline="-25000">
                <a:effectLst/>
              </a:rPr>
              <a:t>y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in the</a:t>
            </a:r>
            <a:r>
              <a:rPr lang="ru-RU" sz="2000">
                <a:effectLst/>
              </a:rPr>
              <a:t> 900</a:t>
            </a:r>
            <a:r>
              <a:rPr lang="ru-RU" sz="2000">
                <a:effectLst/>
                <a:sym typeface="Symbol" pitchFamily="18" charset="2"/>
              </a:rPr>
              <a:t>1200</a:t>
            </a:r>
            <a:r>
              <a:rPr lang="en-US" sz="2000">
                <a:effectLst/>
                <a:cs typeface="Arial" pitchFamily="34" charset="0"/>
                <a:sym typeface="Symbol" pitchFamily="18" charset="2"/>
              </a:rPr>
              <a:t>º</a:t>
            </a:r>
            <a:r>
              <a:rPr lang="ru-RU" sz="2000">
                <a:effectLst/>
                <a:cs typeface="Arial" pitchFamily="34" charset="0"/>
                <a:sym typeface="Symbol" pitchFamily="18" charset="2"/>
              </a:rPr>
              <a:t>С</a:t>
            </a:r>
            <a:r>
              <a:rPr lang="en-US" sz="2000">
                <a:effectLst/>
                <a:cs typeface="Arial" pitchFamily="34" charset="0"/>
                <a:sym typeface="Symbol" pitchFamily="18" charset="2"/>
              </a:rPr>
              <a:t> temperature range</a:t>
            </a:r>
            <a:endParaRPr lang="ru-RU" sz="2000">
              <a:effectLst/>
              <a:cs typeface="Arial" pitchFamily="34" charset="0"/>
              <a:sym typeface="Symbol" pitchFamily="18" charset="2"/>
            </a:endParaRPr>
          </a:p>
          <a:p>
            <a:pPr marL="457200" indent="-457200">
              <a:buFontTx/>
              <a:buAutoNum type="arabicPeriod" startAt="5"/>
            </a:pPr>
            <a:r>
              <a:rPr lang="en-US" sz="2000">
                <a:effectLst/>
                <a:cs typeface="Arial" pitchFamily="34" charset="0"/>
                <a:sym typeface="Symbol" pitchFamily="18" charset="2"/>
              </a:rPr>
              <a:t>Task 3.1: Conduct </a:t>
            </a:r>
            <a:r>
              <a:rPr lang="en-US" sz="2000">
                <a:effectLst/>
              </a:rPr>
              <a:t>MCP-5</a:t>
            </a:r>
            <a:r>
              <a:rPr lang="ru-RU" sz="2000">
                <a:effectLst/>
                <a:cs typeface="Arial" pitchFamily="34" charset="0"/>
                <a:sym typeface="Symbol" pitchFamily="18" charset="2"/>
              </a:rPr>
              <a:t> </a:t>
            </a:r>
            <a:r>
              <a:rPr lang="ru-RU" sz="2000">
                <a:effectLst/>
              </a:rPr>
              <a:t>«</a:t>
            </a:r>
            <a:r>
              <a:rPr lang="en-US" sz="2000">
                <a:effectLst/>
              </a:rPr>
              <a:t>Interaction of suboxidized corium melt with European vessel steel</a:t>
            </a:r>
            <a:r>
              <a:rPr lang="ru-RU" sz="2000">
                <a:effectLst/>
              </a:rPr>
              <a:t>»</a:t>
            </a:r>
            <a:r>
              <a:rPr lang="ru-RU" sz="2000">
                <a:effectLst/>
                <a:cs typeface="Arial" pitchFamily="34" charset="0"/>
                <a:sym typeface="Symbol" pitchFamily="18" charset="2"/>
              </a:rPr>
              <a:t> </a:t>
            </a:r>
            <a:r>
              <a:rPr lang="en-US" sz="2000">
                <a:effectLst/>
                <a:cs typeface="Arial" pitchFamily="34" charset="0"/>
                <a:sym typeface="Symbol" pitchFamily="18" charset="2"/>
              </a:rPr>
              <a:t>after </a:t>
            </a:r>
            <a:r>
              <a:rPr lang="ru-RU" sz="2000">
                <a:effectLst/>
                <a:cs typeface="Arial" pitchFamily="34" charset="0"/>
                <a:sym typeface="Symbol" pitchFamily="18" charset="2"/>
              </a:rPr>
              <a:t>МСР-4</a:t>
            </a:r>
            <a:r>
              <a:rPr lang="en-US" sz="2000">
                <a:effectLst/>
                <a:cs typeface="Arial" pitchFamily="34" charset="0"/>
                <a:sym typeface="Symbol" pitchFamily="18" charset="2"/>
              </a:rPr>
              <a:t>, as planned in the initial Work plan matrix</a:t>
            </a:r>
            <a:endParaRPr lang="ru-RU" sz="2000">
              <a:effectLst/>
            </a:endParaRPr>
          </a:p>
          <a:p>
            <a:pPr marL="457200" indent="-457200">
              <a:buFontTx/>
              <a:buAutoNum type="arabicPeriod" startAt="5"/>
            </a:pPr>
            <a:r>
              <a:rPr lang="en-US" sz="2000">
                <a:effectLst/>
              </a:rPr>
              <a:t>Task 2.3: Conduct </a:t>
            </a:r>
            <a:r>
              <a:rPr lang="ru-RU" sz="2000">
                <a:effectLst/>
              </a:rPr>
              <a:t>МСР-6</a:t>
            </a:r>
            <a:r>
              <a:rPr lang="en-US" sz="2000">
                <a:effectLst/>
              </a:rPr>
              <a:t> </a:t>
            </a:r>
            <a:r>
              <a:rPr lang="ru-RU" sz="2000">
                <a:effectLst/>
              </a:rPr>
              <a:t>«</a:t>
            </a:r>
            <a:r>
              <a:rPr lang="en-US" sz="2000">
                <a:effectLst/>
              </a:rPr>
              <a:t>Oxidation kinetics of metallic melt containing 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U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and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Zr, when Ar atmosphere is replaced by steam</a:t>
            </a:r>
            <a:r>
              <a:rPr lang="ru-RU" sz="2000">
                <a:effectLst/>
              </a:rPr>
              <a:t>» </a:t>
            </a:r>
            <a:r>
              <a:rPr lang="en-US" sz="2000">
                <a:effectLst/>
              </a:rPr>
              <a:t>with a metallic melt corresponding to the</a:t>
            </a:r>
            <a:r>
              <a:rPr lang="ru-RU" sz="2000">
                <a:effectLst/>
              </a:rPr>
              <a:t> С 30 + 40% </a:t>
            </a:r>
            <a:r>
              <a:rPr lang="en-US" sz="2000">
                <a:effectLst/>
              </a:rPr>
              <a:t>system of stainless steel in a one-layer pool</a:t>
            </a:r>
            <a:endParaRPr lang="ru-RU" sz="2000">
              <a:effectLst/>
            </a:endParaRPr>
          </a:p>
          <a:p>
            <a:pPr marL="457200" indent="-457200">
              <a:buFontTx/>
              <a:buAutoNum type="arabicPeriod" startAt="5"/>
            </a:pPr>
            <a:r>
              <a:rPr lang="en-US" sz="2000">
                <a:effectLst/>
                <a:cs typeface="Arial" pitchFamily="34" charset="0"/>
                <a:sym typeface="Symbol" pitchFamily="18" charset="2"/>
              </a:rPr>
              <a:t>Tasks 2.2 and 1.2:</a:t>
            </a:r>
            <a:r>
              <a:rPr lang="ru-RU" sz="2000">
                <a:effectLst/>
                <a:cs typeface="Arial" pitchFamily="34" charset="0"/>
                <a:sym typeface="Symbol" pitchFamily="18" charset="2"/>
              </a:rPr>
              <a:t> </a:t>
            </a:r>
            <a:r>
              <a:rPr lang="en-US" sz="2000">
                <a:effectLst/>
                <a:cs typeface="Arial" pitchFamily="34" charset="0"/>
                <a:sym typeface="Symbol" pitchFamily="18" charset="2"/>
              </a:rPr>
              <a:t>Prepare detailed procedures of two remaining tests for the 4</a:t>
            </a:r>
            <a:r>
              <a:rPr lang="en-US" sz="2000" baseline="30000">
                <a:effectLst/>
                <a:cs typeface="Arial" pitchFamily="34" charset="0"/>
                <a:sym typeface="Symbol" pitchFamily="18" charset="2"/>
              </a:rPr>
              <a:t>th</a:t>
            </a:r>
            <a:r>
              <a:rPr lang="en-US" sz="2000">
                <a:effectLst/>
                <a:cs typeface="Arial" pitchFamily="34" charset="0"/>
                <a:sym typeface="Symbol" pitchFamily="18" charset="2"/>
              </a:rPr>
              <a:t> project meeting</a:t>
            </a:r>
            <a:endParaRPr lang="ru-RU" sz="2000">
              <a:effectLst/>
            </a:endParaRPr>
          </a:p>
        </p:txBody>
      </p:sp>
      <p:sp>
        <p:nvSpPr>
          <p:cNvPr id="486404" name="Rectangle 4"/>
          <p:cNvSpPr>
            <a:spLocks noChangeArrowheads="1"/>
          </p:cNvSpPr>
          <p:nvPr/>
        </p:nvSpPr>
        <p:spPr bwMode="auto">
          <a:xfrm>
            <a:off x="7691438" y="0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990033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defTabSz="762000"/>
            <a:endParaRPr lang="ru-RU" sz="2000">
              <a:solidFill>
                <a:srgbClr val="A50021"/>
              </a:solidFill>
            </a:endParaRPr>
          </a:p>
        </p:txBody>
      </p:sp>
      <p:sp>
        <p:nvSpPr>
          <p:cNvPr id="486406" name="Rectangle 6"/>
          <p:cNvSpPr>
            <a:spLocks noChangeArrowheads="1"/>
          </p:cNvSpPr>
          <p:nvPr/>
        </p:nvSpPr>
        <p:spPr bwMode="auto">
          <a:xfrm>
            <a:off x="438150" y="1900238"/>
            <a:ext cx="8066088" cy="433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marL="533400" indent="-533400" defTabSz="762000">
              <a:buFont typeface="Wingdings" pitchFamily="2" charset="2"/>
              <a:buNone/>
            </a:pPr>
            <a:endParaRPr lang="en-US" sz="2400" b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4</a:t>
            </a:r>
            <a:r>
              <a:rPr lang="en-US" sz="1200" baseline="30000"/>
              <a:t>th </a:t>
            </a:r>
            <a:r>
              <a:rPr lang="en-US" sz="1200"/>
              <a:t>METCOR-P Project Meeting, 01.06.2010,  St Petersburg</a:t>
            </a:r>
            <a:r>
              <a:rPr lang="en-US"/>
              <a:t>    </a:t>
            </a:r>
            <a:r>
              <a:rPr lang="en-GB"/>
              <a:t> </a:t>
            </a:r>
            <a:fld id="{B55BF4D4-9A80-4D3F-BEE0-233ED0752A38}" type="slidenum">
              <a:rPr lang="en-GB"/>
              <a:pPr/>
              <a:t>7</a:t>
            </a:fld>
            <a:endParaRPr lang="en-GB"/>
          </a:p>
        </p:txBody>
      </p:sp>
      <p:sp>
        <p:nvSpPr>
          <p:cNvPr id="66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20713"/>
          </a:xfrm>
        </p:spPr>
        <p:txBody>
          <a:bodyPr/>
          <a:lstStyle/>
          <a:p>
            <a:pPr defTabSz="835025"/>
            <a:r>
              <a:rPr lang="en-US">
                <a:latin typeface="Arial" pitchFamily="34" charset="0"/>
              </a:rPr>
              <a:t>METCOR-P experimental matrix </a:t>
            </a:r>
            <a:r>
              <a:rPr lang="en-US">
                <a:solidFill>
                  <a:srgbClr val="990033"/>
                </a:solidFill>
                <a:latin typeface="Arial" pitchFamily="34" charset="0"/>
              </a:rPr>
              <a:t>(2)</a:t>
            </a:r>
            <a:endParaRPr lang="en-GB">
              <a:solidFill>
                <a:srgbClr val="990033"/>
              </a:solidFill>
              <a:latin typeface="Arial" pitchFamily="34" charset="0"/>
            </a:endParaRPr>
          </a:p>
        </p:txBody>
      </p:sp>
      <p:graphicFrame>
        <p:nvGraphicFramePr>
          <p:cNvPr id="669699" name="Object 3"/>
          <p:cNvGraphicFramePr>
            <a:graphicFrameLocks noChangeAspect="1"/>
          </p:cNvGraphicFramePr>
          <p:nvPr/>
        </p:nvGraphicFramePr>
        <p:xfrm>
          <a:off x="884238" y="677863"/>
          <a:ext cx="7375525" cy="610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704" name="Документ" r:id="rId3" imgW="7569250" imgH="6257780" progId="Word.Document.8">
                  <p:embed/>
                </p:oleObj>
              </mc:Choice>
              <mc:Fallback>
                <p:oleObj name="Документ" r:id="rId3" imgW="7569250" imgH="625778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238" y="677863"/>
                        <a:ext cx="7375525" cy="6107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9701" name="Rectangle 5"/>
          <p:cNvSpPr>
            <a:spLocks noChangeArrowheads="1"/>
          </p:cNvSpPr>
          <p:nvPr/>
        </p:nvSpPr>
        <p:spPr bwMode="auto">
          <a:xfrm>
            <a:off x="841375" y="6107113"/>
            <a:ext cx="77851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59" tIns="46030" rIns="92059" bIns="46030" anchor="ctr"/>
          <a:lstStyle/>
          <a:p>
            <a:pPr defTabSz="835025"/>
            <a:r>
              <a:rPr lang="ru-RU" sz="1600">
                <a:solidFill>
                  <a:schemeClr val="accent1"/>
                </a:solidFill>
              </a:rPr>
              <a:t>    </a:t>
            </a:r>
            <a:r>
              <a:rPr lang="en-US" sz="1600">
                <a:solidFill>
                  <a:schemeClr val="accent1"/>
                </a:solidFill>
              </a:rPr>
              <a:t>  </a:t>
            </a:r>
            <a:r>
              <a:rPr lang="ru-RU" sz="1600" b="0"/>
              <a:t>- </a:t>
            </a:r>
            <a:r>
              <a:rPr lang="en-US" sz="1600" b="0"/>
              <a:t>tests carried out before</a:t>
            </a:r>
            <a:r>
              <a:rPr lang="ru-RU" sz="1600" b="0"/>
              <a:t> 3</a:t>
            </a:r>
            <a:r>
              <a:rPr lang="en-US" sz="1600" b="0" baseline="30000"/>
              <a:t>rd</a:t>
            </a:r>
            <a:r>
              <a:rPr lang="ru-RU" sz="1600" b="0"/>
              <a:t> </a:t>
            </a:r>
            <a:r>
              <a:rPr lang="en-US" sz="1600" b="0"/>
              <a:t>meeting</a:t>
            </a:r>
            <a:r>
              <a:rPr lang="ru-RU" sz="1600" b="0"/>
              <a:t>;     </a:t>
            </a:r>
            <a:r>
              <a:rPr lang="en-US" sz="1600" b="0"/>
              <a:t>     </a:t>
            </a:r>
            <a:r>
              <a:rPr lang="ru-RU" sz="1600" b="0"/>
              <a:t>- </a:t>
            </a:r>
            <a:r>
              <a:rPr lang="en-US" sz="1600" b="0"/>
              <a:t>tests carried out after</a:t>
            </a:r>
            <a:r>
              <a:rPr lang="ru-RU" sz="1600" b="0"/>
              <a:t> 3</a:t>
            </a:r>
            <a:r>
              <a:rPr lang="en-US" sz="1600" b="0" baseline="30000"/>
              <a:t>rd</a:t>
            </a:r>
            <a:r>
              <a:rPr lang="ru-RU" sz="1600" b="0"/>
              <a:t> </a:t>
            </a:r>
            <a:r>
              <a:rPr lang="en-US" sz="1600" b="0"/>
              <a:t>meeting</a:t>
            </a:r>
            <a:r>
              <a:rPr lang="ru-RU" sz="2800">
                <a:solidFill>
                  <a:srgbClr val="990033"/>
                </a:solidFill>
              </a:rPr>
              <a:t> </a:t>
            </a:r>
            <a:endParaRPr lang="en-GB" sz="2800">
              <a:solidFill>
                <a:srgbClr val="990033"/>
              </a:solidFill>
            </a:endParaRPr>
          </a:p>
        </p:txBody>
      </p:sp>
      <p:sp>
        <p:nvSpPr>
          <p:cNvPr id="669702" name="Rectangle 6"/>
          <p:cNvSpPr>
            <a:spLocks noChangeArrowheads="1"/>
          </p:cNvSpPr>
          <p:nvPr/>
        </p:nvSpPr>
        <p:spPr bwMode="auto">
          <a:xfrm>
            <a:off x="862013" y="6243638"/>
            <a:ext cx="247650" cy="209550"/>
          </a:xfrm>
          <a:prstGeom prst="rect">
            <a:avLst/>
          </a:prstGeom>
          <a:solidFill>
            <a:srgbClr val="00FFFF"/>
          </a:soli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>
            <a:spAutoFit/>
          </a:bodyPr>
          <a:lstStyle/>
          <a:p>
            <a:endParaRPr lang="de-DE"/>
          </a:p>
        </p:txBody>
      </p:sp>
      <p:sp>
        <p:nvSpPr>
          <p:cNvPr id="669703" name="Rectangle 7"/>
          <p:cNvSpPr>
            <a:spLocks noChangeArrowheads="1"/>
          </p:cNvSpPr>
          <p:nvPr/>
        </p:nvSpPr>
        <p:spPr bwMode="auto">
          <a:xfrm>
            <a:off x="4754563" y="6245225"/>
            <a:ext cx="234950" cy="222250"/>
          </a:xfrm>
          <a:prstGeom prst="rect">
            <a:avLst/>
          </a:prstGeom>
          <a:solidFill>
            <a:srgbClr val="FF9900"/>
          </a:soli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>
            <a:spAutoFit/>
          </a:bodyPr>
          <a:lstStyle/>
          <a:p>
            <a:endParaRPr lang="de-DE"/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4</a:t>
            </a:r>
            <a:r>
              <a:rPr lang="en-US" sz="1200" baseline="30000"/>
              <a:t>th </a:t>
            </a:r>
            <a:r>
              <a:rPr lang="en-US" sz="1200"/>
              <a:t>METCOR-P Project Meeting, 01.06.2010,  St Petersburg</a:t>
            </a:r>
            <a:r>
              <a:rPr lang="en-US"/>
              <a:t>    </a:t>
            </a:r>
            <a:r>
              <a:rPr lang="en-GB"/>
              <a:t> </a:t>
            </a:r>
            <a:fld id="{67AE1DBA-8DE6-45C9-A640-46F6C243838C}" type="slidenum">
              <a:rPr lang="en-GB"/>
              <a:pPr/>
              <a:t>8</a:t>
            </a:fld>
            <a:endParaRPr lang="en-GB"/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6213"/>
            <a:ext cx="8032750" cy="581025"/>
          </a:xfrm>
        </p:spPr>
        <p:txBody>
          <a:bodyPr/>
          <a:lstStyle/>
          <a:p>
            <a:r>
              <a:rPr lang="en-US">
                <a:solidFill>
                  <a:srgbClr val="990033"/>
                </a:solidFill>
                <a:latin typeface="Arial" pitchFamily="34" charset="0"/>
              </a:rPr>
              <a:t>Tests and reporting</a:t>
            </a:r>
            <a:endParaRPr lang="ru-RU">
              <a:solidFill>
                <a:srgbClr val="990033"/>
              </a:solidFill>
              <a:latin typeface="Arial" pitchFamily="34" charset="0"/>
            </a:endParaRPr>
          </a:p>
        </p:txBody>
      </p:sp>
      <p:graphicFrame>
        <p:nvGraphicFramePr>
          <p:cNvPr id="658542" name="Group 110"/>
          <p:cNvGraphicFramePr>
            <a:graphicFrameLocks noGrp="1"/>
          </p:cNvGraphicFramePr>
          <p:nvPr>
            <p:ph idx="1"/>
          </p:nvPr>
        </p:nvGraphicFramePr>
        <p:xfrm>
          <a:off x="274638" y="833438"/>
          <a:ext cx="8723312" cy="5365750"/>
        </p:xfrm>
        <a:graphic>
          <a:graphicData uri="http://schemas.openxmlformats.org/drawingml/2006/table">
            <a:tbl>
              <a:tblPr/>
              <a:tblGrid>
                <a:gridCol w="1431925"/>
                <a:gridCol w="3870325"/>
                <a:gridCol w="1844675"/>
                <a:gridCol w="1576387"/>
              </a:tblGrid>
              <a:tr h="61912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Test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Name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Stage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Deliverables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8117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МСР-1</a:t>
                      </a:r>
                    </a:p>
                  </a:txBody>
                  <a:tcPr marL="18000" marR="18000" marT="10800" marB="10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Interaction of molten corium with vertically positioned vessel steel specimen in the neutral atmosphere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Completed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Report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B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Sent to ITU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482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МСР-2</a:t>
                      </a:r>
                    </a:p>
                  </a:txBody>
                  <a:tcPr marL="18000" marR="18000" marT="10800" marB="10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Interaction of molten corium UO</a:t>
                      </a:r>
                      <a:r>
                        <a:rPr kumimoji="0" lang="en-US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2+x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-ZrO</a:t>
                      </a:r>
                      <a:r>
                        <a:rPr kumimoji="0" lang="en-US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 with horizontally positioned vessel steel specimen in the steam atmosphere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Instead of reference test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)</a:t>
                      </a: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Completed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Report</a:t>
                      </a: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B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Sent to ITU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062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МСР-3</a:t>
                      </a:r>
                    </a:p>
                  </a:txBody>
                  <a:tcPr marL="18000" marR="18000" marT="10800" marB="10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Interaction of suboxidized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corium melt with steel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at the replacement of neutral atmosphere with steam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Completed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Report</a:t>
                      </a: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B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Sent to ITU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4</a:t>
            </a:r>
            <a:r>
              <a:rPr lang="en-US" sz="1200" baseline="30000"/>
              <a:t>th </a:t>
            </a:r>
            <a:r>
              <a:rPr lang="en-US" sz="1200"/>
              <a:t>METCOR-P Project Meeting, 01.06.2010,  St Petersburg</a:t>
            </a:r>
            <a:r>
              <a:rPr lang="en-US"/>
              <a:t>    </a:t>
            </a:r>
            <a:r>
              <a:rPr lang="en-GB"/>
              <a:t> </a:t>
            </a:r>
            <a:fld id="{DAF098FD-BA9A-411C-8E70-25A9F762DAE1}" type="slidenum">
              <a:rPr lang="en-GB"/>
              <a:pPr/>
              <a:t>9</a:t>
            </a:fld>
            <a:endParaRPr lang="en-GB"/>
          </a:p>
        </p:txBody>
      </p:sp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6213"/>
            <a:ext cx="8032750" cy="581025"/>
          </a:xfrm>
        </p:spPr>
        <p:txBody>
          <a:bodyPr/>
          <a:lstStyle/>
          <a:p>
            <a:r>
              <a:rPr lang="en-US">
                <a:latin typeface="Arial" pitchFamily="34" charset="0"/>
              </a:rPr>
              <a:t>Tests completed within</a:t>
            </a:r>
            <a:r>
              <a:rPr lang="ru-RU">
                <a:latin typeface="Arial" pitchFamily="34" charset="0"/>
              </a:rPr>
              <a:t> </a:t>
            </a:r>
            <a:r>
              <a:rPr lang="en-US">
                <a:latin typeface="Arial" pitchFamily="34" charset="0"/>
              </a:rPr>
              <a:t>METCOR-P</a:t>
            </a:r>
            <a:r>
              <a:rPr lang="ru-RU">
                <a:latin typeface="Arial" pitchFamily="34" charset="0"/>
              </a:rPr>
              <a:t> (2)</a:t>
            </a:r>
          </a:p>
        </p:txBody>
      </p:sp>
      <p:graphicFrame>
        <p:nvGraphicFramePr>
          <p:cNvPr id="680999" name="Group 39"/>
          <p:cNvGraphicFramePr>
            <a:graphicFrameLocks noGrp="1"/>
          </p:cNvGraphicFramePr>
          <p:nvPr>
            <p:ph idx="1"/>
          </p:nvPr>
        </p:nvGraphicFramePr>
        <p:xfrm>
          <a:off x="206375" y="1106488"/>
          <a:ext cx="8723313" cy="5036513"/>
        </p:xfrm>
        <a:graphic>
          <a:graphicData uri="http://schemas.openxmlformats.org/drawingml/2006/table">
            <a:tbl>
              <a:tblPr/>
              <a:tblGrid>
                <a:gridCol w="1431925"/>
                <a:gridCol w="3870325"/>
                <a:gridCol w="1844675"/>
                <a:gridCol w="1576388"/>
              </a:tblGrid>
              <a:tr h="61912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Test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Name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Stage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Deliverables/status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8117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МСР-4</a:t>
                      </a:r>
                    </a:p>
                  </a:txBody>
                  <a:tcPr marL="18000" marR="18000" marT="10800" marB="10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Interaction of molten corium with European vessel steel in oxidizing atmosphere (air)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Completed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Report (ready in Russian version)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33513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МСР-5</a:t>
                      </a:r>
                    </a:p>
                  </a:txBody>
                  <a:tcPr marL="18000" marR="18000" marT="10800" marB="10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Interaction of suboxidized molten corium with European vessel steel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Completed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Posttest analysis in progress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062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МСР-6</a:t>
                      </a:r>
                    </a:p>
                  </a:txBody>
                  <a:tcPr marL="18000" marR="18000" marT="10800" marB="10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Oxidation kinetics of metallic melt containing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U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and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Zr, when Ar atmosphere is replaced by steam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In preparation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18000" tIns="10800" rIns="18000" bIns="10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18000" tIns="10800" rIns="18000" bIns="10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16002</TotalTime>
  <Words>1740</Words>
  <Application>Microsoft Office PowerPoint</Application>
  <PresentationFormat>Bildschirmpräsentation (4:3)</PresentationFormat>
  <Paragraphs>134</Paragraphs>
  <Slides>15</Slides>
  <Notes>5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15</vt:i4>
      </vt:variant>
    </vt:vector>
  </HeadingPairs>
  <TitlesOfParts>
    <vt:vector size="25" baseType="lpstr">
      <vt:lpstr>Times New Roman</vt:lpstr>
      <vt:lpstr>Trebuchet MS</vt:lpstr>
      <vt:lpstr>Arial</vt:lpstr>
      <vt:lpstr>Times New Roman CYR</vt:lpstr>
      <vt:lpstr>Arial Unicode MS</vt:lpstr>
      <vt:lpstr>Wingdings</vt:lpstr>
      <vt:lpstr>Symbol</vt:lpstr>
      <vt:lpstr>Оформление по умолчанию</vt:lpstr>
      <vt:lpstr>CorelDRAW 7.0 Graphic</vt:lpstr>
      <vt:lpstr>Документ Microsoft Word</vt:lpstr>
      <vt:lpstr>Status of METCOR-P ISTC project #3592 </vt:lpstr>
      <vt:lpstr>METCOR-P project general information </vt:lpstr>
      <vt:lpstr>PowerPoint-Präsentation</vt:lpstr>
      <vt:lpstr>Experimental matrix for the METCOR-P project</vt:lpstr>
      <vt:lpstr>Revisions of experimental matrix and test sequences in accordance with decisions of the 1st , 2nd and 3rd project meetings and later discussions</vt:lpstr>
      <vt:lpstr>Update of experimental matrix and experimental sequence in accordance with decisions of the 1st , 2nd and 3rd project meetings and later discussions (2)</vt:lpstr>
      <vt:lpstr>METCOR-P experimental matrix (2)</vt:lpstr>
      <vt:lpstr>Tests and reporting</vt:lpstr>
      <vt:lpstr>Tests completed within METCOR-P (2)</vt:lpstr>
      <vt:lpstr>METCOR publications</vt:lpstr>
      <vt:lpstr>METCOR publications (2)</vt:lpstr>
      <vt:lpstr>Publications during METCOR-P</vt:lpstr>
      <vt:lpstr>Publications during METCOR-P (2)</vt:lpstr>
      <vt:lpstr>Publications during METCOR-P (3)</vt:lpstr>
      <vt:lpstr>Current situation with METCOR-P</vt:lpstr>
    </vt:vector>
  </TitlesOfParts>
  <Company>NITI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METCORP Status</dc:title>
  <dc:subject>4 Meeting</dc:subject>
  <dc:creator>V. Khabensky</dc:creator>
  <cp:lastModifiedBy>Peters, Ursula</cp:lastModifiedBy>
  <cp:revision>544</cp:revision>
  <cp:lastPrinted>2001-10-30T08:59:27Z</cp:lastPrinted>
  <dcterms:created xsi:type="dcterms:W3CDTF">1998-10-12T06:52:06Z</dcterms:created>
  <dcterms:modified xsi:type="dcterms:W3CDTF">2012-10-16T20:28:09Z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asmolov@nsi.kiae.ru</vt:lpwstr>
  </property>
  <property fmtid="{D5CDD505-2E9C-101B-9397-08002B2CF9AE}" pid="8" name="HomePage">
    <vt:lpwstr>http:\\www.nsi.kiae.ru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10140862</vt:i4>
  </property>
  <property fmtid="{D5CDD505-2E9C-101B-9397-08002B2CF9AE}" pid="14" name="TextColor">
    <vt:i4>0</vt:i4>
  </property>
  <property fmtid="{D5CDD505-2E9C-101B-9397-08002B2CF9AE}" pid="15" name="LinkColor">
    <vt:i4>16711680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1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C:\PRG10\ASMOLOV</vt:lpwstr>
  </property>
  <property fmtid="{D5CDD505-2E9C-101B-9397-08002B2CF9AE}" pid="22" name="Description0">
    <vt:lpwstr/>
  </property>
</Properties>
</file>