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84" r:id="rId2"/>
    <p:sldId id="402" r:id="rId3"/>
    <p:sldId id="403" r:id="rId4"/>
    <p:sldId id="404" r:id="rId5"/>
    <p:sldId id="401" r:id="rId6"/>
    <p:sldId id="399" r:id="rId7"/>
    <p:sldId id="395" r:id="rId8"/>
    <p:sldId id="396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7638"/>
    <a:srgbClr val="83732D"/>
    <a:srgbClr val="993300"/>
    <a:srgbClr val="008000"/>
    <a:srgbClr val="00CC00"/>
    <a:srgbClr val="CC3300"/>
    <a:srgbClr val="FF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1" autoAdjust="0"/>
    <p:restoredTop sz="91394" autoAdjust="0"/>
  </p:normalViewPr>
  <p:slideViewPr>
    <p:cSldViewPr snapToGrid="0">
      <p:cViewPr>
        <p:scale>
          <a:sx n="88" d="100"/>
          <a:sy n="88" d="100"/>
        </p:scale>
        <p:origin x="-1392" y="-24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920" y="-90"/>
      </p:cViewPr>
      <p:guideLst>
        <p:guide orient="horz" pos="312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6" tIns="46074" rIns="92146" bIns="46074" numCol="1" anchor="t" anchorCtr="0" compatLnSpc="1">
            <a:prstTxWarp prst="textNoShape">
              <a:avLst/>
            </a:prstTxWarp>
          </a:bodyPr>
          <a:lstStyle>
            <a:lvl1pPr defTabSz="920750">
              <a:defRPr sz="1200" b="0" baseline="0" smtClean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6" tIns="46074" rIns="92146" bIns="46074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b="0" baseline="0" smtClean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48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6" tIns="46074" rIns="92146" bIns="46074" numCol="1" anchor="b" anchorCtr="0" compatLnSpc="1">
            <a:prstTxWarp prst="textNoShape">
              <a:avLst/>
            </a:prstTxWarp>
          </a:bodyPr>
          <a:lstStyle>
            <a:lvl1pPr defTabSz="920750">
              <a:defRPr sz="1200" b="0" baseline="0" smtClean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6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5463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17575" y="746125"/>
            <a:ext cx="4962525" cy="37211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3288"/>
            <a:ext cx="5435600" cy="44688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7" tIns="45718" rIns="91437" bIns="45718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20750" y="746125"/>
            <a:ext cx="4960938" cy="372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88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7" tIns="45718" rIns="91437" bIns="45718"/>
          <a:lstStyle/>
          <a:p>
            <a:pPr defTabSz="914400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7" tIns="45718" rIns="91437" bIns="45718"/>
          <a:lstStyle/>
          <a:p>
            <a:pPr defTabSz="914400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6463"/>
            <a:ext cx="5435600" cy="4467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22" tIns="46561" rIns="93122" bIns="46561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25513" y="774700"/>
            <a:ext cx="4954587" cy="37163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724400"/>
            <a:ext cx="4987925" cy="44831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786" tIns="46395" rIns="92786" bIns="46395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25513" y="774700"/>
            <a:ext cx="4954587" cy="37163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724400"/>
            <a:ext cx="4987925" cy="44831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786" tIns="46395" rIns="92786" bIns="46395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E531E0D6-ECF5-4EDC-9D48-3EC90F051E7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30942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D2EEFAFA-8237-4B43-9E7B-8E7A76AF732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65532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CF69ABB4-887E-48D9-8933-16F8CF4C817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63934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0"/>
            <a:ext cx="7772400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1B30AAA2-6192-42B3-B688-C851EB615C4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55922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DEF452AA-4E12-4E40-B698-ECE2D53B701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34173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8E50B4AC-C38C-4AFB-B14E-A2971C67022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13044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C8234AB2-0B61-488A-925F-DC13656B2BB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50403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BF7DD570-A5DC-4536-ACA0-0E3172E7D4C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8512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39A7DA0E-F4F0-4048-A0B6-65D71D78962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9739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1E034714-192C-45C2-807A-2A342CD9079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04958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217E4C9B-7EB9-4FEA-96FC-100484CFE3E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9264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           </a:t>
            </a:r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PRECOS Meeting, May 22, 2012, St. Petersburg</a:t>
            </a:r>
            <a:r>
              <a:rPr lang="en-GB"/>
              <a:t>        </a:t>
            </a:r>
            <a:fld id="{9470CCF1-ADED-469D-823A-2BCCB049F06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9845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5438" y="6575425"/>
            <a:ext cx="8818562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200" baseline="0">
                <a:solidFill>
                  <a:srgbClr val="000099"/>
                </a:solidFill>
              </a:defRPr>
            </a:lvl1pPr>
          </a:lstStyle>
          <a:p>
            <a:r>
              <a:rPr lang="en-GB"/>
              <a:t> 				                       </a:t>
            </a:r>
            <a:r>
              <a:rPr lang="en-US"/>
              <a:t>5th PRECOS Meeting, May 22, 2012, St. Petersburg</a:t>
            </a:r>
            <a:r>
              <a:rPr lang="en-GB"/>
              <a:t>        </a:t>
            </a:r>
            <a:fld id="{C03D00E8-FC49-41D5-9686-2FC81568B28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527050" y="6589713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8938" y="2339975"/>
            <a:ext cx="8562975" cy="1746250"/>
          </a:xfrm>
        </p:spPr>
        <p:txBody>
          <a:bodyPr/>
          <a:lstStyle/>
          <a:p>
            <a:pPr>
              <a:spcBef>
                <a:spcPct val="30000"/>
              </a:spcBef>
              <a:defRPr/>
            </a:pPr>
            <a:r>
              <a:rPr lang="en-US" smtClean="0">
                <a:effectLst/>
              </a:rPr>
              <a:t> </a:t>
            </a:r>
            <a:r>
              <a:rPr lang="en-US" sz="4400" smtClean="0"/>
              <a:t>Status of</a:t>
            </a:r>
            <a:r>
              <a:rPr lang="en-US" smtClean="0"/>
              <a:t> </a:t>
            </a:r>
            <a:r>
              <a:rPr lang="en-US" sz="4400" smtClean="0"/>
              <a:t>PRECOS ISTC project 3813: </a:t>
            </a:r>
            <a:r>
              <a:rPr lang="en-US" sz="4400" u="sng" smtClean="0"/>
              <a:t>P</a:t>
            </a:r>
            <a:r>
              <a:rPr lang="en-US" sz="4400" smtClean="0"/>
              <a:t>hase </a:t>
            </a:r>
            <a:r>
              <a:rPr lang="en-US" sz="4400" u="sng" smtClean="0"/>
              <a:t>re</a:t>
            </a:r>
            <a:r>
              <a:rPr lang="en-US" sz="4400" smtClean="0"/>
              <a:t>lation in </a:t>
            </a:r>
            <a:r>
              <a:rPr lang="en-US" sz="4400" u="sng" smtClean="0"/>
              <a:t>co</a:t>
            </a:r>
            <a:r>
              <a:rPr lang="en-US" sz="4400" smtClean="0"/>
              <a:t>rium </a:t>
            </a:r>
            <a:r>
              <a:rPr lang="en-US" sz="4400" u="sng" smtClean="0"/>
              <a:t>s</a:t>
            </a:r>
            <a:r>
              <a:rPr lang="en-US" sz="4400" smtClean="0"/>
              <a:t>ystems</a:t>
            </a:r>
            <a:r>
              <a:rPr lang="en-US" sz="4900" smtClean="0"/>
              <a:t> </a:t>
            </a:r>
            <a:r>
              <a:rPr lang="en-US" sz="4800" smtClean="0">
                <a:effectLst/>
              </a:rPr>
              <a:t/>
            </a:r>
            <a:br>
              <a:rPr lang="en-US" sz="4800" smtClean="0">
                <a:effectLst/>
              </a:rPr>
            </a:br>
            <a:endParaRPr lang="en-US" sz="4800" smtClean="0">
              <a:effectLst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08013" y="4648200"/>
            <a:ext cx="751046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15" tIns="46007" rIns="92015" bIns="46007" anchor="ctr"/>
          <a:lstStyle/>
          <a:p>
            <a:pPr marL="344488" indent="-344488">
              <a:lnSpc>
                <a:spcPct val="90000"/>
              </a:lnSpc>
              <a:spcBef>
                <a:spcPct val="20000"/>
              </a:spcBef>
            </a:pPr>
            <a:r>
              <a:rPr lang="en-GB" sz="2400" baseline="0"/>
              <a:t>Presented by E. Krushinov</a:t>
            </a:r>
            <a:endParaRPr lang="en-US" sz="2400" baseline="0">
              <a:solidFill>
                <a:srgbClr val="000000"/>
              </a:solidFill>
            </a:endParaRPr>
          </a:p>
          <a:p>
            <a:pPr marL="344488" indent="-344488"/>
            <a:r>
              <a:rPr lang="en-US" sz="2400" baseline="0">
                <a:solidFill>
                  <a:srgbClr val="000000"/>
                </a:solidFill>
              </a:rPr>
              <a:t>5</a:t>
            </a:r>
            <a:r>
              <a:rPr lang="en-US" sz="2400">
                <a:solidFill>
                  <a:srgbClr val="000000"/>
                </a:solidFill>
              </a:rPr>
              <a:t>th</a:t>
            </a:r>
            <a:r>
              <a:rPr lang="en-US" sz="2400" baseline="0">
                <a:solidFill>
                  <a:srgbClr val="000000"/>
                </a:solidFill>
              </a:rPr>
              <a:t>  PRECOS Project Meeting</a:t>
            </a:r>
          </a:p>
          <a:p>
            <a:pPr marL="344488" indent="-344488"/>
            <a:r>
              <a:rPr lang="en-US" sz="2400" baseline="0">
                <a:solidFill>
                  <a:srgbClr val="000000"/>
                </a:solidFill>
              </a:rPr>
              <a:t>May 22,  2012, St. Petersburg</a:t>
            </a:r>
            <a:endParaRPr lang="en-GB" sz="2400" baseline="0">
              <a:solidFill>
                <a:srgbClr val="000000"/>
              </a:solidFill>
            </a:endParaRPr>
          </a:p>
        </p:txBody>
      </p:sp>
      <p:grpSp>
        <p:nvGrpSpPr>
          <p:cNvPr id="1030" name="Группа 16"/>
          <p:cNvGrpSpPr>
            <a:grpSpLocks/>
          </p:cNvGrpSpPr>
          <p:nvPr/>
        </p:nvGrpSpPr>
        <p:grpSpPr bwMode="auto">
          <a:xfrm>
            <a:off x="3983038" y="266700"/>
            <a:ext cx="1343025" cy="1206500"/>
            <a:chOff x="4478338" y="3784600"/>
            <a:chExt cx="1330325" cy="1206501"/>
          </a:xfrm>
        </p:grpSpPr>
        <p:sp>
          <p:nvSpPr>
            <p:cNvPr id="1038" name="Text Box 1065"/>
            <p:cNvSpPr txBox="1">
              <a:spLocks noChangeArrowheads="1"/>
            </p:cNvSpPr>
            <p:nvPr/>
          </p:nvSpPr>
          <p:spPr bwMode="auto">
            <a:xfrm>
              <a:off x="4478338" y="4652963"/>
              <a:ext cx="133032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600" baseline="0">
                  <a:latin typeface="Arial Unicode MS" pitchFamily="34" charset="-128"/>
                </a:rPr>
                <a:t>ETU</a:t>
              </a:r>
              <a:endParaRPr lang="ru-RU" sz="1600" baseline="0">
                <a:latin typeface="Arial Unicode MS" pitchFamily="34" charset="-128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200" baseline="0">
                  <a:latin typeface="Arial Unicode MS" pitchFamily="34" charset="-128"/>
                </a:rPr>
                <a:t>Saint</a:t>
              </a:r>
              <a:r>
                <a:rPr lang="ru-RU" sz="1200" baseline="0">
                  <a:latin typeface="Arial Unicode MS" pitchFamily="34" charset="-128"/>
                </a:rPr>
                <a:t>-</a:t>
              </a:r>
              <a:r>
                <a:rPr lang="en-US" sz="1200" baseline="0">
                  <a:latin typeface="Arial Unicode MS" pitchFamily="34" charset="-128"/>
                </a:rPr>
                <a:t>Petersburg</a:t>
              </a:r>
            </a:p>
          </p:txBody>
        </p:sp>
        <p:pic>
          <p:nvPicPr>
            <p:cNvPr id="1039" name="Рисунок 15" descr="Безимени-2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2350" y="3784600"/>
              <a:ext cx="615203" cy="87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026" name="Object 1037"/>
          <p:cNvGraphicFramePr>
            <a:graphicFrameLocks noChangeAspect="1"/>
          </p:cNvGraphicFramePr>
          <p:nvPr/>
        </p:nvGraphicFramePr>
        <p:xfrm>
          <a:off x="342900" y="838200"/>
          <a:ext cx="16049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HOTO-PAINT" r:id="rId5" imgW="2730159" imgH="863188" progId="CorelPhotoPaint.Image.12">
                  <p:embed/>
                </p:oleObj>
              </mc:Choice>
              <mc:Fallback>
                <p:oleObj name="PHOTO-PAINT" r:id="rId5" imgW="2730159" imgH="863188" progId="CorelPhotoPaint.Image.12">
                  <p:embed/>
                  <p:pic>
                    <p:nvPicPr>
                      <p:cNvPr id="0" name="Object 10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838200"/>
                        <a:ext cx="1604963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1" name="Group 1038"/>
          <p:cNvGrpSpPr>
            <a:grpSpLocks/>
          </p:cNvGrpSpPr>
          <p:nvPr/>
        </p:nvGrpSpPr>
        <p:grpSpPr bwMode="auto">
          <a:xfrm>
            <a:off x="190500" y="215900"/>
            <a:ext cx="2197100" cy="431800"/>
            <a:chOff x="0" y="96"/>
            <a:chExt cx="1384" cy="272"/>
          </a:xfrm>
        </p:grpSpPr>
        <p:graphicFrame>
          <p:nvGraphicFramePr>
            <p:cNvPr id="1027" name="Object 1039"/>
            <p:cNvGraphicFramePr>
              <a:graphicFrameLocks noChangeAspect="1"/>
            </p:cNvGraphicFramePr>
            <p:nvPr/>
          </p:nvGraphicFramePr>
          <p:xfrm>
            <a:off x="0" y="96"/>
            <a:ext cx="27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CorelDRAW" r:id="rId7" imgW="515520" imgH="574200" progId="CorelDraw.Graphic.7">
                    <p:embed/>
                  </p:oleObj>
                </mc:Choice>
                <mc:Fallback>
                  <p:oleObj name="CorelDRAW" r:id="rId7" imgW="515520" imgH="574200" progId="CorelDraw.Graphic.7">
                    <p:embed/>
                    <p:pic>
                      <p:nvPicPr>
                        <p:cNvPr id="0" name="Object 10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96"/>
                          <a:ext cx="272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7" name="WordArt 1040"/>
            <p:cNvSpPr>
              <a:spLocks noChangeArrowheads="1" noChangeShapeType="1" noTextEdit="1"/>
            </p:cNvSpPr>
            <p:nvPr/>
          </p:nvSpPr>
          <p:spPr bwMode="auto">
            <a:xfrm>
              <a:off x="310" y="176"/>
              <a:ext cx="1074" cy="17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de-DE" sz="1800" kern="10">
                  <a:solidFill>
                    <a:srgbClr val="00008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A.P. Alexandrov RIT</a:t>
              </a:r>
            </a:p>
          </p:txBody>
        </p:sp>
      </p:grpSp>
      <p:pic>
        <p:nvPicPr>
          <p:cNvPr id="1032" name="Picture 104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5988050" y="279400"/>
            <a:ext cx="84455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WordArt 1042"/>
          <p:cNvSpPr>
            <a:spLocks noChangeArrowheads="1" noChangeShapeType="1" noTextEdit="1"/>
          </p:cNvSpPr>
          <p:nvPr/>
        </p:nvSpPr>
        <p:spPr bwMode="auto">
          <a:xfrm>
            <a:off x="6861175" y="415925"/>
            <a:ext cx="2143125" cy="5143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kern="10"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International Science</a:t>
            </a:r>
          </a:p>
          <a:p>
            <a:pPr algn="ctr"/>
            <a:r>
              <a:rPr lang="en-US" sz="1800" kern="10"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and Technology Center</a:t>
            </a:r>
            <a:endParaRPr lang="de-DE" sz="1800" kern="10">
              <a:solidFill>
                <a:srgbClr val="00008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034" name="Group 27"/>
          <p:cNvGrpSpPr>
            <a:grpSpLocks/>
          </p:cNvGrpSpPr>
          <p:nvPr/>
        </p:nvGrpSpPr>
        <p:grpSpPr bwMode="auto">
          <a:xfrm>
            <a:off x="2505075" y="254000"/>
            <a:ext cx="1819275" cy="1219200"/>
            <a:chOff x="2030" y="0"/>
            <a:chExt cx="850" cy="504"/>
          </a:xfrm>
        </p:grpSpPr>
        <p:sp>
          <p:nvSpPr>
            <p:cNvPr id="1035" name="Text Box 22"/>
            <p:cNvSpPr txBox="1">
              <a:spLocks noChangeArrowheads="1"/>
            </p:cNvSpPr>
            <p:nvPr/>
          </p:nvSpPr>
          <p:spPr bwMode="auto">
            <a:xfrm>
              <a:off x="2030" y="350"/>
              <a:ext cx="85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 baseline="30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aseline="0">
                  <a:latin typeface="Times New Roman" pitchFamily="18" charset="0"/>
                </a:rPr>
                <a:t>SPbSIT</a:t>
              </a:r>
              <a:br>
                <a:rPr lang="en-US" sz="1600" baseline="0">
                  <a:latin typeface="Times New Roman" pitchFamily="18" charset="0"/>
                </a:rPr>
              </a:br>
              <a:r>
                <a:rPr lang="en-US" sz="1600" baseline="0">
                  <a:latin typeface="Times New Roman" pitchFamily="18" charset="0"/>
                </a:rPr>
                <a:t> </a:t>
              </a:r>
              <a:r>
                <a:rPr lang="ru-RU" sz="1600" baseline="0">
                  <a:latin typeface="Times New Roman" pitchFamily="18" charset="0"/>
                </a:rPr>
                <a:t>(</a:t>
              </a:r>
              <a:r>
                <a:rPr lang="en-US" sz="1600" baseline="0">
                  <a:latin typeface="Times New Roman" pitchFamily="18" charset="0"/>
                </a:rPr>
                <a:t>TU</a:t>
              </a:r>
              <a:r>
                <a:rPr lang="ru-RU" sz="1600" baseline="0">
                  <a:latin typeface="Times New Roman" pitchFamily="18" charset="0"/>
                </a:rPr>
                <a:t>)</a:t>
              </a:r>
            </a:p>
          </p:txBody>
        </p:sp>
        <p:pic>
          <p:nvPicPr>
            <p:cNvPr id="1036" name="Picture 27" descr="C:\WINDOWS\Profiles\Альмяшев\Рабочий стол\ti.GIF"/>
            <p:cNvPicPr>
              <a:picLocks noChangeAspect="1" noChangeArrowheads="1"/>
            </p:cNvPicPr>
            <p:nvPr/>
          </p:nvPicPr>
          <p:blipFill>
            <a:blip r:embed="rId10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1" y="0"/>
              <a:ext cx="283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Номер слайда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1200" baseline="0">
                <a:solidFill>
                  <a:srgbClr val="000099"/>
                </a:solidFill>
              </a:rPr>
              <a:t> 				                       </a:t>
            </a:r>
            <a:r>
              <a:rPr lang="en-US" sz="1200" baseline="0">
                <a:solidFill>
                  <a:srgbClr val="000099"/>
                </a:solidFill>
              </a:rPr>
              <a:t>5</a:t>
            </a:r>
            <a:r>
              <a:rPr lang="en-US" sz="1200">
                <a:solidFill>
                  <a:srgbClr val="000099"/>
                </a:solidFill>
              </a:rPr>
              <a:t>th</a:t>
            </a:r>
            <a:r>
              <a:rPr lang="en-US" sz="1200" baseline="0">
                <a:solidFill>
                  <a:srgbClr val="000099"/>
                </a:solidFill>
              </a:rPr>
              <a:t> PRECOS Meeting, May 22, 2012, St. Petersburg</a:t>
            </a:r>
            <a:r>
              <a:rPr lang="en-GB" sz="1200" baseline="0">
                <a:solidFill>
                  <a:srgbClr val="000099"/>
                </a:solidFill>
              </a:rPr>
              <a:t>        </a:t>
            </a:r>
            <a:fld id="{949FE2F6-2600-427C-8BDC-FD3991DD6952}" type="slidenum">
              <a:rPr lang="en-GB" sz="1200" baseline="0">
                <a:solidFill>
                  <a:srgbClr val="000099"/>
                </a:solidFill>
              </a:rPr>
              <a:pPr/>
              <a:t>2</a:t>
            </a:fld>
            <a:endParaRPr lang="en-GB" sz="1200" baseline="0">
              <a:solidFill>
                <a:srgbClr val="000099"/>
              </a:solidFill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GB" sz="3200" smtClean="0">
                <a:solidFill>
                  <a:srgbClr val="333399"/>
                </a:solidFill>
                <a:effectLst/>
                <a:cs typeface="Times New Roman" pitchFamily="18" charset="0"/>
              </a:rPr>
              <a:t>PRECOS project general information</a:t>
            </a:r>
            <a:r>
              <a:rPr lang="en-GB" smtClean="0">
                <a:solidFill>
                  <a:srgbClr val="333399"/>
                </a:solidFill>
                <a:effectLst/>
                <a:cs typeface="Times New Roman" pitchFamily="18" charset="0"/>
              </a:rPr>
              <a:t> 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677863" y="612775"/>
            <a:ext cx="762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SzPct val="85000"/>
            </a:pPr>
            <a:r>
              <a:rPr lang="en-GB" sz="2000" baseline="0">
                <a:solidFill>
                  <a:srgbClr val="993300"/>
                </a:solidFill>
                <a:cs typeface="Times New Roman" pitchFamily="18" charset="0"/>
              </a:rPr>
              <a:t>Project participants and coordination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idx="1"/>
          </p:nvPr>
        </p:nvGraphicFramePr>
        <p:xfrm>
          <a:off x="1130300" y="5308600"/>
          <a:ext cx="7288213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Документ" r:id="rId4" imgW="6129474" imgH="1182358" progId="Word.Document.8">
                  <p:embed/>
                </p:oleObj>
              </mc:Choice>
              <mc:Fallback>
                <p:oleObj name="Документ" r:id="rId4" imgW="6129474" imgH="118235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5308600"/>
                        <a:ext cx="7288213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4" name="Group 5"/>
          <p:cNvGrpSpPr>
            <a:grpSpLocks/>
          </p:cNvGrpSpPr>
          <p:nvPr/>
        </p:nvGrpSpPr>
        <p:grpSpPr bwMode="auto">
          <a:xfrm>
            <a:off x="1049338" y="611188"/>
            <a:ext cx="6448425" cy="4568825"/>
            <a:chOff x="661" y="342"/>
            <a:chExt cx="4062" cy="2878"/>
          </a:xfrm>
        </p:grpSpPr>
        <p:sp>
          <p:nvSpPr>
            <p:cNvPr id="556053" name="Rectangle 21"/>
            <p:cNvSpPr>
              <a:spLocks noChangeArrowheads="1"/>
            </p:cNvSpPr>
            <p:nvPr/>
          </p:nvSpPr>
          <p:spPr bwMode="auto">
            <a:xfrm>
              <a:off x="3814" y="713"/>
              <a:ext cx="909" cy="4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Areva NP</a:t>
              </a:r>
              <a:r>
                <a:rPr lang="en-GB" sz="1500" b="0" baseline="0">
                  <a:latin typeface="Times New Roman" pitchFamily="18" charset="0"/>
                </a:rPr>
                <a:t>, </a:t>
              </a:r>
              <a:r>
                <a:rPr lang="en-GB" sz="1400" b="0" baseline="0"/>
                <a:t>Germany</a:t>
              </a:r>
            </a:p>
          </p:txBody>
        </p:sp>
        <p:sp>
          <p:nvSpPr>
            <p:cNvPr id="556037" name="Rectangle 5"/>
            <p:cNvSpPr>
              <a:spLocks noChangeArrowheads="1"/>
            </p:cNvSpPr>
            <p:nvPr/>
          </p:nvSpPr>
          <p:spPr bwMode="auto">
            <a:xfrm>
              <a:off x="661" y="1584"/>
              <a:ext cx="817" cy="46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300" baseline="0"/>
                <a:t>ISTC, </a:t>
              </a:r>
              <a:br>
                <a:rPr lang="en-GB" sz="1300" baseline="0"/>
              </a:br>
              <a:r>
                <a:rPr lang="en-GB" sz="1400" b="0" baseline="0"/>
                <a:t>Moscow</a:t>
              </a:r>
            </a:p>
          </p:txBody>
        </p:sp>
        <p:sp>
          <p:nvSpPr>
            <p:cNvPr id="556038" name="Rectangle 6"/>
            <p:cNvSpPr>
              <a:spLocks noChangeArrowheads="1"/>
            </p:cNvSpPr>
            <p:nvPr/>
          </p:nvSpPr>
          <p:spPr bwMode="auto">
            <a:xfrm>
              <a:off x="1194" y="704"/>
              <a:ext cx="726" cy="4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FZK, </a:t>
              </a:r>
              <a:r>
                <a:rPr lang="en-GB" sz="1400" b="0" baseline="0"/>
                <a:t>Germany</a:t>
              </a:r>
            </a:p>
          </p:txBody>
        </p:sp>
        <p:sp>
          <p:nvSpPr>
            <p:cNvPr id="556039" name="Rectangle 7"/>
            <p:cNvSpPr>
              <a:spLocks noChangeArrowheads="1"/>
            </p:cNvSpPr>
            <p:nvPr/>
          </p:nvSpPr>
          <p:spPr bwMode="auto">
            <a:xfrm>
              <a:off x="1959" y="700"/>
              <a:ext cx="546" cy="46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IRSN,</a:t>
              </a:r>
            </a:p>
            <a:p>
              <a:pPr>
                <a:defRPr/>
              </a:pPr>
              <a:r>
                <a:rPr lang="en-GB" sz="1400" b="0" baseline="0"/>
                <a:t>France</a:t>
              </a:r>
            </a:p>
          </p:txBody>
        </p:sp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2554" y="700"/>
              <a:ext cx="637" cy="46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ITU, </a:t>
              </a:r>
            </a:p>
            <a:p>
              <a:pPr>
                <a:defRPr/>
              </a:pPr>
              <a:r>
                <a:rPr lang="en-GB" sz="1400" b="0" baseline="0"/>
                <a:t>EU</a:t>
              </a:r>
            </a:p>
          </p:txBody>
        </p:sp>
        <p:sp>
          <p:nvSpPr>
            <p:cNvPr id="556041" name="Rectangle 9"/>
            <p:cNvSpPr>
              <a:spLocks noChangeArrowheads="1"/>
            </p:cNvSpPr>
            <p:nvPr/>
          </p:nvSpPr>
          <p:spPr bwMode="auto">
            <a:xfrm>
              <a:off x="3231" y="700"/>
              <a:ext cx="544" cy="46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CEA,</a:t>
              </a:r>
            </a:p>
            <a:p>
              <a:pPr>
                <a:defRPr/>
              </a:pPr>
              <a:r>
                <a:rPr lang="en-GB" sz="1400" b="0" baseline="0"/>
                <a:t>France</a:t>
              </a:r>
            </a:p>
          </p:txBody>
        </p:sp>
        <p:sp>
          <p:nvSpPr>
            <p:cNvPr id="556042" name="Rectangle 10"/>
            <p:cNvSpPr>
              <a:spLocks noChangeArrowheads="1"/>
            </p:cNvSpPr>
            <p:nvPr/>
          </p:nvSpPr>
          <p:spPr bwMode="auto">
            <a:xfrm>
              <a:off x="1194" y="342"/>
              <a:ext cx="3391" cy="34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 algn="ctr">
                <a:defRPr/>
              </a:pPr>
              <a:r>
                <a:rPr lang="en-GB" sz="1700" baseline="0"/>
                <a:t>Collaborators</a:t>
              </a:r>
            </a:p>
          </p:txBody>
        </p:sp>
        <p:sp>
          <p:nvSpPr>
            <p:cNvPr id="556043" name="Rectangle 11"/>
            <p:cNvSpPr>
              <a:spLocks noChangeArrowheads="1"/>
            </p:cNvSpPr>
            <p:nvPr/>
          </p:nvSpPr>
          <p:spPr bwMode="auto">
            <a:xfrm>
              <a:off x="2385" y="1588"/>
              <a:ext cx="1181" cy="34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 algn="ctr">
                <a:defRPr/>
              </a:pPr>
              <a:r>
                <a:rPr lang="en-GB" sz="1500" baseline="0"/>
                <a:t>Steering committee</a:t>
              </a:r>
            </a:p>
          </p:txBody>
        </p:sp>
        <p:sp>
          <p:nvSpPr>
            <p:cNvPr id="556044" name="Rectangle 12"/>
            <p:cNvSpPr>
              <a:spLocks noChangeArrowheads="1"/>
            </p:cNvSpPr>
            <p:nvPr/>
          </p:nvSpPr>
          <p:spPr bwMode="auto">
            <a:xfrm>
              <a:off x="810" y="2230"/>
              <a:ext cx="3909" cy="34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 algn="ctr">
                <a:defRPr/>
              </a:pPr>
              <a:r>
                <a:rPr lang="en-GB" sz="1500" baseline="0"/>
                <a:t>Operation Agent: A.P. Alexandrov RIT, </a:t>
              </a:r>
              <a:r>
                <a:rPr lang="en-GB" sz="1500" b="0" baseline="0"/>
                <a:t>Russia</a:t>
              </a:r>
            </a:p>
            <a:p>
              <a:pPr algn="ctr">
                <a:defRPr/>
              </a:pPr>
              <a:endParaRPr lang="en-GB" sz="1500" baseline="0"/>
            </a:p>
          </p:txBody>
        </p:sp>
        <p:sp>
          <p:nvSpPr>
            <p:cNvPr id="556045" name="Rectangle 13"/>
            <p:cNvSpPr>
              <a:spLocks noChangeArrowheads="1"/>
            </p:cNvSpPr>
            <p:nvPr/>
          </p:nvSpPr>
          <p:spPr bwMode="auto">
            <a:xfrm>
              <a:off x="680" y="1350"/>
              <a:ext cx="818" cy="23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Coordinator </a:t>
              </a:r>
            </a:p>
          </p:txBody>
        </p:sp>
        <p:sp>
          <p:nvSpPr>
            <p:cNvPr id="556046" name="Line 14"/>
            <p:cNvSpPr>
              <a:spLocks noChangeShapeType="1"/>
            </p:cNvSpPr>
            <p:nvPr/>
          </p:nvSpPr>
          <p:spPr bwMode="auto">
            <a:xfrm>
              <a:off x="674" y="2080"/>
              <a:ext cx="91" cy="3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47" name="Line 15"/>
            <p:cNvSpPr>
              <a:spLocks noChangeShapeType="1"/>
            </p:cNvSpPr>
            <p:nvPr/>
          </p:nvSpPr>
          <p:spPr bwMode="auto">
            <a:xfrm flipH="1">
              <a:off x="3221" y="1201"/>
              <a:ext cx="354" cy="3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48" name="Line 16"/>
            <p:cNvSpPr>
              <a:spLocks noChangeShapeType="1"/>
            </p:cNvSpPr>
            <p:nvPr/>
          </p:nvSpPr>
          <p:spPr bwMode="auto">
            <a:xfrm>
              <a:off x="2726" y="1200"/>
              <a:ext cx="143" cy="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49" name="Line 17"/>
            <p:cNvSpPr>
              <a:spLocks noChangeShapeType="1"/>
            </p:cNvSpPr>
            <p:nvPr/>
          </p:nvSpPr>
          <p:spPr bwMode="auto">
            <a:xfrm flipH="1">
              <a:off x="3638" y="1230"/>
              <a:ext cx="817" cy="4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50" name="Line 18"/>
            <p:cNvSpPr>
              <a:spLocks noChangeShapeType="1"/>
            </p:cNvSpPr>
            <p:nvPr/>
          </p:nvSpPr>
          <p:spPr bwMode="auto">
            <a:xfrm>
              <a:off x="1430" y="1199"/>
              <a:ext cx="936" cy="4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51" name="Line 19"/>
            <p:cNvSpPr>
              <a:spLocks noChangeShapeType="1"/>
            </p:cNvSpPr>
            <p:nvPr/>
          </p:nvSpPr>
          <p:spPr bwMode="auto">
            <a:xfrm>
              <a:off x="2861" y="1961"/>
              <a:ext cx="0" cy="2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52" name="Line 20"/>
            <p:cNvSpPr>
              <a:spLocks noChangeShapeType="1"/>
            </p:cNvSpPr>
            <p:nvPr/>
          </p:nvSpPr>
          <p:spPr bwMode="auto">
            <a:xfrm flipH="1">
              <a:off x="828" y="682"/>
              <a:ext cx="336" cy="6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54" name="Line 22"/>
            <p:cNvSpPr>
              <a:spLocks noChangeShapeType="1"/>
            </p:cNvSpPr>
            <p:nvPr/>
          </p:nvSpPr>
          <p:spPr bwMode="auto">
            <a:xfrm>
              <a:off x="2124" y="1178"/>
              <a:ext cx="408" cy="3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 baseline="0"/>
            </a:p>
          </p:txBody>
        </p:sp>
        <p:sp>
          <p:nvSpPr>
            <p:cNvPr id="556056" name="Rectangle 24"/>
            <p:cNvSpPr>
              <a:spLocks noChangeArrowheads="1"/>
            </p:cNvSpPr>
            <p:nvPr/>
          </p:nvSpPr>
          <p:spPr bwMode="auto">
            <a:xfrm>
              <a:off x="811" y="2559"/>
              <a:ext cx="623" cy="46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IVTAN,</a:t>
              </a:r>
            </a:p>
            <a:p>
              <a:pPr>
                <a:defRPr/>
              </a:pPr>
              <a:r>
                <a:rPr lang="en-GB" sz="1400" b="0" baseline="0"/>
                <a:t>Russia</a:t>
              </a:r>
            </a:p>
          </p:txBody>
        </p:sp>
        <p:sp>
          <p:nvSpPr>
            <p:cNvPr id="556057" name="Rectangle 25"/>
            <p:cNvSpPr>
              <a:spLocks noChangeArrowheads="1"/>
            </p:cNvSpPr>
            <p:nvPr/>
          </p:nvSpPr>
          <p:spPr bwMode="auto">
            <a:xfrm>
              <a:off x="3664" y="2589"/>
              <a:ext cx="1053" cy="63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SPb State Electrotechnical University,</a:t>
              </a:r>
              <a:r>
                <a:rPr lang="en-GB" sz="1500" b="0" baseline="0"/>
                <a:t> </a:t>
              </a:r>
            </a:p>
            <a:p>
              <a:pPr>
                <a:defRPr/>
              </a:pPr>
              <a:r>
                <a:rPr lang="en-GB" sz="1400" b="0" baseline="0"/>
                <a:t>Russia</a:t>
              </a:r>
            </a:p>
          </p:txBody>
        </p:sp>
        <p:sp>
          <p:nvSpPr>
            <p:cNvPr id="556067" name="Rectangle 35"/>
            <p:cNvSpPr>
              <a:spLocks noChangeArrowheads="1"/>
            </p:cNvSpPr>
            <p:nvPr/>
          </p:nvSpPr>
          <p:spPr bwMode="auto">
            <a:xfrm>
              <a:off x="2100" y="2587"/>
              <a:ext cx="1081" cy="59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 lIns="91379" tIns="45691" rIns="91379" bIns="45691"/>
            <a:lstStyle/>
            <a:p>
              <a:pPr>
                <a:defRPr/>
              </a:pPr>
              <a:r>
                <a:rPr lang="en-GB" sz="1500" baseline="0"/>
                <a:t>SPb State </a:t>
              </a:r>
            </a:p>
            <a:p>
              <a:pPr>
                <a:defRPr/>
              </a:pPr>
              <a:r>
                <a:rPr lang="en-GB" sz="1500" baseline="0"/>
                <a:t>Technological University</a:t>
              </a:r>
              <a:r>
                <a:rPr lang="en-GB" sz="1300" b="0" baseline="0"/>
                <a:t>, </a:t>
              </a:r>
              <a:r>
                <a:rPr lang="en-GB" sz="1400" b="0" baseline="0"/>
                <a:t>Russia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1200" baseline="0">
                <a:solidFill>
                  <a:srgbClr val="000099"/>
                </a:solidFill>
              </a:rPr>
              <a:t> 				                       </a:t>
            </a:r>
            <a:r>
              <a:rPr lang="en-US" sz="1200" baseline="0">
                <a:solidFill>
                  <a:srgbClr val="000099"/>
                </a:solidFill>
              </a:rPr>
              <a:t>5</a:t>
            </a:r>
            <a:r>
              <a:rPr lang="en-US" sz="1200">
                <a:solidFill>
                  <a:srgbClr val="000099"/>
                </a:solidFill>
              </a:rPr>
              <a:t>th</a:t>
            </a:r>
            <a:r>
              <a:rPr lang="en-US" sz="1200" baseline="0">
                <a:solidFill>
                  <a:srgbClr val="000099"/>
                </a:solidFill>
              </a:rPr>
              <a:t> PRECOS Meeting, May 22, 2012, St. Petersburg</a:t>
            </a:r>
            <a:r>
              <a:rPr lang="en-GB" sz="1200" baseline="0">
                <a:solidFill>
                  <a:srgbClr val="000099"/>
                </a:solidFill>
              </a:rPr>
              <a:t>        </a:t>
            </a:r>
            <a:fld id="{1660F304-1381-4EDB-AA06-7BC0099B884B}" type="slidenum">
              <a:rPr lang="en-GB" sz="1200" baseline="0">
                <a:solidFill>
                  <a:srgbClr val="000099"/>
                </a:solidFill>
              </a:rPr>
              <a:pPr/>
              <a:t>3</a:t>
            </a:fld>
            <a:endParaRPr lang="en-GB" sz="1200" baseline="0">
              <a:solidFill>
                <a:srgbClr val="000099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279400"/>
            <a:ext cx="7772400" cy="762000"/>
          </a:xfrm>
        </p:spPr>
        <p:txBody>
          <a:bodyPr/>
          <a:lstStyle/>
          <a:p>
            <a:pPr defTabSz="914400"/>
            <a:r>
              <a:rPr lang="en-US" sz="3600" smtClean="0">
                <a:solidFill>
                  <a:srgbClr val="333399"/>
                </a:solidFill>
                <a:effectLst/>
                <a:cs typeface="Times New Roman" pitchFamily="18" charset="0"/>
              </a:rPr>
              <a:t>Project objectives</a:t>
            </a:r>
            <a:endParaRPr lang="en-GB" sz="3600" smtClean="0">
              <a:solidFill>
                <a:srgbClr val="333399"/>
              </a:solidFill>
              <a:effectLst/>
              <a:cs typeface="Times New Roman" pitchFamily="18" charset="0"/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71463" y="1412875"/>
            <a:ext cx="8872537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algn="just" defTabSz="762000">
              <a:lnSpc>
                <a:spcPct val="125000"/>
              </a:lnSpc>
            </a:pPr>
            <a:r>
              <a:rPr lang="en-US" baseline="0">
                <a:solidFill>
                  <a:srgbClr val="993300"/>
                </a:solidFill>
              </a:rPr>
              <a:t>Experimental determination of</a:t>
            </a:r>
            <a:r>
              <a:rPr lang="ru-RU" baseline="0">
                <a:solidFill>
                  <a:srgbClr val="993300"/>
                </a:solidFill>
              </a:rPr>
              <a:t>:</a:t>
            </a:r>
            <a:r>
              <a:rPr lang="ru-RU" sz="3200" baseline="0"/>
              <a:t> </a:t>
            </a:r>
          </a:p>
          <a:p>
            <a:pPr defTabSz="762000">
              <a:lnSpc>
                <a:spcPct val="185000"/>
              </a:lnSpc>
              <a:buFont typeface="Wingdings" pitchFamily="2" charset="2"/>
              <a:buChar char="Ø"/>
            </a:pPr>
            <a:r>
              <a:rPr lang="ru-RU" sz="2400" baseline="0"/>
              <a:t> </a:t>
            </a:r>
            <a:r>
              <a:rPr lang="en-US" sz="2400" baseline="0"/>
              <a:t>liquidus – solidus temperatures</a:t>
            </a:r>
            <a:endParaRPr lang="ru-RU" sz="2400" baseline="0"/>
          </a:p>
          <a:p>
            <a:pPr defTabSz="762000">
              <a:lnSpc>
                <a:spcPct val="195000"/>
              </a:lnSpc>
              <a:buFont typeface="Wingdings" pitchFamily="2" charset="2"/>
              <a:buChar char="Ø"/>
            </a:pPr>
            <a:r>
              <a:rPr lang="ru-RU" sz="2400" baseline="0"/>
              <a:t> </a:t>
            </a:r>
            <a:r>
              <a:rPr lang="en-US" sz="2400" baseline="0"/>
              <a:t>coordinates of reference points (eutectics, etc.)</a:t>
            </a:r>
            <a:endParaRPr lang="ru-RU" sz="2400" baseline="0"/>
          </a:p>
          <a:p>
            <a:pPr defTabSz="762000">
              <a:lnSpc>
                <a:spcPct val="205000"/>
              </a:lnSpc>
              <a:buFont typeface="Wingdings" pitchFamily="2" charset="2"/>
              <a:buChar char="Ø"/>
            </a:pPr>
            <a:r>
              <a:rPr lang="ru-RU" sz="2400" baseline="0"/>
              <a:t> </a:t>
            </a:r>
            <a:r>
              <a:rPr lang="en-US" sz="2400" baseline="0"/>
              <a:t>solubility limits of solid solutions</a:t>
            </a:r>
            <a:endParaRPr lang="ru-RU" sz="2400" baseline="0"/>
          </a:p>
          <a:p>
            <a:pPr defTabSz="762000">
              <a:lnSpc>
                <a:spcPct val="205000"/>
              </a:lnSpc>
              <a:buFont typeface="Wingdings" pitchFamily="2" charset="2"/>
              <a:buChar char="Ø"/>
            </a:pPr>
            <a:r>
              <a:rPr lang="ru-RU" sz="2400" baseline="0"/>
              <a:t> </a:t>
            </a:r>
            <a:r>
              <a:rPr lang="en-US" sz="2400" baseline="0"/>
              <a:t>compositions of liquids coexisting in the miscibility gap</a:t>
            </a:r>
            <a:endParaRPr lang="ru-RU" sz="2400" baseline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1200" baseline="0">
                <a:solidFill>
                  <a:srgbClr val="000099"/>
                </a:solidFill>
              </a:rPr>
              <a:t> 				                       </a:t>
            </a:r>
            <a:r>
              <a:rPr lang="en-US" sz="1200" baseline="0">
                <a:solidFill>
                  <a:srgbClr val="000099"/>
                </a:solidFill>
              </a:rPr>
              <a:t>5</a:t>
            </a:r>
            <a:r>
              <a:rPr lang="en-US" sz="1200">
                <a:solidFill>
                  <a:srgbClr val="000099"/>
                </a:solidFill>
              </a:rPr>
              <a:t>th</a:t>
            </a:r>
            <a:r>
              <a:rPr lang="en-US" sz="1200" baseline="0">
                <a:solidFill>
                  <a:srgbClr val="000099"/>
                </a:solidFill>
              </a:rPr>
              <a:t> PRECOS Meeting, May 22, 2012, St. Petersburg</a:t>
            </a:r>
            <a:r>
              <a:rPr lang="en-GB" sz="1200" baseline="0">
                <a:solidFill>
                  <a:srgbClr val="000099"/>
                </a:solidFill>
              </a:rPr>
              <a:t>        </a:t>
            </a:r>
            <a:fld id="{DFB534E6-6960-460C-83A4-B16BEC75D78E}" type="slidenum">
              <a:rPr lang="en-GB" sz="1200" baseline="0">
                <a:solidFill>
                  <a:srgbClr val="000099"/>
                </a:solidFill>
              </a:rPr>
              <a:pPr/>
              <a:t>4</a:t>
            </a:fld>
            <a:endParaRPr lang="en-GB" sz="1200" baseline="0">
              <a:solidFill>
                <a:srgbClr val="000099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-63500"/>
            <a:ext cx="7772400" cy="652463"/>
          </a:xfrm>
        </p:spPr>
        <p:txBody>
          <a:bodyPr/>
          <a:lstStyle/>
          <a:p>
            <a:r>
              <a:rPr lang="en-US" sz="3200" smtClean="0">
                <a:effectLst/>
              </a:rPr>
              <a:t>PRECOS test matrix</a:t>
            </a:r>
            <a:r>
              <a:rPr lang="en-US" smtClean="0">
                <a:effectLst/>
              </a:rPr>
              <a:t> </a:t>
            </a:r>
            <a:endParaRPr lang="ru-RU" smtClean="0">
              <a:solidFill>
                <a:srgbClr val="993300"/>
              </a:solidFill>
              <a:effectLst/>
            </a:endParaRPr>
          </a:p>
        </p:txBody>
      </p:sp>
      <p:graphicFrame>
        <p:nvGraphicFramePr>
          <p:cNvPr id="19521" name="Group 65"/>
          <p:cNvGraphicFramePr>
            <a:graphicFrameLocks noGrp="1"/>
          </p:cNvGraphicFramePr>
          <p:nvPr>
            <p:ph sz="half" idx="2"/>
          </p:nvPr>
        </p:nvGraphicFramePr>
        <p:xfrm>
          <a:off x="0" y="427038"/>
          <a:ext cx="8961438" cy="5221605"/>
        </p:xfrm>
        <a:graphic>
          <a:graphicData uri="http://schemas.openxmlformats.org/drawingml/2006/table">
            <a:tbl>
              <a:tblPr/>
              <a:tblGrid>
                <a:gridCol w="600075"/>
                <a:gridCol w="1987550"/>
                <a:gridCol w="1009650"/>
                <a:gridCol w="3306763"/>
                <a:gridCol w="2057400"/>
              </a:tblGrid>
              <a:tr h="527050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Task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Composition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Atm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Experimental data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905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Number of tests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U-Zr-Fe-O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Selected points (liquidus, solidus, tie-lines in the miscibility gap)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 rowSpan="3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- FeO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y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Air and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1400" b="1" i="0" u="none" strike="noStrike" cap="none" normalizeH="0" baseline="-4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control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liquidus, solidus, solubility limits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- SiO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Neutral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liquidus, solidus, solubility limits, 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eutectic point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+15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+40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CaO - UO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+21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 rowSpan="4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– FeO – SiO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liquidus, solidus, solubility limits, tie-lines in the miscibility gap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, ternary eutectic point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+15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+30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+4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– FeO – CaO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liquidus, solidus, solubility limits,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+21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- FeO - SiO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- FeO - CaO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Multicomponent prototypic corium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Argon or Air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System (atmosphere) proposed by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: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French partners (1 system)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German partners (1 system)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Russian partners (1 system)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+9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+2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 useBgFill="1">
        <p:nvSpPr>
          <p:cNvPr id="19518" name="Rectangle 6"/>
          <p:cNvSpPr>
            <a:spLocks noChangeArrowheads="1"/>
          </p:cNvSpPr>
          <p:nvPr/>
        </p:nvSpPr>
        <p:spPr bwMode="auto">
          <a:xfrm>
            <a:off x="0" y="5667375"/>
            <a:ext cx="9144000" cy="9048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15875" indent="-15875" defTabSz="762000">
              <a:spcBef>
                <a:spcPct val="20000"/>
              </a:spcBef>
              <a:buFont typeface="Wingdings" pitchFamily="2" charset="2"/>
              <a:buNone/>
            </a:pPr>
            <a:r>
              <a:rPr lang="en-US" sz="1200" baseline="0">
                <a:solidFill>
                  <a:srgbClr val="000099"/>
                </a:solidFill>
              </a:rPr>
              <a:t>        Notes: </a:t>
            </a:r>
            <a:r>
              <a:rPr lang="ru-RU" sz="1200" baseline="0">
                <a:solidFill>
                  <a:srgbClr val="000099"/>
                </a:solidFill>
              </a:rPr>
              <a:t>1-</a:t>
            </a:r>
            <a:r>
              <a:rPr lang="en-US" sz="1200" baseline="0">
                <a:solidFill>
                  <a:srgbClr val="000099"/>
                </a:solidFill>
              </a:rPr>
              <a:t>LPH (Zr-O), 2</a:t>
            </a:r>
            <a:r>
              <a:rPr lang="ru-RU" sz="1200" baseline="0">
                <a:solidFill>
                  <a:srgbClr val="000099"/>
                </a:solidFill>
              </a:rPr>
              <a:t>- </a:t>
            </a:r>
            <a:r>
              <a:rPr lang="en-US" sz="1200" baseline="0">
                <a:solidFill>
                  <a:srgbClr val="000099"/>
                </a:solidFill>
              </a:rPr>
              <a:t>HTM</a:t>
            </a:r>
            <a:r>
              <a:rPr lang="ru-RU" sz="1200" baseline="0">
                <a:solidFill>
                  <a:srgbClr val="000099"/>
                </a:solidFill>
              </a:rPr>
              <a:t>, </a:t>
            </a:r>
            <a:r>
              <a:rPr lang="en-US" sz="1200" baseline="0">
                <a:solidFill>
                  <a:srgbClr val="000099"/>
                </a:solidFill>
              </a:rPr>
              <a:t>3</a:t>
            </a:r>
            <a:r>
              <a:rPr lang="ru-RU" sz="1200" baseline="0">
                <a:solidFill>
                  <a:srgbClr val="000099"/>
                </a:solidFill>
              </a:rPr>
              <a:t>- </a:t>
            </a:r>
            <a:r>
              <a:rPr lang="en-US" sz="1200" baseline="0">
                <a:solidFill>
                  <a:srgbClr val="000099"/>
                </a:solidFill>
              </a:rPr>
              <a:t>VPA IMCC, 4- VPA in the Galakhov microfurnace, 5- annealing</a:t>
            </a:r>
            <a:r>
              <a:rPr lang="ru-RU" sz="1200" baseline="0">
                <a:solidFill>
                  <a:srgbClr val="000099"/>
                </a:solidFill>
              </a:rPr>
              <a:t> </a:t>
            </a:r>
            <a:r>
              <a:rPr lang="en-US" sz="1200" baseline="0">
                <a:solidFill>
                  <a:srgbClr val="000099"/>
                </a:solidFill>
              </a:rPr>
              <a:t>in the Galakhov</a:t>
            </a:r>
            <a:br>
              <a:rPr lang="en-US" sz="1200" baseline="0">
                <a:solidFill>
                  <a:srgbClr val="000099"/>
                </a:solidFill>
              </a:rPr>
            </a:br>
            <a:r>
              <a:rPr lang="en-US" sz="1200" baseline="0">
                <a:solidFill>
                  <a:srgbClr val="000099"/>
                </a:solidFill>
              </a:rPr>
              <a:t>                   microfurnace</a:t>
            </a:r>
            <a:r>
              <a:rPr lang="ru-RU" sz="1200" baseline="0">
                <a:solidFill>
                  <a:srgbClr val="000099"/>
                </a:solidFill>
              </a:rPr>
              <a:t>, 6 - </a:t>
            </a:r>
            <a:r>
              <a:rPr lang="en-US" sz="1200" baseline="0">
                <a:solidFill>
                  <a:srgbClr val="000099"/>
                </a:solidFill>
              </a:rPr>
              <a:t>DTA </a:t>
            </a:r>
            <a:endParaRPr lang="ru-RU" sz="1200" baseline="0">
              <a:solidFill>
                <a:srgbClr val="000099"/>
              </a:solidFill>
            </a:endParaRPr>
          </a:p>
          <a:p>
            <a:pPr marL="473075" lvl="1" indent="-15875" defTabSz="762000">
              <a:spcBef>
                <a:spcPct val="20000"/>
              </a:spcBef>
              <a:buFont typeface="Wingdings" pitchFamily="2" charset="2"/>
              <a:buNone/>
            </a:pPr>
            <a:r>
              <a:rPr lang="en-US" sz="1200" baseline="0"/>
              <a:t>It was decided at the 3</a:t>
            </a:r>
            <a:r>
              <a:rPr lang="en-US" sz="1200"/>
              <a:t>rd</a:t>
            </a:r>
            <a:r>
              <a:rPr lang="en-US" sz="1200" baseline="0"/>
              <a:t> Project meeting to exclude these systems from the test matrix and subject to a more detailed study as higher priority ones</a:t>
            </a:r>
          </a:p>
        </p:txBody>
      </p:sp>
      <p:sp>
        <p:nvSpPr>
          <p:cNvPr id="19519" name="Rectangle 99"/>
          <p:cNvSpPr>
            <a:spLocks noChangeArrowheads="1"/>
          </p:cNvSpPr>
          <p:nvPr/>
        </p:nvSpPr>
        <p:spPr bwMode="auto">
          <a:xfrm>
            <a:off x="285750" y="6157913"/>
            <a:ext cx="171450" cy="125412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1200" baseline="0">
                <a:solidFill>
                  <a:srgbClr val="000099"/>
                </a:solidFill>
              </a:rPr>
              <a:t> 				                       </a:t>
            </a:r>
            <a:r>
              <a:rPr lang="en-US" sz="1200" baseline="0">
                <a:solidFill>
                  <a:srgbClr val="000099"/>
                </a:solidFill>
              </a:rPr>
              <a:t>5</a:t>
            </a:r>
            <a:r>
              <a:rPr lang="en-US" sz="1200">
                <a:solidFill>
                  <a:srgbClr val="000099"/>
                </a:solidFill>
              </a:rPr>
              <a:t>th</a:t>
            </a:r>
            <a:r>
              <a:rPr lang="en-US" sz="1200" baseline="0">
                <a:solidFill>
                  <a:srgbClr val="000099"/>
                </a:solidFill>
              </a:rPr>
              <a:t> PRECOS Meeting, May 22, 2012, St. Petersburg</a:t>
            </a:r>
            <a:r>
              <a:rPr lang="en-GB" sz="1200" baseline="0">
                <a:solidFill>
                  <a:srgbClr val="000099"/>
                </a:solidFill>
              </a:rPr>
              <a:t>        </a:t>
            </a:r>
            <a:fld id="{06F59750-54FE-40F0-B5EA-886F8B0AE52E}" type="slidenum">
              <a:rPr lang="en-GB" sz="1200" baseline="0">
                <a:solidFill>
                  <a:srgbClr val="000099"/>
                </a:solidFill>
              </a:rPr>
              <a:pPr/>
              <a:t>5</a:t>
            </a:fld>
            <a:endParaRPr lang="en-GB" sz="1200" baseline="0">
              <a:solidFill>
                <a:srgbClr val="000099"/>
              </a:solidFill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57225" y="382588"/>
            <a:ext cx="8032750" cy="58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30" rIns="92059" bIns="46030"/>
          <a:lstStyle/>
          <a:p>
            <a:r>
              <a:rPr lang="en-US" sz="3200" smtClean="0">
                <a:effectLst/>
              </a:rPr>
              <a:t>PRECOS reporting (1)</a:t>
            </a:r>
            <a:br>
              <a:rPr lang="en-US" sz="3200" smtClean="0">
                <a:effectLst/>
              </a:rPr>
            </a:br>
            <a:r>
              <a:rPr lang="en-US" sz="2400" smtClean="0">
                <a:effectLst/>
              </a:rPr>
              <a:t/>
            </a:r>
            <a:br>
              <a:rPr lang="en-US" sz="2400" smtClean="0">
                <a:effectLst/>
              </a:rPr>
            </a:br>
            <a:r>
              <a:rPr lang="en-US" sz="2400" smtClean="0">
                <a:effectLst/>
              </a:rPr>
              <a:t>Annual and final reports</a:t>
            </a:r>
            <a:endParaRPr lang="ru-RU" sz="2400" smtClean="0">
              <a:effectLst/>
            </a:endParaRPr>
          </a:p>
        </p:txBody>
      </p:sp>
      <p:graphicFrame>
        <p:nvGraphicFramePr>
          <p:cNvPr id="3074" name="Object 109"/>
          <p:cNvGraphicFramePr>
            <a:graphicFrameLocks noChangeAspect="1"/>
          </p:cNvGraphicFramePr>
          <p:nvPr/>
        </p:nvGraphicFramePr>
        <p:xfrm>
          <a:off x="427038" y="1838325"/>
          <a:ext cx="8453437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3" imgW="6093982" imgH="1703460" progId="Word.Document.8">
                  <p:embed/>
                </p:oleObj>
              </mc:Choice>
              <mc:Fallback>
                <p:oleObj name="Document" r:id="rId3" imgW="6093982" imgH="1703460" progId="Word.Document.8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1838325"/>
                        <a:ext cx="8453437" cy="235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algn="ctr">
                            <a:solidFill>
                              <a:schemeClr val="accent2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1200" baseline="0">
                <a:solidFill>
                  <a:srgbClr val="000099"/>
                </a:solidFill>
              </a:rPr>
              <a:t> 				                       </a:t>
            </a:r>
            <a:r>
              <a:rPr lang="en-US" sz="1200" baseline="0">
                <a:solidFill>
                  <a:srgbClr val="000099"/>
                </a:solidFill>
              </a:rPr>
              <a:t>5</a:t>
            </a:r>
            <a:r>
              <a:rPr lang="en-US" sz="1200">
                <a:solidFill>
                  <a:srgbClr val="000099"/>
                </a:solidFill>
              </a:rPr>
              <a:t>th</a:t>
            </a:r>
            <a:r>
              <a:rPr lang="en-US" sz="1200" baseline="0">
                <a:solidFill>
                  <a:srgbClr val="000099"/>
                </a:solidFill>
              </a:rPr>
              <a:t> PRECOS Meeting, May 22, 2012, St. Petersburg</a:t>
            </a:r>
            <a:r>
              <a:rPr lang="en-GB" sz="1200" baseline="0">
                <a:solidFill>
                  <a:srgbClr val="000099"/>
                </a:solidFill>
              </a:rPr>
              <a:t>        </a:t>
            </a:r>
            <a:fld id="{440C0F24-9141-4B31-B196-11DA79EE9D8D}" type="slidenum">
              <a:rPr lang="en-GB" sz="1200" baseline="0">
                <a:solidFill>
                  <a:srgbClr val="000099"/>
                </a:solidFill>
              </a:rPr>
              <a:pPr/>
              <a:t>6</a:t>
            </a:fld>
            <a:endParaRPr lang="en-GB" sz="1200" baseline="0">
              <a:solidFill>
                <a:srgbClr val="000099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1513" y="427038"/>
            <a:ext cx="8032750" cy="58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30" rIns="92059" bIns="46030"/>
          <a:lstStyle/>
          <a:p>
            <a:r>
              <a:rPr lang="en-US" sz="3200" smtClean="0">
                <a:effectLst/>
              </a:rPr>
              <a:t>PRECOS reporting (2)</a:t>
            </a:r>
            <a:br>
              <a:rPr lang="en-US" sz="3200" smtClean="0">
                <a:effectLst/>
              </a:rPr>
            </a:br>
            <a:r>
              <a:rPr lang="en-US" sz="2400" smtClean="0">
                <a:effectLst/>
              </a:rPr>
              <a:t/>
            </a:r>
            <a:br>
              <a:rPr lang="en-US" sz="2400" smtClean="0">
                <a:effectLst/>
              </a:rPr>
            </a:br>
            <a:r>
              <a:rPr lang="en-US" sz="2400" smtClean="0">
                <a:effectLst/>
              </a:rPr>
              <a:t>T</a:t>
            </a:r>
            <a:r>
              <a:rPr lang="ru-RU" sz="2400" smtClean="0">
                <a:effectLst/>
              </a:rPr>
              <a:t>hematic</a:t>
            </a:r>
            <a:r>
              <a:rPr lang="en-US" sz="2400" smtClean="0">
                <a:effectLst/>
              </a:rPr>
              <a:t> reports</a:t>
            </a:r>
            <a:endParaRPr lang="ru-RU" sz="2400" smtClean="0">
              <a:effectLst/>
            </a:endParaRPr>
          </a:p>
        </p:txBody>
      </p:sp>
      <p:graphicFrame>
        <p:nvGraphicFramePr>
          <p:cNvPr id="4098" name="Object 256"/>
          <p:cNvGraphicFramePr>
            <a:graphicFrameLocks noChangeAspect="1"/>
          </p:cNvGraphicFramePr>
          <p:nvPr/>
        </p:nvGraphicFramePr>
        <p:xfrm>
          <a:off x="477838" y="1625600"/>
          <a:ext cx="8218487" cy="357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3" imgW="6019854" imgH="2621067" progId="Word.Document.8">
                  <p:embed/>
                </p:oleObj>
              </mc:Choice>
              <mc:Fallback>
                <p:oleObj name="Document" r:id="rId3" imgW="6019854" imgH="2621067" progId="Word.Document.8">
                  <p:embed/>
                  <p:pic>
                    <p:nvPicPr>
                      <p:cNvPr id="0" name="Object 2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1625600"/>
                        <a:ext cx="8218487" cy="357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algn="ctr">
                            <a:solidFill>
                              <a:schemeClr val="accent2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1200" baseline="0">
                <a:solidFill>
                  <a:srgbClr val="000099"/>
                </a:solidFill>
              </a:rPr>
              <a:t> 				                       </a:t>
            </a:r>
            <a:r>
              <a:rPr lang="en-US" sz="1200" baseline="0">
                <a:solidFill>
                  <a:srgbClr val="000099"/>
                </a:solidFill>
              </a:rPr>
              <a:t>5</a:t>
            </a:r>
            <a:r>
              <a:rPr lang="en-US" sz="1200">
                <a:solidFill>
                  <a:srgbClr val="000099"/>
                </a:solidFill>
              </a:rPr>
              <a:t>th</a:t>
            </a:r>
            <a:r>
              <a:rPr lang="en-US" sz="1200" baseline="0">
                <a:solidFill>
                  <a:srgbClr val="000099"/>
                </a:solidFill>
              </a:rPr>
              <a:t> PRECOS Meeting, May 22, 2012, St. Petersburg</a:t>
            </a:r>
            <a:r>
              <a:rPr lang="en-GB" sz="1200" baseline="0">
                <a:solidFill>
                  <a:srgbClr val="000099"/>
                </a:solidFill>
              </a:rPr>
              <a:t>        </a:t>
            </a:r>
            <a:fld id="{CA4949B9-684B-4211-8044-D7CDDCAD665D}" type="slidenum">
              <a:rPr lang="en-GB" sz="1200" baseline="0">
                <a:solidFill>
                  <a:srgbClr val="000099"/>
                </a:solidFill>
              </a:rPr>
              <a:pPr/>
              <a:t>7</a:t>
            </a:fld>
            <a:endParaRPr lang="en-GB" sz="1200" baseline="0">
              <a:solidFill>
                <a:srgbClr val="000099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8825" y="0"/>
            <a:ext cx="7772400" cy="1025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US" sz="3200" smtClean="0">
                <a:effectLst/>
              </a:rPr>
              <a:t>Publications</a:t>
            </a:r>
            <a:endParaRPr lang="ru-RU" sz="3200" smtClean="0">
              <a:effectLst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360363" y="3192463"/>
            <a:ext cx="8450262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0" baseline="0"/>
              <a:t>Almjashev V</a:t>
            </a:r>
            <a:r>
              <a:rPr lang="ru-RU" sz="2000" b="0" baseline="0"/>
              <a:t>.</a:t>
            </a:r>
            <a:r>
              <a:rPr lang="en-US" sz="2000" b="0" baseline="0"/>
              <a:t>I</a:t>
            </a:r>
            <a:r>
              <a:rPr lang="ru-RU" sz="2000" b="0" baseline="0"/>
              <a:t>., </a:t>
            </a:r>
            <a:r>
              <a:rPr lang="en-US" sz="2000" b="0" baseline="0"/>
              <a:t>Barrachin M</a:t>
            </a:r>
            <a:r>
              <a:rPr lang="ru-RU" sz="2000" b="0" baseline="0"/>
              <a:t>., </a:t>
            </a:r>
            <a:r>
              <a:rPr lang="en-US" sz="2000" b="0" baseline="0"/>
              <a:t>Bechta S</a:t>
            </a:r>
            <a:r>
              <a:rPr lang="ru-RU" sz="2000" b="0" baseline="0"/>
              <a:t>.</a:t>
            </a:r>
            <a:r>
              <a:rPr lang="en-US" sz="2000" b="0" baseline="0"/>
              <a:t>V</a:t>
            </a:r>
            <a:r>
              <a:rPr lang="ru-RU" sz="2000" b="0" baseline="0"/>
              <a:t>., </a:t>
            </a:r>
            <a:r>
              <a:rPr lang="en-US" sz="2000" b="0" baseline="0"/>
              <a:t>Bottomley D</a:t>
            </a:r>
            <a:r>
              <a:rPr lang="ru-RU" sz="2000" b="0" baseline="0"/>
              <a:t>., </a:t>
            </a:r>
            <a:r>
              <a:rPr lang="en-US" sz="2000" b="0" baseline="0"/>
              <a:t>Defoort F</a:t>
            </a:r>
            <a:r>
              <a:rPr lang="ru-RU" sz="2000" b="0" baseline="0"/>
              <a:t>., </a:t>
            </a:r>
            <a:r>
              <a:rPr lang="en-US" sz="2000" b="0" baseline="0"/>
              <a:t>Fischer M</a:t>
            </a:r>
            <a:r>
              <a:rPr lang="ru-RU" sz="2000" b="0" baseline="0"/>
              <a:t>., </a:t>
            </a:r>
            <a:r>
              <a:rPr lang="en-US" sz="2000" b="0" baseline="0"/>
              <a:t>Gusarov V</a:t>
            </a:r>
            <a:r>
              <a:rPr lang="ru-RU" sz="2000" b="0" baseline="0"/>
              <a:t>.</a:t>
            </a:r>
            <a:r>
              <a:rPr lang="en-US" sz="2000" b="0" baseline="0"/>
              <a:t>V</a:t>
            </a:r>
            <a:r>
              <a:rPr lang="ru-RU" sz="2000" b="0" baseline="0"/>
              <a:t>., </a:t>
            </a:r>
            <a:r>
              <a:rPr lang="en-US" sz="2000" b="0" baseline="0"/>
              <a:t>Hellmann S</a:t>
            </a:r>
            <a:r>
              <a:rPr lang="ru-RU" sz="2000" b="0" baseline="0"/>
              <a:t>., </a:t>
            </a:r>
            <a:r>
              <a:rPr lang="en-US" sz="2000" b="0" baseline="0"/>
              <a:t>Khabensky V</a:t>
            </a:r>
            <a:r>
              <a:rPr lang="ru-RU" sz="2000" b="0" baseline="0"/>
              <a:t>.</a:t>
            </a:r>
            <a:r>
              <a:rPr lang="en-US" sz="2000" b="0" baseline="0"/>
              <a:t>B</a:t>
            </a:r>
            <a:r>
              <a:rPr lang="ru-RU" sz="2000" b="0" baseline="0"/>
              <a:t>.,</a:t>
            </a:r>
            <a:r>
              <a:rPr lang="en-US" sz="2000" b="0" baseline="0"/>
              <a:t/>
            </a:r>
            <a:br>
              <a:rPr lang="en-US" sz="2000" b="0" baseline="0"/>
            </a:br>
            <a:r>
              <a:rPr lang="en-US" sz="2000" b="0" baseline="0"/>
              <a:t>Krushinov E</a:t>
            </a:r>
            <a:r>
              <a:rPr lang="ru-RU" sz="2000" b="0" baseline="0"/>
              <a:t>.</a:t>
            </a:r>
            <a:r>
              <a:rPr lang="en-US" sz="2000" b="0" baseline="0"/>
              <a:t>V</a:t>
            </a:r>
            <a:r>
              <a:rPr lang="ru-RU" sz="2000" b="0" baseline="0"/>
              <a:t>., </a:t>
            </a:r>
            <a:r>
              <a:rPr lang="en-US" sz="2000" b="0" baseline="0"/>
              <a:t>Lopukh D</a:t>
            </a:r>
            <a:r>
              <a:rPr lang="ru-RU" sz="2000" b="0" baseline="0"/>
              <a:t>.</a:t>
            </a:r>
            <a:r>
              <a:rPr lang="en-US" sz="2000" b="0" baseline="0"/>
              <a:t>B</a:t>
            </a:r>
            <a:r>
              <a:rPr lang="ru-RU" sz="2000" b="0" baseline="0"/>
              <a:t>.,</a:t>
            </a:r>
            <a:r>
              <a:rPr lang="en-US" sz="2000" b="0" baseline="0"/>
              <a:t> Lysenko A.V., Martinov A.P.,</a:t>
            </a:r>
            <a:r>
              <a:rPr lang="ru-RU" sz="2000" b="0" baseline="0"/>
              <a:t> </a:t>
            </a:r>
            <a:r>
              <a:rPr lang="en-US" sz="2000" b="0" baseline="0"/>
              <a:t>Mezentseva L</a:t>
            </a:r>
            <a:r>
              <a:rPr lang="ru-RU" sz="2000" b="0" baseline="0"/>
              <a:t>.</a:t>
            </a:r>
            <a:r>
              <a:rPr lang="en-US" sz="2000" b="0" baseline="0"/>
              <a:t>P</a:t>
            </a:r>
            <a:r>
              <a:rPr lang="ru-RU" sz="2000" b="0" baseline="0"/>
              <a:t>., </a:t>
            </a:r>
            <a:r>
              <a:rPr lang="en-US" sz="2000" b="0" baseline="0"/>
              <a:t>Miassoedov A</a:t>
            </a:r>
            <a:r>
              <a:rPr lang="ru-RU" sz="2000" b="0" baseline="0"/>
              <a:t>., </a:t>
            </a:r>
            <a:r>
              <a:rPr lang="en-US" sz="2000" b="0" baseline="0"/>
              <a:t>Petrov Yu</a:t>
            </a:r>
            <a:r>
              <a:rPr lang="ru-RU" sz="2000" b="0" baseline="0"/>
              <a:t>.</a:t>
            </a:r>
            <a:r>
              <a:rPr lang="en-US" sz="2000" b="0" baseline="0"/>
              <a:t>B</a:t>
            </a:r>
            <a:r>
              <a:rPr lang="ru-RU" sz="2000" b="0" baseline="0"/>
              <a:t>.</a:t>
            </a:r>
            <a:r>
              <a:rPr lang="en-US" sz="2000" b="0" baseline="0"/>
              <a:t>,</a:t>
            </a:r>
            <a:r>
              <a:rPr lang="ru-RU" sz="2000" b="0" baseline="0"/>
              <a:t> </a:t>
            </a:r>
            <a:r>
              <a:rPr lang="en-US" sz="2000" b="0" baseline="0"/>
              <a:t>Vitol S</a:t>
            </a:r>
            <a:r>
              <a:rPr lang="ru-RU" sz="2000" b="0" baseline="0"/>
              <a:t>.</a:t>
            </a:r>
            <a:r>
              <a:rPr lang="en-US" sz="2000" b="0" baseline="0"/>
              <a:t>A</a:t>
            </a:r>
            <a:r>
              <a:rPr lang="ru-RU" sz="2000" b="0" baseline="0"/>
              <a:t>.</a:t>
            </a:r>
            <a:r>
              <a:rPr lang="en-US" sz="2000" b="0" baseline="0"/>
              <a:t> </a:t>
            </a:r>
          </a:p>
          <a:p>
            <a:r>
              <a:rPr lang="en-US" sz="2000" i="1" baseline="0">
                <a:solidFill>
                  <a:srgbClr val="000099"/>
                </a:solidFill>
              </a:rPr>
              <a:t>Ternary eutectics in the FeO</a:t>
            </a:r>
            <a:r>
              <a:rPr lang="ru-RU" sz="2000" i="1" baseline="0">
                <a:solidFill>
                  <a:srgbClr val="000099"/>
                </a:solidFill>
              </a:rPr>
              <a:t>–</a:t>
            </a:r>
            <a:r>
              <a:rPr lang="en-US" sz="2000" i="1" baseline="0">
                <a:solidFill>
                  <a:srgbClr val="000099"/>
                </a:solidFill>
              </a:rPr>
              <a:t>UO</a:t>
            </a:r>
            <a:r>
              <a:rPr lang="ru-RU" sz="2000" i="1" baseline="-25000">
                <a:solidFill>
                  <a:srgbClr val="000099"/>
                </a:solidFill>
              </a:rPr>
              <a:t>2</a:t>
            </a:r>
            <a:r>
              <a:rPr lang="ru-RU" sz="2000" i="1" baseline="0">
                <a:solidFill>
                  <a:srgbClr val="000099"/>
                </a:solidFill>
              </a:rPr>
              <a:t>–</a:t>
            </a:r>
            <a:r>
              <a:rPr lang="en-US" sz="2000" i="1" baseline="0">
                <a:solidFill>
                  <a:srgbClr val="000099"/>
                </a:solidFill>
              </a:rPr>
              <a:t>ZrO</a:t>
            </a:r>
            <a:r>
              <a:rPr lang="ru-RU" sz="2000" i="1" baseline="-25000">
                <a:solidFill>
                  <a:srgbClr val="000099"/>
                </a:solidFill>
              </a:rPr>
              <a:t>2</a:t>
            </a:r>
            <a:r>
              <a:rPr lang="ru-RU" sz="2000" i="1" baseline="0">
                <a:solidFill>
                  <a:srgbClr val="000099"/>
                </a:solidFill>
              </a:rPr>
              <a:t> </a:t>
            </a:r>
            <a:r>
              <a:rPr lang="en-US" sz="2000" i="1" baseline="0">
                <a:solidFill>
                  <a:srgbClr val="000099"/>
                </a:solidFill>
              </a:rPr>
              <a:t>and</a:t>
            </a:r>
            <a:br>
              <a:rPr lang="en-US" sz="2000" i="1" baseline="0">
                <a:solidFill>
                  <a:srgbClr val="000099"/>
                </a:solidFill>
              </a:rPr>
            </a:br>
            <a:r>
              <a:rPr lang="en-US" sz="2000" i="1" baseline="0">
                <a:solidFill>
                  <a:srgbClr val="000099"/>
                </a:solidFill>
              </a:rPr>
              <a:t>Fe</a:t>
            </a:r>
            <a:r>
              <a:rPr lang="en-US" sz="2000" i="1" baseline="-25000">
                <a:solidFill>
                  <a:srgbClr val="000099"/>
                </a:solidFill>
              </a:rPr>
              <a:t>2</a:t>
            </a:r>
            <a:r>
              <a:rPr lang="en-US" sz="2000" i="1" baseline="0">
                <a:solidFill>
                  <a:srgbClr val="000099"/>
                </a:solidFill>
              </a:rPr>
              <a:t>O</a:t>
            </a:r>
            <a:r>
              <a:rPr lang="en-US" sz="2000" i="1" baseline="-25000">
                <a:solidFill>
                  <a:srgbClr val="000099"/>
                </a:solidFill>
              </a:rPr>
              <a:t>3</a:t>
            </a:r>
            <a:r>
              <a:rPr lang="ru-RU" sz="2000" i="1" baseline="0">
                <a:solidFill>
                  <a:srgbClr val="000099"/>
                </a:solidFill>
              </a:rPr>
              <a:t>–</a:t>
            </a:r>
            <a:r>
              <a:rPr lang="en-US" sz="2000" i="1" baseline="0">
                <a:solidFill>
                  <a:srgbClr val="000099"/>
                </a:solidFill>
              </a:rPr>
              <a:t>U</a:t>
            </a:r>
            <a:r>
              <a:rPr lang="en-US" sz="2000" i="1" baseline="-25000">
                <a:solidFill>
                  <a:srgbClr val="000099"/>
                </a:solidFill>
              </a:rPr>
              <a:t>3</a:t>
            </a:r>
            <a:r>
              <a:rPr lang="en-US" sz="2000" i="1" baseline="0">
                <a:solidFill>
                  <a:srgbClr val="000099"/>
                </a:solidFill>
              </a:rPr>
              <a:t>O</a:t>
            </a:r>
            <a:r>
              <a:rPr lang="en-US" sz="2000" i="1" baseline="-25000">
                <a:solidFill>
                  <a:srgbClr val="000099"/>
                </a:solidFill>
              </a:rPr>
              <a:t>8</a:t>
            </a:r>
            <a:r>
              <a:rPr lang="ru-RU" sz="2000" i="1" baseline="0">
                <a:solidFill>
                  <a:srgbClr val="000099"/>
                </a:solidFill>
              </a:rPr>
              <a:t>–</a:t>
            </a:r>
            <a:r>
              <a:rPr lang="en-US" sz="2000" i="1" baseline="0">
                <a:solidFill>
                  <a:srgbClr val="000099"/>
                </a:solidFill>
              </a:rPr>
              <a:t>ZrO</a:t>
            </a:r>
            <a:r>
              <a:rPr lang="ru-RU" sz="2000" i="1" baseline="-25000">
                <a:solidFill>
                  <a:srgbClr val="000099"/>
                </a:solidFill>
              </a:rPr>
              <a:t>2</a:t>
            </a:r>
            <a:r>
              <a:rPr lang="ru-RU" sz="2000" i="1" baseline="0">
                <a:solidFill>
                  <a:srgbClr val="000099"/>
                </a:solidFill>
              </a:rPr>
              <a:t> </a:t>
            </a:r>
            <a:r>
              <a:rPr lang="en-US" sz="2000" i="1" baseline="0">
                <a:solidFill>
                  <a:srgbClr val="000099"/>
                </a:solidFill>
              </a:rPr>
              <a:t>systems</a:t>
            </a:r>
            <a:r>
              <a:rPr lang="ru-RU" sz="2000" b="0" i="1" baseline="0"/>
              <a:t> </a:t>
            </a:r>
            <a:endParaRPr lang="en-US" sz="2000" b="0" i="1" baseline="0"/>
          </a:p>
          <a:p>
            <a:r>
              <a:rPr lang="ru-RU" sz="2000" b="0" baseline="0"/>
              <a:t>// </a:t>
            </a:r>
            <a:r>
              <a:rPr lang="en-US" sz="2000" b="0" baseline="0"/>
              <a:t>Radiochemistry</a:t>
            </a:r>
            <a:r>
              <a:rPr lang="ru-RU" sz="2000" b="0" baseline="0"/>
              <a:t>. 20</a:t>
            </a:r>
            <a:r>
              <a:rPr lang="en-US" sz="2000" b="0" baseline="0"/>
              <a:t>11.</a:t>
            </a:r>
            <a:r>
              <a:rPr lang="ru-RU" sz="2000" b="0" baseline="0"/>
              <a:t> </a:t>
            </a:r>
            <a:r>
              <a:rPr lang="en-US" sz="2000" b="0" baseline="0"/>
              <a:t>V. 53, N 1. P. 13-18.</a:t>
            </a:r>
            <a:r>
              <a:rPr lang="ru-RU" sz="2000" b="0" baseline="0"/>
              <a:t> </a:t>
            </a:r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339725" y="896938"/>
            <a:ext cx="74310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0" baseline="0"/>
              <a:t>Almjashev V</a:t>
            </a:r>
            <a:r>
              <a:rPr lang="ru-RU" sz="2000" b="0" baseline="0"/>
              <a:t>.</a:t>
            </a:r>
            <a:r>
              <a:rPr lang="en-US" sz="2000" b="0" baseline="0"/>
              <a:t>I</a:t>
            </a:r>
            <a:r>
              <a:rPr lang="ru-RU" sz="2000" b="0" baseline="0"/>
              <a:t>., </a:t>
            </a:r>
            <a:r>
              <a:rPr lang="en-US" sz="2000" b="0" baseline="0"/>
              <a:t>Barrachin M</a:t>
            </a:r>
            <a:r>
              <a:rPr lang="ru-RU" sz="2000" b="0" baseline="0"/>
              <a:t>., </a:t>
            </a:r>
            <a:r>
              <a:rPr lang="en-US" sz="2000" b="0" baseline="0"/>
              <a:t>Bechta S</a:t>
            </a:r>
            <a:r>
              <a:rPr lang="ru-RU" sz="2000" b="0" baseline="0"/>
              <a:t>.</a:t>
            </a:r>
            <a:r>
              <a:rPr lang="en-US" sz="2000" b="0" baseline="0"/>
              <a:t>V</a:t>
            </a:r>
            <a:r>
              <a:rPr lang="ru-RU" sz="2000" b="0" baseline="0"/>
              <a:t>., </a:t>
            </a:r>
            <a:r>
              <a:rPr lang="en-US" sz="2000" b="0" baseline="0"/>
              <a:t>Bottomley D</a:t>
            </a:r>
            <a:r>
              <a:rPr lang="ru-RU" sz="2000" b="0" baseline="0"/>
              <a:t>., </a:t>
            </a:r>
            <a:r>
              <a:rPr lang="en-US" sz="2000" b="0" baseline="0"/>
              <a:t>Defoort F</a:t>
            </a:r>
            <a:r>
              <a:rPr lang="ru-RU" sz="2000" b="0" baseline="0"/>
              <a:t>., </a:t>
            </a:r>
            <a:r>
              <a:rPr lang="en-US" sz="2000" b="0" baseline="0"/>
              <a:t>Fischer M</a:t>
            </a:r>
            <a:r>
              <a:rPr lang="ru-RU" sz="2000" b="0" baseline="0"/>
              <a:t>., </a:t>
            </a:r>
            <a:r>
              <a:rPr lang="en-US" sz="2000" b="0" baseline="0"/>
              <a:t>Gusarov V</a:t>
            </a:r>
            <a:r>
              <a:rPr lang="ru-RU" sz="2000" b="0" baseline="0"/>
              <a:t>.</a:t>
            </a:r>
            <a:r>
              <a:rPr lang="en-US" sz="2000" b="0" baseline="0"/>
              <a:t>V</a:t>
            </a:r>
            <a:r>
              <a:rPr lang="ru-RU" sz="2000" b="0" baseline="0"/>
              <a:t>., </a:t>
            </a:r>
            <a:r>
              <a:rPr lang="en-US" sz="2000" b="0" baseline="0"/>
              <a:t>Hellmann S</a:t>
            </a:r>
            <a:r>
              <a:rPr lang="ru-RU" sz="2000" b="0" baseline="0"/>
              <a:t>.,</a:t>
            </a:r>
            <a:r>
              <a:rPr lang="en-US" sz="2000" b="0" baseline="0"/>
              <a:t>Khabensky V</a:t>
            </a:r>
            <a:r>
              <a:rPr lang="ru-RU" sz="2000" b="0" baseline="0"/>
              <a:t>.</a:t>
            </a:r>
            <a:r>
              <a:rPr lang="en-US" sz="2000" b="0" baseline="0"/>
              <a:t>B</a:t>
            </a:r>
            <a:r>
              <a:rPr lang="ru-RU" sz="2000" b="0" baseline="0"/>
              <a:t>., </a:t>
            </a:r>
            <a:r>
              <a:rPr lang="en-US" sz="2000" b="0" baseline="0"/>
              <a:t>Krushinov E</a:t>
            </a:r>
            <a:r>
              <a:rPr lang="ru-RU" sz="2000" b="0" baseline="0"/>
              <a:t>.</a:t>
            </a:r>
            <a:r>
              <a:rPr lang="en-US" sz="2000" b="0" baseline="0"/>
              <a:t>V</a:t>
            </a:r>
            <a:r>
              <a:rPr lang="ru-RU" sz="2000" b="0" baseline="0"/>
              <a:t>., </a:t>
            </a:r>
            <a:r>
              <a:rPr lang="en-US" sz="2000" b="0" baseline="0"/>
              <a:t>Lopukh D</a:t>
            </a:r>
            <a:r>
              <a:rPr lang="ru-RU" sz="2000" b="0" baseline="0"/>
              <a:t>.</a:t>
            </a:r>
            <a:r>
              <a:rPr lang="en-US" sz="2000" b="0" baseline="0"/>
              <a:t>B</a:t>
            </a:r>
            <a:r>
              <a:rPr lang="ru-RU" sz="2000" b="0" baseline="0"/>
              <a:t>., </a:t>
            </a:r>
            <a:r>
              <a:rPr lang="en-US" sz="2000" b="0" baseline="0"/>
              <a:t>Mezentseva L</a:t>
            </a:r>
            <a:r>
              <a:rPr lang="ru-RU" sz="2000" b="0" baseline="0"/>
              <a:t>.</a:t>
            </a:r>
            <a:r>
              <a:rPr lang="en-US" sz="2000" b="0" baseline="0"/>
              <a:t>P</a:t>
            </a:r>
            <a:r>
              <a:rPr lang="ru-RU" sz="2000" b="0" baseline="0"/>
              <a:t>., </a:t>
            </a:r>
            <a:r>
              <a:rPr lang="en-US" sz="2000" b="0" baseline="0"/>
              <a:t>Miassoedov A</a:t>
            </a:r>
            <a:r>
              <a:rPr lang="ru-RU" sz="2000" b="0" baseline="0"/>
              <a:t>., </a:t>
            </a:r>
            <a:r>
              <a:rPr lang="en-US" sz="2000" b="0" baseline="0"/>
              <a:t>Petrov Yu</a:t>
            </a:r>
            <a:r>
              <a:rPr lang="ru-RU" sz="2000" b="0" baseline="0"/>
              <a:t>.</a:t>
            </a:r>
            <a:r>
              <a:rPr lang="en-US" sz="2000" b="0" baseline="0"/>
              <a:t>B</a:t>
            </a:r>
            <a:r>
              <a:rPr lang="ru-RU" sz="2000" b="0" baseline="0"/>
              <a:t>.</a:t>
            </a:r>
            <a:r>
              <a:rPr lang="en-US" sz="2000" b="0" baseline="0"/>
              <a:t>,</a:t>
            </a:r>
            <a:r>
              <a:rPr lang="ru-RU" sz="2000" b="0" baseline="0"/>
              <a:t> </a:t>
            </a:r>
            <a:r>
              <a:rPr lang="en-US" sz="2000" b="0" baseline="0"/>
              <a:t>Vitol S</a:t>
            </a:r>
            <a:r>
              <a:rPr lang="ru-RU" sz="2000" b="0" baseline="0"/>
              <a:t>.</a:t>
            </a:r>
            <a:r>
              <a:rPr lang="en-US" sz="2000" b="0" baseline="0"/>
              <a:t>A.</a:t>
            </a:r>
            <a:r>
              <a:rPr lang="en-US" sz="2000" b="0" i="1" baseline="0">
                <a:solidFill>
                  <a:srgbClr val="000099"/>
                </a:solidFill>
              </a:rPr>
              <a:t> </a:t>
            </a:r>
            <a:r>
              <a:rPr lang="en-US" sz="2000" i="1" baseline="0">
                <a:solidFill>
                  <a:srgbClr val="000099"/>
                </a:solidFill>
              </a:rPr>
              <a:t>Phase equilibria in the FeO</a:t>
            </a:r>
            <a:r>
              <a:rPr lang="ru-RU" sz="2000" i="1" baseline="-25000">
                <a:solidFill>
                  <a:srgbClr val="000099"/>
                </a:solidFill>
              </a:rPr>
              <a:t>1+</a:t>
            </a:r>
            <a:r>
              <a:rPr lang="en-US" sz="2000" i="1" baseline="-25000">
                <a:solidFill>
                  <a:srgbClr val="000099"/>
                </a:solidFill>
              </a:rPr>
              <a:t>x</a:t>
            </a:r>
            <a:r>
              <a:rPr lang="ru-RU" sz="2000" i="1" baseline="0">
                <a:solidFill>
                  <a:srgbClr val="000099"/>
                </a:solidFill>
              </a:rPr>
              <a:t>–</a:t>
            </a:r>
            <a:r>
              <a:rPr lang="en-US" sz="2000" i="1" baseline="0">
                <a:solidFill>
                  <a:srgbClr val="000099"/>
                </a:solidFill>
              </a:rPr>
              <a:t>UO</a:t>
            </a:r>
            <a:r>
              <a:rPr lang="ru-RU" sz="2000" i="1" baseline="-25000">
                <a:solidFill>
                  <a:srgbClr val="000099"/>
                </a:solidFill>
              </a:rPr>
              <a:t>2</a:t>
            </a:r>
            <a:r>
              <a:rPr lang="ru-RU" sz="2000" i="1" baseline="0">
                <a:solidFill>
                  <a:srgbClr val="000099"/>
                </a:solidFill>
              </a:rPr>
              <a:t>–</a:t>
            </a:r>
            <a:r>
              <a:rPr lang="en-US" sz="2000" i="1" baseline="0">
                <a:solidFill>
                  <a:srgbClr val="000099"/>
                </a:solidFill>
              </a:rPr>
              <a:t>ZrO</a:t>
            </a:r>
            <a:r>
              <a:rPr lang="ru-RU" sz="2000" i="1" baseline="-25000">
                <a:solidFill>
                  <a:srgbClr val="000099"/>
                </a:solidFill>
              </a:rPr>
              <a:t>2</a:t>
            </a:r>
            <a:r>
              <a:rPr lang="ru-RU" sz="2000" i="1" baseline="0">
                <a:solidFill>
                  <a:srgbClr val="000099"/>
                </a:solidFill>
              </a:rPr>
              <a:t> </a:t>
            </a:r>
            <a:r>
              <a:rPr lang="en-US" sz="2000" i="1" baseline="0">
                <a:solidFill>
                  <a:srgbClr val="000099"/>
                </a:solidFill>
              </a:rPr>
              <a:t>system in the FeO</a:t>
            </a:r>
            <a:r>
              <a:rPr lang="ru-RU" sz="2000" i="1" baseline="-25000">
                <a:solidFill>
                  <a:srgbClr val="000099"/>
                </a:solidFill>
              </a:rPr>
              <a:t>1+</a:t>
            </a:r>
            <a:r>
              <a:rPr lang="en-US" sz="2000" i="1" baseline="-25000">
                <a:solidFill>
                  <a:srgbClr val="000099"/>
                </a:solidFill>
              </a:rPr>
              <a:t>x</a:t>
            </a:r>
            <a:r>
              <a:rPr lang="ru-RU" sz="2000" i="1" baseline="0">
                <a:solidFill>
                  <a:srgbClr val="000099"/>
                </a:solidFill>
              </a:rPr>
              <a:t>-</a:t>
            </a:r>
            <a:r>
              <a:rPr lang="en-US" sz="2000" i="1" baseline="0">
                <a:solidFill>
                  <a:srgbClr val="000099"/>
                </a:solidFill>
              </a:rPr>
              <a:t>enriched domain</a:t>
            </a:r>
            <a:r>
              <a:rPr lang="ru-RU" sz="2000" b="0" baseline="0">
                <a:solidFill>
                  <a:srgbClr val="000099"/>
                </a:solidFill>
              </a:rPr>
              <a:t>  </a:t>
            </a:r>
            <a:r>
              <a:rPr lang="ru-RU" sz="2000" b="0" baseline="0"/>
              <a:t>// </a:t>
            </a:r>
            <a:r>
              <a:rPr lang="en-US" sz="2000" b="0" baseline="0"/>
              <a:t>JNM</a:t>
            </a:r>
            <a:r>
              <a:rPr lang="ru-RU" sz="2000" b="0" baseline="0"/>
              <a:t>. 20</a:t>
            </a:r>
            <a:r>
              <a:rPr lang="en-US" sz="2000" b="0" baseline="0"/>
              <a:t>10</a:t>
            </a:r>
            <a:r>
              <a:rPr lang="ru-RU" sz="2000" b="0" baseline="0"/>
              <a:t>. </a:t>
            </a:r>
            <a:r>
              <a:rPr lang="en-US" sz="2000" b="0" baseline="0"/>
              <a:t>V</a:t>
            </a:r>
            <a:r>
              <a:rPr lang="ru-RU" sz="2000" b="0" baseline="0"/>
              <a:t>. </a:t>
            </a:r>
            <a:r>
              <a:rPr lang="en-US" sz="2000" b="0" baseline="0"/>
              <a:t>400</a:t>
            </a:r>
            <a:r>
              <a:rPr lang="ru-RU" sz="2000" b="0" baseline="0"/>
              <a:t>. </a:t>
            </a:r>
            <a:r>
              <a:rPr lang="en-US" sz="2000" b="0" baseline="0"/>
              <a:t>N</a:t>
            </a:r>
            <a:r>
              <a:rPr lang="ru-RU" sz="2000" b="0" baseline="0"/>
              <a:t>. </a:t>
            </a:r>
            <a:r>
              <a:rPr lang="en-US" sz="2000" b="0" baseline="0"/>
              <a:t>2</a:t>
            </a:r>
            <a:r>
              <a:rPr lang="ru-RU" sz="2000" b="0" baseline="0"/>
              <a:t>. </a:t>
            </a:r>
            <a:r>
              <a:rPr lang="en-US" sz="2000" b="0" baseline="0"/>
              <a:t>P</a:t>
            </a:r>
            <a:r>
              <a:rPr lang="ru-RU" sz="2000" b="0" baseline="0"/>
              <a:t>. </a:t>
            </a:r>
            <a:r>
              <a:rPr lang="en-US" sz="2000" b="0" baseline="0"/>
              <a:t>119–126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 baseline="30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1200" baseline="0">
                <a:solidFill>
                  <a:srgbClr val="000099"/>
                </a:solidFill>
              </a:rPr>
              <a:t> 				                       </a:t>
            </a:r>
            <a:r>
              <a:rPr lang="en-US" sz="1200" baseline="0">
                <a:solidFill>
                  <a:srgbClr val="000099"/>
                </a:solidFill>
              </a:rPr>
              <a:t>5</a:t>
            </a:r>
            <a:r>
              <a:rPr lang="en-US" sz="1200">
                <a:solidFill>
                  <a:srgbClr val="000099"/>
                </a:solidFill>
              </a:rPr>
              <a:t>th</a:t>
            </a:r>
            <a:r>
              <a:rPr lang="en-US" sz="1200" baseline="0">
                <a:solidFill>
                  <a:srgbClr val="000099"/>
                </a:solidFill>
              </a:rPr>
              <a:t> PRECOS Meeting, May 22, 2012, St. Petersburg</a:t>
            </a:r>
            <a:r>
              <a:rPr lang="en-GB" sz="1200" baseline="0">
                <a:solidFill>
                  <a:srgbClr val="000099"/>
                </a:solidFill>
              </a:rPr>
              <a:t>        </a:t>
            </a:r>
            <a:fld id="{B6073F0F-B7B8-402F-8EC8-9CE59DB7DF0C}" type="slidenum">
              <a:rPr lang="en-GB" sz="1200" baseline="0">
                <a:solidFill>
                  <a:srgbClr val="000099"/>
                </a:solidFill>
              </a:rPr>
              <a:pPr/>
              <a:t>8</a:t>
            </a:fld>
            <a:endParaRPr lang="en-GB" sz="1200" baseline="0">
              <a:solidFill>
                <a:srgbClr val="000099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8825" y="0"/>
            <a:ext cx="7772400" cy="1025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0" anchor="t"/>
          <a:lstStyle/>
          <a:p>
            <a:pPr>
              <a:lnSpc>
                <a:spcPct val="80000"/>
              </a:lnSpc>
            </a:pPr>
            <a:r>
              <a:rPr lang="en-US" sz="3200" smtClean="0">
                <a:effectLst/>
              </a:rPr>
              <a:t>Planned papers</a:t>
            </a:r>
            <a:endParaRPr lang="ru-RU" sz="3200" smtClean="0">
              <a:solidFill>
                <a:schemeClr val="tx1"/>
              </a:solidFill>
              <a:effectLst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477838" y="1016000"/>
            <a:ext cx="8450262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aseline="0">
                <a:solidFill>
                  <a:srgbClr val="000099"/>
                </a:solidFill>
              </a:rPr>
              <a:t>Phase diagrams of the SiO</a:t>
            </a:r>
            <a:r>
              <a:rPr lang="en-US" sz="2400" baseline="-25000">
                <a:solidFill>
                  <a:srgbClr val="000099"/>
                </a:solidFill>
              </a:rPr>
              <a:t>2</a:t>
            </a:r>
            <a:r>
              <a:rPr lang="en-US" sz="2400" baseline="0">
                <a:solidFill>
                  <a:srgbClr val="000099"/>
                </a:solidFill>
              </a:rPr>
              <a:t>–Fe</a:t>
            </a:r>
            <a:r>
              <a:rPr lang="en-US" sz="2400" baseline="-25000">
                <a:solidFill>
                  <a:srgbClr val="000099"/>
                </a:solidFill>
              </a:rPr>
              <a:t>2</a:t>
            </a:r>
            <a:r>
              <a:rPr lang="en-US" sz="2400" baseline="0">
                <a:solidFill>
                  <a:srgbClr val="000099"/>
                </a:solidFill>
              </a:rPr>
              <a:t>O</a:t>
            </a:r>
            <a:r>
              <a:rPr lang="en-US" sz="2400" baseline="-25000">
                <a:solidFill>
                  <a:srgbClr val="000099"/>
                </a:solidFill>
              </a:rPr>
              <a:t>3</a:t>
            </a:r>
            <a:r>
              <a:rPr lang="en-US" sz="2400" baseline="0">
                <a:solidFill>
                  <a:srgbClr val="000099"/>
                </a:solidFill>
              </a:rPr>
              <a:t>(Fe</a:t>
            </a:r>
            <a:r>
              <a:rPr lang="en-US" sz="2400" baseline="-25000">
                <a:solidFill>
                  <a:srgbClr val="000099"/>
                </a:solidFill>
              </a:rPr>
              <a:t>3</a:t>
            </a:r>
            <a:r>
              <a:rPr lang="en-US" sz="2400" baseline="0">
                <a:solidFill>
                  <a:srgbClr val="000099"/>
                </a:solidFill>
              </a:rPr>
              <a:t>O</a:t>
            </a:r>
            <a:r>
              <a:rPr lang="en-US" sz="2400" baseline="-25000">
                <a:solidFill>
                  <a:srgbClr val="000099"/>
                </a:solidFill>
              </a:rPr>
              <a:t>4</a:t>
            </a:r>
            <a:r>
              <a:rPr lang="en-US" sz="2400" baseline="0">
                <a:solidFill>
                  <a:srgbClr val="000099"/>
                </a:solidFill>
              </a:rPr>
              <a:t>) system in different gas atmosphere </a:t>
            </a:r>
            <a:r>
              <a:rPr lang="ru-RU" sz="2400" b="0" baseline="0">
                <a:solidFill>
                  <a:srgbClr val="000099"/>
                </a:solidFill>
              </a:rPr>
              <a:t>// </a:t>
            </a:r>
            <a:r>
              <a:rPr lang="en-GB" sz="2400" b="0" baseline="0">
                <a:solidFill>
                  <a:srgbClr val="000099"/>
                </a:solidFill>
              </a:rPr>
              <a:t>J. Europ. Ceram. Soc.</a:t>
            </a:r>
            <a:r>
              <a:rPr lang="ru-RU" sz="2400" b="0" baseline="0">
                <a:solidFill>
                  <a:srgbClr val="000099"/>
                </a:solidFill>
              </a:rPr>
              <a:t> </a:t>
            </a:r>
            <a:endParaRPr lang="en-US" sz="2400" b="0" baseline="0">
              <a:solidFill>
                <a:srgbClr val="000099"/>
              </a:solidFill>
            </a:endParaRPr>
          </a:p>
          <a:p>
            <a:endParaRPr lang="en-US" sz="2400" b="0" baseline="0">
              <a:solidFill>
                <a:srgbClr val="000099"/>
              </a:solidFill>
            </a:endParaRPr>
          </a:p>
          <a:p>
            <a:r>
              <a:rPr lang="en-US" sz="2400" baseline="0">
                <a:solidFill>
                  <a:srgbClr val="000099"/>
                </a:solidFill>
              </a:rPr>
              <a:t>Phase diagram of the UO</a:t>
            </a:r>
            <a:r>
              <a:rPr lang="ru-RU" sz="2400" baseline="-25000">
                <a:solidFill>
                  <a:srgbClr val="000099"/>
                </a:solidFill>
              </a:rPr>
              <a:t>2</a:t>
            </a:r>
            <a:r>
              <a:rPr lang="ru-RU" sz="2400" baseline="0">
                <a:solidFill>
                  <a:srgbClr val="000099"/>
                </a:solidFill>
              </a:rPr>
              <a:t>–</a:t>
            </a:r>
            <a:r>
              <a:rPr lang="en-US" sz="2400" baseline="0">
                <a:solidFill>
                  <a:srgbClr val="000099"/>
                </a:solidFill>
              </a:rPr>
              <a:t>SiO</a:t>
            </a:r>
            <a:r>
              <a:rPr lang="ru-RU" sz="2400" baseline="-25000">
                <a:solidFill>
                  <a:srgbClr val="000099"/>
                </a:solidFill>
              </a:rPr>
              <a:t>2</a:t>
            </a:r>
            <a:r>
              <a:rPr lang="ru-RU" sz="2400" baseline="0">
                <a:solidFill>
                  <a:srgbClr val="000099"/>
                </a:solidFill>
              </a:rPr>
              <a:t> </a:t>
            </a:r>
            <a:r>
              <a:rPr lang="en-US" sz="2400" baseline="0">
                <a:solidFill>
                  <a:srgbClr val="000099"/>
                </a:solidFill>
              </a:rPr>
              <a:t>system </a:t>
            </a:r>
            <a:r>
              <a:rPr lang="ru-RU" sz="2400" b="0" baseline="0">
                <a:solidFill>
                  <a:srgbClr val="000099"/>
                </a:solidFill>
              </a:rPr>
              <a:t>// </a:t>
            </a:r>
            <a:r>
              <a:rPr lang="en-US" sz="2400" b="0" baseline="0">
                <a:solidFill>
                  <a:srgbClr val="000099"/>
                </a:solidFill>
              </a:rPr>
              <a:t>JNM</a:t>
            </a:r>
            <a:endParaRPr lang="ru-RU" sz="2400" b="0" baseline="0">
              <a:solidFill>
                <a:srgbClr val="000099"/>
              </a:solidFill>
            </a:endParaRPr>
          </a:p>
        </p:txBody>
      </p:sp>
      <p:sp>
        <p:nvSpPr>
          <p:cNvPr id="21509" name="Прямоугольник 14"/>
          <p:cNvSpPr>
            <a:spLocks noChangeArrowheads="1"/>
          </p:cNvSpPr>
          <p:nvPr/>
        </p:nvSpPr>
        <p:spPr bwMode="auto">
          <a:xfrm>
            <a:off x="504825" y="3152775"/>
            <a:ext cx="8255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2763" indent="-512763" defTabSz="762000">
              <a:tabLst>
                <a:tab pos="534988" algn="l"/>
              </a:tabLst>
            </a:pPr>
            <a:r>
              <a:rPr lang="en-GB" sz="2400" b="0" baseline="0">
                <a:solidFill>
                  <a:srgbClr val="800000"/>
                </a:solidFill>
                <a:latin typeface="Calibri" pitchFamily="34" charset="0"/>
              </a:rPr>
              <a:t>The manuscript needs refinement:</a:t>
            </a:r>
          </a:p>
          <a:p>
            <a:pPr marL="512763" indent="-512763" defTabSz="762000">
              <a:tabLst>
                <a:tab pos="534988" algn="l"/>
              </a:tabLst>
            </a:pPr>
            <a:r>
              <a:rPr lang="en-GB" sz="2400" b="0" baseline="0">
                <a:solidFill>
                  <a:srgbClr val="800000"/>
                </a:solidFill>
                <a:latin typeface="Calibri" pitchFamily="34" charset="0"/>
              </a:rPr>
              <a:t>- thermodynamic (GEMINI2/NUCLEA) optimization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21704</TotalTime>
  <Words>529</Words>
  <Application>Microsoft Office PowerPoint</Application>
  <PresentationFormat>Bildschirmpräsentation (4:3)</PresentationFormat>
  <Paragraphs>102</Paragraphs>
  <Slides>8</Slides>
  <Notes>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4</vt:i4>
      </vt:variant>
      <vt:variant>
        <vt:lpstr>Folientitel</vt:lpstr>
      </vt:variant>
      <vt:variant>
        <vt:i4>8</vt:i4>
      </vt:variant>
    </vt:vector>
  </HeadingPairs>
  <TitlesOfParts>
    <vt:vector size="19" baseType="lpstr">
      <vt:lpstr>Arial</vt:lpstr>
      <vt:lpstr>Arial Unicode MS</vt:lpstr>
      <vt:lpstr>Times New Roman CYR</vt:lpstr>
      <vt:lpstr>Times New Roman</vt:lpstr>
      <vt:lpstr>Wingdings</vt:lpstr>
      <vt:lpstr>Calibri</vt:lpstr>
      <vt:lpstr>Оформление по умолчанию</vt:lpstr>
      <vt:lpstr>Corel PHOTO-PAINT 12.0 Image</vt:lpstr>
      <vt:lpstr>CorelDRAW 7.0 Graphic</vt:lpstr>
      <vt:lpstr>Документ Microsoft Word</vt:lpstr>
      <vt:lpstr>Документ Microsoft Office Word 97 - 2003</vt:lpstr>
      <vt:lpstr> Status of PRECOS ISTC project 3813: Phase relation in corium systems  </vt:lpstr>
      <vt:lpstr>PRECOS project general information </vt:lpstr>
      <vt:lpstr>Project objectives</vt:lpstr>
      <vt:lpstr>PRECOS test matrix </vt:lpstr>
      <vt:lpstr>PRECOS reporting (1)  Annual and final reports</vt:lpstr>
      <vt:lpstr>PRECOS reporting (2)  Thematic reports</vt:lpstr>
      <vt:lpstr>Publications</vt:lpstr>
      <vt:lpstr>Planned papers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PRECOS ISTC project</dc:title>
  <dc:subject>5 PRECOS Meeting</dc:subject>
  <dc:creator>E. Kalyago</dc:creator>
  <cp:lastModifiedBy>Peters, Ursula</cp:lastModifiedBy>
  <cp:revision>1018</cp:revision>
  <cp:lastPrinted>2001-10-30T08:59:27Z</cp:lastPrinted>
  <dcterms:created xsi:type="dcterms:W3CDTF">1998-10-12T06:52:06Z</dcterms:created>
  <dcterms:modified xsi:type="dcterms:W3CDTF">2012-10-18T18:55:31Z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Status of PRECOS ISTC project 3813: Phase relation in corium systems.</vt:lpwstr>
  </property>
</Properties>
</file>