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6" r:id="rId2"/>
    <p:sldId id="272" r:id="rId3"/>
    <p:sldId id="372" r:id="rId4"/>
    <p:sldId id="373" r:id="rId5"/>
    <p:sldId id="338" r:id="rId6"/>
    <p:sldId id="340" r:id="rId7"/>
    <p:sldId id="342" r:id="rId8"/>
    <p:sldId id="404" r:id="rId9"/>
    <p:sldId id="377" r:id="rId10"/>
    <p:sldId id="379" r:id="rId11"/>
    <p:sldId id="380" r:id="rId12"/>
    <p:sldId id="382" r:id="rId13"/>
    <p:sldId id="383" r:id="rId14"/>
    <p:sldId id="386" r:id="rId15"/>
    <p:sldId id="387" r:id="rId16"/>
    <p:sldId id="390" r:id="rId17"/>
    <p:sldId id="391" r:id="rId18"/>
    <p:sldId id="405" r:id="rId19"/>
    <p:sldId id="392" r:id="rId20"/>
    <p:sldId id="395" r:id="rId21"/>
    <p:sldId id="397" r:id="rId22"/>
    <p:sldId id="398" r:id="rId23"/>
    <p:sldId id="350" r:id="rId24"/>
    <p:sldId id="403" r:id="rId25"/>
    <p:sldId id="401" r:id="rId26"/>
    <p:sldId id="402" r:id="rId27"/>
    <p:sldId id="399" r:id="rId28"/>
  </p:sldIdLst>
  <p:sldSz cx="9144000" cy="6858000" type="screen4x3"/>
  <p:notesSz cx="6784975" cy="985678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CC00CC"/>
    <a:srgbClr val="990033"/>
    <a:srgbClr val="A50021"/>
    <a:srgbClr val="996600"/>
    <a:srgbClr val="000066"/>
    <a:srgbClr val="5F5F5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7" autoAdjust="0"/>
    <p:restoredTop sz="97695" autoAdjust="0"/>
  </p:normalViewPr>
  <p:slideViewPr>
    <p:cSldViewPr snapToGrid="0">
      <p:cViewPr>
        <p:scale>
          <a:sx n="94" d="100"/>
          <a:sy n="94" d="100"/>
        </p:scale>
        <p:origin x="-1416" y="-14"/>
      </p:cViewPr>
      <p:guideLst>
        <p:guide orient="horz" pos="2143"/>
        <p:guide pos="2892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8"/>
    </p:cViewPr>
  </p:sorterViewPr>
  <p:notesViewPr>
    <p:cSldViewPr snapToGrid="0">
      <p:cViewPr varScale="1">
        <p:scale>
          <a:sx n="49" d="100"/>
          <a:sy n="49" d="100"/>
        </p:scale>
        <p:origin x="-1902" y="-108"/>
      </p:cViewPr>
      <p:guideLst>
        <p:guide orient="horz" pos="3104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40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Times New Roman CYR" charset="-52"/>
              </a:defRPr>
            </a:lvl1pPr>
          </a:lstStyle>
          <a:p>
            <a:r>
              <a:rPr lang="ru-RU"/>
              <a:t>Cologne, Germany, March, 2005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374188"/>
            <a:ext cx="2940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990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985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1026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50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73138" y="769938"/>
            <a:ext cx="4833937" cy="36258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725988"/>
            <a:ext cx="5003800" cy="4397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72" tIns="45386" rIns="90772" bIns="4538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73138" y="768350"/>
            <a:ext cx="4833937" cy="36274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724400"/>
            <a:ext cx="5003800" cy="4398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72" tIns="45386" rIns="90772" bIns="4538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31863" y="741363"/>
            <a:ext cx="4922837" cy="3692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374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4875" y="4679950"/>
            <a:ext cx="4975225" cy="443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73138" y="768350"/>
            <a:ext cx="4833937" cy="36274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724400"/>
            <a:ext cx="5003800" cy="4398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72" tIns="45386" rIns="90772" bIns="4538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31863" y="741363"/>
            <a:ext cx="4922837" cy="3692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84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4875" y="4679950"/>
            <a:ext cx="4975225" cy="443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73138" y="768350"/>
            <a:ext cx="4833937" cy="36274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724400"/>
            <a:ext cx="5003800" cy="4398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72" tIns="45386" rIns="90772" bIns="4538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73138" y="768350"/>
            <a:ext cx="4833937" cy="36274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724400"/>
            <a:ext cx="5003800" cy="4398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72" tIns="45386" rIns="90772" bIns="4538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93CCFB-3D07-4017-BEBA-2F6BBB3CD7B1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357815"/>
      </p:ext>
    </p:extLst>
  </p:cSld>
  <p:clrMapOvr>
    <a:masterClrMapping/>
  </p:clrMapOvr>
  <p:transition advClick="0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265DE5-E7CB-43D1-9164-58243B5E4900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610367"/>
      </p:ext>
    </p:extLst>
  </p:cSld>
  <p:clrMapOvr>
    <a:masterClrMapping/>
  </p:clrMapOvr>
  <p:transition advClick="0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05588" y="481013"/>
            <a:ext cx="1973262" cy="59324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481013"/>
            <a:ext cx="5767388" cy="59324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E83E64-25C9-431F-A90C-0D53F68318B9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581871"/>
      </p:ext>
    </p:extLst>
  </p:cSld>
  <p:clrMapOvr>
    <a:masterClrMapping/>
  </p:clrMapOvr>
  <p:transition advClick="0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68850" y="22987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68850" y="44323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E7200EC-ABA5-4E72-870D-283F7D69C2C3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008960"/>
      </p:ext>
    </p:extLst>
  </p:cSld>
  <p:clrMapOvr>
    <a:masterClrMapping/>
  </p:clrMapOvr>
  <p:transition advClick="0"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768850" y="2298700"/>
            <a:ext cx="38100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35372B8-5EAC-457B-97AF-1D61BFB30D33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636281"/>
      </p:ext>
    </p:extLst>
  </p:cSld>
  <p:clrMapOvr>
    <a:masterClrMapping/>
  </p:clrMapOvr>
  <p:transition advClick="0">
    <p:zoom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806450" y="2298700"/>
            <a:ext cx="77724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973EB40-FAC3-48CA-B1E7-617184A747E9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703522"/>
      </p:ext>
    </p:extLst>
  </p:cSld>
  <p:clrMapOvr>
    <a:masterClrMapping/>
  </p:clrMapOvr>
  <p:transition advClick="0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183F04-9FFE-4D40-AC0C-1FEE3FBD530A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666120"/>
      </p:ext>
    </p:extLst>
  </p:cSld>
  <p:clrMapOvr>
    <a:masterClrMapping/>
  </p:clrMapOvr>
  <p:transition advClick="0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87062C-39B0-42B6-A9A3-7BE972D90322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900674"/>
      </p:ext>
    </p:extLst>
  </p:cSld>
  <p:clrMapOvr>
    <a:masterClrMapping/>
  </p:clrMapOvr>
  <p:transition advClick="0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8850" y="2298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152D77-8494-4AAB-967C-458C221A0CAB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064196"/>
      </p:ext>
    </p:extLst>
  </p:cSld>
  <p:clrMapOvr>
    <a:masterClrMapping/>
  </p:clrMapOvr>
  <p:transition advClick="0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C12014-08C8-44A2-838D-02C04202FB52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536584"/>
      </p:ext>
    </p:extLst>
  </p:cSld>
  <p:clrMapOvr>
    <a:masterClrMapping/>
  </p:clrMapOvr>
  <p:transition advClick="0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662342-6B6C-4178-A8A5-80E584D0E1C6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879524"/>
      </p:ext>
    </p:extLst>
  </p:cSld>
  <p:clrMapOvr>
    <a:masterClrMapping/>
  </p:clrMapOvr>
  <p:transition advClick="0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65664D-0442-49A6-9ABD-C702C1C05C13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297622"/>
      </p:ext>
    </p:extLst>
  </p:cSld>
  <p:clrMapOvr>
    <a:masterClrMapping/>
  </p:clrMapOvr>
  <p:transition advClick="0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8A4A84-7B75-4B23-B37A-B0ED35E7416B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973983"/>
      </p:ext>
    </p:extLst>
  </p:cSld>
  <p:clrMapOvr>
    <a:masterClrMapping/>
  </p:clrMapOvr>
  <p:transition advClick="0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B8FF4A-CD95-40EC-AA90-81E598C1A63D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085509"/>
      </p:ext>
    </p:extLst>
  </p:cSld>
  <p:clrMapOvr>
    <a:masterClrMapping/>
  </p:clrMapOvr>
  <p:transition advClick="0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81013"/>
            <a:ext cx="7772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22987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59" tIns="46030" rIns="92059" bIns="46030" numCol="1" anchor="ctr" anchorCtr="0" compatLnSpc="1">
            <a:prstTxWarp prst="textNoShape">
              <a:avLst/>
            </a:prstTxWarp>
          </a:bodyPr>
          <a:lstStyle>
            <a:lvl1pPr algn="r" defTabSz="762000">
              <a:defRPr>
                <a:solidFill>
                  <a:srgbClr val="990033"/>
                </a:solidFill>
              </a:defRPr>
            </a:lvl1pPr>
          </a:lstStyle>
          <a:p>
            <a:fld id="{0D36D2E6-A70A-4F87-B685-EEF2261B5EDE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27050" y="6388100"/>
            <a:ext cx="861695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3936" name="Rectangle 1024"/>
          <p:cNvSpPr>
            <a:spLocks noChangeArrowheads="1"/>
          </p:cNvSpPr>
          <p:nvPr userDrawn="1"/>
        </p:nvSpPr>
        <p:spPr bwMode="auto">
          <a:xfrm>
            <a:off x="5319713" y="6437313"/>
            <a:ext cx="30511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rgbClr val="A50021"/>
                </a:solidFill>
              </a:rPr>
              <a:t>Clamart / Paris, France, March 7-9, 2006</a:t>
            </a:r>
            <a:endParaRPr lang="en-GB" sz="1200">
              <a:solidFill>
                <a:srgbClr val="A5002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advClick="0">
    <p:zoom dir="in"/>
  </p:transition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1.wmf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emf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9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19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21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6" name="Rectangle 10"/>
          <p:cNvSpPr>
            <a:spLocks noChangeArrowheads="1"/>
          </p:cNvSpPr>
          <p:nvPr/>
        </p:nvSpPr>
        <p:spPr bwMode="auto">
          <a:xfrm>
            <a:off x="1109663" y="165100"/>
            <a:ext cx="360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>
            <a:spAutoFit/>
          </a:bodyPr>
          <a:lstStyle/>
          <a:p>
            <a:r>
              <a:rPr lang="en-US" sz="1800">
                <a:cs typeface="Times New Roman" pitchFamily="18" charset="0"/>
              </a:rPr>
              <a:t>A.P. Alexandrov </a:t>
            </a:r>
            <a:r>
              <a:rPr lang="en-GB" sz="1800"/>
              <a:t>Research</a:t>
            </a:r>
            <a:r>
              <a:rPr lang="en-US" sz="1800"/>
              <a:t> </a:t>
            </a:r>
            <a:r>
              <a:rPr lang="en-GB" sz="1800"/>
              <a:t>Institute</a:t>
            </a:r>
            <a:r>
              <a:rPr lang="en-US" sz="1800"/>
              <a:t> of Technology</a:t>
            </a:r>
            <a:endParaRPr lang="en-GB" sz="1800"/>
          </a:p>
        </p:txBody>
      </p:sp>
      <p:pic>
        <p:nvPicPr>
          <p:cNvPr id="14746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7772400" y="0"/>
            <a:ext cx="112395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7469" name="Object 13"/>
          <p:cNvGraphicFramePr>
            <a:graphicFrameLocks noChangeAspect="1"/>
          </p:cNvGraphicFramePr>
          <p:nvPr/>
        </p:nvGraphicFramePr>
        <p:xfrm>
          <a:off x="217488" y="0"/>
          <a:ext cx="822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560" name="CorelDRAW" r:id="rId6" imgW="515520" imgH="574200" progId="CorelDraw.Graphic.7">
                  <p:embed/>
                </p:oleObj>
              </mc:Choice>
              <mc:Fallback>
                <p:oleObj name="CorelDRAW" r:id="rId6" imgW="515520" imgH="574200" progId="CorelDraw.Graphic.7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0"/>
                        <a:ext cx="8223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70" name="Rectangle 14"/>
          <p:cNvSpPr>
            <a:spLocks noChangeArrowheads="1"/>
          </p:cNvSpPr>
          <p:nvPr/>
        </p:nvSpPr>
        <p:spPr bwMode="auto">
          <a:xfrm>
            <a:off x="542925" y="4364038"/>
            <a:ext cx="75088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sz="2000"/>
              <a:t>Presented by S. Bechta</a:t>
            </a:r>
          </a:p>
          <a:p>
            <a:pPr marL="342900" indent="-342900"/>
            <a:r>
              <a:rPr lang="en-US" sz="2000"/>
              <a:t>9</a:t>
            </a:r>
            <a:r>
              <a:rPr lang="en-US" sz="2000" baseline="30000"/>
              <a:t>th</a:t>
            </a:r>
            <a:r>
              <a:rPr lang="en-US" sz="2000"/>
              <a:t> CEG-SAM M</a:t>
            </a:r>
            <a:r>
              <a:rPr lang="en-GB" sz="2000"/>
              <a:t>eeting</a:t>
            </a:r>
          </a:p>
        </p:txBody>
      </p:sp>
      <p:sp>
        <p:nvSpPr>
          <p:cNvPr id="147471" name="Rectangle 15"/>
          <p:cNvSpPr>
            <a:spLocks noChangeArrowheads="1"/>
          </p:cNvSpPr>
          <p:nvPr/>
        </p:nvSpPr>
        <p:spPr bwMode="auto">
          <a:xfrm>
            <a:off x="557213" y="154622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/>
            <a:endParaRPr lang="ru-RU" sz="24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147472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685800" y="2181225"/>
            <a:ext cx="7772400" cy="1470025"/>
          </a:xfrm>
        </p:spPr>
        <p:txBody>
          <a:bodyPr/>
          <a:lstStyle/>
          <a:p>
            <a: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  <a:t>Progress Report </a:t>
            </a:r>
            <a:b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</a:br>
            <a:r>
              <a:rPr lang="en-GB">
                <a:solidFill>
                  <a:srgbClr val="990033"/>
                </a:solidFill>
                <a:effectLst/>
                <a:cs typeface="Times New Roman" pitchFamily="18" charset="0"/>
              </a:rPr>
              <a:t>on the ISTC project #833.2 </a:t>
            </a:r>
            <a:br>
              <a:rPr lang="en-GB">
                <a:solidFill>
                  <a:srgbClr val="990033"/>
                </a:solidFill>
                <a:effectLst/>
                <a:cs typeface="Times New Roman" pitchFamily="18" charset="0"/>
              </a:rPr>
            </a:br>
            <a:r>
              <a:rPr lang="en-GB">
                <a:solidFill>
                  <a:srgbClr val="990033"/>
                </a:solidFill>
                <a:effectLst/>
                <a:cs typeface="Times New Roman" pitchFamily="18" charset="0"/>
              </a:rPr>
              <a:t>“Investigation of corium melt interaction </a:t>
            </a:r>
            <a:br>
              <a:rPr lang="en-GB">
                <a:solidFill>
                  <a:srgbClr val="990033"/>
                </a:solidFill>
                <a:effectLst/>
                <a:cs typeface="Times New Roman" pitchFamily="18" charset="0"/>
              </a:rPr>
            </a:br>
            <a:r>
              <a:rPr lang="en-GB">
                <a:solidFill>
                  <a:srgbClr val="990033"/>
                </a:solidFill>
                <a:effectLst/>
                <a:cs typeface="Times New Roman" pitchFamily="18" charset="0"/>
              </a:rPr>
              <a:t>with NPP reactor vessel steel” </a:t>
            </a:r>
            <a:br>
              <a:rPr lang="en-GB">
                <a:solidFill>
                  <a:srgbClr val="990033"/>
                </a:solidFill>
                <a:effectLst/>
                <a:cs typeface="Times New Roman" pitchFamily="18" charset="0"/>
              </a:rPr>
            </a:br>
            <a:r>
              <a:rPr lang="en-GB">
                <a:solidFill>
                  <a:srgbClr val="990033"/>
                </a:solidFill>
                <a:effectLst/>
                <a:cs typeface="Times New Roman" pitchFamily="18" charset="0"/>
              </a:rPr>
              <a:t>(METCOR-2)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56F7A-6B60-4538-BADD-E81F3BBE9B3C}" type="slidenum">
              <a:rPr lang="en-GB"/>
              <a:pPr/>
              <a:t>10</a:t>
            </a:fld>
            <a:endParaRPr lang="en-GB"/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0"/>
            <a:ext cx="7772400" cy="639763"/>
          </a:xfrm>
        </p:spPr>
        <p:txBody>
          <a:bodyPr/>
          <a:lstStyle/>
          <a:p>
            <a:r>
              <a:rPr lang="en-US">
                <a:effectLst/>
              </a:rPr>
              <a:t>Tests with suboxidized corium (continued)</a:t>
            </a:r>
          </a:p>
        </p:txBody>
      </p:sp>
      <p:sp>
        <p:nvSpPr>
          <p:cNvPr id="502787" name="Rectangle 3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502788" name="Rectangle 4"/>
          <p:cNvSpPr>
            <a:spLocks noChangeArrowheads="1"/>
          </p:cNvSpPr>
          <p:nvPr/>
        </p:nvSpPr>
        <p:spPr bwMode="auto">
          <a:xfrm>
            <a:off x="2551113" y="557213"/>
            <a:ext cx="4738687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 sz="1800">
                <a:solidFill>
                  <a:srgbClr val="000066"/>
                </a:solidFill>
              </a:rPr>
              <a:t>Characteristics of Interaction zone</a:t>
            </a:r>
            <a:r>
              <a:rPr lang="en-GB" sz="1800">
                <a:solidFill>
                  <a:srgbClr val="000066"/>
                </a:solidFill>
              </a:rPr>
              <a:t> </a:t>
            </a:r>
          </a:p>
        </p:txBody>
      </p:sp>
      <p:pic>
        <p:nvPicPr>
          <p:cNvPr id="502803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187450"/>
            <a:ext cx="4027487" cy="402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809" name="Rectangle 25"/>
          <p:cNvSpPr>
            <a:spLocks noChangeArrowheads="1"/>
          </p:cNvSpPr>
          <p:nvPr/>
        </p:nvSpPr>
        <p:spPr bwMode="auto">
          <a:xfrm>
            <a:off x="358775" y="5384800"/>
            <a:ext cx="41243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27013" defTabSz="762000"/>
            <a:r>
              <a:rPr lang="en-US" b="0"/>
              <a:t>B – interaction zone boundary; </a:t>
            </a:r>
            <a:endParaRPr lang="en-GB" b="0"/>
          </a:p>
          <a:p>
            <a:pPr indent="227013" defTabSz="762000"/>
            <a:r>
              <a:rPr lang="en-US" b="0"/>
              <a:t>1 - 800</a:t>
            </a:r>
            <a:r>
              <a:rPr lang="en-US" b="0">
                <a:sym typeface="Symbol" pitchFamily="18" charset="2"/>
              </a:rPr>
              <a:t>C</a:t>
            </a:r>
            <a:r>
              <a:rPr lang="en-US" b="0"/>
              <a:t>, 2 – </a:t>
            </a:r>
            <a:r>
              <a:rPr lang="en-US" b="0">
                <a:sym typeface="Symbol" pitchFamily="18" charset="2"/>
              </a:rPr>
              <a:t>900°C, 3 – 1000°C, 4 – 1100°C, </a:t>
            </a:r>
            <a:br>
              <a:rPr lang="en-US" b="0">
                <a:sym typeface="Symbol" pitchFamily="18" charset="2"/>
              </a:rPr>
            </a:br>
            <a:r>
              <a:rPr lang="en-US" b="0">
                <a:sym typeface="Symbol" pitchFamily="18" charset="2"/>
              </a:rPr>
              <a:t>     5 – 1200°C, 6 – 1300°C, 7 – 1400°C</a:t>
            </a:r>
            <a:endParaRPr lang="en-GB" b="0">
              <a:sym typeface="Symbol" pitchFamily="18" charset="2"/>
            </a:endParaRPr>
          </a:p>
        </p:txBody>
      </p:sp>
      <p:sp>
        <p:nvSpPr>
          <p:cNvPr id="502810" name="Rectangle 26"/>
          <p:cNvSpPr>
            <a:spLocks noChangeArrowheads="1"/>
          </p:cNvSpPr>
          <p:nvPr/>
        </p:nvSpPr>
        <p:spPr bwMode="auto">
          <a:xfrm>
            <a:off x="379413" y="890588"/>
            <a:ext cx="3384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27013" defTabSz="762000"/>
            <a:r>
              <a:rPr lang="en-US">
                <a:sym typeface="Symbol" pitchFamily="18" charset="2"/>
              </a:rPr>
              <a:t>Temperature field in the specimens</a:t>
            </a:r>
          </a:p>
        </p:txBody>
      </p:sp>
      <p:graphicFrame>
        <p:nvGraphicFramePr>
          <p:cNvPr id="502811" name="Object 27"/>
          <p:cNvGraphicFramePr>
            <a:graphicFrameLocks noChangeAspect="1"/>
          </p:cNvGraphicFramePr>
          <p:nvPr/>
        </p:nvGraphicFramePr>
        <p:xfrm>
          <a:off x="4343400" y="1016000"/>
          <a:ext cx="4864100" cy="544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12" name="Документ" r:id="rId5" imgW="4348436" imgH="4864917" progId="Word.Document.8">
                  <p:embed/>
                </p:oleObj>
              </mc:Choice>
              <mc:Fallback>
                <p:oleObj name="Документ" r:id="rId5" imgW="4348436" imgH="4864917" progId="Word.Document.8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016000"/>
                        <a:ext cx="4864100" cy="544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5895C-5F80-48D3-AF3E-6B62378B42E1}" type="slidenum">
              <a:rPr lang="en-GB"/>
              <a:pPr/>
              <a:t>11</a:t>
            </a:fld>
            <a:endParaRPr lang="en-GB"/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0"/>
            <a:ext cx="7772400" cy="639763"/>
          </a:xfrm>
        </p:spPr>
        <p:txBody>
          <a:bodyPr/>
          <a:lstStyle/>
          <a:p>
            <a:r>
              <a:rPr lang="en-US">
                <a:effectLst/>
              </a:rPr>
              <a:t>T</a:t>
            </a:r>
            <a:r>
              <a:rPr lang="ru-RU">
                <a:effectLst/>
              </a:rPr>
              <a:t>ests with suboxidized corium</a:t>
            </a:r>
            <a:r>
              <a:rPr lang="en-GB">
                <a:effectLst/>
              </a:rPr>
              <a:t> (continued)</a:t>
            </a:r>
            <a:endParaRPr lang="en-US">
              <a:effectLst/>
            </a:endParaRPr>
          </a:p>
        </p:txBody>
      </p:sp>
      <p:sp>
        <p:nvSpPr>
          <p:cNvPr id="503811" name="Rectangle 3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503812" name="Rectangle 4"/>
          <p:cNvSpPr>
            <a:spLocks noChangeArrowheads="1"/>
          </p:cNvSpPr>
          <p:nvPr/>
        </p:nvSpPr>
        <p:spPr bwMode="auto">
          <a:xfrm>
            <a:off x="1976438" y="674688"/>
            <a:ext cx="55197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</a:rPr>
              <a:t>Empirical correlation for ablation kinetics</a:t>
            </a:r>
            <a:r>
              <a:rPr lang="en-GB" sz="2000">
                <a:solidFill>
                  <a:srgbClr val="000066"/>
                </a:solidFill>
              </a:rPr>
              <a:t> </a:t>
            </a:r>
          </a:p>
        </p:txBody>
      </p:sp>
      <p:pic>
        <p:nvPicPr>
          <p:cNvPr id="50381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4" b="7077"/>
          <a:stretch>
            <a:fillRect/>
          </a:stretch>
        </p:blipFill>
        <p:spPr bwMode="auto">
          <a:xfrm>
            <a:off x="0" y="1733550"/>
            <a:ext cx="603567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3820" name="Rectangle 12"/>
          <p:cNvSpPr>
            <a:spLocks noChangeArrowheads="1"/>
          </p:cNvSpPr>
          <p:nvPr/>
        </p:nvSpPr>
        <p:spPr bwMode="auto">
          <a:xfrm>
            <a:off x="5964238" y="1041400"/>
            <a:ext cx="3179762" cy="494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spcBef>
                <a:spcPct val="20000"/>
              </a:spcBef>
              <a:buFont typeface="Wingdings" pitchFamily="2" charset="2"/>
              <a:buChar char="§"/>
              <a:tabLst>
                <a:tab pos="180975" algn="l"/>
              </a:tabLst>
            </a:pPr>
            <a:endParaRPr lang="en-GB" b="0">
              <a:cs typeface="Times New Roman" pitchFamily="18" charset="0"/>
            </a:endParaRPr>
          </a:p>
          <a:p>
            <a:pPr defTabSz="762000">
              <a:spcBef>
                <a:spcPct val="30000"/>
              </a:spcBef>
              <a:buFont typeface="Wingdings" pitchFamily="2" charset="2"/>
              <a:buChar char="§"/>
              <a:tabLst>
                <a:tab pos="180975" algn="l"/>
              </a:tabLst>
            </a:pPr>
            <a:r>
              <a:rPr lang="en-GB" b="0"/>
              <a:t> </a:t>
            </a:r>
            <a:r>
              <a:rPr lang="en-US" b="0"/>
              <a:t>3 periods of ablation: </a:t>
            </a:r>
            <a:br>
              <a:rPr lang="en-US" b="0"/>
            </a:br>
            <a:r>
              <a:rPr lang="en-US" b="0"/>
              <a:t>   incubation, fast ablation, transition </a:t>
            </a:r>
            <a:br>
              <a:rPr lang="en-US" b="0"/>
            </a:br>
            <a:r>
              <a:rPr lang="en-US" b="0"/>
              <a:t>   (the last one is neglected in the</a:t>
            </a:r>
            <a:br>
              <a:rPr lang="en-US" b="0"/>
            </a:br>
            <a:r>
              <a:rPr lang="en-US" b="0"/>
              <a:t>   model)</a:t>
            </a:r>
          </a:p>
          <a:p>
            <a:pPr defTabSz="762000">
              <a:spcBef>
                <a:spcPct val="30000"/>
              </a:spcBef>
              <a:buFont typeface="Wingdings" pitchFamily="2" charset="2"/>
              <a:buChar char="§"/>
              <a:tabLst>
                <a:tab pos="180975" algn="l"/>
              </a:tabLst>
            </a:pPr>
            <a:r>
              <a:rPr lang="en-US" b="0"/>
              <a:t> fast ablation resulting in saturation</a:t>
            </a:r>
            <a:endParaRPr lang="en-GB" b="0"/>
          </a:p>
          <a:p>
            <a:pPr defTabSz="762000">
              <a:spcBef>
                <a:spcPct val="20000"/>
              </a:spcBef>
              <a:buFont typeface="Wingdings" pitchFamily="2" charset="2"/>
              <a:buChar char="§"/>
              <a:tabLst>
                <a:tab pos="180975" algn="l"/>
              </a:tabLst>
            </a:pPr>
            <a:endParaRPr lang="en-GB" b="0"/>
          </a:p>
          <a:p>
            <a:pPr defTabSz="762000">
              <a:spcBef>
                <a:spcPct val="20000"/>
              </a:spcBef>
              <a:buFont typeface="Wingdings" pitchFamily="2" charset="2"/>
              <a:buNone/>
              <a:tabLst>
                <a:tab pos="180975" algn="l"/>
              </a:tabLst>
            </a:pPr>
            <a:r>
              <a:rPr lang="en-GB" b="0"/>
              <a:t>                                                  , mm/s</a:t>
            </a:r>
            <a:endParaRPr lang="en-GB" sz="1200" b="0"/>
          </a:p>
          <a:p>
            <a:pPr defTabSz="7620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tabLst>
                <a:tab pos="180975" algn="l"/>
              </a:tabLst>
            </a:pPr>
            <a:r>
              <a:rPr lang="en-GB" b="0"/>
              <a:t> </a:t>
            </a:r>
            <a:br>
              <a:rPr lang="en-GB" b="0"/>
            </a:br>
            <a:r>
              <a:rPr lang="en-GB" b="0"/>
              <a:t>  1090 </a:t>
            </a:r>
            <a:r>
              <a:rPr lang="en-GB" b="0">
                <a:sym typeface="Symbol" pitchFamily="18" charset="2"/>
              </a:rPr>
              <a:t></a:t>
            </a:r>
            <a:r>
              <a:rPr lang="en-GB" b="0"/>
              <a:t> T</a:t>
            </a:r>
            <a:r>
              <a:rPr lang="en-US" sz="1600" b="0" baseline="-25000"/>
              <a:t>int</a:t>
            </a:r>
            <a:r>
              <a:rPr lang="en-US" b="0"/>
              <a:t> </a:t>
            </a:r>
            <a:r>
              <a:rPr lang="en-GB" b="0">
                <a:sym typeface="Symbol" pitchFamily="18" charset="2"/>
              </a:rPr>
              <a:t></a:t>
            </a:r>
            <a:r>
              <a:rPr lang="en-GB" b="0"/>
              <a:t> 1440</a:t>
            </a:r>
            <a:r>
              <a:rPr lang="en-US" b="0">
                <a:sym typeface="Symbol" pitchFamily="18" charset="2"/>
              </a:rPr>
              <a:t></a:t>
            </a:r>
            <a:r>
              <a:rPr lang="en-US" b="0"/>
              <a:t>C</a:t>
            </a:r>
            <a:r>
              <a:rPr lang="en-GB" b="0"/>
              <a:t> – </a:t>
            </a:r>
            <a:r>
              <a:rPr lang="en-US" b="0"/>
              <a:t>temperature</a:t>
            </a:r>
            <a:br>
              <a:rPr lang="en-US" b="0"/>
            </a:br>
            <a:r>
              <a:rPr lang="en-US" b="0"/>
              <a:t>   on  the ablation front</a:t>
            </a:r>
            <a:r>
              <a:rPr lang="en-GB"/>
              <a:t> </a:t>
            </a:r>
            <a:endParaRPr lang="en-GB" b="0"/>
          </a:p>
          <a:p>
            <a:pPr defTabSz="762000">
              <a:spcBef>
                <a:spcPct val="40000"/>
              </a:spcBef>
              <a:buFont typeface="Wingdings" pitchFamily="2" charset="2"/>
              <a:buChar char="§"/>
              <a:tabLst>
                <a:tab pos="180975" algn="l"/>
              </a:tabLst>
            </a:pPr>
            <a:r>
              <a:rPr lang="en-GB" b="0"/>
              <a:t> </a:t>
            </a:r>
            <a:r>
              <a:rPr lang="en-US" b="0"/>
              <a:t>incubation period</a:t>
            </a:r>
            <a:br>
              <a:rPr lang="en-US" b="0"/>
            </a:br>
            <a:r>
              <a:rPr lang="en-GB"/>
              <a:t> </a:t>
            </a:r>
            <a:r>
              <a:rPr lang="en-GB" b="0"/>
              <a:t/>
            </a:r>
            <a:br>
              <a:rPr lang="en-GB" b="0"/>
            </a:br>
            <a:r>
              <a:rPr lang="en-GB" b="0"/>
              <a:t>    </a:t>
            </a:r>
            <a:r>
              <a:rPr lang="en-GB" b="0">
                <a:solidFill>
                  <a:srgbClr val="A50021"/>
                </a:solidFill>
              </a:rPr>
              <a:t>- </a:t>
            </a:r>
            <a:r>
              <a:rPr lang="en-US" b="0">
                <a:solidFill>
                  <a:srgbClr val="A50021"/>
                </a:solidFill>
              </a:rPr>
              <a:t>oxidic melt</a:t>
            </a:r>
            <a:r>
              <a:rPr lang="en-GB" b="0">
                <a:solidFill>
                  <a:srgbClr val="A50021"/>
                </a:solidFill>
              </a:rPr>
              <a:t/>
            </a:r>
            <a:br>
              <a:rPr lang="en-GB" b="0">
                <a:solidFill>
                  <a:srgbClr val="A50021"/>
                </a:solidFill>
              </a:rPr>
            </a:br>
            <a:r>
              <a:rPr lang="en-GB" b="0"/>
              <a:t>      </a:t>
            </a:r>
            <a:r>
              <a:rPr lang="en-US" b="0"/>
              <a:t>t</a:t>
            </a:r>
            <a:r>
              <a:rPr lang="en-US" sz="1600" b="0" baseline="-25000"/>
              <a:t>inc</a:t>
            </a:r>
            <a:r>
              <a:rPr lang="en-GB" b="0"/>
              <a:t>=8000+200 (70-</a:t>
            </a:r>
            <a:r>
              <a:rPr lang="en-US" b="0"/>
              <a:t>C</a:t>
            </a:r>
            <a:r>
              <a:rPr lang="en-US" sz="1600" b="0" baseline="-25000"/>
              <a:t>n</a:t>
            </a:r>
            <a:r>
              <a:rPr lang="en-GB" b="0"/>
              <a:t>), s</a:t>
            </a:r>
          </a:p>
          <a:p>
            <a:pPr defTabSz="762000">
              <a:spcBef>
                <a:spcPct val="40000"/>
              </a:spcBef>
              <a:buFont typeface="Wingdings" pitchFamily="2" charset="2"/>
              <a:buNone/>
              <a:tabLst>
                <a:tab pos="180975" algn="l"/>
              </a:tabLst>
            </a:pPr>
            <a:r>
              <a:rPr lang="en-GB" b="0"/>
              <a:t>       30 </a:t>
            </a:r>
            <a:r>
              <a:rPr lang="en-GB" b="0">
                <a:sym typeface="Symbol" pitchFamily="18" charset="2"/>
              </a:rPr>
              <a:t></a:t>
            </a:r>
            <a:r>
              <a:rPr lang="en-GB" b="0"/>
              <a:t> </a:t>
            </a:r>
            <a:r>
              <a:rPr lang="en-US" b="0"/>
              <a:t>C</a:t>
            </a:r>
            <a:r>
              <a:rPr lang="en-US" sz="1600" b="0" baseline="-25000"/>
              <a:t>n</a:t>
            </a:r>
            <a:r>
              <a:rPr lang="en-US" b="0"/>
              <a:t> </a:t>
            </a:r>
            <a:r>
              <a:rPr lang="en-GB" b="0">
                <a:sym typeface="Symbol" pitchFamily="18" charset="2"/>
              </a:rPr>
              <a:t></a:t>
            </a:r>
            <a:r>
              <a:rPr lang="en-GB" b="0"/>
              <a:t> 70</a:t>
            </a:r>
          </a:p>
          <a:p>
            <a:pPr defTabSz="762000">
              <a:spcBef>
                <a:spcPct val="40000"/>
              </a:spcBef>
              <a:buFont typeface="Wingdings" pitchFamily="2" charset="2"/>
              <a:buNone/>
              <a:tabLst>
                <a:tab pos="180975" algn="l"/>
              </a:tabLst>
            </a:pPr>
            <a:r>
              <a:rPr lang="en-GB" b="0"/>
              <a:t>     </a:t>
            </a:r>
            <a:r>
              <a:rPr lang="en-GB" b="0">
                <a:solidFill>
                  <a:srgbClr val="A50021"/>
                </a:solidFill>
              </a:rPr>
              <a:t>- </a:t>
            </a:r>
            <a:r>
              <a:rPr lang="en-US" b="0">
                <a:solidFill>
                  <a:srgbClr val="A50021"/>
                </a:solidFill>
              </a:rPr>
              <a:t>metallic melt</a:t>
            </a:r>
            <a:r>
              <a:rPr lang="en-GB">
                <a:solidFill>
                  <a:srgbClr val="A50021"/>
                </a:solidFill>
              </a:rPr>
              <a:t> </a:t>
            </a:r>
            <a:endParaRPr lang="en-US" b="0">
              <a:solidFill>
                <a:srgbClr val="A50021"/>
              </a:solidFill>
            </a:endParaRPr>
          </a:p>
          <a:p>
            <a:pPr defTabSz="762000">
              <a:lnSpc>
                <a:spcPct val="120000"/>
              </a:lnSpc>
              <a:spcBef>
                <a:spcPct val="40000"/>
              </a:spcBef>
              <a:buFont typeface="Wingdings" pitchFamily="2" charset="2"/>
              <a:buNone/>
              <a:tabLst>
                <a:tab pos="180975" algn="l"/>
              </a:tabLst>
            </a:pPr>
            <a:r>
              <a:rPr lang="en-US" b="0"/>
              <a:t>       t</a:t>
            </a:r>
            <a:r>
              <a:rPr lang="en-US" sz="1600" b="0" baseline="-25000"/>
              <a:t>inc</a:t>
            </a:r>
            <a:r>
              <a:rPr lang="en-GB" b="0"/>
              <a:t>=0</a:t>
            </a:r>
          </a:p>
          <a:p>
            <a:pPr defTabSz="762000">
              <a:spcBef>
                <a:spcPct val="20000"/>
              </a:spcBef>
              <a:buFont typeface="Wingdings" pitchFamily="2" charset="2"/>
              <a:buChar char="§"/>
              <a:tabLst>
                <a:tab pos="180975" algn="l"/>
              </a:tabLst>
            </a:pPr>
            <a:endParaRPr lang="en-GB" b="0"/>
          </a:p>
        </p:txBody>
      </p:sp>
      <p:graphicFrame>
        <p:nvGraphicFramePr>
          <p:cNvPr id="503819" name="Object 11"/>
          <p:cNvGraphicFramePr>
            <a:graphicFrameLocks noChangeAspect="1"/>
          </p:cNvGraphicFramePr>
          <p:nvPr/>
        </p:nvGraphicFramePr>
        <p:xfrm>
          <a:off x="6210300" y="2625725"/>
          <a:ext cx="225266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23" name="Формула" r:id="rId5" imgW="1701800" imgH="393700" progId="Equation.3">
                  <p:embed/>
                </p:oleObj>
              </mc:Choice>
              <mc:Fallback>
                <p:oleObj name="Формула" r:id="rId5" imgW="1701800" imgH="3937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300" y="2625725"/>
                        <a:ext cx="2252663" cy="5159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3822" name="Rectangle 14"/>
          <p:cNvSpPr>
            <a:spLocks noChangeArrowheads="1"/>
          </p:cNvSpPr>
          <p:nvPr/>
        </p:nvSpPr>
        <p:spPr bwMode="auto">
          <a:xfrm>
            <a:off x="981075" y="1316038"/>
            <a:ext cx="3744913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 sz="1800"/>
              <a:t>Kinetics of specimen corrosion</a:t>
            </a:r>
            <a:r>
              <a:rPr lang="en-GB" sz="1800"/>
              <a:t> 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538BB-2DB1-4DBF-8270-BDCD3404AD2D}" type="slidenum">
              <a:rPr lang="en-GB"/>
              <a:pPr/>
              <a:t>12</a:t>
            </a:fld>
            <a:endParaRPr lang="en-GB"/>
          </a:p>
        </p:txBody>
      </p:sp>
      <p:sp>
        <p:nvSpPr>
          <p:cNvPr id="514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0"/>
            <a:ext cx="7772400" cy="639763"/>
          </a:xfrm>
        </p:spPr>
        <p:txBody>
          <a:bodyPr/>
          <a:lstStyle/>
          <a:p>
            <a:r>
              <a:rPr lang="en-US">
                <a:effectLst/>
              </a:rPr>
              <a:t>T</a:t>
            </a:r>
            <a:r>
              <a:rPr lang="ru-RU">
                <a:effectLst/>
              </a:rPr>
              <a:t>ests with suboxidized corium</a:t>
            </a:r>
            <a:r>
              <a:rPr lang="en-GB">
                <a:effectLst/>
              </a:rPr>
              <a:t> (continued)</a:t>
            </a:r>
            <a:endParaRPr lang="en-US">
              <a:effectLst/>
            </a:endParaRPr>
          </a:p>
        </p:txBody>
      </p:sp>
      <p:sp>
        <p:nvSpPr>
          <p:cNvPr id="514051" name="Rectangle 3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514055" name="Rectangle 7"/>
          <p:cNvSpPr>
            <a:spLocks noChangeArrowheads="1"/>
          </p:cNvSpPr>
          <p:nvPr/>
        </p:nvSpPr>
        <p:spPr bwMode="auto">
          <a:xfrm>
            <a:off x="936625" y="1677988"/>
            <a:ext cx="3781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762000"/>
            <a:r>
              <a:rPr lang="en-US" sz="1600"/>
              <a:t>Mass of ablated vessel steel vs. time</a:t>
            </a:r>
            <a:r>
              <a:rPr lang="en-GB" sz="1600"/>
              <a:t> </a:t>
            </a:r>
          </a:p>
        </p:txBody>
      </p:sp>
      <p:sp>
        <p:nvSpPr>
          <p:cNvPr id="514056" name="Rectangle 8"/>
          <p:cNvSpPr>
            <a:spLocks noChangeArrowheads="1"/>
          </p:cNvSpPr>
          <p:nvPr/>
        </p:nvSpPr>
        <p:spPr bwMode="auto">
          <a:xfrm>
            <a:off x="5811838" y="1631950"/>
            <a:ext cx="3009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762000"/>
            <a:r>
              <a:rPr lang="en-US" sz="1600"/>
              <a:t>Lower head region after 20 h</a:t>
            </a:r>
            <a:r>
              <a:rPr lang="en-GB" sz="1600"/>
              <a:t> </a:t>
            </a:r>
          </a:p>
        </p:txBody>
      </p:sp>
      <p:pic>
        <p:nvPicPr>
          <p:cNvPr id="5140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033588"/>
            <a:ext cx="5083175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5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1973263"/>
            <a:ext cx="1679575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059" name="Rectangle 11"/>
          <p:cNvSpPr>
            <a:spLocks noChangeArrowheads="1"/>
          </p:cNvSpPr>
          <p:nvPr/>
        </p:nvSpPr>
        <p:spPr bwMode="auto">
          <a:xfrm>
            <a:off x="1298575" y="5119688"/>
            <a:ext cx="28209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762000"/>
            <a:r>
              <a:rPr lang="en-US" sz="1200"/>
              <a:t>Blue: calculation 1, red calculation 2</a:t>
            </a:r>
          </a:p>
        </p:txBody>
      </p:sp>
      <p:sp>
        <p:nvSpPr>
          <p:cNvPr id="514060" name="Rectangle 12"/>
          <p:cNvSpPr>
            <a:spLocks noChangeArrowheads="1"/>
          </p:cNvSpPr>
          <p:nvPr/>
        </p:nvSpPr>
        <p:spPr bwMode="auto">
          <a:xfrm>
            <a:off x="5416550" y="4876800"/>
            <a:ext cx="37274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>a)  ablation depth of the lower head from the</a:t>
            </a:r>
            <a:br>
              <a:rPr lang="en-US" sz="1200"/>
            </a:br>
            <a:r>
              <a:rPr lang="en-US" sz="1200"/>
              <a:t>     </a:t>
            </a:r>
            <a:r>
              <a:rPr lang="ru-RU" sz="1200"/>
              <a:t>с</a:t>
            </a:r>
            <a:r>
              <a:rPr lang="en-US" sz="1200"/>
              <a:t>alculation 2, grey: ablated steel</a:t>
            </a:r>
            <a:br>
              <a:rPr lang="en-US" sz="1200"/>
            </a:br>
            <a:r>
              <a:rPr lang="en-US" sz="1200"/>
              <a:t>b)  temperature conditions of the vessel</a:t>
            </a:r>
          </a:p>
        </p:txBody>
      </p:sp>
      <p:sp>
        <p:nvSpPr>
          <p:cNvPr id="514061" name="Rectangle 13"/>
          <p:cNvSpPr>
            <a:spLocks noChangeArrowheads="1"/>
          </p:cNvSpPr>
          <p:nvPr/>
        </p:nvSpPr>
        <p:spPr bwMode="auto">
          <a:xfrm>
            <a:off x="982663" y="5461000"/>
            <a:ext cx="6905625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spcBef>
                <a:spcPct val="1000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1600" b="0">
                <a:solidFill>
                  <a:srgbClr val="000066"/>
                </a:solidFill>
              </a:rPr>
              <a:t> the evaluated thickness of undamaged vessel wall is much smaller,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if the vessel steel ablation is taken into account</a:t>
            </a:r>
          </a:p>
          <a:p>
            <a:pPr defTabSz="762000">
              <a:spcBef>
                <a:spcPct val="1000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1600" b="0">
                <a:solidFill>
                  <a:srgbClr val="000066"/>
                </a:solidFill>
              </a:rPr>
              <a:t> vessel strength calculations are in progress</a:t>
            </a:r>
            <a:endParaRPr lang="ru-RU" sz="1600" b="0">
              <a:solidFill>
                <a:srgbClr val="000066"/>
              </a:solidFill>
            </a:endParaRPr>
          </a:p>
        </p:txBody>
      </p:sp>
      <p:sp>
        <p:nvSpPr>
          <p:cNvPr id="514063" name="Rectangle 15"/>
          <p:cNvSpPr>
            <a:spLocks noChangeArrowheads="1"/>
          </p:cNvSpPr>
          <p:nvPr/>
        </p:nvSpPr>
        <p:spPr bwMode="auto">
          <a:xfrm>
            <a:off x="917575" y="536575"/>
            <a:ext cx="72898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ru-RU" sz="1800">
                <a:solidFill>
                  <a:srgbClr val="000066"/>
                </a:solidFill>
              </a:rPr>
              <a:t>Example of plant application </a:t>
            </a:r>
            <a:r>
              <a:rPr lang="ru-RU" sz="1800" b="0">
                <a:solidFill>
                  <a:srgbClr val="000066"/>
                </a:solidFill>
              </a:rPr>
              <a:t>[E. Altstadt and H.G. Willschütz, 2006]</a:t>
            </a:r>
            <a:r>
              <a:rPr lang="en-US" sz="1800" b="0">
                <a:solidFill>
                  <a:srgbClr val="000066"/>
                </a:solidFill>
              </a:rPr>
              <a:t>:</a:t>
            </a:r>
          </a:p>
          <a:p>
            <a:pPr marL="342900" indent="-342900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endParaRPr lang="en-GB" sz="1800" b="0">
              <a:solidFill>
                <a:srgbClr val="000066"/>
              </a:solidFill>
            </a:endParaRPr>
          </a:p>
        </p:txBody>
      </p:sp>
      <p:sp>
        <p:nvSpPr>
          <p:cNvPr id="514064" name="Rectangle 16"/>
          <p:cNvSpPr>
            <a:spLocks noChangeArrowheads="1"/>
          </p:cNvSpPr>
          <p:nvPr/>
        </p:nvSpPr>
        <p:spPr bwMode="auto">
          <a:xfrm>
            <a:off x="574675" y="814388"/>
            <a:ext cx="83534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spcBef>
                <a:spcPct val="20000"/>
              </a:spcBef>
              <a:buFont typeface="Wingdings" pitchFamily="2" charset="2"/>
              <a:buNone/>
              <a:tabLst>
                <a:tab pos="180975" algn="l"/>
              </a:tabLst>
            </a:pPr>
            <a:r>
              <a:rPr lang="en-GB" sz="1800"/>
              <a:t> </a:t>
            </a:r>
            <a:r>
              <a:rPr lang="en-US">
                <a:solidFill>
                  <a:srgbClr val="000066"/>
                </a:solidFill>
              </a:rPr>
              <a:t>For VVER-1000 – type reactor, low pressure scenario, homogeneous molten pool, initial temperature of corium is 1500</a:t>
            </a:r>
            <a:r>
              <a:rPr lang="en-US">
                <a:solidFill>
                  <a:srgbClr val="000066"/>
                </a:solidFill>
                <a:cs typeface="Arial" pitchFamily="34" charset="0"/>
              </a:rPr>
              <a:t>K</a:t>
            </a:r>
            <a:r>
              <a:rPr lang="en-US">
                <a:solidFill>
                  <a:srgbClr val="000066"/>
                </a:solidFill>
              </a:rPr>
              <a:t>. Calculation 1 – without physicochemical interactions Calculation 2 – the interactions have been evaluated by the empirical correlations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0421F-F60F-4316-A6E7-37FD04091BB1}" type="slidenum">
              <a:rPr lang="en-GB"/>
              <a:pPr/>
              <a:t>13</a:t>
            </a:fld>
            <a:endParaRPr lang="en-GB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4388" y="180975"/>
            <a:ext cx="7772400" cy="639763"/>
          </a:xfrm>
        </p:spPr>
        <p:txBody>
          <a:bodyPr/>
          <a:lstStyle/>
          <a:p>
            <a:r>
              <a:rPr lang="en-US">
                <a:solidFill>
                  <a:srgbClr val="990033"/>
                </a:solidFill>
              </a:rPr>
              <a:t>Conclusions on tests with suboxidized corium</a:t>
            </a:r>
          </a:p>
        </p:txBody>
      </p:sp>
      <p:sp>
        <p:nvSpPr>
          <p:cNvPr id="515075" name="Rectangle 3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515083" name="Rectangle 11"/>
          <p:cNvSpPr>
            <a:spLocks noChangeArrowheads="1"/>
          </p:cNvSpPr>
          <p:nvPr/>
        </p:nvSpPr>
        <p:spPr bwMode="auto">
          <a:xfrm>
            <a:off x="722313" y="1555750"/>
            <a:ext cx="8031162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spcBef>
                <a:spcPct val="50000"/>
              </a:spcBef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000">
                <a:solidFill>
                  <a:srgbClr val="000066"/>
                </a:solidFill>
              </a:rPr>
              <a:t> The depth of eutectic melting (dissolution) of steel is limited</a:t>
            </a:r>
            <a:br>
              <a:rPr lang="en-US" sz="2000">
                <a:solidFill>
                  <a:srgbClr val="000066"/>
                </a:solidFill>
              </a:rPr>
            </a:br>
            <a:r>
              <a:rPr lang="en-US" sz="2000">
                <a:solidFill>
                  <a:srgbClr val="000066"/>
                </a:solidFill>
              </a:rPr>
              <a:t>    by the position of isotherm </a:t>
            </a:r>
            <a:r>
              <a:rPr lang="en-GB" sz="2000">
                <a:solidFill>
                  <a:srgbClr val="000066"/>
                </a:solidFill>
                <a:sym typeface="Symbol" pitchFamily="18" charset="2"/>
              </a:rPr>
              <a:t></a:t>
            </a:r>
            <a:r>
              <a:rPr lang="en-US" sz="2000">
                <a:solidFill>
                  <a:srgbClr val="000066"/>
                </a:solidFill>
              </a:rPr>
              <a:t> 1090 </a:t>
            </a:r>
            <a:r>
              <a:rPr lang="en-GB" sz="2000">
                <a:solidFill>
                  <a:srgbClr val="000066"/>
                </a:solidFill>
                <a:sym typeface="Symbol" pitchFamily="18" charset="2"/>
              </a:rPr>
              <a:t>C</a:t>
            </a:r>
            <a:r>
              <a:rPr lang="en-US" sz="2000">
                <a:solidFill>
                  <a:srgbClr val="000066"/>
                </a:solidFill>
              </a:rPr>
              <a:t> </a:t>
            </a:r>
          </a:p>
          <a:p>
            <a:pPr defTabSz="762000">
              <a:spcBef>
                <a:spcPct val="50000"/>
              </a:spcBef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000">
                <a:solidFill>
                  <a:srgbClr val="000066"/>
                </a:solidFill>
              </a:rPr>
              <a:t> The proposed empirical correlation enables to calculate the</a:t>
            </a:r>
            <a:br>
              <a:rPr lang="en-US" sz="2000">
                <a:solidFill>
                  <a:srgbClr val="000066"/>
                </a:solidFill>
              </a:rPr>
            </a:br>
            <a:r>
              <a:rPr lang="en-US" sz="2000">
                <a:solidFill>
                  <a:srgbClr val="000066"/>
                </a:solidFill>
              </a:rPr>
              <a:t>    approximate corrosion rate, which decreases as the steel</a:t>
            </a:r>
            <a:br>
              <a:rPr lang="en-US" sz="2000">
                <a:solidFill>
                  <a:srgbClr val="000066"/>
                </a:solidFill>
              </a:rPr>
            </a:br>
            <a:r>
              <a:rPr lang="en-US" sz="2000">
                <a:solidFill>
                  <a:srgbClr val="000066"/>
                </a:solidFill>
              </a:rPr>
              <a:t>    temperature on the interaction front is reduced, and to</a:t>
            </a:r>
            <a:br>
              <a:rPr lang="en-US" sz="2000">
                <a:solidFill>
                  <a:srgbClr val="000066"/>
                </a:solidFill>
              </a:rPr>
            </a:br>
            <a:r>
              <a:rPr lang="en-US" sz="2000">
                <a:solidFill>
                  <a:srgbClr val="000066"/>
                </a:solidFill>
              </a:rPr>
              <a:t>   evaluate the thickness of unaffected vessel wall </a:t>
            </a:r>
          </a:p>
          <a:p>
            <a:pPr defTabSz="762000">
              <a:spcBef>
                <a:spcPct val="50000"/>
              </a:spcBef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000">
                <a:solidFill>
                  <a:srgbClr val="000066"/>
                </a:solidFill>
              </a:rPr>
              <a:t> First evaluations show the effect of corium/steel</a:t>
            </a:r>
            <a:br>
              <a:rPr lang="en-US" sz="2000">
                <a:solidFill>
                  <a:srgbClr val="000066"/>
                </a:solidFill>
              </a:rPr>
            </a:br>
            <a:r>
              <a:rPr lang="en-US" sz="2000">
                <a:solidFill>
                  <a:srgbClr val="000066"/>
                </a:solidFill>
              </a:rPr>
              <a:t>    physicochemical interaction on the mass of ablated steel,</a:t>
            </a:r>
            <a:br>
              <a:rPr lang="en-US" sz="2000">
                <a:solidFill>
                  <a:srgbClr val="000066"/>
                </a:solidFill>
              </a:rPr>
            </a:br>
            <a:r>
              <a:rPr lang="en-US" sz="2000">
                <a:solidFill>
                  <a:srgbClr val="000066"/>
                </a:solidFill>
              </a:rPr>
              <a:t>    vessel wall thickness and temperature</a:t>
            </a:r>
            <a:endParaRPr lang="ru-RU" sz="20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AA1AB-3762-40EF-A08C-7E3100A43E24}" type="slidenum">
              <a:rPr lang="en-GB"/>
              <a:pPr/>
              <a:t>14</a:t>
            </a:fld>
            <a:endParaRPr lang="en-GB"/>
          </a:p>
        </p:txBody>
      </p:sp>
      <p:sp>
        <p:nvSpPr>
          <p:cNvPr id="522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9550" y="0"/>
            <a:ext cx="8934450" cy="639763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T</a:t>
            </a:r>
            <a:r>
              <a:rPr lang="ru-RU">
                <a:solidFill>
                  <a:schemeClr val="accent2"/>
                </a:solidFill>
              </a:rPr>
              <a:t>ests with oxidized corium</a:t>
            </a:r>
            <a:r>
              <a:rPr lang="en-US">
                <a:solidFill>
                  <a:schemeClr val="accent2"/>
                </a:solidFill>
              </a:rPr>
              <a:t> in air and steam</a:t>
            </a:r>
            <a:r>
              <a:rPr lang="en-GB">
                <a:solidFill>
                  <a:schemeClr val="accent2"/>
                </a:solidFill>
              </a:rPr>
              <a:t> 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522243" name="Rectangle 3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522244" name="Rectangle 4"/>
          <p:cNvSpPr>
            <a:spLocks noChangeArrowheads="1"/>
          </p:cNvSpPr>
          <p:nvPr/>
        </p:nvSpPr>
        <p:spPr bwMode="auto">
          <a:xfrm>
            <a:off x="1201738" y="546100"/>
            <a:ext cx="197326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 sz="2000">
                <a:solidFill>
                  <a:srgbClr val="990033"/>
                </a:solidFill>
              </a:rPr>
              <a:t>Methodology</a:t>
            </a:r>
            <a:endParaRPr lang="en-GB" sz="2000">
              <a:solidFill>
                <a:srgbClr val="990033"/>
              </a:solidFill>
            </a:endParaRPr>
          </a:p>
        </p:txBody>
      </p:sp>
      <p:sp>
        <p:nvSpPr>
          <p:cNvPr id="522246" name="Rectangle 6"/>
          <p:cNvSpPr>
            <a:spLocks noChangeArrowheads="1"/>
          </p:cNvSpPr>
          <p:nvPr/>
        </p:nvSpPr>
        <p:spPr bwMode="auto">
          <a:xfrm>
            <a:off x="1173163" y="957263"/>
            <a:ext cx="275748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 sz="1600"/>
              <a:t>F</a:t>
            </a:r>
            <a:r>
              <a:rPr lang="ru-RU" sz="1600"/>
              <a:t>urnace schematics</a:t>
            </a:r>
            <a:endParaRPr lang="en-GB" sz="1600"/>
          </a:p>
        </p:txBody>
      </p:sp>
      <p:sp>
        <p:nvSpPr>
          <p:cNvPr id="522247" name="Rectangle 7"/>
          <p:cNvSpPr>
            <a:spLocks noChangeArrowheads="1"/>
          </p:cNvSpPr>
          <p:nvPr/>
        </p:nvSpPr>
        <p:spPr bwMode="auto">
          <a:xfrm>
            <a:off x="4968875" y="920750"/>
            <a:ext cx="41751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 sz="1600"/>
              <a:t>Gas-aerosol sampling system</a:t>
            </a:r>
            <a:endParaRPr lang="en-GB" sz="1600"/>
          </a:p>
        </p:txBody>
      </p:sp>
      <p:sp>
        <p:nvSpPr>
          <p:cNvPr id="522250" name="Rectangle 10"/>
          <p:cNvSpPr>
            <a:spLocks noChangeArrowheads="1"/>
          </p:cNvSpPr>
          <p:nvPr/>
        </p:nvSpPr>
        <p:spPr bwMode="auto">
          <a:xfrm>
            <a:off x="231775" y="4916488"/>
            <a:ext cx="4468813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>1 – steam vent from the furnace; 2 – steam line; </a:t>
            </a:r>
            <a:br>
              <a:rPr lang="en-US" sz="1200"/>
            </a:br>
            <a:r>
              <a:rPr lang="en-US" sz="1200"/>
              <a:t>3 – lid; 4- water-cooled cover; 5 – quartz tube; </a:t>
            </a:r>
            <a:br>
              <a:rPr lang="en-US" sz="1200"/>
            </a:br>
            <a:r>
              <a:rPr lang="en-US" sz="1200"/>
              <a:t>6– water-cooled electromagnetic screen; </a:t>
            </a:r>
            <a:br>
              <a:rPr lang="en-US" sz="1200"/>
            </a:br>
            <a:r>
              <a:rPr lang="en-US" sz="1200"/>
              <a:t>7 – crucible sections; 8 – inductor; 9 – melt; </a:t>
            </a:r>
            <a:br>
              <a:rPr lang="en-US" sz="1200"/>
            </a:br>
            <a:r>
              <a:rPr lang="en-US" sz="1200"/>
              <a:t>10 – acoustic defect; 11 – thermal insulation of the specimen; 12 – top specimen calorimeter; 13 – bottom specimen calorimeter; 14 – US sensor.</a:t>
            </a:r>
            <a:endParaRPr lang="en-GB" sz="1200" u="sng">
              <a:solidFill>
                <a:srgbClr val="FF0066"/>
              </a:solidFill>
            </a:endParaRPr>
          </a:p>
        </p:txBody>
      </p:sp>
      <p:sp>
        <p:nvSpPr>
          <p:cNvPr id="522252" name="Rectangle 12"/>
          <p:cNvSpPr>
            <a:spLocks noChangeArrowheads="1"/>
          </p:cNvSpPr>
          <p:nvPr/>
        </p:nvSpPr>
        <p:spPr bwMode="auto">
          <a:xfrm>
            <a:off x="4675188" y="4673600"/>
            <a:ext cx="4468812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>1 – tanks with Ar,N2;  2 – steam generator; 3 – heated steam supply line; 4 – quartz tube for steam supply into the furnace; 5 – steam condenser; 6 – condensate collector; 7 – condensate drop catcher; 8 - ejector; </a:t>
            </a:r>
            <a:br>
              <a:rPr lang="en-US" sz="1200"/>
            </a:br>
            <a:r>
              <a:rPr lang="en-US" sz="1200"/>
              <a:t>9 – large-area filter (LAF); 10 – silica gel drier; 11 – medium-area filter (MAF); 12 – electrochemical sensors of oxygen and hydrogen; 13 – vacuum receiver; 14 – mass-spectrometer; 15 – weight sensor 16 – hydro lock; 17 – vacuum gas burettes; 18 - medium-area filter (MAF).</a:t>
            </a:r>
            <a:endParaRPr lang="en-GB" sz="1200"/>
          </a:p>
        </p:txBody>
      </p:sp>
      <p:pic>
        <p:nvPicPr>
          <p:cNvPr id="52225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1300163"/>
            <a:ext cx="4805362" cy="3308350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54" name="Picture 14" descr="MC11печь v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" r="14494"/>
          <a:stretch>
            <a:fillRect/>
          </a:stretch>
        </p:blipFill>
        <p:spPr bwMode="auto">
          <a:xfrm>
            <a:off x="298450" y="1306513"/>
            <a:ext cx="3751263" cy="3398837"/>
          </a:xfrm>
          <a:prstGeom prst="rect">
            <a:avLst/>
          </a:prstGeom>
          <a:noFill/>
          <a:ln w="158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8A0D5-2DFF-4AE8-AC90-569A3C7FA134}" type="slidenum">
              <a:rPr lang="en-GB"/>
              <a:pPr/>
              <a:t>15</a:t>
            </a:fld>
            <a:endParaRPr lang="en-GB"/>
          </a:p>
        </p:txBody>
      </p:sp>
      <p:sp>
        <p:nvSpPr>
          <p:cNvPr id="523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34450" cy="639763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effectLst/>
              </a:rPr>
              <a:t>T</a:t>
            </a:r>
            <a:r>
              <a:rPr lang="ru-RU">
                <a:solidFill>
                  <a:schemeClr val="accent2"/>
                </a:solidFill>
                <a:effectLst/>
              </a:rPr>
              <a:t>ests with oxidized corium</a:t>
            </a:r>
            <a:r>
              <a:rPr lang="en-US">
                <a:solidFill>
                  <a:schemeClr val="accent2"/>
                </a:solidFill>
                <a:effectLst/>
              </a:rPr>
              <a:t> in air and steam </a:t>
            </a:r>
            <a:r>
              <a:rPr lang="en-GB">
                <a:solidFill>
                  <a:schemeClr val="accent2"/>
                </a:solidFill>
                <a:effectLst/>
              </a:rPr>
              <a:t>(continued)</a:t>
            </a:r>
            <a:endParaRPr lang="en-US">
              <a:solidFill>
                <a:schemeClr val="accent2"/>
              </a:solidFill>
              <a:effectLst/>
            </a:endParaRPr>
          </a:p>
        </p:txBody>
      </p:sp>
      <p:sp>
        <p:nvSpPr>
          <p:cNvPr id="523268" name="Rectangle 4"/>
          <p:cNvSpPr>
            <a:spLocks noChangeArrowheads="1"/>
          </p:cNvSpPr>
          <p:nvPr/>
        </p:nvSpPr>
        <p:spPr bwMode="auto">
          <a:xfrm>
            <a:off x="917575" y="1101725"/>
            <a:ext cx="68199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indent="20638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 sz="2400">
                <a:solidFill>
                  <a:srgbClr val="990033"/>
                </a:solidFill>
              </a:rPr>
              <a:t>Methodological peculiarities of experiments in steam:</a:t>
            </a:r>
            <a:endParaRPr lang="en-GB" sz="2400">
              <a:solidFill>
                <a:srgbClr val="990033"/>
              </a:solidFill>
            </a:endParaRPr>
          </a:p>
        </p:txBody>
      </p:sp>
      <p:sp>
        <p:nvSpPr>
          <p:cNvPr id="523275" name="Rectangle 11"/>
          <p:cNvSpPr>
            <a:spLocks noChangeArrowheads="1"/>
          </p:cNvSpPr>
          <p:nvPr/>
        </p:nvSpPr>
        <p:spPr bwMode="auto">
          <a:xfrm>
            <a:off x="1074738" y="2338388"/>
            <a:ext cx="7267575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spcBef>
                <a:spcPct val="40000"/>
              </a:spcBef>
              <a:buFont typeface="Wingdings" pitchFamily="2" charset="2"/>
              <a:buChar char="ü"/>
              <a:tabLst>
                <a:tab pos="269875" algn="l"/>
              </a:tabLst>
            </a:pPr>
            <a:r>
              <a:rPr lang="en-US" sz="2000"/>
              <a:t> furnace design has been changed in order to minimize</a:t>
            </a:r>
            <a:br>
              <a:rPr lang="en-US" sz="2000"/>
            </a:br>
            <a:r>
              <a:rPr lang="en-US" sz="2000"/>
              <a:t>   steam condensation on cool surfaces</a:t>
            </a:r>
          </a:p>
          <a:p>
            <a:pPr defTabSz="762000">
              <a:spcBef>
                <a:spcPct val="40000"/>
              </a:spcBef>
              <a:buFont typeface="Wingdings" pitchFamily="2" charset="2"/>
              <a:buChar char="ü"/>
              <a:tabLst>
                <a:tab pos="269875" algn="l"/>
              </a:tabLst>
            </a:pPr>
            <a:r>
              <a:rPr lang="en-US" sz="2000"/>
              <a:t> superheated steam is supplied  from electricity-heated</a:t>
            </a:r>
            <a:br>
              <a:rPr lang="en-US" sz="2000"/>
            </a:br>
            <a:r>
              <a:rPr lang="en-US" sz="2000"/>
              <a:t>   steam generator </a:t>
            </a:r>
          </a:p>
          <a:p>
            <a:pPr defTabSz="762000">
              <a:spcBef>
                <a:spcPct val="40000"/>
              </a:spcBef>
              <a:buFont typeface="Wingdings" pitchFamily="2" charset="2"/>
              <a:buChar char="ü"/>
              <a:tabLst>
                <a:tab pos="269875" algn="l"/>
              </a:tabLst>
            </a:pPr>
            <a:r>
              <a:rPr lang="en-US" sz="2000"/>
              <a:t> mass-spectrometer is used for determining the steam-</a:t>
            </a:r>
            <a:br>
              <a:rPr lang="en-US" sz="2000"/>
            </a:br>
            <a:r>
              <a:rPr lang="en-US" sz="2000"/>
              <a:t>   gas composition at the furnace exit</a:t>
            </a:r>
          </a:p>
          <a:p>
            <a:pPr defTabSz="762000">
              <a:spcBef>
                <a:spcPct val="40000"/>
              </a:spcBef>
              <a:buFont typeface="Wingdings" pitchFamily="2" charset="2"/>
              <a:buChar char="ü"/>
              <a:tabLst>
                <a:tab pos="269875" algn="l"/>
              </a:tabLst>
            </a:pPr>
            <a:r>
              <a:rPr lang="en-US" sz="2000"/>
              <a:t>temperature measurements of the melt surface are made</a:t>
            </a:r>
            <a:br>
              <a:rPr lang="en-US" sz="2000"/>
            </a:br>
            <a:r>
              <a:rPr lang="en-US" sz="2000"/>
              <a:t>  discretely during the short-term replacement of steam</a:t>
            </a:r>
            <a:br>
              <a:rPr lang="en-US" sz="2000"/>
            </a:br>
            <a:r>
              <a:rPr lang="en-US" sz="2000"/>
              <a:t>  with air</a:t>
            </a:r>
            <a:endParaRPr lang="en-GB" sz="2000"/>
          </a:p>
          <a:p>
            <a:pPr defTabSz="762000">
              <a:spcBef>
                <a:spcPct val="40000"/>
              </a:spcBef>
              <a:buFont typeface="Wingdings" pitchFamily="2" charset="2"/>
              <a:buChar char="ü"/>
              <a:tabLst>
                <a:tab pos="269875" algn="l"/>
              </a:tabLst>
            </a:pPr>
            <a:endParaRPr lang="en-GB" sz="2000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2338-F73D-44F2-B855-CA013F3AE0AD}" type="slidenum">
              <a:rPr lang="en-GB"/>
              <a:pPr/>
              <a:t>16</a:t>
            </a:fld>
            <a:endParaRPr lang="en-GB"/>
          </a:p>
        </p:txBody>
      </p:sp>
      <p:sp>
        <p:nvSpPr>
          <p:cNvPr id="526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effectLst/>
              </a:rPr>
              <a:t>T</a:t>
            </a:r>
            <a:r>
              <a:rPr lang="ru-RU">
                <a:solidFill>
                  <a:schemeClr val="accent2"/>
                </a:solidFill>
                <a:effectLst/>
              </a:rPr>
              <a:t>ests with oxidized corium</a:t>
            </a:r>
            <a:r>
              <a:rPr lang="en-US">
                <a:solidFill>
                  <a:schemeClr val="accent2"/>
                </a:solidFill>
                <a:effectLst/>
              </a:rPr>
              <a:t> in air and steam </a:t>
            </a:r>
            <a:r>
              <a:rPr lang="en-GB">
                <a:solidFill>
                  <a:schemeClr val="accent2"/>
                </a:solidFill>
                <a:effectLst/>
              </a:rPr>
              <a:t>(continued)</a:t>
            </a:r>
            <a:endParaRPr lang="en-US">
              <a:solidFill>
                <a:schemeClr val="accent2"/>
              </a:solidFill>
              <a:effectLst/>
            </a:endParaRPr>
          </a:p>
        </p:txBody>
      </p:sp>
      <p:sp>
        <p:nvSpPr>
          <p:cNvPr id="526339" name="Rectangle 3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526340" name="Rectangle 4"/>
          <p:cNvSpPr>
            <a:spLocks noChangeArrowheads="1"/>
          </p:cNvSpPr>
          <p:nvPr/>
        </p:nvSpPr>
        <p:spPr bwMode="auto">
          <a:xfrm>
            <a:off x="0" y="4776788"/>
            <a:ext cx="4678363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spcBef>
                <a:spcPct val="40000"/>
              </a:spcBef>
            </a:pPr>
            <a:r>
              <a:rPr lang="en-US"/>
              <a:t>– –  - boundaries of regimes</a:t>
            </a:r>
            <a:r>
              <a:rPr lang="en-GB"/>
              <a:t> </a:t>
            </a:r>
          </a:p>
          <a:p>
            <a:pPr defTabSz="762000">
              <a:spcBef>
                <a:spcPct val="40000"/>
              </a:spcBef>
              <a:buFont typeface="Wingdings" pitchFamily="2" charset="2"/>
              <a:buChar char="§"/>
            </a:pPr>
            <a:r>
              <a:rPr lang="en-US"/>
              <a:t> within one regime the corrosion rate is practically</a:t>
            </a:r>
            <a:br>
              <a:rPr lang="en-US"/>
            </a:br>
            <a:r>
              <a:rPr lang="en-US"/>
              <a:t>   constant (just like in air)</a:t>
            </a:r>
          </a:p>
          <a:p>
            <a:pPr defTabSz="762000">
              <a:spcBef>
                <a:spcPct val="40000"/>
              </a:spcBef>
              <a:buFont typeface="Wingdings" pitchFamily="2" charset="2"/>
              <a:buChar char="§"/>
            </a:pPr>
            <a:r>
              <a:rPr lang="en-US"/>
              <a:t> during a temperature increase on the specimen</a:t>
            </a:r>
            <a:br>
              <a:rPr lang="en-US"/>
            </a:br>
            <a:r>
              <a:rPr lang="en-US"/>
              <a:t>   surface the corrosion rate grows</a:t>
            </a:r>
            <a:r>
              <a:rPr lang="en-GB"/>
              <a:t> </a:t>
            </a:r>
          </a:p>
        </p:txBody>
      </p:sp>
      <p:sp>
        <p:nvSpPr>
          <p:cNvPr id="526341" name="Rectangle 5"/>
          <p:cNvSpPr>
            <a:spLocks noChangeArrowheads="1"/>
          </p:cNvSpPr>
          <p:nvPr/>
        </p:nvSpPr>
        <p:spPr bwMode="auto">
          <a:xfrm>
            <a:off x="582613" y="506413"/>
            <a:ext cx="8358187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 sz="1800">
                <a:solidFill>
                  <a:srgbClr val="990033"/>
                </a:solidFill>
              </a:rPr>
              <a:t>Kinetics and final depth of specimen ablation in MC 11</a:t>
            </a:r>
            <a:endParaRPr lang="en-GB" sz="1800">
              <a:solidFill>
                <a:srgbClr val="990033"/>
              </a:solidFill>
            </a:endParaRPr>
          </a:p>
        </p:txBody>
      </p:sp>
      <p:pic>
        <p:nvPicPr>
          <p:cNvPr id="52634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" t="13533" b="4958"/>
          <a:stretch>
            <a:fillRect/>
          </a:stretch>
        </p:blipFill>
        <p:spPr bwMode="auto">
          <a:xfrm>
            <a:off x="168275" y="1125538"/>
            <a:ext cx="4286250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6345" name="Picture 9" descr="ProfPovMC11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3733800"/>
            <a:ext cx="2382837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6346" name="Rectangle 10"/>
          <p:cNvSpPr>
            <a:spLocks noChangeArrowheads="1"/>
          </p:cNvSpPr>
          <p:nvPr/>
        </p:nvSpPr>
        <p:spPr bwMode="auto">
          <a:xfrm>
            <a:off x="4679950" y="4751388"/>
            <a:ext cx="4078288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spcBef>
                <a:spcPct val="30000"/>
              </a:spcBef>
            </a:pPr>
            <a:r>
              <a:rPr lang="en-US" sz="1200"/>
              <a:t>1– </a:t>
            </a:r>
            <a:r>
              <a:rPr lang="en-US"/>
              <a:t>initial position of the specimen surface</a:t>
            </a:r>
          </a:p>
          <a:p>
            <a:pPr defTabSz="762000">
              <a:spcBef>
                <a:spcPct val="30000"/>
              </a:spcBef>
            </a:pPr>
            <a:r>
              <a:rPr lang="en-US"/>
              <a:t>2 – final position of the specimen surface</a:t>
            </a:r>
            <a:endParaRPr lang="en-GB"/>
          </a:p>
          <a:p>
            <a:pPr defTabSz="762000">
              <a:spcBef>
                <a:spcPct val="30000"/>
              </a:spcBef>
              <a:buFont typeface="Wingdings" pitchFamily="2" charset="2"/>
              <a:buChar char="§"/>
            </a:pPr>
            <a:r>
              <a:rPr lang="en-GB"/>
              <a:t> </a:t>
            </a:r>
            <a:r>
              <a:rPr lang="en-US"/>
              <a:t>average ablation depth in the sighting spot of the US sensor – 3.7 mm – practically coincides with direct US measurements during the test completion </a:t>
            </a:r>
            <a:endParaRPr lang="en-GB"/>
          </a:p>
        </p:txBody>
      </p:sp>
      <p:pic>
        <p:nvPicPr>
          <p:cNvPr id="52634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4"/>
          <a:stretch>
            <a:fillRect/>
          </a:stretch>
        </p:blipFill>
        <p:spPr bwMode="auto">
          <a:xfrm>
            <a:off x="4584700" y="962025"/>
            <a:ext cx="2343150" cy="277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6349" name="Line 13"/>
          <p:cNvSpPr>
            <a:spLocks noChangeShapeType="1"/>
          </p:cNvSpPr>
          <p:nvPr/>
        </p:nvSpPr>
        <p:spPr bwMode="auto">
          <a:xfrm flipH="1">
            <a:off x="6378575" y="2144713"/>
            <a:ext cx="922338" cy="1571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526353" name="Picture 17" descr="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2871788"/>
            <a:ext cx="1982787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6354" name="Line 18"/>
          <p:cNvSpPr>
            <a:spLocks noChangeShapeType="1"/>
          </p:cNvSpPr>
          <p:nvPr/>
        </p:nvSpPr>
        <p:spPr bwMode="auto">
          <a:xfrm flipH="1" flipV="1">
            <a:off x="5495925" y="3119438"/>
            <a:ext cx="1920875" cy="6731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6355" name="Line 19"/>
          <p:cNvSpPr>
            <a:spLocks noChangeShapeType="1"/>
          </p:cNvSpPr>
          <p:nvPr/>
        </p:nvSpPr>
        <p:spPr bwMode="auto">
          <a:xfrm flipH="1">
            <a:off x="7718425" y="3282950"/>
            <a:ext cx="263525" cy="61436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6356" name="Text Box 20"/>
          <p:cNvSpPr txBox="1">
            <a:spLocks noChangeArrowheads="1"/>
          </p:cNvSpPr>
          <p:nvPr/>
        </p:nvSpPr>
        <p:spPr bwMode="auto">
          <a:xfrm>
            <a:off x="7856538" y="3400425"/>
            <a:ext cx="7477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solidFill>
                  <a:schemeClr val="bg1"/>
                </a:solidFill>
                <a:latin typeface="Arial" pitchFamily="34" charset="0"/>
              </a:rPr>
              <a:t>~100</a:t>
            </a:r>
            <a:r>
              <a:rPr lang="en-US" sz="1200">
                <a:solidFill>
                  <a:schemeClr val="bg1"/>
                </a:solidFill>
                <a:latin typeface="Arial" pitchFamily="34" charset="0"/>
                <a:sym typeface="Symbol" pitchFamily="18" charset="2"/>
              </a:rPr>
              <a:t>m</a:t>
            </a:r>
          </a:p>
        </p:txBody>
      </p:sp>
      <p:sp>
        <p:nvSpPr>
          <p:cNvPr id="526357" name="Text Box 21"/>
          <p:cNvSpPr txBox="1">
            <a:spLocks noChangeArrowheads="1"/>
          </p:cNvSpPr>
          <p:nvPr/>
        </p:nvSpPr>
        <p:spPr bwMode="auto">
          <a:xfrm>
            <a:off x="6937375" y="2562225"/>
            <a:ext cx="1922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latin typeface="Arial" pitchFamily="34" charset="0"/>
              </a:rPr>
              <a:t>FeO</a:t>
            </a:r>
            <a:r>
              <a:rPr lang="en-US" sz="1400" baseline="-25000">
                <a:latin typeface="Arial" pitchFamily="34" charset="0"/>
              </a:rPr>
              <a:t>y</a:t>
            </a:r>
            <a:r>
              <a:rPr lang="en-US" sz="1400">
                <a:latin typeface="Arial" pitchFamily="34" charset="0"/>
              </a:rPr>
              <a:t> corrosion layer</a:t>
            </a:r>
            <a:endParaRPr lang="en-US" sz="14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526358" name="Text Box 22"/>
          <p:cNvSpPr txBox="1">
            <a:spLocks noChangeArrowheads="1"/>
          </p:cNvSpPr>
          <p:nvPr/>
        </p:nvSpPr>
        <p:spPr bwMode="auto">
          <a:xfrm>
            <a:off x="8569325" y="4572000"/>
            <a:ext cx="574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pitchFamily="34" charset="0"/>
              </a:rPr>
              <a:t>40</a:t>
            </a:r>
            <a:r>
              <a:rPr lang="en-US" sz="1200">
                <a:latin typeface="Arial" pitchFamily="34" charset="0"/>
                <a:sym typeface="Symbol" pitchFamily="18" charset="2"/>
              </a:rPr>
              <a:t>m</a:t>
            </a:r>
          </a:p>
        </p:txBody>
      </p:sp>
      <p:sp>
        <p:nvSpPr>
          <p:cNvPr id="526359" name="Text Box 23"/>
          <p:cNvSpPr txBox="1">
            <a:spLocks noChangeArrowheads="1"/>
          </p:cNvSpPr>
          <p:nvPr/>
        </p:nvSpPr>
        <p:spPr bwMode="auto">
          <a:xfrm>
            <a:off x="7264400" y="712788"/>
            <a:ext cx="1209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latin typeface="Arial" pitchFamily="34" charset="0"/>
                <a:sym typeface="Symbol" pitchFamily="18" charset="2"/>
              </a:rPr>
              <a:t>Bulk corium</a:t>
            </a:r>
          </a:p>
        </p:txBody>
      </p:sp>
      <p:pic>
        <p:nvPicPr>
          <p:cNvPr id="526360" name="Picture 24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3" y="1163638"/>
            <a:ext cx="1458912" cy="147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6361" name="Freeform 25"/>
          <p:cNvSpPr>
            <a:spLocks/>
          </p:cNvSpPr>
          <p:nvPr/>
        </p:nvSpPr>
        <p:spPr bwMode="auto">
          <a:xfrm rot="14400000">
            <a:off x="7292975" y="1157288"/>
            <a:ext cx="301625" cy="104775"/>
          </a:xfrm>
          <a:custGeom>
            <a:avLst/>
            <a:gdLst>
              <a:gd name="T0" fmla="*/ 0 w 238"/>
              <a:gd name="T1" fmla="*/ 0 h 66"/>
              <a:gd name="T2" fmla="*/ 238 w 238"/>
              <a:gd name="T3" fmla="*/ 31 h 66"/>
              <a:gd name="T4" fmla="*/ 20 w 238"/>
              <a:gd name="T5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8" h="66">
                <a:moveTo>
                  <a:pt x="0" y="0"/>
                </a:moveTo>
                <a:lnTo>
                  <a:pt x="238" y="31"/>
                </a:lnTo>
                <a:lnTo>
                  <a:pt x="20" y="66"/>
                </a:lnTo>
              </a:path>
            </a:pathLst>
          </a:custGeom>
          <a:solidFill>
            <a:schemeClr val="bg1">
              <a:alpha val="30000"/>
            </a:schemeClr>
          </a:solidFill>
          <a:ln w="1270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6362" name="Oval 26"/>
          <p:cNvSpPr>
            <a:spLocks noChangeArrowheads="1"/>
          </p:cNvSpPr>
          <p:nvPr/>
        </p:nvSpPr>
        <p:spPr bwMode="auto">
          <a:xfrm>
            <a:off x="7493000" y="1316038"/>
            <a:ext cx="107950" cy="107950"/>
          </a:xfrm>
          <a:prstGeom prst="ellipse">
            <a:avLst/>
          </a:prstGeom>
          <a:solidFill>
            <a:srgbClr val="FFFFFF">
              <a:alpha val="10001"/>
            </a:srgbClr>
          </a:solidFill>
          <a:ln w="25400" algn="ctr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6363" name="Rectangle 27"/>
          <p:cNvSpPr>
            <a:spLocks noChangeArrowheads="1"/>
          </p:cNvSpPr>
          <p:nvPr/>
        </p:nvSpPr>
        <p:spPr bwMode="auto">
          <a:xfrm>
            <a:off x="6850063" y="952500"/>
            <a:ext cx="592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8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</a:rPr>
              <a:t>FeO</a:t>
            </a:r>
            <a:r>
              <a:rPr lang="en-US" baseline="-25000">
                <a:solidFill>
                  <a:srgbClr val="990033"/>
                </a:solidFill>
              </a:rPr>
              <a:t>y</a:t>
            </a:r>
            <a:endParaRPr lang="en-US" baseline="-25000">
              <a:solidFill>
                <a:srgbClr val="990033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6364" name="Oval 28"/>
          <p:cNvSpPr>
            <a:spLocks noChangeArrowheads="1"/>
          </p:cNvSpPr>
          <p:nvPr/>
        </p:nvSpPr>
        <p:spPr bwMode="auto">
          <a:xfrm>
            <a:off x="7870825" y="1323975"/>
            <a:ext cx="107950" cy="107950"/>
          </a:xfrm>
          <a:prstGeom prst="ellipse">
            <a:avLst/>
          </a:prstGeom>
          <a:solidFill>
            <a:srgbClr val="FFFFFF">
              <a:alpha val="10001"/>
            </a:srgbClr>
          </a:solidFill>
          <a:ln w="25400" algn="ctr">
            <a:solidFill>
              <a:srgbClr val="80008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6365" name="Text Box 29"/>
          <p:cNvSpPr txBox="1">
            <a:spLocks noChangeArrowheads="1"/>
          </p:cNvSpPr>
          <p:nvPr/>
        </p:nvSpPr>
        <p:spPr bwMode="auto">
          <a:xfrm>
            <a:off x="8353425" y="2368550"/>
            <a:ext cx="5095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>
                <a:latin typeface="Arial" pitchFamily="34" charset="0"/>
              </a:rPr>
              <a:t>40</a:t>
            </a:r>
            <a:r>
              <a:rPr lang="en-US" sz="1000">
                <a:latin typeface="Arial" pitchFamily="34" charset="0"/>
                <a:sym typeface="Symbol" pitchFamily="18" charset="2"/>
              </a:rPr>
              <a:t>m</a:t>
            </a:r>
          </a:p>
        </p:txBody>
      </p:sp>
      <p:sp>
        <p:nvSpPr>
          <p:cNvPr id="526366" name="Freeform 30"/>
          <p:cNvSpPr>
            <a:spLocks/>
          </p:cNvSpPr>
          <p:nvPr/>
        </p:nvSpPr>
        <p:spPr bwMode="auto">
          <a:xfrm rot="-26144799">
            <a:off x="7823994" y="1139032"/>
            <a:ext cx="295275" cy="134937"/>
          </a:xfrm>
          <a:custGeom>
            <a:avLst/>
            <a:gdLst>
              <a:gd name="T0" fmla="*/ 0 w 238"/>
              <a:gd name="T1" fmla="*/ 0 h 66"/>
              <a:gd name="T2" fmla="*/ 238 w 238"/>
              <a:gd name="T3" fmla="*/ 31 h 66"/>
              <a:gd name="T4" fmla="*/ 20 w 238"/>
              <a:gd name="T5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8" h="66">
                <a:moveTo>
                  <a:pt x="0" y="0"/>
                </a:moveTo>
                <a:lnTo>
                  <a:pt x="238" y="31"/>
                </a:lnTo>
                <a:lnTo>
                  <a:pt x="20" y="66"/>
                </a:lnTo>
              </a:path>
            </a:pathLst>
          </a:custGeom>
          <a:solidFill>
            <a:schemeClr val="bg1">
              <a:alpha val="30000"/>
            </a:schemeClr>
          </a:solidFill>
          <a:ln w="1270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6367" name="Rectangle 31"/>
          <p:cNvSpPr>
            <a:spLocks noChangeArrowheads="1"/>
          </p:cNvSpPr>
          <p:nvPr/>
        </p:nvSpPr>
        <p:spPr bwMode="auto">
          <a:xfrm>
            <a:off x="7970838" y="900113"/>
            <a:ext cx="2346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8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990033"/>
                </a:solidFill>
              </a:rPr>
              <a:t>U</a:t>
            </a:r>
            <a:r>
              <a:rPr lang="en-US" baseline="-25000">
                <a:solidFill>
                  <a:srgbClr val="990033"/>
                </a:solidFill>
              </a:rPr>
              <a:t>1-x</a:t>
            </a:r>
            <a:r>
              <a:rPr lang="en-US">
                <a:solidFill>
                  <a:srgbClr val="990033"/>
                </a:solidFill>
              </a:rPr>
              <a:t>Zr</a:t>
            </a:r>
            <a:r>
              <a:rPr lang="en-US" baseline="-25000">
                <a:solidFill>
                  <a:srgbClr val="990033"/>
                </a:solidFill>
              </a:rPr>
              <a:t>x</a:t>
            </a:r>
            <a:r>
              <a:rPr lang="en-US">
                <a:solidFill>
                  <a:srgbClr val="990033"/>
                </a:solidFill>
              </a:rPr>
              <a:t>O</a:t>
            </a:r>
            <a:r>
              <a:rPr lang="en-US" baseline="-25000">
                <a:solidFill>
                  <a:srgbClr val="990033"/>
                </a:solidFill>
              </a:rPr>
              <a:t>2+y</a:t>
            </a:r>
            <a:r>
              <a:rPr lang="en-US">
                <a:solidFill>
                  <a:srgbClr val="990033"/>
                </a:solidFill>
              </a:rPr>
              <a:t>ss</a:t>
            </a:r>
            <a:endParaRPr lang="en-US" baseline="-25000">
              <a:solidFill>
                <a:srgbClr val="990033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6369" name="Line 33"/>
          <p:cNvSpPr>
            <a:spLocks noChangeShapeType="1"/>
          </p:cNvSpPr>
          <p:nvPr/>
        </p:nvSpPr>
        <p:spPr bwMode="auto">
          <a:xfrm>
            <a:off x="7161213" y="2997200"/>
            <a:ext cx="1771650" cy="492125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72BFC-BD9A-4C72-95ED-170952CAD828}" type="slidenum">
              <a:rPr lang="en-GB"/>
              <a:pPr/>
              <a:t>17</a:t>
            </a:fld>
            <a:endParaRPr lang="en-GB"/>
          </a:p>
        </p:txBody>
      </p:sp>
      <p:sp>
        <p:nvSpPr>
          <p:cNvPr id="527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effectLst/>
              </a:rPr>
              <a:t>T</a:t>
            </a:r>
            <a:r>
              <a:rPr lang="ru-RU">
                <a:solidFill>
                  <a:schemeClr val="accent2"/>
                </a:solidFill>
                <a:effectLst/>
              </a:rPr>
              <a:t>ests with oxidized corium</a:t>
            </a:r>
            <a:r>
              <a:rPr lang="en-US">
                <a:solidFill>
                  <a:schemeClr val="accent2"/>
                </a:solidFill>
                <a:effectLst/>
              </a:rPr>
              <a:t> in air and steam </a:t>
            </a:r>
            <a:r>
              <a:rPr lang="en-GB">
                <a:solidFill>
                  <a:schemeClr val="accent2"/>
                </a:solidFill>
                <a:effectLst/>
              </a:rPr>
              <a:t>(continued)</a:t>
            </a:r>
            <a:endParaRPr lang="en-US">
              <a:solidFill>
                <a:schemeClr val="accent2"/>
              </a:solidFill>
              <a:effectLst/>
            </a:endParaRPr>
          </a:p>
        </p:txBody>
      </p:sp>
      <p:sp>
        <p:nvSpPr>
          <p:cNvPr id="527363" name="Rectangle 3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527365" name="Rectangle 5"/>
          <p:cNvSpPr>
            <a:spLocks noChangeArrowheads="1"/>
          </p:cNvSpPr>
          <p:nvPr/>
        </p:nvSpPr>
        <p:spPr bwMode="auto">
          <a:xfrm>
            <a:off x="785813" y="620713"/>
            <a:ext cx="8358187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 sz="1800">
                <a:solidFill>
                  <a:srgbClr val="A50021"/>
                </a:solidFill>
              </a:rPr>
              <a:t>Specimen temperature conditions in MC11</a:t>
            </a:r>
            <a:endParaRPr lang="en-GB" sz="1800">
              <a:solidFill>
                <a:srgbClr val="990033"/>
              </a:solidFill>
            </a:endParaRPr>
          </a:p>
        </p:txBody>
      </p:sp>
      <p:pic>
        <p:nvPicPr>
          <p:cNvPr id="52737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1065213"/>
            <a:ext cx="278130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7372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1139825"/>
            <a:ext cx="3394075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7373" name="Text Box 13"/>
          <p:cNvSpPr txBox="1">
            <a:spLocks noChangeArrowheads="1"/>
          </p:cNvSpPr>
          <p:nvPr/>
        </p:nvSpPr>
        <p:spPr bwMode="auto">
          <a:xfrm>
            <a:off x="3705225" y="1090613"/>
            <a:ext cx="63976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200" b="0"/>
              <a:t>Т, </a:t>
            </a:r>
            <a:r>
              <a:rPr lang="ru-RU" sz="1200" b="0">
                <a:sym typeface="Symbol" pitchFamily="18" charset="2"/>
              </a:rPr>
              <a:t></a:t>
            </a:r>
            <a:r>
              <a:rPr lang="ru-RU" sz="1200" b="0"/>
              <a:t>С</a:t>
            </a:r>
            <a:endParaRPr lang="en-GB"/>
          </a:p>
        </p:txBody>
      </p:sp>
      <p:sp>
        <p:nvSpPr>
          <p:cNvPr id="527374" name="Text Box 14"/>
          <p:cNvSpPr txBox="1">
            <a:spLocks noChangeArrowheads="1"/>
          </p:cNvSpPr>
          <p:nvPr/>
        </p:nvSpPr>
        <p:spPr bwMode="auto">
          <a:xfrm>
            <a:off x="7789863" y="4067175"/>
            <a:ext cx="95408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0"/>
              <a:t>h</a:t>
            </a:r>
            <a:r>
              <a:rPr lang="ru-RU" sz="1200" b="0"/>
              <a:t>, </a:t>
            </a:r>
            <a:r>
              <a:rPr lang="en-US" sz="1200" b="0"/>
              <a:t>mm</a:t>
            </a:r>
            <a:r>
              <a:rPr lang="en-GB" sz="1200" b="0"/>
              <a:t> </a:t>
            </a:r>
          </a:p>
        </p:txBody>
      </p:sp>
      <p:graphicFrame>
        <p:nvGraphicFramePr>
          <p:cNvPr id="527375" name="Object 15"/>
          <p:cNvGraphicFramePr>
            <a:graphicFrameLocks noChangeAspect="1"/>
          </p:cNvGraphicFramePr>
          <p:nvPr/>
        </p:nvGraphicFramePr>
        <p:xfrm>
          <a:off x="3848100" y="4584700"/>
          <a:ext cx="55372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77" name="Документ" r:id="rId6" imgW="4773490" imgH="1619363" progId="Word.Document.8">
                  <p:embed/>
                </p:oleObj>
              </mc:Choice>
              <mc:Fallback>
                <p:oleObj name="Документ" r:id="rId6" imgW="4773490" imgH="1619363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100" y="4584700"/>
                        <a:ext cx="5537200" cy="187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7376" name="Rectangle 16"/>
          <p:cNvSpPr>
            <a:spLocks noChangeArrowheads="1"/>
          </p:cNvSpPr>
          <p:nvPr/>
        </p:nvSpPr>
        <p:spPr bwMode="auto">
          <a:xfrm>
            <a:off x="1992313" y="4927600"/>
            <a:ext cx="1171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0033"/>
                </a:solidFill>
              </a:rPr>
              <a:t>Regime №2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F2CB6-CCC4-4721-BE6D-F5DEDF656104}" type="slidenum">
              <a:rPr lang="en-GB"/>
              <a:pPr/>
              <a:t>18</a:t>
            </a:fld>
            <a:endParaRPr lang="en-GB"/>
          </a:p>
        </p:txBody>
      </p:sp>
      <p:sp>
        <p:nvSpPr>
          <p:cNvPr id="570370" name="Rectangle 2"/>
          <p:cNvSpPr>
            <a:spLocks noChangeArrowheads="1"/>
          </p:cNvSpPr>
          <p:nvPr/>
        </p:nvSpPr>
        <p:spPr bwMode="auto">
          <a:xfrm>
            <a:off x="622300" y="1579563"/>
            <a:ext cx="7896225" cy="38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buFont typeface="Wingdings" pitchFamily="2" charset="2"/>
              <a:buNone/>
              <a:tabLst>
                <a:tab pos="539750" algn="l"/>
                <a:tab pos="1670050" algn="l"/>
              </a:tabLst>
            </a:pPr>
            <a:r>
              <a:rPr lang="en-GB" sz="1600">
                <a:solidFill>
                  <a:srgbClr val="000066"/>
                </a:solidFill>
              </a:rPr>
              <a:t> </a:t>
            </a:r>
            <a:endParaRPr lang="en-GB" sz="1600">
              <a:solidFill>
                <a:srgbClr val="000066"/>
              </a:solidFill>
              <a:sym typeface="Symbol" pitchFamily="18" charset="2"/>
            </a:endParaRPr>
          </a:p>
          <a:p>
            <a:pPr defTabSz="762000">
              <a:buFont typeface="Wingdings" pitchFamily="2" charset="2"/>
              <a:buChar char="§"/>
              <a:tabLst>
                <a:tab pos="539750" algn="l"/>
                <a:tab pos="1670050" algn="l"/>
              </a:tabLst>
            </a:pPr>
            <a:r>
              <a:rPr lang="en-GB" sz="1800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In all experiments the corrosion kinetics is controlled by the</a:t>
            </a:r>
            <a:br>
              <a:rPr lang="en-US" sz="1800">
                <a:solidFill>
                  <a:srgbClr val="000066"/>
                </a:solidFill>
              </a:rPr>
            </a:br>
            <a:r>
              <a:rPr lang="en-US" sz="1800">
                <a:solidFill>
                  <a:srgbClr val="000066"/>
                </a:solidFill>
              </a:rPr>
              <a:t>  diffusion of Fe ions through the corrosion layer of Fe oxides having</a:t>
            </a:r>
            <a:br>
              <a:rPr lang="en-US" sz="1800">
                <a:solidFill>
                  <a:srgbClr val="000066"/>
                </a:solidFill>
              </a:rPr>
            </a:br>
            <a:r>
              <a:rPr lang="en-US" sz="1800">
                <a:solidFill>
                  <a:srgbClr val="000066"/>
                </a:solidFill>
              </a:rPr>
              <a:t>  thickness </a:t>
            </a:r>
            <a:r>
              <a:rPr lang="en-US" sz="1800">
                <a:solidFill>
                  <a:srgbClr val="000066"/>
                </a:solidFill>
                <a:sym typeface="Symbol" pitchFamily="18" charset="2"/>
              </a:rPr>
              <a:t></a:t>
            </a:r>
            <a:r>
              <a:rPr lang="en-US" sz="1800">
                <a:solidFill>
                  <a:srgbClr val="000066"/>
                </a:solidFill>
              </a:rPr>
              <a:t>; and it can be described by the Tamman equation</a:t>
            </a:r>
          </a:p>
          <a:p>
            <a:pPr defTabSz="762000">
              <a:buFont typeface="Wingdings" pitchFamily="2" charset="2"/>
              <a:buChar char="§"/>
              <a:tabLst>
                <a:tab pos="539750" algn="l"/>
                <a:tab pos="1670050" algn="l"/>
              </a:tabLst>
            </a:pPr>
            <a:endParaRPr lang="en-US" sz="1800">
              <a:solidFill>
                <a:srgbClr val="000066"/>
              </a:solidFill>
            </a:endParaRPr>
          </a:p>
          <a:p>
            <a:pPr defTabSz="762000">
              <a:buFont typeface="Wingdings" pitchFamily="2" charset="2"/>
              <a:buChar char="§"/>
              <a:tabLst>
                <a:tab pos="539750" algn="l"/>
                <a:tab pos="1670050" algn="l"/>
              </a:tabLst>
            </a:pPr>
            <a:endParaRPr lang="en-US" sz="1600">
              <a:solidFill>
                <a:srgbClr val="000066"/>
              </a:solidFill>
            </a:endParaRPr>
          </a:p>
          <a:p>
            <a:pPr defTabSz="762000">
              <a:buFont typeface="Wingdings" pitchFamily="2" charset="2"/>
              <a:buNone/>
              <a:tabLst>
                <a:tab pos="539750" algn="l"/>
                <a:tab pos="1670050" algn="l"/>
              </a:tabLst>
            </a:pPr>
            <a:endParaRPr lang="en-GB" sz="1600">
              <a:solidFill>
                <a:srgbClr val="000066"/>
              </a:solidFill>
            </a:endParaRPr>
          </a:p>
          <a:p>
            <a:pPr defTabSz="762000">
              <a:buFont typeface="Wingdings" pitchFamily="2" charset="2"/>
              <a:buChar char="§"/>
              <a:tabLst>
                <a:tab pos="539750" algn="l"/>
                <a:tab pos="1670050" algn="l"/>
              </a:tabLst>
            </a:pPr>
            <a:endParaRPr lang="en-GB" sz="1600">
              <a:solidFill>
                <a:srgbClr val="000066"/>
              </a:solidFill>
            </a:endParaRPr>
          </a:p>
          <a:p>
            <a:pPr defTabSz="762000">
              <a:buFont typeface="Wingdings" pitchFamily="2" charset="2"/>
              <a:buChar char="§"/>
              <a:tabLst>
                <a:tab pos="539750" algn="l"/>
                <a:tab pos="1670050" algn="l"/>
              </a:tabLst>
            </a:pPr>
            <a:endParaRPr lang="en-GB" sz="1600">
              <a:solidFill>
                <a:srgbClr val="000066"/>
              </a:solidFill>
            </a:endParaRPr>
          </a:p>
          <a:p>
            <a:pPr defTabSz="762000">
              <a:buFont typeface="Wingdings" pitchFamily="2" charset="2"/>
              <a:buChar char="§"/>
              <a:tabLst>
                <a:tab pos="539750" algn="l"/>
                <a:tab pos="1670050" algn="l"/>
              </a:tabLst>
            </a:pPr>
            <a:endParaRPr lang="en-GB" sz="1600">
              <a:solidFill>
                <a:srgbClr val="000066"/>
              </a:solidFill>
              <a:sym typeface="Symbol" pitchFamily="18" charset="2"/>
            </a:endParaRPr>
          </a:p>
          <a:p>
            <a:pPr defTabSz="762000">
              <a:buFont typeface="Wingdings" pitchFamily="2" charset="2"/>
              <a:buNone/>
              <a:tabLst>
                <a:tab pos="539750" algn="l"/>
                <a:tab pos="1670050" algn="l"/>
              </a:tabLst>
            </a:pPr>
            <a:r>
              <a:rPr lang="en-GB" sz="1600">
                <a:solidFill>
                  <a:srgbClr val="000066"/>
                </a:solidFill>
                <a:sym typeface="Symbol" pitchFamily="18" charset="2"/>
              </a:rPr>
              <a:t>		       </a:t>
            </a:r>
          </a:p>
          <a:p>
            <a:pPr defTabSz="762000">
              <a:buFont typeface="Wingdings" pitchFamily="2" charset="2"/>
              <a:buNone/>
              <a:tabLst>
                <a:tab pos="539750" algn="l"/>
                <a:tab pos="1670050" algn="l"/>
              </a:tabLst>
            </a:pPr>
            <a:r>
              <a:rPr lang="en-US" sz="1600">
                <a:solidFill>
                  <a:srgbClr val="000066"/>
                </a:solidFill>
                <a:sym typeface="Symbol" pitchFamily="18" charset="2"/>
              </a:rPr>
              <a:t>where </a:t>
            </a:r>
            <a:br>
              <a:rPr lang="en-US" sz="1600">
                <a:solidFill>
                  <a:srgbClr val="000066"/>
                </a:solidFill>
                <a:sym typeface="Symbol" pitchFamily="18" charset="2"/>
              </a:rPr>
            </a:br>
            <a:r>
              <a:rPr lang="en-US" sz="1600">
                <a:solidFill>
                  <a:srgbClr val="000066"/>
                </a:solidFill>
                <a:sym typeface="Symbol" pitchFamily="18" charset="2"/>
              </a:rPr>
              <a:t>E</a:t>
            </a:r>
            <a:r>
              <a:rPr lang="en-US" sz="1600" baseline="-25000">
                <a:solidFill>
                  <a:srgbClr val="000066"/>
                </a:solidFill>
                <a:sym typeface="Symbol" pitchFamily="18" charset="2"/>
              </a:rPr>
              <a:t>a</a:t>
            </a:r>
            <a:r>
              <a:rPr lang="en-US" sz="1600">
                <a:solidFill>
                  <a:srgbClr val="000066"/>
                </a:solidFill>
                <a:sym typeface="Symbol" pitchFamily="18" charset="2"/>
              </a:rPr>
              <a:t> – activation energy;  R – universal gas constant; A – numerical coefficient; </a:t>
            </a:r>
            <a:br>
              <a:rPr lang="en-US" sz="1600">
                <a:solidFill>
                  <a:srgbClr val="000066"/>
                </a:solidFill>
                <a:sym typeface="Symbol" pitchFamily="18" charset="2"/>
              </a:rPr>
            </a:br>
            <a:r>
              <a:rPr lang="en-US" sz="1600">
                <a:solidFill>
                  <a:srgbClr val="000066"/>
                </a:solidFill>
                <a:sym typeface="Symbol" pitchFamily="18" charset="2"/>
              </a:rPr>
              <a:t>q – heat flux from corium to steel; λ – heat conductivity of corrosion layer; </a:t>
            </a:r>
            <a:br>
              <a:rPr lang="en-US" sz="1600">
                <a:solidFill>
                  <a:srgbClr val="000066"/>
                </a:solidFill>
                <a:sym typeface="Symbol" pitchFamily="18" charset="2"/>
              </a:rPr>
            </a:br>
            <a:r>
              <a:rPr lang="el-GR" sz="1600">
                <a:solidFill>
                  <a:srgbClr val="000066"/>
                </a:solidFill>
                <a:cs typeface="Arial" pitchFamily="34" charset="0"/>
                <a:sym typeface="Symbol" pitchFamily="18" charset="2"/>
              </a:rPr>
              <a:t>Δ</a:t>
            </a:r>
            <a:r>
              <a:rPr lang="en-US" sz="1600">
                <a:solidFill>
                  <a:srgbClr val="000066"/>
                </a:solidFill>
                <a:cs typeface="Arial" pitchFamily="34" charset="0"/>
                <a:sym typeface="Symbol" pitchFamily="18" charset="2"/>
              </a:rPr>
              <a:t>T – temperature difference of the corrosion layer of FeO</a:t>
            </a:r>
            <a:r>
              <a:rPr lang="en-US" sz="1600" baseline="-25000">
                <a:solidFill>
                  <a:srgbClr val="000066"/>
                </a:solidFill>
                <a:cs typeface="Arial" pitchFamily="34" charset="0"/>
                <a:sym typeface="Symbol" pitchFamily="18" charset="2"/>
              </a:rPr>
              <a:t>y</a:t>
            </a:r>
            <a:endParaRPr lang="el-GR" sz="1600" baseline="-25000">
              <a:solidFill>
                <a:srgbClr val="000066"/>
              </a:solidFill>
              <a:cs typeface="Arial" pitchFamily="34" charset="0"/>
              <a:sym typeface="Symbol" pitchFamily="18" charset="2"/>
            </a:endParaRPr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effectLst/>
              </a:rPr>
              <a:t>T</a:t>
            </a:r>
            <a:r>
              <a:rPr lang="ru-RU">
                <a:solidFill>
                  <a:schemeClr val="accent2"/>
                </a:solidFill>
                <a:effectLst/>
              </a:rPr>
              <a:t>ests with oxidized corium</a:t>
            </a:r>
            <a:r>
              <a:rPr lang="en-US">
                <a:solidFill>
                  <a:schemeClr val="accent2"/>
                </a:solidFill>
                <a:effectLst/>
              </a:rPr>
              <a:t> in air and steam </a:t>
            </a:r>
            <a:r>
              <a:rPr lang="en-GB">
                <a:solidFill>
                  <a:schemeClr val="accent2"/>
                </a:solidFill>
                <a:effectLst/>
              </a:rPr>
              <a:t>(continued)</a:t>
            </a:r>
            <a:endParaRPr lang="en-US">
              <a:solidFill>
                <a:schemeClr val="accent2"/>
              </a:solidFill>
              <a:effectLst/>
            </a:endParaRPr>
          </a:p>
        </p:txBody>
      </p:sp>
      <p:sp>
        <p:nvSpPr>
          <p:cNvPr id="570372" name="Rectangle 4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570373" name="Rectangle 5"/>
          <p:cNvSpPr>
            <a:spLocks noChangeArrowheads="1"/>
          </p:cNvSpPr>
          <p:nvPr/>
        </p:nvSpPr>
        <p:spPr bwMode="auto">
          <a:xfrm>
            <a:off x="1173163" y="612775"/>
            <a:ext cx="72898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 sz="2000">
                <a:solidFill>
                  <a:srgbClr val="A50021"/>
                </a:solidFill>
              </a:rPr>
              <a:t>Summary of experimental results in air and steam</a:t>
            </a:r>
            <a:endParaRPr lang="en-GB" sz="2000">
              <a:solidFill>
                <a:srgbClr val="A50021"/>
              </a:solidFill>
            </a:endParaRPr>
          </a:p>
        </p:txBody>
      </p:sp>
      <p:sp>
        <p:nvSpPr>
          <p:cNvPr id="570374" name="Rectangle 6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70375" name="Rectangle 7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70376" name="Object 8"/>
          <p:cNvGraphicFramePr>
            <a:graphicFrameLocks noChangeAspect="1"/>
          </p:cNvGraphicFramePr>
          <p:nvPr/>
        </p:nvGraphicFramePr>
        <p:xfrm>
          <a:off x="1074738" y="3108325"/>
          <a:ext cx="3941762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382" name="Формула" r:id="rId4" imgW="1879600" imgH="508000" progId="Equation.3">
                  <p:embed/>
                </p:oleObj>
              </mc:Choice>
              <mc:Fallback>
                <p:oleObj name="Формула" r:id="rId4" imgW="1879600" imgH="508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3108325"/>
                        <a:ext cx="3941762" cy="1060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0377" name="Rectangle 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70378" name="Object 10"/>
          <p:cNvGraphicFramePr>
            <a:graphicFrameLocks noChangeAspect="1"/>
          </p:cNvGraphicFramePr>
          <p:nvPr/>
        </p:nvGraphicFramePr>
        <p:xfrm>
          <a:off x="5937250" y="3233738"/>
          <a:ext cx="13303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383" name="Формула" r:id="rId6" imgW="622030" imgH="393529" progId="Equation.3">
                  <p:embed/>
                </p:oleObj>
              </mc:Choice>
              <mc:Fallback>
                <p:oleObj name="Формула" r:id="rId6" imgW="622030" imgH="393529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0" y="3233738"/>
                        <a:ext cx="1330325" cy="83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0380" name="Object 12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384" name="Формула" r:id="rId8" imgW="101520" imgH="177480" progId="Equation.3">
                  <p:embed/>
                </p:oleObj>
              </mc:Choice>
              <mc:Fallback>
                <p:oleObj name="Формула" r:id="rId8" imgW="101520" imgH="177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40100"/>
                        <a:ext cx="1016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A3B46-FBAF-4F7D-9049-14BBF1FD4897}" type="slidenum">
              <a:rPr lang="en-GB"/>
              <a:pPr/>
              <a:t>19</a:t>
            </a:fld>
            <a:endParaRPr lang="en-GB"/>
          </a:p>
        </p:txBody>
      </p:sp>
      <p:sp>
        <p:nvSpPr>
          <p:cNvPr id="529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effectLst/>
              </a:rPr>
              <a:t>T</a:t>
            </a:r>
            <a:r>
              <a:rPr lang="ru-RU">
                <a:solidFill>
                  <a:schemeClr val="accent2"/>
                </a:solidFill>
                <a:effectLst/>
              </a:rPr>
              <a:t>ests with oxidized corium</a:t>
            </a:r>
            <a:r>
              <a:rPr lang="en-US">
                <a:solidFill>
                  <a:schemeClr val="accent2"/>
                </a:solidFill>
                <a:effectLst/>
              </a:rPr>
              <a:t> in air and steam </a:t>
            </a:r>
            <a:r>
              <a:rPr lang="en-GB">
                <a:solidFill>
                  <a:schemeClr val="accent2"/>
                </a:solidFill>
                <a:effectLst/>
              </a:rPr>
              <a:t>(continued)</a:t>
            </a:r>
            <a:endParaRPr lang="en-US">
              <a:solidFill>
                <a:schemeClr val="accent2"/>
              </a:solidFill>
              <a:effectLst/>
            </a:endParaRPr>
          </a:p>
        </p:txBody>
      </p:sp>
      <p:sp>
        <p:nvSpPr>
          <p:cNvPr id="529411" name="Rectangle 3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529412" name="Rectangle 4"/>
          <p:cNvSpPr>
            <a:spLocks noChangeArrowheads="1"/>
          </p:cNvSpPr>
          <p:nvPr/>
        </p:nvSpPr>
        <p:spPr bwMode="auto">
          <a:xfrm>
            <a:off x="558800" y="542925"/>
            <a:ext cx="8585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 sz="2000">
                <a:solidFill>
                  <a:srgbClr val="A50021"/>
                </a:solidFill>
              </a:rPr>
              <a:t>Two different types of corrosion kinetics depending on the interaction conditions and crust morphology</a:t>
            </a:r>
            <a:endParaRPr lang="en-GB" sz="2000">
              <a:solidFill>
                <a:srgbClr val="A50021"/>
              </a:solidFill>
            </a:endParaRPr>
          </a:p>
        </p:txBody>
      </p:sp>
      <p:sp>
        <p:nvSpPr>
          <p:cNvPr id="529422" name="Rectangle 14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29424" name="Rectangle 16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29426" name="Rectangle 1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29429" name="Object 21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87" name="Формула" r:id="rId4" imgW="101520" imgH="177480" progId="Equation.3">
                  <p:embed/>
                </p:oleObj>
              </mc:Choice>
              <mc:Fallback>
                <p:oleObj name="Формула" r:id="rId4" imgW="101520" imgH="1774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40100"/>
                        <a:ext cx="1016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9430" name="Rectangle 22"/>
          <p:cNvSpPr>
            <a:spLocks noChangeArrowheads="1"/>
          </p:cNvSpPr>
          <p:nvPr/>
        </p:nvSpPr>
        <p:spPr bwMode="auto">
          <a:xfrm>
            <a:off x="220663" y="1222375"/>
            <a:ext cx="33655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indent="12700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GB" sz="1800">
                <a:solidFill>
                  <a:srgbClr val="000066"/>
                </a:solidFill>
              </a:rPr>
              <a:t>Corrosion layer and corium layer are solid</a:t>
            </a:r>
          </a:p>
        </p:txBody>
      </p:sp>
      <p:sp>
        <p:nvSpPr>
          <p:cNvPr id="529431" name="Rectangle 23"/>
          <p:cNvSpPr>
            <a:spLocks noChangeArrowheads="1"/>
          </p:cNvSpPr>
          <p:nvPr/>
        </p:nvSpPr>
        <p:spPr bwMode="auto">
          <a:xfrm>
            <a:off x="4814888" y="1177925"/>
            <a:ext cx="4013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indent="12700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GB" sz="1800">
                <a:solidFill>
                  <a:srgbClr val="000066"/>
                </a:solidFill>
              </a:rPr>
              <a:t>Eutectic melting of corrosion layer on the interface with corium</a:t>
            </a:r>
          </a:p>
        </p:txBody>
      </p:sp>
      <p:grpSp>
        <p:nvGrpSpPr>
          <p:cNvPr id="529435" name="Group 27"/>
          <p:cNvGrpSpPr>
            <a:grpSpLocks/>
          </p:cNvGrpSpPr>
          <p:nvPr/>
        </p:nvGrpSpPr>
        <p:grpSpPr bwMode="auto">
          <a:xfrm>
            <a:off x="304800" y="3138488"/>
            <a:ext cx="4344988" cy="1900237"/>
            <a:chOff x="981" y="10804"/>
            <a:chExt cx="8460" cy="3240"/>
          </a:xfrm>
        </p:grpSpPr>
        <p:sp>
          <p:nvSpPr>
            <p:cNvPr id="529436" name="Rectangle 28"/>
            <p:cNvSpPr>
              <a:spLocks noChangeArrowheads="1"/>
            </p:cNvSpPr>
            <p:nvPr/>
          </p:nvSpPr>
          <p:spPr bwMode="auto">
            <a:xfrm>
              <a:off x="2601" y="10804"/>
              <a:ext cx="4140" cy="10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 b="0"/>
                <a:t>Coriu</a:t>
              </a:r>
              <a:r>
                <a:rPr lang="en-US" sz="1200" b="0"/>
                <a:t>m</a:t>
              </a:r>
              <a:r>
                <a:rPr lang="ru-RU" sz="1200" b="0"/>
                <a:t> Melt</a:t>
              </a:r>
              <a:endParaRPr lang="en-GB"/>
            </a:p>
          </p:txBody>
        </p:sp>
        <p:sp>
          <p:nvSpPr>
            <p:cNvPr id="529437" name="Rectangle 29"/>
            <p:cNvSpPr>
              <a:spLocks noChangeArrowheads="1"/>
            </p:cNvSpPr>
            <p:nvPr/>
          </p:nvSpPr>
          <p:spPr bwMode="auto">
            <a:xfrm>
              <a:off x="2601" y="11884"/>
              <a:ext cx="4140" cy="36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 b="0"/>
                <a:t>Corium Crust</a:t>
              </a:r>
              <a:endParaRPr lang="en-GB"/>
            </a:p>
          </p:txBody>
        </p:sp>
        <p:sp>
          <p:nvSpPr>
            <p:cNvPr id="529438" name="Rectangle 30"/>
            <p:cNvSpPr>
              <a:spLocks noChangeArrowheads="1"/>
            </p:cNvSpPr>
            <p:nvPr/>
          </p:nvSpPr>
          <p:spPr bwMode="auto">
            <a:xfrm>
              <a:off x="2601" y="12244"/>
              <a:ext cx="4140" cy="540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 b="0"/>
                <a:t>Corrosion Layer of FeOy</a:t>
              </a:r>
              <a:endParaRPr lang="en-GB"/>
            </a:p>
          </p:txBody>
        </p:sp>
        <p:sp>
          <p:nvSpPr>
            <p:cNvPr id="529439" name="Rectangle 31"/>
            <p:cNvSpPr>
              <a:spLocks noChangeArrowheads="1"/>
            </p:cNvSpPr>
            <p:nvPr/>
          </p:nvSpPr>
          <p:spPr bwMode="auto">
            <a:xfrm>
              <a:off x="2601" y="12784"/>
              <a:ext cx="4140" cy="1260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 b="0"/>
                <a:t>Vessel Steel Cooled from Outside</a:t>
              </a:r>
              <a:endParaRPr lang="en-GB"/>
            </a:p>
          </p:txBody>
        </p:sp>
        <p:sp>
          <p:nvSpPr>
            <p:cNvPr id="529440" name="AutoShape 32"/>
            <p:cNvSpPr>
              <a:spLocks/>
            </p:cNvSpPr>
            <p:nvPr/>
          </p:nvSpPr>
          <p:spPr bwMode="auto">
            <a:xfrm>
              <a:off x="7352" y="10854"/>
              <a:ext cx="1729" cy="670"/>
            </a:xfrm>
            <a:prstGeom prst="borderCallout1">
              <a:avLst>
                <a:gd name="adj1" fmla="val 26866"/>
                <a:gd name="adj2" fmla="val -6940"/>
                <a:gd name="adj3" fmla="val 161194"/>
                <a:gd name="adj4" fmla="val -3817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/>
              <a:r>
                <a:rPr lang="ru-RU" sz="1800"/>
                <a:t>T</a:t>
              </a:r>
              <a:r>
                <a:rPr lang="ru-RU" sz="1800" baseline="-25000"/>
                <a:t>sol</a:t>
              </a:r>
              <a:endParaRPr lang="en-GB" sz="1800"/>
            </a:p>
          </p:txBody>
        </p:sp>
        <p:sp>
          <p:nvSpPr>
            <p:cNvPr id="529441" name="Line 33"/>
            <p:cNvSpPr>
              <a:spLocks noChangeShapeType="1"/>
            </p:cNvSpPr>
            <p:nvPr/>
          </p:nvSpPr>
          <p:spPr bwMode="auto">
            <a:xfrm flipH="1">
              <a:off x="1521" y="11884"/>
              <a:ext cx="10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9442" name="Line 34"/>
            <p:cNvSpPr>
              <a:spLocks noChangeShapeType="1"/>
            </p:cNvSpPr>
            <p:nvPr/>
          </p:nvSpPr>
          <p:spPr bwMode="auto">
            <a:xfrm flipH="1">
              <a:off x="1521" y="12784"/>
              <a:ext cx="10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9443" name="Line 35"/>
            <p:cNvSpPr>
              <a:spLocks noChangeShapeType="1"/>
            </p:cNvSpPr>
            <p:nvPr/>
          </p:nvSpPr>
          <p:spPr bwMode="auto">
            <a:xfrm>
              <a:off x="1521" y="11884"/>
              <a:ext cx="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9444" name="Text Box 36"/>
            <p:cNvSpPr txBox="1">
              <a:spLocks noChangeArrowheads="1"/>
            </p:cNvSpPr>
            <p:nvPr/>
          </p:nvSpPr>
          <p:spPr bwMode="auto">
            <a:xfrm>
              <a:off x="981" y="12064"/>
              <a:ext cx="36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r>
                <a:rPr lang="ru-RU" sz="1200" b="0"/>
                <a:t>H</a:t>
              </a:r>
              <a:endParaRPr lang="en-GB"/>
            </a:p>
          </p:txBody>
        </p:sp>
        <p:sp>
          <p:nvSpPr>
            <p:cNvPr id="529445" name="Line 37"/>
            <p:cNvSpPr>
              <a:spLocks noChangeShapeType="1"/>
            </p:cNvSpPr>
            <p:nvPr/>
          </p:nvSpPr>
          <p:spPr bwMode="auto">
            <a:xfrm flipH="1">
              <a:off x="2192" y="12294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9446" name="Line 38"/>
            <p:cNvSpPr>
              <a:spLocks noChangeShapeType="1"/>
            </p:cNvSpPr>
            <p:nvPr/>
          </p:nvSpPr>
          <p:spPr bwMode="auto">
            <a:xfrm>
              <a:off x="2241" y="12244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9447" name="Text Box 39"/>
            <p:cNvSpPr txBox="1">
              <a:spLocks noChangeArrowheads="1"/>
            </p:cNvSpPr>
            <p:nvPr/>
          </p:nvSpPr>
          <p:spPr bwMode="auto">
            <a:xfrm>
              <a:off x="1701" y="12244"/>
              <a:ext cx="36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r>
                <a:rPr lang="ru-RU" sz="1200" b="0"/>
                <a:t>δ</a:t>
              </a:r>
              <a:endParaRPr lang="en-GB"/>
            </a:p>
          </p:txBody>
        </p:sp>
        <p:sp>
          <p:nvSpPr>
            <p:cNvPr id="529448" name="AutoShape 40"/>
            <p:cNvSpPr>
              <a:spLocks/>
            </p:cNvSpPr>
            <p:nvPr/>
          </p:nvSpPr>
          <p:spPr bwMode="auto">
            <a:xfrm>
              <a:off x="7281" y="13144"/>
              <a:ext cx="1729" cy="540"/>
            </a:xfrm>
            <a:prstGeom prst="borderCallout1">
              <a:avLst>
                <a:gd name="adj1" fmla="val 33333"/>
                <a:gd name="adj2" fmla="val -6940"/>
                <a:gd name="adj3" fmla="val -61111"/>
                <a:gd name="adj4" fmla="val -3290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/>
                <a:t>T</a:t>
              </a:r>
              <a:r>
                <a:rPr lang="ru-RU" baseline="-25000"/>
                <a:t>surf</a:t>
              </a:r>
              <a:endParaRPr lang="en-GB"/>
            </a:p>
          </p:txBody>
        </p:sp>
        <p:sp>
          <p:nvSpPr>
            <p:cNvPr id="529449" name="AutoShape 41"/>
            <p:cNvSpPr>
              <a:spLocks/>
            </p:cNvSpPr>
            <p:nvPr/>
          </p:nvSpPr>
          <p:spPr bwMode="auto">
            <a:xfrm>
              <a:off x="7281" y="11884"/>
              <a:ext cx="2160" cy="540"/>
            </a:xfrm>
            <a:prstGeom prst="borderCallout1">
              <a:avLst>
                <a:gd name="adj1" fmla="val 33333"/>
                <a:gd name="adj2" fmla="val -5556"/>
                <a:gd name="adj3" fmla="val 75926"/>
                <a:gd name="adj4" fmla="val -2541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r>
                <a:rPr lang="ru-RU" sz="1200">
                  <a:solidFill>
                    <a:srgbClr val="0000FF"/>
                  </a:solidFill>
                </a:rPr>
                <a:t>T&lt;T</a:t>
              </a:r>
              <a:r>
                <a:rPr lang="ru-RU" sz="1200" baseline="-25000">
                  <a:solidFill>
                    <a:srgbClr val="0000FF"/>
                  </a:solidFill>
                </a:rPr>
                <a:t>eut </a:t>
              </a:r>
              <a:r>
                <a:rPr lang="ru-RU" sz="1000">
                  <a:solidFill>
                    <a:srgbClr val="0000FF"/>
                  </a:solidFill>
                </a:rPr>
                <a:t>(1340 </a:t>
              </a:r>
              <a:r>
                <a:rPr lang="en-US" sz="1000" baseline="30000">
                  <a:solidFill>
                    <a:srgbClr val="0000FF"/>
                  </a:solidFill>
                </a:rPr>
                <a:t>o</a:t>
              </a:r>
              <a:r>
                <a:rPr lang="ru-RU" sz="1000">
                  <a:solidFill>
                    <a:srgbClr val="0000FF"/>
                  </a:solidFill>
                </a:rPr>
                <a:t>C)</a:t>
              </a:r>
              <a:endParaRPr lang="en-GB" sz="1200"/>
            </a:p>
          </p:txBody>
        </p:sp>
      </p:grpSp>
      <p:sp>
        <p:nvSpPr>
          <p:cNvPr id="529450" name="Rectangle 42"/>
          <p:cNvSpPr>
            <a:spLocks noChangeArrowheads="1"/>
          </p:cNvSpPr>
          <p:nvPr/>
        </p:nvSpPr>
        <p:spPr bwMode="auto">
          <a:xfrm>
            <a:off x="188913" y="2273300"/>
            <a:ext cx="422910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>
              <a:spcBef>
                <a:spcPct val="30000"/>
              </a:spcBef>
            </a:pPr>
            <a:r>
              <a:rPr lang="en-US">
                <a:solidFill>
                  <a:srgbClr val="000066"/>
                </a:solidFill>
              </a:rPr>
              <a:t>1.1 UO</a:t>
            </a:r>
            <a:r>
              <a:rPr lang="en-US" baseline="-25000">
                <a:solidFill>
                  <a:srgbClr val="000066"/>
                </a:solidFill>
              </a:rPr>
              <a:t>2+x</a:t>
            </a:r>
            <a:r>
              <a:rPr lang="en-US">
                <a:solidFill>
                  <a:srgbClr val="000066"/>
                </a:solidFill>
              </a:rPr>
              <a:t>-ZrO</a:t>
            </a:r>
            <a:r>
              <a:rPr lang="en-US" baseline="-25000">
                <a:solidFill>
                  <a:srgbClr val="000066"/>
                </a:solidFill>
              </a:rPr>
              <a:t>2</a:t>
            </a:r>
            <a:r>
              <a:rPr lang="en-US">
                <a:solidFill>
                  <a:srgbClr val="000066"/>
                </a:solidFill>
              </a:rPr>
              <a:t>-FeO</a:t>
            </a:r>
            <a:r>
              <a:rPr lang="en-US" baseline="-25000">
                <a:solidFill>
                  <a:srgbClr val="000066"/>
                </a:solidFill>
              </a:rPr>
              <a:t>y</a:t>
            </a:r>
            <a:r>
              <a:rPr lang="en-US">
                <a:solidFill>
                  <a:srgbClr val="000066"/>
                </a:solidFill>
              </a:rPr>
              <a:t> corium: T</a:t>
            </a:r>
            <a:r>
              <a:rPr lang="en-US" baseline="-25000">
                <a:solidFill>
                  <a:srgbClr val="000066"/>
                </a:solidFill>
              </a:rPr>
              <a:t>surf</a:t>
            </a:r>
            <a:r>
              <a:rPr lang="en-US">
                <a:solidFill>
                  <a:srgbClr val="000066"/>
                </a:solidFill>
              </a:rPr>
              <a:t>&lt;1050</a:t>
            </a:r>
            <a:r>
              <a:rPr lang="en-US">
                <a:solidFill>
                  <a:srgbClr val="000066"/>
                </a:solidFill>
                <a:sym typeface="Symbol" pitchFamily="18" charset="2"/>
              </a:rPr>
              <a:t>C</a:t>
            </a:r>
            <a:endParaRPr lang="en-US">
              <a:solidFill>
                <a:srgbClr val="000066"/>
              </a:solidFill>
            </a:endParaRPr>
          </a:p>
          <a:p>
            <a:pPr marL="342900" indent="-342900">
              <a:spcBef>
                <a:spcPct val="30000"/>
              </a:spcBef>
            </a:pPr>
            <a:r>
              <a:rPr lang="en-US">
                <a:solidFill>
                  <a:srgbClr val="000066"/>
                </a:solidFill>
              </a:rPr>
              <a:t>1.2 C-100 (UO</a:t>
            </a:r>
            <a:r>
              <a:rPr lang="en-US" baseline="-25000">
                <a:solidFill>
                  <a:srgbClr val="000066"/>
                </a:solidFill>
              </a:rPr>
              <a:t>2+x</a:t>
            </a:r>
            <a:r>
              <a:rPr lang="en-US">
                <a:solidFill>
                  <a:srgbClr val="000066"/>
                </a:solidFill>
              </a:rPr>
              <a:t>-ZrO</a:t>
            </a:r>
            <a:r>
              <a:rPr lang="en-US" baseline="-25000">
                <a:solidFill>
                  <a:srgbClr val="000066"/>
                </a:solidFill>
              </a:rPr>
              <a:t>2</a:t>
            </a:r>
            <a:r>
              <a:rPr lang="en-US">
                <a:solidFill>
                  <a:srgbClr val="000066"/>
                </a:solidFill>
              </a:rPr>
              <a:t>) corium:  T</a:t>
            </a:r>
            <a:r>
              <a:rPr lang="en-US" baseline="-25000">
                <a:solidFill>
                  <a:srgbClr val="000066"/>
                </a:solidFill>
              </a:rPr>
              <a:t>surf</a:t>
            </a:r>
            <a:r>
              <a:rPr lang="en-US">
                <a:solidFill>
                  <a:srgbClr val="000066"/>
                </a:solidFill>
              </a:rPr>
              <a:t>&lt;1200</a:t>
            </a:r>
            <a:r>
              <a:rPr lang="en-US">
                <a:solidFill>
                  <a:srgbClr val="000066"/>
                </a:solidFill>
                <a:sym typeface="Symbol" pitchFamily="18" charset="2"/>
              </a:rPr>
              <a:t>C</a:t>
            </a:r>
            <a:endParaRPr lang="en-GB">
              <a:solidFill>
                <a:srgbClr val="000066"/>
              </a:solidFill>
            </a:endParaRPr>
          </a:p>
        </p:txBody>
      </p:sp>
      <p:grpSp>
        <p:nvGrpSpPr>
          <p:cNvPr id="529451" name="Group 43"/>
          <p:cNvGrpSpPr>
            <a:grpSpLocks/>
          </p:cNvGrpSpPr>
          <p:nvPr/>
        </p:nvGrpSpPr>
        <p:grpSpPr bwMode="auto">
          <a:xfrm>
            <a:off x="4737100" y="2187575"/>
            <a:ext cx="3771900" cy="1651000"/>
            <a:chOff x="2687" y="1813"/>
            <a:chExt cx="4659" cy="2013"/>
          </a:xfrm>
        </p:grpSpPr>
        <p:sp>
          <p:nvSpPr>
            <p:cNvPr id="529452" name="Rectangle 44"/>
            <p:cNvSpPr>
              <a:spLocks noChangeArrowheads="1"/>
            </p:cNvSpPr>
            <p:nvPr/>
          </p:nvSpPr>
          <p:spPr bwMode="auto">
            <a:xfrm>
              <a:off x="3403" y="1813"/>
              <a:ext cx="2917" cy="8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200" b="0"/>
            </a:p>
            <a:p>
              <a:r>
                <a:rPr lang="ru-RU" sz="1200" b="0">
                  <a:solidFill>
                    <a:srgbClr val="000000"/>
                  </a:solidFill>
                </a:rPr>
                <a:t>Coriu</a:t>
              </a:r>
              <a:r>
                <a:rPr lang="en-US" sz="1200" b="0">
                  <a:solidFill>
                    <a:srgbClr val="000000"/>
                  </a:solidFill>
                </a:rPr>
                <a:t>m</a:t>
              </a:r>
              <a:r>
                <a:rPr lang="ru-RU" sz="1200" b="0">
                  <a:solidFill>
                    <a:srgbClr val="000000"/>
                  </a:solidFill>
                </a:rPr>
                <a:t> Melt</a:t>
              </a:r>
              <a:endParaRPr lang="en-GB"/>
            </a:p>
          </p:txBody>
        </p:sp>
        <p:grpSp>
          <p:nvGrpSpPr>
            <p:cNvPr id="529453" name="Group 45"/>
            <p:cNvGrpSpPr>
              <a:grpSpLocks/>
            </p:cNvGrpSpPr>
            <p:nvPr/>
          </p:nvGrpSpPr>
          <p:grpSpPr bwMode="auto">
            <a:xfrm>
              <a:off x="2687" y="2510"/>
              <a:ext cx="4659" cy="1316"/>
              <a:chOff x="2698" y="2510"/>
              <a:chExt cx="4660" cy="1316"/>
            </a:xfrm>
          </p:grpSpPr>
          <p:sp>
            <p:nvSpPr>
              <p:cNvPr id="529454" name="Rectangle 46"/>
              <p:cNvSpPr>
                <a:spLocks noChangeArrowheads="1"/>
              </p:cNvSpPr>
              <p:nvPr/>
            </p:nvSpPr>
            <p:spPr bwMode="auto">
              <a:xfrm>
                <a:off x="3415" y="2649"/>
                <a:ext cx="2917" cy="418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C0C0C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100" b="0">
                    <a:solidFill>
                      <a:srgbClr val="000000"/>
                    </a:solidFill>
                  </a:rPr>
                  <a:t>Corrosion Layer of FeOy</a:t>
                </a:r>
                <a:endParaRPr lang="en-GB"/>
              </a:p>
            </p:txBody>
          </p:sp>
          <p:sp>
            <p:nvSpPr>
              <p:cNvPr id="529455" name="Rectangle 47"/>
              <p:cNvSpPr>
                <a:spLocks noChangeArrowheads="1"/>
              </p:cNvSpPr>
              <p:nvPr/>
            </p:nvSpPr>
            <p:spPr bwMode="auto">
              <a:xfrm>
                <a:off x="3415" y="3067"/>
                <a:ext cx="2917" cy="759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100" b="0"/>
              </a:p>
              <a:p>
                <a:r>
                  <a:rPr lang="ru-RU" sz="1100" b="0">
                    <a:solidFill>
                      <a:srgbClr val="000000"/>
                    </a:solidFill>
                  </a:rPr>
                  <a:t>Vessel Steel Cooled from Outside</a:t>
                </a:r>
                <a:endParaRPr lang="en-GB"/>
              </a:p>
            </p:txBody>
          </p:sp>
          <p:sp>
            <p:nvSpPr>
              <p:cNvPr id="529456" name="Line 48"/>
              <p:cNvSpPr>
                <a:spLocks noChangeShapeType="1"/>
              </p:cNvSpPr>
              <p:nvPr/>
            </p:nvSpPr>
            <p:spPr bwMode="auto">
              <a:xfrm>
                <a:off x="3262" y="2649"/>
                <a:ext cx="1" cy="4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9457" name="Text Box 49"/>
              <p:cNvSpPr txBox="1">
                <a:spLocks noChangeArrowheads="1"/>
              </p:cNvSpPr>
              <p:nvPr/>
            </p:nvSpPr>
            <p:spPr bwMode="auto">
              <a:xfrm>
                <a:off x="2698" y="2789"/>
                <a:ext cx="478" cy="2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/>
              <a:lstStyle/>
              <a:p>
                <a:r>
                  <a:rPr lang="ru-RU" sz="1200" b="0">
                    <a:solidFill>
                      <a:srgbClr val="000000"/>
                    </a:solidFill>
                  </a:rPr>
                  <a:t>δ</a:t>
                </a:r>
                <a:r>
                  <a:rPr lang="ru-RU" sz="1200" b="0"/>
                  <a:t>=H</a:t>
                </a:r>
                <a:endParaRPr lang="en-GB"/>
              </a:p>
            </p:txBody>
          </p:sp>
          <p:sp>
            <p:nvSpPr>
              <p:cNvPr id="529458" name="AutoShape 50"/>
              <p:cNvSpPr>
                <a:spLocks/>
              </p:cNvSpPr>
              <p:nvPr/>
            </p:nvSpPr>
            <p:spPr bwMode="auto">
              <a:xfrm>
                <a:off x="6509" y="3207"/>
                <a:ext cx="644" cy="335"/>
              </a:xfrm>
              <a:prstGeom prst="borderCallout1">
                <a:avLst>
                  <a:gd name="adj1" fmla="val 41569"/>
                  <a:gd name="adj2" fmla="val -14616"/>
                  <a:gd name="adj3" fmla="val -40417"/>
                  <a:gd name="adj4" fmla="val -5322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8000" tIns="10800" rIns="18000" bIns="10800"/>
              <a:lstStyle/>
              <a:p>
                <a:pPr algn="ctr"/>
                <a:r>
                  <a:rPr lang="ru-RU">
                    <a:solidFill>
                      <a:srgbClr val="000000"/>
                    </a:solidFill>
                  </a:rPr>
                  <a:t>T</a:t>
                </a:r>
                <a:r>
                  <a:rPr lang="ru-RU" baseline="-25000">
                    <a:solidFill>
                      <a:srgbClr val="000000"/>
                    </a:solidFill>
                  </a:rPr>
                  <a:t>surf</a:t>
                </a:r>
                <a:endParaRPr lang="en-GB" sz="1800"/>
              </a:p>
            </p:txBody>
          </p:sp>
          <p:sp>
            <p:nvSpPr>
              <p:cNvPr id="529459" name="AutoShape 51"/>
              <p:cNvSpPr>
                <a:spLocks/>
              </p:cNvSpPr>
              <p:nvPr/>
            </p:nvSpPr>
            <p:spPr bwMode="auto">
              <a:xfrm>
                <a:off x="6509" y="2510"/>
                <a:ext cx="849" cy="583"/>
              </a:xfrm>
              <a:prstGeom prst="borderCallout1">
                <a:avLst>
                  <a:gd name="adj1" fmla="val 23903"/>
                  <a:gd name="adj2" fmla="val -11079"/>
                  <a:gd name="adj3" fmla="val 37583"/>
                  <a:gd name="adj4" fmla="val -2299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00" tIns="10800" rIns="3600" bIns="10800"/>
              <a:lstStyle/>
              <a:p>
                <a:pPr algn="ctr"/>
                <a:r>
                  <a:rPr lang="ru-RU" sz="1200">
                    <a:solidFill>
                      <a:srgbClr val="0000FF"/>
                    </a:solidFill>
                  </a:rPr>
                  <a:t>T=T</a:t>
                </a:r>
                <a:r>
                  <a:rPr lang="ru-RU" sz="1200" baseline="-25000">
                    <a:solidFill>
                      <a:srgbClr val="0000FF"/>
                    </a:solidFill>
                  </a:rPr>
                  <a:t>eut </a:t>
                </a:r>
                <a:br>
                  <a:rPr lang="ru-RU" sz="1200" baseline="-25000">
                    <a:solidFill>
                      <a:srgbClr val="0000FF"/>
                    </a:solidFill>
                  </a:rPr>
                </a:br>
                <a:r>
                  <a:rPr lang="ru-RU" sz="1200">
                    <a:solidFill>
                      <a:srgbClr val="0000FF"/>
                    </a:solidFill>
                  </a:rPr>
                  <a:t>(1340 </a:t>
                </a:r>
                <a:r>
                  <a:rPr lang="en-US" sz="1200" baseline="30000">
                    <a:solidFill>
                      <a:srgbClr val="0000FF"/>
                    </a:solidFill>
                  </a:rPr>
                  <a:t>o</a:t>
                </a:r>
                <a:r>
                  <a:rPr lang="ru-RU" sz="1200">
                    <a:solidFill>
                      <a:srgbClr val="0000FF"/>
                    </a:solidFill>
                  </a:rPr>
                  <a:t>C)</a:t>
                </a:r>
                <a:endParaRPr lang="en-GB" sz="1600"/>
              </a:p>
            </p:txBody>
          </p:sp>
          <p:sp>
            <p:nvSpPr>
              <p:cNvPr id="529460" name="Line 52"/>
              <p:cNvSpPr>
                <a:spLocks noChangeShapeType="1"/>
              </p:cNvSpPr>
              <p:nvPr/>
            </p:nvSpPr>
            <p:spPr bwMode="auto">
              <a:xfrm flipH="1">
                <a:off x="2980" y="2649"/>
                <a:ext cx="42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9461" name="Line 53"/>
              <p:cNvSpPr>
                <a:spLocks noChangeShapeType="1"/>
              </p:cNvSpPr>
              <p:nvPr/>
            </p:nvSpPr>
            <p:spPr bwMode="auto">
              <a:xfrm flipH="1">
                <a:off x="2980" y="3067"/>
                <a:ext cx="42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529462" name="Rectangle 54"/>
          <p:cNvSpPr>
            <a:spLocks noChangeArrowheads="1"/>
          </p:cNvSpPr>
          <p:nvPr/>
        </p:nvSpPr>
        <p:spPr bwMode="auto">
          <a:xfrm>
            <a:off x="4860925" y="1781175"/>
            <a:ext cx="40132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>
                <a:solidFill>
                  <a:srgbClr val="000066"/>
                </a:solidFill>
              </a:rPr>
              <a:t>2.1 UO</a:t>
            </a:r>
            <a:r>
              <a:rPr lang="ru-RU" baseline="-25000">
                <a:solidFill>
                  <a:srgbClr val="000066"/>
                </a:solidFill>
              </a:rPr>
              <a:t>2+</a:t>
            </a:r>
            <a:r>
              <a:rPr lang="en-US" baseline="-25000">
                <a:solidFill>
                  <a:srgbClr val="000066"/>
                </a:solidFill>
              </a:rPr>
              <a:t>x</a:t>
            </a:r>
            <a:r>
              <a:rPr lang="ru-RU">
                <a:solidFill>
                  <a:srgbClr val="000066"/>
                </a:solidFill>
              </a:rPr>
              <a:t>-</a:t>
            </a:r>
            <a:r>
              <a:rPr lang="en-US">
                <a:solidFill>
                  <a:srgbClr val="000066"/>
                </a:solidFill>
              </a:rPr>
              <a:t>ZrO</a:t>
            </a:r>
            <a:r>
              <a:rPr lang="ru-RU" baseline="-25000">
                <a:solidFill>
                  <a:srgbClr val="000066"/>
                </a:solidFill>
              </a:rPr>
              <a:t>2</a:t>
            </a:r>
            <a:r>
              <a:rPr lang="ru-RU">
                <a:solidFill>
                  <a:srgbClr val="000066"/>
                </a:solidFill>
              </a:rPr>
              <a:t>-</a:t>
            </a:r>
            <a:r>
              <a:rPr lang="en-US">
                <a:solidFill>
                  <a:srgbClr val="000066"/>
                </a:solidFill>
              </a:rPr>
              <a:t>FeO</a:t>
            </a:r>
            <a:r>
              <a:rPr lang="en-US" baseline="-25000">
                <a:solidFill>
                  <a:srgbClr val="000066"/>
                </a:solidFill>
              </a:rPr>
              <a:t>y</a:t>
            </a:r>
            <a:r>
              <a:rPr lang="ru-RU">
                <a:solidFill>
                  <a:srgbClr val="000066"/>
                </a:solidFill>
              </a:rPr>
              <a:t> </a:t>
            </a:r>
            <a:r>
              <a:rPr lang="en-US">
                <a:solidFill>
                  <a:srgbClr val="000066"/>
                </a:solidFill>
              </a:rPr>
              <a:t>corium: T</a:t>
            </a:r>
            <a:r>
              <a:rPr lang="en-GB" baseline="-25000">
                <a:solidFill>
                  <a:srgbClr val="000066"/>
                </a:solidFill>
              </a:rPr>
              <a:t>surf</a:t>
            </a:r>
            <a:r>
              <a:rPr lang="en-GB">
                <a:solidFill>
                  <a:srgbClr val="000066"/>
                </a:solidFill>
              </a:rPr>
              <a:t>≥1050</a:t>
            </a:r>
            <a:r>
              <a:rPr lang="en-US">
                <a:solidFill>
                  <a:srgbClr val="000066"/>
                </a:solidFill>
                <a:sym typeface="Symbol" pitchFamily="18" charset="2"/>
              </a:rPr>
              <a:t>C</a:t>
            </a:r>
            <a:r>
              <a:rPr lang="en-GB">
                <a:solidFill>
                  <a:srgbClr val="000066"/>
                </a:solidFill>
              </a:rPr>
              <a:t>  </a:t>
            </a:r>
          </a:p>
        </p:txBody>
      </p:sp>
      <p:sp>
        <p:nvSpPr>
          <p:cNvPr id="529477" name="Rectangle 69"/>
          <p:cNvSpPr>
            <a:spLocks noChangeArrowheads="1"/>
          </p:cNvSpPr>
          <p:nvPr/>
        </p:nvSpPr>
        <p:spPr bwMode="auto">
          <a:xfrm>
            <a:off x="5237163" y="3987800"/>
            <a:ext cx="27765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>
                <a:solidFill>
                  <a:srgbClr val="000066"/>
                </a:solidFill>
              </a:rPr>
              <a:t>2.2 C-100 corium:  T</a:t>
            </a:r>
            <a:r>
              <a:rPr lang="en-US" baseline="-25000">
                <a:solidFill>
                  <a:srgbClr val="000066"/>
                </a:solidFill>
              </a:rPr>
              <a:t>surf</a:t>
            </a:r>
            <a:r>
              <a:rPr lang="en-GB">
                <a:solidFill>
                  <a:srgbClr val="000066"/>
                </a:solidFill>
              </a:rPr>
              <a:t>≥</a:t>
            </a:r>
            <a:r>
              <a:rPr lang="en-US">
                <a:solidFill>
                  <a:srgbClr val="000066"/>
                </a:solidFill>
              </a:rPr>
              <a:t>1200</a:t>
            </a:r>
            <a:r>
              <a:rPr lang="en-US">
                <a:solidFill>
                  <a:srgbClr val="000066"/>
                </a:solidFill>
                <a:sym typeface="Symbol" pitchFamily="18" charset="2"/>
              </a:rPr>
              <a:t>C</a:t>
            </a:r>
            <a:endParaRPr lang="en-GB">
              <a:solidFill>
                <a:srgbClr val="000066"/>
              </a:solidFill>
            </a:endParaRPr>
          </a:p>
        </p:txBody>
      </p:sp>
      <p:grpSp>
        <p:nvGrpSpPr>
          <p:cNvPr id="529485" name="Group 77"/>
          <p:cNvGrpSpPr>
            <a:grpSpLocks/>
          </p:cNvGrpSpPr>
          <p:nvPr/>
        </p:nvGrpSpPr>
        <p:grpSpPr bwMode="auto">
          <a:xfrm>
            <a:off x="3759200" y="4368800"/>
            <a:ext cx="5384800" cy="1651000"/>
            <a:chOff x="2384" y="2752"/>
            <a:chExt cx="3392" cy="1040"/>
          </a:xfrm>
        </p:grpSpPr>
        <p:grpSp>
          <p:nvGrpSpPr>
            <p:cNvPr id="529463" name="Group 55"/>
            <p:cNvGrpSpPr>
              <a:grpSpLocks/>
            </p:cNvGrpSpPr>
            <p:nvPr/>
          </p:nvGrpSpPr>
          <p:grpSpPr bwMode="auto">
            <a:xfrm>
              <a:off x="3040" y="2752"/>
              <a:ext cx="2736" cy="1040"/>
              <a:chOff x="2403" y="4491"/>
              <a:chExt cx="5365" cy="2013"/>
            </a:xfrm>
          </p:grpSpPr>
          <p:sp>
            <p:nvSpPr>
              <p:cNvPr id="529464" name="Text Box 56"/>
              <p:cNvSpPr txBox="1">
                <a:spLocks noChangeArrowheads="1"/>
              </p:cNvSpPr>
              <p:nvPr/>
            </p:nvSpPr>
            <p:spPr bwMode="auto">
              <a:xfrm>
                <a:off x="2403" y="5327"/>
                <a:ext cx="255" cy="2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0800" bIns="10800"/>
              <a:lstStyle/>
              <a:p>
                <a:r>
                  <a:rPr lang="ru-RU" sz="1200" b="0">
                    <a:solidFill>
                      <a:srgbClr val="000000"/>
                    </a:solidFill>
                  </a:rPr>
                  <a:t>H</a:t>
                </a:r>
                <a:endParaRPr lang="en-GB"/>
              </a:p>
            </p:txBody>
          </p:sp>
          <p:sp>
            <p:nvSpPr>
              <p:cNvPr id="529465" name="Rectangle 57"/>
              <p:cNvSpPr>
                <a:spLocks noChangeArrowheads="1"/>
              </p:cNvSpPr>
              <p:nvPr/>
            </p:nvSpPr>
            <p:spPr bwMode="auto">
              <a:xfrm>
                <a:off x="3403" y="4491"/>
                <a:ext cx="2917" cy="671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200" b="0">
                  <a:solidFill>
                    <a:srgbClr val="000000"/>
                  </a:solidFill>
                </a:endParaRPr>
              </a:p>
              <a:p>
                <a:r>
                  <a:rPr lang="ru-RU" sz="1200" b="0">
                    <a:solidFill>
                      <a:srgbClr val="000000"/>
                    </a:solidFill>
                  </a:rPr>
                  <a:t>Coriu</a:t>
                </a:r>
                <a:r>
                  <a:rPr lang="ru-RU" sz="1200" b="0"/>
                  <a:t>m</a:t>
                </a:r>
                <a:r>
                  <a:rPr lang="ru-RU" sz="1200" b="0">
                    <a:solidFill>
                      <a:srgbClr val="000000"/>
                    </a:solidFill>
                  </a:rPr>
                  <a:t> Melt</a:t>
                </a:r>
                <a:endParaRPr lang="en-GB" sz="1200"/>
              </a:p>
            </p:txBody>
          </p:sp>
          <p:sp>
            <p:nvSpPr>
              <p:cNvPr id="529466" name="Rectangle 58"/>
              <p:cNvSpPr>
                <a:spLocks noChangeArrowheads="1"/>
              </p:cNvSpPr>
              <p:nvPr/>
            </p:nvSpPr>
            <p:spPr bwMode="auto">
              <a:xfrm>
                <a:off x="3403" y="5162"/>
                <a:ext cx="2917" cy="224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tIns="28800" bIns="36000"/>
              <a:lstStyle/>
              <a:p>
                <a:r>
                  <a:rPr lang="ru-RU" sz="900" b="0">
                    <a:solidFill>
                      <a:srgbClr val="000000"/>
                    </a:solidFill>
                  </a:rPr>
                  <a:t>Corium Crust</a:t>
                </a:r>
                <a:endParaRPr lang="en-GB"/>
              </a:p>
            </p:txBody>
          </p:sp>
          <p:sp>
            <p:nvSpPr>
              <p:cNvPr id="529467" name="Rectangle 59"/>
              <p:cNvSpPr>
                <a:spLocks noChangeArrowheads="1"/>
              </p:cNvSpPr>
              <p:nvPr/>
            </p:nvSpPr>
            <p:spPr bwMode="auto">
              <a:xfrm>
                <a:off x="3403" y="5386"/>
                <a:ext cx="2917" cy="335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C0C0C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100" b="0">
                    <a:solidFill>
                      <a:srgbClr val="000000"/>
                    </a:solidFill>
                  </a:rPr>
                  <a:t>Corrosion Layer of FeOy</a:t>
                </a:r>
                <a:endParaRPr lang="en-GB" sz="1100"/>
              </a:p>
            </p:txBody>
          </p:sp>
          <p:sp>
            <p:nvSpPr>
              <p:cNvPr id="529468" name="Rectangle 60"/>
              <p:cNvSpPr>
                <a:spLocks noChangeArrowheads="1"/>
              </p:cNvSpPr>
              <p:nvPr/>
            </p:nvSpPr>
            <p:spPr bwMode="auto">
              <a:xfrm>
                <a:off x="3403" y="5721"/>
                <a:ext cx="2917" cy="783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000" b="0"/>
              </a:p>
              <a:p>
                <a:r>
                  <a:rPr lang="ru-RU" sz="1100" b="0">
                    <a:solidFill>
                      <a:srgbClr val="000000"/>
                    </a:solidFill>
                  </a:rPr>
                  <a:t>Vessel Steel Cooled from Outside</a:t>
                </a:r>
                <a:endParaRPr lang="en-GB" sz="1100"/>
              </a:p>
            </p:txBody>
          </p:sp>
          <p:sp>
            <p:nvSpPr>
              <p:cNvPr id="529469" name="Line 61"/>
              <p:cNvSpPr>
                <a:spLocks noChangeShapeType="1"/>
              </p:cNvSpPr>
              <p:nvPr/>
            </p:nvSpPr>
            <p:spPr bwMode="auto">
              <a:xfrm flipH="1">
                <a:off x="2642" y="5162"/>
                <a:ext cx="76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9470" name="Line 62"/>
              <p:cNvSpPr>
                <a:spLocks noChangeShapeType="1"/>
              </p:cNvSpPr>
              <p:nvPr/>
            </p:nvSpPr>
            <p:spPr bwMode="auto">
              <a:xfrm flipH="1">
                <a:off x="2642" y="5721"/>
                <a:ext cx="76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9471" name="Line 63"/>
              <p:cNvSpPr>
                <a:spLocks noChangeShapeType="1"/>
              </p:cNvSpPr>
              <p:nvPr/>
            </p:nvSpPr>
            <p:spPr bwMode="auto">
              <a:xfrm>
                <a:off x="2642" y="5162"/>
                <a:ext cx="1" cy="55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9472" name="Line 64"/>
              <p:cNvSpPr>
                <a:spLocks noChangeShapeType="1"/>
              </p:cNvSpPr>
              <p:nvPr/>
            </p:nvSpPr>
            <p:spPr bwMode="auto">
              <a:xfrm flipH="1">
                <a:off x="3116" y="5417"/>
                <a:ext cx="25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9473" name="Line 65"/>
              <p:cNvSpPr>
                <a:spLocks noChangeShapeType="1"/>
              </p:cNvSpPr>
              <p:nvPr/>
            </p:nvSpPr>
            <p:spPr bwMode="auto">
              <a:xfrm>
                <a:off x="3150" y="5386"/>
                <a:ext cx="1" cy="3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9474" name="Text Box 66"/>
              <p:cNvSpPr txBox="1">
                <a:spLocks noChangeArrowheads="1"/>
              </p:cNvSpPr>
              <p:nvPr/>
            </p:nvSpPr>
            <p:spPr bwMode="auto">
              <a:xfrm>
                <a:off x="2827" y="5467"/>
                <a:ext cx="254" cy="2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/>
              <a:lstStyle/>
              <a:p>
                <a:r>
                  <a:rPr lang="ru-RU" sz="1200" b="0">
                    <a:solidFill>
                      <a:srgbClr val="000000"/>
                    </a:solidFill>
                  </a:rPr>
                  <a:t>δ</a:t>
                </a:r>
                <a:endParaRPr lang="en-GB"/>
              </a:p>
            </p:txBody>
          </p:sp>
          <p:sp>
            <p:nvSpPr>
              <p:cNvPr id="529475" name="AutoShape 67"/>
              <p:cNvSpPr>
                <a:spLocks/>
              </p:cNvSpPr>
              <p:nvPr/>
            </p:nvSpPr>
            <p:spPr bwMode="auto">
              <a:xfrm>
                <a:off x="6702" y="5945"/>
                <a:ext cx="925" cy="335"/>
              </a:xfrm>
              <a:prstGeom prst="borderCallout1">
                <a:avLst>
                  <a:gd name="adj1" fmla="val 41569"/>
                  <a:gd name="adj2" fmla="val -10171"/>
                  <a:gd name="adj3" fmla="val -61199"/>
                  <a:gd name="adj4" fmla="val -43306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8000" tIns="10800" rIns="18000" bIns="10800"/>
              <a:lstStyle/>
              <a:p>
                <a:pPr algn="ctr"/>
                <a:r>
                  <a:rPr lang="ru-RU">
                    <a:solidFill>
                      <a:srgbClr val="000000"/>
                    </a:solidFill>
                  </a:rPr>
                  <a:t>T</a:t>
                </a:r>
                <a:r>
                  <a:rPr lang="ru-RU" baseline="-25000">
                    <a:solidFill>
                      <a:srgbClr val="000000"/>
                    </a:solidFill>
                  </a:rPr>
                  <a:t>surf</a:t>
                </a:r>
                <a:endParaRPr lang="en-GB" sz="1800"/>
              </a:p>
            </p:txBody>
          </p:sp>
          <p:sp>
            <p:nvSpPr>
              <p:cNvPr id="529476" name="AutoShape 68"/>
              <p:cNvSpPr>
                <a:spLocks/>
              </p:cNvSpPr>
              <p:nvPr/>
            </p:nvSpPr>
            <p:spPr bwMode="auto">
              <a:xfrm>
                <a:off x="6780" y="5188"/>
                <a:ext cx="988" cy="557"/>
              </a:xfrm>
              <a:prstGeom prst="borderCallout1">
                <a:avLst>
                  <a:gd name="adj1" fmla="val 25000"/>
                  <a:gd name="adj2" fmla="val -9523"/>
                  <a:gd name="adj3" fmla="val 40833"/>
                  <a:gd name="adj4" fmla="val -47065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8000" tIns="10800" rIns="18000" bIns="10800"/>
              <a:lstStyle/>
              <a:p>
                <a:pPr algn="ctr"/>
                <a:r>
                  <a:rPr lang="ru-RU" sz="1200">
                    <a:solidFill>
                      <a:srgbClr val="0000FF"/>
                    </a:solidFill>
                  </a:rPr>
                  <a:t>T=T</a:t>
                </a:r>
                <a:r>
                  <a:rPr lang="ru-RU" sz="1200" baseline="-25000">
                    <a:solidFill>
                      <a:srgbClr val="0000FF"/>
                    </a:solidFill>
                  </a:rPr>
                  <a:t>eut </a:t>
                </a:r>
                <a:br>
                  <a:rPr lang="ru-RU" sz="1200" baseline="-25000">
                    <a:solidFill>
                      <a:srgbClr val="0000FF"/>
                    </a:solidFill>
                  </a:rPr>
                </a:br>
                <a:r>
                  <a:rPr lang="ru-RU" sz="1200">
                    <a:solidFill>
                      <a:srgbClr val="0000FF"/>
                    </a:solidFill>
                  </a:rPr>
                  <a:t>(1340 </a:t>
                </a:r>
                <a:r>
                  <a:rPr lang="en-US" sz="1200" baseline="30000">
                    <a:solidFill>
                      <a:srgbClr val="0000FF"/>
                    </a:solidFill>
                  </a:rPr>
                  <a:t>o</a:t>
                </a:r>
                <a:r>
                  <a:rPr lang="ru-RU" sz="1200">
                    <a:solidFill>
                      <a:srgbClr val="0000FF"/>
                    </a:solidFill>
                  </a:rPr>
                  <a:t>C)</a:t>
                </a:r>
                <a:endParaRPr lang="en-GB" sz="1600"/>
              </a:p>
            </p:txBody>
          </p:sp>
        </p:grpSp>
        <p:sp>
          <p:nvSpPr>
            <p:cNvPr id="529478" name="Line 70"/>
            <p:cNvSpPr>
              <a:spLocks noChangeShapeType="1"/>
            </p:cNvSpPr>
            <p:nvPr/>
          </p:nvSpPr>
          <p:spPr bwMode="auto">
            <a:xfrm>
              <a:off x="3512" y="3216"/>
              <a:ext cx="1488" cy="0"/>
            </a:xfrm>
            <a:prstGeom prst="line">
              <a:avLst/>
            </a:prstGeom>
            <a:noFill/>
            <a:ln w="41275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9479" name="AutoShape 71"/>
            <p:cNvSpPr>
              <a:spLocks/>
            </p:cNvSpPr>
            <p:nvPr/>
          </p:nvSpPr>
          <p:spPr bwMode="auto">
            <a:xfrm>
              <a:off x="2384" y="3493"/>
              <a:ext cx="872" cy="156"/>
            </a:xfrm>
            <a:prstGeom prst="borderCallout1">
              <a:avLst>
                <a:gd name="adj1" fmla="val 46153"/>
                <a:gd name="adj2" fmla="val 105505"/>
                <a:gd name="adj3" fmla="val -171796"/>
                <a:gd name="adj4" fmla="val 135778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stealth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/>
            <a:p>
              <a:pPr algn="ctr"/>
              <a:r>
                <a:rPr lang="en-US">
                  <a:solidFill>
                    <a:schemeClr val="accent2"/>
                  </a:solidFill>
                </a:rPr>
                <a:t>Liquid sublayer</a:t>
              </a:r>
            </a:p>
          </p:txBody>
        </p:sp>
        <p:sp>
          <p:nvSpPr>
            <p:cNvPr id="529481" name="Freeform 73"/>
            <p:cNvSpPr>
              <a:spLocks/>
            </p:cNvSpPr>
            <p:nvPr/>
          </p:nvSpPr>
          <p:spPr bwMode="auto">
            <a:xfrm>
              <a:off x="4616" y="3112"/>
              <a:ext cx="32" cy="88"/>
            </a:xfrm>
            <a:custGeom>
              <a:avLst/>
              <a:gdLst>
                <a:gd name="T0" fmla="*/ 32 w 32"/>
                <a:gd name="T1" fmla="*/ 88 h 88"/>
                <a:gd name="T2" fmla="*/ 0 w 32"/>
                <a:gd name="T3" fmla="*/ 40 h 88"/>
                <a:gd name="T4" fmla="*/ 32 w 32"/>
                <a:gd name="T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88">
                  <a:moveTo>
                    <a:pt x="32" y="88"/>
                  </a:moveTo>
                  <a:cubicBezTo>
                    <a:pt x="16" y="71"/>
                    <a:pt x="0" y="55"/>
                    <a:pt x="0" y="40"/>
                  </a:cubicBezTo>
                  <a:cubicBezTo>
                    <a:pt x="0" y="25"/>
                    <a:pt x="31" y="11"/>
                    <a:pt x="32" y="0"/>
                  </a:cubicBezTo>
                </a:path>
              </a:pathLst>
            </a:custGeom>
            <a:noFill/>
            <a:ln w="349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9482" name="Freeform 74"/>
            <p:cNvSpPr>
              <a:spLocks/>
            </p:cNvSpPr>
            <p:nvPr/>
          </p:nvSpPr>
          <p:spPr bwMode="auto">
            <a:xfrm>
              <a:off x="4392" y="3104"/>
              <a:ext cx="32" cy="88"/>
            </a:xfrm>
            <a:custGeom>
              <a:avLst/>
              <a:gdLst>
                <a:gd name="T0" fmla="*/ 32 w 32"/>
                <a:gd name="T1" fmla="*/ 88 h 88"/>
                <a:gd name="T2" fmla="*/ 0 w 32"/>
                <a:gd name="T3" fmla="*/ 40 h 88"/>
                <a:gd name="T4" fmla="*/ 32 w 32"/>
                <a:gd name="T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88">
                  <a:moveTo>
                    <a:pt x="32" y="88"/>
                  </a:moveTo>
                  <a:cubicBezTo>
                    <a:pt x="16" y="71"/>
                    <a:pt x="0" y="55"/>
                    <a:pt x="0" y="40"/>
                  </a:cubicBezTo>
                  <a:cubicBezTo>
                    <a:pt x="0" y="25"/>
                    <a:pt x="31" y="11"/>
                    <a:pt x="32" y="0"/>
                  </a:cubicBezTo>
                </a:path>
              </a:pathLst>
            </a:custGeom>
            <a:noFill/>
            <a:ln w="349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9483" name="Freeform 75"/>
            <p:cNvSpPr>
              <a:spLocks/>
            </p:cNvSpPr>
            <p:nvPr/>
          </p:nvSpPr>
          <p:spPr bwMode="auto">
            <a:xfrm>
              <a:off x="4184" y="3096"/>
              <a:ext cx="32" cy="88"/>
            </a:xfrm>
            <a:custGeom>
              <a:avLst/>
              <a:gdLst>
                <a:gd name="T0" fmla="*/ 32 w 32"/>
                <a:gd name="T1" fmla="*/ 88 h 88"/>
                <a:gd name="T2" fmla="*/ 0 w 32"/>
                <a:gd name="T3" fmla="*/ 40 h 88"/>
                <a:gd name="T4" fmla="*/ 32 w 32"/>
                <a:gd name="T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88">
                  <a:moveTo>
                    <a:pt x="32" y="88"/>
                  </a:moveTo>
                  <a:cubicBezTo>
                    <a:pt x="16" y="71"/>
                    <a:pt x="0" y="55"/>
                    <a:pt x="0" y="40"/>
                  </a:cubicBezTo>
                  <a:cubicBezTo>
                    <a:pt x="0" y="25"/>
                    <a:pt x="31" y="11"/>
                    <a:pt x="32" y="0"/>
                  </a:cubicBezTo>
                </a:path>
              </a:pathLst>
            </a:custGeom>
            <a:noFill/>
            <a:ln w="349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9484" name="Freeform 76"/>
            <p:cNvSpPr>
              <a:spLocks/>
            </p:cNvSpPr>
            <p:nvPr/>
          </p:nvSpPr>
          <p:spPr bwMode="auto">
            <a:xfrm>
              <a:off x="4832" y="3088"/>
              <a:ext cx="32" cy="88"/>
            </a:xfrm>
            <a:custGeom>
              <a:avLst/>
              <a:gdLst>
                <a:gd name="T0" fmla="*/ 32 w 32"/>
                <a:gd name="T1" fmla="*/ 88 h 88"/>
                <a:gd name="T2" fmla="*/ 0 w 32"/>
                <a:gd name="T3" fmla="*/ 40 h 88"/>
                <a:gd name="T4" fmla="*/ 32 w 32"/>
                <a:gd name="T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88">
                  <a:moveTo>
                    <a:pt x="32" y="88"/>
                  </a:moveTo>
                  <a:cubicBezTo>
                    <a:pt x="16" y="71"/>
                    <a:pt x="0" y="55"/>
                    <a:pt x="0" y="40"/>
                  </a:cubicBezTo>
                  <a:cubicBezTo>
                    <a:pt x="0" y="25"/>
                    <a:pt x="31" y="11"/>
                    <a:pt x="32" y="0"/>
                  </a:cubicBezTo>
                </a:path>
              </a:pathLst>
            </a:custGeom>
            <a:noFill/>
            <a:ln w="349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29486" name="Text Box 78"/>
          <p:cNvSpPr txBox="1">
            <a:spLocks noChangeArrowheads="1"/>
          </p:cNvSpPr>
          <p:nvPr/>
        </p:nvSpPr>
        <p:spPr bwMode="auto">
          <a:xfrm>
            <a:off x="288925" y="5241925"/>
            <a:ext cx="3205163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30000"/>
              </a:spcAft>
            </a:pPr>
            <a:r>
              <a:rPr lang="en-US" sz="1400" u="sng">
                <a:latin typeface="Arial" pitchFamily="34" charset="0"/>
              </a:rPr>
              <a:t>CORPHAD data:</a:t>
            </a:r>
          </a:p>
          <a:p>
            <a:pPr>
              <a:spcAft>
                <a:spcPct val="30000"/>
              </a:spcAft>
            </a:pPr>
            <a:r>
              <a:rPr lang="en-US" sz="1400">
                <a:latin typeface="Arial" pitchFamily="34" charset="0"/>
              </a:rPr>
              <a:t>- Teut=1339</a:t>
            </a:r>
            <a:r>
              <a:rPr lang="en-US" sz="1400" baseline="30000">
                <a:latin typeface="Arial" pitchFamily="34" charset="0"/>
                <a:cs typeface="Arial" pitchFamily="34" charset="0"/>
              </a:rPr>
              <a:t>o</a:t>
            </a:r>
            <a:r>
              <a:rPr lang="en-US" sz="1400">
                <a:latin typeface="Arial" pitchFamily="34" charset="0"/>
                <a:cs typeface="Arial" pitchFamily="34" charset="0"/>
              </a:rPr>
              <a:t>C in </a:t>
            </a:r>
            <a:r>
              <a:rPr lang="ru-RU" sz="1400">
                <a:latin typeface="Arial" pitchFamily="34" charset="0"/>
                <a:cs typeface="Arial" pitchFamily="34" charset="0"/>
              </a:rPr>
              <a:t>UO</a:t>
            </a:r>
            <a:r>
              <a:rPr lang="ru-RU" sz="1400" baseline="-25000">
                <a:latin typeface="Arial" pitchFamily="34" charset="0"/>
                <a:cs typeface="Arial" pitchFamily="34" charset="0"/>
              </a:rPr>
              <a:t>2+x</a:t>
            </a:r>
            <a:r>
              <a:rPr lang="ru-RU" sz="1400">
                <a:latin typeface="Arial" pitchFamily="34" charset="0"/>
                <a:cs typeface="Arial" pitchFamily="34" charset="0"/>
              </a:rPr>
              <a:t>-FeO</a:t>
            </a:r>
            <a:r>
              <a:rPr lang="ru-RU" sz="1400" baseline="-25000">
                <a:latin typeface="Arial" pitchFamily="34" charset="0"/>
                <a:cs typeface="Arial" pitchFamily="34" charset="0"/>
              </a:rPr>
              <a:t>y</a:t>
            </a:r>
            <a:r>
              <a:rPr lang="ru-RU" sz="1400">
                <a:latin typeface="Arial" pitchFamily="34" charset="0"/>
                <a:cs typeface="Arial" pitchFamily="34" charset="0"/>
              </a:rPr>
              <a:t>-ZrO</a:t>
            </a:r>
            <a:r>
              <a:rPr lang="ru-RU" sz="1400" baseline="-25000">
                <a:latin typeface="Arial" pitchFamily="34" charset="0"/>
                <a:cs typeface="Arial" pitchFamily="34" charset="0"/>
              </a:rPr>
              <a:t>2</a:t>
            </a:r>
            <a:r>
              <a:rPr lang="en-US" sz="1400" baseline="-25000">
                <a:latin typeface="Arial" pitchFamily="34" charset="0"/>
                <a:cs typeface="Arial" pitchFamily="34" charset="0"/>
              </a:rPr>
              <a:t/>
            </a:r>
            <a:br>
              <a:rPr lang="en-US" sz="1400" baseline="-25000">
                <a:latin typeface="Arial" pitchFamily="34" charset="0"/>
                <a:cs typeface="Arial" pitchFamily="34" charset="0"/>
              </a:rPr>
            </a:br>
            <a:r>
              <a:rPr lang="en-US" sz="1400" baseline="-25000">
                <a:latin typeface="Arial" pitchFamily="34" charset="0"/>
                <a:cs typeface="Arial" pitchFamily="34" charset="0"/>
              </a:rPr>
              <a:t>	</a:t>
            </a:r>
            <a:r>
              <a:rPr lang="en-US" sz="1400">
                <a:latin typeface="Arial" pitchFamily="34" charset="0"/>
                <a:cs typeface="Arial" pitchFamily="34" charset="0"/>
              </a:rPr>
              <a:t>system in air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39F"/>
            </a:gs>
            <a:gs pos="35001">
              <a:srgbClr val="F0EBD5"/>
            </a:gs>
            <a:gs pos="100000">
              <a:srgbClr val="FFEF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C4B3B-A4D6-41AB-998C-E0710C508440}" type="slidenum">
              <a:rPr lang="en-GB"/>
              <a:pPr/>
              <a:t>2</a:t>
            </a:fld>
            <a:endParaRPr lang="en-GB"/>
          </a:p>
        </p:txBody>
      </p:sp>
      <p:sp>
        <p:nvSpPr>
          <p:cNvPr id="1689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4838" y="261938"/>
            <a:ext cx="7772400" cy="717550"/>
          </a:xfrm>
        </p:spPr>
        <p:txBody>
          <a:bodyPr/>
          <a:lstStyle/>
          <a:p>
            <a:r>
              <a:rPr lang="en-US" b="0">
                <a:solidFill>
                  <a:srgbClr val="990033"/>
                </a:solidFill>
                <a:cs typeface="Times New Roman" pitchFamily="18" charset="0"/>
              </a:rPr>
              <a:t>  </a:t>
            </a:r>
            <a:r>
              <a:rPr lang="en-GB" b="0">
                <a:solidFill>
                  <a:srgbClr val="990033"/>
                </a:solidFill>
                <a:cs typeface="Times New Roman" pitchFamily="18" charset="0"/>
              </a:rPr>
              <a:t>Contents</a:t>
            </a:r>
            <a:r>
              <a:rPr lang="en-GB" b="0">
                <a:solidFill>
                  <a:srgbClr val="990033"/>
                </a:solidFill>
              </a:rPr>
              <a:t> </a:t>
            </a:r>
          </a:p>
        </p:txBody>
      </p:sp>
      <p:sp>
        <p:nvSpPr>
          <p:cNvPr id="169068" name="Rectangle 1132"/>
          <p:cNvSpPr>
            <a:spLocks noChangeArrowheads="1"/>
          </p:cNvSpPr>
          <p:nvPr/>
        </p:nvSpPr>
        <p:spPr bwMode="auto">
          <a:xfrm>
            <a:off x="1049338" y="885825"/>
            <a:ext cx="733425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457200" indent="-457200" defTabSz="762000">
              <a:spcBef>
                <a:spcPct val="50000"/>
              </a:spcBef>
            </a:pPr>
            <a:endParaRPr lang="en-US" sz="1800">
              <a:solidFill>
                <a:srgbClr val="000066"/>
              </a:solidFill>
            </a:endParaRPr>
          </a:p>
          <a:p>
            <a:pPr marL="457200" indent="-457200" defTabSz="762000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n-US" sz="1800">
                <a:solidFill>
                  <a:srgbClr val="000066"/>
                </a:solidFill>
              </a:rPr>
              <a:t>METCOR project general information</a:t>
            </a:r>
          </a:p>
          <a:p>
            <a:pPr marL="457200" indent="-457200" defTabSz="762000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n-US" sz="1800">
                <a:solidFill>
                  <a:srgbClr val="000066"/>
                </a:solidFill>
              </a:rPr>
              <a:t>Experimental matrix </a:t>
            </a:r>
          </a:p>
          <a:p>
            <a:pPr marL="457200" indent="-457200" defTabSz="762000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n-US" sz="1800">
                <a:solidFill>
                  <a:srgbClr val="000066"/>
                </a:solidFill>
              </a:rPr>
              <a:t>Tests with suboxidized corium</a:t>
            </a:r>
          </a:p>
          <a:p>
            <a:pPr marL="457200" indent="-457200" defTabSz="762000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n-US" sz="1800">
                <a:solidFill>
                  <a:srgbClr val="000066"/>
                </a:solidFill>
              </a:rPr>
              <a:t>Conclusions on tests with suboxidized corium</a:t>
            </a:r>
          </a:p>
          <a:p>
            <a:pPr marL="457200" indent="-457200" defTabSz="762000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n-US" sz="1800">
                <a:solidFill>
                  <a:srgbClr val="000066"/>
                </a:solidFill>
              </a:rPr>
              <a:t>Tests with oxidized corium in air and steam</a:t>
            </a:r>
          </a:p>
          <a:p>
            <a:pPr marL="457200" indent="-457200" defTabSz="762000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n-US" sz="1800">
                <a:solidFill>
                  <a:srgbClr val="000066"/>
                </a:solidFill>
              </a:rPr>
              <a:t>Conclusions on tests with oxidized corium</a:t>
            </a:r>
          </a:p>
          <a:p>
            <a:pPr marL="457200" indent="-457200" defTabSz="762000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n-US" sz="1800">
                <a:solidFill>
                  <a:srgbClr val="000066"/>
                </a:solidFill>
              </a:rPr>
              <a:t>Reporting</a:t>
            </a:r>
          </a:p>
          <a:p>
            <a:pPr marL="457200" indent="-457200" defTabSz="762000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n-US" sz="1800">
                <a:solidFill>
                  <a:srgbClr val="000066"/>
                </a:solidFill>
              </a:rPr>
              <a:t>Publications</a:t>
            </a:r>
          </a:p>
          <a:p>
            <a:pPr marL="457200" indent="-457200" defTabSz="762000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n-GB" sz="1800">
                <a:solidFill>
                  <a:srgbClr val="000066"/>
                </a:solidFill>
              </a:rPr>
              <a:t>Plans for concluding of the project </a:t>
            </a:r>
            <a:endParaRPr lang="en-US" sz="1800">
              <a:solidFill>
                <a:srgbClr val="000066"/>
              </a:solidFill>
            </a:endParaRPr>
          </a:p>
          <a:p>
            <a:pPr marL="457200" indent="-457200" defTabSz="762000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n-US" sz="1800">
                <a:solidFill>
                  <a:srgbClr val="000066"/>
                </a:solidFill>
              </a:rPr>
              <a:t>Proposals for studies continued within a new project</a:t>
            </a:r>
          </a:p>
          <a:p>
            <a:pPr marL="457200" indent="-457200" defTabSz="762000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n-US" sz="1800">
                <a:solidFill>
                  <a:srgbClr val="000066"/>
                </a:solidFill>
              </a:rPr>
              <a:t>Conclusions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264C-8327-460B-A3E0-B623DBEE9775}" type="slidenum">
              <a:rPr lang="en-GB"/>
              <a:pPr/>
              <a:t>20</a:t>
            </a:fld>
            <a:endParaRPr lang="en-GB"/>
          </a:p>
        </p:txBody>
      </p:sp>
      <p:sp>
        <p:nvSpPr>
          <p:cNvPr id="532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effectLst/>
              </a:rPr>
              <a:t>Tests with oxidized corium in air and steam </a:t>
            </a:r>
            <a:r>
              <a:rPr lang="en-GB">
                <a:solidFill>
                  <a:schemeClr val="accent2"/>
                </a:solidFill>
                <a:effectLst/>
              </a:rPr>
              <a:t>(continued)</a:t>
            </a:r>
            <a:endParaRPr lang="en-US">
              <a:solidFill>
                <a:schemeClr val="accent2"/>
              </a:solidFill>
              <a:effectLst/>
            </a:endParaRPr>
          </a:p>
        </p:txBody>
      </p:sp>
      <p:sp>
        <p:nvSpPr>
          <p:cNvPr id="532483" name="Rectangle 3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532485" name="Rectangle 5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32486" name="Rectangle 6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32487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32488" name="Object 8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56" name="Формула" r:id="rId4" imgW="101520" imgH="177480" progId="Equation.3">
                  <p:embed/>
                </p:oleObj>
              </mc:Choice>
              <mc:Fallback>
                <p:oleObj name="Формула" r:id="rId4" imgW="101520" imgH="177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40100"/>
                        <a:ext cx="1016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32491" name="Rectangle 11"/>
          <p:cNvSpPr>
            <a:spLocks noChangeArrowheads="1"/>
          </p:cNvSpPr>
          <p:nvPr/>
        </p:nvSpPr>
        <p:spPr bwMode="auto">
          <a:xfrm>
            <a:off x="860425" y="1336675"/>
            <a:ext cx="72898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88900" algn="ctr" eaLnBrk="1" hangingPunct="1">
              <a:spcBef>
                <a:spcPct val="20000"/>
              </a:spcBef>
              <a:buSzPct val="85000"/>
              <a:buFont typeface="Wingdings" pitchFamily="2" charset="2"/>
              <a:buNone/>
              <a:tabLst>
                <a:tab pos="4305300" algn="l"/>
              </a:tabLst>
            </a:pPr>
            <a:r>
              <a:rPr lang="en-US" sz="1600"/>
              <a:t>Arrhenius plot for corrosion rate</a:t>
            </a:r>
            <a:endParaRPr lang="en-GB" sz="1600"/>
          </a:p>
        </p:txBody>
      </p:sp>
      <p:sp>
        <p:nvSpPr>
          <p:cNvPr id="532508" name="Rectangle 28"/>
          <p:cNvSpPr>
            <a:spLocks noChangeArrowheads="1"/>
          </p:cNvSpPr>
          <p:nvPr/>
        </p:nvSpPr>
        <p:spPr bwMode="auto">
          <a:xfrm>
            <a:off x="708025" y="5159375"/>
            <a:ext cx="8137525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buFont typeface="Wingdings" pitchFamily="2" charset="2"/>
              <a:buChar char="ü"/>
              <a:tabLst>
                <a:tab pos="539750" algn="l"/>
                <a:tab pos="1670050" algn="l"/>
              </a:tabLst>
            </a:pPr>
            <a:r>
              <a:rPr lang="en-GB" sz="1200"/>
              <a:t>  </a:t>
            </a:r>
            <a:r>
              <a:rPr lang="en-US"/>
              <a:t>Segments of straight lines having a large angle of slope are shown conditionally in order </a:t>
            </a:r>
            <a:br>
              <a:rPr lang="en-US"/>
            </a:br>
            <a:r>
              <a:rPr lang="en-US"/>
              <a:t>    to determine the temperature, at which the corrosion regime is changed</a:t>
            </a:r>
          </a:p>
          <a:p>
            <a:pPr defTabSz="762000">
              <a:buFont typeface="Wingdings" pitchFamily="2" charset="2"/>
              <a:buChar char="ü"/>
              <a:tabLst>
                <a:tab pos="539750" algn="l"/>
                <a:tab pos="1670050" algn="l"/>
              </a:tabLst>
            </a:pPr>
            <a:r>
              <a:rPr lang="en-US"/>
              <a:t> The activation energy for the 1</a:t>
            </a:r>
            <a:r>
              <a:rPr lang="en-US" baseline="30000"/>
              <a:t>st</a:t>
            </a:r>
            <a:r>
              <a:rPr lang="en-US"/>
              <a:t> corrosion regime is approx. 70 kJ/mol, and it is the same</a:t>
            </a:r>
            <a:br>
              <a:rPr lang="en-US"/>
            </a:br>
            <a:r>
              <a:rPr lang="en-US"/>
              <a:t>    for air or steam atmosphere.  The corrosion rate for corium C-100 is approx. two times</a:t>
            </a:r>
            <a:br>
              <a:rPr lang="en-US"/>
            </a:br>
            <a:r>
              <a:rPr lang="en-US"/>
              <a:t>    higher than for UO</a:t>
            </a:r>
            <a:r>
              <a:rPr lang="en-US" baseline="-25000"/>
              <a:t>2+x</a:t>
            </a:r>
            <a:r>
              <a:rPr lang="en-US"/>
              <a:t>- ZrO</a:t>
            </a:r>
            <a:r>
              <a:rPr lang="en-US" baseline="-25000"/>
              <a:t>2</a:t>
            </a:r>
            <a:r>
              <a:rPr lang="en-US"/>
              <a:t>- FeO</a:t>
            </a:r>
            <a:r>
              <a:rPr lang="en-US" baseline="-25000"/>
              <a:t>y</a:t>
            </a:r>
            <a:r>
              <a:rPr lang="en-GB"/>
              <a:t> </a:t>
            </a:r>
          </a:p>
        </p:txBody>
      </p:sp>
      <p:sp>
        <p:nvSpPr>
          <p:cNvPr id="532510" name="Rectangle 30"/>
          <p:cNvSpPr>
            <a:spLocks noChangeArrowheads="1"/>
          </p:cNvSpPr>
          <p:nvPr/>
        </p:nvSpPr>
        <p:spPr bwMode="auto">
          <a:xfrm>
            <a:off x="349250" y="1851025"/>
            <a:ext cx="1587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/>
              <a:t>W/q,</a:t>
            </a:r>
          </a:p>
          <a:p>
            <a:r>
              <a:rPr lang="en-GB" b="0"/>
              <a:t>(mm/h)/(MW/m</a:t>
            </a:r>
            <a:r>
              <a:rPr lang="en-GB" b="0" baseline="30000"/>
              <a:t>2</a:t>
            </a:r>
            <a:r>
              <a:rPr lang="en-GB" b="0"/>
              <a:t>)</a:t>
            </a:r>
          </a:p>
        </p:txBody>
      </p:sp>
      <p:sp>
        <p:nvSpPr>
          <p:cNvPr id="532511" name="Rectangle 31"/>
          <p:cNvSpPr>
            <a:spLocks noChangeArrowheads="1"/>
          </p:cNvSpPr>
          <p:nvPr/>
        </p:nvSpPr>
        <p:spPr bwMode="auto">
          <a:xfrm>
            <a:off x="7610475" y="4394200"/>
            <a:ext cx="1325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1000/T</a:t>
            </a:r>
            <a:r>
              <a:rPr lang="en-GB" baseline="-25000"/>
              <a:t>surf</a:t>
            </a:r>
            <a:r>
              <a:rPr lang="en-GB"/>
              <a:t>, 1/K</a:t>
            </a:r>
          </a:p>
        </p:txBody>
      </p:sp>
      <p:pic>
        <p:nvPicPr>
          <p:cNvPr id="532517" name="Picture 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1543050"/>
            <a:ext cx="689927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8" name="Rectangle 38"/>
          <p:cNvSpPr>
            <a:spLocks noChangeArrowheads="1"/>
          </p:cNvSpPr>
          <p:nvPr/>
        </p:nvSpPr>
        <p:spPr bwMode="auto">
          <a:xfrm>
            <a:off x="895350" y="674688"/>
            <a:ext cx="72898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GB" sz="2000">
                <a:solidFill>
                  <a:srgbClr val="990033"/>
                </a:solidFill>
              </a:rPr>
              <a:t>Corrosion kinetics for case 1</a:t>
            </a:r>
          </a:p>
        </p:txBody>
      </p:sp>
      <p:graphicFrame>
        <p:nvGraphicFramePr>
          <p:cNvPr id="532519" name="Object 39"/>
          <p:cNvGraphicFramePr>
            <a:graphicFrameLocks noChangeAspect="1"/>
          </p:cNvGraphicFramePr>
          <p:nvPr/>
        </p:nvGraphicFramePr>
        <p:xfrm>
          <a:off x="5275263" y="436563"/>
          <a:ext cx="2852737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57" name="Формула" r:id="rId7" imgW="1511300" imgH="508000" progId="Equation.3">
                  <p:embed/>
                </p:oleObj>
              </mc:Choice>
              <mc:Fallback>
                <p:oleObj name="Формула" r:id="rId7" imgW="1511300" imgH="5080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5263" y="436563"/>
                        <a:ext cx="2852737" cy="950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676D4-E8E2-4A34-883B-D0CEB25F3BB9}" type="slidenum">
              <a:rPr lang="en-GB"/>
              <a:pPr/>
              <a:t>21</a:t>
            </a:fld>
            <a:endParaRPr lang="en-GB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effectLst/>
              </a:rPr>
              <a:t>T</a:t>
            </a:r>
            <a:r>
              <a:rPr lang="ru-RU">
                <a:solidFill>
                  <a:schemeClr val="accent2"/>
                </a:solidFill>
                <a:effectLst/>
              </a:rPr>
              <a:t>ests with oxidized corium</a:t>
            </a:r>
            <a:r>
              <a:rPr lang="en-US">
                <a:solidFill>
                  <a:schemeClr val="accent2"/>
                </a:solidFill>
                <a:effectLst/>
              </a:rPr>
              <a:t> in air and steam </a:t>
            </a:r>
            <a:r>
              <a:rPr lang="en-GB">
                <a:solidFill>
                  <a:schemeClr val="accent2"/>
                </a:solidFill>
                <a:effectLst/>
              </a:rPr>
              <a:t>(continued)</a:t>
            </a:r>
            <a:endParaRPr lang="en-US">
              <a:solidFill>
                <a:schemeClr val="accent2"/>
              </a:solidFill>
              <a:effectLst/>
            </a:endParaRPr>
          </a:p>
        </p:txBody>
      </p:sp>
      <p:sp>
        <p:nvSpPr>
          <p:cNvPr id="534531" name="Rectangle 3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534532" name="Rectangle 4"/>
          <p:cNvSpPr>
            <a:spLocks noChangeArrowheads="1"/>
          </p:cNvSpPr>
          <p:nvPr/>
        </p:nvSpPr>
        <p:spPr bwMode="auto">
          <a:xfrm>
            <a:off x="-219075" y="803275"/>
            <a:ext cx="76708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algn="ctr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 sz="1600"/>
              <a:t>Corrosion rate vs. inverse corrosion layer thickness</a:t>
            </a:r>
            <a:endParaRPr lang="en-GB" sz="1600"/>
          </a:p>
        </p:txBody>
      </p:sp>
      <p:sp>
        <p:nvSpPr>
          <p:cNvPr id="534533" name="Rectangle 5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34534" name="Rectangle 6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34535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3453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34566" name="Rectangle 38"/>
          <p:cNvSpPr>
            <a:spLocks noChangeArrowheads="1"/>
          </p:cNvSpPr>
          <p:nvPr/>
        </p:nvSpPr>
        <p:spPr bwMode="auto">
          <a:xfrm>
            <a:off x="1160463" y="5519738"/>
            <a:ext cx="72898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/>
              <a:t> Corrosion rate practically does not depend on changes in the diffusion coefficient   in the corrosion layer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/>
              <a:t> Corrosion rate for corium C-100 is lower than for</a:t>
            </a:r>
            <a:r>
              <a:rPr lang="en-GB"/>
              <a:t> </a:t>
            </a:r>
            <a:r>
              <a:rPr lang="en-US"/>
              <a:t>UO</a:t>
            </a:r>
            <a:r>
              <a:rPr lang="en-GB" sz="1600" baseline="-25000"/>
              <a:t>2+</a:t>
            </a:r>
            <a:r>
              <a:rPr lang="en-US" sz="1600" baseline="-25000"/>
              <a:t>x</a:t>
            </a:r>
            <a:r>
              <a:rPr lang="en-GB"/>
              <a:t>-</a:t>
            </a:r>
            <a:r>
              <a:rPr lang="en-US"/>
              <a:t>ZrO</a:t>
            </a:r>
            <a:r>
              <a:rPr lang="en-GB" sz="1600" baseline="-25000"/>
              <a:t>2</a:t>
            </a:r>
            <a:r>
              <a:rPr lang="en-GB"/>
              <a:t>-</a:t>
            </a:r>
            <a:r>
              <a:rPr lang="en-US"/>
              <a:t>FeO</a:t>
            </a:r>
            <a:r>
              <a:rPr lang="en-US" baseline="-25000"/>
              <a:t>y</a:t>
            </a:r>
            <a:endParaRPr lang="en-GB" baseline="-25000"/>
          </a:p>
        </p:txBody>
      </p:sp>
      <p:graphicFrame>
        <p:nvGraphicFramePr>
          <p:cNvPr id="534568" name="Object 40"/>
          <p:cNvGraphicFramePr>
            <a:graphicFrameLocks noChangeAspect="1"/>
          </p:cNvGraphicFramePr>
          <p:nvPr/>
        </p:nvGraphicFramePr>
        <p:xfrm>
          <a:off x="808038" y="1198563"/>
          <a:ext cx="5578475" cy="417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76" name="Диаграмма" r:id="rId4" imgW="3705149" imgH="2771851" progId="Excel.Chart.8">
                  <p:embed/>
                </p:oleObj>
              </mc:Choice>
              <mc:Fallback>
                <p:oleObj name="Диаграмма" r:id="rId4" imgW="3705149" imgH="2771851" progId="Excel.Chart.8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8" y="1198563"/>
                        <a:ext cx="5578475" cy="4171950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rgbClr val="8000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4570" name="Rectangle 4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34572" name="Rectangle 4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34571" name="Object 43"/>
          <p:cNvGraphicFramePr>
            <a:graphicFrameLocks noChangeAspect="1"/>
          </p:cNvGraphicFramePr>
          <p:nvPr/>
        </p:nvGraphicFramePr>
        <p:xfrm>
          <a:off x="4565650" y="4662488"/>
          <a:ext cx="170656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77" name="Формула" r:id="rId6" imgW="1168200" imgH="444240" progId="Equation.3">
                  <p:embed/>
                </p:oleObj>
              </mc:Choice>
              <mc:Fallback>
                <p:oleObj name="Формула" r:id="rId6" imgW="1168200" imgH="44424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50" y="4662488"/>
                        <a:ext cx="1706563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4573" name="Rectangle 45"/>
          <p:cNvSpPr>
            <a:spLocks noChangeArrowheads="1"/>
          </p:cNvSpPr>
          <p:nvPr/>
        </p:nvSpPr>
        <p:spPr bwMode="auto">
          <a:xfrm>
            <a:off x="819150" y="471488"/>
            <a:ext cx="72898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GB" sz="2000">
                <a:solidFill>
                  <a:srgbClr val="990033"/>
                </a:solidFill>
              </a:rPr>
              <a:t>Corrosion kinetics for case 2</a:t>
            </a:r>
          </a:p>
        </p:txBody>
      </p:sp>
      <p:graphicFrame>
        <p:nvGraphicFramePr>
          <p:cNvPr id="534574" name="Object 46"/>
          <p:cNvGraphicFramePr>
            <a:graphicFrameLocks noChangeAspect="1"/>
          </p:cNvGraphicFramePr>
          <p:nvPr/>
        </p:nvGraphicFramePr>
        <p:xfrm>
          <a:off x="6597650" y="1274763"/>
          <a:ext cx="226695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78" name="Формула" r:id="rId8" imgW="1129810" imgH="444307" progId="Equation.3">
                  <p:embed/>
                </p:oleObj>
              </mc:Choice>
              <mc:Fallback>
                <p:oleObj name="Формула" r:id="rId8" imgW="1129810" imgH="444307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7650" y="1274763"/>
                        <a:ext cx="2266950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4575" name="Rectangle 47"/>
          <p:cNvSpPr>
            <a:spLocks noChangeArrowheads="1"/>
          </p:cNvSpPr>
          <p:nvPr/>
        </p:nvSpPr>
        <p:spPr bwMode="auto">
          <a:xfrm>
            <a:off x="6554788" y="2301875"/>
            <a:ext cx="2460625" cy="23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0" i="1">
                <a:sym typeface="Symbol" pitchFamily="18" charset="2"/>
              </a:rPr>
              <a:t>Where: </a:t>
            </a:r>
            <a:br>
              <a:rPr lang="en-US" b="0" i="1">
                <a:sym typeface="Symbol" pitchFamily="18" charset="2"/>
              </a:rPr>
            </a:br>
            <a:r>
              <a:rPr lang="en-US" b="0" i="1">
                <a:sym typeface="Symbol" pitchFamily="18" charset="2"/>
              </a:rPr>
              <a:t>T</a:t>
            </a:r>
            <a:r>
              <a:rPr lang="en-US" b="0" i="1" baseline="-25000">
                <a:sym typeface="Symbol" pitchFamily="18" charset="2"/>
              </a:rPr>
              <a:t>surf</a:t>
            </a:r>
            <a:r>
              <a:rPr lang="en-US" b="0" i="1">
                <a:sym typeface="Symbol" pitchFamily="18" charset="2"/>
              </a:rPr>
              <a:t> – temperature on the steel surface;</a:t>
            </a:r>
            <a:br>
              <a:rPr lang="en-US" b="0" i="1">
                <a:sym typeface="Symbol" pitchFamily="18" charset="2"/>
              </a:rPr>
            </a:br>
            <a:r>
              <a:rPr lang="en-US" b="0" i="1">
                <a:sym typeface="Symbol" pitchFamily="18" charset="2"/>
              </a:rPr>
              <a:t> T</a:t>
            </a:r>
            <a:r>
              <a:rPr lang="en-US" b="0" i="1" baseline="-25000">
                <a:sym typeface="Symbol" pitchFamily="18" charset="2"/>
              </a:rPr>
              <a:t>eut</a:t>
            </a:r>
            <a:r>
              <a:rPr lang="en-US" b="0" i="1">
                <a:sym typeface="Symbol" pitchFamily="18" charset="2"/>
              </a:rPr>
              <a:t> – eutectic temperature in the UO</a:t>
            </a:r>
            <a:r>
              <a:rPr lang="en-US" b="0" i="1" baseline="-25000">
                <a:sym typeface="Symbol" pitchFamily="18" charset="2"/>
              </a:rPr>
              <a:t>2</a:t>
            </a:r>
            <a:r>
              <a:rPr lang="en-US" b="0" i="1">
                <a:sym typeface="Symbol" pitchFamily="18" charset="2"/>
              </a:rPr>
              <a:t>+x-ZrO</a:t>
            </a:r>
            <a:r>
              <a:rPr lang="en-US" b="0" i="1" baseline="-25000">
                <a:sym typeface="Symbol" pitchFamily="18" charset="2"/>
              </a:rPr>
              <a:t>2</a:t>
            </a:r>
            <a:r>
              <a:rPr lang="en-US" b="0" i="1">
                <a:sym typeface="Symbol" pitchFamily="18" charset="2"/>
              </a:rPr>
              <a:t>-FeO</a:t>
            </a:r>
            <a:r>
              <a:rPr lang="en-US" b="0" i="1" baseline="-25000">
                <a:sym typeface="Symbol" pitchFamily="18" charset="2"/>
              </a:rPr>
              <a:t>y</a:t>
            </a:r>
            <a:r>
              <a:rPr lang="en-US" b="0" i="1">
                <a:sym typeface="Symbol" pitchFamily="18" charset="2"/>
              </a:rPr>
              <a:t> system; </a:t>
            </a:r>
          </a:p>
          <a:p>
            <a:pPr>
              <a:lnSpc>
                <a:spcPct val="150000"/>
              </a:lnSpc>
            </a:pPr>
            <a:r>
              <a:rPr lang="en-US" b="0" i="1">
                <a:sym typeface="Symbol" pitchFamily="18" charset="2"/>
              </a:rPr>
              <a:t>C – coefficient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73771-722E-4CEC-8E22-AAD1EDAE186C}" type="slidenum">
              <a:rPr lang="en-GB"/>
              <a:pPr/>
              <a:t>22</a:t>
            </a:fld>
            <a:endParaRPr lang="en-GB"/>
          </a:p>
        </p:txBody>
      </p:sp>
      <p:sp>
        <p:nvSpPr>
          <p:cNvPr id="535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Conclusions on tests with oxidized corium</a:t>
            </a:r>
          </a:p>
        </p:txBody>
      </p:sp>
      <p:sp>
        <p:nvSpPr>
          <p:cNvPr id="535555" name="Rectangle 3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535557" name="Rectangle 5"/>
          <p:cNvSpPr>
            <a:spLocks noChangeArrowheads="1"/>
          </p:cNvSpPr>
          <p:nvPr/>
        </p:nvSpPr>
        <p:spPr bwMode="auto">
          <a:xfrm>
            <a:off x="803275" y="928688"/>
            <a:ext cx="753745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Ø"/>
              <a:tabLst>
                <a:tab pos="457200" algn="l"/>
              </a:tabLst>
            </a:pPr>
            <a:endParaRPr lang="en-US" sz="1800">
              <a:solidFill>
                <a:srgbClr val="000066"/>
              </a:solidFill>
            </a:endParaRPr>
          </a:p>
          <a:p>
            <a:pPr defTabSz="762000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18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It has been established that corrosion characteristics are very</a:t>
            </a:r>
            <a:br>
              <a:rPr lang="en-US" sz="1800">
                <a:solidFill>
                  <a:srgbClr val="000066"/>
                </a:solidFill>
              </a:rPr>
            </a:br>
            <a:r>
              <a:rPr lang="en-US" sz="1800">
                <a:solidFill>
                  <a:srgbClr val="000066"/>
                </a:solidFill>
              </a:rPr>
              <a:t>    sensitive to corium composition and not so sensitive to the</a:t>
            </a:r>
            <a:br>
              <a:rPr lang="en-US" sz="1800">
                <a:solidFill>
                  <a:srgbClr val="000066"/>
                </a:solidFill>
              </a:rPr>
            </a:br>
            <a:r>
              <a:rPr lang="en-US" sz="1800">
                <a:solidFill>
                  <a:srgbClr val="000066"/>
                </a:solidFill>
              </a:rPr>
              <a:t>    replacement of air by steam above the melt</a:t>
            </a:r>
          </a:p>
          <a:p>
            <a:pPr defTabSz="762000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1800">
                <a:solidFill>
                  <a:srgbClr val="000066"/>
                </a:solidFill>
              </a:rPr>
              <a:t> Two different corrosion regimes are possible depending on</a:t>
            </a:r>
            <a:br>
              <a:rPr lang="en-US" sz="1800">
                <a:solidFill>
                  <a:srgbClr val="000066"/>
                </a:solidFill>
              </a:rPr>
            </a:br>
            <a:r>
              <a:rPr lang="en-US" sz="1800">
                <a:solidFill>
                  <a:srgbClr val="000066"/>
                </a:solidFill>
              </a:rPr>
              <a:t>    the interaction conditions</a:t>
            </a:r>
          </a:p>
          <a:p>
            <a:pPr defTabSz="762000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1800">
                <a:solidFill>
                  <a:srgbClr val="000066"/>
                </a:solidFill>
              </a:rPr>
              <a:t> First of them is described by the Arrhenius equation</a:t>
            </a:r>
          </a:p>
          <a:p>
            <a:pPr defTabSz="762000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1800">
                <a:solidFill>
                  <a:srgbClr val="000066"/>
                </a:solidFill>
              </a:rPr>
              <a:t> Second regime is controlled by the eutectic melting of corrosion</a:t>
            </a:r>
            <a:br>
              <a:rPr lang="en-US" sz="1800">
                <a:solidFill>
                  <a:srgbClr val="000066"/>
                </a:solidFill>
              </a:rPr>
            </a:br>
            <a:r>
              <a:rPr lang="en-US" sz="1800">
                <a:solidFill>
                  <a:srgbClr val="000066"/>
                </a:solidFill>
              </a:rPr>
              <a:t>    layer on its interface with corium. The corrosion rate is linearly</a:t>
            </a:r>
            <a:br>
              <a:rPr lang="en-US" sz="1800">
                <a:solidFill>
                  <a:srgbClr val="000066"/>
                </a:solidFill>
              </a:rPr>
            </a:br>
            <a:r>
              <a:rPr lang="en-US" sz="1800">
                <a:solidFill>
                  <a:srgbClr val="000066"/>
                </a:solidFill>
              </a:rPr>
              <a:t>    dependent on the  inverse corrosion layer thickness </a:t>
            </a:r>
          </a:p>
          <a:p>
            <a:pPr defTabSz="762000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1800">
                <a:solidFill>
                  <a:srgbClr val="000066"/>
                </a:solidFill>
              </a:rPr>
              <a:t> Produced results enable to refine the methodology of vessel</a:t>
            </a:r>
            <a:br>
              <a:rPr lang="en-US" sz="1800">
                <a:solidFill>
                  <a:srgbClr val="000066"/>
                </a:solidFill>
              </a:rPr>
            </a:br>
            <a:r>
              <a:rPr lang="en-US" sz="1800">
                <a:solidFill>
                  <a:srgbClr val="000066"/>
                </a:solidFill>
              </a:rPr>
              <a:t>    steel corrosion calculations for the IVR conditions in the studied</a:t>
            </a:r>
            <a:br>
              <a:rPr lang="en-US" sz="1800">
                <a:solidFill>
                  <a:srgbClr val="000066"/>
                </a:solidFill>
              </a:rPr>
            </a:br>
            <a:r>
              <a:rPr lang="en-US" sz="1800">
                <a:solidFill>
                  <a:srgbClr val="000066"/>
                </a:solidFill>
              </a:rPr>
              <a:t>    range of parameters </a:t>
            </a:r>
            <a:endParaRPr lang="ru-RU" sz="18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A733D-6A8D-454D-92F2-2DBA5EA83737}" type="slidenum">
              <a:rPr lang="en-GB"/>
              <a:pPr/>
              <a:t>23</a:t>
            </a:fld>
            <a:endParaRPr lang="en-GB"/>
          </a:p>
        </p:txBody>
      </p:sp>
      <p:sp>
        <p:nvSpPr>
          <p:cNvPr id="397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57225" y="0"/>
            <a:ext cx="7772400" cy="1143000"/>
          </a:xfrm>
        </p:spPr>
        <p:txBody>
          <a:bodyPr/>
          <a:lstStyle/>
          <a:p>
            <a:pPr defTabSz="835025"/>
            <a:r>
              <a:rPr lang="en-US"/>
              <a:t>Reporting: 2</a:t>
            </a:r>
            <a:r>
              <a:rPr lang="en-US" baseline="30000"/>
              <a:t>nd</a:t>
            </a:r>
            <a:r>
              <a:rPr lang="en-US"/>
              <a:t> phase</a:t>
            </a:r>
          </a:p>
        </p:txBody>
      </p:sp>
      <p:graphicFrame>
        <p:nvGraphicFramePr>
          <p:cNvPr id="397315" name="Object 1027"/>
          <p:cNvGraphicFramePr>
            <a:graphicFrameLocks noChangeAspect="1"/>
          </p:cNvGraphicFramePr>
          <p:nvPr>
            <p:ph sz="half" idx="1"/>
          </p:nvPr>
        </p:nvGraphicFramePr>
        <p:xfrm>
          <a:off x="806450" y="3362325"/>
          <a:ext cx="3816350" cy="198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632" name="Документ" r:id="rId4" imgW="7682802" imgH="4106279" progId="Word.Document.8">
                  <p:embed/>
                </p:oleObj>
              </mc:Choice>
              <mc:Fallback>
                <p:oleObj name="Документ" r:id="rId4" imgW="7682802" imgH="4106279" progId="Word.Document.8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3362325"/>
                        <a:ext cx="3816350" cy="1989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7316" name="Object 1028"/>
          <p:cNvGraphicFramePr>
            <a:graphicFrameLocks noChangeAspect="1"/>
          </p:cNvGraphicFramePr>
          <p:nvPr>
            <p:ph sz="half" idx="2"/>
          </p:nvPr>
        </p:nvGraphicFramePr>
        <p:xfrm>
          <a:off x="368300" y="1185863"/>
          <a:ext cx="8686800" cy="560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633" name="Документ" r:id="rId6" imgW="8926945" imgH="5757784" progId="Word.Document.8">
                  <p:embed/>
                </p:oleObj>
              </mc:Choice>
              <mc:Fallback>
                <p:oleObj name="Документ" r:id="rId6" imgW="8926945" imgH="5757784" progId="Word.Document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1185863"/>
                        <a:ext cx="8686800" cy="560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BCDCA-D5FC-45FA-85AA-4867FB15BABE}" type="slidenum">
              <a:rPr lang="en-GB"/>
              <a:pPr/>
              <a:t>24</a:t>
            </a:fld>
            <a:endParaRPr lang="en-GB"/>
          </a:p>
        </p:txBody>
      </p:sp>
      <p:sp>
        <p:nvSpPr>
          <p:cNvPr id="542722" name="Rectangle 2"/>
          <p:cNvSpPr>
            <a:spLocks noChangeArrowheads="1"/>
          </p:cNvSpPr>
          <p:nvPr/>
        </p:nvSpPr>
        <p:spPr bwMode="auto">
          <a:xfrm>
            <a:off x="6350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/>
            <a:endParaRPr lang="ru-RU" sz="20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title"/>
          </p:nvPr>
        </p:nvSpPr>
        <p:spPr>
          <a:xfrm>
            <a:off x="752475" y="0"/>
            <a:ext cx="7772400" cy="698500"/>
          </a:xfrm>
        </p:spPr>
        <p:txBody>
          <a:bodyPr/>
          <a:lstStyle/>
          <a:p>
            <a:r>
              <a:rPr lang="en-US"/>
              <a:t>Publications</a:t>
            </a:r>
            <a:endParaRPr lang="ru-RU"/>
          </a:p>
        </p:txBody>
      </p:sp>
      <p:sp>
        <p:nvSpPr>
          <p:cNvPr id="542724" name="Rectangle 4"/>
          <p:cNvSpPr>
            <a:spLocks noChangeArrowheads="1"/>
          </p:cNvSpPr>
          <p:nvPr/>
        </p:nvSpPr>
        <p:spPr bwMode="auto">
          <a:xfrm>
            <a:off x="939800" y="676275"/>
            <a:ext cx="7831138" cy="519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12700" indent="-12700" defTabSz="762000"/>
            <a:r>
              <a:rPr lang="en-GB">
                <a:latin typeface="Times New Roman CYR" charset="-52"/>
              </a:rPr>
              <a:t> </a:t>
            </a:r>
            <a:endParaRPr lang="en-GB"/>
          </a:p>
          <a:p>
            <a:pPr marL="12700" indent="-12700" defTabSz="762000"/>
            <a:r>
              <a:rPr lang="en-US"/>
              <a:t>S.V. Bechta, V.B. Khabensky, V.S. Granovsky, E.V. Krushinov, S.A. Vitol,</a:t>
            </a:r>
            <a:endParaRPr lang="ru-RU"/>
          </a:p>
          <a:p>
            <a:pPr marL="12700" indent="-12700" defTabSz="762000"/>
            <a:r>
              <a:rPr lang="en-US"/>
              <a:t>V.V. Gusarov, V.I. Almiashev, D.B. Lopukh, W. Tromm, D. Bottomley, M. Fischer,</a:t>
            </a:r>
            <a:endParaRPr lang="ru-RU"/>
          </a:p>
          <a:p>
            <a:pPr marL="12700" indent="-12700" defTabSz="762000"/>
            <a:r>
              <a:rPr lang="en-US"/>
              <a:t>G. Cognet, O. Kymäläinen.</a:t>
            </a:r>
          </a:p>
          <a:p>
            <a:pPr marL="12700" indent="-12700" defTabSz="762000"/>
            <a:r>
              <a:rPr lang="en-US">
                <a:solidFill>
                  <a:srgbClr val="000066"/>
                </a:solidFill>
              </a:rPr>
              <a:t>New Experimental Results on the Interaction of Molten Corium with Reactor Vessel Steel</a:t>
            </a:r>
            <a:r>
              <a:rPr lang="en-GB"/>
              <a:t> </a:t>
            </a:r>
            <a:r>
              <a:rPr lang="en-US"/>
              <a:t>//</a:t>
            </a:r>
            <a:r>
              <a:rPr lang="en-US" i="1"/>
              <a:t>Proceedings of ICAPP’04, Pittsburgh, PA USA, June 13-17, 2004, Paper 4114</a:t>
            </a:r>
            <a:endParaRPr lang="ru-RU" i="1"/>
          </a:p>
          <a:p>
            <a:pPr marL="12700" indent="-12700" defTabSz="762000"/>
            <a:endParaRPr lang="ru-RU"/>
          </a:p>
          <a:p>
            <a:pPr marL="12700" indent="-12700" defTabSz="762000"/>
            <a:r>
              <a:rPr lang="en-GB"/>
              <a:t>S.V. Bechta, V.B. Khabensky, S.A. Vitol, E.V. Krushinov, V.S. Granovsky,</a:t>
            </a:r>
            <a:endParaRPr lang="ru-RU"/>
          </a:p>
          <a:p>
            <a:pPr marL="12700" indent="-12700" defTabSz="762000"/>
            <a:r>
              <a:rPr lang="en-GB"/>
              <a:t>D.B. Lopukh, V.V. Gusarov, A.P. Martinov, V.V. Martinov, G. Fieg, W. Tromm,</a:t>
            </a:r>
            <a:endParaRPr lang="ru-RU"/>
          </a:p>
          <a:p>
            <a:pPr marL="12700" indent="-12700" defTabSz="762000"/>
            <a:r>
              <a:rPr lang="en-GB"/>
              <a:t>D. Bottomley, H. Tuomisto.</a:t>
            </a:r>
            <a:endParaRPr lang="ru-RU"/>
          </a:p>
          <a:p>
            <a:pPr marL="12700" indent="-12700" defTabSz="762000"/>
            <a:r>
              <a:rPr lang="en-GB">
                <a:solidFill>
                  <a:srgbClr val="000066"/>
                </a:solidFill>
              </a:rPr>
              <a:t>Corrosion of vessel steel during its interaction with molten corium</a:t>
            </a:r>
          </a:p>
          <a:p>
            <a:pPr marL="12700" indent="-12700" defTabSz="762000"/>
            <a:r>
              <a:rPr lang="en-GB" i="1"/>
              <a:t>Part 1: Experimental // to be published  in </a:t>
            </a:r>
            <a:r>
              <a:rPr lang="da-DK" i="1"/>
              <a:t>Nucl. Eng. Des.,</a:t>
            </a:r>
            <a:r>
              <a:rPr lang="en-GB" i="1"/>
              <a:t> reg. LO/NED#679,2005</a:t>
            </a:r>
            <a:endParaRPr lang="ru-RU" i="1"/>
          </a:p>
          <a:p>
            <a:pPr marL="12700" indent="-12700" defTabSz="762000"/>
            <a:endParaRPr lang="ru-RU" i="1"/>
          </a:p>
          <a:p>
            <a:pPr marL="12700" indent="-12700" defTabSz="762000"/>
            <a:r>
              <a:rPr lang="en-GB"/>
              <a:t>S.V. Bechta, V.B. Khabensky, S.A. Vitol, E.V. Krushinov, V.S. Granovsky,D.B. Lopukh, V.V. Gusarov, A.P. Martinov, V.V. Martinov, G. Fieg, W. Tromm, </a:t>
            </a:r>
            <a:br>
              <a:rPr lang="en-GB"/>
            </a:br>
            <a:r>
              <a:rPr lang="en-GB"/>
              <a:t>D. Bottomley, H. Tuomisto. </a:t>
            </a:r>
            <a:br>
              <a:rPr lang="en-GB"/>
            </a:br>
            <a:r>
              <a:rPr lang="en-GB">
                <a:solidFill>
                  <a:srgbClr val="000066"/>
                </a:solidFill>
              </a:rPr>
              <a:t>Corrosion of vessel steel during its interaction with molten corium</a:t>
            </a:r>
          </a:p>
          <a:p>
            <a:pPr marL="12700" indent="-12700" defTabSz="762000"/>
            <a:r>
              <a:rPr lang="en-GB" i="1"/>
              <a:t>Part 2: Model development // to be published  in </a:t>
            </a:r>
            <a:r>
              <a:rPr lang="da-DK" i="1"/>
              <a:t>Nucl. Eng. Des.,</a:t>
            </a:r>
            <a:r>
              <a:rPr lang="en-GB" i="1"/>
              <a:t> reg. LO/NED#680,2005</a:t>
            </a:r>
          </a:p>
          <a:p>
            <a:pPr marL="12700" indent="-12700" defTabSz="762000"/>
            <a:endParaRPr lang="en-US" i="1"/>
          </a:p>
          <a:p>
            <a:pPr marL="12700" indent="-12700" defTabSz="762000"/>
            <a:r>
              <a:rPr lang="en-US"/>
              <a:t>S.V. Bechta, V.B. Khabensky, V.S. Granovsky, E.V. Krushinov, S.A. Vitol,</a:t>
            </a:r>
            <a:endParaRPr lang="ru-RU"/>
          </a:p>
          <a:p>
            <a:pPr marL="12700" indent="-12700" defTabSz="762000"/>
            <a:r>
              <a:rPr lang="en-US"/>
              <a:t>V.V. Gusarov, V.I. Almiashev, D.B. Lopukh, W. Tromm, D. Bottomley, M. Fischer,</a:t>
            </a:r>
            <a:endParaRPr lang="ru-RU"/>
          </a:p>
          <a:p>
            <a:pPr marL="12700" indent="-12700" defTabSz="762000"/>
            <a:r>
              <a:rPr lang="en-US"/>
              <a:t>P. Piluso, A. Miassoedov, E. Altstadt, H.G. Willschütz, F. Fichot.</a:t>
            </a:r>
          </a:p>
          <a:p>
            <a:pPr marL="12700" indent="-12700" defTabSz="762000"/>
            <a:r>
              <a:rPr lang="en-US">
                <a:solidFill>
                  <a:srgbClr val="000066"/>
                </a:solidFill>
              </a:rPr>
              <a:t>Experimental Study of Interactions Between Suboxidized Corium and Reactor Vessel Steel</a:t>
            </a:r>
            <a:r>
              <a:rPr lang="en-US"/>
              <a:t> </a:t>
            </a:r>
            <a:r>
              <a:rPr lang="en-US" i="1"/>
              <a:t>//to be published in Proceedings of ICAPP’06, Reno, NV USA, June 4-8, 2006, Paper 6054</a:t>
            </a:r>
            <a:endParaRPr lang="en-GB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76E1-DCED-4803-9232-FCA9020BAB9B}" type="slidenum">
              <a:rPr lang="en-GB"/>
              <a:pPr/>
              <a:t>25</a:t>
            </a:fld>
            <a:endParaRPr lang="en-GB"/>
          </a:p>
        </p:txBody>
      </p:sp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209550"/>
            <a:ext cx="8391525" cy="698500"/>
          </a:xfrm>
        </p:spPr>
        <p:txBody>
          <a:bodyPr/>
          <a:lstStyle/>
          <a:p>
            <a:pPr defTabSz="835025"/>
            <a:r>
              <a:rPr lang="en-GB"/>
              <a:t/>
            </a:r>
            <a:br>
              <a:rPr lang="en-GB"/>
            </a:br>
            <a:r>
              <a:rPr lang="en-GB"/>
              <a:t>Plans for concluding of the project </a:t>
            </a:r>
            <a:br>
              <a:rPr lang="en-GB"/>
            </a:br>
            <a:endParaRPr lang="en-GB"/>
          </a:p>
        </p:txBody>
      </p:sp>
      <p:sp>
        <p:nvSpPr>
          <p:cNvPr id="539651" name="Rectangle 3"/>
          <p:cNvSpPr>
            <a:spLocks noChangeArrowheads="1"/>
          </p:cNvSpPr>
          <p:nvPr/>
        </p:nvSpPr>
        <p:spPr bwMode="auto">
          <a:xfrm>
            <a:off x="638175" y="1179513"/>
            <a:ext cx="8188325" cy="518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85" tIns="41742" rIns="83485" bIns="41742">
            <a:spAutoFit/>
          </a:bodyPr>
          <a:lstStyle/>
          <a:p>
            <a:pPr defTabSz="835025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1600"/>
              <a:t> Complete MC 11 analyses</a:t>
            </a:r>
            <a:endParaRPr lang="en-GB" sz="1600"/>
          </a:p>
          <a:p>
            <a:pPr defTabSz="835025">
              <a:lnSpc>
                <a:spcPct val="110000"/>
              </a:lnSpc>
              <a:buFont typeface="Wingdings" pitchFamily="2" charset="2"/>
              <a:buNone/>
            </a:pPr>
            <a:r>
              <a:rPr lang="en-US" sz="1600" b="0" i="1"/>
              <a:t>						Deadline: Mart</a:t>
            </a:r>
            <a:r>
              <a:rPr lang="en-US" sz="1600" b="0" i="1">
                <a:sym typeface="Symbol" pitchFamily="18" charset="2"/>
              </a:rPr>
              <a:t> </a:t>
            </a:r>
            <a:r>
              <a:rPr lang="en-US" sz="1600" b="0" i="1"/>
              <a:t>2006</a:t>
            </a:r>
          </a:p>
          <a:p>
            <a:pPr defTabSz="835025">
              <a:lnSpc>
                <a:spcPct val="110000"/>
              </a:lnSpc>
              <a:buFont typeface="Wingdings" pitchFamily="2" charset="2"/>
              <a:buNone/>
            </a:pPr>
            <a:endParaRPr lang="en-GB" sz="1600" b="0" i="1"/>
          </a:p>
          <a:p>
            <a:pPr defTabSz="835025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1600"/>
              <a:t>Release MC10&amp;11 reports</a:t>
            </a:r>
            <a:endParaRPr lang="en-GB" sz="1600">
              <a:sym typeface="Symbol" pitchFamily="18" charset="2"/>
            </a:endParaRPr>
          </a:p>
          <a:p>
            <a:pPr defTabSz="835025">
              <a:lnSpc>
                <a:spcPct val="110000"/>
              </a:lnSpc>
              <a:buFont typeface="Wingdings" pitchFamily="2" charset="2"/>
              <a:buNone/>
            </a:pPr>
            <a:r>
              <a:rPr lang="en-US" sz="1600" b="0" i="1">
                <a:sym typeface="Symbol" pitchFamily="18" charset="2"/>
              </a:rPr>
              <a:t>						</a:t>
            </a:r>
            <a:r>
              <a:rPr lang="en-US" sz="1600" b="0" i="1"/>
              <a:t>Deadline: April 2006</a:t>
            </a:r>
          </a:p>
          <a:p>
            <a:pPr defTabSz="835025">
              <a:lnSpc>
                <a:spcPct val="110000"/>
              </a:lnSpc>
              <a:buFont typeface="Wingdings" pitchFamily="2" charset="2"/>
              <a:buNone/>
            </a:pPr>
            <a:r>
              <a:rPr lang="en-US" sz="1600" b="0" i="1">
                <a:sym typeface="Symbol" pitchFamily="18" charset="2"/>
              </a:rPr>
              <a:t> 	</a:t>
            </a:r>
            <a:endParaRPr lang="en-GB" sz="1600" b="0" i="1">
              <a:sym typeface="Symbol" pitchFamily="18" charset="2"/>
            </a:endParaRPr>
          </a:p>
          <a:p>
            <a:pPr defTabSz="835025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1600">
                <a:sym typeface="Symbol" pitchFamily="18" charset="2"/>
              </a:rPr>
              <a:t> </a:t>
            </a:r>
            <a:r>
              <a:rPr lang="en-US" sz="1600"/>
              <a:t>Release </a:t>
            </a:r>
            <a:r>
              <a:rPr lang="en-US" sz="1600">
                <a:sym typeface="Symbol" pitchFamily="18" charset="2"/>
              </a:rPr>
              <a:t>METCOR.2</a:t>
            </a:r>
            <a:r>
              <a:rPr lang="en-US" sz="1600"/>
              <a:t> annual report </a:t>
            </a:r>
            <a:r>
              <a:rPr lang="en-US" sz="1600">
                <a:sym typeface="Symbol" pitchFamily="18" charset="2"/>
              </a:rPr>
              <a:t>(</a:t>
            </a:r>
            <a:r>
              <a:rPr lang="ru-RU" sz="1600">
                <a:sym typeface="Symbol" pitchFamily="18" charset="2"/>
              </a:rPr>
              <a:t>3</a:t>
            </a:r>
            <a:r>
              <a:rPr lang="en-US" sz="1600" baseline="30000">
                <a:sym typeface="Symbol" pitchFamily="18" charset="2"/>
              </a:rPr>
              <a:t>rd</a:t>
            </a:r>
            <a:r>
              <a:rPr lang="en-US" sz="1600">
                <a:sym typeface="Symbol" pitchFamily="18" charset="2"/>
              </a:rPr>
              <a:t> year</a:t>
            </a:r>
            <a:r>
              <a:rPr lang="ru-RU" sz="1600">
                <a:sym typeface="Symbol" pitchFamily="18" charset="2"/>
              </a:rPr>
              <a:t>)</a:t>
            </a:r>
            <a:endParaRPr lang="en-GB" sz="1600">
              <a:sym typeface="Symbol" pitchFamily="18" charset="2"/>
            </a:endParaRPr>
          </a:p>
          <a:p>
            <a:pPr defTabSz="835025">
              <a:lnSpc>
                <a:spcPct val="110000"/>
              </a:lnSpc>
              <a:buFont typeface="Wingdings" pitchFamily="2" charset="2"/>
              <a:buNone/>
            </a:pPr>
            <a:r>
              <a:rPr lang="en-US" sz="1600" b="0" i="1">
                <a:sym typeface="Symbol" pitchFamily="18" charset="2"/>
              </a:rPr>
              <a:t>						</a:t>
            </a:r>
            <a:r>
              <a:rPr lang="en-US" sz="1600" b="0" i="1"/>
              <a:t>Deadline: May 2006</a:t>
            </a:r>
          </a:p>
          <a:p>
            <a:pPr defTabSz="835025">
              <a:lnSpc>
                <a:spcPct val="110000"/>
              </a:lnSpc>
              <a:buFont typeface="Wingdings" pitchFamily="2" charset="2"/>
              <a:buNone/>
            </a:pPr>
            <a:endParaRPr lang="en-US" sz="1600" b="0" i="1"/>
          </a:p>
          <a:p>
            <a:pPr defTabSz="835025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1600">
                <a:sym typeface="Symbol" pitchFamily="18" charset="2"/>
              </a:rPr>
              <a:t> </a:t>
            </a:r>
            <a:r>
              <a:rPr lang="en-US" sz="1600"/>
              <a:t>Release </a:t>
            </a:r>
            <a:r>
              <a:rPr lang="en-US" sz="1600">
                <a:sym typeface="Symbol" pitchFamily="18" charset="2"/>
              </a:rPr>
              <a:t>METCOR.2</a:t>
            </a:r>
            <a:r>
              <a:rPr lang="en-US" sz="1600"/>
              <a:t> final report</a:t>
            </a:r>
            <a:endParaRPr lang="en-GB" sz="1600">
              <a:sym typeface="Symbol" pitchFamily="18" charset="2"/>
            </a:endParaRPr>
          </a:p>
          <a:p>
            <a:pPr defTabSz="835025">
              <a:lnSpc>
                <a:spcPct val="110000"/>
              </a:lnSpc>
              <a:buFont typeface="Wingdings" pitchFamily="2" charset="2"/>
              <a:buNone/>
            </a:pPr>
            <a:r>
              <a:rPr lang="en-US" sz="1600" b="0" i="1">
                <a:sym typeface="Symbol" pitchFamily="18" charset="2"/>
              </a:rPr>
              <a:t>						</a:t>
            </a:r>
            <a:r>
              <a:rPr lang="en-US" sz="1600" b="0" i="1"/>
              <a:t>Deadline: July 2006</a:t>
            </a:r>
            <a:endParaRPr lang="en-GB" sz="1600" b="0" i="1">
              <a:sym typeface="Symbol" pitchFamily="18" charset="2"/>
            </a:endParaRPr>
          </a:p>
          <a:p>
            <a:pPr defTabSz="835025">
              <a:lnSpc>
                <a:spcPct val="110000"/>
              </a:lnSpc>
              <a:buFont typeface="Wingdings" pitchFamily="2" charset="2"/>
              <a:buNone/>
            </a:pPr>
            <a:endParaRPr lang="en-GB" sz="1600" b="0" i="1">
              <a:sym typeface="Symbol" pitchFamily="18" charset="2"/>
            </a:endParaRPr>
          </a:p>
          <a:p>
            <a:pPr defTabSz="835025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1600">
                <a:sym typeface="Symbol" pitchFamily="18" charset="2"/>
              </a:rPr>
              <a:t> Finish METCOR paper preparation</a:t>
            </a:r>
            <a:endParaRPr lang="en-GB" sz="1600">
              <a:sym typeface="Symbol" pitchFamily="18" charset="2"/>
            </a:endParaRPr>
          </a:p>
          <a:p>
            <a:pPr defTabSz="835025">
              <a:lnSpc>
                <a:spcPct val="110000"/>
              </a:lnSpc>
              <a:buFont typeface="Wingdings" pitchFamily="2" charset="2"/>
              <a:buNone/>
            </a:pPr>
            <a:r>
              <a:rPr lang="en-US" sz="1600" b="0" i="1">
                <a:sym typeface="Symbol" pitchFamily="18" charset="2"/>
              </a:rPr>
              <a:t>						Deadline:  2006</a:t>
            </a:r>
          </a:p>
          <a:p>
            <a:pPr defTabSz="835025">
              <a:lnSpc>
                <a:spcPct val="110000"/>
              </a:lnSpc>
              <a:buFont typeface="Wingdings" pitchFamily="2" charset="2"/>
              <a:buNone/>
            </a:pPr>
            <a:endParaRPr lang="en-US" sz="1600" b="0" i="1">
              <a:sym typeface="Symbol" pitchFamily="18" charset="2"/>
            </a:endParaRPr>
          </a:p>
          <a:p>
            <a:pPr defTabSz="835025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1600">
                <a:sym typeface="Symbol" pitchFamily="18" charset="2"/>
              </a:rPr>
              <a:t> Final project meeting combined with kick-off meeting of the next project</a:t>
            </a:r>
          </a:p>
          <a:p>
            <a:pPr defTabSz="835025">
              <a:lnSpc>
                <a:spcPct val="110000"/>
              </a:lnSpc>
              <a:buFont typeface="Wingdings" pitchFamily="2" charset="2"/>
              <a:buNone/>
            </a:pPr>
            <a:endParaRPr lang="en-US" sz="1600">
              <a:sym typeface="Symbol" pitchFamily="18" charset="2"/>
            </a:endParaRPr>
          </a:p>
          <a:p>
            <a:pPr defTabSz="835025">
              <a:lnSpc>
                <a:spcPct val="110000"/>
              </a:lnSpc>
              <a:buFont typeface="Wingdings" pitchFamily="2" charset="2"/>
              <a:buNone/>
            </a:pPr>
            <a:r>
              <a:rPr lang="en-US" sz="1600" b="0" i="1">
                <a:sym typeface="Symbol" pitchFamily="18" charset="2"/>
              </a:rPr>
              <a:t>						June 2006, St Petersburg</a:t>
            </a:r>
          </a:p>
          <a:p>
            <a:pPr defTabSz="835025">
              <a:lnSpc>
                <a:spcPct val="110000"/>
              </a:lnSpc>
              <a:buFont typeface="Wingdings" pitchFamily="2" charset="2"/>
              <a:buNone/>
            </a:pPr>
            <a:endParaRPr lang="en-US" sz="1600">
              <a:sym typeface="Symbol" pitchFamily="18" charset="2"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D0F33-29A6-44CD-A080-649B5D912168}" type="slidenum">
              <a:rPr lang="en-GB"/>
              <a:pPr/>
              <a:t>26</a:t>
            </a:fld>
            <a:endParaRPr lang="en-GB"/>
          </a:p>
        </p:txBody>
      </p:sp>
      <p:sp>
        <p:nvSpPr>
          <p:cNvPr id="541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4788" y="0"/>
            <a:ext cx="8939212" cy="906463"/>
          </a:xfrm>
        </p:spPr>
        <p:txBody>
          <a:bodyPr/>
          <a:lstStyle/>
          <a:p>
            <a:pPr defTabSz="835025"/>
            <a:r>
              <a:rPr lang="en-US"/>
              <a:t>Experimental matrix* for a new project</a:t>
            </a:r>
            <a:br>
              <a:rPr lang="en-US"/>
            </a:br>
            <a:endParaRPr lang="en-GB" sz="1600">
              <a:effectLst/>
            </a:endParaRPr>
          </a:p>
        </p:txBody>
      </p:sp>
      <p:graphicFrame>
        <p:nvGraphicFramePr>
          <p:cNvPr id="541700" name="Object 4"/>
          <p:cNvGraphicFramePr>
            <a:graphicFrameLocks noChangeAspect="1"/>
          </p:cNvGraphicFramePr>
          <p:nvPr/>
        </p:nvGraphicFramePr>
        <p:xfrm>
          <a:off x="0" y="698500"/>
          <a:ext cx="9283700" cy="509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02" name="Документ" r:id="rId4" imgW="8496059" imgH="4657078" progId="Word.Document.8">
                  <p:embed/>
                </p:oleObj>
              </mc:Choice>
              <mc:Fallback>
                <p:oleObj name="Документ" r:id="rId4" imgW="8496059" imgH="4657078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98500"/>
                        <a:ext cx="9283700" cy="509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1701" name="Rectangle 5"/>
          <p:cNvSpPr>
            <a:spLocks noChangeArrowheads="1"/>
          </p:cNvSpPr>
          <p:nvPr/>
        </p:nvSpPr>
        <p:spPr bwMode="auto">
          <a:xfrm>
            <a:off x="603250" y="5756275"/>
            <a:ext cx="7632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A50021"/>
                </a:solidFill>
              </a:rPr>
              <a:t>*)To be included into Work Plan of a new project for the period of 01.07.2006 - 30.06.2009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68128-1546-4BAC-8663-6A1CBFA38303}" type="slidenum">
              <a:rPr lang="en-GB"/>
              <a:pPr/>
              <a:t>27</a:t>
            </a:fld>
            <a:endParaRPr lang="en-GB"/>
          </a:p>
        </p:txBody>
      </p:sp>
      <p:sp>
        <p:nvSpPr>
          <p:cNvPr id="536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4388" y="180975"/>
            <a:ext cx="7772400" cy="639763"/>
          </a:xfrm>
        </p:spPr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536579" name="Rectangle 3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536581" name="Rectangle 5"/>
          <p:cNvSpPr>
            <a:spLocks noChangeArrowheads="1"/>
          </p:cNvSpPr>
          <p:nvPr/>
        </p:nvSpPr>
        <p:spPr bwMode="auto">
          <a:xfrm>
            <a:off x="709613" y="1379538"/>
            <a:ext cx="8434387" cy="3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spcBef>
                <a:spcPct val="50000"/>
              </a:spcBef>
              <a:buFont typeface="Wingdings" pitchFamily="2" charset="2"/>
              <a:buNone/>
              <a:tabLst>
                <a:tab pos="457200" algn="l"/>
              </a:tabLst>
            </a:pPr>
            <a:endParaRPr lang="en-US" sz="1600">
              <a:solidFill>
                <a:srgbClr val="990033"/>
              </a:solidFill>
            </a:endParaRPr>
          </a:p>
          <a:p>
            <a:pPr defTabSz="762000">
              <a:spcBef>
                <a:spcPct val="50000"/>
              </a:spcBef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1800"/>
              <a:t> </a:t>
            </a:r>
            <a:r>
              <a:rPr lang="en-US" sz="1800"/>
              <a:t>VVER steel corrosion mechanisms have been clarified</a:t>
            </a:r>
          </a:p>
          <a:p>
            <a:pPr defTabSz="762000">
              <a:spcBef>
                <a:spcPct val="50000"/>
              </a:spcBef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1800"/>
              <a:t> The developed correlations can be used in the analyses of  IVR with</a:t>
            </a:r>
            <a:br>
              <a:rPr lang="en-US" sz="1800"/>
            </a:br>
            <a:r>
              <a:rPr lang="en-US" sz="1800"/>
              <a:t>    oxidized and suboxidized coria under different above-melt atmospheres</a:t>
            </a:r>
            <a:r>
              <a:rPr lang="en-GB" sz="1800"/>
              <a:t> </a:t>
            </a:r>
            <a:endParaRPr lang="ru-RU" sz="1800"/>
          </a:p>
          <a:p>
            <a:pPr defTabSz="762000">
              <a:spcBef>
                <a:spcPct val="50000"/>
              </a:spcBef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1800"/>
              <a:t> </a:t>
            </a:r>
            <a:r>
              <a:rPr lang="en-US" sz="1800"/>
              <a:t>Finalization of corrosion studies requires the following experiments</a:t>
            </a:r>
            <a:r>
              <a:rPr lang="en-GB" sz="1800"/>
              <a:t> </a:t>
            </a:r>
            <a:endParaRPr lang="ru-RU" sz="1800"/>
          </a:p>
          <a:p>
            <a:pPr defTabSz="762000">
              <a:spcBef>
                <a:spcPct val="50000"/>
              </a:spcBef>
              <a:buFont typeface="Wingdings" pitchFamily="2" charset="2"/>
              <a:buNone/>
              <a:tabLst>
                <a:tab pos="457200" algn="l"/>
              </a:tabLst>
            </a:pPr>
            <a:r>
              <a:rPr lang="ru-RU" sz="1800">
                <a:solidFill>
                  <a:srgbClr val="990033"/>
                </a:solidFill>
              </a:rPr>
              <a:t>         </a:t>
            </a:r>
            <a:r>
              <a:rPr lang="en-GB" sz="1800">
                <a:solidFill>
                  <a:srgbClr val="990033"/>
                </a:solidFill>
              </a:rPr>
              <a:t>- </a:t>
            </a:r>
            <a:r>
              <a:rPr lang="en-US" sz="1800">
                <a:solidFill>
                  <a:srgbClr val="990033"/>
                </a:solidFill>
              </a:rPr>
              <a:t>for oxidized corium:</a:t>
            </a:r>
            <a:r>
              <a:rPr lang="en-GB" sz="1800"/>
              <a:t> </a:t>
            </a:r>
            <a:r>
              <a:rPr lang="ru-RU" sz="1800">
                <a:solidFill>
                  <a:srgbClr val="990033"/>
                </a:solidFill>
              </a:rPr>
              <a:t/>
            </a:r>
            <a:br>
              <a:rPr lang="ru-RU" sz="1800">
                <a:solidFill>
                  <a:srgbClr val="990033"/>
                </a:solidFill>
              </a:rPr>
            </a:br>
            <a:r>
              <a:rPr lang="ru-RU" sz="1800">
                <a:solidFill>
                  <a:srgbClr val="990033"/>
                </a:solidFill>
              </a:rPr>
              <a:t>          </a:t>
            </a:r>
            <a:r>
              <a:rPr lang="ru-RU" sz="1800"/>
              <a:t> </a:t>
            </a:r>
            <a:r>
              <a:rPr lang="en-US" sz="1800"/>
              <a:t>in the temperature range of the specimen surface exceeding </a:t>
            </a:r>
            <a:br>
              <a:rPr lang="en-US" sz="1800"/>
            </a:br>
            <a:r>
              <a:rPr lang="en-US" sz="1800"/>
              <a:t>           1200 </a:t>
            </a:r>
            <a:r>
              <a:rPr lang="en-US" sz="1800" baseline="30000"/>
              <a:t>o</a:t>
            </a:r>
            <a:r>
              <a:rPr lang="en-US" sz="1800"/>
              <a:t>C, </a:t>
            </a:r>
            <a:endParaRPr lang="en-GB" sz="1800"/>
          </a:p>
          <a:p>
            <a:pPr defTabSz="762000">
              <a:spcBef>
                <a:spcPct val="50000"/>
              </a:spcBef>
              <a:buFont typeface="Wingdings" pitchFamily="2" charset="2"/>
              <a:buNone/>
              <a:tabLst>
                <a:tab pos="457200" algn="l"/>
              </a:tabLst>
            </a:pPr>
            <a:r>
              <a:rPr lang="en-GB" sz="1800"/>
              <a:t>         </a:t>
            </a:r>
            <a:r>
              <a:rPr lang="en-US" sz="1800">
                <a:solidFill>
                  <a:srgbClr val="A50021"/>
                </a:solidFill>
              </a:rPr>
              <a:t>-</a:t>
            </a:r>
            <a:r>
              <a:rPr lang="en-US" sz="1800"/>
              <a:t> </a:t>
            </a:r>
            <a:r>
              <a:rPr lang="en-US" sz="1800">
                <a:solidFill>
                  <a:srgbClr val="990033"/>
                </a:solidFill>
              </a:rPr>
              <a:t>for suboxidized corium: </a:t>
            </a:r>
            <a:br>
              <a:rPr lang="en-US" sz="1800">
                <a:solidFill>
                  <a:srgbClr val="990033"/>
                </a:solidFill>
              </a:rPr>
            </a:br>
            <a:r>
              <a:rPr lang="en-US" sz="1800"/>
              <a:t>            at the vertical orientation of the specimen surface</a:t>
            </a:r>
          </a:p>
          <a:p>
            <a:pPr defTabSz="762000">
              <a:spcBef>
                <a:spcPct val="50000"/>
              </a:spcBef>
              <a:buFont typeface="Wingdings" pitchFamily="2" charset="2"/>
              <a:buNone/>
              <a:tabLst>
                <a:tab pos="457200" algn="l"/>
              </a:tabLst>
            </a:pPr>
            <a:r>
              <a:rPr lang="en-US" sz="1800"/>
              <a:t>	 </a:t>
            </a:r>
            <a:r>
              <a:rPr lang="en-US" sz="1800">
                <a:solidFill>
                  <a:srgbClr val="A50021"/>
                </a:solidFill>
              </a:rPr>
              <a:t>-</a:t>
            </a:r>
            <a:r>
              <a:rPr lang="en-US" sz="1800"/>
              <a:t> </a:t>
            </a:r>
            <a:r>
              <a:rPr lang="en-US" sz="1800">
                <a:solidFill>
                  <a:srgbClr val="990033"/>
                </a:solidFill>
              </a:rPr>
              <a:t>for vessel steel </a:t>
            </a:r>
            <a:r>
              <a:rPr lang="en-US" sz="1800">
                <a:solidFill>
                  <a:srgbClr val="A50021"/>
                </a:solidFill>
              </a:rPr>
              <a:t>used in European reactors</a:t>
            </a:r>
            <a:endParaRPr lang="ru-RU" sz="180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E9B3E-ED5C-40E2-9A5E-923AE2BC9411}" type="slidenum">
              <a:rPr lang="en-GB"/>
              <a:pPr/>
              <a:t>3</a:t>
            </a:fld>
            <a:endParaRPr lang="en-GB"/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44525" y="0"/>
            <a:ext cx="7772400" cy="639763"/>
          </a:xfrm>
        </p:spPr>
        <p:txBody>
          <a:bodyPr/>
          <a:lstStyle/>
          <a:p>
            <a:r>
              <a:rPr lang="en-US">
                <a:solidFill>
                  <a:srgbClr val="990033"/>
                </a:solidFill>
              </a:rPr>
              <a:t>METCOR project general information</a:t>
            </a:r>
          </a:p>
        </p:txBody>
      </p:sp>
      <p:sp>
        <p:nvSpPr>
          <p:cNvPr id="486404" name="Rectangle 4"/>
          <p:cNvSpPr>
            <a:spLocks noChangeArrowheads="1"/>
          </p:cNvSpPr>
          <p:nvPr/>
        </p:nvSpPr>
        <p:spPr bwMode="auto">
          <a:xfrm>
            <a:off x="7691438" y="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99003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762000"/>
            <a:endParaRPr lang="ru-RU" sz="2000">
              <a:solidFill>
                <a:srgbClr val="A50021"/>
              </a:solidFill>
            </a:endParaRPr>
          </a:p>
        </p:txBody>
      </p:sp>
      <p:sp>
        <p:nvSpPr>
          <p:cNvPr id="486406" name="Rectangle 6"/>
          <p:cNvSpPr>
            <a:spLocks noChangeArrowheads="1"/>
          </p:cNvSpPr>
          <p:nvPr/>
        </p:nvSpPr>
        <p:spPr bwMode="auto">
          <a:xfrm>
            <a:off x="684213" y="1900238"/>
            <a:ext cx="7772400" cy="120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defTabSz="762000">
              <a:buFont typeface="Wingdings" pitchFamily="2" charset="2"/>
              <a:buChar char="Ø"/>
            </a:pPr>
            <a:r>
              <a:rPr lang="en-US" sz="2000" b="0">
                <a:solidFill>
                  <a:srgbClr val="000066"/>
                </a:solidFill>
              </a:rPr>
              <a:t> Qualification and quantification of physicochemical phenomena</a:t>
            </a:r>
            <a:br>
              <a:rPr lang="en-US" sz="2000" b="0">
                <a:solidFill>
                  <a:srgbClr val="000066"/>
                </a:solidFill>
              </a:rPr>
            </a:br>
            <a:r>
              <a:rPr lang="en-US" sz="2000" b="0">
                <a:solidFill>
                  <a:srgbClr val="000066"/>
                </a:solidFill>
              </a:rPr>
              <a:t>    of corium melt interactions with reactor vessel steel</a:t>
            </a:r>
            <a:r>
              <a:rPr lang="en-GB" sz="2000" b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000" b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6407" name="Rectangle 7"/>
          <p:cNvSpPr>
            <a:spLocks noChangeArrowheads="1"/>
          </p:cNvSpPr>
          <p:nvPr/>
        </p:nvSpPr>
        <p:spPr bwMode="auto">
          <a:xfrm>
            <a:off x="550863" y="3294063"/>
            <a:ext cx="7772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/>
            <a:r>
              <a:rPr lang="en-US" sz="2400">
                <a:solidFill>
                  <a:srgbClr val="A50021"/>
                </a:solidFill>
              </a:rPr>
              <a:t>Experimental data application:</a:t>
            </a:r>
            <a:r>
              <a:rPr lang="en-GB" sz="24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4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6409" name="Rectangle 9"/>
          <p:cNvSpPr>
            <a:spLocks noChangeArrowheads="1"/>
          </p:cNvSpPr>
          <p:nvPr/>
        </p:nvSpPr>
        <p:spPr bwMode="auto">
          <a:xfrm>
            <a:off x="647700" y="4270375"/>
            <a:ext cx="82565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0">
                <a:solidFill>
                  <a:srgbClr val="000066"/>
                </a:solidFill>
              </a:rPr>
              <a:t> Analysis of in-vessel corium retention (IVR)</a:t>
            </a:r>
          </a:p>
          <a:p>
            <a:pPr>
              <a:buFont typeface="Wingdings" pitchFamily="2" charset="2"/>
              <a:buChar char="Ø"/>
            </a:pPr>
            <a:r>
              <a:rPr lang="en-US" sz="2000" b="0">
                <a:solidFill>
                  <a:srgbClr val="000066"/>
                </a:solidFill>
              </a:rPr>
              <a:t> Analysis of ex-vessel retention (EVR) in the core catcher of a cold</a:t>
            </a:r>
            <a:br>
              <a:rPr lang="en-US" sz="2000" b="0">
                <a:solidFill>
                  <a:srgbClr val="000066"/>
                </a:solidFill>
              </a:rPr>
            </a:br>
            <a:r>
              <a:rPr lang="en-US" sz="2000" b="0">
                <a:solidFill>
                  <a:srgbClr val="000066"/>
                </a:solidFill>
              </a:rPr>
              <a:t>   crucible type</a:t>
            </a:r>
            <a:endParaRPr lang="en-GB" sz="2000" b="0">
              <a:solidFill>
                <a:srgbClr val="000066"/>
              </a:solidFill>
            </a:endParaRPr>
          </a:p>
        </p:txBody>
      </p:sp>
      <p:sp>
        <p:nvSpPr>
          <p:cNvPr id="486410" name="Rectangle 10"/>
          <p:cNvSpPr>
            <a:spLocks noChangeArrowheads="1"/>
          </p:cNvSpPr>
          <p:nvPr/>
        </p:nvSpPr>
        <p:spPr bwMode="auto">
          <a:xfrm>
            <a:off x="555625" y="1363663"/>
            <a:ext cx="7772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r>
              <a:rPr lang="en-US" sz="2400">
                <a:solidFill>
                  <a:srgbClr val="A50021"/>
                </a:solidFill>
              </a:rPr>
              <a:t>Project objectives:</a:t>
            </a:r>
            <a:r>
              <a:rPr lang="en-GB" sz="24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4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76AEB-DCA3-4AFD-9D6E-0C784D2563A3}" type="slidenum">
              <a:rPr lang="en-GB"/>
              <a:pPr/>
              <a:t>4</a:t>
            </a:fld>
            <a:endParaRPr lang="en-GB"/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defTabSz="914400"/>
            <a:r>
              <a:rPr lang="en-GB">
                <a:cs typeface="Times New Roman" pitchFamily="18" charset="0"/>
              </a:rPr>
              <a:t>METCOR project general information </a:t>
            </a:r>
          </a:p>
        </p:txBody>
      </p:sp>
      <p:sp>
        <p:nvSpPr>
          <p:cNvPr id="487427" name="Rectangle 3"/>
          <p:cNvSpPr>
            <a:spLocks noChangeArrowheads="1"/>
          </p:cNvSpPr>
          <p:nvPr/>
        </p:nvSpPr>
        <p:spPr bwMode="auto">
          <a:xfrm>
            <a:off x="2314575" y="714375"/>
            <a:ext cx="59086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eaLnBrk="1" hangingPunct="1">
              <a:spcBef>
                <a:spcPct val="20000"/>
              </a:spcBef>
              <a:buSzPct val="85000"/>
            </a:pPr>
            <a:r>
              <a:rPr lang="en-GB" sz="1800">
                <a:solidFill>
                  <a:srgbClr val="000066"/>
                </a:solidFill>
                <a:cs typeface="Times New Roman" pitchFamily="18" charset="0"/>
              </a:rPr>
              <a:t>Project participants and coordination</a:t>
            </a:r>
          </a:p>
        </p:txBody>
      </p:sp>
      <p:sp>
        <p:nvSpPr>
          <p:cNvPr id="487428" name="Rectangle 4"/>
          <p:cNvSpPr>
            <a:spLocks noChangeArrowheads="1"/>
          </p:cNvSpPr>
          <p:nvPr/>
        </p:nvSpPr>
        <p:spPr bwMode="auto">
          <a:xfrm>
            <a:off x="1420813" y="2544763"/>
            <a:ext cx="1057275" cy="4762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ISTC, </a:t>
            </a:r>
            <a:r>
              <a:rPr lang="en-GB" sz="1200" b="0"/>
              <a:t>Moscow</a:t>
            </a:r>
          </a:p>
        </p:txBody>
      </p:sp>
      <p:sp>
        <p:nvSpPr>
          <p:cNvPr id="487429" name="Rectangle 5"/>
          <p:cNvSpPr>
            <a:spLocks noChangeArrowheads="1"/>
          </p:cNvSpPr>
          <p:nvPr/>
        </p:nvSpPr>
        <p:spPr bwMode="auto">
          <a:xfrm>
            <a:off x="1809750" y="1592263"/>
            <a:ext cx="939800" cy="4778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FZK, </a:t>
            </a:r>
            <a:r>
              <a:rPr lang="en-GB" sz="1200" b="0"/>
              <a:t>Germany</a:t>
            </a:r>
          </a:p>
        </p:txBody>
      </p:sp>
      <p:sp>
        <p:nvSpPr>
          <p:cNvPr id="487430" name="Rectangle 6"/>
          <p:cNvSpPr>
            <a:spLocks noChangeArrowheads="1"/>
          </p:cNvSpPr>
          <p:nvPr/>
        </p:nvSpPr>
        <p:spPr bwMode="auto">
          <a:xfrm>
            <a:off x="7265988" y="1604963"/>
            <a:ext cx="704850" cy="4492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IRSN,</a:t>
            </a:r>
          </a:p>
          <a:p>
            <a:r>
              <a:rPr lang="en-GB" sz="1200" b="0"/>
              <a:t>France</a:t>
            </a:r>
          </a:p>
        </p:txBody>
      </p:sp>
      <p:sp>
        <p:nvSpPr>
          <p:cNvPr id="487431" name="Rectangle 7"/>
          <p:cNvSpPr>
            <a:spLocks noChangeArrowheads="1"/>
          </p:cNvSpPr>
          <p:nvPr/>
        </p:nvSpPr>
        <p:spPr bwMode="auto">
          <a:xfrm>
            <a:off x="3652838" y="1589088"/>
            <a:ext cx="822325" cy="4778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ITU, </a:t>
            </a:r>
          </a:p>
          <a:p>
            <a:r>
              <a:rPr lang="en-GB" sz="1200" b="0"/>
              <a:t>EK</a:t>
            </a:r>
          </a:p>
        </p:txBody>
      </p:sp>
      <p:sp>
        <p:nvSpPr>
          <p:cNvPr id="487432" name="Rectangle 8"/>
          <p:cNvSpPr>
            <a:spLocks noChangeArrowheads="1"/>
          </p:cNvSpPr>
          <p:nvPr/>
        </p:nvSpPr>
        <p:spPr bwMode="auto">
          <a:xfrm>
            <a:off x="4475163" y="1589088"/>
            <a:ext cx="704850" cy="4778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CEA,</a:t>
            </a:r>
          </a:p>
          <a:p>
            <a:r>
              <a:rPr lang="en-GB" sz="1200" b="0"/>
              <a:t>France</a:t>
            </a:r>
          </a:p>
        </p:txBody>
      </p:sp>
      <p:sp>
        <p:nvSpPr>
          <p:cNvPr id="487433" name="Rectangle 9"/>
          <p:cNvSpPr>
            <a:spLocks noChangeArrowheads="1"/>
          </p:cNvSpPr>
          <p:nvPr/>
        </p:nvSpPr>
        <p:spPr bwMode="auto">
          <a:xfrm>
            <a:off x="1528763" y="1247775"/>
            <a:ext cx="6621462" cy="35718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pPr algn="ctr"/>
            <a:r>
              <a:rPr lang="en-GB" sz="1200"/>
              <a:t>Collaborators</a:t>
            </a:r>
          </a:p>
        </p:txBody>
      </p:sp>
      <p:sp>
        <p:nvSpPr>
          <p:cNvPr id="487434" name="Rectangle 10"/>
          <p:cNvSpPr>
            <a:spLocks noChangeArrowheads="1"/>
          </p:cNvSpPr>
          <p:nvPr/>
        </p:nvSpPr>
        <p:spPr bwMode="auto">
          <a:xfrm>
            <a:off x="3535363" y="2560638"/>
            <a:ext cx="1527175" cy="3571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000"/>
              <a:t>Steering committee</a:t>
            </a:r>
          </a:p>
        </p:txBody>
      </p:sp>
      <p:sp>
        <p:nvSpPr>
          <p:cNvPr id="487435" name="Rectangle 11"/>
          <p:cNvSpPr>
            <a:spLocks noChangeArrowheads="1"/>
          </p:cNvSpPr>
          <p:nvPr/>
        </p:nvSpPr>
        <p:spPr bwMode="auto">
          <a:xfrm>
            <a:off x="2008188" y="3395663"/>
            <a:ext cx="5051425" cy="3571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Operation Agent: A.P. Alexandrov RIT, </a:t>
            </a:r>
            <a:r>
              <a:rPr lang="en-GB" sz="1200" b="0"/>
              <a:t>Russia</a:t>
            </a:r>
          </a:p>
          <a:p>
            <a:pPr algn="ctr"/>
            <a:endParaRPr lang="en-GB" sz="1200" b="0"/>
          </a:p>
        </p:txBody>
      </p:sp>
      <p:sp>
        <p:nvSpPr>
          <p:cNvPr id="487436" name="Rectangle 12"/>
          <p:cNvSpPr>
            <a:spLocks noChangeArrowheads="1"/>
          </p:cNvSpPr>
          <p:nvPr/>
        </p:nvSpPr>
        <p:spPr bwMode="auto">
          <a:xfrm>
            <a:off x="1420813" y="2305050"/>
            <a:ext cx="1057275" cy="2397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 b="0"/>
              <a:t>Coordinator </a:t>
            </a:r>
          </a:p>
        </p:txBody>
      </p:sp>
      <p:sp>
        <p:nvSpPr>
          <p:cNvPr id="487437" name="Line 13"/>
          <p:cNvSpPr>
            <a:spLocks noChangeShapeType="1"/>
          </p:cNvSpPr>
          <p:nvPr/>
        </p:nvSpPr>
        <p:spPr bwMode="auto">
          <a:xfrm>
            <a:off x="1890713" y="3021013"/>
            <a:ext cx="117475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87438" name="Line 14"/>
          <p:cNvSpPr>
            <a:spLocks noChangeShapeType="1"/>
          </p:cNvSpPr>
          <p:nvPr/>
        </p:nvSpPr>
        <p:spPr bwMode="auto">
          <a:xfrm flipH="1">
            <a:off x="4357688" y="2082800"/>
            <a:ext cx="469900" cy="477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87439" name="Line 15"/>
          <p:cNvSpPr>
            <a:spLocks noChangeShapeType="1"/>
          </p:cNvSpPr>
          <p:nvPr/>
        </p:nvSpPr>
        <p:spPr bwMode="auto">
          <a:xfrm>
            <a:off x="4005263" y="2066925"/>
            <a:ext cx="234950" cy="4937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87440" name="Line 16"/>
          <p:cNvSpPr>
            <a:spLocks noChangeShapeType="1"/>
          </p:cNvSpPr>
          <p:nvPr/>
        </p:nvSpPr>
        <p:spPr bwMode="auto">
          <a:xfrm flipH="1">
            <a:off x="4710113" y="2066925"/>
            <a:ext cx="1057275" cy="4937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87441" name="Line 17"/>
          <p:cNvSpPr>
            <a:spLocks noChangeShapeType="1"/>
          </p:cNvSpPr>
          <p:nvPr/>
        </p:nvSpPr>
        <p:spPr bwMode="auto">
          <a:xfrm>
            <a:off x="2478088" y="2082800"/>
            <a:ext cx="1292225" cy="477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87442" name="Line 18"/>
          <p:cNvSpPr>
            <a:spLocks noChangeShapeType="1"/>
          </p:cNvSpPr>
          <p:nvPr/>
        </p:nvSpPr>
        <p:spPr bwMode="auto">
          <a:xfrm>
            <a:off x="4240213" y="2917825"/>
            <a:ext cx="0" cy="477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87443" name="Line 19"/>
          <p:cNvSpPr>
            <a:spLocks noChangeShapeType="1"/>
          </p:cNvSpPr>
          <p:nvPr/>
        </p:nvSpPr>
        <p:spPr bwMode="auto">
          <a:xfrm flipH="1">
            <a:off x="1420813" y="1549400"/>
            <a:ext cx="265112" cy="755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87444" name="Rectangle 20"/>
          <p:cNvSpPr>
            <a:spLocks noChangeArrowheads="1"/>
          </p:cNvSpPr>
          <p:nvPr/>
        </p:nvSpPr>
        <p:spPr bwMode="auto">
          <a:xfrm>
            <a:off x="5180013" y="1609725"/>
            <a:ext cx="1327150" cy="457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r>
              <a:rPr lang="en-GB" sz="1200"/>
              <a:t>Framatome ANP</a:t>
            </a:r>
            <a:r>
              <a:rPr lang="en-GB" sz="1200" b="0"/>
              <a:t>, Germany</a:t>
            </a:r>
          </a:p>
        </p:txBody>
      </p:sp>
      <p:sp>
        <p:nvSpPr>
          <p:cNvPr id="487445" name="Line 21"/>
          <p:cNvSpPr>
            <a:spLocks noChangeShapeType="1"/>
          </p:cNvSpPr>
          <p:nvPr/>
        </p:nvSpPr>
        <p:spPr bwMode="auto">
          <a:xfrm>
            <a:off x="3417888" y="2066925"/>
            <a:ext cx="587375" cy="477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87446" name="Rectangle 22"/>
          <p:cNvSpPr>
            <a:spLocks noChangeArrowheads="1"/>
          </p:cNvSpPr>
          <p:nvPr/>
        </p:nvSpPr>
        <p:spPr bwMode="auto">
          <a:xfrm>
            <a:off x="2767013" y="3735388"/>
            <a:ext cx="1174750" cy="4778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ISC RAS</a:t>
            </a:r>
            <a:r>
              <a:rPr lang="en-GB" sz="1200" b="0"/>
              <a:t>,</a:t>
            </a:r>
          </a:p>
          <a:p>
            <a:r>
              <a:rPr lang="en-GB" sz="1200" b="0"/>
              <a:t>Russia</a:t>
            </a:r>
          </a:p>
        </p:txBody>
      </p:sp>
      <p:sp>
        <p:nvSpPr>
          <p:cNvPr id="487447" name="Rectangle 23"/>
          <p:cNvSpPr>
            <a:spLocks noChangeArrowheads="1"/>
          </p:cNvSpPr>
          <p:nvPr/>
        </p:nvSpPr>
        <p:spPr bwMode="auto">
          <a:xfrm>
            <a:off x="5099050" y="3721100"/>
            <a:ext cx="1762125" cy="4778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000"/>
              <a:t>SPb Electrotechnical State University</a:t>
            </a:r>
            <a:r>
              <a:rPr lang="en-GB" sz="1000" b="0"/>
              <a:t>, Russia</a:t>
            </a:r>
          </a:p>
        </p:txBody>
      </p:sp>
      <p:graphicFrame>
        <p:nvGraphicFramePr>
          <p:cNvPr id="487448" name="Object 24"/>
          <p:cNvGraphicFramePr>
            <a:graphicFrameLocks noChangeAspect="1"/>
          </p:cNvGraphicFramePr>
          <p:nvPr/>
        </p:nvGraphicFramePr>
        <p:xfrm>
          <a:off x="1073150" y="4538663"/>
          <a:ext cx="7078663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455" name="Документ" r:id="rId4" imgW="6094721" imgH="1326109" progId="Word.Document.8">
                  <p:embed/>
                </p:oleObj>
              </mc:Choice>
              <mc:Fallback>
                <p:oleObj name="Документ" r:id="rId4" imgW="6094721" imgH="1326109" progId="Word.Document.8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4538663"/>
                        <a:ext cx="7078663" cy="153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7450" name="Rectangle 26"/>
          <p:cNvSpPr>
            <a:spLocks noChangeArrowheads="1"/>
          </p:cNvSpPr>
          <p:nvPr/>
        </p:nvSpPr>
        <p:spPr bwMode="auto">
          <a:xfrm>
            <a:off x="6330950" y="1609725"/>
            <a:ext cx="939800" cy="4508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r>
              <a:rPr lang="en-GB" sz="1200"/>
              <a:t>FZR, </a:t>
            </a:r>
            <a:r>
              <a:rPr lang="en-GB" sz="1200" b="0"/>
              <a:t>Germany</a:t>
            </a:r>
          </a:p>
        </p:txBody>
      </p:sp>
      <p:sp>
        <p:nvSpPr>
          <p:cNvPr id="487451" name="Rectangle 27"/>
          <p:cNvSpPr>
            <a:spLocks noChangeArrowheads="1"/>
          </p:cNvSpPr>
          <p:nvPr/>
        </p:nvSpPr>
        <p:spPr bwMode="auto">
          <a:xfrm>
            <a:off x="2724150" y="1606550"/>
            <a:ext cx="939800" cy="4651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r>
              <a:rPr lang="en-GB" sz="1200"/>
              <a:t>FORTUM, </a:t>
            </a:r>
            <a:r>
              <a:rPr lang="en-GB" sz="1200" b="0"/>
              <a:t>Finland</a:t>
            </a:r>
          </a:p>
        </p:txBody>
      </p:sp>
      <p:sp>
        <p:nvSpPr>
          <p:cNvPr id="487452" name="Line 28"/>
          <p:cNvSpPr>
            <a:spLocks noChangeShapeType="1"/>
          </p:cNvSpPr>
          <p:nvPr/>
        </p:nvSpPr>
        <p:spPr bwMode="auto">
          <a:xfrm flipH="1">
            <a:off x="4995863" y="2058988"/>
            <a:ext cx="1565275" cy="5064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87453" name="Line 29"/>
          <p:cNvSpPr>
            <a:spLocks noChangeShapeType="1"/>
          </p:cNvSpPr>
          <p:nvPr/>
        </p:nvSpPr>
        <p:spPr bwMode="auto">
          <a:xfrm flipH="1">
            <a:off x="5100638" y="2103438"/>
            <a:ext cx="2366962" cy="593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87454" name="Rectangle 30"/>
          <p:cNvSpPr>
            <a:spLocks noChangeArrowheads="1"/>
          </p:cNvSpPr>
          <p:nvPr/>
        </p:nvSpPr>
        <p:spPr bwMode="auto">
          <a:xfrm>
            <a:off x="1131888" y="5894388"/>
            <a:ext cx="59086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eaLnBrk="1" hangingPunct="1">
              <a:spcBef>
                <a:spcPct val="20000"/>
              </a:spcBef>
              <a:buSzPct val="85000"/>
            </a:pPr>
            <a:r>
              <a:rPr lang="en-GB">
                <a:cs typeface="Times New Roman" pitchFamily="18" charset="0"/>
              </a:rPr>
              <a:t>*</a:t>
            </a:r>
            <a:r>
              <a:rPr lang="en-GB" baseline="30000">
                <a:cs typeface="Times New Roman" pitchFamily="18" charset="0"/>
              </a:rPr>
              <a:t>)  </a:t>
            </a:r>
            <a:r>
              <a:rPr lang="en-GB">
                <a:cs typeface="Times New Roman" pitchFamily="18" charset="0"/>
              </a:rPr>
              <a:t>Should be finished in May 2006</a:t>
            </a:r>
            <a:endParaRPr lang="en-GB">
              <a:solidFill>
                <a:srgbClr val="CC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F1612-B06F-4FA8-9FE1-4EECB8D19F3D}" type="slidenum">
              <a:rPr lang="en-GB"/>
              <a:pPr/>
              <a:t>5</a:t>
            </a:fld>
            <a:endParaRPr lang="en-GB"/>
          </a:p>
        </p:txBody>
      </p:sp>
      <p:sp>
        <p:nvSpPr>
          <p:cNvPr id="3819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69925" y="0"/>
            <a:ext cx="7772400" cy="1143000"/>
          </a:xfrm>
        </p:spPr>
        <p:txBody>
          <a:bodyPr/>
          <a:lstStyle/>
          <a:p>
            <a:pPr defTabSz="835025"/>
            <a:r>
              <a:rPr lang="en-US"/>
              <a:t>Experimental matrix of METCOR</a:t>
            </a:r>
          </a:p>
        </p:txBody>
      </p:sp>
      <p:graphicFrame>
        <p:nvGraphicFramePr>
          <p:cNvPr id="381955" name="Object 1027"/>
          <p:cNvGraphicFramePr>
            <a:graphicFrameLocks noChangeAspect="1"/>
          </p:cNvGraphicFramePr>
          <p:nvPr>
            <p:ph sz="half" idx="1"/>
          </p:nvPr>
        </p:nvGraphicFramePr>
        <p:xfrm>
          <a:off x="806450" y="3362325"/>
          <a:ext cx="3810000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584" name="Документ" r:id="rId4" imgW="7682802" imgH="4106279" progId="Word.Document.8">
                  <p:embed/>
                </p:oleObj>
              </mc:Choice>
              <mc:Fallback>
                <p:oleObj name="Документ" r:id="rId4" imgW="7682802" imgH="4106279" progId="Word.Document.8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3362325"/>
                        <a:ext cx="3810000" cy="198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6" name="Object 1028"/>
          <p:cNvGraphicFramePr>
            <a:graphicFrameLocks noChangeAspect="1"/>
          </p:cNvGraphicFramePr>
          <p:nvPr>
            <p:ph sz="half" idx="2"/>
          </p:nvPr>
        </p:nvGraphicFramePr>
        <p:xfrm>
          <a:off x="207963" y="1435100"/>
          <a:ext cx="8651875" cy="584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585" name="Документ" r:id="rId6" imgW="9854785" imgH="6655544" progId="Word.Document.8">
                  <p:embed/>
                </p:oleObj>
              </mc:Choice>
              <mc:Fallback>
                <p:oleObj name="Документ" r:id="rId6" imgW="9854785" imgH="6655544" progId="Word.Document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3" y="1435100"/>
                        <a:ext cx="8651875" cy="584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1952" name="Rectangle 1024"/>
          <p:cNvSpPr>
            <a:spLocks noChangeArrowheads="1"/>
          </p:cNvSpPr>
          <p:nvPr/>
        </p:nvSpPr>
        <p:spPr bwMode="auto">
          <a:xfrm>
            <a:off x="1979613" y="825500"/>
            <a:ext cx="5908675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GB" sz="1800">
                <a:solidFill>
                  <a:srgbClr val="000066"/>
                </a:solidFill>
                <a:cs typeface="Times New Roman" pitchFamily="18" charset="0"/>
              </a:rPr>
              <a:t>Phase 1: Tests with fully oxidized melts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716EB-67CE-4693-9BE7-79E06A219E50}" type="slidenum">
              <a:rPr lang="en-GB"/>
              <a:pPr/>
              <a:t>6</a:t>
            </a:fld>
            <a:endParaRPr lang="en-GB"/>
          </a:p>
        </p:txBody>
      </p:sp>
      <p:sp>
        <p:nvSpPr>
          <p:cNvPr id="3860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5025" y="0"/>
            <a:ext cx="7772400" cy="1143000"/>
          </a:xfrm>
        </p:spPr>
        <p:txBody>
          <a:bodyPr/>
          <a:lstStyle/>
          <a:p>
            <a:pPr defTabSz="835025"/>
            <a:r>
              <a:rPr lang="en-US"/>
              <a:t>Experimental matrix of METCOR</a:t>
            </a:r>
          </a:p>
        </p:txBody>
      </p:sp>
      <p:graphicFrame>
        <p:nvGraphicFramePr>
          <p:cNvPr id="386051" name="Object 1027"/>
          <p:cNvGraphicFramePr>
            <a:graphicFrameLocks noChangeAspect="1"/>
          </p:cNvGraphicFramePr>
          <p:nvPr>
            <p:ph sz="half" idx="1"/>
          </p:nvPr>
        </p:nvGraphicFramePr>
        <p:xfrm>
          <a:off x="806450" y="3362325"/>
          <a:ext cx="3810000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08" name="Документ" r:id="rId4" imgW="7682802" imgH="4106279" progId="Word.Document.8">
                  <p:embed/>
                </p:oleObj>
              </mc:Choice>
              <mc:Fallback>
                <p:oleObj name="Документ" r:id="rId4" imgW="7682802" imgH="4106279" progId="Word.Document.8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3362325"/>
                        <a:ext cx="3810000" cy="198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2" name="Object 1028"/>
          <p:cNvGraphicFramePr>
            <a:graphicFrameLocks noChangeAspect="1"/>
          </p:cNvGraphicFramePr>
          <p:nvPr>
            <p:ph sz="half" idx="2"/>
          </p:nvPr>
        </p:nvGraphicFramePr>
        <p:xfrm>
          <a:off x="528638" y="1460500"/>
          <a:ext cx="8326437" cy="511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09" name="Документ" r:id="rId6" imgW="9945585" imgH="6113331" progId="Word.Document.8">
                  <p:embed/>
                </p:oleObj>
              </mc:Choice>
              <mc:Fallback>
                <p:oleObj name="Документ" r:id="rId6" imgW="9945585" imgH="6113331" progId="Word.Document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460500"/>
                        <a:ext cx="8326437" cy="511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048" name="Rectangle 1024"/>
          <p:cNvSpPr>
            <a:spLocks noChangeArrowheads="1"/>
          </p:cNvSpPr>
          <p:nvPr/>
        </p:nvSpPr>
        <p:spPr bwMode="auto">
          <a:xfrm>
            <a:off x="1585913" y="849313"/>
            <a:ext cx="70373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GB" sz="1800">
                <a:solidFill>
                  <a:srgbClr val="000066"/>
                </a:solidFill>
              </a:rPr>
              <a:t>Phase 2: </a:t>
            </a:r>
            <a:r>
              <a:rPr lang="en-GB" sz="1800">
                <a:solidFill>
                  <a:srgbClr val="000066"/>
                </a:solidFill>
                <a:cs typeface="Times New Roman" pitchFamily="18" charset="0"/>
              </a:rPr>
              <a:t>Tests with suboxidized corium and </a:t>
            </a:r>
            <a:br>
              <a:rPr lang="en-GB" sz="1800">
                <a:solidFill>
                  <a:srgbClr val="000066"/>
                </a:solidFill>
                <a:cs typeface="Times New Roman" pitchFamily="18" charset="0"/>
              </a:rPr>
            </a:br>
            <a:r>
              <a:rPr lang="en-GB" sz="1800">
                <a:solidFill>
                  <a:srgbClr val="000066"/>
                </a:solidFill>
                <a:cs typeface="Times New Roman" pitchFamily="18" charset="0"/>
              </a:rPr>
              <a:t>           tests </a:t>
            </a:r>
            <a:r>
              <a:rPr lang="en-GB" sz="1800">
                <a:solidFill>
                  <a:srgbClr val="000066"/>
                </a:solidFill>
              </a:rPr>
              <a:t>with oxidized corium </a:t>
            </a:r>
            <a:r>
              <a:rPr lang="en-GB" sz="1800">
                <a:solidFill>
                  <a:srgbClr val="000066"/>
                </a:solidFill>
                <a:cs typeface="Times New Roman" pitchFamily="18" charset="0"/>
              </a:rPr>
              <a:t>in steam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ADC7-B918-49F2-B5B2-94D3A5DC50D2}" type="slidenum">
              <a:rPr lang="en-GB"/>
              <a:pPr/>
              <a:t>7</a:t>
            </a:fld>
            <a:endParaRPr lang="en-GB"/>
          </a:p>
        </p:txBody>
      </p:sp>
      <p:sp>
        <p:nvSpPr>
          <p:cNvPr id="389122" name="Rectangle 2"/>
          <p:cNvSpPr>
            <a:spLocks noChangeArrowheads="1"/>
          </p:cNvSpPr>
          <p:nvPr/>
        </p:nvSpPr>
        <p:spPr bwMode="auto">
          <a:xfrm>
            <a:off x="592138" y="1009650"/>
            <a:ext cx="5370512" cy="5321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31875" y="0"/>
            <a:ext cx="7772400" cy="639763"/>
          </a:xfrm>
        </p:spPr>
        <p:txBody>
          <a:bodyPr/>
          <a:lstStyle/>
          <a:p>
            <a:r>
              <a:rPr lang="en-US"/>
              <a:t>Tests with suboxidized corium</a:t>
            </a:r>
          </a:p>
        </p:txBody>
      </p:sp>
      <p:sp>
        <p:nvSpPr>
          <p:cNvPr id="389124" name="Rectangle 4"/>
          <p:cNvSpPr>
            <a:spLocks noChangeArrowheads="1"/>
          </p:cNvSpPr>
          <p:nvPr/>
        </p:nvSpPr>
        <p:spPr bwMode="auto">
          <a:xfrm>
            <a:off x="847725" y="5292725"/>
            <a:ext cx="4913313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 b="0"/>
              <a:t> </a:t>
            </a:r>
            <a:r>
              <a:rPr lang="ru-RU" sz="1000" b="0"/>
              <a:t>1</a:t>
            </a:r>
            <a:r>
              <a:rPr lang="en-US" sz="1000" b="0"/>
              <a:t> </a:t>
            </a:r>
            <a:r>
              <a:rPr lang="ru-RU" sz="1000" b="0"/>
              <a:t>– </a:t>
            </a:r>
            <a:r>
              <a:rPr lang="en-US" sz="1000" b="0"/>
              <a:t>pyrometer shaft</a:t>
            </a:r>
            <a:r>
              <a:rPr lang="ru-RU" sz="1000" b="0"/>
              <a:t>; 2</a:t>
            </a:r>
            <a:r>
              <a:rPr lang="en-US" sz="1000" b="0"/>
              <a:t> </a:t>
            </a:r>
            <a:r>
              <a:rPr lang="ru-RU" sz="1000" b="0"/>
              <a:t>–</a:t>
            </a:r>
            <a:r>
              <a:rPr lang="en-US" sz="1000" b="0"/>
              <a:t> cover</a:t>
            </a:r>
            <a:r>
              <a:rPr lang="ru-RU" sz="1000" b="0"/>
              <a:t>; </a:t>
            </a:r>
            <a:r>
              <a:rPr lang="en-US" sz="1000" b="0"/>
              <a:t> </a:t>
            </a:r>
            <a:r>
              <a:rPr lang="ru-RU" sz="1000" b="0"/>
              <a:t>3, 18, 19</a:t>
            </a:r>
            <a:r>
              <a:rPr lang="en-US" sz="1000" b="0"/>
              <a:t> </a:t>
            </a:r>
            <a:r>
              <a:rPr lang="ru-RU" sz="1000" b="0"/>
              <a:t>– </a:t>
            </a:r>
            <a:r>
              <a:rPr lang="en-US" sz="1000" b="0"/>
              <a:t>electromagnetic screens</a:t>
            </a:r>
            <a:r>
              <a:rPr lang="ru-RU" sz="1000" b="0"/>
              <a:t>; 4 – </a:t>
            </a:r>
            <a:r>
              <a:rPr lang="en-US" sz="1000" b="0"/>
              <a:t>quartz tube</a:t>
            </a:r>
            <a:r>
              <a:rPr lang="ru-RU" sz="1000" b="0"/>
              <a:t>; 5 – </a:t>
            </a:r>
            <a:r>
              <a:rPr lang="en-US" sz="1000" b="0"/>
              <a:t>crucible sections</a:t>
            </a:r>
            <a:r>
              <a:rPr lang="ru-RU" sz="1000" b="0"/>
              <a:t>; 6 – </a:t>
            </a:r>
            <a:r>
              <a:rPr lang="en-US" sz="1000" b="0"/>
              <a:t>inductor</a:t>
            </a:r>
            <a:r>
              <a:rPr lang="ru-RU" sz="1000" b="0"/>
              <a:t>;</a:t>
            </a:r>
            <a:r>
              <a:rPr lang="en-US" sz="1000" b="0"/>
              <a:t> </a:t>
            </a:r>
            <a:r>
              <a:rPr lang="ru-RU" sz="1000" b="0"/>
              <a:t>7 –</a:t>
            </a:r>
            <a:r>
              <a:rPr lang="en-US" sz="1000" b="0"/>
              <a:t>melt</a:t>
            </a:r>
            <a:r>
              <a:rPr lang="ru-RU" sz="1000" b="0"/>
              <a:t>; </a:t>
            </a:r>
            <a:r>
              <a:rPr lang="en-US" sz="1000" b="0"/>
              <a:t> </a:t>
            </a:r>
            <a:r>
              <a:rPr lang="ru-RU" sz="1000" b="0"/>
              <a:t>8 – </a:t>
            </a:r>
            <a:r>
              <a:rPr lang="en-US" sz="1000" b="0"/>
              <a:t>acoustic defect</a:t>
            </a:r>
            <a:r>
              <a:rPr lang="ru-RU" sz="1000" b="0"/>
              <a:t>; </a:t>
            </a:r>
            <a:r>
              <a:rPr lang="en-US" sz="1000" b="0"/>
              <a:t> </a:t>
            </a:r>
            <a:r>
              <a:rPr lang="ru-RU" sz="1000" b="0"/>
              <a:t>9 – </a:t>
            </a:r>
            <a:r>
              <a:rPr lang="en-US" sz="1000" b="0"/>
              <a:t>fused ZrO</a:t>
            </a:r>
            <a:r>
              <a:rPr lang="ru-RU" sz="1000" b="0" baseline="-25000"/>
              <a:t>2</a:t>
            </a:r>
            <a:r>
              <a:rPr lang="ru-RU" sz="1000" b="0"/>
              <a:t> </a:t>
            </a:r>
            <a:r>
              <a:rPr lang="en-US" sz="1000" b="0"/>
              <a:t>grains</a:t>
            </a:r>
            <a:r>
              <a:rPr lang="ru-RU" sz="1000" b="0"/>
              <a:t>; 10 – </a:t>
            </a:r>
            <a:r>
              <a:rPr lang="en-US" sz="1000" b="0"/>
              <a:t>ZrO</a:t>
            </a:r>
            <a:r>
              <a:rPr lang="ru-RU" sz="1000" b="0" baseline="-25000"/>
              <a:t>2</a:t>
            </a:r>
            <a:r>
              <a:rPr lang="ru-RU" sz="1000" b="0"/>
              <a:t> </a:t>
            </a:r>
            <a:r>
              <a:rPr lang="en-US" sz="1000" b="0"/>
              <a:t>powder insulation</a:t>
            </a:r>
            <a:r>
              <a:rPr lang="ru-RU" sz="1000" b="0"/>
              <a:t>; 1</a:t>
            </a:r>
            <a:r>
              <a:rPr lang="en-US" sz="1000" b="0"/>
              <a:t>1</a:t>
            </a:r>
            <a:r>
              <a:rPr lang="ru-RU" sz="1000" b="0"/>
              <a:t> – </a:t>
            </a:r>
            <a:r>
              <a:rPr lang="en-US" sz="1000" b="0"/>
              <a:t>vessel steel specimen</a:t>
            </a:r>
            <a:r>
              <a:rPr lang="ru-RU" sz="1000" b="0"/>
              <a:t>;</a:t>
            </a:r>
            <a:r>
              <a:rPr lang="en-US" sz="1000" b="0"/>
              <a:t> </a:t>
            </a:r>
            <a:r>
              <a:rPr lang="ru-RU" sz="1000" b="0"/>
              <a:t>12 – </a:t>
            </a:r>
            <a:r>
              <a:rPr lang="en-US" sz="1000" b="0"/>
              <a:t>top specimen calorimeter</a:t>
            </a:r>
            <a:r>
              <a:rPr lang="ru-RU" sz="1000" b="0"/>
              <a:t>; </a:t>
            </a:r>
            <a:r>
              <a:rPr lang="en-US" sz="1000" b="0"/>
              <a:t> 1</a:t>
            </a:r>
            <a:r>
              <a:rPr lang="ru-RU" sz="1000" b="0"/>
              <a:t>3 – </a:t>
            </a:r>
            <a:r>
              <a:rPr lang="en-US" sz="1000" b="0"/>
              <a:t>bottom specimen calorimeter</a:t>
            </a:r>
            <a:r>
              <a:rPr lang="ru-RU" sz="1000" b="0"/>
              <a:t>;</a:t>
            </a:r>
            <a:r>
              <a:rPr lang="en-US" sz="1000" b="0"/>
              <a:t> </a:t>
            </a:r>
            <a:r>
              <a:rPr lang="ru-RU" sz="1000" b="0"/>
              <a:t>14 – </a:t>
            </a:r>
            <a:r>
              <a:rPr lang="en-US" sz="1000" b="0"/>
              <a:t>kaolin wool insulation</a:t>
            </a:r>
            <a:r>
              <a:rPr lang="ru-RU" sz="1000" b="0"/>
              <a:t>; </a:t>
            </a:r>
            <a:r>
              <a:rPr lang="en-US" sz="1000" b="0"/>
              <a:t> 1</a:t>
            </a:r>
            <a:r>
              <a:rPr lang="ru-RU" sz="1000" b="0"/>
              <a:t>5 –</a:t>
            </a:r>
            <a:r>
              <a:rPr lang="en-US" sz="1000" b="0"/>
              <a:t>ultrasonic sensor</a:t>
            </a:r>
            <a:r>
              <a:rPr lang="ru-RU" sz="1000" b="0"/>
              <a:t>; 16 – </a:t>
            </a:r>
            <a:r>
              <a:rPr lang="en-US" sz="1000" b="0"/>
              <a:t>thermocouples</a:t>
            </a:r>
            <a:r>
              <a:rPr lang="ru-RU" sz="1000" b="0"/>
              <a:t>; 17 – </a:t>
            </a:r>
            <a:r>
              <a:rPr lang="en-US" sz="1000" b="0"/>
              <a:t>crust</a:t>
            </a:r>
            <a:r>
              <a:rPr lang="ru-RU" sz="1000" b="0"/>
              <a:t>; </a:t>
            </a:r>
            <a:r>
              <a:rPr lang="en-US" sz="1000" b="0"/>
              <a:t> </a:t>
            </a:r>
            <a:r>
              <a:rPr lang="ru-RU" sz="1000" b="0"/>
              <a:t>20 – </a:t>
            </a:r>
            <a:r>
              <a:rPr lang="en-US" sz="1000" b="0"/>
              <a:t>cylindrical support of the specimen</a:t>
            </a:r>
            <a:endParaRPr lang="en-GB" sz="1000" b="0"/>
          </a:p>
        </p:txBody>
      </p:sp>
      <p:sp>
        <p:nvSpPr>
          <p:cNvPr id="389126" name="Rectangle 6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389127" name="Rectangle 7"/>
          <p:cNvSpPr>
            <a:spLocks noChangeArrowheads="1"/>
          </p:cNvSpPr>
          <p:nvPr/>
        </p:nvSpPr>
        <p:spPr bwMode="auto">
          <a:xfrm>
            <a:off x="6038850" y="1412875"/>
            <a:ext cx="3105150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177800" defTabSz="762000">
              <a:spcBef>
                <a:spcPct val="40000"/>
              </a:spcBef>
              <a:buFont typeface="Wingdings" pitchFamily="2" charset="2"/>
              <a:buChar char="§"/>
              <a:tabLst>
                <a:tab pos="996950" algn="l"/>
              </a:tabLst>
            </a:pPr>
            <a:r>
              <a:rPr lang="en-US" sz="1600">
                <a:solidFill>
                  <a:srgbClr val="000066"/>
                </a:solidFill>
              </a:rPr>
              <a:t> Technology of the</a:t>
            </a:r>
            <a:br>
              <a:rPr lang="en-US" sz="1600">
                <a:solidFill>
                  <a:srgbClr val="000066"/>
                </a:solidFill>
              </a:rPr>
            </a:br>
            <a:r>
              <a:rPr lang="en-US" sz="1600">
                <a:solidFill>
                  <a:srgbClr val="000066"/>
                </a:solidFill>
              </a:rPr>
              <a:t>   induction melting in a</a:t>
            </a:r>
            <a:br>
              <a:rPr lang="en-US" sz="1600">
                <a:solidFill>
                  <a:srgbClr val="000066"/>
                </a:solidFill>
              </a:rPr>
            </a:br>
            <a:r>
              <a:rPr lang="en-US" sz="1600">
                <a:solidFill>
                  <a:srgbClr val="000066"/>
                </a:solidFill>
              </a:rPr>
              <a:t>   cold crucible</a:t>
            </a:r>
            <a:r>
              <a:rPr lang="en-GB" sz="1600">
                <a:solidFill>
                  <a:srgbClr val="000066"/>
                </a:solidFill>
              </a:rPr>
              <a:t> </a:t>
            </a:r>
          </a:p>
          <a:p>
            <a:pPr marL="177800" defTabSz="762000">
              <a:spcBef>
                <a:spcPct val="40000"/>
              </a:spcBef>
              <a:buFont typeface="Wingdings" pitchFamily="2" charset="2"/>
              <a:buChar char="§"/>
              <a:tabLst>
                <a:tab pos="996950" algn="l"/>
              </a:tabLst>
            </a:pPr>
            <a:r>
              <a:rPr lang="en-GB" sz="1600">
                <a:solidFill>
                  <a:srgbClr val="000066"/>
                </a:solidFill>
              </a:rPr>
              <a:t> </a:t>
            </a:r>
            <a:r>
              <a:rPr lang="en-US" sz="1600">
                <a:solidFill>
                  <a:srgbClr val="000066"/>
                </a:solidFill>
              </a:rPr>
              <a:t>Atmosphere – high-purity</a:t>
            </a:r>
            <a:br>
              <a:rPr lang="en-US" sz="1600">
                <a:solidFill>
                  <a:srgbClr val="000066"/>
                </a:solidFill>
              </a:rPr>
            </a:br>
            <a:r>
              <a:rPr lang="en-US" sz="1600">
                <a:solidFill>
                  <a:srgbClr val="000066"/>
                </a:solidFill>
              </a:rPr>
              <a:t>  argon</a:t>
            </a:r>
            <a:r>
              <a:rPr lang="en-GB" sz="1600">
                <a:solidFill>
                  <a:srgbClr val="000066"/>
                </a:solidFill>
              </a:rPr>
              <a:t> </a:t>
            </a:r>
          </a:p>
          <a:p>
            <a:pPr marL="177800" defTabSz="762000">
              <a:spcBef>
                <a:spcPct val="40000"/>
              </a:spcBef>
              <a:buFont typeface="Wingdings" pitchFamily="2" charset="2"/>
              <a:buChar char="§"/>
              <a:tabLst>
                <a:tab pos="996950" algn="l"/>
              </a:tabLst>
            </a:pPr>
            <a:r>
              <a:rPr lang="en-GB" sz="1600">
                <a:solidFill>
                  <a:srgbClr val="000066"/>
                </a:solidFill>
              </a:rPr>
              <a:t> </a:t>
            </a:r>
            <a:r>
              <a:rPr lang="en-US" sz="1600">
                <a:solidFill>
                  <a:srgbClr val="000066"/>
                </a:solidFill>
              </a:rPr>
              <a:t>Long-term expositions in </a:t>
            </a:r>
            <a:br>
              <a:rPr lang="en-US" sz="1600">
                <a:solidFill>
                  <a:srgbClr val="000066"/>
                </a:solidFill>
              </a:rPr>
            </a:br>
            <a:r>
              <a:rPr lang="en-US" sz="1600">
                <a:solidFill>
                  <a:srgbClr val="000066"/>
                </a:solidFill>
              </a:rPr>
              <a:t>   a stationary regime</a:t>
            </a:r>
          </a:p>
          <a:p>
            <a:pPr marL="177800" defTabSz="762000">
              <a:spcBef>
                <a:spcPct val="40000"/>
              </a:spcBef>
              <a:buFont typeface="Wingdings" pitchFamily="2" charset="2"/>
              <a:buChar char="§"/>
              <a:tabLst>
                <a:tab pos="996950" algn="l"/>
              </a:tabLst>
            </a:pPr>
            <a:r>
              <a:rPr lang="en-US" sz="1600">
                <a:solidFill>
                  <a:srgbClr val="000066"/>
                </a:solidFill>
              </a:rPr>
              <a:t> On-line measurements</a:t>
            </a:r>
            <a:r>
              <a:rPr lang="en-US">
                <a:solidFill>
                  <a:srgbClr val="000066"/>
                </a:solidFill>
              </a:rPr>
              <a:t>:</a:t>
            </a:r>
          </a:p>
          <a:p>
            <a:pPr marL="177800" defTabSz="762000">
              <a:spcBef>
                <a:spcPct val="40000"/>
              </a:spcBef>
              <a:buFont typeface="Symbol" pitchFamily="18" charset="2"/>
              <a:buChar char="-"/>
              <a:tabLst>
                <a:tab pos="996950" algn="l"/>
              </a:tabLst>
            </a:pPr>
            <a:r>
              <a:rPr lang="en-US" sz="1600" b="0">
                <a:solidFill>
                  <a:srgbClr val="000066"/>
                </a:solidFill>
              </a:rPr>
              <a:t> specimen temperature</a:t>
            </a:r>
          </a:p>
          <a:p>
            <a:pPr marL="177800" defTabSz="762000">
              <a:spcBef>
                <a:spcPct val="40000"/>
              </a:spcBef>
              <a:buFont typeface="Symbol" pitchFamily="18" charset="2"/>
              <a:buChar char="-"/>
              <a:tabLst>
                <a:tab pos="996950" algn="l"/>
              </a:tabLst>
            </a:pPr>
            <a:r>
              <a:rPr lang="en-US" sz="1600" b="0">
                <a:solidFill>
                  <a:srgbClr val="000066"/>
                </a:solidFill>
              </a:rPr>
              <a:t> melt surface temperature</a:t>
            </a:r>
          </a:p>
          <a:p>
            <a:pPr marL="177800" defTabSz="762000">
              <a:spcBef>
                <a:spcPct val="40000"/>
              </a:spcBef>
              <a:buFont typeface="Symbol" pitchFamily="18" charset="2"/>
              <a:buChar char="-"/>
              <a:tabLst>
                <a:tab pos="996950" algn="l"/>
              </a:tabLst>
            </a:pPr>
            <a:r>
              <a:rPr lang="en-US" sz="1600" b="0">
                <a:solidFill>
                  <a:srgbClr val="000066"/>
                </a:solidFill>
              </a:rPr>
              <a:t> specimen ablation depth</a:t>
            </a:r>
          </a:p>
          <a:p>
            <a:pPr marL="177800" defTabSz="762000">
              <a:spcBef>
                <a:spcPct val="40000"/>
              </a:spcBef>
              <a:buFont typeface="Symbol" pitchFamily="18" charset="2"/>
              <a:buChar char="-"/>
              <a:tabLst>
                <a:tab pos="996950" algn="l"/>
              </a:tabLst>
            </a:pPr>
            <a:r>
              <a:rPr lang="en-US" sz="1600" b="0">
                <a:solidFill>
                  <a:srgbClr val="000066"/>
                </a:solidFill>
              </a:rPr>
              <a:t> electric parameters</a:t>
            </a:r>
          </a:p>
          <a:p>
            <a:pPr marL="177800" defTabSz="762000">
              <a:spcBef>
                <a:spcPct val="40000"/>
              </a:spcBef>
              <a:buFont typeface="Symbol" pitchFamily="18" charset="2"/>
              <a:buChar char="-"/>
              <a:tabLst>
                <a:tab pos="996950" algn="l"/>
              </a:tabLst>
            </a:pPr>
            <a:r>
              <a:rPr lang="en-US" sz="1600" b="0">
                <a:solidFill>
                  <a:srgbClr val="000066"/>
                </a:solidFill>
              </a:rPr>
              <a:t> power in the furnace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components</a:t>
            </a:r>
          </a:p>
        </p:txBody>
      </p:sp>
      <p:sp>
        <p:nvSpPr>
          <p:cNvPr id="389128" name="Rectangle 8"/>
          <p:cNvSpPr>
            <a:spLocks noChangeArrowheads="1"/>
          </p:cNvSpPr>
          <p:nvPr/>
        </p:nvSpPr>
        <p:spPr bwMode="auto">
          <a:xfrm>
            <a:off x="704850" y="544513"/>
            <a:ext cx="710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2000">
                <a:solidFill>
                  <a:srgbClr val="000066"/>
                </a:solidFill>
              </a:rPr>
              <a:t>Experimental methodology: Furnace section</a:t>
            </a:r>
          </a:p>
        </p:txBody>
      </p:sp>
      <p:pic>
        <p:nvPicPr>
          <p:cNvPr id="489472" name="Picture 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" r="5075"/>
          <a:stretch>
            <a:fillRect/>
          </a:stretch>
        </p:blipFill>
        <p:spPr bwMode="auto">
          <a:xfrm>
            <a:off x="1214438" y="1050925"/>
            <a:ext cx="4448175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CAC7F-8B47-40FA-BBC6-F131B3559902}" type="slidenum">
              <a:rPr lang="en-GB"/>
              <a:pPr/>
              <a:t>8</a:t>
            </a:fld>
            <a:endParaRPr lang="en-GB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62013" y="0"/>
            <a:ext cx="7772400" cy="639763"/>
          </a:xfrm>
        </p:spPr>
        <p:txBody>
          <a:bodyPr/>
          <a:lstStyle/>
          <a:p>
            <a:r>
              <a:rPr lang="en-US">
                <a:effectLst/>
              </a:rPr>
              <a:t>Tests with suboxidized corium (continued)</a:t>
            </a:r>
          </a:p>
        </p:txBody>
      </p:sp>
      <p:sp>
        <p:nvSpPr>
          <p:cNvPr id="544771" name="Rectangle 3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544772" name="Rectangle 4"/>
          <p:cNvSpPr>
            <a:spLocks noChangeArrowheads="1"/>
          </p:cNvSpPr>
          <p:nvPr/>
        </p:nvSpPr>
        <p:spPr bwMode="auto">
          <a:xfrm>
            <a:off x="447675" y="673100"/>
            <a:ext cx="8337550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spcBef>
                <a:spcPct val="30000"/>
              </a:spcBef>
              <a:buFont typeface="Wingdings" pitchFamily="2" charset="2"/>
              <a:buNone/>
              <a:tabLst>
                <a:tab pos="679450" algn="l"/>
              </a:tabLst>
            </a:pPr>
            <a:r>
              <a:rPr lang="en-US" sz="2000">
                <a:solidFill>
                  <a:srgbClr val="000066"/>
                </a:solidFill>
              </a:rPr>
              <a:t> Experimental methodology: Methods of posttest analyses</a:t>
            </a:r>
            <a:r>
              <a:rPr lang="en-GB" sz="2000">
                <a:solidFill>
                  <a:srgbClr val="000066"/>
                </a:solidFill>
              </a:rPr>
              <a:t> </a:t>
            </a:r>
          </a:p>
          <a:p>
            <a:pPr defTabSz="762000">
              <a:spcBef>
                <a:spcPct val="30000"/>
              </a:spcBef>
              <a:buFont typeface="Wingdings" pitchFamily="2" charset="2"/>
              <a:buChar char="§"/>
              <a:tabLst>
                <a:tab pos="679450" algn="l"/>
              </a:tabLst>
            </a:pPr>
            <a:r>
              <a:rPr lang="en-US" sz="1800">
                <a:solidFill>
                  <a:srgbClr val="000066"/>
                </a:solidFill>
              </a:rPr>
              <a:t> Calculation of the whole electromagnetic system </a:t>
            </a:r>
          </a:p>
          <a:p>
            <a:pPr defTabSz="762000">
              <a:spcBef>
                <a:spcPct val="30000"/>
              </a:spcBef>
              <a:buFont typeface="Wingdings" pitchFamily="2" charset="2"/>
              <a:buNone/>
              <a:tabLst>
                <a:tab pos="679450" algn="l"/>
              </a:tabLst>
            </a:pPr>
            <a:r>
              <a:rPr lang="en-US" sz="1600" b="0">
                <a:solidFill>
                  <a:srgbClr val="000066"/>
                </a:solidFill>
              </a:rPr>
              <a:t>   Power deposition in the melt and its electric resistivity are determined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Measured electric parameters of the system and power deposited into the furnace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components are used in the numeric modeling</a:t>
            </a:r>
            <a:r>
              <a:rPr lang="en-US" sz="1800">
                <a:solidFill>
                  <a:srgbClr val="000066"/>
                </a:solidFill>
              </a:rPr>
              <a:t>.</a:t>
            </a:r>
          </a:p>
          <a:p>
            <a:pPr defTabSz="762000">
              <a:spcBef>
                <a:spcPct val="30000"/>
              </a:spcBef>
              <a:buFont typeface="Wingdings" pitchFamily="2" charset="2"/>
              <a:buChar char="§"/>
              <a:tabLst>
                <a:tab pos="679450" algn="l"/>
              </a:tabLst>
            </a:pPr>
            <a:r>
              <a:rPr lang="en-US" sz="1800">
                <a:solidFill>
                  <a:srgbClr val="000066"/>
                </a:solidFill>
              </a:rPr>
              <a:t> Integrated calculation of the electromagnetic system and melt</a:t>
            </a:r>
            <a:br>
              <a:rPr lang="en-US" sz="1800">
                <a:solidFill>
                  <a:srgbClr val="000066"/>
                </a:solidFill>
              </a:rPr>
            </a:br>
            <a:r>
              <a:rPr lang="en-US" sz="1800">
                <a:solidFill>
                  <a:srgbClr val="000066"/>
                </a:solidFill>
              </a:rPr>
              <a:t>   thermohydrodynamics</a:t>
            </a:r>
          </a:p>
          <a:p>
            <a:pPr defTabSz="762000">
              <a:spcBef>
                <a:spcPct val="30000"/>
              </a:spcBef>
              <a:buFont typeface="Wingdings" pitchFamily="2" charset="2"/>
              <a:buNone/>
              <a:tabLst>
                <a:tab pos="679450" algn="l"/>
              </a:tabLst>
            </a:pPr>
            <a:r>
              <a:rPr lang="en-US" sz="1600" b="0">
                <a:solidFill>
                  <a:srgbClr val="000066"/>
                </a:solidFill>
              </a:rPr>
              <a:t>   Radial heat flux distribution in the specimen top is determined.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Calculations of the whole electromagnetic system and boundary conditions on the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crucible and specimen surfaces are used.</a:t>
            </a:r>
          </a:p>
          <a:p>
            <a:pPr defTabSz="762000">
              <a:spcBef>
                <a:spcPct val="30000"/>
              </a:spcBef>
              <a:buFont typeface="Wingdings" pitchFamily="2" charset="2"/>
              <a:buChar char="§"/>
              <a:tabLst>
                <a:tab pos="679450" algn="l"/>
              </a:tabLst>
            </a:pPr>
            <a:r>
              <a:rPr lang="en-US" sz="1800">
                <a:solidFill>
                  <a:srgbClr val="000066"/>
                </a:solidFill>
              </a:rPr>
              <a:t> Calculation of the specimen temperature conditions</a:t>
            </a:r>
          </a:p>
          <a:p>
            <a:pPr defTabSz="762000">
              <a:spcBef>
                <a:spcPct val="30000"/>
              </a:spcBef>
              <a:buFont typeface="Wingdings" pitchFamily="2" charset="2"/>
              <a:buNone/>
              <a:tabLst>
                <a:tab pos="679450" algn="l"/>
              </a:tabLst>
            </a:pPr>
            <a:r>
              <a:rPr lang="en-US" sz="1600" b="0">
                <a:solidFill>
                  <a:srgbClr val="000066"/>
                </a:solidFill>
              </a:rPr>
              <a:t>   Results of previous calculations, boundary conditions on the crucible surface and 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specimen calorimeters are used. The adequate agreement between calculations and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thermocouple measurements is achieved by varying heat flux into the specimen and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thermal resistance of the specimen side insulation.</a:t>
            </a:r>
          </a:p>
          <a:p>
            <a:pPr defTabSz="762000">
              <a:spcBef>
                <a:spcPct val="30000"/>
              </a:spcBef>
              <a:buFont typeface="Wingdings" pitchFamily="2" charset="2"/>
              <a:buChar char="§"/>
              <a:tabLst>
                <a:tab pos="679450" algn="l"/>
              </a:tabLst>
            </a:pPr>
            <a:r>
              <a:rPr lang="en-US" sz="1800">
                <a:solidFill>
                  <a:srgbClr val="000066"/>
                </a:solidFill>
              </a:rPr>
              <a:t> Physicochemical analysis of the ingot, specimen and interaction zone </a:t>
            </a:r>
          </a:p>
          <a:p>
            <a:pPr defTabSz="762000">
              <a:spcBef>
                <a:spcPct val="30000"/>
              </a:spcBef>
              <a:buFont typeface="Wingdings" pitchFamily="2" charset="2"/>
              <a:buNone/>
              <a:tabLst>
                <a:tab pos="679450" algn="l"/>
              </a:tabLst>
            </a:pPr>
            <a:r>
              <a:rPr lang="en-US" sz="1600" b="0">
                <a:solidFill>
                  <a:srgbClr val="000066"/>
                </a:solidFill>
              </a:rPr>
              <a:t>   XRF; SEM/EDX; optical microscopy; chemical analyses.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Elemental and mass balances, initial and final compositions of the system and its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components are determined.</a:t>
            </a:r>
            <a:endParaRPr lang="en-GB" sz="1600" b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FF16-A8A6-41EA-B7B6-06B8ACFAC002}" type="slidenum">
              <a:rPr lang="en-GB"/>
              <a:pPr/>
              <a:t>9</a:t>
            </a:fld>
            <a:endParaRPr lang="en-GB"/>
          </a:p>
        </p:txBody>
      </p:sp>
      <p:pic>
        <p:nvPicPr>
          <p:cNvPr id="499756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9" b="880"/>
          <a:stretch>
            <a:fillRect/>
          </a:stretch>
        </p:blipFill>
        <p:spPr bwMode="auto">
          <a:xfrm>
            <a:off x="881063" y="1636713"/>
            <a:ext cx="2592387" cy="404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9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0"/>
            <a:ext cx="7772400" cy="639763"/>
          </a:xfrm>
        </p:spPr>
        <p:txBody>
          <a:bodyPr/>
          <a:lstStyle/>
          <a:p>
            <a:r>
              <a:rPr lang="en-US">
                <a:effectLst/>
              </a:rPr>
              <a:t>Tests with suboxidized corium (continued)</a:t>
            </a:r>
          </a:p>
        </p:txBody>
      </p:sp>
      <p:sp>
        <p:nvSpPr>
          <p:cNvPr id="499715" name="Rectangle 3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499718" name="Rectangle 6"/>
          <p:cNvSpPr>
            <a:spLocks noChangeArrowheads="1"/>
          </p:cNvSpPr>
          <p:nvPr/>
        </p:nvSpPr>
        <p:spPr bwMode="auto">
          <a:xfrm>
            <a:off x="173038" y="585788"/>
            <a:ext cx="5259387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 sz="1800">
                <a:solidFill>
                  <a:srgbClr val="000066"/>
                </a:solidFill>
              </a:rPr>
              <a:t>Corrosion kinetics and final depth</a:t>
            </a:r>
            <a:endParaRPr lang="en-GB" sz="1800">
              <a:solidFill>
                <a:srgbClr val="000066"/>
              </a:solidFill>
            </a:endParaRPr>
          </a:p>
        </p:txBody>
      </p:sp>
      <p:sp>
        <p:nvSpPr>
          <p:cNvPr id="499719" name="Rectangle 7"/>
          <p:cNvSpPr>
            <a:spLocks noChangeArrowheads="1"/>
          </p:cNvSpPr>
          <p:nvPr/>
        </p:nvSpPr>
        <p:spPr bwMode="auto">
          <a:xfrm>
            <a:off x="611188" y="1068388"/>
            <a:ext cx="32385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 sz="1600"/>
              <a:t>Axial sections of specimens </a:t>
            </a:r>
          </a:p>
        </p:txBody>
      </p:sp>
      <p:sp>
        <p:nvSpPr>
          <p:cNvPr id="499720" name="Rectangle 8"/>
          <p:cNvSpPr>
            <a:spLocks noChangeArrowheads="1"/>
          </p:cNvSpPr>
          <p:nvPr/>
        </p:nvSpPr>
        <p:spPr bwMode="auto">
          <a:xfrm>
            <a:off x="5010150" y="571500"/>
            <a:ext cx="3449638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GB" sz="1600"/>
              <a:t>Corrosion depth vs. time</a:t>
            </a:r>
          </a:p>
        </p:txBody>
      </p:sp>
      <p:sp>
        <p:nvSpPr>
          <p:cNvPr id="499740" name="Rectangle 28"/>
          <p:cNvSpPr>
            <a:spLocks noChangeArrowheads="1"/>
          </p:cNvSpPr>
          <p:nvPr/>
        </p:nvSpPr>
        <p:spPr bwMode="auto">
          <a:xfrm>
            <a:off x="250825" y="1731963"/>
            <a:ext cx="5238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944" tIns="37472" rIns="74944" bIns="37472">
            <a:spAutoFit/>
          </a:bodyPr>
          <a:lstStyle/>
          <a:p>
            <a:pPr defTabSz="749300" eaLnBrk="1" hangingPunct="1"/>
            <a:r>
              <a:rPr lang="en-US"/>
              <a:t>MC6</a:t>
            </a:r>
            <a:endParaRPr lang="ru-RU"/>
          </a:p>
        </p:txBody>
      </p:sp>
      <p:sp>
        <p:nvSpPr>
          <p:cNvPr id="499741" name="Rectangle 29"/>
          <p:cNvSpPr>
            <a:spLocks noChangeArrowheads="1"/>
          </p:cNvSpPr>
          <p:nvPr/>
        </p:nvSpPr>
        <p:spPr bwMode="auto">
          <a:xfrm>
            <a:off x="296863" y="2541588"/>
            <a:ext cx="5238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944" tIns="37472" rIns="74944" bIns="37472">
            <a:spAutoFit/>
          </a:bodyPr>
          <a:lstStyle/>
          <a:p>
            <a:pPr defTabSz="749300" eaLnBrk="1" hangingPunct="1"/>
            <a:r>
              <a:rPr lang="en-US"/>
              <a:t>MC7</a:t>
            </a:r>
            <a:endParaRPr lang="ru-RU"/>
          </a:p>
        </p:txBody>
      </p:sp>
      <p:sp>
        <p:nvSpPr>
          <p:cNvPr id="499742" name="Rectangle 30"/>
          <p:cNvSpPr>
            <a:spLocks noChangeArrowheads="1"/>
          </p:cNvSpPr>
          <p:nvPr/>
        </p:nvSpPr>
        <p:spPr bwMode="auto">
          <a:xfrm>
            <a:off x="298450" y="3478213"/>
            <a:ext cx="5238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944" tIns="37472" rIns="74944" bIns="37472">
            <a:spAutoFit/>
          </a:bodyPr>
          <a:lstStyle/>
          <a:p>
            <a:pPr defTabSz="749300" eaLnBrk="1" hangingPunct="1"/>
            <a:r>
              <a:rPr lang="en-US"/>
              <a:t>MC8</a:t>
            </a:r>
            <a:endParaRPr lang="ru-RU"/>
          </a:p>
        </p:txBody>
      </p:sp>
      <p:sp>
        <p:nvSpPr>
          <p:cNvPr id="499743" name="Rectangle 31"/>
          <p:cNvSpPr>
            <a:spLocks noChangeArrowheads="1"/>
          </p:cNvSpPr>
          <p:nvPr/>
        </p:nvSpPr>
        <p:spPr bwMode="auto">
          <a:xfrm>
            <a:off x="311150" y="4762500"/>
            <a:ext cx="5238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944" tIns="37472" rIns="74944" bIns="37472">
            <a:spAutoFit/>
          </a:bodyPr>
          <a:lstStyle/>
          <a:p>
            <a:pPr defTabSz="749300" eaLnBrk="1" hangingPunct="1"/>
            <a:r>
              <a:rPr lang="en-US"/>
              <a:t>MC9</a:t>
            </a:r>
            <a:endParaRPr lang="ru-RU"/>
          </a:p>
        </p:txBody>
      </p:sp>
      <p:sp>
        <p:nvSpPr>
          <p:cNvPr id="499746" name="Text Box 34"/>
          <p:cNvSpPr txBox="1">
            <a:spLocks noChangeArrowheads="1"/>
          </p:cNvSpPr>
          <p:nvPr/>
        </p:nvSpPr>
        <p:spPr bwMode="auto">
          <a:xfrm>
            <a:off x="165100" y="3968750"/>
            <a:ext cx="1346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ru-RU" sz="1200" b="0"/>
              <a:t>Shrinkage</a:t>
            </a:r>
            <a:r>
              <a:rPr lang="en-US" sz="1200" b="0"/>
              <a:t/>
            </a:r>
            <a:br>
              <a:rPr lang="en-US" sz="1200" b="0"/>
            </a:br>
            <a:r>
              <a:rPr lang="ru-RU" sz="1200" b="0"/>
              <a:t> </a:t>
            </a:r>
            <a:r>
              <a:rPr lang="en-US" sz="1200" b="0"/>
              <a:t>cavity</a:t>
            </a:r>
          </a:p>
        </p:txBody>
      </p:sp>
      <p:sp>
        <p:nvSpPr>
          <p:cNvPr id="499747" name="Text Box 35"/>
          <p:cNvSpPr txBox="1">
            <a:spLocks noChangeArrowheads="1"/>
          </p:cNvSpPr>
          <p:nvPr/>
        </p:nvSpPr>
        <p:spPr bwMode="auto">
          <a:xfrm>
            <a:off x="477838" y="594995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200" b="0"/>
              <a:t>Chip</a:t>
            </a:r>
          </a:p>
        </p:txBody>
      </p:sp>
      <p:sp>
        <p:nvSpPr>
          <p:cNvPr id="499748" name="Text Box 36"/>
          <p:cNvSpPr txBox="1">
            <a:spLocks noChangeArrowheads="1"/>
          </p:cNvSpPr>
          <p:nvPr/>
        </p:nvSpPr>
        <p:spPr bwMode="auto">
          <a:xfrm>
            <a:off x="160338" y="2139950"/>
            <a:ext cx="1168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200" b="0"/>
              <a:t>Acoustic</a:t>
            </a:r>
            <a:br>
              <a:rPr lang="en-US" sz="1200" b="0"/>
            </a:br>
            <a:r>
              <a:rPr lang="en-US" sz="1200" b="0"/>
              <a:t> defect</a:t>
            </a:r>
          </a:p>
        </p:txBody>
      </p:sp>
      <p:sp>
        <p:nvSpPr>
          <p:cNvPr id="499750" name="Line 38"/>
          <p:cNvSpPr>
            <a:spLocks noChangeShapeType="1"/>
          </p:cNvSpPr>
          <p:nvPr/>
        </p:nvSpPr>
        <p:spPr bwMode="auto">
          <a:xfrm flipH="1" flipV="1">
            <a:off x="736600" y="2425700"/>
            <a:ext cx="1447800" cy="2667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51" name="Line 39"/>
          <p:cNvSpPr>
            <a:spLocks noChangeShapeType="1"/>
          </p:cNvSpPr>
          <p:nvPr/>
        </p:nvSpPr>
        <p:spPr bwMode="auto">
          <a:xfrm>
            <a:off x="596900" y="4229100"/>
            <a:ext cx="1524000" cy="279400"/>
          </a:xfrm>
          <a:prstGeom prst="line">
            <a:avLst/>
          </a:prstGeom>
          <a:noFill/>
          <a:ln w="12700">
            <a:solidFill>
              <a:srgbClr val="0066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52" name="Line 40"/>
          <p:cNvSpPr>
            <a:spLocks noChangeShapeType="1"/>
          </p:cNvSpPr>
          <p:nvPr/>
        </p:nvSpPr>
        <p:spPr bwMode="auto">
          <a:xfrm flipH="1">
            <a:off x="685800" y="4711700"/>
            <a:ext cx="1562100" cy="11557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57" name="Rectangle 45"/>
          <p:cNvSpPr>
            <a:spLocks noChangeArrowheads="1"/>
          </p:cNvSpPr>
          <p:nvPr/>
        </p:nvSpPr>
        <p:spPr bwMode="auto">
          <a:xfrm>
            <a:off x="3781425" y="4121150"/>
            <a:ext cx="32385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 sz="1600"/>
              <a:t>EDX images of interaction zone </a:t>
            </a:r>
          </a:p>
        </p:txBody>
      </p:sp>
      <p:grpSp>
        <p:nvGrpSpPr>
          <p:cNvPr id="499774" name="Group 62"/>
          <p:cNvGrpSpPr>
            <a:grpSpLocks/>
          </p:cNvGrpSpPr>
          <p:nvPr/>
        </p:nvGrpSpPr>
        <p:grpSpPr bwMode="auto">
          <a:xfrm>
            <a:off x="3511550" y="4340225"/>
            <a:ext cx="5362575" cy="1601788"/>
            <a:chOff x="2212" y="2734"/>
            <a:chExt cx="3378" cy="1009"/>
          </a:xfrm>
        </p:grpSpPr>
        <p:pic>
          <p:nvPicPr>
            <p:cNvPr id="499758" name="Picture 4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2" y="2898"/>
              <a:ext cx="1179" cy="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9759" name="Rectangle 47"/>
            <p:cNvSpPr>
              <a:spLocks noChangeArrowheads="1"/>
            </p:cNvSpPr>
            <p:nvPr/>
          </p:nvSpPr>
          <p:spPr bwMode="auto">
            <a:xfrm>
              <a:off x="2738" y="2964"/>
              <a:ext cx="261" cy="161"/>
            </a:xfrm>
            <a:prstGeom prst="rect">
              <a:avLst/>
            </a:prstGeom>
            <a:noFill/>
            <a:ln w="1206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9760" name="Rectangle 48"/>
            <p:cNvSpPr>
              <a:spLocks noChangeArrowheads="1"/>
            </p:cNvSpPr>
            <p:nvPr/>
          </p:nvSpPr>
          <p:spPr bwMode="auto">
            <a:xfrm>
              <a:off x="2735" y="2963"/>
              <a:ext cx="267" cy="163"/>
            </a:xfrm>
            <a:prstGeom prst="rect">
              <a:avLst/>
            </a:prstGeom>
            <a:noFill/>
            <a:ln w="1206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99768" name="Group 56"/>
            <p:cNvGrpSpPr>
              <a:grpSpLocks/>
            </p:cNvGrpSpPr>
            <p:nvPr/>
          </p:nvGrpSpPr>
          <p:grpSpPr bwMode="auto">
            <a:xfrm>
              <a:off x="3576" y="2840"/>
              <a:ext cx="977" cy="894"/>
              <a:chOff x="678" y="455"/>
              <a:chExt cx="1793" cy="2108"/>
            </a:xfrm>
          </p:grpSpPr>
          <p:pic>
            <p:nvPicPr>
              <p:cNvPr id="499764" name="Picture 5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" y="456"/>
                <a:ext cx="1793" cy="2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9765" name="Rectangle 53"/>
              <p:cNvSpPr>
                <a:spLocks noChangeArrowheads="1"/>
              </p:cNvSpPr>
              <p:nvPr/>
            </p:nvSpPr>
            <p:spPr bwMode="auto">
              <a:xfrm>
                <a:off x="678" y="455"/>
                <a:ext cx="50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 b="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499766" name="Rectangle 54"/>
              <p:cNvSpPr>
                <a:spLocks noChangeArrowheads="1"/>
              </p:cNvSpPr>
              <p:nvPr/>
            </p:nvSpPr>
            <p:spPr bwMode="auto">
              <a:xfrm>
                <a:off x="1960" y="1742"/>
                <a:ext cx="163" cy="176"/>
              </a:xfrm>
              <a:prstGeom prst="rect">
                <a:avLst/>
              </a:prstGeom>
              <a:noFill/>
              <a:ln w="1079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9767" name="Rectangle 55"/>
              <p:cNvSpPr>
                <a:spLocks noChangeArrowheads="1"/>
              </p:cNvSpPr>
              <p:nvPr/>
            </p:nvSpPr>
            <p:spPr bwMode="auto">
              <a:xfrm>
                <a:off x="1958" y="1741"/>
                <a:ext cx="166" cy="178"/>
              </a:xfrm>
              <a:prstGeom prst="rect">
                <a:avLst/>
              </a:prstGeom>
              <a:noFill/>
              <a:ln w="1079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pic>
          <p:nvPicPr>
            <p:cNvPr id="499769" name="Picture 5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1" y="2734"/>
              <a:ext cx="859" cy="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9770" name="Line 58"/>
            <p:cNvSpPr>
              <a:spLocks noChangeShapeType="1"/>
            </p:cNvSpPr>
            <p:nvPr/>
          </p:nvSpPr>
          <p:spPr bwMode="auto">
            <a:xfrm flipV="1">
              <a:off x="3004" y="2853"/>
              <a:ext cx="612" cy="116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9771" name="Line 59"/>
            <p:cNvSpPr>
              <a:spLocks noChangeShapeType="1"/>
            </p:cNvSpPr>
            <p:nvPr/>
          </p:nvSpPr>
          <p:spPr bwMode="auto">
            <a:xfrm>
              <a:off x="2998" y="3123"/>
              <a:ext cx="612" cy="496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9772" name="Line 60"/>
            <p:cNvSpPr>
              <a:spLocks noChangeShapeType="1"/>
            </p:cNvSpPr>
            <p:nvPr/>
          </p:nvSpPr>
          <p:spPr bwMode="auto">
            <a:xfrm>
              <a:off x="4383" y="3471"/>
              <a:ext cx="382" cy="14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9773" name="Line 61"/>
            <p:cNvSpPr>
              <a:spLocks noChangeShapeType="1"/>
            </p:cNvSpPr>
            <p:nvPr/>
          </p:nvSpPr>
          <p:spPr bwMode="auto">
            <a:xfrm flipV="1">
              <a:off x="4360" y="2747"/>
              <a:ext cx="390" cy="630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99775" name="Line 63"/>
          <p:cNvSpPr>
            <a:spLocks noChangeShapeType="1"/>
          </p:cNvSpPr>
          <p:nvPr/>
        </p:nvSpPr>
        <p:spPr bwMode="auto">
          <a:xfrm>
            <a:off x="4464050" y="6119813"/>
            <a:ext cx="6429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77" name="Text Box 65"/>
          <p:cNvSpPr txBox="1">
            <a:spLocks noChangeArrowheads="1"/>
          </p:cNvSpPr>
          <p:nvPr/>
        </p:nvSpPr>
        <p:spPr bwMode="auto">
          <a:xfrm>
            <a:off x="4387850" y="5846763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500 </a:t>
            </a:r>
            <a:r>
              <a:rPr lang="en-US" sz="1400">
                <a:latin typeface="Arial" pitchFamily="34" charset="0"/>
                <a:cs typeface="Arial" pitchFamily="34" charset="0"/>
              </a:rPr>
              <a:t>µm</a:t>
            </a:r>
          </a:p>
        </p:txBody>
      </p:sp>
      <p:sp>
        <p:nvSpPr>
          <p:cNvPr id="499778" name="Text Box 66"/>
          <p:cNvSpPr txBox="1">
            <a:spLocks noChangeArrowheads="1"/>
          </p:cNvSpPr>
          <p:nvPr/>
        </p:nvSpPr>
        <p:spPr bwMode="auto">
          <a:xfrm>
            <a:off x="6388100" y="5853113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100 </a:t>
            </a:r>
            <a:r>
              <a:rPr lang="en-US" sz="1400">
                <a:latin typeface="Arial" pitchFamily="34" charset="0"/>
                <a:cs typeface="Arial" pitchFamily="34" charset="0"/>
              </a:rPr>
              <a:t>µm</a:t>
            </a:r>
          </a:p>
        </p:txBody>
      </p:sp>
      <p:sp>
        <p:nvSpPr>
          <p:cNvPr id="499779" name="Text Box 67"/>
          <p:cNvSpPr txBox="1">
            <a:spLocks noChangeArrowheads="1"/>
          </p:cNvSpPr>
          <p:nvPr/>
        </p:nvSpPr>
        <p:spPr bwMode="auto">
          <a:xfrm>
            <a:off x="8108950" y="5878513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10 </a:t>
            </a:r>
            <a:r>
              <a:rPr lang="en-US" sz="1400">
                <a:latin typeface="Arial" pitchFamily="34" charset="0"/>
                <a:cs typeface="Arial" pitchFamily="34" charset="0"/>
              </a:rPr>
              <a:t>µm</a:t>
            </a:r>
          </a:p>
        </p:txBody>
      </p:sp>
      <p:sp>
        <p:nvSpPr>
          <p:cNvPr id="499780" name="Line 68"/>
          <p:cNvSpPr>
            <a:spLocks noChangeShapeType="1"/>
          </p:cNvSpPr>
          <p:nvPr/>
        </p:nvSpPr>
        <p:spPr bwMode="auto">
          <a:xfrm>
            <a:off x="8223250" y="6157913"/>
            <a:ext cx="6619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81" name="Line 69"/>
          <p:cNvSpPr>
            <a:spLocks noChangeShapeType="1"/>
          </p:cNvSpPr>
          <p:nvPr/>
        </p:nvSpPr>
        <p:spPr bwMode="auto">
          <a:xfrm>
            <a:off x="6457950" y="6132513"/>
            <a:ext cx="585788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82" name="Text Box 70"/>
          <p:cNvSpPr txBox="1">
            <a:spLocks noChangeArrowheads="1"/>
          </p:cNvSpPr>
          <p:nvPr/>
        </p:nvSpPr>
        <p:spPr bwMode="auto">
          <a:xfrm>
            <a:off x="7335838" y="4029075"/>
            <a:ext cx="1808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T</a:t>
            </a:r>
            <a:r>
              <a:rPr lang="en-US" sz="1400" baseline="-25000">
                <a:latin typeface="Arial" pitchFamily="34" charset="0"/>
              </a:rPr>
              <a:t>eut</a:t>
            </a:r>
            <a:r>
              <a:rPr lang="en-US" sz="1400">
                <a:latin typeface="Arial" pitchFamily="34" charset="0"/>
                <a:cs typeface="Arial" pitchFamily="34" charset="0"/>
              </a:rPr>
              <a:t>~1090ºC (DTA)</a:t>
            </a:r>
          </a:p>
        </p:txBody>
      </p:sp>
      <p:pic>
        <p:nvPicPr>
          <p:cNvPr id="499783" name="Picture 7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709613"/>
            <a:ext cx="4425950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12587</TotalTime>
  <Words>1303</Words>
  <Application>Microsoft Office PowerPoint</Application>
  <PresentationFormat>Bildschirmpräsentation (4:3)</PresentationFormat>
  <Paragraphs>298</Paragraphs>
  <Slides>27</Slides>
  <Notes>27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27</vt:i4>
      </vt:variant>
    </vt:vector>
  </HeadingPairs>
  <TitlesOfParts>
    <vt:vector size="38" baseType="lpstr">
      <vt:lpstr>Times New Roman</vt:lpstr>
      <vt:lpstr>Arial</vt:lpstr>
      <vt:lpstr>Times New Roman CYR</vt:lpstr>
      <vt:lpstr>Arial Unicode MS</vt:lpstr>
      <vt:lpstr>Wingdings</vt:lpstr>
      <vt:lpstr>Symbol</vt:lpstr>
      <vt:lpstr>Оформление по умолчанию</vt:lpstr>
      <vt:lpstr>CorelDRAW 7.0 Graphic</vt:lpstr>
      <vt:lpstr>Документ Microsoft Word</vt:lpstr>
      <vt:lpstr>Microsoft Equation 3.0</vt:lpstr>
      <vt:lpstr>Диаграмма Microsoft Excel</vt:lpstr>
      <vt:lpstr>Progress Report  on the ISTC project #833.2  “Investigation of corium melt interaction  with NPP reactor vessel steel”  (METCOR-2)</vt:lpstr>
      <vt:lpstr>  Contents </vt:lpstr>
      <vt:lpstr>METCOR project general information</vt:lpstr>
      <vt:lpstr>METCOR project general information </vt:lpstr>
      <vt:lpstr>Experimental matrix of METCOR</vt:lpstr>
      <vt:lpstr>Experimental matrix of METCOR</vt:lpstr>
      <vt:lpstr>Tests with suboxidized corium</vt:lpstr>
      <vt:lpstr>Tests with suboxidized corium (continued)</vt:lpstr>
      <vt:lpstr>Tests with suboxidized corium (continued)</vt:lpstr>
      <vt:lpstr>Tests with suboxidized corium (continued)</vt:lpstr>
      <vt:lpstr>Tests with suboxidized corium (continued)</vt:lpstr>
      <vt:lpstr>Tests with suboxidized corium (continued)</vt:lpstr>
      <vt:lpstr>Conclusions on tests with suboxidized corium</vt:lpstr>
      <vt:lpstr>Tests with oxidized corium in air and steam </vt:lpstr>
      <vt:lpstr>Tests with oxidized corium in air and steam (continued)</vt:lpstr>
      <vt:lpstr>Tests with oxidized corium in air and steam (continued)</vt:lpstr>
      <vt:lpstr>Tests with oxidized corium in air and steam (continued)</vt:lpstr>
      <vt:lpstr>Tests with oxidized corium in air and steam (continued)</vt:lpstr>
      <vt:lpstr>Tests with oxidized corium in air and steam (continued)</vt:lpstr>
      <vt:lpstr>Tests with oxidized corium in air and steam (continued)</vt:lpstr>
      <vt:lpstr>Tests with oxidized corium in air and steam (continued)</vt:lpstr>
      <vt:lpstr>Conclusions on tests with oxidized corium</vt:lpstr>
      <vt:lpstr>Reporting: 2nd phase</vt:lpstr>
      <vt:lpstr>Publications</vt:lpstr>
      <vt:lpstr> Plans for concluding of the project  </vt:lpstr>
      <vt:lpstr>Experimental matrix* for a new project </vt:lpstr>
      <vt:lpstr>Conclusions</vt:lpstr>
    </vt:vector>
  </TitlesOfParts>
  <Company>NITI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METCOR progress report</dc:title>
  <dc:subject>9CEG-SAM</dc:subject>
  <dc:creator>S BECHTA</dc:creator>
  <cp:lastModifiedBy>Peters, Ursula</cp:lastModifiedBy>
  <cp:revision>434</cp:revision>
  <cp:lastPrinted>2001-10-30T08:59:27Z</cp:lastPrinted>
  <dcterms:created xsi:type="dcterms:W3CDTF">1998-10-12T06:52:06Z</dcterms:created>
  <dcterms:modified xsi:type="dcterms:W3CDTF">2012-10-09T10:46:24Z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asmolov@nsi.kiae.ru</vt:lpwstr>
  </property>
  <property fmtid="{D5CDD505-2E9C-101B-9397-08002B2CF9AE}" pid="8" name="HomePage">
    <vt:lpwstr>http:\\www.nsi.kiae.ru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10140862</vt:i4>
  </property>
  <property fmtid="{D5CDD505-2E9C-101B-9397-08002B2CF9AE}" pid="14" name="TextColor">
    <vt:i4>0</vt:i4>
  </property>
  <property fmtid="{D5CDD505-2E9C-101B-9397-08002B2CF9AE}" pid="15" name="LinkColor">
    <vt:i4>16711680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1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C:\PRG10\ASMOLOV</vt:lpwstr>
  </property>
  <property fmtid="{D5CDD505-2E9C-101B-9397-08002B2CF9AE}" pid="22" name="Description0">
    <vt:lpwstr>Progress report</vt:lpwstr>
  </property>
</Properties>
</file>