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1" r:id="rId1"/>
  </p:sldMasterIdLst>
  <p:notesMasterIdLst>
    <p:notesMasterId r:id="rId5"/>
  </p:notesMasterIdLst>
  <p:sldIdLst>
    <p:sldId id="256" r:id="rId2"/>
    <p:sldId id="258" r:id="rId3"/>
    <p:sldId id="261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FF"/>
    <a:srgbClr val="FFCCFF"/>
    <a:srgbClr val="FF9933"/>
    <a:srgbClr val="CC3300"/>
    <a:srgbClr val="333399"/>
    <a:srgbClr val="000066"/>
    <a:srgbClr val="66330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07" autoAdjust="0"/>
    <p:restoredTop sz="94660" autoAdjust="0"/>
  </p:normalViewPr>
  <p:slideViewPr>
    <p:cSldViewPr>
      <p:cViewPr>
        <p:scale>
          <a:sx n="91" d="100"/>
          <a:sy n="91" d="100"/>
        </p:scale>
        <p:origin x="-1435" y="-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3482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F877E8D-4ADE-42BC-968C-417154AB692C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27582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7031EA-6400-498F-BE96-8F474D267268}" type="slidenum">
              <a:rPr lang="ru-RU"/>
              <a:pPr/>
              <a:t>1</a:t>
            </a:fld>
            <a:endParaRPr lang="ru-RU"/>
          </a:p>
        </p:txBody>
      </p:sp>
      <p:sp>
        <p:nvSpPr>
          <p:cNvPr id="358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A004A1-AD8E-4EB8-A019-61682B91C3B7}" type="datetime1">
              <a:rPr lang="ru-RU"/>
              <a:pPr/>
              <a:t>16.10.2012</a:t>
            </a:fld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165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12C366-A8FF-4FB2-89CA-AEFF7448267B}" type="datetime1">
              <a:rPr lang="ru-RU"/>
              <a:pPr/>
              <a:t>16.10.2012</a:t>
            </a:fld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331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BADA31-974B-4450-A927-F2B5D201DB29}" type="datetime1">
              <a:rPr lang="ru-RU"/>
              <a:pPr/>
              <a:t>16.10.2012</a:t>
            </a:fld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729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AAA1ED2-E35C-49A1-AC35-16A8716848C0}" type="datetime1">
              <a:rPr lang="ru-RU"/>
              <a:pPr/>
              <a:t>16.10.2012</a:t>
            </a:fld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820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B22B6D-5C69-4441-97DE-4E8FF72BD78A}" type="datetime1">
              <a:rPr lang="ru-RU"/>
              <a:pPr/>
              <a:t>16.10.2012</a:t>
            </a:fld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537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595D42-6CEC-4148-A15D-CB5519B83B0D}" type="datetime1">
              <a:rPr lang="ru-RU"/>
              <a:pPr/>
              <a:t>16.10.2012</a:t>
            </a:fld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75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EEFEF4-4708-41F7-9092-077E9E5782D1}" type="datetime1">
              <a:rPr lang="ru-RU"/>
              <a:pPr/>
              <a:t>16.10.2012</a:t>
            </a:fld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985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7171D2-E8EF-4E24-89D6-E9F15057955D}" type="datetime1">
              <a:rPr lang="ru-RU"/>
              <a:pPr/>
              <a:t>16.10.2012</a:t>
            </a:fld>
            <a:endParaRPr lang="ru-RU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128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DC2146-C647-4F2B-A36B-0A4BE8C4FEAD}" type="datetime1">
              <a:rPr lang="ru-RU"/>
              <a:pPr/>
              <a:t>16.10.2012</a:t>
            </a:fld>
            <a:endParaRPr lang="ru-RU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398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4CD044-4C29-4378-8133-2FDE4F72E64A}" type="datetime1">
              <a:rPr lang="ru-RU"/>
              <a:pPr/>
              <a:t>16.10.2012</a:t>
            </a:fld>
            <a:endParaRPr lang="ru-RU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820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AF53F5-1660-40AD-A7F5-7BCDB53C045F}" type="datetime1">
              <a:rPr lang="ru-RU"/>
              <a:pPr/>
              <a:t>16.10.2012</a:t>
            </a:fld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410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CFB377-09C0-450F-8974-80F21EBE44B7}" type="datetime1">
              <a:rPr lang="ru-RU"/>
              <a:pPr/>
              <a:t>16.10.2012</a:t>
            </a:fld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5405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1C39F"/>
            </a:gs>
            <a:gs pos="35001">
              <a:srgbClr val="F0EBD5"/>
            </a:gs>
            <a:gs pos="100000">
              <a:srgbClr val="FFEFD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2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B1B8183B-19DC-4B9F-8C30-45567322E904}" type="datetime1">
              <a:rPr lang="ru-RU"/>
              <a:pPr/>
              <a:t>16.10.2012</a:t>
            </a:fld>
            <a:endParaRPr lang="ru-RU"/>
          </a:p>
        </p:txBody>
      </p:sp>
      <p:sp>
        <p:nvSpPr>
          <p:cNvPr id="202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63" name="Picture 1039"/>
          <p:cNvPicPr>
            <a:picLocks noChangeAspect="1" noChangeArrowheads="1"/>
          </p:cNvPicPr>
          <p:nvPr/>
        </p:nvPicPr>
        <p:blipFill>
          <a:blip r:embed="rId4">
            <a:lum bright="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3260" name="Rectangle 1036"/>
          <p:cNvSpPr>
            <a:spLocks noChangeArrowheads="1"/>
          </p:cNvSpPr>
          <p:nvPr/>
        </p:nvSpPr>
        <p:spPr bwMode="auto">
          <a:xfrm>
            <a:off x="273050" y="2997200"/>
            <a:ext cx="79978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4400">
                <a:solidFill>
                  <a:schemeClr val="tx2"/>
                </a:solidFill>
              </a:rPr>
              <a:t>4</a:t>
            </a:r>
            <a:r>
              <a:rPr lang="en-US" sz="4400" baseline="30000">
                <a:solidFill>
                  <a:schemeClr val="tx2"/>
                </a:solidFill>
              </a:rPr>
              <a:t>rd</a:t>
            </a:r>
            <a:r>
              <a:rPr lang="en-US" sz="4400">
                <a:solidFill>
                  <a:schemeClr val="tx2"/>
                </a:solidFill>
              </a:rPr>
              <a:t> METCOR-P Project meeting</a:t>
            </a:r>
          </a:p>
        </p:txBody>
      </p:sp>
      <p:sp>
        <p:nvSpPr>
          <p:cNvPr id="53264" name="Rectangle 1040"/>
          <p:cNvSpPr>
            <a:spLocks noChangeArrowheads="1"/>
          </p:cNvSpPr>
          <p:nvPr/>
        </p:nvSpPr>
        <p:spPr bwMode="auto">
          <a:xfrm>
            <a:off x="0" y="0"/>
            <a:ext cx="9144000" cy="2205038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53265" name="Object 1041"/>
          <p:cNvGraphicFramePr>
            <a:graphicFrameLocks noChangeAspect="1"/>
          </p:cNvGraphicFramePr>
          <p:nvPr/>
        </p:nvGraphicFramePr>
        <p:xfrm>
          <a:off x="179388" y="1125538"/>
          <a:ext cx="839787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1" name="CorelDRAW" r:id="rId5" imgW="515520" imgH="574200" progId="CorelDraw.Graphic.7">
                  <p:embed/>
                </p:oleObj>
              </mc:Choice>
              <mc:Fallback>
                <p:oleObj name="CorelDRAW" r:id="rId5" imgW="515520" imgH="574200" progId="CorelDraw.Graphic.7">
                  <p:embed/>
                  <p:pic>
                    <p:nvPicPr>
                      <p:cNvPr id="0" name="Object 10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125538"/>
                        <a:ext cx="839787" cy="90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66" name="Rectangle 1042"/>
          <p:cNvSpPr>
            <a:spLocks noChangeArrowheads="1"/>
          </p:cNvSpPr>
          <p:nvPr/>
        </p:nvSpPr>
        <p:spPr bwMode="auto">
          <a:xfrm>
            <a:off x="1258888" y="1412875"/>
            <a:ext cx="7416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9506" tIns="29506" rIns="29506" bIns="29506">
            <a:spAutoFit/>
          </a:bodyPr>
          <a:lstStyle/>
          <a:p>
            <a:pPr algn="ctr" defTabSz="749300"/>
            <a:r>
              <a:rPr lang="en-US" sz="7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</a:t>
            </a:r>
            <a:r>
              <a:rPr lang="en-US" sz="2100" b="1"/>
              <a:t>A.P. Alexandrov Research Institute of Technology (NITI) </a:t>
            </a:r>
            <a:endParaRPr lang="en-GB" sz="2100" b="1"/>
          </a:p>
        </p:txBody>
      </p:sp>
      <p:sp>
        <p:nvSpPr>
          <p:cNvPr id="53268" name="Rectangle 1044"/>
          <p:cNvSpPr>
            <a:spLocks noChangeArrowheads="1"/>
          </p:cNvSpPr>
          <p:nvPr/>
        </p:nvSpPr>
        <p:spPr bwMode="auto">
          <a:xfrm>
            <a:off x="1692275" y="236538"/>
            <a:ext cx="66246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15" tIns="46007" rIns="92015" bIns="46007">
            <a:spAutoFit/>
          </a:bodyPr>
          <a:lstStyle/>
          <a:p>
            <a:pPr eaLnBrk="0" hangingPunct="0"/>
            <a:r>
              <a:rPr lang="en-GB" b="1"/>
              <a:t> </a:t>
            </a:r>
            <a:r>
              <a:rPr lang="en-US" sz="2000" b="1"/>
              <a:t>International Science and Technology Center (ISTC)</a:t>
            </a:r>
            <a:endParaRPr lang="en-GB" sz="2000" b="1"/>
          </a:p>
        </p:txBody>
      </p:sp>
      <p:pic>
        <p:nvPicPr>
          <p:cNvPr id="53269" name="Picture 104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0" y="0"/>
            <a:ext cx="1212850" cy="114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270" name="Rectangle 1046"/>
          <p:cNvSpPr>
            <a:spLocks noChangeArrowheads="1"/>
          </p:cNvSpPr>
          <p:nvPr/>
        </p:nvSpPr>
        <p:spPr bwMode="auto">
          <a:xfrm>
            <a:off x="323850" y="3933825"/>
            <a:ext cx="3359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June 1,  2010, St. Petersburg,</a:t>
            </a:r>
          </a:p>
          <a:p>
            <a:r>
              <a:rPr lang="en-US" b="1">
                <a:solidFill>
                  <a:srgbClr val="000000"/>
                </a:solidFill>
              </a:rPr>
              <a:t>OKTYABRSKAYA Hotel</a:t>
            </a:r>
            <a:endParaRPr lang="ru-RU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Tm="1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20713"/>
          </a:xfrm>
          <a:noFill/>
          <a:ln/>
        </p:spPr>
        <p:txBody>
          <a:bodyPr/>
          <a:lstStyle/>
          <a:p>
            <a:pPr>
              <a:lnSpc>
                <a:spcPts val="2500"/>
              </a:lnSpc>
            </a:pPr>
            <a:r>
              <a:rPr lang="en-US" sz="3600" b="1">
                <a:solidFill>
                  <a:srgbClr val="000066"/>
                </a:solidFill>
              </a:rPr>
              <a:t>Meeting Agenda</a:t>
            </a:r>
            <a:endParaRPr lang="ru-RU" sz="3600" b="1">
              <a:solidFill>
                <a:srgbClr val="000066"/>
              </a:solidFill>
            </a:endParaRPr>
          </a:p>
        </p:txBody>
      </p:sp>
      <p:graphicFrame>
        <p:nvGraphicFramePr>
          <p:cNvPr id="40442" name="Group 506"/>
          <p:cNvGraphicFramePr>
            <a:graphicFrameLocks noGrp="1"/>
          </p:cNvGraphicFramePr>
          <p:nvPr>
            <p:ph idx="1"/>
          </p:nvPr>
        </p:nvGraphicFramePr>
        <p:xfrm>
          <a:off x="179388" y="476250"/>
          <a:ext cx="8640762" cy="6407851"/>
        </p:xfrm>
        <a:graphic>
          <a:graphicData uri="http://schemas.openxmlformats.org/drawingml/2006/table">
            <a:tbl>
              <a:tblPr/>
              <a:tblGrid>
                <a:gridCol w="720725"/>
                <a:gridCol w="5703887"/>
                <a:gridCol w="1436688"/>
                <a:gridCol w="779462"/>
              </a:tblGrid>
              <a:tr h="54451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09:30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Welcome word and organizational issues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V. Khabensky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 min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09:40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Status of the METCOR-P project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V. Khabensky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 min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10:00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Interaction of corium melt with European vessel steel in the oxidizing atmosphere.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МСР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-4 test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V. Granovsky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50 min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10:50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Coffee break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 min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11:10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Interaction of suboxidized corium melt with European vessel steel.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МСР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-5 test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Granovsky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 min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11:50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МСР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-6 preparation. Oxidation kinetics of metallic melt containing uranium and zirconium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Sulatsky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 min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12:20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Discussion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All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 min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13:00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Lunch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14:00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COLOSS investigations of liquefied zircaloy interactions with irradiated fuel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Bottomley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50 min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14:20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Numerical modeling of suboxidized corium melt oxidation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Smirnov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 min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15:00 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06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Interaction at molten corium oxidation transients. Proposals on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МСР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-7 test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E. Krushinov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min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15:20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0638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Preparations for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МСР-8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test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Interaction of metallic melt with  vertically positioned vessel steel specimen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Sulatsky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 min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16:00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Coffee break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16:20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Planned publications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V. Khabensky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 min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16:40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Next meeting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All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 min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16:50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Closing speech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V. Khabensky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Tm="1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>
              <a:lnSpc>
                <a:spcPts val="2500"/>
              </a:lnSpc>
            </a:pPr>
            <a:r>
              <a:rPr lang="en-US" sz="3600" b="1">
                <a:solidFill>
                  <a:srgbClr val="000066"/>
                </a:solidFill>
              </a:rPr>
              <a:t>Announcements</a:t>
            </a:r>
            <a:endParaRPr lang="ru-RU" sz="3600" b="1">
              <a:solidFill>
                <a:srgbClr val="000066"/>
              </a:solidFill>
            </a:endParaRPr>
          </a:p>
        </p:txBody>
      </p:sp>
      <p:sp>
        <p:nvSpPr>
          <p:cNvPr id="208899" name="Text Box 3"/>
          <p:cNvSpPr txBox="1">
            <a:spLocks noChangeArrowheads="1"/>
          </p:cNvSpPr>
          <p:nvPr/>
        </p:nvSpPr>
        <p:spPr bwMode="auto">
          <a:xfrm>
            <a:off x="0" y="998538"/>
            <a:ext cx="6300788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/>
              <a:t>For the </a:t>
            </a:r>
            <a:r>
              <a:rPr lang="en-US" b="1">
                <a:solidFill>
                  <a:srgbClr val="000000"/>
                </a:solidFill>
              </a:rPr>
              <a:t>June 1</a:t>
            </a:r>
            <a:r>
              <a:rPr lang="en-US"/>
              <a:t>: </a:t>
            </a:r>
          </a:p>
          <a:p>
            <a:r>
              <a:rPr lang="en-US"/>
              <a:t>Informal dinner will be held in Keisen restaurant at 6:30 p.m. Address: Blokhina str. 3, SPb</a:t>
            </a:r>
            <a:br>
              <a:rPr lang="en-US"/>
            </a:br>
            <a:r>
              <a:rPr lang="en-US"/>
              <a:t>  </a:t>
            </a:r>
            <a:endParaRPr lang="en-US">
              <a:solidFill>
                <a:srgbClr val="CC33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/>
              <a:t>For the </a:t>
            </a:r>
            <a:r>
              <a:rPr lang="en-US" b="1">
                <a:solidFill>
                  <a:srgbClr val="000000"/>
                </a:solidFill>
              </a:rPr>
              <a:t>June 3</a:t>
            </a:r>
            <a:r>
              <a:rPr lang="en-US"/>
              <a:t> :</a:t>
            </a:r>
          </a:p>
          <a:p>
            <a:r>
              <a:rPr lang="ru-RU"/>
              <a:t>Meet at</a:t>
            </a:r>
            <a:r>
              <a:rPr lang="en-US"/>
              <a:t> </a:t>
            </a:r>
            <a:r>
              <a:rPr lang="ru-RU"/>
              <a:t>10:00 AM</a:t>
            </a:r>
            <a:r>
              <a:rPr lang="en-US"/>
              <a:t> </a:t>
            </a:r>
            <a:r>
              <a:rPr lang="ru-RU"/>
              <a:t>in the lobby of the</a:t>
            </a:r>
            <a:r>
              <a:rPr lang="en-US"/>
              <a:t/>
            </a:r>
            <a:br>
              <a:rPr lang="en-US"/>
            </a:br>
            <a:r>
              <a:rPr lang="ru-RU"/>
              <a:t> Oktyabrskaya Hotel</a:t>
            </a:r>
            <a:endParaRPr lang="en-US"/>
          </a:p>
          <a:p>
            <a:r>
              <a:rPr lang="ru-RU"/>
              <a:t>An excursion to the Russian </a:t>
            </a:r>
            <a:r>
              <a:rPr lang="en-US"/>
              <a:t/>
            </a:r>
            <a:br>
              <a:rPr lang="en-US"/>
            </a:br>
            <a:r>
              <a:rPr lang="ru-RU"/>
              <a:t>Museum, followed by a bus </a:t>
            </a:r>
            <a:r>
              <a:rPr lang="en-US"/>
              <a:t/>
            </a:r>
            <a:br>
              <a:rPr lang="en-US"/>
            </a:br>
            <a:r>
              <a:rPr lang="ru-RU"/>
              <a:t>trip to the shore of</a:t>
            </a:r>
            <a:r>
              <a:rPr lang="en-US"/>
              <a:t> </a:t>
            </a:r>
            <a:r>
              <a:rPr lang="ru-RU"/>
              <a:t>the Gulf of</a:t>
            </a:r>
            <a:r>
              <a:rPr lang="en-US"/>
              <a:t/>
            </a:r>
            <a:br>
              <a:rPr lang="en-US"/>
            </a:br>
            <a:r>
              <a:rPr lang="ru-RU"/>
              <a:t>Finland and a lunch at a </a:t>
            </a:r>
            <a:r>
              <a:rPr lang="en-US"/>
              <a:t/>
            </a:r>
            <a:br>
              <a:rPr lang="en-US"/>
            </a:br>
            <a:r>
              <a:rPr lang="ru-RU"/>
              <a:t>Caucasian restaurant </a:t>
            </a:r>
            <a:r>
              <a:rPr lang="en-US"/>
              <a:t/>
            </a:r>
            <a:br>
              <a:rPr lang="en-US"/>
            </a:br>
            <a:r>
              <a:rPr lang="ru-RU"/>
              <a:t>"U Kamina" ("Near</a:t>
            </a:r>
            <a:r>
              <a:rPr lang="en-US"/>
              <a:t> </a:t>
            </a:r>
            <a:r>
              <a:rPr lang="ru-RU"/>
              <a:t>the Fireplace“),</a:t>
            </a:r>
            <a:r>
              <a:rPr lang="en-US"/>
              <a:t/>
            </a:r>
            <a:br>
              <a:rPr lang="en-US"/>
            </a:br>
            <a:r>
              <a:rPr lang="ru-RU"/>
              <a:t>and then an excursion to the </a:t>
            </a:r>
            <a:r>
              <a:rPr lang="en-US"/>
              <a:t/>
            </a:r>
            <a:br>
              <a:rPr lang="en-US"/>
            </a:br>
            <a:r>
              <a:rPr lang="ru-RU"/>
              <a:t>Memorial Estate “Penaty” - the </a:t>
            </a:r>
            <a:br>
              <a:rPr lang="ru-RU"/>
            </a:br>
            <a:r>
              <a:rPr lang="ru-RU"/>
              <a:t>home of an outstanding Russian</a:t>
            </a:r>
            <a:r>
              <a:rPr lang="en-US"/>
              <a:t/>
            </a:r>
            <a:br>
              <a:rPr lang="en-US"/>
            </a:br>
            <a:r>
              <a:rPr lang="ru-RU"/>
              <a:t>painter I.E. Repin (by bus from </a:t>
            </a:r>
            <a:r>
              <a:rPr lang="en-US"/>
              <a:t/>
            </a:r>
            <a:br>
              <a:rPr lang="en-US"/>
            </a:br>
            <a:r>
              <a:rPr lang="ru-RU"/>
              <a:t>the</a:t>
            </a:r>
            <a:r>
              <a:rPr lang="en-US"/>
              <a:t> </a:t>
            </a:r>
            <a:r>
              <a:rPr lang="ru-RU"/>
              <a:t>restaurant).</a:t>
            </a:r>
          </a:p>
        </p:txBody>
      </p:sp>
      <p:pic>
        <p:nvPicPr>
          <p:cNvPr id="208900" name="Picture 4" descr="Map_Repino etc"/>
          <p:cNvPicPr>
            <a:picLocks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51275" y="2205038"/>
            <a:ext cx="5292725" cy="33655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8902" name="Oval 6"/>
          <p:cNvSpPr>
            <a:spLocks noChangeArrowheads="1"/>
          </p:cNvSpPr>
          <p:nvPr/>
        </p:nvSpPr>
        <p:spPr bwMode="auto">
          <a:xfrm>
            <a:off x="3995738" y="2349500"/>
            <a:ext cx="647700" cy="574675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 advTm="1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Оформление по умолчанию">
  <a:themeElements>
    <a:clrScheme name="1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249</Words>
  <Application>Microsoft Office PowerPoint</Application>
  <PresentationFormat>Bildschirmpräsentation (4:3)</PresentationFormat>
  <Paragraphs>71</Paragraphs>
  <Slides>3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0" baseType="lpstr">
      <vt:lpstr>Times New Roman</vt:lpstr>
      <vt:lpstr>Arial</vt:lpstr>
      <vt:lpstr>Arial Narrow</vt:lpstr>
      <vt:lpstr>Arial Unicode MS</vt:lpstr>
      <vt:lpstr>Wingdings</vt:lpstr>
      <vt:lpstr>1_Оформление по умолчанию</vt:lpstr>
      <vt:lpstr>CorelDRAW 7.0 Graphic</vt:lpstr>
      <vt:lpstr>PowerPoint-Präsentation</vt:lpstr>
      <vt:lpstr>Meeting Agenda</vt:lpstr>
      <vt:lpstr>Announcements</vt:lpstr>
    </vt:vector>
  </TitlesOfParts>
  <Company>None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METCOR-P</dc:title>
  <dc:creator>V. Khabensky</dc:creator>
  <cp:lastModifiedBy>Peters, Ursula</cp:lastModifiedBy>
  <cp:revision>114</cp:revision>
  <cp:lastPrinted>1601-01-01T00:00:00Z</cp:lastPrinted>
  <dcterms:created xsi:type="dcterms:W3CDTF">2001-04-09T07:11:41Z</dcterms:created>
  <dcterms:modified xsi:type="dcterms:W3CDTF">2012-10-16T20:28:54Z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/>
  </property>
</Properties>
</file>