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sldIdLst>
    <p:sldId id="256" r:id="rId3"/>
    <p:sldId id="257" r:id="rId4"/>
    <p:sldId id="258" r:id="rId5"/>
    <p:sldId id="263" r:id="rId6"/>
    <p:sldId id="260" r:id="rId7"/>
    <p:sldId id="262" r:id="rId8"/>
    <p:sldId id="265" r:id="rId9"/>
    <p:sldId id="266" r:id="rId10"/>
    <p:sldId id="264" r:id="rId11"/>
    <p:sldId id="268" r:id="rId12"/>
    <p:sldId id="261" r:id="rId13"/>
    <p:sldId id="269" r:id="rId14"/>
    <p:sldId id="270" r:id="rId15"/>
    <p:sldId id="271" r:id="rId16"/>
    <p:sldId id="272" r:id="rId17"/>
    <p:sldId id="259" r:id="rId18"/>
    <p:sldId id="273" r:id="rId19"/>
    <p:sldId id="267" r:id="rId20"/>
    <p:sldId id="274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04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627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155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53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25091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1925" y="1484313"/>
            <a:ext cx="4270375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4700" y="1484313"/>
            <a:ext cx="4271963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42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615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46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447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7231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410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818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644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11950" y="549275"/>
            <a:ext cx="2182813" cy="56689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1925" y="549275"/>
            <a:ext cx="6397625" cy="56689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452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150" y="549275"/>
            <a:ext cx="8710613" cy="5032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61925" y="1484313"/>
            <a:ext cx="8694738" cy="4733925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20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298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2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2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81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12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890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6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5600700"/>
            <a:ext cx="9144000" cy="1258888"/>
          </a:xfrm>
          <a:prstGeom prst="rect">
            <a:avLst/>
          </a:prstGeom>
          <a:solidFill>
            <a:srgbClr val="003E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6584950"/>
            <a:ext cx="9150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>
                <a:solidFill>
                  <a:schemeClr val="bg1"/>
                </a:solidFill>
                <a:sym typeface="Wingdings 2" pitchFamily="18" charset="2"/>
              </a:rPr>
              <a:t>Institute of Safety Research</a:t>
            </a:r>
            <a:r>
              <a:rPr lang="en-US" sz="900" noProof="1">
                <a:solidFill>
                  <a:schemeClr val="bg1"/>
                </a:solidFill>
                <a:cs typeface="Arial" charset="0"/>
                <a:sym typeface="Wingdings 2" pitchFamily="18" charset="2"/>
              </a:rPr>
              <a:t> </a:t>
            </a:r>
            <a:r>
              <a:rPr lang="en-US" sz="900" noProof="1">
                <a:solidFill>
                  <a:schemeClr val="bg1"/>
                </a:solidFill>
                <a:sym typeface="Wingdings 2" pitchFamily="18" charset="2"/>
              </a:rPr>
              <a:t> </a:t>
            </a:r>
            <a:r>
              <a:rPr lang="en-US" sz="900" noProof="1">
                <a:solidFill>
                  <a:schemeClr val="bg1"/>
                </a:solidFill>
                <a:cs typeface="Arial" charset="0"/>
                <a:sym typeface="Wingdings 2" pitchFamily="18" charset="2"/>
              </a:rPr>
              <a:t>www.fzd.de </a:t>
            </a:r>
            <a:r>
              <a:rPr lang="en-US" sz="900" noProof="1">
                <a:solidFill>
                  <a:schemeClr val="bg1"/>
                </a:solidFill>
                <a:sym typeface="Wingdings 2" pitchFamily="18" charset="2"/>
              </a:rPr>
              <a:t></a:t>
            </a:r>
            <a:r>
              <a:rPr lang="en-US" sz="900" noProof="1">
                <a:sym typeface="Wingdings 2" pitchFamily="18" charset="2"/>
              </a:rPr>
              <a:t> </a:t>
            </a:r>
            <a:r>
              <a:rPr lang="en-US" sz="900" noProof="1">
                <a:solidFill>
                  <a:schemeClr val="bg1"/>
                </a:solidFill>
                <a:sym typeface="Wingdings 2" pitchFamily="18" charset="2"/>
              </a:rPr>
              <a:t>Member of the Leibniz Association</a:t>
            </a:r>
            <a:endParaRPr lang="en-US" sz="900" noProof="1">
              <a:sym typeface="Wingdings 2" pitchFamily="18" charset="2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9145588" cy="863600"/>
          </a:xfrm>
          <a:prstGeom prst="rect">
            <a:avLst/>
          </a:prstGeom>
          <a:solidFill>
            <a:srgbClr val="003E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7938" y="5667375"/>
            <a:ext cx="9142412" cy="1588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4102" name="Picture 6" descr="logo-fzd-black-sol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5" y="5772150"/>
            <a:ext cx="2559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790575"/>
            <a:ext cx="9142413" cy="1588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6524625"/>
            <a:ext cx="914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>
                <a:solidFill>
                  <a:srgbClr val="003E89"/>
                </a:solidFill>
                <a:sym typeface="Wingdings 2" pitchFamily="18" charset="2"/>
              </a:rPr>
              <a:t>Institute of Safety Research  </a:t>
            </a:r>
            <a:r>
              <a:rPr lang="en-US" sz="900" noProof="1">
                <a:solidFill>
                  <a:srgbClr val="003E89"/>
                </a:solidFill>
                <a:sym typeface="Wingdings 2" pitchFamily="18" charset="2"/>
              </a:rPr>
              <a:t>Dr. Eberhard Altstadt  www.fzd.de</a:t>
            </a:r>
            <a:r>
              <a:rPr lang="en-US" sz="900">
                <a:solidFill>
                  <a:srgbClr val="003E89"/>
                </a:solidFill>
                <a:sym typeface="Wingdings 2" pitchFamily="18" charset="2"/>
              </a:rPr>
              <a:t>   METCOR-P meeting St Pb. -  July 9, 2008</a:t>
            </a:r>
            <a:endParaRPr lang="en-US">
              <a:solidFill>
                <a:srgbClr val="003E89"/>
              </a:solidFill>
              <a:sym typeface="Wingdings 2" pitchFamily="18" charset="2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9142413" cy="539750"/>
          </a:xfrm>
          <a:prstGeom prst="rect">
            <a:avLst/>
          </a:prstGeom>
          <a:solidFill>
            <a:srgbClr val="003E8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6494463"/>
            <a:ext cx="9142413" cy="0"/>
          </a:xfrm>
          <a:prstGeom prst="line">
            <a:avLst/>
          </a:prstGeom>
          <a:noFill/>
          <a:ln w="19050" cap="rnd">
            <a:solidFill>
              <a:srgbClr val="003E8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0" y="466725"/>
            <a:ext cx="9142413" cy="1588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150" name="Picture 6" descr="BildmarkeFZ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788" y="68263"/>
            <a:ext cx="309562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" y="1484313"/>
            <a:ext cx="8694738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84150" y="549275"/>
            <a:ext cx="871061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8000" rIns="91440" bIns="1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3E8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685800" y="1341438"/>
            <a:ext cx="7772400" cy="2259012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/>
              <a:t>Thermal and mechanical analyses of the VVER-1000 RPV in an IVR scenario considering corrosion effects</a:t>
            </a:r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414463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000" noProof="1"/>
              <a:t>Eberhard Altstadt</a:t>
            </a:r>
            <a:endParaRPr lang="de-DE" sz="2000"/>
          </a:p>
          <a:p>
            <a:endParaRPr lang="de-DE" sz="2000"/>
          </a:p>
          <a:p>
            <a:r>
              <a:rPr lang="en-GB" sz="2000"/>
              <a:t>2nd METCOR-P Meeting, St. Petersburg, July 9, 2008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8" name="Picture 8" descr="th20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620713"/>
            <a:ext cx="21113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7" name="Picture 7" descr="th10_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357563"/>
            <a:ext cx="2198687" cy="30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Final ablation</a:t>
            </a:r>
          </a:p>
        </p:txBody>
      </p:sp>
      <p:pic>
        <p:nvPicPr>
          <p:cNvPr id="76805" name="Picture 5" descr="th11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38" y="3357563"/>
            <a:ext cx="20574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9" name="Picture 9" descr="th21_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620713"/>
            <a:ext cx="2154238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8172450" y="1341438"/>
            <a:ext cx="2873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B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1763713" y="1341438"/>
            <a:ext cx="2873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A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1692275" y="4365625"/>
            <a:ext cx="2873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C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8243888" y="4365625"/>
            <a:ext cx="2873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Ablation kinetics</a:t>
            </a:r>
          </a:p>
        </p:txBody>
      </p:sp>
      <p:pic>
        <p:nvPicPr>
          <p:cNvPr id="62469" name="Picture 5" descr="ab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01750"/>
            <a:ext cx="8064500" cy="494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Mechanical calculations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Elastic-plastic material behaviour</a:t>
            </a:r>
          </a:p>
          <a:p>
            <a:r>
              <a:rPr lang="en-GB"/>
              <a:t>Material configuration: final ablation state</a:t>
            </a:r>
          </a:p>
          <a:p>
            <a:r>
              <a:rPr lang="en-GB"/>
              <a:t>Temperature field from t = 300 s</a:t>
            </a:r>
          </a:p>
          <a:p>
            <a:r>
              <a:rPr lang="en-GB"/>
              <a:t>Weight of vessel and melt pool</a:t>
            </a:r>
          </a:p>
          <a:p>
            <a:r>
              <a:rPr lang="en-GB"/>
              <a:t>Increasing internal pressure until vessel failure</a:t>
            </a:r>
          </a:p>
          <a:p>
            <a:r>
              <a:rPr lang="en-GB"/>
              <a:t>Failure criterion: allowable stress </a:t>
            </a:r>
            <a:r>
              <a:rPr lang="en-GB">
                <a:sym typeface="Symbol" pitchFamily="18" charset="2"/>
              </a:rPr>
              <a:t></a:t>
            </a:r>
            <a:r>
              <a:rPr lang="en-GB" baseline="-25000">
                <a:sym typeface="Symbol" pitchFamily="18" charset="2"/>
              </a:rPr>
              <a:t>max </a:t>
            </a:r>
            <a:r>
              <a:rPr lang="en-GB">
                <a:sym typeface="Symbol" pitchFamily="18" charset="2"/>
              </a:rPr>
              <a:t>(T)</a:t>
            </a:r>
          </a:p>
          <a:p>
            <a:endParaRPr lang="en-GB">
              <a:sym typeface="Symbol" pitchFamily="18" charset="2"/>
            </a:endParaRP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Allowable stress</a:t>
            </a:r>
          </a:p>
        </p:txBody>
      </p:sp>
      <p:pic>
        <p:nvPicPr>
          <p:cNvPr id="79876" name="Picture 4" descr="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062038"/>
            <a:ext cx="691197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Stress at failure pressure (segregated pool)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547813" y="5800725"/>
            <a:ext cx="2873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A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6589713" y="1412875"/>
            <a:ext cx="2873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B</a:t>
            </a:r>
          </a:p>
        </p:txBody>
      </p:sp>
      <p:pic>
        <p:nvPicPr>
          <p:cNvPr id="81928" name="Picture 8" descr="st20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96975"/>
            <a:ext cx="38068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9" name="Picture 9" descr="st21_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3" y="1916113"/>
            <a:ext cx="3757612" cy="446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Stress at failure pressure (homogeneous pool)</a:t>
            </a:r>
          </a:p>
        </p:txBody>
      </p:sp>
      <p:pic>
        <p:nvPicPr>
          <p:cNvPr id="83971" name="Picture 3" descr="st10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4643438" cy="435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72" name="Picture 4" descr="st11_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92338"/>
            <a:ext cx="4348163" cy="408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476375" y="5656263"/>
            <a:ext cx="2873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C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589713" y="1557338"/>
            <a:ext cx="2873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82" name="Rectangle 2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Main results - overview</a:t>
            </a:r>
          </a:p>
        </p:txBody>
      </p:sp>
      <p:graphicFrame>
        <p:nvGraphicFramePr>
          <p:cNvPr id="53897" name="Group 649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8586788" cy="4694237"/>
        </p:xfrm>
        <a:graphic>
          <a:graphicData uri="http://schemas.openxmlformats.org/drawingml/2006/table">
            <a:tbl>
              <a:tblPr/>
              <a:tblGrid>
                <a:gridCol w="1717675"/>
                <a:gridCol w="1574800"/>
                <a:gridCol w="1601788"/>
                <a:gridCol w="1881187"/>
                <a:gridCol w="1811338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Scenario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Pool configuration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segregated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segregated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homogeneous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homogeneous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Corrosion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suboxidized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oxidized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ablated steel mass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32.3 t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36.5 t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25.5 t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35.5 t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de-DE" sz="2000" b="0" i="0" u="none" strike="noStrike" cap="none" normalizeH="0" baseline="-2500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max,out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393 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393 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min. wall thickness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mm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mm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mm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mm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de-DE" sz="2000" b="0" i="0" u="none" strike="noStrike" cap="none" normalizeH="0" baseline="-2500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Failure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13.81  MPa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13.80  MPa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19.33 MPa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19.11 MPa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Allowable stress and characteristic temperatures</a:t>
            </a:r>
          </a:p>
        </p:txBody>
      </p:sp>
      <p:pic>
        <p:nvPicPr>
          <p:cNvPr id="84995" name="Picture 3" descr="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062038"/>
            <a:ext cx="691197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4067175" y="1916113"/>
            <a:ext cx="0" cy="352901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5795963" y="1916113"/>
            <a:ext cx="0" cy="35290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706813" y="1125538"/>
            <a:ext cx="122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noProof="1"/>
              <a:t>T</a:t>
            </a:r>
            <a:r>
              <a:rPr lang="de-DE" sz="2000" b="1" baseline="-25000" noProof="1"/>
              <a:t>allow,cr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5653088" y="1125538"/>
            <a:ext cx="358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noProof="1"/>
              <a:t>T</a:t>
            </a:r>
            <a:r>
              <a:rPr lang="de-DE" sz="2000" b="1" baseline="-25000"/>
              <a:t>B</a:t>
            </a:r>
            <a:endParaRPr lang="de-DE" sz="2000" b="1" baseline="-25000" noProof="1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6804025" y="1916113"/>
            <a:ext cx="0" cy="3529012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6516688" y="1125538"/>
            <a:ext cx="358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noProof="1"/>
              <a:t>T</a:t>
            </a:r>
            <a:r>
              <a:rPr lang="de-DE" sz="2000" b="1" baseline="-25000" noProof="1"/>
              <a:t>liq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Corrosion leads to significantly higher ablation</a:t>
            </a:r>
          </a:p>
          <a:p>
            <a:r>
              <a:rPr lang="en-GB"/>
              <a:t>Corrosion effect more pronounced in the homogeneous (oxidized) pool</a:t>
            </a:r>
          </a:p>
          <a:p>
            <a:r>
              <a:rPr lang="en-GB"/>
              <a:t>Due to the higher peak heat flux the segregated pool configuration is more critical </a:t>
            </a:r>
          </a:p>
          <a:p>
            <a:r>
              <a:rPr lang="en-GB"/>
              <a:t>The vessel strength is almost not influenced by the corrosion</a:t>
            </a:r>
          </a:p>
          <a:p>
            <a:pPr lvl="1"/>
            <a:r>
              <a:rPr lang="en-GB"/>
              <a:t>load is carried by the cold outer region of the vessel wall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Model of corrosion damage</a:t>
            </a:r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327150" y="1916113"/>
          <a:ext cx="410845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9" name="Equation" r:id="rId3" imgW="2082600" imgH="482400" progId="Equation.3">
                  <p:embed/>
                </p:oleObj>
              </mc:Choice>
              <mc:Fallback>
                <p:oleObj name="Equation" r:id="rId3" imgW="208260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916113"/>
                        <a:ext cx="4108450" cy="8588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619250" y="1406525"/>
            <a:ext cx="5040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NITI correlation for fast corrosion stage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1835150" y="5300663"/>
            <a:ext cx="431800" cy="1008062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2266950" y="5300663"/>
            <a:ext cx="431800" cy="1008062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2266950" y="4292600"/>
            <a:ext cx="431800" cy="1008063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266950" y="3284538"/>
            <a:ext cx="431800" cy="1008062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2195513" y="3211513"/>
            <a:ext cx="142875" cy="144462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1835150" y="4292600"/>
            <a:ext cx="431800" cy="1008063"/>
          </a:xfrm>
          <a:prstGeom prst="rect">
            <a:avLst/>
          </a:prstGeom>
          <a:solidFill>
            <a:srgbClr val="FF9900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27" name="Oval 11"/>
          <p:cNvSpPr>
            <a:spLocks noChangeArrowheads="1"/>
          </p:cNvSpPr>
          <p:nvPr/>
        </p:nvSpPr>
        <p:spPr bwMode="auto">
          <a:xfrm>
            <a:off x="1763713" y="5227638"/>
            <a:ext cx="142875" cy="1444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28" name="Oval 12"/>
          <p:cNvSpPr>
            <a:spLocks noChangeArrowheads="1"/>
          </p:cNvSpPr>
          <p:nvPr/>
        </p:nvSpPr>
        <p:spPr bwMode="auto">
          <a:xfrm>
            <a:off x="2195513" y="4219575"/>
            <a:ext cx="142875" cy="1444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29" name="Oval 13"/>
          <p:cNvSpPr>
            <a:spLocks noChangeArrowheads="1"/>
          </p:cNvSpPr>
          <p:nvPr/>
        </p:nvSpPr>
        <p:spPr bwMode="auto">
          <a:xfrm>
            <a:off x="1763713" y="4219575"/>
            <a:ext cx="142875" cy="1444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30" name="Oval 14"/>
          <p:cNvSpPr>
            <a:spLocks noChangeArrowheads="1"/>
          </p:cNvSpPr>
          <p:nvPr/>
        </p:nvSpPr>
        <p:spPr bwMode="auto">
          <a:xfrm>
            <a:off x="1763713" y="6237288"/>
            <a:ext cx="142875" cy="144462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539750" y="4510088"/>
            <a:ext cx="936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/>
              <a:t>interface</a:t>
            </a:r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4067175" y="3500438"/>
            <a:ext cx="865188" cy="2233612"/>
          </a:xfrm>
          <a:prstGeom prst="rect">
            <a:avLst/>
          </a:prstGeom>
          <a:solidFill>
            <a:srgbClr val="FF9900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33" name="Oval 17"/>
          <p:cNvSpPr>
            <a:spLocks noChangeArrowheads="1"/>
          </p:cNvSpPr>
          <p:nvPr/>
        </p:nvSpPr>
        <p:spPr bwMode="auto">
          <a:xfrm>
            <a:off x="3995738" y="3429000"/>
            <a:ext cx="142875" cy="1444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34" name="Oval 18"/>
          <p:cNvSpPr>
            <a:spLocks noChangeArrowheads="1"/>
          </p:cNvSpPr>
          <p:nvPr/>
        </p:nvSpPr>
        <p:spPr bwMode="auto">
          <a:xfrm>
            <a:off x="4859338" y="3429000"/>
            <a:ext cx="142875" cy="1444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4067175" y="57340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4932363" y="57340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4067175" y="6237288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4140200" y="5876925"/>
            <a:ext cx="649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 noProof="1"/>
              <a:t>h</a:t>
            </a:r>
            <a:r>
              <a:rPr lang="de-DE" b="1" baseline="-25000" noProof="1"/>
              <a:t>el</a:t>
            </a:r>
          </a:p>
        </p:txBody>
      </p:sp>
      <p:sp>
        <p:nvSpPr>
          <p:cNvPr id="86039" name="Oval 23"/>
          <p:cNvSpPr>
            <a:spLocks noChangeArrowheads="1"/>
          </p:cNvSpPr>
          <p:nvPr/>
        </p:nvSpPr>
        <p:spPr bwMode="auto">
          <a:xfrm>
            <a:off x="3995738" y="5661025"/>
            <a:ext cx="142875" cy="1444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cxnSp>
        <p:nvCxnSpPr>
          <p:cNvPr id="86040" name="AutoShape 24"/>
          <p:cNvCxnSpPr>
            <a:cxnSpLocks noChangeShapeType="1"/>
            <a:stCxn id="86026" idx="3"/>
          </p:cNvCxnSpPr>
          <p:nvPr/>
        </p:nvCxnSpPr>
        <p:spPr bwMode="auto">
          <a:xfrm flipV="1">
            <a:off x="2281238" y="4076700"/>
            <a:ext cx="1714500" cy="720725"/>
          </a:xfrm>
          <a:prstGeom prst="curvedConnector3">
            <a:avLst>
              <a:gd name="adj1" fmla="val 49537"/>
            </a:avLst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4716463" y="3068638"/>
            <a:ext cx="360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T1</a:t>
            </a:r>
            <a:endParaRPr lang="de-DE" b="1" baseline="-25000" noProof="1"/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3851275" y="3068638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T2</a:t>
            </a:r>
            <a:endParaRPr lang="de-DE" b="1" baseline="-25000" noProof="1"/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3563938" y="5589588"/>
            <a:ext cx="360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/>
              <a:t>T3</a:t>
            </a:r>
            <a:endParaRPr lang="de-DE" b="1" baseline="-25000" noProof="1"/>
          </a:p>
        </p:txBody>
      </p:sp>
      <p:graphicFrame>
        <p:nvGraphicFramePr>
          <p:cNvPr id="86044" name="Object 28"/>
          <p:cNvGraphicFramePr>
            <a:graphicFrameLocks noChangeAspect="1"/>
          </p:cNvGraphicFramePr>
          <p:nvPr>
            <p:ph sz="half" idx="2"/>
          </p:nvPr>
        </p:nvGraphicFramePr>
        <p:xfrm>
          <a:off x="5622925" y="3025775"/>
          <a:ext cx="31146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0" name="Equation" r:id="rId5" imgW="1993680" imgH="457200" progId="Equation.3">
                  <p:embed/>
                </p:oleObj>
              </mc:Choice>
              <mc:Fallback>
                <p:oleObj name="Equation" r:id="rId5" imgW="1993680" imgH="457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925" y="3025775"/>
                        <a:ext cx="31146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5" name="Object 29"/>
          <p:cNvGraphicFramePr>
            <a:graphicFrameLocks noChangeAspect="1"/>
          </p:cNvGraphicFramePr>
          <p:nvPr/>
        </p:nvGraphicFramePr>
        <p:xfrm>
          <a:off x="6227763" y="3860800"/>
          <a:ext cx="20193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1" name="Equation" r:id="rId7" imgW="1193760" imgH="457200" progId="Equation.3">
                  <p:embed/>
                </p:oleObj>
              </mc:Choice>
              <mc:Fallback>
                <p:oleObj name="Equation" r:id="rId7" imgW="1193760" imgH="457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860800"/>
                        <a:ext cx="20193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6" name="Object 30"/>
          <p:cNvGraphicFramePr>
            <a:graphicFrameLocks noChangeAspect="1"/>
          </p:cNvGraphicFramePr>
          <p:nvPr/>
        </p:nvGraphicFramePr>
        <p:xfrm>
          <a:off x="5651500" y="4797425"/>
          <a:ext cx="31146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2" name="Equation" r:id="rId9" imgW="1841400" imgH="241200" progId="Equation.3">
                  <p:embed/>
                </p:oleObj>
              </mc:Choice>
              <mc:Fallback>
                <p:oleObj name="Equation" r:id="rId9" imgW="1841400" imgH="241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797425"/>
                        <a:ext cx="311467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7" name="Text Box 31"/>
          <p:cNvSpPr txBox="1">
            <a:spLocks noChangeArrowheads="1"/>
          </p:cNvSpPr>
          <p:nvPr/>
        </p:nvSpPr>
        <p:spPr bwMode="auto">
          <a:xfrm>
            <a:off x="5724525" y="5734050"/>
            <a:ext cx="29511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Element killed if </a:t>
            </a:r>
            <a:r>
              <a:rPr lang="en-GB" noProof="1"/>
              <a:t>D</a:t>
            </a:r>
            <a:r>
              <a:rPr lang="en-GB" baseline="-25000" noProof="1"/>
              <a:t>corr</a:t>
            </a:r>
            <a:r>
              <a:rPr lang="en-GB"/>
              <a:t> </a:t>
            </a:r>
            <a:r>
              <a:rPr lang="en-GB">
                <a:sym typeface="Symbol" pitchFamily="18" charset="2"/>
              </a:rPr>
              <a:t></a:t>
            </a:r>
            <a:r>
              <a:rPr lang="en-GB"/>
              <a:t> 1</a:t>
            </a:r>
          </a:p>
        </p:txBody>
      </p:sp>
      <p:sp>
        <p:nvSpPr>
          <p:cNvPr id="86048" name="Rectangle 32"/>
          <p:cNvSpPr>
            <a:spLocks noChangeArrowheads="1"/>
          </p:cNvSpPr>
          <p:nvPr/>
        </p:nvSpPr>
        <p:spPr bwMode="auto">
          <a:xfrm>
            <a:off x="5580063" y="2925763"/>
            <a:ext cx="3313112" cy="345598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Corium pool configurations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Configuration 1: suboxidized pool</a:t>
            </a:r>
          </a:p>
          <a:p>
            <a:pPr lvl="1"/>
            <a:r>
              <a:rPr lang="en-GB"/>
              <a:t>melt segregation (metal and oxide layer)</a:t>
            </a:r>
          </a:p>
          <a:p>
            <a:pPr lvl="1"/>
            <a:r>
              <a:rPr lang="en-GB"/>
              <a:t>oxide mass: 64 t, metal mass: 116 t</a:t>
            </a:r>
          </a:p>
          <a:p>
            <a:pPr lvl="1"/>
            <a:r>
              <a:rPr lang="en-GB"/>
              <a:t>pool height 2.2 m (1 m + 1.2 m)</a:t>
            </a:r>
          </a:p>
          <a:p>
            <a:pPr lvl="1"/>
            <a:endParaRPr lang="en-GB"/>
          </a:p>
          <a:p>
            <a:pPr lvl="1"/>
            <a:endParaRPr lang="en-GB"/>
          </a:p>
          <a:p>
            <a:r>
              <a:rPr lang="en-GB"/>
              <a:t>Configuration 2: fully oxidized pool</a:t>
            </a:r>
          </a:p>
          <a:p>
            <a:pPr lvl="1"/>
            <a:r>
              <a:rPr lang="en-GB"/>
              <a:t>homogeneous melt</a:t>
            </a:r>
          </a:p>
          <a:p>
            <a:pPr lvl="1"/>
            <a:r>
              <a:rPr lang="en-GB"/>
              <a:t>mass: 210 t </a:t>
            </a:r>
          </a:p>
          <a:p>
            <a:pPr lvl="1"/>
            <a:r>
              <a:rPr lang="en-GB"/>
              <a:t>pool height: 3.1 m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700338" y="5219700"/>
          <a:ext cx="62166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4317840" imgH="507960" progId="Equation.3">
                  <p:embed/>
                </p:oleObj>
              </mc:Choice>
              <mc:Fallback>
                <p:oleObj name="Equation" r:id="rId3" imgW="431784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219700"/>
                        <a:ext cx="6216650" cy="7302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599113" y="2308225"/>
          <a:ext cx="31051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2057400" imgH="419040" progId="Equation.3">
                  <p:embed/>
                </p:oleObj>
              </mc:Choice>
              <mc:Fallback>
                <p:oleObj name="Equation" r:id="rId5" imgW="205740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3" y="2308225"/>
                        <a:ext cx="3105150" cy="6238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Internal heat fluxes (calc. by Russian colleagues)</a:t>
            </a:r>
          </a:p>
        </p:txBody>
      </p:sp>
      <p:pic>
        <p:nvPicPr>
          <p:cNvPr id="51232" name="Picture 32" descr="hfl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54125"/>
            <a:ext cx="8424863" cy="515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Decrease of the internal heat flux</a:t>
            </a:r>
          </a:p>
        </p:txBody>
      </p:sp>
      <p:pic>
        <p:nvPicPr>
          <p:cNvPr id="66564" name="Picture 4" descr="dec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41438"/>
            <a:ext cx="8064500" cy="494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72" name="Picture 12" descr="hflu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196975"/>
            <a:ext cx="2879725" cy="17637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7" name="Picture 11" descr="ext-c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125538"/>
            <a:ext cx="1582738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External thermal boundary condition</a:t>
            </a:r>
          </a:p>
        </p:txBody>
      </p:sp>
      <p:pic>
        <p:nvPicPr>
          <p:cNvPr id="60420" name="Picture 4" descr="q(T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196975"/>
            <a:ext cx="4156075" cy="511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547813" y="2420938"/>
            <a:ext cx="244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1547813" y="5589588"/>
            <a:ext cx="244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339975" y="2924175"/>
            <a:ext cx="1800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noProof="1"/>
              <a:t>T</a:t>
            </a:r>
            <a:r>
              <a:rPr lang="de-DE" baseline="-25000" noProof="1"/>
              <a:t>w,e</a:t>
            </a:r>
            <a:r>
              <a:rPr lang="de-DE" noProof="1"/>
              <a:t> = f (q, T</a:t>
            </a:r>
            <a:r>
              <a:rPr lang="de-DE" baseline="-25000" noProof="1"/>
              <a:t>water</a:t>
            </a:r>
            <a:r>
              <a:rPr lang="de-DE" noProof="1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Temperatures and heat fluxes</a:t>
            </a:r>
          </a:p>
        </p:txBody>
      </p:sp>
      <p:pic>
        <p:nvPicPr>
          <p:cNvPr id="64518" name="Picture 6" descr="th11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1196975"/>
            <a:ext cx="3203575" cy="468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9" name="Picture 7" descr="th21_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383698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50825" y="6092825"/>
            <a:ext cx="280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segregated pool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5364163" y="6092825"/>
            <a:ext cx="280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homogeneous pool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Analysis of four scenarios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A: segregated pool without corrosion</a:t>
            </a:r>
          </a:p>
          <a:p>
            <a:r>
              <a:rPr lang="en-GB"/>
              <a:t>B: segregated pool with corrosion</a:t>
            </a:r>
          </a:p>
          <a:p>
            <a:r>
              <a:rPr lang="en-GB"/>
              <a:t>C: homogeneous pool without corrosion</a:t>
            </a:r>
          </a:p>
          <a:p>
            <a:r>
              <a:rPr lang="en-GB"/>
              <a:t>D: homogeneous pool with corrosion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Outer temperatures vs. time</a:t>
            </a:r>
          </a:p>
        </p:txBody>
      </p:sp>
      <p:pic>
        <p:nvPicPr>
          <p:cNvPr id="73733" name="Picture 5" descr="th20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356100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4" name="Picture 6" descr="th21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3429000"/>
            <a:ext cx="4481513" cy="29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11188" y="1412875"/>
            <a:ext cx="280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Scenario A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292725" y="3213100"/>
            <a:ext cx="280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Scenario 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Outer temperatures vs. time</a:t>
            </a:r>
          </a:p>
        </p:txBody>
      </p:sp>
      <p:pic>
        <p:nvPicPr>
          <p:cNvPr id="70661" name="Picture 5" descr="th10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920875"/>
            <a:ext cx="4824413" cy="323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2" name="Picture 6" descr="th11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3267075"/>
            <a:ext cx="4391025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971550" y="1773238"/>
            <a:ext cx="280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Scenario C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435600" y="2997200"/>
            <a:ext cx="280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E8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Scenario 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3E8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3E8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3E8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3E8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FZD_EN</Template>
  <TotalTime>0</TotalTime>
  <Words>372</Words>
  <Application>Microsoft Office PowerPoint</Application>
  <PresentationFormat>Bildschirmpräsentation (4:3)</PresentationFormat>
  <Paragraphs>107</Paragraphs>
  <Slides>19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Wingdings 2</vt:lpstr>
      <vt:lpstr>Symbol</vt:lpstr>
      <vt:lpstr>Times New Roman</vt:lpstr>
      <vt:lpstr>Standarddesign</vt:lpstr>
      <vt:lpstr>Benutzerdefiniertes Design</vt:lpstr>
      <vt:lpstr>Microsoft Equation 3.0</vt:lpstr>
      <vt:lpstr>Thermal and mechanical analyses of the VVER-1000 RPV in an IVR scenario considering corrosion effects</vt:lpstr>
      <vt:lpstr>Corium pool configurations</vt:lpstr>
      <vt:lpstr>Internal heat fluxes (calc. by Russian colleagues)</vt:lpstr>
      <vt:lpstr>Decrease of the internal heat flux</vt:lpstr>
      <vt:lpstr>External thermal boundary condition</vt:lpstr>
      <vt:lpstr>Temperatures and heat fluxes</vt:lpstr>
      <vt:lpstr>Analysis of four scenarios</vt:lpstr>
      <vt:lpstr>Outer temperatures vs. time</vt:lpstr>
      <vt:lpstr>Outer temperatures vs. time</vt:lpstr>
      <vt:lpstr>Final ablation</vt:lpstr>
      <vt:lpstr>Ablation kinetics</vt:lpstr>
      <vt:lpstr>Mechanical calculations</vt:lpstr>
      <vt:lpstr>Allowable stress</vt:lpstr>
      <vt:lpstr>Stress at failure pressure (segregated pool)</vt:lpstr>
      <vt:lpstr>Stress at failure pressure (homogeneous pool)</vt:lpstr>
      <vt:lpstr>Main results - overview</vt:lpstr>
      <vt:lpstr>Allowable stress and characteristic temperatures</vt:lpstr>
      <vt:lpstr>Conclusions</vt:lpstr>
      <vt:lpstr>Model of corrosion damage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and mechanical analyses of the VVER-1000 RPV in an IVR scenario considering corrosion effects</dc:title>
  <dc:creator>altstadt</dc:creator>
  <cp:lastModifiedBy>Peters, Ursula</cp:lastModifiedBy>
  <cp:revision>42</cp:revision>
  <dcterms:created xsi:type="dcterms:W3CDTF">2008-07-06T14:08:09Z</dcterms:created>
  <dcterms:modified xsi:type="dcterms:W3CDTF">2012-10-16T19:40:12Z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Vessel steel corrosion effect on IVR conditions</vt:lpwstr>
  </property>
</Properties>
</file>