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1" r:id="rId2"/>
    <p:sldId id="272" r:id="rId3"/>
    <p:sldId id="402" r:id="rId4"/>
    <p:sldId id="337" r:id="rId5"/>
    <p:sldId id="400" r:id="rId6"/>
    <p:sldId id="372" r:id="rId7"/>
    <p:sldId id="341" r:id="rId8"/>
    <p:sldId id="342" r:id="rId9"/>
    <p:sldId id="403" r:id="rId10"/>
    <p:sldId id="404" r:id="rId11"/>
    <p:sldId id="405" r:id="rId12"/>
    <p:sldId id="408" r:id="rId13"/>
    <p:sldId id="392" r:id="rId14"/>
    <p:sldId id="406" r:id="rId15"/>
    <p:sldId id="407" r:id="rId16"/>
    <p:sldId id="409" r:id="rId17"/>
    <p:sldId id="410" r:id="rId18"/>
    <p:sldId id="411" r:id="rId19"/>
    <p:sldId id="396" r:id="rId20"/>
    <p:sldId id="387" r:id="rId21"/>
    <p:sldId id="388" r:id="rId22"/>
    <p:sldId id="415" r:id="rId23"/>
    <p:sldId id="413" r:id="rId24"/>
    <p:sldId id="414" r:id="rId25"/>
    <p:sldId id="412" r:id="rId26"/>
    <p:sldId id="384" r:id="rId27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5400" autoAdjust="0"/>
  </p:normalViewPr>
  <p:slideViewPr>
    <p:cSldViewPr snapToGrid="0">
      <p:cViewPr>
        <p:scale>
          <a:sx n="92" d="100"/>
          <a:sy n="92" d="100"/>
        </p:scale>
        <p:origin x="-1387" y="-29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36" y="-96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BDB32EE1-82B9-407C-AFEB-6E91DC7AA81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1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64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69963" y="773113"/>
            <a:ext cx="4864100" cy="3648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641850"/>
            <a:ext cx="4976812" cy="4421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511" tIns="43755" rIns="87511" bIns="43755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69963" y="773113"/>
            <a:ext cx="4864100" cy="3648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641850"/>
            <a:ext cx="4976812" cy="4421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511" tIns="43755" rIns="87511" bIns="43755"/>
          <a:lstStyle/>
          <a:p>
            <a:r>
              <a:rPr lang="ru-RU"/>
              <a:t>Можно заметить, что запаздывание по моменту подачи пара (140…160 с), отличается от запаздывания по прекращению подачи пара (70…100 с). Это можно объяснить некоторым различием теплогидравлических процессов заполнения и осушения конденсатора.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91E33EF6-3FCE-402D-889D-504CFCA1EEB6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70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75EA5F32-8DDC-4073-A9FC-BB4A1CF9F685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5586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B2181458-CD9F-4C5E-82C7-8499F596E0EB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07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108F33A6-3ABF-4023-8316-5B4EBB11CC4C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9598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481013"/>
            <a:ext cx="7893050" cy="593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186CDFD3-8057-46C3-AD89-049F91531191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7057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D353C22C-29DB-47B0-8949-29852743943B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707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5BE30005-EAD4-46A8-B725-78EAC86E1B8A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6244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138F97A0-DFB7-4920-AAA3-14D75FDB2191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2472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757D409A-0862-46ED-A57C-506AFF032DD1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340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511A1DE5-19D8-4BED-8713-47553E11B84A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034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72FF8C6F-3847-463A-90C9-DCD44868629D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4586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F5A2F570-2F4E-4F0D-843B-9509022BDD2C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074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7BFCD89D-22E0-468F-97C8-6BDEE02B5267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355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8851F179-D9C6-4882-A877-8BE441D05913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254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6425" y="6400800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000066"/>
                </a:solidFill>
              </a:defRPr>
            </a:lvl1pPr>
          </a:lstStyle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F75EB8F0-532C-49E8-AEF4-5E9698B1B581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109663" y="16510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4860925" y="193675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GB" sz="1800"/>
              <a:t> </a:t>
            </a:r>
            <a:r>
              <a:rPr lang="en-US" sz="1800"/>
              <a:t>ISTC</a:t>
            </a:r>
            <a:r>
              <a:rPr lang="en-GB" sz="1800"/>
              <a:t> </a:t>
            </a:r>
            <a:r>
              <a:rPr lang="en-US" sz="1800"/>
              <a:t>METCOR-P</a:t>
            </a:r>
            <a:r>
              <a:rPr lang="en-GB" sz="1800"/>
              <a:t> Project</a:t>
            </a:r>
            <a:endParaRPr lang="en-US" sz="1800"/>
          </a:p>
          <a:p>
            <a:r>
              <a:rPr lang="en-US" sz="1800"/>
              <a:t>                                #3592</a:t>
            </a:r>
            <a:endParaRPr lang="en-GB" sz="1800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42925" y="4068763"/>
            <a:ext cx="7508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A. Sulatsky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3</a:t>
            </a:r>
            <a:r>
              <a:rPr lang="en-US" sz="2400" b="0" baseline="30000"/>
              <a:t>rd</a:t>
            </a:r>
            <a:r>
              <a:rPr lang="en-US" sz="2400" b="0"/>
              <a:t> METCOR-P meeting</a:t>
            </a:r>
          </a:p>
          <a:p>
            <a:pPr marL="342900" indent="-342900"/>
            <a:r>
              <a:rPr lang="en-US" sz="2400" b="0">
                <a:solidFill>
                  <a:srgbClr val="000000"/>
                </a:solidFill>
              </a:rPr>
              <a:t>May 27, 2009, St. Petersburg</a:t>
            </a:r>
            <a:endParaRPr lang="en-GB" sz="2400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9125" y="1587500"/>
            <a:ext cx="7772400" cy="2574925"/>
          </a:xfrm>
        </p:spPr>
        <p:txBody>
          <a:bodyPr/>
          <a:lstStyle/>
          <a:p>
            <a:r>
              <a:rPr lang="en-US" sz="3200">
                <a:effectLst/>
              </a:rPr>
              <a:t>Analysis of molten corium oxidation kinetics in METCOR-P, MASCA and EVAN experiments</a:t>
            </a:r>
            <a:endParaRPr lang="en-GB" sz="320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CA75980E-A35F-4511-98C6-499ABB9A7FEA}" type="slidenum">
              <a:rPr lang="en-GB">
                <a:solidFill>
                  <a:srgbClr val="990033"/>
                </a:solidFill>
              </a:rPr>
              <a:pPr/>
              <a:t>10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49893" name="Rectangle 5"/>
          <p:cNvSpPr>
            <a:spLocks noChangeArrowheads="1"/>
          </p:cNvSpPr>
          <p:nvPr/>
        </p:nvSpPr>
        <p:spPr bwMode="auto">
          <a:xfrm>
            <a:off x="839788" y="0"/>
            <a:ext cx="777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MA9 Test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715963" y="1076325"/>
            <a:ext cx="78835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objectives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1. </a:t>
            </a:r>
            <a:r>
              <a:rPr lang="en-US" sz="1800"/>
              <a:t>Determine phenomena at melt oxidation, in particular, 	secondary inversion of layers </a:t>
            </a:r>
            <a:r>
              <a:rPr lang="ru-RU" sz="1800"/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2. </a:t>
            </a:r>
            <a:r>
              <a:rPr lang="en-US" sz="1800"/>
              <a:t>Determine final </a:t>
            </a:r>
            <a:r>
              <a:rPr lang="ru-RU" sz="1800"/>
              <a:t> </a:t>
            </a:r>
            <a:r>
              <a:rPr lang="en-US" sz="1800"/>
              <a:t>oxidation index and corresponding compositions 	of oxidic and metallic ingot parts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rgbClr val="A50021"/>
                </a:solidFill>
              </a:rPr>
              <a:t>    3. </a:t>
            </a:r>
            <a:r>
              <a:rPr lang="en-US" sz="1800">
                <a:solidFill>
                  <a:srgbClr val="A50021"/>
                </a:solidFill>
              </a:rPr>
              <a:t>Evaluate oxidation rate</a:t>
            </a:r>
            <a:r>
              <a:rPr lang="ru-RU" sz="1800"/>
              <a:t> </a:t>
            </a:r>
            <a:r>
              <a:rPr lang="en-US" sz="1800"/>
              <a:t>and aerosol release rates</a:t>
            </a:r>
            <a:endParaRPr lang="ru-RU" sz="1800"/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conditions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Two-liquid molten pool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2. </a:t>
            </a:r>
            <a:r>
              <a:rPr lang="en-US" sz="1800"/>
              <a:t>Charge</a:t>
            </a:r>
            <a:r>
              <a:rPr lang="ru-RU" sz="1800"/>
              <a:t>: </a:t>
            </a:r>
            <a:r>
              <a:rPr lang="en-US" sz="1800">
                <a:solidFill>
                  <a:srgbClr val="000066"/>
                </a:solidFill>
              </a:rPr>
              <a:t>corium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C32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U/Zr = 1.2</a:t>
            </a:r>
            <a:r>
              <a:rPr lang="en-US" sz="1800"/>
              <a:t> </a:t>
            </a:r>
            <a:r>
              <a:rPr lang="ru-RU" sz="1800"/>
              <a:t>(</a:t>
            </a:r>
            <a:r>
              <a:rPr lang="ru-RU" sz="1800">
                <a:solidFill>
                  <a:srgbClr val="A50021"/>
                </a:solidFill>
              </a:rPr>
              <a:t>1800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/>
              <a:t>)</a:t>
            </a:r>
            <a:r>
              <a:rPr lang="en-US" sz="1800"/>
              <a:t> </a:t>
            </a:r>
            <a:r>
              <a:rPr lang="ru-RU" sz="1800"/>
              <a:t>+ </a:t>
            </a:r>
            <a:r>
              <a:rPr lang="en-US" sz="1800">
                <a:solidFill>
                  <a:srgbClr val="000066"/>
                </a:solidFill>
              </a:rPr>
              <a:t>SS </a:t>
            </a:r>
            <a:r>
              <a:rPr lang="ru-RU" sz="1800"/>
              <a:t>(</a:t>
            </a:r>
            <a:r>
              <a:rPr lang="ru-RU" sz="1800">
                <a:solidFill>
                  <a:srgbClr val="A50021"/>
                </a:solidFill>
              </a:rPr>
              <a:t>200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/>
              <a:t>)</a:t>
            </a:r>
            <a:r>
              <a:rPr lang="ru-RU" sz="1800">
                <a:solidFill>
                  <a:srgbClr val="A50021"/>
                </a:solidFill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3.</a:t>
            </a:r>
            <a:r>
              <a:rPr lang="en-US" sz="1800"/>
              <a:t> Initial atmosphere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/>
              <a:t> </a:t>
            </a:r>
            <a:r>
              <a:rPr lang="en-US" sz="1800">
                <a:solidFill>
                  <a:srgbClr val="A50021"/>
                </a:solidFill>
              </a:rPr>
              <a:t>Ar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4.</a:t>
            </a:r>
            <a:r>
              <a:rPr lang="ru-RU" sz="1800"/>
              <a:t> </a:t>
            </a:r>
            <a:r>
              <a:rPr lang="en-US" sz="1800"/>
              <a:t>Oxidizer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steam</a:t>
            </a:r>
            <a:r>
              <a:rPr lang="en-US"/>
              <a:t> </a:t>
            </a:r>
            <a:endParaRPr lang="ru-RU"/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5. Melt surface temperature in the oxidation regime</a:t>
            </a:r>
            <a:r>
              <a:rPr lang="ru-RU" sz="1800"/>
              <a:t> </a:t>
            </a:r>
            <a:r>
              <a:rPr lang="ru-RU" sz="1800">
                <a:solidFill>
                  <a:srgbClr val="A50021"/>
                </a:solidFill>
                <a:cs typeface="Arial" pitchFamily="34" charset="0"/>
              </a:rPr>
              <a:t>≈</a:t>
            </a:r>
            <a:r>
              <a:rPr lang="ru-RU" sz="1800">
                <a:solidFill>
                  <a:srgbClr val="A50021"/>
                </a:solidFill>
              </a:rPr>
              <a:t>2520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°</a:t>
            </a:r>
            <a:r>
              <a:rPr lang="ru-RU" sz="1800">
                <a:solidFill>
                  <a:srgbClr val="A50021"/>
                </a:solidFill>
              </a:rPr>
              <a:t>С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6</a:t>
            </a:r>
            <a:r>
              <a:rPr lang="ru-RU" sz="1800"/>
              <a:t>. </a:t>
            </a:r>
            <a:r>
              <a:rPr lang="en-US" sz="1800"/>
              <a:t>Steam flow rate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0.23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>
                <a:solidFill>
                  <a:srgbClr val="A50021"/>
                </a:solidFill>
              </a:rPr>
              <a:t>/</a:t>
            </a:r>
            <a:r>
              <a:rPr lang="en-US" sz="1800">
                <a:solidFill>
                  <a:srgbClr val="A50021"/>
                </a:solidFill>
              </a:rPr>
              <a:t>s</a:t>
            </a:r>
            <a:endParaRPr lang="ru-RU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rgbClr val="A50021"/>
                </a:solidFill>
              </a:rPr>
              <a:t>     </a:t>
            </a:r>
            <a:r>
              <a:rPr lang="en-US" sz="1800"/>
              <a:t>7</a:t>
            </a:r>
            <a:r>
              <a:rPr lang="ru-RU" sz="1800"/>
              <a:t>. </a:t>
            </a:r>
            <a:r>
              <a:rPr lang="en-US" sz="1800"/>
              <a:t>Condition for the oxidation and test completion</a:t>
            </a:r>
            <a:r>
              <a:rPr lang="ru-RU"/>
              <a:t> </a:t>
            </a:r>
            <a:r>
              <a:rPr lang="en-US" sz="1800"/>
              <a:t>–</a:t>
            </a:r>
            <a:r>
              <a:rPr lang="ru-RU" sz="1800"/>
              <a:t> </a:t>
            </a:r>
            <a:r>
              <a:rPr lang="en-US" sz="1800">
                <a:solidFill>
                  <a:srgbClr val="A50021"/>
                </a:solidFill>
              </a:rPr>
              <a:t>no hydrogen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    release</a:t>
            </a:r>
            <a:r>
              <a:rPr lang="ru-RU" sz="1800">
                <a:solidFill>
                  <a:srgbClr val="A50021"/>
                </a:solidFill>
              </a:rPr>
              <a:t> </a:t>
            </a:r>
            <a:endParaRPr lang="en-GB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8EC57A26-A98D-48AA-AF51-531DD923AB83}" type="slidenum">
              <a:rPr lang="en-GB">
                <a:solidFill>
                  <a:srgbClr val="990033"/>
                </a:solidFill>
              </a:rPr>
              <a:pPr/>
              <a:t>11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0914" name="Rectangle 2"/>
          <p:cNvSpPr>
            <a:spLocks noChangeArrowheads="1"/>
          </p:cNvSpPr>
          <p:nvPr/>
        </p:nvSpPr>
        <p:spPr bwMode="auto">
          <a:xfrm>
            <a:off x="3978275" y="2239963"/>
            <a:ext cx="1228725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907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9" tIns="43014" rIns="86029" bIns="43014" anchor="ctr"/>
          <a:lstStyle/>
          <a:p>
            <a:pPr defTabSz="717550"/>
            <a:r>
              <a:rPr lang="en-US" sz="1100">
                <a:solidFill>
                  <a:srgbClr val="000066"/>
                </a:solidFill>
              </a:rPr>
              <a:t/>
            </a:r>
            <a:br>
              <a:rPr lang="en-US" sz="1100">
                <a:solidFill>
                  <a:srgbClr val="000066"/>
                </a:solidFill>
              </a:rPr>
            </a:br>
            <a:endParaRPr lang="en-US" sz="1100">
              <a:solidFill>
                <a:srgbClr val="000066"/>
              </a:solidFill>
            </a:endParaRPr>
          </a:p>
          <a:p>
            <a:pPr defTabSz="717550">
              <a:buFontTx/>
              <a:buChar char="•"/>
            </a:pPr>
            <a:endParaRPr lang="en-GB" sz="1100">
              <a:solidFill>
                <a:srgbClr val="000066"/>
              </a:solidFill>
            </a:endParaRP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2175"/>
            <a:r>
              <a:rPr lang="en-US">
                <a:effectLst/>
              </a:rPr>
              <a:t>MA9 Test </a:t>
            </a:r>
            <a:r>
              <a:rPr lang="ru-RU">
                <a:effectLst/>
              </a:rPr>
              <a:t>(</a:t>
            </a:r>
            <a:r>
              <a:rPr lang="en-US">
                <a:effectLst/>
              </a:rPr>
              <a:t>2</a:t>
            </a:r>
            <a:r>
              <a:rPr lang="ru-RU">
                <a:effectLst/>
              </a:rPr>
              <a:t>)</a:t>
            </a:r>
            <a:endParaRPr lang="en-GB">
              <a:effectLst/>
            </a:endParaRPr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539750" y="684213"/>
            <a:ext cx="860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Oxidation kinetics in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MA-9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determined from</a:t>
            </a:r>
            <a:r>
              <a:rPr lang="en-US" sz="2000" i="1">
                <a:solidFill>
                  <a:srgbClr val="000066"/>
                </a:solidFill>
                <a:latin typeface="Arial" pitchFamily="34" charset="0"/>
              </a:rPr>
              <a:t> steam mass balance</a:t>
            </a:r>
            <a:endParaRPr lang="ru-RU" sz="2000" i="1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/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                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5219700" y="1773238"/>
            <a:ext cx="3311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ru-RU" sz="1600" b="0">
                <a:latin typeface="Arial" pitchFamily="34" charset="0"/>
              </a:rPr>
              <a:t>1 – </a:t>
            </a:r>
            <a:r>
              <a:rPr lang="en-US" sz="1600" b="0">
                <a:latin typeface="Arial" pitchFamily="34" charset="0"/>
              </a:rPr>
              <a:t>mass of incoming steam 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sz="1600" b="0">
                <a:latin typeface="Arial" pitchFamily="34" charset="0"/>
              </a:rPr>
              <a:t>2 – </a:t>
            </a:r>
            <a:r>
              <a:rPr lang="en-US" sz="1600" b="0">
                <a:latin typeface="Arial" pitchFamily="34" charset="0"/>
              </a:rPr>
              <a:t>mass of collected condensate </a:t>
            </a:r>
            <a:endParaRPr lang="ru-RU" sz="1600" b="0">
              <a:latin typeface="Arial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ru-RU" sz="1600" b="0">
                <a:latin typeface="Arial" pitchFamily="34" charset="0"/>
              </a:rPr>
              <a:t>3 –</a:t>
            </a:r>
            <a:r>
              <a:rPr lang="en-US" sz="1600" b="0">
                <a:latin typeface="Arial" pitchFamily="34" charset="0"/>
              </a:rPr>
              <a:t> mass of steam at the furnace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600" b="0">
                <a:latin typeface="Arial" pitchFamily="34" charset="0"/>
              </a:rPr>
              <a:t>      outlet, transport delay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1600" b="0">
                <a:latin typeface="Arial" pitchFamily="34" charset="0"/>
              </a:rPr>
              <a:t>      is considered</a:t>
            </a:r>
            <a:endParaRPr lang="ru-RU" sz="1600" b="0">
              <a:latin typeface="Arial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ru-RU" sz="1600" b="0">
                <a:latin typeface="Arial" pitchFamily="34" charset="0"/>
              </a:rPr>
              <a:t>4 –</a:t>
            </a:r>
            <a:r>
              <a:rPr lang="en-US" sz="1600" b="0">
                <a:latin typeface="Arial" pitchFamily="34" charset="0"/>
              </a:rPr>
              <a:t> start of steam supply </a:t>
            </a:r>
            <a:endParaRPr lang="ru-RU" sz="1600" b="0">
              <a:latin typeface="Arial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ru-RU" sz="1600" b="0">
                <a:latin typeface="Arial" pitchFamily="34" charset="0"/>
              </a:rPr>
              <a:t>5 – </a:t>
            </a:r>
            <a:r>
              <a:rPr lang="en-US" sz="1600" b="0">
                <a:latin typeface="Arial" pitchFamily="34" charset="0"/>
              </a:rPr>
              <a:t>disconnection of steam </a:t>
            </a:r>
            <a:endParaRPr lang="ru-RU" sz="1600" b="0">
              <a:latin typeface="Arial" pitchFamily="34" charset="0"/>
            </a:endParaRPr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1136650" y="5435600"/>
            <a:ext cx="741045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Rate of steam absorption by the melt is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0.12 (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±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10%) 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g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/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Rate does not depend on the concentration of unoxidized Zr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   and U in the 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melt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/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50920" name="Object 8"/>
          <p:cNvGraphicFramePr>
            <a:graphicFrameLocks noChangeAspect="1"/>
          </p:cNvGraphicFramePr>
          <p:nvPr/>
        </p:nvGraphicFramePr>
        <p:xfrm>
          <a:off x="420688" y="1176338"/>
          <a:ext cx="4337050" cy="40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1" name="Plot" r:id="rId4" imgW="5682960" imgH="5340240" progId="Grapher.Document">
                  <p:embed/>
                </p:oleObj>
              </mc:Choice>
              <mc:Fallback>
                <p:oleObj name="Plot" r:id="rId4" imgW="5682960" imgH="5340240" progId="Graphe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176338"/>
                        <a:ext cx="4337050" cy="4075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20A53574-734F-4064-9308-A0120F0A6A46}" type="slidenum">
              <a:rPr lang="en-GB">
                <a:solidFill>
                  <a:srgbClr val="990033"/>
                </a:solidFill>
              </a:rPr>
              <a:pPr/>
              <a:t>12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839788" y="0"/>
            <a:ext cx="777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STFM-Ox Tests</a:t>
            </a:r>
            <a:endParaRPr lang="en-GB" sz="2400">
              <a:solidFill>
                <a:srgbClr val="A50021"/>
              </a:solidFill>
            </a:endParaRPr>
          </a:p>
        </p:txBody>
      </p:sp>
      <p:pic>
        <p:nvPicPr>
          <p:cNvPr id="555017" name="Picture 9" descr="STFMOx 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009650"/>
            <a:ext cx="22272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250825" y="892175"/>
            <a:ext cx="52546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ru-RU" sz="2000">
                <a:solidFill>
                  <a:srgbClr val="000066"/>
                </a:solidFill>
              </a:rPr>
              <a:t>9 </a:t>
            </a:r>
            <a:r>
              <a:rPr lang="en-US" sz="2000">
                <a:solidFill>
                  <a:srgbClr val="000066"/>
                </a:solidFill>
              </a:rPr>
              <a:t>test series carried out in the NPO “Lutch</a:t>
            </a:r>
            <a:r>
              <a:rPr lang="en-US" sz="2000">
                <a:solidFill>
                  <a:srgbClr val="000066"/>
                </a:solidFill>
                <a:cs typeface="Arial" pitchFamily="34" charset="0"/>
              </a:rPr>
              <a:t>”</a:t>
            </a:r>
            <a:endParaRPr lang="ru-RU" sz="2000">
              <a:solidFill>
                <a:srgbClr val="000066"/>
              </a:solidFill>
              <a:cs typeface="Arial" pitchFamily="34" charset="0"/>
            </a:endParaRPr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objectives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</a:t>
            </a: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Study melt stratification and</a:t>
            </a:r>
            <a:r>
              <a:rPr lang="ru-RU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distribution of major species (U, </a:t>
            </a:r>
            <a:endParaRPr lang="ru-RU" sz="1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Zr, O, Fe) between layers in</a:t>
            </a:r>
            <a:r>
              <a:rPr lang="ru-RU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oxidizing atmosphere</a:t>
            </a:r>
            <a:endParaRPr lang="ru-RU" sz="1800"/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conditions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Two-liquid molten pool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2. </a:t>
            </a:r>
            <a:r>
              <a:rPr lang="en-US" sz="1800"/>
              <a:t>Total mass of the charge: </a:t>
            </a:r>
            <a:r>
              <a:rPr lang="en-US" sz="1800">
                <a:solidFill>
                  <a:srgbClr val="A50021"/>
                </a:solidFill>
              </a:rPr>
              <a:t>(up to</a:t>
            </a:r>
            <a:r>
              <a:rPr lang="ru-RU" sz="1800">
                <a:solidFill>
                  <a:srgbClr val="A50021"/>
                </a:solidFill>
              </a:rPr>
              <a:t> 500 </a:t>
            </a:r>
            <a:r>
              <a:rPr lang="en-US" sz="1800">
                <a:solidFill>
                  <a:srgbClr val="A50021"/>
                </a:solidFill>
              </a:rPr>
              <a:t>g)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3. </a:t>
            </a:r>
            <a:r>
              <a:rPr lang="en-US" sz="1800"/>
              <a:t>Charge composition</a:t>
            </a:r>
            <a:r>
              <a:rPr lang="ru-RU" sz="1800"/>
              <a:t>: </a:t>
            </a:r>
            <a:r>
              <a:rPr lang="en-US" sz="1800">
                <a:solidFill>
                  <a:srgbClr val="000066"/>
                </a:solidFill>
              </a:rPr>
              <a:t>corium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C26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÷C67</a:t>
            </a:r>
            <a:r>
              <a:rPr lang="en-US" sz="1800">
                <a:solidFill>
                  <a:srgbClr val="000066"/>
                </a:solidFill>
              </a:rPr>
              <a:t>,</a:t>
            </a:r>
            <a:r>
              <a:rPr lang="ru-RU" sz="1800">
                <a:solidFill>
                  <a:srgbClr val="000066"/>
                </a:solidFill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rgbClr val="000066"/>
                </a:solidFill>
              </a:rPr>
              <a:t>         </a:t>
            </a:r>
            <a:r>
              <a:rPr lang="en-US" sz="1800">
                <a:solidFill>
                  <a:srgbClr val="000066"/>
                </a:solidFill>
              </a:rPr>
              <a:t>U/Zr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= 0.92…1.3</a:t>
            </a:r>
            <a:r>
              <a:rPr lang="ru-RU" sz="1800">
                <a:solidFill>
                  <a:srgbClr val="000066"/>
                </a:solidFill>
              </a:rPr>
              <a:t> + </a:t>
            </a:r>
            <a:r>
              <a:rPr lang="en-US" sz="1800">
                <a:solidFill>
                  <a:srgbClr val="000066"/>
                </a:solidFill>
              </a:rPr>
              <a:t>iron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ru-RU" sz="1800">
                <a:solidFill>
                  <a:srgbClr val="A50021"/>
                </a:solidFill>
              </a:rPr>
              <a:t>(0.6…20 </a:t>
            </a:r>
            <a:r>
              <a:rPr lang="en-US" sz="1800">
                <a:solidFill>
                  <a:srgbClr val="A50021"/>
                </a:solidFill>
              </a:rPr>
              <a:t>mass</a:t>
            </a:r>
            <a:r>
              <a:rPr lang="ru-RU" sz="1800">
                <a:solidFill>
                  <a:srgbClr val="A50021"/>
                </a:solidFill>
              </a:rPr>
              <a:t>.%)</a:t>
            </a:r>
            <a:endParaRPr lang="en-US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</a:t>
            </a:r>
            <a:r>
              <a:rPr lang="en-US" sz="1800"/>
              <a:t>4</a:t>
            </a:r>
            <a:r>
              <a:rPr lang="ru-RU" sz="1800"/>
              <a:t>. </a:t>
            </a:r>
            <a:r>
              <a:rPr lang="en-US" sz="1800"/>
              <a:t>Initial atmosphere</a:t>
            </a:r>
            <a:r>
              <a:rPr lang="ru-RU" sz="1800"/>
              <a:t> –</a:t>
            </a:r>
            <a:r>
              <a:rPr lang="en-US" sz="1800">
                <a:solidFill>
                  <a:srgbClr val="A50021"/>
                </a:solidFill>
              </a:rPr>
              <a:t> He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5.</a:t>
            </a:r>
            <a:r>
              <a:rPr lang="en-US" sz="1800">
                <a:solidFill>
                  <a:srgbClr val="000066"/>
                </a:solidFill>
              </a:rPr>
              <a:t> </a:t>
            </a:r>
            <a:r>
              <a:rPr lang="en-US" sz="1800"/>
              <a:t>Oxidizer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steam</a:t>
            </a:r>
            <a:r>
              <a:rPr lang="ru-RU" sz="1800">
                <a:solidFill>
                  <a:srgbClr val="A50021"/>
                </a:solidFill>
              </a:rPr>
              <a:t> (</a:t>
            </a:r>
            <a:r>
              <a:rPr lang="en-US" sz="1800">
                <a:solidFill>
                  <a:srgbClr val="A50021"/>
                </a:solidFill>
              </a:rPr>
              <a:t>droplet water supply 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    to the pool surface</a:t>
            </a:r>
            <a:r>
              <a:rPr lang="ru-RU" sz="1800">
                <a:solidFill>
                  <a:srgbClr val="A50021"/>
                </a:solidFill>
              </a:rPr>
              <a:t>)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6. Water flow rate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0.011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>
                <a:solidFill>
                  <a:srgbClr val="A50021"/>
                </a:solidFill>
              </a:rPr>
              <a:t>/</a:t>
            </a:r>
            <a:r>
              <a:rPr lang="en-US" sz="1800">
                <a:solidFill>
                  <a:srgbClr val="A50021"/>
                </a:solidFill>
              </a:rPr>
              <a:t>s</a:t>
            </a:r>
            <a:r>
              <a:rPr lang="en-US"/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en-US"/>
              <a:t>       </a:t>
            </a:r>
            <a:r>
              <a:rPr lang="en-US" sz="1800"/>
              <a:t>7. Melt surface temperature in the oxidizing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    regime –</a:t>
            </a:r>
            <a:r>
              <a:rPr lang="ru-RU" sz="1800">
                <a:solidFill>
                  <a:srgbClr val="A50021"/>
                </a:solidFill>
              </a:rPr>
              <a:t> 2500…2600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°</a:t>
            </a:r>
            <a:r>
              <a:rPr lang="ru-RU" sz="1800">
                <a:solidFill>
                  <a:srgbClr val="A50021"/>
                </a:solidFill>
              </a:rPr>
              <a:t>С</a:t>
            </a:r>
            <a:r>
              <a:rPr lang="ru-RU" sz="1800"/>
              <a:t> </a:t>
            </a:r>
            <a:endParaRPr lang="en-GB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C8D254DD-E698-4301-8248-43F80713BB98}" type="slidenum">
              <a:rPr lang="en-GB">
                <a:solidFill>
                  <a:srgbClr val="990033"/>
                </a:solidFill>
              </a:rPr>
              <a:pPr/>
              <a:t>13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7383" name="Rectangle 2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7420" name="Rectangle 60"/>
          <p:cNvSpPr>
            <a:spLocks noChangeArrowheads="1"/>
          </p:cNvSpPr>
          <p:nvPr/>
        </p:nvSpPr>
        <p:spPr bwMode="auto">
          <a:xfrm>
            <a:off x="839788" y="0"/>
            <a:ext cx="777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STFM-Ox Tests (2)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7421" name="Picture 61" descr="STFM Ox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0450"/>
            <a:ext cx="3692525" cy="51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7427" name="Group 67"/>
          <p:cNvGrpSpPr>
            <a:grpSpLocks/>
          </p:cNvGrpSpPr>
          <p:nvPr/>
        </p:nvGrpSpPr>
        <p:grpSpPr bwMode="auto">
          <a:xfrm>
            <a:off x="4867275" y="1163638"/>
            <a:ext cx="3409950" cy="1449387"/>
            <a:chOff x="3066" y="733"/>
            <a:chExt cx="2148" cy="913"/>
          </a:xfrm>
        </p:grpSpPr>
        <p:sp>
          <p:nvSpPr>
            <p:cNvPr id="527422" name="Text Box 62" descr="Пергамент"/>
            <p:cNvSpPr txBox="1">
              <a:spLocks noChangeArrowheads="1"/>
            </p:cNvSpPr>
            <p:nvPr/>
          </p:nvSpPr>
          <p:spPr bwMode="auto">
            <a:xfrm>
              <a:off x="3066" y="733"/>
              <a:ext cx="2148" cy="40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</a:rPr>
                <a:t>C32, U/Zr = 1.2</a:t>
              </a:r>
              <a:r>
                <a:rPr lang="ru-RU" sz="1800">
                  <a:solidFill>
                    <a:srgbClr val="000066"/>
                  </a:solidFill>
                </a:rPr>
                <a:t>,</a:t>
              </a:r>
              <a:r>
                <a:rPr lang="en-US" sz="1800">
                  <a:solidFill>
                    <a:srgbClr val="000066"/>
                  </a:solidFill>
                </a:rPr>
                <a:t> m</a:t>
              </a:r>
              <a:r>
                <a:rPr lang="en-US" sz="1800" baseline="-25000">
                  <a:solidFill>
                    <a:srgbClr val="000066"/>
                  </a:solidFill>
                </a:rPr>
                <a:t>Fe</a:t>
              </a:r>
              <a:r>
                <a:rPr lang="en-US" sz="1800">
                  <a:solidFill>
                    <a:srgbClr val="000066"/>
                  </a:solidFill>
                </a:rPr>
                <a:t>/m</a:t>
              </a:r>
              <a:r>
                <a:rPr lang="en-US" sz="1800" baseline="-25000">
                  <a:solidFill>
                    <a:srgbClr val="000066"/>
                  </a:solidFill>
                </a:rPr>
                <a:t>Σ </a:t>
              </a:r>
              <a:r>
                <a:rPr lang="en-US" sz="1800">
                  <a:solidFill>
                    <a:srgbClr val="000066"/>
                  </a:solidFill>
                </a:rPr>
                <a:t>= 0.05 </a:t>
              </a:r>
            </a:p>
            <a:p>
              <a:pPr eaLnBrk="1" hangingPunct="1"/>
              <a:r>
                <a:rPr lang="en-US" sz="1800">
                  <a:solidFill>
                    <a:srgbClr val="000066"/>
                  </a:solidFill>
                </a:rPr>
                <a:t>        2600°C</a:t>
              </a:r>
              <a:r>
                <a:rPr lang="ru-RU" sz="1800">
                  <a:solidFill>
                    <a:srgbClr val="000066"/>
                  </a:solidFill>
                </a:rPr>
                <a:t>,</a:t>
              </a:r>
              <a:r>
                <a:rPr lang="en-US" sz="1800">
                  <a:solidFill>
                    <a:srgbClr val="000066"/>
                  </a:solidFill>
                </a:rPr>
                <a:t> t</a:t>
              </a:r>
              <a:r>
                <a:rPr lang="en-US" sz="1800" baseline="-25000">
                  <a:solidFill>
                    <a:srgbClr val="000066"/>
                  </a:solidFill>
                </a:rPr>
                <a:t>1</a:t>
              </a:r>
              <a:r>
                <a:rPr lang="en-US" sz="1800">
                  <a:solidFill>
                    <a:srgbClr val="000066"/>
                  </a:solidFill>
                </a:rPr>
                <a:t>=30 min</a:t>
              </a:r>
              <a:endParaRPr lang="ru-RU" sz="1800" b="0">
                <a:solidFill>
                  <a:srgbClr val="000066"/>
                </a:solidFill>
              </a:endParaRPr>
            </a:p>
          </p:txBody>
        </p:sp>
        <p:sp>
          <p:nvSpPr>
            <p:cNvPr id="527423" name="Rectangle 63" descr="Пергамент"/>
            <p:cNvSpPr>
              <a:spLocks noChangeArrowheads="1"/>
            </p:cNvSpPr>
            <p:nvPr/>
          </p:nvSpPr>
          <p:spPr bwMode="auto">
            <a:xfrm>
              <a:off x="3437" y="1415"/>
              <a:ext cx="1276" cy="23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</a:rPr>
                <a:t>Final corium C85</a:t>
              </a:r>
              <a:endParaRPr lang="ru-RU" sz="1800" b="0"/>
            </a:p>
          </p:txBody>
        </p:sp>
        <p:sp>
          <p:nvSpPr>
            <p:cNvPr id="527424" name="AutoShape 64" descr="Пергамент"/>
            <p:cNvSpPr>
              <a:spLocks noChangeArrowheads="1"/>
            </p:cNvSpPr>
            <p:nvPr/>
          </p:nvSpPr>
          <p:spPr bwMode="auto">
            <a:xfrm rot="5400000">
              <a:off x="3991" y="1188"/>
              <a:ext cx="137" cy="192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7426" name="Rectangle 66" descr="Пергамент"/>
          <p:cNvSpPr>
            <a:spLocks noChangeArrowheads="1"/>
          </p:cNvSpPr>
          <p:nvPr/>
        </p:nvSpPr>
        <p:spPr bwMode="auto">
          <a:xfrm>
            <a:off x="300038" y="585788"/>
            <a:ext cx="3435350" cy="396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>
                <a:solidFill>
                  <a:srgbClr val="000066"/>
                </a:solidFill>
              </a:rPr>
              <a:t>Typical result  (STFM-Ox4)</a:t>
            </a:r>
            <a:endParaRPr lang="ru-RU" sz="2000" b="0"/>
          </a:p>
        </p:txBody>
      </p:sp>
      <p:sp>
        <p:nvSpPr>
          <p:cNvPr id="527428" name="Rectangle 68"/>
          <p:cNvSpPr>
            <a:spLocks noChangeArrowheads="1"/>
          </p:cNvSpPr>
          <p:nvPr/>
        </p:nvSpPr>
        <p:spPr bwMode="auto">
          <a:xfrm>
            <a:off x="4138613" y="3124200"/>
            <a:ext cx="489108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It has been found that the process of oxygen absorption by molten corium has a constant rate up to </a:t>
            </a:r>
            <a:r>
              <a:rPr lang="ru-RU" sz="1800">
                <a:solidFill>
                  <a:srgbClr val="A50021"/>
                </a:solidFill>
              </a:rPr>
              <a:t>~ </a:t>
            </a:r>
            <a:r>
              <a:rPr lang="en-US" sz="1800">
                <a:solidFill>
                  <a:srgbClr val="A50021"/>
                </a:solidFill>
              </a:rPr>
              <a:t>C</a:t>
            </a:r>
            <a:r>
              <a:rPr lang="ru-RU" sz="1800">
                <a:solidFill>
                  <a:srgbClr val="A50021"/>
                </a:solidFill>
              </a:rPr>
              <a:t>85</a:t>
            </a:r>
            <a:endParaRPr lang="en-US" sz="180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>
                <a:solidFill>
                  <a:srgbClr val="A50021"/>
                </a:solidFill>
              </a:rPr>
              <a:t> Further on</a:t>
            </a:r>
            <a:r>
              <a:rPr lang="ru-RU" sz="1800">
                <a:solidFill>
                  <a:srgbClr val="A50021"/>
                </a:solidFill>
              </a:rPr>
              <a:t>, </a:t>
            </a:r>
            <a:r>
              <a:rPr lang="en-US" sz="1800">
                <a:solidFill>
                  <a:srgbClr val="A50021"/>
                </a:solidFill>
              </a:rPr>
              <a:t>after the corresponding drop in zirconium content in the melt, hydrogen generation decreases (contradictionally to MA, METCOR and EVAN tests)</a:t>
            </a:r>
            <a:endParaRPr lang="ru-RU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20C7D6E7-57AD-449F-B66C-A20CD2EFB4C0}" type="slidenum">
              <a:rPr lang="en-GB">
                <a:solidFill>
                  <a:srgbClr val="990033"/>
                </a:solidFill>
              </a:rPr>
              <a:pPr/>
              <a:t>14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839788" y="0"/>
            <a:ext cx="777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Pr1-EV1 and EV1 Test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858838" y="1200150"/>
            <a:ext cx="78835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objective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</a:t>
            </a:r>
            <a:r>
              <a:rPr lang="en-US" sz="1800"/>
              <a:t>Determine quantitative characteristics </a:t>
            </a:r>
            <a:r>
              <a:rPr lang="ru-RU" sz="1800"/>
              <a:t> </a:t>
            </a:r>
            <a:r>
              <a:rPr lang="en-US" sz="1800"/>
              <a:t>of low-volatile FP release in the conditions of inert and oxidizing atmospheres</a:t>
            </a:r>
            <a:endParaRPr lang="ru-RU" sz="1800"/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conditions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Charge</a:t>
            </a:r>
            <a:r>
              <a:rPr lang="ru-RU" sz="1800"/>
              <a:t>: </a:t>
            </a:r>
            <a:r>
              <a:rPr lang="en-US" sz="1800">
                <a:solidFill>
                  <a:srgbClr val="000066"/>
                </a:solidFill>
              </a:rPr>
              <a:t>corium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</a:t>
            </a:r>
            <a:r>
              <a:rPr lang="ru-RU" sz="1800">
                <a:solidFill>
                  <a:srgbClr val="000066"/>
                </a:solidFill>
              </a:rPr>
              <a:t>70, </a:t>
            </a:r>
            <a:r>
              <a:rPr lang="en-US" sz="1800">
                <a:solidFill>
                  <a:srgbClr val="000066"/>
                </a:solidFill>
              </a:rPr>
              <a:t>U/Zr = 1.2</a:t>
            </a:r>
            <a:r>
              <a:rPr lang="en-US" sz="1800"/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    </a:t>
            </a:r>
            <a:r>
              <a:rPr lang="ru-RU" sz="1800"/>
              <a:t>(</a:t>
            </a:r>
            <a:r>
              <a:rPr lang="ru-RU" sz="1800">
                <a:solidFill>
                  <a:srgbClr val="A50021"/>
                </a:solidFill>
              </a:rPr>
              <a:t>1600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ru-RU" sz="1800">
                <a:solidFill>
                  <a:srgbClr val="A50021"/>
                </a:solidFill>
                <a:cs typeface="Arial" pitchFamily="34" charset="0"/>
              </a:rPr>
              <a:t>– 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Pr1-EV1, 1700 g</a:t>
            </a:r>
            <a:r>
              <a:rPr lang="ru-RU" sz="180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– EV1</a:t>
            </a:r>
            <a:r>
              <a:rPr lang="ru-RU" sz="1800"/>
              <a:t>)</a:t>
            </a:r>
            <a:r>
              <a:rPr lang="ru-RU" sz="1800">
                <a:solidFill>
                  <a:srgbClr val="A50021"/>
                </a:solidFill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2.</a:t>
            </a:r>
            <a:r>
              <a:rPr lang="en-US" sz="1800"/>
              <a:t> Initial atmosphere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/>
              <a:t> </a:t>
            </a:r>
            <a:r>
              <a:rPr lang="en-US" sz="1800">
                <a:solidFill>
                  <a:srgbClr val="A50021"/>
                </a:solidFill>
              </a:rPr>
              <a:t>Ar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</a:t>
            </a:r>
            <a:r>
              <a:rPr lang="ru-RU" sz="1800"/>
              <a:t>3</a:t>
            </a:r>
            <a:r>
              <a:rPr lang="en-US" sz="1800"/>
              <a:t>.</a:t>
            </a:r>
            <a:r>
              <a:rPr lang="ru-RU" sz="1800"/>
              <a:t> </a:t>
            </a:r>
            <a:r>
              <a:rPr lang="en-US" sz="1800"/>
              <a:t>Oxidizer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argon-oxygen mixture with a fraction of O</a:t>
            </a:r>
            <a:r>
              <a:rPr lang="en-US" sz="1800" baseline="-25000">
                <a:solidFill>
                  <a:srgbClr val="A50021"/>
                </a:solidFill>
              </a:rPr>
              <a:t>2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 </a:t>
            </a:r>
            <a:r>
              <a:rPr lang="ru-RU" sz="1800">
                <a:solidFill>
                  <a:srgbClr val="A50021"/>
                </a:solidFill>
              </a:rPr>
              <a:t>20 </a:t>
            </a:r>
            <a:r>
              <a:rPr lang="en-US" sz="1800">
                <a:solidFill>
                  <a:srgbClr val="A50021"/>
                </a:solidFill>
              </a:rPr>
              <a:t>vol</a:t>
            </a:r>
            <a:r>
              <a:rPr lang="ru-RU" sz="1800">
                <a:solidFill>
                  <a:srgbClr val="A50021"/>
                </a:solidFill>
              </a:rPr>
              <a:t>.%</a:t>
            </a:r>
            <a:endParaRPr lang="en-US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</a:t>
            </a:r>
            <a:r>
              <a:rPr lang="en-US" sz="1800"/>
              <a:t> </a:t>
            </a:r>
            <a:r>
              <a:rPr lang="ru-RU" sz="1800"/>
              <a:t>4</a:t>
            </a:r>
            <a:r>
              <a:rPr lang="en-US" sz="1800"/>
              <a:t>. Flow rate of argon-oxygen mixture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10 </a:t>
            </a:r>
            <a:r>
              <a:rPr lang="en-US" sz="1800">
                <a:solidFill>
                  <a:srgbClr val="A50021"/>
                </a:solidFill>
              </a:rPr>
              <a:t>l</a:t>
            </a:r>
            <a:r>
              <a:rPr lang="ru-RU" sz="1800">
                <a:solidFill>
                  <a:srgbClr val="A50021"/>
                </a:solidFill>
              </a:rPr>
              <a:t>/</a:t>
            </a:r>
            <a:r>
              <a:rPr lang="en-US" sz="1800">
                <a:solidFill>
                  <a:srgbClr val="A50021"/>
                </a:solidFill>
              </a:rPr>
              <a:t>min</a:t>
            </a:r>
            <a:endParaRPr lang="en-US" sz="1800"/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5. Melt temperature during oxidation</a:t>
            </a:r>
            <a:r>
              <a:rPr lang="ru-RU" sz="1800"/>
              <a:t> </a:t>
            </a:r>
            <a:r>
              <a:rPr lang="ru-RU" sz="1800">
                <a:solidFill>
                  <a:srgbClr val="A50021"/>
                </a:solidFill>
              </a:rPr>
              <a:t>2540…2700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°</a:t>
            </a:r>
            <a:r>
              <a:rPr lang="ru-RU" sz="1800">
                <a:solidFill>
                  <a:srgbClr val="A50021"/>
                </a:solidFill>
              </a:rPr>
              <a:t>С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</a:t>
            </a:r>
            <a:r>
              <a:rPr lang="ru-RU" sz="1800"/>
              <a:t>6. </a:t>
            </a:r>
            <a:r>
              <a:rPr lang="en-US" sz="1800"/>
              <a:t>Condition for the oxidation and test completion</a:t>
            </a:r>
            <a:r>
              <a:rPr lang="ru-RU"/>
              <a:t> </a:t>
            </a:r>
            <a:r>
              <a:rPr lang="en-US" sz="1800"/>
              <a:t>–</a:t>
            </a:r>
            <a:r>
              <a:rPr lang="ru-RU" sz="1800"/>
              <a:t> </a:t>
            </a:r>
            <a:r>
              <a:rPr lang="en-US" sz="1800">
                <a:solidFill>
                  <a:srgbClr val="A50021"/>
                </a:solidFill>
              </a:rPr>
              <a:t>oxidation index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    of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C100 is reached</a:t>
            </a:r>
            <a:endParaRPr lang="en-GB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8CC19950-B150-4E66-9BB2-2C7908415DAF}" type="slidenum">
              <a:rPr lang="en-GB">
                <a:solidFill>
                  <a:srgbClr val="990033"/>
                </a:solidFill>
              </a:rPr>
              <a:pPr/>
              <a:t>15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4210050" y="5140325"/>
            <a:ext cx="49339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defTabSz="835025"/>
            <a:r>
              <a:rPr lang="en-US" sz="1800">
                <a:solidFill>
                  <a:srgbClr val="A50021"/>
                </a:solidFill>
              </a:rPr>
              <a:t>               Oxygenation Rate</a:t>
            </a:r>
            <a:r>
              <a:rPr lang="en-US" sz="1800">
                <a:solidFill>
                  <a:srgbClr val="000066"/>
                </a:solidFill>
              </a:rPr>
              <a:t/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Pr1-EV1: </a:t>
            </a:r>
            <a:r>
              <a:rPr lang="en-US" sz="1800" b="0">
                <a:solidFill>
                  <a:srgbClr val="A50021"/>
                </a:solidFill>
              </a:rPr>
              <a:t>9.3 mg/s (</a:t>
            </a:r>
            <a:r>
              <a:rPr lang="en-US" sz="1800" b="0">
                <a:solidFill>
                  <a:srgbClr val="A50021"/>
                </a:solidFill>
                <a:cs typeface="Arial" pitchFamily="34" charset="0"/>
              </a:rPr>
              <a:t>±3%</a:t>
            </a:r>
            <a:r>
              <a:rPr lang="en-US" sz="1800" b="0">
                <a:solidFill>
                  <a:srgbClr val="A50021"/>
                </a:solidFill>
              </a:rPr>
              <a:t>)</a:t>
            </a: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  <a:cs typeface="Arial" pitchFamily="34" charset="0"/>
              </a:rPr>
              <a:t>– at </a:t>
            </a:r>
            <a:r>
              <a:rPr lang="en-US" sz="1800" b="0">
                <a:solidFill>
                  <a:srgbClr val="000066"/>
                </a:solidFill>
              </a:rPr>
              <a:t>the 1</a:t>
            </a:r>
            <a:r>
              <a:rPr lang="en-US" sz="1800" b="0" baseline="30000">
                <a:solidFill>
                  <a:srgbClr val="000066"/>
                </a:solidFill>
              </a:rPr>
              <a:t>st</a:t>
            </a:r>
            <a:r>
              <a:rPr lang="en-US" sz="1800" b="0">
                <a:solidFill>
                  <a:srgbClr val="000066"/>
                </a:solidFill>
              </a:rPr>
              <a:t> stage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              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A50021"/>
                </a:solidFill>
              </a:rPr>
              <a:t>7.3 mg/s (</a:t>
            </a:r>
            <a:r>
              <a:rPr lang="en-US" sz="1800" b="0">
                <a:solidFill>
                  <a:srgbClr val="A50021"/>
                </a:solidFill>
                <a:cs typeface="Arial" pitchFamily="34" charset="0"/>
              </a:rPr>
              <a:t>±3%</a:t>
            </a:r>
            <a:r>
              <a:rPr lang="en-US" sz="1800" b="0">
                <a:solidFill>
                  <a:srgbClr val="A50021"/>
                </a:solidFill>
              </a:rPr>
              <a:t>)</a:t>
            </a: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  <a:cs typeface="Arial" pitchFamily="34" charset="0"/>
              </a:rPr>
              <a:t>– at </a:t>
            </a:r>
            <a:r>
              <a:rPr lang="en-US" sz="1800" b="0">
                <a:solidFill>
                  <a:srgbClr val="000066"/>
                </a:solidFill>
              </a:rPr>
              <a:t>the 2</a:t>
            </a:r>
            <a:r>
              <a:rPr lang="en-US" sz="1800" b="0" baseline="30000">
                <a:solidFill>
                  <a:srgbClr val="000066"/>
                </a:solidFill>
              </a:rPr>
              <a:t>nd</a:t>
            </a:r>
            <a:r>
              <a:rPr lang="en-US" sz="1800" b="0">
                <a:solidFill>
                  <a:srgbClr val="000066"/>
                </a:solidFill>
              </a:rPr>
              <a:t> stage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EV1:     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A50021"/>
                </a:solidFill>
              </a:rPr>
              <a:t>15 mg/s (</a:t>
            </a:r>
            <a:r>
              <a:rPr lang="en-US" sz="1800" b="0">
                <a:solidFill>
                  <a:srgbClr val="A50021"/>
                </a:solidFill>
                <a:cs typeface="Arial" pitchFamily="34" charset="0"/>
              </a:rPr>
              <a:t>±5%</a:t>
            </a:r>
            <a:r>
              <a:rPr lang="en-US" sz="1800" b="0">
                <a:solidFill>
                  <a:srgbClr val="A50021"/>
                </a:solidFill>
              </a:rPr>
              <a:t>)</a:t>
            </a: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  <a:cs typeface="Arial" pitchFamily="34" charset="0"/>
              </a:rPr>
              <a:t>– at </a:t>
            </a:r>
            <a:r>
              <a:rPr lang="en-US" sz="1800" b="0">
                <a:solidFill>
                  <a:srgbClr val="000066"/>
                </a:solidFill>
              </a:rPr>
              <a:t>the both stages</a:t>
            </a:r>
            <a:endParaRPr lang="en-GB" sz="1800" b="0">
              <a:solidFill>
                <a:srgbClr val="000066"/>
              </a:solidFill>
            </a:endParaRP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839788" y="0"/>
            <a:ext cx="777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Pr1-EV1 and EV1 Test (2)</a:t>
            </a:r>
            <a:endParaRPr lang="en-GB" sz="2400">
              <a:solidFill>
                <a:srgbClr val="A50021"/>
              </a:solidFill>
            </a:endParaRPr>
          </a:p>
        </p:txBody>
      </p:sp>
      <p:grpSp>
        <p:nvGrpSpPr>
          <p:cNvPr id="553995" name="Group 11"/>
          <p:cNvGrpSpPr>
            <a:grpSpLocks/>
          </p:cNvGrpSpPr>
          <p:nvPr/>
        </p:nvGrpSpPr>
        <p:grpSpPr bwMode="auto">
          <a:xfrm>
            <a:off x="196850" y="1293813"/>
            <a:ext cx="8804275" cy="3824287"/>
            <a:chOff x="88" y="443"/>
            <a:chExt cx="5546" cy="2409"/>
          </a:xfrm>
        </p:grpSpPr>
        <p:graphicFrame>
          <p:nvGraphicFramePr>
            <p:cNvPr id="553993" name="Object 9"/>
            <p:cNvGraphicFramePr>
              <a:graphicFrameLocks noChangeAspect="1"/>
            </p:cNvGraphicFramePr>
            <p:nvPr/>
          </p:nvGraphicFramePr>
          <p:xfrm>
            <a:off x="88" y="448"/>
            <a:ext cx="2689" cy="2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00" name="Plot" r:id="rId3" imgW="7169040" imgH="6352200" progId="Grapher.Document">
                    <p:embed/>
                  </p:oleObj>
                </mc:Choice>
                <mc:Fallback>
                  <p:oleObj name="Plot" r:id="rId3" imgW="7169040" imgH="6352200" progId="Grapher.Document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" y="448"/>
                          <a:ext cx="2689" cy="238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994" name="Object 10"/>
            <p:cNvGraphicFramePr>
              <a:graphicFrameLocks noChangeAspect="1"/>
            </p:cNvGraphicFramePr>
            <p:nvPr/>
          </p:nvGraphicFramePr>
          <p:xfrm>
            <a:off x="2920" y="443"/>
            <a:ext cx="2714" cy="2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01" name="Plot" r:id="rId5" imgW="7169040" imgH="6365880" progId="Grapher.Document">
                    <p:embed/>
                  </p:oleObj>
                </mc:Choice>
                <mc:Fallback>
                  <p:oleObj name="Plot" r:id="rId5" imgW="7169040" imgH="6365880" progId="Grapher.Document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0" y="443"/>
                          <a:ext cx="2714" cy="240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449263" y="5248275"/>
            <a:ext cx="3876675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defTabSz="835025"/>
            <a:r>
              <a:rPr lang="ru-RU" sz="1200"/>
              <a:t>1 </a:t>
            </a:r>
            <a:r>
              <a:rPr lang="en-US" sz="1200">
                <a:cs typeface="Arial" pitchFamily="34" charset="0"/>
              </a:rPr>
              <a:t>– oxygen content in the supplied mixture</a:t>
            </a:r>
            <a:r>
              <a:rPr lang="ru-RU" sz="1200">
                <a:cs typeface="Arial" pitchFamily="34" charset="0"/>
              </a:rPr>
              <a:t/>
            </a:r>
            <a:br>
              <a:rPr lang="ru-RU" sz="1200">
                <a:cs typeface="Arial" pitchFamily="34" charset="0"/>
              </a:rPr>
            </a:br>
            <a:r>
              <a:rPr lang="ru-RU" sz="1200">
                <a:cs typeface="Arial" pitchFamily="34" charset="0"/>
              </a:rPr>
              <a:t>2 – </a:t>
            </a:r>
            <a:r>
              <a:rPr lang="en-US" sz="1200">
                <a:cs typeface="Arial" pitchFamily="34" charset="0"/>
              </a:rPr>
              <a:t>oxygen content in furnace gases</a:t>
            </a:r>
            <a:r>
              <a:rPr lang="ru-RU" sz="1200">
                <a:cs typeface="Arial" pitchFamily="34" charset="0"/>
              </a:rPr>
              <a:t/>
            </a:r>
            <a:br>
              <a:rPr lang="ru-RU" sz="1200">
                <a:cs typeface="Arial" pitchFamily="34" charset="0"/>
              </a:rPr>
            </a:br>
            <a:r>
              <a:rPr lang="ru-RU" sz="1200">
                <a:cs typeface="Arial" pitchFamily="34" charset="0"/>
              </a:rPr>
              <a:t>3 – </a:t>
            </a:r>
            <a:r>
              <a:rPr lang="en-US" sz="1200">
                <a:cs typeface="Arial" pitchFamily="34" charset="0"/>
              </a:rPr>
              <a:t>oxygen absorbed by the melt</a:t>
            </a:r>
            <a:endParaRPr lang="en-GB" sz="1200"/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785813" y="603250"/>
            <a:ext cx="74485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algn="ctr" defTabSz="835025"/>
            <a:r>
              <a:rPr lang="en-US" sz="1800">
                <a:solidFill>
                  <a:srgbClr val="000066"/>
                </a:solidFill>
              </a:rPr>
              <a:t>Results of gas analysis and amount of oxygen absorbed by the melt</a:t>
            </a:r>
            <a:endParaRPr lang="en-GB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0A7C8229-5BE3-4A69-9702-5541D3A45DE5}" type="slidenum">
              <a:rPr lang="en-GB">
                <a:solidFill>
                  <a:srgbClr val="990033"/>
                </a:solidFill>
              </a:rPr>
              <a:pPr/>
              <a:t>16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839788" y="0"/>
            <a:ext cx="7772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Pr1-EV1 and EV1 Test</a:t>
            </a:r>
            <a:r>
              <a:rPr lang="ru-RU" sz="2400">
                <a:solidFill>
                  <a:srgbClr val="A50021"/>
                </a:solidFill>
              </a:rPr>
              <a:t> (3)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8086" name="Rectangle 6"/>
          <p:cNvSpPr>
            <a:spLocks noChangeArrowheads="1"/>
          </p:cNvSpPr>
          <p:nvPr/>
        </p:nvSpPr>
        <p:spPr bwMode="auto">
          <a:xfrm>
            <a:off x="906463" y="1085850"/>
            <a:ext cx="78835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Oxygen absorption rate does not depend on the content of reducer</a:t>
            </a:r>
            <a:r>
              <a:rPr lang="ru-RU" sz="2000">
                <a:solidFill>
                  <a:srgbClr val="000066"/>
                </a:solidFill>
              </a:rPr>
              <a:t> (</a:t>
            </a:r>
            <a:r>
              <a:rPr lang="en-US" sz="2000">
                <a:solidFill>
                  <a:srgbClr val="000066"/>
                </a:solidFill>
              </a:rPr>
              <a:t>Zr</a:t>
            </a:r>
            <a:r>
              <a:rPr lang="ru-RU" sz="2000">
                <a:solidFill>
                  <a:srgbClr val="000066"/>
                </a:solidFill>
              </a:rPr>
              <a:t>)</a:t>
            </a: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in the melt and on the reducer itself </a:t>
            </a:r>
            <a:r>
              <a:rPr lang="en-US" sz="2000" i="1">
                <a:solidFill>
                  <a:srgbClr val="000066"/>
                </a:solidFill>
              </a:rPr>
              <a:t>– after full oxidation of Zr</a:t>
            </a:r>
            <a:r>
              <a:rPr lang="ru-RU" sz="2000" i="1">
                <a:solidFill>
                  <a:srgbClr val="000066"/>
                </a:solidFill>
              </a:rPr>
              <a:t> </a:t>
            </a:r>
            <a:r>
              <a:rPr lang="en-US" sz="2000" i="1">
                <a:solidFill>
                  <a:srgbClr val="000066"/>
                </a:solidFill>
              </a:rPr>
              <a:t>oxidation of UO</a:t>
            </a:r>
            <a:r>
              <a:rPr lang="en-US" sz="2000" i="1" baseline="-25000">
                <a:solidFill>
                  <a:srgbClr val="000066"/>
                </a:solidFill>
              </a:rPr>
              <a:t>2</a:t>
            </a:r>
            <a:r>
              <a:rPr lang="en-US" sz="2000" i="1">
                <a:solidFill>
                  <a:srgbClr val="000066"/>
                </a:solidFill>
              </a:rPr>
              <a:t> started</a:t>
            </a:r>
          </a:p>
          <a:p>
            <a:pPr defTabSz="762000">
              <a:buFont typeface="Wingdings" pitchFamily="2" charset="2"/>
              <a:buNone/>
            </a:pPr>
            <a:endParaRPr lang="en-US" sz="2000" i="1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Difference between Pr1-Ev1 and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EV1 absorption rates is explained by different furnace designs, and, at certain oxidation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stages in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Pr1-EV1,</a:t>
            </a:r>
            <a:r>
              <a:rPr lang="en-US" sz="2000">
                <a:solidFill>
                  <a:srgbClr val="000066"/>
                </a:solidFill>
                <a:cs typeface="Arial" pitchFamily="34" charset="0"/>
              </a:rPr>
              <a:t> by the presence of pyrometer shaft, which was introduced at the 2</a:t>
            </a:r>
            <a:r>
              <a:rPr lang="en-US" sz="2000" baseline="30000">
                <a:solidFill>
                  <a:srgbClr val="000066"/>
                </a:solidFill>
                <a:cs typeface="Arial" pitchFamily="34" charset="0"/>
              </a:rPr>
              <a:t>nd</a:t>
            </a:r>
            <a:r>
              <a:rPr lang="en-US" sz="2000">
                <a:solidFill>
                  <a:srgbClr val="000066"/>
                </a:solidFill>
                <a:cs typeface="Arial" pitchFamily="34" charset="0"/>
              </a:rPr>
              <a:t> stage of this experiment. This caused changes in hydrodynamics and mass exchange.</a:t>
            </a:r>
            <a:endParaRPr lang="en-GB" sz="2000">
              <a:solidFill>
                <a:srgbClr val="0000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DE9F40F0-16BE-4504-8FDF-10E7BC883F78}" type="slidenum">
              <a:rPr lang="en-GB">
                <a:solidFill>
                  <a:srgbClr val="990033"/>
                </a:solidFill>
              </a:rPr>
              <a:pPr/>
              <a:t>17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839788" y="0"/>
            <a:ext cx="7772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MCP-3 Test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59147" name="Group 43"/>
          <p:cNvGraphicFramePr>
            <a:graphicFrameLocks noGrp="1"/>
          </p:cNvGraphicFramePr>
          <p:nvPr/>
        </p:nvGraphicFramePr>
        <p:xfrm>
          <a:off x="666750" y="3448050"/>
          <a:ext cx="8020050" cy="2882900"/>
        </p:xfrm>
        <a:graphic>
          <a:graphicData uri="http://schemas.openxmlformats.org/drawingml/2006/table">
            <a:tbl>
              <a:tblPr/>
              <a:tblGrid>
                <a:gridCol w="1085850"/>
                <a:gridCol w="1739900"/>
                <a:gridCol w="5194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Stage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 interval,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…38300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(≈ 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and interaction zone formation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38300…42500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Temperature of the vessel steel is decreased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interaction zone is formed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42500…44300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Molten pool is oxidized by steam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44300…49200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Specimen temperature is increased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interaction zone is dissolved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49200…50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Interaction zone and specimen are oxidized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9146" name="Text Box 42"/>
          <p:cNvSpPr txBox="1">
            <a:spLocks noChangeArrowheads="1"/>
          </p:cNvSpPr>
          <p:nvPr/>
        </p:nvSpPr>
        <p:spPr bwMode="auto">
          <a:xfrm>
            <a:off x="3121025" y="3079750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Experimental Procedure</a:t>
            </a:r>
            <a:endParaRPr lang="ru-RU" sz="16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559148" name="Rectangle 44"/>
          <p:cNvSpPr>
            <a:spLocks noChangeArrowheads="1"/>
          </p:cNvSpPr>
          <p:nvPr/>
        </p:nvSpPr>
        <p:spPr bwMode="auto">
          <a:xfrm>
            <a:off x="868363" y="685800"/>
            <a:ext cx="78835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objective</a:t>
            </a:r>
            <a:r>
              <a:rPr lang="ru-RU" sz="2000"/>
              <a:t> 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</a:t>
            </a:r>
            <a:r>
              <a:rPr lang="en-US" sz="1800"/>
              <a:t>Qualification and quantification of steam oxidation effect on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the interaction zone</a:t>
            </a:r>
          </a:p>
          <a:p>
            <a:pPr defTabSz="762000"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Experimental conditions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Charge</a:t>
            </a:r>
            <a:r>
              <a:rPr lang="ru-RU" sz="1800"/>
              <a:t>: </a:t>
            </a:r>
            <a:r>
              <a:rPr lang="en-US" sz="1800">
                <a:solidFill>
                  <a:srgbClr val="000066"/>
                </a:solidFill>
              </a:rPr>
              <a:t>corium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C31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U/Zr = 1.2</a:t>
            </a:r>
            <a:r>
              <a:rPr lang="en-US" sz="1800"/>
              <a:t> </a:t>
            </a:r>
            <a:r>
              <a:rPr lang="ru-RU" sz="1800"/>
              <a:t>(</a:t>
            </a:r>
            <a:r>
              <a:rPr lang="ru-RU" sz="1800">
                <a:solidFill>
                  <a:srgbClr val="A50021"/>
                </a:solidFill>
              </a:rPr>
              <a:t>1</a:t>
            </a:r>
            <a:r>
              <a:rPr lang="en-US" sz="1800">
                <a:solidFill>
                  <a:srgbClr val="A50021"/>
                </a:solidFill>
              </a:rPr>
              <a:t>820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/>
              <a:t>)</a:t>
            </a:r>
            <a:r>
              <a:rPr lang="ru-RU" sz="1800">
                <a:solidFill>
                  <a:srgbClr val="A50021"/>
                </a:solidFill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2</a:t>
            </a:r>
            <a:r>
              <a:rPr lang="en-US" sz="1800"/>
              <a:t>.</a:t>
            </a:r>
            <a:r>
              <a:rPr lang="ru-RU" sz="1800"/>
              <a:t> </a:t>
            </a:r>
            <a:r>
              <a:rPr lang="en-US" sz="1800"/>
              <a:t>Oxidizer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steam</a:t>
            </a:r>
            <a:r>
              <a:rPr lang="ru-RU" sz="1800"/>
              <a:t>, </a:t>
            </a:r>
            <a:r>
              <a:rPr lang="en-US" sz="1800"/>
              <a:t>carrier gas</a:t>
            </a:r>
            <a:r>
              <a:rPr lang="ru-RU" sz="1800"/>
              <a:t> </a:t>
            </a:r>
            <a:r>
              <a:rPr lang="ru-RU" sz="1800">
                <a:cs typeface="Arial" pitchFamily="34" charset="0"/>
              </a:rPr>
              <a:t>– </a:t>
            </a:r>
            <a:r>
              <a:rPr lang="en-US" sz="1800">
                <a:solidFill>
                  <a:srgbClr val="A50021"/>
                </a:solidFill>
              </a:rPr>
              <a:t>nitrogen</a:t>
            </a:r>
            <a:endParaRPr lang="ru-RU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</a:t>
            </a:r>
            <a:r>
              <a:rPr lang="en-US" sz="1800"/>
              <a:t> </a:t>
            </a:r>
            <a:r>
              <a:rPr lang="ru-RU" sz="1800"/>
              <a:t>3</a:t>
            </a:r>
            <a:r>
              <a:rPr lang="en-US" sz="1800"/>
              <a:t>. Steam flow rate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400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>
                <a:solidFill>
                  <a:srgbClr val="A50021"/>
                </a:solidFill>
              </a:rPr>
              <a:t>/</a:t>
            </a:r>
            <a:r>
              <a:rPr lang="en-US" sz="1800">
                <a:solidFill>
                  <a:srgbClr val="A50021"/>
                </a:solidFill>
              </a:rPr>
              <a:t>h</a:t>
            </a:r>
            <a:endParaRPr lang="en-US" sz="1800"/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</a:t>
            </a:r>
            <a:r>
              <a:rPr lang="ru-RU" sz="1800"/>
              <a:t>4</a:t>
            </a:r>
            <a:r>
              <a:rPr lang="en-US" sz="1800"/>
              <a:t>. Melt surface temperature in the oxidation regime</a:t>
            </a:r>
            <a:r>
              <a:rPr lang="ru-RU" sz="1800"/>
              <a:t> </a:t>
            </a:r>
            <a:r>
              <a:rPr lang="ru-RU" sz="1800">
                <a:solidFill>
                  <a:srgbClr val="A50021"/>
                </a:solidFill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ru-RU" sz="1800">
                <a:solidFill>
                  <a:srgbClr val="A50021"/>
                </a:solidFill>
              </a:rPr>
              <a:t>2400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°</a:t>
            </a:r>
            <a:r>
              <a:rPr lang="ru-RU" sz="1800">
                <a:solidFill>
                  <a:srgbClr val="A50021"/>
                </a:solidFill>
              </a:rPr>
              <a:t>С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</a:t>
            </a:r>
            <a:endParaRPr lang="en-GB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70C5EA5B-4F46-4302-85D0-A8F97F11A2BF}" type="slidenum">
              <a:rPr lang="en-GB">
                <a:solidFill>
                  <a:srgbClr val="990033"/>
                </a:solidFill>
              </a:rPr>
              <a:pPr/>
              <a:t>18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2260600" y="468313"/>
            <a:ext cx="4564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Concentration and Release of Hydrogen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0151" name="Rectangle 23"/>
          <p:cNvSpPr>
            <a:spLocks noChangeArrowheads="1"/>
          </p:cNvSpPr>
          <p:nvPr/>
        </p:nvSpPr>
        <p:spPr bwMode="auto">
          <a:xfrm>
            <a:off x="0" y="0"/>
            <a:ext cx="91440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MCP-3 Test</a:t>
            </a: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(2)</a:t>
            </a:r>
            <a:endParaRPr lang="en-GB" sz="2400">
              <a:solidFill>
                <a:srgbClr val="A50021"/>
              </a:solidFill>
            </a:endParaRPr>
          </a:p>
        </p:txBody>
      </p:sp>
      <p:grpSp>
        <p:nvGrpSpPr>
          <p:cNvPr id="560158" name="Group 30"/>
          <p:cNvGrpSpPr>
            <a:grpSpLocks/>
          </p:cNvGrpSpPr>
          <p:nvPr/>
        </p:nvGrpSpPr>
        <p:grpSpPr bwMode="auto">
          <a:xfrm>
            <a:off x="123825" y="889000"/>
            <a:ext cx="8882063" cy="3373438"/>
            <a:chOff x="78" y="560"/>
            <a:chExt cx="5595" cy="2497"/>
          </a:xfrm>
        </p:grpSpPr>
        <p:grpSp>
          <p:nvGrpSpPr>
            <p:cNvPr id="560154" name="Group 26"/>
            <p:cNvGrpSpPr>
              <a:grpSpLocks/>
            </p:cNvGrpSpPr>
            <p:nvPr/>
          </p:nvGrpSpPr>
          <p:grpSpPr bwMode="auto">
            <a:xfrm>
              <a:off x="78" y="565"/>
              <a:ext cx="2907" cy="2492"/>
              <a:chOff x="78" y="565"/>
              <a:chExt cx="2907" cy="2492"/>
            </a:xfrm>
          </p:grpSpPr>
          <p:graphicFrame>
            <p:nvGraphicFramePr>
              <p:cNvPr id="560133" name="Object 5"/>
              <p:cNvGraphicFramePr>
                <a:graphicFrameLocks noChangeAspect="1"/>
              </p:cNvGraphicFramePr>
              <p:nvPr/>
            </p:nvGraphicFramePr>
            <p:xfrm>
              <a:off x="78" y="565"/>
              <a:ext cx="2907" cy="2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0166" name="Plot" r:id="rId3" imgW="6341400" imgH="5367600" progId="Grapher.Document">
                      <p:embed/>
                    </p:oleObj>
                  </mc:Choice>
                  <mc:Fallback>
                    <p:oleObj name="Plot" r:id="rId3" imgW="6341400" imgH="5367600" progId="Grapher.Document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" y="565"/>
                            <a:ext cx="2907" cy="249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0134" name="Line 6"/>
              <p:cNvSpPr>
                <a:spLocks noChangeShapeType="1"/>
              </p:cNvSpPr>
              <p:nvPr/>
            </p:nvSpPr>
            <p:spPr bwMode="auto">
              <a:xfrm flipV="1">
                <a:off x="523" y="611"/>
                <a:ext cx="0" cy="2122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35" name="Line 7"/>
              <p:cNvSpPr>
                <a:spLocks noChangeShapeType="1"/>
              </p:cNvSpPr>
              <p:nvPr/>
            </p:nvSpPr>
            <p:spPr bwMode="auto">
              <a:xfrm flipV="1">
                <a:off x="2383" y="619"/>
                <a:ext cx="0" cy="2122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60136" name="AutoShape 8"/>
              <p:cNvCxnSpPr>
                <a:cxnSpLocks noChangeShapeType="1"/>
              </p:cNvCxnSpPr>
              <p:nvPr/>
            </p:nvCxnSpPr>
            <p:spPr bwMode="auto">
              <a:xfrm>
                <a:off x="523" y="797"/>
                <a:ext cx="1860" cy="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0137" name="Text Box 9"/>
              <p:cNvSpPr txBox="1">
                <a:spLocks noChangeArrowheads="1"/>
              </p:cNvSpPr>
              <p:nvPr/>
            </p:nvSpPr>
            <p:spPr bwMode="auto">
              <a:xfrm>
                <a:off x="1125" y="620"/>
                <a:ext cx="83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solidFill>
                      <a:srgbClr val="FF9900"/>
                    </a:solidFill>
                    <a:latin typeface="Arial" pitchFamily="34" charset="0"/>
                  </a:rPr>
                  <a:t>Steam Ingress</a:t>
                </a:r>
                <a:endParaRPr lang="ru-RU" sz="1400" b="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60138" name="Line 10"/>
              <p:cNvSpPr>
                <a:spLocks noChangeShapeType="1"/>
              </p:cNvSpPr>
              <p:nvPr/>
            </p:nvSpPr>
            <p:spPr bwMode="auto">
              <a:xfrm flipV="1">
                <a:off x="981" y="958"/>
                <a:ext cx="5" cy="1779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39" name="Line 11"/>
              <p:cNvSpPr>
                <a:spLocks noChangeShapeType="1"/>
              </p:cNvSpPr>
              <p:nvPr/>
            </p:nvSpPr>
            <p:spPr bwMode="auto">
              <a:xfrm flipV="1">
                <a:off x="2014" y="957"/>
                <a:ext cx="4" cy="1778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60140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988" y="1073"/>
                <a:ext cx="1030" cy="0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0141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2011" y="1072"/>
                <a:ext cx="365" cy="0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0142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518" y="1072"/>
                <a:ext cx="469" cy="0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0143" name="Text Box 15"/>
              <p:cNvSpPr txBox="1">
                <a:spLocks noChangeArrowheads="1"/>
              </p:cNvSpPr>
              <p:nvPr/>
            </p:nvSpPr>
            <p:spPr bwMode="auto">
              <a:xfrm>
                <a:off x="694" y="922"/>
                <a:ext cx="19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C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60144" name="Text Box 16"/>
              <p:cNvSpPr txBox="1">
                <a:spLocks noChangeArrowheads="1"/>
              </p:cNvSpPr>
              <p:nvPr/>
            </p:nvSpPr>
            <p:spPr bwMode="auto">
              <a:xfrm>
                <a:off x="1430" y="917"/>
                <a:ext cx="19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D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60145" name="Text Box 17"/>
              <p:cNvSpPr txBox="1">
                <a:spLocks noChangeArrowheads="1"/>
              </p:cNvSpPr>
              <p:nvPr/>
            </p:nvSpPr>
            <p:spPr bwMode="auto">
              <a:xfrm>
                <a:off x="2104" y="905"/>
                <a:ext cx="191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E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60146" name="Line 18"/>
              <p:cNvSpPr>
                <a:spLocks noChangeShapeType="1"/>
              </p:cNvSpPr>
              <p:nvPr/>
            </p:nvSpPr>
            <p:spPr bwMode="auto">
              <a:xfrm flipH="1">
                <a:off x="1203" y="1770"/>
                <a:ext cx="69" cy="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47" name="Line 19"/>
              <p:cNvSpPr>
                <a:spLocks noChangeShapeType="1"/>
              </p:cNvSpPr>
              <p:nvPr/>
            </p:nvSpPr>
            <p:spPr bwMode="auto">
              <a:xfrm>
                <a:off x="1304" y="1779"/>
                <a:ext cx="60" cy="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48" name="Line 20"/>
              <p:cNvSpPr>
                <a:spLocks noChangeShapeType="1"/>
              </p:cNvSpPr>
              <p:nvPr/>
            </p:nvSpPr>
            <p:spPr bwMode="auto">
              <a:xfrm>
                <a:off x="1327" y="1793"/>
                <a:ext cx="120" cy="4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49" name="Line 21"/>
              <p:cNvSpPr>
                <a:spLocks noChangeShapeType="1"/>
              </p:cNvSpPr>
              <p:nvPr/>
            </p:nvSpPr>
            <p:spPr bwMode="auto">
              <a:xfrm>
                <a:off x="1369" y="1793"/>
                <a:ext cx="974" cy="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0150" name="Text Box 22"/>
              <p:cNvSpPr txBox="1">
                <a:spLocks noChangeArrowheads="1"/>
              </p:cNvSpPr>
              <p:nvPr/>
            </p:nvSpPr>
            <p:spPr bwMode="auto">
              <a:xfrm>
                <a:off x="1030" y="1637"/>
                <a:ext cx="630" cy="3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Blowing of furnace</a:t>
                </a:r>
                <a:endParaRPr lang="ru-RU" sz="1400" b="0">
                  <a:latin typeface="Arial" pitchFamily="34" charset="0"/>
                </a:endParaRPr>
              </a:p>
            </p:txBody>
          </p:sp>
        </p:grpSp>
        <p:graphicFrame>
          <p:nvGraphicFramePr>
            <p:cNvPr id="560153" name="Object 25"/>
            <p:cNvGraphicFramePr>
              <a:graphicFrameLocks noChangeAspect="1"/>
            </p:cNvGraphicFramePr>
            <p:nvPr/>
          </p:nvGraphicFramePr>
          <p:xfrm>
            <a:off x="3073" y="560"/>
            <a:ext cx="2600" cy="2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167" name="Plot" r:id="rId5" imgW="6549840" imgH="6282000" progId="Grapher.Document">
                    <p:embed/>
                  </p:oleObj>
                </mc:Choice>
                <mc:Fallback>
                  <p:oleObj name="Plot" r:id="rId5" imgW="6549840" imgH="6282000" progId="Grapher.Document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3" y="560"/>
                          <a:ext cx="2600" cy="249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6181725" y="4297363"/>
            <a:ext cx="28289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Average rates of 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hydrogen liberation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7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.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3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mg/s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 algn="ctr"/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3.7 mg/s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E</a:t>
            </a:r>
          </a:p>
          <a:p>
            <a:pPr algn="ctr"/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Hydrogen liberation rates at the steady regime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9.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9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mg/s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C</a:t>
            </a:r>
            <a:endParaRPr lang="en-US" sz="1600" b="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.1 mg/s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E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0164" name="AutoShape 36"/>
          <p:cNvSpPr>
            <a:spLocks noChangeArrowheads="1"/>
          </p:cNvSpPr>
          <p:nvPr/>
        </p:nvSpPr>
        <p:spPr bwMode="auto">
          <a:xfrm>
            <a:off x="6153150" y="4295775"/>
            <a:ext cx="2867025" cy="2000250"/>
          </a:xfrm>
          <a:prstGeom prst="wedgeRoundRectCallout">
            <a:avLst>
              <a:gd name="adj1" fmla="val -93523"/>
              <a:gd name="adj2" fmla="val -29208"/>
              <a:gd name="adj3" fmla="val 16667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60165" name="Rectangle 37"/>
          <p:cNvSpPr>
            <a:spLocks noChangeArrowheads="1"/>
          </p:cNvSpPr>
          <p:nvPr/>
        </p:nvSpPr>
        <p:spPr bwMode="auto">
          <a:xfrm>
            <a:off x="195263" y="4305300"/>
            <a:ext cx="589121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600">
                <a:solidFill>
                  <a:srgbClr val="A50021"/>
                </a:solidFill>
              </a:rPr>
              <a:t>Constant melt oxidation rate</a:t>
            </a:r>
            <a:r>
              <a:rPr lang="ru-RU" sz="1600">
                <a:solidFill>
                  <a:srgbClr val="A50021"/>
                </a:solidFill>
              </a:rPr>
              <a:t>, </a:t>
            </a:r>
            <a:r>
              <a:rPr lang="en-US" sz="1600">
                <a:solidFill>
                  <a:srgbClr val="A50021"/>
                </a:solidFill>
              </a:rPr>
              <a:t>which does not depend on Zr concentration</a:t>
            </a:r>
            <a:r>
              <a:rPr lang="ru-RU" sz="1600">
                <a:solidFill>
                  <a:srgbClr val="A50021"/>
                </a:solidFill>
              </a:rPr>
              <a:t> </a:t>
            </a:r>
            <a:endParaRPr lang="en-US" sz="16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0">
                <a:solidFill>
                  <a:srgbClr val="000066"/>
                </a:solidFill>
              </a:rPr>
              <a:t> Different permeability of the melt surface and bottom</a:t>
            </a:r>
          </a:p>
          <a:p>
            <a:pPr>
              <a:buFont typeface="Wingdings" pitchFamily="2" charset="2"/>
              <a:buNone/>
            </a:pPr>
            <a:r>
              <a:rPr lang="en-US" sz="1600" b="0">
                <a:solidFill>
                  <a:srgbClr val="000066"/>
                </a:solidFill>
              </a:rPr>
              <a:t>crusts </a:t>
            </a:r>
            <a:r>
              <a:rPr lang="ru-RU" sz="1600" b="0" i="1">
                <a:solidFill>
                  <a:srgbClr val="000066"/>
                </a:solidFill>
                <a:cs typeface="Arial" pitchFamily="34" charset="0"/>
              </a:rPr>
              <a:t>–</a:t>
            </a:r>
            <a:r>
              <a:rPr lang="en-US" sz="1600" b="0" i="1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at stages</a:t>
            </a:r>
            <a:r>
              <a:rPr lang="ru-RU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C oxygen from the furnace top had a free access to the melt through </a:t>
            </a:r>
            <a:r>
              <a:rPr lang="ru-RU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the surface crust; and at stages </a:t>
            </a:r>
            <a:r>
              <a:rPr lang="ru-RU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C</a:t>
            </a:r>
            <a:r>
              <a:rPr lang="ru-RU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and</a:t>
            </a:r>
            <a:r>
              <a:rPr lang="ru-RU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D</a:t>
            </a:r>
            <a:r>
              <a:rPr lang="ru-RU" sz="1600" b="0" i="1">
                <a:solidFill>
                  <a:srgbClr val="000066"/>
                </a:solidFill>
              </a:rPr>
              <a:t> </a:t>
            </a:r>
            <a:r>
              <a:rPr lang="en-US" sz="1600" b="0" i="1">
                <a:solidFill>
                  <a:srgbClr val="000066"/>
                </a:solidFill>
              </a:rPr>
              <a:t>oxygen did not get into the interaction zone through the bottom crust</a:t>
            </a:r>
            <a:endParaRPr lang="ru-RU" sz="1600" b="0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FA001110-FD35-460F-B90E-7B3D2FEDD8CE}" type="slidenum">
              <a:rPr lang="en-GB">
                <a:solidFill>
                  <a:srgbClr val="990033"/>
                </a:solidFill>
              </a:rPr>
              <a:pPr/>
              <a:t>19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0" y="0"/>
            <a:ext cx="91440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MCP-3 Test</a:t>
            </a: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(</a:t>
            </a:r>
            <a:r>
              <a:rPr lang="ru-RU" sz="2400">
                <a:solidFill>
                  <a:srgbClr val="A50021"/>
                </a:solidFill>
              </a:rPr>
              <a:t>3</a:t>
            </a:r>
            <a:r>
              <a:rPr lang="en-US" sz="2400">
                <a:solidFill>
                  <a:srgbClr val="A50021"/>
                </a:solidFill>
              </a:rPr>
              <a:t>)</a:t>
            </a:r>
            <a:endParaRPr lang="en-GB" sz="2400">
              <a:solidFill>
                <a:srgbClr val="A50021"/>
              </a:solidFill>
            </a:endParaRPr>
          </a:p>
        </p:txBody>
      </p:sp>
      <p:grpSp>
        <p:nvGrpSpPr>
          <p:cNvPr id="531529" name="Group 73"/>
          <p:cNvGrpSpPr>
            <a:grpSpLocks/>
          </p:cNvGrpSpPr>
          <p:nvPr/>
        </p:nvGrpSpPr>
        <p:grpSpPr bwMode="auto">
          <a:xfrm>
            <a:off x="192088" y="473075"/>
            <a:ext cx="4114800" cy="4673600"/>
            <a:chOff x="121" y="298"/>
            <a:chExt cx="2592" cy="2944"/>
          </a:xfrm>
        </p:grpSpPr>
        <p:sp>
          <p:nvSpPr>
            <p:cNvPr id="531462" name="Text Box 6"/>
            <p:cNvSpPr txBox="1">
              <a:spLocks noChangeArrowheads="1"/>
            </p:cNvSpPr>
            <p:nvPr/>
          </p:nvSpPr>
          <p:spPr bwMode="auto">
            <a:xfrm>
              <a:off x="269" y="298"/>
              <a:ext cx="223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700">
                  <a:solidFill>
                    <a:srgbClr val="000066"/>
                  </a:solidFill>
                  <a:latin typeface="Arial" pitchFamily="34" charset="0"/>
                </a:rPr>
                <a:t>Power into Cold Crucible (Q</a:t>
              </a:r>
              <a:r>
                <a:rPr lang="en-US" sz="1700" baseline="-25000">
                  <a:solidFill>
                    <a:srgbClr val="000066"/>
                  </a:solidFill>
                  <a:latin typeface="Arial" pitchFamily="34" charset="0"/>
                </a:rPr>
                <a:t>ccr</a:t>
              </a:r>
              <a:r>
                <a:rPr lang="en-US" sz="1700">
                  <a:solidFill>
                    <a:srgbClr val="000066"/>
                  </a:solidFill>
                  <a:latin typeface="Arial" pitchFamily="34" charset="0"/>
                </a:rPr>
                <a:t>) </a:t>
              </a:r>
            </a:p>
            <a:p>
              <a:r>
                <a:rPr lang="en-US" sz="1700">
                  <a:solidFill>
                    <a:srgbClr val="000066"/>
                  </a:solidFill>
                  <a:latin typeface="Arial" pitchFamily="34" charset="0"/>
                </a:rPr>
                <a:t>  and Bottom Calorimeter (Q</a:t>
              </a:r>
              <a:r>
                <a:rPr lang="en-US" sz="1700" baseline="-25000">
                  <a:solidFill>
                    <a:srgbClr val="000066"/>
                  </a:solidFill>
                  <a:latin typeface="Arial" pitchFamily="34" charset="0"/>
                </a:rPr>
                <a:t>cl1</a:t>
              </a:r>
              <a:r>
                <a:rPr lang="en-US" sz="1700">
                  <a:solidFill>
                    <a:srgbClr val="000066"/>
                  </a:solidFill>
                  <a:latin typeface="Arial" pitchFamily="34" charset="0"/>
                </a:rPr>
                <a:t>)</a:t>
              </a:r>
              <a:endParaRPr lang="ru-RU" sz="17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pSp>
          <p:nvGrpSpPr>
            <p:cNvPr id="531514" name="Group 58"/>
            <p:cNvGrpSpPr>
              <a:grpSpLocks/>
            </p:cNvGrpSpPr>
            <p:nvPr/>
          </p:nvGrpSpPr>
          <p:grpSpPr bwMode="auto">
            <a:xfrm>
              <a:off x="121" y="689"/>
              <a:ext cx="2592" cy="2553"/>
              <a:chOff x="2875" y="815"/>
              <a:chExt cx="2592" cy="2553"/>
            </a:xfrm>
          </p:grpSpPr>
          <p:pic>
            <p:nvPicPr>
              <p:cNvPr id="531501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5" y="1032"/>
                <a:ext cx="2592" cy="2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502" name="Text Box 46"/>
              <p:cNvSpPr txBox="1">
                <a:spLocks noChangeArrowheads="1"/>
              </p:cNvSpPr>
              <p:nvPr/>
            </p:nvSpPr>
            <p:spPr bwMode="auto">
              <a:xfrm>
                <a:off x="3262" y="815"/>
                <a:ext cx="2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A50021"/>
                    </a:solidFill>
                    <a:latin typeface="Arial" pitchFamily="34" charset="0"/>
                  </a:rPr>
                  <a:t>A          B        C         D           E</a:t>
                </a:r>
                <a:endParaRPr lang="ru-RU" sz="1400">
                  <a:solidFill>
                    <a:srgbClr val="A50021"/>
                  </a:solidFill>
                  <a:latin typeface="Arial" pitchFamily="34" charset="0"/>
                </a:endParaRPr>
              </a:p>
            </p:txBody>
          </p:sp>
          <p:sp>
            <p:nvSpPr>
              <p:cNvPr id="531503" name="Line 47"/>
              <p:cNvSpPr>
                <a:spLocks noChangeShapeType="1"/>
              </p:cNvSpPr>
              <p:nvPr/>
            </p:nvSpPr>
            <p:spPr bwMode="auto">
              <a:xfrm>
                <a:off x="3989" y="936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04" name="Line 48"/>
              <p:cNvSpPr>
                <a:spLocks noChangeShapeType="1"/>
              </p:cNvSpPr>
              <p:nvPr/>
            </p:nvSpPr>
            <p:spPr bwMode="auto">
              <a:xfrm>
                <a:off x="4163" y="936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05" name="Line 49"/>
              <p:cNvSpPr>
                <a:spLocks noChangeShapeType="1"/>
              </p:cNvSpPr>
              <p:nvPr/>
            </p:nvSpPr>
            <p:spPr bwMode="auto">
              <a:xfrm>
                <a:off x="4770" y="936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06" name="Line 50"/>
              <p:cNvSpPr>
                <a:spLocks noChangeShapeType="1"/>
              </p:cNvSpPr>
              <p:nvPr/>
            </p:nvSpPr>
            <p:spPr bwMode="auto">
              <a:xfrm>
                <a:off x="5002" y="936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07" name="Line 51"/>
              <p:cNvSpPr>
                <a:spLocks noChangeShapeType="1"/>
              </p:cNvSpPr>
              <p:nvPr/>
            </p:nvSpPr>
            <p:spPr bwMode="auto">
              <a:xfrm>
                <a:off x="3511" y="1007"/>
                <a:ext cx="47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08" name="Line 52"/>
              <p:cNvSpPr>
                <a:spLocks noChangeShapeType="1"/>
              </p:cNvSpPr>
              <p:nvPr/>
            </p:nvSpPr>
            <p:spPr bwMode="auto">
              <a:xfrm>
                <a:off x="4167" y="1007"/>
                <a:ext cx="58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09" name="Line 53"/>
              <p:cNvSpPr>
                <a:spLocks noChangeShapeType="1"/>
              </p:cNvSpPr>
              <p:nvPr/>
            </p:nvSpPr>
            <p:spPr bwMode="auto">
              <a:xfrm flipV="1">
                <a:off x="3991" y="1007"/>
                <a:ext cx="16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10" name="Line 54"/>
              <p:cNvSpPr>
                <a:spLocks noChangeShapeType="1"/>
              </p:cNvSpPr>
              <p:nvPr/>
            </p:nvSpPr>
            <p:spPr bwMode="auto">
              <a:xfrm>
                <a:off x="3142" y="1007"/>
                <a:ext cx="34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11" name="Line 55"/>
              <p:cNvSpPr>
                <a:spLocks noChangeShapeType="1"/>
              </p:cNvSpPr>
              <p:nvPr/>
            </p:nvSpPr>
            <p:spPr bwMode="auto">
              <a:xfrm>
                <a:off x="3497" y="936"/>
                <a:ext cx="0" cy="3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12" name="Line 56"/>
              <p:cNvSpPr>
                <a:spLocks noChangeShapeType="1"/>
              </p:cNvSpPr>
              <p:nvPr/>
            </p:nvSpPr>
            <p:spPr bwMode="auto">
              <a:xfrm flipV="1">
                <a:off x="4779" y="1007"/>
                <a:ext cx="220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31513" name="Oval 57"/>
          <p:cNvSpPr>
            <a:spLocks noChangeArrowheads="1"/>
          </p:cNvSpPr>
          <p:nvPr/>
        </p:nvSpPr>
        <p:spPr bwMode="auto">
          <a:xfrm>
            <a:off x="1919288" y="2492375"/>
            <a:ext cx="352425" cy="18764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1530" name="Group 74"/>
          <p:cNvGrpSpPr>
            <a:grpSpLocks/>
          </p:cNvGrpSpPr>
          <p:nvPr/>
        </p:nvGrpSpPr>
        <p:grpSpPr bwMode="auto">
          <a:xfrm>
            <a:off x="4754563" y="554038"/>
            <a:ext cx="4179887" cy="4545012"/>
            <a:chOff x="2983" y="355"/>
            <a:chExt cx="2633" cy="2863"/>
          </a:xfrm>
        </p:grpSpPr>
        <p:grpSp>
          <p:nvGrpSpPr>
            <p:cNvPr id="531515" name="Group 59"/>
            <p:cNvGrpSpPr>
              <a:grpSpLocks/>
            </p:cNvGrpSpPr>
            <p:nvPr/>
          </p:nvGrpSpPr>
          <p:grpSpPr bwMode="auto">
            <a:xfrm>
              <a:off x="2983" y="672"/>
              <a:ext cx="2633" cy="2546"/>
              <a:chOff x="3127" y="786"/>
              <a:chExt cx="2633" cy="2546"/>
            </a:xfrm>
          </p:grpSpPr>
          <p:pic>
            <p:nvPicPr>
              <p:cNvPr id="531516" name="Picture 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" y="1113"/>
                <a:ext cx="2633" cy="2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1517" name="Text Box 61"/>
              <p:cNvSpPr txBox="1">
                <a:spLocks noChangeArrowheads="1"/>
              </p:cNvSpPr>
              <p:nvPr/>
            </p:nvSpPr>
            <p:spPr bwMode="auto">
              <a:xfrm>
                <a:off x="3556" y="786"/>
                <a:ext cx="20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A50021"/>
                    </a:solidFill>
                    <a:latin typeface="Arial" pitchFamily="34" charset="0"/>
                  </a:rPr>
                  <a:t>A          B       C         D           E</a:t>
                </a:r>
                <a:endParaRPr lang="ru-RU" sz="1400">
                  <a:solidFill>
                    <a:srgbClr val="A50021"/>
                  </a:solidFill>
                  <a:latin typeface="Arial" pitchFamily="34" charset="0"/>
                </a:endParaRPr>
              </a:p>
            </p:txBody>
          </p:sp>
          <p:sp>
            <p:nvSpPr>
              <p:cNvPr id="531518" name="Line 62"/>
              <p:cNvSpPr>
                <a:spLocks noChangeShapeType="1"/>
              </p:cNvSpPr>
              <p:nvPr/>
            </p:nvSpPr>
            <p:spPr bwMode="auto">
              <a:xfrm>
                <a:off x="4255" y="917"/>
                <a:ext cx="0" cy="32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19" name="Line 63"/>
              <p:cNvSpPr>
                <a:spLocks noChangeShapeType="1"/>
              </p:cNvSpPr>
              <p:nvPr/>
            </p:nvSpPr>
            <p:spPr bwMode="auto">
              <a:xfrm>
                <a:off x="4425" y="900"/>
                <a:ext cx="0" cy="32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0" name="Line 64"/>
              <p:cNvSpPr>
                <a:spLocks noChangeShapeType="1"/>
              </p:cNvSpPr>
              <p:nvPr/>
            </p:nvSpPr>
            <p:spPr bwMode="auto">
              <a:xfrm>
                <a:off x="5024" y="900"/>
                <a:ext cx="0" cy="32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1" name="Line 65"/>
              <p:cNvSpPr>
                <a:spLocks noChangeShapeType="1"/>
              </p:cNvSpPr>
              <p:nvPr/>
            </p:nvSpPr>
            <p:spPr bwMode="auto">
              <a:xfrm>
                <a:off x="5248" y="900"/>
                <a:ext cx="0" cy="32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2" name="Line 66"/>
              <p:cNvSpPr>
                <a:spLocks noChangeShapeType="1"/>
              </p:cNvSpPr>
              <p:nvPr/>
            </p:nvSpPr>
            <p:spPr bwMode="auto">
              <a:xfrm>
                <a:off x="3757" y="1003"/>
                <a:ext cx="51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3" name="Line 67"/>
              <p:cNvSpPr>
                <a:spLocks noChangeShapeType="1"/>
              </p:cNvSpPr>
              <p:nvPr/>
            </p:nvSpPr>
            <p:spPr bwMode="auto">
              <a:xfrm flipH="1">
                <a:off x="4269" y="1003"/>
                <a:ext cx="156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4" name="Line 68"/>
              <p:cNvSpPr>
                <a:spLocks noChangeShapeType="1"/>
              </p:cNvSpPr>
              <p:nvPr/>
            </p:nvSpPr>
            <p:spPr bwMode="auto">
              <a:xfrm>
                <a:off x="5025" y="1003"/>
                <a:ext cx="21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5" name="Line 69"/>
              <p:cNvSpPr>
                <a:spLocks noChangeShapeType="1"/>
              </p:cNvSpPr>
              <p:nvPr/>
            </p:nvSpPr>
            <p:spPr bwMode="auto">
              <a:xfrm flipV="1">
                <a:off x="4429" y="1003"/>
                <a:ext cx="58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6" name="Line 70"/>
              <p:cNvSpPr>
                <a:spLocks noChangeShapeType="1"/>
              </p:cNvSpPr>
              <p:nvPr/>
            </p:nvSpPr>
            <p:spPr bwMode="auto">
              <a:xfrm>
                <a:off x="3416" y="1003"/>
                <a:ext cx="34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27" name="Line 71"/>
              <p:cNvSpPr>
                <a:spLocks noChangeShapeType="1"/>
              </p:cNvSpPr>
              <p:nvPr/>
            </p:nvSpPr>
            <p:spPr bwMode="auto">
              <a:xfrm>
                <a:off x="3763" y="909"/>
                <a:ext cx="0" cy="32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31528" name="Text Box 72"/>
            <p:cNvSpPr txBox="1">
              <a:spLocks noChangeArrowheads="1"/>
            </p:cNvSpPr>
            <p:nvPr/>
          </p:nvSpPr>
          <p:spPr bwMode="auto">
            <a:xfrm>
              <a:off x="3342" y="355"/>
              <a:ext cx="174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700">
                  <a:solidFill>
                    <a:srgbClr val="000066"/>
                  </a:solidFill>
                  <a:latin typeface="Arial" pitchFamily="34" charset="0"/>
                </a:rPr>
                <a:t>Thermocouple Readings </a:t>
              </a:r>
            </a:p>
            <a:p>
              <a:r>
                <a:rPr lang="en-US" sz="1700">
                  <a:solidFill>
                    <a:srgbClr val="000066"/>
                  </a:solidFill>
                  <a:latin typeface="Arial" pitchFamily="34" charset="0"/>
                </a:rPr>
                <a:t>    and Anode Voltage</a:t>
              </a:r>
              <a:endParaRPr lang="ru-RU" sz="170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sp>
        <p:nvSpPr>
          <p:cNvPr id="531531" name="Oval 75"/>
          <p:cNvSpPr>
            <a:spLocks noChangeArrowheads="1"/>
          </p:cNvSpPr>
          <p:nvPr/>
        </p:nvSpPr>
        <p:spPr bwMode="auto">
          <a:xfrm>
            <a:off x="6497638" y="2203450"/>
            <a:ext cx="352425" cy="18764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568" name="Line 112"/>
          <p:cNvSpPr>
            <a:spLocks noChangeShapeType="1"/>
          </p:cNvSpPr>
          <p:nvPr/>
        </p:nvSpPr>
        <p:spPr bwMode="auto">
          <a:xfrm flipH="1">
            <a:off x="1482725" y="4329113"/>
            <a:ext cx="560388" cy="849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569" name="Line 113"/>
          <p:cNvSpPr>
            <a:spLocks noChangeShapeType="1"/>
          </p:cNvSpPr>
          <p:nvPr/>
        </p:nvSpPr>
        <p:spPr bwMode="auto">
          <a:xfrm flipH="1">
            <a:off x="1474788" y="2941638"/>
            <a:ext cx="5016500" cy="2246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570" name="Text Box 114"/>
          <p:cNvSpPr txBox="1">
            <a:spLocks noChangeArrowheads="1"/>
          </p:cNvSpPr>
          <p:nvPr/>
        </p:nvSpPr>
        <p:spPr bwMode="auto">
          <a:xfrm>
            <a:off x="285750" y="5095875"/>
            <a:ext cx="88582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Redistribution of heat fluxes into the cold crucible and bottom calorimeter at the molten pool oxidation, and a 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corresponding growth of thermocouple 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readings</a:t>
            </a:r>
            <a:endParaRPr lang="ru-RU" sz="1600" b="0">
              <a:solidFill>
                <a:srgbClr val="A50021"/>
              </a:solidFill>
              <a:latin typeface="Arial" pitchFamily="34" charset="0"/>
            </a:endParaRPr>
          </a:p>
          <a:p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Possible reason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certain suppression of convection in the molten pool caused by the heat of oxidation reaction in the surface layer of the pool</a:t>
            </a:r>
            <a:endParaRPr lang="ru-RU" sz="1600" b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7E5E6FC1-5311-45D4-9A5D-269FB749DE33}" type="slidenum">
              <a:rPr lang="en-GB">
                <a:solidFill>
                  <a:srgbClr val="990033"/>
                </a:solidFill>
              </a:rPr>
              <a:pPr/>
              <a:t>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28600"/>
            <a:ext cx="8515350" cy="574675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  <a:effectLst/>
                <a:cs typeface="Times New Roman" pitchFamily="18" charset="0"/>
              </a:rPr>
              <a:t>  </a:t>
            </a: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r>
              <a:rPr lang="en-GB">
                <a:solidFill>
                  <a:srgbClr val="990033"/>
                </a:solidFill>
                <a:effectLst/>
              </a:rPr>
              <a:t> </a:t>
            </a:r>
          </a:p>
        </p:txBody>
      </p:sp>
      <p:sp>
        <p:nvSpPr>
          <p:cNvPr id="169068" name="Rectangle 108"/>
          <p:cNvSpPr>
            <a:spLocks noChangeArrowheads="1"/>
          </p:cNvSpPr>
          <p:nvPr/>
        </p:nvSpPr>
        <p:spPr bwMode="auto">
          <a:xfrm>
            <a:off x="590550" y="1500188"/>
            <a:ext cx="8086725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>
                <a:solidFill>
                  <a:srgbClr val="000066"/>
                </a:solidFill>
              </a:rPr>
              <a:t>Objectives</a:t>
            </a:r>
            <a:endParaRPr lang="ru-RU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</a:rPr>
              <a:t>Relevance</a:t>
            </a:r>
            <a:endParaRPr lang="ru-RU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</a:rPr>
              <a:t>Matrix of experiments used in the analysis</a:t>
            </a:r>
            <a:endParaRPr lang="ru-RU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</a:rPr>
              <a:t>Data of</a:t>
            </a:r>
            <a:r>
              <a:rPr lang="ru-RU" sz="200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Pr1-MC5, MA7, MA9, STFM-Ox, Pr1-EV1, EV1, MCP-3 tests</a:t>
            </a:r>
            <a:endParaRPr lang="ru-RU" sz="2000">
              <a:solidFill>
                <a:srgbClr val="000066"/>
              </a:solidFill>
              <a:cs typeface="Times New Roman" pitchFamily="18" charset="0"/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</a:rPr>
              <a:t>Summary of experimental results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</a:rPr>
              <a:t>Simplified analytical model</a:t>
            </a:r>
            <a:endParaRPr lang="ru-RU" sz="2000">
              <a:solidFill>
                <a:srgbClr val="000066"/>
              </a:solidFill>
              <a:cs typeface="Times New Roman" pitchFamily="18" charset="0"/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</a:rPr>
              <a:t>Future studies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cs typeface="Times New Roman" pitchFamily="18" charset="0"/>
              </a:rPr>
              <a:t>Conclusions</a:t>
            </a:r>
            <a:endParaRPr lang="en-GB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endParaRPr lang="en-US" sz="22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97F2EF6B-FB6D-4CC8-A133-F7E42163BD80}" type="slidenum">
              <a:rPr lang="en-GB">
                <a:solidFill>
                  <a:srgbClr val="990033"/>
                </a:solidFill>
              </a:rPr>
              <a:pPr/>
              <a:t>20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10998" name="Rectangle 22"/>
          <p:cNvSpPr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Summary of experimental results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10999" name="Rectangle 23"/>
          <p:cNvSpPr>
            <a:spLocks noChangeArrowheads="1"/>
          </p:cNvSpPr>
          <p:nvPr/>
        </p:nvSpPr>
        <p:spPr bwMode="auto">
          <a:xfrm>
            <a:off x="366713" y="952500"/>
            <a:ext cx="8548687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Oxidation rate is not influenced by</a:t>
            </a:r>
            <a:r>
              <a:rPr lang="ru-RU" sz="1800">
                <a:solidFill>
                  <a:srgbClr val="000066"/>
                </a:solidFill>
              </a:rPr>
              <a:t>:</a:t>
            </a:r>
          </a:p>
          <a:p>
            <a:r>
              <a:rPr lang="ru-RU" sz="1800">
                <a:solidFill>
                  <a:srgbClr val="000066"/>
                </a:solidFill>
              </a:rPr>
              <a:t>        </a:t>
            </a:r>
            <a:r>
              <a:rPr lang="ru-RU" sz="1800">
                <a:solidFill>
                  <a:srgbClr val="000066"/>
                </a:solidFill>
                <a:cs typeface="Arial" pitchFamily="34" charset="0"/>
              </a:rPr>
              <a:t>–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concentration of reducer</a:t>
            </a:r>
            <a:r>
              <a:rPr lang="ru-RU" sz="1800">
                <a:solidFill>
                  <a:srgbClr val="000066"/>
                </a:solidFill>
              </a:rPr>
              <a:t> (</a:t>
            </a:r>
            <a:r>
              <a:rPr lang="en-US" sz="1800">
                <a:solidFill>
                  <a:srgbClr val="000066"/>
                </a:solidFill>
              </a:rPr>
              <a:t>Zr</a:t>
            </a:r>
            <a:r>
              <a:rPr lang="ru-RU" sz="1800">
                <a:solidFill>
                  <a:srgbClr val="000066"/>
                </a:solidFill>
              </a:rPr>
              <a:t>) </a:t>
            </a:r>
            <a:r>
              <a:rPr lang="en-US" sz="1800">
                <a:solidFill>
                  <a:srgbClr val="000066"/>
                </a:solidFill>
              </a:rPr>
              <a:t>in the melt (in most experiments and regimes</a:t>
            </a:r>
            <a:r>
              <a:rPr lang="ru-RU" sz="1800">
                <a:solidFill>
                  <a:srgbClr val="000066"/>
                </a:solidFill>
              </a:rPr>
              <a:t>. </a:t>
            </a:r>
            <a:r>
              <a:rPr lang="en-US" sz="1800">
                <a:solidFill>
                  <a:srgbClr val="000066"/>
                </a:solidFill>
              </a:rPr>
              <a:t>The only exclusion – some experiments of the   </a:t>
            </a:r>
          </a:p>
          <a:p>
            <a:r>
              <a:rPr lang="en-US" sz="1800">
                <a:solidFill>
                  <a:srgbClr val="000066"/>
                </a:solidFill>
              </a:rPr>
              <a:t>STFM-Ox series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in which, beside a period with constant oxidation rate, its drop was observed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 i="1">
                <a:solidFill>
                  <a:srgbClr val="000066"/>
                </a:solidFill>
              </a:rPr>
              <a:t>at high oxidation index when Zr concentration decreased</a:t>
            </a:r>
            <a:r>
              <a:rPr lang="en-US" sz="1800">
                <a:solidFill>
                  <a:srgbClr val="000066"/>
                </a:solidFill>
              </a:rPr>
              <a:t>)</a:t>
            </a:r>
            <a:r>
              <a:rPr lang="ru-RU" sz="1800">
                <a:solidFill>
                  <a:srgbClr val="000066"/>
                </a:solidFill>
              </a:rPr>
              <a:t> </a:t>
            </a:r>
          </a:p>
          <a:p>
            <a:r>
              <a:rPr lang="ru-RU" sz="1800">
                <a:solidFill>
                  <a:srgbClr val="000066"/>
                </a:solidFill>
              </a:rPr>
              <a:t>        </a:t>
            </a:r>
            <a:r>
              <a:rPr lang="ru-RU" sz="1800">
                <a:solidFill>
                  <a:srgbClr val="000066"/>
                </a:solidFill>
                <a:cs typeface="Arial" pitchFamily="34" charset="0"/>
              </a:rPr>
              <a:t>–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type of a reducer</a:t>
            </a:r>
            <a:r>
              <a:rPr lang="ru-RU" sz="1800">
                <a:solidFill>
                  <a:srgbClr val="000066"/>
                </a:solidFill>
              </a:rPr>
              <a:t> (</a:t>
            </a:r>
            <a:r>
              <a:rPr lang="en-US" sz="1800">
                <a:solidFill>
                  <a:srgbClr val="000066"/>
                </a:solidFill>
              </a:rPr>
              <a:t>final oxidation of uranium oxides when Zr was depleted in Pr1-EV1 and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EV1</a:t>
            </a:r>
            <a:r>
              <a:rPr lang="ru-RU" sz="1800">
                <a:solidFill>
                  <a:srgbClr val="000066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If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the surface crust is absent,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the oxidation rate does not depend on the </a:t>
            </a:r>
            <a:r>
              <a:rPr lang="en-US" sz="1800">
                <a:solidFill>
                  <a:srgbClr val="A50021"/>
                </a:solidFill>
              </a:rPr>
              <a:t>type of oxidizer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too </a:t>
            </a:r>
            <a:r>
              <a:rPr lang="ru-RU" sz="1800">
                <a:solidFill>
                  <a:srgbClr val="000066"/>
                </a:solidFill>
              </a:rPr>
              <a:t>(</a:t>
            </a:r>
            <a:r>
              <a:rPr lang="en-US" sz="1800">
                <a:solidFill>
                  <a:srgbClr val="000066"/>
                </a:solidFill>
              </a:rPr>
              <a:t>oxygen and nitrogen absorption in MA7 is in proportion to their volumetric fractions</a:t>
            </a:r>
            <a:r>
              <a:rPr lang="ru-RU" sz="1800">
                <a:solidFill>
                  <a:srgbClr val="000066"/>
                </a:solidFill>
              </a:rPr>
              <a:t>) </a:t>
            </a:r>
            <a:endParaRPr lang="en-US" sz="180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 Oxidation rate depends on</a:t>
            </a:r>
            <a:r>
              <a:rPr lang="ru-RU" sz="1800">
                <a:solidFill>
                  <a:srgbClr val="000066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0066"/>
                </a:solidFill>
              </a:rPr>
              <a:t>        </a:t>
            </a:r>
            <a:r>
              <a:rPr lang="ru-RU" sz="1800">
                <a:solidFill>
                  <a:srgbClr val="000066"/>
                </a:solidFill>
                <a:cs typeface="Arial" pitchFamily="34" charset="0"/>
              </a:rPr>
              <a:t>–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method and flow rate of oxidant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supply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into the furnace</a:t>
            </a:r>
            <a:endParaRPr lang="ru-RU" sz="1800">
              <a:solidFill>
                <a:srgbClr val="0000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0066"/>
                </a:solidFill>
              </a:rPr>
              <a:t>        </a:t>
            </a:r>
            <a:r>
              <a:rPr lang="ru-RU" sz="1800">
                <a:solidFill>
                  <a:srgbClr val="000066"/>
                </a:solidFill>
                <a:cs typeface="Arial" pitchFamily="34" charset="0"/>
              </a:rPr>
              <a:t>–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oxidant concentration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 the above-melt atmosphere</a:t>
            </a:r>
            <a:endParaRPr lang="ru-RU" sz="1800">
              <a:solidFill>
                <a:srgbClr val="000066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0066"/>
                </a:solidFill>
              </a:rPr>
              <a:t>        </a:t>
            </a:r>
            <a:r>
              <a:rPr lang="ru-RU" sz="1800">
                <a:solidFill>
                  <a:srgbClr val="000066"/>
                </a:solidFill>
                <a:cs typeface="Arial" pitchFamily="34" charset="0"/>
              </a:rPr>
              <a:t>–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hydrodynamics of gas and melt</a:t>
            </a:r>
            <a:endParaRPr lang="ru-RU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B51079CF-8A58-481D-8D99-C6AD78D30D9B}" type="slidenum">
              <a:rPr lang="en-GB">
                <a:solidFill>
                  <a:srgbClr val="990033"/>
                </a:solidFill>
              </a:rPr>
              <a:pPr/>
              <a:t>21</a:t>
            </a:fld>
            <a:endParaRPr lang="en-GB">
              <a:solidFill>
                <a:srgbClr val="990033"/>
              </a:solidFill>
            </a:endParaRPr>
          </a:p>
        </p:txBody>
      </p:sp>
      <p:grpSp>
        <p:nvGrpSpPr>
          <p:cNvPr id="513072" name="Group 48"/>
          <p:cNvGrpSpPr>
            <a:grpSpLocks/>
          </p:cNvGrpSpPr>
          <p:nvPr/>
        </p:nvGrpSpPr>
        <p:grpSpPr bwMode="auto">
          <a:xfrm>
            <a:off x="2251075" y="4657725"/>
            <a:ext cx="6673850" cy="1609725"/>
            <a:chOff x="1418" y="3042"/>
            <a:chExt cx="4204" cy="906"/>
          </a:xfrm>
        </p:grpSpPr>
        <p:sp>
          <p:nvSpPr>
            <p:cNvPr id="513064" name="Rectangle 40"/>
            <p:cNvSpPr>
              <a:spLocks noChangeArrowheads="1"/>
            </p:cNvSpPr>
            <p:nvPr/>
          </p:nvSpPr>
          <p:spPr bwMode="auto">
            <a:xfrm>
              <a:off x="1434" y="3060"/>
              <a:ext cx="4188" cy="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071" name="Text Box 47"/>
            <p:cNvSpPr txBox="1">
              <a:spLocks noChangeArrowheads="1"/>
            </p:cNvSpPr>
            <p:nvPr/>
          </p:nvSpPr>
          <p:spPr bwMode="auto">
            <a:xfrm>
              <a:off x="1418" y="3042"/>
              <a:ext cx="417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0">
                  <a:solidFill>
                    <a:srgbClr val="000066"/>
                  </a:solidFill>
                  <a:latin typeface="Arial" pitchFamily="34" charset="0"/>
                </a:rPr>
                <a:t>System of three</a:t>
              </a:r>
              <a:r>
                <a:rPr lang="ru-RU" sz="1800" b="0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US" sz="1800" b="0">
                  <a:solidFill>
                    <a:srgbClr val="000066"/>
                  </a:solidFill>
                  <a:latin typeface="Arial" pitchFamily="34" charset="0"/>
                </a:rPr>
                <a:t>equations with three unknowns</a:t>
              </a:r>
              <a:r>
                <a:rPr lang="ru-RU" sz="1800" b="0">
                  <a:latin typeface="Arial" pitchFamily="34" charset="0"/>
                </a:rPr>
                <a:t> </a:t>
              </a:r>
              <a:r>
                <a:rPr lang="en-US" sz="1800" b="0">
                  <a:latin typeface="Arial" pitchFamily="34" charset="0"/>
                </a:rPr>
                <a:t>{j, C</a:t>
              </a:r>
              <a:r>
                <a:rPr lang="en-US" sz="1800" b="0" baseline="-25000">
                  <a:latin typeface="Arial" pitchFamily="34" charset="0"/>
                </a:rPr>
                <a:t>X,i</a:t>
              </a:r>
              <a:r>
                <a:rPr lang="en-US" sz="1800" b="0">
                  <a:latin typeface="Arial" pitchFamily="34" charset="0"/>
                </a:rPr>
                <a:t>,C</a:t>
              </a:r>
              <a:r>
                <a:rPr lang="en-US" sz="1800" b="0" baseline="-25000">
                  <a:latin typeface="Arial" pitchFamily="34" charset="0"/>
                </a:rPr>
                <a:t>Y,i</a:t>
              </a:r>
              <a:r>
                <a:rPr lang="en-US" sz="1800" b="0">
                  <a:latin typeface="Arial" pitchFamily="34" charset="0"/>
                </a:rPr>
                <a:t>}: </a:t>
              </a:r>
              <a:endParaRPr lang="ru-RU" sz="1800" b="0">
                <a:latin typeface="Arial" pitchFamily="34" charset="0"/>
              </a:endParaRPr>
            </a:p>
          </p:txBody>
        </p:sp>
      </p:grp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grpSp>
        <p:nvGrpSpPr>
          <p:cNvPr id="513060" name="Group 36"/>
          <p:cNvGrpSpPr>
            <a:grpSpLocks/>
          </p:cNvGrpSpPr>
          <p:nvPr/>
        </p:nvGrpSpPr>
        <p:grpSpPr bwMode="auto">
          <a:xfrm>
            <a:off x="5222875" y="806450"/>
            <a:ext cx="3921125" cy="2965450"/>
            <a:chOff x="132" y="460"/>
            <a:chExt cx="2470" cy="1868"/>
          </a:xfrm>
        </p:grpSpPr>
        <p:grpSp>
          <p:nvGrpSpPr>
            <p:cNvPr id="513059" name="Group 35"/>
            <p:cNvGrpSpPr>
              <a:grpSpLocks/>
            </p:cNvGrpSpPr>
            <p:nvPr/>
          </p:nvGrpSpPr>
          <p:grpSpPr bwMode="auto">
            <a:xfrm>
              <a:off x="132" y="460"/>
              <a:ext cx="1522" cy="1868"/>
              <a:chOff x="564" y="922"/>
              <a:chExt cx="1522" cy="1868"/>
            </a:xfrm>
          </p:grpSpPr>
          <p:grpSp>
            <p:nvGrpSpPr>
              <p:cNvPr id="513039" name="Group 15"/>
              <p:cNvGrpSpPr>
                <a:grpSpLocks/>
              </p:cNvGrpSpPr>
              <p:nvPr/>
            </p:nvGrpSpPr>
            <p:grpSpPr bwMode="auto">
              <a:xfrm>
                <a:off x="564" y="922"/>
                <a:ext cx="1450" cy="1868"/>
                <a:chOff x="564" y="922"/>
                <a:chExt cx="1450" cy="1868"/>
              </a:xfrm>
            </p:grpSpPr>
            <p:sp>
              <p:nvSpPr>
                <p:cNvPr id="513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564" y="1854"/>
                  <a:ext cx="1446" cy="93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13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8" y="922"/>
                  <a:ext cx="1446" cy="93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1303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8" y="1840"/>
                  <a:ext cx="1446" cy="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13042" name="Text Box 18"/>
              <p:cNvSpPr txBox="1">
                <a:spLocks noChangeArrowheads="1"/>
              </p:cNvSpPr>
              <p:nvPr/>
            </p:nvSpPr>
            <p:spPr bwMode="auto">
              <a:xfrm>
                <a:off x="578" y="2593"/>
                <a:ext cx="55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Phase 1 </a:t>
                </a:r>
                <a:endParaRPr lang="ru-RU" sz="1400" b="0">
                  <a:latin typeface="Arial" pitchFamily="34" charset="0"/>
                </a:endParaRPr>
              </a:p>
            </p:txBody>
          </p:sp>
          <p:sp>
            <p:nvSpPr>
              <p:cNvPr id="513043" name="Text Box 19"/>
              <p:cNvSpPr txBox="1">
                <a:spLocks noChangeArrowheads="1"/>
              </p:cNvSpPr>
              <p:nvPr/>
            </p:nvSpPr>
            <p:spPr bwMode="auto">
              <a:xfrm>
                <a:off x="570" y="929"/>
                <a:ext cx="55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Phase 2 </a:t>
                </a:r>
                <a:endParaRPr lang="ru-RU" sz="1400" b="0">
                  <a:latin typeface="Arial" pitchFamily="34" charset="0"/>
                </a:endParaRPr>
              </a:p>
            </p:txBody>
          </p:sp>
          <p:sp>
            <p:nvSpPr>
              <p:cNvPr id="513044" name="Text Box 20"/>
              <p:cNvSpPr txBox="1">
                <a:spLocks noChangeArrowheads="1"/>
              </p:cNvSpPr>
              <p:nvPr/>
            </p:nvSpPr>
            <p:spPr bwMode="auto">
              <a:xfrm>
                <a:off x="1708" y="2523"/>
                <a:ext cx="294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X</a:t>
                </a:r>
                <a:endParaRPr lang="ru-RU" sz="1800" b="0" baseline="-25000">
                  <a:latin typeface="Arial" pitchFamily="34" charset="0"/>
                </a:endParaRPr>
              </a:p>
            </p:txBody>
          </p:sp>
          <p:sp>
            <p:nvSpPr>
              <p:cNvPr id="513050" name="Text Box 26"/>
              <p:cNvSpPr txBox="1">
                <a:spLocks noChangeArrowheads="1"/>
              </p:cNvSpPr>
              <p:nvPr/>
            </p:nvSpPr>
            <p:spPr bwMode="auto">
              <a:xfrm>
                <a:off x="1712" y="925"/>
                <a:ext cx="294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Y</a:t>
                </a:r>
                <a:endParaRPr lang="ru-RU" sz="1800" b="0" baseline="-25000">
                  <a:latin typeface="Arial" pitchFamily="34" charset="0"/>
                </a:endParaRPr>
              </a:p>
            </p:txBody>
          </p:sp>
          <p:sp>
            <p:nvSpPr>
              <p:cNvPr id="513051" name="Text Box 27"/>
              <p:cNvSpPr txBox="1">
                <a:spLocks noChangeArrowheads="1"/>
              </p:cNvSpPr>
              <p:nvPr/>
            </p:nvSpPr>
            <p:spPr bwMode="auto">
              <a:xfrm>
                <a:off x="1668" y="1589"/>
                <a:ext cx="408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Y,i</a:t>
                </a:r>
                <a:endParaRPr lang="ru-RU" sz="1800" b="0" baseline="-25000">
                  <a:latin typeface="Arial" pitchFamily="34" charset="0"/>
                </a:endParaRPr>
              </a:p>
            </p:txBody>
          </p:sp>
          <p:sp>
            <p:nvSpPr>
              <p:cNvPr id="513052" name="Text Box 28"/>
              <p:cNvSpPr txBox="1">
                <a:spLocks noChangeArrowheads="1"/>
              </p:cNvSpPr>
              <p:nvPr/>
            </p:nvSpPr>
            <p:spPr bwMode="auto">
              <a:xfrm>
                <a:off x="774" y="2141"/>
                <a:ext cx="1110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0">
                    <a:latin typeface="Arial" pitchFamily="34" charset="0"/>
                  </a:rPr>
                  <a:t>j</a:t>
                </a:r>
                <a:r>
                  <a:rPr lang="en-US" sz="1800" b="0" baseline="-25000">
                    <a:latin typeface="Arial" pitchFamily="34" charset="0"/>
                  </a:rPr>
                  <a:t>X</a:t>
                </a:r>
                <a:r>
                  <a:rPr lang="en-US" sz="1800" b="0">
                    <a:latin typeface="Arial" pitchFamily="34" charset="0"/>
                  </a:rPr>
                  <a:t>=</a:t>
                </a:r>
                <a:r>
                  <a:rPr lang="el-GR" sz="1800" b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sz="1800" b="0" baseline="-25000">
                    <a:latin typeface="Arial" pitchFamily="34" charset="0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∙(</a:t>
                </a:r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X</a:t>
                </a: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X,i</a:t>
                </a:r>
                <a:r>
                  <a:rPr lang="en-US" sz="1800" b="0">
                    <a:latin typeface="Arial" pitchFamily="34" charset="0"/>
                  </a:rPr>
                  <a:t>)</a:t>
                </a:r>
                <a:endParaRPr lang="ru-RU" sz="1800" b="0">
                  <a:latin typeface="Arial" pitchFamily="34" charset="0"/>
                </a:endParaRPr>
              </a:p>
            </p:txBody>
          </p:sp>
          <p:sp>
            <p:nvSpPr>
              <p:cNvPr id="513054" name="Line 30"/>
              <p:cNvSpPr>
                <a:spLocks noChangeShapeType="1"/>
              </p:cNvSpPr>
              <p:nvPr/>
            </p:nvSpPr>
            <p:spPr bwMode="auto">
              <a:xfrm>
                <a:off x="768" y="1185"/>
                <a:ext cx="0" cy="6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55" name="Line 31"/>
              <p:cNvSpPr>
                <a:spLocks noChangeShapeType="1"/>
              </p:cNvSpPr>
              <p:nvPr/>
            </p:nvSpPr>
            <p:spPr bwMode="auto">
              <a:xfrm>
                <a:off x="768" y="1864"/>
                <a:ext cx="0" cy="6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56" name="Text Box 32"/>
              <p:cNvSpPr txBox="1">
                <a:spLocks noChangeArrowheads="1"/>
              </p:cNvSpPr>
              <p:nvPr/>
            </p:nvSpPr>
            <p:spPr bwMode="auto">
              <a:xfrm>
                <a:off x="1678" y="1839"/>
                <a:ext cx="408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X,i</a:t>
                </a:r>
                <a:endParaRPr lang="ru-RU" sz="1800" b="0" baseline="-25000">
                  <a:latin typeface="Arial" pitchFamily="34" charset="0"/>
                </a:endParaRPr>
              </a:p>
            </p:txBody>
          </p:sp>
          <p:sp>
            <p:nvSpPr>
              <p:cNvPr id="513057" name="Text Box 33"/>
              <p:cNvSpPr txBox="1">
                <a:spLocks noChangeArrowheads="1"/>
              </p:cNvSpPr>
              <p:nvPr/>
            </p:nvSpPr>
            <p:spPr bwMode="auto">
              <a:xfrm>
                <a:off x="766" y="1233"/>
                <a:ext cx="1110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0">
                    <a:latin typeface="Arial" pitchFamily="34" charset="0"/>
                  </a:rPr>
                  <a:t>j</a:t>
                </a:r>
                <a:r>
                  <a:rPr lang="en-US" sz="1800" b="0" baseline="-25000">
                    <a:latin typeface="Arial" pitchFamily="34" charset="0"/>
                  </a:rPr>
                  <a:t>Y</a:t>
                </a:r>
                <a:r>
                  <a:rPr lang="en-US" sz="1800" b="0">
                    <a:latin typeface="Arial" pitchFamily="34" charset="0"/>
                  </a:rPr>
                  <a:t>=</a:t>
                </a:r>
                <a:r>
                  <a:rPr lang="el-GR" sz="1800" b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sz="1800" b="0" baseline="-25000">
                    <a:latin typeface="Arial" pitchFamily="34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∙(</a:t>
                </a:r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Y</a:t>
                </a: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en-US" sz="1800" b="0">
                    <a:latin typeface="Arial" pitchFamily="34" charset="0"/>
                  </a:rPr>
                  <a:t>C</a:t>
                </a:r>
                <a:r>
                  <a:rPr lang="en-US" sz="1800" b="0" baseline="-25000">
                    <a:latin typeface="Arial" pitchFamily="34" charset="0"/>
                  </a:rPr>
                  <a:t>Y,i</a:t>
                </a:r>
                <a:r>
                  <a:rPr lang="en-US" sz="1800" b="0">
                    <a:latin typeface="Arial" pitchFamily="34" charset="0"/>
                  </a:rPr>
                  <a:t>)</a:t>
                </a:r>
                <a:endParaRPr lang="en-US" sz="1800" b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13058" name="Text Box 34"/>
            <p:cNvSpPr txBox="1">
              <a:spLocks noChangeArrowheads="1"/>
            </p:cNvSpPr>
            <p:nvPr/>
          </p:nvSpPr>
          <p:spPr bwMode="auto">
            <a:xfrm>
              <a:off x="1570" y="1251"/>
              <a:ext cx="103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0">
                  <a:latin typeface="Arial" pitchFamily="34" charset="0"/>
                </a:rPr>
                <a:t>j=k(T)</a:t>
              </a:r>
              <a:r>
                <a:rPr lang="en-US" sz="1800" b="0">
                  <a:latin typeface="Arial" pitchFamily="34" charset="0"/>
                  <a:cs typeface="Arial" pitchFamily="34" charset="0"/>
                </a:rPr>
                <a:t>∙</a:t>
              </a:r>
              <a:r>
                <a:rPr lang="en-US" sz="1800" b="0">
                  <a:latin typeface="Arial" pitchFamily="34" charset="0"/>
                </a:rPr>
                <a:t>C</a:t>
              </a:r>
              <a:r>
                <a:rPr lang="en-US" sz="1800" b="0" baseline="-25000">
                  <a:latin typeface="Arial" pitchFamily="34" charset="0"/>
                </a:rPr>
                <a:t>X,i</a:t>
              </a:r>
              <a:r>
                <a:rPr lang="en-US" sz="1800" b="0">
                  <a:latin typeface="Arial" pitchFamily="34" charset="0"/>
                </a:rPr>
                <a:t>C</a:t>
              </a:r>
              <a:r>
                <a:rPr lang="en-US" sz="1800" b="0" baseline="-25000">
                  <a:latin typeface="Arial" pitchFamily="34" charset="0"/>
                </a:rPr>
                <a:t>Yi</a:t>
              </a:r>
              <a:endParaRPr lang="ru-RU" sz="1400" b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3062" name="Rectangle 38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3061" name="Object 37"/>
          <p:cNvGraphicFramePr>
            <a:graphicFrameLocks noChangeAspect="1"/>
          </p:cNvGraphicFramePr>
          <p:nvPr/>
        </p:nvGraphicFramePr>
        <p:xfrm>
          <a:off x="2411413" y="5162550"/>
          <a:ext cx="18367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3" name="Формула" r:id="rId4" imgW="1282680" imgH="774360" progId="Equation.3">
                  <p:embed/>
                </p:oleObj>
              </mc:Choice>
              <mc:Fallback>
                <p:oleObj name="Формула" r:id="rId4" imgW="1282680" imgH="7743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62550"/>
                        <a:ext cx="18367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63" name="AutoShape 39"/>
          <p:cNvSpPr>
            <a:spLocks noChangeArrowheads="1"/>
          </p:cNvSpPr>
          <p:nvPr/>
        </p:nvSpPr>
        <p:spPr bwMode="auto">
          <a:xfrm flipV="1">
            <a:off x="838200" y="4622800"/>
            <a:ext cx="1289050" cy="1454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066" name="Rectangle 42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Simplified analytical model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13067" name="Text Box 43"/>
          <p:cNvSpPr txBox="1">
            <a:spLocks noChangeArrowheads="1"/>
          </p:cNvSpPr>
          <p:nvPr/>
        </p:nvSpPr>
        <p:spPr bwMode="auto">
          <a:xfrm>
            <a:off x="174625" y="555625"/>
            <a:ext cx="5033963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There are 2 immiscible phases with a boundary between them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There are 2 components in these phases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: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X in the 1</a:t>
            </a:r>
            <a:r>
              <a:rPr lang="en-US" sz="1800" b="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phase and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Y in the 2</a:t>
            </a:r>
            <a:r>
              <a:rPr lang="en-US" sz="1800" b="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with corresponding molar concentrations in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C</a:t>
            </a:r>
            <a:r>
              <a:rPr lang="en-US" sz="1800" b="0" baseline="-25000">
                <a:latin typeface="Arial" pitchFamily="34" charset="0"/>
              </a:rPr>
              <a:t>X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and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latin typeface="Arial" pitchFamily="34" charset="0"/>
              </a:rPr>
              <a:t>C</a:t>
            </a:r>
            <a:r>
              <a:rPr lang="en-US" sz="1800" b="0" baseline="-25000">
                <a:latin typeface="Arial" pitchFamily="34" charset="0"/>
              </a:rPr>
              <a:t>Y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volume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A heterogenic chemical reaction of the 2</a:t>
            </a:r>
            <a:r>
              <a:rPr lang="en-US" sz="1800" b="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order takes place between these components  on the interphase surface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:</a:t>
            </a:r>
            <a:r>
              <a:rPr lang="ru-RU" sz="1800" b="0">
                <a:latin typeface="Arial" pitchFamily="34" charset="0"/>
              </a:rPr>
              <a:t>   </a:t>
            </a:r>
            <a:r>
              <a:rPr lang="en-US" sz="1800" b="0">
                <a:latin typeface="Arial" pitchFamily="34" charset="0"/>
              </a:rPr>
              <a:t>X + Y = XY</a:t>
            </a:r>
            <a:endParaRPr lang="en-US" sz="18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The equilibrium conditions are in place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i.e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.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the rate of chemical reaction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is equal to the 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molar flows of components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X and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Y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to the surface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</a:rPr>
              <a:t>: 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1800" b="0">
                <a:latin typeface="Arial" pitchFamily="34" charset="0"/>
              </a:rPr>
              <a:t>j = j</a:t>
            </a:r>
            <a:r>
              <a:rPr lang="en-US" sz="1800" b="0" baseline="-25000">
                <a:latin typeface="Arial" pitchFamily="34" charset="0"/>
              </a:rPr>
              <a:t>X</a:t>
            </a:r>
            <a:r>
              <a:rPr lang="en-US" sz="1800" b="0">
                <a:latin typeface="Arial" pitchFamily="34" charset="0"/>
              </a:rPr>
              <a:t> = j</a:t>
            </a:r>
            <a:r>
              <a:rPr lang="en-US" sz="1800" b="0" baseline="-25000">
                <a:latin typeface="Arial" pitchFamily="34" charset="0"/>
              </a:rPr>
              <a:t>Y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>
                <a:latin typeface="Arial" pitchFamily="34" charset="0"/>
              </a:rPr>
              <a:t> C</a:t>
            </a:r>
            <a:r>
              <a:rPr lang="en-US" sz="1800" b="0" baseline="-25000">
                <a:latin typeface="Arial" pitchFamily="34" charset="0"/>
              </a:rPr>
              <a:t>X</a:t>
            </a:r>
            <a:r>
              <a:rPr lang="en-US" sz="1800" b="0">
                <a:latin typeface="Arial" pitchFamily="34" charset="0"/>
              </a:rPr>
              <a:t>, C</a:t>
            </a:r>
            <a:r>
              <a:rPr lang="en-US" sz="1800" b="0" baseline="-25000">
                <a:latin typeface="Arial" pitchFamily="34" charset="0"/>
              </a:rPr>
              <a:t>Y</a:t>
            </a:r>
            <a:r>
              <a:rPr lang="en-US" sz="1800" b="0">
                <a:latin typeface="Arial" pitchFamily="34" charset="0"/>
              </a:rPr>
              <a:t>, </a:t>
            </a:r>
            <a:r>
              <a:rPr lang="el-GR" sz="1800" b="0">
                <a:latin typeface="Arial" pitchFamily="34" charset="0"/>
                <a:cs typeface="Arial" pitchFamily="34" charset="0"/>
              </a:rPr>
              <a:t>β</a:t>
            </a:r>
            <a:r>
              <a:rPr lang="en-US" sz="1800" b="0" baseline="-25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b="0">
                <a:latin typeface="Arial" pitchFamily="34" charset="0"/>
                <a:cs typeface="Arial" pitchFamily="34" charset="0"/>
              </a:rPr>
              <a:t>β</a:t>
            </a:r>
            <a:r>
              <a:rPr lang="en-US" sz="1800" b="0" baseline="-25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and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k(T)</a:t>
            </a:r>
            <a:r>
              <a:rPr lang="ru-RU" sz="1800" b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0">
                <a:solidFill>
                  <a:srgbClr val="000066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are assumed</a:t>
            </a:r>
            <a:endParaRPr lang="el-GR" sz="1800" b="0">
              <a:solidFill>
                <a:srgbClr val="000066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6126BAA7-FDAD-44D1-A4DA-F41E23EFF061}" type="slidenum">
              <a:rPr lang="en-GB">
                <a:solidFill>
                  <a:srgbClr val="990033"/>
                </a:solidFill>
              </a:rPr>
              <a:pPr/>
              <a:t>22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839788" y="0"/>
            <a:ext cx="7772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Simplified analytical model (2)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67306" name="Rectangle 10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7307" name="Object 11"/>
          <p:cNvGraphicFramePr>
            <a:graphicFrameLocks noChangeAspect="1"/>
          </p:cNvGraphicFramePr>
          <p:nvPr/>
        </p:nvGraphicFramePr>
        <p:xfrm>
          <a:off x="1238250" y="609600"/>
          <a:ext cx="5162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0" name="Формула" r:id="rId4" imgW="3594100" imgH="584200" progId="Equation.3">
                  <p:embed/>
                </p:oleObj>
              </mc:Choice>
              <mc:Fallback>
                <p:oleObj name="Формула" r:id="rId4" imgW="3594100" imgH="584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609600"/>
                        <a:ext cx="516255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10" name="Rectangle 14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7309" name="Object 13"/>
          <p:cNvGraphicFramePr>
            <a:graphicFrameLocks noChangeAspect="1"/>
          </p:cNvGraphicFramePr>
          <p:nvPr/>
        </p:nvGraphicFramePr>
        <p:xfrm>
          <a:off x="7239000" y="561975"/>
          <a:ext cx="15430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1" name="Формула" r:id="rId6" imgW="1079280" imgH="711000" progId="Equation.3">
                  <p:embed/>
                </p:oleObj>
              </mc:Choice>
              <mc:Fallback>
                <p:oleObj name="Формула" r:id="rId6" imgW="1079280" imgH="71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61975"/>
                        <a:ext cx="1543050" cy="1009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12" name="Rectangle 16"/>
          <p:cNvSpPr>
            <a:spLocks noChangeArrowheads="1"/>
          </p:cNvSpPr>
          <p:nvPr/>
        </p:nvSpPr>
        <p:spPr bwMode="auto">
          <a:xfrm>
            <a:off x="6507163" y="835025"/>
            <a:ext cx="8905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where</a:t>
            </a:r>
            <a:endParaRPr lang="ru-RU" sz="1800" b="0" i="1">
              <a:solidFill>
                <a:srgbClr val="000066"/>
              </a:solidFill>
            </a:endParaRPr>
          </a:p>
        </p:txBody>
      </p:sp>
      <p:sp>
        <p:nvSpPr>
          <p:cNvPr id="567315" name="Rectangle 1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20" name="Rectangle 2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16" name="Rectangle 20"/>
          <p:cNvSpPr>
            <a:spLocks noChangeArrowheads="1"/>
          </p:cNvSpPr>
          <p:nvPr/>
        </p:nvSpPr>
        <p:spPr bwMode="auto">
          <a:xfrm>
            <a:off x="5419725" y="3354388"/>
            <a:ext cx="37242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Kinetic stage</a:t>
            </a:r>
            <a:r>
              <a:rPr lang="ru-RU" sz="1800" b="0">
                <a:solidFill>
                  <a:srgbClr val="A50021"/>
                </a:solidFill>
              </a:rPr>
              <a:t> – </a:t>
            </a:r>
            <a:r>
              <a:rPr lang="en-US" sz="1800" b="0">
                <a:solidFill>
                  <a:srgbClr val="A50021"/>
                </a:solidFill>
              </a:rPr>
              <a:t>reaction rate is controlled</a:t>
            </a:r>
            <a:r>
              <a:rPr lang="ru-RU" sz="1800" b="0">
                <a:solidFill>
                  <a:srgbClr val="A50021"/>
                </a:solidFill>
              </a:rPr>
              <a:t> (</a:t>
            </a:r>
            <a:r>
              <a:rPr lang="en-US" sz="1800" b="0">
                <a:solidFill>
                  <a:srgbClr val="A50021"/>
                </a:solidFill>
              </a:rPr>
              <a:t>limited</a:t>
            </a:r>
            <a:r>
              <a:rPr lang="ru-RU" sz="1800" b="0">
                <a:solidFill>
                  <a:srgbClr val="A50021"/>
                </a:solidFill>
              </a:rPr>
              <a:t>) </a:t>
            </a:r>
            <a:r>
              <a:rPr lang="en-US" sz="1800" b="0">
                <a:solidFill>
                  <a:srgbClr val="A50021"/>
                </a:solidFill>
              </a:rPr>
              <a:t>by the chemical kinetics itself</a:t>
            </a:r>
            <a:endParaRPr lang="ru-RU" sz="1800" b="0">
              <a:solidFill>
                <a:srgbClr val="A50021"/>
              </a:solidFill>
            </a:endParaRPr>
          </a:p>
        </p:txBody>
      </p:sp>
      <p:graphicFrame>
        <p:nvGraphicFramePr>
          <p:cNvPr id="567345" name="Object 49"/>
          <p:cNvGraphicFramePr>
            <a:graphicFrameLocks noChangeAspect="1"/>
          </p:cNvGraphicFramePr>
          <p:nvPr/>
        </p:nvGraphicFramePr>
        <p:xfrm>
          <a:off x="1117600" y="3622675"/>
          <a:ext cx="409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2" name="Формула" r:id="rId8" imgW="2844720" imgH="215640" progId="Equation.3">
                  <p:embed/>
                </p:oleObj>
              </mc:Choice>
              <mc:Fallback>
                <p:oleObj name="Формула" r:id="rId8" imgW="2844720" imgH="2156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622675"/>
                        <a:ext cx="4092575" cy="31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47" name="AutoShape 51"/>
          <p:cNvSpPr>
            <a:spLocks/>
          </p:cNvSpPr>
          <p:nvPr/>
        </p:nvSpPr>
        <p:spPr bwMode="auto">
          <a:xfrm>
            <a:off x="5311775" y="3381375"/>
            <a:ext cx="79375" cy="847725"/>
          </a:xfrm>
          <a:prstGeom prst="leftBrace">
            <a:avLst>
              <a:gd name="adj1" fmla="val 89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7350" name="Rectangle 5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51" name="Rectangle 55"/>
          <p:cNvSpPr>
            <a:spLocks noChangeArrowheads="1"/>
          </p:cNvSpPr>
          <p:nvPr/>
        </p:nvSpPr>
        <p:spPr bwMode="auto">
          <a:xfrm>
            <a:off x="4378325" y="4360863"/>
            <a:ext cx="47656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Transport stage</a:t>
            </a:r>
            <a:r>
              <a:rPr lang="ru-RU" sz="1800" b="0">
                <a:solidFill>
                  <a:srgbClr val="A50021"/>
                </a:solidFill>
              </a:rPr>
              <a:t> – </a:t>
            </a:r>
            <a:r>
              <a:rPr lang="en-US" sz="1800" b="0">
                <a:solidFill>
                  <a:srgbClr val="A50021"/>
                </a:solidFill>
              </a:rPr>
              <a:t>reaction rate is controlled</a:t>
            </a:r>
            <a:r>
              <a:rPr lang="ru-RU" sz="1800" b="0">
                <a:solidFill>
                  <a:srgbClr val="A50021"/>
                </a:solidFill>
              </a:rPr>
              <a:t> (</a:t>
            </a:r>
            <a:r>
              <a:rPr lang="en-US" sz="1800" b="0">
                <a:solidFill>
                  <a:srgbClr val="A50021"/>
                </a:solidFill>
              </a:rPr>
              <a:t>limited</a:t>
            </a:r>
            <a:r>
              <a:rPr lang="ru-RU" sz="1800" b="0">
                <a:solidFill>
                  <a:srgbClr val="A50021"/>
                </a:solidFill>
              </a:rPr>
              <a:t>) </a:t>
            </a:r>
            <a:r>
              <a:rPr lang="en-US" sz="1800" b="0">
                <a:solidFill>
                  <a:srgbClr val="A50021"/>
                </a:solidFill>
              </a:rPr>
              <a:t>by</a:t>
            </a:r>
            <a:r>
              <a:rPr lang="en-US" sz="1800">
                <a:solidFill>
                  <a:srgbClr val="A50021"/>
                </a:solidFill>
              </a:rPr>
              <a:t> </a:t>
            </a:r>
            <a:r>
              <a:rPr lang="en-US" sz="1800" b="0">
                <a:solidFill>
                  <a:srgbClr val="A50021"/>
                </a:solidFill>
              </a:rPr>
              <a:t>supply</a:t>
            </a:r>
            <a:r>
              <a:rPr lang="en-US" sz="1800">
                <a:solidFill>
                  <a:srgbClr val="A50021"/>
                </a:solidFill>
              </a:rPr>
              <a:t> </a:t>
            </a:r>
            <a:r>
              <a:rPr lang="en-US" sz="1800" b="0">
                <a:solidFill>
                  <a:srgbClr val="A50021"/>
                </a:solidFill>
              </a:rPr>
              <a:t>reacting components</a:t>
            </a:r>
            <a:endParaRPr lang="ru-RU" sz="1800" b="0">
              <a:solidFill>
                <a:srgbClr val="A50021"/>
              </a:solidFill>
            </a:endParaRPr>
          </a:p>
        </p:txBody>
      </p:sp>
      <p:grpSp>
        <p:nvGrpSpPr>
          <p:cNvPr id="567370" name="Group 74"/>
          <p:cNvGrpSpPr>
            <a:grpSpLocks/>
          </p:cNvGrpSpPr>
          <p:nvPr/>
        </p:nvGrpSpPr>
        <p:grpSpPr bwMode="auto">
          <a:xfrm>
            <a:off x="1177925" y="4473575"/>
            <a:ext cx="3219450" cy="733425"/>
            <a:chOff x="730" y="2302"/>
            <a:chExt cx="2028" cy="462"/>
          </a:xfrm>
        </p:grpSpPr>
        <p:graphicFrame>
          <p:nvGraphicFramePr>
            <p:cNvPr id="567349" name="Object 53"/>
            <p:cNvGraphicFramePr>
              <a:graphicFrameLocks noChangeAspect="1"/>
            </p:cNvGraphicFramePr>
            <p:nvPr/>
          </p:nvGraphicFramePr>
          <p:xfrm>
            <a:off x="730" y="2373"/>
            <a:ext cx="1517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83" name="Формула" r:id="rId10" imgW="1676160" imgH="215640" progId="Equation.3">
                    <p:embed/>
                  </p:oleObj>
                </mc:Choice>
                <mc:Fallback>
                  <p:oleObj name="Формула" r:id="rId10" imgW="1676160" imgH="21564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" y="2373"/>
                          <a:ext cx="1517" cy="1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7352" name="AutoShape 56"/>
            <p:cNvSpPr>
              <a:spLocks/>
            </p:cNvSpPr>
            <p:nvPr/>
          </p:nvSpPr>
          <p:spPr bwMode="auto">
            <a:xfrm>
              <a:off x="2726" y="2302"/>
              <a:ext cx="32" cy="462"/>
            </a:xfrm>
            <a:prstGeom prst="leftBrace">
              <a:avLst>
                <a:gd name="adj1" fmla="val 12031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7356" name="Rectangle 6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58" name="Rectangle 6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60" name="Rectangle 6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62" name="Rectangle 6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7354" name="Rectangle 58"/>
          <p:cNvSpPr>
            <a:spLocks noChangeArrowheads="1"/>
          </p:cNvSpPr>
          <p:nvPr/>
        </p:nvSpPr>
        <p:spPr bwMode="auto">
          <a:xfrm>
            <a:off x="1058863" y="5494338"/>
            <a:ext cx="14763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0">
                <a:solidFill>
                  <a:srgbClr val="000066"/>
                </a:solidFill>
              </a:rPr>
              <a:t>2 </a:t>
            </a:r>
            <a:r>
              <a:rPr lang="en-US" sz="1800" b="0">
                <a:solidFill>
                  <a:srgbClr val="000066"/>
                </a:solidFill>
              </a:rPr>
              <a:t>options</a:t>
            </a:r>
            <a:r>
              <a:rPr lang="ru-RU" sz="1800" b="0">
                <a:solidFill>
                  <a:srgbClr val="000066"/>
                </a:solidFill>
              </a:rPr>
              <a:t>:</a:t>
            </a:r>
            <a:endParaRPr lang="ru-RU" sz="1800" b="0" i="1">
              <a:solidFill>
                <a:srgbClr val="000066"/>
              </a:solidFill>
            </a:endParaRPr>
          </a:p>
        </p:txBody>
      </p:sp>
      <p:graphicFrame>
        <p:nvGraphicFramePr>
          <p:cNvPr id="567357" name="Object 61"/>
          <p:cNvGraphicFramePr>
            <a:graphicFrameLocks noChangeAspect="1"/>
          </p:cNvGraphicFramePr>
          <p:nvPr/>
        </p:nvGraphicFramePr>
        <p:xfrm>
          <a:off x="2622550" y="5510213"/>
          <a:ext cx="24669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4" name="Формула" r:id="rId12" imgW="1714320" imgH="215640" progId="Equation.3">
                  <p:embed/>
                </p:oleObj>
              </mc:Choice>
              <mc:Fallback>
                <p:oleObj name="Формула" r:id="rId12" imgW="1714320" imgH="2156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5510213"/>
                        <a:ext cx="2466975" cy="31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61" name="Object 65"/>
          <p:cNvGraphicFramePr>
            <a:graphicFrameLocks noChangeAspect="1"/>
          </p:cNvGraphicFramePr>
          <p:nvPr/>
        </p:nvGraphicFramePr>
        <p:xfrm>
          <a:off x="2659063" y="5948363"/>
          <a:ext cx="2373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5" name="Формула" r:id="rId14" imgW="1650960" imgH="215640" progId="Equation.3">
                  <p:embed/>
                </p:oleObj>
              </mc:Choice>
              <mc:Fallback>
                <p:oleObj name="Формула" r:id="rId14" imgW="1650960" imgH="21564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5948363"/>
                        <a:ext cx="2373312" cy="31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63" name="Rectangle 67"/>
          <p:cNvSpPr>
            <a:spLocks noChangeArrowheads="1"/>
          </p:cNvSpPr>
          <p:nvPr/>
        </p:nvSpPr>
        <p:spPr bwMode="auto">
          <a:xfrm>
            <a:off x="5334000" y="5580063"/>
            <a:ext cx="3810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A50021"/>
                </a:solidFill>
              </a:rPr>
              <a:t>Reaction rate is limited by the limited availability of the component</a:t>
            </a:r>
            <a:endParaRPr lang="ru-RU" sz="1800" b="0">
              <a:solidFill>
                <a:srgbClr val="A50021"/>
              </a:solidFill>
            </a:endParaRPr>
          </a:p>
        </p:txBody>
      </p:sp>
      <p:sp>
        <p:nvSpPr>
          <p:cNvPr id="567364" name="AutoShape 68"/>
          <p:cNvSpPr>
            <a:spLocks/>
          </p:cNvSpPr>
          <p:nvPr/>
        </p:nvSpPr>
        <p:spPr bwMode="auto">
          <a:xfrm>
            <a:off x="5270500" y="5527675"/>
            <a:ext cx="50800" cy="733425"/>
          </a:xfrm>
          <a:prstGeom prst="leftBrace">
            <a:avLst>
              <a:gd name="adj1" fmla="val 1203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7365" name="AutoShape 69"/>
          <p:cNvSpPr>
            <a:spLocks noChangeArrowheads="1"/>
          </p:cNvSpPr>
          <p:nvPr/>
        </p:nvSpPr>
        <p:spPr bwMode="auto">
          <a:xfrm>
            <a:off x="1514475" y="5005388"/>
            <a:ext cx="171450" cy="490537"/>
          </a:xfrm>
          <a:prstGeom prst="downArrow">
            <a:avLst>
              <a:gd name="adj1" fmla="val 50000"/>
              <a:gd name="adj2" fmla="val 71528"/>
            </a:avLst>
          </a:prstGeom>
          <a:solidFill>
            <a:schemeClr val="bg1"/>
          </a:solidFill>
          <a:ln w="15875">
            <a:solidFill>
              <a:srgbClr val="0000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67366" name="Object 70"/>
          <p:cNvGraphicFramePr>
            <a:graphicFrameLocks noChangeAspect="1"/>
          </p:cNvGraphicFramePr>
          <p:nvPr/>
        </p:nvGraphicFramePr>
        <p:xfrm>
          <a:off x="2413000" y="2195513"/>
          <a:ext cx="64690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6" name="Формула" r:id="rId16" imgW="4483080" imgH="634680" progId="Equation.3">
                  <p:embed/>
                </p:oleObj>
              </mc:Choice>
              <mc:Fallback>
                <p:oleObj name="Формула" r:id="rId16" imgW="4483080" imgH="6346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195513"/>
                        <a:ext cx="6469063" cy="923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74" name="Rectangle 78"/>
          <p:cNvSpPr>
            <a:spLocks noChangeArrowheads="1"/>
          </p:cNvSpPr>
          <p:nvPr/>
        </p:nvSpPr>
        <p:spPr bwMode="auto">
          <a:xfrm>
            <a:off x="596900" y="3597275"/>
            <a:ext cx="5095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A50021"/>
                </a:solidFill>
              </a:rPr>
              <a:t>1.</a:t>
            </a:r>
          </a:p>
        </p:txBody>
      </p:sp>
      <p:sp>
        <p:nvSpPr>
          <p:cNvPr id="567375" name="Rectangle 79"/>
          <p:cNvSpPr>
            <a:spLocks noChangeArrowheads="1"/>
          </p:cNvSpPr>
          <p:nvPr/>
        </p:nvSpPr>
        <p:spPr bwMode="auto">
          <a:xfrm>
            <a:off x="603250" y="4556125"/>
            <a:ext cx="5095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A50021"/>
                </a:solidFill>
              </a:rPr>
              <a:t>2.</a:t>
            </a:r>
          </a:p>
        </p:txBody>
      </p:sp>
      <p:sp>
        <p:nvSpPr>
          <p:cNvPr id="567376" name="Rectangle 80"/>
          <p:cNvSpPr>
            <a:spLocks noChangeArrowheads="1"/>
          </p:cNvSpPr>
          <p:nvPr/>
        </p:nvSpPr>
        <p:spPr bwMode="auto">
          <a:xfrm>
            <a:off x="114300" y="809625"/>
            <a:ext cx="12906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Solution</a:t>
            </a:r>
            <a:r>
              <a:rPr lang="ru-RU" sz="1800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567377" name="Rectangle 81"/>
          <p:cNvSpPr>
            <a:spLocks noChangeArrowheads="1"/>
          </p:cNvSpPr>
          <p:nvPr/>
        </p:nvSpPr>
        <p:spPr bwMode="auto">
          <a:xfrm>
            <a:off x="6665913" y="1555750"/>
            <a:ext cx="23288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  <a:ea typeface="Arial Unicode MS" pitchFamily="34" charset="-128"/>
                <a:cs typeface="Arial" pitchFamily="34" charset="0"/>
              </a:rPr>
              <a:t>– maximum flux values</a:t>
            </a:r>
            <a:endParaRPr lang="ru-RU" sz="1800" b="0">
              <a:solidFill>
                <a:srgbClr val="000066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7378" name="Rectangle 82"/>
          <p:cNvSpPr>
            <a:spLocks noChangeArrowheads="1"/>
          </p:cNvSpPr>
          <p:nvPr/>
        </p:nvSpPr>
        <p:spPr bwMode="auto">
          <a:xfrm>
            <a:off x="339725" y="2320925"/>
            <a:ext cx="20526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Dimensionless</a:t>
            </a:r>
            <a:r>
              <a:rPr lang="en-US" sz="1800" b="0">
                <a:solidFill>
                  <a:srgbClr val="FF9900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solution</a:t>
            </a:r>
            <a:r>
              <a:rPr lang="ru-RU" sz="1800" b="0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567379" name="Rectangle 83"/>
          <p:cNvSpPr>
            <a:spLocks noChangeArrowheads="1"/>
          </p:cNvSpPr>
          <p:nvPr/>
        </p:nvSpPr>
        <p:spPr bwMode="auto">
          <a:xfrm>
            <a:off x="153988" y="3130550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Extreme cases</a:t>
            </a:r>
            <a:r>
              <a:rPr lang="ru-RU" sz="1800">
                <a:solidFill>
                  <a:srgbClr val="000066"/>
                </a:solidFill>
              </a:rPr>
              <a:t>:</a:t>
            </a:r>
            <a:endParaRPr lang="ru-RU" sz="1800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D0B4FF6E-E9D7-45F2-816B-73CDC384657E}" type="slidenum">
              <a:rPr lang="en-GB">
                <a:solidFill>
                  <a:srgbClr val="990033"/>
                </a:solidFill>
              </a:rPr>
              <a:pPr/>
              <a:t>23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3209" name="Rectangle 9"/>
          <p:cNvSpPr>
            <a:spLocks noChangeArrowheads="1"/>
          </p:cNvSpPr>
          <p:nvPr/>
        </p:nvSpPr>
        <p:spPr bwMode="auto">
          <a:xfrm>
            <a:off x="839788" y="0"/>
            <a:ext cx="7772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Simplified analytical model (</a:t>
            </a:r>
            <a:r>
              <a:rPr lang="ru-RU" sz="2400">
                <a:solidFill>
                  <a:srgbClr val="A50021"/>
                </a:solidFill>
              </a:rPr>
              <a:t>3</a:t>
            </a:r>
            <a:r>
              <a:rPr lang="en-US" sz="2400">
                <a:solidFill>
                  <a:srgbClr val="A50021"/>
                </a:solidFill>
              </a:rPr>
              <a:t>)</a:t>
            </a:r>
            <a:endParaRPr lang="en-GB" sz="2400">
              <a:solidFill>
                <a:srgbClr val="A50021"/>
              </a:solidFill>
            </a:endParaRPr>
          </a:p>
        </p:txBody>
      </p:sp>
      <p:grpSp>
        <p:nvGrpSpPr>
          <p:cNvPr id="563345" name="Group 145"/>
          <p:cNvGrpSpPr>
            <a:grpSpLocks/>
          </p:cNvGrpSpPr>
          <p:nvPr/>
        </p:nvGrpSpPr>
        <p:grpSpPr bwMode="auto">
          <a:xfrm>
            <a:off x="0" y="565150"/>
            <a:ext cx="9144000" cy="5786438"/>
            <a:chOff x="0" y="356"/>
            <a:chExt cx="5760" cy="3645"/>
          </a:xfrm>
        </p:grpSpPr>
        <p:pic>
          <p:nvPicPr>
            <p:cNvPr id="56325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6"/>
              <a:ext cx="5420" cy="3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211" name="Line 11"/>
            <p:cNvSpPr>
              <a:spLocks noChangeShapeType="1"/>
            </p:cNvSpPr>
            <p:nvPr/>
          </p:nvSpPr>
          <p:spPr bwMode="auto">
            <a:xfrm flipH="1">
              <a:off x="2952" y="735"/>
              <a:ext cx="651" cy="9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12" name="Line 12"/>
            <p:cNvSpPr>
              <a:spLocks noChangeShapeType="1"/>
            </p:cNvSpPr>
            <p:nvPr/>
          </p:nvSpPr>
          <p:spPr bwMode="auto">
            <a:xfrm flipH="1">
              <a:off x="1824" y="1652"/>
              <a:ext cx="1142" cy="7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13" name="Line 13"/>
            <p:cNvSpPr>
              <a:spLocks noChangeShapeType="1"/>
            </p:cNvSpPr>
            <p:nvPr/>
          </p:nvSpPr>
          <p:spPr bwMode="auto">
            <a:xfrm>
              <a:off x="2979" y="1659"/>
              <a:ext cx="417" cy="1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54" name="Rectangle 54"/>
            <p:cNvSpPr>
              <a:spLocks noChangeArrowheads="1"/>
            </p:cNvSpPr>
            <p:nvPr/>
          </p:nvSpPr>
          <p:spPr bwMode="auto">
            <a:xfrm>
              <a:off x="0" y="1938"/>
              <a:ext cx="5760" cy="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563253" name="Object 53"/>
            <p:cNvGraphicFramePr>
              <a:graphicFrameLocks noChangeAspect="1"/>
            </p:cNvGraphicFramePr>
            <p:nvPr/>
          </p:nvGraphicFramePr>
          <p:xfrm>
            <a:off x="3307" y="3535"/>
            <a:ext cx="567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2" name="Формула" r:id="rId5" imgW="914400" imgH="482400" progId="Equation.3">
                    <p:embed/>
                  </p:oleObj>
                </mc:Choice>
                <mc:Fallback>
                  <p:oleObj name="Формула" r:id="rId5" imgW="914400" imgH="48240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7" y="3535"/>
                          <a:ext cx="567" cy="3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56" name="Rectangle 56"/>
            <p:cNvSpPr>
              <a:spLocks noChangeArrowheads="1"/>
            </p:cNvSpPr>
            <p:nvPr/>
          </p:nvSpPr>
          <p:spPr bwMode="auto">
            <a:xfrm>
              <a:off x="0" y="1938"/>
              <a:ext cx="5760" cy="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563255" name="Object 55"/>
            <p:cNvGraphicFramePr>
              <a:graphicFrameLocks noChangeAspect="1"/>
            </p:cNvGraphicFramePr>
            <p:nvPr/>
          </p:nvGraphicFramePr>
          <p:xfrm>
            <a:off x="1097" y="2968"/>
            <a:ext cx="567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3" name="Формула" r:id="rId7" imgW="914400" imgH="482400" progId="Equation.3">
                    <p:embed/>
                  </p:oleObj>
                </mc:Choice>
                <mc:Fallback>
                  <p:oleObj name="Формула" r:id="rId7" imgW="914400" imgH="482400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" y="2968"/>
                          <a:ext cx="567" cy="3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57" name="Line 57"/>
            <p:cNvSpPr>
              <a:spLocks noChangeShapeType="1"/>
            </p:cNvSpPr>
            <p:nvPr/>
          </p:nvSpPr>
          <p:spPr bwMode="auto">
            <a:xfrm flipV="1">
              <a:off x="1507" y="3186"/>
              <a:ext cx="725" cy="4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563258" name="Object 58"/>
            <p:cNvGraphicFramePr>
              <a:graphicFrameLocks noChangeAspect="1"/>
            </p:cNvGraphicFramePr>
            <p:nvPr/>
          </p:nvGraphicFramePr>
          <p:xfrm>
            <a:off x="321" y="3654"/>
            <a:ext cx="1080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4" name="Формула" r:id="rId9" imgW="1193800" imgH="215900" progId="Equation.3">
                    <p:embed/>
                  </p:oleObj>
                </mc:Choice>
                <mc:Fallback>
                  <p:oleObj name="Формула" r:id="rId9" imgW="1193800" imgH="21590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" y="3654"/>
                          <a:ext cx="1080" cy="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61" name="Rectangle 61"/>
            <p:cNvSpPr>
              <a:spLocks noChangeArrowheads="1"/>
            </p:cNvSpPr>
            <p:nvPr/>
          </p:nvSpPr>
          <p:spPr bwMode="auto">
            <a:xfrm>
              <a:off x="0" y="1938"/>
              <a:ext cx="5760" cy="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563260" name="Object 60"/>
            <p:cNvGraphicFramePr>
              <a:graphicFrameLocks noChangeAspect="1"/>
            </p:cNvGraphicFramePr>
            <p:nvPr/>
          </p:nvGraphicFramePr>
          <p:xfrm>
            <a:off x="3376" y="418"/>
            <a:ext cx="39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5" name="Формула" r:id="rId11" imgW="634680" imgH="482400" progId="Equation.3">
                    <p:embed/>
                  </p:oleObj>
                </mc:Choice>
                <mc:Fallback>
                  <p:oleObj name="Формула" r:id="rId11" imgW="634680" imgH="482400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" y="418"/>
                          <a:ext cx="394" cy="3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65" name="Line 65"/>
            <p:cNvSpPr>
              <a:spLocks noChangeShapeType="1"/>
            </p:cNvSpPr>
            <p:nvPr/>
          </p:nvSpPr>
          <p:spPr bwMode="auto">
            <a:xfrm flipH="1">
              <a:off x="3896" y="1009"/>
              <a:ext cx="787" cy="45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563266" name="Object 66"/>
            <p:cNvGraphicFramePr>
              <a:graphicFrameLocks noChangeAspect="1"/>
            </p:cNvGraphicFramePr>
            <p:nvPr/>
          </p:nvGraphicFramePr>
          <p:xfrm>
            <a:off x="4759" y="917"/>
            <a:ext cx="816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6" name="Формула" r:id="rId13" imgW="901440" imgH="215640" progId="Equation.3">
                    <p:embed/>
                  </p:oleObj>
                </mc:Choice>
                <mc:Fallback>
                  <p:oleObj name="Формула" r:id="rId13" imgW="901440" imgH="21564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9" y="917"/>
                          <a:ext cx="816" cy="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67" name="Line 67"/>
            <p:cNvSpPr>
              <a:spLocks noChangeShapeType="1"/>
            </p:cNvSpPr>
            <p:nvPr/>
          </p:nvSpPr>
          <p:spPr bwMode="auto">
            <a:xfrm>
              <a:off x="1323" y="1460"/>
              <a:ext cx="979" cy="251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563268" name="Object 68"/>
            <p:cNvGraphicFramePr>
              <a:graphicFrameLocks noChangeAspect="1"/>
            </p:cNvGraphicFramePr>
            <p:nvPr/>
          </p:nvGraphicFramePr>
          <p:xfrm>
            <a:off x="445" y="1405"/>
            <a:ext cx="805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57" name="Формула" r:id="rId15" imgW="888840" imgH="215640" progId="Equation.3">
                    <p:embed/>
                  </p:oleObj>
                </mc:Choice>
                <mc:Fallback>
                  <p:oleObj name="Формула" r:id="rId15" imgW="888840" imgH="215640" progId="Equation.3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" y="1405"/>
                          <a:ext cx="805" cy="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0" name="Line 70"/>
            <p:cNvSpPr>
              <a:spLocks noChangeShapeType="1"/>
            </p:cNvSpPr>
            <p:nvPr/>
          </p:nvSpPr>
          <p:spPr bwMode="auto">
            <a:xfrm flipH="1" flipV="1">
              <a:off x="3654" y="1170"/>
              <a:ext cx="693" cy="141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1" name="Line 71"/>
            <p:cNvSpPr>
              <a:spLocks noChangeShapeType="1"/>
            </p:cNvSpPr>
            <p:nvPr/>
          </p:nvSpPr>
          <p:spPr bwMode="auto">
            <a:xfrm>
              <a:off x="3277" y="1215"/>
              <a:ext cx="629" cy="1442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2" name="Line 72"/>
            <p:cNvSpPr>
              <a:spLocks noChangeShapeType="1"/>
            </p:cNvSpPr>
            <p:nvPr/>
          </p:nvSpPr>
          <p:spPr bwMode="auto">
            <a:xfrm flipH="1">
              <a:off x="3267" y="1177"/>
              <a:ext cx="389" cy="37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3" name="Line 73"/>
            <p:cNvSpPr>
              <a:spLocks noChangeShapeType="1"/>
            </p:cNvSpPr>
            <p:nvPr/>
          </p:nvSpPr>
          <p:spPr bwMode="auto">
            <a:xfrm flipH="1">
              <a:off x="1751" y="1214"/>
              <a:ext cx="1523" cy="96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4" name="AutoShape 74"/>
            <p:cNvSpPr>
              <a:spLocks noChangeAspect="1" noChangeArrowheads="1"/>
            </p:cNvSpPr>
            <p:nvPr/>
          </p:nvSpPr>
          <p:spPr bwMode="auto">
            <a:xfrm>
              <a:off x="3642" y="1159"/>
              <a:ext cx="34" cy="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3275" name="AutoShape 75"/>
            <p:cNvSpPr>
              <a:spLocks noChangeAspect="1" noChangeArrowheads="1"/>
            </p:cNvSpPr>
            <p:nvPr/>
          </p:nvSpPr>
          <p:spPr bwMode="auto">
            <a:xfrm>
              <a:off x="3748" y="1380"/>
              <a:ext cx="34" cy="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3276" name="Line 76"/>
            <p:cNvSpPr>
              <a:spLocks noChangeShapeType="1"/>
            </p:cNvSpPr>
            <p:nvPr/>
          </p:nvSpPr>
          <p:spPr bwMode="auto">
            <a:xfrm flipH="1">
              <a:off x="3156" y="1393"/>
              <a:ext cx="610" cy="6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7" name="Line 77"/>
            <p:cNvSpPr>
              <a:spLocks noChangeShapeType="1"/>
            </p:cNvSpPr>
            <p:nvPr/>
          </p:nvSpPr>
          <p:spPr bwMode="auto">
            <a:xfrm flipH="1">
              <a:off x="1797" y="1515"/>
              <a:ext cx="1230" cy="78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8" name="Line 78"/>
            <p:cNvSpPr>
              <a:spLocks noChangeShapeType="1"/>
            </p:cNvSpPr>
            <p:nvPr/>
          </p:nvSpPr>
          <p:spPr bwMode="auto">
            <a:xfrm flipH="1">
              <a:off x="3027" y="1458"/>
              <a:ext cx="136" cy="57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79" name="Line 79"/>
            <p:cNvSpPr>
              <a:spLocks noChangeShapeType="1"/>
            </p:cNvSpPr>
            <p:nvPr/>
          </p:nvSpPr>
          <p:spPr bwMode="auto">
            <a:xfrm>
              <a:off x="3095" y="1485"/>
              <a:ext cx="506" cy="1227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80" name="Line 80"/>
            <p:cNvSpPr>
              <a:spLocks noChangeShapeType="1"/>
            </p:cNvSpPr>
            <p:nvPr/>
          </p:nvSpPr>
          <p:spPr bwMode="auto">
            <a:xfrm flipH="1">
              <a:off x="4307" y="2585"/>
              <a:ext cx="40" cy="6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81" name="Line 81"/>
            <p:cNvSpPr>
              <a:spLocks noChangeShapeType="1"/>
            </p:cNvSpPr>
            <p:nvPr/>
          </p:nvSpPr>
          <p:spPr bwMode="auto">
            <a:xfrm flipH="1">
              <a:off x="3870" y="2658"/>
              <a:ext cx="38" cy="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82" name="Line 82"/>
            <p:cNvSpPr>
              <a:spLocks noChangeShapeType="1"/>
            </p:cNvSpPr>
            <p:nvPr/>
          </p:nvSpPr>
          <p:spPr bwMode="auto">
            <a:xfrm flipH="1">
              <a:off x="3551" y="2711"/>
              <a:ext cx="46" cy="6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83" name="Rectangle 83"/>
            <p:cNvSpPr>
              <a:spLocks noChangeArrowheads="1"/>
            </p:cNvSpPr>
            <p:nvPr/>
          </p:nvSpPr>
          <p:spPr bwMode="auto">
            <a:xfrm>
              <a:off x="4007" y="2990"/>
              <a:ext cx="39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Wingdings" pitchFamily="2" charset="2"/>
                <a:buNone/>
              </a:pPr>
              <a:r>
                <a:rPr lang="ru-RU" sz="1600" b="0"/>
                <a:t>С</a:t>
              </a:r>
              <a:r>
                <a:rPr lang="en-US" sz="1600" b="0" baseline="-25000"/>
                <a:t>X</a:t>
              </a:r>
              <a:r>
                <a:rPr lang="ru-RU" sz="1600" b="0" baseline="-25000"/>
                <a:t>,</a:t>
              </a:r>
              <a:r>
                <a:rPr lang="en-US" sz="1600" b="0" baseline="-25000"/>
                <a:t>0</a:t>
              </a:r>
              <a:endParaRPr lang="ru-RU" sz="1600" b="0" baseline="-25000"/>
            </a:p>
          </p:txBody>
        </p:sp>
        <p:sp>
          <p:nvSpPr>
            <p:cNvPr id="563324" name="Line 124"/>
            <p:cNvSpPr>
              <a:spLocks noChangeShapeType="1"/>
            </p:cNvSpPr>
            <p:nvPr/>
          </p:nvSpPr>
          <p:spPr bwMode="auto">
            <a:xfrm flipH="1">
              <a:off x="3262" y="1969"/>
              <a:ext cx="781" cy="10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25" name="Line 125"/>
            <p:cNvSpPr>
              <a:spLocks noChangeShapeType="1"/>
            </p:cNvSpPr>
            <p:nvPr/>
          </p:nvSpPr>
          <p:spPr bwMode="auto">
            <a:xfrm flipH="1">
              <a:off x="1943" y="2191"/>
              <a:ext cx="1028" cy="65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26" name="Line 126"/>
            <p:cNvSpPr>
              <a:spLocks noChangeShapeType="1"/>
            </p:cNvSpPr>
            <p:nvPr/>
          </p:nvSpPr>
          <p:spPr bwMode="auto">
            <a:xfrm flipH="1">
              <a:off x="3351" y="2774"/>
              <a:ext cx="50" cy="5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28" name="AutoShape 128"/>
            <p:cNvSpPr>
              <a:spLocks noChangeAspect="1" noChangeArrowheads="1"/>
            </p:cNvSpPr>
            <p:nvPr/>
          </p:nvSpPr>
          <p:spPr bwMode="auto">
            <a:xfrm>
              <a:off x="4028" y="1948"/>
              <a:ext cx="34" cy="3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3329" name="Line 129"/>
            <p:cNvSpPr>
              <a:spLocks noChangeShapeType="1"/>
            </p:cNvSpPr>
            <p:nvPr/>
          </p:nvSpPr>
          <p:spPr bwMode="auto">
            <a:xfrm flipH="1">
              <a:off x="3119" y="2071"/>
              <a:ext cx="151" cy="47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30" name="Line 130"/>
            <p:cNvSpPr>
              <a:spLocks noChangeShapeType="1"/>
            </p:cNvSpPr>
            <p:nvPr/>
          </p:nvSpPr>
          <p:spPr bwMode="auto">
            <a:xfrm flipH="1">
              <a:off x="2965" y="2120"/>
              <a:ext cx="154" cy="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31" name="Line 131"/>
            <p:cNvSpPr>
              <a:spLocks noChangeShapeType="1"/>
            </p:cNvSpPr>
            <p:nvPr/>
          </p:nvSpPr>
          <p:spPr bwMode="auto">
            <a:xfrm>
              <a:off x="3154" y="2110"/>
              <a:ext cx="245" cy="65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33" name="Rectangle 133"/>
            <p:cNvSpPr>
              <a:spLocks noChangeArrowheads="1"/>
            </p:cNvSpPr>
            <p:nvPr/>
          </p:nvSpPr>
          <p:spPr bwMode="auto">
            <a:xfrm>
              <a:off x="3273" y="3102"/>
              <a:ext cx="39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Wingdings" pitchFamily="2" charset="2"/>
                <a:buNone/>
              </a:pPr>
              <a:r>
                <a:rPr lang="ru-RU" sz="1600" b="0"/>
                <a:t>С</a:t>
              </a:r>
              <a:r>
                <a:rPr lang="en-US" sz="1600" b="0" baseline="-25000"/>
                <a:t>X</a:t>
              </a:r>
              <a:r>
                <a:rPr lang="ru-RU" sz="1600" b="0" baseline="-25000"/>
                <a:t>,2</a:t>
              </a:r>
            </a:p>
          </p:txBody>
        </p:sp>
        <p:sp>
          <p:nvSpPr>
            <p:cNvPr id="563334" name="Rectangle 134"/>
            <p:cNvSpPr>
              <a:spLocks noChangeArrowheads="1"/>
            </p:cNvSpPr>
            <p:nvPr/>
          </p:nvSpPr>
          <p:spPr bwMode="auto">
            <a:xfrm>
              <a:off x="3571" y="3064"/>
              <a:ext cx="39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Wingdings" pitchFamily="2" charset="2"/>
                <a:buNone/>
              </a:pPr>
              <a:r>
                <a:rPr lang="ru-RU" sz="1600" b="0"/>
                <a:t>С</a:t>
              </a:r>
              <a:r>
                <a:rPr lang="en-US" sz="1600" b="0" baseline="-25000"/>
                <a:t>X</a:t>
              </a:r>
              <a:r>
                <a:rPr lang="ru-RU" sz="1600" b="0" baseline="-25000"/>
                <a:t>,1</a:t>
              </a:r>
            </a:p>
          </p:txBody>
        </p:sp>
        <p:sp>
          <p:nvSpPr>
            <p:cNvPr id="563335" name="Rectangle 135"/>
            <p:cNvSpPr>
              <a:spLocks noChangeArrowheads="1"/>
            </p:cNvSpPr>
            <p:nvPr/>
          </p:nvSpPr>
          <p:spPr bwMode="auto">
            <a:xfrm>
              <a:off x="3051" y="3168"/>
              <a:ext cx="39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Wingdings" pitchFamily="2" charset="2"/>
                <a:buNone/>
              </a:pPr>
              <a:r>
                <a:rPr lang="ru-RU" sz="1600" b="0"/>
                <a:t>С</a:t>
              </a:r>
              <a:r>
                <a:rPr lang="en-US" sz="1600" b="0" baseline="-25000"/>
                <a:t>X</a:t>
              </a:r>
              <a:r>
                <a:rPr lang="ru-RU" sz="1600" b="0" baseline="-25000"/>
                <a:t>,3</a:t>
              </a:r>
            </a:p>
          </p:txBody>
        </p:sp>
        <p:sp>
          <p:nvSpPr>
            <p:cNvPr id="563337" name="Text Box 137"/>
            <p:cNvSpPr txBox="1">
              <a:spLocks noChangeArrowheads="1"/>
            </p:cNvSpPr>
            <p:nvPr/>
          </p:nvSpPr>
          <p:spPr bwMode="auto">
            <a:xfrm rot="-1768066">
              <a:off x="2312" y="2317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solidFill>
                    <a:schemeClr val="bg1"/>
                  </a:solidFill>
                  <a:latin typeface="Arial" pitchFamily="34" charset="0"/>
                </a:rPr>
                <a:t>time</a:t>
              </a:r>
              <a:endParaRPr lang="ru-RU" sz="1400" b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63338" name="Text Box 138"/>
            <p:cNvSpPr txBox="1">
              <a:spLocks noChangeArrowheads="1"/>
            </p:cNvSpPr>
            <p:nvPr/>
          </p:nvSpPr>
          <p:spPr bwMode="auto">
            <a:xfrm rot="-1768066">
              <a:off x="2466" y="1439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solidFill>
                    <a:schemeClr val="bg1"/>
                  </a:solidFill>
                  <a:latin typeface="Arial" pitchFamily="34" charset="0"/>
                </a:rPr>
                <a:t>time</a:t>
              </a:r>
              <a:endParaRPr lang="ru-RU" sz="1400" b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63341" name="Rectangle 141"/>
            <p:cNvSpPr>
              <a:spLocks noChangeArrowheads="1"/>
            </p:cNvSpPr>
            <p:nvPr/>
          </p:nvSpPr>
          <p:spPr bwMode="auto">
            <a:xfrm>
              <a:off x="246" y="360"/>
              <a:ext cx="129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ru-RU" sz="1800">
                <a:solidFill>
                  <a:srgbClr val="000066"/>
                </a:solidFill>
              </a:endParaRPr>
            </a:p>
          </p:txBody>
        </p:sp>
        <p:sp>
          <p:nvSpPr>
            <p:cNvPr id="563342" name="Rectangle 142"/>
            <p:cNvSpPr>
              <a:spLocks noChangeArrowheads="1"/>
            </p:cNvSpPr>
            <p:nvPr/>
          </p:nvSpPr>
          <p:spPr bwMode="auto">
            <a:xfrm>
              <a:off x="287" y="1224"/>
              <a:ext cx="1155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r>
                <a:rPr lang="en-US" sz="1600" b="0">
                  <a:solidFill>
                    <a:srgbClr val="CC0000"/>
                  </a:solidFill>
                </a:rPr>
                <a:t>transport stage</a:t>
              </a:r>
              <a:endParaRPr lang="ru-RU" sz="1600" b="0">
                <a:solidFill>
                  <a:srgbClr val="CC0000"/>
                </a:solidFill>
              </a:endParaRPr>
            </a:p>
          </p:txBody>
        </p:sp>
        <p:sp>
          <p:nvSpPr>
            <p:cNvPr id="563343" name="Rectangle 143"/>
            <p:cNvSpPr>
              <a:spLocks noChangeArrowheads="1"/>
            </p:cNvSpPr>
            <p:nvPr/>
          </p:nvSpPr>
          <p:spPr bwMode="auto">
            <a:xfrm>
              <a:off x="4605" y="746"/>
              <a:ext cx="1155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r>
                <a:rPr lang="en-US" b="0">
                  <a:solidFill>
                    <a:srgbClr val="CC0000"/>
                  </a:solidFill>
                </a:rPr>
                <a:t>transport stage</a:t>
              </a:r>
              <a:endParaRPr lang="ru-RU" b="0">
                <a:solidFill>
                  <a:srgbClr val="CC0000"/>
                </a:solidFill>
              </a:endParaRPr>
            </a:p>
          </p:txBody>
        </p:sp>
        <p:sp>
          <p:nvSpPr>
            <p:cNvPr id="563344" name="Rectangle 144"/>
            <p:cNvSpPr>
              <a:spLocks noChangeArrowheads="1"/>
            </p:cNvSpPr>
            <p:nvPr/>
          </p:nvSpPr>
          <p:spPr bwMode="auto">
            <a:xfrm>
              <a:off x="100" y="3478"/>
              <a:ext cx="150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r>
                <a:rPr lang="en-US" sz="1600" b="0">
                  <a:solidFill>
                    <a:srgbClr val="CC0000"/>
                  </a:solidFill>
                </a:rPr>
                <a:t>kinetic stage</a:t>
              </a:r>
              <a:endParaRPr lang="ru-RU" sz="1600" b="0">
                <a:solidFill>
                  <a:srgbClr val="CC0000"/>
                </a:solidFill>
              </a:endParaRPr>
            </a:p>
          </p:txBody>
        </p:sp>
      </p:grpSp>
      <p:sp>
        <p:nvSpPr>
          <p:cNvPr id="563348" name="Line 148"/>
          <p:cNvSpPr>
            <a:spLocks noChangeShapeType="1"/>
          </p:cNvSpPr>
          <p:nvPr/>
        </p:nvSpPr>
        <p:spPr bwMode="auto">
          <a:xfrm flipV="1">
            <a:off x="5810250" y="942975"/>
            <a:ext cx="933450" cy="914400"/>
          </a:xfrm>
          <a:prstGeom prst="line">
            <a:avLst/>
          </a:prstGeom>
          <a:noFill/>
          <a:ln w="15875">
            <a:solidFill>
              <a:srgbClr val="000066"/>
            </a:solidFill>
            <a:round/>
            <a:headEnd type="stealth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49" name="Text Box 149"/>
          <p:cNvSpPr txBox="1">
            <a:spLocks noChangeArrowheads="1"/>
          </p:cNvSpPr>
          <p:nvPr/>
        </p:nvSpPr>
        <p:spPr bwMode="auto">
          <a:xfrm>
            <a:off x="6575425" y="715963"/>
            <a:ext cx="1493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“STFM-Ox tests”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50" name="Line 150"/>
          <p:cNvSpPr>
            <a:spLocks noChangeShapeType="1"/>
          </p:cNvSpPr>
          <p:nvPr/>
        </p:nvSpPr>
        <p:spPr bwMode="auto">
          <a:xfrm>
            <a:off x="6438900" y="3143250"/>
            <a:ext cx="1409700" cy="847725"/>
          </a:xfrm>
          <a:prstGeom prst="line">
            <a:avLst/>
          </a:prstGeom>
          <a:noFill/>
          <a:ln w="15875">
            <a:solidFill>
              <a:srgbClr val="000066"/>
            </a:solidFill>
            <a:round/>
            <a:headEnd type="stealth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1" name="Text Box 151"/>
          <p:cNvSpPr txBox="1">
            <a:spLocks noChangeArrowheads="1"/>
          </p:cNvSpPr>
          <p:nvPr/>
        </p:nvSpPr>
        <p:spPr bwMode="auto">
          <a:xfrm>
            <a:off x="7781925" y="3875088"/>
            <a:ext cx="11112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“METCOR, </a:t>
            </a:r>
          </a:p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EVAN and </a:t>
            </a:r>
          </a:p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MA tests”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653E3CA3-3684-42EC-8969-F078C3F3F5F2}" type="slidenum">
              <a:rPr lang="en-GB">
                <a:solidFill>
                  <a:srgbClr val="990033"/>
                </a:solidFill>
              </a:rPr>
              <a:pPr/>
              <a:t>24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Simplified analytical model (4)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65309" name="Rectangle 61"/>
          <p:cNvSpPr>
            <a:spLocks noChangeArrowheads="1"/>
          </p:cNvSpPr>
          <p:nvPr/>
        </p:nvSpPr>
        <p:spPr bwMode="auto">
          <a:xfrm>
            <a:off x="338138" y="1028700"/>
            <a:ext cx="8548687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The proposed model enables to explain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Independence of the oxidation rate both from the </a:t>
            </a:r>
            <a:r>
              <a:rPr lang="en-US" sz="2000">
                <a:solidFill>
                  <a:srgbClr val="A50021"/>
                </a:solidFill>
              </a:rPr>
              <a:t>reducer concentration </a:t>
            </a:r>
            <a:r>
              <a:rPr lang="en-US" sz="2000">
                <a:solidFill>
                  <a:srgbClr val="000066"/>
                </a:solidFill>
              </a:rPr>
              <a:t>in the melt</a:t>
            </a:r>
            <a:r>
              <a:rPr lang="ru-RU" sz="2000">
                <a:solidFill>
                  <a:srgbClr val="000066"/>
                </a:solidFill>
              </a:rPr>
              <a:t>,</a:t>
            </a:r>
            <a:r>
              <a:rPr lang="en-US" sz="2000">
                <a:solidFill>
                  <a:srgbClr val="000066"/>
                </a:solidFill>
              </a:rPr>
              <a:t> which was observed in most of the tests, and 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from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A50021"/>
                </a:solidFill>
              </a:rPr>
              <a:t>the reducer type</a:t>
            </a:r>
            <a:r>
              <a:rPr lang="ru-RU" sz="2000">
                <a:solidFill>
                  <a:srgbClr val="000066"/>
                </a:solidFill>
              </a:rPr>
              <a:t> (</a:t>
            </a:r>
            <a:r>
              <a:rPr lang="en-US" sz="2000">
                <a:solidFill>
                  <a:srgbClr val="000066"/>
                </a:solidFill>
              </a:rPr>
              <a:t>in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Pr1-EV1 and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EV1</a:t>
            </a:r>
            <a:r>
              <a:rPr lang="ru-RU" sz="2000">
                <a:solidFill>
                  <a:srgbClr val="000066"/>
                </a:solidFill>
              </a:rPr>
              <a:t>)</a:t>
            </a:r>
            <a:endParaRPr lang="en-US" sz="2000">
              <a:solidFill>
                <a:srgbClr val="000066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Dependence of the oxidation rate from the conditions of oxidant supply to the melt and oxidant concentration in the furnace atmosphere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Melt oxidation peculiarities in STFM-Ox tests 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Sensitivity  of oxidation rate to the presence or absence of crust on 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the melt surface due to a changed 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effective mass transfer coefficient 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l-GR" sz="2000">
                <a:cs typeface="Arial" pitchFamily="34" charset="0"/>
              </a:rPr>
              <a:t>β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6FBE2FC0-A388-4031-8B4B-D9FC78B0E909}" type="slidenum">
              <a:rPr lang="en-GB">
                <a:solidFill>
                  <a:srgbClr val="990033"/>
                </a:solidFill>
              </a:rPr>
              <a:pPr/>
              <a:t>25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528638" y="1209675"/>
            <a:ext cx="8224837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endParaRPr lang="ru-RU" sz="180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1800">
                <a:solidFill>
                  <a:srgbClr val="000066"/>
                </a:solidFill>
              </a:rPr>
              <a:t>Computer modeling (CFD, etc.) of hydrodynamics and mass transfer of oxidizer and reducer to the melt surface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 a specified geometry of the gas volume and pool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1800">
                <a:solidFill>
                  <a:srgbClr val="000066"/>
                </a:solidFill>
              </a:rPr>
              <a:t>Experimental study of oxidant diffusion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through the crust formed on the melt surface</a:t>
            </a:r>
            <a:endParaRPr lang="ru-RU" sz="1800" i="1">
              <a:solidFill>
                <a:srgbClr val="000066"/>
              </a:solidFill>
              <a:cs typeface="Arial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US" sz="1800" i="1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None/>
            </a:pPr>
            <a:endParaRPr lang="ru-RU" sz="1800" i="1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       Kinetics stage of melt oxidation is untypical both for SA and test conditions. Kinetics stage study is unnecessary</a:t>
            </a:r>
            <a:endParaRPr lang="ru-RU" sz="1800" baseline="-25000">
              <a:solidFill>
                <a:srgbClr val="000066"/>
              </a:solidFill>
              <a:cs typeface="Arial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US" sz="1800" baseline="-2500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1168" name="Rectangle 16"/>
          <p:cNvSpPr>
            <a:spLocks noChangeArrowheads="1"/>
          </p:cNvSpPr>
          <p:nvPr/>
        </p:nvSpPr>
        <p:spPr bwMode="auto">
          <a:xfrm>
            <a:off x="839788" y="0"/>
            <a:ext cx="7772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Future studies</a:t>
            </a:r>
            <a:endParaRPr lang="en-GB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C405EAB7-0205-4E4C-A953-BFCDAD7862B2}" type="slidenum">
              <a:rPr lang="en-GB">
                <a:solidFill>
                  <a:srgbClr val="990033"/>
                </a:solidFill>
              </a:rPr>
              <a:pPr/>
              <a:t>26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Conclusions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590550" y="1701800"/>
            <a:ext cx="812482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Completed analysis of experimental data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on melt oxidation kinetics revealed main factors, which influence this phenomenon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 A simplified analytical model is proposed, which explains essential experimental results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Experimental study of oxygen diffusion through melt surface crust is pointed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5834E53F-83C7-4578-A08E-72245937C4CB}" type="slidenum">
              <a:rPr lang="en-GB">
                <a:solidFill>
                  <a:srgbClr val="990033"/>
                </a:solidFill>
              </a:rPr>
              <a:pPr/>
              <a:t>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4765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effectLst/>
                <a:cs typeface="Times New Roman" pitchFamily="18" charset="0"/>
              </a:rPr>
              <a:t>Objectives</a:t>
            </a: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1009650" y="1974850"/>
            <a:ext cx="73342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>
                <a:solidFill>
                  <a:srgbClr val="000066"/>
                </a:solidFill>
              </a:rPr>
              <a:t>Qualification of melt oxidation phenomenon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DB5A6AA0-B1DA-4763-9974-9E9E43508EBD}" type="slidenum">
              <a:rPr lang="en-GB">
                <a:solidFill>
                  <a:srgbClr val="990033"/>
                </a:solidFill>
              </a:rPr>
              <a:pPr/>
              <a:t>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3814" name="Rectangle 1030"/>
          <p:cNvSpPr>
            <a:spLocks noChangeArrowheads="1"/>
          </p:cNvSpPr>
          <p:nvPr/>
        </p:nvSpPr>
        <p:spPr bwMode="auto">
          <a:xfrm>
            <a:off x="971550" y="2262188"/>
            <a:ext cx="73342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Composition and structure of molten pool are very sensitive to the oxygen potential in the system</a:t>
            </a:r>
            <a:endParaRPr lang="ru-RU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In-vessel corium pool can be oxidized by water, steam and air getting into the vessel; this principally changes the molten pool evolution</a:t>
            </a:r>
          </a:p>
        </p:txBody>
      </p:sp>
      <p:sp>
        <p:nvSpPr>
          <p:cNvPr id="503815" name="Rectangle 1031"/>
          <p:cNvSpPr>
            <a:spLocks noChangeArrowheads="1"/>
          </p:cNvSpPr>
          <p:nvPr/>
        </p:nvSpPr>
        <p:spPr bwMode="auto">
          <a:xfrm>
            <a:off x="968375" y="249238"/>
            <a:ext cx="733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algn="ctr" defTabSz="762000">
              <a:spcBef>
                <a:spcPct val="50000"/>
              </a:spcBef>
            </a:pPr>
            <a:r>
              <a:rPr lang="en-US" sz="2800">
                <a:solidFill>
                  <a:srgbClr val="A50021"/>
                </a:solidFill>
              </a:rPr>
              <a:t>Relevance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4D719161-4AA0-47F1-AD5F-E0417C99C5A0}" type="slidenum">
              <a:rPr lang="en-GB">
                <a:solidFill>
                  <a:srgbClr val="990033"/>
                </a:solidFill>
              </a:rPr>
              <a:pPr/>
              <a:t>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Test Matrix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38666" name="Rectangle 42"/>
          <p:cNvSpPr>
            <a:spLocks noChangeArrowheads="1"/>
          </p:cNvSpPr>
          <p:nvPr/>
        </p:nvSpPr>
        <p:spPr bwMode="auto">
          <a:xfrm>
            <a:off x="-2144713" y="21939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400" b="0">
              <a:latin typeface="Times New Roman" pitchFamily="18" charset="0"/>
            </a:endParaRPr>
          </a:p>
        </p:txBody>
      </p:sp>
      <p:graphicFrame>
        <p:nvGraphicFramePr>
          <p:cNvPr id="539001" name="Group 377"/>
          <p:cNvGraphicFramePr>
            <a:graphicFrameLocks noGrp="1"/>
          </p:cNvGraphicFramePr>
          <p:nvPr/>
        </p:nvGraphicFramePr>
        <p:xfrm>
          <a:off x="223838" y="706438"/>
          <a:ext cx="8728075" cy="5589590"/>
        </p:xfrm>
        <a:graphic>
          <a:graphicData uri="http://schemas.openxmlformats.org/drawingml/2006/table">
            <a:tbl>
              <a:tblPr/>
              <a:tblGrid>
                <a:gridCol w="796925"/>
                <a:gridCol w="1050925"/>
                <a:gridCol w="652462"/>
                <a:gridCol w="4503738"/>
                <a:gridCol w="782637"/>
                <a:gridCol w="941388"/>
              </a:tblGrid>
              <a:tr h="6127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Test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Project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Short Description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207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Objectives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Initial melt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Oxidizer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Pr1-MC5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METCOR (ISTC)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NITI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Pretest for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MC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5, one of the objectives – effect of melt oxidation by air when inert atmosphere is replaced by 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MASCA (OECD)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Influence of oxidizing conditions on the components repartitioning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 Unicode MS" pitchFamily="34" charset="-128"/>
                        </a:rPr>
                        <a:t> between suboxidized and metallic parts of the melt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C32+SS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MASCA (OECD)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steam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STFM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Ox1…9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MASCA (OECD)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NPO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 Unicode MS" pitchFamily="34" charset="-128"/>
                        </a:rPr>
                        <a:t>“Lutch”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С26…67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+iron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 Unicode MS" pitchFamily="34" charset="-128"/>
                        </a:rPr>
                        <a:t>water droplets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Pr1-EV1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EVAN (ISTC)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NITI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Release of low-volatile FP  in the inert and oxidizing atmospheres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oxygen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EV1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EVAN (ISTC)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MCP-3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METCOR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 (ISTC)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Steam oxidation effect on interaction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team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8964" name="Rectangle 340"/>
          <p:cNvSpPr>
            <a:spLocks noChangeArrowheads="1"/>
          </p:cNvSpPr>
          <p:nvPr/>
        </p:nvSpPr>
        <p:spPr bwMode="auto">
          <a:xfrm>
            <a:off x="-2144713" y="46624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400" b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1FBB5378-8E99-46A3-B3C1-7AE65B1BDBB6}" type="slidenum">
              <a:rPr lang="en-GB">
                <a:solidFill>
                  <a:srgbClr val="990033"/>
                </a:solidFill>
              </a:rPr>
              <a:pPr/>
              <a:t>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7772400" cy="687388"/>
          </a:xfrm>
        </p:spPr>
        <p:txBody>
          <a:bodyPr/>
          <a:lstStyle/>
          <a:p>
            <a:pPr defTabSz="835025"/>
            <a:r>
              <a:rPr lang="en-US">
                <a:effectLst/>
              </a:rPr>
              <a:t>Pr1-MC5 Test</a:t>
            </a:r>
            <a:endParaRPr lang="en-GB">
              <a:effectLst/>
            </a:endParaRPr>
          </a:p>
        </p:txBody>
      </p:sp>
      <p:sp>
        <p:nvSpPr>
          <p:cNvPr id="488467" name="Rectangle 1043"/>
          <p:cNvSpPr>
            <a:spLocks noChangeArrowheads="1"/>
          </p:cNvSpPr>
          <p:nvPr/>
        </p:nvSpPr>
        <p:spPr bwMode="auto">
          <a:xfrm>
            <a:off x="1012825" y="625475"/>
            <a:ext cx="78835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>
              <a:buFont typeface="Wingdings" pitchFamily="2" charset="2"/>
              <a:buChar char="ü"/>
            </a:pPr>
            <a:r>
              <a:rPr lang="ru-RU" sz="18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Pretest for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MC5</a:t>
            </a:r>
          </a:p>
          <a:p>
            <a:pPr defTabSz="762000"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No steel specimen</a:t>
            </a:r>
            <a:endParaRPr lang="ru-RU" sz="20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objectives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Study possibilities of molten corium superheating versus 	liquidus temperature</a:t>
            </a:r>
            <a:r>
              <a:rPr lang="ru-RU" sz="1800"/>
              <a:t> </a:t>
            </a:r>
            <a:r>
              <a:rPr lang="en-US" sz="1800"/>
              <a:t>at its oxidation from </a:t>
            </a:r>
            <a:r>
              <a:rPr lang="ru-RU" sz="1800"/>
              <a:t>С32 </a:t>
            </a:r>
            <a:r>
              <a:rPr lang="en-US" sz="1800"/>
              <a:t>to</a:t>
            </a:r>
            <a:r>
              <a:rPr lang="ru-RU" sz="1800"/>
              <a:t> С100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2. </a:t>
            </a:r>
            <a:r>
              <a:rPr lang="en-US" sz="1800"/>
              <a:t>Maintain molten corium in a </a:t>
            </a:r>
            <a:r>
              <a:rPr lang="ru-RU" sz="1800"/>
              <a:t> </a:t>
            </a:r>
            <a:r>
              <a:rPr lang="en-US" sz="1800"/>
              <a:t>superheated condition in a wide 	oxidation range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</a:t>
            </a:r>
            <a:r>
              <a:rPr lang="ru-RU" sz="1800">
                <a:solidFill>
                  <a:srgbClr val="A50021"/>
                </a:solidFill>
              </a:rPr>
              <a:t>3. </a:t>
            </a:r>
            <a:r>
              <a:rPr lang="en-US" sz="1800">
                <a:solidFill>
                  <a:srgbClr val="A50021"/>
                </a:solidFill>
              </a:rPr>
              <a:t>Study the process of suboxidized melt oxidation when the inert atmosphere is replaced with air</a:t>
            </a:r>
            <a:r>
              <a:rPr lang="ru-RU" sz="1800">
                <a:solidFill>
                  <a:srgbClr val="000066"/>
                </a:solidFill>
              </a:rPr>
              <a:t> </a:t>
            </a:r>
            <a:endParaRPr lang="en-US" sz="18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conditions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Charge: </a:t>
            </a:r>
            <a:r>
              <a:rPr lang="en-US" sz="1800">
                <a:solidFill>
                  <a:srgbClr val="000066"/>
                </a:solidFill>
              </a:rPr>
              <a:t>corium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</a:t>
            </a:r>
            <a:r>
              <a:rPr lang="ru-RU" sz="1800">
                <a:solidFill>
                  <a:srgbClr val="000066"/>
                </a:solidFill>
              </a:rPr>
              <a:t>31</a:t>
            </a:r>
            <a:r>
              <a:rPr lang="en-US" sz="1800">
                <a:solidFill>
                  <a:srgbClr val="000066"/>
                </a:solidFill>
              </a:rPr>
              <a:t>,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U/Zr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= 1.2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(</a:t>
            </a:r>
            <a:r>
              <a:rPr lang="ru-RU" sz="1800">
                <a:solidFill>
                  <a:srgbClr val="A50021"/>
                </a:solidFill>
              </a:rPr>
              <a:t>1800 </a:t>
            </a:r>
            <a:r>
              <a:rPr lang="en-US" sz="1800">
                <a:solidFill>
                  <a:srgbClr val="A50021"/>
                </a:solidFill>
              </a:rPr>
              <a:t>g)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</a:t>
            </a:r>
            <a:r>
              <a:rPr lang="en-US" sz="1800"/>
              <a:t>2</a:t>
            </a:r>
            <a:r>
              <a:rPr lang="ru-RU" sz="1800"/>
              <a:t>. </a:t>
            </a:r>
            <a:r>
              <a:rPr lang="en-US" sz="1800"/>
              <a:t>Initial atmosphere</a:t>
            </a:r>
            <a:r>
              <a:rPr lang="ru-RU" sz="1800"/>
              <a:t> –</a:t>
            </a:r>
            <a:r>
              <a:rPr lang="en-US" sz="1800">
                <a:solidFill>
                  <a:srgbClr val="A50021"/>
                </a:solidFill>
              </a:rPr>
              <a:t> Ar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3.</a:t>
            </a:r>
            <a:r>
              <a:rPr lang="en-US" sz="1800">
                <a:solidFill>
                  <a:srgbClr val="000066"/>
                </a:solidFill>
              </a:rPr>
              <a:t> O</a:t>
            </a:r>
            <a:r>
              <a:rPr lang="en-US" sz="1800"/>
              <a:t>xidizer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air</a:t>
            </a:r>
            <a:endParaRPr lang="ru-RU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4. Melt surface temperature during oxidation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2500…2600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°</a:t>
            </a:r>
            <a:r>
              <a:rPr lang="ru-RU" sz="1800">
                <a:solidFill>
                  <a:srgbClr val="A50021"/>
                </a:solidFill>
              </a:rPr>
              <a:t>С</a:t>
            </a:r>
            <a:endParaRPr lang="en-US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</a:t>
            </a:r>
            <a:r>
              <a:rPr lang="en-US" sz="1800"/>
              <a:t>5</a:t>
            </a:r>
            <a:r>
              <a:rPr lang="ru-RU" sz="1800"/>
              <a:t>. </a:t>
            </a:r>
            <a:r>
              <a:rPr lang="en-US" sz="1800"/>
              <a:t>Air flow rate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2.5, 4, 10, 15 </a:t>
            </a:r>
            <a:r>
              <a:rPr lang="en-US" sz="1800">
                <a:solidFill>
                  <a:srgbClr val="A50021"/>
                </a:solidFill>
              </a:rPr>
              <a:t>and</a:t>
            </a:r>
            <a:r>
              <a:rPr lang="ru-RU" sz="1800">
                <a:solidFill>
                  <a:srgbClr val="A50021"/>
                </a:solidFill>
              </a:rPr>
              <a:t> 24.4 </a:t>
            </a:r>
            <a:r>
              <a:rPr lang="en-US" sz="1800">
                <a:solidFill>
                  <a:srgbClr val="A50021"/>
                </a:solidFill>
              </a:rPr>
              <a:t>l</a:t>
            </a:r>
            <a:r>
              <a:rPr lang="ru-RU" sz="1800">
                <a:solidFill>
                  <a:srgbClr val="A50021"/>
                </a:solidFill>
              </a:rPr>
              <a:t>/</a:t>
            </a:r>
            <a:r>
              <a:rPr lang="en-US" sz="1800">
                <a:solidFill>
                  <a:srgbClr val="A50021"/>
                </a:solidFill>
              </a:rPr>
              <a:t>min</a:t>
            </a:r>
            <a:endParaRPr lang="en-GB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824C6F6A-6A10-465F-8FBF-2E218E45027D}" type="slidenum">
              <a:rPr lang="en-GB">
                <a:solidFill>
                  <a:srgbClr val="990033"/>
                </a:solidFill>
              </a:rPr>
              <a:pPr/>
              <a:t>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5861" name="Rectangle 1029"/>
          <p:cNvSpPr>
            <a:spLocks noChangeArrowheads="1"/>
          </p:cNvSpPr>
          <p:nvPr/>
        </p:nvSpPr>
        <p:spPr bwMode="auto">
          <a:xfrm>
            <a:off x="839788" y="0"/>
            <a:ext cx="7772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Pr1-MC5 Test (2)</a:t>
            </a:r>
            <a:endParaRPr lang="en-GB" sz="2400">
              <a:solidFill>
                <a:srgbClr val="A50021"/>
              </a:solidFill>
            </a:endParaRPr>
          </a:p>
        </p:txBody>
      </p:sp>
      <p:sp>
        <p:nvSpPr>
          <p:cNvPr id="505893" name="Rectangle 1061"/>
          <p:cNvSpPr>
            <a:spLocks noChangeArrowheads="1"/>
          </p:cNvSpPr>
          <p:nvPr/>
        </p:nvSpPr>
        <p:spPr bwMode="auto">
          <a:xfrm>
            <a:off x="5737225" y="896938"/>
            <a:ext cx="3406775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defTabSz="762000"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Oxygen content in furnace gases asymptotically reaches</a:t>
            </a:r>
          </a:p>
          <a:p>
            <a:pPr marL="457200" indent="-457200" defTabSz="762000"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       a </a:t>
            </a:r>
            <a:r>
              <a:rPr lang="en-US" sz="1800">
                <a:solidFill>
                  <a:srgbClr val="A50021"/>
                </a:solidFill>
              </a:rPr>
              <a:t>constant</a:t>
            </a:r>
            <a:r>
              <a:rPr lang="en-US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level</a:t>
            </a:r>
            <a:r>
              <a:rPr lang="en-US" sz="1800">
                <a:solidFill>
                  <a:srgbClr val="000066"/>
                </a:solidFill>
              </a:rPr>
              <a:t>, which can be attributed to the  </a:t>
            </a:r>
            <a:r>
              <a:rPr lang="en-US" sz="1800">
                <a:solidFill>
                  <a:srgbClr val="A50021"/>
                </a:solidFill>
              </a:rPr>
              <a:t>constant oxidation rate</a:t>
            </a:r>
            <a:endParaRPr lang="ru-RU" sz="1800">
              <a:solidFill>
                <a:srgbClr val="A50021"/>
              </a:solidFill>
            </a:endParaRPr>
          </a:p>
          <a:p>
            <a:pPr marL="457200" indent="-457200" defTabSz="762000"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The asymptotic character can be explained by transport and buffer volume delay</a:t>
            </a:r>
          </a:p>
        </p:txBody>
      </p:sp>
      <p:graphicFrame>
        <p:nvGraphicFramePr>
          <p:cNvPr id="505895" name="Object 1063"/>
          <p:cNvGraphicFramePr>
            <a:graphicFrameLocks noChangeAspect="1"/>
          </p:cNvGraphicFramePr>
          <p:nvPr>
            <p:ph/>
          </p:nvPr>
        </p:nvGraphicFramePr>
        <p:xfrm>
          <a:off x="204788" y="979488"/>
          <a:ext cx="5513387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97" name="Plot" r:id="rId4" imgW="6892920" imgH="5696640" progId="Grapher.Document">
                  <p:embed/>
                </p:oleObj>
              </mc:Choice>
              <mc:Fallback>
                <p:oleObj name="Plot" r:id="rId4" imgW="6892920" imgH="5696640" progId="Grapher.Document">
                  <p:embed/>
                  <p:pic>
                    <p:nvPicPr>
                      <p:cNvPr id="0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979488"/>
                        <a:ext cx="5513387" cy="455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9ADFF207-C533-4456-AAB2-62CA2FEB46D3}" type="slidenum">
              <a:rPr lang="en-GB">
                <a:solidFill>
                  <a:srgbClr val="990033"/>
                </a:solidFill>
              </a:rPr>
              <a:pPr/>
              <a:t>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839788" y="0"/>
            <a:ext cx="7772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MA7 Test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7504" name="Rectangle 80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7513" name="Rectangle 89"/>
          <p:cNvSpPr>
            <a:spLocks noChangeArrowheads="1"/>
          </p:cNvSpPr>
          <p:nvPr/>
        </p:nvSpPr>
        <p:spPr bwMode="auto">
          <a:xfrm>
            <a:off x="831850" y="1282700"/>
            <a:ext cx="78835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objectives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1. </a:t>
            </a:r>
            <a:r>
              <a:rPr lang="en-US" sz="1800"/>
              <a:t>Determine phenomena taking place at melt oxidation, in particular, </a:t>
            </a:r>
            <a:r>
              <a:rPr lang="ru-RU" sz="1800"/>
              <a:t> </a:t>
            </a:r>
            <a:r>
              <a:rPr lang="en-US" sz="1800"/>
              <a:t>the secondary inversion of layers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2. </a:t>
            </a:r>
            <a:r>
              <a:rPr lang="en-US" sz="1800"/>
              <a:t>Evaluate final oxidation index and corresponding </a:t>
            </a:r>
            <a:r>
              <a:rPr lang="ru-RU" sz="1800"/>
              <a:t> </a:t>
            </a:r>
            <a:r>
              <a:rPr lang="en-US" sz="1800"/>
              <a:t>compositions of oxidic and metallic ingot parts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>
                <a:solidFill>
                  <a:srgbClr val="A50021"/>
                </a:solidFill>
              </a:rPr>
              <a:t>    3. </a:t>
            </a:r>
            <a:r>
              <a:rPr lang="en-US" sz="1800">
                <a:solidFill>
                  <a:srgbClr val="A50021"/>
                </a:solidFill>
              </a:rPr>
              <a:t>Evaluate oxidation rate</a:t>
            </a:r>
            <a:r>
              <a:rPr lang="ru-RU" sz="1800"/>
              <a:t> </a:t>
            </a:r>
            <a:r>
              <a:rPr lang="en-US" sz="1800"/>
              <a:t>and aerosol release rates</a:t>
            </a:r>
            <a:endParaRPr lang="ru-RU" sz="1800"/>
          </a:p>
          <a:p>
            <a:pPr defTabSz="762000">
              <a:buFont typeface="Wingdings" pitchFamily="2" charset="2"/>
              <a:buChar char="ü"/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Experimental conditions</a:t>
            </a:r>
            <a:r>
              <a:rPr lang="ru-RU" sz="2000">
                <a:solidFill>
                  <a:srgbClr val="000066"/>
                </a:solidFill>
              </a:rPr>
              <a:t>: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1. </a:t>
            </a:r>
            <a:r>
              <a:rPr lang="en-US" sz="1800"/>
              <a:t>Two-liquid molten pool</a:t>
            </a:r>
            <a:endParaRPr lang="ru-RU" sz="1800"/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2. </a:t>
            </a:r>
            <a:r>
              <a:rPr lang="en-US" sz="1800"/>
              <a:t>Charge</a:t>
            </a:r>
            <a:r>
              <a:rPr lang="ru-RU" sz="1800"/>
              <a:t>: </a:t>
            </a:r>
            <a:r>
              <a:rPr lang="en-US" sz="1800">
                <a:solidFill>
                  <a:srgbClr val="000066"/>
                </a:solidFill>
              </a:rPr>
              <a:t>corium C32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U/Zr = 1.2</a:t>
            </a:r>
            <a:r>
              <a:rPr lang="en-US" sz="1800"/>
              <a:t> </a:t>
            </a:r>
            <a:r>
              <a:rPr lang="ru-RU" sz="1800"/>
              <a:t>(</a:t>
            </a:r>
            <a:r>
              <a:rPr lang="ru-RU" sz="1800">
                <a:solidFill>
                  <a:srgbClr val="A50021"/>
                </a:solidFill>
              </a:rPr>
              <a:t>1800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/>
              <a:t>)</a:t>
            </a:r>
            <a:r>
              <a:rPr lang="en-US" sz="1800"/>
              <a:t> </a:t>
            </a:r>
            <a:r>
              <a:rPr lang="ru-RU" sz="1800"/>
              <a:t>+ </a:t>
            </a:r>
            <a:r>
              <a:rPr lang="en-US" sz="1800">
                <a:solidFill>
                  <a:srgbClr val="000066"/>
                </a:solidFill>
              </a:rPr>
              <a:t>SS </a:t>
            </a:r>
            <a:r>
              <a:rPr lang="ru-RU" sz="1800"/>
              <a:t>(</a:t>
            </a:r>
            <a:r>
              <a:rPr lang="ru-RU" sz="1800">
                <a:solidFill>
                  <a:srgbClr val="A50021"/>
                </a:solidFill>
              </a:rPr>
              <a:t>200 </a:t>
            </a:r>
            <a:r>
              <a:rPr lang="en-US" sz="1800">
                <a:solidFill>
                  <a:srgbClr val="A50021"/>
                </a:solidFill>
              </a:rPr>
              <a:t>g</a:t>
            </a:r>
            <a:r>
              <a:rPr lang="ru-RU" sz="1800"/>
              <a:t>)</a:t>
            </a:r>
            <a:r>
              <a:rPr lang="ru-RU" sz="1800">
                <a:solidFill>
                  <a:srgbClr val="A50021"/>
                </a:solidFill>
              </a:rPr>
              <a:t> </a:t>
            </a:r>
          </a:p>
          <a:p>
            <a:pPr defTabSz="762000">
              <a:buFont typeface="Wingdings" pitchFamily="2" charset="2"/>
              <a:buNone/>
            </a:pPr>
            <a:r>
              <a:rPr lang="ru-RU" sz="1800"/>
              <a:t>     3.</a:t>
            </a:r>
            <a:r>
              <a:rPr lang="en-US" sz="1800"/>
              <a:t> Initial atmosphere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/>
              <a:t> </a:t>
            </a:r>
            <a:r>
              <a:rPr lang="en-US" sz="1800">
                <a:solidFill>
                  <a:srgbClr val="A50021"/>
                </a:solidFill>
              </a:rPr>
              <a:t>Ar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4.</a:t>
            </a:r>
            <a:r>
              <a:rPr lang="ru-RU" sz="1800"/>
              <a:t> </a:t>
            </a:r>
            <a:r>
              <a:rPr lang="en-US" sz="1800"/>
              <a:t>Oxidizer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</a:t>
            </a:r>
            <a:r>
              <a:rPr lang="en-US" sz="1800">
                <a:solidFill>
                  <a:srgbClr val="A50021"/>
                </a:solidFill>
              </a:rPr>
              <a:t>air</a:t>
            </a:r>
            <a:r>
              <a:rPr lang="en-US"/>
              <a:t> </a:t>
            </a:r>
            <a:endParaRPr lang="ru-RU"/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5. Air flow rate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>
                <a:solidFill>
                  <a:srgbClr val="A50021"/>
                </a:solidFill>
              </a:rPr>
              <a:t> 10 </a:t>
            </a:r>
            <a:r>
              <a:rPr lang="en-US" sz="1800">
                <a:solidFill>
                  <a:srgbClr val="A50021"/>
                </a:solidFill>
              </a:rPr>
              <a:t>l</a:t>
            </a:r>
            <a:r>
              <a:rPr lang="ru-RU" sz="1800">
                <a:solidFill>
                  <a:srgbClr val="A50021"/>
                </a:solidFill>
              </a:rPr>
              <a:t>/</a:t>
            </a:r>
            <a:r>
              <a:rPr lang="en-US" sz="1800">
                <a:solidFill>
                  <a:srgbClr val="A50021"/>
                </a:solidFill>
              </a:rPr>
              <a:t>min</a:t>
            </a:r>
            <a:endParaRPr lang="ru-RU" sz="1800">
              <a:solidFill>
                <a:srgbClr val="A50021"/>
              </a:solidFill>
            </a:endParaRP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6. Melt surface temperature in the oxidation regime</a:t>
            </a:r>
            <a:r>
              <a:rPr lang="ru-RU" sz="1800"/>
              <a:t> </a:t>
            </a:r>
            <a:r>
              <a:rPr lang="ru-RU" sz="1800">
                <a:solidFill>
                  <a:srgbClr val="A50021"/>
                </a:solidFill>
                <a:cs typeface="Arial" pitchFamily="34" charset="0"/>
              </a:rPr>
              <a:t>≈</a:t>
            </a:r>
            <a:r>
              <a:rPr lang="ru-RU" sz="1800">
                <a:solidFill>
                  <a:srgbClr val="A50021"/>
                </a:solidFill>
              </a:rPr>
              <a:t>2500</a:t>
            </a:r>
            <a:r>
              <a:rPr lang="en-US" sz="1800">
                <a:solidFill>
                  <a:srgbClr val="A50021"/>
                </a:solidFill>
                <a:cs typeface="Arial" pitchFamily="34" charset="0"/>
              </a:rPr>
              <a:t>°</a:t>
            </a:r>
            <a:r>
              <a:rPr lang="ru-RU" sz="1800">
                <a:solidFill>
                  <a:srgbClr val="A50021"/>
                </a:solidFill>
              </a:rPr>
              <a:t>С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/>
              <a:t>     6</a:t>
            </a:r>
            <a:r>
              <a:rPr lang="ru-RU" sz="1800"/>
              <a:t>. </a:t>
            </a:r>
            <a:r>
              <a:rPr lang="en-US" sz="1800"/>
              <a:t>Condition for the oxidation and test termination</a:t>
            </a:r>
            <a:r>
              <a:rPr lang="ru-RU" sz="1800"/>
              <a:t> </a:t>
            </a:r>
            <a:r>
              <a:rPr lang="en-US" sz="1800"/>
              <a:t>–</a:t>
            </a:r>
            <a:r>
              <a:rPr lang="ru-RU" sz="1800"/>
              <a:t> </a:t>
            </a:r>
            <a:r>
              <a:rPr lang="en-US" sz="1800">
                <a:solidFill>
                  <a:srgbClr val="A50021"/>
                </a:solidFill>
              </a:rPr>
              <a:t>reverse</a:t>
            </a:r>
          </a:p>
          <a:p>
            <a:pPr defTabSz="762000"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         inversion of the melt</a:t>
            </a:r>
            <a:endParaRPr lang="en-GB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May 27, 2009</a:t>
            </a:r>
            <a:r>
              <a:rPr lang="en-GB"/>
              <a:t>        </a:t>
            </a:r>
            <a:fld id="{B8D20044-BACB-4EDE-B72B-59249A097305}" type="slidenum">
              <a:rPr lang="en-GB">
                <a:solidFill>
                  <a:srgbClr val="990033"/>
                </a:solidFill>
              </a:rPr>
              <a:pPr/>
              <a:t>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45808" name="Text Box 16"/>
          <p:cNvSpPr txBox="1">
            <a:spLocks noChangeArrowheads="1"/>
          </p:cNvSpPr>
          <p:nvPr/>
        </p:nvSpPr>
        <p:spPr bwMode="auto">
          <a:xfrm>
            <a:off x="211138" y="4130675"/>
            <a:ext cx="86852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/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Two parallel reactions:</a:t>
            </a:r>
            <a:r>
              <a:rPr lang="en-US" sz="1600" b="0">
                <a:latin typeface="Arial" pitchFamily="34" charset="0"/>
              </a:rPr>
              <a:t>   1.  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Zr + O</a:t>
            </a:r>
            <a:r>
              <a:rPr lang="en-US" sz="1600" b="0" baseline="-25000">
                <a:solidFill>
                  <a:srgbClr val="A50021"/>
                </a:solidFill>
                <a:latin typeface="Arial" pitchFamily="34" charset="0"/>
              </a:rPr>
              <a:t>2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= ZrO</a:t>
            </a:r>
            <a:r>
              <a:rPr lang="en-US" sz="1600" b="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1600" b="0">
                <a:latin typeface="Arial" pitchFamily="34" charset="0"/>
              </a:rPr>
              <a:t>       2.  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2Zr + N</a:t>
            </a:r>
            <a:r>
              <a:rPr lang="en-US" sz="1600" b="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 = 2ZrN</a:t>
            </a:r>
            <a:endParaRPr lang="en-US" sz="1600" b="0">
              <a:solidFill>
                <a:srgbClr val="000066"/>
              </a:solidFill>
              <a:latin typeface="Arial" pitchFamily="34" charset="0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Without surface the oxidation rate is closed to constant: 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0.045 (±0.002) 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g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/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s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for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O</a:t>
            </a:r>
            <a:r>
              <a:rPr lang="en-US" sz="1600" b="0" baseline="-25000">
                <a:solidFill>
                  <a:srgbClr val="A50021"/>
                </a:solidFill>
                <a:latin typeface="Arial" pitchFamily="34" charset="0"/>
              </a:rPr>
              <a:t>2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1600" b="0">
                <a:latin typeface="Arial" pitchFamily="34" charset="0"/>
              </a:rPr>
              <a:t>   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and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 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0.144 (±0.002) 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g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/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s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for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N</a:t>
            </a:r>
            <a:r>
              <a:rPr lang="en-US" sz="1600" b="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: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US" sz="1600" b="0">
              <a:solidFill>
                <a:srgbClr val="000066"/>
              </a:solidFill>
              <a:latin typeface="Arial" pitchFamily="34" charset="0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The interaction process is controlled by the supply of air to the melt surface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If the crust is formed, the absorption rate of the both components is below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0.04…0.06 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g</a:t>
            </a:r>
            <a:r>
              <a:rPr lang="ru-RU" sz="1600" b="0">
                <a:solidFill>
                  <a:srgbClr val="A50021"/>
                </a:solidFill>
                <a:latin typeface="Arial" pitchFamily="34" charset="0"/>
              </a:rPr>
              <a:t>/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s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, it decreases as the crust grows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45816" name="Object 24"/>
          <p:cNvGraphicFramePr>
            <a:graphicFrameLocks noChangeAspect="1"/>
          </p:cNvGraphicFramePr>
          <p:nvPr>
            <p:ph sz="quarter" idx="2"/>
          </p:nvPr>
        </p:nvGraphicFramePr>
        <p:xfrm>
          <a:off x="5611813" y="1025525"/>
          <a:ext cx="34099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4" name="Plot" r:id="rId4" imgW="5935320" imgH="5437800" progId="Grapher.Document">
                  <p:embed/>
                </p:oleObj>
              </mc:Choice>
              <mc:Fallback>
                <p:oleObj name="Plot" r:id="rId4" imgW="5935320" imgH="5437800" progId="Grapher.Document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025525"/>
                        <a:ext cx="3409950" cy="312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81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3768725" y="4803775"/>
          <a:ext cx="3619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5" name="Формула" r:id="rId6" imgW="2425680" imgH="457200" progId="Equation.3">
                  <p:embed/>
                </p:oleObj>
              </mc:Choice>
              <mc:Fallback>
                <p:oleObj name="Формула" r:id="rId6" imgW="242568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4803775"/>
                        <a:ext cx="36195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188913" y="373063"/>
            <a:ext cx="30337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Furnace gas composition</a:t>
            </a:r>
            <a:r>
              <a:rPr lang="ru-RU" sz="2300" b="0">
                <a:latin typeface="Arial" pitchFamily="34" charset="0"/>
              </a:rPr>
              <a:t> </a:t>
            </a:r>
          </a:p>
        </p:txBody>
      </p:sp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3571875" y="1725613"/>
            <a:ext cx="2095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 b="0">
                <a:latin typeface="Arial" pitchFamily="34" charset="0"/>
              </a:rPr>
              <a:t>0 – </a:t>
            </a:r>
            <a:r>
              <a:rPr lang="en-US" sz="1200" b="0">
                <a:latin typeface="Arial" pitchFamily="34" charset="0"/>
              </a:rPr>
              <a:t>air is supplied into the 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      furnace and analytical 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      gas line is connected to 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      the mass spectrometer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1</a:t>
            </a:r>
            <a:r>
              <a:rPr lang="ru-RU" sz="1200" b="0">
                <a:latin typeface="Arial" pitchFamily="34" charset="0"/>
              </a:rPr>
              <a:t> – </a:t>
            </a:r>
            <a:r>
              <a:rPr lang="en-US" sz="1200" b="0">
                <a:latin typeface="Arial" pitchFamily="34" charset="0"/>
              </a:rPr>
              <a:t>crust is observed on the 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      melt surface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2</a:t>
            </a:r>
            <a:r>
              <a:rPr lang="ru-RU" sz="1200" b="0">
                <a:latin typeface="Arial" pitchFamily="34" charset="0"/>
              </a:rPr>
              <a:t> – </a:t>
            </a:r>
            <a:r>
              <a:rPr lang="en-US" sz="1200" b="0">
                <a:latin typeface="Arial" pitchFamily="34" charset="0"/>
              </a:rPr>
              <a:t>furnace heating is </a:t>
            </a:r>
          </a:p>
          <a:p>
            <a:pPr eaLnBrk="1" hangingPunct="1"/>
            <a:r>
              <a:rPr lang="en-US" sz="1200" b="0">
                <a:latin typeface="Arial" pitchFamily="34" charset="0"/>
              </a:rPr>
              <a:t>      disconnected</a:t>
            </a:r>
            <a:endParaRPr lang="ru-RU" sz="1200" b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839788" y="0"/>
            <a:ext cx="77724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</a:rPr>
              <a:t>MA7 Test (2)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5561013" y="484188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Rates of oxygen and nitrogen </a:t>
            </a: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    absorption by the melt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45820" name="Object 28"/>
          <p:cNvGraphicFramePr>
            <a:graphicFrameLocks noChangeAspect="1"/>
          </p:cNvGraphicFramePr>
          <p:nvPr>
            <p:ph sz="half" idx="1"/>
          </p:nvPr>
        </p:nvGraphicFramePr>
        <p:xfrm>
          <a:off x="123825" y="922338"/>
          <a:ext cx="349250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6" name="Plot" r:id="rId8" imgW="5801760" imgH="5437800" progId="Grapher.Document">
                  <p:embed/>
                </p:oleObj>
              </mc:Choice>
              <mc:Fallback>
                <p:oleObj name="Plot" r:id="rId8" imgW="5801760" imgH="5437800" progId="Grapher.Document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922338"/>
                        <a:ext cx="3492500" cy="3273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17972</TotalTime>
  <Words>2357</Words>
  <Application>Microsoft Office PowerPoint</Application>
  <PresentationFormat>Bildschirmpräsentation (4:3)</PresentationFormat>
  <Paragraphs>341</Paragraphs>
  <Slides>26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Times New Roman CYR</vt:lpstr>
      <vt:lpstr>Arial Unicode MS</vt:lpstr>
      <vt:lpstr>Wingdings</vt:lpstr>
      <vt:lpstr>Оформление по умолчанию</vt:lpstr>
      <vt:lpstr>CorelDRAW 7.0 Graphic</vt:lpstr>
      <vt:lpstr>Grapher Plot Document</vt:lpstr>
      <vt:lpstr>Microsoft Equation 3.0</vt:lpstr>
      <vt:lpstr>Analysis of molten corium oxidation kinetics in METCOR-P, MASCA and EVAN experiments</vt:lpstr>
      <vt:lpstr>  Contents </vt:lpstr>
      <vt:lpstr>Objectives</vt:lpstr>
      <vt:lpstr>PowerPoint-Präsentation</vt:lpstr>
      <vt:lpstr>PowerPoint-Präsentation</vt:lpstr>
      <vt:lpstr>Pr1-MC5 Test</vt:lpstr>
      <vt:lpstr>PowerPoint-Präsentation</vt:lpstr>
      <vt:lpstr>PowerPoint-Präsentation</vt:lpstr>
      <vt:lpstr>PowerPoint-Präsentation</vt:lpstr>
      <vt:lpstr>PowerPoint-Präsentation</vt:lpstr>
      <vt:lpstr>MA9 Test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molten corium oxidation kinetics in METCOR-P, MASCA and EVAN experiments</dc:title>
  <dc:subject>METCOR-P meeting</dc:subject>
  <dc:creator>Andrey Sulatsky</dc:creator>
  <cp:lastModifiedBy>Peters, Ursula</cp:lastModifiedBy>
  <cp:revision>548</cp:revision>
  <cp:lastPrinted>2001-10-30T08:59:27Z</cp:lastPrinted>
  <dcterms:created xsi:type="dcterms:W3CDTF">1998-10-12T06:52:06Z</dcterms:created>
  <dcterms:modified xsi:type="dcterms:W3CDTF">2012-10-16T19:47:17Z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