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1" r:id="rId2"/>
    <p:sldId id="402" r:id="rId3"/>
    <p:sldId id="407" r:id="rId4"/>
    <p:sldId id="408" r:id="rId5"/>
    <p:sldId id="409" r:id="rId6"/>
    <p:sldId id="406" r:id="rId7"/>
    <p:sldId id="337" r:id="rId8"/>
    <p:sldId id="372" r:id="rId9"/>
    <p:sldId id="341" r:id="rId10"/>
    <p:sldId id="400" r:id="rId11"/>
    <p:sldId id="442" r:id="rId12"/>
    <p:sldId id="394" r:id="rId13"/>
    <p:sldId id="393" r:id="rId14"/>
    <p:sldId id="389" r:id="rId15"/>
    <p:sldId id="378" r:id="rId16"/>
    <p:sldId id="387" r:id="rId17"/>
    <p:sldId id="399" r:id="rId18"/>
    <p:sldId id="384" r:id="rId19"/>
    <p:sldId id="410" r:id="rId20"/>
    <p:sldId id="411" r:id="rId21"/>
    <p:sldId id="412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40" r:id="rId33"/>
    <p:sldId id="441" r:id="rId34"/>
    <p:sldId id="430" r:id="rId35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5400" autoAdjust="0"/>
  </p:normalViewPr>
  <p:slideViewPr>
    <p:cSldViewPr snapToGrid="0">
      <p:cViewPr>
        <p:scale>
          <a:sx n="92" d="100"/>
          <a:sy n="92" d="100"/>
        </p:scale>
        <p:origin x="-1051" y="-2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B219A6B9-F153-4EB1-840E-9DAAD2C2921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1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13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81538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83" tIns="45491" rIns="90983" bIns="45491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81538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83" tIns="45491" rIns="90983" bIns="45491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57E2683-A137-429C-A5FF-8F10388469AE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9795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F458B32B-2C91-42D2-82CC-FDE5B8403EC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9998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1FF63CE-C894-4BAF-9DFC-839DEE54A9F0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7836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3D0D0FB-0F39-4F9C-9EA8-BB55CC9B75BD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741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457EAC5-E68F-4257-8F88-C360D20B70C4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6699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AA42544-CB57-474B-9AAC-EB8BAE860B46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8990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290B33F-1C24-43D0-8E3D-7E79835EE1C8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365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7E0C95F-D5D8-42FE-B83B-B0567983544F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4580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66FE054-1AC9-45D4-BC46-4AFEB07E4435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9623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F78E7D0D-F211-468E-8414-C35E9A6D04D0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2467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71B72CE-C314-4ED9-8CDE-BE0445899AEE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917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EA06EB98-0552-4F7F-8A8E-BD7C172B630D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30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E0C9256B-33D8-4DB5-8698-FD7AABCE38A2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5906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C97C4BF-B8B4-4F4C-A577-ABEF42A60E23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090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6425" y="6400800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000066"/>
                </a:solidFill>
              </a:defRPr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DC9C946-E910-44CF-A809-5B92EB64FA78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52450" y="4281488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Bechta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14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September 9-11, 2008, Kiev</a:t>
            </a:r>
            <a:endParaRPr lang="en-GB" sz="2400" b="0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(METCOR-P) </a:t>
            </a:r>
            <a:endParaRPr lang="en-GB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FAEF7BE-9F74-4E26-8FF6-C705AFA51637}" type="slidenum">
              <a:rPr lang="en-GB">
                <a:solidFill>
                  <a:srgbClr val="990033"/>
                </a:solidFill>
              </a:rPr>
              <a:pPr/>
              <a:t>10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Procedure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38669" name="Group 45"/>
          <p:cNvGraphicFramePr>
            <a:graphicFrameLocks noGrp="1"/>
          </p:cNvGraphicFramePr>
          <p:nvPr/>
        </p:nvGraphicFramePr>
        <p:xfrm>
          <a:off x="514350" y="958850"/>
          <a:ext cx="8275638" cy="4214813"/>
        </p:xfrm>
        <a:graphic>
          <a:graphicData uri="http://schemas.openxmlformats.org/drawingml/2006/table">
            <a:tbl>
              <a:tblPr/>
              <a:tblGrid>
                <a:gridCol w="1120775"/>
                <a:gridCol w="1795463"/>
                <a:gridCol w="53594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Phase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 interval, s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…38300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(≈ 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and interaction zone (IZ) formation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38300…42500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Vessel steel temperature is decreased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IZ is formed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42500…44300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is oxidized by steam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44300…49200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Specimen temperature is increased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IZ dissolves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49200…50490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Interaction zone and specimen are oxidized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520AC057-1CA4-41C3-A2F7-3FF761849601}" type="slidenum">
              <a:rPr lang="en-GB">
                <a:solidFill>
                  <a:srgbClr val="990033"/>
                </a:solidFill>
              </a:rPr>
              <a:pPr/>
              <a:t>11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1492250" y="823913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Results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2036763" y="677863"/>
            <a:ext cx="552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Thermocouple Readings and Anode Voltage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1050925" y="1027113"/>
            <a:ext cx="226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During all experiment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5476875" y="1087438"/>
            <a:ext cx="285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Fragment: Oxidation period</a:t>
            </a:r>
            <a:endParaRPr lang="ru-RU" sz="1600">
              <a:latin typeface="Arial" pitchFamily="34" charset="0"/>
            </a:endParaRPr>
          </a:p>
        </p:txBody>
      </p:sp>
      <p:grpSp>
        <p:nvGrpSpPr>
          <p:cNvPr id="620551" name="Group 7"/>
          <p:cNvGrpSpPr>
            <a:grpSpLocks/>
          </p:cNvGrpSpPr>
          <p:nvPr/>
        </p:nvGrpSpPr>
        <p:grpSpPr bwMode="auto">
          <a:xfrm>
            <a:off x="0" y="1338263"/>
            <a:ext cx="9144000" cy="4414837"/>
            <a:chOff x="0" y="756"/>
            <a:chExt cx="5760" cy="2781"/>
          </a:xfrm>
        </p:grpSpPr>
        <p:pic>
          <p:nvPicPr>
            <p:cNvPr id="62055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2"/>
              <a:ext cx="3119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55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" y="1113"/>
              <a:ext cx="2633" cy="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0554" name="Text Box 10"/>
            <p:cNvSpPr txBox="1">
              <a:spLocks noChangeArrowheads="1"/>
            </p:cNvSpPr>
            <p:nvPr/>
          </p:nvSpPr>
          <p:spPr bwMode="auto">
            <a:xfrm>
              <a:off x="3556" y="786"/>
              <a:ext cx="20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A          B       C         D         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2006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2228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2431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>
              <a:off x="2507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9" name="Line 15"/>
            <p:cNvSpPr>
              <a:spLocks noChangeShapeType="1"/>
            </p:cNvSpPr>
            <p:nvPr/>
          </p:nvSpPr>
          <p:spPr bwMode="auto">
            <a:xfrm>
              <a:off x="392" y="987"/>
              <a:ext cx="16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0" name="Text Box 16"/>
            <p:cNvSpPr txBox="1">
              <a:spLocks noChangeArrowheads="1"/>
            </p:cNvSpPr>
            <p:nvPr/>
          </p:nvSpPr>
          <p:spPr bwMode="auto">
            <a:xfrm>
              <a:off x="430" y="756"/>
              <a:ext cx="2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               A                                B  C  D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620561" name="Line 17"/>
            <p:cNvSpPr>
              <a:spLocks noChangeShapeType="1"/>
            </p:cNvSpPr>
            <p:nvPr/>
          </p:nvSpPr>
          <p:spPr bwMode="auto">
            <a:xfrm>
              <a:off x="2432" y="987"/>
              <a:ext cx="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2" name="Line 18"/>
            <p:cNvSpPr>
              <a:spLocks noChangeShapeType="1"/>
            </p:cNvSpPr>
            <p:nvPr/>
          </p:nvSpPr>
          <p:spPr bwMode="auto">
            <a:xfrm>
              <a:off x="2226" y="987"/>
              <a:ext cx="2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3" name="Line 19"/>
            <p:cNvSpPr>
              <a:spLocks noChangeShapeType="1"/>
            </p:cNvSpPr>
            <p:nvPr/>
          </p:nvSpPr>
          <p:spPr bwMode="auto">
            <a:xfrm>
              <a:off x="4255" y="917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4" name="Line 20"/>
            <p:cNvSpPr>
              <a:spLocks noChangeShapeType="1"/>
            </p:cNvSpPr>
            <p:nvPr/>
          </p:nvSpPr>
          <p:spPr bwMode="auto">
            <a:xfrm>
              <a:off x="4425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5" name="Line 21"/>
            <p:cNvSpPr>
              <a:spLocks noChangeShapeType="1"/>
            </p:cNvSpPr>
            <p:nvPr/>
          </p:nvSpPr>
          <p:spPr bwMode="auto">
            <a:xfrm>
              <a:off x="5024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6" name="Line 22"/>
            <p:cNvSpPr>
              <a:spLocks noChangeShapeType="1"/>
            </p:cNvSpPr>
            <p:nvPr/>
          </p:nvSpPr>
          <p:spPr bwMode="auto">
            <a:xfrm>
              <a:off x="5248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7" name="Line 23"/>
            <p:cNvSpPr>
              <a:spLocks noChangeShapeType="1"/>
            </p:cNvSpPr>
            <p:nvPr/>
          </p:nvSpPr>
          <p:spPr bwMode="auto">
            <a:xfrm>
              <a:off x="3757" y="1003"/>
              <a:ext cx="5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8" name="Line 24"/>
            <p:cNvSpPr>
              <a:spLocks noChangeShapeType="1"/>
            </p:cNvSpPr>
            <p:nvPr/>
          </p:nvSpPr>
          <p:spPr bwMode="auto">
            <a:xfrm flipH="1">
              <a:off x="4269" y="1003"/>
              <a:ext cx="15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9" name="Line 25"/>
            <p:cNvSpPr>
              <a:spLocks noChangeShapeType="1"/>
            </p:cNvSpPr>
            <p:nvPr/>
          </p:nvSpPr>
          <p:spPr bwMode="auto">
            <a:xfrm>
              <a:off x="5025" y="1003"/>
              <a:ext cx="2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 flipV="1">
              <a:off x="4429" y="1003"/>
              <a:ext cx="5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3416" y="1003"/>
              <a:ext cx="3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>
              <a:off x="2162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3" name="Line 29"/>
            <p:cNvSpPr>
              <a:spLocks noChangeShapeType="1"/>
            </p:cNvSpPr>
            <p:nvPr/>
          </p:nvSpPr>
          <p:spPr bwMode="auto">
            <a:xfrm>
              <a:off x="2004" y="987"/>
              <a:ext cx="1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4" name="Line 30"/>
            <p:cNvSpPr>
              <a:spLocks noChangeShapeType="1"/>
            </p:cNvSpPr>
            <p:nvPr/>
          </p:nvSpPr>
          <p:spPr bwMode="auto">
            <a:xfrm>
              <a:off x="2164" y="987"/>
              <a:ext cx="6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5" name="Line 31"/>
            <p:cNvSpPr>
              <a:spLocks noChangeShapeType="1"/>
            </p:cNvSpPr>
            <p:nvPr/>
          </p:nvSpPr>
          <p:spPr bwMode="auto">
            <a:xfrm>
              <a:off x="3763" y="909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6" name="Line 32"/>
            <p:cNvSpPr>
              <a:spLocks noChangeShapeType="1"/>
            </p:cNvSpPr>
            <p:nvPr/>
          </p:nvSpPr>
          <p:spPr bwMode="auto">
            <a:xfrm>
              <a:off x="393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5909770D-2C2D-4EF2-AD77-3B74C26266E6}" type="slidenum">
              <a:rPr lang="en-GB">
                <a:solidFill>
                  <a:srgbClr val="990033"/>
                </a:solidFill>
              </a:rPr>
              <a:pPr/>
              <a:t>12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Results (2)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1295400" y="614363"/>
            <a:ext cx="414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Corrosion kinetics</a:t>
            </a:r>
          </a:p>
        </p:txBody>
      </p:sp>
      <p:grpSp>
        <p:nvGrpSpPr>
          <p:cNvPr id="529453" name="Group 45"/>
          <p:cNvGrpSpPr>
            <a:grpSpLocks/>
          </p:cNvGrpSpPr>
          <p:nvPr/>
        </p:nvGrpSpPr>
        <p:grpSpPr bwMode="auto">
          <a:xfrm>
            <a:off x="153988" y="1003300"/>
            <a:ext cx="5729287" cy="5275263"/>
            <a:chOff x="97" y="632"/>
            <a:chExt cx="3609" cy="3323"/>
          </a:xfrm>
        </p:grpSpPr>
        <p:grpSp>
          <p:nvGrpSpPr>
            <p:cNvPr id="529452" name="Group 44"/>
            <p:cNvGrpSpPr>
              <a:grpSpLocks/>
            </p:cNvGrpSpPr>
            <p:nvPr/>
          </p:nvGrpSpPr>
          <p:grpSpPr bwMode="auto">
            <a:xfrm>
              <a:off x="97" y="632"/>
              <a:ext cx="3609" cy="3323"/>
              <a:chOff x="97" y="632"/>
              <a:chExt cx="3609" cy="3323"/>
            </a:xfrm>
          </p:grpSpPr>
          <p:graphicFrame>
            <p:nvGraphicFramePr>
              <p:cNvPr id="529451" name="Object 43"/>
              <p:cNvGraphicFramePr>
                <a:graphicFrameLocks/>
              </p:cNvGraphicFramePr>
              <p:nvPr/>
            </p:nvGraphicFramePr>
            <p:xfrm>
              <a:off x="97" y="632"/>
              <a:ext cx="3609" cy="3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454" name="Plot" r:id="rId3" imgW="6999840" imgH="6282000" progId="Grapher.Document">
                      <p:embed/>
                    </p:oleObj>
                  </mc:Choice>
                  <mc:Fallback>
                    <p:oleObj name="Plot" r:id="rId3" imgW="6999840" imgH="6282000" progId="Grapher.Document">
                      <p:embed/>
                      <p:pic>
                        <p:nvPicPr>
                          <p:cNvPr id="0" name="Object 4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" y="632"/>
                            <a:ext cx="3609" cy="33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9419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338" y="685"/>
                <a:ext cx="0" cy="2903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0" name="Line 12"/>
              <p:cNvSpPr>
                <a:spLocks noChangeAspect="1" noChangeShapeType="1"/>
              </p:cNvSpPr>
              <p:nvPr/>
            </p:nvSpPr>
            <p:spPr bwMode="auto">
              <a:xfrm>
                <a:off x="2381" y="817"/>
                <a:ext cx="957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2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053" y="817"/>
                <a:ext cx="328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350" y="648"/>
                <a:ext cx="171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A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124" y="648"/>
                <a:ext cx="171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D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2735" y="642"/>
                <a:ext cx="165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E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8" name="Line 20"/>
              <p:cNvSpPr>
                <a:spLocks noChangeShapeType="1"/>
              </p:cNvSpPr>
              <p:nvPr/>
            </p:nvSpPr>
            <p:spPr bwMode="auto">
              <a:xfrm>
                <a:off x="558" y="818"/>
                <a:ext cx="1338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9418" name="Line 10"/>
            <p:cNvSpPr>
              <a:spLocks noChangeAspect="1" noChangeShapeType="1"/>
            </p:cNvSpPr>
            <p:nvPr/>
          </p:nvSpPr>
          <p:spPr bwMode="auto">
            <a:xfrm flipV="1">
              <a:off x="2387" y="691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9434" name="Text Box 26"/>
          <p:cNvSpPr txBox="1">
            <a:spLocks noChangeArrowheads="1"/>
          </p:cNvSpPr>
          <p:nvPr/>
        </p:nvSpPr>
        <p:spPr bwMode="auto">
          <a:xfrm>
            <a:off x="5975350" y="3768725"/>
            <a:ext cx="31686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References:</a:t>
            </a:r>
          </a:p>
          <a:p>
            <a:r>
              <a:rPr lang="en-US" sz="1200" b="0">
                <a:latin typeface="Arial" pitchFamily="34" charset="0"/>
              </a:rPr>
              <a:t>[1] S.V. Bechta, V.B. Khabensky, </a:t>
            </a:r>
          </a:p>
          <a:p>
            <a:r>
              <a:rPr lang="en-US" sz="1200" b="0">
                <a:latin typeface="Arial" pitchFamily="34" charset="0"/>
              </a:rPr>
              <a:t>V.S. Granovsky etc. EXPERIMENTAL </a:t>
            </a:r>
          </a:p>
          <a:p>
            <a:r>
              <a:rPr lang="en-US" sz="1200" b="0">
                <a:latin typeface="Arial" pitchFamily="34" charset="0"/>
              </a:rPr>
              <a:t>STUDY OF INTERACTIONS BETWEEN </a:t>
            </a:r>
          </a:p>
          <a:p>
            <a:r>
              <a:rPr lang="en-US" sz="1200" b="0">
                <a:latin typeface="Arial" pitchFamily="34" charset="0"/>
              </a:rPr>
              <a:t>SUBOXIDIZED CORIUM AND REACTOR VESSEL STEEL. Proc. of ICAPP’06, Reno, NV USA, June 4-8, 2006, Paper 6054</a:t>
            </a:r>
            <a:r>
              <a:rPr lang="ru-RU" sz="1200" b="0">
                <a:latin typeface="Arial" pitchFamily="34" charset="0"/>
              </a:rPr>
              <a:t> </a:t>
            </a:r>
          </a:p>
        </p:txBody>
      </p:sp>
      <p:grpSp>
        <p:nvGrpSpPr>
          <p:cNvPr id="529444" name="Group 36"/>
          <p:cNvGrpSpPr>
            <a:grpSpLocks/>
          </p:cNvGrpSpPr>
          <p:nvPr/>
        </p:nvGrpSpPr>
        <p:grpSpPr bwMode="auto">
          <a:xfrm>
            <a:off x="6080125" y="1100138"/>
            <a:ext cx="2867025" cy="2047875"/>
            <a:chOff x="3867" y="639"/>
            <a:chExt cx="1806" cy="1290"/>
          </a:xfrm>
        </p:grpSpPr>
        <p:graphicFrame>
          <p:nvGraphicFramePr>
            <p:cNvPr id="529435" name="Object 27"/>
            <p:cNvGraphicFramePr>
              <a:graphicFrameLocks noChangeAspect="1"/>
            </p:cNvGraphicFramePr>
            <p:nvPr/>
          </p:nvGraphicFramePr>
          <p:xfrm>
            <a:off x="3867" y="639"/>
            <a:ext cx="1806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55" name="Точечный рисунок" r:id="rId5" imgW="2866667" imgH="2048161" progId="Paint.Picture">
                    <p:embed/>
                  </p:oleObj>
                </mc:Choice>
                <mc:Fallback>
                  <p:oleObj name="Точечный рисунок" r:id="rId5" imgW="2866667" imgH="2048161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" y="639"/>
                          <a:ext cx="1806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9436" name="Text Box 28"/>
            <p:cNvSpPr txBox="1">
              <a:spLocks noChangeArrowheads="1"/>
            </p:cNvSpPr>
            <p:nvPr/>
          </p:nvSpPr>
          <p:spPr bwMode="auto">
            <a:xfrm>
              <a:off x="4286" y="787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Melt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7" name="Text Box 29"/>
            <p:cNvSpPr txBox="1">
              <a:spLocks noChangeArrowheads="1"/>
            </p:cNvSpPr>
            <p:nvPr/>
          </p:nvSpPr>
          <p:spPr bwMode="auto">
            <a:xfrm>
              <a:off x="4352" y="1117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IZ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8" name="Text Box 30"/>
            <p:cNvSpPr txBox="1">
              <a:spLocks noChangeArrowheads="1"/>
            </p:cNvSpPr>
            <p:nvPr/>
          </p:nvSpPr>
          <p:spPr bwMode="auto">
            <a:xfrm>
              <a:off x="4190" y="1387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Specimen</a:t>
              </a:r>
              <a:endParaRPr lang="ru-RU" sz="1400" b="0">
                <a:latin typeface="Arial" pitchFamily="34" charset="0"/>
              </a:endParaRPr>
            </a:p>
          </p:txBody>
        </p:sp>
      </p:grpSp>
      <p:sp>
        <p:nvSpPr>
          <p:cNvPr id="529442" name="Line 34"/>
          <p:cNvSpPr>
            <a:spLocks noChangeShapeType="1"/>
          </p:cNvSpPr>
          <p:nvPr/>
        </p:nvSpPr>
        <p:spPr bwMode="auto">
          <a:xfrm flipH="1" flipV="1">
            <a:off x="3819525" y="1771650"/>
            <a:ext cx="2773363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9443" name="Line 35"/>
          <p:cNvSpPr>
            <a:spLocks noChangeShapeType="1"/>
          </p:cNvSpPr>
          <p:nvPr/>
        </p:nvSpPr>
        <p:spPr bwMode="auto">
          <a:xfrm flipH="1">
            <a:off x="3944938" y="2136775"/>
            <a:ext cx="2743200" cy="179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29447" name="Object 39"/>
          <p:cNvGraphicFramePr>
            <a:graphicFrameLocks noChangeAspect="1"/>
          </p:cNvGraphicFramePr>
          <p:nvPr/>
        </p:nvGraphicFramePr>
        <p:xfrm>
          <a:off x="6116638" y="5327650"/>
          <a:ext cx="28987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56" name="Формула" r:id="rId7" imgW="2222500" imgH="393700" progId="Equation.3">
                  <p:embed/>
                </p:oleObj>
              </mc:Choice>
              <mc:Fallback>
                <p:oleObj name="Формула" r:id="rId7" imgW="22225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5327650"/>
                        <a:ext cx="2898775" cy="509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F6389EF-6A8E-4C16-ABF6-9F71AF40C663}" type="slidenum">
              <a:rPr lang="en-GB">
                <a:solidFill>
                  <a:srgbClr val="990033"/>
                </a:solidFill>
              </a:rPr>
              <a:pPr/>
              <a:t>13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28487" name="Text Box 103"/>
          <p:cNvSpPr txBox="1">
            <a:spLocks noChangeArrowheads="1"/>
          </p:cNvSpPr>
          <p:nvPr/>
        </p:nvSpPr>
        <p:spPr bwMode="auto">
          <a:xfrm>
            <a:off x="212725" y="620713"/>
            <a:ext cx="358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Ingot and Specimen Section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8488" name="Text Box 104"/>
          <p:cNvSpPr txBox="1">
            <a:spLocks noChangeArrowheads="1"/>
          </p:cNvSpPr>
          <p:nvPr/>
        </p:nvSpPr>
        <p:spPr bwMode="auto">
          <a:xfrm>
            <a:off x="190500" y="589438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Mass of steel that migrated into the melt ≈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190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g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528493" name="Picture 109" descr="2Pr-MC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195388"/>
            <a:ext cx="54229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494" name="Text Box 110"/>
          <p:cNvSpPr txBox="1">
            <a:spLocks noChangeArrowheads="1"/>
          </p:cNvSpPr>
          <p:nvPr/>
        </p:nvSpPr>
        <p:spPr bwMode="auto">
          <a:xfrm>
            <a:off x="4270375" y="4489450"/>
            <a:ext cx="3679825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1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undamaged specimen surface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2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posttest specimen boundary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3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boundary of the decarbonized steel zone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4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zone of the melt thermal impact on the </a:t>
            </a:r>
          </a:p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     steel macro- and microstructure</a:t>
            </a:r>
            <a:r>
              <a:rPr lang="ru-RU" sz="1400">
                <a:latin typeface="Arial" pitchFamily="34" charset="0"/>
              </a:rPr>
              <a:t> </a:t>
            </a:r>
            <a:endParaRPr lang="en-US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     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(boundary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–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isotherm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727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º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С ?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ru-RU" sz="1400">
                <a:latin typeface="Arial" pitchFamily="34" charset="0"/>
              </a:rPr>
              <a:t>     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endParaRPr lang="ru-RU" sz="1400">
              <a:latin typeface="Arial" pitchFamily="34" charset="0"/>
            </a:endParaRPr>
          </a:p>
        </p:txBody>
      </p:sp>
      <p:sp>
        <p:nvSpPr>
          <p:cNvPr id="528495" name="Text Box 111"/>
          <p:cNvSpPr txBox="1">
            <a:spLocks noChangeArrowheads="1"/>
          </p:cNvSpPr>
          <p:nvPr/>
        </p:nvSpPr>
        <p:spPr bwMode="auto">
          <a:xfrm>
            <a:off x="4781550" y="674688"/>
            <a:ext cx="341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Section Scheme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28496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41413"/>
            <a:ext cx="27336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503DA46D-1808-4EFC-9EB1-B7185FE8C140}" type="slidenum">
              <a:rPr lang="en-GB">
                <a:solidFill>
                  <a:srgbClr val="990033"/>
                </a:solidFill>
              </a:rPr>
              <a:pPr/>
              <a:t>14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 (2)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24475" name="Group 187"/>
          <p:cNvGraphicFramePr>
            <a:graphicFrameLocks noGrp="1"/>
          </p:cNvGraphicFramePr>
          <p:nvPr/>
        </p:nvGraphicFramePr>
        <p:xfrm>
          <a:off x="333375" y="1276350"/>
          <a:ext cx="8439150" cy="4046538"/>
        </p:xfrm>
        <a:graphic>
          <a:graphicData uri="http://schemas.openxmlformats.org/drawingml/2006/table">
            <a:tbl>
              <a:tblPr/>
              <a:tblGrid>
                <a:gridCol w="3397250"/>
                <a:gridCol w="942975"/>
                <a:gridCol w="928688"/>
                <a:gridCol w="844550"/>
                <a:gridCol w="841375"/>
                <a:gridCol w="727075"/>
                <a:gridCol w="757237"/>
              </a:tblGrid>
              <a:tr h="2682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Sample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Concentration, mass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3+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6+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21.7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Crust above 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Corium splashes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Rod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quartz tube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17.3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crucible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LAF (Ar)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15.3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LAF (steam)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29.5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in condenser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4426" name="Text Box 138"/>
          <p:cNvSpPr txBox="1">
            <a:spLocks noChangeArrowheads="1"/>
          </p:cNvSpPr>
          <p:nvPr/>
        </p:nvSpPr>
        <p:spPr bwMode="auto">
          <a:xfrm>
            <a:off x="2632075" y="682625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Chemical Analysis of Samples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4456" name="Text Box 168"/>
          <p:cNvSpPr txBox="1">
            <a:spLocks noChangeArrowheads="1"/>
          </p:cNvSpPr>
          <p:nvPr/>
        </p:nvSpPr>
        <p:spPr bwMode="auto">
          <a:xfrm>
            <a:off x="2754313" y="551815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Total mass of aerosols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88.9 g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Mass of evaporated iron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3.2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g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F313C5F-45A7-4BC9-B3C7-488722989438}" type="slidenum">
              <a:rPr lang="en-GB">
                <a:solidFill>
                  <a:srgbClr val="990033"/>
                </a:solidFill>
              </a:rPr>
              <a:pPr/>
              <a:t>15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 (3)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180975" y="554038"/>
            <a:ext cx="878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temperatures during its interaction with suboxidized corium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94606" name="Object 14"/>
          <p:cNvGraphicFramePr>
            <a:graphicFrameLocks noChangeAspect="1"/>
          </p:cNvGraphicFramePr>
          <p:nvPr/>
        </p:nvGraphicFramePr>
        <p:xfrm>
          <a:off x="163513" y="2149475"/>
          <a:ext cx="415925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88" name="Plot" r:id="rId4" imgW="4858200" imgH="4523400" progId="Grapher.Document">
                  <p:embed/>
                </p:oleObj>
              </mc:Choice>
              <mc:Fallback>
                <p:oleObj name="Plot" r:id="rId4" imgW="4858200" imgH="4523400" progId="Grapher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149475"/>
                        <a:ext cx="4159250" cy="3871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4668" name="Group 76"/>
          <p:cNvGrpSpPr>
            <a:grpSpLocks/>
          </p:cNvGrpSpPr>
          <p:nvPr/>
        </p:nvGrpSpPr>
        <p:grpSpPr bwMode="auto">
          <a:xfrm>
            <a:off x="4365625" y="1304925"/>
            <a:ext cx="4037013" cy="2214563"/>
            <a:chOff x="2750" y="822"/>
            <a:chExt cx="2543" cy="1395"/>
          </a:xfrm>
        </p:grpSpPr>
        <p:grpSp>
          <p:nvGrpSpPr>
            <p:cNvPr id="494609" name="Group 17"/>
            <p:cNvGrpSpPr>
              <a:grpSpLocks/>
            </p:cNvGrpSpPr>
            <p:nvPr/>
          </p:nvGrpSpPr>
          <p:grpSpPr bwMode="auto">
            <a:xfrm>
              <a:off x="2750" y="822"/>
              <a:ext cx="2527" cy="1044"/>
              <a:chOff x="2804" y="828"/>
              <a:chExt cx="2527" cy="1044"/>
            </a:xfrm>
          </p:grpSpPr>
          <p:pic>
            <p:nvPicPr>
              <p:cNvPr id="494607" name="Picture 15" descr="ris_temp_aux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828"/>
                <a:ext cx="2527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4608" name="Text Box 16"/>
              <p:cNvSpPr txBox="1">
                <a:spLocks noChangeArrowheads="1"/>
              </p:cNvSpPr>
              <p:nvPr/>
            </p:nvSpPr>
            <p:spPr bwMode="auto">
              <a:xfrm>
                <a:off x="4730" y="1609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T, </a:t>
                </a:r>
                <a:r>
                  <a:rPr lang="en-US" sz="1400" b="0" baseline="30000">
                    <a:latin typeface="Arial" pitchFamily="34" charset="0"/>
                  </a:rPr>
                  <a:t>o</a:t>
                </a:r>
                <a:r>
                  <a:rPr lang="en-US" sz="1400" b="0">
                    <a:latin typeface="Arial" pitchFamily="34" charset="0"/>
                  </a:rPr>
                  <a:t>C</a:t>
                </a:r>
                <a:endParaRPr lang="ru-RU" sz="1400" b="0">
                  <a:latin typeface="Arial" pitchFamily="34" charset="0"/>
                </a:endParaRPr>
              </a:p>
            </p:txBody>
          </p:sp>
        </p:grp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3336" y="1266"/>
              <a:ext cx="3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1" name="Text Box 19"/>
            <p:cNvSpPr txBox="1">
              <a:spLocks noChangeArrowheads="1"/>
            </p:cNvSpPr>
            <p:nvPr/>
          </p:nvSpPr>
          <p:spPr bwMode="auto">
            <a:xfrm>
              <a:off x="3632" y="1891"/>
              <a:ext cx="16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Final position of the interaction </a:t>
              </a:r>
            </a:p>
            <a:p>
              <a:r>
                <a:rPr lang="en-US" sz="1400" b="0">
                  <a:latin typeface="Arial" pitchFamily="34" charset="0"/>
                </a:rPr>
                <a:t>zone</a:t>
              </a:r>
              <a:r>
                <a:rPr lang="ru-RU" sz="1400" b="0">
                  <a:latin typeface="Arial" pitchFamily="34" charset="0"/>
                </a:rPr>
                <a:t> </a:t>
              </a:r>
              <a:r>
                <a:rPr lang="en-US" sz="1400" b="0">
                  <a:latin typeface="Arial" pitchFamily="34" charset="0"/>
                </a:rPr>
                <a:t>(IZ)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912" y="1812"/>
              <a:ext cx="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4" name="Text Box 22"/>
            <p:cNvSpPr txBox="1">
              <a:spLocks noChangeArrowheads="1"/>
            </p:cNvSpPr>
            <p:nvPr/>
          </p:nvSpPr>
          <p:spPr bwMode="auto">
            <a:xfrm>
              <a:off x="4004" y="1657"/>
              <a:ext cx="3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 cm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3918" y="1758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456" y="1762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3" name="Line 31"/>
            <p:cNvSpPr>
              <a:spLocks noChangeShapeType="1"/>
            </p:cNvSpPr>
            <p:nvPr/>
          </p:nvSpPr>
          <p:spPr bwMode="auto">
            <a:xfrm>
              <a:off x="2976" y="1650"/>
              <a:ext cx="168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4" name="Text Box 32"/>
            <p:cNvSpPr txBox="1">
              <a:spLocks noChangeArrowheads="1"/>
            </p:cNvSpPr>
            <p:nvPr/>
          </p:nvSpPr>
          <p:spPr bwMode="auto">
            <a:xfrm>
              <a:off x="2782" y="1885"/>
              <a:ext cx="7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0">
                  <a:latin typeface="Arial" pitchFamily="34" charset="0"/>
                </a:rPr>
                <a:t>US sensor</a:t>
              </a:r>
            </a:p>
            <a:p>
              <a:pPr algn="ctr"/>
              <a:r>
                <a:rPr lang="en-US" sz="1400" b="0">
                  <a:latin typeface="Arial" pitchFamily="34" charset="0"/>
                </a:rPr>
                <a:t>sighting spot</a:t>
              </a:r>
              <a:endParaRPr lang="ru-RU" sz="1400" b="0">
                <a:latin typeface="Arial" pitchFamily="34" charset="0"/>
              </a:endParaRPr>
            </a:p>
          </p:txBody>
        </p:sp>
      </p:grpSp>
      <p:graphicFrame>
        <p:nvGraphicFramePr>
          <p:cNvPr id="494686" name="Group 94"/>
          <p:cNvGraphicFramePr>
            <a:graphicFrameLocks noGrp="1"/>
          </p:cNvGraphicFramePr>
          <p:nvPr/>
        </p:nvGraphicFramePr>
        <p:xfrm>
          <a:off x="4438650" y="4425950"/>
          <a:ext cx="4543425" cy="1828800"/>
        </p:xfrm>
        <a:graphic>
          <a:graphicData uri="http://schemas.openxmlformats.org/drawingml/2006/table">
            <a:tbl>
              <a:tblPr/>
              <a:tblGrid>
                <a:gridCol w="2952750"/>
                <a:gridCol w="714375"/>
                <a:gridCol w="87630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MCP-3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Final Corrosion Depth, mm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7.6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The IZ lower boundary temperature at its final position (T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4669" name="Text Box 77"/>
          <p:cNvSpPr txBox="1">
            <a:spLocks noChangeArrowheads="1"/>
          </p:cNvSpPr>
          <p:nvPr/>
        </p:nvSpPr>
        <p:spPr bwMode="auto">
          <a:xfrm>
            <a:off x="4498975" y="4013200"/>
            <a:ext cx="447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Comparison of MC6 and MCP-3 Test Results</a:t>
            </a:r>
            <a:endParaRPr lang="ru-RU" sz="16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494687" name="Rectangle 95"/>
          <p:cNvSpPr>
            <a:spLocks noChangeArrowheads="1"/>
          </p:cNvSpPr>
          <p:nvPr/>
        </p:nvSpPr>
        <p:spPr bwMode="auto">
          <a:xfrm>
            <a:off x="646113" y="1476375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</a:rPr>
              <a:t>End of phase A: 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~</a:t>
            </a:r>
            <a:r>
              <a:rPr lang="en-US" sz="1800">
                <a:solidFill>
                  <a:srgbClr val="000066"/>
                </a:solidFill>
              </a:rPr>
              <a:t>4000 s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345FA92-513F-4EC3-9544-2F3E601CD434}" type="slidenum">
              <a:rPr lang="en-GB">
                <a:solidFill>
                  <a:srgbClr val="990033"/>
                </a:solidFill>
              </a:rPr>
              <a:pPr/>
              <a:t>16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Corium and IZ/specimen oxidation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10991" name="Text Box 15"/>
          <p:cNvSpPr txBox="1">
            <a:spLocks noChangeArrowheads="1"/>
          </p:cNvSpPr>
          <p:nvPr/>
        </p:nvSpPr>
        <p:spPr bwMode="auto">
          <a:xfrm>
            <a:off x="1270000" y="708025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Hydrogen Generation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>
            <a:off x="5680075" y="2325688"/>
            <a:ext cx="3267075" cy="2563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Average rates of hydrogen release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6.9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 algn="ctr"/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3.6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Hydrogen release rates at the steady states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9.7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C</a:t>
            </a:r>
            <a:endParaRPr lang="en-US" sz="18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.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0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10996" name="Object 20"/>
          <p:cNvGraphicFramePr>
            <a:graphicFrameLocks noChangeAspect="1"/>
          </p:cNvGraphicFramePr>
          <p:nvPr/>
        </p:nvGraphicFramePr>
        <p:xfrm>
          <a:off x="239713" y="1212850"/>
          <a:ext cx="5240337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7" name="Plot" r:id="rId4" imgW="6549840" imgH="6282000" progId="Grapher.Document">
                  <p:embed/>
                </p:oleObj>
              </mc:Choice>
              <mc:Fallback>
                <p:oleObj name="Plot" r:id="rId4" imgW="6549840" imgH="6282000" progId="Grapher.Document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212850"/>
                        <a:ext cx="5240337" cy="502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9E4E4E4-5080-45A0-B66D-29EB41E8EA49}" type="slidenum">
              <a:rPr lang="en-GB">
                <a:solidFill>
                  <a:srgbClr val="990033"/>
                </a:solidFill>
              </a:rPr>
              <a:pPr/>
              <a:t>17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Interaction zone oxidation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979488" y="557213"/>
            <a:ext cx="7504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Heat Generation during IZ and specimen oxidation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(Stage E)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2459038" y="957263"/>
            <a:ext cx="42513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Reactions in the interaction zone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A5002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Zr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ZrO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+ 1090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 +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60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2U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= 2UO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+ 2360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Fe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= FeO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+ 500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4Fe + 3O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= 2Fe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+1440 kJ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069975" y="3527425"/>
            <a:ext cx="7327900" cy="13112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Heat of chemical reactions generated at stage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888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kJ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Corresponding average power of chemical reactions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50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339725" y="4938713"/>
            <a:ext cx="8502650" cy="13112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Integral heat power to the specimen surface both from the melt and generated by 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(0.76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)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(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or 0.61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– from the melt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,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endParaRPr lang="en-US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or 0.15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1630363" y="3074988"/>
            <a:ext cx="6532562" cy="336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The IZ</a:t>
            </a:r>
            <a:r>
              <a:rPr lang="ru-RU" sz="16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composition was determined using the MC6 test results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693C291F-D01F-4C22-8BC7-2F55EA7D6258}" type="slidenum">
              <a:rPr lang="en-GB">
                <a:solidFill>
                  <a:srgbClr val="990033"/>
                </a:solidFill>
              </a:rPr>
              <a:pPr/>
              <a:t>18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Preliminary Conclusions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568325"/>
            <a:ext cx="91440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70000"/>
              </a:spcBef>
            </a:pPr>
            <a:r>
              <a:rPr lang="en-US" sz="2000">
                <a:solidFill>
                  <a:srgbClr val="000066"/>
                </a:solidFill>
              </a:rPr>
              <a:t>Posttest analysis is still underway, however the following notes can be made:</a:t>
            </a:r>
            <a:endParaRPr lang="en-US" sz="2000">
              <a:solidFill>
                <a:srgbClr val="990033"/>
              </a:solidFill>
            </a:endParaRP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Under the conditions similar to those of molten suboxidized С-30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corium interaction with steel in MC6 test, the interaction zone depth in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the USS sighting spot was deeper by approx. 1.4 mm and the incubation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period shorter by approx. 6000 s before oxidation started in MCP-3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The oxidation rate and hydrogen generation rate measured during the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pool oxidation regime were close to MA-9 test (MASCA program). The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oxidation is controlled by steam supply to the molten pool surface 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The interaction zone oxidation was realized In the most conservative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regime (after complete oxidation of molten corium), 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A partial melting of the steel surface layer in the end of the oxidation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regime was caused by the increase in heat transfer from the melt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(facility-specific factor) and additional heat generated by chemical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reactions. The respective heat fluxes have been evaluated as 0.61 and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0.15 MW/m</a:t>
            </a:r>
            <a:r>
              <a:rPr lang="en-US" sz="2000" baseline="30000">
                <a:solidFill>
                  <a:srgbClr val="000066"/>
                </a:solidFill>
              </a:rPr>
              <a:t>2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CF7BB6A-8378-43F1-A094-F7ACB0B15B4C}" type="slidenum">
              <a:rPr lang="en-GB">
                <a:solidFill>
                  <a:srgbClr val="990033"/>
                </a:solidFill>
              </a:rPr>
              <a:pPr/>
              <a:t>19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6039" name="Rectangle 7"/>
          <p:cNvSpPr>
            <a:spLocks noChangeArrowheads="1"/>
          </p:cNvSpPr>
          <p:nvPr/>
        </p:nvSpPr>
        <p:spPr bwMode="auto">
          <a:xfrm>
            <a:off x="795338" y="2465388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Thermal and mechanical analyses of the VVER-1000 RPV in an IVR scenario considering corrosion effects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D3A34C7-D9DA-44C7-A123-979700079440}" type="slidenum">
              <a:rPr lang="en-GB">
                <a:solidFill>
                  <a:srgbClr val="990033"/>
                </a:solidFill>
              </a:rPr>
              <a:pPr/>
              <a:t>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639762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0038" y="1196975"/>
            <a:ext cx="6923087" cy="39433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General information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Objectives of METCOR-P project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Experimental matrix for METCOR-P project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Steam oxidation effect on the zone of C-32 corium interaction with vessel steel: MCP-3 test</a:t>
            </a:r>
          </a:p>
          <a:p>
            <a:pPr>
              <a:buFont typeface="Wingdings" pitchFamily="2" charset="2"/>
              <a:buChar char="Ø"/>
            </a:pPr>
            <a:r>
              <a:rPr lang="en-GB" b="1">
                <a:effectLst/>
              </a:rPr>
              <a:t>Thermal and mechanical analyses of the VVER-1000 RPV in an IVR scenario considering corrosion effects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Publications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Organizational problem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A1C1659-94F4-45D0-8D2D-A31AF884F4DC}" type="slidenum">
              <a:rPr lang="en-GB">
                <a:solidFill>
                  <a:srgbClr val="990033"/>
                </a:solidFill>
              </a:rPr>
              <a:pPr/>
              <a:t>20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733425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GB" sz="2800">
                <a:solidFill>
                  <a:srgbClr val="A50021"/>
                </a:solidFill>
                <a:cs typeface="Times New Roman" pitchFamily="18" charset="0"/>
              </a:rPr>
              <a:t>Objectives</a:t>
            </a:r>
          </a:p>
        </p:txBody>
      </p:sp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1028700" y="1936750"/>
            <a:ext cx="7351713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marL="457200" indent="-457200" defTabSz="762000">
              <a:spcBef>
                <a:spcPct val="5000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457200" indent="-457200" defTabSz="762000"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Evaluation of the influence of corrosion on the vessel integrity under the IVR conditions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4A26215-7D8A-4469-AC05-D3E2D6F8BDD9}" type="slidenum">
              <a:rPr lang="en-GB">
                <a:solidFill>
                  <a:srgbClr val="990033"/>
                </a:solidFill>
              </a:rPr>
              <a:pPr/>
              <a:t>21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266700" y="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Corium pool configurations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52413" y="615950"/>
            <a:ext cx="869473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000">
                <a:solidFill>
                  <a:srgbClr val="000066"/>
                </a:solidFill>
              </a:rPr>
              <a:t>Configuration 1: suboxidized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rgbClr val="990033"/>
                </a:solidFill>
              </a:rPr>
              <a:t>segregated </a:t>
            </a:r>
            <a:r>
              <a:rPr lang="en-GB" sz="2000"/>
              <a:t>pool (metal and oxide layer)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oxide mass: 64 t, metal mass: 116 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pool height 2.2 m (1 m + 1.2 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000">
                <a:solidFill>
                  <a:srgbClr val="000066"/>
                </a:solidFill>
              </a:rPr>
              <a:t>Configuration 2: fully oxidized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rgbClr val="990033"/>
                </a:solidFill>
              </a:rPr>
              <a:t>homogeneous</a:t>
            </a:r>
            <a:r>
              <a:rPr lang="en-GB" sz="2000"/>
              <a:t>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mass: 210 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pool height: 3.1 m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60139" name="Picture 11" descr="Str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163888"/>
            <a:ext cx="2306637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140" name="Picture 12" descr="St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60400"/>
            <a:ext cx="2303462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0143" name="Object 15"/>
          <p:cNvGraphicFramePr>
            <a:graphicFrameLocks noChangeAspect="1"/>
          </p:cNvGraphicFramePr>
          <p:nvPr/>
        </p:nvGraphicFramePr>
        <p:xfrm>
          <a:off x="184150" y="5513388"/>
          <a:ext cx="8845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5" name="Формула" r:id="rId7" imgW="5168900" imgH="508000" progId="Equation.3">
                  <p:embed/>
                </p:oleObj>
              </mc:Choice>
              <mc:Fallback>
                <p:oleObj name="Формула" r:id="rId7" imgW="5168900" imgH="508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5513388"/>
                        <a:ext cx="8845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1" name="Object 13"/>
          <p:cNvGraphicFramePr>
            <a:graphicFrameLocks noChangeAspect="1"/>
          </p:cNvGraphicFramePr>
          <p:nvPr/>
        </p:nvGraphicFramePr>
        <p:xfrm>
          <a:off x="947738" y="2579688"/>
          <a:ext cx="390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6" name="Формула" r:id="rId9" imgW="2298600" imgH="266400" progId="Equation.3">
                  <p:embed/>
                </p:oleObj>
              </mc:Choice>
              <mc:Fallback>
                <p:oleObj name="Формула" r:id="rId9" imgW="229860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579688"/>
                        <a:ext cx="390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E460EE7-5D64-4B2B-A275-9718AA6E098E}" type="slidenum">
              <a:rPr lang="en-GB">
                <a:solidFill>
                  <a:srgbClr val="990033"/>
                </a:solidFill>
              </a:rPr>
              <a:pPr/>
              <a:t>22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201613" y="219075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Temperature fields and heat fluxes</a:t>
            </a:r>
          </a:p>
        </p:txBody>
      </p:sp>
      <p:grpSp>
        <p:nvGrpSpPr>
          <p:cNvPr id="564233" name="Group 9"/>
          <p:cNvGrpSpPr>
            <a:grpSpLocks/>
          </p:cNvGrpSpPr>
          <p:nvPr/>
        </p:nvGrpSpPr>
        <p:grpSpPr bwMode="auto">
          <a:xfrm>
            <a:off x="319088" y="904875"/>
            <a:ext cx="8353425" cy="5170488"/>
            <a:chOff x="201" y="570"/>
            <a:chExt cx="5262" cy="3257"/>
          </a:xfrm>
        </p:grpSpPr>
        <p:pic>
          <p:nvPicPr>
            <p:cNvPr id="564229" name="Picture 5" descr="th11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570"/>
              <a:ext cx="2018" cy="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230" name="Picture 6" descr="th21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615"/>
              <a:ext cx="2417" cy="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46" y="3654"/>
              <a:ext cx="17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0"/>
                <a:t>segregated pool</a:t>
              </a:r>
            </a:p>
          </p:txBody>
        </p:sp>
        <p:sp>
          <p:nvSpPr>
            <p:cNvPr id="564232" name="Text Box 8"/>
            <p:cNvSpPr txBox="1">
              <a:spLocks noChangeArrowheads="1"/>
            </p:cNvSpPr>
            <p:nvPr/>
          </p:nvSpPr>
          <p:spPr bwMode="auto">
            <a:xfrm>
              <a:off x="3467" y="3654"/>
              <a:ext cx="17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0"/>
                <a:t>homogeneous pool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A74D61E-D92D-4D4E-9B68-E181BE70A54D}" type="slidenum">
              <a:rPr lang="en-GB">
                <a:solidFill>
                  <a:srgbClr val="990033"/>
                </a:solidFill>
              </a:rPr>
              <a:pPr/>
              <a:t>23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57163" y="238125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Analysis of four scenarios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552575" y="1887538"/>
            <a:ext cx="622776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A: segregated pool without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B: segregated pool with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C: homogeneous pool without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D: homogeneous pool with corrosion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23EB67CE-08E3-4F80-82B9-EEA77EC5239B}" type="slidenum">
              <a:rPr lang="en-GB">
                <a:solidFill>
                  <a:srgbClr val="990033"/>
                </a:solidFill>
              </a:rPr>
              <a:pPr/>
              <a:t>24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212725" y="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Final ablation</a:t>
            </a:r>
          </a:p>
        </p:txBody>
      </p:sp>
      <p:grpSp>
        <p:nvGrpSpPr>
          <p:cNvPr id="568342" name="Group 22"/>
          <p:cNvGrpSpPr>
            <a:grpSpLocks/>
          </p:cNvGrpSpPr>
          <p:nvPr/>
        </p:nvGrpSpPr>
        <p:grpSpPr bwMode="auto">
          <a:xfrm>
            <a:off x="1098550" y="565150"/>
            <a:ext cx="6172200" cy="5197475"/>
            <a:chOff x="692" y="356"/>
            <a:chExt cx="4320" cy="3636"/>
          </a:xfrm>
        </p:grpSpPr>
        <p:grpSp>
          <p:nvGrpSpPr>
            <p:cNvPr id="568335" name="Group 15"/>
            <p:cNvGrpSpPr>
              <a:grpSpLocks/>
            </p:cNvGrpSpPr>
            <p:nvPr/>
          </p:nvGrpSpPr>
          <p:grpSpPr bwMode="auto">
            <a:xfrm>
              <a:off x="692" y="356"/>
              <a:ext cx="4320" cy="3636"/>
              <a:chOff x="692" y="356"/>
              <a:chExt cx="4320" cy="3636"/>
            </a:xfrm>
          </p:grpSpPr>
          <p:grpSp>
            <p:nvGrpSpPr>
              <p:cNvPr id="568334" name="Group 14"/>
              <p:cNvGrpSpPr>
                <a:grpSpLocks/>
              </p:cNvGrpSpPr>
              <p:nvPr/>
            </p:nvGrpSpPr>
            <p:grpSpPr bwMode="auto">
              <a:xfrm>
                <a:off x="794" y="356"/>
                <a:ext cx="4218" cy="1588"/>
                <a:chOff x="1111" y="391"/>
                <a:chExt cx="4218" cy="1588"/>
              </a:xfrm>
            </p:grpSpPr>
            <p:pic>
              <p:nvPicPr>
                <p:cNvPr id="568325" name="Picture 5" descr="th20_0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0" y="391"/>
                  <a:ext cx="1330" cy="15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8328" name="Picture 8" descr="th21_0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0" y="391"/>
                  <a:ext cx="1357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83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48" y="845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B</a:t>
                  </a:r>
                </a:p>
              </p:txBody>
            </p:sp>
            <p:sp>
              <p:nvSpPr>
                <p:cNvPr id="5683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11" y="845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A</a:t>
                  </a:r>
                </a:p>
              </p:txBody>
            </p:sp>
          </p:grpSp>
          <p:grpSp>
            <p:nvGrpSpPr>
              <p:cNvPr id="568333" name="Group 13"/>
              <p:cNvGrpSpPr>
                <a:grpSpLocks/>
              </p:cNvGrpSpPr>
              <p:nvPr/>
            </p:nvGrpSpPr>
            <p:grpSpPr bwMode="auto">
              <a:xfrm>
                <a:off x="692" y="2041"/>
                <a:ext cx="4308" cy="1951"/>
                <a:chOff x="1066" y="2115"/>
                <a:chExt cx="4308" cy="1951"/>
              </a:xfrm>
            </p:grpSpPr>
            <p:pic>
              <p:nvPicPr>
                <p:cNvPr id="568326" name="Picture 6" descr="th10_0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2115"/>
                  <a:ext cx="1385" cy="1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8327" name="Picture 7" descr="th11_0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7" y="2115"/>
                  <a:ext cx="1296" cy="1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83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66" y="2750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C</a:t>
                  </a:r>
                </a:p>
              </p:txBody>
            </p:sp>
            <p:sp>
              <p:nvSpPr>
                <p:cNvPr id="5683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193" y="2750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D</a:t>
                  </a:r>
                </a:p>
              </p:txBody>
            </p:sp>
          </p:grpSp>
        </p:grpSp>
        <p:sp>
          <p:nvSpPr>
            <p:cNvPr id="568336" name="Text Box 16"/>
            <p:cNvSpPr txBox="1">
              <a:spLocks noChangeArrowheads="1"/>
            </p:cNvSpPr>
            <p:nvPr/>
          </p:nvSpPr>
          <p:spPr bwMode="auto">
            <a:xfrm>
              <a:off x="1325" y="784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7" name="Text Box 17"/>
            <p:cNvSpPr txBox="1">
              <a:spLocks noChangeArrowheads="1"/>
            </p:cNvSpPr>
            <p:nvPr/>
          </p:nvSpPr>
          <p:spPr bwMode="auto">
            <a:xfrm>
              <a:off x="3391" y="742"/>
              <a:ext cx="973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8" name="Text Box 18"/>
            <p:cNvSpPr txBox="1">
              <a:spLocks noChangeArrowheads="1"/>
            </p:cNvSpPr>
            <p:nvPr/>
          </p:nvSpPr>
          <p:spPr bwMode="auto">
            <a:xfrm>
              <a:off x="1276" y="2642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9" name="Text Box 19"/>
            <p:cNvSpPr txBox="1">
              <a:spLocks noChangeArrowheads="1"/>
            </p:cNvSpPr>
            <p:nvPr/>
          </p:nvSpPr>
          <p:spPr bwMode="auto">
            <a:xfrm>
              <a:off x="1358" y="2660"/>
              <a:ext cx="972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40" name="Text Box 20"/>
            <p:cNvSpPr txBox="1">
              <a:spLocks noChangeArrowheads="1"/>
            </p:cNvSpPr>
            <p:nvPr/>
          </p:nvSpPr>
          <p:spPr bwMode="auto">
            <a:xfrm>
              <a:off x="3368" y="2630"/>
              <a:ext cx="973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41" name="Text Box 21"/>
            <p:cNvSpPr txBox="1">
              <a:spLocks noChangeArrowheads="1"/>
            </p:cNvSpPr>
            <p:nvPr/>
          </p:nvSpPr>
          <p:spPr bwMode="auto">
            <a:xfrm>
              <a:off x="3448" y="2636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</p:grp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187325" y="5953125"/>
            <a:ext cx="8645525" cy="336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The effect of corrosion for the homogeneous pool is higher than for the segregated one</a:t>
            </a:r>
            <a:endParaRPr lang="en-US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6EAF990-BD6C-4B99-AAC4-98675F03D778}" type="slidenum">
              <a:rPr lang="en-GB">
                <a:solidFill>
                  <a:srgbClr val="990033"/>
                </a:solidFill>
              </a:rPr>
              <a:pPr/>
              <a:t>25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220663" y="165100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Ablation kinetics</a:t>
            </a:r>
          </a:p>
        </p:txBody>
      </p:sp>
      <p:pic>
        <p:nvPicPr>
          <p:cNvPr id="570372" name="Picture 4" descr="ab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61988"/>
            <a:ext cx="8601075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555750" y="5935663"/>
            <a:ext cx="6305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Abrupt changes are due to the computational grid discreteness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C76EBAA-9343-4B2C-AF0F-243A222A7EDD}" type="slidenum">
              <a:rPr lang="en-GB">
                <a:solidFill>
                  <a:srgbClr val="990033"/>
                </a:solidFill>
              </a:rPr>
              <a:pPr/>
              <a:t>26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276225" y="157163"/>
            <a:ext cx="87106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Mechanical calculations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231900" y="1373188"/>
            <a:ext cx="7013575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Elastic-plastic material behaviour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Material configuration: final ablation state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Temperature field from t = 300 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Weight of vessel and melt pool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Increasing internal pressure until vessel failure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Failure criterion: allowable stress </a:t>
            </a:r>
            <a:r>
              <a:rPr lang="en-GB" sz="2400" b="0">
                <a:solidFill>
                  <a:srgbClr val="000066"/>
                </a:solidFill>
                <a:sym typeface="Symbol" pitchFamily="18" charset="2"/>
              </a:rPr>
              <a:t></a:t>
            </a:r>
            <a:r>
              <a:rPr lang="en-GB" sz="2400" b="0" baseline="-25000">
                <a:solidFill>
                  <a:srgbClr val="000066"/>
                </a:solidFill>
                <a:sym typeface="Symbol" pitchFamily="18" charset="2"/>
              </a:rPr>
              <a:t>max </a:t>
            </a:r>
            <a:r>
              <a:rPr lang="en-GB" sz="2400" b="0">
                <a:solidFill>
                  <a:srgbClr val="000066"/>
                </a:solidFill>
                <a:sym typeface="Symbol" pitchFamily="18" charset="2"/>
              </a:rPr>
              <a:t>(T)</a:t>
            </a:r>
            <a:endParaRPr lang="en-GB" sz="24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26CBA7D-9B74-4620-9C11-A9F3B8ACAE19}" type="slidenum">
              <a:rPr lang="en-GB">
                <a:solidFill>
                  <a:srgbClr val="990033"/>
                </a:solidFill>
              </a:rPr>
              <a:pPr/>
              <a:t>27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266700" y="14605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Stress at failure pressure (segregated pool)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1925638" y="809625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/>
              <a:t>A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6551613" y="847725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/>
              <a:t>B</a:t>
            </a:r>
          </a:p>
        </p:txBody>
      </p:sp>
      <p:pic>
        <p:nvPicPr>
          <p:cNvPr id="574471" name="Picture 7" descr="st2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41450"/>
            <a:ext cx="38068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472" name="Picture 8" descr="st21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612900"/>
            <a:ext cx="3757612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2830513" y="570071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Pa</a:t>
            </a:r>
            <a:endParaRPr lang="ru-RU" sz="1200">
              <a:latin typeface="Arial" pitchFamily="34" charset="0"/>
            </a:endParaRP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7385050" y="5807075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Pa</a:t>
            </a:r>
            <a:endParaRPr lang="ru-RU" sz="12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DFF6E20-4335-41FF-8416-59E206A1396A}" type="slidenum">
              <a:rPr lang="en-GB">
                <a:solidFill>
                  <a:srgbClr val="990033"/>
                </a:solidFill>
              </a:rPr>
              <a:pPr/>
              <a:t>28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139700" y="155575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Stress at failure pressure (homogeneous pool)</a:t>
            </a:r>
          </a:p>
        </p:txBody>
      </p:sp>
      <p:grpSp>
        <p:nvGrpSpPr>
          <p:cNvPr id="576523" name="Group 11"/>
          <p:cNvGrpSpPr>
            <a:grpSpLocks/>
          </p:cNvGrpSpPr>
          <p:nvPr/>
        </p:nvGrpSpPr>
        <p:grpSpPr bwMode="auto">
          <a:xfrm>
            <a:off x="131763" y="730250"/>
            <a:ext cx="8875712" cy="5095875"/>
            <a:chOff x="83" y="460"/>
            <a:chExt cx="5591" cy="3210"/>
          </a:xfrm>
        </p:grpSpPr>
        <p:pic>
          <p:nvPicPr>
            <p:cNvPr id="576518" name="Picture 6" descr="st10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460"/>
              <a:ext cx="2839" cy="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519" name="Picture 7" descr="st11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" y="1087"/>
              <a:ext cx="2653" cy="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1071" y="3269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</a:t>
              </a:r>
            </a:p>
          </p:txBody>
        </p:sp>
        <p:sp>
          <p:nvSpPr>
            <p:cNvPr id="576521" name="Text Box 9"/>
            <p:cNvSpPr txBox="1">
              <a:spLocks noChangeArrowheads="1"/>
            </p:cNvSpPr>
            <p:nvPr/>
          </p:nvSpPr>
          <p:spPr bwMode="auto">
            <a:xfrm>
              <a:off x="4292" y="687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D</a:t>
              </a:r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1270" y="3039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Pa</a:t>
              </a:r>
              <a:endParaRPr lang="ru-RU" sz="1200">
                <a:latin typeface="Arial" pitchFamily="34" charset="0"/>
              </a:endParaRPr>
            </a:p>
          </p:txBody>
        </p:sp>
        <p:sp>
          <p:nvSpPr>
            <p:cNvPr id="576515" name="Text Box 3"/>
            <p:cNvSpPr txBox="1">
              <a:spLocks noChangeArrowheads="1"/>
            </p:cNvSpPr>
            <p:nvPr/>
          </p:nvSpPr>
          <p:spPr bwMode="auto">
            <a:xfrm>
              <a:off x="4110" y="3497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Pa</a:t>
              </a:r>
              <a:endParaRPr lang="ru-RU" sz="12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9F6A73B-0C2B-4C5D-B8EC-F4C9CC2E0C01}" type="slidenum">
              <a:rPr lang="en-GB">
                <a:solidFill>
                  <a:srgbClr val="990033"/>
                </a:solidFill>
              </a:rPr>
              <a:pPr/>
              <a:t>29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230188" y="146050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Main results - overview</a:t>
            </a:r>
          </a:p>
        </p:txBody>
      </p:sp>
      <p:graphicFrame>
        <p:nvGraphicFramePr>
          <p:cNvPr id="578626" name="Group 66"/>
          <p:cNvGraphicFramePr>
            <a:graphicFrameLocks noGrp="1"/>
          </p:cNvGraphicFramePr>
          <p:nvPr/>
        </p:nvGraphicFramePr>
        <p:xfrm>
          <a:off x="198438" y="633413"/>
          <a:ext cx="8712200" cy="5697537"/>
        </p:xfrm>
        <a:graphic>
          <a:graphicData uri="http://schemas.openxmlformats.org/drawingml/2006/table">
            <a:tbl>
              <a:tblPr/>
              <a:tblGrid>
                <a:gridCol w="1717675"/>
                <a:gridCol w="1574800"/>
                <a:gridCol w="1601787"/>
                <a:gridCol w="1881188"/>
                <a:gridCol w="19367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Scenario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Pool configuration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segregated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segregated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homogeneous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homogeneous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Corrosion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(suboxidized corium)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(oxidized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corium)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Ablated steel mass, t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32.3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25.5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Min. wall thickness, mm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Failure pressure, MPa</a:t>
                      </a:r>
                      <a:endParaRPr kumimoji="0" lang="en-US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13.8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13.80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19.33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19.11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49021AF-33FF-4BF2-86D4-FBF1B16B25C8}" type="slidenum">
              <a:rPr lang="en-GB">
                <a:solidFill>
                  <a:srgbClr val="990033"/>
                </a:solidFill>
              </a:rPr>
              <a:pPr/>
              <a:t>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39763"/>
          </a:xfrm>
        </p:spPr>
        <p:txBody>
          <a:bodyPr/>
          <a:lstStyle/>
          <a:p>
            <a:r>
              <a:rPr lang="en-GB" sz="2800">
                <a:effectLst/>
                <a:cs typeface="Times New Roman" pitchFamily="18" charset="0"/>
              </a:rPr>
              <a:t>General information </a:t>
            </a:r>
            <a:br>
              <a:rPr lang="en-GB" sz="2800">
                <a:effectLst/>
                <a:cs typeface="Times New Roman" pitchFamily="18" charset="0"/>
              </a:rPr>
            </a:br>
            <a:endParaRPr lang="ru-RU" sz="2800">
              <a:effectLst/>
              <a:cs typeface="Times New Roman" pitchFamily="18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6926263" y="2057400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IRSN,</a:t>
            </a:r>
          </a:p>
          <a:p>
            <a:pPr defTabSz="752475"/>
            <a:r>
              <a:rPr lang="en-GB" sz="1000" b="0"/>
              <a:t>France</a:t>
            </a:r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1835150" y="836613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marL="282575" indent="-282575" defTabSz="752475" eaLnBrk="1" hangingPunct="1">
              <a:spcBef>
                <a:spcPct val="20000"/>
              </a:spcBef>
              <a:buSzPct val="85000"/>
            </a:pPr>
            <a:r>
              <a:rPr lang="en-GB" sz="24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1301750" y="3076575"/>
            <a:ext cx="1096963" cy="515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ISTC, </a:t>
            </a:r>
            <a:r>
              <a:rPr lang="en-GB" sz="1000" b="0"/>
              <a:t>Moscow</a:t>
            </a: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1446213" y="2044700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FZK, </a:t>
            </a:r>
            <a:r>
              <a:rPr lang="en-GB" sz="1000" b="0"/>
              <a:t>Germany</a:t>
            </a:r>
          </a:p>
        </p:txBody>
      </p:sp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3357563" y="206851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JRC ITU, </a:t>
            </a:r>
          </a:p>
          <a:p>
            <a:pPr defTabSz="752475"/>
            <a:r>
              <a:rPr lang="en-GB" sz="1000" b="0"/>
              <a:t>EK</a:t>
            </a: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4222750" y="2068513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CEA,</a:t>
            </a:r>
          </a:p>
          <a:p>
            <a:pPr defTabSz="752475"/>
            <a:r>
              <a:rPr lang="en-GB" sz="1000" b="0"/>
              <a:t>France</a:t>
            </a:r>
          </a:p>
        </p:txBody>
      </p:sp>
      <p:sp>
        <p:nvSpPr>
          <p:cNvPr id="551945" name="Rectangle 9"/>
          <p:cNvSpPr>
            <a:spLocks noChangeArrowheads="1"/>
          </p:cNvSpPr>
          <p:nvPr/>
        </p:nvSpPr>
        <p:spPr bwMode="auto">
          <a:xfrm>
            <a:off x="1414463" y="1671638"/>
            <a:ext cx="6253162" cy="388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ctr" defTabSz="752475"/>
            <a:r>
              <a:rPr lang="en-GB" sz="1200"/>
              <a:t>Collaborators</a:t>
            </a:r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3494088" y="3094038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Steering committee</a:t>
            </a:r>
          </a:p>
        </p:txBody>
      </p:sp>
      <p:sp>
        <p:nvSpPr>
          <p:cNvPr id="551947" name="Rectangle 11"/>
          <p:cNvSpPr>
            <a:spLocks noChangeArrowheads="1"/>
          </p:cNvSpPr>
          <p:nvPr/>
        </p:nvSpPr>
        <p:spPr bwMode="auto">
          <a:xfrm>
            <a:off x="1911350" y="3998913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Operation Agent: A.P. Alexandrov RIT, </a:t>
            </a:r>
            <a:r>
              <a:rPr lang="en-GB" sz="1000" b="0"/>
              <a:t>Russia</a:t>
            </a:r>
          </a:p>
          <a:p>
            <a:pPr algn="ctr" defTabSz="752475"/>
            <a:endParaRPr lang="en-GB" sz="1000" b="0"/>
          </a:p>
        </p:txBody>
      </p:sp>
      <p:sp>
        <p:nvSpPr>
          <p:cNvPr id="551948" name="Rectangle 12"/>
          <p:cNvSpPr>
            <a:spLocks noChangeArrowheads="1"/>
          </p:cNvSpPr>
          <p:nvPr/>
        </p:nvSpPr>
        <p:spPr bwMode="auto">
          <a:xfrm>
            <a:off x="1301750" y="2817813"/>
            <a:ext cx="1096963" cy="258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Coordinator </a:t>
            </a:r>
          </a:p>
        </p:txBody>
      </p:sp>
      <p:sp>
        <p:nvSpPr>
          <p:cNvPr id="551949" name="Line 13"/>
          <p:cNvSpPr>
            <a:spLocks noChangeShapeType="1"/>
          </p:cNvSpPr>
          <p:nvPr/>
        </p:nvSpPr>
        <p:spPr bwMode="auto">
          <a:xfrm>
            <a:off x="1789113" y="3592513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0" name="Line 14"/>
          <p:cNvSpPr>
            <a:spLocks noChangeShapeType="1"/>
          </p:cNvSpPr>
          <p:nvPr/>
        </p:nvSpPr>
        <p:spPr bwMode="auto">
          <a:xfrm flipH="1">
            <a:off x="4346575" y="2576513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1" name="Line 15"/>
          <p:cNvSpPr>
            <a:spLocks noChangeShapeType="1"/>
          </p:cNvSpPr>
          <p:nvPr/>
        </p:nvSpPr>
        <p:spPr bwMode="auto">
          <a:xfrm>
            <a:off x="3981450" y="2559050"/>
            <a:ext cx="242888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2" name="Line 16"/>
          <p:cNvSpPr>
            <a:spLocks noChangeShapeType="1"/>
          </p:cNvSpPr>
          <p:nvPr/>
        </p:nvSpPr>
        <p:spPr bwMode="auto">
          <a:xfrm flipH="1">
            <a:off x="4711700" y="2559050"/>
            <a:ext cx="1096963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3" name="Line 17"/>
          <p:cNvSpPr>
            <a:spLocks noChangeShapeType="1"/>
          </p:cNvSpPr>
          <p:nvPr/>
        </p:nvSpPr>
        <p:spPr bwMode="auto">
          <a:xfrm>
            <a:off x="2303463" y="2576513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4" name="Line 18"/>
          <p:cNvSpPr>
            <a:spLocks noChangeShapeType="1"/>
          </p:cNvSpPr>
          <p:nvPr/>
        </p:nvSpPr>
        <p:spPr bwMode="auto">
          <a:xfrm>
            <a:off x="4224338" y="34813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5" name="Line 19"/>
          <p:cNvSpPr>
            <a:spLocks noChangeShapeType="1"/>
          </p:cNvSpPr>
          <p:nvPr/>
        </p:nvSpPr>
        <p:spPr bwMode="auto">
          <a:xfrm flipH="1">
            <a:off x="1301750" y="1971675"/>
            <a:ext cx="138113" cy="846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6" name="Rectangle 20"/>
          <p:cNvSpPr>
            <a:spLocks noChangeArrowheads="1"/>
          </p:cNvSpPr>
          <p:nvPr/>
        </p:nvSpPr>
        <p:spPr bwMode="auto">
          <a:xfrm>
            <a:off x="4938713" y="2063750"/>
            <a:ext cx="1012825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7616" rIns="0" bIns="37616"/>
          <a:lstStyle/>
          <a:p>
            <a:pPr defTabSz="752475"/>
            <a:r>
              <a:rPr lang="en-GB" sz="1000"/>
              <a:t> AREVA NP</a:t>
            </a:r>
            <a:r>
              <a:rPr lang="en-GB" sz="1000" b="0">
                <a:latin typeface="Times New Roman" pitchFamily="18" charset="0"/>
              </a:rPr>
              <a:t>,</a:t>
            </a:r>
            <a:br>
              <a:rPr lang="en-GB" sz="1000" b="0">
                <a:latin typeface="Times New Roman" pitchFamily="18" charset="0"/>
              </a:rPr>
            </a:br>
            <a:r>
              <a:rPr lang="en-GB" sz="1000" b="0">
                <a:latin typeface="Times New Roman" pitchFamily="18" charset="0"/>
              </a:rPr>
              <a:t> </a:t>
            </a:r>
            <a:r>
              <a:rPr lang="en-GB" sz="1000" b="0"/>
              <a:t>Germany</a:t>
            </a:r>
          </a:p>
        </p:txBody>
      </p:sp>
      <p:sp>
        <p:nvSpPr>
          <p:cNvPr id="551957" name="Line 21"/>
          <p:cNvSpPr>
            <a:spLocks noChangeShapeType="1"/>
          </p:cNvSpPr>
          <p:nvPr/>
        </p:nvSpPr>
        <p:spPr bwMode="auto">
          <a:xfrm>
            <a:off x="3371850" y="2559050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8" name="Rectangle 22"/>
          <p:cNvSpPr>
            <a:spLocks noChangeArrowheads="1"/>
          </p:cNvSpPr>
          <p:nvPr/>
        </p:nvSpPr>
        <p:spPr bwMode="auto">
          <a:xfrm>
            <a:off x="2697163" y="4367213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ISC RAS</a:t>
            </a:r>
            <a:r>
              <a:rPr lang="en-GB" sz="1000" b="0"/>
              <a:t>,</a:t>
            </a:r>
          </a:p>
          <a:p>
            <a:pPr defTabSz="752475"/>
            <a:r>
              <a:rPr lang="en-GB" sz="1000" b="0"/>
              <a:t>Russia</a:t>
            </a:r>
          </a:p>
        </p:txBody>
      </p:sp>
      <p:sp>
        <p:nvSpPr>
          <p:cNvPr id="551959" name="Rectangle 23"/>
          <p:cNvSpPr>
            <a:spLocks noChangeArrowheads="1"/>
          </p:cNvSpPr>
          <p:nvPr/>
        </p:nvSpPr>
        <p:spPr bwMode="auto">
          <a:xfrm>
            <a:off x="5114925" y="4351338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5969000" y="2063750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FZD, </a:t>
            </a:r>
            <a:r>
              <a:rPr lang="en-GB" sz="1000" b="0"/>
              <a:t>Germany</a:t>
            </a:r>
          </a:p>
        </p:txBody>
      </p:sp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2392363" y="2057400"/>
            <a:ext cx="974725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FORTUM, </a:t>
            </a:r>
            <a:r>
              <a:rPr lang="en-GB" sz="1000" b="0"/>
              <a:t>Finland</a:t>
            </a:r>
          </a:p>
        </p:txBody>
      </p:sp>
      <p:sp>
        <p:nvSpPr>
          <p:cNvPr id="551962" name="Line 26"/>
          <p:cNvSpPr>
            <a:spLocks noChangeShapeType="1"/>
          </p:cNvSpPr>
          <p:nvPr/>
        </p:nvSpPr>
        <p:spPr bwMode="auto">
          <a:xfrm flipH="1">
            <a:off x="5008563" y="2551113"/>
            <a:ext cx="16224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63" name="Line 27"/>
          <p:cNvSpPr>
            <a:spLocks noChangeShapeType="1"/>
          </p:cNvSpPr>
          <p:nvPr/>
        </p:nvSpPr>
        <p:spPr bwMode="auto">
          <a:xfrm flipH="1">
            <a:off x="5116513" y="2598738"/>
            <a:ext cx="24542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aphicFrame>
        <p:nvGraphicFramePr>
          <p:cNvPr id="551964" name="Object 28"/>
          <p:cNvGraphicFramePr>
            <a:graphicFrameLocks noChangeAspect="1"/>
          </p:cNvGraphicFramePr>
          <p:nvPr/>
        </p:nvGraphicFramePr>
        <p:xfrm>
          <a:off x="1838325" y="5227638"/>
          <a:ext cx="5546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5" name="Документ" r:id="rId3" imgW="4236504" imgH="796744" progId="Word.Document.8">
                  <p:embed/>
                </p:oleObj>
              </mc:Choice>
              <mc:Fallback>
                <p:oleObj name="Документ" r:id="rId3" imgW="4236504" imgH="796744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227638"/>
                        <a:ext cx="55467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8420315-9847-4688-A4B0-F316DE71E3C1}" type="slidenum">
              <a:rPr lang="en-GB">
                <a:solidFill>
                  <a:srgbClr val="990033"/>
                </a:solidFill>
              </a:rPr>
              <a:pPr/>
              <a:t>30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220663" y="138113"/>
            <a:ext cx="8710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Allowable stress and characteristic temperatures</a:t>
            </a:r>
          </a:p>
        </p:txBody>
      </p:sp>
      <p:grpSp>
        <p:nvGrpSpPr>
          <p:cNvPr id="580621" name="Group 13"/>
          <p:cNvGrpSpPr>
            <a:grpSpLocks/>
          </p:cNvGrpSpPr>
          <p:nvPr/>
        </p:nvGrpSpPr>
        <p:grpSpPr bwMode="auto">
          <a:xfrm>
            <a:off x="1023938" y="663575"/>
            <a:ext cx="7359650" cy="5407025"/>
            <a:chOff x="703" y="525"/>
            <a:chExt cx="4354" cy="3216"/>
          </a:xfrm>
        </p:grpSpPr>
        <p:pic>
          <p:nvPicPr>
            <p:cNvPr id="580614" name="Picture 6" descr="STE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25"/>
              <a:ext cx="4354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0615" name="Line 7"/>
            <p:cNvSpPr>
              <a:spLocks noChangeShapeType="1"/>
            </p:cNvSpPr>
            <p:nvPr/>
          </p:nvSpPr>
          <p:spPr bwMode="auto">
            <a:xfrm>
              <a:off x="2562" y="1063"/>
              <a:ext cx="0" cy="2223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16" name="Line 8"/>
            <p:cNvSpPr>
              <a:spLocks noChangeShapeType="1"/>
            </p:cNvSpPr>
            <p:nvPr/>
          </p:nvSpPr>
          <p:spPr bwMode="auto">
            <a:xfrm>
              <a:off x="3651" y="1063"/>
              <a:ext cx="0" cy="222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17" name="Text Box 9"/>
            <p:cNvSpPr txBox="1">
              <a:spLocks noChangeArrowheads="1"/>
            </p:cNvSpPr>
            <p:nvPr/>
          </p:nvSpPr>
          <p:spPr bwMode="auto">
            <a:xfrm>
              <a:off x="2335" y="818"/>
              <a:ext cx="54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 noProof="1"/>
                <a:t>allow,cr</a:t>
              </a:r>
            </a:p>
          </p:txBody>
        </p:sp>
        <p:sp>
          <p:nvSpPr>
            <p:cNvPr id="580618" name="Text Box 10"/>
            <p:cNvSpPr txBox="1">
              <a:spLocks noChangeArrowheads="1"/>
            </p:cNvSpPr>
            <p:nvPr/>
          </p:nvSpPr>
          <p:spPr bwMode="auto">
            <a:xfrm>
              <a:off x="3538" y="812"/>
              <a:ext cx="22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/>
                <a:t>B</a:t>
              </a:r>
              <a:endParaRPr lang="de-DE" sz="2000" baseline="-25000" noProof="1"/>
            </a:p>
          </p:txBody>
        </p:sp>
        <p:sp>
          <p:nvSpPr>
            <p:cNvPr id="580619" name="Line 11"/>
            <p:cNvSpPr>
              <a:spLocks noChangeShapeType="1"/>
            </p:cNvSpPr>
            <p:nvPr/>
          </p:nvSpPr>
          <p:spPr bwMode="auto">
            <a:xfrm>
              <a:off x="4286" y="1063"/>
              <a:ext cx="0" cy="2223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20" name="Text Box 12"/>
            <p:cNvSpPr txBox="1">
              <a:spLocks noChangeArrowheads="1"/>
            </p:cNvSpPr>
            <p:nvPr/>
          </p:nvSpPr>
          <p:spPr bwMode="auto">
            <a:xfrm>
              <a:off x="4163" y="807"/>
              <a:ext cx="22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 noProof="1"/>
                <a:t>liq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6C819AE-7016-437F-8F08-CF44B630A6CC}" type="slidenum">
              <a:rPr lang="en-GB">
                <a:solidFill>
                  <a:srgbClr val="990033"/>
                </a:solidFill>
              </a:rPr>
              <a:pPr/>
              <a:t>31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228600" y="147638"/>
            <a:ext cx="87106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Preliminary conclusions</a:t>
            </a: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546100" y="1466850"/>
            <a:ext cx="835660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Corrosion leads to a significantly higher vessel ablation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effect of corrosion is more pronounced in the homogeneous (oxidized) pool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segregated pool configuration is more critical due to the higher peak heat flux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vessel strength is almost not influenced by corrosion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0">
                <a:solidFill>
                  <a:srgbClr val="000066"/>
                </a:solidFill>
              </a:rPr>
              <a:t>load is borne by the cold outer region of the vessel wall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E4BACD8C-2A82-45E3-8875-DBB6C66005AB}" type="slidenum">
              <a:rPr lang="en-GB">
                <a:solidFill>
                  <a:srgbClr val="990033"/>
                </a:solidFill>
              </a:rPr>
              <a:pPr/>
              <a:t>32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Publications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265113" y="577850"/>
            <a:ext cx="8653462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000" i="1">
              <a:cs typeface="Arial" pitchFamily="34" charset="0"/>
            </a:endParaRPr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0" i="1"/>
              <a:t>S.V. Bechta, V.S. Granovsky, V.B. Khabensky, E.V. Krushinov, </a:t>
            </a:r>
            <a:endParaRPr lang="en-US" sz="2000" b="0" i="1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</a:t>
            </a:r>
            <a:r>
              <a:rPr lang="ru-RU" sz="2000" b="0" i="1"/>
              <a:t>S.A. Vitol,</a:t>
            </a:r>
            <a:r>
              <a:rPr lang="en-US" sz="2000" b="0" i="1"/>
              <a:t> </a:t>
            </a:r>
            <a:r>
              <a:rPr lang="ru-RU" sz="2000" b="0" i="1"/>
              <a:t>A.A. Sulatsky, V.V. Gusarov, V.I. Almiashev, </a:t>
            </a:r>
            <a:endParaRPr lang="en-US" sz="2000" b="0" i="1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</a:t>
            </a:r>
            <a:r>
              <a:rPr lang="ru-RU" sz="2000" b="0" i="1"/>
              <a:t>D.B. Lopukh, D. Bottomley, M. Fischer,</a:t>
            </a:r>
            <a:r>
              <a:rPr lang="en-US" sz="2000" b="0" i="1"/>
              <a:t> </a:t>
            </a:r>
            <a:r>
              <a:rPr lang="ru-RU" sz="2000" b="0" i="1"/>
              <a:t>P. Piluso, A. Miassoedov,</a:t>
            </a:r>
            <a:r>
              <a:rPr lang="en-US" sz="2000" b="0" i="1"/>
              <a:t>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</a:t>
            </a:r>
            <a:r>
              <a:rPr lang="ru-RU" sz="2000" b="0" i="1"/>
              <a:t> W. Tromm, E. Altstadt, F. Fichot, O. Kymalainen</a:t>
            </a:r>
            <a:r>
              <a:rPr lang="en-US" sz="2000" b="0" i="1"/>
              <a:t>   </a:t>
            </a:r>
            <a:r>
              <a:rPr lang="en-US" sz="2000"/>
              <a:t>“</a:t>
            </a:r>
            <a:r>
              <a:rPr lang="ru-RU" sz="2000"/>
              <a:t>Interaction </a:t>
            </a:r>
            <a:endParaRPr lang="en-US" sz="2000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</a:t>
            </a:r>
            <a:r>
              <a:rPr lang="ru-RU" sz="2000"/>
              <a:t>between Molten Corium UO</a:t>
            </a:r>
            <a:r>
              <a:rPr lang="ru-RU" sz="2000" baseline="-25000"/>
              <a:t>2+X</a:t>
            </a:r>
            <a:r>
              <a:rPr lang="ru-RU" sz="2000"/>
              <a:t> - ZrO</a:t>
            </a:r>
            <a:r>
              <a:rPr lang="ru-RU" sz="2000" baseline="-25000"/>
              <a:t>2</a:t>
            </a:r>
            <a:r>
              <a:rPr lang="ru-RU" sz="2000"/>
              <a:t>- FeO</a:t>
            </a:r>
            <a:r>
              <a:rPr lang="ru-RU" sz="2000" baseline="-25000"/>
              <a:t>y</a:t>
            </a:r>
            <a:r>
              <a:rPr lang="ru-RU" sz="2000"/>
              <a:t> and VVER Vessel</a:t>
            </a:r>
            <a:r>
              <a:rPr lang="en-US" sz="2000"/>
              <a:t>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</a:t>
            </a:r>
            <a:r>
              <a:rPr lang="ru-RU" sz="2000"/>
              <a:t> Steel</a:t>
            </a:r>
            <a:r>
              <a:rPr lang="en-US" sz="2000"/>
              <a:t>”</a:t>
            </a:r>
            <a:r>
              <a:rPr lang="en-US" sz="2000" b="0"/>
              <a:t> Proceedings of ICAPP ’08, Anaheim, CA USA, June 8-12,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/>
              <a:t>    2008, Paper 8052</a:t>
            </a:r>
            <a:endParaRPr lang="ru-RU" sz="2000" b="0"/>
          </a:p>
          <a:p>
            <a:pPr marL="817563" lvl="1" indent="-96838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n-GB" sz="2000" b="0" i="1"/>
              <a:t> </a:t>
            </a: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S.V. Bechta, V.S. Granovsky, V.B. Khabensky, V.V. Gusarov,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V.I. Almiashev, L.P. Mezentseva, E.V. Krushinov, S.Yu. Kotova,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R.A. Kosarevsky, M. Barrachin, D. Bottomley, F. Fichot,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M. Fischer</a:t>
            </a:r>
            <a:r>
              <a:rPr lang="en-GB" sz="2000" b="0"/>
              <a:t> </a:t>
            </a:r>
            <a:r>
              <a:rPr lang="en-US" sz="2000"/>
              <a:t>“Corium Phase Equilibria based on MASCA,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METCOR and CORPHAD Results”,</a:t>
            </a:r>
            <a:r>
              <a:rPr lang="en-US" sz="2000" b="0"/>
              <a:t> Nuclear Engineering and  	 	 Design 238 (2008), pp. 2761-2771 </a:t>
            </a:r>
            <a:endParaRPr lang="en-GB" sz="20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5961B26F-F3AE-45B3-81CD-F8C2459D6763}" type="slidenum">
              <a:rPr lang="en-GB">
                <a:solidFill>
                  <a:srgbClr val="990033"/>
                </a:solidFill>
              </a:rPr>
              <a:pPr/>
              <a:t>33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0" y="879475"/>
            <a:ext cx="8940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000" i="1">
              <a:cs typeface="Arial" pitchFamily="34" charset="0"/>
            </a:endParaRPr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0" i="1"/>
              <a:t>S.V. Bechta, V.S. Granovsky, V.B. Khabensky, E.V. Krushinov,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S.A. Vitol, V.F. Strizhov, D. Bottomley, M. Fischer, P. Piluso,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A. Miassoedov, W. Tromm, E. Altstadt, H. G. Willschutz, F. Fichot,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O. Kymalainen </a:t>
            </a:r>
            <a:r>
              <a:rPr lang="en-US" sz="2000"/>
              <a:t>“VVER Steel Corrosion During In-Vessel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Retention of Corium Melt” </a:t>
            </a:r>
            <a:r>
              <a:rPr lang="en-US" sz="2000" b="0"/>
              <a:t>ERMSAR 2008 Conference Paper (In   	 press)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endParaRPr lang="en-US" sz="2000" b="0"/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/>
              <a:t> </a:t>
            </a:r>
            <a:r>
              <a:rPr lang="en-US" sz="2000" b="0"/>
              <a:t> </a:t>
            </a:r>
            <a:r>
              <a:rPr lang="en-US" sz="2000" b="0" i="1"/>
              <a:t>S.V. Bechta, V.S. Granovsky, V.B. Khabensky, E.V. Krushinov,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S.A.  Vitol, A.A. Sulatsky, V.V. Gusarov, V.I. Almiashev,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D.B. Lopukh, D. Bottomley, M. Fischer, P. Piluso, A. Miassoedov,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W. Tromm, E. Altstadt, F. Fichot, O. Kymalainen</a:t>
            </a:r>
            <a:r>
              <a:rPr lang="en-US" sz="2000"/>
              <a:t> “VVER Vessel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Steel Corrosion at Interaction with Molten Corium in Oxidizing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Atmosphere”</a:t>
            </a:r>
            <a:r>
              <a:rPr lang="en-US" sz="2000" b="0"/>
              <a:t> (in preparation)</a:t>
            </a:r>
            <a:endParaRPr lang="en-GB" sz="2000" b="0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Publications (2)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7D9E373-985C-4730-84D4-472E6D5EE29F}" type="slidenum">
              <a:rPr lang="en-GB">
                <a:solidFill>
                  <a:srgbClr val="990033"/>
                </a:solidFill>
              </a:rPr>
              <a:pPr/>
              <a:t>34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153988" y="158750"/>
            <a:ext cx="8737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Organizational problem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71463" y="915988"/>
            <a:ext cx="86550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Restrictions imposed by the Rosatom Export Control:</a:t>
            </a:r>
          </a:p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Export license is necessary</a:t>
            </a:r>
          </a:p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Partner should be found and results confidentiality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should be confirmed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JRS ITU is ready to be the partner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An agreement on the conditions of providing project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deliverables to the ISTC is currently negotiated between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Rosatom and the ISTC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3E7F4E2-1505-4939-A194-B6B249AF2753}" type="slidenum">
              <a:rPr lang="en-GB">
                <a:solidFill>
                  <a:srgbClr val="990033"/>
                </a:solidFill>
              </a:rPr>
              <a:pPr/>
              <a:t>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 sz="2800">
                <a:effectLst/>
              </a:rPr>
              <a:t>Objectives of </a:t>
            </a:r>
            <a:r>
              <a:rPr lang="en-US" sz="2800">
                <a:effectLst/>
              </a:rPr>
              <a:t>METCOR-P project</a:t>
            </a:r>
            <a:endParaRPr lang="ru-RU" sz="2800">
              <a:effectLst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Peculiarities of interaction with European vessel steel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5D55493-4734-41B7-B1BC-78B7F3CBC2FE}" type="slidenum">
              <a:rPr lang="en-GB">
                <a:solidFill>
                  <a:srgbClr val="990033"/>
                </a:solidFill>
              </a:rPr>
              <a:pPr/>
              <a:t>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algn="ctr" defTabSz="687388"/>
            <a:r>
              <a:rPr lang="en-US" sz="2800">
                <a:solidFill>
                  <a:srgbClr val="A50021"/>
                </a:solidFill>
              </a:rPr>
              <a:t>Experimental matrix for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877888" y="593725"/>
          <a:ext cx="7891462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9" name="Документ" r:id="rId3" imgW="7601052" imgH="5131078" progId="Word.Document.8">
                  <p:embed/>
                </p:oleObj>
              </mc:Choice>
              <mc:Fallback>
                <p:oleObj name="Документ" r:id="rId3" imgW="7601052" imgH="513107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593725"/>
                        <a:ext cx="7891462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239713" y="5764213"/>
            <a:ext cx="89042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*) In accordance with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a decision of the 1</a:t>
            </a:r>
            <a:r>
              <a:rPr lang="en-US" sz="1400" baseline="30000">
                <a:latin typeface="Arial" pitchFamily="34" charset="0"/>
              </a:rPr>
              <a:t>st</a:t>
            </a:r>
            <a:r>
              <a:rPr lang="en-US" sz="1400">
                <a:latin typeface="Arial" pitchFamily="34" charset="0"/>
              </a:rPr>
              <a:t> project meeting, it is replaced by MCP</a:t>
            </a:r>
            <a:r>
              <a:rPr lang="ru-RU" sz="1400">
                <a:latin typeface="Arial" pitchFamily="34" charset="0"/>
              </a:rPr>
              <a:t>-</a:t>
            </a:r>
            <a:r>
              <a:rPr lang="en-US" sz="1400">
                <a:latin typeface="Arial" pitchFamily="34" charset="0"/>
              </a:rPr>
              <a:t>2 test with UO</a:t>
            </a:r>
            <a:r>
              <a:rPr lang="en-US" sz="1400" baseline="-25000">
                <a:latin typeface="Arial" pitchFamily="34" charset="0"/>
              </a:rPr>
              <a:t>2+x</a:t>
            </a:r>
            <a:r>
              <a:rPr lang="en-US" sz="1400">
                <a:latin typeface="Arial" pitchFamily="34" charset="0"/>
              </a:rPr>
              <a:t>– ZrO</a:t>
            </a:r>
            <a:r>
              <a:rPr lang="en-US" sz="1400" baseline="-25000">
                <a:latin typeface="Arial" pitchFamily="34" charset="0"/>
              </a:rPr>
              <a:t>2 </a:t>
            </a:r>
            <a:r>
              <a:rPr lang="en-US" sz="1400">
                <a:latin typeface="Arial" pitchFamily="34" charset="0"/>
              </a:rPr>
              <a:t>corium in air and horizontally positioned interface</a:t>
            </a:r>
            <a:endParaRPr lang="ru-RU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 </a:t>
            </a:r>
            <a:br>
              <a:rPr lang="en-US" sz="1400">
                <a:latin typeface="Arial" pitchFamily="34" charset="0"/>
              </a:rPr>
            </a:b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5408902-56BE-4042-A58D-EAACE158B21B}" type="slidenum">
              <a:rPr lang="en-GB">
                <a:solidFill>
                  <a:srgbClr val="990033"/>
                </a:solidFill>
              </a:rPr>
              <a:pPr/>
              <a:t>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Steam Oxidation Effect on Zone of Interaction of C-32 Corium with Vessel Steel: MCP-3 Test</a:t>
            </a: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160DEBE-3662-4218-9C62-75D70794CD13}" type="slidenum">
              <a:rPr lang="en-GB">
                <a:solidFill>
                  <a:srgbClr val="990033"/>
                </a:solidFill>
              </a:rPr>
              <a:pPr/>
              <a:t>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860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effectLst/>
                <a:cs typeface="Times New Roman" pitchFamily="18" charset="0"/>
              </a:rPr>
              <a:t>Objectives of MCP-3 Test </a:t>
            </a:r>
          </a:p>
        </p:txBody>
      </p:sp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1238250" y="2241550"/>
            <a:ext cx="73342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Qualification and quantification of steam oxidation effect on the interaction zone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76B338E-5369-4E92-B986-4F84617EA137}" type="slidenum">
              <a:rPr lang="en-GB">
                <a:solidFill>
                  <a:srgbClr val="990033"/>
                </a:solidFill>
              </a:rPr>
              <a:pPr/>
              <a:t>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7772400" cy="650875"/>
          </a:xfrm>
        </p:spPr>
        <p:txBody>
          <a:bodyPr/>
          <a:lstStyle/>
          <a:p>
            <a:pPr defTabSz="835025"/>
            <a:r>
              <a:rPr lang="en-US" sz="2800">
                <a:effectLst/>
              </a:rPr>
              <a:t>Experimental Setup</a:t>
            </a:r>
            <a:endParaRPr lang="en-GB" sz="2800">
              <a:effectLst/>
            </a:endParaRP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9350"/>
            <a:ext cx="443388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64" name="Rectangle 1040"/>
          <p:cNvSpPr>
            <a:spLocks noChangeArrowheads="1"/>
          </p:cNvSpPr>
          <p:nvPr/>
        </p:nvSpPr>
        <p:spPr bwMode="auto">
          <a:xfrm>
            <a:off x="4792663" y="754063"/>
            <a:ext cx="4075112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/>
            <a:r>
              <a:rPr lang="en-US" b="0"/>
              <a:t>1 – steam vent from the furnace, 2 – steam supply line, 3 – lid, 4 – water-cooled cover, 5 – quartz tube, 6 – water-cooled electromagnetic screen, 7 – crucible sections, 8 – inductor, 9 – melt, 10 – acoustic defect, 11 – thermal insulation of the specimen, 12 – top specimen calorimeter, </a:t>
            </a:r>
          </a:p>
          <a:p>
            <a:pPr defTabSz="762000"/>
            <a:r>
              <a:rPr lang="en-US" b="0"/>
              <a:t>13 – bottom specimen calorimeter, 14 – US sensor</a:t>
            </a:r>
            <a:endParaRPr lang="en-GB" b="0"/>
          </a:p>
        </p:txBody>
      </p:sp>
      <p:sp>
        <p:nvSpPr>
          <p:cNvPr id="488465" name="Rectangle 1041"/>
          <p:cNvSpPr>
            <a:spLocks noChangeArrowheads="1"/>
          </p:cNvSpPr>
          <p:nvPr/>
        </p:nvSpPr>
        <p:spPr bwMode="auto">
          <a:xfrm>
            <a:off x="377825" y="592138"/>
            <a:ext cx="39592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1800">
                <a:solidFill>
                  <a:srgbClr val="000066"/>
                </a:solidFill>
              </a:rPr>
              <a:t>RASPLAV-3 Furnace</a:t>
            </a:r>
            <a:endParaRPr lang="en-GB" sz="1800">
              <a:solidFill>
                <a:srgbClr val="000066"/>
              </a:solidFill>
            </a:endParaRPr>
          </a:p>
        </p:txBody>
      </p:sp>
      <p:graphicFrame>
        <p:nvGraphicFramePr>
          <p:cNvPr id="488488" name="Group 1064"/>
          <p:cNvGraphicFramePr>
            <a:graphicFrameLocks noGrp="1"/>
          </p:cNvGraphicFramePr>
          <p:nvPr/>
        </p:nvGraphicFramePr>
        <p:xfrm>
          <a:off x="5003800" y="3021013"/>
          <a:ext cx="4024313" cy="1979612"/>
        </p:xfrm>
        <a:graphic>
          <a:graphicData uri="http://schemas.openxmlformats.org/drawingml/2006/table">
            <a:tbl>
              <a:tblPr/>
              <a:tblGrid>
                <a:gridCol w="1960563"/>
                <a:gridCol w="20637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Mass, 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1385.7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164.1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272.5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1822.3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8489" name="Rectangle 1065"/>
          <p:cNvSpPr>
            <a:spLocks noChangeArrowheads="1"/>
          </p:cNvSpPr>
          <p:nvPr/>
        </p:nvSpPr>
        <p:spPr bwMode="auto">
          <a:xfrm>
            <a:off x="5232400" y="2547938"/>
            <a:ext cx="3676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1800">
                <a:solidFill>
                  <a:srgbClr val="000066"/>
                </a:solidFill>
              </a:rPr>
              <a:t>Furnace Charge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488490" name="Text Box 1066"/>
          <p:cNvSpPr txBox="1">
            <a:spLocks noChangeArrowheads="1"/>
          </p:cNvSpPr>
          <p:nvPr/>
        </p:nvSpPr>
        <p:spPr bwMode="auto">
          <a:xfrm>
            <a:off x="6242050" y="5280025"/>
            <a:ext cx="1979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C</a:t>
            </a:r>
            <a:r>
              <a:rPr lang="en-US" sz="2000" baseline="-25000">
                <a:solidFill>
                  <a:srgbClr val="A50021"/>
                </a:solidFill>
                <a:latin typeface="Arial" pitchFamily="34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= 30.8</a:t>
            </a:r>
          </a:p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U/Zr = 1.188 at.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BDD141D-B26F-4EA4-BAD5-F82DF57E746A}" type="slidenum">
              <a:rPr lang="en-GB">
                <a:solidFill>
                  <a:srgbClr val="990033"/>
                </a:solidFill>
              </a:rPr>
              <a:pPr/>
              <a:t>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effectLst/>
            </a:endParaRP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505861" name="Rectangle 1029"/>
          <p:cNvSpPr>
            <a:spLocks noChangeArrowheads="1"/>
          </p:cNvSpPr>
          <p:nvPr/>
        </p:nvSpPr>
        <p:spPr bwMode="auto">
          <a:xfrm>
            <a:off x="839788" y="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Setup (2)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05865" name="Rectangle 1033"/>
          <p:cNvSpPr>
            <a:spLocks noChangeArrowheads="1"/>
          </p:cNvSpPr>
          <p:nvPr/>
        </p:nvSpPr>
        <p:spPr bwMode="auto">
          <a:xfrm>
            <a:off x="2554288" y="674688"/>
            <a:ext cx="4175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Gas-Aerosol Sampling System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505866" name="Rectangle 1034"/>
          <p:cNvSpPr>
            <a:spLocks noChangeArrowheads="1"/>
          </p:cNvSpPr>
          <p:nvPr/>
        </p:nvSpPr>
        <p:spPr bwMode="auto">
          <a:xfrm>
            <a:off x="7089775" y="1279525"/>
            <a:ext cx="19304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/>
            <a:r>
              <a:rPr lang="en-US" sz="1200"/>
              <a:t>1 – tanks with N</a:t>
            </a:r>
            <a:r>
              <a:rPr lang="en-US" sz="1200" baseline="-25000"/>
              <a:t>2</a:t>
            </a:r>
            <a:r>
              <a:rPr lang="en-US" sz="1200"/>
              <a:t> and Ar</a:t>
            </a:r>
          </a:p>
          <a:p>
            <a:pPr marL="457200" indent="-457200" defTabSz="762000"/>
            <a:r>
              <a:rPr lang="en-US" sz="1200"/>
              <a:t>2 – water controller</a:t>
            </a:r>
          </a:p>
          <a:p>
            <a:pPr marL="457200" indent="-457200" defTabSz="762000"/>
            <a:r>
              <a:rPr lang="en-US" sz="1200"/>
              <a:t>3 –</a:t>
            </a:r>
            <a:r>
              <a:rPr lang="en-US" sz="1200" b="0"/>
              <a:t> </a:t>
            </a:r>
            <a:r>
              <a:rPr lang="en-US" sz="1200"/>
              <a:t>steam generator</a:t>
            </a:r>
          </a:p>
          <a:p>
            <a:pPr marL="457200" indent="-457200" defTabSz="762000"/>
            <a:r>
              <a:rPr lang="en-US" sz="1200"/>
              <a:t>4 – quartz tube for </a:t>
            </a:r>
          </a:p>
          <a:p>
            <a:pPr marL="457200" indent="-457200" defTabSz="762000"/>
            <a:r>
              <a:rPr lang="en-US" sz="1200"/>
              <a:t>      steam supply into </a:t>
            </a:r>
          </a:p>
          <a:p>
            <a:pPr marL="457200" indent="-457200" defTabSz="762000"/>
            <a:r>
              <a:rPr lang="en-US" sz="1200"/>
              <a:t>      the furnace</a:t>
            </a:r>
          </a:p>
          <a:p>
            <a:pPr marL="457200" indent="-457200" defTabSz="762000"/>
            <a:r>
              <a:rPr lang="en-US" sz="1200"/>
              <a:t>5 – steam condenser</a:t>
            </a:r>
          </a:p>
          <a:p>
            <a:pPr marL="457200" indent="-457200" defTabSz="762000"/>
            <a:r>
              <a:rPr lang="en-US" sz="1200"/>
              <a:t>6 – condensate </a:t>
            </a:r>
          </a:p>
          <a:p>
            <a:pPr marL="457200" indent="-457200" defTabSz="762000"/>
            <a:r>
              <a:rPr lang="en-US" sz="1200"/>
              <a:t>      collector</a:t>
            </a:r>
          </a:p>
          <a:p>
            <a:pPr marL="457200" indent="-457200" defTabSz="762000"/>
            <a:r>
              <a:rPr lang="en-US" sz="1200"/>
              <a:t>7 – condensate drop </a:t>
            </a:r>
          </a:p>
          <a:p>
            <a:pPr marL="457200" indent="-457200" defTabSz="762000"/>
            <a:r>
              <a:rPr lang="en-US" sz="1200"/>
              <a:t>      catcher</a:t>
            </a:r>
          </a:p>
          <a:p>
            <a:pPr marL="457200" indent="-457200" defTabSz="762000"/>
            <a:r>
              <a:rPr lang="en-US" sz="1200"/>
              <a:t>8 – ejector </a:t>
            </a:r>
          </a:p>
          <a:p>
            <a:pPr marL="457200" indent="-457200" defTabSz="762000"/>
            <a:r>
              <a:rPr lang="en-US" sz="1200"/>
              <a:t>9 – large-area filter</a:t>
            </a:r>
          </a:p>
          <a:p>
            <a:pPr marL="457200" indent="-457200" defTabSz="762000"/>
            <a:r>
              <a:rPr lang="en-US" sz="1200"/>
              <a:t>      (LAF - steam)</a:t>
            </a:r>
          </a:p>
          <a:p>
            <a:pPr marL="457200" indent="-457200" defTabSz="762000"/>
            <a:r>
              <a:rPr lang="en-US" sz="1200"/>
              <a:t>10 – silica gel drier</a:t>
            </a:r>
          </a:p>
          <a:p>
            <a:pPr marL="457200" indent="-457200" defTabSz="762000"/>
            <a:r>
              <a:rPr lang="en-US" sz="1200"/>
              <a:t>11 – analytical filter</a:t>
            </a:r>
          </a:p>
          <a:p>
            <a:pPr marL="457200" indent="-457200" defTabSz="762000"/>
            <a:r>
              <a:rPr lang="en-US" sz="1200"/>
              <a:t>        (AF)</a:t>
            </a:r>
          </a:p>
          <a:p>
            <a:pPr marL="457200" indent="-457200" defTabSz="762000"/>
            <a:r>
              <a:rPr lang="en-US" sz="1200"/>
              <a:t>12 – electrochemical</a:t>
            </a:r>
          </a:p>
          <a:p>
            <a:pPr marL="457200" indent="-457200" defTabSz="762000"/>
            <a:r>
              <a:rPr lang="en-US" sz="1200"/>
              <a:t>        sensors of oxygen </a:t>
            </a:r>
          </a:p>
          <a:p>
            <a:pPr marL="457200" indent="-457200" defTabSz="762000"/>
            <a:r>
              <a:rPr lang="en-US" sz="1200"/>
              <a:t>        and hydrogen</a:t>
            </a:r>
          </a:p>
          <a:p>
            <a:pPr marL="457200" indent="-457200" defTabSz="762000"/>
            <a:r>
              <a:rPr lang="en-US" sz="1200"/>
              <a:t>13 – vacuum receiver</a:t>
            </a:r>
          </a:p>
          <a:p>
            <a:pPr marL="457200" indent="-457200" defTabSz="762000"/>
            <a:r>
              <a:rPr lang="en-US" sz="1200"/>
              <a:t>14 – large-area filter</a:t>
            </a:r>
          </a:p>
          <a:p>
            <a:pPr marL="457200" indent="-457200" defTabSz="762000"/>
            <a:r>
              <a:rPr lang="en-US" sz="1200"/>
              <a:t>        (LAF - Argon)</a:t>
            </a:r>
          </a:p>
          <a:p>
            <a:pPr marL="457200" indent="-457200" defTabSz="762000"/>
            <a:r>
              <a:rPr lang="en-US" sz="1200"/>
              <a:t>15 – weight sensor</a:t>
            </a:r>
          </a:p>
          <a:p>
            <a:pPr marL="457200" indent="-457200" defTabSz="762000"/>
            <a:r>
              <a:rPr lang="en-US" sz="1200"/>
              <a:t>16 – water lock</a:t>
            </a:r>
            <a:endParaRPr lang="en-GB" sz="1200"/>
          </a:p>
          <a:p>
            <a:pPr marL="457200" indent="-457200" defTabSz="762000"/>
            <a:endParaRPr lang="ru-RU" sz="1200"/>
          </a:p>
          <a:p>
            <a:pPr marL="457200" indent="-457200" defTabSz="762000"/>
            <a:endParaRPr lang="en-US" sz="1200"/>
          </a:p>
        </p:txBody>
      </p:sp>
      <p:pic>
        <p:nvPicPr>
          <p:cNvPr id="505874" name="Picture 1042" descr="Схема газ v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1063625"/>
            <a:ext cx="6880225" cy="506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16512</TotalTime>
  <Words>2136</Words>
  <Application>Microsoft Office PowerPoint</Application>
  <PresentationFormat>Bildschirmpräsentation (4:3)</PresentationFormat>
  <Paragraphs>450</Paragraphs>
  <Slides>34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Microsoft Equation 3.0</vt:lpstr>
      <vt:lpstr>Точечный рисунок</vt:lpstr>
      <vt:lpstr>Grapher Plot Document</vt:lpstr>
      <vt:lpstr>Progress Report  on the ISTC project #3592  “Investigation of Corium Melt Interaction  with NPP Reactor Vessel Steel”  (METCOR-P) </vt:lpstr>
      <vt:lpstr>Contents</vt:lpstr>
      <vt:lpstr>General information  </vt:lpstr>
      <vt:lpstr>Objectives of METCOR-P project</vt:lpstr>
      <vt:lpstr>PowerPoint-Präsentation</vt:lpstr>
      <vt:lpstr>PowerPoint-Präsentation</vt:lpstr>
      <vt:lpstr>Objectives of MCP-3 Test </vt:lpstr>
      <vt:lpstr>Experimental Setup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Publications</vt:lpstr>
      <vt:lpstr>Publications (2)</vt:lpstr>
      <vt:lpstr>PowerPoint-Präsentation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14CEG-SAM meeting Kiev 2008-09-08/09</dc:subject>
  <dc:creator>S BECHTA</dc:creator>
  <cp:lastModifiedBy>Peters, Ursula</cp:lastModifiedBy>
  <cp:revision>561</cp:revision>
  <cp:lastPrinted>2001-10-30T08:59:27Z</cp:lastPrinted>
  <dcterms:created xsi:type="dcterms:W3CDTF">1998-10-12T06:52:06Z</dcterms:created>
  <dcterms:modified xsi:type="dcterms:W3CDTF">2012-10-11T15:04:08Z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#3592 “Investigation of Corium Melt Interaction with NPP Reactor Vessel Steel” (METCOR-P)</vt:lpwstr>
  </property>
</Properties>
</file>