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61" r:id="rId2"/>
    <p:sldId id="557" r:id="rId3"/>
    <p:sldId id="626" r:id="rId4"/>
    <p:sldId id="628" r:id="rId5"/>
    <p:sldId id="636" r:id="rId6"/>
    <p:sldId id="651" r:id="rId7"/>
    <p:sldId id="652" r:id="rId8"/>
    <p:sldId id="653" r:id="rId9"/>
    <p:sldId id="640" r:id="rId10"/>
    <p:sldId id="654" r:id="rId11"/>
    <p:sldId id="655" r:id="rId12"/>
    <p:sldId id="656" r:id="rId13"/>
    <p:sldId id="657" r:id="rId14"/>
    <p:sldId id="645" r:id="rId15"/>
    <p:sldId id="660" r:id="rId16"/>
    <p:sldId id="649" r:id="rId17"/>
    <p:sldId id="650" r:id="rId18"/>
    <p:sldId id="646" r:id="rId19"/>
    <p:sldId id="659" r:id="rId20"/>
    <p:sldId id="635" r:id="rId21"/>
    <p:sldId id="647" r:id="rId22"/>
    <p:sldId id="631" r:id="rId23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EAD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3559" autoAdjust="0"/>
  </p:normalViewPr>
  <p:slideViewPr>
    <p:cSldViewPr snapToGrid="0">
      <p:cViewPr>
        <p:scale>
          <a:sx n="90" d="100"/>
          <a:sy n="90" d="100"/>
        </p:scale>
        <p:origin x="-1248" y="-24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914" y="-96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10" tIns="46306" rIns="92610" bIns="46306" numCol="1" anchor="t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610" tIns="46306" rIns="92610" bIns="46306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6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378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883" tIns="45941" rIns="91883" bIns="45941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83" tIns="45941" rIns="91883" bIns="45941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0750" y="746125"/>
            <a:ext cx="4959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3288"/>
            <a:ext cx="4984750" cy="44688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97" tIns="45949" rIns="91897" bIns="45949"/>
          <a:lstStyle/>
          <a:p>
            <a:pPr defTabSz="9144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97" tIns="45949" rIns="91897" bIns="45949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400100EA-0A70-4DF6-9D28-43370B3D8AB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30898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E6281214-300C-4B82-9DB4-E09007611B8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46557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3D0B598E-589C-49A5-A98A-B75CBD9338E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99849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CB36FF77-7258-4857-8A5D-1A200215B88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3611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28136F01-446E-489E-A019-DE12BF5BDA4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586989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06450" y="22987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06450" y="44323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3F6A890E-26AD-46AE-9CAD-CA577F78F46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2525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112AE891-F6E9-4F68-A57E-2F9A3406EA6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16302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5BE4ABAC-EE59-4501-AFF1-2CC78B1C3F4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8122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5AF234A9-84B9-4308-BF34-8BBE39B3191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677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BBE2C484-3894-42C7-85E2-1C13718A1CD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49595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77D3159F-3376-4737-8C96-C726464079F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5169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E4941AA0-A697-45D4-B2D4-4E9186710E5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29574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44C50690-F5E2-4DBC-9DA4-D1DB7368EB8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48068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950D6A79-B79D-47CB-ACC9-4759E7849AC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4569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50" y="20034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00288" y="6400800"/>
            <a:ext cx="6843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90033"/>
                </a:solidFill>
              </a:defRPr>
            </a:lvl1pPr>
          </a:lstStyle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B2C1C13A-42E9-496C-BB1C-E689192E9855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519863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ransition advClick="0"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109663" y="128588"/>
            <a:ext cx="387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 (Russia)</a:t>
            </a:r>
            <a:endParaRPr lang="en-GB" sz="180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217488" y="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15938" y="4597400"/>
            <a:ext cx="750887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/>
            <a:r>
              <a:rPr lang="en-GB" sz="2000"/>
              <a:t>Prepared by V. Khabensky and V. Granovsky</a:t>
            </a:r>
          </a:p>
          <a:p>
            <a:pPr marL="342900" indent="-342900"/>
            <a:r>
              <a:rPr lang="en-GB" sz="2000"/>
              <a:t>Presented by S. Bechta </a:t>
            </a:r>
          </a:p>
          <a:p>
            <a:pPr marL="342900" indent="-342900"/>
            <a:r>
              <a:rPr lang="en-US" sz="2000"/>
              <a:t>1</a:t>
            </a:r>
            <a:r>
              <a:rPr lang="ru-RU" sz="2000"/>
              <a:t>9</a:t>
            </a:r>
            <a:r>
              <a:rPr lang="en-US" sz="2000" baseline="30000"/>
              <a:t>th</a:t>
            </a:r>
            <a:r>
              <a:rPr lang="en-US" sz="2000"/>
              <a:t> CEG-SAM meeting</a:t>
            </a:r>
          </a:p>
          <a:p>
            <a:pPr marL="342900" indent="-342900"/>
            <a:r>
              <a:rPr lang="en-US" sz="2000">
                <a:solidFill>
                  <a:srgbClr val="000000"/>
                </a:solidFill>
              </a:rPr>
              <a:t>Pisa, Italy</a:t>
            </a:r>
          </a:p>
          <a:p>
            <a:pPr marL="342900" indent="-342900"/>
            <a:r>
              <a:rPr lang="en-US" sz="2000">
                <a:solidFill>
                  <a:srgbClr val="000000"/>
                </a:solidFill>
              </a:rPr>
              <a:t>March 14-16, 2011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800">
              <a:solidFill>
                <a:srgbClr val="A50021"/>
              </a:solidFill>
              <a:cs typeface="Times New Roman" pitchFamily="18" charset="0"/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Progress Report </a:t>
            </a:r>
            <a:br>
              <a:rPr lang="en-GB" sz="32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en-GB" sz="32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on the ISTC project #3592 </a:t>
            </a:r>
            <a:br>
              <a:rPr lang="en-GB" sz="32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en-GB" sz="32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“Investigation of Corium Melt Interaction </a:t>
            </a:r>
            <a:br>
              <a:rPr lang="en-GB" sz="32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en-GB" sz="32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with NPP Reactor Vessel Steel” </a:t>
            </a:r>
            <a:br>
              <a:rPr lang="en-GB" sz="32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en-GB" sz="32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(METCOR-P)</a:t>
            </a:r>
            <a:r>
              <a:rPr lang="en-GB" sz="3200" smtClean="0">
                <a:solidFill>
                  <a:srgbClr val="990033"/>
                </a:solidFill>
                <a:cs typeface="Times New Roman" pitchFamily="18" charset="0"/>
              </a:rPr>
              <a:t> </a:t>
            </a:r>
            <a:endParaRPr lang="en-GB" sz="320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FAE656B9-E469-4FFD-AF4E-5C2BB188453A}" type="slidenum">
              <a:rPr lang="en-GB"/>
              <a:pPr/>
              <a:t>10</a:t>
            </a:fld>
            <a:endParaRPr lang="en-GB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3200" smtClean="0"/>
              <a:t>Test results: TC readings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566737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Wingdings" pitchFamily="2" charset="2"/>
              <a:buChar char="ü"/>
            </a:pPr>
            <a:r>
              <a:rPr lang="en-US" sz="1800">
                <a:solidFill>
                  <a:srgbClr val="000066"/>
                </a:solidFill>
              </a:rPr>
              <a:t> Damaged thermocouples continue to operate but in wrong way 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 b="0">
                <a:solidFill>
                  <a:srgbClr val="000066"/>
                </a:solidFill>
              </a:rPr>
              <a:t>(new junction is formed to replace the defect one)</a:t>
            </a:r>
            <a:endParaRPr lang="en-US" sz="1800" b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623888"/>
            <a:ext cx="78517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BCBB3D63-B35B-4EC7-AE6D-682AD2CC4C79}" type="slidenum">
              <a:rPr lang="en-GB"/>
              <a:pPr/>
              <a:t>11</a:t>
            </a:fld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7550" y="182563"/>
            <a:ext cx="7772400" cy="639762"/>
          </a:xfrm>
        </p:spPr>
        <p:txBody>
          <a:bodyPr/>
          <a:lstStyle/>
          <a:p>
            <a:r>
              <a:rPr lang="en-US" smtClean="0"/>
              <a:t>Test results: Power extracted from the crucible, specimen and bottom calorimeter</a:t>
            </a:r>
            <a:r>
              <a:rPr lang="en-US" sz="2400" smtClean="0"/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5738" y="5994400"/>
            <a:ext cx="8720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</a:rPr>
              <a:t>Practically constant power into the specimen</a:t>
            </a:r>
            <a:endParaRPr lang="ru-RU" sz="2000">
              <a:solidFill>
                <a:srgbClr val="000066"/>
              </a:solidFill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79488"/>
            <a:ext cx="7961312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4738EFF4-1F32-4396-BD49-E64F717F3346}" type="slidenum">
              <a:rPr lang="en-GB"/>
              <a:pPr/>
              <a:t>12</a:t>
            </a:fld>
            <a:endParaRPr lang="en-GB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530350"/>
            <a:ext cx="3476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38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1138"/>
            <a:ext cx="9144000" cy="639762"/>
          </a:xfrm>
          <a:noFill/>
        </p:spPr>
        <p:txBody>
          <a:bodyPr/>
          <a:lstStyle/>
          <a:p>
            <a:r>
              <a:rPr lang="en-US" smtClean="0"/>
              <a:t>Test results: Ingot view during furnace disassembling</a:t>
            </a:r>
            <a:r>
              <a:rPr lang="en-US" sz="2400" smtClean="0"/>
              <a:t> 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630738" y="1985963"/>
            <a:ext cx="2166937" cy="37941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Specimen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624388" y="3511550"/>
            <a:ext cx="4081462" cy="379413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Crust on metallic ingot 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 flipH="1">
            <a:off x="2968625" y="2349500"/>
            <a:ext cx="1927225" cy="969963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 flipH="1">
            <a:off x="2940050" y="3867150"/>
            <a:ext cx="1562100" cy="127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4627563" y="2790825"/>
            <a:ext cx="3983037" cy="379413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Metallic corium ingot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 flipH="1">
            <a:off x="3302000" y="3146425"/>
            <a:ext cx="1336675" cy="506413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6B91A9C8-5529-448A-9CDE-6B50C26E7A06}" type="slidenum">
              <a:rPr lang="en-GB"/>
              <a:pPr/>
              <a:t>13</a:t>
            </a:fld>
            <a:endParaRPr lang="en-GB"/>
          </a:p>
        </p:txBody>
      </p:sp>
      <p:pic>
        <p:nvPicPr>
          <p:cNvPr id="17411" name="Picture 5" descr="IMG_05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4" r="27455" b="15288"/>
          <a:stretch>
            <a:fillRect/>
          </a:stretch>
        </p:blipFill>
        <p:spPr bwMode="auto">
          <a:xfrm>
            <a:off x="4762500" y="808038"/>
            <a:ext cx="3344863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IMG_05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9" b="9044"/>
          <a:stretch>
            <a:fillRect/>
          </a:stretch>
        </p:blipFill>
        <p:spPr bwMode="auto">
          <a:xfrm>
            <a:off x="514350" y="2976563"/>
            <a:ext cx="379253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  <a:noFill/>
        </p:spPr>
        <p:txBody>
          <a:bodyPr/>
          <a:lstStyle/>
          <a:p>
            <a:r>
              <a:rPr lang="en-US" smtClean="0"/>
              <a:t>Test results: Ingot side views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523875" y="2098675"/>
            <a:ext cx="1408113" cy="379413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Specimen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3217863" y="1527175"/>
            <a:ext cx="1393825" cy="379413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Ingot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4037013" y="1898650"/>
            <a:ext cx="1195387" cy="465138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1139825" y="2505075"/>
            <a:ext cx="549275" cy="758825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 flipH="1">
            <a:off x="1176338" y="1936750"/>
            <a:ext cx="2786062" cy="1985963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4438650" y="4519613"/>
            <a:ext cx="4319588" cy="37941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Specimen surface with corium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17420" name="Text Box 11"/>
          <p:cNvSpPr txBox="1">
            <a:spLocks noChangeArrowheads="1"/>
          </p:cNvSpPr>
          <p:nvPr/>
        </p:nvSpPr>
        <p:spPr bwMode="auto">
          <a:xfrm>
            <a:off x="4464050" y="5078413"/>
            <a:ext cx="2420938" cy="37941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USS calorimeter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17421" name="Text Box 12"/>
          <p:cNvSpPr txBox="1">
            <a:spLocks noChangeArrowheads="1"/>
          </p:cNvSpPr>
          <p:nvPr/>
        </p:nvSpPr>
        <p:spPr bwMode="auto">
          <a:xfrm>
            <a:off x="4478338" y="5627688"/>
            <a:ext cx="2392362" cy="37941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>
                <a:solidFill>
                  <a:srgbClr val="000066"/>
                </a:solidFill>
              </a:rPr>
              <a:t>TC cable</a:t>
            </a:r>
            <a:endParaRPr lang="ru-RU" sz="1800">
              <a:solidFill>
                <a:srgbClr val="000066"/>
              </a:solidFill>
            </a:endParaRPr>
          </a:p>
        </p:txBody>
      </p:sp>
      <p:sp>
        <p:nvSpPr>
          <p:cNvPr id="17422" name="Line 13"/>
          <p:cNvSpPr>
            <a:spLocks noChangeShapeType="1"/>
          </p:cNvSpPr>
          <p:nvPr/>
        </p:nvSpPr>
        <p:spPr bwMode="auto">
          <a:xfrm flipH="1">
            <a:off x="1905000" y="5181600"/>
            <a:ext cx="2560638" cy="665163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3" name="Line 14"/>
          <p:cNvSpPr>
            <a:spLocks noChangeShapeType="1"/>
          </p:cNvSpPr>
          <p:nvPr/>
        </p:nvSpPr>
        <p:spPr bwMode="auto">
          <a:xfrm flipH="1" flipV="1">
            <a:off x="2589213" y="4127500"/>
            <a:ext cx="1871662" cy="54610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4" name="Line 15"/>
          <p:cNvSpPr>
            <a:spLocks noChangeShapeType="1"/>
          </p:cNvSpPr>
          <p:nvPr/>
        </p:nvSpPr>
        <p:spPr bwMode="auto">
          <a:xfrm flipH="1">
            <a:off x="2420938" y="5797550"/>
            <a:ext cx="2055812" cy="384175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AF6023DA-5108-4E38-BFD7-866A199A45D1}" type="slidenum">
              <a:rPr lang="en-GB"/>
              <a:pPr/>
              <a:t>14</a:t>
            </a:fld>
            <a:endParaRPr lang="en-GB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09588" y="0"/>
            <a:ext cx="7772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3200">
                <a:solidFill>
                  <a:srgbClr val="A50021"/>
                </a:solidFill>
              </a:rPr>
              <a:t>Posttest analysis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165225" y="641350"/>
            <a:ext cx="62785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100000"/>
              </a:spcBef>
            </a:pPr>
            <a:r>
              <a:rPr lang="en-US" sz="2400">
                <a:solidFill>
                  <a:srgbClr val="000066"/>
                </a:solidFill>
              </a:rPr>
              <a:t> Corrosion kinetics</a:t>
            </a:r>
            <a:endParaRPr lang="ru-RU" sz="2400">
              <a:solidFill>
                <a:srgbClr val="000066"/>
              </a:solidFill>
              <a:ea typeface="Gulim" pitchFamily="34" charset="-127"/>
            </a:endParaRPr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1431925" y="1128713"/>
            <a:ext cx="5934075" cy="5024437"/>
            <a:chOff x="1045" y="3122"/>
            <a:chExt cx="9345" cy="7912"/>
          </a:xfrm>
        </p:grpSpPr>
        <p:pic>
          <p:nvPicPr>
            <p:cNvPr id="1844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" y="3122"/>
              <a:ext cx="9345" cy="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Line 8"/>
            <p:cNvSpPr>
              <a:spLocks noChangeShapeType="1"/>
            </p:cNvSpPr>
            <p:nvPr/>
          </p:nvSpPr>
          <p:spPr bwMode="auto">
            <a:xfrm>
              <a:off x="6633" y="1103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6" name="Arc 9"/>
            <p:cNvSpPr>
              <a:spLocks/>
            </p:cNvSpPr>
            <p:nvPr/>
          </p:nvSpPr>
          <p:spPr bwMode="auto">
            <a:xfrm rot="-5400000">
              <a:off x="1775" y="6340"/>
              <a:ext cx="4168" cy="1876"/>
            </a:xfrm>
            <a:custGeom>
              <a:avLst/>
              <a:gdLst>
                <a:gd name="T0" fmla="*/ 0 w 21374"/>
                <a:gd name="T1" fmla="*/ 0 h 21600"/>
                <a:gd name="T2" fmla="*/ 4168 w 21374"/>
                <a:gd name="T3" fmla="*/ 1605 h 21600"/>
                <a:gd name="T4" fmla="*/ 0 w 21374"/>
                <a:gd name="T5" fmla="*/ 1876 h 21600"/>
                <a:gd name="T6" fmla="*/ 0 60000 65536"/>
                <a:gd name="T7" fmla="*/ 0 60000 65536"/>
                <a:gd name="T8" fmla="*/ 0 60000 65536"/>
                <a:gd name="T9" fmla="*/ 0 w 21374"/>
                <a:gd name="T10" fmla="*/ 0 h 21600"/>
                <a:gd name="T11" fmla="*/ 21374 w 213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74" h="21600" fill="none" extrusionOk="0">
                  <a:moveTo>
                    <a:pt x="-1" y="0"/>
                  </a:moveTo>
                  <a:cubicBezTo>
                    <a:pt x="10726" y="0"/>
                    <a:pt x="19827" y="7870"/>
                    <a:pt x="21374" y="18484"/>
                  </a:cubicBezTo>
                </a:path>
                <a:path w="21374" h="21600" stroke="0" extrusionOk="0">
                  <a:moveTo>
                    <a:pt x="-1" y="0"/>
                  </a:moveTo>
                  <a:cubicBezTo>
                    <a:pt x="10726" y="0"/>
                    <a:pt x="19827" y="7870"/>
                    <a:pt x="21374" y="184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592138" y="5532438"/>
            <a:ext cx="81724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/>
          <a:lstStyle/>
          <a:p>
            <a:pPr marL="342900" indent="-342900" defTabSz="7620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A50021"/>
                </a:solidFill>
                <a:cs typeface="Arial" pitchFamily="34" charset="0"/>
              </a:rPr>
              <a:t>                                   </a:t>
            </a:r>
            <a:r>
              <a:rPr lang="ru-RU" sz="1800">
                <a:solidFill>
                  <a:srgbClr val="A50021"/>
                </a:solidFill>
                <a:cs typeface="Arial" pitchFamily="34" charset="0"/>
              </a:rPr>
              <a:t>•</a:t>
            </a:r>
            <a:r>
              <a:rPr lang="en-US" sz="1600">
                <a:solidFill>
                  <a:srgbClr val="A50021"/>
                </a:solidFill>
                <a:cs typeface="Arial" pitchFamily="34" charset="0"/>
              </a:rPr>
              <a:t> - direct posttest measurement</a:t>
            </a:r>
            <a:endParaRPr lang="ru-RU" sz="1600">
              <a:solidFill>
                <a:srgbClr val="A50021"/>
              </a:solidFill>
              <a:cs typeface="Arial" pitchFamily="34" charset="0"/>
            </a:endParaRPr>
          </a:p>
          <a:p>
            <a:pPr marL="342900" indent="-342900" defTabSz="7620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A50021"/>
                </a:solidFill>
                <a:cs typeface="Arial" pitchFamily="34" charset="0"/>
              </a:rPr>
              <a:t>                                      </a:t>
            </a:r>
            <a:r>
              <a:rPr lang="ru-RU" sz="1600">
                <a:solidFill>
                  <a:srgbClr val="A50021"/>
                </a:solidFill>
                <a:cs typeface="Arial" pitchFamily="34" charset="0"/>
              </a:rPr>
              <a:t>—   - </a:t>
            </a:r>
            <a:r>
              <a:rPr lang="en-US" sz="1600">
                <a:solidFill>
                  <a:srgbClr val="A50021"/>
                </a:solidFill>
                <a:cs typeface="Arial" pitchFamily="34" charset="0"/>
              </a:rPr>
              <a:t>posttest processing of</a:t>
            </a:r>
            <a:r>
              <a:rPr lang="ru-RU" sz="160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n-US" sz="1600">
                <a:solidFill>
                  <a:srgbClr val="A50021"/>
                </a:solidFill>
                <a:cs typeface="Arial" pitchFamily="34" charset="0"/>
              </a:rPr>
              <a:t>on line measurements</a:t>
            </a:r>
            <a:endParaRPr lang="ru-RU" sz="1600">
              <a:solidFill>
                <a:srgbClr val="A50021"/>
              </a:solidFill>
              <a:cs typeface="Arial" pitchFamily="34" charset="0"/>
            </a:endParaRPr>
          </a:p>
          <a:p>
            <a:pPr marL="342900" indent="-342900" defTabSz="7620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A50021"/>
                </a:solidFill>
                <a:cs typeface="Arial" pitchFamily="34" charset="0"/>
              </a:rPr>
              <a:t>                                      </a:t>
            </a:r>
            <a:r>
              <a:rPr lang="ru-RU" sz="1600">
                <a:solidFill>
                  <a:srgbClr val="A50021"/>
                </a:solidFill>
                <a:cs typeface="Arial" pitchFamily="34" charset="0"/>
              </a:rPr>
              <a:t>- - -        -   </a:t>
            </a:r>
            <a:r>
              <a:rPr lang="en-US" sz="1600">
                <a:solidFill>
                  <a:srgbClr val="A50021"/>
                </a:solidFill>
                <a:cs typeface="Arial" pitchFamily="34" charset="0"/>
              </a:rPr>
              <a:t>to be specified</a:t>
            </a:r>
            <a:endParaRPr lang="ru-RU" sz="1600">
              <a:solidFill>
                <a:srgbClr val="A50021"/>
              </a:solidFill>
              <a:cs typeface="Arial" pitchFamily="34" charset="0"/>
            </a:endParaRP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590550" y="8413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/>
          </a:p>
        </p:txBody>
      </p:sp>
      <p:grpSp>
        <p:nvGrpSpPr>
          <p:cNvPr id="18440" name="Group 16"/>
          <p:cNvGrpSpPr>
            <a:grpSpLocks/>
          </p:cNvGrpSpPr>
          <p:nvPr/>
        </p:nvGrpSpPr>
        <p:grpSpPr bwMode="auto">
          <a:xfrm>
            <a:off x="1490663" y="1103313"/>
            <a:ext cx="5819775" cy="4156075"/>
            <a:chOff x="939" y="695"/>
            <a:chExt cx="3666" cy="2618"/>
          </a:xfrm>
        </p:grpSpPr>
        <p:sp>
          <p:nvSpPr>
            <p:cNvPr id="18441" name="Text Box 11"/>
            <p:cNvSpPr txBox="1">
              <a:spLocks noChangeArrowheads="1"/>
            </p:cNvSpPr>
            <p:nvPr/>
          </p:nvSpPr>
          <p:spPr bwMode="auto">
            <a:xfrm>
              <a:off x="3682" y="1051"/>
              <a:ext cx="1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sz="2800">
                  <a:solidFill>
                    <a:srgbClr val="990033"/>
                  </a:solidFill>
                  <a:cs typeface="Arial" pitchFamily="34" charset="0"/>
                </a:rPr>
                <a:t>•</a:t>
              </a:r>
            </a:p>
          </p:txBody>
        </p:sp>
        <p:sp>
          <p:nvSpPr>
            <p:cNvPr id="18442" name="Text Box 13"/>
            <p:cNvSpPr txBox="1">
              <a:spLocks noChangeArrowheads="1"/>
            </p:cNvSpPr>
            <p:nvPr/>
          </p:nvSpPr>
          <p:spPr bwMode="auto">
            <a:xfrm>
              <a:off x="4303" y="3101"/>
              <a:ext cx="3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/>
                <a:t>t, s</a:t>
              </a:r>
              <a:endParaRPr lang="ru-RU" sz="1600"/>
            </a:p>
          </p:txBody>
        </p:sp>
        <p:sp>
          <p:nvSpPr>
            <p:cNvPr id="18443" name="Text Box 15"/>
            <p:cNvSpPr txBox="1">
              <a:spLocks noChangeArrowheads="1"/>
            </p:cNvSpPr>
            <p:nvPr/>
          </p:nvSpPr>
          <p:spPr bwMode="auto">
            <a:xfrm>
              <a:off x="939" y="695"/>
              <a:ext cx="4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/>
                <a:t>h, mm</a:t>
              </a:r>
              <a:endParaRPr lang="ru-RU" sz="160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71094D0E-B4F0-48C0-AD21-21B6B99BB213}" type="slidenum">
              <a:rPr lang="en-GB"/>
              <a:pPr/>
              <a:t>15</a:t>
            </a:fld>
            <a:endParaRPr lang="en-GB"/>
          </a:p>
        </p:txBody>
      </p:sp>
      <p:grpSp>
        <p:nvGrpSpPr>
          <p:cNvPr id="55317" name="Group 21"/>
          <p:cNvGrpSpPr>
            <a:grpSpLocks/>
          </p:cNvGrpSpPr>
          <p:nvPr/>
        </p:nvGrpSpPr>
        <p:grpSpPr bwMode="auto">
          <a:xfrm>
            <a:off x="4446588" y="1027113"/>
            <a:ext cx="4295775" cy="4591050"/>
            <a:chOff x="649" y="628"/>
            <a:chExt cx="2706" cy="2892"/>
          </a:xfrm>
        </p:grpSpPr>
        <p:pic>
          <p:nvPicPr>
            <p:cNvPr id="5529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" y="628"/>
              <a:ext cx="2706" cy="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55309" name="Group 12"/>
            <p:cNvGrpSpPr>
              <a:grpSpLocks/>
            </p:cNvGrpSpPr>
            <p:nvPr/>
          </p:nvGrpSpPr>
          <p:grpSpPr bwMode="auto">
            <a:xfrm>
              <a:off x="1241" y="1245"/>
              <a:ext cx="1560" cy="261"/>
              <a:chOff x="2006" y="1159"/>
              <a:chExt cx="1560" cy="261"/>
            </a:xfrm>
          </p:grpSpPr>
          <p:sp>
            <p:nvSpPr>
              <p:cNvPr id="55310" name="Text Box 13"/>
              <p:cNvSpPr txBox="1">
                <a:spLocks noChangeArrowheads="1"/>
              </p:cNvSpPr>
              <p:nvPr/>
            </p:nvSpPr>
            <p:spPr bwMode="auto">
              <a:xfrm>
                <a:off x="2660" y="115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ru-RU" sz="2000">
                    <a:solidFill>
                      <a:srgbClr val="00FFFF"/>
                    </a:solidFill>
                  </a:rPr>
                  <a:t>1</a:t>
                </a:r>
              </a:p>
            </p:txBody>
          </p:sp>
          <p:sp>
            <p:nvSpPr>
              <p:cNvPr id="55311" name="Text Box 14"/>
              <p:cNvSpPr txBox="1">
                <a:spLocks noChangeArrowheads="1"/>
              </p:cNvSpPr>
              <p:nvPr/>
            </p:nvSpPr>
            <p:spPr bwMode="auto">
              <a:xfrm>
                <a:off x="2006" y="115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ru-RU" sz="2000">
                    <a:solidFill>
                      <a:srgbClr val="00FFFF"/>
                    </a:solidFill>
                  </a:rPr>
                  <a:t>2</a:t>
                </a:r>
              </a:p>
            </p:txBody>
          </p:sp>
          <p:sp>
            <p:nvSpPr>
              <p:cNvPr id="55312" name="Text Box 15"/>
              <p:cNvSpPr txBox="1">
                <a:spLocks noChangeArrowheads="1"/>
              </p:cNvSpPr>
              <p:nvPr/>
            </p:nvSpPr>
            <p:spPr bwMode="auto">
              <a:xfrm>
                <a:off x="3361" y="1170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ru-RU" sz="2000">
                    <a:solidFill>
                      <a:srgbClr val="00FFFF"/>
                    </a:solidFill>
                  </a:rPr>
                  <a:t>2</a:t>
                </a:r>
              </a:p>
            </p:txBody>
          </p:sp>
        </p:grpSp>
      </p:grpSp>
      <p:sp>
        <p:nvSpPr>
          <p:cNvPr id="5530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85738"/>
            <a:ext cx="7772400" cy="639762"/>
          </a:xfrm>
        </p:spPr>
        <p:txBody>
          <a:bodyPr/>
          <a:lstStyle/>
          <a:p>
            <a:r>
              <a:rPr lang="en-US" smtClean="0"/>
              <a:t>Posttest analysis (2)</a:t>
            </a:r>
            <a:r>
              <a:rPr lang="ru-RU" smtClean="0"/>
              <a:t> </a:t>
            </a:r>
            <a:br>
              <a:rPr lang="ru-RU" smtClean="0"/>
            </a:br>
            <a:r>
              <a:rPr lang="en-US" sz="2400" smtClean="0">
                <a:solidFill>
                  <a:srgbClr val="000066"/>
                </a:solidFill>
              </a:rPr>
              <a:t>Specimen axial section</a:t>
            </a:r>
            <a:endParaRPr lang="ru-RU" sz="2400" smtClean="0">
              <a:solidFill>
                <a:srgbClr val="000066"/>
              </a:solidFill>
            </a:endParaRPr>
          </a:p>
        </p:txBody>
      </p:sp>
      <p:sp>
        <p:nvSpPr>
          <p:cNvPr id="5530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818188"/>
            <a:ext cx="8507413" cy="80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b="1" smtClean="0">
                <a:solidFill>
                  <a:schemeClr val="accent2"/>
                </a:solidFill>
                <a:effectLst/>
              </a:rPr>
              <a:t>	</a:t>
            </a:r>
            <a:r>
              <a:rPr lang="ru-RU" sz="1600" b="1" smtClean="0">
                <a:solidFill>
                  <a:schemeClr val="accent2"/>
                </a:solidFill>
                <a:effectLst/>
              </a:rPr>
              <a:t>1</a:t>
            </a:r>
            <a:r>
              <a:rPr lang="ru-RU" sz="1600" b="1" smtClean="0">
                <a:effectLst/>
              </a:rPr>
              <a:t> – </a:t>
            </a:r>
            <a:r>
              <a:rPr lang="en-US" sz="1600" b="1" smtClean="0">
                <a:effectLst/>
              </a:rPr>
              <a:t>Steel of initial structure;      </a:t>
            </a:r>
            <a:r>
              <a:rPr lang="en-US" sz="1600" b="1" smtClean="0">
                <a:solidFill>
                  <a:schemeClr val="accent2"/>
                </a:solidFill>
                <a:effectLst/>
              </a:rPr>
              <a:t>2</a:t>
            </a:r>
            <a:r>
              <a:rPr lang="en-US" sz="1600" b="1" smtClean="0">
                <a:effectLst/>
              </a:rPr>
              <a:t> – Zone of thermal influence  3 -  Interaction zone</a:t>
            </a:r>
          </a:p>
          <a:p>
            <a:pPr>
              <a:lnSpc>
                <a:spcPct val="90000"/>
              </a:lnSpc>
            </a:pPr>
            <a:r>
              <a:rPr lang="en-US" sz="2000" b="1" smtClean="0">
                <a:effectLst/>
              </a:rPr>
              <a:t>Maximum corrosion depth</a:t>
            </a:r>
            <a:r>
              <a:rPr lang="ru-RU" sz="2000" b="1" smtClean="0">
                <a:effectLst/>
              </a:rPr>
              <a:t> – 9 </a:t>
            </a:r>
            <a:r>
              <a:rPr lang="en-US" sz="2000" b="1" smtClean="0">
                <a:effectLst/>
              </a:rPr>
              <a:t>mm at the elevation of  4</a:t>
            </a:r>
            <a:r>
              <a:rPr lang="ru-RU" sz="2000" b="1" smtClean="0">
                <a:effectLst/>
              </a:rPr>
              <a:t>0 </a:t>
            </a:r>
            <a:r>
              <a:rPr lang="en-US" sz="2000" b="1" smtClean="0">
                <a:effectLst/>
              </a:rPr>
              <a:t>mm</a:t>
            </a:r>
            <a:endParaRPr lang="ru-RU" sz="2000" b="1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 smtClean="0">
              <a:effectLst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2403475" y="4321175"/>
            <a:ext cx="15573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solidFill>
                  <a:srgbClr val="000066"/>
                </a:solidFill>
              </a:rPr>
              <a:t>Acoustic ‘mirror’</a:t>
            </a:r>
            <a:endParaRPr lang="ru-RU" sz="1600">
              <a:solidFill>
                <a:srgbClr val="000066"/>
              </a:solidFill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2413000" y="5207000"/>
            <a:ext cx="169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solidFill>
                  <a:srgbClr val="000066"/>
                </a:solidFill>
              </a:rPr>
              <a:t>Acoustic defect</a:t>
            </a:r>
            <a:endParaRPr lang="ru-RU" sz="1600">
              <a:solidFill>
                <a:srgbClr val="000066"/>
              </a:solidFill>
            </a:endParaRP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7561263" y="5562600"/>
            <a:ext cx="158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solidFill>
                  <a:srgbClr val="000066"/>
                </a:solidFill>
              </a:rPr>
              <a:t>Thermocouple</a:t>
            </a:r>
            <a:endParaRPr lang="ru-RU" sz="1600">
              <a:solidFill>
                <a:srgbClr val="000066"/>
              </a:solidFill>
            </a:endParaRPr>
          </a:p>
        </p:txBody>
      </p:sp>
      <p:sp>
        <p:nvSpPr>
          <p:cNvPr id="55305" name="Line 8"/>
          <p:cNvSpPr>
            <a:spLocks noChangeShapeType="1"/>
          </p:cNvSpPr>
          <p:nvPr/>
        </p:nvSpPr>
        <p:spPr bwMode="auto">
          <a:xfrm flipV="1">
            <a:off x="3373438" y="3479800"/>
            <a:ext cx="3349625" cy="1235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6" name="Line 9"/>
          <p:cNvSpPr>
            <a:spLocks noChangeShapeType="1"/>
          </p:cNvSpPr>
          <p:nvPr/>
        </p:nvSpPr>
        <p:spPr bwMode="auto">
          <a:xfrm flipH="1">
            <a:off x="3824288" y="4530725"/>
            <a:ext cx="1387475" cy="590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5314" name="Picture 17" descr="IMG_764L-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t="31100" r="57703" b="45259"/>
          <a:stretch>
            <a:fillRect/>
          </a:stretch>
        </p:blipFill>
        <p:spPr bwMode="auto">
          <a:xfrm>
            <a:off x="590550" y="882650"/>
            <a:ext cx="3003550" cy="22891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5" name="Text Box 18"/>
          <p:cNvSpPr txBox="1">
            <a:spLocks noChangeArrowheads="1"/>
          </p:cNvSpPr>
          <p:nvPr/>
        </p:nvSpPr>
        <p:spPr bwMode="auto">
          <a:xfrm>
            <a:off x="1817688" y="3724275"/>
            <a:ext cx="208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66"/>
                </a:solidFill>
              </a:rPr>
              <a:t>3</a:t>
            </a:r>
            <a:endParaRPr lang="ru-RU" sz="2800">
              <a:solidFill>
                <a:srgbClr val="000066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4648200" y="2362200"/>
            <a:ext cx="1612900" cy="1219200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 flipH="1" flipV="1">
            <a:off x="7620000" y="4902200"/>
            <a:ext cx="3683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0" name="Freeform 24" descr="40%"/>
          <p:cNvSpPr>
            <a:spLocks/>
          </p:cNvSpPr>
          <p:nvPr/>
        </p:nvSpPr>
        <p:spPr bwMode="auto">
          <a:xfrm>
            <a:off x="3592513" y="909638"/>
            <a:ext cx="1066800" cy="2768600"/>
          </a:xfrm>
          <a:custGeom>
            <a:avLst/>
            <a:gdLst>
              <a:gd name="T0" fmla="*/ 0 w 672"/>
              <a:gd name="T1" fmla="*/ 1432 h 1744"/>
              <a:gd name="T2" fmla="*/ 672 w 672"/>
              <a:gd name="T3" fmla="*/ 1744 h 1744"/>
              <a:gd name="T4" fmla="*/ 672 w 672"/>
              <a:gd name="T5" fmla="*/ 960 h 1744"/>
              <a:gd name="T6" fmla="*/ 8 w 672"/>
              <a:gd name="T7" fmla="*/ 0 h 1744"/>
              <a:gd name="T8" fmla="*/ 0 w 672"/>
              <a:gd name="T9" fmla="*/ 1432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1744">
                <a:moveTo>
                  <a:pt x="0" y="1432"/>
                </a:moveTo>
                <a:lnTo>
                  <a:pt x="672" y="1744"/>
                </a:lnTo>
                <a:lnTo>
                  <a:pt x="672" y="960"/>
                </a:lnTo>
                <a:lnTo>
                  <a:pt x="8" y="0"/>
                </a:lnTo>
                <a:lnTo>
                  <a:pt x="0" y="1432"/>
                </a:lnTo>
                <a:close/>
              </a:path>
            </a:pathLst>
          </a:custGeom>
          <a:pattFill prst="pct40">
            <a:fgClr>
              <a:srgbClr val="C0C0C0">
                <a:alpha val="73000"/>
              </a:srgbClr>
            </a:fgClr>
            <a:bgClr>
              <a:srgbClr val="FFFFFF">
                <a:alpha val="73000"/>
              </a:srgbClr>
            </a:bgClr>
          </a:pattFill>
          <a:ln w="12700" cap="flat" cmpd="sng">
            <a:solidFill>
              <a:srgbClr val="00CC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 flipH="1" flipV="1">
            <a:off x="1549400" y="2222500"/>
            <a:ext cx="787400" cy="15240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 flipV="1">
            <a:off x="3430588" y="3062288"/>
            <a:ext cx="1816100" cy="6985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2E951D55-FCAA-432C-9012-CDBBDD9E92F7}" type="slidenum">
              <a:rPr lang="en-GB"/>
              <a:pPr/>
              <a:t>16</a:t>
            </a:fld>
            <a:endParaRPr lang="en-GB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0"/>
            <a:ext cx="7724775" cy="573088"/>
          </a:xfrm>
        </p:spPr>
        <p:txBody>
          <a:bodyPr/>
          <a:lstStyle/>
          <a:p>
            <a:r>
              <a:rPr lang="en-US" smtClean="0"/>
              <a:t>Posttest analysis (3)</a:t>
            </a:r>
            <a:endParaRPr lang="ru-RU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" b="13829"/>
          <a:stretch>
            <a:fillRect/>
          </a:stretch>
        </p:blipFill>
        <p:spPr bwMode="auto">
          <a:xfrm>
            <a:off x="563563" y="1292225"/>
            <a:ext cx="36099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148138" y="1689100"/>
            <a:ext cx="4741862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sz="2000">
                <a:solidFill>
                  <a:srgbClr val="000066"/>
                </a:solidFill>
              </a:rPr>
              <a:t>O –specimen axis</a:t>
            </a:r>
            <a:endParaRPr lang="ru-RU" sz="2000">
              <a:solidFill>
                <a:srgbClr val="000066"/>
              </a:solidFill>
            </a:endParaRPr>
          </a:p>
          <a:p>
            <a:pPr>
              <a:spcBef>
                <a:spcPct val="30000"/>
              </a:spcBef>
            </a:pPr>
            <a:r>
              <a:rPr lang="ru-RU" sz="2000">
                <a:solidFill>
                  <a:srgbClr val="000066"/>
                </a:solidFill>
              </a:rPr>
              <a:t>А – </a:t>
            </a:r>
            <a:r>
              <a:rPr lang="en-US" sz="2000">
                <a:solidFill>
                  <a:srgbClr val="000066"/>
                </a:solidFill>
              </a:rPr>
              <a:t>isotherm of</a:t>
            </a: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Fe-Fe</a:t>
            </a:r>
            <a:r>
              <a:rPr lang="en-US" sz="2000" baseline="-25000">
                <a:solidFill>
                  <a:srgbClr val="000066"/>
                </a:solidFill>
              </a:rPr>
              <a:t>3</a:t>
            </a:r>
            <a:r>
              <a:rPr lang="en-US" sz="2000">
                <a:solidFill>
                  <a:srgbClr val="000066"/>
                </a:solidFill>
              </a:rPr>
              <a:t>C eutectoid formation  (727</a:t>
            </a:r>
            <a:r>
              <a:rPr lang="en-US" sz="2000">
                <a:solidFill>
                  <a:srgbClr val="000066"/>
                </a:solidFill>
                <a:sym typeface="Symbol" pitchFamily="18" charset="2"/>
              </a:rPr>
              <a:t>C)</a:t>
            </a:r>
          </a:p>
          <a:p>
            <a:pPr>
              <a:spcBef>
                <a:spcPct val="30000"/>
              </a:spcBef>
            </a:pPr>
            <a:r>
              <a:rPr lang="en-US" sz="2000">
                <a:solidFill>
                  <a:srgbClr val="000066"/>
                </a:solidFill>
                <a:sym typeface="Symbol" pitchFamily="18" charset="2"/>
              </a:rPr>
              <a:t>1 – 400; 2 – 500; 3 – 600; 4 – 700; 5 – 800; 6 – 900; 7 – 1000; 8 - 1100 C</a:t>
            </a:r>
            <a:endParaRPr lang="ru-RU" sz="2000">
              <a:solidFill>
                <a:srgbClr val="000066"/>
              </a:solidFill>
              <a:sym typeface="Symbol" pitchFamily="18" charset="2"/>
            </a:endParaRPr>
          </a:p>
          <a:p>
            <a:pPr>
              <a:spcBef>
                <a:spcPct val="30000"/>
              </a:spcBef>
            </a:pPr>
            <a:endParaRPr lang="en-US" sz="1800">
              <a:solidFill>
                <a:srgbClr val="000066"/>
              </a:solidFill>
              <a:sym typeface="Symbol" pitchFamily="18" charset="2"/>
            </a:endParaRPr>
          </a:p>
          <a:p>
            <a:pPr>
              <a:spcBef>
                <a:spcPct val="30000"/>
              </a:spcBef>
            </a:pPr>
            <a:endParaRPr lang="en-US" sz="1800">
              <a:solidFill>
                <a:srgbClr val="000066"/>
              </a:solidFill>
              <a:sym typeface="Symbol" pitchFamily="18" charset="2"/>
            </a:endParaRPr>
          </a:p>
          <a:p>
            <a:pPr>
              <a:spcBef>
                <a:spcPct val="30000"/>
              </a:spcBef>
            </a:pPr>
            <a:endParaRPr lang="en-US" sz="1800">
              <a:solidFill>
                <a:srgbClr val="000066"/>
              </a:solidFill>
              <a:sym typeface="Symbol" pitchFamily="18" charset="2"/>
            </a:endParaRP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2400">
                <a:solidFill>
                  <a:srgbClr val="000066"/>
                </a:solidFill>
                <a:sym typeface="Symbol" pitchFamily="18" charset="2"/>
              </a:rPr>
              <a:t> Temperature of corrosion</a:t>
            </a:r>
            <a:br>
              <a:rPr lang="en-US" sz="2400">
                <a:solidFill>
                  <a:srgbClr val="000066"/>
                </a:solidFill>
                <a:sym typeface="Symbol" pitchFamily="18" charset="2"/>
              </a:rPr>
            </a:br>
            <a:r>
              <a:rPr lang="en-US" sz="2400">
                <a:solidFill>
                  <a:srgbClr val="000066"/>
                </a:solidFill>
                <a:sym typeface="Symbol" pitchFamily="18" charset="2"/>
              </a:rPr>
              <a:t>   boundary final position in the</a:t>
            </a:r>
            <a:br>
              <a:rPr lang="en-US" sz="2400">
                <a:solidFill>
                  <a:srgbClr val="000066"/>
                </a:solidFill>
                <a:sym typeface="Symbol" pitchFamily="18" charset="2"/>
              </a:rPr>
            </a:br>
            <a:r>
              <a:rPr lang="en-US" sz="2400">
                <a:solidFill>
                  <a:srgbClr val="000066"/>
                </a:solidFill>
                <a:sym typeface="Symbol" pitchFamily="18" charset="2"/>
              </a:rPr>
              <a:t>   range of</a:t>
            </a:r>
            <a:r>
              <a:rPr lang="ru-RU" sz="2400">
                <a:solidFill>
                  <a:srgbClr val="000066"/>
                </a:solidFill>
                <a:sym typeface="Symbol" pitchFamily="18" charset="2"/>
              </a:rPr>
              <a:t> 1050…11</a:t>
            </a:r>
            <a:r>
              <a:rPr lang="en-US" sz="2400">
                <a:solidFill>
                  <a:srgbClr val="000066"/>
                </a:solidFill>
                <a:sym typeface="Symbol" pitchFamily="18" charset="2"/>
              </a:rPr>
              <a:t>5</a:t>
            </a:r>
            <a:r>
              <a:rPr lang="ru-RU" sz="2400">
                <a:solidFill>
                  <a:srgbClr val="000066"/>
                </a:solidFill>
                <a:sym typeface="Symbol" pitchFamily="18" charset="2"/>
              </a:rPr>
              <a:t>0 </a:t>
            </a:r>
            <a:r>
              <a:rPr lang="en-US" sz="2400">
                <a:solidFill>
                  <a:srgbClr val="000066"/>
                </a:solidFill>
                <a:sym typeface="Symbol" pitchFamily="18" charset="2"/>
              </a:rPr>
              <a:t>C</a:t>
            </a:r>
            <a:endParaRPr lang="ru-RU" sz="2400">
              <a:solidFill>
                <a:srgbClr val="000066"/>
              </a:solidFill>
              <a:sym typeface="Symbol" pitchFamily="18" charset="2"/>
            </a:endParaRPr>
          </a:p>
          <a:p>
            <a:pPr>
              <a:spcBef>
                <a:spcPct val="30000"/>
              </a:spcBef>
            </a:pPr>
            <a:endParaRPr lang="en-US" sz="240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327025" y="658813"/>
            <a:ext cx="399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1085850" y="660400"/>
            <a:ext cx="750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>
                <a:solidFill>
                  <a:srgbClr val="000066"/>
                </a:solidFill>
              </a:rPr>
              <a:t>Temperature field of the specimen a</a:t>
            </a:r>
            <a:r>
              <a:rPr lang="ru-RU" sz="2400">
                <a:solidFill>
                  <a:srgbClr val="000066"/>
                </a:solidFill>
              </a:rPr>
              <a:t>xial section 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-123825" y="1228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4518025" y="55737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/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4508500" y="5792788"/>
            <a:ext cx="1412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718D88C2-FCFD-4BDA-99D5-0514A28A694E}" type="slidenum">
              <a:rPr lang="en-GB"/>
              <a:pPr/>
              <a:t>17</a:t>
            </a:fld>
            <a:endParaRPr lang="en-GB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844550" y="0"/>
            <a:ext cx="7772400" cy="457200"/>
          </a:xfrm>
        </p:spPr>
        <p:txBody>
          <a:bodyPr/>
          <a:lstStyle/>
          <a:p>
            <a:r>
              <a:rPr lang="en-US" smtClean="0"/>
              <a:t>Posttest analysis (4)</a:t>
            </a:r>
            <a:endParaRPr lang="ru-RU" smtClean="0"/>
          </a:p>
        </p:txBody>
      </p:sp>
      <p:sp>
        <p:nvSpPr>
          <p:cNvPr id="5128" name="Rectangle 24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23"/>
          <p:cNvGraphicFramePr>
            <a:graphicFrameLocks noChangeAspect="1"/>
          </p:cNvGraphicFramePr>
          <p:nvPr/>
        </p:nvGraphicFramePr>
        <p:xfrm>
          <a:off x="417513" y="4298950"/>
          <a:ext cx="2232025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Plot" r:id="rId3" imgW="4460562" imgH="4194944" progId="Grapher.Document">
                  <p:embed/>
                </p:oleObj>
              </mc:Choice>
              <mc:Fallback>
                <p:oleObj name="Plot" r:id="rId3" imgW="4460562" imgH="4194944" progId="Grapher.Document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4298950"/>
                        <a:ext cx="2232025" cy="209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26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3" name="Object 25"/>
          <p:cNvGraphicFramePr>
            <a:graphicFrameLocks noChangeAspect="1"/>
          </p:cNvGraphicFramePr>
          <p:nvPr/>
        </p:nvGraphicFramePr>
        <p:xfrm>
          <a:off x="3367088" y="4105275"/>
          <a:ext cx="22098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Plot" r:id="rId5" imgW="4417819" imgH="4194944" progId="Grapher.Document">
                  <p:embed/>
                </p:oleObj>
              </mc:Choice>
              <mc:Fallback>
                <p:oleObj name="Plot" r:id="rId5" imgW="4417819" imgH="4194944" progId="Grapher.Document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88" y="4105275"/>
                        <a:ext cx="2209800" cy="209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28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4" name="Object 27"/>
          <p:cNvGraphicFramePr>
            <a:graphicFrameLocks noChangeAspect="1"/>
          </p:cNvGraphicFramePr>
          <p:nvPr/>
        </p:nvGraphicFramePr>
        <p:xfrm>
          <a:off x="6108700" y="4181475"/>
          <a:ext cx="22098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Plot" r:id="rId7" imgW="4417819" imgH="4194944" progId="Grapher.Document">
                  <p:embed/>
                </p:oleObj>
              </mc:Choice>
              <mc:Fallback>
                <p:oleObj name="Plot" r:id="rId7" imgW="4417819" imgH="4194944" progId="Grapher.Document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4181475"/>
                        <a:ext cx="2209800" cy="209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30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5" name="Object 29"/>
          <p:cNvGraphicFramePr>
            <a:graphicFrameLocks noChangeAspect="1"/>
          </p:cNvGraphicFramePr>
          <p:nvPr/>
        </p:nvGraphicFramePr>
        <p:xfrm>
          <a:off x="6202363" y="1687513"/>
          <a:ext cx="22098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Plot" r:id="rId9" imgW="4417819" imgH="4194944" progId="Grapher.Document">
                  <p:embed/>
                </p:oleObj>
              </mc:Choice>
              <mc:Fallback>
                <p:oleObj name="Plot" r:id="rId9" imgW="4417819" imgH="4194944" progId="Grapher.Document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3" y="1687513"/>
                        <a:ext cx="2209800" cy="209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2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87475"/>
            <a:ext cx="46958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32"/>
          <p:cNvSpPr txBox="1">
            <a:spLocks noChangeArrowheads="1"/>
          </p:cNvSpPr>
          <p:nvPr/>
        </p:nvSpPr>
        <p:spPr bwMode="auto">
          <a:xfrm>
            <a:off x="317500" y="3984625"/>
            <a:ext cx="474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T, </a:t>
            </a:r>
            <a:r>
              <a:rPr lang="en-US" sz="1000">
                <a:sym typeface="Symbol" pitchFamily="18" charset="2"/>
              </a:rPr>
              <a:t>C</a:t>
            </a:r>
          </a:p>
        </p:txBody>
      </p:sp>
      <p:sp>
        <p:nvSpPr>
          <p:cNvPr id="5134" name="Text Box 33"/>
          <p:cNvSpPr txBox="1">
            <a:spLocks noChangeArrowheads="1"/>
          </p:cNvSpPr>
          <p:nvPr/>
        </p:nvSpPr>
        <p:spPr bwMode="auto">
          <a:xfrm>
            <a:off x="3506788" y="3943350"/>
            <a:ext cx="47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T, </a:t>
            </a:r>
            <a:r>
              <a:rPr lang="en-US" sz="1000">
                <a:sym typeface="Symbol" pitchFamily="18" charset="2"/>
              </a:rPr>
              <a:t>C</a:t>
            </a:r>
          </a:p>
        </p:txBody>
      </p:sp>
      <p:sp>
        <p:nvSpPr>
          <p:cNvPr id="5135" name="Text Box 34"/>
          <p:cNvSpPr txBox="1">
            <a:spLocks noChangeArrowheads="1"/>
          </p:cNvSpPr>
          <p:nvPr/>
        </p:nvSpPr>
        <p:spPr bwMode="auto">
          <a:xfrm>
            <a:off x="6249988" y="3886200"/>
            <a:ext cx="47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T, </a:t>
            </a:r>
            <a:r>
              <a:rPr lang="en-US" sz="1000">
                <a:sym typeface="Symbol" pitchFamily="18" charset="2"/>
              </a:rPr>
              <a:t>C</a:t>
            </a:r>
          </a:p>
        </p:txBody>
      </p:sp>
      <p:sp>
        <p:nvSpPr>
          <p:cNvPr id="5136" name="Text Box 35"/>
          <p:cNvSpPr txBox="1">
            <a:spLocks noChangeArrowheads="1"/>
          </p:cNvSpPr>
          <p:nvPr/>
        </p:nvSpPr>
        <p:spPr bwMode="auto">
          <a:xfrm>
            <a:off x="5889625" y="1366838"/>
            <a:ext cx="474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T, </a:t>
            </a:r>
            <a:r>
              <a:rPr lang="en-US" sz="1000">
                <a:sym typeface="Symbol" pitchFamily="18" charset="2"/>
              </a:rPr>
              <a:t>C</a:t>
            </a:r>
          </a:p>
        </p:txBody>
      </p:sp>
      <p:sp>
        <p:nvSpPr>
          <p:cNvPr id="5137" name="Text Box 36"/>
          <p:cNvSpPr txBox="1">
            <a:spLocks noChangeArrowheads="1"/>
          </p:cNvSpPr>
          <p:nvPr/>
        </p:nvSpPr>
        <p:spPr bwMode="auto">
          <a:xfrm>
            <a:off x="1527175" y="367823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/>
          </a:p>
        </p:txBody>
      </p:sp>
      <p:sp>
        <p:nvSpPr>
          <p:cNvPr id="5138" name="Text Box 37"/>
          <p:cNvSpPr txBox="1">
            <a:spLocks noChangeArrowheads="1"/>
          </p:cNvSpPr>
          <p:nvPr/>
        </p:nvSpPr>
        <p:spPr bwMode="auto">
          <a:xfrm>
            <a:off x="2733675" y="6051550"/>
            <a:ext cx="415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r, m</a:t>
            </a:r>
            <a:endParaRPr lang="ru-RU" sz="1000"/>
          </a:p>
        </p:txBody>
      </p:sp>
      <p:sp>
        <p:nvSpPr>
          <p:cNvPr id="5139" name="Text Box 38"/>
          <p:cNvSpPr txBox="1">
            <a:spLocks noChangeArrowheads="1"/>
          </p:cNvSpPr>
          <p:nvPr/>
        </p:nvSpPr>
        <p:spPr bwMode="auto">
          <a:xfrm>
            <a:off x="5514975" y="5908675"/>
            <a:ext cx="415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r, m</a:t>
            </a:r>
            <a:endParaRPr lang="ru-RU" sz="1000"/>
          </a:p>
        </p:txBody>
      </p:sp>
      <p:sp>
        <p:nvSpPr>
          <p:cNvPr id="5140" name="Text Box 39"/>
          <p:cNvSpPr txBox="1">
            <a:spLocks noChangeArrowheads="1"/>
          </p:cNvSpPr>
          <p:nvPr/>
        </p:nvSpPr>
        <p:spPr bwMode="auto">
          <a:xfrm>
            <a:off x="8329613" y="5921375"/>
            <a:ext cx="415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r, m</a:t>
            </a:r>
            <a:endParaRPr lang="ru-RU" sz="1000"/>
          </a:p>
        </p:txBody>
      </p:sp>
      <p:sp>
        <p:nvSpPr>
          <p:cNvPr id="5141" name="Text Box 40"/>
          <p:cNvSpPr txBox="1">
            <a:spLocks noChangeArrowheads="1"/>
          </p:cNvSpPr>
          <p:nvPr/>
        </p:nvSpPr>
        <p:spPr bwMode="auto">
          <a:xfrm>
            <a:off x="8361363" y="3495675"/>
            <a:ext cx="415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/>
              <a:t>r, m</a:t>
            </a:r>
            <a:endParaRPr lang="ru-RU" sz="1000"/>
          </a:p>
        </p:txBody>
      </p:sp>
      <p:sp>
        <p:nvSpPr>
          <p:cNvPr id="5142" name="Text Box 41"/>
          <p:cNvSpPr txBox="1">
            <a:spLocks noChangeArrowheads="1"/>
          </p:cNvSpPr>
          <p:nvPr/>
        </p:nvSpPr>
        <p:spPr bwMode="auto">
          <a:xfrm>
            <a:off x="727075" y="677863"/>
            <a:ext cx="4489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/>
          </a:p>
        </p:txBody>
      </p:sp>
      <p:sp>
        <p:nvSpPr>
          <p:cNvPr id="5143" name="Text Box 42"/>
          <p:cNvSpPr txBox="1">
            <a:spLocks noChangeArrowheads="1"/>
          </p:cNvSpPr>
          <p:nvPr/>
        </p:nvSpPr>
        <p:spPr bwMode="auto">
          <a:xfrm>
            <a:off x="387350" y="517525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>
                <a:solidFill>
                  <a:srgbClr val="000066"/>
                </a:solidFill>
              </a:rPr>
              <a:t>Temperature field of the specimen cross section </a:t>
            </a:r>
            <a:br>
              <a:rPr lang="en-US" sz="24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(elevation 30 mm; specimen radius reduced to 18 mm) </a:t>
            </a:r>
          </a:p>
        </p:txBody>
      </p:sp>
      <p:sp>
        <p:nvSpPr>
          <p:cNvPr id="5144" name="Text Box 43"/>
          <p:cNvSpPr txBox="1">
            <a:spLocks noChangeArrowheads="1"/>
          </p:cNvSpPr>
          <p:nvPr/>
        </p:nvSpPr>
        <p:spPr bwMode="auto">
          <a:xfrm>
            <a:off x="6337300" y="1247775"/>
            <a:ext cx="1935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>
                <a:solidFill>
                  <a:srgbClr val="000066"/>
                </a:solidFill>
              </a:rPr>
              <a:t>Radial distribution</a:t>
            </a: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III</a:t>
            </a:r>
          </a:p>
        </p:txBody>
      </p:sp>
      <p:sp>
        <p:nvSpPr>
          <p:cNvPr id="5145" name="Text Box 45"/>
          <p:cNvSpPr txBox="1">
            <a:spLocks noChangeArrowheads="1"/>
          </p:cNvSpPr>
          <p:nvPr/>
        </p:nvSpPr>
        <p:spPr bwMode="auto">
          <a:xfrm>
            <a:off x="1003300" y="3978275"/>
            <a:ext cx="205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solidFill>
                  <a:srgbClr val="000066"/>
                </a:solidFill>
              </a:rPr>
              <a:t>Radial distribution</a:t>
            </a: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II</a:t>
            </a:r>
          </a:p>
          <a:p>
            <a:endParaRPr lang="ru-RU"/>
          </a:p>
        </p:txBody>
      </p:sp>
      <p:sp>
        <p:nvSpPr>
          <p:cNvPr id="5146" name="Text Box 46"/>
          <p:cNvSpPr txBox="1">
            <a:spLocks noChangeArrowheads="1"/>
          </p:cNvSpPr>
          <p:nvPr/>
        </p:nvSpPr>
        <p:spPr bwMode="auto">
          <a:xfrm>
            <a:off x="4051300" y="3841750"/>
            <a:ext cx="195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solidFill>
                  <a:srgbClr val="000066"/>
                </a:solidFill>
              </a:rPr>
              <a:t>Radial distribution</a:t>
            </a: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IV</a:t>
            </a:r>
            <a:endParaRPr lang="ru-RU">
              <a:solidFill>
                <a:srgbClr val="000066"/>
              </a:solidFill>
            </a:endParaRPr>
          </a:p>
        </p:txBody>
      </p:sp>
      <p:sp>
        <p:nvSpPr>
          <p:cNvPr id="5147" name="Text Box 47"/>
          <p:cNvSpPr txBox="1">
            <a:spLocks noChangeArrowheads="1"/>
          </p:cNvSpPr>
          <p:nvPr/>
        </p:nvSpPr>
        <p:spPr bwMode="auto">
          <a:xfrm>
            <a:off x="6823075" y="3868738"/>
            <a:ext cx="1836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solidFill>
                  <a:srgbClr val="000066"/>
                </a:solidFill>
              </a:rPr>
              <a:t>Radial distribution</a:t>
            </a: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I</a:t>
            </a:r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D8E92D49-D6CF-44B5-BE62-F89C3E714BB6}" type="slidenum">
              <a:rPr lang="en-GB"/>
              <a:pPr/>
              <a:t>18</a:t>
            </a:fld>
            <a:endParaRPr lang="en-GB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68300" y="247650"/>
            <a:ext cx="7772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835025"/>
            <a:r>
              <a:rPr lang="en-US" sz="3200">
                <a:solidFill>
                  <a:srgbClr val="A50021"/>
                </a:solidFill>
              </a:rPr>
              <a:t>Primary conclusions</a:t>
            </a:r>
            <a:endParaRPr lang="en-GB" sz="3200">
              <a:solidFill>
                <a:srgbClr val="A50021"/>
              </a:solidFill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847725" y="1806575"/>
            <a:ext cx="8148638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4625" indent="-174625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100000"/>
              </a:spcBef>
              <a:buFontTx/>
              <a:buChar char="•"/>
            </a:pPr>
            <a:r>
              <a:rPr lang="en-US" sz="2800">
                <a:solidFill>
                  <a:srgbClr val="000066"/>
                </a:solidFill>
              </a:rPr>
              <a:t>The final maximal ablation depth h = 9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mm</a:t>
            </a:r>
            <a:r>
              <a:rPr lang="en-US" sz="2400">
                <a:solidFill>
                  <a:srgbClr val="000066"/>
                </a:solidFill>
              </a:rPr>
              <a:t> </a:t>
            </a:r>
            <a:endParaRPr lang="ru-RU" sz="2400">
              <a:solidFill>
                <a:srgbClr val="000066"/>
              </a:solidFill>
            </a:endParaRPr>
          </a:p>
          <a:p>
            <a:pPr>
              <a:lnSpc>
                <a:spcPct val="120000"/>
              </a:lnSpc>
              <a:spcBef>
                <a:spcPct val="100000"/>
              </a:spcBef>
              <a:buFontTx/>
              <a:buChar char="•"/>
            </a:pPr>
            <a:r>
              <a:rPr lang="en-US" altLang="ko-KR" sz="2800">
                <a:solidFill>
                  <a:srgbClr val="000066"/>
                </a:solidFill>
                <a:ea typeface="Gulim" pitchFamily="34" charset="-127"/>
              </a:rPr>
              <a:t>The temperatures of corrosion boundary final position is in the range of 1050-1150</a:t>
            </a:r>
            <a:r>
              <a:rPr lang="en-US" altLang="ko-KR" sz="2800">
                <a:solidFill>
                  <a:srgbClr val="000066"/>
                </a:solidFill>
                <a:ea typeface="Gulim" pitchFamily="34" charset="-127"/>
                <a:cs typeface="Arial" pitchFamily="34" charset="0"/>
              </a:rPr>
              <a:t>º</a:t>
            </a:r>
            <a:r>
              <a:rPr lang="en-US" altLang="ko-KR" sz="2800">
                <a:solidFill>
                  <a:srgbClr val="000066"/>
                </a:solidFill>
                <a:ea typeface="Gulim" pitchFamily="34" charset="-127"/>
              </a:rPr>
              <a:t>C</a:t>
            </a:r>
            <a:endParaRPr lang="ru-RU" sz="2800">
              <a:solidFill>
                <a:srgbClr val="000066"/>
              </a:solidFill>
            </a:endParaRPr>
          </a:p>
          <a:p>
            <a:pPr>
              <a:lnSpc>
                <a:spcPct val="120000"/>
              </a:lnSpc>
              <a:spcBef>
                <a:spcPct val="100000"/>
              </a:spcBef>
              <a:buFontTx/>
              <a:buChar char="•"/>
            </a:pP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en-US" sz="2800">
                <a:solidFill>
                  <a:srgbClr val="000066"/>
                </a:solidFill>
              </a:rPr>
              <a:t>Physicochemical analyses are in progress</a:t>
            </a:r>
            <a:endParaRPr lang="ru-RU" sz="2800">
              <a:solidFill>
                <a:srgbClr val="000066"/>
              </a:solidFill>
            </a:endParaRPr>
          </a:p>
          <a:p>
            <a:pPr>
              <a:lnSpc>
                <a:spcPct val="120000"/>
              </a:lnSpc>
              <a:spcBef>
                <a:spcPct val="100000"/>
              </a:spcBef>
              <a:buFontTx/>
              <a:buChar char="•"/>
            </a:pPr>
            <a:endParaRPr lang="ru-RU" sz="2800">
              <a:solidFill>
                <a:srgbClr val="000066"/>
              </a:solidFill>
              <a:ea typeface="Gulim" pitchFamily="34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0E7C5747-9D28-433B-A8AB-7E8C7C0FD0A8}" type="slidenum">
              <a:rPr lang="en-GB"/>
              <a:pPr/>
              <a:t>19</a:t>
            </a:fld>
            <a:endParaRPr lang="en-GB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0"/>
            <a:ext cx="7772400" cy="639763"/>
          </a:xfrm>
        </p:spPr>
        <p:txBody>
          <a:bodyPr/>
          <a:lstStyle/>
          <a:p>
            <a:r>
              <a:rPr lang="en-US" smtClean="0"/>
              <a:t>Reporting</a:t>
            </a:r>
            <a:endParaRPr lang="ru-RU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214313" y="688975"/>
          <a:ext cx="869950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Документ" r:id="rId3" imgW="6080325" imgH="3603496" progId="Word.Document.8">
                  <p:embed/>
                </p:oleObj>
              </mc:Choice>
              <mc:Fallback>
                <p:oleObj name="Документ" r:id="rId3" imgW="6080325" imgH="360349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688975"/>
                        <a:ext cx="8699500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58788" y="5640388"/>
            <a:ext cx="48561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marL="179388" lvl="1" defTabSz="762000">
              <a:buFont typeface="Wingdings" pitchFamily="2" charset="2"/>
              <a:buNone/>
            </a:pPr>
            <a:r>
              <a:rPr lang="ru-RU">
                <a:sym typeface="Wingdings" pitchFamily="2" charset="2"/>
              </a:rPr>
              <a:t></a:t>
            </a:r>
            <a:r>
              <a:rPr lang="ru-RU"/>
              <a:t> </a:t>
            </a:r>
            <a:r>
              <a:rPr lang="en-US"/>
              <a:t>	</a:t>
            </a:r>
            <a:r>
              <a:rPr lang="en-BZ" sz="1600">
                <a:solidFill>
                  <a:srgbClr val="000066"/>
                </a:solidFill>
              </a:rPr>
              <a:t>First three reports have been sent to ITU</a:t>
            </a:r>
          </a:p>
          <a:p>
            <a:pPr defTabSz="762000">
              <a:buFont typeface="Wingdings" pitchFamily="2" charset="2"/>
              <a:buNone/>
            </a:pPr>
            <a:r>
              <a:rPr lang="ru-RU">
                <a:sym typeface="Wingdings" pitchFamily="2" charset="2"/>
              </a:rPr>
              <a:t> </a:t>
            </a:r>
            <a:r>
              <a:rPr lang="ru-RU"/>
              <a:t> </a:t>
            </a:r>
            <a:r>
              <a:rPr lang="en-US"/>
              <a:t>	</a:t>
            </a:r>
            <a:r>
              <a:rPr lang="en-US" sz="1600">
                <a:solidFill>
                  <a:srgbClr val="000066"/>
                </a:solidFill>
              </a:rPr>
              <a:t>Two reports </a:t>
            </a:r>
            <a:r>
              <a:rPr lang="en-BZ" sz="1600">
                <a:solidFill>
                  <a:srgbClr val="000066"/>
                </a:solidFill>
              </a:rPr>
              <a:t>have been sent to</a:t>
            </a:r>
            <a:r>
              <a:rPr lang="en-BZ" sz="1600"/>
              <a:t> </a:t>
            </a:r>
            <a:r>
              <a:rPr lang="en-BZ" sz="1600">
                <a:solidFill>
                  <a:srgbClr val="000066"/>
                </a:solidFill>
              </a:rPr>
              <a:t>ISTC </a:t>
            </a:r>
          </a:p>
          <a:p>
            <a:pPr defTabSz="762000">
              <a:buFont typeface="Wingdings" pitchFamily="2" charset="2"/>
              <a:buNone/>
            </a:pPr>
            <a:r>
              <a:rPr lang="en-BZ" sz="1600">
                <a:solidFill>
                  <a:srgbClr val="000066"/>
                </a:solidFill>
              </a:rPr>
              <a:t>   *	The report </a:t>
            </a:r>
            <a:r>
              <a:rPr lang="en-US" altLang="ko-KR" sz="1600">
                <a:solidFill>
                  <a:srgbClr val="000066"/>
                </a:solidFill>
                <a:ea typeface="Gulim" pitchFamily="34" charset="-127"/>
              </a:rPr>
              <a:t>is in Export control</a:t>
            </a:r>
            <a:endParaRPr lang="en-BZ" sz="16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363A4442-A855-4A91-878A-A2FAA5327BCC}" type="slidenum">
              <a:rPr lang="en-GB"/>
              <a:pPr/>
              <a:t>2</a:t>
            </a:fld>
            <a:endParaRPr lang="en-GB"/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449263"/>
            <a:ext cx="7772400" cy="501650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Contents</a:t>
            </a:r>
            <a:endParaRPr lang="ru-RU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644650"/>
            <a:ext cx="8578850" cy="3033713"/>
          </a:xfrm>
        </p:spPr>
        <p:txBody>
          <a:bodyPr/>
          <a:lstStyle/>
          <a:p>
            <a:r>
              <a:rPr lang="en-US" sz="2200" b="1" smtClean="0">
                <a:effectLst/>
              </a:rPr>
              <a:t>Essential information</a:t>
            </a:r>
          </a:p>
          <a:p>
            <a:r>
              <a:rPr lang="en-US" sz="2200" b="1" smtClean="0">
                <a:effectLst/>
              </a:rPr>
              <a:t>Objectives of</a:t>
            </a:r>
            <a:r>
              <a:rPr lang="ru-RU" sz="2200" b="1" smtClean="0">
                <a:effectLst/>
              </a:rPr>
              <a:t> </a:t>
            </a:r>
            <a:r>
              <a:rPr lang="en-US" sz="2200" b="1" smtClean="0">
                <a:effectLst/>
              </a:rPr>
              <a:t>test MCP-8 </a:t>
            </a:r>
            <a:endParaRPr lang="ru-RU" sz="2200" b="1" smtClean="0">
              <a:effectLst/>
            </a:endParaRPr>
          </a:p>
          <a:p>
            <a:r>
              <a:rPr lang="en-US" sz="2200" b="1" smtClean="0">
                <a:effectLst/>
              </a:rPr>
              <a:t>Interaction of the vertically positioned vessel steel specimen with </a:t>
            </a:r>
            <a:r>
              <a:rPr lang="en-US" altLang="ko-KR" sz="2200" b="1" smtClean="0">
                <a:effectLst/>
                <a:ea typeface="Gulim" pitchFamily="34" charset="-127"/>
              </a:rPr>
              <a:t>metallic melt </a:t>
            </a:r>
            <a:r>
              <a:rPr lang="en-US" sz="2200" b="1" smtClean="0">
                <a:effectLst/>
              </a:rPr>
              <a:t>U-Zr-SS. Test MCP-8   </a:t>
            </a:r>
            <a:endParaRPr lang="ru-RU" sz="2200" b="1" smtClean="0">
              <a:effectLst/>
            </a:endParaRPr>
          </a:p>
          <a:p>
            <a:r>
              <a:rPr lang="en-US" sz="2200" b="1" smtClean="0">
                <a:effectLst/>
              </a:rPr>
              <a:t>Primary conclusions</a:t>
            </a:r>
          </a:p>
          <a:p>
            <a:r>
              <a:rPr lang="en-US" sz="2200" b="1" smtClean="0">
                <a:effectLst/>
              </a:rPr>
              <a:t>Reporting</a:t>
            </a:r>
            <a:endParaRPr lang="en-GB" sz="2200" b="1" smtClean="0">
              <a:effectLst/>
            </a:endParaRPr>
          </a:p>
          <a:p>
            <a:r>
              <a:rPr lang="en-US" sz="2200" b="1" smtClean="0">
                <a:effectLst/>
              </a:rPr>
              <a:t>Publications</a:t>
            </a:r>
            <a:endParaRPr lang="en-GB" sz="2200" b="1" smtClean="0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17640916-2840-4EAB-BFB0-FDF45DE4D27C}" type="slidenum">
              <a:rPr lang="en-GB"/>
              <a:pPr/>
              <a:t>20</a:t>
            </a:fld>
            <a:endParaRPr lang="en-GB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0"/>
            <a:ext cx="7772400" cy="639763"/>
          </a:xfrm>
        </p:spPr>
        <p:txBody>
          <a:bodyPr/>
          <a:lstStyle/>
          <a:p>
            <a:r>
              <a:rPr lang="en-US" smtClean="0"/>
              <a:t>Reporting (2)</a:t>
            </a:r>
            <a:endParaRPr lang="ru-RU" smtClean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442913" y="1085850"/>
          <a:ext cx="8361362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Документ" r:id="rId3" imgW="5053501" imgH="2781109" progId="Word.Document.8">
                  <p:embed/>
                </p:oleObj>
              </mc:Choice>
              <mc:Fallback>
                <p:oleObj name="Документ" r:id="rId3" imgW="5053501" imgH="278110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085850"/>
                        <a:ext cx="8361362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C7457FDD-B9C4-46D2-BDBD-FCC5AABC017B}" type="slidenum">
              <a:rPr lang="en-GB"/>
              <a:pPr/>
              <a:t>21</a:t>
            </a:fld>
            <a:endParaRPr lang="en-GB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Reporting (</a:t>
            </a:r>
            <a:r>
              <a:rPr lang="ru-RU" smtClean="0"/>
              <a:t>3</a:t>
            </a:r>
            <a:r>
              <a:rPr lang="en-US" smtClean="0"/>
              <a:t>)</a:t>
            </a:r>
            <a:r>
              <a:rPr lang="en-US" sz="3200" smtClean="0"/>
              <a:t> </a:t>
            </a:r>
            <a:r>
              <a:rPr lang="en-GB" sz="3200" smtClean="0"/>
              <a:t/>
            </a:r>
            <a:br>
              <a:rPr lang="en-GB" sz="3200" smtClean="0"/>
            </a:br>
            <a:endParaRPr lang="ru-RU" sz="320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600" y="1282700"/>
            <a:ext cx="7772400" cy="4114800"/>
          </a:xfrm>
        </p:spPr>
        <p:txBody>
          <a:bodyPr/>
          <a:lstStyle/>
          <a:p>
            <a:r>
              <a:rPr lang="en-US" altLang="ko-KR" b="1" smtClean="0">
                <a:effectLst/>
                <a:ea typeface="Gulim" pitchFamily="34" charset="-127"/>
              </a:rPr>
              <a:t>The experimental part of the project has been completed.</a:t>
            </a:r>
            <a:r>
              <a:rPr lang="ru-RU" altLang="ko-KR" b="1" smtClean="0">
                <a:effectLst/>
              </a:rPr>
              <a:t> </a:t>
            </a:r>
            <a:endParaRPr lang="ru-RU" b="1" smtClean="0">
              <a:effectLst/>
            </a:endParaRPr>
          </a:p>
          <a:p>
            <a:r>
              <a:rPr lang="en-US" altLang="ko-KR" b="1" smtClean="0">
                <a:effectLst/>
                <a:ea typeface="Gulim" pitchFamily="34" charset="-127"/>
              </a:rPr>
              <a:t>5 thematic reports (</a:t>
            </a:r>
            <a:r>
              <a:rPr lang="ru-RU" altLang="ko-KR" b="1" smtClean="0">
                <a:effectLst/>
              </a:rPr>
              <a:t>МСР</a:t>
            </a:r>
            <a:r>
              <a:rPr lang="en-US" altLang="ko-KR" b="1" smtClean="0">
                <a:effectLst/>
                <a:ea typeface="Gulim" pitchFamily="34" charset="-127"/>
              </a:rPr>
              <a:t>-1, </a:t>
            </a:r>
            <a:r>
              <a:rPr lang="ru-RU" altLang="ko-KR" b="1" smtClean="0">
                <a:effectLst/>
              </a:rPr>
              <a:t>МСР</a:t>
            </a:r>
            <a:r>
              <a:rPr lang="en-US" altLang="ko-KR" b="1" smtClean="0">
                <a:effectLst/>
                <a:ea typeface="Gulim" pitchFamily="34" charset="-127"/>
              </a:rPr>
              <a:t>-2, </a:t>
            </a:r>
            <a:r>
              <a:rPr lang="ru-RU" altLang="ko-KR" b="1" smtClean="0">
                <a:effectLst/>
              </a:rPr>
              <a:t>МСР</a:t>
            </a:r>
            <a:r>
              <a:rPr lang="en-US" altLang="ko-KR" b="1" smtClean="0">
                <a:effectLst/>
                <a:ea typeface="Gulim" pitchFamily="34" charset="-127"/>
              </a:rPr>
              <a:t>-3, </a:t>
            </a:r>
            <a:r>
              <a:rPr lang="ru-RU" altLang="ko-KR" b="1" smtClean="0">
                <a:effectLst/>
              </a:rPr>
              <a:t>МСР</a:t>
            </a:r>
            <a:r>
              <a:rPr lang="en-US" altLang="ko-KR" b="1" smtClean="0">
                <a:effectLst/>
                <a:ea typeface="Gulim" pitchFamily="34" charset="-127"/>
              </a:rPr>
              <a:t>-4, </a:t>
            </a:r>
            <a:r>
              <a:rPr lang="ru-RU" altLang="ko-KR" b="1" smtClean="0">
                <a:effectLst/>
              </a:rPr>
              <a:t>МСР</a:t>
            </a:r>
            <a:r>
              <a:rPr lang="en-US" altLang="ko-KR" b="1" smtClean="0">
                <a:effectLst/>
                <a:ea typeface="Gulim" pitchFamily="34" charset="-127"/>
              </a:rPr>
              <a:t>-5) and 2 annual reports (for 1st and 2nd years) have been prepared.</a:t>
            </a:r>
            <a:endParaRPr lang="ru-RU" b="1" smtClean="0">
              <a:effectLst/>
            </a:endParaRPr>
          </a:p>
          <a:p>
            <a:r>
              <a:rPr lang="en-US" altLang="ko-KR" b="1" smtClean="0">
                <a:effectLst/>
                <a:ea typeface="Gulim" pitchFamily="34" charset="-127"/>
              </a:rPr>
              <a:t>3 remained thematic reports (</a:t>
            </a:r>
            <a:r>
              <a:rPr lang="ru-RU" altLang="ko-KR" b="1" smtClean="0">
                <a:effectLst/>
              </a:rPr>
              <a:t>МСР</a:t>
            </a:r>
            <a:r>
              <a:rPr lang="en-US" altLang="ko-KR" b="1" smtClean="0">
                <a:effectLst/>
                <a:ea typeface="Gulim" pitchFamily="34" charset="-127"/>
              </a:rPr>
              <a:t>-6, </a:t>
            </a:r>
            <a:r>
              <a:rPr lang="ru-RU" altLang="ko-KR" b="1" smtClean="0">
                <a:effectLst/>
              </a:rPr>
              <a:t>МСР</a:t>
            </a:r>
            <a:r>
              <a:rPr lang="en-US" altLang="ko-KR" b="1" smtClean="0">
                <a:effectLst/>
                <a:ea typeface="Gulim" pitchFamily="34" charset="-127"/>
              </a:rPr>
              <a:t>-7 and </a:t>
            </a:r>
            <a:r>
              <a:rPr lang="ru-RU" altLang="ko-KR" b="1" smtClean="0">
                <a:effectLst/>
              </a:rPr>
              <a:t>МСР</a:t>
            </a:r>
            <a:r>
              <a:rPr lang="en-US" altLang="ko-KR" b="1" smtClean="0">
                <a:effectLst/>
                <a:ea typeface="Gulim" pitchFamily="34" charset="-127"/>
              </a:rPr>
              <a:t>-8) are in progress and will be completed in May, 2011</a:t>
            </a:r>
            <a:r>
              <a:rPr lang="ru-RU" altLang="ko-KR" b="1" smtClean="0">
                <a:effectLst/>
              </a:rPr>
              <a:t>. </a:t>
            </a:r>
          </a:p>
          <a:p>
            <a:r>
              <a:rPr lang="en-US" altLang="ko-KR" b="1" smtClean="0">
                <a:effectLst/>
                <a:ea typeface="Gulim" pitchFamily="34" charset="-127"/>
              </a:rPr>
              <a:t>The final project report is in progress and will be completed in May, 2011</a:t>
            </a:r>
            <a:r>
              <a:rPr lang="ru-RU" altLang="ko-KR" b="1" smtClean="0">
                <a:effectLst/>
              </a:rPr>
              <a:t>.</a:t>
            </a:r>
            <a:endParaRPr lang="ru-RU" b="1" smtClean="0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606B3887-92D7-4F72-B6D5-16642EEB8FE8}" type="slidenum">
              <a:rPr lang="en-GB"/>
              <a:pPr/>
              <a:t>22</a:t>
            </a:fld>
            <a:endParaRPr lang="en-GB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METCOR-P new publications</a:t>
            </a:r>
            <a:endParaRPr lang="ru-RU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97000"/>
            <a:ext cx="8007350" cy="50165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z="2200" b="1" smtClean="0">
                <a:effectLst/>
              </a:rPr>
              <a:t>1</a:t>
            </a:r>
            <a:r>
              <a:rPr lang="ru-RU" sz="2200" b="1" smtClean="0">
                <a:effectLst/>
              </a:rPr>
              <a:t>. </a:t>
            </a:r>
            <a:r>
              <a:rPr lang="en-US" sz="2200" b="1" smtClean="0">
                <a:effectLst/>
              </a:rPr>
              <a:t>Granovsky V</a:t>
            </a:r>
            <a:r>
              <a:rPr lang="ru-RU" sz="2200" b="1" smtClean="0">
                <a:effectLst/>
              </a:rPr>
              <a:t>.</a:t>
            </a:r>
            <a:r>
              <a:rPr lang="en-US" sz="2200" b="1" smtClean="0">
                <a:effectLst/>
              </a:rPr>
              <a:t>S</a:t>
            </a:r>
            <a:r>
              <a:rPr lang="ru-RU" sz="2200" b="1" smtClean="0">
                <a:effectLst/>
              </a:rPr>
              <a:t>., </a:t>
            </a:r>
            <a:r>
              <a:rPr lang="en-US" sz="2200" b="1" smtClean="0">
                <a:effectLst/>
              </a:rPr>
              <a:t>Khabensky V.B., Bechta S.V., Vitol S.A., Krushinov E</a:t>
            </a:r>
            <a:r>
              <a:rPr lang="ru-RU" sz="2200" b="1" smtClean="0">
                <a:effectLst/>
              </a:rPr>
              <a:t>.</a:t>
            </a:r>
            <a:r>
              <a:rPr lang="en-US" sz="2200" b="1" smtClean="0">
                <a:effectLst/>
              </a:rPr>
              <a:t>V</a:t>
            </a:r>
            <a:r>
              <a:rPr lang="ru-RU" sz="2200" b="1" smtClean="0">
                <a:effectLst/>
              </a:rPr>
              <a:t>., </a:t>
            </a:r>
            <a:r>
              <a:rPr lang="en-US" sz="2200" b="1" smtClean="0">
                <a:effectLst/>
              </a:rPr>
              <a:t>Kotova S.Yu., Sulatsky A.A., Gusarov V</a:t>
            </a:r>
            <a:r>
              <a:rPr lang="ru-RU" sz="2200" b="1" smtClean="0">
                <a:effectLst/>
              </a:rPr>
              <a:t>.</a:t>
            </a:r>
            <a:r>
              <a:rPr lang="en-US" sz="2200" b="1" smtClean="0">
                <a:effectLst/>
              </a:rPr>
              <a:t>V</a:t>
            </a:r>
            <a:r>
              <a:rPr lang="ru-RU" sz="2200" b="1" smtClean="0">
                <a:effectLst/>
              </a:rPr>
              <a:t>., </a:t>
            </a:r>
            <a:r>
              <a:rPr lang="en-US" sz="2200" b="1" smtClean="0">
                <a:effectLst/>
              </a:rPr>
              <a:t>Almjashev V</a:t>
            </a:r>
            <a:r>
              <a:rPr lang="ru-RU" sz="2200" b="1" smtClean="0">
                <a:effectLst/>
              </a:rPr>
              <a:t>.</a:t>
            </a:r>
            <a:r>
              <a:rPr lang="en-US" sz="2200" b="1" smtClean="0">
                <a:effectLst/>
              </a:rPr>
              <a:t>I</a:t>
            </a:r>
            <a:r>
              <a:rPr lang="ru-RU" sz="2200" b="1" smtClean="0">
                <a:effectLst/>
              </a:rPr>
              <a:t>.,</a:t>
            </a:r>
            <a:r>
              <a:rPr lang="en-US" sz="2200" b="1" smtClean="0">
                <a:effectLst/>
              </a:rPr>
              <a:t> Barrachin M., Bottomley D</a:t>
            </a:r>
            <a:r>
              <a:rPr lang="ru-RU" sz="2200" b="1" smtClean="0">
                <a:effectLst/>
              </a:rPr>
              <a:t>., </a:t>
            </a:r>
            <a:r>
              <a:rPr lang="en-US" sz="2200" b="1" smtClean="0">
                <a:effectLst/>
              </a:rPr>
              <a:t>Fischer M</a:t>
            </a:r>
            <a:r>
              <a:rPr lang="ru-RU" sz="2200" b="1" smtClean="0">
                <a:effectLst/>
              </a:rPr>
              <a:t>., </a:t>
            </a:r>
            <a:r>
              <a:rPr lang="en-US" sz="2200" b="1" smtClean="0">
                <a:effectLst/>
              </a:rPr>
              <a:t>Piluso P., Miassoedov A., Tromm W</a:t>
            </a:r>
            <a:r>
              <a:rPr lang="ru-RU" sz="2200" b="1" smtClean="0">
                <a:effectLst/>
              </a:rPr>
              <a:t>. </a:t>
            </a:r>
            <a:r>
              <a:rPr lang="en-US" sz="2200" b="1" smtClean="0">
                <a:solidFill>
                  <a:srgbClr val="A50021"/>
                </a:solidFill>
                <a:effectLst/>
              </a:rPr>
              <a:t>Effect of temperature gradient on element partitioning in corium pool</a:t>
            </a:r>
            <a:r>
              <a:rPr lang="ru-RU" sz="2200" b="1" smtClean="0">
                <a:solidFill>
                  <a:srgbClr val="A50021"/>
                </a:solidFill>
                <a:effectLst/>
              </a:rPr>
              <a:t> </a:t>
            </a:r>
            <a:r>
              <a:rPr lang="en-US" sz="2200" b="1" smtClean="0">
                <a:solidFill>
                  <a:srgbClr val="A50021"/>
                </a:solidFill>
                <a:effectLst/>
              </a:rPr>
              <a:t>during in-vessel retention </a:t>
            </a:r>
            <a:r>
              <a:rPr lang="ru-RU" sz="2200" b="1" smtClean="0">
                <a:effectLst/>
              </a:rPr>
              <a:t>// </a:t>
            </a:r>
            <a:r>
              <a:rPr lang="en-US" sz="2200" b="1" smtClean="0">
                <a:effectLst/>
              </a:rPr>
              <a:t>English version is in preparation</a:t>
            </a:r>
            <a:r>
              <a:rPr lang="ru-RU" sz="2200" b="1" smtClean="0">
                <a:effectLst/>
              </a:rPr>
              <a:t> </a:t>
            </a:r>
            <a:endParaRPr lang="en-US" sz="2200" b="1" smtClean="0">
              <a:effectLst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ru-RU" sz="2200" b="1" smtClean="0">
                <a:effectLst/>
              </a:rPr>
              <a:t>2. </a:t>
            </a:r>
            <a:r>
              <a:rPr lang="en-US" sz="2200" b="1" smtClean="0">
                <a:effectLst/>
              </a:rPr>
              <a:t>Sulatsky A.A., Granovsky V</a:t>
            </a:r>
            <a:r>
              <a:rPr lang="ru-RU" sz="2200" b="1" smtClean="0">
                <a:effectLst/>
              </a:rPr>
              <a:t>.</a:t>
            </a:r>
            <a:r>
              <a:rPr lang="en-US" sz="2200" b="1" smtClean="0">
                <a:effectLst/>
              </a:rPr>
              <a:t>S</a:t>
            </a:r>
            <a:r>
              <a:rPr lang="ru-RU" sz="2200" b="1" smtClean="0">
                <a:effectLst/>
              </a:rPr>
              <a:t>.</a:t>
            </a:r>
            <a:r>
              <a:rPr lang="en-US" sz="2200" b="1" smtClean="0">
                <a:effectLst/>
              </a:rPr>
              <a:t>, Khabensky V.B., Krushinov E</a:t>
            </a:r>
            <a:r>
              <a:rPr lang="ru-RU" sz="2200" b="1" smtClean="0">
                <a:effectLst/>
              </a:rPr>
              <a:t>.</a:t>
            </a:r>
            <a:r>
              <a:rPr lang="en-US" sz="2200" b="1" smtClean="0">
                <a:effectLst/>
              </a:rPr>
              <a:t>V</a:t>
            </a:r>
            <a:r>
              <a:rPr lang="ru-RU" sz="2200" b="1" smtClean="0">
                <a:effectLst/>
              </a:rPr>
              <a:t>., </a:t>
            </a:r>
            <a:r>
              <a:rPr lang="en-US" sz="2200" b="1" smtClean="0">
                <a:effectLst/>
              </a:rPr>
              <a:t>Vitol S.A.,</a:t>
            </a:r>
            <a:r>
              <a:rPr lang="ru-RU" sz="2200" b="1" smtClean="0">
                <a:effectLst/>
              </a:rPr>
              <a:t> </a:t>
            </a:r>
            <a:r>
              <a:rPr lang="en-US" sz="2200" b="1" smtClean="0">
                <a:effectLst/>
              </a:rPr>
              <a:t>Kotova S.Yu., Fischer M</a:t>
            </a:r>
            <a:r>
              <a:rPr lang="ru-RU" sz="2200" b="1" smtClean="0">
                <a:effectLst/>
              </a:rPr>
              <a:t>.,</a:t>
            </a:r>
            <a:r>
              <a:rPr lang="en-US" sz="2200" b="1" smtClean="0">
                <a:effectLst/>
              </a:rPr>
              <a:t> Hellmann S., Tromm W</a:t>
            </a:r>
            <a:r>
              <a:rPr lang="ru-RU" sz="2200" b="1" smtClean="0">
                <a:effectLst/>
              </a:rPr>
              <a:t>.,</a:t>
            </a:r>
            <a:r>
              <a:rPr lang="en-US" sz="2200" b="1" smtClean="0">
                <a:effectLst/>
              </a:rPr>
              <a:t> Miassoedov A.,</a:t>
            </a:r>
            <a:r>
              <a:rPr lang="ru-RU" sz="2200" b="1" smtClean="0">
                <a:effectLst/>
              </a:rPr>
              <a:t> </a:t>
            </a:r>
            <a:r>
              <a:rPr lang="en-US" sz="2200" b="1" smtClean="0">
                <a:effectLst/>
              </a:rPr>
              <a:t>Bottomley D</a:t>
            </a:r>
            <a:r>
              <a:rPr lang="ru-RU" sz="2200" b="1" smtClean="0">
                <a:effectLst/>
              </a:rPr>
              <a:t>., </a:t>
            </a:r>
            <a:r>
              <a:rPr lang="en-US" sz="2200" b="1" smtClean="0">
                <a:effectLst/>
              </a:rPr>
              <a:t>Piluso P., Kymalainen O., Barrachin M. </a:t>
            </a:r>
            <a:r>
              <a:rPr lang="en-US" sz="2200" b="1" smtClean="0">
                <a:solidFill>
                  <a:srgbClr val="A50021"/>
                </a:solidFill>
                <a:effectLst/>
              </a:rPr>
              <a:t>Oxidation</a:t>
            </a:r>
            <a:r>
              <a:rPr lang="en-US" sz="2200" b="1" smtClean="0">
                <a:effectLst/>
              </a:rPr>
              <a:t> </a:t>
            </a:r>
            <a:r>
              <a:rPr lang="en-US" sz="2200" b="1" smtClean="0">
                <a:solidFill>
                  <a:srgbClr val="A50021"/>
                </a:solidFill>
                <a:effectLst/>
              </a:rPr>
              <a:t>kinetics of corium pool</a:t>
            </a:r>
            <a:r>
              <a:rPr lang="en-US" sz="2200" b="1" smtClean="0">
                <a:effectLst/>
              </a:rPr>
              <a:t> //</a:t>
            </a:r>
            <a:r>
              <a:rPr lang="ru-RU" sz="2200" b="1" smtClean="0">
                <a:effectLst/>
              </a:rPr>
              <a:t> </a:t>
            </a:r>
            <a:r>
              <a:rPr lang="en-US" sz="2200" b="1" smtClean="0">
                <a:effectLst/>
              </a:rPr>
              <a:t>English version is in preparation</a:t>
            </a:r>
            <a:r>
              <a:rPr lang="ru-RU" sz="2200" b="1" smtClean="0">
                <a:effectLst/>
              </a:rPr>
              <a:t> </a:t>
            </a:r>
            <a:endParaRPr lang="en-US" sz="2200" b="1" smtClean="0">
              <a:effectLst/>
            </a:endParaRPr>
          </a:p>
          <a:p>
            <a:pPr marL="457200" indent="-457200">
              <a:buFont typeface="Wingdings" pitchFamily="2" charset="2"/>
              <a:buNone/>
            </a:pPr>
            <a:endParaRPr lang="ru-RU" sz="2200" b="1" smtClean="0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AE391C31-6C5E-4BF0-A4C8-3A3F986BBA26}" type="slidenum">
              <a:rPr lang="en-GB"/>
              <a:pPr/>
              <a:t>3</a:t>
            </a:fld>
            <a:endParaRPr lang="en-GB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METCOR-P project general information</a:t>
            </a:r>
            <a:r>
              <a:rPr lang="en-GB" smtClean="0">
                <a:cs typeface="Times New Roman" pitchFamily="18" charset="0"/>
              </a:rPr>
              <a:t> 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370138" y="1406525"/>
            <a:ext cx="59086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1301750" y="3325813"/>
            <a:ext cx="1096963" cy="5159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>
              <a:defRPr/>
            </a:pPr>
            <a:r>
              <a:rPr lang="en-GB" sz="1200"/>
              <a:t>ISTC, </a:t>
            </a:r>
            <a:r>
              <a:rPr lang="en-GB" sz="1200" b="0"/>
              <a:t>Moscow</a:t>
            </a:r>
          </a:p>
        </p:txBody>
      </p:sp>
      <p:sp>
        <p:nvSpPr>
          <p:cNvPr id="926725" name="Rectangle 5"/>
          <p:cNvSpPr>
            <a:spLocks noChangeArrowheads="1"/>
          </p:cNvSpPr>
          <p:nvPr/>
        </p:nvSpPr>
        <p:spPr bwMode="auto">
          <a:xfrm>
            <a:off x="1446213" y="2293938"/>
            <a:ext cx="974725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>
              <a:defRPr/>
            </a:pPr>
            <a:r>
              <a:rPr lang="en-GB" sz="1200"/>
              <a:t>FZK, </a:t>
            </a:r>
            <a:r>
              <a:rPr lang="en-GB" sz="1200" b="0"/>
              <a:t>Germany</a:t>
            </a:r>
          </a:p>
        </p:txBody>
      </p:sp>
      <p:sp>
        <p:nvSpPr>
          <p:cNvPr id="926726" name="Rectangle 6"/>
          <p:cNvSpPr>
            <a:spLocks noChangeArrowheads="1"/>
          </p:cNvSpPr>
          <p:nvPr/>
        </p:nvSpPr>
        <p:spPr bwMode="auto">
          <a:xfrm>
            <a:off x="3440113" y="2303463"/>
            <a:ext cx="88106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>
              <a:defRPr/>
            </a:pPr>
            <a:r>
              <a:rPr lang="en-GB" sz="1200"/>
              <a:t>JRC ITU, </a:t>
            </a:r>
          </a:p>
          <a:p>
            <a:pPr>
              <a:defRPr/>
            </a:pPr>
            <a:r>
              <a:rPr lang="en-GB" sz="1200" b="0"/>
              <a:t>EU</a:t>
            </a:r>
          </a:p>
        </p:txBody>
      </p:sp>
      <p:sp>
        <p:nvSpPr>
          <p:cNvPr id="926727" name="Rectangle 7"/>
          <p:cNvSpPr>
            <a:spLocks noChangeArrowheads="1"/>
          </p:cNvSpPr>
          <p:nvPr/>
        </p:nvSpPr>
        <p:spPr bwMode="auto">
          <a:xfrm>
            <a:off x="4387850" y="2317750"/>
            <a:ext cx="931863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>
              <a:defRPr/>
            </a:pPr>
            <a:r>
              <a:rPr lang="en-GB" sz="1200"/>
              <a:t>CEA,</a:t>
            </a:r>
          </a:p>
          <a:p>
            <a:pPr>
              <a:defRPr/>
            </a:pPr>
            <a:r>
              <a:rPr lang="en-GB" sz="1200" b="0"/>
              <a:t>France</a:t>
            </a:r>
          </a:p>
        </p:txBody>
      </p:sp>
      <p:sp>
        <p:nvSpPr>
          <p:cNvPr id="926728" name="Rectangle 8"/>
          <p:cNvSpPr>
            <a:spLocks noChangeArrowheads="1"/>
          </p:cNvSpPr>
          <p:nvPr/>
        </p:nvSpPr>
        <p:spPr bwMode="auto">
          <a:xfrm>
            <a:off x="1414463" y="1920875"/>
            <a:ext cx="5586412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 algn="ctr">
              <a:defRPr/>
            </a:pPr>
            <a:r>
              <a:rPr lang="en-GB" sz="1200"/>
              <a:t>Collaborators</a:t>
            </a:r>
          </a:p>
        </p:txBody>
      </p:sp>
      <p:sp>
        <p:nvSpPr>
          <p:cNvPr id="926729" name="Rectangle 9"/>
          <p:cNvSpPr>
            <a:spLocks noChangeArrowheads="1"/>
          </p:cNvSpPr>
          <p:nvPr/>
        </p:nvSpPr>
        <p:spPr bwMode="auto">
          <a:xfrm>
            <a:off x="3494088" y="3343275"/>
            <a:ext cx="1811337" cy="403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>
              <a:defRPr/>
            </a:pPr>
            <a:r>
              <a:rPr lang="en-GB" sz="1200"/>
              <a:t>Steering committee</a:t>
            </a:r>
          </a:p>
        </p:txBody>
      </p:sp>
      <p:sp>
        <p:nvSpPr>
          <p:cNvPr id="926730" name="Rectangle 10"/>
          <p:cNvSpPr>
            <a:spLocks noChangeArrowheads="1"/>
          </p:cNvSpPr>
          <p:nvPr/>
        </p:nvSpPr>
        <p:spPr bwMode="auto">
          <a:xfrm>
            <a:off x="1911350" y="4248150"/>
            <a:ext cx="5237163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>
              <a:defRPr/>
            </a:pPr>
            <a:r>
              <a:rPr lang="en-GB" sz="1200"/>
              <a:t>Operation Agent: A.P. Alexandrov RIT, </a:t>
            </a:r>
            <a:r>
              <a:rPr lang="en-GB" sz="1200" b="0"/>
              <a:t>Russia</a:t>
            </a:r>
          </a:p>
          <a:p>
            <a:pPr algn="ctr">
              <a:defRPr/>
            </a:pPr>
            <a:endParaRPr lang="en-GB" sz="1200" b="0"/>
          </a:p>
        </p:txBody>
      </p:sp>
      <p:sp>
        <p:nvSpPr>
          <p:cNvPr id="926731" name="Rectangle 11"/>
          <p:cNvSpPr>
            <a:spLocks noChangeArrowheads="1"/>
          </p:cNvSpPr>
          <p:nvPr/>
        </p:nvSpPr>
        <p:spPr bwMode="auto">
          <a:xfrm>
            <a:off x="1301750" y="3067050"/>
            <a:ext cx="1096963" cy="258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>
              <a:defRPr/>
            </a:pPr>
            <a:r>
              <a:rPr lang="en-GB" sz="1200" b="0"/>
              <a:t>Coordinator </a:t>
            </a:r>
          </a:p>
        </p:txBody>
      </p:sp>
      <p:sp>
        <p:nvSpPr>
          <p:cNvPr id="926732" name="Line 12"/>
          <p:cNvSpPr>
            <a:spLocks noChangeShapeType="1"/>
          </p:cNvSpPr>
          <p:nvPr/>
        </p:nvSpPr>
        <p:spPr bwMode="auto">
          <a:xfrm>
            <a:off x="1789113" y="3841750"/>
            <a:ext cx="122237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6733" name="Line 13"/>
          <p:cNvSpPr>
            <a:spLocks noChangeShapeType="1"/>
          </p:cNvSpPr>
          <p:nvPr/>
        </p:nvSpPr>
        <p:spPr bwMode="auto">
          <a:xfrm flipH="1">
            <a:off x="4346575" y="2825750"/>
            <a:ext cx="487363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6734" name="Line 14"/>
          <p:cNvSpPr>
            <a:spLocks noChangeShapeType="1"/>
          </p:cNvSpPr>
          <p:nvPr/>
        </p:nvSpPr>
        <p:spPr bwMode="auto">
          <a:xfrm>
            <a:off x="3981450" y="2808288"/>
            <a:ext cx="242888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6735" name="Line 15"/>
          <p:cNvSpPr>
            <a:spLocks noChangeShapeType="1"/>
          </p:cNvSpPr>
          <p:nvPr/>
        </p:nvSpPr>
        <p:spPr bwMode="auto">
          <a:xfrm flipH="1">
            <a:off x="4711700" y="2808288"/>
            <a:ext cx="1096963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6736" name="Line 16"/>
          <p:cNvSpPr>
            <a:spLocks noChangeShapeType="1"/>
          </p:cNvSpPr>
          <p:nvPr/>
        </p:nvSpPr>
        <p:spPr bwMode="auto">
          <a:xfrm>
            <a:off x="2303463" y="2825750"/>
            <a:ext cx="1433512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6737" name="Line 17"/>
          <p:cNvSpPr>
            <a:spLocks noChangeShapeType="1"/>
          </p:cNvSpPr>
          <p:nvPr/>
        </p:nvSpPr>
        <p:spPr bwMode="auto">
          <a:xfrm>
            <a:off x="4224338" y="3730625"/>
            <a:ext cx="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6738" name="Line 18"/>
          <p:cNvSpPr>
            <a:spLocks noChangeShapeType="1"/>
          </p:cNvSpPr>
          <p:nvPr/>
        </p:nvSpPr>
        <p:spPr bwMode="auto">
          <a:xfrm flipH="1">
            <a:off x="1301750" y="2220913"/>
            <a:ext cx="138113" cy="846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9" name="Rectangle 19"/>
          <p:cNvSpPr>
            <a:spLocks noChangeArrowheads="1"/>
          </p:cNvSpPr>
          <p:nvPr/>
        </p:nvSpPr>
        <p:spPr bwMode="auto">
          <a:xfrm>
            <a:off x="5464175" y="2325688"/>
            <a:ext cx="1144588" cy="509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45712" rIns="0" bIns="45712"/>
          <a:lstStyle/>
          <a:p>
            <a:r>
              <a:rPr lang="en-GB" sz="1200"/>
              <a:t> AREVA NP</a:t>
            </a:r>
            <a:r>
              <a:rPr lang="en-GB" sz="1200" b="0">
                <a:latin typeface="Times New Roman" pitchFamily="18" charset="0"/>
              </a:rPr>
              <a:t>,</a:t>
            </a:r>
            <a:br>
              <a:rPr lang="en-GB" sz="1200" b="0">
                <a:latin typeface="Times New Roman" pitchFamily="18" charset="0"/>
              </a:rPr>
            </a:br>
            <a:r>
              <a:rPr lang="en-GB" sz="1200" b="0">
                <a:latin typeface="Times New Roman" pitchFamily="18" charset="0"/>
              </a:rPr>
              <a:t> </a:t>
            </a:r>
            <a:r>
              <a:rPr lang="en-GB" sz="1200" b="0"/>
              <a:t>Germany</a:t>
            </a:r>
          </a:p>
        </p:txBody>
      </p:sp>
      <p:sp>
        <p:nvSpPr>
          <p:cNvPr id="926740" name="Line 20"/>
          <p:cNvSpPr>
            <a:spLocks noChangeShapeType="1"/>
          </p:cNvSpPr>
          <p:nvPr/>
        </p:nvSpPr>
        <p:spPr bwMode="auto">
          <a:xfrm>
            <a:off x="3371850" y="2808288"/>
            <a:ext cx="60960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6741" name="Rectangle 21"/>
          <p:cNvSpPr>
            <a:spLocks noChangeArrowheads="1"/>
          </p:cNvSpPr>
          <p:nvPr/>
        </p:nvSpPr>
        <p:spPr bwMode="auto">
          <a:xfrm>
            <a:off x="2433638" y="4616450"/>
            <a:ext cx="1855787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>
              <a:defRPr/>
            </a:pPr>
            <a:r>
              <a:rPr lang="en-GB" sz="1200"/>
              <a:t>SPb Technological University</a:t>
            </a:r>
            <a:r>
              <a:rPr lang="en-GB" sz="1200" b="0"/>
              <a:t>, Russia</a:t>
            </a:r>
          </a:p>
        </p:txBody>
      </p:sp>
      <p:sp>
        <p:nvSpPr>
          <p:cNvPr id="926742" name="Rectangle 22"/>
          <p:cNvSpPr>
            <a:spLocks noChangeArrowheads="1"/>
          </p:cNvSpPr>
          <p:nvPr/>
        </p:nvSpPr>
        <p:spPr bwMode="auto">
          <a:xfrm>
            <a:off x="5114925" y="4600575"/>
            <a:ext cx="1812925" cy="539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>
              <a:defRPr/>
            </a:pPr>
            <a:r>
              <a:rPr lang="en-GB" sz="1200"/>
              <a:t>SPb Electrotechnical State University,</a:t>
            </a:r>
            <a:r>
              <a:rPr lang="en-GB" sz="1000" b="0"/>
              <a:t> Russia</a:t>
            </a:r>
          </a:p>
        </p:txBody>
      </p:sp>
      <p:sp>
        <p:nvSpPr>
          <p:cNvPr id="2073" name="Rectangle 23"/>
          <p:cNvSpPr>
            <a:spLocks noChangeArrowheads="1"/>
          </p:cNvSpPr>
          <p:nvPr/>
        </p:nvSpPr>
        <p:spPr bwMode="auto">
          <a:xfrm>
            <a:off x="2392363" y="2306638"/>
            <a:ext cx="974725" cy="5191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r>
              <a:rPr lang="en-GB" sz="1200"/>
              <a:t>FORTUM, </a:t>
            </a:r>
            <a:r>
              <a:rPr lang="en-GB" sz="1200" b="0"/>
              <a:t>Finland</a:t>
            </a:r>
          </a:p>
        </p:txBody>
      </p:sp>
      <p:sp>
        <p:nvSpPr>
          <p:cNvPr id="2074" name="Rectangle 24"/>
          <p:cNvSpPr>
            <a:spLocks noChangeArrowheads="1"/>
          </p:cNvSpPr>
          <p:nvPr/>
        </p:nvSpPr>
        <p:spPr bwMode="auto">
          <a:xfrm>
            <a:off x="354013" y="395288"/>
            <a:ext cx="83708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2000">
              <a:solidFill>
                <a:srgbClr val="990033"/>
              </a:solidFill>
            </a:endParaRPr>
          </a:p>
          <a:p>
            <a:pPr algn="ctr"/>
            <a:r>
              <a:rPr lang="en-US" sz="2000">
                <a:solidFill>
                  <a:srgbClr val="A50021"/>
                </a:solidFill>
              </a:rPr>
              <a:t>Investigation of Corium Melt Interaction with NPP </a:t>
            </a:r>
            <a:br>
              <a:rPr lang="en-US" sz="2000">
                <a:solidFill>
                  <a:srgbClr val="A50021"/>
                </a:solidFill>
              </a:rPr>
            </a:br>
            <a:r>
              <a:rPr lang="en-US" sz="2000">
                <a:solidFill>
                  <a:srgbClr val="A50021"/>
                </a:solidFill>
              </a:rPr>
              <a:t>Reactor Vessel Steel </a:t>
            </a:r>
            <a:r>
              <a:rPr lang="en-US" sz="1800">
                <a:solidFill>
                  <a:srgbClr val="A50021"/>
                </a:solidFill>
              </a:rPr>
              <a:t>(</a:t>
            </a:r>
            <a:r>
              <a:rPr lang="en-US" sz="2000">
                <a:solidFill>
                  <a:srgbClr val="A50021"/>
                </a:solidFill>
              </a:rPr>
              <a:t>#3592</a:t>
            </a:r>
            <a:r>
              <a:rPr lang="en-US" sz="2400">
                <a:solidFill>
                  <a:srgbClr val="A50021"/>
                </a:solidFill>
              </a:rPr>
              <a:t> </a:t>
            </a:r>
            <a:r>
              <a:rPr lang="en-US" sz="2000">
                <a:solidFill>
                  <a:srgbClr val="A50021"/>
                </a:solidFill>
              </a:rPr>
              <a:t>METCOR-P)</a:t>
            </a:r>
            <a:endParaRPr lang="en-GB" sz="2000">
              <a:solidFill>
                <a:srgbClr val="A50021"/>
              </a:solidFill>
            </a:endParaRPr>
          </a:p>
        </p:txBody>
      </p:sp>
      <p:graphicFrame>
        <p:nvGraphicFramePr>
          <p:cNvPr id="2050" name="Object 25"/>
          <p:cNvGraphicFramePr>
            <a:graphicFrameLocks noChangeAspect="1"/>
          </p:cNvGraphicFramePr>
          <p:nvPr/>
        </p:nvGraphicFramePr>
        <p:xfrm>
          <a:off x="368300" y="5207000"/>
          <a:ext cx="82931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Документ" r:id="rId4" imgW="6847099" imgH="1536102" progId="Word.Document.8">
                  <p:embed/>
                </p:oleObj>
              </mc:Choice>
              <mc:Fallback>
                <p:oleObj name="Документ" r:id="rId4" imgW="6847099" imgH="1536102" progId="Word.Documen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5207000"/>
                        <a:ext cx="8293100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6811A530-FC84-4A10-9CF9-68FF45BFBBF7}" type="slidenum">
              <a:rPr lang="en-GB"/>
              <a:pPr/>
              <a:t>4</a:t>
            </a:fld>
            <a:endParaRPr lang="en-GB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defTabSz="835025"/>
            <a:r>
              <a:rPr lang="en-US" smtClean="0"/>
              <a:t>METCOR-P experimental matrix</a:t>
            </a:r>
            <a:endParaRPr lang="en-GB" smtClean="0">
              <a:solidFill>
                <a:srgbClr val="990033"/>
              </a:solidFill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896938" y="579438"/>
          <a:ext cx="7286625" cy="569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окумент" r:id="rId3" imgW="7683843" imgH="5743467" progId="Word.Document.8">
                  <p:embed/>
                </p:oleObj>
              </mc:Choice>
              <mc:Fallback>
                <p:oleObj name="Документ" r:id="rId3" imgW="7683843" imgH="574346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579438"/>
                        <a:ext cx="7286625" cy="569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841375" y="6035675"/>
            <a:ext cx="7785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835025"/>
            <a:r>
              <a:rPr lang="ru-RU" sz="1600">
                <a:solidFill>
                  <a:schemeClr val="accent1"/>
                </a:solidFill>
              </a:rPr>
              <a:t>    </a:t>
            </a:r>
            <a:r>
              <a:rPr lang="en-US" sz="1600">
                <a:solidFill>
                  <a:schemeClr val="accent1"/>
                </a:solidFill>
              </a:rPr>
              <a:t>  </a:t>
            </a:r>
            <a:endParaRPr lang="en-GB" sz="2800">
              <a:solidFill>
                <a:srgbClr val="990033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62025" y="6086475"/>
            <a:ext cx="5095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Post test analyses of MCP-6, 7 and 8 tests are in progress 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198E9D96-7541-45E6-84FB-622530672B43}" type="slidenum">
              <a:rPr lang="en-GB"/>
              <a:pPr/>
              <a:t>5</a:t>
            </a:fld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GB" sz="3200" smtClean="0">
                <a:solidFill>
                  <a:srgbClr val="990033"/>
                </a:solidFill>
                <a:cs typeface="Times New Roman" pitchFamily="18" charset="0"/>
              </a:rPr>
              <a:t>Objectives</a:t>
            </a:r>
            <a:r>
              <a:rPr lang="ru-RU" sz="3200" smtClean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990033"/>
                </a:solidFill>
                <a:cs typeface="Times New Roman" pitchFamily="18" charset="0"/>
              </a:rPr>
              <a:t>of test MCP-8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36575" y="4383088"/>
            <a:ext cx="8208963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270000" tIns="118800" rIns="91424" bIns="45712"/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sz="240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593725" y="1604963"/>
            <a:ext cx="825658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98000" tIns="118800" rIns="91424" bIns="118800"/>
          <a:lstStyle/>
          <a:p>
            <a:pPr defTabSz="762000">
              <a:buFont typeface="Wingdings" pitchFamily="2" charset="2"/>
              <a:buNone/>
            </a:pPr>
            <a:r>
              <a:rPr lang="en-US" sz="2400">
                <a:solidFill>
                  <a:srgbClr val="000066"/>
                </a:solidFill>
              </a:rPr>
              <a:t>Determine corrosion kinetics of vertically positioned vessel steel specimen 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at its interaction with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SS</a:t>
            </a:r>
            <a:r>
              <a:rPr lang="en-BZ" sz="2400">
                <a:solidFill>
                  <a:srgbClr val="000066"/>
                </a:solidFill>
              </a:rPr>
              <a:t>-Zr-U melt</a:t>
            </a:r>
            <a:endParaRPr lang="ru-RU" sz="2400">
              <a:solidFill>
                <a:srgbClr val="000066"/>
              </a:solidFill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844675" y="3197225"/>
            <a:ext cx="4572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000066"/>
                </a:solidFill>
              </a:rPr>
              <a:t>Test parameters </a:t>
            </a:r>
            <a:r>
              <a:rPr lang="en-US" sz="2400"/>
              <a:t>: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 SS-U-Zr melt corium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 15Kh2NMFA vessel steel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 Pure argon above the melt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 10 h exposition</a:t>
            </a:r>
            <a:r>
              <a:rPr lang="ru-RU" sz="2400">
                <a:solidFill>
                  <a:srgbClr val="000066"/>
                </a:solidFill>
              </a:rPr>
              <a:t/>
            </a:r>
            <a:br>
              <a:rPr lang="ru-RU" sz="2400">
                <a:solidFill>
                  <a:srgbClr val="000066"/>
                </a:solidFill>
              </a:rPr>
            </a:br>
            <a:endParaRPr lang="ru-RU" sz="24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BCA61DA7-A66D-4A69-BEDC-E86540EBD631}" type="slidenum">
              <a:rPr lang="en-GB"/>
              <a:pPr/>
              <a:t>6</a:t>
            </a:fld>
            <a:endParaRPr lang="en-GB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1838" y="266700"/>
            <a:ext cx="7772400" cy="639763"/>
          </a:xfrm>
        </p:spPr>
        <p:txBody>
          <a:bodyPr/>
          <a:lstStyle/>
          <a:p>
            <a:r>
              <a:rPr lang="en-US" sz="3200" smtClean="0"/>
              <a:t>Furnace schematics</a:t>
            </a:r>
          </a:p>
        </p:txBody>
      </p:sp>
      <p:sp>
        <p:nvSpPr>
          <p:cNvPr id="11268" name="Rectangle 62"/>
          <p:cNvSpPr>
            <a:spLocks noChangeArrowheads="1"/>
          </p:cNvSpPr>
          <p:nvPr/>
        </p:nvSpPr>
        <p:spPr bwMode="auto">
          <a:xfrm>
            <a:off x="4891088" y="1684338"/>
            <a:ext cx="3378200" cy="3581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 anchor="ctr"/>
          <a:lstStyle/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1  –  cooled ss cover</a:t>
            </a: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2  –  quartz tube</a:t>
            </a:r>
            <a:endParaRPr lang="ru-RU" sz="1800" b="0">
              <a:solidFill>
                <a:srgbClr val="000066"/>
              </a:solidFill>
            </a:endParaRP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3  –  cooled copper screen</a:t>
            </a: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4  –  specimen</a:t>
            </a: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5  –  inductor </a:t>
            </a: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6  –  bottom calorimeter</a:t>
            </a: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7  –  supporting screen</a:t>
            </a: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8  –  crucible sections</a:t>
            </a:r>
          </a:p>
          <a:p>
            <a:pPr marL="457200" indent="-457200" defTabSz="762000"/>
            <a:r>
              <a:rPr lang="en-US" sz="1800" b="0">
                <a:solidFill>
                  <a:srgbClr val="000066"/>
                </a:solidFill>
              </a:rPr>
              <a:t> 9  –  crucible collector</a:t>
            </a:r>
          </a:p>
          <a:p>
            <a:pPr marL="457200" indent="-457200" defTabSz="762000">
              <a:buFontTx/>
              <a:buAutoNum type="arabicPlain" startAt="10"/>
            </a:pPr>
            <a:r>
              <a:rPr lang="en-US" sz="1800" b="0">
                <a:solidFill>
                  <a:srgbClr val="000066"/>
                </a:solidFill>
              </a:rPr>
              <a:t>– melt</a:t>
            </a:r>
            <a:endParaRPr lang="ru-RU" sz="1800" b="0">
              <a:solidFill>
                <a:srgbClr val="000066"/>
              </a:solidFill>
            </a:endParaRPr>
          </a:p>
          <a:p>
            <a:pPr marL="457200" indent="-457200" defTabSz="762000">
              <a:buFontTx/>
              <a:buAutoNum type="arabicPlain" startAt="10"/>
            </a:pPr>
            <a:r>
              <a:rPr lang="en-US" sz="1800" b="0">
                <a:solidFill>
                  <a:srgbClr val="000066"/>
                </a:solidFill>
              </a:rPr>
              <a:t>–</a:t>
            </a:r>
            <a:r>
              <a:rPr lang="en-US" sz="1800"/>
              <a:t> </a:t>
            </a:r>
            <a:r>
              <a:rPr lang="en-US" sz="1800" b="0">
                <a:solidFill>
                  <a:srgbClr val="000066"/>
                </a:solidFill>
              </a:rPr>
              <a:t>USS</a:t>
            </a:r>
          </a:p>
          <a:p>
            <a:pPr marL="457200" indent="-457200" defTabSz="762000">
              <a:buFontTx/>
              <a:buChar char="•"/>
            </a:pPr>
            <a:endParaRPr lang="en-US" sz="1800" b="0">
              <a:solidFill>
                <a:srgbClr val="000066"/>
              </a:solidFill>
            </a:endParaRPr>
          </a:p>
        </p:txBody>
      </p:sp>
      <p:grpSp>
        <p:nvGrpSpPr>
          <p:cNvPr id="11325" name="Group 61"/>
          <p:cNvGrpSpPr>
            <a:grpSpLocks/>
          </p:cNvGrpSpPr>
          <p:nvPr/>
        </p:nvGrpSpPr>
        <p:grpSpPr bwMode="auto">
          <a:xfrm>
            <a:off x="1250950" y="898525"/>
            <a:ext cx="3190875" cy="5473700"/>
            <a:chOff x="788" y="566"/>
            <a:chExt cx="2010" cy="3448"/>
          </a:xfrm>
        </p:grpSpPr>
        <p:pic>
          <p:nvPicPr>
            <p:cNvPr id="11275" name="Picture 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566"/>
              <a:ext cx="1914" cy="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Line 6"/>
            <p:cNvSpPr>
              <a:spLocks noChangeShapeType="1"/>
            </p:cNvSpPr>
            <p:nvPr/>
          </p:nvSpPr>
          <p:spPr bwMode="auto">
            <a:xfrm>
              <a:off x="1578" y="2304"/>
              <a:ext cx="132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7" name="Line 7"/>
            <p:cNvSpPr>
              <a:spLocks noChangeShapeType="1"/>
            </p:cNvSpPr>
            <p:nvPr/>
          </p:nvSpPr>
          <p:spPr bwMode="auto">
            <a:xfrm>
              <a:off x="2040" y="2304"/>
              <a:ext cx="144" cy="0"/>
            </a:xfrm>
            <a:prstGeom prst="line">
              <a:avLst/>
            </a:prstGeom>
            <a:noFill/>
            <a:ln w="12700">
              <a:solidFill>
                <a:srgbClr val="A5002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2045" y="2309"/>
              <a:ext cx="138" cy="312"/>
            </a:xfrm>
            <a:prstGeom prst="rect">
              <a:avLst/>
            </a:prstGeom>
            <a:solidFill>
              <a:srgbClr val="FF7C80">
                <a:alpha val="5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71" name="Text Box 9"/>
            <p:cNvSpPr txBox="1">
              <a:spLocks noChangeArrowheads="1"/>
            </p:cNvSpPr>
            <p:nvPr/>
          </p:nvSpPr>
          <p:spPr bwMode="auto">
            <a:xfrm>
              <a:off x="2490" y="1781"/>
              <a:ext cx="2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0"/>
                <a:t>10</a:t>
              </a:r>
              <a:endParaRPr lang="ru-RU" sz="1200" b="0"/>
            </a:p>
          </p:txBody>
        </p:sp>
        <p:sp>
          <p:nvSpPr>
            <p:cNvPr id="11272" name="Line 10"/>
            <p:cNvSpPr>
              <a:spLocks noChangeShapeType="1"/>
            </p:cNvSpPr>
            <p:nvPr/>
          </p:nvSpPr>
          <p:spPr bwMode="auto">
            <a:xfrm flipV="1">
              <a:off x="1946" y="2469"/>
              <a:ext cx="664" cy="4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2532" y="2284"/>
              <a:ext cx="2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0"/>
                <a:t>11</a:t>
              </a:r>
              <a:endParaRPr lang="ru-RU" sz="1200" b="0"/>
            </a:p>
          </p:txBody>
        </p:sp>
        <p:sp>
          <p:nvSpPr>
            <p:cNvPr id="11274" name="Rectangle 12"/>
            <p:cNvSpPr>
              <a:spLocks noChangeArrowheads="1"/>
            </p:cNvSpPr>
            <p:nvPr/>
          </p:nvSpPr>
          <p:spPr bwMode="auto">
            <a:xfrm>
              <a:off x="1816" y="2862"/>
              <a:ext cx="155" cy="10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2"/>
                </a:solidFill>
              </a:endParaRPr>
            </a:p>
          </p:txBody>
        </p:sp>
        <p:sp>
          <p:nvSpPr>
            <p:cNvPr id="11270" name="Line 8"/>
            <p:cNvSpPr>
              <a:spLocks noChangeShapeType="1"/>
            </p:cNvSpPr>
            <p:nvPr/>
          </p:nvSpPr>
          <p:spPr bwMode="auto">
            <a:xfrm flipV="1">
              <a:off x="2114" y="1974"/>
              <a:ext cx="454" cy="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1572" y="2304"/>
              <a:ext cx="138" cy="312"/>
            </a:xfrm>
            <a:prstGeom prst="rect">
              <a:avLst/>
            </a:prstGeom>
            <a:solidFill>
              <a:srgbClr val="FF7C80">
                <a:alpha val="5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324" name="Line 60"/>
            <p:cNvSpPr>
              <a:spLocks noChangeShapeType="1"/>
            </p:cNvSpPr>
            <p:nvPr/>
          </p:nvSpPr>
          <p:spPr bwMode="auto">
            <a:xfrm>
              <a:off x="1680" y="2408"/>
              <a:ext cx="52" cy="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8B30DE2A-E020-4F57-8408-A92FB60FE0CB}" type="slidenum">
              <a:rPr lang="en-GB"/>
              <a:pPr/>
              <a:t>7</a:t>
            </a:fld>
            <a:endParaRPr lang="en-GB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27075" y="230188"/>
            <a:ext cx="7772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3200">
                <a:solidFill>
                  <a:srgbClr val="A50021"/>
                </a:solidFill>
              </a:rPr>
              <a:t>TC locations in the specimen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6"/>
          <a:stretch>
            <a:fillRect/>
          </a:stretch>
        </p:blipFill>
        <p:spPr bwMode="auto">
          <a:xfrm>
            <a:off x="4676775" y="1533525"/>
            <a:ext cx="4164013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8313" y="881063"/>
            <a:ext cx="3597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</a:rPr>
              <a:t>Underside view of specimen</a:t>
            </a:r>
            <a:endParaRPr lang="ru-RU" sz="2000">
              <a:solidFill>
                <a:srgbClr val="000066"/>
              </a:solidFill>
            </a:endParaRP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91"/>
          <a:stretch>
            <a:fillRect/>
          </a:stretch>
        </p:blipFill>
        <p:spPr bwMode="auto">
          <a:xfrm>
            <a:off x="341313" y="1508125"/>
            <a:ext cx="3959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4822825" y="873125"/>
            <a:ext cx="364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</a:rPr>
              <a:t>Coordinates of hot junctions</a:t>
            </a:r>
            <a:endParaRPr lang="ru-RU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8F6BB26C-E2EC-4213-AE5C-5963F5E0C3CC}" type="slidenum">
              <a:rPr lang="en-GB"/>
              <a:pPr/>
              <a:t>8</a:t>
            </a:fld>
            <a:endParaRPr lang="en-GB"/>
          </a:p>
        </p:txBody>
      </p:sp>
      <p:pic>
        <p:nvPicPr>
          <p:cNvPr id="4100" name="Picture 5" descr="IMG_04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32346" r="35887" b="9917"/>
          <a:stretch>
            <a:fillRect/>
          </a:stretch>
        </p:blipFill>
        <p:spPr bwMode="auto">
          <a:xfrm>
            <a:off x="614363" y="3711575"/>
            <a:ext cx="2198687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IMG_04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5" t="37097" r="27785" b="14722"/>
          <a:stretch>
            <a:fillRect/>
          </a:stretch>
        </p:blipFill>
        <p:spPr bwMode="auto">
          <a:xfrm>
            <a:off x="3254375" y="3829050"/>
            <a:ext cx="23463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IMG_04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7" t="37758" r="37921" b="24023"/>
          <a:stretch>
            <a:fillRect/>
          </a:stretch>
        </p:blipFill>
        <p:spPr bwMode="auto">
          <a:xfrm>
            <a:off x="6154738" y="3844925"/>
            <a:ext cx="246538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615950" y="6011863"/>
            <a:ext cx="21272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1800">
                <a:solidFill>
                  <a:srgbClr val="A50021"/>
                </a:solidFill>
              </a:rPr>
              <a:t>SS</a:t>
            </a: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3422650" y="6032500"/>
            <a:ext cx="21272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1800">
                <a:solidFill>
                  <a:srgbClr val="A50021"/>
                </a:solidFill>
              </a:rPr>
              <a:t>Zr</a:t>
            </a: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6381750" y="6018213"/>
            <a:ext cx="21272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1800">
                <a:solidFill>
                  <a:srgbClr val="A50021"/>
                </a:solidFill>
              </a:rPr>
              <a:t>U</a:t>
            </a:r>
          </a:p>
        </p:txBody>
      </p:sp>
      <p:sp>
        <p:nvSpPr>
          <p:cNvPr id="4106" name="Rectangle 3"/>
          <p:cNvSpPr>
            <a:spLocks noChangeArrowheads="1"/>
          </p:cNvSpPr>
          <p:nvPr/>
        </p:nvSpPr>
        <p:spPr bwMode="auto">
          <a:xfrm>
            <a:off x="2282825" y="0"/>
            <a:ext cx="4157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marL="342900" indent="-342900"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A50021"/>
                </a:solidFill>
              </a:rPr>
              <a:t>Crucible</a:t>
            </a:r>
            <a:r>
              <a:rPr lang="ru-RU" sz="2800">
                <a:solidFill>
                  <a:srgbClr val="A50021"/>
                </a:solidFill>
              </a:rPr>
              <a:t> </a:t>
            </a:r>
            <a:r>
              <a:rPr lang="en-US" sz="2800">
                <a:solidFill>
                  <a:srgbClr val="A50021"/>
                </a:solidFill>
              </a:rPr>
              <a:t>charge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4098" name="Object 141"/>
          <p:cNvGraphicFramePr>
            <a:graphicFrameLocks noChangeAspect="1"/>
          </p:cNvGraphicFramePr>
          <p:nvPr>
            <p:ph idx="4294967295"/>
          </p:nvPr>
        </p:nvGraphicFramePr>
        <p:xfrm>
          <a:off x="1465263" y="647700"/>
          <a:ext cx="6507162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Документ" r:id="rId7" imgW="4779249" imgH="2311280" progId="Word.Document.8">
                  <p:embed/>
                </p:oleObj>
              </mc:Choice>
              <mc:Fallback>
                <p:oleObj name="Документ" r:id="rId7" imgW="4779249" imgH="2311280" progId="Word.Document.8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647700"/>
                        <a:ext cx="6507162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Line 10"/>
          <p:cNvSpPr>
            <a:spLocks noChangeShapeType="1"/>
          </p:cNvSpPr>
          <p:nvPr/>
        </p:nvSpPr>
        <p:spPr bwMode="auto">
          <a:xfrm flipH="1" flipV="1">
            <a:off x="1574800" y="5416550"/>
            <a:ext cx="5262563" cy="407988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"/>
            <a:round/>
            <a:headEnd type="none" w="sm" len="sm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 flipH="1" flipV="1">
            <a:off x="2219325" y="4090988"/>
            <a:ext cx="1576388" cy="323850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"/>
            <a:round/>
            <a:headEnd type="none" w="sm" len="sm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r>
              <a:rPr lang="en-US"/>
              <a:t>                    19</a:t>
            </a:r>
            <a:r>
              <a:rPr lang="en-US" baseline="30000"/>
              <a:t>th</a:t>
            </a:r>
            <a:r>
              <a:rPr lang="en-US"/>
              <a:t> CEG-SAM meeting, Pisa,  March 14-16, 2011                                                  </a:t>
            </a:r>
            <a:r>
              <a:rPr lang="en-GB"/>
              <a:t> </a:t>
            </a:r>
            <a:fld id="{11BF21C0-77BF-48EE-B75C-7B78A223B489}" type="slidenum">
              <a:rPr lang="en-GB"/>
              <a:pPr/>
              <a:t>9</a:t>
            </a:fld>
            <a:endParaRPr lang="en-GB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3200" smtClean="0"/>
              <a:t>Test procedure</a:t>
            </a:r>
          </a:p>
        </p:txBody>
      </p:sp>
      <p:graphicFrame>
        <p:nvGraphicFramePr>
          <p:cNvPr id="13337" name="Group 25"/>
          <p:cNvGraphicFramePr>
            <a:graphicFrameLocks noGrp="1"/>
          </p:cNvGraphicFramePr>
          <p:nvPr/>
        </p:nvGraphicFramePr>
        <p:xfrm>
          <a:off x="354013" y="871538"/>
          <a:ext cx="8510587" cy="4946650"/>
        </p:xfrm>
        <a:graphic>
          <a:graphicData uri="http://schemas.openxmlformats.org/drawingml/2006/table">
            <a:tbl>
              <a:tblPr/>
              <a:tblGrid>
                <a:gridCol w="1789112"/>
                <a:gridCol w="6721475"/>
              </a:tblGrid>
              <a:tr h="10350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Time, 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Stages in the experimental procedure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0-300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Furnace deoxygenation by argon flow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300-7200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Formation of the molten pool. Increase of power in the melt  to get 1400 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 on the specimen surface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7200-39300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Keeping constant specimen temperature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by inductor voltage control during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 10 hr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39300-41000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Heating disconnection, melt solidification and ingot cooling in argon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22148</TotalTime>
  <Words>1016</Words>
  <Application>Microsoft Office PowerPoint</Application>
  <PresentationFormat>Bildschirmpräsentation (4:3)</PresentationFormat>
  <Paragraphs>167</Paragraphs>
  <Slides>22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32" baseType="lpstr">
      <vt:lpstr>Arial</vt:lpstr>
      <vt:lpstr>Wingdings</vt:lpstr>
      <vt:lpstr>Times New Roman CYR</vt:lpstr>
      <vt:lpstr>Times New Roman</vt:lpstr>
      <vt:lpstr>Gulim</vt:lpstr>
      <vt:lpstr>Symbol</vt:lpstr>
      <vt:lpstr>Оформление по умолчанию</vt:lpstr>
      <vt:lpstr>CorelDRAW 7.0 Graphic</vt:lpstr>
      <vt:lpstr>Документ Microsoft Word</vt:lpstr>
      <vt:lpstr>Grapher Plot Document</vt:lpstr>
      <vt:lpstr>Progress Report  on the ISTC project #3592  “Investigation of Corium Melt Interaction  with NPP Reactor Vessel Steel”  (METCOR-P) </vt:lpstr>
      <vt:lpstr>Contents</vt:lpstr>
      <vt:lpstr>METCOR-P project general information </vt:lpstr>
      <vt:lpstr>METCOR-P experimental matrix</vt:lpstr>
      <vt:lpstr>Objectives of test MCP-8</vt:lpstr>
      <vt:lpstr>Furnace schematics</vt:lpstr>
      <vt:lpstr>PowerPoint-Präsentation</vt:lpstr>
      <vt:lpstr>PowerPoint-Präsentation</vt:lpstr>
      <vt:lpstr>Test procedure</vt:lpstr>
      <vt:lpstr>Test results: TC readings</vt:lpstr>
      <vt:lpstr>Test results: Power extracted from the crucible, specimen and bottom calorimeter </vt:lpstr>
      <vt:lpstr>Test results: Ingot view during furnace disassembling </vt:lpstr>
      <vt:lpstr>Test results: Ingot side views</vt:lpstr>
      <vt:lpstr>PowerPoint-Präsentation</vt:lpstr>
      <vt:lpstr>Posttest analysis (2)  Specimen axial section</vt:lpstr>
      <vt:lpstr>Posttest analysis (3)</vt:lpstr>
      <vt:lpstr>Posttest analysis (4)</vt:lpstr>
      <vt:lpstr>PowerPoint-Präsentation</vt:lpstr>
      <vt:lpstr>Reporting</vt:lpstr>
      <vt:lpstr>Reporting (2)</vt:lpstr>
      <vt:lpstr>Reporting (3)  </vt:lpstr>
      <vt:lpstr>METCOR-P new publications</vt:lpstr>
    </vt:vector>
  </TitlesOfParts>
  <Manager>V KHABENSKY</Manager>
  <Company>NITI (Russia)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on the ISTC project#3592 METCOR-P</dc:title>
  <dc:subject>19CEG-SAM meeting</dc:subject>
  <dc:creator>S BECHTA</dc:creator>
  <cp:lastModifiedBy>Peters, Ursula</cp:lastModifiedBy>
  <cp:revision>741</cp:revision>
  <cp:lastPrinted>2001-10-30T08:59:27Z</cp:lastPrinted>
  <dcterms:created xsi:type="dcterms:W3CDTF">1998-10-12T06:52:06Z</dcterms:created>
  <dcterms:modified xsi:type="dcterms:W3CDTF">2012-10-15T09:41:23Z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>Progress Report on the ISTC project #3592 METCOR-P: Investigation of Corium Melt Interaction with NPP Reactor Vessel Steel</vt:lpwstr>
  </property>
</Properties>
</file>